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.xml" ContentType="application/vnd.openxmlformats-officedocument.presentationml.tags+xml"/>
  <Override PartName="/ppt/notesSlides/notesSlide4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7.xml" ContentType="application/vnd.openxmlformats-officedocument.presentationml.tags+xml"/>
  <Override PartName="/ppt/notesSlides/notesSlide4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8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9.xml" ContentType="application/vnd.openxmlformats-officedocument.presentationml.tags+xml"/>
  <Override PartName="/ppt/notesSlides/notesSlide67.xml" ContentType="application/vnd.openxmlformats-officedocument.presentationml.notesSlide+xml"/>
  <Override PartName="/ppt/tags/tag10.xml" ContentType="application/vnd.openxmlformats-officedocument.presentationml.tags+xml"/>
  <Override PartName="/ppt/notesSlides/notesSlide68.xml" ContentType="application/vnd.openxmlformats-officedocument.presentationml.notesSlide+xml"/>
  <Override PartName="/ppt/tags/tag11.xml" ContentType="application/vnd.openxmlformats-officedocument.presentationml.tags+xml"/>
  <Override PartName="/ppt/notesSlides/notesSlide69.xml" ContentType="application/vnd.openxmlformats-officedocument.presentationml.notesSlide+xml"/>
  <Override PartName="/ppt/tags/tag12.xml" ContentType="application/vnd.openxmlformats-officedocument.presentationml.tags+xml"/>
  <Override PartName="/ppt/notesSlides/notesSlide70.xml" ContentType="application/vnd.openxmlformats-officedocument.presentationml.notesSlide+xml"/>
  <Override PartName="/ppt/tags/tag13.xml" ContentType="application/vnd.openxmlformats-officedocument.presentationml.tags+xml"/>
  <Override PartName="/ppt/notesSlides/notesSlide71.xml" ContentType="application/vnd.openxmlformats-officedocument.presentationml.notesSlide+xml"/>
  <Override PartName="/ppt/tags/tag14.xml" ContentType="application/vnd.openxmlformats-officedocument.presentationml.tags+xml"/>
  <Override PartName="/ppt/notesSlides/notesSlide72.xml" ContentType="application/vnd.openxmlformats-officedocument.presentationml.notesSlide+xml"/>
  <Override PartName="/ppt/tags/tag15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16.xml" ContentType="application/vnd.openxmlformats-officedocument.presentationml.tags+xml"/>
  <Override PartName="/ppt/notesSlides/notesSlide7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17.xml" ContentType="application/vnd.openxmlformats-officedocument.presentationml.tags+xml"/>
  <Override PartName="/ppt/notesSlides/notesSlide7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02"/>
  </p:notesMasterIdLst>
  <p:handoutMasterIdLst>
    <p:handoutMasterId r:id="rId103"/>
  </p:handoutMasterIdLst>
  <p:sldIdLst>
    <p:sldId id="2147478082" r:id="rId2"/>
    <p:sldId id="2146847632" r:id="rId3"/>
    <p:sldId id="2147478161" r:id="rId4"/>
    <p:sldId id="2146847634" r:id="rId5"/>
    <p:sldId id="2147478090" r:id="rId6"/>
    <p:sldId id="2147478092" r:id="rId7"/>
    <p:sldId id="7241" r:id="rId8"/>
    <p:sldId id="2147478110" r:id="rId9"/>
    <p:sldId id="2147478112" r:id="rId10"/>
    <p:sldId id="2146847637" r:id="rId11"/>
    <p:sldId id="2146847639" r:id="rId12"/>
    <p:sldId id="2146847642" r:id="rId13"/>
    <p:sldId id="2146847643" r:id="rId14"/>
    <p:sldId id="2146847644" r:id="rId15"/>
    <p:sldId id="2146847645" r:id="rId16"/>
    <p:sldId id="2147478037" r:id="rId17"/>
    <p:sldId id="2146847647" r:id="rId18"/>
    <p:sldId id="2146847649" r:id="rId19"/>
    <p:sldId id="2146847648" r:id="rId20"/>
    <p:sldId id="2147478141" r:id="rId21"/>
    <p:sldId id="2147478116" r:id="rId22"/>
    <p:sldId id="2147478084" r:id="rId23"/>
    <p:sldId id="2146847669" r:id="rId24"/>
    <p:sldId id="2146847670" r:id="rId25"/>
    <p:sldId id="2146847671" r:id="rId26"/>
    <p:sldId id="2146847672" r:id="rId27"/>
    <p:sldId id="2147478143" r:id="rId28"/>
    <p:sldId id="2147478047" r:id="rId29"/>
    <p:sldId id="2147478122" r:id="rId30"/>
    <p:sldId id="2147478123" r:id="rId31"/>
    <p:sldId id="2147478136" r:id="rId32"/>
    <p:sldId id="2147478052" r:id="rId33"/>
    <p:sldId id="4724" r:id="rId34"/>
    <p:sldId id="2147478137" r:id="rId35"/>
    <p:sldId id="2147478054" r:id="rId36"/>
    <p:sldId id="2147478016" r:id="rId37"/>
    <p:sldId id="4734" r:id="rId38"/>
    <p:sldId id="4735" r:id="rId39"/>
    <p:sldId id="4728" r:id="rId40"/>
    <p:sldId id="2147478056" r:id="rId41"/>
    <p:sldId id="2147478057" r:id="rId42"/>
    <p:sldId id="2147478062" r:id="rId43"/>
    <p:sldId id="2147478070" r:id="rId44"/>
    <p:sldId id="2147478149" r:id="rId45"/>
    <p:sldId id="4685" r:id="rId46"/>
    <p:sldId id="7420" r:id="rId47"/>
    <p:sldId id="4773" r:id="rId48"/>
    <p:sldId id="4690" r:id="rId49"/>
    <p:sldId id="2147478150" r:id="rId50"/>
    <p:sldId id="7429" r:id="rId51"/>
    <p:sldId id="2147478151" r:id="rId52"/>
    <p:sldId id="2147470636" r:id="rId53"/>
    <p:sldId id="2147478158" r:id="rId54"/>
    <p:sldId id="2147470604" r:id="rId55"/>
    <p:sldId id="2147470546" r:id="rId56"/>
    <p:sldId id="2147470585" r:id="rId57"/>
    <p:sldId id="2147470565" r:id="rId58"/>
    <p:sldId id="2147470591" r:id="rId59"/>
    <p:sldId id="2147470612" r:id="rId60"/>
    <p:sldId id="2147470594" r:id="rId61"/>
    <p:sldId id="2147470613" r:id="rId62"/>
    <p:sldId id="2147470581" r:id="rId63"/>
    <p:sldId id="2147470561" r:id="rId64"/>
    <p:sldId id="2147478073" r:id="rId65"/>
    <p:sldId id="2147478154" r:id="rId66"/>
    <p:sldId id="2147478152" r:id="rId67"/>
    <p:sldId id="2147478162" r:id="rId68"/>
    <p:sldId id="2147478155" r:id="rId69"/>
    <p:sldId id="4723" r:id="rId70"/>
    <p:sldId id="2146847682" r:id="rId71"/>
    <p:sldId id="2146847690" r:id="rId72"/>
    <p:sldId id="2146847691" r:id="rId73"/>
    <p:sldId id="2146847692" r:id="rId74"/>
    <p:sldId id="2146847693" r:id="rId75"/>
    <p:sldId id="2146847694" r:id="rId76"/>
    <p:sldId id="2146847680" r:id="rId77"/>
    <p:sldId id="2146847695" r:id="rId78"/>
    <p:sldId id="2146847696" r:id="rId79"/>
    <p:sldId id="2146847697" r:id="rId80"/>
    <p:sldId id="2146847698" r:id="rId81"/>
    <p:sldId id="2147478066" r:id="rId82"/>
    <p:sldId id="2147478068" r:id="rId83"/>
    <p:sldId id="2147478067" r:id="rId84"/>
    <p:sldId id="2147478159" r:id="rId85"/>
    <p:sldId id="2147478160" r:id="rId86"/>
    <p:sldId id="2147478028" r:id="rId87"/>
    <p:sldId id="7437" r:id="rId88"/>
    <p:sldId id="2146847715" r:id="rId89"/>
    <p:sldId id="2147478021" r:id="rId90"/>
    <p:sldId id="2147478072" r:id="rId91"/>
    <p:sldId id="7438" r:id="rId92"/>
    <p:sldId id="2146847521" r:id="rId93"/>
    <p:sldId id="7487" r:id="rId94"/>
    <p:sldId id="2147478029" r:id="rId95"/>
    <p:sldId id="2147478074" r:id="rId96"/>
    <p:sldId id="2147478075" r:id="rId97"/>
    <p:sldId id="7453" r:id="rId98"/>
    <p:sldId id="2147478076" r:id="rId99"/>
    <p:sldId id="7455" r:id="rId100"/>
    <p:sldId id="7466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600"/>
    <a:srgbClr val="C00A00"/>
    <a:srgbClr val="4473C4"/>
    <a:srgbClr val="11813C"/>
    <a:srgbClr val="FFE0D7"/>
    <a:srgbClr val="FFEBDC"/>
    <a:srgbClr val="10813B"/>
    <a:srgbClr val="7F7F7F"/>
    <a:srgbClr val="E5EFFF"/>
    <a:srgbClr val="E4F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/>
    <p:restoredTop sz="80167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8/10/relationships/authors" Target="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nst\Dropbox\SAFARI\Genomics\MARS\motiv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nst\Dropbox\SAFARI\Genomics\MARS\motivatio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73-7644-8FCD-C9E3865D66FB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73-7644-8FCD-C9E3865D66FB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73-7644-8FCD-C9E3865D66FB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73-7644-8FCD-C9E3865D66F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Heterogeneous System (with CPUs and GPUs)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Basecalling + Read Mapping</c:v>
                </c:pt>
                <c:pt idx="1">
                  <c:v>Assembly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8-E742-A77F-4AD93A574F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1249856"/>
        <c:axId val="1970386448"/>
      </c:barChart>
      <c:catAx>
        <c:axId val="197124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0386448"/>
        <c:crosses val="autoZero"/>
        <c:auto val="1"/>
        <c:lblAlgn val="ctr"/>
        <c:lblOffset val="100"/>
        <c:noMultiLvlLbl val="0"/>
      </c:catAx>
      <c:valAx>
        <c:axId val="197038644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latin typeface="Avenir Next" panose="020B0503020202020204" pitchFamily="34" charset="0"/>
                  </a:rPr>
                  <a:t>Runtime (Hour)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124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58221044386942"/>
          <c:y val="0.87797908464566932"/>
          <c:w val="0.6941430617496287"/>
          <c:h val="0.10327091535433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20592272290956E-2"/>
          <c:y val="0.17756881631869167"/>
          <c:w val="0.86856676329954408"/>
          <c:h val="0.658366481137452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'new (4)'!$J$31</c:f>
              <c:strCache>
                <c:ptCount val="1"/>
                <c:pt idx="0">
                  <c:v>I/O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F8-434C-8B39-0DB34235D36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F8-434C-8B39-0DB34235D36D}"/>
                </c:ext>
              </c:extLst>
            </c:dLbl>
            <c:dLbl>
              <c:idx val="2"/>
              <c:layout>
                <c:manualLayout>
                  <c:x val="-2.8442748330948175E-3"/>
                  <c:y val="-5.9590281622732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14.3%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3F8-434C-8B39-0DB34235D36D}"/>
                </c:ext>
              </c:extLst>
            </c:dLbl>
            <c:dLbl>
              <c:idx val="3"/>
              <c:layout>
                <c:manualLayout>
                  <c:x val="0"/>
                  <c:y val="-5.959028162273255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24.4%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3F8-434C-8B39-0DB34235D36D}"/>
                </c:ext>
              </c:extLst>
            </c:dLbl>
            <c:dLbl>
              <c:idx val="4"/>
              <c:layout>
                <c:manualLayout>
                  <c:x val="-2.6072218114880667E-17"/>
                  <c:y val="-6.703906682557410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40.8%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3F8-434C-8B39-0DB34235D3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'new (4)'!$K$30:$O$30</c:f>
              <c:strCache>
                <c:ptCount val="5"/>
                <c:pt idx="0">
                  <c:v>D5</c:v>
                </c:pt>
                <c:pt idx="1">
                  <c:v>D4</c:v>
                </c:pt>
                <c:pt idx="2">
                  <c:v>D3</c:v>
                </c:pt>
                <c:pt idx="3">
                  <c:v>D2</c:v>
                </c:pt>
                <c:pt idx="4">
                  <c:v>D1</c:v>
                </c:pt>
              </c:strCache>
            </c:strRef>
          </c:cat>
          <c:val>
            <c:numRef>
              <c:f>'new (4)'!$K$31:$O$31</c:f>
              <c:numCache>
                <c:formatCode>General</c:formatCode>
                <c:ptCount val="5"/>
                <c:pt idx="0">
                  <c:v>0.44693027727518025</c:v>
                </c:pt>
                <c:pt idx="1">
                  <c:v>2.8113404315611632</c:v>
                </c:pt>
                <c:pt idx="2">
                  <c:v>14.298278088312122</c:v>
                </c:pt>
                <c:pt idx="3">
                  <c:v>24.422757753612341</c:v>
                </c:pt>
                <c:pt idx="4">
                  <c:v>40.848737561079567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3F8-434C-8B39-0DB34235D36D}"/>
            </c:ext>
          </c:extLst>
        </c:ser>
        <c:ser>
          <c:idx val="1"/>
          <c:order val="1"/>
          <c:tx>
            <c:strRef>
              <c:f>'new (4)'!$J$32</c:f>
              <c:strCache>
                <c:ptCount val="1"/>
                <c:pt idx="0">
                  <c:v>Event detection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F8-434C-8B39-0DB34235D36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F8-434C-8B39-0DB34235D36D}"/>
                </c:ext>
              </c:extLst>
            </c:dLbl>
            <c:dLbl>
              <c:idx val="2"/>
              <c:layout>
                <c:manualLayout>
                  <c:x val="0"/>
                  <c:y val="-5.95902816227325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6.9%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3F8-434C-8B39-0DB34235D36D}"/>
                </c:ext>
              </c:extLst>
            </c:dLbl>
            <c:dLbl>
              <c:idx val="3"/>
              <c:layout>
                <c:manualLayout>
                  <c:x val="0"/>
                  <c:y val="-6.703906682557411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15.2%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3F8-434C-8B39-0DB34235D36D}"/>
                </c:ext>
              </c:extLst>
            </c:dLbl>
            <c:dLbl>
              <c:idx val="4"/>
              <c:layout>
                <c:manualLayout>
                  <c:x val="-5.2144436229761334E-17"/>
                  <c:y val="-6.703906682557410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20.5%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3F8-434C-8B39-0DB34235D3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'new (4)'!$K$30:$O$30</c:f>
              <c:strCache>
                <c:ptCount val="5"/>
                <c:pt idx="0">
                  <c:v>D5</c:v>
                </c:pt>
                <c:pt idx="1">
                  <c:v>D4</c:v>
                </c:pt>
                <c:pt idx="2">
                  <c:v>D3</c:v>
                </c:pt>
                <c:pt idx="3">
                  <c:v>D2</c:v>
                </c:pt>
                <c:pt idx="4">
                  <c:v>D1</c:v>
                </c:pt>
              </c:strCache>
            </c:strRef>
          </c:cat>
          <c:val>
            <c:numRef>
              <c:f>'new (4)'!$K$32:$O$32</c:f>
              <c:numCache>
                <c:formatCode>General</c:formatCode>
                <c:ptCount val="5"/>
                <c:pt idx="0">
                  <c:v>0.32218529550827113</c:v>
                </c:pt>
                <c:pt idx="1">
                  <c:v>0.78842217563754868</c:v>
                </c:pt>
                <c:pt idx="2">
                  <c:v>6.8819060930969149</c:v>
                </c:pt>
                <c:pt idx="3">
                  <c:v>15.212859697139885</c:v>
                </c:pt>
                <c:pt idx="4">
                  <c:v>20.480781143507496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3F8-434C-8B39-0DB34235D36D}"/>
            </c:ext>
          </c:extLst>
        </c:ser>
        <c:ser>
          <c:idx val="3"/>
          <c:order val="3"/>
          <c:tx>
            <c:strRef>
              <c:f>'new (4)'!$J$34</c:f>
              <c:strCache>
                <c:ptCount val="1"/>
                <c:pt idx="0">
                  <c:v>Seeding</c:v>
                </c:pt>
              </c:strCache>
            </c:strRef>
          </c:tx>
          <c:spPr>
            <a:solidFill>
              <a:srgbClr val="990000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2664122496422249E-2"/>
                  <c:y val="-5.8151551693396274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C00A00"/>
                        </a:solidFill>
                      </a:rPr>
                      <a:t>5.1%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3F8-434C-8B39-0DB34235D36D}"/>
                </c:ext>
              </c:extLst>
            </c:dLbl>
            <c:dLbl>
              <c:idx val="1"/>
              <c:layout>
                <c:manualLayout>
                  <c:x val="3.413129799713778E-2"/>
                  <c:y val="-5.9010214806542734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C00A00"/>
                        </a:solidFill>
                      </a:rPr>
                      <a:t>9.3%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3F8-434C-8B39-0DB34235D36D}"/>
                </c:ext>
              </c:extLst>
            </c:dLbl>
            <c:dLbl>
              <c:idx val="2"/>
              <c:layout>
                <c:manualLayout>
                  <c:x val="2.8427967060162013E-2"/>
                  <c:y val="-6.5600336896237829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C00A00"/>
                        </a:solidFill>
                      </a:rPr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93F8-434C-8B39-0DB34235D36D}"/>
                </c:ext>
              </c:extLst>
            </c:dLbl>
            <c:dLbl>
              <c:idx val="3"/>
              <c:layout>
                <c:manualLayout>
                  <c:x val="3.1285231494856736E-2"/>
                  <c:y val="-5.8151551693396301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C00A00"/>
                        </a:solidFill>
                      </a:rPr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93F8-434C-8B39-0DB34235D36D}"/>
                </c:ext>
              </c:extLst>
            </c:dLbl>
            <c:dLbl>
              <c:idx val="4"/>
              <c:layout>
                <c:manualLayout>
                  <c:x val="3.4131297997137808E-2"/>
                  <c:y val="-8.966401873105545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C00A00"/>
                        </a:solidFill>
                      </a:rPr>
                      <a:t>4.3%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93F8-434C-8B39-0DB34235D3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C00A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'new (4)'!$K$30:$O$30</c:f>
              <c:strCache>
                <c:ptCount val="5"/>
                <c:pt idx="0">
                  <c:v>D5</c:v>
                </c:pt>
                <c:pt idx="1">
                  <c:v>D4</c:v>
                </c:pt>
                <c:pt idx="2">
                  <c:v>D3</c:v>
                </c:pt>
                <c:pt idx="3">
                  <c:v>D2</c:v>
                </c:pt>
                <c:pt idx="4">
                  <c:v>D1</c:v>
                </c:pt>
              </c:strCache>
            </c:strRef>
          </c:cat>
          <c:val>
            <c:numRef>
              <c:f>'new (4)'!$K$34:$O$34</c:f>
              <c:numCache>
                <c:formatCode>General</c:formatCode>
                <c:ptCount val="5"/>
                <c:pt idx="0">
                  <c:v>4.3276942193703549</c:v>
                </c:pt>
                <c:pt idx="1">
                  <c:v>5.0720879029758494</c:v>
                </c:pt>
                <c:pt idx="2">
                  <c:v>8.0837837208911463</c:v>
                </c:pt>
                <c:pt idx="3">
                  <c:v>9.3213069292464432</c:v>
                </c:pt>
                <c:pt idx="4">
                  <c:v>5.1414885455988273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3F8-434C-8B39-0DB34235D36D}"/>
            </c:ext>
          </c:extLst>
        </c:ser>
        <c:ser>
          <c:idx val="4"/>
          <c:order val="4"/>
          <c:tx>
            <c:strRef>
              <c:f>'new (4)'!$J$35</c:f>
              <c:strCache>
                <c:ptCount val="1"/>
                <c:pt idx="0">
                  <c:v>Chaining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0239389399141342"/>
                  <c:y val="-5.9590281622732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94.9%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93F8-434C-8B39-0DB34235D36D}"/>
                </c:ext>
              </c:extLst>
            </c:dLbl>
            <c:dLbl>
              <c:idx val="1"/>
              <c:layout>
                <c:manualLayout>
                  <c:x val="0.12514809265617186"/>
                  <c:y val="-6.7039066825574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91.3%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93F8-434C-8B39-0DB34235D36D}"/>
                </c:ext>
              </c:extLst>
            </c:dLbl>
            <c:dLbl>
              <c:idx val="2"/>
              <c:layout>
                <c:manualLayout>
                  <c:x val="8.8172519825939336E-2"/>
                  <c:y val="-7.44878520284157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70.6%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93F8-434C-8B39-0DB34235D36D}"/>
                </c:ext>
              </c:extLst>
            </c:dLbl>
            <c:dLbl>
              <c:idx val="3"/>
              <c:layout>
                <c:manualLayout>
                  <c:x val="5.6885496661896351E-2"/>
                  <c:y val="-7.4487852028415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50.7%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93F8-434C-8B39-0DB34235D36D}"/>
                </c:ext>
              </c:extLst>
            </c:dLbl>
            <c:dLbl>
              <c:idx val="4"/>
              <c:layout>
                <c:manualLayout>
                  <c:x val="1.4221374165474088E-2"/>
                  <c:y val="-5.95902816227325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33.1%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93F8-434C-8B39-0DB34235D36D}"/>
                </c:ext>
              </c:extLst>
            </c:dLbl>
            <c:numFmt formatCode="#,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(4)'!$K$30:$O$30</c:f>
              <c:strCache>
                <c:ptCount val="5"/>
                <c:pt idx="0">
                  <c:v>D5</c:v>
                </c:pt>
                <c:pt idx="1">
                  <c:v>D4</c:v>
                </c:pt>
                <c:pt idx="2">
                  <c:v>D3</c:v>
                </c:pt>
                <c:pt idx="3">
                  <c:v>D2</c:v>
                </c:pt>
                <c:pt idx="4">
                  <c:v>D1</c:v>
                </c:pt>
              </c:strCache>
            </c:strRef>
          </c:cat>
          <c:val>
            <c:numRef>
              <c:f>'new (4)'!$K$35:$O$35</c:f>
              <c:numCache>
                <c:formatCode>General</c:formatCode>
                <c:ptCount val="5"/>
                <c:pt idx="0">
                  <c:v>94.897576269677273</c:v>
                </c:pt>
                <c:pt idx="1">
                  <c:v>91.311972681943146</c:v>
                </c:pt>
                <c:pt idx="2">
                  <c:v>70.581311048762402</c:v>
                </c:pt>
                <c:pt idx="3">
                  <c:v>50.735973423484445</c:v>
                </c:pt>
                <c:pt idx="4">
                  <c:v>33.108235081746415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3F8-434C-8B39-0DB34235D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583456"/>
        <c:axId val="65358057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'new (4)'!$J$33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'new (4)'!$K$30:$O$30</c15:sqref>
                        </c15:formulaRef>
                      </c:ext>
                    </c:extLst>
                    <c:strCache>
                      <c:ptCount val="5"/>
                      <c:pt idx="0">
                        <c:v>D5</c:v>
                      </c:pt>
                      <c:pt idx="1">
                        <c:v>D4</c:v>
                      </c:pt>
                      <c:pt idx="2">
                        <c:v>D3</c:v>
                      </c:pt>
                      <c:pt idx="3">
                        <c:v>D2</c:v>
                      </c:pt>
                      <c:pt idx="4">
                        <c:v>D1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'new (4)'!$K$33:$O$33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8-93F8-434C-8B39-0DB34235D36D}"/>
                  </c:ext>
                </c:extLst>
              </c15:ser>
            </c15:filteredBarSeries>
          </c:ext>
        </c:extLst>
      </c:barChart>
      <c:catAx>
        <c:axId val="65358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580576"/>
        <c:crosses val="autoZero"/>
        <c:auto val="1"/>
        <c:lblAlgn val="ctr"/>
        <c:lblOffset val="100"/>
        <c:noMultiLvlLbl val="0"/>
      </c:catAx>
      <c:valAx>
        <c:axId val="653580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58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046840951286755"/>
          <c:y val="3.9883259353797415E-4"/>
          <c:w val="0.68768585768323731"/>
          <c:h val="0.13557855119529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72396644610817"/>
          <c:y val="6.0450995204483514E-2"/>
          <c:w val="0.82914276785880214"/>
          <c:h val="0.701190370681678"/>
        </c:manualLayout>
      </c:layout>
      <c:scatterChart>
        <c:scatterStyle val="lineMarker"/>
        <c:varyColors val="0"/>
        <c:ser>
          <c:idx val="0"/>
          <c:order val="0"/>
          <c:tx>
            <c:v>D1</c:v>
          </c:tx>
          <c:spPr>
            <a:ln w="19050" cap="rnd">
              <a:solidFill>
                <a:srgbClr val="00808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6666"/>
              </a:solidFill>
              <a:ln w="28575">
                <a:solidFill>
                  <a:srgbClr val="006666"/>
                </a:solidFill>
              </a:ln>
              <a:effectLst/>
            </c:spPr>
          </c:marker>
          <c:xVal>
            <c:numRef>
              <c:f>'new (2)'!$AR$7:$AR$17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'new (2)'!$AS$7:$AS$17</c:f>
              <c:numCache>
                <c:formatCode>General</c:formatCode>
                <c:ptCount val="11"/>
                <c:pt idx="0">
                  <c:v>40.848737561079567</c:v>
                </c:pt>
                <c:pt idx="1">
                  <c:v>42.473330722757893</c:v>
                </c:pt>
                <c:pt idx="2">
                  <c:v>44.232499308904217</c:v>
                </c:pt>
                <c:pt idx="3">
                  <c:v>46.143687435774503</c:v>
                </c:pt>
                <c:pt idx="4">
                  <c:v>48.227490255066719</c:v>
                </c:pt>
                <c:pt idx="5">
                  <c:v>50.50839909165731</c:v>
                </c:pt>
                <c:pt idx="6">
                  <c:v>53.01576852488958</c:v>
                </c:pt>
                <c:pt idx="7">
                  <c:v>55.785086567118157</c:v>
                </c:pt>
                <c:pt idx="8">
                  <c:v>58.859664875309569</c:v>
                </c:pt>
                <c:pt idx="9">
                  <c:v>62.292920497966101</c:v>
                </c:pt>
                <c:pt idx="10">
                  <c:v>66.15150560502768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1B-431A-B258-3C2EE5D92C27}"/>
            </c:ext>
          </c:extLst>
        </c:ser>
        <c:ser>
          <c:idx val="1"/>
          <c:order val="1"/>
          <c:tx>
            <c:v>D2</c:v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2060"/>
              </a:solidFill>
              <a:ln w="15875">
                <a:solidFill>
                  <a:srgbClr val="002060"/>
                </a:solidFill>
              </a:ln>
              <a:effectLst/>
            </c:spPr>
          </c:marker>
          <c:xVal>
            <c:numRef>
              <c:f>'new (2)'!$AR$7:$AR$17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'new (2)'!$AT$7:$AT$17</c:f>
              <c:numCache>
                <c:formatCode>General</c:formatCode>
                <c:ptCount val="11"/>
                <c:pt idx="0">
                  <c:v>24.422757753612341</c:v>
                </c:pt>
                <c:pt idx="1">
                  <c:v>25.983240513610699</c:v>
                </c:pt>
                <c:pt idx="2">
                  <c:v>27.756747256999354</c:v>
                </c:pt>
                <c:pt idx="3">
                  <c:v>29.790093798602868</c:v>
                </c:pt>
                <c:pt idx="4">
                  <c:v>32.144898471189549</c:v>
                </c:pt>
                <c:pt idx="5">
                  <c:v>34.90393471724834</c:v>
                </c:pt>
                <c:pt idx="6">
                  <c:v>38.181062346758623</c:v>
                </c:pt>
                <c:pt idx="7">
                  <c:v>42.137333177181105</c:v>
                </c:pt>
                <c:pt idx="8">
                  <c:v>47.008267220449213</c:v>
                </c:pt>
                <c:pt idx="9">
                  <c:v>53.152519802952135</c:v>
                </c:pt>
                <c:pt idx="10">
                  <c:v>61.144453689097858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81B-431A-B258-3C2EE5D92C27}"/>
            </c:ext>
          </c:extLst>
        </c:ser>
        <c:ser>
          <c:idx val="2"/>
          <c:order val="2"/>
          <c:tx>
            <c:v>D3</c:v>
          </c:tx>
          <c:spPr>
            <a:ln w="19050" cap="rnd">
              <a:solidFill>
                <a:srgbClr val="99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990000"/>
              </a:solidFill>
              <a:ln w="19050">
                <a:solidFill>
                  <a:srgbClr val="990000"/>
                </a:solidFill>
              </a:ln>
              <a:effectLst/>
            </c:spPr>
          </c:marker>
          <c:xVal>
            <c:numRef>
              <c:f>'new (2)'!$AR$7:$AR$17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'new (2)'!$AU$7:$AU$17</c:f>
              <c:numCache>
                <c:formatCode>General</c:formatCode>
                <c:ptCount val="11"/>
                <c:pt idx="0">
                  <c:v>14.298278088312122</c:v>
                </c:pt>
                <c:pt idx="1">
                  <c:v>15.51908866921454</c:v>
                </c:pt>
                <c:pt idx="2">
                  <c:v>16.967829997962262</c:v>
                </c:pt>
                <c:pt idx="3">
                  <c:v>18.714908160454723</c:v>
                </c:pt>
                <c:pt idx="4">
                  <c:v>20.863054829792567</c:v>
                </c:pt>
                <c:pt idx="5">
                  <c:v>23.568284923728694</c:v>
                </c:pt>
                <c:pt idx="6">
                  <c:v>27.079588428725604</c:v>
                </c:pt>
                <c:pt idx="7">
                  <c:v>31.820314452176735</c:v>
                </c:pt>
                <c:pt idx="8">
                  <c:v>38.573182618024575</c:v>
                </c:pt>
                <c:pt idx="9">
                  <c:v>48.964333514745604</c:v>
                </c:pt>
                <c:pt idx="10">
                  <c:v>67.018240208794126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81B-431A-B258-3C2EE5D92C27}"/>
            </c:ext>
          </c:extLst>
        </c:ser>
        <c:ser>
          <c:idx val="3"/>
          <c:order val="3"/>
          <c:tx>
            <c:v>D4</c:v>
          </c:tx>
          <c:spPr>
            <a:ln w="19050" cap="rnd">
              <a:solidFill>
                <a:srgbClr val="004C4C"/>
              </a:solidFill>
              <a:prstDash val="dash"/>
              <a:round/>
            </a:ln>
            <a:effectLst/>
          </c:spPr>
          <c:marker>
            <c:symbol val="x"/>
            <c:size val="6"/>
            <c:spPr>
              <a:noFill/>
              <a:ln w="2857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'new (2)'!$AR$7:$AR$17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'new (2)'!$AV$7:$AV$17</c:f>
              <c:numCache>
                <c:formatCode>General</c:formatCode>
                <c:ptCount val="11"/>
                <c:pt idx="0">
                  <c:v>2.8113404315611632</c:v>
                </c:pt>
                <c:pt idx="1">
                  <c:v>3.1112116430581893</c:v>
                </c:pt>
                <c:pt idx="2">
                  <c:v>3.4826925265084299</c:v>
                </c:pt>
                <c:pt idx="3">
                  <c:v>3.9549118100989213</c:v>
                </c:pt>
                <c:pt idx="4">
                  <c:v>4.5752746138613993</c:v>
                </c:pt>
                <c:pt idx="5">
                  <c:v>5.426463239982902</c:v>
                </c:pt>
                <c:pt idx="6">
                  <c:v>6.6667524828054265</c:v>
                </c:pt>
                <c:pt idx="7">
                  <c:v>8.6419932144598857</c:v>
                </c:pt>
                <c:pt idx="8">
                  <c:v>12.280482875216855</c:v>
                </c:pt>
                <c:pt idx="9">
                  <c:v>21.210707365116861</c:v>
                </c:pt>
                <c:pt idx="10">
                  <c:v>77.748547027604616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81B-431A-B258-3C2EE5D92C27}"/>
            </c:ext>
          </c:extLst>
        </c:ser>
        <c:ser>
          <c:idx val="4"/>
          <c:order val="4"/>
          <c:tx>
            <c:v>D5</c:v>
          </c:tx>
          <c:spPr>
            <a:ln w="19050" cap="rnd">
              <a:solidFill>
                <a:srgbClr val="99000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860000"/>
              </a:solidFill>
              <a:ln w="9525">
                <a:solidFill>
                  <a:srgbClr val="860000"/>
                </a:solidFill>
              </a:ln>
              <a:effectLst/>
            </c:spPr>
          </c:marker>
          <c:xVal>
            <c:numRef>
              <c:f>'new (2)'!$AR$7:$AR$17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'new (2)'!$AW$7:$AW$17</c:f>
              <c:numCache>
                <c:formatCode>General</c:formatCode>
                <c:ptCount val="11"/>
                <c:pt idx="0">
                  <c:v>0.44693027727518025</c:v>
                </c:pt>
                <c:pt idx="1">
                  <c:v>0.49616209539739997</c:v>
                </c:pt>
                <c:pt idx="2">
                  <c:v>0.55758290676229694</c:v>
                </c:pt>
                <c:pt idx="3">
                  <c:v>0.63635894160047346</c:v>
                </c:pt>
                <c:pt idx="4">
                  <c:v>0.74105634068259918</c:v>
                </c:pt>
                <c:pt idx="5">
                  <c:v>0.8869887906305064</c:v>
                </c:pt>
                <c:pt idx="6">
                  <c:v>1.1044904727310929</c:v>
                </c:pt>
                <c:pt idx="7">
                  <c:v>1.4633152097907589</c:v>
                </c:pt>
                <c:pt idx="8">
                  <c:v>2.1674828686624412</c:v>
                </c:pt>
                <c:pt idx="9">
                  <c:v>4.1779897002035549</c:v>
                </c:pt>
                <c:pt idx="10">
                  <c:v>57.688549837755609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81B-431A-B258-3C2EE5D92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5924400"/>
        <c:axId val="685930640"/>
      </c:scatterChart>
      <c:valAx>
        <c:axId val="685924400"/>
        <c:scaling>
          <c:orientation val="minMax"/>
          <c:max val="10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Latency reduction of seeding and chaining %</a:t>
                </a:r>
                <a:r>
                  <a:rPr lang="en-US" sz="1400" b="1" baseline="0" dirty="0"/>
                  <a:t> 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0.22016798971935411"/>
              <c:y val="0.87507778721230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930640"/>
        <c:crosses val="autoZero"/>
        <c:crossBetween val="midCat"/>
        <c:majorUnit val="10"/>
      </c:valAx>
      <c:valAx>
        <c:axId val="68593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I/O % of</a:t>
                </a:r>
                <a:r>
                  <a:rPr lang="en-US" sz="1400" b="1" baseline="0" dirty="0"/>
                  <a:t> total exec. time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4.7162668026714642E-3"/>
              <c:y val="0.11276765726232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924400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3396062608335088"/>
          <c:y val="2.7741954906804898E-2"/>
          <c:w val="0.63820053366399099"/>
          <c:h val="0.17804175086492011"/>
        </c:manualLayout>
      </c:layout>
      <c:overlay val="0"/>
      <c:spPr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793122032492208E-2"/>
          <c:y val="0"/>
          <c:w val="0.97920687796750772"/>
          <c:h val="0.94605344460409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BC</c:v>
                </c:pt>
              </c:strCache>
            </c:strRef>
          </c:tx>
          <c:spPr>
            <a:solidFill>
              <a:srgbClr val="D6DCE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5641149178630299E-3"/>
                  <c:y val="0.50700045938817717"/>
                </c:manualLayout>
              </c:layout>
              <c:tx>
                <c:rich>
                  <a:bodyPr/>
                  <a:lstStyle/>
                  <a:p>
                    <a:fld id="{8973FF27-43DA-4B4B-A040-EC85E3B84A2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FDA-004E-BC4D-D2B56626B11B}"/>
                </c:ext>
              </c:extLst>
            </c:dLbl>
            <c:dLbl>
              <c:idx val="1"/>
              <c:layout>
                <c:manualLayout>
                  <c:x val="-1.5641149178630299E-3"/>
                  <c:y val="0.1565735806299636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DA-004E-BC4D-D2B56626B11B}"/>
                </c:ext>
              </c:extLst>
            </c:dLbl>
            <c:dLbl>
              <c:idx val="2"/>
              <c:layout>
                <c:manualLayout>
                  <c:x val="0"/>
                  <c:y val="0.335514815635636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DA-004E-BC4D-D2B56626B11B}"/>
                </c:ext>
              </c:extLst>
            </c:dLbl>
            <c:dLbl>
              <c:idx val="5"/>
              <c:layout>
                <c:manualLayout>
                  <c:x val="-3.1282298357261742E-3"/>
                  <c:y val="0.227404486153042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DA-004E-BC4D-D2B56626B11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0.01</c:v>
                </c:pt>
                <c:pt idx="1">
                  <c:v>0.6</c:v>
                </c:pt>
                <c:pt idx="2">
                  <c:v>0.1</c:v>
                </c:pt>
                <c:pt idx="3">
                  <c:v>0.70384840469999999</c:v>
                </c:pt>
                <c:pt idx="4">
                  <c:v>4.7</c:v>
                </c:pt>
                <c:pt idx="5">
                  <c:v>0.28810158514101086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DA-004E-BC4D-D2B56626B1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GenPIP</c:v>
                </c:pt>
              </c:strCache>
            </c:strRef>
          </c:tx>
          <c:spPr>
            <a:solidFill>
              <a:srgbClr val="ADB9CA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4337554451758609E-17"/>
                  <c:y val="0.50327251699222564"/>
                </c:manualLayout>
              </c:layout>
              <c:tx>
                <c:rich>
                  <a:bodyPr/>
                  <a:lstStyle/>
                  <a:p>
                    <a:fld id="{F104939F-EE1F-6C48-9F9D-416000E701C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FDA-004E-BC4D-D2B56626B11B}"/>
                </c:ext>
              </c:extLst>
            </c:dLbl>
            <c:dLbl>
              <c:idx val="2"/>
              <c:layout>
                <c:manualLayout>
                  <c:x val="-5.7350217807034434E-17"/>
                  <c:y val="0.2646839101125574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DA-004E-BC4D-D2B56626B11B}"/>
                </c:ext>
              </c:extLst>
            </c:dLbl>
            <c:dLbl>
              <c:idx val="5"/>
              <c:layout>
                <c:manualLayout>
                  <c:x val="-1.1470043561406887E-16"/>
                  <c:y val="0.149117695838060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DA-004E-BC4D-D2B56626B11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0.02</c:v>
                </c:pt>
                <c:pt idx="1">
                  <c:v>1.5</c:v>
                </c:pt>
                <c:pt idx="2">
                  <c:v>0.2</c:v>
                </c:pt>
                <c:pt idx="3">
                  <c:v>1.9</c:v>
                </c:pt>
                <c:pt idx="4">
                  <c:v>12.7</c:v>
                </c:pt>
                <c:pt idx="5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DA-004E-BC4D-D2B56626B11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MARS-CPU2</c:v>
                </c:pt>
              </c:strCache>
            </c:strRef>
          </c:tx>
          <c:spPr>
            <a:solidFill>
              <a:srgbClr val="8497B0"/>
            </a:solidFill>
            <a:ln w="9525"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1.2</c:v>
                </c:pt>
                <c:pt idx="3">
                  <c:v>10.199999999999999</c:v>
                </c:pt>
                <c:pt idx="4">
                  <c:v>1.2</c:v>
                </c:pt>
                <c:pt idx="5" formatCode="0.00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FDA-004E-BC4D-D2B56626B11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RawGains-FULCRUM</c:v>
                </c:pt>
              </c:strCache>
            </c:strRef>
          </c:tx>
          <c:spPr>
            <a:solidFill>
              <a:srgbClr val="222A3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DA-004E-BC4D-D2B56626B1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DB19885-F163-7944-88AE-0BE56605FA7F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FDA-004E-BC4D-D2B56626B11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39C02BC-6649-4692-B634-A89469282E5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FDA-004E-BC4D-D2B56626B11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27.8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FDA-004E-BC4D-D2B56626B1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84.3</c:v>
                </c:pt>
                <c:pt idx="1">
                  <c:v>17.399999999999999</c:v>
                </c:pt>
                <c:pt idx="2">
                  <c:v>8</c:v>
                </c:pt>
                <c:pt idx="3">
                  <c:v>44.5</c:v>
                </c:pt>
                <c:pt idx="4">
                  <c:v>32</c:v>
                </c:pt>
                <c:pt idx="5" formatCode="0.00">
                  <c:v>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FDA-004E-BC4D-D2B56626B1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1152399"/>
        <c:axId val="881148527"/>
      </c:barChart>
      <c:catAx>
        <c:axId val="8811523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1148527"/>
        <c:crosses val="autoZero"/>
        <c:auto val="1"/>
        <c:lblAlgn val="ctr"/>
        <c:lblOffset val="100"/>
        <c:noMultiLvlLbl val="0"/>
      </c:catAx>
      <c:valAx>
        <c:axId val="881148527"/>
        <c:scaling>
          <c:logBase val="10"/>
          <c:orientation val="minMax"/>
          <c:max val="200"/>
          <c:min val="0.0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881152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64883468631924E-2"/>
          <c:y val="0.1225560841375706"/>
          <c:w val="0.98233506871999676"/>
          <c:h val="0.739772242748405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BC</c:v>
                </c:pt>
              </c:strCache>
            </c:strRef>
          </c:tx>
          <c:spPr>
            <a:solidFill>
              <a:srgbClr val="D6DCE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41099156294004202"/>
                </c:manualLayout>
              </c:layout>
              <c:tx>
                <c:rich>
                  <a:bodyPr/>
                  <a:lstStyle/>
                  <a:p>
                    <a:fld id="{9AD9DBE7-24D2-A842-9B32-5CE626EC679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1D-B249-ACEF-9D6BB01B0555}"/>
                </c:ext>
              </c:extLst>
            </c:dLbl>
            <c:dLbl>
              <c:idx val="1"/>
              <c:layout>
                <c:manualLayout>
                  <c:x val="-1.6059028436366542E-3"/>
                  <c:y val="0.133949274789115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1D-B249-ACEF-9D6BB01B0555}"/>
                </c:ext>
              </c:extLst>
            </c:dLbl>
            <c:dLbl>
              <c:idx val="2"/>
              <c:layout>
                <c:manualLayout>
                  <c:x val="-1.6059028436367132E-3"/>
                  <c:y val="0.2009214305500882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1D-B249-ACEF-9D6BB01B0555}"/>
                </c:ext>
              </c:extLst>
            </c:dLbl>
            <c:dLbl>
              <c:idx val="3"/>
              <c:layout>
                <c:manualLayout>
                  <c:x val="-5.8882424051890045E-17"/>
                  <c:y val="0.141826289991912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1D-B249-ACEF-9D6BB01B0555}"/>
                </c:ext>
              </c:extLst>
            </c:dLbl>
            <c:dLbl>
              <c:idx val="4"/>
              <c:layout>
                <c:manualLayout>
                  <c:x val="0"/>
                  <c:y val="0.193796970731923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1D-B249-ACEF-9D6BB01B0555}"/>
                </c:ext>
              </c:extLst>
            </c:dLbl>
            <c:dLbl>
              <c:idx val="5"/>
              <c:layout>
                <c:manualLayout>
                  <c:x val="-2.1440334606964049E-16"/>
                  <c:y val="0.2150619506554232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0.4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E1D-B249-ACEF-9D6BB01B055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0.01</c:v>
                </c:pt>
                <c:pt idx="1">
                  <c:v>0.8</c:v>
                </c:pt>
                <c:pt idx="2">
                  <c:v>0.3</c:v>
                </c:pt>
                <c:pt idx="3">
                  <c:v>0.70384840469999999</c:v>
                </c:pt>
                <c:pt idx="4">
                  <c:v>0.3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1D-B249-ACEF-9D6BB01B05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GenPIP</c:v>
                </c:pt>
              </c:strCache>
            </c:strRef>
          </c:tx>
          <c:spPr>
            <a:solidFill>
              <a:srgbClr val="ADB9CA"/>
            </a:solidFill>
            <a:ln w="9525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98410435749726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1D-B249-ACEF-9D6BB01B05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7.0000000000000007E-2</c:v>
                </c:pt>
                <c:pt idx="1">
                  <c:v>5.6</c:v>
                </c:pt>
                <c:pt idx="2">
                  <c:v>2.1</c:v>
                </c:pt>
                <c:pt idx="3">
                  <c:v>3.1</c:v>
                </c:pt>
                <c:pt idx="4">
                  <c:v>1.3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1D-B249-ACEF-9D6BB01B05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MARS-CPU</c:v>
                </c:pt>
              </c:strCache>
            </c:strRef>
          </c:tx>
          <c:spPr>
            <a:solidFill>
              <a:srgbClr val="8497B0"/>
            </a:solidFill>
            <a:ln w="9525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1.0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E1D-B249-ACEF-9D6BB01B0555}"/>
                </c:ext>
              </c:extLst>
            </c:dLbl>
            <c:dLbl>
              <c:idx val="2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03272A-962E-488C-923E-C8D7C3838436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 sz="1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1D-B249-ACEF-9D6BB01B0555}"/>
                </c:ext>
              </c:extLst>
            </c:dLbl>
            <c:dLbl>
              <c:idx val="3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549063-BBB6-4D88-BA5B-67016E5A03AC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 sz="1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E1D-B249-ACEF-9D6BB01B0555}"/>
                </c:ext>
              </c:extLst>
            </c:dLbl>
            <c:dLbl>
              <c:idx val="4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6144BE-20F2-4A3A-9C5B-6EA17D0F9954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 sz="1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E1D-B249-ACEF-9D6BB01B0555}"/>
                </c:ext>
              </c:extLst>
            </c:dLbl>
            <c:dLbl>
              <c:idx val="5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D6D933-41B7-403A-8D63-03EC7F035B81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 sz="1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E1D-B249-ACEF-9D6BB01B055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1.1000000000000001</c:v>
                </c:pt>
                <c:pt idx="1">
                  <c:v>2.1</c:v>
                </c:pt>
                <c:pt idx="2">
                  <c:v>4</c:v>
                </c:pt>
                <c:pt idx="3">
                  <c:v>7.2</c:v>
                </c:pt>
                <c:pt idx="4">
                  <c:v>1.2</c:v>
                </c:pt>
                <c:pt idx="5" formatCode="0.00">
                  <c:v>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E1D-B249-ACEF-9D6BB01B05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MARS</c:v>
                </c:pt>
              </c:strCache>
            </c:strRef>
          </c:tx>
          <c:spPr>
            <a:solidFill>
              <a:srgbClr val="222A3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F5BF36B-3B6F-476F-BDEF-A25E702A3FD1}" type="VALUE">
                      <a:rPr lang="en-US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E1D-B249-ACEF-9D6BB01B055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E702BB2-B89A-4BED-A30A-07AF8923E8E3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8E1D-B249-ACEF-9D6BB01B055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39C02BC-6649-4692-B634-A89469282E5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E1D-B249-ACEF-9D6BB01B055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179.4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8E1D-B249-ACEF-9D6BB01B05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D1</c:v>
                </c:pt>
                <c:pt idx="1">
                  <c:v>D2</c:v>
                </c:pt>
                <c:pt idx="2">
                  <c:v>D3</c:v>
                </c:pt>
                <c:pt idx="3">
                  <c:v>D4</c:v>
                </c:pt>
                <c:pt idx="4">
                  <c:v>D5</c:v>
                </c:pt>
                <c:pt idx="5">
                  <c:v>GEOMEAN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217.1</c:v>
                </c:pt>
                <c:pt idx="1">
                  <c:v>103.9</c:v>
                </c:pt>
                <c:pt idx="2">
                  <c:v>211.8</c:v>
                </c:pt>
                <c:pt idx="3">
                  <c:v>295.89999999999998</c:v>
                </c:pt>
                <c:pt idx="4">
                  <c:v>68.5</c:v>
                </c:pt>
                <c:pt idx="5">
                  <c:v>179.4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E1D-B249-ACEF-9D6BB01B05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1152399"/>
        <c:axId val="881148527"/>
      </c:barChart>
      <c:catAx>
        <c:axId val="8811523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1148527"/>
        <c:crosses val="autoZero"/>
        <c:auto val="1"/>
        <c:lblAlgn val="ctr"/>
        <c:lblOffset val="100"/>
        <c:noMultiLvlLbl val="0"/>
      </c:catAx>
      <c:valAx>
        <c:axId val="881148527"/>
        <c:scaling>
          <c:logBase val="10"/>
          <c:orientation val="minMax"/>
          <c:max val="2000"/>
          <c:min val="0.0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881152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66457452430283"/>
          <c:y val="0.12855714173376875"/>
          <c:w val="0.80650555734165819"/>
          <c:h val="0.6804177077117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Normalized Speedup</c:v>
                </c:pt>
              </c:strCache>
            </c:strRef>
          </c:tx>
          <c:spPr>
            <a:solidFill>
              <a:srgbClr val="8FC56D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9A342C-C338-6242-B7B3-0C92FA5A6BD7}" type="VALUE">
                      <a:rPr lang="en-US" smtClean="0"/>
                      <a:pPr>
                        <a:defRPr sz="1800" b="1"/>
                      </a:pPr>
                      <a:t>[VALUE]</a:t>
                    </a:fld>
                    <a:r>
                      <a:rPr lang="en-US" altLang="zh-CN" dirty="0"/>
                      <a:t>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C61-FE46-BF9F-3DA4ADEA4FA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DEBB220-9CB7-2A49-9676-47B8876EABF5}" type="VALUE">
                      <a:rPr lang="en-US" smtClean="0"/>
                      <a:pPr>
                        <a:defRPr sz="1800" b="1"/>
                      </a:pPr>
                      <a:t>[VALUE]</a:t>
                    </a:fld>
                    <a:r>
                      <a:rPr lang="en-US" altLang="zh-CN" dirty="0"/>
                      <a:t>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61-FE46-BF9F-3DA4ADEA4FA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B38221-9D82-9E41-ABB4-EE058437D8B9}" type="VALUE">
                      <a:rPr lang="en-US" sz="2000" smtClean="0">
                        <a:solidFill>
                          <a:srgbClr val="C00000"/>
                        </a:solidFill>
                      </a:rPr>
                      <a:pPr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t>[VALUE]</a:t>
                    </a:fld>
                    <a:r>
                      <a:rPr lang="en-US" altLang="zh-CN" sz="2000" dirty="0">
                        <a:solidFill>
                          <a:srgbClr val="C00000"/>
                        </a:solidFill>
                      </a:rPr>
                      <a:t>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C61-FE46-BF9F-3DA4ADEA4F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System A</c:v>
                </c:pt>
                <c:pt idx="1">
                  <c:v>System B</c:v>
                </c:pt>
                <c:pt idx="2">
                  <c:v>System 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6.1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61-FE46-BF9F-3DA4ADEA4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7"/>
        <c:axId val="1303912079"/>
        <c:axId val="906376287"/>
      </c:barChart>
      <c:catAx>
        <c:axId val="13039120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6376287"/>
        <c:crosses val="autoZero"/>
        <c:auto val="1"/>
        <c:lblAlgn val="ctr"/>
        <c:lblOffset val="100"/>
        <c:noMultiLvlLbl val="0"/>
      </c:catAx>
      <c:valAx>
        <c:axId val="906376287"/>
        <c:scaling>
          <c:orientation val="minMax"/>
          <c:max val="12"/>
          <c:min val="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 dirty="0"/>
                  <a:t>Normalized</a:t>
                </a:r>
                <a:r>
                  <a:rPr lang="zh-CN" altLang="en-US" sz="1600" b="1" dirty="0"/>
                  <a:t> </a:t>
                </a:r>
                <a:r>
                  <a:rPr lang="en-US" altLang="zh-CN" sz="1600" b="1" dirty="0"/>
                  <a:t>Speedup</a:t>
                </a:r>
                <a:endParaRPr lang="en-US" sz="16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254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  <a:outerShdw sx="1000" sy="1000" algn="ctr" rotWithShape="0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912079"/>
        <c:crosses val="autoZero"/>
        <c:crossBetween val="between"/>
        <c:majorUnit val="4"/>
      </c:valAx>
      <c:spPr>
        <a:noFill/>
        <a:ln w="19050">
          <a:solidFill>
            <a:schemeClr val="tx1">
              <a:lumMod val="85000"/>
              <a:lumOff val="1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 (32 Threads)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23.092500114927958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D6-E840-A192-C2EF74DDE1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74.995587262270334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D6-E840-A192-C2EF74DDE1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ApHMM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6D6-E840-A192-C2EF74DDE1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260.02734705882352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D6-E840-A192-C2EF74DDE1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25535"/>
        <c:axId val="1380121120"/>
      </c:barChart>
      <c:catAx>
        <c:axId val="201025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121120"/>
        <c:crosses val="autoZero"/>
        <c:auto val="1"/>
        <c:lblAlgn val="ctr"/>
        <c:lblOffset val="100"/>
        <c:noMultiLvlLbl val="0"/>
      </c:catAx>
      <c:valAx>
        <c:axId val="1380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Speedup Over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</a:b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CPU (1</a:t>
                </a:r>
                <a:r>
                  <a:rPr lang="en-US" sz="2000" b="1" baseline="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Thread)</a:t>
                </a:r>
                <a:endParaRPr lang="en-US" sz="2000" b="1" dirty="0">
                  <a:solidFill>
                    <a:schemeClr val="tx1"/>
                  </a:solidFill>
                  <a:latin typeface="Avenir Next" panose="020B0503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102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1187664041995"/>
          <c:y val="0.87172908464566934"/>
          <c:w val="0.8783881922089275"/>
          <c:h val="0.1058572550254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A-EB48-8BB1-76F16C83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1.4528144039819491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A-EB48-8BB1-76F16C83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ApHMM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6CA-EB48-8BB1-76F16C83DB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2474.0912400323582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CA-EB48-8BB1-76F16C83DB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25535"/>
        <c:axId val="1380121120"/>
      </c:barChart>
      <c:catAx>
        <c:axId val="201025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121120"/>
        <c:crosses val="autoZero"/>
        <c:auto val="1"/>
        <c:lblAlgn val="ctr"/>
        <c:lblOffset val="100"/>
        <c:noMultiLvlLbl val="0"/>
      </c:catAx>
      <c:valAx>
        <c:axId val="1380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Energy Reduction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</a:b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Over CPU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102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1187664041995"/>
          <c:y val="0.87172908464566934"/>
          <c:w val="0.8783881922089275"/>
          <c:h val="0.1058572550254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07/relationships/hdphoto" Target="../media/hdphoto2.wdp"/><Relationship Id="rId1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47352" y="735873"/>
          <a:ext cx="653448" cy="519383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0.82902</cdr:x>
      <cdr:y>0.45804</cdr:y>
    </cdr:from>
    <cdr:to>
      <cdr:x>1</cdr:x>
      <cdr:y>0.91119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D2EBB-A45B-805D-4556-EFD3F455FA21}"/>
            </a:ext>
          </a:extLst>
        </cdr:cNvPr>
        <cdr:cNvSpPr txBox="1"/>
      </cdr:nvSpPr>
      <cdr:spPr>
        <a:xfrm xmlns:a="http://schemas.openxmlformats.org/drawingml/2006/main">
          <a:off x="4945945" y="9242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0.91802</cdr:x>
      <cdr:y>0.2842</cdr:y>
    </cdr:from>
    <cdr:to>
      <cdr:x>1</cdr:x>
      <cdr:y>0.44651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9360B64-23DC-F631-FE84-1F0FC68021E5}"/>
            </a:ext>
          </a:extLst>
        </cdr:cNvPr>
        <cdr:cNvSpPr txBox="1"/>
      </cdr:nvSpPr>
      <cdr:spPr>
        <a:xfrm xmlns:a="http://schemas.openxmlformats.org/drawingml/2006/main">
          <a:off x="4843154" y="480893"/>
          <a:ext cx="432497" cy="2746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860000"/>
              </a:solidFill>
            </a:rPr>
            <a:t>57%</a:t>
          </a:r>
        </a:p>
      </cdr:txBody>
    </cdr:sp>
  </cdr:relSizeAnchor>
  <cdr:relSizeAnchor xmlns:cdr="http://schemas.openxmlformats.org/drawingml/2006/chartDrawing">
    <cdr:from>
      <cdr:x>0.83443</cdr:x>
      <cdr:y>0.64367</cdr:y>
    </cdr:from>
    <cdr:to>
      <cdr:x>0.90173</cdr:x>
      <cdr:y>0.78353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180950F-726F-C58A-D628-6C7998F77884}"/>
            </a:ext>
          </a:extLst>
        </cdr:cNvPr>
        <cdr:cNvSpPr txBox="1"/>
      </cdr:nvSpPr>
      <cdr:spPr>
        <a:xfrm xmlns:a="http://schemas.openxmlformats.org/drawingml/2006/main">
          <a:off x="4843860" y="1352905"/>
          <a:ext cx="390616" cy="293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860000"/>
              </a:solidFill>
            </a:rPr>
            <a:t>2%</a:t>
          </a:r>
        </a:p>
      </cdr:txBody>
    </cdr:sp>
  </cdr:relSizeAnchor>
  <cdr:relSizeAnchor xmlns:cdr="http://schemas.openxmlformats.org/drawingml/2006/chartDrawing">
    <cdr:from>
      <cdr:x>0.91457</cdr:x>
      <cdr:y>0.10058</cdr:y>
    </cdr:from>
    <cdr:to>
      <cdr:x>1</cdr:x>
      <cdr:y>0.23499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E180950F-726F-C58A-D628-6C7998F77884}"/>
            </a:ext>
          </a:extLst>
        </cdr:cNvPr>
        <cdr:cNvSpPr txBox="1"/>
      </cdr:nvSpPr>
      <cdr:spPr>
        <a:xfrm xmlns:a="http://schemas.openxmlformats.org/drawingml/2006/main">
          <a:off x="4587725" y="163706"/>
          <a:ext cx="428540" cy="218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>
                  <a:lumMod val="50000"/>
                </a:schemeClr>
              </a:solidFill>
            </a:rPr>
            <a:t>78%</a:t>
          </a:r>
        </a:p>
      </cdr:txBody>
    </cdr:sp>
  </cdr:relSizeAnchor>
  <cdr:relSizeAnchor xmlns:cdr="http://schemas.openxmlformats.org/drawingml/2006/chartDrawing">
    <cdr:from>
      <cdr:x>0.68881</cdr:x>
      <cdr:y>0.52459</cdr:y>
    </cdr:from>
    <cdr:to>
      <cdr:x>0.75609</cdr:x>
      <cdr:y>0.66444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E180950F-726F-C58A-D628-6C7998F77884}"/>
            </a:ext>
          </a:extLst>
        </cdr:cNvPr>
        <cdr:cNvSpPr txBox="1"/>
      </cdr:nvSpPr>
      <cdr:spPr>
        <a:xfrm xmlns:a="http://schemas.openxmlformats.org/drawingml/2006/main">
          <a:off x="3998525" y="1102599"/>
          <a:ext cx="390557" cy="293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>
                  <a:lumMod val="50000"/>
                </a:schemeClr>
              </a:solidFill>
            </a:rPr>
            <a:t>12.2</a:t>
          </a:r>
          <a:r>
            <a:rPr lang="en-US" sz="1400" b="1" dirty="0">
              <a:solidFill>
                <a:schemeClr val="accent1">
                  <a:lumMod val="50000"/>
                </a:schemeClr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0.10976</cdr:x>
      <cdr:y>0.32238</cdr:y>
    </cdr:from>
    <cdr:to>
      <cdr:x>0.17704</cdr:x>
      <cdr:y>0.46224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E180950F-726F-C58A-D628-6C7998F77884}"/>
            </a:ext>
          </a:extLst>
        </cdr:cNvPr>
        <cdr:cNvSpPr txBox="1"/>
      </cdr:nvSpPr>
      <cdr:spPr>
        <a:xfrm xmlns:a="http://schemas.openxmlformats.org/drawingml/2006/main">
          <a:off x="587021" y="650522"/>
          <a:ext cx="359833" cy="282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6666"/>
              </a:solidFill>
            </a:rPr>
            <a:t>40</a:t>
          </a:r>
          <a:r>
            <a:rPr lang="en-US" sz="1400" b="1" dirty="0">
              <a:solidFill>
                <a:srgbClr val="006666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0.89756</cdr:x>
      <cdr:y>0.06881</cdr:y>
    </cdr:from>
    <cdr:to>
      <cdr:x>0.9308</cdr:x>
      <cdr:y>0.76042</cdr:y>
    </cdr:to>
    <cdr:sp macro="" textlink="">
      <cdr:nvSpPr>
        <cdr:cNvPr id="11" name="Rectangle 10">
          <a:extLst xmlns:a="http://schemas.openxmlformats.org/drawingml/2006/main">
            <a:ext uri="{FF2B5EF4-FFF2-40B4-BE49-F238E27FC236}">
              <a16:creationId xmlns:a16="http://schemas.microsoft.com/office/drawing/2014/main" id="{3AEF3A2C-284F-9CE1-6D0B-6AEE5885120A}"/>
            </a:ext>
          </a:extLst>
        </cdr:cNvPr>
        <cdr:cNvSpPr/>
      </cdr:nvSpPr>
      <cdr:spPr>
        <a:xfrm xmlns:a="http://schemas.openxmlformats.org/drawingml/2006/main">
          <a:off x="5088726" y="144191"/>
          <a:ext cx="188454" cy="1449268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40000"/>
            <a:lumOff val="60000"/>
            <a:alpha val="54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C5A5C-AE39-B1EA-FC1A-1A28421F1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C544-0D13-8CF0-29EF-86B08AB0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6CB0-A2D0-8844-BCEF-52E043DDE42E}" type="datetimeFigureOut">
              <a:rPr lang="en-US" smtClean="0"/>
              <a:t>2/17/26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940B-7868-D2A0-5104-52DEEE8F0E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7FFD4-EA44-1878-C00D-8F3EA63DBB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9F18B-8E16-ED4D-854D-8FF358DC1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2/17/26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edium-content-sans-serif-fo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77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1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36A18-9505-E2C1-1906-3BC09284D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DFDF2-011A-C4A4-E3D1-278045F23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1A45B-738A-F662-B1BE-0D10C716A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AE555-9D0F-4B5C-FDFE-652073774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18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26A7-B5D0-A7B7-BAA3-1931FE98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4CB8C-0B65-0AE7-DD74-BAFBE4586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0D66D-BF1E-C428-648D-E47380B88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B42F8-A4E4-B650-823B-089C5CC84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5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2DBF-363C-58D9-605E-99763F3A2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604E4-AE96-0C38-1FAE-40B0A0169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F9D74-2646-3F87-3641-44C175D24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AE472-1B9C-D944-51FB-D5CE268F8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C53E-D9FA-49A3-F87A-14E44C3F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2A71E-1919-1883-1EB2-8A1568C26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2034A-52D8-3404-8FEB-69C9D481E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B518A-560F-06CD-D190-5F78C32B1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5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55D1-3A02-2241-204C-63CBF27F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B6D8D-5446-B4A1-A240-B2A8E0B64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F8DF8-6B69-33DB-1E6F-73719F07D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AC42-282E-ED4D-853F-3B58C7064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89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3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3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7DEF-E29C-51F1-2E5B-12844661B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91FAF-A955-09AA-813C-D3C950211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09CE1-3172-FCA0-CD73-201755857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6F41-7468-A570-C3B6-27939B8F8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1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edium-content-sans-serif-fo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77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E60FA-DC02-D1EE-438E-09062081A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EC71E-D944-E745-CCA2-C5A0FB239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335D8-1C4F-94A1-C372-5BDA57945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2AA57-24B3-3609-9DDE-0B3088682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37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9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90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07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1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D832-2611-5501-FC34-B39EA6F7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BC910-154C-92A5-4B11-BDE3FB945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01C77-1C59-BD09-DDB2-4A3BC0D11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82CD4-1123-8489-BC4D-E95405743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97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1B61-130E-59C7-DAAC-314C3DCB9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77EF4-1CF8-C9C6-7BD3-47E2ADA80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96AC-BFA3-ACA6-6ACA-8BD1D0B42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00D5D-74D7-BEE1-C8BB-B5B6AFDFF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50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9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2DB1C-0ADE-9FF6-A125-42327B00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FE1F5-CECE-784B-8573-EE4165762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C5815-9738-3FBB-C3C4-78B97C173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5BA7F-C921-B298-C53B-85515668C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7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1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39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27C-CAA9-2B4D-EC0B-576A66D4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695DF-A4F7-86A5-CF8B-63B5D8F36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A17B3-6692-F03F-2385-C19D8CF0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2328-7CA8-CCEF-A150-9CDCBF8A3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6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8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3412-6752-F3AF-C15C-2E79D6AB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C2669-E9B7-1C3C-2A4E-595024DBC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29357-E2BC-A568-0E2E-393232BC1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EEE74-91CD-46A6-2D71-794AB63B8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572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8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3B35A-5429-0B26-6ECB-2D0B1F6D9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70935-5F29-A75B-9C03-5505028B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951F0-5E1F-7798-0B60-9ADB5E5A8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C3E8-DB82-BA82-1A05-5BE5194E0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7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2D043-44F3-691D-D1CB-0A4E9FD07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45863-6105-45A3-75E9-E091F255E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A6B04-0037-200C-30E1-26435582A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13E64-85F1-1EA3-F061-42D6D82D4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8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218B-E02C-78FD-0F93-C9121A73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FC812-5330-621E-FD32-074C8924C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51078-4D3A-3BB1-591A-8F27AABB0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ACB9E-4FFA-37E1-CF97-632589E2F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46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76C1A-573E-9766-FC5B-690409A6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6F3BA-7692-6F57-820C-4A9480276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8F840-1C55-F81C-97A1-AF17A7074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0BEF-52DA-A451-E543-A5E6BC22E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00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87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142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96A1F-796C-0CF5-1123-976BC38A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B2A25-9149-137B-24B1-71FD998C7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9BCBA3-7068-2DFB-DFAA-EEAFCDA4B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92A9B-5337-D418-C3AB-2769DB39C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949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6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80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45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09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08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357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43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F6B16-80D1-E4AE-B3CE-79CD93E0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87B04C-C0E7-1A29-0F58-300EEA508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1E959-1D96-E021-0F75-3FBFAE010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4734-349B-6376-059D-FB0797C5D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460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0FD3B-A856-A679-6431-23E3DC17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56194-A6CE-A976-124A-63F90C78E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40083-33F2-22A2-EDEC-D90B40B0D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F0558-DB22-3BC5-4FF0-1AE242960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322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006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582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65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67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457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5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68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02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44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edium-content-sans-serif-fo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775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904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ADFFE-2578-260A-5125-16248F7E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CF66D-20FC-FB10-F7FE-BA26F2083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50DB7-D96F-88BB-9976-8A896CB72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1593-AC62-81AB-BEC1-0354CA52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68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337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602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29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C5F57-E95A-AA42-599A-1F9F98DE3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25EE4-2969-889D-5734-4A9993116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4832-9EC2-610C-FF47-FF9377D96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B442D-C719-4A36-146A-567282C1D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35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62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473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6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770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787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28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757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698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653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897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7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3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B9A0A9-FABA-A8CC-2049-BED687A80984}"/>
              </a:ext>
            </a:extLst>
          </p:cNvPr>
          <p:cNvSpPr/>
          <p:nvPr userDrawn="1"/>
        </p:nvSpPr>
        <p:spPr>
          <a:xfrm>
            <a:off x="0" y="0"/>
            <a:ext cx="338328" cy="6858000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C04FD-FC44-BB72-E502-0E853A809E0F}"/>
              </a:ext>
            </a:extLst>
          </p:cNvPr>
          <p:cNvSpPr/>
          <p:nvPr userDrawn="1"/>
        </p:nvSpPr>
        <p:spPr>
          <a:xfrm rot="16200000">
            <a:off x="5926836" y="-5926836"/>
            <a:ext cx="338328" cy="12192000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9F01D8-5BBA-C8A1-EEA7-9A848B402562}"/>
              </a:ext>
            </a:extLst>
          </p:cNvPr>
          <p:cNvSpPr/>
          <p:nvPr userDrawn="1"/>
        </p:nvSpPr>
        <p:spPr>
          <a:xfrm rot="16200000">
            <a:off x="6096000" y="762000"/>
            <a:ext cx="338328" cy="1185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F5481A2C-791B-1DEE-4E94-96337B3A6E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393958"/>
            <a:ext cx="10972800" cy="1002134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Subtitle</a:t>
            </a:r>
            <a:br>
              <a:rPr lang="en-US" dirty="0"/>
            </a:br>
            <a:endParaRPr lang="en-US" dirty="0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3151DAB-EE14-A0F1-8409-CB15EA8D08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" y="1155648"/>
            <a:ext cx="10972800" cy="122482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Main Title</a:t>
            </a:r>
            <a:br>
              <a:rPr lang="en-US" dirty="0"/>
            </a:br>
            <a:endParaRPr lang="en-US" dirty="0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86732E-4678-7361-BE89-B4EE737735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520" y="5138028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Author | Email | Website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9B5B5C4B-95A3-9EE9-E473-801560CD8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520" y="5519721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Affiliation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940061CC-5966-9C9E-30B0-29D7F3C3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20" y="3649308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Date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C6AC1D34-36B3-5DA0-B02A-3E27485517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520" y="4039992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Place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7F9557-7785-B273-179F-C052B5B4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3" b="-4752"/>
          <a:stretch>
            <a:fillRect/>
          </a:stretch>
        </p:blipFill>
        <p:spPr>
          <a:xfrm>
            <a:off x="580356" y="5952567"/>
            <a:ext cx="4010211" cy="7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 sz="2800"/>
            </a:lvl1pPr>
            <a:lvl2pPr>
              <a:buClr>
                <a:schemeClr val="tx1"/>
              </a:buClr>
              <a:defRPr sz="2400"/>
            </a:lvl2pPr>
            <a:lvl3pPr>
              <a:buClr>
                <a:schemeClr val="tx1"/>
              </a:buClr>
              <a:defRPr sz="20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626" y="1709738"/>
            <a:ext cx="11730749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Centered Message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9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42" y="1709738"/>
            <a:ext cx="1173074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2" y="4589464"/>
            <a:ext cx="1173074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3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675" y="866165"/>
            <a:ext cx="5677725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866164"/>
            <a:ext cx="5785891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6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077"/>
            <a:ext cx="5811291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4" y="866164"/>
            <a:ext cx="57458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744" y="1690077"/>
            <a:ext cx="5745891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66163"/>
            <a:ext cx="5811291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1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8" y="987426"/>
            <a:ext cx="6799773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10" y="987426"/>
            <a:ext cx="4564575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A877EE9-680E-1E74-77EE-4925DE78B885}"/>
              </a:ext>
            </a:extLst>
          </p:cNvPr>
          <p:cNvSpPr/>
          <p:nvPr userDrawn="1"/>
        </p:nvSpPr>
        <p:spPr>
          <a:xfrm rot="16200000">
            <a:off x="5926837" y="592835"/>
            <a:ext cx="338328" cy="1219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3" y="866164"/>
            <a:ext cx="11730748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12652542" y="4991190"/>
            <a:ext cx="1132113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12652542" y="5700256"/>
            <a:ext cx="1132113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12652542" y="4282124"/>
            <a:ext cx="1132113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12652542" y="6409321"/>
            <a:ext cx="1132113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3686629" y="-1441319"/>
            <a:ext cx="1132113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6144381" y="-1441319"/>
            <a:ext cx="1132113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4915505" y="-1441319"/>
            <a:ext cx="1132113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1228876" y="-1441319"/>
            <a:ext cx="1132113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1" y="-1441319"/>
            <a:ext cx="1132113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1" y="-773468"/>
            <a:ext cx="1132113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12652542" y="27728"/>
            <a:ext cx="1132113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1228877" y="-773468"/>
            <a:ext cx="1132113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2457753" y="-773468"/>
            <a:ext cx="1132113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3686629" y="-773468"/>
            <a:ext cx="1132113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4915505" y="-773468"/>
            <a:ext cx="1132113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6144381" y="-773468"/>
            <a:ext cx="1132113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7373257" y="-773468"/>
            <a:ext cx="1132113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8602133" y="-773468"/>
            <a:ext cx="1132113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2457750" y="-1441320"/>
            <a:ext cx="1132113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12652542" y="736794"/>
            <a:ext cx="1132113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12652542" y="1445860"/>
            <a:ext cx="1132113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12652542" y="2154926"/>
            <a:ext cx="1132113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12652542" y="2863992"/>
            <a:ext cx="1132113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12652542" y="3573058"/>
            <a:ext cx="1132113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43" y="95698"/>
            <a:ext cx="11730748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12652542" y="7118385"/>
            <a:ext cx="1132113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12652542" y="7827451"/>
            <a:ext cx="1132113" cy="4665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33" y="6510727"/>
            <a:ext cx="84735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ikdörtgen 22">
            <a:extLst>
              <a:ext uri="{FF2B5EF4-FFF2-40B4-BE49-F238E27FC236}">
                <a16:creationId xmlns:a16="http://schemas.microsoft.com/office/drawing/2014/main" id="{2F6270D0-6DFD-6A84-CDF4-A83D296D9AB4}"/>
              </a:ext>
            </a:extLst>
          </p:cNvPr>
          <p:cNvSpPr/>
          <p:nvPr userDrawn="1"/>
        </p:nvSpPr>
        <p:spPr>
          <a:xfrm>
            <a:off x="12652542" y="8536517"/>
            <a:ext cx="1132113" cy="466531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BFD4E3-89D8-8E85-FB35-5FD1B1C328C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519670"/>
            <a:ext cx="1228876" cy="3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md.edu/~firtina" TargetMode="External"/><Relationship Id="rId2" Type="http://schemas.openxmlformats.org/officeDocument/2006/relationships/hyperlink" Target="mailto:canfirtina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tiff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0.jpeg"/><Relationship Id="rId5" Type="http://schemas.openxmlformats.org/officeDocument/2006/relationships/image" Target="../media/image31.png"/><Relationship Id="rId10" Type="http://schemas.openxmlformats.org/officeDocument/2006/relationships/image" Target="../media/image9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c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arxiv.org/pdf/2305.00492" TargetMode="External"/><Relationship Id="rId4" Type="http://schemas.openxmlformats.org/officeDocument/2006/relationships/hyperlink" Target="https://ieeexplore.ieee.org/document/1024788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4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5.svg"/><Relationship Id="rId7" Type="http://schemas.openxmlformats.org/officeDocument/2006/relationships/image" Target="../media/image390.png"/><Relationship Id="rId12" Type="http://schemas.openxmlformats.org/officeDocument/2006/relationships/image" Target="../media/image4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7.jpg"/><Relationship Id="rId5" Type="http://schemas.openxmlformats.org/officeDocument/2006/relationships/image" Target="../media/image47.png"/><Relationship Id="rId10" Type="http://schemas.openxmlformats.org/officeDocument/2006/relationships/image" Target="../media/image30.jpeg"/><Relationship Id="rId4" Type="http://schemas.openxmlformats.org/officeDocument/2006/relationships/image" Target="../media/image66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65.sv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rawhash-firtina-2023-ismbeccb.pptx" TargetMode="External"/><Relationship Id="rId13" Type="http://schemas.openxmlformats.org/officeDocument/2006/relationships/image" Target="../media/image85.png"/><Relationship Id="rId3" Type="http://schemas.openxmlformats.org/officeDocument/2006/relationships/hyperlink" Target="https://www.iscb.org/ismbeccb2023/" TargetMode="External"/><Relationship Id="rId7" Type="http://schemas.openxmlformats.org/officeDocument/2006/relationships/hyperlink" Target="https://youtu.be/ti0M6TvRkTs" TargetMode="External"/><Relationship Id="rId12" Type="http://schemas.openxmlformats.org/officeDocument/2006/relationships/hyperlink" Target="https://x.com/FirtinaC/status/161762761725931110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11" Type="http://schemas.openxmlformats.org/officeDocument/2006/relationships/hyperlink" Target="https://www.biorxiv.org/content/10.1101/2023.01.22.525080v2.full.pdf" TargetMode="External"/><Relationship Id="rId5" Type="http://schemas.openxmlformats.org/officeDocument/2006/relationships/hyperlink" Target="https://arxiv.org/pdf/2301.09200.pdf" TargetMode="External"/><Relationship Id="rId10" Type="http://schemas.openxmlformats.org/officeDocument/2006/relationships/hyperlink" Target="https://www.biorxiv.org/content/10.1101/2023.01.22.525080" TargetMode="External"/><Relationship Id="rId4" Type="http://schemas.openxmlformats.org/officeDocument/2006/relationships/hyperlink" Target="https://doi.org/10.1093/bioinformatics/btad272" TargetMode="External"/><Relationship Id="rId9" Type="http://schemas.openxmlformats.org/officeDocument/2006/relationships/hyperlink" Target="https://www.cs.umd.edu/~firtina/pub/rawhash-firtina-2023-ismbeccb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5" Type="http://schemas.openxmlformats.org/officeDocument/2006/relationships/hyperlink" Target="https://arxiv.org/pdf/2309.05771" TargetMode="External"/><Relationship Id="rId4" Type="http://schemas.openxmlformats.org/officeDocument/2006/relationships/hyperlink" Target="https://doi.org/10.1093/bioinformatics/btae478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rawsamble-firtina-2024-ismb.pptx" TargetMode="External"/><Relationship Id="rId13" Type="http://schemas.openxmlformats.org/officeDocument/2006/relationships/hyperlink" Target="https://www.cs.umd.edu/~firtina/pub/rawsamble_firtina_cshl-biological_data_science_2024.pdf" TargetMode="External"/><Relationship Id="rId3" Type="http://schemas.openxmlformats.org/officeDocument/2006/relationships/hyperlink" Target="https://arxiv.org/abs/2410.17801" TargetMode="External"/><Relationship Id="rId7" Type="http://schemas.openxmlformats.org/officeDocument/2006/relationships/hyperlink" Target="https://youtu.be/xdNN1ddp8EQ" TargetMode="External"/><Relationship Id="rId12" Type="http://schemas.openxmlformats.org/officeDocument/2006/relationships/hyperlink" Target="https://www.cs.umd.edu/~firtina/pub/rawsamble_firtina_cshl-biological_data_science_2024.pptx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cb.org/ismb2024/programme-schedule/scientific-programme/hitseq" TargetMode="External"/><Relationship Id="rId11" Type="http://schemas.openxmlformats.org/officeDocument/2006/relationships/hyperlink" Target="https://youtu.be/D3-QytzMdMc" TargetMode="External"/><Relationship Id="rId5" Type="http://schemas.openxmlformats.org/officeDocument/2006/relationships/hyperlink" Target="https://github.com/CMU-SAFARI/RawHash" TargetMode="External"/><Relationship Id="rId15" Type="http://schemas.openxmlformats.org/officeDocument/2006/relationships/hyperlink" Target="https://www.linkedin.com/posts/canfirtina_rawsamble-overlapping-and-assembling-raw-activity-7255258365721804801-Dyfj" TargetMode="External"/><Relationship Id="rId10" Type="http://schemas.openxmlformats.org/officeDocument/2006/relationships/hyperlink" Target="https://meetings.cshl.edu/abstracts.aspx?meet=DATA&amp;year=24" TargetMode="External"/><Relationship Id="rId4" Type="http://schemas.openxmlformats.org/officeDocument/2006/relationships/hyperlink" Target="https://arxiv.org/pdf/2410.17801" TargetMode="External"/><Relationship Id="rId9" Type="http://schemas.openxmlformats.org/officeDocument/2006/relationships/hyperlink" Target="https://www.cs.umd.edu/~firtina/pub/rawsamble-firtina-2024-ismb.pdf" TargetMode="External"/><Relationship Id="rId14" Type="http://schemas.openxmlformats.org/officeDocument/2006/relationships/hyperlink" Target="https://x.com/FirtinaC/status/184947820768419444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access.ieee.org/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Align" TargetMode="External"/><Relationship Id="rId5" Type="http://schemas.openxmlformats.org/officeDocument/2006/relationships/hyperlink" Target="https://arxiv.org/pdf/2310.05037.pdf" TargetMode="External"/><Relationship Id="rId4" Type="http://schemas.openxmlformats.org/officeDocument/2006/relationships/hyperlink" Target="https://doi.org/10.1109/ACCESS.2024.3520669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acm-bcb.org/2025/index.php" TargetMode="External"/><Relationship Id="rId7" Type="http://schemas.openxmlformats.org/officeDocument/2006/relationships/hyperlink" Target="https://www.cs.umd.edu/~firtina/pub/rawbench_bcb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umd.edu/~firtina/pub/rawbench_bcb.pptx" TargetMode="External"/><Relationship Id="rId5" Type="http://schemas.openxmlformats.org/officeDocument/2006/relationships/hyperlink" Target="https://www.biorxiv.org/content/10.1101/2025.10.04.680405.full.pdf" TargetMode="External"/><Relationship Id="rId4" Type="http://schemas.openxmlformats.org/officeDocument/2006/relationships/hyperlink" Target="https://www.biorxiv.org/content/10.1101/2025.10.04.680405.abstract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6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0.png"/><Relationship Id="rId3" Type="http://schemas.openxmlformats.org/officeDocument/2006/relationships/image" Target="../media/image98.emf"/><Relationship Id="rId7" Type="http://schemas.openxmlformats.org/officeDocument/2006/relationships/image" Target="../media/image7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Relationship Id="rId5" Type="http://schemas.openxmlformats.org/officeDocument/2006/relationships/image" Target="../media/image6900.png"/><Relationship Id="rId4" Type="http://schemas.openxmlformats.org/officeDocument/2006/relationships/image" Target="../media/image9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CMU-SAFARI/RawHash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rawsamble-firtina-2024-ismb.pptx" TargetMode="External"/><Relationship Id="rId13" Type="http://schemas.openxmlformats.org/officeDocument/2006/relationships/hyperlink" Target="https://www.cs.umd.edu/~firtina/pub/rawsamble_firtina_cshl-biological_data_science_2024.pdf" TargetMode="External"/><Relationship Id="rId3" Type="http://schemas.openxmlformats.org/officeDocument/2006/relationships/hyperlink" Target="https://arxiv.org/abs/2410.17801" TargetMode="External"/><Relationship Id="rId7" Type="http://schemas.openxmlformats.org/officeDocument/2006/relationships/hyperlink" Target="https://youtu.be/xdNN1ddp8EQ" TargetMode="External"/><Relationship Id="rId12" Type="http://schemas.openxmlformats.org/officeDocument/2006/relationships/hyperlink" Target="https://www.cs.umd.edu/~firtina/pub/rawsamble_firtina_cshl-biological_data_science_2024.pptx" TargetMode="Externa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cb.org/ismb2024/programme-schedule/scientific-programme/hitseq" TargetMode="External"/><Relationship Id="rId11" Type="http://schemas.openxmlformats.org/officeDocument/2006/relationships/hyperlink" Target="https://youtu.be/D3-QytzMdMc" TargetMode="External"/><Relationship Id="rId5" Type="http://schemas.openxmlformats.org/officeDocument/2006/relationships/hyperlink" Target="https://github.com/CMU-SAFARI/RawHash" TargetMode="External"/><Relationship Id="rId15" Type="http://schemas.openxmlformats.org/officeDocument/2006/relationships/hyperlink" Target="https://www.linkedin.com/posts/canfirtina_rawsamble-overlapping-and-assembling-raw-activity-7255258365721804801-Dyfj" TargetMode="External"/><Relationship Id="rId10" Type="http://schemas.openxmlformats.org/officeDocument/2006/relationships/hyperlink" Target="https://meetings.cshl.edu/abstracts.aspx?meet=DATA&amp;year=24" TargetMode="External"/><Relationship Id="rId4" Type="http://schemas.openxmlformats.org/officeDocument/2006/relationships/hyperlink" Target="https://arxiv.org/pdf/2410.17801" TargetMode="External"/><Relationship Id="rId9" Type="http://schemas.openxmlformats.org/officeDocument/2006/relationships/hyperlink" Target="https://www.cs.umd.edu/~firtina/pub/rawsamble-firtina-2024-ismb.pdf" TargetMode="External"/><Relationship Id="rId14" Type="http://schemas.openxmlformats.org/officeDocument/2006/relationships/hyperlink" Target="https://x.com/FirtinaC/status/1849478207684194449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64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6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7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60.png"/><Relationship Id="rId5" Type="http://schemas.openxmlformats.org/officeDocument/2006/relationships/image" Target="../media/image930.png"/><Relationship Id="rId10" Type="http://schemas.openxmlformats.org/officeDocument/2006/relationships/image" Target="../media/image1050.png"/><Relationship Id="rId4" Type="http://schemas.openxmlformats.org/officeDocument/2006/relationships/image" Target="../media/image108.svg"/><Relationship Id="rId9" Type="http://schemas.openxmlformats.org/officeDocument/2006/relationships/image" Target="../media/image9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access.ieee.org/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Align" TargetMode="External"/><Relationship Id="rId5" Type="http://schemas.openxmlformats.org/officeDocument/2006/relationships/hyperlink" Target="https://arxiv.org/pdf/2310.05037.pdf" TargetMode="External"/><Relationship Id="rId4" Type="http://schemas.openxmlformats.org/officeDocument/2006/relationships/hyperlink" Target="https://doi.org/10.1109/ACCESS.2024.352066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0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acm-bcb.org/2025/index.php" TargetMode="External"/><Relationship Id="rId7" Type="http://schemas.openxmlformats.org/officeDocument/2006/relationships/hyperlink" Target="https://www.cs.umd.edu/~firtina/pub/rawbench_bcb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umd.edu/~firtina/pub/rawbench_bcb.pptx" TargetMode="External"/><Relationship Id="rId5" Type="http://schemas.openxmlformats.org/officeDocument/2006/relationships/hyperlink" Target="https://www.biorxiv.org/content/10.1101/2025.10.04.680405.full.pdf" TargetMode="External"/><Relationship Id="rId4" Type="http://schemas.openxmlformats.org/officeDocument/2006/relationships/hyperlink" Target="https://www.biorxiv.org/content/10.1101/2025.10.04.680405.abstract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2025_ics_soysal_mars.pdf" TargetMode="External"/><Relationship Id="rId3" Type="http://schemas.openxmlformats.org/officeDocument/2006/relationships/hyperlink" Target="https://hpcrl.github.io/ICS2025-webpage/" TargetMode="External"/><Relationship Id="rId7" Type="http://schemas.openxmlformats.org/officeDocument/2006/relationships/hyperlink" Target="https://www.cs.umd.edu/~firtina/pub/2025_ics_soysal_mars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YVZCzXKsR7A" TargetMode="External"/><Relationship Id="rId5" Type="http://schemas.openxmlformats.org/officeDocument/2006/relationships/hyperlink" Target="https://arxiv.org/pdf/2506.10931" TargetMode="External"/><Relationship Id="rId4" Type="http://schemas.openxmlformats.org/officeDocument/2006/relationships/hyperlink" Target="https://dl.acm.org/doi/full/10.1145/3721145.3730428" TargetMode="External"/><Relationship Id="rId9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chart" Target="../charts/char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chart" Target="../charts/chart5.xml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chart" Target="../charts/char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65.sv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md.edu/~firtina" TargetMode="External"/><Relationship Id="rId2" Type="http://schemas.openxmlformats.org/officeDocument/2006/relationships/hyperlink" Target="mailto:canfirtina@gmail.com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66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hyperlink" Target="https://nanoporetech.com/platform/technology/basecalling" TargetMode="External"/><Relationship Id="rId17" Type="http://schemas.openxmlformats.org/officeDocument/2006/relationships/hyperlink" Target="https://blogs.ed.ac.uk/institute-genetics-cancer/2020/04/08/nanopore-sequencing-controversial-world-records-and-whale-watching/" TargetMode="External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svg"/><Relationship Id="rId11" Type="http://schemas.openxmlformats.org/officeDocument/2006/relationships/image" Target="../media/image123.emf"/><Relationship Id="rId5" Type="http://schemas.openxmlformats.org/officeDocument/2006/relationships/image" Target="../media/image117.png"/><Relationship Id="rId15" Type="http://schemas.openxmlformats.org/officeDocument/2006/relationships/image" Target="../media/image124.svg"/><Relationship Id="rId10" Type="http://schemas.openxmlformats.org/officeDocument/2006/relationships/image" Target="../media/image122.gif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ttps://arxiv.org/pdf/2310.04366.pdf" TargetMode="External"/><Relationship Id="rId7" Type="http://schemas.openxmlformats.org/officeDocument/2006/relationships/hyperlink" Target="https://arxiv.org/abs/2310.04366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wordfish_micro23-talk.pdf" TargetMode="External"/><Relationship Id="rId5" Type="http://schemas.openxmlformats.org/officeDocument/2006/relationships/hyperlink" Target="https://people.inf.ethz.ch/omutlu/pub/Swordfish_micro23-talk.pptx" TargetMode="External"/><Relationship Id="rId4" Type="http://schemas.openxmlformats.org/officeDocument/2006/relationships/hyperlink" Target="https://dl.acm.org/doi/proceedings/10.1145/3613424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10" Type="http://schemas.openxmlformats.org/officeDocument/2006/relationships/image" Target="../media/image134.emf"/><Relationship Id="rId4" Type="http://schemas.openxmlformats.org/officeDocument/2006/relationships/image" Target="../media/image128.emf"/><Relationship Id="rId9" Type="http://schemas.openxmlformats.org/officeDocument/2006/relationships/image" Target="../media/image13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PIP_comparch22-lecture-slides.pdf" TargetMode="External"/><Relationship Id="rId3" Type="http://schemas.openxmlformats.org/officeDocument/2006/relationships/hyperlink" Target="https://arxiv.org/pdf/2209.08600.pdf" TargetMode="External"/><Relationship Id="rId7" Type="http://schemas.openxmlformats.org/officeDocument/2006/relationships/hyperlink" Target="https://people.inf.ethz.ch/omutlu/pub/GenPIP_comparch22-lecture-slides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PIP_micro22-talk.pdf" TargetMode="External"/><Relationship Id="rId11" Type="http://schemas.openxmlformats.org/officeDocument/2006/relationships/image" Target="../media/image137.png"/><Relationship Id="rId5" Type="http://schemas.openxmlformats.org/officeDocument/2006/relationships/hyperlink" Target="https://people.inf.ethz.ch/omutlu/pub/GenPIP_micro22-talk.pptx" TargetMode="External"/><Relationship Id="rId10" Type="http://schemas.openxmlformats.org/officeDocument/2006/relationships/hyperlink" Target="https://arxiv.org/abs/2209.08600" TargetMode="External"/><Relationship Id="rId4" Type="http://schemas.openxmlformats.org/officeDocument/2006/relationships/hyperlink" Target="http://www.microarch.org/micro55/" TargetMode="External"/><Relationship Id="rId9" Type="http://schemas.openxmlformats.org/officeDocument/2006/relationships/hyperlink" Target="https://youtu.be/PWWBtrL60dQ?t=8290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s.nvidia.com/blog/accelerated-scientific-systems/?linkId=100000392637737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g"/><Relationship Id="rId7" Type="http://schemas.openxmlformats.org/officeDocument/2006/relationships/image" Target="../media/image14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54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2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51.png"/><Relationship Id="rId5" Type="http://schemas.openxmlformats.org/officeDocument/2006/relationships/image" Target="../media/image243.png"/><Relationship Id="rId10" Type="http://schemas.openxmlformats.org/officeDocument/2006/relationships/image" Target="../media/image32.png"/><Relationship Id="rId4" Type="http://schemas.openxmlformats.org/officeDocument/2006/relationships/image" Target="../media/image1310.png"/><Relationship Id="rId9" Type="http://schemas.openxmlformats.org/officeDocument/2006/relationships/image" Target="../media/image3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13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204.png"/><Relationship Id="rId4" Type="http://schemas.openxmlformats.org/officeDocument/2006/relationships/image" Target="../media/image1210.png"/><Relationship Id="rId9" Type="http://schemas.openxmlformats.org/officeDocument/2006/relationships/image" Target="../media/image20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5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56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02B54-310A-A0B3-9A00-B81F0501A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" y="1155648"/>
            <a:ext cx="10972800" cy="1169166"/>
          </a:xfrm>
        </p:spPr>
        <p:txBody>
          <a:bodyPr/>
          <a:lstStyle/>
          <a:p>
            <a:r>
              <a:rPr lang="en-US" sz="4200" dirty="0"/>
              <a:t>Lost in Translation: Harnessing the Power of Nanopore Electrical Signals in Genomics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82955-5703-315C-1416-9C38CEE5E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Can Firtina | </a:t>
            </a:r>
            <a:r>
              <a:rPr lang="en-US" dirty="0">
                <a:hlinkClick r:id="rId2"/>
              </a:rPr>
              <a:t>canfirtina@gmail.com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cs.umd.edu/~firtina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A1ADF-0DDC-2C45-AB16-0101A5C148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Assistant Professor of Computer Science at UMD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F39E1B-5141-8A65-6204-C5EDD5A5D2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IMET Seminar Series, UMBC, MD, USA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FBA79-34F3-5EFA-589E-68C6D9C324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February 18, 2026</a:t>
            </a:r>
          </a:p>
        </p:txBody>
      </p:sp>
    </p:spTree>
    <p:extLst>
      <p:ext uri="{BB962C8B-B14F-4D97-AF65-F5344CB8AC3E}">
        <p14:creationId xmlns:p14="http://schemas.microsoft.com/office/powerpoint/2010/main" val="408868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E03C-5A8C-D86C-421E-ED878AD3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kern="0" dirty="0">
                <a:ea typeface="Arial" pitchFamily="-107" charset="0"/>
                <a:cs typeface="Arial" pitchFamily="-107" charset="0"/>
              </a:rPr>
              <a:t>We need to co-design</a:t>
            </a:r>
            <a:br>
              <a:rPr lang="en-US" sz="5400" kern="0" dirty="0">
                <a:ea typeface="Arial" pitchFamily="-107" charset="0"/>
                <a:cs typeface="Arial" pitchFamily="-107" charset="0"/>
              </a:rPr>
            </a:br>
            <a:r>
              <a:rPr lang="en-US" sz="5400" kern="0" dirty="0">
                <a:solidFill>
                  <a:srgbClr val="4473C4"/>
                </a:solidFill>
                <a:ea typeface="Arial" pitchFamily="-107" charset="0"/>
                <a:cs typeface="Arial" pitchFamily="-107" charset="0"/>
              </a:rPr>
              <a:t>algorithms</a:t>
            </a:r>
            <a:r>
              <a:rPr lang="en-US" sz="5400" kern="0" dirty="0">
                <a:ea typeface="Arial" pitchFamily="-107" charset="0"/>
                <a:cs typeface="Arial" pitchFamily="-107" charset="0"/>
              </a:rPr>
              <a:t> and </a:t>
            </a:r>
            <a:r>
              <a:rPr lang="en-US" sz="5400" kern="0" dirty="0">
                <a:solidFill>
                  <a:srgbClr val="4473C4"/>
                </a:solidFill>
                <a:ea typeface="Arial" pitchFamily="-107" charset="0"/>
                <a:cs typeface="Arial" pitchFamily="-107" charset="0"/>
              </a:rPr>
              <a:t>architecture</a:t>
            </a:r>
            <a:br>
              <a:rPr lang="en-US" sz="5400" kern="0" dirty="0">
                <a:ea typeface="Arial" pitchFamily="-107" charset="0"/>
                <a:cs typeface="Arial" pitchFamily="-107" charset="0"/>
              </a:rPr>
            </a:br>
            <a:r>
              <a:rPr lang="en-US" sz="5400" kern="0" dirty="0">
                <a:ea typeface="Arial" pitchFamily="-107" charset="0"/>
                <a:cs typeface="Arial" pitchFamily="-107" charset="0"/>
              </a:rPr>
              <a:t>to </a:t>
            </a:r>
            <a:r>
              <a:rPr lang="en-US" sz="5400" kern="0" dirty="0">
                <a:solidFill>
                  <a:srgbClr val="10813D"/>
                </a:solidFill>
                <a:ea typeface="Arial" pitchFamily="-107" charset="0"/>
                <a:cs typeface="Arial" pitchFamily="-107" charset="0"/>
              </a:rPr>
              <a:t>handle data well</a:t>
            </a:r>
            <a:endParaRPr lang="en-US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EB9BD-FE99-D8D5-FCB6-88850071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44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9536EF3-7202-C107-31B7-70245F333A5B}"/>
              </a:ext>
            </a:extLst>
          </p:cNvPr>
          <p:cNvSpPr/>
          <p:nvPr/>
        </p:nvSpPr>
        <p:spPr>
          <a:xfrm>
            <a:off x="2347241" y="4761870"/>
            <a:ext cx="7497518" cy="1656830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…and a significant reduction in energy consumption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up to three orders of magnitude: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simpler hardware with a minimized off-chip memory accesses and data movement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44D9EB0-48F6-0CED-0473-462C6393A8E3}"/>
              </a:ext>
            </a:extLst>
          </p:cNvPr>
          <p:cNvGraphicFramePr/>
          <p:nvPr/>
        </p:nvGraphicFramePr>
        <p:xfrm>
          <a:off x="3107939" y="797164"/>
          <a:ext cx="5976122" cy="396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2CDC73A-BFD0-D74C-896B-224377AB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Results: Energy Consumption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0543827-1AE9-5907-A22F-BC8AFD3D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74F9-F1CC-357F-7FD6-B8FEEDC3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Towards New Architectures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2ADB85-A63E-6A89-BF6D-AFC18A2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461EC0-782B-337B-D1F1-B4695E15BF88}"/>
              </a:ext>
            </a:extLst>
          </p:cNvPr>
          <p:cNvGrpSpPr/>
          <p:nvPr/>
        </p:nvGrpSpPr>
        <p:grpSpPr>
          <a:xfrm>
            <a:off x="1649844" y="935437"/>
            <a:ext cx="8892313" cy="5697044"/>
            <a:chOff x="1300947" y="866164"/>
            <a:chExt cx="8892313" cy="5697044"/>
          </a:xfrm>
        </p:grpSpPr>
        <p:grpSp>
          <p:nvGrpSpPr>
            <p:cNvPr id="4" name="Group 47">
              <a:extLst>
                <a:ext uri="{FF2B5EF4-FFF2-40B4-BE49-F238E27FC236}">
                  <a16:creationId xmlns:a16="http://schemas.microsoft.com/office/drawing/2014/main" id="{288ABD1A-187A-57E7-5953-2D6B4C4076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1476" y="4941164"/>
              <a:ext cx="1202038" cy="1622044"/>
              <a:chOff x="5264944" y="4774407"/>
              <a:chExt cx="1201936" cy="1622168"/>
            </a:xfrm>
          </p:grpSpPr>
          <p:sp>
            <p:nvSpPr>
              <p:cNvPr id="5" name="TextBox 8">
                <a:extLst>
                  <a:ext uri="{FF2B5EF4-FFF2-40B4-BE49-F238E27FC236}">
                    <a16:creationId xmlns:a16="http://schemas.microsoft.com/office/drawing/2014/main" id="{B7A9036A-5B41-B3C6-228E-395C0CACFD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42934" y="5996434"/>
                <a:ext cx="645956" cy="400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r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Avenir Next" panose="020B0503020202020204" pitchFamily="34" charset="0"/>
                  </a:rPr>
                  <a:t>GPUs</a:t>
                </a:r>
              </a:p>
            </p:txBody>
          </p:sp>
          <p:pic>
            <p:nvPicPr>
              <p:cNvPr id="6" name="Picture 6" descr="C:\Daten\talks\invited\ferc2010\material\Fermi_Die_FINAL.png">
                <a:extLst>
                  <a:ext uri="{FF2B5EF4-FFF2-40B4-BE49-F238E27FC236}">
                    <a16:creationId xmlns:a16="http://schemas.microsoft.com/office/drawing/2014/main" id="{7E795589-2C36-91A5-4EAA-0143025EF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4944" y="4774407"/>
                <a:ext cx="1201936" cy="1188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EC0C5BDE-DF5A-2FB7-C296-17BF15B22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104" y="3467100"/>
              <a:ext cx="1121068" cy="6806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9FC704-92E7-175D-EE38-C0788E71E08E}"/>
                </a:ext>
              </a:extLst>
            </p:cNvPr>
            <p:cNvGrpSpPr/>
            <p:nvPr/>
          </p:nvGrpSpPr>
          <p:grpSpPr>
            <a:xfrm>
              <a:off x="1300947" y="2653531"/>
              <a:ext cx="1883097" cy="2254328"/>
              <a:chOff x="240631" y="2653531"/>
              <a:chExt cx="1883097" cy="2254328"/>
            </a:xfrm>
          </p:grpSpPr>
          <p:sp>
            <p:nvSpPr>
              <p:cNvPr id="9" name="Text Box 13" descr="90%">
                <a:extLst>
                  <a:ext uri="{FF2B5EF4-FFF2-40B4-BE49-F238E27FC236}">
                    <a16:creationId xmlns:a16="http://schemas.microsoft.com/office/drawing/2014/main" id="{FE79E450-9EE0-CADB-4F32-811D0C9B3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631" y="3919896"/>
                <a:ext cx="1883097" cy="9879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Heterogeneous</a:t>
                </a:r>
              </a:p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Processors &amp; </a:t>
                </a:r>
              </a:p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Accelerators</a:t>
                </a:r>
              </a:p>
            </p:txBody>
          </p:sp>
          <p:pic>
            <p:nvPicPr>
              <p:cNvPr id="10" name="Content Placeholder 6" descr="barcelona-die-photo-color.jpg">
                <a:extLst>
                  <a:ext uri="{FF2B5EF4-FFF2-40B4-BE49-F238E27FC236}">
                    <a16:creationId xmlns:a16="http://schemas.microsoft.com/office/drawing/2014/main" id="{4D096CEE-4026-503E-546F-B387BB196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48" y="2653531"/>
                <a:ext cx="1312863" cy="127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74D2F7-8503-8D9A-82ED-6AF4D04D7892}"/>
                </a:ext>
              </a:extLst>
            </p:cNvPr>
            <p:cNvGrpSpPr/>
            <p:nvPr/>
          </p:nvGrpSpPr>
          <p:grpSpPr>
            <a:xfrm>
              <a:off x="4394798" y="2840038"/>
              <a:ext cx="2475037" cy="1811337"/>
              <a:chOff x="2825267" y="2840038"/>
              <a:chExt cx="2475037" cy="18113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4AB14E5-AE14-1257-C3FC-65B033E0B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0785" y="3621088"/>
                <a:ext cx="1524000" cy="1030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20" descr="90%">
                <a:extLst>
                  <a:ext uri="{FF2B5EF4-FFF2-40B4-BE49-F238E27FC236}">
                    <a16:creationId xmlns:a16="http://schemas.microsoft.com/office/drawing/2014/main" id="{5DC6E6DC-55FC-4C1E-915E-AFEE14B387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5267" y="3370263"/>
                <a:ext cx="2475037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Hybrid Main Memory</a:t>
                </a:r>
              </a:p>
            </p:txBody>
          </p:sp>
          <p:pic>
            <p:nvPicPr>
              <p:cNvPr id="14" name="Picture 16" descr="dimm.png">
                <a:extLst>
                  <a:ext uri="{FF2B5EF4-FFF2-40B4-BE49-F238E27FC236}">
                    <a16:creationId xmlns:a16="http://schemas.microsoft.com/office/drawing/2014/main" id="{0052F580-4F49-167E-271F-6D2A96ABF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2910260" y="2840038"/>
                <a:ext cx="2305050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25C98C-7EC5-97B0-6A20-8CD0190BFEDE}"/>
                </a:ext>
              </a:extLst>
            </p:cNvPr>
            <p:cNvGrpSpPr/>
            <p:nvPr/>
          </p:nvGrpSpPr>
          <p:grpSpPr>
            <a:xfrm>
              <a:off x="7016814" y="4639878"/>
              <a:ext cx="3176446" cy="1556523"/>
              <a:chOff x="5956498" y="4639878"/>
              <a:chExt cx="3176446" cy="1556523"/>
            </a:xfrm>
          </p:grpSpPr>
          <p:sp>
            <p:nvSpPr>
              <p:cNvPr id="16" name="Text Box 24" descr="90%">
                <a:extLst>
                  <a:ext uri="{FF2B5EF4-FFF2-40B4-BE49-F238E27FC236}">
                    <a16:creationId xmlns:a16="http://schemas.microsoft.com/office/drawing/2014/main" id="{A7B46EA0-2815-7FDD-1EBD-B7AC315DA6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6498" y="5823991"/>
                <a:ext cx="3176446" cy="372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32004" rIns="0" bIns="32004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Avenir Next" panose="020B0503020202020204" pitchFamily="34" charset="0"/>
                  </a:rPr>
                  <a:t>Persistent Memory/Storage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8FDA90F-A36A-5BE8-5870-225DF80A8018}"/>
                  </a:ext>
                </a:extLst>
              </p:cNvPr>
              <p:cNvGrpSpPr/>
              <p:nvPr/>
            </p:nvGrpSpPr>
            <p:grpSpPr>
              <a:xfrm>
                <a:off x="6181696" y="4639878"/>
                <a:ext cx="2726050" cy="1061876"/>
                <a:chOff x="6115971" y="4639878"/>
                <a:chExt cx="2726050" cy="1061876"/>
              </a:xfrm>
            </p:grpSpPr>
            <p:pic>
              <p:nvPicPr>
                <p:cNvPr id="18" name="Picture 23" descr="http://i.ehow.com/images/a04/ac/qb/format-hard-drive-xp-800X800.jpg">
                  <a:extLst>
                    <a:ext uri="{FF2B5EF4-FFF2-40B4-BE49-F238E27FC236}">
                      <a16:creationId xmlns:a16="http://schemas.microsoft.com/office/drawing/2014/main" id="{DFB8FA34-022D-AD8D-3D05-7E4F23628A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469" t="9058" r="9515" b="14292"/>
                <a:stretch/>
              </p:blipFill>
              <p:spPr bwMode="auto">
                <a:xfrm rot="20433856">
                  <a:off x="7769677" y="4639878"/>
                  <a:ext cx="1072344" cy="978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7">
                  <a:extLst>
                    <a:ext uri="{FF2B5EF4-FFF2-40B4-BE49-F238E27FC236}">
                      <a16:creationId xmlns:a16="http://schemas.microsoft.com/office/drawing/2014/main" id="{2031C47A-5B06-94F5-0567-7D315BD27E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5971" y="4696866"/>
                  <a:ext cx="1554162" cy="1004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C01D5987-C93B-29F3-5418-B7456158B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2282" y="4427620"/>
              <a:ext cx="781950" cy="935567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12E91E3F-924E-31A2-CFA0-9B2ADA196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0376" y="4361652"/>
              <a:ext cx="1799939" cy="1245053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37426F-0E07-5B50-1D89-051DED4CA4E8}"/>
                </a:ext>
              </a:extLst>
            </p:cNvPr>
            <p:cNvGrpSpPr/>
            <p:nvPr/>
          </p:nvGrpSpPr>
          <p:grpSpPr>
            <a:xfrm>
              <a:off x="1414614" y="866164"/>
              <a:ext cx="1655763" cy="1692953"/>
              <a:chOff x="397399" y="866164"/>
              <a:chExt cx="1655763" cy="16929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2EA6A5E-5EA1-08DD-42DB-44AD374EA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399" y="866164"/>
                <a:ext cx="1655763" cy="128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20" descr="90%">
                <a:extLst>
                  <a:ext uri="{FF2B5EF4-FFF2-40B4-BE49-F238E27FC236}">
                    <a16:creationId xmlns:a16="http://schemas.microsoft.com/office/drawing/2014/main" id="{83B19ACE-8E15-DC6F-97BD-11F8EDE708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1743" y="2186707"/>
                <a:ext cx="787075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FPGAs</a:t>
                </a:r>
              </a:p>
            </p:txBody>
          </p:sp>
        </p:grp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DEE4F2DD-6AB8-E5E4-105F-C39EFA6DB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4044" y="1700808"/>
              <a:ext cx="1258657" cy="1067446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FD6D1EAF-CCE6-31A1-E275-08D61ED646FA}"/>
                </a:ext>
              </a:extLst>
            </p:cNvPr>
            <p:cNvSpPr txBox="1">
              <a:spLocks/>
            </p:cNvSpPr>
            <p:nvPr/>
          </p:nvSpPr>
          <p:spPr>
            <a:xfrm>
              <a:off x="4192215" y="958629"/>
              <a:ext cx="2880202" cy="49090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altLang="en-US" sz="2800" b="1" dirty="0">
                  <a:solidFill>
                    <a:srgbClr val="4473C4"/>
                  </a:solidFill>
                  <a:ea typeface="ＭＳ Ｐゴシック" panose="020B0600070205080204" pitchFamily="34" charset="-128"/>
                </a:rPr>
                <a:t>Modern systems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433466D-E692-6632-6FDA-02F3C8998E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3866" y="1736113"/>
              <a:ext cx="781949" cy="1228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altLang="en-US" sz="8000" kern="0" dirty="0">
                  <a:solidFill>
                    <a:srgbClr val="C006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?</a:t>
              </a:r>
            </a:p>
          </p:txBody>
        </p:sp>
        <p:sp>
          <p:nvSpPr>
            <p:cNvPr id="28" name="Line 15">
              <a:extLst>
                <a:ext uri="{FF2B5EF4-FFF2-40B4-BE49-F238E27FC236}">
                  <a16:creationId xmlns:a16="http://schemas.microsoft.com/office/drawing/2014/main" id="{55C5E5C0-149B-7B6E-1849-8ACB94C9BA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6814" y="1916831"/>
              <a:ext cx="559718" cy="417647"/>
            </a:xfrm>
            <a:prstGeom prst="line">
              <a:avLst/>
            </a:prstGeom>
            <a:noFill/>
            <a:ln w="57150">
              <a:solidFill>
                <a:srgbClr val="C0060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9857292-80EF-7757-13B7-8E8A81C0EA8A}"/>
                </a:ext>
              </a:extLst>
            </p:cNvPr>
            <p:cNvGrpSpPr/>
            <p:nvPr/>
          </p:nvGrpSpPr>
          <p:grpSpPr>
            <a:xfrm>
              <a:off x="7367519" y="1037508"/>
              <a:ext cx="2475037" cy="2191043"/>
              <a:chOff x="6365189" y="1254075"/>
              <a:chExt cx="2475037" cy="21910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AC993EA-9186-E59A-B376-18EBF68EE298}"/>
                  </a:ext>
                </a:extLst>
              </p:cNvPr>
              <p:cNvGrpSpPr/>
              <p:nvPr/>
            </p:nvGrpSpPr>
            <p:grpSpPr>
              <a:xfrm>
                <a:off x="6510645" y="1254075"/>
                <a:ext cx="2184124" cy="1745527"/>
                <a:chOff x="4343037" y="3937719"/>
                <a:chExt cx="2445779" cy="1954638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DFB5692-CA2D-D318-E9B1-E2B99704A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19577" y="3937719"/>
                  <a:ext cx="1369239" cy="1954638"/>
                </a:xfrm>
                <a:prstGeom prst="roundRect">
                  <a:avLst>
                    <a:gd name="adj" fmla="val 3215"/>
                  </a:avLst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1A8D16BD-A2C8-B042-C3DE-C776D51AC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clrChange>
                    <a:clrFrom>
                      <a:srgbClr val="C8CBAC"/>
                    </a:clrFrom>
                    <a:clrTo>
                      <a:srgbClr val="C8CBA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13359" y="4016910"/>
                  <a:ext cx="1021969" cy="64989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C5FC9BBB-E860-A3CC-8A52-370963983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43037" y="4741368"/>
                  <a:ext cx="1155916" cy="1106305"/>
                </a:xfrm>
                <a:prstGeom prst="roundRect">
                  <a:avLst>
                    <a:gd name="adj" fmla="val 5499"/>
                  </a:avLst>
                </a:prstGeom>
              </p:spPr>
            </p:pic>
          </p:grpSp>
          <p:sp>
            <p:nvSpPr>
              <p:cNvPr id="31" name="Text Box 20" descr="90%">
                <a:extLst>
                  <a:ext uri="{FF2B5EF4-FFF2-40B4-BE49-F238E27FC236}">
                    <a16:creationId xmlns:a16="http://schemas.microsoft.com/office/drawing/2014/main" id="{2815497F-8BD3-F25F-12DA-31DD6B7D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5189" y="3072708"/>
                <a:ext cx="2475037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Sequencing Machine</a:t>
                </a: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8044036-2CA6-1FC1-BB18-548EC849FE4A}"/>
              </a:ext>
            </a:extLst>
          </p:cNvPr>
          <p:cNvSpPr/>
          <p:nvPr/>
        </p:nvSpPr>
        <p:spPr>
          <a:xfrm>
            <a:off x="0" y="728207"/>
            <a:ext cx="11730748" cy="583500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691FC8-F740-4F79-15A4-275EB36D1E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2553" y="1302200"/>
            <a:ext cx="8046895" cy="45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4B52D1-8136-8C06-EEEF-B04C7914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Onur Mutlu and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i="1" dirty="0">
                <a:solidFill>
                  <a:srgbClr val="222222"/>
                </a:solidFill>
              </a:rPr>
              <a:t>Invited:</a:t>
            </a:r>
            <a:r>
              <a:rPr lang="en-US" altLang="en-US" sz="2000" b="1" dirty="0">
                <a:solidFill>
                  <a:srgbClr val="222222"/>
                </a:solidFill>
              </a:rPr>
              <a:t> Accelerating Genome Analysis via Algorithm-Architecture Co-Design"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60th Design Automation Conference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DAC 2023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San Francisco, CA, USA, July 2023.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43B029-8602-0091-AC27-1761F8DE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Recommended: Accelerating Genome Analysis </a:t>
            </a:r>
            <a:r>
              <a:rPr lang="en-US" sz="2400" dirty="0"/>
              <a:t>[DAC '23]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EB0F-871F-8A9A-CDAC-0F089592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699CA-BF5E-FAD9-89C2-1B696356F3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4173"/>
          <a:stretch>
            <a:fillRect/>
          </a:stretch>
        </p:blipFill>
        <p:spPr>
          <a:xfrm>
            <a:off x="239750" y="3201310"/>
            <a:ext cx="11712500" cy="230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5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03D7-2BA7-B826-3A98-665EB8AD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Genomes Reveals Key Insights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21D1B8-9DD8-517D-B190-61FA098C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8FFD9-1F1C-1855-3D14-A755C7E0D90E}"/>
              </a:ext>
            </a:extLst>
          </p:cNvPr>
          <p:cNvGrpSpPr/>
          <p:nvPr/>
        </p:nvGrpSpPr>
        <p:grpSpPr>
          <a:xfrm>
            <a:off x="1652555" y="3955175"/>
            <a:ext cx="2534134" cy="2604453"/>
            <a:chOff x="1088927" y="3955175"/>
            <a:chExt cx="2534134" cy="26044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E976FD-714B-E2DA-C536-51E070140E39}"/>
                </a:ext>
              </a:extLst>
            </p:cNvPr>
            <p:cNvSpPr/>
            <p:nvPr/>
          </p:nvSpPr>
          <p:spPr>
            <a:xfrm>
              <a:off x="1088927" y="5944075"/>
              <a:ext cx="253413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the environment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5DEB3F-3B47-F9EA-EDFC-76285E05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4482" y="3955175"/>
              <a:ext cx="1965960" cy="1965960"/>
            </a:xfrm>
            <a:prstGeom prst="roundRect">
              <a:avLst>
                <a:gd name="adj" fmla="val 33813"/>
              </a:avLst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3C019-784F-ED3E-8C60-AC72A256C4BD}"/>
              </a:ext>
            </a:extLst>
          </p:cNvPr>
          <p:cNvGrpSpPr/>
          <p:nvPr/>
        </p:nvGrpSpPr>
        <p:grpSpPr>
          <a:xfrm>
            <a:off x="7696590" y="3955175"/>
            <a:ext cx="2446077" cy="2612207"/>
            <a:chOff x="5608996" y="3955175"/>
            <a:chExt cx="2446077" cy="26122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25E381-9193-0B75-6964-A50107ED161D}"/>
                </a:ext>
              </a:extLst>
            </p:cNvPr>
            <p:cNvSpPr/>
            <p:nvPr/>
          </p:nvSpPr>
          <p:spPr>
            <a:xfrm>
              <a:off x="5608996" y="5951829"/>
              <a:ext cx="2446077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Rapid surveillance of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9" name="Picture 8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F2374428-934E-B1FC-314A-BCC1D776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59" y="3955175"/>
              <a:ext cx="1988900" cy="1988900"/>
            </a:xfrm>
            <a:prstGeom prst="roundRect">
              <a:avLst>
                <a:gd name="adj" fmla="val 37687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AB841F-71FA-0EAF-567C-17F817DA38CD}"/>
              </a:ext>
            </a:extLst>
          </p:cNvPr>
          <p:cNvGrpSpPr/>
          <p:nvPr/>
        </p:nvGrpSpPr>
        <p:grpSpPr>
          <a:xfrm>
            <a:off x="7171773" y="989275"/>
            <a:ext cx="3517486" cy="2515849"/>
            <a:chOff x="5084179" y="989275"/>
            <a:chExt cx="3517486" cy="2515849"/>
          </a:xfrm>
        </p:grpSpPr>
        <p:pic>
          <p:nvPicPr>
            <p:cNvPr id="11" name="Picture 10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C714FB1D-5E54-BF54-0551-2DB0DC7AE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559" y="989275"/>
              <a:ext cx="1966262" cy="1965960"/>
            </a:xfrm>
            <a:prstGeom prst="roundRect">
              <a:avLst>
                <a:gd name="adj" fmla="val 33654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DFBCBA-7F40-CE62-FB6B-102800CDFAF9}"/>
                </a:ext>
              </a:extLst>
            </p:cNvPr>
            <p:cNvSpPr/>
            <p:nvPr/>
          </p:nvSpPr>
          <p:spPr>
            <a:xfrm>
              <a:off x="5084179" y="3197347"/>
              <a:ext cx="351748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Genome Editing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F7E2A-A114-E5C2-C2B3-8943B103A520}"/>
              </a:ext>
            </a:extLst>
          </p:cNvPr>
          <p:cNvGrpSpPr/>
          <p:nvPr/>
        </p:nvGrpSpPr>
        <p:grpSpPr>
          <a:xfrm>
            <a:off x="1502741" y="989275"/>
            <a:ext cx="2833763" cy="2512955"/>
            <a:chOff x="356183" y="989275"/>
            <a:chExt cx="2833763" cy="25129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D37FEC-3E76-C9EC-8BBA-F563CE6386F9}"/>
                </a:ext>
              </a:extLst>
            </p:cNvPr>
            <p:cNvSpPr/>
            <p:nvPr/>
          </p:nvSpPr>
          <p:spPr>
            <a:xfrm>
              <a:off x="356183" y="3194453"/>
              <a:ext cx="2833763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Personalized Medicine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 descr="A cartoon of a person inside a jar of pills&#10;&#10;Description automatically generated">
              <a:extLst>
                <a:ext uri="{FF2B5EF4-FFF2-40B4-BE49-F238E27FC236}">
                  <a16:creationId xmlns:a16="http://schemas.microsoft.com/office/drawing/2014/main" id="{8F1A99A8-D0A9-2253-0915-78B281FA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84" y="989275"/>
              <a:ext cx="1965960" cy="1965960"/>
            </a:xfrm>
            <a:prstGeom prst="roundRect">
              <a:avLst>
                <a:gd name="adj" fmla="val 34109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9075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386E-254F-A0C4-5949-0307F25D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the Entire Genomic 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96EF2-D906-3586-61CF-3C56A486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ABB45-BE16-3872-DF91-7A355FE3665F}"/>
              </a:ext>
            </a:extLst>
          </p:cNvPr>
          <p:cNvSpPr txBox="1"/>
          <p:nvPr/>
        </p:nvSpPr>
        <p:spPr>
          <a:xfrm>
            <a:off x="-1459149" y="6731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BF2FBD-6F71-924A-E83B-5AE0EC4E5B2D}"/>
              </a:ext>
            </a:extLst>
          </p:cNvPr>
          <p:cNvCxnSpPr>
            <a:cxnSpLocks/>
          </p:cNvCxnSpPr>
          <p:nvPr/>
        </p:nvCxnSpPr>
        <p:spPr>
          <a:xfrm>
            <a:off x="5933873" y="2069456"/>
            <a:ext cx="1" cy="3661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EFF1C3-965D-CC03-0B2C-D543B8B6D14D}"/>
              </a:ext>
            </a:extLst>
          </p:cNvPr>
          <p:cNvGrpSpPr/>
          <p:nvPr/>
        </p:nvGrpSpPr>
        <p:grpSpPr>
          <a:xfrm>
            <a:off x="3978885" y="866166"/>
            <a:ext cx="6052847" cy="1225955"/>
            <a:chOff x="2617012" y="866166"/>
            <a:chExt cx="6052847" cy="12259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12C416-2704-AA7F-7072-1C001432DC75}"/>
                </a:ext>
              </a:extLst>
            </p:cNvPr>
            <p:cNvGrpSpPr/>
            <p:nvPr/>
          </p:nvGrpSpPr>
          <p:grpSpPr>
            <a:xfrm>
              <a:off x="3939158" y="866166"/>
              <a:ext cx="4730701" cy="1225955"/>
              <a:chOff x="3939158" y="866166"/>
              <a:chExt cx="4730701" cy="122595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9703BB-9E78-7BAC-AB7A-27F8AD5330D8}"/>
                  </a:ext>
                </a:extLst>
              </p:cNvPr>
              <p:cNvSpPr txBox="1"/>
              <p:nvPr/>
            </p:nvSpPr>
            <p:spPr>
              <a:xfrm>
                <a:off x="5392322" y="1171367"/>
                <a:ext cx="327753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Genome: 6.4B bps</a:t>
                </a:r>
              </a:p>
              <a:p>
                <a:pPr algn="ctr">
                  <a:defRPr/>
                </a:pPr>
                <a:r>
                  <a:rPr lang="en-US" sz="2000" b="1" dirty="0">
                    <a:solidFill>
                      <a:srgbClr val="C007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(Non-human-readable)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490AD8-A686-CB1C-5BFE-EB211C6C6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959023" y="846301"/>
                <a:ext cx="1225955" cy="1265686"/>
              </a:xfrm>
              <a:prstGeom prst="rect">
                <a:avLst/>
              </a:prstGeom>
            </p:spPr>
          </p:pic>
        </p:grpSp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B7272834-5EAA-D8C6-90E3-4ED425DFC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617012" y="1008785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1A20DE5-010B-3BDA-0694-8E0788E9550F}"/>
                </a:ext>
              </a:extLst>
            </p:cNvPr>
            <p:cNvCxnSpPr>
              <a:cxnSpLocks/>
            </p:cNvCxnSpPr>
            <p:nvPr/>
          </p:nvCxnSpPr>
          <p:spPr>
            <a:xfrm>
              <a:off x="3405930" y="1479145"/>
              <a:ext cx="5332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464E74-B55F-0A81-555D-B9EBE2CB426D}"/>
              </a:ext>
            </a:extLst>
          </p:cNvPr>
          <p:cNvGrpSpPr/>
          <p:nvPr/>
        </p:nvGrpSpPr>
        <p:grpSpPr>
          <a:xfrm>
            <a:off x="1629937" y="5546451"/>
            <a:ext cx="8607872" cy="987959"/>
            <a:chOff x="134327" y="5546451"/>
            <a:chExt cx="8607872" cy="9879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8CBE82-D234-2823-18D2-3DAB96F09DE4}"/>
                </a:ext>
              </a:extLst>
            </p:cNvPr>
            <p:cNvGrpSpPr/>
            <p:nvPr/>
          </p:nvGrpSpPr>
          <p:grpSpPr>
            <a:xfrm>
              <a:off x="1466104" y="5835824"/>
              <a:ext cx="7276095" cy="698586"/>
              <a:chOff x="1466104" y="5835824"/>
              <a:chExt cx="7276095" cy="69858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B4DFDA1-447C-8811-8FC5-CC9829A600F0}"/>
                  </a:ext>
                </a:extLst>
              </p:cNvPr>
              <p:cNvSpPr/>
              <p:nvPr/>
            </p:nvSpPr>
            <p:spPr>
              <a:xfrm>
                <a:off x="1466104" y="5835824"/>
                <a:ext cx="7276095" cy="365760"/>
              </a:xfrm>
              <a:prstGeom prst="roundRect">
                <a:avLst/>
              </a:prstGeom>
              <a:solidFill>
                <a:srgbClr val="F8F4E2"/>
              </a:solidFill>
              <a:ln w="158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9DE427-A0EE-AAEC-DF27-BAF69C7549B3}"/>
                  </a:ext>
                </a:extLst>
              </p:cNvPr>
              <p:cNvSpPr txBox="1"/>
              <p:nvPr/>
            </p:nvSpPr>
            <p:spPr>
              <a:xfrm>
                <a:off x="1834540" y="6226633"/>
                <a:ext cx="65392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Human Genome: 6.4B bps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(Human-readable)</a:t>
                </a:r>
                <a:endParaRPr lang="en-CH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724B231D-A72F-2F13-CE56-64D6A6970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134327" y="554645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2794FD-4134-3AF5-D41D-5DC8ABE03F84}"/>
                </a:ext>
              </a:extLst>
            </p:cNvPr>
            <p:cNvCxnSpPr>
              <a:cxnSpLocks/>
            </p:cNvCxnSpPr>
            <p:nvPr/>
          </p:nvCxnSpPr>
          <p:spPr>
            <a:xfrm>
              <a:off x="898109" y="6018704"/>
              <a:ext cx="5679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00253-C300-A039-D646-13A923078BEE}"/>
              </a:ext>
            </a:extLst>
          </p:cNvPr>
          <p:cNvSpPr/>
          <p:nvPr/>
        </p:nvSpPr>
        <p:spPr>
          <a:xfrm>
            <a:off x="5710507" y="2142354"/>
            <a:ext cx="425789" cy="3654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82BA4B-8824-C8DF-CE83-585DC39BAFD7}"/>
              </a:ext>
            </a:extLst>
          </p:cNvPr>
          <p:cNvGrpSpPr/>
          <p:nvPr/>
        </p:nvGrpSpPr>
        <p:grpSpPr>
          <a:xfrm>
            <a:off x="4916646" y="3080011"/>
            <a:ext cx="4655817" cy="816051"/>
            <a:chOff x="2852047" y="2972311"/>
            <a:chExt cx="4655817" cy="816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BA1B2C-16D4-3523-1F03-CCB3F68D30C3}"/>
                </a:ext>
              </a:extLst>
            </p:cNvPr>
            <p:cNvGrpSpPr/>
            <p:nvPr/>
          </p:nvGrpSpPr>
          <p:grpSpPr>
            <a:xfrm>
              <a:off x="2852047" y="3172809"/>
              <a:ext cx="4655817" cy="615553"/>
              <a:chOff x="2852047" y="3172809"/>
              <a:chExt cx="4655817" cy="61555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C52E7C-0AF3-8382-A06B-0BA61AC69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6" r="1"/>
              <a:stretch/>
            </p:blipFill>
            <p:spPr>
              <a:xfrm>
                <a:off x="2852047" y="3251986"/>
                <a:ext cx="2031169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AD5865-1FEB-F2CE-8076-41CA982E89A4}"/>
                  </a:ext>
                </a:extLst>
              </p:cNvPr>
              <p:cNvSpPr txBox="1"/>
              <p:nvPr/>
            </p:nvSpPr>
            <p:spPr>
              <a:xfrm>
                <a:off x="5144744" y="3172809"/>
                <a:ext cx="236312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Genomic Data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(Human-readable?)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5623D6-79BD-A0AD-5018-42B6F66ACBBD}"/>
                </a:ext>
              </a:extLst>
            </p:cNvPr>
            <p:cNvCxnSpPr>
              <a:cxnSpLocks/>
            </p:cNvCxnSpPr>
            <p:nvPr/>
          </p:nvCxnSpPr>
          <p:spPr>
            <a:xfrm>
              <a:off x="3867631" y="2972311"/>
              <a:ext cx="0" cy="4547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3BD59F-DE28-83D5-E0FF-A8A74A6FC240}"/>
              </a:ext>
            </a:extLst>
          </p:cNvPr>
          <p:cNvGrpSpPr/>
          <p:nvPr/>
        </p:nvGrpSpPr>
        <p:grpSpPr>
          <a:xfrm>
            <a:off x="2778873" y="2084948"/>
            <a:ext cx="3740274" cy="1102755"/>
            <a:chOff x="-569277" y="2115885"/>
            <a:chExt cx="3740274" cy="110275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4DADF3-8F34-7CB2-D889-406B4EDD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585723" y="2115885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E817A0-1F2C-6D68-E315-8787B8048965}"/>
                </a:ext>
              </a:extLst>
            </p:cNvPr>
            <p:cNvGrpSpPr/>
            <p:nvPr/>
          </p:nvGrpSpPr>
          <p:grpSpPr>
            <a:xfrm>
              <a:off x="-569277" y="2523637"/>
              <a:ext cx="3740274" cy="695003"/>
              <a:chOff x="-569277" y="2523637"/>
              <a:chExt cx="3740274" cy="69500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F698A0-46D3-35E8-A5DC-85893603B61D}"/>
                  </a:ext>
                </a:extLst>
              </p:cNvPr>
              <p:cNvSpPr txBox="1"/>
              <p:nvPr/>
            </p:nvSpPr>
            <p:spPr>
              <a:xfrm>
                <a:off x="-569277" y="2717249"/>
                <a:ext cx="252215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Device</a:t>
                </a:r>
                <a:endParaRPr lang="en-CH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328B458-3C6E-7ECE-9F74-6CCCAC775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9485" y="2523637"/>
                <a:ext cx="1091512" cy="695003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E0A141-8A5F-E5E6-09D7-89679BDDE38E}"/>
              </a:ext>
            </a:extLst>
          </p:cNvPr>
          <p:cNvGrpSpPr/>
          <p:nvPr/>
        </p:nvGrpSpPr>
        <p:grpSpPr>
          <a:xfrm>
            <a:off x="3358900" y="3766573"/>
            <a:ext cx="3249851" cy="2021253"/>
            <a:chOff x="1997027" y="3766573"/>
            <a:chExt cx="3249851" cy="20212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FA9985-7900-FA5D-C1E2-9F3B3D84B25D}"/>
                </a:ext>
              </a:extLst>
            </p:cNvPr>
            <p:cNvGrpSpPr/>
            <p:nvPr/>
          </p:nvGrpSpPr>
          <p:grpSpPr>
            <a:xfrm>
              <a:off x="1997027" y="3766573"/>
              <a:ext cx="3249851" cy="1568007"/>
              <a:chOff x="3636140" y="1861042"/>
              <a:chExt cx="3249851" cy="1568007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646444F-EBB0-3DCB-1FA1-08F2A8AB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872" y="1861042"/>
                <a:ext cx="0" cy="4563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87D9827-C434-8CC5-64A1-345078706654}"/>
                  </a:ext>
                </a:extLst>
              </p:cNvPr>
              <p:cNvGrpSpPr/>
              <p:nvPr/>
            </p:nvGrpSpPr>
            <p:grpSpPr>
              <a:xfrm>
                <a:off x="3636140" y="2313227"/>
                <a:ext cx="3249851" cy="1115822"/>
                <a:chOff x="3730731" y="2313227"/>
                <a:chExt cx="3249851" cy="1115822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E71A570-9242-2B2D-07CE-8B2E7C0AD6C1}"/>
                    </a:ext>
                  </a:extLst>
                </p:cNvPr>
                <p:cNvSpPr txBox="1"/>
                <p:nvPr/>
              </p:nvSpPr>
              <p:spPr>
                <a:xfrm>
                  <a:off x="3730731" y="2563362"/>
                  <a:ext cx="1707903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Translator (Basecalling)</a:t>
                  </a:r>
                  <a:endParaRPr lang="en-CH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7C0205B-12A7-E706-61E7-195C5047D528}"/>
                    </a:ext>
                  </a:extLst>
                </p:cNvPr>
                <p:cNvGrpSpPr/>
                <p:nvPr/>
              </p:nvGrpSpPr>
              <p:grpSpPr>
                <a:xfrm>
                  <a:off x="5630344" y="2313227"/>
                  <a:ext cx="1350238" cy="1115822"/>
                  <a:chOff x="5511819" y="2313227"/>
                  <a:chExt cx="1350238" cy="1115822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A4DBE914-861A-C95F-893B-3A5DD60E4D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1819" y="2313227"/>
                    <a:ext cx="1350238" cy="1115822"/>
                  </a:xfrm>
                  <a:prstGeom prst="rect">
                    <a:avLst/>
                  </a:prstGeom>
                </p:spPr>
              </p:pic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6EABA1D5-DB93-D326-3442-F24B43C21A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62175" y="2546755"/>
                    <a:ext cx="649526" cy="6487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4473C4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AI</a:t>
                    </a:r>
                  </a:p>
                </p:txBody>
              </p:sp>
            </p:grpSp>
          </p:grp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950080-732A-D634-F6A2-6C3279E3E0C1}"/>
                </a:ext>
              </a:extLst>
            </p:cNvPr>
            <p:cNvCxnSpPr>
              <a:cxnSpLocks/>
            </p:cNvCxnSpPr>
            <p:nvPr/>
          </p:nvCxnSpPr>
          <p:spPr>
            <a:xfrm>
              <a:off x="4574156" y="5331470"/>
              <a:ext cx="0" cy="45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A cartoon of a dog&#10;&#10;AI-generated content may be incorrect.">
            <a:extLst>
              <a:ext uri="{FF2B5EF4-FFF2-40B4-BE49-F238E27FC236}">
                <a16:creationId xmlns:a16="http://schemas.microsoft.com/office/drawing/2014/main" id="{A421BDBA-60CF-C351-EC45-297BFDD47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55" y="3727427"/>
            <a:ext cx="1916980" cy="1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207-FF6C-C339-9DC8-EF0CF6A4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Data: Giant Jigsaw Puzzle to Solve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0FE05-EB35-8A0F-F610-A4AE6687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FAA0E5-589A-C608-DA76-1053FE7DC1CF}"/>
              </a:ext>
            </a:extLst>
          </p:cNvPr>
          <p:cNvGrpSpPr/>
          <p:nvPr/>
        </p:nvGrpSpPr>
        <p:grpSpPr>
          <a:xfrm>
            <a:off x="3039347" y="1791559"/>
            <a:ext cx="7171905" cy="1600373"/>
            <a:chOff x="-7806886" y="-1258203"/>
            <a:chExt cx="7171905" cy="16003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4BE98F-EB57-F5AF-ADED-95D9BFBE7928}"/>
                </a:ext>
              </a:extLst>
            </p:cNvPr>
            <p:cNvSpPr/>
            <p:nvPr/>
          </p:nvSpPr>
          <p:spPr>
            <a:xfrm>
              <a:off x="-5363300" y="-1082942"/>
              <a:ext cx="163751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DD0C86-B857-E129-C9C4-651BF27E081D}"/>
                </a:ext>
              </a:extLst>
            </p:cNvPr>
            <p:cNvSpPr/>
            <p:nvPr/>
          </p:nvSpPr>
          <p:spPr>
            <a:xfrm>
              <a:off x="-4894099" y="-872315"/>
              <a:ext cx="92876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4828F2-9858-33B0-7B26-7B5C906008D5}"/>
                </a:ext>
              </a:extLst>
            </p:cNvPr>
            <p:cNvSpPr/>
            <p:nvPr/>
          </p:nvSpPr>
          <p:spPr>
            <a:xfrm>
              <a:off x="-4179844" y="-397940"/>
              <a:ext cx="90248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1FBB6B-5B18-DBE2-00FF-EEAB6EC7A10B}"/>
                </a:ext>
              </a:extLst>
            </p:cNvPr>
            <p:cNvSpPr/>
            <p:nvPr/>
          </p:nvSpPr>
          <p:spPr>
            <a:xfrm>
              <a:off x="-4337425" y="-600328"/>
              <a:ext cx="8798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E5ABFB-7E43-1ACB-EF41-B4AF60BD9B85}"/>
                </a:ext>
              </a:extLst>
            </p:cNvPr>
            <p:cNvSpPr/>
            <p:nvPr/>
          </p:nvSpPr>
          <p:spPr>
            <a:xfrm>
              <a:off x="-7806886" y="-637085"/>
              <a:ext cx="95373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E01D1D-E87E-26D7-2A87-0E35DAD7A11C}"/>
                </a:ext>
              </a:extLst>
            </p:cNvPr>
            <p:cNvSpPr/>
            <p:nvPr/>
          </p:nvSpPr>
          <p:spPr>
            <a:xfrm>
              <a:off x="-7666635" y="-350225"/>
              <a:ext cx="167433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2FE7B-ADF7-FA5F-4008-A150F7236974}"/>
                </a:ext>
              </a:extLst>
            </p:cNvPr>
            <p:cNvSpPr/>
            <p:nvPr/>
          </p:nvSpPr>
          <p:spPr>
            <a:xfrm>
              <a:off x="-7400321" y="-23590"/>
              <a:ext cx="259102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FB4727-5AE8-B89F-38AA-762829CA3ECB}"/>
                </a:ext>
              </a:extLst>
            </p:cNvPr>
            <p:cNvSpPr/>
            <p:nvPr/>
          </p:nvSpPr>
          <p:spPr>
            <a:xfrm>
              <a:off x="-3191250" y="-1111375"/>
              <a:ext cx="5612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05F77D-7CFC-EBD0-8A53-BDD253A1B8BA}"/>
                </a:ext>
              </a:extLst>
            </p:cNvPr>
            <p:cNvSpPr/>
            <p:nvPr/>
          </p:nvSpPr>
          <p:spPr>
            <a:xfrm>
              <a:off x="-6710575" y="-541275"/>
              <a:ext cx="100227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80C3B3-E5C3-6741-5C33-C1D96D37C6DA}"/>
                </a:ext>
              </a:extLst>
            </p:cNvPr>
            <p:cNvSpPr/>
            <p:nvPr/>
          </p:nvSpPr>
          <p:spPr>
            <a:xfrm>
              <a:off x="-3487531" y="-220030"/>
              <a:ext cx="241818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1434A7-CF36-73AD-279D-A671D99ACD3C}"/>
                </a:ext>
              </a:extLst>
            </p:cNvPr>
            <p:cNvSpPr/>
            <p:nvPr/>
          </p:nvSpPr>
          <p:spPr>
            <a:xfrm>
              <a:off x="-3792169" y="-993835"/>
              <a:ext cx="42775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295D13-441D-37A9-1F69-34C8EFC64485}"/>
                </a:ext>
              </a:extLst>
            </p:cNvPr>
            <p:cNvSpPr/>
            <p:nvPr/>
          </p:nvSpPr>
          <p:spPr>
            <a:xfrm>
              <a:off x="-6470384" y="-1258203"/>
              <a:ext cx="15157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FD7D5E-2E66-4CA9-2584-3D01F0C2FC24}"/>
                </a:ext>
              </a:extLst>
            </p:cNvPr>
            <p:cNvSpPr/>
            <p:nvPr/>
          </p:nvSpPr>
          <p:spPr>
            <a:xfrm>
              <a:off x="-1083901" y="-1231306"/>
              <a:ext cx="448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40BC44-840A-C3C7-8FF8-A9C7E5E01FB4}"/>
                </a:ext>
              </a:extLst>
            </p:cNvPr>
            <p:cNvSpPr/>
            <p:nvPr/>
          </p:nvSpPr>
          <p:spPr>
            <a:xfrm>
              <a:off x="-2836191" y="-660729"/>
              <a:ext cx="1972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CE4F0D-58E3-ACF2-FB45-D29AF3E5022F}"/>
                </a:ext>
              </a:extLst>
            </p:cNvPr>
            <p:cNvSpPr/>
            <p:nvPr/>
          </p:nvSpPr>
          <p:spPr>
            <a:xfrm>
              <a:off x="-4693376" y="-431146"/>
              <a:ext cx="82965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4DC40D-E757-9217-D619-7857EF9F45A5}"/>
                </a:ext>
              </a:extLst>
            </p:cNvPr>
            <p:cNvSpPr/>
            <p:nvPr/>
          </p:nvSpPr>
          <p:spPr>
            <a:xfrm>
              <a:off x="-3876936" y="-23590"/>
              <a:ext cx="264362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215DAA-251A-F34C-BC3F-CF418743FB15}"/>
                </a:ext>
              </a:extLst>
            </p:cNvPr>
            <p:cNvSpPr/>
            <p:nvPr/>
          </p:nvSpPr>
          <p:spPr>
            <a:xfrm>
              <a:off x="-2707517" y="-1231306"/>
              <a:ext cx="148209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2B705E-0279-5471-71F6-7D85F90C6F2E}"/>
                </a:ext>
              </a:extLst>
            </p:cNvPr>
            <p:cNvSpPr/>
            <p:nvPr/>
          </p:nvSpPr>
          <p:spPr>
            <a:xfrm>
              <a:off x="-7741341" y="-102490"/>
              <a:ext cx="58897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60567E-D27F-4FEB-BB66-172A0B0B73F5}"/>
                </a:ext>
              </a:extLst>
            </p:cNvPr>
            <p:cNvSpPr/>
            <p:nvPr/>
          </p:nvSpPr>
          <p:spPr>
            <a:xfrm>
              <a:off x="-4637967" y="-32612"/>
              <a:ext cx="69004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B553CB-E2B8-6F4C-B55C-AF3D0FC48D1B}"/>
                </a:ext>
              </a:extLst>
            </p:cNvPr>
            <p:cNvSpPr/>
            <p:nvPr/>
          </p:nvSpPr>
          <p:spPr>
            <a:xfrm>
              <a:off x="-6909377" y="-1182240"/>
              <a:ext cx="137089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5E39F6-2442-B148-45BE-B2D0E3D46996}"/>
                </a:ext>
              </a:extLst>
            </p:cNvPr>
            <p:cNvSpPr/>
            <p:nvPr/>
          </p:nvSpPr>
          <p:spPr>
            <a:xfrm>
              <a:off x="-5902579" y="-261964"/>
              <a:ext cx="188128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1CA455-1473-6601-3449-CFD700B09FE8}"/>
                </a:ext>
              </a:extLst>
            </p:cNvPr>
            <p:cNvSpPr/>
            <p:nvPr/>
          </p:nvSpPr>
          <p:spPr>
            <a:xfrm>
              <a:off x="-3656345" y="-1183000"/>
              <a:ext cx="7069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AE5234-CADE-BF7C-4B68-B27AD501F98A}"/>
                </a:ext>
              </a:extLst>
            </p:cNvPr>
            <p:cNvSpPr/>
            <p:nvPr/>
          </p:nvSpPr>
          <p:spPr>
            <a:xfrm>
              <a:off x="-5625405" y="-520806"/>
              <a:ext cx="83831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77E6AA-57BA-7252-758C-FC9F93934943}"/>
                </a:ext>
              </a:extLst>
            </p:cNvPr>
            <p:cNvSpPr/>
            <p:nvPr/>
          </p:nvSpPr>
          <p:spPr>
            <a:xfrm>
              <a:off x="-3191250" y="-666635"/>
              <a:ext cx="25397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AEBC74-6CB5-687C-9DD5-B6BD5187241A}"/>
                </a:ext>
              </a:extLst>
            </p:cNvPr>
            <p:cNvSpPr/>
            <p:nvPr/>
          </p:nvSpPr>
          <p:spPr>
            <a:xfrm>
              <a:off x="-2121039" y="-966088"/>
              <a:ext cx="74083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F8F316-AFB6-34A7-187A-B477EF6B55DE}"/>
                </a:ext>
              </a:extLst>
            </p:cNvPr>
            <p:cNvSpPr/>
            <p:nvPr/>
          </p:nvSpPr>
          <p:spPr>
            <a:xfrm>
              <a:off x="-2479815" y="-785824"/>
              <a:ext cx="121942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FC93C4-F90B-0063-4E70-2C347EF5D3CF}"/>
                </a:ext>
              </a:extLst>
            </p:cNvPr>
            <p:cNvSpPr/>
            <p:nvPr/>
          </p:nvSpPr>
          <p:spPr>
            <a:xfrm>
              <a:off x="-7752578" y="-1231306"/>
              <a:ext cx="55693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7ED6D0-76CA-0801-0A89-EF8907C43389}"/>
                </a:ext>
              </a:extLst>
            </p:cNvPr>
            <p:cNvSpPr/>
            <p:nvPr/>
          </p:nvSpPr>
          <p:spPr>
            <a:xfrm>
              <a:off x="-6195160" y="-779649"/>
              <a:ext cx="123322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805568-B89A-26F7-8AEA-3E59D940F84B}"/>
                </a:ext>
              </a:extLst>
            </p:cNvPr>
            <p:cNvSpPr/>
            <p:nvPr/>
          </p:nvSpPr>
          <p:spPr>
            <a:xfrm>
              <a:off x="-7408765" y="-1067763"/>
              <a:ext cx="143212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A52478-A670-A3FA-F921-9D8939DB7443}"/>
              </a:ext>
            </a:extLst>
          </p:cNvPr>
          <p:cNvGrpSpPr>
            <a:grpSpLocks noChangeAspect="1"/>
          </p:cNvGrpSpPr>
          <p:nvPr/>
        </p:nvGrpSpPr>
        <p:grpSpPr>
          <a:xfrm>
            <a:off x="8198091" y="1793032"/>
            <a:ext cx="1606359" cy="1613570"/>
            <a:chOff x="-3412647" y="4320361"/>
            <a:chExt cx="940285" cy="944506"/>
          </a:xfrm>
        </p:grpSpPr>
        <p:pic>
          <p:nvPicPr>
            <p:cNvPr id="35" name="Content Placeholder 5">
              <a:extLst>
                <a:ext uri="{FF2B5EF4-FFF2-40B4-BE49-F238E27FC236}">
                  <a16:creationId xmlns:a16="http://schemas.microsoft.com/office/drawing/2014/main" id="{99DE9195-294A-1853-53BA-68737F30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2411F34-9DF2-0975-D40A-EF28586E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pic>
        <p:nvPicPr>
          <p:cNvPr id="37" name="Content Placeholder 5">
            <a:extLst>
              <a:ext uri="{FF2B5EF4-FFF2-40B4-BE49-F238E27FC236}">
                <a16:creationId xmlns:a16="http://schemas.microsoft.com/office/drawing/2014/main" id="{398F83A3-6495-B6D5-76D1-DDDB3DBF0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/>
        </p:blipFill>
        <p:spPr>
          <a:xfrm>
            <a:off x="1678578" y="2674784"/>
            <a:ext cx="937761" cy="944506"/>
          </a:xfrm>
          <a:prstGeom prst="roundRect">
            <a:avLst>
              <a:gd name="adj" fmla="val 35390"/>
            </a:avLst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EB42058-669F-27D0-7506-F588297EB54C}"/>
              </a:ext>
            </a:extLst>
          </p:cNvPr>
          <p:cNvGrpSpPr>
            <a:grpSpLocks noChangeAspect="1"/>
          </p:cNvGrpSpPr>
          <p:nvPr/>
        </p:nvGrpSpPr>
        <p:grpSpPr>
          <a:xfrm>
            <a:off x="1679139" y="2674768"/>
            <a:ext cx="937624" cy="941832"/>
            <a:chOff x="-3412647" y="4320361"/>
            <a:chExt cx="940285" cy="944506"/>
          </a:xfrm>
        </p:grpSpPr>
        <p:pic>
          <p:nvPicPr>
            <p:cNvPr id="39" name="Content Placeholder 5">
              <a:extLst>
                <a:ext uri="{FF2B5EF4-FFF2-40B4-BE49-F238E27FC236}">
                  <a16:creationId xmlns:a16="http://schemas.microsoft.com/office/drawing/2014/main" id="{B176A9F4-BFF4-3F29-5607-235BED5C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5B5E6E-47F9-9450-0FB1-6B61D4885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C1D17A-25D3-3B18-8ABC-B56FEC9608D4}"/>
              </a:ext>
            </a:extLst>
          </p:cNvPr>
          <p:cNvGrpSpPr/>
          <p:nvPr/>
        </p:nvGrpSpPr>
        <p:grpSpPr>
          <a:xfrm>
            <a:off x="1706676" y="981354"/>
            <a:ext cx="8579774" cy="965868"/>
            <a:chOff x="296162" y="981354"/>
            <a:chExt cx="8579774" cy="96586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1F8DD29-B2FF-33BF-0EA0-0ECDF328F004}"/>
                </a:ext>
              </a:extLst>
            </p:cNvPr>
            <p:cNvGrpSpPr/>
            <p:nvPr/>
          </p:nvGrpSpPr>
          <p:grpSpPr>
            <a:xfrm>
              <a:off x="1597312" y="981354"/>
              <a:ext cx="7278624" cy="718691"/>
              <a:chOff x="1329413" y="981354"/>
              <a:chExt cx="7278624" cy="71869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59E40D40-460E-B981-7AC0-4884DF6E4AD4}"/>
                  </a:ext>
                </a:extLst>
              </p:cNvPr>
              <p:cNvSpPr/>
              <p:nvPr/>
            </p:nvSpPr>
            <p:spPr>
              <a:xfrm>
                <a:off x="1329413" y="1334285"/>
                <a:ext cx="7278624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D23082A-9EB7-2FED-32F1-199474687C80}"/>
                  </a:ext>
                </a:extLst>
              </p:cNvPr>
              <p:cNvSpPr txBox="1"/>
              <p:nvPr/>
            </p:nvSpPr>
            <p:spPr>
              <a:xfrm>
                <a:off x="1753060" y="981354"/>
                <a:ext cx="64313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Human (Reference) Genome: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3.2 Billion bps (haploid)</a:t>
                </a:r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DBC9B8C-3944-5306-5421-FC9CAF91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CD2985E-5CFB-2180-362C-701191980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8EB5EE-890B-9EE6-6605-048DFCEA64EE}"/>
              </a:ext>
            </a:extLst>
          </p:cNvPr>
          <p:cNvGrpSpPr/>
          <p:nvPr/>
        </p:nvGrpSpPr>
        <p:grpSpPr>
          <a:xfrm>
            <a:off x="1848169" y="4611760"/>
            <a:ext cx="2826465" cy="548640"/>
            <a:chOff x="1833005" y="4758265"/>
            <a:chExt cx="2826465" cy="54864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EDB81E-AC8A-0516-E52B-4D593DCDB073}"/>
                </a:ext>
              </a:extLst>
            </p:cNvPr>
            <p:cNvSpPr/>
            <p:nvPr/>
          </p:nvSpPr>
          <p:spPr>
            <a:xfrm>
              <a:off x="2472810" y="4878697"/>
              <a:ext cx="218666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Unknown origins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1374EA8-908C-F524-CA00-4887660E8B1F}"/>
                </a:ext>
              </a:extLst>
            </p:cNvPr>
            <p:cNvGrpSpPr/>
            <p:nvPr/>
          </p:nvGrpSpPr>
          <p:grpSpPr>
            <a:xfrm>
              <a:off x="1833005" y="4758265"/>
              <a:ext cx="548640" cy="548640"/>
              <a:chOff x="3954918" y="4777353"/>
              <a:chExt cx="548640" cy="54864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1D2952-6BE7-9E40-375D-4F1F59CA4B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4918" y="4777353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?</a:t>
                </a:r>
              </a:p>
            </p:txBody>
          </p:sp>
          <p:pic>
            <p:nvPicPr>
              <p:cNvPr id="51" name="Graphic 50" descr="Database with solid fill">
                <a:extLst>
                  <a:ext uri="{FF2B5EF4-FFF2-40B4-BE49-F238E27FC236}">
                    <a16:creationId xmlns:a16="http://schemas.microsoft.com/office/drawing/2014/main" id="{00551B31-B4A6-1619-5F2F-71E645FFF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00638" y="4823073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1974BD-F8D9-E675-1F8A-1414DA06833B}"/>
              </a:ext>
            </a:extLst>
          </p:cNvPr>
          <p:cNvGrpSpPr/>
          <p:nvPr/>
        </p:nvGrpSpPr>
        <p:grpSpPr>
          <a:xfrm>
            <a:off x="1848169" y="5294548"/>
            <a:ext cx="4824765" cy="548640"/>
            <a:chOff x="916512" y="5584737"/>
            <a:chExt cx="4824765" cy="54864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4565AD6-3F27-0D95-1F82-5BFF0B5DCB2B}"/>
                </a:ext>
              </a:extLst>
            </p:cNvPr>
            <p:cNvSpPr/>
            <p:nvPr/>
          </p:nvSpPr>
          <p:spPr>
            <a:xfrm>
              <a:off x="1570470" y="5705169"/>
              <a:ext cx="417080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Non-identical reference genome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8427B02-F962-8268-CD03-D560E8D78DE2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23D44BA-7D55-5A60-4B60-BEDD28B13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56" name="Graphic 55" descr="Confused person with solid fill">
                <a:extLst>
                  <a:ext uri="{FF2B5EF4-FFF2-40B4-BE49-F238E27FC236}">
                    <a16:creationId xmlns:a16="http://schemas.microsoft.com/office/drawing/2014/main" id="{590CD4A6-1D40-4F7D-6FED-49E4C6999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6A22F24-3AB6-3AB6-274D-6B8BFEC59B44}"/>
              </a:ext>
            </a:extLst>
          </p:cNvPr>
          <p:cNvGrpSpPr/>
          <p:nvPr/>
        </p:nvGrpSpPr>
        <p:grpSpPr>
          <a:xfrm>
            <a:off x="1848169" y="3928972"/>
            <a:ext cx="3190423" cy="548640"/>
            <a:chOff x="916512" y="5584737"/>
            <a:chExt cx="3190423" cy="5486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6C53AA9-833D-7C7F-3777-A8BA61F275B3}"/>
                </a:ext>
              </a:extLst>
            </p:cNvPr>
            <p:cNvSpPr/>
            <p:nvPr/>
          </p:nvSpPr>
          <p:spPr>
            <a:xfrm>
              <a:off x="1570471" y="5705169"/>
              <a:ext cx="253646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Small pieces (reads)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3743612-0A37-6D5E-24F5-1434A3D55405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926170A-941B-44B1-C899-2908703D1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1" name="Graphic 60" descr="Puzzle pieces with solid fill">
                <a:extLst>
                  <a:ext uri="{FF2B5EF4-FFF2-40B4-BE49-F238E27FC236}">
                    <a16:creationId xmlns:a16="http://schemas.microsoft.com/office/drawing/2014/main" id="{DFC2B53A-8062-FBAC-1A6A-C2AAFB98C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26EE75-B5B8-5BD3-8014-984CC1519053}"/>
              </a:ext>
            </a:extLst>
          </p:cNvPr>
          <p:cNvGrpSpPr/>
          <p:nvPr/>
        </p:nvGrpSpPr>
        <p:grpSpPr>
          <a:xfrm>
            <a:off x="1848169" y="5977336"/>
            <a:ext cx="4637267" cy="548640"/>
            <a:chOff x="916512" y="5584737"/>
            <a:chExt cx="4637267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980D98E-3F12-A242-F676-8E3441F63BB9}"/>
                </a:ext>
              </a:extLst>
            </p:cNvPr>
            <p:cNvSpPr/>
            <p:nvPr/>
          </p:nvSpPr>
          <p:spPr>
            <a:xfrm>
              <a:off x="1570471" y="5705169"/>
              <a:ext cx="39833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 volume of data to analyze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5DA83FD-23B6-1CA0-A64B-A2A75BDAAD74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A6255F5-7A08-BB8E-1034-44629423CE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6" name="Graphic 65" descr="Database with solid fill">
                <a:extLst>
                  <a:ext uri="{FF2B5EF4-FFF2-40B4-BE49-F238E27FC236}">
                    <a16:creationId xmlns:a16="http://schemas.microsoft.com/office/drawing/2014/main" id="{5DAB68C2-9BDC-121C-A3E0-12A63C585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89A525F-146D-9DC7-16EC-0BC689E8AD61}"/>
              </a:ext>
            </a:extLst>
          </p:cNvPr>
          <p:cNvSpPr/>
          <p:nvPr/>
        </p:nvSpPr>
        <p:spPr>
          <a:xfrm>
            <a:off x="2774485" y="1724999"/>
            <a:ext cx="7483867" cy="167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49A43DC-80B9-D1E7-EA78-57F1979158D1}"/>
              </a:ext>
            </a:extLst>
          </p:cNvPr>
          <p:cNvSpPr/>
          <p:nvPr/>
        </p:nvSpPr>
        <p:spPr>
          <a:xfrm>
            <a:off x="5622178" y="2960476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B08591-1834-C5A7-9425-AE77F8CAC3B8}"/>
              </a:ext>
            </a:extLst>
          </p:cNvPr>
          <p:cNvGrpSpPr/>
          <p:nvPr/>
        </p:nvGrpSpPr>
        <p:grpSpPr>
          <a:xfrm>
            <a:off x="4698993" y="2896870"/>
            <a:ext cx="920536" cy="453712"/>
            <a:chOff x="3288479" y="2896870"/>
            <a:chExt cx="920536" cy="45371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6243C-8C5A-F9E1-962B-FBE28F51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" t="7018" r="5169" b="10285"/>
            <a:stretch/>
          </p:blipFill>
          <p:spPr>
            <a:xfrm>
              <a:off x="3288479" y="2896870"/>
              <a:ext cx="535640" cy="453712"/>
            </a:xfrm>
            <a:prstGeom prst="rect">
              <a:avLst/>
            </a:prstGeom>
          </p:spPr>
        </p:pic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9778AD0-8257-2BF1-4C2F-77A22DFC994C}"/>
                </a:ext>
              </a:extLst>
            </p:cNvPr>
            <p:cNvCxnSpPr>
              <a:cxnSpLocks/>
            </p:cNvCxnSpPr>
            <p:nvPr/>
          </p:nvCxnSpPr>
          <p:spPr>
            <a:xfrm>
              <a:off x="3827176" y="3143356"/>
              <a:ext cx="381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0DB403B-F5D6-F4C6-28BA-45A189DF9C2A}"/>
              </a:ext>
            </a:extLst>
          </p:cNvPr>
          <p:cNvSpPr txBox="1"/>
          <p:nvPr/>
        </p:nvSpPr>
        <p:spPr>
          <a:xfrm>
            <a:off x="4589005" y="3394826"/>
            <a:ext cx="31273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~100 – 100,000 bps</a:t>
            </a:r>
            <a:endParaRPr lang="en-CH" sz="2000" b="1" dirty="0">
              <a:solidFill>
                <a:srgbClr val="F4931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45A1D5-FF5F-CE44-50EE-286EE1FD92AF}"/>
              </a:ext>
            </a:extLst>
          </p:cNvPr>
          <p:cNvSpPr/>
          <p:nvPr/>
        </p:nvSpPr>
        <p:spPr>
          <a:xfrm>
            <a:off x="4595477" y="3382989"/>
            <a:ext cx="3127375" cy="409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1E6BEC-75A1-BB75-3288-C0BFDFA941F6}"/>
              </a:ext>
            </a:extLst>
          </p:cNvPr>
          <p:cNvSpPr txBox="1"/>
          <p:nvPr/>
        </p:nvSpPr>
        <p:spPr>
          <a:xfrm>
            <a:off x="4774702" y="2402029"/>
            <a:ext cx="424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CH" sz="4000" b="1" dirty="0">
              <a:solidFill>
                <a:srgbClr val="C000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DB03D8C-35CF-1AB5-0B42-0C7F0EC0494A}"/>
              </a:ext>
            </a:extLst>
          </p:cNvPr>
          <p:cNvCxnSpPr>
            <a:cxnSpLocks/>
          </p:cNvCxnSpPr>
          <p:nvPr/>
        </p:nvCxnSpPr>
        <p:spPr>
          <a:xfrm flipH="1">
            <a:off x="2442360" y="3143356"/>
            <a:ext cx="2232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39CDF54-AEEF-9E20-81EF-F514DE3A898F}"/>
                  </a:ext>
                </a:extLst>
              </p:cNvPr>
              <p:cNvSpPr txBox="1"/>
              <p:nvPr/>
            </p:nvSpPr>
            <p:spPr>
              <a:xfrm>
                <a:off x="2859551" y="2824687"/>
                <a:ext cx="16396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Scale: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1/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sup>
                    </m:sSup>
                  </m:oMath>
                </a14:m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39CDF54-AEEF-9E20-81EF-F514DE3A8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551" y="2824687"/>
                <a:ext cx="1639612" cy="307777"/>
              </a:xfrm>
              <a:prstGeom prst="rect">
                <a:avLst/>
              </a:prstGeom>
              <a:blipFill>
                <a:blip r:embed="rId14"/>
                <a:stretch>
                  <a:fillRect l="-9231" t="-24000" r="-3077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845DA016-540B-77BF-639C-45E758855150}"/>
              </a:ext>
            </a:extLst>
          </p:cNvPr>
          <p:cNvGrpSpPr/>
          <p:nvPr/>
        </p:nvGrpSpPr>
        <p:grpSpPr>
          <a:xfrm>
            <a:off x="2245401" y="2882837"/>
            <a:ext cx="2432702" cy="645732"/>
            <a:chOff x="834887" y="2882837"/>
            <a:chExt cx="2432702" cy="645732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E64D04-8AC4-39EC-61E1-5062EA3C2F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300" y="2882837"/>
              <a:ext cx="2391289" cy="2351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D382D2B-F25C-6ACE-5FC9-DD1259C12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887" y="3153003"/>
              <a:ext cx="2429233" cy="3755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F90068-9A05-1E9D-88C6-A4198BC705A8}"/>
              </a:ext>
            </a:extLst>
          </p:cNvPr>
          <p:cNvCxnSpPr>
            <a:cxnSpLocks/>
          </p:cNvCxnSpPr>
          <p:nvPr/>
        </p:nvCxnSpPr>
        <p:spPr>
          <a:xfrm flipH="1" flipV="1">
            <a:off x="2498997" y="1866762"/>
            <a:ext cx="2167051" cy="1251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07A9CCD-1C70-AE17-AEF7-3193A6ECEF88}"/>
              </a:ext>
            </a:extLst>
          </p:cNvPr>
          <p:cNvSpPr/>
          <p:nvPr/>
        </p:nvSpPr>
        <p:spPr>
          <a:xfrm>
            <a:off x="2645146" y="1744631"/>
            <a:ext cx="1862383" cy="191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9D6FAB-CD96-3108-B02C-4D3519BA8B3E}"/>
              </a:ext>
            </a:extLst>
          </p:cNvPr>
          <p:cNvGrpSpPr/>
          <p:nvPr/>
        </p:nvGrpSpPr>
        <p:grpSpPr>
          <a:xfrm>
            <a:off x="5727359" y="1626177"/>
            <a:ext cx="621780" cy="1417320"/>
            <a:chOff x="4316845" y="1626177"/>
            <a:chExt cx="621780" cy="1417320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86AA373-D15D-5665-D647-F90261E59A96}"/>
                </a:ext>
              </a:extLst>
            </p:cNvPr>
            <p:cNvCxnSpPr>
              <a:cxnSpLocks/>
            </p:cNvCxnSpPr>
            <p:nvPr/>
          </p:nvCxnSpPr>
          <p:spPr>
            <a:xfrm>
              <a:off x="462773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E36D5D3-2E64-6872-EB36-EF5C066B5A72}"/>
                </a:ext>
              </a:extLst>
            </p:cNvPr>
            <p:cNvCxnSpPr>
              <a:cxnSpLocks/>
            </p:cNvCxnSpPr>
            <p:nvPr/>
          </p:nvCxnSpPr>
          <p:spPr>
            <a:xfrm>
              <a:off x="4472290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4D83A1D-B73B-7AC2-D46E-77EBB8AE9657}"/>
                </a:ext>
              </a:extLst>
            </p:cNvPr>
            <p:cNvCxnSpPr>
              <a:cxnSpLocks/>
            </p:cNvCxnSpPr>
            <p:nvPr/>
          </p:nvCxnSpPr>
          <p:spPr>
            <a:xfrm>
              <a:off x="431684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E1DBCC4-2340-596A-94DD-F3274E1923A8}"/>
                </a:ext>
              </a:extLst>
            </p:cNvPr>
            <p:cNvCxnSpPr>
              <a:cxnSpLocks/>
            </p:cNvCxnSpPr>
            <p:nvPr/>
          </p:nvCxnSpPr>
          <p:spPr>
            <a:xfrm>
              <a:off x="493862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4B64108-6155-AB31-3F75-FE30B932D7EE}"/>
              </a:ext>
            </a:extLst>
          </p:cNvPr>
          <p:cNvGrpSpPr/>
          <p:nvPr/>
        </p:nvGrpSpPr>
        <p:grpSpPr>
          <a:xfrm>
            <a:off x="6193694" y="1626177"/>
            <a:ext cx="310889" cy="1417320"/>
            <a:chOff x="4783180" y="1626177"/>
            <a:chExt cx="310889" cy="1417320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39AF7E4-6601-A2DC-BBFD-519933ACD58B}"/>
                </a:ext>
              </a:extLst>
            </p:cNvPr>
            <p:cNvCxnSpPr>
              <a:cxnSpLocks/>
            </p:cNvCxnSpPr>
            <p:nvPr/>
          </p:nvCxnSpPr>
          <p:spPr>
            <a:xfrm>
              <a:off x="4783180" y="1626177"/>
              <a:ext cx="0" cy="140716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F2A57E0-EB09-DDD4-1237-7E00BCFA1363}"/>
                </a:ext>
              </a:extLst>
            </p:cNvPr>
            <p:cNvCxnSpPr>
              <a:cxnSpLocks/>
            </p:cNvCxnSpPr>
            <p:nvPr/>
          </p:nvCxnSpPr>
          <p:spPr>
            <a:xfrm>
              <a:off x="5094069" y="1626177"/>
              <a:ext cx="0" cy="1417320"/>
            </a:xfrm>
            <a:prstGeom prst="straightConnector1">
              <a:avLst/>
            </a:prstGeom>
            <a:ln w="38100">
              <a:solidFill>
                <a:srgbClr val="C007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6641116-584F-E154-C1F2-3D91EE86B7F5}"/>
              </a:ext>
            </a:extLst>
          </p:cNvPr>
          <p:cNvSpPr/>
          <p:nvPr/>
        </p:nvSpPr>
        <p:spPr>
          <a:xfrm>
            <a:off x="5491299" y="1706437"/>
            <a:ext cx="1203961" cy="123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0DE677C-D7B2-73AC-605D-ECF74BDC0110}"/>
              </a:ext>
            </a:extLst>
          </p:cNvPr>
          <p:cNvGrpSpPr/>
          <p:nvPr/>
        </p:nvGrpSpPr>
        <p:grpSpPr>
          <a:xfrm>
            <a:off x="3010714" y="2962656"/>
            <a:ext cx="7276095" cy="698586"/>
            <a:chOff x="1466104" y="5835824"/>
            <a:chExt cx="7276095" cy="698586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FB0EF243-6427-FF2B-8CC5-374390738A1A}"/>
                </a:ext>
              </a:extLst>
            </p:cNvPr>
            <p:cNvSpPr/>
            <p:nvPr/>
          </p:nvSpPr>
          <p:spPr>
            <a:xfrm>
              <a:off x="1466104" y="5835824"/>
              <a:ext cx="7276095" cy="365760"/>
            </a:xfrm>
            <a:prstGeom prst="roundRect">
              <a:avLst/>
            </a:prstGeom>
            <a:solidFill>
              <a:srgbClr val="F8F4E2"/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ACED58-879F-1EFF-F7C2-23662BDAC93B}"/>
                </a:ext>
              </a:extLst>
            </p:cNvPr>
            <p:cNvSpPr txBox="1"/>
            <p:nvPr/>
          </p:nvSpPr>
          <p:spPr>
            <a:xfrm>
              <a:off x="2410828" y="6226633"/>
              <a:ext cx="5386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Entire Genomic Sequence of an Organism</a:t>
              </a:r>
              <a:endParaRPr lang="en-CH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A1C832C-8BD7-C904-FD01-8D5EEAA32844}"/>
              </a:ext>
            </a:extLst>
          </p:cNvPr>
          <p:cNvCxnSpPr>
            <a:cxnSpLocks/>
          </p:cNvCxnSpPr>
          <p:nvPr/>
        </p:nvCxnSpPr>
        <p:spPr>
          <a:xfrm>
            <a:off x="2442360" y="3145536"/>
            <a:ext cx="567995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779AF99-B830-2008-B3AB-395A20E56DF2}"/>
              </a:ext>
            </a:extLst>
          </p:cNvPr>
          <p:cNvGrpSpPr/>
          <p:nvPr/>
        </p:nvGrpSpPr>
        <p:grpSpPr>
          <a:xfrm>
            <a:off x="6395024" y="3861074"/>
            <a:ext cx="3587938" cy="2768098"/>
            <a:chOff x="4984510" y="3861074"/>
            <a:chExt cx="3587938" cy="276809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BE7C9-2C32-7561-6B79-51D9CF7FF14B}"/>
                </a:ext>
              </a:extLst>
            </p:cNvPr>
            <p:cNvGrpSpPr/>
            <p:nvPr/>
          </p:nvGrpSpPr>
          <p:grpSpPr>
            <a:xfrm rot="16200000">
              <a:off x="4047255" y="4798329"/>
              <a:ext cx="2768098" cy="893588"/>
              <a:chOff x="607592" y="3929484"/>
              <a:chExt cx="5978469" cy="636432"/>
            </a:xfrm>
          </p:grpSpPr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DB81084B-B820-D466-F9C8-F96D4EB7C8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96156" y="4216933"/>
                <a:ext cx="1341" cy="348983"/>
              </a:xfrm>
              <a:prstGeom prst="straightConnector1">
                <a:avLst/>
              </a:prstGeom>
              <a:ln w="76200">
                <a:solidFill>
                  <a:srgbClr val="C006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ight Brace 100">
                <a:extLst>
                  <a:ext uri="{FF2B5EF4-FFF2-40B4-BE49-F238E27FC236}">
                    <a16:creationId xmlns:a16="http://schemas.microsoft.com/office/drawing/2014/main" id="{E4B524ED-420C-7577-045D-E352C075E2E1}"/>
                  </a:ext>
                </a:extLst>
              </p:cNvPr>
              <p:cNvSpPr/>
              <p:nvPr/>
            </p:nvSpPr>
            <p:spPr>
              <a:xfrm rot="5400000">
                <a:off x="3392498" y="1144578"/>
                <a:ext cx="408657" cy="5978469"/>
              </a:xfrm>
              <a:prstGeom prst="rightBrace">
                <a:avLst>
                  <a:gd name="adj1" fmla="val 30298"/>
                  <a:gd name="adj2" fmla="val 50000"/>
                </a:avLst>
              </a:prstGeom>
              <a:ln w="57150">
                <a:solidFill>
                  <a:srgbClr val="C00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D6C6816-2EC6-C05D-64FD-000A818C1910}"/>
                </a:ext>
              </a:extLst>
            </p:cNvPr>
            <p:cNvSpPr/>
            <p:nvPr/>
          </p:nvSpPr>
          <p:spPr>
            <a:xfrm>
              <a:off x="5773118" y="4798773"/>
              <a:ext cx="2799330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Dealing with Massive and Noisy Datasets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(TBs to PBs)</a:t>
              </a:r>
            </a:p>
          </p:txBody>
        </p:sp>
      </p:grpSp>
      <p:pic>
        <p:nvPicPr>
          <p:cNvPr id="103" name="Picture 102" descr="Cartoon dog sitting in a chair&#10;&#10;AI-generated content may be incorrect.">
            <a:extLst>
              <a:ext uri="{FF2B5EF4-FFF2-40B4-BE49-F238E27FC236}">
                <a16:creationId xmlns:a16="http://schemas.microsoft.com/office/drawing/2014/main" id="{E4A51BC4-C2E5-3D85-581D-6F46A3DAAD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41" y="3825902"/>
            <a:ext cx="3990927" cy="28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2" grpId="0"/>
      <p:bldP spid="72" grpId="1"/>
      <p:bldP spid="73" grpId="0" animBg="1"/>
      <p:bldP spid="74" grpId="0"/>
      <p:bldP spid="74" grpId="1"/>
      <p:bldP spid="76" grpId="0"/>
      <p:bldP spid="76" grpId="1"/>
      <p:bldP spid="81" grpId="0" animBg="1"/>
      <p:bldP spid="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93D9-CFEA-01F0-05ED-B8B2B00F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EC65F3-E1E8-9765-1070-7F3D518E6CB9}"/>
              </a:ext>
            </a:extLst>
          </p:cNvPr>
          <p:cNvGrpSpPr/>
          <p:nvPr/>
        </p:nvGrpSpPr>
        <p:grpSpPr>
          <a:xfrm>
            <a:off x="1820162" y="1032822"/>
            <a:ext cx="8579774" cy="914400"/>
            <a:chOff x="296162" y="1032822"/>
            <a:chExt cx="8579774" cy="91440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AA36392-EC0B-27F0-1D18-DFBFCBDD6191}"/>
                </a:ext>
              </a:extLst>
            </p:cNvPr>
            <p:cNvSpPr/>
            <p:nvPr/>
          </p:nvSpPr>
          <p:spPr>
            <a:xfrm>
              <a:off x="1597312" y="1334285"/>
              <a:ext cx="7278624" cy="365760"/>
            </a:xfrm>
            <a:prstGeom prst="roundRect">
              <a:avLst/>
            </a:prstGeom>
            <a:solidFill>
              <a:srgbClr val="FFE69A"/>
            </a:solidFill>
            <a:ln w="15875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lang="en-US" sz="2000" b="1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AAA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000" b="1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lang="en-US" sz="2000" b="1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US" sz="2000" b="1" dirty="0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B6F41-65AC-1D4F-F89C-F602713A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A5520C-8833-23AB-AC82-4CAD29BCABF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B8B1255D-6DA3-88C4-E90F-589C6AD033C8}"/>
              </a:ext>
            </a:extLst>
          </p:cNvPr>
          <p:cNvSpPr txBox="1"/>
          <p:nvPr/>
        </p:nvSpPr>
        <p:spPr>
          <a:xfrm>
            <a:off x="6992696" y="1731450"/>
            <a:ext cx="296410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Performing</a:t>
            </a:r>
            <a:b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computations</a:t>
            </a:r>
            <a:b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for a few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C2F7C-CEE1-8AE2-34B0-A82688C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134097-B8C5-D3EF-6568-EDEB07C2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Puzzle: The Practical Way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CC4F47-CB58-FFAF-5BE5-00C3985292DD}"/>
              </a:ext>
            </a:extLst>
          </p:cNvPr>
          <p:cNvSpPr txBox="1"/>
          <p:nvPr/>
        </p:nvSpPr>
        <p:spPr>
          <a:xfrm>
            <a:off x="2583488" y="836814"/>
            <a:ext cx="778835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Avenir Next" panose="020B0503020202020204" pitchFamily="34" charset="0"/>
              </a:rPr>
              <a:t>Goal: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Quickly and accurately</a:t>
            </a:r>
            <a:r>
              <a:rPr lang="en-US" sz="2400" dirty="0">
                <a:latin typeface="Avenir Next" panose="020B0503020202020204" pitchFamily="34" charset="0"/>
              </a:rPr>
              <a:t> reduce the search space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9B8B53-B493-E4D0-70A7-0458843BBB99}"/>
              </a:ext>
            </a:extLst>
          </p:cNvPr>
          <p:cNvSpPr txBox="1"/>
          <p:nvPr/>
        </p:nvSpPr>
        <p:spPr>
          <a:xfrm>
            <a:off x="2683955" y="4632516"/>
            <a:ext cx="189199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Mapping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DAD4D9E-9BAA-7386-6857-199E4A47CB67}"/>
              </a:ext>
            </a:extLst>
          </p:cNvPr>
          <p:cNvGrpSpPr/>
          <p:nvPr/>
        </p:nvGrpSpPr>
        <p:grpSpPr>
          <a:xfrm>
            <a:off x="2595824" y="4976542"/>
            <a:ext cx="2863731" cy="1534187"/>
            <a:chOff x="751464" y="3026016"/>
            <a:chExt cx="3482480" cy="1865670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171D97AD-BEA0-12C8-5CAE-6936F837C79C}"/>
                </a:ext>
              </a:extLst>
            </p:cNvPr>
            <p:cNvSpPr/>
            <p:nvPr/>
          </p:nvSpPr>
          <p:spPr>
            <a:xfrm>
              <a:off x="751464" y="3026016"/>
              <a:ext cx="3457305" cy="1865670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4F04A91-10ED-D841-A69F-D6B48FB96A08}"/>
                </a:ext>
              </a:extLst>
            </p:cNvPr>
            <p:cNvGrpSpPr/>
            <p:nvPr/>
          </p:nvGrpSpPr>
          <p:grpSpPr>
            <a:xfrm>
              <a:off x="1107763" y="4610840"/>
              <a:ext cx="1165677" cy="201168"/>
              <a:chOff x="1107763" y="4610840"/>
              <a:chExt cx="1165677" cy="201168"/>
            </a:xfrm>
          </p:grpSpPr>
          <p:sp>
            <p:nvSpPr>
              <p:cNvPr id="144" name="Hexagon 143">
                <a:extLst>
                  <a:ext uri="{FF2B5EF4-FFF2-40B4-BE49-F238E27FC236}">
                    <a16:creationId xmlns:a16="http://schemas.microsoft.com/office/drawing/2014/main" id="{8D691C56-12D3-BE46-F800-6121EA4F0B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763" y="4610840"/>
                <a:ext cx="500218" cy="201168"/>
              </a:xfrm>
              <a:prstGeom prst="hexagon">
                <a:avLst/>
              </a:prstGeom>
              <a:solidFill>
                <a:srgbClr val="5B9BD5"/>
              </a:solidFill>
              <a:ln w="952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C716F78-1092-49F5-7FDD-E33C034AF2F3}"/>
                  </a:ext>
                </a:extLst>
              </p:cNvPr>
              <p:cNvSpPr/>
              <p:nvPr/>
            </p:nvSpPr>
            <p:spPr>
              <a:xfrm>
                <a:off x="1829104" y="4610840"/>
                <a:ext cx="444336" cy="201168"/>
              </a:xfrm>
              <a:prstGeom prst="rect">
                <a:avLst/>
              </a:prstGeom>
              <a:solidFill>
                <a:srgbClr val="DEED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0x01</a:t>
                </a:r>
              </a:p>
            </p:txBody>
          </p: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18C44EDA-35C2-0BBE-37A2-6D21A7C47320}"/>
                  </a:ext>
                </a:extLst>
              </p:cNvPr>
              <p:cNvCxnSpPr>
                <a:cxnSpLocks/>
                <a:endCxn id="145" idx="1"/>
              </p:cNvCxnSpPr>
              <p:nvPr/>
            </p:nvCxnSpPr>
            <p:spPr>
              <a:xfrm>
                <a:off x="1607981" y="4711424"/>
                <a:ext cx="22112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3F896E7-154A-A4D8-1113-93BB5817BDEF}"/>
                </a:ext>
              </a:extLst>
            </p:cNvPr>
            <p:cNvGrpSpPr/>
            <p:nvPr/>
          </p:nvGrpSpPr>
          <p:grpSpPr>
            <a:xfrm>
              <a:off x="865206" y="4106784"/>
              <a:ext cx="1491993" cy="604640"/>
              <a:chOff x="865206" y="4106784"/>
              <a:chExt cx="1491993" cy="60464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236B0E8-8176-3706-9D44-D369E2A5C393}"/>
                  </a:ext>
                </a:extLst>
              </p:cNvPr>
              <p:cNvSpPr/>
              <p:nvPr/>
            </p:nvSpPr>
            <p:spPr>
              <a:xfrm>
                <a:off x="865206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49B7512-CBBA-6FB4-113D-5315C93C10F7}"/>
                  </a:ext>
                </a:extLst>
              </p:cNvPr>
              <p:cNvSpPr/>
              <p:nvPr/>
            </p:nvSpPr>
            <p:spPr>
              <a:xfrm>
                <a:off x="1369264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C629034-D47C-D248-5286-EE2DFC4DB277}"/>
                  </a:ext>
                </a:extLst>
              </p:cNvPr>
              <p:cNvSpPr/>
              <p:nvPr/>
            </p:nvSpPr>
            <p:spPr>
              <a:xfrm>
                <a:off x="1873320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C5342848-8A26-03BC-417F-124B51B0DAA6}"/>
                  </a:ext>
                </a:extLst>
              </p:cNvPr>
              <p:cNvSpPr/>
              <p:nvPr/>
            </p:nvSpPr>
            <p:spPr>
              <a:xfrm>
                <a:off x="2150031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140" name="Elbow Connector 139">
                <a:extLst>
                  <a:ext uri="{FF2B5EF4-FFF2-40B4-BE49-F238E27FC236}">
                    <a16:creationId xmlns:a16="http://schemas.microsoft.com/office/drawing/2014/main" id="{0A951453-9D68-E808-78A2-0AE36DCF416B}"/>
                  </a:ext>
                </a:extLst>
              </p:cNvPr>
              <p:cNvCxnSpPr>
                <a:cxnSpLocks/>
                <a:stCxn id="136" idx="2"/>
                <a:endCxn id="144" idx="3"/>
              </p:cNvCxnSpPr>
              <p:nvPr/>
            </p:nvCxnSpPr>
            <p:spPr>
              <a:xfrm rot="16200000" flipH="1">
                <a:off x="836540" y="4440201"/>
                <a:ext cx="403472" cy="138973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144EA2A7-A420-6254-1D10-119FDBB359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3361" y="4309329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5CDA2448-DB9B-1DCA-4E99-09430439F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7417" y="4309329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B9C5F0E0-C255-6403-4611-1C346BE082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3404" y="4309329"/>
                <a:ext cx="724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B41CB3-B121-48B7-337E-40DBC181E68E}"/>
                </a:ext>
              </a:extLst>
            </p:cNvPr>
            <p:cNvSpPr txBox="1"/>
            <p:nvPr/>
          </p:nvSpPr>
          <p:spPr>
            <a:xfrm>
              <a:off x="2111099" y="3047058"/>
              <a:ext cx="738034" cy="205852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4C6AF8D-B6E8-2C22-57B7-C446631CDDF1}"/>
                </a:ext>
              </a:extLst>
            </p:cNvPr>
            <p:cNvGrpSpPr/>
            <p:nvPr/>
          </p:nvGrpSpPr>
          <p:grpSpPr>
            <a:xfrm>
              <a:off x="2699792" y="3295686"/>
              <a:ext cx="1314296" cy="1326326"/>
              <a:chOff x="3212862" y="4750268"/>
              <a:chExt cx="1314296" cy="1326326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8C6E8B67-AC88-B5F9-7749-E0184BC51EEC}"/>
                  </a:ext>
                </a:extLst>
              </p:cNvPr>
              <p:cNvSpPr/>
              <p:nvPr/>
            </p:nvSpPr>
            <p:spPr>
              <a:xfrm>
                <a:off x="3225198" y="4750268"/>
                <a:ext cx="1293122" cy="1326326"/>
              </a:xfrm>
              <a:prstGeom prst="roundRect">
                <a:avLst>
                  <a:gd name="adj" fmla="val 4157"/>
                </a:avLst>
              </a:prstGeom>
              <a:solidFill>
                <a:srgbClr val="DEEDF8"/>
              </a:solidFill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90F5226-2D92-94EC-55D3-5B81AF4B6541}"/>
                  </a:ext>
                </a:extLst>
              </p:cNvPr>
              <p:cNvSpPr txBox="1"/>
              <p:nvPr/>
            </p:nvSpPr>
            <p:spPr>
              <a:xfrm>
                <a:off x="3355191" y="4750397"/>
                <a:ext cx="1033135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Table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B2169B1-96FC-7227-118D-F04847B12EEB}"/>
                  </a:ext>
                </a:extLst>
              </p:cNvPr>
              <p:cNvSpPr/>
              <p:nvPr/>
            </p:nvSpPr>
            <p:spPr>
              <a:xfrm>
                <a:off x="3225198" y="4969162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AEA035D-0863-356C-5CD1-732B1A69F9C5}"/>
                  </a:ext>
                </a:extLst>
              </p:cNvPr>
              <p:cNvSpPr/>
              <p:nvPr/>
            </p:nvSpPr>
            <p:spPr>
              <a:xfrm>
                <a:off x="3225198" y="5170330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0x01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7B9DEF2-0331-1462-CF06-3502EAB35A46}"/>
                  </a:ext>
                </a:extLst>
              </p:cNvPr>
              <p:cNvSpPr/>
              <p:nvPr/>
            </p:nvSpPr>
            <p:spPr>
              <a:xfrm>
                <a:off x="3225198" y="5659278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0xFF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1D27EFE-E13E-FDA1-BB47-613B558B5B07}"/>
                  </a:ext>
                </a:extLst>
              </p:cNvPr>
              <p:cNvCxnSpPr>
                <a:cxnSpLocks/>
                <a:endCxn id="121" idx="3"/>
              </p:cNvCxnSpPr>
              <p:nvPr/>
            </p:nvCxnSpPr>
            <p:spPr>
              <a:xfrm flipV="1">
                <a:off x="3669534" y="5069746"/>
                <a:ext cx="0" cy="100684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18D0A2E-DFE3-8F5E-497E-D07D12370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860569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5A5847D-667D-33EC-3AE2-331441516F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25198" y="4965711"/>
                <a:ext cx="1293122" cy="34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90386A-9A5D-E1F1-1BC4-9CBD46C1F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170330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176281D-49D0-D474-489C-B0597570E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371498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8BF65E4-06EB-32D1-1BBF-5402A07AD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659278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83D11D-EF9D-0B32-9894-6D02DFC906FF}"/>
                  </a:ext>
                </a:extLst>
              </p:cNvPr>
              <p:cNvSpPr txBox="1"/>
              <p:nvPr/>
            </p:nvSpPr>
            <p:spPr>
              <a:xfrm rot="5400000">
                <a:off x="3311656" y="5415395"/>
                <a:ext cx="36004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prstClr val="black"/>
                    </a:solidFill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  <a:endParaRPr lang="en-US" sz="1100" dirty="0">
                  <a:latin typeface="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A2589610-910D-9E1E-E387-6C57CA5C4BD0}"/>
                  </a:ext>
                </a:extLst>
              </p:cNvPr>
              <p:cNvSpPr txBox="1"/>
              <p:nvPr/>
            </p:nvSpPr>
            <p:spPr>
              <a:xfrm>
                <a:off x="3212862" y="5861149"/>
                <a:ext cx="46900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0477073-C786-7F90-C1E0-21AA92A8883C}"/>
                  </a:ext>
                </a:extLst>
              </p:cNvPr>
              <p:cNvSpPr txBox="1"/>
              <p:nvPr/>
            </p:nvSpPr>
            <p:spPr>
              <a:xfrm>
                <a:off x="3717242" y="5861149"/>
                <a:ext cx="75336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Positions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B3121B6-42E6-38E4-A9A9-2B12A9643D2F}"/>
                  </a:ext>
                </a:extLst>
              </p:cNvPr>
              <p:cNvSpPr txBox="1"/>
              <p:nvPr/>
            </p:nvSpPr>
            <p:spPr>
              <a:xfrm>
                <a:off x="3707904" y="4963763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2,64,… 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2E950B6-2046-EA7C-50E3-9DB7CF0A0780}"/>
                  </a:ext>
                </a:extLst>
              </p:cNvPr>
              <p:cNvSpPr txBox="1"/>
              <p:nvPr/>
            </p:nvSpPr>
            <p:spPr>
              <a:xfrm>
                <a:off x="3707904" y="5645002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13,21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970B3A1-0DA1-1775-2248-B93F9ABD286A}"/>
                  </a:ext>
                </a:extLst>
              </p:cNvPr>
              <p:cNvSpPr txBox="1"/>
              <p:nvPr/>
            </p:nvSpPr>
            <p:spPr>
              <a:xfrm>
                <a:off x="3707904" y="5163192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1,101,…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</p:grp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EF826810-28A8-3C1E-647A-0726F1271140}"/>
                </a:ext>
              </a:extLst>
            </p:cNvPr>
            <p:cNvCxnSpPr>
              <a:cxnSpLocks/>
              <a:stCxn id="145" idx="3"/>
              <a:endCxn id="122" idx="1"/>
            </p:cNvCxnSpPr>
            <p:nvPr/>
          </p:nvCxnSpPr>
          <p:spPr>
            <a:xfrm flipV="1">
              <a:off x="2273440" y="3816332"/>
              <a:ext cx="438688" cy="895092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1AE2CC5-50C1-11AA-3CD3-6D024028D0AA}"/>
                </a:ext>
              </a:extLst>
            </p:cNvPr>
            <p:cNvGrpSpPr/>
            <p:nvPr/>
          </p:nvGrpSpPr>
          <p:grpSpPr>
            <a:xfrm>
              <a:off x="874674" y="3707146"/>
              <a:ext cx="1492038" cy="391442"/>
              <a:chOff x="874674" y="3707146"/>
              <a:chExt cx="1492038" cy="391442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49DD89E1-8318-2032-3F4B-2AD7C88FE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944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90A621AF-BC04-FD1D-5952-81C09B967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579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3526443-B1BB-6C75-4E10-25EA61EFE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6058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8DB12E3D-94EF-3958-127D-72BC99397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263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Hexagon 117">
                <a:extLst>
                  <a:ext uri="{FF2B5EF4-FFF2-40B4-BE49-F238E27FC236}">
                    <a16:creationId xmlns:a16="http://schemas.microsoft.com/office/drawing/2014/main" id="{A8F17643-89FE-C0E5-9C07-8EC387CFFB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4674" y="3707146"/>
                <a:ext cx="1492038" cy="201168"/>
              </a:xfrm>
              <a:prstGeom prst="hexagon">
                <a:avLst/>
              </a:prstGeom>
              <a:solidFill>
                <a:srgbClr val="5B9BD5"/>
              </a:solidFill>
              <a:ln w="952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none" lIns="0" tIns="27432" rIns="0" bIns="36576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Sketching</a:t>
                </a:r>
                <a:endParaRPr lang="en-CH" sz="1100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BB18ED8-91BE-920C-B9E0-822344A69D5E}"/>
                </a:ext>
              </a:extLst>
            </p:cNvPr>
            <p:cNvGrpSpPr/>
            <p:nvPr/>
          </p:nvGrpSpPr>
          <p:grpSpPr>
            <a:xfrm>
              <a:off x="838254" y="3307508"/>
              <a:ext cx="1632912" cy="402336"/>
              <a:chOff x="838254" y="3307508"/>
              <a:chExt cx="1632912" cy="402336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FE3ECF2-BEA3-918F-BB96-74BCDCD8B040}"/>
                  </a:ext>
                </a:extLst>
              </p:cNvPr>
              <p:cNvSpPr/>
              <p:nvPr/>
            </p:nvSpPr>
            <p:spPr>
              <a:xfrm>
                <a:off x="838254" y="3307508"/>
                <a:ext cx="1632912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3E025D14-C3B9-577A-DB06-7EB7CC465E9B}"/>
                  </a:ext>
                </a:extLst>
              </p:cNvPr>
              <p:cNvCxnSpPr>
                <a:cxnSpLocks/>
                <a:stCxn id="112" idx="2"/>
              </p:cNvCxnSpPr>
              <p:nvPr/>
            </p:nvCxnSpPr>
            <p:spPr>
              <a:xfrm>
                <a:off x="1654711" y="3508676"/>
                <a:ext cx="0" cy="2011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38A4336-79B5-06C6-27A5-98C2B527C5F6}"/>
                </a:ext>
              </a:extLst>
            </p:cNvPr>
            <p:cNvSpPr txBox="1"/>
            <p:nvPr/>
          </p:nvSpPr>
          <p:spPr>
            <a:xfrm rot="16200000">
              <a:off x="2369511" y="3960534"/>
              <a:ext cx="43204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100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  <a:endParaRPr lang="en-US" sz="1100" dirty="0">
                <a:latin typeface="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2AC0AA3-B540-82E4-6E2E-289BFE626D0F}"/>
                </a:ext>
              </a:extLst>
            </p:cNvPr>
            <p:cNvSpPr txBox="1"/>
            <p:nvPr/>
          </p:nvSpPr>
          <p:spPr>
            <a:xfrm rot="5400000">
              <a:off x="3862580" y="3830928"/>
              <a:ext cx="527284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100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  <a:endParaRPr lang="en-US" sz="1100" dirty="0">
                <a:latin typeface="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D864994-E89D-7532-0520-E8D7F4AC2DBE}"/>
              </a:ext>
            </a:extLst>
          </p:cNvPr>
          <p:cNvGrpSpPr/>
          <p:nvPr/>
        </p:nvGrpSpPr>
        <p:grpSpPr>
          <a:xfrm>
            <a:off x="6917131" y="4976538"/>
            <a:ext cx="1316752" cy="1534186"/>
            <a:chOff x="6006453" y="3026015"/>
            <a:chExt cx="1601254" cy="186566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472073E-9667-083F-EA4E-5F99ACB276F3}"/>
                </a:ext>
              </a:extLst>
            </p:cNvPr>
            <p:cNvGrpSpPr/>
            <p:nvPr/>
          </p:nvGrpSpPr>
          <p:grpSpPr>
            <a:xfrm>
              <a:off x="6006453" y="3026015"/>
              <a:ext cx="1601254" cy="1865669"/>
              <a:chOff x="2577801" y="3003490"/>
              <a:chExt cx="1601254" cy="1865669"/>
            </a:xfrm>
            <a:solidFill>
              <a:srgbClr val="E3F2DA"/>
            </a:solidFill>
          </p:grpSpPr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B3CF993E-057E-1FB7-5FD9-F14712DB24C1}"/>
                  </a:ext>
                </a:extLst>
              </p:cNvPr>
              <p:cNvSpPr/>
              <p:nvPr/>
            </p:nvSpPr>
            <p:spPr>
              <a:xfrm>
                <a:off x="2577801" y="3003490"/>
                <a:ext cx="1601254" cy="1865669"/>
              </a:xfrm>
              <a:prstGeom prst="roundRect">
                <a:avLst/>
              </a:prstGeom>
              <a:grp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2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7F641D6D-82AF-D5D5-26B9-66256B5731AD}"/>
                  </a:ext>
                </a:extLst>
              </p:cNvPr>
              <p:cNvSpPr txBox="1"/>
              <p:nvPr/>
            </p:nvSpPr>
            <p:spPr>
              <a:xfrm>
                <a:off x="2948970" y="3017917"/>
                <a:ext cx="858917" cy="205852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Chaining</a:t>
                </a: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4AF579-BF88-CE88-46DA-30C454CA3800}"/>
                </a:ext>
              </a:extLst>
            </p:cNvPr>
            <p:cNvSpPr/>
            <p:nvPr/>
          </p:nvSpPr>
          <p:spPr>
            <a:xfrm rot="16200000">
              <a:off x="5604640" y="4024842"/>
              <a:ext cx="1097280" cy="201168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endParaRPr lang="en-US" sz="1100" kern="0" dirty="0">
                <a:latin typeface="Avenir Next" panose="020B0503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11EC7EA-23B4-292C-0D06-2B73073647A7}"/>
                </a:ext>
              </a:extLst>
            </p:cNvPr>
            <p:cNvSpPr/>
            <p:nvPr/>
          </p:nvSpPr>
          <p:spPr>
            <a:xfrm>
              <a:off x="6340514" y="3300803"/>
              <a:ext cx="1097280" cy="201168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endParaRPr lang="en-US" sz="1100" kern="0" dirty="0">
                <a:latin typeface="Avenir Next" panose="020B0503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85D51EA-79B0-7CE0-0876-A915EAF450F2}"/>
                </a:ext>
              </a:extLst>
            </p:cNvPr>
            <p:cNvSpPr/>
            <p:nvPr/>
          </p:nvSpPr>
          <p:spPr>
            <a:xfrm>
              <a:off x="6344748" y="3569706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8427629-6605-0E27-F861-4B0169D9CF59}"/>
                </a:ext>
              </a:extLst>
            </p:cNvPr>
            <p:cNvSpPr/>
            <p:nvPr/>
          </p:nvSpPr>
          <p:spPr>
            <a:xfrm>
              <a:off x="6384837" y="3702979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EFD8029-454C-5826-A5A0-18FD5ED11163}"/>
                </a:ext>
              </a:extLst>
            </p:cNvPr>
            <p:cNvSpPr/>
            <p:nvPr/>
          </p:nvSpPr>
          <p:spPr>
            <a:xfrm>
              <a:off x="6544640" y="3811843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131457C-2625-C229-C3C1-1CE5A827CA1D}"/>
                </a:ext>
              </a:extLst>
            </p:cNvPr>
            <p:cNvSpPr/>
            <p:nvPr/>
          </p:nvSpPr>
          <p:spPr>
            <a:xfrm>
              <a:off x="6863678" y="4040448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B31DFE7-DA40-C75D-2AED-159A3FA4A1B1}"/>
                </a:ext>
              </a:extLst>
            </p:cNvPr>
            <p:cNvSpPr txBox="1"/>
            <p:nvPr/>
          </p:nvSpPr>
          <p:spPr>
            <a:xfrm>
              <a:off x="6302555" y="4651814"/>
              <a:ext cx="1139009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11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Matches</a:t>
              </a:r>
              <a:endParaRPr lang="en-US" sz="1100" dirty="0">
                <a:latin typeface="Avenir Next" panose="020B0503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A8AD47F-28FA-0153-FFA5-7B0444109BE1}"/>
                </a:ext>
              </a:extLst>
            </p:cNvPr>
            <p:cNvGrpSpPr/>
            <p:nvPr/>
          </p:nvGrpSpPr>
          <p:grpSpPr>
            <a:xfrm>
              <a:off x="6327600" y="4073843"/>
              <a:ext cx="291261" cy="291261"/>
              <a:chOff x="6442287" y="4134938"/>
              <a:chExt cx="291261" cy="291261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30D45EE-387C-EA9A-B844-E9A72B062F62}"/>
                  </a:ext>
                </a:extLst>
              </p:cNvPr>
              <p:cNvSpPr/>
              <p:nvPr/>
            </p:nvSpPr>
            <p:spPr>
              <a:xfrm>
                <a:off x="6484333" y="4179984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73" name="Multiply 172">
                <a:extLst>
                  <a:ext uri="{FF2B5EF4-FFF2-40B4-BE49-F238E27FC236}">
                    <a16:creationId xmlns:a16="http://schemas.microsoft.com/office/drawing/2014/main" id="{48EF3190-D470-50EF-C15B-17AE063506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34938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70DBBA7-8D94-AB8D-2907-2FDDF7344670}"/>
                </a:ext>
              </a:extLst>
            </p:cNvPr>
            <p:cNvGrpSpPr/>
            <p:nvPr/>
          </p:nvGrpSpPr>
          <p:grpSpPr>
            <a:xfrm>
              <a:off x="6718047" y="4368659"/>
              <a:ext cx="291261" cy="291261"/>
              <a:chOff x="6442287" y="4175699"/>
              <a:chExt cx="291261" cy="291261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D8F9E47-C023-6FDB-EBF2-324B79298DFE}"/>
                  </a:ext>
                </a:extLst>
              </p:cNvPr>
              <p:cNvSpPr/>
              <p:nvPr/>
            </p:nvSpPr>
            <p:spPr>
              <a:xfrm>
                <a:off x="6484333" y="4220745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71" name="Multiply 170">
                <a:extLst>
                  <a:ext uri="{FF2B5EF4-FFF2-40B4-BE49-F238E27FC236}">
                    <a16:creationId xmlns:a16="http://schemas.microsoft.com/office/drawing/2014/main" id="{88518F5C-80C8-DC2D-B640-30023FE66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75699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57E283D-1B4F-EE4D-C176-461B635837F1}"/>
                </a:ext>
              </a:extLst>
            </p:cNvPr>
            <p:cNvGrpSpPr/>
            <p:nvPr/>
          </p:nvGrpSpPr>
          <p:grpSpPr>
            <a:xfrm>
              <a:off x="7143941" y="3615165"/>
              <a:ext cx="291261" cy="291261"/>
              <a:chOff x="6442287" y="4175699"/>
              <a:chExt cx="291261" cy="291261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62BEC80-1565-79DE-4D42-3F5052D14FD9}"/>
                  </a:ext>
                </a:extLst>
              </p:cNvPr>
              <p:cNvSpPr/>
              <p:nvPr/>
            </p:nvSpPr>
            <p:spPr>
              <a:xfrm>
                <a:off x="6484333" y="4220745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69" name="Multiply 168">
                <a:extLst>
                  <a:ext uri="{FF2B5EF4-FFF2-40B4-BE49-F238E27FC236}">
                    <a16:creationId xmlns:a16="http://schemas.microsoft.com/office/drawing/2014/main" id="{DE36CD29-F5F7-B8B0-B978-95CFDD61B6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75699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F46FDBA-1FB8-BA42-58D4-7B686128CA05}"/>
                </a:ext>
              </a:extLst>
            </p:cNvPr>
            <p:cNvSpPr/>
            <p:nvPr/>
          </p:nvSpPr>
          <p:spPr>
            <a:xfrm>
              <a:off x="7159364" y="4169710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05595E7-D0BD-70FA-CC1B-3E6388C6DB91}"/>
                </a:ext>
              </a:extLst>
            </p:cNvPr>
            <p:cNvSpPr/>
            <p:nvPr/>
          </p:nvSpPr>
          <p:spPr>
            <a:xfrm>
              <a:off x="7104082" y="4420011"/>
              <a:ext cx="207168" cy="201168"/>
            </a:xfrm>
            <a:prstGeom prst="rect">
              <a:avLst/>
            </a:prstGeom>
            <a:solidFill>
              <a:srgbClr val="DEEDF8"/>
            </a:solidFill>
            <a:ln w="9525" cap="flat" cmpd="sng" algn="ctr">
              <a:solidFill>
                <a:schemeClr val="tx1"/>
              </a:solidFill>
              <a:prstDash val="sysDot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2000" b="1" kern="0" dirty="0">
                <a:solidFill>
                  <a:srgbClr val="C00000"/>
                </a:solidFill>
                <a:latin typeface=""/>
              </a:endParaRPr>
            </a:p>
          </p:txBody>
        </p:sp>
        <p:sp>
          <p:nvSpPr>
            <p:cNvPr id="163" name="Multiply 162">
              <a:extLst>
                <a:ext uri="{FF2B5EF4-FFF2-40B4-BE49-F238E27FC236}">
                  <a16:creationId xmlns:a16="http://schemas.microsoft.com/office/drawing/2014/main" id="{EE200068-DB2B-E5A0-B42E-DCFFD3F24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036" y="4374965"/>
              <a:ext cx="291261" cy="291261"/>
            </a:xfrm>
            <a:prstGeom prst="mathMultiply">
              <a:avLst>
                <a:gd name="adj1" fmla="val 183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400"/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79A81691-A018-C532-9041-150AB38C6B2D}"/>
                </a:ext>
              </a:extLst>
            </p:cNvPr>
            <p:cNvCxnSpPr>
              <a:cxnSpLocks/>
            </p:cNvCxnSpPr>
            <p:nvPr/>
          </p:nvCxnSpPr>
          <p:spPr>
            <a:xfrm>
              <a:off x="6355094" y="3565659"/>
              <a:ext cx="24641" cy="13031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DCEC7298-C28E-7C60-F4E7-C453E7FE709C}"/>
                </a:ext>
              </a:extLst>
            </p:cNvPr>
            <p:cNvCxnSpPr>
              <a:cxnSpLocks/>
            </p:cNvCxnSpPr>
            <p:nvPr/>
          </p:nvCxnSpPr>
          <p:spPr>
            <a:xfrm>
              <a:off x="6387199" y="3708610"/>
              <a:ext cx="151599" cy="104425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09B2C557-DF24-00F3-137C-2253BDB52C45}"/>
                </a:ext>
              </a:extLst>
            </p:cNvPr>
            <p:cNvCxnSpPr>
              <a:cxnSpLocks/>
            </p:cNvCxnSpPr>
            <p:nvPr/>
          </p:nvCxnSpPr>
          <p:spPr>
            <a:xfrm>
              <a:off x="6546933" y="3813621"/>
              <a:ext cx="323627" cy="234564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32F5B087-A8CC-7A2A-1322-4BE13411471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831" y="4039455"/>
              <a:ext cx="292767" cy="13465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07A0831-66EE-9AE9-A44E-1735C0B00465}"/>
              </a:ext>
            </a:extLst>
          </p:cNvPr>
          <p:cNvGrpSpPr/>
          <p:nvPr/>
        </p:nvGrpSpPr>
        <p:grpSpPr>
          <a:xfrm>
            <a:off x="5278765" y="4976538"/>
            <a:ext cx="1586619" cy="1534186"/>
            <a:chOff x="3984359" y="3732265"/>
            <a:chExt cx="1455563" cy="1407461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53837574-B8AC-902A-3469-929EA321A6C0}"/>
                </a:ext>
              </a:extLst>
            </p:cNvPr>
            <p:cNvGrpSpPr/>
            <p:nvPr/>
          </p:nvGrpSpPr>
          <p:grpSpPr>
            <a:xfrm>
              <a:off x="4197692" y="3732265"/>
              <a:ext cx="1242230" cy="1407461"/>
              <a:chOff x="4365515" y="3026015"/>
              <a:chExt cx="1646645" cy="186566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39E29E67-0DB0-346E-BB37-BD2312B8DA98}"/>
                  </a:ext>
                </a:extLst>
              </p:cNvPr>
              <p:cNvGrpSpPr/>
              <p:nvPr/>
            </p:nvGrpSpPr>
            <p:grpSpPr>
              <a:xfrm>
                <a:off x="4365515" y="3026015"/>
                <a:ext cx="1646645" cy="1865669"/>
                <a:chOff x="2577801" y="3003490"/>
                <a:chExt cx="1646645" cy="1865669"/>
              </a:xfrm>
              <a:solidFill>
                <a:srgbClr val="E3F2DA"/>
              </a:solidFill>
            </p:grpSpPr>
            <p:sp>
              <p:nvSpPr>
                <p:cNvPr id="202" name="Rounded Rectangle 201">
                  <a:extLst>
                    <a:ext uri="{FF2B5EF4-FFF2-40B4-BE49-F238E27FC236}">
                      <a16:creationId xmlns:a16="http://schemas.microsoft.com/office/drawing/2014/main" id="{5E2F65E8-989E-8298-345F-260E87B2B12E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46645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9C1E2858-0AB4-606F-7E78-F9EC8B6A0085}"/>
                    </a:ext>
                  </a:extLst>
                </p:cNvPr>
                <p:cNvSpPr txBox="1"/>
                <p:nvPr/>
              </p:nvSpPr>
              <p:spPr>
                <a:xfrm>
                  <a:off x="3032107" y="3019035"/>
                  <a:ext cx="738034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Seeding</a:t>
                  </a:r>
                </a:p>
              </p:txBody>
            </p:sp>
          </p:grpSp>
          <p:cxnSp>
            <p:nvCxnSpPr>
              <p:cNvPr id="181" name="Elbow Connector 180">
                <a:extLst>
                  <a:ext uri="{FF2B5EF4-FFF2-40B4-BE49-F238E27FC236}">
                    <a16:creationId xmlns:a16="http://schemas.microsoft.com/office/drawing/2014/main" id="{4296BE07-7E0E-BE11-D4A8-4BA0C448B5C5}"/>
                  </a:ext>
                </a:extLst>
              </p:cNvPr>
              <p:cNvCxnSpPr>
                <a:cxnSpLocks/>
                <a:stCxn id="186" idx="2"/>
                <a:endCxn id="199" idx="0"/>
              </p:cNvCxnSpPr>
              <p:nvPr/>
            </p:nvCxnSpPr>
            <p:spPr>
              <a:xfrm rot="5400000">
                <a:off x="5554528" y="4439436"/>
                <a:ext cx="408548" cy="135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121B57C-F295-F4B9-8342-4FE8378FB14A}"/>
                  </a:ext>
                </a:extLst>
              </p:cNvPr>
              <p:cNvGrpSpPr/>
              <p:nvPr/>
            </p:nvGrpSpPr>
            <p:grpSpPr>
              <a:xfrm>
                <a:off x="4516947" y="4610840"/>
                <a:ext cx="1174140" cy="201168"/>
                <a:chOff x="4516947" y="4459637"/>
                <a:chExt cx="1174140" cy="201168"/>
              </a:xfrm>
            </p:grpSpPr>
            <p:sp>
              <p:nvSpPr>
                <p:cNvPr id="199" name="Hexagon 198">
                  <a:extLst>
                    <a:ext uri="{FF2B5EF4-FFF2-40B4-BE49-F238E27FC236}">
                      <a16:creationId xmlns:a16="http://schemas.microsoft.com/office/drawing/2014/main" id="{C1A1E49B-2DBF-84D4-E935-B9063C08FE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90869" y="4459637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CH" sz="1100" kern="0" dirty="0">
                      <a:solidFill>
                        <a:prstClr val="white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19EEBD-C1A8-9FE7-4C3C-11830EAD8349}"/>
                    </a:ext>
                  </a:extLst>
                </p:cNvPr>
                <p:cNvSpPr/>
                <p:nvPr/>
              </p:nvSpPr>
              <p:spPr>
                <a:xfrm>
                  <a:off x="4516947" y="4459637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cxnSp>
              <p:nvCxnSpPr>
                <p:cNvPr id="201" name="Straight Arrow Connector 200">
                  <a:extLst>
                    <a:ext uri="{FF2B5EF4-FFF2-40B4-BE49-F238E27FC236}">
                      <a16:creationId xmlns:a16="http://schemas.microsoft.com/office/drawing/2014/main" id="{F1F032C1-017C-E600-5D48-2A9B7BD0A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714" y="456044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D84134-8910-13A4-6512-BDB3B83B0B5F}"/>
                  </a:ext>
                </a:extLst>
              </p:cNvPr>
              <p:cNvSpPr/>
              <p:nvPr/>
            </p:nvSpPr>
            <p:spPr>
              <a:xfrm>
                <a:off x="4438107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FC2DD30A-CD21-1BBD-DDE1-9AC0605EB2CF}"/>
                  </a:ext>
                </a:extLst>
              </p:cNvPr>
              <p:cNvSpPr/>
              <p:nvPr/>
            </p:nvSpPr>
            <p:spPr>
              <a:xfrm>
                <a:off x="4942165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C252EEF-199E-B755-025D-F8B22FAF67E4}"/>
                  </a:ext>
                </a:extLst>
              </p:cNvPr>
              <p:cNvSpPr/>
              <p:nvPr/>
            </p:nvSpPr>
            <p:spPr>
              <a:xfrm>
                <a:off x="5446221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FB994AC-524B-63A1-8C52-E1CA0025CFA9}"/>
                  </a:ext>
                </a:extLst>
              </p:cNvPr>
              <p:cNvSpPr/>
              <p:nvPr/>
            </p:nvSpPr>
            <p:spPr>
              <a:xfrm>
                <a:off x="5722932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F3124EED-62A8-993A-7867-70E361BE0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6262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756DD7ED-F2E1-BB56-EA38-BCA19052B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0318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D2F204E4-9692-3F12-98C1-A1F013F0F903}"/>
                  </a:ext>
                </a:extLst>
              </p:cNvPr>
              <p:cNvGrpSpPr/>
              <p:nvPr/>
            </p:nvGrpSpPr>
            <p:grpSpPr>
              <a:xfrm>
                <a:off x="4447575" y="3702070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194" name="Straight Arrow Connector 193">
                  <a:extLst>
                    <a:ext uri="{FF2B5EF4-FFF2-40B4-BE49-F238E27FC236}">
                      <a16:creationId xmlns:a16="http://schemas.microsoft.com/office/drawing/2014/main" id="{60044906-1B34-2F8C-BAEC-9A00D2850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Arrow Connector 194">
                  <a:extLst>
                    <a:ext uri="{FF2B5EF4-FFF2-40B4-BE49-F238E27FC236}">
                      <a16:creationId xmlns:a16="http://schemas.microsoft.com/office/drawing/2014/main" id="{3899C443-C299-1FF1-9FB7-C4E639116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433B3DBB-061E-A784-268E-A164B1A8C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60E5B607-2871-F12A-1888-3B7C6DE93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Hexagon 197">
                  <a:extLst>
                    <a:ext uri="{FF2B5EF4-FFF2-40B4-BE49-F238E27FC236}">
                      <a16:creationId xmlns:a16="http://schemas.microsoft.com/office/drawing/2014/main" id="{A7386F80-737D-3189-423C-AC1DBAC014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prstClr val="white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lang="en-CH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DDA990B3-3C60-1CDF-0C0E-79B24A603EE9}"/>
                  </a:ext>
                </a:extLst>
              </p:cNvPr>
              <p:cNvGrpSpPr/>
              <p:nvPr/>
            </p:nvGrpSpPr>
            <p:grpSpPr>
              <a:xfrm>
                <a:off x="4438060" y="3302432"/>
                <a:ext cx="1498092" cy="403255"/>
                <a:chOff x="865159" y="3307508"/>
                <a:chExt cx="1498092" cy="4032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732F763-B605-630D-71F9-BABF9AFDE130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8F4E2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latin typeface="Avenir Next" panose="020B0503020202020204" pitchFamily="34" charset="0"/>
                    </a:rPr>
                    <a:t>Read</a:t>
                  </a:r>
                </a:p>
              </p:txBody>
            </p:sp>
            <p:cxnSp>
              <p:nvCxnSpPr>
                <p:cNvPr id="193" name="Straight Arrow Connector 192">
                  <a:extLst>
                    <a:ext uri="{FF2B5EF4-FFF2-40B4-BE49-F238E27FC236}">
                      <a16:creationId xmlns:a16="http://schemas.microsoft.com/office/drawing/2014/main" id="{B1531FF3-5406-7DBD-7752-DFCDDDACEC10}"/>
                    </a:ext>
                  </a:extLst>
                </p:cNvPr>
                <p:cNvCxnSpPr>
                  <a:cxnSpLocks/>
                  <a:stCxn id="192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EAC51E38-A779-69F6-0C4D-F734B10E1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670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Elbow Connector 178">
              <a:extLst>
                <a:ext uri="{FF2B5EF4-FFF2-40B4-BE49-F238E27FC236}">
                  <a16:creationId xmlns:a16="http://schemas.microsoft.com/office/drawing/2014/main" id="{99BF4F60-DFC6-609F-E1E0-5BC23937C17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84359" y="4169719"/>
              <a:ext cx="327575" cy="834019"/>
            </a:xfrm>
            <a:prstGeom prst="bentConnector3">
              <a:avLst>
                <a:gd name="adj1" fmla="val 4444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5ED8DA8D-21C9-F09C-1E2A-8D82A1835BC9}"/>
              </a:ext>
            </a:extLst>
          </p:cNvPr>
          <p:cNvGrpSpPr/>
          <p:nvPr/>
        </p:nvGrpSpPr>
        <p:grpSpPr>
          <a:xfrm>
            <a:off x="7280500" y="4976538"/>
            <a:ext cx="2216718" cy="1534186"/>
            <a:chOff x="5756500" y="4976538"/>
            <a:chExt cx="2216718" cy="153418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2211FB7-6539-C9A1-C11E-3B8868B377D3}"/>
                </a:ext>
              </a:extLst>
            </p:cNvPr>
            <p:cNvGrpSpPr/>
            <p:nvPr/>
          </p:nvGrpSpPr>
          <p:grpSpPr>
            <a:xfrm>
              <a:off x="6761635" y="4976538"/>
              <a:ext cx="1211583" cy="1534186"/>
              <a:chOff x="6809683" y="3796133"/>
              <a:chExt cx="1211583" cy="1534186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20901128-DB67-4928-6EE4-07A187EC7576}"/>
                  </a:ext>
                </a:extLst>
              </p:cNvPr>
              <p:cNvGrpSpPr/>
              <p:nvPr/>
            </p:nvGrpSpPr>
            <p:grpSpPr>
              <a:xfrm>
                <a:off x="6809683" y="3796133"/>
                <a:ext cx="1211583" cy="1534186"/>
                <a:chOff x="2577801" y="3003490"/>
                <a:chExt cx="1473361" cy="1865669"/>
              </a:xfrm>
              <a:solidFill>
                <a:srgbClr val="E3F2DA"/>
              </a:solidFill>
            </p:grpSpPr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6E04FCCA-4EB0-E8A8-EA75-FCC4A1336BE9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473361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5E26B311-4657-EBE9-FC45-35335580E002}"/>
                    </a:ext>
                  </a:extLst>
                </p:cNvPr>
                <p:cNvSpPr txBox="1"/>
                <p:nvPr/>
              </p:nvSpPr>
              <p:spPr>
                <a:xfrm>
                  <a:off x="2871333" y="3017073"/>
                  <a:ext cx="886296" cy="205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Alignment</a:t>
                  </a:r>
                </a:p>
              </p:txBody>
            </p:sp>
          </p:grp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34871103-7EC1-67FE-EF5C-1C4FF9C23A40}"/>
                  </a:ext>
                </a:extLst>
              </p:cNvPr>
              <p:cNvSpPr txBox="1"/>
              <p:nvPr/>
            </p:nvSpPr>
            <p:spPr>
              <a:xfrm>
                <a:off x="6930077" y="5117443"/>
                <a:ext cx="1016715" cy="18798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DP Calculations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686AFF1-0488-EB90-C88C-51B5C6746B35}"/>
                </a:ext>
              </a:extLst>
            </p:cNvPr>
            <p:cNvGrpSpPr/>
            <p:nvPr/>
          </p:nvGrpSpPr>
          <p:grpSpPr>
            <a:xfrm>
              <a:off x="5756500" y="5202503"/>
              <a:ext cx="2147993" cy="883697"/>
              <a:chOff x="5756500" y="5202503"/>
              <a:chExt cx="2147993" cy="883697"/>
            </a:xfrm>
          </p:grpSpPr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A524FD6E-BBA5-CBCB-F94B-8F87370FCDE3}"/>
                  </a:ext>
                </a:extLst>
              </p:cNvPr>
              <p:cNvGrpSpPr/>
              <p:nvPr/>
            </p:nvGrpSpPr>
            <p:grpSpPr>
              <a:xfrm>
                <a:off x="5756500" y="5423156"/>
                <a:ext cx="1338775" cy="663044"/>
                <a:chOff x="5804548" y="4242751"/>
                <a:chExt cx="1338775" cy="663044"/>
              </a:xfrm>
            </p:grpSpPr>
            <p:cxnSp>
              <p:nvCxnSpPr>
                <p:cNvPr id="246" name="Straight Arrow Connector 245">
                  <a:extLst>
                    <a:ext uri="{FF2B5EF4-FFF2-40B4-BE49-F238E27FC236}">
                      <a16:creationId xmlns:a16="http://schemas.microsoft.com/office/drawing/2014/main" id="{23CF8209-3C44-FBB7-DF83-C57811337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4548" y="4242751"/>
                  <a:ext cx="133877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Arrow Connector 246">
                  <a:extLst>
                    <a:ext uri="{FF2B5EF4-FFF2-40B4-BE49-F238E27FC236}">
                      <a16:creationId xmlns:a16="http://schemas.microsoft.com/office/drawing/2014/main" id="{A281322A-F120-19B3-25A9-192F89D9B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4423" y="4905795"/>
                  <a:ext cx="65134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68B7741A-DDA2-94A5-8F13-0A42B8B9075F}"/>
                  </a:ext>
                </a:extLst>
              </p:cNvPr>
              <p:cNvGrpSpPr/>
              <p:nvPr/>
            </p:nvGrpSpPr>
            <p:grpSpPr>
              <a:xfrm>
                <a:off x="6800118" y="5202503"/>
                <a:ext cx="1104375" cy="881219"/>
                <a:chOff x="6848166" y="4022098"/>
                <a:chExt cx="1104375" cy="881219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B83765-B9C4-B46A-6161-51BF5219732E}"/>
                    </a:ext>
                  </a:extLst>
                </p:cNvPr>
                <p:cNvSpPr/>
                <p:nvPr/>
              </p:nvSpPr>
              <p:spPr>
                <a:xfrm rot="16200000">
                  <a:off x="6603744" y="4493468"/>
                  <a:ext cx="654270" cy="165426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6595D32-351A-25A2-4391-0F04618D5050}"/>
                    </a:ext>
                  </a:extLst>
                </p:cNvPr>
                <p:cNvSpPr/>
                <p:nvPr/>
              </p:nvSpPr>
              <p:spPr>
                <a:xfrm>
                  <a:off x="7103866" y="4022098"/>
                  <a:ext cx="848675" cy="165425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707C4D3A-4208-9116-508D-F53EA076723F}"/>
                    </a:ext>
                  </a:extLst>
                </p:cNvPr>
                <p:cNvSpPr/>
                <p:nvPr/>
              </p:nvSpPr>
              <p:spPr>
                <a:xfrm>
                  <a:off x="7190645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2F5F335-E298-A981-721F-161E8A5E418C}"/>
                    </a:ext>
                  </a:extLst>
                </p:cNvPr>
                <p:cNvSpPr/>
                <p:nvPr/>
              </p:nvSpPr>
              <p:spPr>
                <a:xfrm>
                  <a:off x="7446313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48F39F8C-A71B-30B7-C15B-E38E1C8EE1BD}"/>
                    </a:ext>
                  </a:extLst>
                </p:cNvPr>
                <p:cNvSpPr/>
                <p:nvPr/>
              </p:nvSpPr>
              <p:spPr>
                <a:xfrm>
                  <a:off x="7616758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8A45CBA0-1879-D4E2-4A8F-BBF8EE1EBD98}"/>
                    </a:ext>
                  </a:extLst>
                </p:cNvPr>
                <p:cNvSpPr/>
                <p:nvPr/>
              </p:nvSpPr>
              <p:spPr>
                <a:xfrm>
                  <a:off x="7787203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B17CA64-4618-88D5-3EDF-3B6079169C57}"/>
                    </a:ext>
                  </a:extLst>
                </p:cNvPr>
                <p:cNvSpPr/>
                <p:nvPr/>
              </p:nvSpPr>
              <p:spPr>
                <a:xfrm>
                  <a:off x="7531536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E00A42A1-5E92-7A6F-BDCD-2BFFA19A0E56}"/>
                    </a:ext>
                  </a:extLst>
                </p:cNvPr>
                <p:cNvSpPr/>
                <p:nvPr/>
              </p:nvSpPr>
              <p:spPr>
                <a:xfrm>
                  <a:off x="7701981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23E9AE54-7DE0-D7C3-9B91-8455BFD626B0}"/>
                    </a:ext>
                  </a:extLst>
                </p:cNvPr>
                <p:cNvSpPr/>
                <p:nvPr/>
              </p:nvSpPr>
              <p:spPr>
                <a:xfrm>
                  <a:off x="7872427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59D349AF-E26A-09E5-B981-E23D4291625F}"/>
                    </a:ext>
                  </a:extLst>
                </p:cNvPr>
                <p:cNvSpPr/>
                <p:nvPr/>
              </p:nvSpPr>
              <p:spPr>
                <a:xfrm>
                  <a:off x="7275868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1C5FDF5-1535-725A-6238-FCE8A94C6307}"/>
                    </a:ext>
                  </a:extLst>
                </p:cNvPr>
                <p:cNvSpPr/>
                <p:nvPr/>
              </p:nvSpPr>
              <p:spPr>
                <a:xfrm>
                  <a:off x="7361090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86A9C01-2156-A008-48D4-E2F36BA9F0FF}"/>
                    </a:ext>
                  </a:extLst>
                </p:cNvPr>
                <p:cNvSpPr/>
                <p:nvPr/>
              </p:nvSpPr>
              <p:spPr>
                <a:xfrm>
                  <a:off x="710542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65D084FA-FFD1-1F70-9AF1-611978F79833}"/>
                    </a:ext>
                  </a:extLst>
                </p:cNvPr>
                <p:cNvSpPr/>
                <p:nvPr/>
              </p:nvSpPr>
              <p:spPr>
                <a:xfrm>
                  <a:off x="7190645" y="4410557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C84F3CFC-A9EB-3455-2A13-FD9F4B534FAA}"/>
                    </a:ext>
                  </a:extLst>
                </p:cNvPr>
                <p:cNvSpPr/>
                <p:nvPr/>
              </p:nvSpPr>
              <p:spPr>
                <a:xfrm>
                  <a:off x="744631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307D4A87-F5DB-637F-5B47-0614EEE4EECF}"/>
                    </a:ext>
                  </a:extLst>
                </p:cNvPr>
                <p:cNvSpPr/>
                <p:nvPr/>
              </p:nvSpPr>
              <p:spPr>
                <a:xfrm>
                  <a:off x="7616758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63EFD2BB-68E6-4B9A-31A6-BF9FAE0052F6}"/>
                    </a:ext>
                  </a:extLst>
                </p:cNvPr>
                <p:cNvSpPr/>
                <p:nvPr/>
              </p:nvSpPr>
              <p:spPr>
                <a:xfrm>
                  <a:off x="778720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92578979-256E-1814-881C-D8C9AFD7AFB0}"/>
                    </a:ext>
                  </a:extLst>
                </p:cNvPr>
                <p:cNvSpPr/>
                <p:nvPr/>
              </p:nvSpPr>
              <p:spPr>
                <a:xfrm>
                  <a:off x="7531536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EF0D645B-2F3A-EFA2-6CF8-B99C20A1F08A}"/>
                    </a:ext>
                  </a:extLst>
                </p:cNvPr>
                <p:cNvSpPr/>
                <p:nvPr/>
              </p:nvSpPr>
              <p:spPr>
                <a:xfrm>
                  <a:off x="7701981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E0AF44E3-D612-9458-1E5C-93077E1F9CB8}"/>
                    </a:ext>
                  </a:extLst>
                </p:cNvPr>
                <p:cNvSpPr/>
                <p:nvPr/>
              </p:nvSpPr>
              <p:spPr>
                <a:xfrm>
                  <a:off x="7872427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1B4AC8B-AF17-81E7-3DE9-121410A38E75}"/>
                    </a:ext>
                  </a:extLst>
                </p:cNvPr>
                <p:cNvSpPr/>
                <p:nvPr/>
              </p:nvSpPr>
              <p:spPr>
                <a:xfrm>
                  <a:off x="7275868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D4A94A4C-6647-86D7-574A-4D34DA1A1CDE}"/>
                    </a:ext>
                  </a:extLst>
                </p:cNvPr>
                <p:cNvSpPr/>
                <p:nvPr/>
              </p:nvSpPr>
              <p:spPr>
                <a:xfrm>
                  <a:off x="7361090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6784369C-EA27-6C2E-1D5A-ED4115473EB5}"/>
                    </a:ext>
                  </a:extLst>
                </p:cNvPr>
                <p:cNvSpPr/>
                <p:nvPr/>
              </p:nvSpPr>
              <p:spPr>
                <a:xfrm>
                  <a:off x="7105423" y="4326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8129A4EF-FBD3-3BC5-FF72-4CCF34A4ACC4}"/>
                    </a:ext>
                  </a:extLst>
                </p:cNvPr>
                <p:cNvSpPr/>
                <p:nvPr/>
              </p:nvSpPr>
              <p:spPr>
                <a:xfrm>
                  <a:off x="7190645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E862172C-E9CF-60FE-5D6B-15EAFDE941DC}"/>
                    </a:ext>
                  </a:extLst>
                </p:cNvPr>
                <p:cNvSpPr/>
                <p:nvPr/>
              </p:nvSpPr>
              <p:spPr>
                <a:xfrm>
                  <a:off x="7446313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75456376-1E3C-3825-1861-D5300406393C}"/>
                    </a:ext>
                  </a:extLst>
                </p:cNvPr>
                <p:cNvSpPr/>
                <p:nvPr/>
              </p:nvSpPr>
              <p:spPr>
                <a:xfrm>
                  <a:off x="7616758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538087DE-2EB8-7A76-8E5C-E7B3004F090E}"/>
                    </a:ext>
                  </a:extLst>
                </p:cNvPr>
                <p:cNvSpPr/>
                <p:nvPr/>
              </p:nvSpPr>
              <p:spPr>
                <a:xfrm>
                  <a:off x="7787203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3AD57FF8-C88C-A61A-A1C2-5F260EAE13D4}"/>
                    </a:ext>
                  </a:extLst>
                </p:cNvPr>
                <p:cNvSpPr/>
                <p:nvPr/>
              </p:nvSpPr>
              <p:spPr>
                <a:xfrm>
                  <a:off x="7531536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5A1C87E4-14A4-F98B-6016-4A24075E4B84}"/>
                    </a:ext>
                  </a:extLst>
                </p:cNvPr>
                <p:cNvSpPr/>
                <p:nvPr/>
              </p:nvSpPr>
              <p:spPr>
                <a:xfrm>
                  <a:off x="7701981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CBDB917E-624E-25C3-78CB-B932DAC07107}"/>
                    </a:ext>
                  </a:extLst>
                </p:cNvPr>
                <p:cNvSpPr/>
                <p:nvPr/>
              </p:nvSpPr>
              <p:spPr>
                <a:xfrm>
                  <a:off x="7872427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B96906BE-9CAF-FFC1-15FE-9EACD64305F7}"/>
                    </a:ext>
                  </a:extLst>
                </p:cNvPr>
                <p:cNvSpPr/>
                <p:nvPr/>
              </p:nvSpPr>
              <p:spPr>
                <a:xfrm>
                  <a:off x="7275868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F2F81D5-EBFD-CB13-F0DD-DECF59F2AAFA}"/>
                    </a:ext>
                  </a:extLst>
                </p:cNvPr>
                <p:cNvSpPr/>
                <p:nvPr/>
              </p:nvSpPr>
              <p:spPr>
                <a:xfrm>
                  <a:off x="7361090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21CD7481-3DB3-DEC7-91C2-3886AB9501FE}"/>
                    </a:ext>
                  </a:extLst>
                </p:cNvPr>
                <p:cNvSpPr/>
                <p:nvPr/>
              </p:nvSpPr>
              <p:spPr>
                <a:xfrm>
                  <a:off x="710542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9775198E-9BE6-2AF9-5BCB-5BDDA72B261F}"/>
                    </a:ext>
                  </a:extLst>
                </p:cNvPr>
                <p:cNvSpPr/>
                <p:nvPr/>
              </p:nvSpPr>
              <p:spPr>
                <a:xfrm>
                  <a:off x="7190645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597CDEF4-5DAC-5731-DFDC-F69990C3A82F}"/>
                    </a:ext>
                  </a:extLst>
                </p:cNvPr>
                <p:cNvSpPr/>
                <p:nvPr/>
              </p:nvSpPr>
              <p:spPr>
                <a:xfrm>
                  <a:off x="744631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B3613ACC-AFF9-44E0-AD81-EC566B3E420B}"/>
                    </a:ext>
                  </a:extLst>
                </p:cNvPr>
                <p:cNvSpPr/>
                <p:nvPr/>
              </p:nvSpPr>
              <p:spPr>
                <a:xfrm>
                  <a:off x="7616758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B2FA52D5-34A0-AAB5-645B-13906E245870}"/>
                    </a:ext>
                  </a:extLst>
                </p:cNvPr>
                <p:cNvSpPr/>
                <p:nvPr/>
              </p:nvSpPr>
              <p:spPr>
                <a:xfrm>
                  <a:off x="778720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F9B342C6-1B45-960C-ECDF-A7C4C0E0DB41}"/>
                    </a:ext>
                  </a:extLst>
                </p:cNvPr>
                <p:cNvSpPr/>
                <p:nvPr/>
              </p:nvSpPr>
              <p:spPr>
                <a:xfrm>
                  <a:off x="7531536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438DAF64-11BF-CBF5-EFFD-CFBBA910F392}"/>
                    </a:ext>
                  </a:extLst>
                </p:cNvPr>
                <p:cNvSpPr/>
                <p:nvPr/>
              </p:nvSpPr>
              <p:spPr>
                <a:xfrm>
                  <a:off x="7701981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95666CFC-13BD-0CDF-E946-8DAA2C9169BA}"/>
                    </a:ext>
                  </a:extLst>
                </p:cNvPr>
                <p:cNvSpPr/>
                <p:nvPr/>
              </p:nvSpPr>
              <p:spPr>
                <a:xfrm>
                  <a:off x="7872427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06DF290D-7F18-00DE-D084-3B5FE3A8C239}"/>
                    </a:ext>
                  </a:extLst>
                </p:cNvPr>
                <p:cNvSpPr/>
                <p:nvPr/>
              </p:nvSpPr>
              <p:spPr>
                <a:xfrm>
                  <a:off x="7275868" y="4494223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509AEF68-F267-D139-D6C2-D7204B1F70B3}"/>
                    </a:ext>
                  </a:extLst>
                </p:cNvPr>
                <p:cNvSpPr/>
                <p:nvPr/>
              </p:nvSpPr>
              <p:spPr>
                <a:xfrm>
                  <a:off x="7361090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BA2683E9-CCBD-7B1C-C22E-9E789C51B93B}"/>
                    </a:ext>
                  </a:extLst>
                </p:cNvPr>
                <p:cNvSpPr/>
                <p:nvPr/>
              </p:nvSpPr>
              <p:spPr>
                <a:xfrm>
                  <a:off x="7105423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6F6D364B-FD0F-7709-2A25-4CD6CCDE90F6}"/>
                    </a:ext>
                  </a:extLst>
                </p:cNvPr>
                <p:cNvSpPr/>
                <p:nvPr/>
              </p:nvSpPr>
              <p:spPr>
                <a:xfrm>
                  <a:off x="7190645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A4276564-C18D-9EF8-32CA-6A0F57E42256}"/>
                    </a:ext>
                  </a:extLst>
                </p:cNvPr>
                <p:cNvSpPr/>
                <p:nvPr/>
              </p:nvSpPr>
              <p:spPr>
                <a:xfrm>
                  <a:off x="7446313" y="4577890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65550260-6273-9794-82A7-7BB44323144F}"/>
                    </a:ext>
                  </a:extLst>
                </p:cNvPr>
                <p:cNvSpPr/>
                <p:nvPr/>
              </p:nvSpPr>
              <p:spPr>
                <a:xfrm>
                  <a:off x="7616758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E17B7B2-28A3-9094-31ED-939D24FA46A9}"/>
                    </a:ext>
                  </a:extLst>
                </p:cNvPr>
                <p:cNvSpPr/>
                <p:nvPr/>
              </p:nvSpPr>
              <p:spPr>
                <a:xfrm>
                  <a:off x="7787203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2651A3AC-4BE9-CCE9-A805-6C0602D5037B}"/>
                    </a:ext>
                  </a:extLst>
                </p:cNvPr>
                <p:cNvSpPr/>
                <p:nvPr/>
              </p:nvSpPr>
              <p:spPr>
                <a:xfrm>
                  <a:off x="7531536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E86DE005-BCC5-F4E0-6E3B-EBC2A0A61BEE}"/>
                    </a:ext>
                  </a:extLst>
                </p:cNvPr>
                <p:cNvSpPr/>
                <p:nvPr/>
              </p:nvSpPr>
              <p:spPr>
                <a:xfrm>
                  <a:off x="7701981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76346134-6E2E-7501-86CE-15207CD664BF}"/>
                    </a:ext>
                  </a:extLst>
                </p:cNvPr>
                <p:cNvSpPr/>
                <p:nvPr/>
              </p:nvSpPr>
              <p:spPr>
                <a:xfrm>
                  <a:off x="7872427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DFBF184F-02F2-D823-0BF7-D41F8757CD48}"/>
                    </a:ext>
                  </a:extLst>
                </p:cNvPr>
                <p:cNvSpPr/>
                <p:nvPr/>
              </p:nvSpPr>
              <p:spPr>
                <a:xfrm>
                  <a:off x="7275868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A7323737-B0AC-616B-3B3C-1CC8E749F2BD}"/>
                    </a:ext>
                  </a:extLst>
                </p:cNvPr>
                <p:cNvSpPr/>
                <p:nvPr/>
              </p:nvSpPr>
              <p:spPr>
                <a:xfrm>
                  <a:off x="7361090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2708E432-7A3F-71AF-FEF8-BACB2F1833B3}"/>
                    </a:ext>
                  </a:extLst>
                </p:cNvPr>
                <p:cNvSpPr/>
                <p:nvPr/>
              </p:nvSpPr>
              <p:spPr>
                <a:xfrm>
                  <a:off x="710542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B55DF81D-EF97-AF52-04AB-25755D35C4BB}"/>
                    </a:ext>
                  </a:extLst>
                </p:cNvPr>
                <p:cNvSpPr/>
                <p:nvPr/>
              </p:nvSpPr>
              <p:spPr>
                <a:xfrm>
                  <a:off x="7190645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218C43CF-D296-D7FF-A314-D244AA2450E1}"/>
                    </a:ext>
                  </a:extLst>
                </p:cNvPr>
                <p:cNvSpPr/>
                <p:nvPr/>
              </p:nvSpPr>
              <p:spPr>
                <a:xfrm>
                  <a:off x="744631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B488428E-4B51-67D8-9903-058D2E6F7E40}"/>
                    </a:ext>
                  </a:extLst>
                </p:cNvPr>
                <p:cNvSpPr/>
                <p:nvPr/>
              </p:nvSpPr>
              <p:spPr>
                <a:xfrm>
                  <a:off x="7616758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D8BB3FD6-158D-E4DC-0B2F-07E5EC5398BE}"/>
                    </a:ext>
                  </a:extLst>
                </p:cNvPr>
                <p:cNvSpPr/>
                <p:nvPr/>
              </p:nvSpPr>
              <p:spPr>
                <a:xfrm>
                  <a:off x="778720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48CB1501-3AE9-AC6C-691B-CE9E24A20375}"/>
                    </a:ext>
                  </a:extLst>
                </p:cNvPr>
                <p:cNvSpPr/>
                <p:nvPr/>
              </p:nvSpPr>
              <p:spPr>
                <a:xfrm>
                  <a:off x="7531536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30C8ACFF-D689-8256-DB2F-4BA73453FE9C}"/>
                    </a:ext>
                  </a:extLst>
                </p:cNvPr>
                <p:cNvSpPr/>
                <p:nvPr/>
              </p:nvSpPr>
              <p:spPr>
                <a:xfrm>
                  <a:off x="7701981" y="4661557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4384F196-7BDA-4631-02EC-7E9783D43ABE}"/>
                    </a:ext>
                  </a:extLst>
                </p:cNvPr>
                <p:cNvSpPr/>
                <p:nvPr/>
              </p:nvSpPr>
              <p:spPr>
                <a:xfrm>
                  <a:off x="7872427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27915E92-0583-0604-1A9D-554AB8B3F70E}"/>
                    </a:ext>
                  </a:extLst>
                </p:cNvPr>
                <p:cNvSpPr/>
                <p:nvPr/>
              </p:nvSpPr>
              <p:spPr>
                <a:xfrm>
                  <a:off x="7275868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0861C884-A43F-6B5F-3463-7F7BF2097739}"/>
                    </a:ext>
                  </a:extLst>
                </p:cNvPr>
                <p:cNvSpPr/>
                <p:nvPr/>
              </p:nvSpPr>
              <p:spPr>
                <a:xfrm>
                  <a:off x="7361090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B972B497-CF2A-1128-FA7F-0B43B4B89657}"/>
                    </a:ext>
                  </a:extLst>
                </p:cNvPr>
                <p:cNvSpPr/>
                <p:nvPr/>
              </p:nvSpPr>
              <p:spPr>
                <a:xfrm>
                  <a:off x="7105423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BB32BC37-BD67-444A-7324-54141BEA3606}"/>
                    </a:ext>
                  </a:extLst>
                </p:cNvPr>
                <p:cNvSpPr/>
                <p:nvPr/>
              </p:nvSpPr>
              <p:spPr>
                <a:xfrm>
                  <a:off x="7190645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3E173A04-3871-764E-AA6F-18281215C3DF}"/>
                    </a:ext>
                  </a:extLst>
                </p:cNvPr>
                <p:cNvSpPr/>
                <p:nvPr/>
              </p:nvSpPr>
              <p:spPr>
                <a:xfrm>
                  <a:off x="7446313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18251E81-1B1A-C26D-1F5E-E16E95F75580}"/>
                    </a:ext>
                  </a:extLst>
                </p:cNvPr>
                <p:cNvSpPr/>
                <p:nvPr/>
              </p:nvSpPr>
              <p:spPr>
                <a:xfrm>
                  <a:off x="7616758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2A2CAF44-812E-2488-ACBA-73C49025F004}"/>
                    </a:ext>
                  </a:extLst>
                </p:cNvPr>
                <p:cNvSpPr/>
                <p:nvPr/>
              </p:nvSpPr>
              <p:spPr>
                <a:xfrm>
                  <a:off x="7787203" y="4745223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FC0489D5-17CE-810C-C15B-7A214652DB62}"/>
                    </a:ext>
                  </a:extLst>
                </p:cNvPr>
                <p:cNvSpPr/>
                <p:nvPr/>
              </p:nvSpPr>
              <p:spPr>
                <a:xfrm>
                  <a:off x="7531536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6F507554-B74F-9208-9506-9D93B3A04E5A}"/>
                    </a:ext>
                  </a:extLst>
                </p:cNvPr>
                <p:cNvSpPr/>
                <p:nvPr/>
              </p:nvSpPr>
              <p:spPr>
                <a:xfrm>
                  <a:off x="7701981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71091E7A-7DB1-8D2F-768B-79699C6E49E7}"/>
                    </a:ext>
                  </a:extLst>
                </p:cNvPr>
                <p:cNvSpPr/>
                <p:nvPr/>
              </p:nvSpPr>
              <p:spPr>
                <a:xfrm>
                  <a:off x="7872427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AD32775F-0B93-1DD3-5CAC-DFE318827324}"/>
                    </a:ext>
                  </a:extLst>
                </p:cNvPr>
                <p:cNvSpPr/>
                <p:nvPr/>
              </p:nvSpPr>
              <p:spPr>
                <a:xfrm>
                  <a:off x="7275868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59A8BE35-0AF6-6AEB-D678-7781B5261A19}"/>
                    </a:ext>
                  </a:extLst>
                </p:cNvPr>
                <p:cNvSpPr/>
                <p:nvPr/>
              </p:nvSpPr>
              <p:spPr>
                <a:xfrm>
                  <a:off x="7361090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153BE74C-9361-A476-6D89-BB76685FB64C}"/>
                    </a:ext>
                  </a:extLst>
                </p:cNvPr>
                <p:cNvSpPr/>
                <p:nvPr/>
              </p:nvSpPr>
              <p:spPr>
                <a:xfrm>
                  <a:off x="7190645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DF5DB571-6FD9-E878-2526-36B598A8C73A}"/>
                    </a:ext>
                  </a:extLst>
                </p:cNvPr>
                <p:cNvSpPr/>
                <p:nvPr/>
              </p:nvSpPr>
              <p:spPr>
                <a:xfrm>
                  <a:off x="744631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D84A4FAB-0BA6-7EC4-AA24-BCBC056E4C9D}"/>
                    </a:ext>
                  </a:extLst>
                </p:cNvPr>
                <p:cNvSpPr/>
                <p:nvPr/>
              </p:nvSpPr>
              <p:spPr>
                <a:xfrm>
                  <a:off x="7616758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EC72FBF6-11BA-5AC0-042E-DFD2CFA7B68E}"/>
                    </a:ext>
                  </a:extLst>
                </p:cNvPr>
                <p:cNvSpPr/>
                <p:nvPr/>
              </p:nvSpPr>
              <p:spPr>
                <a:xfrm>
                  <a:off x="778720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74CBA40-D64B-AE76-1A6F-9BC9F0714017}"/>
                    </a:ext>
                  </a:extLst>
                </p:cNvPr>
                <p:cNvSpPr/>
                <p:nvPr/>
              </p:nvSpPr>
              <p:spPr>
                <a:xfrm>
                  <a:off x="7531536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EC8AB0D2-EBC0-42F2-A74F-80803EC6A236}"/>
                    </a:ext>
                  </a:extLst>
                </p:cNvPr>
                <p:cNvSpPr/>
                <p:nvPr/>
              </p:nvSpPr>
              <p:spPr>
                <a:xfrm>
                  <a:off x="7701981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5343DCAF-5113-E4F3-B407-F681055DD666}"/>
                    </a:ext>
                  </a:extLst>
                </p:cNvPr>
                <p:cNvSpPr/>
                <p:nvPr/>
              </p:nvSpPr>
              <p:spPr>
                <a:xfrm>
                  <a:off x="7872427" y="4828892"/>
                  <a:ext cx="75802" cy="74425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58096718-3747-9A04-1042-EA85A3E709B4}"/>
                    </a:ext>
                  </a:extLst>
                </p:cNvPr>
                <p:cNvSpPr/>
                <p:nvPr/>
              </p:nvSpPr>
              <p:spPr>
                <a:xfrm>
                  <a:off x="7275868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08811DB1-803C-A467-BD4C-3AA002126909}"/>
                    </a:ext>
                  </a:extLst>
                </p:cNvPr>
                <p:cNvSpPr/>
                <p:nvPr/>
              </p:nvSpPr>
              <p:spPr>
                <a:xfrm>
                  <a:off x="7361090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9F9E6AC9-B624-A3DF-5F3F-D190AA452620}"/>
                    </a:ext>
                  </a:extLst>
                </p:cNvPr>
                <p:cNvSpPr/>
                <p:nvPr/>
              </p:nvSpPr>
              <p:spPr>
                <a:xfrm>
                  <a:off x="710542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EDC3A09A-93D0-1EDC-D643-F9D6479CAE93}"/>
                    </a:ext>
                  </a:extLst>
                </p:cNvPr>
                <p:cNvSpPr/>
                <p:nvPr/>
              </p:nvSpPr>
              <p:spPr>
                <a:xfrm>
                  <a:off x="7105423" y="4243224"/>
                  <a:ext cx="75802" cy="74425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sp>
        <p:nvSpPr>
          <p:cNvPr id="359" name="Rounded Rectangle 358">
            <a:extLst>
              <a:ext uri="{FF2B5EF4-FFF2-40B4-BE49-F238E27FC236}">
                <a16:creationId xmlns:a16="http://schemas.microsoft.com/office/drawing/2014/main" id="{04CF6796-C807-7030-DBFC-7E7CF745D07E}"/>
              </a:ext>
            </a:extLst>
          </p:cNvPr>
          <p:cNvSpPr/>
          <p:nvPr/>
        </p:nvSpPr>
        <p:spPr>
          <a:xfrm>
            <a:off x="6889488" y="4841246"/>
            <a:ext cx="2685209" cy="1771150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11FBC2D-7DAB-5B0B-18D2-EEE26C3FDE2A}"/>
              </a:ext>
            </a:extLst>
          </p:cNvPr>
          <p:cNvSpPr/>
          <p:nvPr/>
        </p:nvSpPr>
        <p:spPr>
          <a:xfrm>
            <a:off x="3317635" y="1607282"/>
            <a:ext cx="3562692" cy="1171479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20FED-4C19-8D37-246F-85B2E4E6598B}"/>
              </a:ext>
            </a:extLst>
          </p:cNvPr>
          <p:cNvSpPr/>
          <p:nvPr/>
        </p:nvSpPr>
        <p:spPr>
          <a:xfrm>
            <a:off x="5605907" y="4194785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AAA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GG</a:t>
            </a:r>
            <a:endParaRPr lang="en-CH" sz="2000" b="1" dirty="0">
              <a:solidFill>
                <a:srgbClr val="F49314"/>
              </a:solidFill>
              <a:latin typeface="PT Mono" panose="02060509020205020204" pitchFamily="49" charset="77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BE2DB27-950D-AE21-8B08-4EC912CE14C9}"/>
              </a:ext>
            </a:extLst>
          </p:cNvPr>
          <p:cNvGrpSpPr/>
          <p:nvPr/>
        </p:nvGrpSpPr>
        <p:grpSpPr>
          <a:xfrm>
            <a:off x="3458830" y="1614661"/>
            <a:ext cx="3259919" cy="1974445"/>
            <a:chOff x="1934829" y="1614660"/>
            <a:chExt cx="3259919" cy="1974445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6E11601C-4F66-CE7A-20EC-168564FEA78C}"/>
                </a:ext>
              </a:extLst>
            </p:cNvPr>
            <p:cNvGrpSpPr/>
            <p:nvPr/>
          </p:nvGrpSpPr>
          <p:grpSpPr>
            <a:xfrm>
              <a:off x="1934829" y="1614660"/>
              <a:ext cx="3259919" cy="963818"/>
              <a:chOff x="742726" y="1736578"/>
              <a:chExt cx="3259919" cy="963818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84987A09-BCD5-B2F6-0701-219DA905C04E}"/>
                  </a:ext>
                </a:extLst>
              </p:cNvPr>
              <p:cNvGrpSpPr/>
              <p:nvPr/>
            </p:nvGrpSpPr>
            <p:grpSpPr>
              <a:xfrm>
                <a:off x="742726" y="1736578"/>
                <a:ext cx="980189" cy="963818"/>
                <a:chOff x="434493" y="1652953"/>
                <a:chExt cx="980189" cy="963818"/>
              </a:xfrm>
            </p:grpSpPr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3010C76E-4AB2-CC5B-0648-0C050462A51F}"/>
                    </a:ext>
                  </a:extLst>
                </p:cNvPr>
                <p:cNvSpPr/>
                <p:nvPr/>
              </p:nvSpPr>
              <p:spPr>
                <a:xfrm>
                  <a:off x="434493" y="2251011"/>
                  <a:ext cx="980189" cy="365760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>
                    <a:defRPr/>
                  </a:pPr>
                  <a:r>
                    <a:rPr lang="en-CH" sz="2000" b="1">
                      <a:solidFill>
                        <a:srgbClr val="7030A0"/>
                      </a:solidFill>
                      <a:latin typeface="PT Mono" panose="02060509020205020204" pitchFamily="49" charset="77"/>
                    </a:rPr>
                    <a:t>AAA</a:t>
                  </a:r>
                  <a:r>
                    <a:rPr lang="en-CH" sz="2000" b="1">
                      <a:solidFill>
                        <a:srgbClr val="10813D"/>
                      </a:solidFill>
                      <a:latin typeface="PT Mono" panose="02060509020205020204" pitchFamily="49" charset="77"/>
                    </a:rPr>
                    <a:t>T</a:t>
                  </a:r>
                  <a:r>
                    <a:rPr lang="en-CH" sz="2000" b="1">
                      <a:solidFill>
                        <a:srgbClr val="4473C4"/>
                      </a:solidFill>
                      <a:latin typeface="PT Mono" panose="02060509020205020204" pitchFamily="49" charset="77"/>
                    </a:rPr>
                    <a:t>GG</a:t>
                  </a:r>
                  <a:endParaRPr lang="en-CH" sz="2000" b="1" dirty="0">
                    <a:solidFill>
                      <a:srgbClr val="F49314"/>
                    </a:solidFill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367" name="Straight Arrow Connector 366">
                  <a:extLst>
                    <a:ext uri="{FF2B5EF4-FFF2-40B4-BE49-F238E27FC236}">
                      <a16:creationId xmlns:a16="http://schemas.microsoft.com/office/drawing/2014/main" id="{8AD5DE41-BD2F-E42D-6787-25A50D0FA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27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Arrow Connector 367">
                  <a:extLst>
                    <a:ext uri="{FF2B5EF4-FFF2-40B4-BE49-F238E27FC236}">
                      <a16:creationId xmlns:a16="http://schemas.microsoft.com/office/drawing/2014/main" id="{B2FBC137-5A13-6431-AD5F-64D2DB28D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011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036C466F-FB09-F5A2-522B-C3C13033F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60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Arrow Connector 369">
                  <a:extLst>
                    <a:ext uri="{FF2B5EF4-FFF2-40B4-BE49-F238E27FC236}">
                      <a16:creationId xmlns:a16="http://schemas.microsoft.com/office/drawing/2014/main" id="{5FEC05B3-6E76-FED8-6BAF-1E6D70A68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481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Arrow Connector 370">
                  <a:extLst>
                    <a:ext uri="{FF2B5EF4-FFF2-40B4-BE49-F238E27FC236}">
                      <a16:creationId xmlns:a16="http://schemas.microsoft.com/office/drawing/2014/main" id="{A6B1856D-8117-6858-D955-B0E79A0994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358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Arrow Connector 371">
                  <a:extLst>
                    <a:ext uri="{FF2B5EF4-FFF2-40B4-BE49-F238E27FC236}">
                      <a16:creationId xmlns:a16="http://schemas.microsoft.com/office/drawing/2014/main" id="{D63687B3-D55B-EDE2-8CBA-1CE44316D8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35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E468028C-8EB7-B779-4F8E-664E7B1AEA02}"/>
                  </a:ext>
                </a:extLst>
              </p:cNvPr>
              <p:cNvGrpSpPr/>
              <p:nvPr/>
            </p:nvGrpSpPr>
            <p:grpSpPr>
              <a:xfrm>
                <a:off x="3022456" y="1736578"/>
                <a:ext cx="980189" cy="963818"/>
                <a:chOff x="434493" y="1652953"/>
                <a:chExt cx="980189" cy="963818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253366B6-E94F-0543-395D-B1865101A407}"/>
                    </a:ext>
                  </a:extLst>
                </p:cNvPr>
                <p:cNvSpPr/>
                <p:nvPr/>
              </p:nvSpPr>
              <p:spPr>
                <a:xfrm>
                  <a:off x="434493" y="2251011"/>
                  <a:ext cx="980189" cy="365760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>
                    <a:defRPr/>
                  </a:pPr>
                  <a:r>
                    <a:rPr lang="en-CH" sz="2000" b="1">
                      <a:solidFill>
                        <a:srgbClr val="7030A0"/>
                      </a:solidFill>
                      <a:latin typeface="PT Mono" panose="02060509020205020204" pitchFamily="49" charset="77"/>
                    </a:rPr>
                    <a:t>AAA</a:t>
                  </a:r>
                  <a:r>
                    <a:rPr lang="en-CH" sz="2000" b="1">
                      <a:solidFill>
                        <a:srgbClr val="10813D"/>
                      </a:solidFill>
                      <a:latin typeface="PT Mono" panose="02060509020205020204" pitchFamily="49" charset="77"/>
                    </a:rPr>
                    <a:t>T</a:t>
                  </a:r>
                  <a:r>
                    <a:rPr lang="en-CH" sz="2000" b="1">
                      <a:solidFill>
                        <a:srgbClr val="4473C4"/>
                      </a:solidFill>
                      <a:latin typeface="PT Mono" panose="02060509020205020204" pitchFamily="49" charset="77"/>
                    </a:rPr>
                    <a:t>GG</a:t>
                  </a:r>
                  <a:endParaRPr lang="en-CH" sz="2000" b="1" dirty="0">
                    <a:solidFill>
                      <a:srgbClr val="F49314"/>
                    </a:solidFill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379" name="Straight Arrow Connector 378">
                  <a:extLst>
                    <a:ext uri="{FF2B5EF4-FFF2-40B4-BE49-F238E27FC236}">
                      <a16:creationId xmlns:a16="http://schemas.microsoft.com/office/drawing/2014/main" id="{DB4F1CF7-DE9C-9C47-270D-B13FD0605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27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Arrow Connector 379">
                  <a:extLst>
                    <a:ext uri="{FF2B5EF4-FFF2-40B4-BE49-F238E27FC236}">
                      <a16:creationId xmlns:a16="http://schemas.microsoft.com/office/drawing/2014/main" id="{D7848E25-CCED-1239-FE4C-E2FFC129B6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011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Arrow Connector 380">
                  <a:extLst>
                    <a:ext uri="{FF2B5EF4-FFF2-40B4-BE49-F238E27FC236}">
                      <a16:creationId xmlns:a16="http://schemas.microsoft.com/office/drawing/2014/main" id="{F31878CA-9EAD-8410-235F-82B97CDA5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60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Arrow Connector 381">
                  <a:extLst>
                    <a:ext uri="{FF2B5EF4-FFF2-40B4-BE49-F238E27FC236}">
                      <a16:creationId xmlns:a16="http://schemas.microsoft.com/office/drawing/2014/main" id="{11EEED1A-1A75-7686-2F2C-535D897AC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481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Arrow Connector 382">
                  <a:extLst>
                    <a:ext uri="{FF2B5EF4-FFF2-40B4-BE49-F238E27FC236}">
                      <a16:creationId xmlns:a16="http://schemas.microsoft.com/office/drawing/2014/main" id="{80DA7574-D15C-63FF-89A4-CD17CE6D4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358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Arrow Connector 383">
                  <a:extLst>
                    <a:ext uri="{FF2B5EF4-FFF2-40B4-BE49-F238E27FC236}">
                      <a16:creationId xmlns:a16="http://schemas.microsoft.com/office/drawing/2014/main" id="{939850C5-9D7E-BD8F-F0B2-39C883876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35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55668BE-B999-9DDB-658E-4F9E56DF64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3819" y="2576869"/>
              <a:ext cx="1871339" cy="101223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9AD18C9-7B95-3F5A-3C46-AF5652763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194" y="2576869"/>
              <a:ext cx="124232" cy="82935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B3F44C50-3BF2-5D92-03B4-23D97281EB30}"/>
              </a:ext>
            </a:extLst>
          </p:cNvPr>
          <p:cNvSpPr/>
          <p:nvPr/>
        </p:nvSpPr>
        <p:spPr>
          <a:xfrm flipH="1">
            <a:off x="3281916" y="1720025"/>
            <a:ext cx="7215962" cy="1887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4594BCF8-22E0-A6FA-B770-A1C57E63F1C1}"/>
              </a:ext>
            </a:extLst>
          </p:cNvPr>
          <p:cNvGrpSpPr/>
          <p:nvPr/>
        </p:nvGrpSpPr>
        <p:grpSpPr>
          <a:xfrm>
            <a:off x="3717967" y="2598762"/>
            <a:ext cx="2296366" cy="844997"/>
            <a:chOff x="2193967" y="2461479"/>
            <a:chExt cx="2296366" cy="844997"/>
          </a:xfrm>
        </p:grpSpPr>
        <p:sp>
          <p:nvSpPr>
            <p:cNvPr id="352" name="Striped Right Arrow 351">
              <a:extLst>
                <a:ext uri="{FF2B5EF4-FFF2-40B4-BE49-F238E27FC236}">
                  <a16:creationId xmlns:a16="http://schemas.microsoft.com/office/drawing/2014/main" id="{870479D9-A52A-52CC-B2D3-BAD9078D994C}"/>
                </a:ext>
              </a:extLst>
            </p:cNvPr>
            <p:cNvSpPr/>
            <p:nvPr/>
          </p:nvSpPr>
          <p:spPr>
            <a:xfrm rot="16621074">
              <a:off x="4023357" y="2781374"/>
              <a:ext cx="786872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C634CD73-7D43-DF25-8B57-640B38AA95DD}"/>
                </a:ext>
              </a:extLst>
            </p:cNvPr>
            <p:cNvGrpSpPr/>
            <p:nvPr/>
          </p:nvGrpSpPr>
          <p:grpSpPr>
            <a:xfrm>
              <a:off x="2193967" y="2891587"/>
              <a:ext cx="1964266" cy="414889"/>
              <a:chOff x="2193967" y="2891587"/>
              <a:chExt cx="1964266" cy="414889"/>
            </a:xfrm>
          </p:grpSpPr>
          <p:sp>
            <p:nvSpPr>
              <p:cNvPr id="351" name="Striped Right Arrow 350">
                <a:extLst>
                  <a:ext uri="{FF2B5EF4-FFF2-40B4-BE49-F238E27FC236}">
                    <a16:creationId xmlns:a16="http://schemas.microsoft.com/office/drawing/2014/main" id="{1CD55FD0-D567-755B-0D7D-8CE0CCFA6D77}"/>
                  </a:ext>
                </a:extLst>
              </p:cNvPr>
              <p:cNvSpPr/>
              <p:nvPr/>
            </p:nvSpPr>
            <p:spPr>
              <a:xfrm rot="12582374">
                <a:off x="2193967" y="2891587"/>
                <a:ext cx="1964266" cy="147081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03398B40-7A2F-1E06-9A8A-DA97C6EAB70C}"/>
                  </a:ext>
                </a:extLst>
              </p:cNvPr>
              <p:cNvSpPr txBox="1"/>
              <p:nvPr/>
            </p:nvSpPr>
            <p:spPr>
              <a:xfrm rot="1849660">
                <a:off x="2291566" y="2998699"/>
                <a:ext cx="15666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Exact Match</a:t>
                </a:r>
              </a:p>
            </p:txBody>
          </p:sp>
        </p:grp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E87006D3-6EA2-F549-12B5-06214ECAA503}"/>
              </a:ext>
            </a:extLst>
          </p:cNvPr>
          <p:cNvGrpSpPr/>
          <p:nvPr/>
        </p:nvGrpSpPr>
        <p:grpSpPr>
          <a:xfrm>
            <a:off x="3440194" y="1363897"/>
            <a:ext cx="2859268" cy="1212973"/>
            <a:chOff x="724091" y="1485814"/>
            <a:chExt cx="2859268" cy="1212973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C976010A-0040-8E42-B5D2-DD5E7E4FFCBB}"/>
                </a:ext>
              </a:extLst>
            </p:cNvPr>
            <p:cNvGrpSpPr/>
            <p:nvPr/>
          </p:nvGrpSpPr>
          <p:grpSpPr>
            <a:xfrm>
              <a:off x="724091" y="1485814"/>
              <a:ext cx="575249" cy="1212973"/>
              <a:chOff x="724091" y="1546774"/>
              <a:chExt cx="575249" cy="121297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C09F6CB3-8E4C-73B3-AF55-9146D30F17C3}"/>
                  </a:ext>
                </a:extLst>
              </p:cNvPr>
              <p:cNvSpPr/>
              <p:nvPr/>
            </p:nvSpPr>
            <p:spPr>
              <a:xfrm>
                <a:off x="766626" y="1546774"/>
                <a:ext cx="459827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A8EB172-912A-9CE8-31E4-B290CD322AAA}"/>
                  </a:ext>
                </a:extLst>
              </p:cNvPr>
              <p:cNvSpPr/>
              <p:nvPr/>
            </p:nvSpPr>
            <p:spPr>
              <a:xfrm>
                <a:off x="724091" y="2393987"/>
                <a:ext cx="575249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AD9BF59-1ADB-56A0-2D24-C1FD9C1772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6539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8BA22F46-79C3-F56D-7521-D31DA2C15D4C}"/>
                </a:ext>
              </a:extLst>
            </p:cNvPr>
            <p:cNvGrpSpPr/>
            <p:nvPr/>
          </p:nvGrpSpPr>
          <p:grpSpPr>
            <a:xfrm>
              <a:off x="3007287" y="1485814"/>
              <a:ext cx="576072" cy="1212973"/>
              <a:chOff x="3007287" y="1546774"/>
              <a:chExt cx="576072" cy="121297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AFC6BE7E-F32F-7FCD-93D3-07717B675CA3}"/>
                  </a:ext>
                </a:extLst>
              </p:cNvPr>
              <p:cNvSpPr/>
              <p:nvPr/>
            </p:nvSpPr>
            <p:spPr>
              <a:xfrm>
                <a:off x="3055341" y="1546774"/>
                <a:ext cx="457200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FF27DA8-18A1-00CF-D9F7-3CC394678810}"/>
                  </a:ext>
                </a:extLst>
              </p:cNvPr>
              <p:cNvSpPr/>
              <p:nvPr/>
            </p:nvSpPr>
            <p:spPr>
              <a:xfrm>
                <a:off x="3007287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2503518-D12C-935A-24D6-5A39D11B8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83941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B3985522-624C-3913-C366-05D5A04D99F8}"/>
              </a:ext>
            </a:extLst>
          </p:cNvPr>
          <p:cNvGrpSpPr/>
          <p:nvPr/>
        </p:nvGrpSpPr>
        <p:grpSpPr>
          <a:xfrm>
            <a:off x="7866762" y="1363897"/>
            <a:ext cx="1793367" cy="1212973"/>
            <a:chOff x="6051507" y="1485814"/>
            <a:chExt cx="1793367" cy="1212973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7733254D-3B2A-C8C2-6798-5A9F9DC7F5F1}"/>
                </a:ext>
              </a:extLst>
            </p:cNvPr>
            <p:cNvGrpSpPr/>
            <p:nvPr/>
          </p:nvGrpSpPr>
          <p:grpSpPr>
            <a:xfrm>
              <a:off x="6051507" y="1485814"/>
              <a:ext cx="576072" cy="1212973"/>
              <a:chOff x="6051507" y="1546774"/>
              <a:chExt cx="576072" cy="1212973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246E66D-8E11-733C-24D7-048BB3D066B9}"/>
                  </a:ext>
                </a:extLst>
              </p:cNvPr>
              <p:cNvSpPr/>
              <p:nvPr/>
            </p:nvSpPr>
            <p:spPr>
              <a:xfrm>
                <a:off x="6092477" y="1546774"/>
                <a:ext cx="453492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3C109304-C95E-C581-96F7-76564425BB9D}"/>
                  </a:ext>
                </a:extLst>
              </p:cNvPr>
              <p:cNvSpPr/>
              <p:nvPr/>
            </p:nvSpPr>
            <p:spPr>
              <a:xfrm>
                <a:off x="6051507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 sz="2000" b="1">
                    <a:solidFill>
                      <a:srgbClr val="10813D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478D56D-80D6-5DC7-34B3-56D3070659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9543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9804F8A3-2939-2971-BEFA-7CC7D0F8BA86}"/>
                </a:ext>
              </a:extLst>
            </p:cNvPr>
            <p:cNvGrpSpPr/>
            <p:nvPr/>
          </p:nvGrpSpPr>
          <p:grpSpPr>
            <a:xfrm>
              <a:off x="7268802" y="1485814"/>
              <a:ext cx="576072" cy="1212973"/>
              <a:chOff x="7268802" y="1546774"/>
              <a:chExt cx="576072" cy="1212973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F52CE71F-9F94-0065-3A79-6B6C7431614C}"/>
                  </a:ext>
                </a:extLst>
              </p:cNvPr>
              <p:cNvSpPr/>
              <p:nvPr/>
            </p:nvSpPr>
            <p:spPr>
              <a:xfrm>
                <a:off x="7313062" y="1546774"/>
                <a:ext cx="457200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EEC461F-E3E0-1AB9-4E16-AF30AFC08272}"/>
                  </a:ext>
                </a:extLst>
              </p:cNvPr>
              <p:cNvSpPr/>
              <p:nvPr/>
            </p:nvSpPr>
            <p:spPr>
              <a:xfrm>
                <a:off x="7268802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sz="2000" b="1" dirty="0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 sz="2000" b="1">
                    <a:solidFill>
                      <a:srgbClr val="10813D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FDE16FC-8E94-279B-16C2-93BAAC007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1662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0F4537AB-EEC6-C76A-FC3B-E93F7F2163D3}"/>
              </a:ext>
            </a:extLst>
          </p:cNvPr>
          <p:cNvGrpSpPr/>
          <p:nvPr/>
        </p:nvGrpSpPr>
        <p:grpSpPr>
          <a:xfrm>
            <a:off x="5599158" y="3406226"/>
            <a:ext cx="576072" cy="1125211"/>
            <a:chOff x="4075158" y="3268943"/>
            <a:chExt cx="576072" cy="112521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AAD8555-8050-19F7-0E2C-013CC4287111}"/>
                </a:ext>
              </a:extLst>
            </p:cNvPr>
            <p:cNvCxnSpPr>
              <a:cxnSpLocks/>
            </p:cNvCxnSpPr>
            <p:nvPr/>
          </p:nvCxnSpPr>
          <p:spPr>
            <a:xfrm>
              <a:off x="4363194" y="3634703"/>
              <a:ext cx="0" cy="4572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3B8C915-10E8-FA9E-AFDF-3794E47C7FF5}"/>
                </a:ext>
              </a:extLst>
            </p:cNvPr>
            <p:cNvSpPr/>
            <p:nvPr/>
          </p:nvSpPr>
          <p:spPr>
            <a:xfrm>
              <a:off x="4109701" y="4086612"/>
              <a:ext cx="466759" cy="307542"/>
            </a:xfrm>
            <a:prstGeom prst="roundRect">
              <a:avLst>
                <a:gd name="adj" fmla="val 9166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1600847"/>
              <a:endParaRPr lang="en-US" sz="1600" b="1" kern="0" dirty="0">
                <a:latin typeface="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7F08DC-01A8-1BEF-B447-173019DC058B}"/>
                </a:ext>
              </a:extLst>
            </p:cNvPr>
            <p:cNvSpPr/>
            <p:nvPr/>
          </p:nvSpPr>
          <p:spPr>
            <a:xfrm>
              <a:off x="4075158" y="3268943"/>
              <a:ext cx="5760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defRPr/>
              </a:pP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AAA</a:t>
              </a:r>
              <a:endParaRPr lang="en-CH" sz="2000" b="1" dirty="0">
                <a:solidFill>
                  <a:srgbClr val="F49314"/>
                </a:solidFill>
                <a:latin typeface="PT Mono" panose="02060509020205020204" pitchFamily="49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  <p:bldP spid="43" grpId="0"/>
      <p:bldP spid="56" grpId="0"/>
      <p:bldP spid="359" grpId="0" animBg="1"/>
      <p:bldP spid="28" grpId="0" animBg="1"/>
      <p:bldP spid="3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06AC-9627-0A30-83D9-310ED284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Genome Analysis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69413-891C-63DC-C9BF-E6436827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753EF-D237-5F98-B250-75B550E1FE47}"/>
              </a:ext>
            </a:extLst>
          </p:cNvPr>
          <p:cNvGrpSpPr/>
          <p:nvPr/>
        </p:nvGrpSpPr>
        <p:grpSpPr>
          <a:xfrm>
            <a:off x="1775873" y="3551724"/>
            <a:ext cx="8605616" cy="1541261"/>
            <a:chOff x="651875" y="5238400"/>
            <a:chExt cx="7430874" cy="13308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908590-9A0A-276A-4A02-23DECF881BA1}"/>
                </a:ext>
              </a:extLst>
            </p:cNvPr>
            <p:cNvGrpSpPr/>
            <p:nvPr/>
          </p:nvGrpSpPr>
          <p:grpSpPr>
            <a:xfrm>
              <a:off x="651875" y="5238400"/>
              <a:ext cx="7430874" cy="1330865"/>
              <a:chOff x="651875" y="5238393"/>
              <a:chExt cx="7430871" cy="1330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A6C2D9F-253B-A22E-37B1-748A8120E228}"/>
                  </a:ext>
                </a:extLst>
              </p:cNvPr>
              <p:cNvGrpSpPr/>
              <p:nvPr/>
            </p:nvGrpSpPr>
            <p:grpSpPr>
              <a:xfrm>
                <a:off x="1061249" y="5600380"/>
                <a:ext cx="2124438" cy="947425"/>
                <a:chOff x="1061249" y="5600383"/>
                <a:chExt cx="2124439" cy="947425"/>
              </a:xfrm>
            </p:grpSpPr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2F08E2EB-F2FF-775C-B7AE-455FA2196797}"/>
                    </a:ext>
                  </a:extLst>
                </p:cNvPr>
                <p:cNvSpPr/>
                <p:nvPr/>
              </p:nvSpPr>
              <p:spPr>
                <a:xfrm>
                  <a:off x="1061249" y="5600383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00DFB01A-09D3-EF99-068B-E57A9C6E33AC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C66CCFD6-3733-B30C-E2FD-D027D4BA8A76}"/>
                      </a:ext>
                    </a:extLst>
                  </p:cNvPr>
                  <p:cNvSpPr txBox="1"/>
                  <p:nvPr/>
                </p:nvSpPr>
                <p:spPr>
                  <a:xfrm>
                    <a:off x="1734968" y="5660342"/>
                    <a:ext cx="7770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A6A3CFC-6E00-89D4-A52F-8B5CA51EBE35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algn="ctr">
                      <a:defRPr/>
                    </a:pPr>
                    <a:endParaRPr lang="en-CH" sz="1200" b="1" kern="0" dirty="0">
                      <a:solidFill>
                        <a:srgbClr val="5B9BD5"/>
                      </a:solidFill>
                      <a:latin typeface="Corbel" panose="020B0503020204020204" pitchFamily="34" charset="0"/>
                    </a:endParaRPr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6ECE38C-C34F-2C5E-4E94-058016C91B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18D11AD-1A6A-5620-1CF5-D855D600A0F1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945AD5EE-31C9-5415-9F40-3BB5D34F22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6A6040AD-F31F-7657-65F9-7397B949C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B39D08E5-27DF-82CA-6259-86F0328E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1AC29124-A9C2-DC3B-8EF4-6B3ECF6EF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80CEA8E1-38F9-C43F-87E2-C3BE2502A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608D8A7E-9CE3-C8F1-7695-9EF0CB0DD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684235F-597A-33BE-E899-C5C6A3C3312B}"/>
                  </a:ext>
                </a:extLst>
              </p:cNvPr>
              <p:cNvGrpSpPr/>
              <p:nvPr/>
            </p:nvGrpSpPr>
            <p:grpSpPr>
              <a:xfrm>
                <a:off x="3324894" y="5600381"/>
                <a:ext cx="2124438" cy="947425"/>
                <a:chOff x="3324895" y="5600384"/>
                <a:chExt cx="2124439" cy="947425"/>
              </a:xfrm>
            </p:grpSpPr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F76BC725-E0BA-A15F-61D5-7190135508FB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E3C02EF-BD81-F918-A4F5-049F58415A2B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816DE75-776E-278B-5A98-4786EAFDFCF1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864" y="5660342"/>
                    <a:ext cx="11065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CC678CC2-1DA7-DCFE-4E5C-9BEDEB5C5FE7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375E7A55-7FB5-E2E9-82DA-E332BF3F4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3094C506-235B-CA15-45F7-7EE7AF8272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7" name="Rectangle 36">
                        <a:extLst>
                          <a:ext uri="{FF2B5EF4-FFF2-40B4-BE49-F238E27FC236}">
                            <a16:creationId xmlns:a16="http://schemas.microsoft.com/office/drawing/2014/main" id="{3FEEFF71-819D-E17A-F565-00C26CE360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47C4F30F-CAA6-568F-AE0A-0EFE1C7DB4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9D911F2E-3404-0892-6D57-05B8C09CC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526B37A9-0DB7-A836-CD5D-0B6780959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3D0E6B02-4452-648A-5995-BC6058E67D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39F04BF6-50F0-76A5-DB85-DF913FE40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CA7BAAC7-CF2A-24A7-5B81-5602DEAFA5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64BC09A3-7D4E-276F-00D2-6975E4DBE60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B035CC6-13B9-803E-13DE-CAAE0226DFB9}"/>
                  </a:ext>
                </a:extLst>
              </p:cNvPr>
              <p:cNvGrpSpPr/>
              <p:nvPr/>
            </p:nvGrpSpPr>
            <p:grpSpPr>
              <a:xfrm>
                <a:off x="5588540" y="5238393"/>
                <a:ext cx="2494206" cy="1309414"/>
                <a:chOff x="5588542" y="5238395"/>
                <a:chExt cx="2494207" cy="1309415"/>
              </a:xfrm>
            </p:grpSpPr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B2D13656-4BA0-B17E-2EFE-8B36B0599988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5962A86-6B51-D67A-312F-A2A070E31784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01AAE22-544F-5E7D-8B52-BC49A7FC9154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013" y="5660342"/>
                    <a:ext cx="1177266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B5186ACB-6FB2-D78C-BCA2-2DE495BF4CFB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18" name="Chart 17">
                      <a:extLst>
                        <a:ext uri="{FF2B5EF4-FFF2-40B4-BE49-F238E27FC236}">
                          <a16:creationId xmlns:a16="http://schemas.microsoft.com/office/drawing/2014/main" id="{B331A3F3-B74D-1E48-03DC-CB0B9726061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2"/>
                    </a:graphicData>
                  </a:graphic>
                </p:graphicFrame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FB5900CB-FD88-42E0-1F78-020AC00744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26" name="Straight Arrow Connector 25">
                        <a:extLst>
                          <a:ext uri="{FF2B5EF4-FFF2-40B4-BE49-F238E27FC236}">
                            <a16:creationId xmlns:a16="http://schemas.microsoft.com/office/drawing/2014/main" id="{FCDCCB9F-DC1D-53E2-21F0-21D42CD9C7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EABECDAF-D40B-C397-1DE4-0D821E8BB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9EBBA9C-A2DD-01F1-A5CF-134C504C73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24" name="Straight Arrow Connector 23">
                        <a:extLst>
                          <a:ext uri="{FF2B5EF4-FFF2-40B4-BE49-F238E27FC236}">
                            <a16:creationId xmlns:a16="http://schemas.microsoft.com/office/drawing/2014/main" id="{E1207A84-9E19-0F37-6AD5-53D37383D1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Rectangle 24">
                        <a:extLst>
                          <a:ext uri="{FF2B5EF4-FFF2-40B4-BE49-F238E27FC236}">
                            <a16:creationId xmlns:a16="http://schemas.microsoft.com/office/drawing/2014/main" id="{BF4F1615-14D2-9138-3475-16141A7AB3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F047A1A2-CDCF-BE7B-3FED-269C003C0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22" name="Straight Arrow Connector 21">
                        <a:extLst>
                          <a:ext uri="{FF2B5EF4-FFF2-40B4-BE49-F238E27FC236}">
                            <a16:creationId xmlns:a16="http://schemas.microsoft.com/office/drawing/2014/main" id="{C8C13C58-8562-9694-33EB-E5799DCA2E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06D09EA6-124A-E9DD-D014-6A61DE9231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A9FBA-6462-F13B-628E-2E4EEF8A36FE}"/>
                  </a:ext>
                </a:extLst>
              </p:cNvPr>
              <p:cNvSpPr txBox="1"/>
              <p:nvPr/>
            </p:nvSpPr>
            <p:spPr>
              <a:xfrm rot="16200000">
                <a:off x="336862" y="5882178"/>
                <a:ext cx="1002094" cy="37206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4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Downstream Analysis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B1CC8-AC0E-2E02-618E-3C4F8F1913FE}"/>
                </a:ext>
              </a:extLst>
            </p:cNvPr>
            <p:cNvGrpSpPr/>
            <p:nvPr/>
          </p:nvGrpSpPr>
          <p:grpSpPr>
            <a:xfrm>
              <a:off x="2123470" y="5403294"/>
              <a:ext cx="4712176" cy="197091"/>
              <a:chOff x="2123470" y="5403294"/>
              <a:chExt cx="4712176" cy="197091"/>
            </a:xfrm>
          </p:grpSpPr>
          <p:cxnSp>
            <p:nvCxnSpPr>
              <p:cNvPr id="7" name="Elbow Connector 6">
                <a:extLst>
                  <a:ext uri="{FF2B5EF4-FFF2-40B4-BE49-F238E27FC236}">
                    <a16:creationId xmlns:a16="http://schemas.microsoft.com/office/drawing/2014/main" id="{9DDE8723-7E54-DDA8-566B-CE4015A8174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lbow Connector 7">
                <a:extLst>
                  <a:ext uri="{FF2B5EF4-FFF2-40B4-BE49-F238E27FC236}">
                    <a16:creationId xmlns:a16="http://schemas.microsoft.com/office/drawing/2014/main" id="{6C28412D-77B5-0C06-5AC3-B21855F393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7EC507D-8343-F7E1-F4FA-77098FC75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6999" y="5403294"/>
                <a:ext cx="116" cy="1970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D68B2F-BC76-DB00-689A-7EE930E20696}"/>
              </a:ext>
            </a:extLst>
          </p:cNvPr>
          <p:cNvGrpSpPr/>
          <p:nvPr/>
        </p:nvGrpSpPr>
        <p:grpSpPr>
          <a:xfrm>
            <a:off x="1860154" y="980316"/>
            <a:ext cx="1261716" cy="1482426"/>
            <a:chOff x="495878" y="980316"/>
            <a:chExt cx="1261716" cy="148242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735519-EFD3-6C14-71F1-C780F5B53CBC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E9A6A0-FFA8-67C0-5D24-AD0291D033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ABD14D3-C030-22F9-3F49-52C5704E7450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E0BD17A3-DEDC-1390-DD8B-9BDB793F1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D2CDFEF-CEE2-ADB1-EC66-49722AF71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17B4A6E-5180-98BE-D820-8BE31D95F5E6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3D224D9F-9B70-1C01-130A-E8C3AFB1F6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0" name="Graphic 59" descr="Heartbeat with solid fill">
                  <a:extLst>
                    <a:ext uri="{FF2B5EF4-FFF2-40B4-BE49-F238E27FC236}">
                      <a16:creationId xmlns:a16="http://schemas.microsoft.com/office/drawing/2014/main" id="{8963A5CC-AAF1-61E0-B482-F3ABEEB08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7A2A6840-27F9-C176-99BD-AF4944BD8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4B70A6-D738-95D1-5776-601BF971898D}"/>
              </a:ext>
            </a:extLst>
          </p:cNvPr>
          <p:cNvCxnSpPr>
            <a:cxnSpLocks/>
          </p:cNvCxnSpPr>
          <p:nvPr/>
        </p:nvCxnSpPr>
        <p:spPr>
          <a:xfrm>
            <a:off x="3220275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14C50AB-711D-7057-F159-1C77986BFDDE}"/>
              </a:ext>
            </a:extLst>
          </p:cNvPr>
          <p:cNvCxnSpPr>
            <a:cxnSpLocks/>
          </p:cNvCxnSpPr>
          <p:nvPr/>
        </p:nvCxnSpPr>
        <p:spPr>
          <a:xfrm>
            <a:off x="514822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2E44023-C311-CA87-FCFB-1EB7B71A8D21}"/>
              </a:ext>
            </a:extLst>
          </p:cNvPr>
          <p:cNvGrpSpPr/>
          <p:nvPr/>
        </p:nvGrpSpPr>
        <p:grpSpPr>
          <a:xfrm>
            <a:off x="8665989" y="980316"/>
            <a:ext cx="1840319" cy="1540653"/>
            <a:chOff x="6926963" y="980316"/>
            <a:chExt cx="1840319" cy="154065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0320F24-92F9-FAAB-9910-7ABCB2B31502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0F5B000-71EE-22E5-3758-27B127E57615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E4FAF9F-2B47-CEC7-73ED-374E29A52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6162180-629A-C502-BD2C-54A02FB0987F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4A5B678-6B51-BBB8-C92E-344154A663D8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E1F5552-427F-9BE6-0F00-32071D993C53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87761EF-7629-F356-4AC2-8BC1E5361B7E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D94E4EC-B186-D50E-7AE4-643AB31DC4C8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5F2F22A-8FD0-B5AA-C620-31BA2982C439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EB3EC58-231B-DCB1-DD01-5A6B7DE017A4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04B284B-BBFF-7CAB-5BEB-6510122394C0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A109D5F-5C09-88A2-11E1-A0BF0EF1110C}"/>
              </a:ext>
            </a:extLst>
          </p:cNvPr>
          <p:cNvGrpSpPr/>
          <p:nvPr/>
        </p:nvGrpSpPr>
        <p:grpSpPr>
          <a:xfrm>
            <a:off x="3630114" y="980316"/>
            <a:ext cx="1599680" cy="1540653"/>
            <a:chOff x="2430453" y="980316"/>
            <a:chExt cx="1599680" cy="154065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B26C83-3346-143D-05D8-761C23236E7B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E7FA023-DB7A-2BB6-9078-015581EE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F013D88-D2BE-15A9-CEE5-E79A307F2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3A66B0E-B3A3-22C5-D1E6-31BD14268B12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4D24CF7-5F44-8884-0482-301FFEDB8527}"/>
              </a:ext>
            </a:extLst>
          </p:cNvPr>
          <p:cNvCxnSpPr>
            <a:cxnSpLocks/>
          </p:cNvCxnSpPr>
          <p:nvPr/>
        </p:nvCxnSpPr>
        <p:spPr>
          <a:xfrm>
            <a:off x="8336337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628C21C-E92D-57DE-B99A-D646D1D26720}"/>
              </a:ext>
            </a:extLst>
          </p:cNvPr>
          <p:cNvGrpSpPr/>
          <p:nvPr/>
        </p:nvGrpSpPr>
        <p:grpSpPr>
          <a:xfrm>
            <a:off x="5738038" y="980316"/>
            <a:ext cx="2419707" cy="1277622"/>
            <a:chOff x="4231357" y="980316"/>
            <a:chExt cx="2419707" cy="127762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5DFA06F-C838-9653-B9DA-43D53E194485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52B9405-C436-8A52-D2E8-DC1D598C5210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0F2E6114-C2C2-F24C-8876-4BCEBD3221B4}"/>
              </a:ext>
            </a:extLst>
          </p:cNvPr>
          <p:cNvCxnSpPr>
            <a:cxnSpLocks/>
          </p:cNvCxnSpPr>
          <p:nvPr/>
        </p:nvCxnSpPr>
        <p:spPr>
          <a:xfrm rot="5400000">
            <a:off x="7118896" y="1503687"/>
            <a:ext cx="1449970" cy="348453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9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7DCA7-2126-C856-2CAC-ED1CD473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DE9F4-2BA8-2718-D71A-C852405F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Genome Analysis is Energy Inefficient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269B5-A307-C7C2-C465-15E8892A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18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1B8360E-22AB-E0A5-710A-3CA684ABE3BE}"/>
              </a:ext>
            </a:extLst>
          </p:cNvPr>
          <p:cNvGrpSpPr/>
          <p:nvPr/>
        </p:nvGrpSpPr>
        <p:grpSpPr>
          <a:xfrm>
            <a:off x="1860154" y="980316"/>
            <a:ext cx="1261716" cy="1482426"/>
            <a:chOff x="495878" y="980316"/>
            <a:chExt cx="1261716" cy="148242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AFA6BD-6209-F7FD-14A3-5728AD3C27D3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6252158-2F0E-FF4D-3F81-0CEAD406F5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B863402-9C1A-1C26-604B-FDADFA843B68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691413A1-5F46-8CCF-82B3-AA7CD79BF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2BBE3AEA-5D5C-265E-DA79-9C7FFD068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73CC726-C7E5-1090-69C7-7F8D7663FC17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D66B443A-5A72-7CF1-43AD-0FBB008EB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0" name="Graphic 59" descr="Heartbeat with solid fill">
                  <a:extLst>
                    <a:ext uri="{FF2B5EF4-FFF2-40B4-BE49-F238E27FC236}">
                      <a16:creationId xmlns:a16="http://schemas.microsoft.com/office/drawing/2014/main" id="{B055DDFB-7D37-8295-D0D3-B3E816B506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D6024488-8974-6D82-E2C6-2D53F931EA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AEDFED2-A48B-7BB4-A2AC-26C25682A465}"/>
              </a:ext>
            </a:extLst>
          </p:cNvPr>
          <p:cNvCxnSpPr>
            <a:cxnSpLocks/>
          </p:cNvCxnSpPr>
          <p:nvPr/>
        </p:nvCxnSpPr>
        <p:spPr>
          <a:xfrm>
            <a:off x="3220275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40904D5-2443-79A2-1530-DB2371D243FF}"/>
              </a:ext>
            </a:extLst>
          </p:cNvPr>
          <p:cNvCxnSpPr>
            <a:cxnSpLocks/>
          </p:cNvCxnSpPr>
          <p:nvPr/>
        </p:nvCxnSpPr>
        <p:spPr>
          <a:xfrm>
            <a:off x="514822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C7EE4F-92F4-02E6-D1F7-FABA13925B41}"/>
              </a:ext>
            </a:extLst>
          </p:cNvPr>
          <p:cNvGrpSpPr/>
          <p:nvPr/>
        </p:nvGrpSpPr>
        <p:grpSpPr>
          <a:xfrm>
            <a:off x="8665989" y="980316"/>
            <a:ext cx="1840319" cy="1540653"/>
            <a:chOff x="6926963" y="980316"/>
            <a:chExt cx="1840319" cy="154065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7EF9ED1-7B3F-E98D-FF9E-DBBF0211099B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528D850-A320-37D4-F9E5-12B5749E5BFE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8FFF413-107C-D4F8-22E2-7CF2D133B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B5CB2567-E7DD-2BFE-9A62-72B3ABD6B63A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5D62E7A-4C95-5F00-C7BE-91DD672C458D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08BF25A-60E6-3F51-3C04-C593515DD29A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19198BD-15DD-8DF7-B89A-2859DA70B2D8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901B111-2329-360A-0731-9D3BC1AC0CA4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9930908-C9AF-862A-2020-27CD27F41BBE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BE70FB2-3B4B-92C6-E512-05624C69572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F0DBE136-8356-B557-1A95-08B52FA4036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262EEB6-504B-841E-25AF-F70C23400283}"/>
              </a:ext>
            </a:extLst>
          </p:cNvPr>
          <p:cNvGrpSpPr/>
          <p:nvPr/>
        </p:nvGrpSpPr>
        <p:grpSpPr>
          <a:xfrm>
            <a:off x="3630114" y="980316"/>
            <a:ext cx="1599680" cy="1540653"/>
            <a:chOff x="2430453" y="980316"/>
            <a:chExt cx="1599680" cy="154065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DD18DDA-20DB-1E8E-2622-8493CCEFF95D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F8ED952-490D-A9E2-F5F7-0059741F3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85FA6CD3-9568-53BA-6899-54784E821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79F9159-31A0-1947-B377-8EF0017804C5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B025C9C-67AF-519E-D1DA-52E7DCE2B240}"/>
              </a:ext>
            </a:extLst>
          </p:cNvPr>
          <p:cNvCxnSpPr>
            <a:cxnSpLocks/>
          </p:cNvCxnSpPr>
          <p:nvPr/>
        </p:nvCxnSpPr>
        <p:spPr>
          <a:xfrm>
            <a:off x="8336337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756EA6D-8F35-4161-D6E2-9FF2A60CD0E2}"/>
              </a:ext>
            </a:extLst>
          </p:cNvPr>
          <p:cNvGrpSpPr/>
          <p:nvPr/>
        </p:nvGrpSpPr>
        <p:grpSpPr>
          <a:xfrm>
            <a:off x="5738038" y="980316"/>
            <a:ext cx="2419707" cy="1277622"/>
            <a:chOff x="4231357" y="980316"/>
            <a:chExt cx="2419707" cy="127762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E22794C-F03E-2A7A-1A45-AB36C096665F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A188B76-450F-2C98-A448-029A88EC0360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C2E4BA7-46C9-F0F2-D80E-C9F92B95D7D6}"/>
              </a:ext>
            </a:extLst>
          </p:cNvPr>
          <p:cNvGrpSpPr/>
          <p:nvPr/>
        </p:nvGrpSpPr>
        <p:grpSpPr>
          <a:xfrm>
            <a:off x="1620371" y="5144732"/>
            <a:ext cx="8875057" cy="1418094"/>
            <a:chOff x="95300" y="5144732"/>
            <a:chExt cx="8875057" cy="141809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C61D2E3-92BE-764C-F389-F5B9C3EDF082}"/>
                </a:ext>
              </a:extLst>
            </p:cNvPr>
            <p:cNvSpPr txBox="1"/>
            <p:nvPr/>
          </p:nvSpPr>
          <p:spPr>
            <a:xfrm>
              <a:off x="95300" y="6008828"/>
              <a:ext cx="83744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 err="1">
                  <a:latin typeface="Avenir Next" panose="020B0503020202020204" pitchFamily="34" charset="0"/>
                </a:rPr>
                <a:t>Boroumand</a:t>
              </a:r>
              <a:r>
                <a:rPr lang="en-US" sz="1000" dirty="0">
                  <a:latin typeface="Avenir Next" panose="020B0503020202020204" pitchFamily="34" charset="0"/>
                </a:rPr>
                <a:t> et al., “Google Workloads for Consumer Devices: Mitigating Data Movement Bottlenecks,” ASPLOS 2018</a:t>
              </a:r>
            </a:p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 err="1">
                  <a:latin typeface="Avenir Next" panose="020B0503020202020204" pitchFamily="34" charset="0"/>
                </a:rPr>
                <a:t>Kestor</a:t>
              </a:r>
              <a:r>
                <a:rPr lang="en-US" sz="1000" dirty="0">
                  <a:latin typeface="Avenir Next" panose="020B0503020202020204" pitchFamily="34" charset="0"/>
                </a:rPr>
                <a:t> et al., “Quantifying the Energy Cost of Data Movement in Scientific Applications,” IISWC 2013 </a:t>
              </a:r>
            </a:p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>
                  <a:latin typeface="Avenir Next" panose="020B0503020202020204" pitchFamily="34" charset="0"/>
                </a:rPr>
                <a:t>Pandiyan and Wu, “Quantifying the energy cost of data movement for emerging smart phone workloads on mobile platforms,” IISWC 2014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6576BAB-4CFB-1130-566C-A60876CF40E3}"/>
                    </a:ext>
                  </a:extLst>
                </p:cNvPr>
                <p:cNvSpPr/>
                <p:nvPr/>
              </p:nvSpPr>
              <p:spPr>
                <a:xfrm>
                  <a:off x="1347802" y="5144732"/>
                  <a:ext cx="7622555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</a:rPr>
                    <a:t>Single </a:t>
                  </a:r>
                  <a:r>
                    <a:rPr lang="en-US" sz="20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memory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 request </a:t>
                  </a:r>
                  <a:r>
                    <a:rPr lang="en-US" sz="2000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consumes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 </a:t>
                  </a:r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&gt;160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C00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 - 800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C00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 more energy 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compared to performing an </a:t>
                  </a:r>
                  <a:r>
                    <a:rPr lang="en-US" sz="20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addition operation</a:t>
                  </a: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F69A27C-8333-1946-F123-5BDD8A6557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802" y="5144732"/>
                  <a:ext cx="7622555" cy="707886"/>
                </a:xfrm>
                <a:prstGeom prst="rect">
                  <a:avLst/>
                </a:prstGeom>
                <a:blipFill>
                  <a:blip r:embed="rId7"/>
                  <a:stretch>
                    <a:fillRect l="-832" t="-5357" r="-499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A9C3C9A-033D-C231-57DB-52BE453958CF}"/>
              </a:ext>
            </a:extLst>
          </p:cNvPr>
          <p:cNvGrpSpPr/>
          <p:nvPr/>
        </p:nvGrpSpPr>
        <p:grpSpPr>
          <a:xfrm>
            <a:off x="5089830" y="2611697"/>
            <a:ext cx="4933065" cy="2071385"/>
            <a:chOff x="3603931" y="2611697"/>
            <a:chExt cx="4933065" cy="2071385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F95DE35-D776-C576-932A-9A3661CD75C5}"/>
                </a:ext>
              </a:extLst>
            </p:cNvPr>
            <p:cNvSpPr txBox="1"/>
            <p:nvPr/>
          </p:nvSpPr>
          <p:spPr>
            <a:xfrm>
              <a:off x="4835118" y="4067529"/>
              <a:ext cx="316391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large volumes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data movement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5EFFE17-B27B-55B3-3F3E-41CB2ABB03E9}"/>
                </a:ext>
              </a:extLst>
            </p:cNvPr>
            <p:cNvGrpSpPr/>
            <p:nvPr/>
          </p:nvGrpSpPr>
          <p:grpSpPr>
            <a:xfrm>
              <a:off x="3603931" y="2611697"/>
              <a:ext cx="4933065" cy="1318528"/>
              <a:chOff x="3603931" y="2611697"/>
              <a:chExt cx="4933065" cy="1318528"/>
            </a:xfrm>
          </p:grpSpPr>
          <p:pic>
            <p:nvPicPr>
              <p:cNvPr id="115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FB285E5F-3BA2-CD7B-86B3-E6B7CF53A3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66144">
                <a:off x="4090114" y="2611697"/>
                <a:ext cx="1318528" cy="131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8A84D40-F0FE-571D-F417-BB880D3C2D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20055">
                <a:off x="5619354" y="3036251"/>
                <a:ext cx="1599680" cy="416939"/>
                <a:chOff x="4729714" y="3204770"/>
                <a:chExt cx="2268648" cy="591298"/>
              </a:xfrm>
            </p:grpSpPr>
            <p:pic>
              <p:nvPicPr>
                <p:cNvPr id="121" name="Picture 25" descr="dimm.png">
                  <a:extLst>
                    <a:ext uri="{FF2B5EF4-FFF2-40B4-BE49-F238E27FC236}">
                      <a16:creationId xmlns:a16="http://schemas.microsoft.com/office/drawing/2014/main" id="{EC20A691-5AED-030B-FE0E-D077915909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4729714" y="3204770"/>
                  <a:ext cx="1924215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2" name="Picture 26" descr="dimm.png">
                  <a:extLst>
                    <a:ext uri="{FF2B5EF4-FFF2-40B4-BE49-F238E27FC236}">
                      <a16:creationId xmlns:a16="http://schemas.microsoft.com/office/drawing/2014/main" id="{A7DFBA1A-F09E-45F9-0B86-9CC437690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5072821" y="3337227"/>
                  <a:ext cx="1925541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7" name="Content Placeholder 6" descr="barcelona-die-photo-color.jpg">
                <a:extLst>
                  <a:ext uri="{FF2B5EF4-FFF2-40B4-BE49-F238E27FC236}">
                    <a16:creationId xmlns:a16="http://schemas.microsoft.com/office/drawing/2014/main" id="{D3E3D6AC-A119-36B2-5021-A11F5793F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1938" y="2807134"/>
                <a:ext cx="915058" cy="89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" name="Line 15">
                <a:extLst>
                  <a:ext uri="{FF2B5EF4-FFF2-40B4-BE49-F238E27FC236}">
                    <a16:creationId xmlns:a16="http://schemas.microsoft.com/office/drawing/2014/main" id="{8D46FAAA-A57F-C77E-C27A-BFC2EB231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3931" y="3220109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119" name="Line 15">
                <a:extLst>
                  <a:ext uri="{FF2B5EF4-FFF2-40B4-BE49-F238E27FC236}">
                    <a16:creationId xmlns:a16="http://schemas.microsoft.com/office/drawing/2014/main" id="{476B64E0-3E1A-9EB0-2E40-514FA0A06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3993" y="3220109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120" name="Line 15">
                <a:extLst>
                  <a:ext uri="{FF2B5EF4-FFF2-40B4-BE49-F238E27FC236}">
                    <a16:creationId xmlns:a16="http://schemas.microsoft.com/office/drawing/2014/main" id="{C09EEBBD-DEC1-5128-5FA6-4C1F96342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8209" y="3215246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9B686B8-FDCA-D646-5B8D-87139B417EDA}"/>
              </a:ext>
            </a:extLst>
          </p:cNvPr>
          <p:cNvGrpSpPr/>
          <p:nvPr/>
        </p:nvGrpSpPr>
        <p:grpSpPr>
          <a:xfrm>
            <a:off x="1924474" y="2922625"/>
            <a:ext cx="3375496" cy="1760457"/>
            <a:chOff x="438575" y="2922625"/>
            <a:chExt cx="3375496" cy="176045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1556B3C-B699-2FB3-E4B5-6708C327A221}"/>
                </a:ext>
              </a:extLst>
            </p:cNvPr>
            <p:cNvGrpSpPr/>
            <p:nvPr/>
          </p:nvGrpSpPr>
          <p:grpSpPr>
            <a:xfrm>
              <a:off x="2032472" y="2923459"/>
              <a:ext cx="1781599" cy="1759623"/>
              <a:chOff x="2032472" y="2923459"/>
              <a:chExt cx="1781599" cy="1759623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E05066CB-16B8-2195-E5F1-5E9569FA4C20}"/>
                  </a:ext>
                </a:extLst>
              </p:cNvPr>
              <p:cNvSpPr txBox="1"/>
              <p:nvPr/>
            </p:nvSpPr>
            <p:spPr>
              <a:xfrm>
                <a:off x="2032472" y="4067529"/>
                <a:ext cx="178159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Power-Hungry Devices</a:t>
                </a:r>
              </a:p>
            </p:txBody>
          </p: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FBBE57DB-481B-1C17-1577-6AD730171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1" t="22181" r="3717" b="22434"/>
              <a:stretch/>
            </p:blipFill>
            <p:spPr>
              <a:xfrm>
                <a:off x="2345648" y="2923459"/>
                <a:ext cx="1155251" cy="695004"/>
              </a:xfrm>
              <a:prstGeom prst="rect">
                <a:avLst/>
              </a:prstGeom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A96F9F9-2AA3-5C2C-7E67-EA88C5297013}"/>
                </a:ext>
              </a:extLst>
            </p:cNvPr>
            <p:cNvGrpSpPr/>
            <p:nvPr/>
          </p:nvGrpSpPr>
          <p:grpSpPr>
            <a:xfrm>
              <a:off x="438575" y="2922625"/>
              <a:ext cx="1824841" cy="695003"/>
              <a:chOff x="438575" y="2922625"/>
              <a:chExt cx="1824841" cy="695003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BEF7EE5F-ED86-EFA2-00E0-2DE0FD84F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575" y="2922625"/>
                <a:ext cx="1091512" cy="695003"/>
              </a:xfrm>
              <a:prstGeom prst="rect">
                <a:avLst/>
              </a:prstGeom>
            </p:spPr>
          </p:pic>
          <p:sp>
            <p:nvSpPr>
              <p:cNvPr id="127" name="Line 15">
                <a:extLst>
                  <a:ext uri="{FF2B5EF4-FFF2-40B4-BE49-F238E27FC236}">
                    <a16:creationId xmlns:a16="http://schemas.microsoft.com/office/drawing/2014/main" id="{3965519D-B09D-D41A-E842-3D5ACC6978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04397" y="3215246"/>
                <a:ext cx="659019" cy="0"/>
              </a:xfrm>
              <a:prstGeom prst="line">
                <a:avLst/>
              </a:prstGeom>
              <a:noFill/>
              <a:ln w="76200">
                <a:solidFill>
                  <a:srgbClr val="4473C4"/>
                </a:solidFill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0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2083-566D-21E4-FDB3-B81B6D43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is Computationally Costly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DDC79-8C35-2022-D1B7-0572B764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33960C-BB11-F613-4B77-CC05F81D9A10}"/>
              </a:ext>
            </a:extLst>
          </p:cNvPr>
          <p:cNvGraphicFramePr/>
          <p:nvPr/>
        </p:nvGraphicFramePr>
        <p:xfrm>
          <a:off x="1685849" y="1018567"/>
          <a:ext cx="879806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8E6A8C-723E-4C94-B3BB-D99CD43D199F}"/>
              </a:ext>
            </a:extLst>
          </p:cNvPr>
          <p:cNvSpPr/>
          <p:nvPr/>
        </p:nvSpPr>
        <p:spPr>
          <a:xfrm>
            <a:off x="2818258" y="1242913"/>
            <a:ext cx="3924591" cy="3346021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FC9DC-7CFF-9647-79E1-629D21341972}"/>
              </a:ext>
            </a:extLst>
          </p:cNvPr>
          <p:cNvGrpSpPr/>
          <p:nvPr/>
        </p:nvGrpSpPr>
        <p:grpSpPr>
          <a:xfrm>
            <a:off x="2737794" y="5380798"/>
            <a:ext cx="6660996" cy="777240"/>
            <a:chOff x="2005631" y="5061765"/>
            <a:chExt cx="6660996" cy="77724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BA61C84-634F-F1CA-9D99-E18B8CDFAD17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DA72AB-71FF-C070-4684-C0C17920A0CA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F34268-BA33-2A61-ABEC-F2E26C685E8B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computational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" name="Graphic 9" descr="Clock with solid fill">
                <a:extLst>
                  <a:ext uri="{FF2B5EF4-FFF2-40B4-BE49-F238E27FC236}">
                    <a16:creationId xmlns:a16="http://schemas.microsoft.com/office/drawing/2014/main" id="{40AD38F5-003D-F21E-104B-81257DF0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716E18F-8D57-4484-6A14-E37317525D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665" y="1100737"/>
            <a:ext cx="2982001" cy="2977553"/>
          </a:xfrm>
          <a:prstGeom prst="roundRect">
            <a:avLst>
              <a:gd name="adj" fmla="val 35390"/>
            </a:avLst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BFD4B60-0196-CC91-7E96-6CDC76418E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71" t="61309" r="2407" b="23336"/>
          <a:stretch/>
        </p:blipFill>
        <p:spPr>
          <a:xfrm>
            <a:off x="7545874" y="1566314"/>
            <a:ext cx="1731582" cy="1744037"/>
          </a:xfrm>
          <a:prstGeom prst="roundRect">
            <a:avLst>
              <a:gd name="adj" fmla="val 35390"/>
            </a:avLst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39E6C233-4DAA-FDC6-A7F1-D523C0C0572B}"/>
              </a:ext>
            </a:extLst>
          </p:cNvPr>
          <p:cNvSpPr>
            <a:spLocks/>
          </p:cNvSpPr>
          <p:nvPr/>
        </p:nvSpPr>
        <p:spPr>
          <a:xfrm rot="16200000">
            <a:off x="4337928" y="2172786"/>
            <a:ext cx="3219844" cy="668595"/>
          </a:xfrm>
          <a:prstGeom prst="stripedRightArrow">
            <a:avLst>
              <a:gd name="adj1" fmla="val 49091"/>
              <a:gd name="adj2" fmla="val 96057"/>
            </a:avLst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4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A608EC-2A9B-5029-C1CE-DD630A4B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is Everywhere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284D1-FD01-E57C-B87F-AFD3E829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D5ADE1D-B915-1BF2-BE3B-64D1A9A63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828"/>
          <a:stretch/>
        </p:blipFill>
        <p:spPr>
          <a:xfrm>
            <a:off x="2180592" y="967744"/>
            <a:ext cx="2030783" cy="1993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2D87C-5CBF-88B2-BBA1-3754F71333B6}"/>
              </a:ext>
            </a:extLst>
          </p:cNvPr>
          <p:cNvSpPr txBox="1"/>
          <p:nvPr/>
        </p:nvSpPr>
        <p:spPr>
          <a:xfrm>
            <a:off x="1031743" y="3102066"/>
            <a:ext cx="4328477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Large recommender systems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4C371E-8951-1CF6-30B6-63F084A489A9}"/>
              </a:ext>
            </a:extLst>
          </p:cNvPr>
          <p:cNvGrpSpPr/>
          <p:nvPr/>
        </p:nvGrpSpPr>
        <p:grpSpPr>
          <a:xfrm>
            <a:off x="7566493" y="1296153"/>
            <a:ext cx="3593764" cy="2267578"/>
            <a:chOff x="5173826" y="1329913"/>
            <a:chExt cx="3593764" cy="22675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1C0FB-1A88-1C73-1C60-B17511931881}"/>
                </a:ext>
              </a:extLst>
            </p:cNvPr>
            <p:cNvGrpSpPr/>
            <p:nvPr/>
          </p:nvGrpSpPr>
          <p:grpSpPr>
            <a:xfrm>
              <a:off x="5330284" y="1329913"/>
              <a:ext cx="2904895" cy="1521422"/>
              <a:chOff x="5330284" y="1381172"/>
              <a:chExt cx="2904895" cy="152142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6C2C90-383B-2DE7-CFA7-CBB677B02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2568" t="19162" r="32855" b="16818"/>
              <a:stretch/>
            </p:blipFill>
            <p:spPr>
              <a:xfrm>
                <a:off x="5330284" y="1568754"/>
                <a:ext cx="825191" cy="85943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0BAF3BB-A1B3-E43E-BB37-BEAAC063C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960" t="24803" r="19131" b="32532"/>
              <a:stretch/>
            </p:blipFill>
            <p:spPr>
              <a:xfrm>
                <a:off x="6395227" y="1381172"/>
                <a:ext cx="1839952" cy="70336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2F1B121-D0B0-F2D7-5137-59CD61726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6276" t="25379" r="16436" b="43698"/>
              <a:stretch>
                <a:fillRect/>
              </a:stretch>
            </p:blipFill>
            <p:spPr>
              <a:xfrm>
                <a:off x="6601525" y="2533616"/>
                <a:ext cx="1427356" cy="368978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79DEC8-4A2E-E753-F390-C5D08E3752BD}"/>
                </a:ext>
              </a:extLst>
            </p:cNvPr>
            <p:cNvSpPr txBox="1"/>
            <p:nvPr/>
          </p:nvSpPr>
          <p:spPr>
            <a:xfrm>
              <a:off x="5173826" y="3135826"/>
              <a:ext cx="3593764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Language Models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9C2AA3-CACB-449E-0981-78254641E96B}"/>
              </a:ext>
            </a:extLst>
          </p:cNvPr>
          <p:cNvGrpSpPr/>
          <p:nvPr/>
        </p:nvGrpSpPr>
        <p:grpSpPr>
          <a:xfrm>
            <a:off x="1515411" y="3947325"/>
            <a:ext cx="3361140" cy="2492599"/>
            <a:chOff x="306266" y="3836707"/>
            <a:chExt cx="3361140" cy="24925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48AA0D-6EFC-FC45-4021-DFC1AFC6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165" y="3836707"/>
              <a:ext cx="3073346" cy="19863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96D2AF-AD85-DA25-E4D3-27FF44541469}"/>
                </a:ext>
              </a:extLst>
            </p:cNvPr>
            <p:cNvSpPr txBox="1"/>
            <p:nvPr/>
          </p:nvSpPr>
          <p:spPr>
            <a:xfrm>
              <a:off x="306266" y="5867641"/>
              <a:ext cx="3361140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Candara" panose="020E0502030303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Graph/Tree Processing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48044-4FFE-5866-623F-AC87A528B1C7}"/>
              </a:ext>
            </a:extLst>
          </p:cNvPr>
          <p:cNvGrpSpPr/>
          <p:nvPr/>
        </p:nvGrpSpPr>
        <p:grpSpPr>
          <a:xfrm>
            <a:off x="8381578" y="4100992"/>
            <a:ext cx="1963593" cy="2338932"/>
            <a:chOff x="5711820" y="3990374"/>
            <a:chExt cx="1963593" cy="23389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D44C8E-782C-74BB-0F92-7D86C340D8C1}"/>
                </a:ext>
              </a:extLst>
            </p:cNvPr>
            <p:cNvSpPr txBox="1"/>
            <p:nvPr/>
          </p:nvSpPr>
          <p:spPr>
            <a:xfrm>
              <a:off x="5892200" y="5867641"/>
              <a:ext cx="1602834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Genomics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83E0B5-D773-76DC-D395-BAF2C68B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4" t="3824" r="-3844" b="5665"/>
            <a:stretch/>
          </p:blipFill>
          <p:spPr>
            <a:xfrm>
              <a:off x="5711820" y="3990374"/>
              <a:ext cx="1963593" cy="1679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76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E86CE-5336-608A-211F-0126036C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Pipeline is Unbalanced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1C8BA-DAF8-04AB-C2F4-CFB221BF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47305-6A97-B252-47D8-BB771060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-1"/>
          <a:stretch/>
        </p:blipFill>
        <p:spPr>
          <a:xfrm>
            <a:off x="607183" y="1429555"/>
            <a:ext cx="10977634" cy="39196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3BF4AF-4F87-292D-05CE-515575189FA8}"/>
              </a:ext>
            </a:extLst>
          </p:cNvPr>
          <p:cNvSpPr/>
          <p:nvPr/>
        </p:nvSpPr>
        <p:spPr>
          <a:xfrm>
            <a:off x="1253109" y="6577727"/>
            <a:ext cx="8771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Avenir Next" panose="020B0503020202020204" pitchFamily="34" charset="0"/>
              </a:rPr>
              <a:t>Alser</a:t>
            </a:r>
            <a:r>
              <a:rPr lang="en-US" sz="1000" dirty="0">
                <a:latin typeface="Avenir Next" panose="020B0503020202020204" pitchFamily="34" charset="0"/>
              </a:rPr>
              <a:t>+, “From molecules to genomic variations: Accelerating genome analysis via intelligent algorithms and architectures,” CSBJ 2022</a:t>
            </a:r>
          </a:p>
        </p:txBody>
      </p:sp>
    </p:spTree>
    <p:extLst>
      <p:ext uri="{BB962C8B-B14F-4D97-AF65-F5344CB8AC3E}">
        <p14:creationId xmlns:p14="http://schemas.microsoft.com/office/powerpoint/2010/main" val="1659543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9309-1C53-7784-BC9C-1AA20D2A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Application Scope and Accuracy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68C3D-6181-D3F7-E27E-A747F07F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8F16F-EF05-02AE-607B-6A777A508D1A}"/>
              </a:ext>
            </a:extLst>
          </p:cNvPr>
          <p:cNvGrpSpPr/>
          <p:nvPr/>
        </p:nvGrpSpPr>
        <p:grpSpPr>
          <a:xfrm>
            <a:off x="270225" y="1072172"/>
            <a:ext cx="7483887" cy="1645920"/>
            <a:chOff x="270225" y="1072172"/>
            <a:chExt cx="7483887" cy="16459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D7287B-0A85-D217-6500-D86C3C68DC31}"/>
                </a:ext>
              </a:extLst>
            </p:cNvPr>
            <p:cNvSpPr txBox="1"/>
            <p:nvPr/>
          </p:nvSpPr>
          <p:spPr>
            <a:xfrm>
              <a:off x="4021475" y="1587356"/>
              <a:ext cx="37326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Energy-efficient analysis for Resource-constrained devices</a:t>
              </a:r>
            </a:p>
          </p:txBody>
        </p:sp>
        <p:pic>
          <p:nvPicPr>
            <p:cNvPr id="6" name="Picture 5" descr="A drone flying over a city&#10;&#10;Description automatically generated">
              <a:extLst>
                <a:ext uri="{FF2B5EF4-FFF2-40B4-BE49-F238E27FC236}">
                  <a16:creationId xmlns:a16="http://schemas.microsoft.com/office/drawing/2014/main" id="{6776AE76-DD29-F449-0704-C6D771F09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7" b="3296"/>
            <a:stretch/>
          </p:blipFill>
          <p:spPr>
            <a:xfrm>
              <a:off x="270225" y="1072172"/>
              <a:ext cx="3434534" cy="16459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4113F-1178-9B85-ACEF-2DBBD0DDD212}"/>
              </a:ext>
            </a:extLst>
          </p:cNvPr>
          <p:cNvGrpSpPr/>
          <p:nvPr/>
        </p:nvGrpSpPr>
        <p:grpSpPr>
          <a:xfrm>
            <a:off x="1773432" y="2861117"/>
            <a:ext cx="5896021" cy="1645920"/>
            <a:chOff x="391442" y="2861117"/>
            <a:chExt cx="5896021" cy="16459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B52642-6D7C-514C-858A-EF665D648EDD}"/>
                </a:ext>
              </a:extLst>
            </p:cNvPr>
            <p:cNvSpPr txBox="1"/>
            <p:nvPr/>
          </p:nvSpPr>
          <p:spPr>
            <a:xfrm>
              <a:off x="391442" y="3376300"/>
              <a:ext cx="201054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Urgent analysis within minutes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C590CC-9A61-D0AC-9790-C66EC51E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31"/>
            <a:stretch/>
          </p:blipFill>
          <p:spPr>
            <a:xfrm>
              <a:off x="2852929" y="2861117"/>
              <a:ext cx="3434534" cy="164592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C5E98-949B-B9DE-DA2B-006A3DA10F3D}"/>
              </a:ext>
            </a:extLst>
          </p:cNvPr>
          <p:cNvGrpSpPr/>
          <p:nvPr/>
        </p:nvGrpSpPr>
        <p:grpSpPr>
          <a:xfrm>
            <a:off x="4108740" y="4650062"/>
            <a:ext cx="7477063" cy="1645919"/>
            <a:chOff x="1396713" y="4650062"/>
            <a:chExt cx="7477063" cy="16459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ED274-014F-2918-19E2-01E916422E6B}"/>
                </a:ext>
              </a:extLst>
            </p:cNvPr>
            <p:cNvSpPr txBox="1"/>
            <p:nvPr/>
          </p:nvSpPr>
          <p:spPr>
            <a:xfrm>
              <a:off x="1396713" y="5165245"/>
              <a:ext cx="366906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Large-scale analysis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sacrificing accuracy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performance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F87454-A869-42B8-F58B-05F5A024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1" b="6441"/>
            <a:stretch/>
          </p:blipFill>
          <p:spPr>
            <a:xfrm>
              <a:off x="5435632" y="4650062"/>
              <a:ext cx="3438144" cy="1645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1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D1FB2D-1850-9F1F-C198-5E04D8AE1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A73F0-0F8D-C05D-6532-E9C5CBDA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1B2E7DA-680D-E8EB-E391-7B68ADB6313E}"/>
              </a:ext>
            </a:extLst>
          </p:cNvPr>
          <p:cNvGrpSpPr/>
          <p:nvPr/>
        </p:nvGrpSpPr>
        <p:grpSpPr>
          <a:xfrm>
            <a:off x="313703" y="898301"/>
            <a:ext cx="4994217" cy="5543427"/>
            <a:chOff x="313703" y="898301"/>
            <a:chExt cx="4994217" cy="554342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C01116-725D-4B4C-56BC-087136522DB2}"/>
                </a:ext>
              </a:extLst>
            </p:cNvPr>
            <p:cNvGrpSpPr/>
            <p:nvPr/>
          </p:nvGrpSpPr>
          <p:grpSpPr>
            <a:xfrm>
              <a:off x="313703" y="1346744"/>
              <a:ext cx="4994217" cy="5094984"/>
              <a:chOff x="313703" y="1346744"/>
              <a:chExt cx="4994217" cy="509498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62B5457-29FC-9DF9-5C26-631B2D73B832}"/>
                  </a:ext>
                </a:extLst>
              </p:cNvPr>
              <p:cNvSpPr/>
              <p:nvPr/>
            </p:nvSpPr>
            <p:spPr>
              <a:xfrm>
                <a:off x="313703" y="1346744"/>
                <a:ext cx="4994217" cy="5094984"/>
              </a:xfrm>
              <a:prstGeom prst="roundRect">
                <a:avLst>
                  <a:gd name="adj" fmla="val 5864"/>
                </a:avLst>
              </a:prstGeom>
              <a:solidFill>
                <a:srgbClr val="FFECCD"/>
              </a:solidFill>
              <a:ln w="19050" cap="flat" cmpd="sng" algn="ctr">
                <a:solidFill>
                  <a:srgbClr val="F5951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BB77A18-AEBC-3B62-AE06-2A3BFD3D302A}"/>
                  </a:ext>
                </a:extLst>
              </p:cNvPr>
              <p:cNvGrpSpPr/>
              <p:nvPr/>
            </p:nvGrpSpPr>
            <p:grpSpPr>
              <a:xfrm>
                <a:off x="400269" y="1658493"/>
                <a:ext cx="4860140" cy="4586001"/>
                <a:chOff x="400269" y="1658493"/>
                <a:chExt cx="4860140" cy="4586001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C1C2BCE2-B054-7632-89A3-C64CB3751238}"/>
                    </a:ext>
                  </a:extLst>
                </p:cNvPr>
                <p:cNvGrpSpPr/>
                <p:nvPr/>
              </p:nvGrpSpPr>
              <p:grpSpPr>
                <a:xfrm>
                  <a:off x="536053" y="1658493"/>
                  <a:ext cx="4620781" cy="738664"/>
                  <a:chOff x="536053" y="1681643"/>
                  <a:chExt cx="4620781" cy="738664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C49A9539-B605-3D58-A5EA-3E0E22CA27A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36053" y="1759133"/>
                    <a:ext cx="949801" cy="583685"/>
                    <a:chOff x="403624" y="4779574"/>
                    <a:chExt cx="1261716" cy="775367"/>
                  </a:xfrm>
                </p:grpSpPr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2625C474-30E3-C824-4B7C-950138C407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3624" y="5554941"/>
                      <a:ext cx="1261716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E4513C48-25D0-1567-7A20-C108D149B9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3624" y="4779574"/>
                      <a:ext cx="4974" cy="775367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9" name="Graphic 28" descr="Heartbeat with solid fill">
                      <a:extLst>
                        <a:ext uri="{FF2B5EF4-FFF2-40B4-BE49-F238E27FC236}">
                          <a16:creationId xmlns:a16="http://schemas.microsoft.com/office/drawing/2014/main" id="{F5669476-CA64-BC2D-26CD-48C3160708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41603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Graphic 29" descr="Heartbeat with solid fill">
                      <a:extLst>
                        <a:ext uri="{FF2B5EF4-FFF2-40B4-BE49-F238E27FC236}">
                          <a16:creationId xmlns:a16="http://schemas.microsoft.com/office/drawing/2014/main" id="{A0ECF633-842C-5B28-FB33-A2E842E9D9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62014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 descr="Heartbeat with solid fill">
                      <a:extLst>
                        <a:ext uri="{FF2B5EF4-FFF2-40B4-BE49-F238E27FC236}">
                          <a16:creationId xmlns:a16="http://schemas.microsoft.com/office/drawing/2014/main" id="{3651E073-6386-C535-6D33-B8DA09E7C5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082424" y="5006922"/>
                      <a:ext cx="451153" cy="45115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A806FCD1-ADE8-1181-03A9-08B902751865}"/>
                      </a:ext>
                    </a:extLst>
                  </p:cNvPr>
                  <p:cNvSpPr/>
                  <p:nvPr/>
                </p:nvSpPr>
                <p:spPr>
                  <a:xfrm>
                    <a:off x="1599774" y="1681643"/>
                    <a:ext cx="3557060" cy="738664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Real-Time and Portable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Genomic Signal Analysis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86173B9-DB1A-F33A-628B-97B6572D82F8}"/>
                    </a:ext>
                  </a:extLst>
                </p:cNvPr>
                <p:cNvGrpSpPr/>
                <p:nvPr/>
              </p:nvGrpSpPr>
              <p:grpSpPr>
                <a:xfrm>
                  <a:off x="629735" y="3049815"/>
                  <a:ext cx="4630674" cy="1350045"/>
                  <a:chOff x="629735" y="3049815"/>
                  <a:chExt cx="4630674" cy="1350045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3D100F7C-2926-D95C-84C4-D07865319A1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629735" y="3049815"/>
                    <a:ext cx="707845" cy="1350045"/>
                    <a:chOff x="3570882" y="4145455"/>
                    <a:chExt cx="1080509" cy="2060816"/>
                  </a:xfrm>
                </p:grpSpPr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47DE9117-7A0D-ED8D-17A1-F7462C20E6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19085" y="5222171"/>
                      <a:ext cx="984099" cy="984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9DCBFF73-37B4-CE7D-96C6-A916262445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70882" y="4145455"/>
                      <a:ext cx="1080509" cy="108050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30BFD834-1FF0-2294-39B2-D945B9F35A38}"/>
                      </a:ext>
                    </a:extLst>
                  </p:cNvPr>
                  <p:cNvSpPr/>
                  <p:nvPr/>
                </p:nvSpPr>
                <p:spPr>
                  <a:xfrm>
                    <a:off x="1436788" y="3170839"/>
                    <a:ext cx="3823621" cy="110799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Data-centric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and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AI-Driven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Solutions to Analyze Genomic Data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85E5AEE-E2A6-BE7F-EC59-C3B497F87EB9}"/>
                    </a:ext>
                  </a:extLst>
                </p:cNvPr>
                <p:cNvGrpSpPr/>
                <p:nvPr/>
              </p:nvGrpSpPr>
              <p:grpSpPr>
                <a:xfrm>
                  <a:off x="400269" y="4767166"/>
                  <a:ext cx="4545663" cy="1477328"/>
                  <a:chOff x="400269" y="4848191"/>
                  <a:chExt cx="4545663" cy="1477328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BF824B00-42CA-4C63-32E1-71E6920DFED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400269" y="5246399"/>
                    <a:ext cx="1221368" cy="680912"/>
                    <a:chOff x="6928108" y="1584573"/>
                    <a:chExt cx="1599680" cy="891821"/>
                  </a:xfrm>
                </p:grpSpPr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E9BBDEFF-3843-2127-DBE8-1A4D43B3F6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21489" b="22761"/>
                    <a:stretch/>
                  </p:blipFill>
                  <p:spPr>
                    <a:xfrm>
                      <a:off x="6928108" y="1584573"/>
                      <a:ext cx="1599680" cy="89182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BFCE24A6-C6D2-2363-BF9F-EDB37057E9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13821" y="1758462"/>
                      <a:ext cx="1028257" cy="428080"/>
                      <a:chOff x="7210341" y="1766325"/>
                      <a:chExt cx="1028257" cy="428080"/>
                    </a:xfrm>
                  </p:grpSpPr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D2CC7009-5B1E-CDD2-4D03-0904C13E5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7681" y="1906135"/>
                        <a:ext cx="419816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39D84865-F766-8E85-39D7-583E0CDCA6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9622" y="2023472"/>
                        <a:ext cx="376334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F0601235-720E-E910-650D-70AEB7FEF7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7147" y="2023473"/>
                        <a:ext cx="297692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" name="Rectangle 16">
                        <a:extLst>
                          <a:ext uri="{FF2B5EF4-FFF2-40B4-BE49-F238E27FC236}">
                            <a16:creationId xmlns:a16="http://schemas.microsoft.com/office/drawing/2014/main" id="{1C44444C-9142-5BA3-5A83-1510307B0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1956" y="2139540"/>
                        <a:ext cx="248669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C04366C9-6EA3-71D3-9B07-D0AA780B6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7501" y="2139541"/>
                        <a:ext cx="571097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404007C7-ADE6-7237-1C49-08D1435FC4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1927" y="1907405"/>
                        <a:ext cx="466671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90574754-80DF-94EB-C02D-B2E445DBE9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0341" y="1766325"/>
                        <a:ext cx="1028257" cy="54864"/>
                      </a:xfrm>
                      <a:prstGeom prst="rect">
                        <a:avLst/>
                      </a:prstGeom>
                      <a:solidFill>
                        <a:srgbClr val="FFE69A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117E3B24-E03F-A332-1E6B-E4BACDBE8EEE}"/>
                      </a:ext>
                    </a:extLst>
                  </p:cNvPr>
                  <p:cNvSpPr/>
                  <p:nvPr/>
                </p:nvSpPr>
                <p:spPr>
                  <a:xfrm>
                    <a:off x="1751264" y="4848191"/>
                    <a:ext cx="3194668" cy="1477328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venir Next" panose="020B0503020202020204" pitchFamily="34" charset="0"/>
                      </a:rPr>
                      <a:t>Accurate and Fast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dirty="0">
                        <a:latin typeface="Avenir Next" panose="020B0503020202020204" pitchFamily="34" charset="0"/>
                      </a:rPr>
                      <a:t>Algorithms Scalable to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Large Volumes of Genomic Data</a:t>
                    </a:r>
                    <a:endParaRPr lang="en-US" sz="1200" b="1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7F8735-8E8E-6365-B0E8-D251787E6F7B}"/>
                </a:ext>
              </a:extLst>
            </p:cNvPr>
            <p:cNvSpPr/>
            <p:nvPr/>
          </p:nvSpPr>
          <p:spPr>
            <a:xfrm>
              <a:off x="1337580" y="898301"/>
              <a:ext cx="2934169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Research Directions</a:t>
              </a:r>
              <a:endParaRPr lang="en-US" sz="12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B31A29-9FC1-15D5-5945-27DDC2E3BC26}"/>
              </a:ext>
            </a:extLst>
          </p:cNvPr>
          <p:cNvGrpSpPr/>
          <p:nvPr/>
        </p:nvGrpSpPr>
        <p:grpSpPr>
          <a:xfrm>
            <a:off x="8059285" y="2342286"/>
            <a:ext cx="3593544" cy="2438770"/>
            <a:chOff x="5428741" y="641236"/>
            <a:chExt cx="3593544" cy="243877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0885584-80C7-BC48-5246-1C8649276EA6}"/>
                </a:ext>
              </a:extLst>
            </p:cNvPr>
            <p:cNvSpPr/>
            <p:nvPr/>
          </p:nvSpPr>
          <p:spPr>
            <a:xfrm>
              <a:off x="5428741" y="1054887"/>
              <a:ext cx="3593544" cy="2025119"/>
            </a:xfrm>
            <a:prstGeom prst="roundRect">
              <a:avLst>
                <a:gd name="adj" fmla="val 5864"/>
              </a:avLst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400" dirty="0">
                  <a:latin typeface="Avenir Next" panose="020B0503020202020204" pitchFamily="34" charset="0"/>
                </a:rPr>
                <a:t>Enable fundamentally better integration of biological data analysis in our </a:t>
              </a:r>
              <a:r>
                <a:rPr lang="en-US" sz="2400" b="1" dirty="0">
                  <a:latin typeface="Avenir Next" panose="020B0503020202020204" pitchFamily="34" charset="0"/>
                </a:rPr>
                <a:t>everyday lives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4A89B8-AEEA-8017-B320-FA2F3DB62295}"/>
                </a:ext>
              </a:extLst>
            </p:cNvPr>
            <p:cNvSpPr/>
            <p:nvPr/>
          </p:nvSpPr>
          <p:spPr>
            <a:xfrm>
              <a:off x="6792741" y="641236"/>
              <a:ext cx="86554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Goal</a:t>
              </a:r>
              <a:endParaRPr lang="en-US" sz="1200" b="1" dirty="0">
                <a:solidFill>
                  <a:srgbClr val="4473C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D59E9-FDAA-A226-30D5-3D67F64D3085}"/>
              </a:ext>
            </a:extLst>
          </p:cNvPr>
          <p:cNvGrpSpPr/>
          <p:nvPr/>
        </p:nvGrpSpPr>
        <p:grpSpPr>
          <a:xfrm>
            <a:off x="8098011" y="748698"/>
            <a:ext cx="3503003" cy="5625947"/>
            <a:chOff x="5961063" y="888828"/>
            <a:chExt cx="3503003" cy="56259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7BCB264-572B-1FB1-BF51-82CD8783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0" t="7661" r="25643" b="10118"/>
            <a:stretch/>
          </p:blipFill>
          <p:spPr>
            <a:xfrm>
              <a:off x="6026566" y="1729881"/>
              <a:ext cx="436641" cy="7315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4F2E61-2073-C5D2-B616-E176FC0A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453" y="888828"/>
              <a:ext cx="731520" cy="7315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4BD0BE1-CA5D-D0ED-C0C4-B3438BEC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0797" y="888828"/>
              <a:ext cx="731520" cy="73152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4414C8-C435-F451-99CB-C98BD72D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797" y="5783255"/>
              <a:ext cx="731520" cy="7315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14A737A-2A15-1E3C-CED5-0C40FE274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546" y="5183135"/>
              <a:ext cx="731520" cy="7315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033C0F-E4FD-13CE-0650-2BDFFBA41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319" y="5874695"/>
              <a:ext cx="548640" cy="5486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0173436-E2D6-53EA-9785-34DD4059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986" y="1821220"/>
              <a:ext cx="548640" cy="5486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D78AF64-1576-B7D3-4912-A8FD7440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063" y="5267465"/>
              <a:ext cx="567645" cy="567645"/>
            </a:xfrm>
            <a:prstGeom prst="rect">
              <a:avLst/>
            </a:prstGeom>
          </p:spPr>
        </p:pic>
      </p:grpSp>
      <p:sp>
        <p:nvSpPr>
          <p:cNvPr id="45" name="Striped Right Arrow 44">
            <a:extLst>
              <a:ext uri="{FF2B5EF4-FFF2-40B4-BE49-F238E27FC236}">
                <a16:creationId xmlns:a16="http://schemas.microsoft.com/office/drawing/2014/main" id="{C4E7F1CA-4827-BD17-5009-FD04F55CF474}"/>
              </a:ext>
            </a:extLst>
          </p:cNvPr>
          <p:cNvSpPr>
            <a:spLocks noChangeAspect="1"/>
          </p:cNvSpPr>
          <p:nvPr/>
        </p:nvSpPr>
        <p:spPr>
          <a:xfrm>
            <a:off x="5486399" y="3631187"/>
            <a:ext cx="2376197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567F75-2330-EF97-3517-12D0145A6C28}"/>
              </a:ext>
            </a:extLst>
          </p:cNvPr>
          <p:cNvGrpSpPr/>
          <p:nvPr/>
        </p:nvGrpSpPr>
        <p:grpSpPr>
          <a:xfrm>
            <a:off x="313703" y="1707605"/>
            <a:ext cx="6226930" cy="4738861"/>
            <a:chOff x="313703" y="1707605"/>
            <a:chExt cx="6226930" cy="4738861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718BB8A-FC03-19D8-336D-77345FDE2451}"/>
                </a:ext>
              </a:extLst>
            </p:cNvPr>
            <p:cNvSpPr/>
            <p:nvPr/>
          </p:nvSpPr>
          <p:spPr>
            <a:xfrm>
              <a:off x="313703" y="2807131"/>
              <a:ext cx="4994217" cy="3639335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90000"/>
              </a:schemeClr>
            </a:solidFill>
            <a:ln w="19050" cap="flat" cmpd="sng" algn="ctr">
              <a:solidFill>
                <a:srgbClr val="F5951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4BB3FB-75AA-4EFA-04D5-A6384223B900}"/>
                </a:ext>
              </a:extLst>
            </p:cNvPr>
            <p:cNvSpPr/>
            <p:nvPr/>
          </p:nvSpPr>
          <p:spPr>
            <a:xfrm>
              <a:off x="5414579" y="1707605"/>
              <a:ext cx="1126054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Today’s</a:t>
              </a:r>
              <a:b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</a:br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Talk</a:t>
              </a:r>
              <a:endParaRPr lang="en-US" sz="1200" b="1" dirty="0">
                <a:solidFill>
                  <a:srgbClr val="BF0600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8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661A9-145B-57DA-BAC7-9CE3F841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Joel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Gagandeep Singh, Meryem Banu </a:t>
            </a:r>
            <a:r>
              <a:rPr lang="en-US" altLang="en-US" sz="2000" dirty="0" err="1">
                <a:solidFill>
                  <a:srgbClr val="222222"/>
                </a:solidFill>
              </a:rPr>
              <a:t>Cavlak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 err="1">
                <a:solidFill>
                  <a:srgbClr val="222222"/>
                </a:solidFill>
              </a:rPr>
              <a:t>Haiyu</a:t>
            </a:r>
            <a:r>
              <a:rPr lang="en-US" altLang="en-US" sz="2000" dirty="0">
                <a:solidFill>
                  <a:srgbClr val="222222"/>
                </a:solidFill>
              </a:rPr>
              <a:t> Mao,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RawHash</a:t>
            </a:r>
            <a:r>
              <a:rPr lang="en-US" altLang="en-US" sz="2000" b="1" dirty="0">
                <a:solidFill>
                  <a:srgbClr val="222222"/>
                </a:solidFill>
              </a:rPr>
              <a:t>: enabling fast and accurate real-time analysis of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raw nanopore signals for large genomes"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31st Annual Conference on Intelligent Systems for Molecular Biology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ISMB 2023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 and the 22nd European Conference on Computational Biology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ECCB 2023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Lyon, France, July 2023.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9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Preprint (</a:t>
            </a:r>
            <a:r>
              <a:rPr lang="en-US" altLang="en-US" sz="2000" dirty="0" err="1">
                <a:solidFill>
                  <a:srgbClr val="222222"/>
                </a:solidFill>
              </a:rPr>
              <a:t>bioRxiv</a:t>
            </a:r>
            <a:r>
              <a:rPr lang="en-US" altLang="en-US" sz="2000" dirty="0">
                <a:solidFill>
                  <a:srgbClr val="222222"/>
                </a:solidFill>
              </a:rPr>
              <a:t>) </a:t>
            </a:r>
            <a:r>
              <a:rPr lang="en-US" altLang="en-US" sz="2000" dirty="0">
                <a:solidFill>
                  <a:srgbClr val="222222"/>
                </a:solidFill>
                <a:hlinkClick r:id="rId10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1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Social Media Thread </a:t>
            </a:r>
            <a:r>
              <a:rPr lang="en-US" altLang="en-US" sz="2000" dirty="0">
                <a:solidFill>
                  <a:srgbClr val="222222"/>
                </a:solidFill>
                <a:hlinkClick r:id="rId12"/>
              </a:rPr>
              <a:t>[Twitter (X)]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02DD-E38F-7488-2B70-5A221CEB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A8E02A1-42DC-B55D-2E27-E51C57A16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87" y="4276163"/>
            <a:ext cx="6220626" cy="232181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1CCB77C-BDF1-FC48-47EB-66F38BB5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Frontiers: Raw Signal Analysis </a:t>
            </a:r>
            <a:r>
              <a:rPr lang="en-US" sz="2400" dirty="0"/>
              <a:t>[ISMB '23]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1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CCBE63-87A0-081A-5513-07E715953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Melina Soysal, Joël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"RawHash2: Mapping Raw Nanopore Signals Using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Hash-Based Seeding and Adaptive Quantization"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Bioinformatics</a:t>
            </a:r>
            <a:r>
              <a:rPr lang="en-US" altLang="en-US" sz="2000" dirty="0">
                <a:solidFill>
                  <a:srgbClr val="222222"/>
                </a:solidFill>
              </a:rPr>
              <a:t>, July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AECF3-DC8E-DB31-4F04-D3AC162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BED34-9383-D205-4E49-CFD7CD86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Real-Time Raw Signal Analysis </a:t>
            </a:r>
            <a:r>
              <a:rPr lang="en-US" sz="2400" dirty="0"/>
              <a:t>[Bioinformatics '24]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6A14A-D42B-7EA3-9BB4-2D6B3AD02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153"/>
          <a:stretch/>
        </p:blipFill>
        <p:spPr>
          <a:xfrm>
            <a:off x="1400693" y="2636934"/>
            <a:ext cx="9390615" cy="38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1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BCC55-46F9-71AB-836D-2B4C09BEB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Maximilian </a:t>
            </a:r>
            <a:r>
              <a:rPr lang="en-US" altLang="en-US" sz="2000" dirty="0" err="1">
                <a:solidFill>
                  <a:srgbClr val="222222"/>
                </a:solidFill>
              </a:rPr>
              <a:t>Mordig</a:t>
            </a:r>
            <a:r>
              <a:rPr lang="en-US" altLang="en-US" sz="2000" dirty="0">
                <a:solidFill>
                  <a:srgbClr val="222222"/>
                </a:solidFill>
              </a:rPr>
              <a:t>, Harun Mustafa, Sayan Goswami,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Stefano Mercogliano, Furkan Eris, Joel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Andre Kahles,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"Rawsamble: Overlapping and Assembling Raw Nanopore Signals using a Hash-based Seeding Mechanism"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[Accepted to Bioinformatics] 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arXiv</a:t>
            </a:r>
            <a:r>
              <a:rPr lang="en-US" altLang="en-US" sz="2000" dirty="0">
                <a:solidFill>
                  <a:srgbClr val="222222"/>
                </a:solidFill>
              </a:rPr>
              <a:t>, October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3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[code]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ISMB 2024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9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10"/>
              </a:rPr>
              <a:t>CSHL 2024 (Biological Data Science)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11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2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3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Social Media Thread </a:t>
            </a:r>
            <a:r>
              <a:rPr lang="en-US" altLang="en-US" sz="2000" dirty="0">
                <a:solidFill>
                  <a:srgbClr val="222222"/>
                </a:solidFill>
                <a:hlinkClick r:id="rId14"/>
              </a:rPr>
              <a:t>[Twitter (X)]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5"/>
              </a:rPr>
              <a:t>[LinkedIn]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02062-E3FA-09FE-49DB-5BD915F4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3B962D-AED8-C8F9-D92E-75C59F27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Assembling Raw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255CB-3B67-06E4-2970-4F52E7CC93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4" y="4167022"/>
            <a:ext cx="8991092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50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2F2F0-6366-39E7-15FA-626049C4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Joël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Mohammad </a:t>
            </a:r>
            <a:r>
              <a:rPr lang="en-US" altLang="en-US" sz="2000" dirty="0" err="1">
                <a:solidFill>
                  <a:srgbClr val="222222"/>
                </a:solidFill>
              </a:rPr>
              <a:t>Sadrosadati</a:t>
            </a:r>
            <a:r>
              <a:rPr lang="en-US" altLang="en-US" sz="2000" dirty="0">
                <a:solidFill>
                  <a:srgbClr val="222222"/>
                </a:solidFill>
              </a:rPr>
              <a:t>, Mohammed </a:t>
            </a:r>
            <a:r>
              <a:rPr lang="en-US" altLang="en-US" sz="2000" dirty="0" err="1">
                <a:solidFill>
                  <a:srgbClr val="222222"/>
                </a:solidFill>
              </a:rPr>
              <a:t>Alser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"RawAlign: Accurate, Fast, and Scalable Raw Nanopore Signal Mapping via Combining Seeding and Alignment"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IEEE Access</a:t>
            </a:r>
            <a:r>
              <a:rPr lang="en-US" altLang="en-US" sz="2000" dirty="0">
                <a:solidFill>
                  <a:srgbClr val="222222"/>
                </a:solidFill>
              </a:rPr>
              <a:t>, December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CE56-63DE-FA90-3FE3-9691965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AE0D9-830A-3785-9CE3-BA841EF4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Quickly Aligning Raw Signals </a:t>
            </a:r>
            <a:r>
              <a:rPr lang="en-US" sz="2400" dirty="0"/>
              <a:t>[IEEE Access '24]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27325-EB16-1B2A-B33D-4B10BB4D9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17" y="3001903"/>
            <a:ext cx="8398165" cy="3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2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DC767-6F48-8E70-B8D5-A6F5CD489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074470-148F-04DC-DE7B-5425461B9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Furkan Eris, Ulysse McConnell,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/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RawBench</a:t>
            </a:r>
            <a:r>
              <a:rPr lang="en-US" altLang="en-US" sz="2000" b="1" dirty="0">
                <a:solidFill>
                  <a:srgbClr val="222222"/>
                </a:solidFill>
              </a:rPr>
              <a:t>: A Comprehensive Benchmarking Framework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for Raw Nanopore Signal Analysis Techniques"</a:t>
            </a:r>
            <a:br>
              <a:rPr lang="en-US" altLang="en-US" sz="2000" b="1" dirty="0"/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16th ACM Conference on Bioinformatics, Computational Biology, and Health Informatics (</a:t>
            </a:r>
            <a:r>
              <a:rPr lang="en-US" altLang="en-US" sz="2000" b="1" i="1" u="sng" dirty="0">
                <a:solidFill>
                  <a:srgbClr val="222222"/>
                </a:solidFill>
                <a:hlinkClick r:id="rId3"/>
              </a:rPr>
              <a:t>ACM-BCB 2025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Philadelphia, PA, USA, October 2025.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5"/>
              </a:rPr>
              <a:t>[pdf]</a:t>
            </a:r>
            <a:br>
              <a:rPr lang="en-US" altLang="en-US" sz="2000" dirty="0"/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hlinkClick r:id="rId6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7"/>
              </a:rPr>
              <a:t>[pdf]</a:t>
            </a:r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8907C-7D03-0ED2-0577-AD7DD0B3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83D55C-F60C-BB08-3D03-929AFE02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Benchmarking Raw Signal Analysis </a:t>
            </a:r>
            <a:r>
              <a:rPr lang="en-US" sz="2400" dirty="0"/>
              <a:t>[ACM-BCB '25]</a:t>
            </a:r>
          </a:p>
        </p:txBody>
      </p:sp>
      <p:pic>
        <p:nvPicPr>
          <p:cNvPr id="7" name="Picture 6" descr="A close-up of a benchmark&#10;&#10;AI-generated content may be incorrect.">
            <a:extLst>
              <a:ext uri="{FF2B5EF4-FFF2-40B4-BE49-F238E27FC236}">
                <a16:creationId xmlns:a16="http://schemas.microsoft.com/office/drawing/2014/main" id="{BD4123C3-195C-E944-4C80-5C4392179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40" y="3376889"/>
            <a:ext cx="8974753" cy="31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9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5403-23CA-4480-98B5-A38B9839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A06CD-102D-16A9-1CE7-95065FE4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88C8B-CD5D-D0EF-03E8-6D661C38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Basecalling is Accurate yet Costly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EECE65-275A-3CFB-2EEF-918049829711}"/>
              </a:ext>
            </a:extLst>
          </p:cNvPr>
          <p:cNvGrpSpPr/>
          <p:nvPr/>
        </p:nvGrpSpPr>
        <p:grpSpPr>
          <a:xfrm>
            <a:off x="1877473" y="2037036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0E36D4-F623-F1F4-3085-ED2472565FEB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9C4DBB-F71F-4809-FA11-8E59A2C30D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FE79C95-C602-52A1-5856-99EDA4F864E1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55F26F-41A0-D80E-1C01-922A63267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B7A96DF-6667-3E1D-0FA6-2477502E4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CDBB374-48F7-4CCA-BB80-C1030316ED3C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27887FDA-8877-0910-86AD-156F54630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1C00B615-7955-2E0F-7068-8CF0DE70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273787C6-98AD-0BD1-126C-59C73CFAA0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382EEB-116D-B2C1-4280-9BB6CE711168}"/>
              </a:ext>
            </a:extLst>
          </p:cNvPr>
          <p:cNvCxnSpPr>
            <a:cxnSpLocks/>
          </p:cNvCxnSpPr>
          <p:nvPr/>
        </p:nvCxnSpPr>
        <p:spPr>
          <a:xfrm>
            <a:off x="3237594" y="313177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BFE6D6-9428-98D5-7DA5-5662941A6081}"/>
              </a:ext>
            </a:extLst>
          </p:cNvPr>
          <p:cNvCxnSpPr>
            <a:cxnSpLocks/>
          </p:cNvCxnSpPr>
          <p:nvPr/>
        </p:nvCxnSpPr>
        <p:spPr>
          <a:xfrm>
            <a:off x="5165543" y="313177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E136E02-D28F-72A8-BD3A-E6DDFDBB435C}"/>
              </a:ext>
            </a:extLst>
          </p:cNvPr>
          <p:cNvGrpSpPr/>
          <p:nvPr/>
        </p:nvGrpSpPr>
        <p:grpSpPr>
          <a:xfrm>
            <a:off x="8683309" y="2037037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661165-D091-812F-BCC7-D0DA4F694CB9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F2CA2B-5ADB-8E3D-21AF-AC2612C36A9E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EE2C48C-BF04-771A-4132-79A0060B4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CDA78B1-62EC-2FE4-6C4E-C174E1B67369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56C1876-F68A-2D9D-3DAB-CC3AFBFD400B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FC7C70-34C4-60F0-CA46-FDAA49DA8BF8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4812DBD-E42D-1DF9-7048-4FAB72307581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1A01E44-62B9-50DB-5F37-50FDCFED4EF7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E3D97F8-9D3C-F735-C89C-8D32B875C8DB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8AC63E-7BA1-88C0-262E-EDDE77AE4C2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E467DE0-0DD7-FF42-3549-06747EBD1BA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665157-1AAE-302C-2390-E478A8063B12}"/>
              </a:ext>
            </a:extLst>
          </p:cNvPr>
          <p:cNvGrpSpPr/>
          <p:nvPr/>
        </p:nvGrpSpPr>
        <p:grpSpPr>
          <a:xfrm>
            <a:off x="3647433" y="2037037"/>
            <a:ext cx="1599680" cy="1540653"/>
            <a:chOff x="2430453" y="980316"/>
            <a:chExt cx="1599680" cy="15406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AF7E74A-3F8D-0A02-6934-02A5E48EDD8B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6A37A4-8369-D336-4285-80DAC0D60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4D4D486-F944-35BF-4E66-0B34F0DA9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21723D-CFD3-F57B-2A34-0BD43F741EFC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DB5AED5-3154-8775-2C46-7BA1551FC491}"/>
              </a:ext>
            </a:extLst>
          </p:cNvPr>
          <p:cNvCxnSpPr>
            <a:cxnSpLocks/>
          </p:cNvCxnSpPr>
          <p:nvPr/>
        </p:nvCxnSpPr>
        <p:spPr>
          <a:xfrm>
            <a:off x="8353656" y="313177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7B6699-E444-5D1B-A341-3DB37161BD41}"/>
              </a:ext>
            </a:extLst>
          </p:cNvPr>
          <p:cNvGrpSpPr/>
          <p:nvPr/>
        </p:nvGrpSpPr>
        <p:grpSpPr>
          <a:xfrm>
            <a:off x="3179673" y="3955538"/>
            <a:ext cx="2032714" cy="1340904"/>
            <a:chOff x="1655673" y="3955538"/>
            <a:chExt cx="2032714" cy="134090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29B6EF-C563-62AF-1FCE-DA94D71B28E9}"/>
                </a:ext>
              </a:extLst>
            </p:cNvPr>
            <p:cNvSpPr txBox="1"/>
            <p:nvPr/>
          </p:nvSpPr>
          <p:spPr>
            <a:xfrm>
              <a:off x="2374264" y="3955538"/>
              <a:ext cx="131412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AI Models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C62891-77A9-1CB2-3C0B-2DBA3D65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" t="22181" r="3717" b="22434"/>
            <a:stretch/>
          </p:blipFill>
          <p:spPr>
            <a:xfrm>
              <a:off x="2422886" y="4601438"/>
              <a:ext cx="1155251" cy="695004"/>
            </a:xfrm>
            <a:prstGeom prst="rect">
              <a:avLst/>
            </a:prstGeom>
          </p:spPr>
        </p:pic>
        <p:sp>
          <p:nvSpPr>
            <p:cNvPr id="58" name="Line 15">
              <a:extLst>
                <a:ext uri="{FF2B5EF4-FFF2-40B4-BE49-F238E27FC236}">
                  <a16:creationId xmlns:a16="http://schemas.microsoft.com/office/drawing/2014/main" id="{F69EFDA7-CC35-9C1C-7946-2C5726B79F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5673" y="4271966"/>
              <a:ext cx="659019" cy="0"/>
            </a:xfrm>
            <a:prstGeom prst="line">
              <a:avLst/>
            </a:prstGeom>
            <a:noFill/>
            <a:ln w="76200">
              <a:solidFill>
                <a:srgbClr val="4473C4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5F2B09E-17B1-31EC-99A3-FC1C35251CF7}"/>
              </a:ext>
            </a:extLst>
          </p:cNvPr>
          <p:cNvGrpSpPr/>
          <p:nvPr/>
        </p:nvGrpSpPr>
        <p:grpSpPr>
          <a:xfrm>
            <a:off x="5755358" y="2037036"/>
            <a:ext cx="2419707" cy="1277623"/>
            <a:chOff x="4231357" y="980315"/>
            <a:chExt cx="2419707" cy="12776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C47F07-FEF5-FD11-9734-B3E57E9A6ADE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AAA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lang="en-CH" sz="2000" b="1" dirty="0">
                <a:solidFill>
                  <a:srgbClr val="F49314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5F8200-7B58-4756-DF14-3CC7B48D9535}"/>
                </a:ext>
              </a:extLst>
            </p:cNvPr>
            <p:cNvSpPr txBox="1"/>
            <p:nvPr/>
          </p:nvSpPr>
          <p:spPr>
            <a:xfrm>
              <a:off x="4776894" y="980315"/>
              <a:ext cx="132863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EC73CEB-2A9F-1FE7-8A91-2B22BDB15F2F}"/>
              </a:ext>
            </a:extLst>
          </p:cNvPr>
          <p:cNvGrpSpPr/>
          <p:nvPr/>
        </p:nvGrpSpPr>
        <p:grpSpPr>
          <a:xfrm>
            <a:off x="5271961" y="3958591"/>
            <a:ext cx="2649111" cy="615553"/>
            <a:chOff x="3747960" y="4134080"/>
            <a:chExt cx="2649111" cy="61555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B9597F0-9F0D-3B7B-EE68-DC5ADAB5C181}"/>
                </a:ext>
              </a:extLst>
            </p:cNvPr>
            <p:cNvSpPr txBox="1"/>
            <p:nvPr/>
          </p:nvSpPr>
          <p:spPr>
            <a:xfrm>
              <a:off x="4485349" y="4134080"/>
              <a:ext cx="191172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Highly accurate reads</a:t>
              </a:r>
            </a:p>
          </p:txBody>
        </p:sp>
        <p:sp>
          <p:nvSpPr>
            <p:cNvPr id="5" name="Line 15">
              <a:extLst>
                <a:ext uri="{FF2B5EF4-FFF2-40B4-BE49-F238E27FC236}">
                  <a16:creationId xmlns:a16="http://schemas.microsoft.com/office/drawing/2014/main" id="{B9E8C37C-4089-1C17-7B34-E6B41A476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7960" y="4441857"/>
              <a:ext cx="659019" cy="0"/>
            </a:xfrm>
            <a:prstGeom prst="line">
              <a:avLst/>
            </a:prstGeom>
            <a:noFill/>
            <a:ln w="76200">
              <a:solidFill>
                <a:srgbClr val="4473C4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46BFA8-0725-AC4D-83B0-2BDB9235C0EA}"/>
              </a:ext>
            </a:extLst>
          </p:cNvPr>
          <p:cNvSpPr txBox="1"/>
          <p:nvPr/>
        </p:nvSpPr>
        <p:spPr>
          <a:xfrm>
            <a:off x="1639508" y="3963051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63612D-401B-420C-8E35-70D485BCAA6A}"/>
              </a:ext>
            </a:extLst>
          </p:cNvPr>
          <p:cNvGrpSpPr/>
          <p:nvPr/>
        </p:nvGrpSpPr>
        <p:grpSpPr>
          <a:xfrm>
            <a:off x="2765502" y="938593"/>
            <a:ext cx="6660996" cy="777240"/>
            <a:chOff x="2005631" y="5061765"/>
            <a:chExt cx="6660996" cy="77724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27C50C4-471D-F780-4B8D-F74F694FCE13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0A182D2-76FB-C4D5-75A4-19473862EF20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5A98AD7-A13B-574F-110D-7E77EF0760BD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50" name="Graphic 49" descr="Clock with solid fill">
                <a:extLst>
                  <a:ext uri="{FF2B5EF4-FFF2-40B4-BE49-F238E27FC236}">
                    <a16:creationId xmlns:a16="http://schemas.microsoft.com/office/drawing/2014/main" id="{39B3AE78-C783-F5E5-F2B0-21C6E4F4E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5BF3BE07-7F2D-A623-C1C6-51B69C44C4B4}"/>
              </a:ext>
            </a:extLst>
          </p:cNvPr>
          <p:cNvSpPr txBox="1"/>
          <p:nvPr/>
        </p:nvSpPr>
        <p:spPr>
          <a:xfrm>
            <a:off x="3006331" y="5827526"/>
            <a:ext cx="62669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make this pipeline cheaper?</a:t>
            </a:r>
          </a:p>
        </p:txBody>
      </p:sp>
    </p:spTree>
    <p:extLst>
      <p:ext uri="{BB962C8B-B14F-4D97-AF65-F5344CB8AC3E}">
        <p14:creationId xmlns:p14="http://schemas.microsoft.com/office/powerpoint/2010/main" val="8238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F139-F5EF-E31D-3344-DBC3CE01B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81282-DE40-3674-6C55-9AEF773F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8D9615-1F52-6736-D27D-234F53CA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Survive Without Translation?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B0D46E-2689-CA4F-770F-0C465248BE93}"/>
              </a:ext>
            </a:extLst>
          </p:cNvPr>
          <p:cNvGrpSpPr/>
          <p:nvPr/>
        </p:nvGrpSpPr>
        <p:grpSpPr>
          <a:xfrm>
            <a:off x="1877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5E0DB4-1728-217E-C23B-8AADBDB6768C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723005-12D7-217E-E3E9-39A0344F14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295DF1E-D7B7-6865-8354-79392BD304BE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76A9071-CFDC-809F-78F4-8E3527006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F9C4CAF-CA18-FCDA-C37B-78C74BA1E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5B8CB5C-0126-9A02-74FB-EA5235031769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FE223FF0-994A-B29E-2AE7-009EC20B8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13FC60D3-051A-F410-2EDA-925FAF535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E507214D-52BC-D16B-6FA7-FA636FC43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6D8AFE-BD1F-838D-0D50-44FD663CE9F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237595" y="2548118"/>
            <a:ext cx="55660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D68B36-584C-24F5-CF1E-7F0EF3F65E86}"/>
              </a:ext>
            </a:extLst>
          </p:cNvPr>
          <p:cNvGrpSpPr/>
          <p:nvPr/>
        </p:nvGrpSpPr>
        <p:grpSpPr>
          <a:xfrm>
            <a:off x="8683309" y="1453376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E4E68-AFE4-A9D0-7CFB-961CCF6EFF57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64947FA-02DA-F316-DF34-619533CA81EB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F90EDB-281F-419D-1027-647AEFF64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4A98E1-2A12-82EE-DC19-7454E7BAC787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32D335F-4F89-9B43-9294-111450047D4F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BBB0C7E-1EF3-CCC3-5152-92B9B88A16C5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751E01E-E412-6A7E-4356-889431B7D26B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6A786D-136F-F308-6740-15B4A28D8E4B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D4721B6-367A-EBFD-84AD-3F73E87C9165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53A4546-831C-BB27-7154-E0D6F9D2A8AF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AED638C-211B-B2DB-914C-526E8AA90A7E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BA76C62-694B-08BC-DC58-CFD67D4B99AA}"/>
              </a:ext>
            </a:extLst>
          </p:cNvPr>
          <p:cNvSpPr/>
          <p:nvPr/>
        </p:nvSpPr>
        <p:spPr>
          <a:xfrm>
            <a:off x="1635750" y="3279929"/>
            <a:ext cx="1577419" cy="872193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EDF89B-8A1C-1868-3FBA-7B4C61C990D9}"/>
              </a:ext>
            </a:extLst>
          </p:cNvPr>
          <p:cNvGrpSpPr/>
          <p:nvPr/>
        </p:nvGrpSpPr>
        <p:grpSpPr>
          <a:xfrm>
            <a:off x="6145839" y="2994029"/>
            <a:ext cx="4286652" cy="1444141"/>
            <a:chOff x="4794677" y="2816243"/>
            <a:chExt cx="4286652" cy="1444141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E6435D7-0776-DCE0-C4F2-FF26E14E607C}"/>
                </a:ext>
              </a:extLst>
            </p:cNvPr>
            <p:cNvGrpSpPr/>
            <p:nvPr/>
          </p:nvGrpSpPr>
          <p:grpSpPr>
            <a:xfrm>
              <a:off x="4794677" y="2816243"/>
              <a:ext cx="4286652" cy="1444141"/>
              <a:chOff x="4551621" y="2558213"/>
              <a:chExt cx="4286652" cy="1444141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0F429B2B-8C41-7D8F-E28A-FF8BA7968B79}"/>
                  </a:ext>
                </a:extLst>
              </p:cNvPr>
              <p:cNvGrpSpPr/>
              <p:nvPr/>
            </p:nvGrpSpPr>
            <p:grpSpPr>
              <a:xfrm>
                <a:off x="4551621" y="2558213"/>
                <a:ext cx="4286652" cy="1444141"/>
                <a:chOff x="4551621" y="2558213"/>
                <a:chExt cx="4286652" cy="1444141"/>
              </a:xfrm>
            </p:grpSpPr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6BEB7DA6-23A4-506D-20CD-465323728D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04469" y="2558213"/>
                  <a:ext cx="2612169" cy="41964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ysDot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ounded Rectangle 147">
                  <a:extLst>
                    <a:ext uri="{FF2B5EF4-FFF2-40B4-BE49-F238E27FC236}">
                      <a16:creationId xmlns:a16="http://schemas.microsoft.com/office/drawing/2014/main" id="{7520890D-8BA9-4B41-D39C-7D7522A67852}"/>
                    </a:ext>
                  </a:extLst>
                </p:cNvPr>
                <p:cNvSpPr/>
                <p:nvPr/>
              </p:nvSpPr>
              <p:spPr>
                <a:xfrm>
                  <a:off x="4551621" y="2943669"/>
                  <a:ext cx="4286652" cy="1058685"/>
                </a:xfrm>
                <a:prstGeom prst="roundRect">
                  <a:avLst/>
                </a:prstGeom>
                <a:noFill/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endParaRPr lang="en-US" sz="2000" b="1" kern="0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FA5CE20E-A5FB-7366-DA18-B979D5F422F3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783573"/>
                <a:chOff x="4604469" y="3027226"/>
                <a:chExt cx="4180188" cy="783573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CFB1B2A7-A03B-AB30-82E0-0CF6BAE6B388}"/>
                    </a:ext>
                  </a:extLst>
                </p:cNvPr>
                <p:cNvSpPr/>
                <p:nvPr/>
              </p:nvSpPr>
              <p:spPr>
                <a:xfrm>
                  <a:off x="5503659" y="3027226"/>
                  <a:ext cx="238180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Reference Genome</a:t>
                  </a:r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CDC8CF87-2D9E-7CBC-6478-B85F29A0DDCC}"/>
                    </a:ext>
                  </a:extLst>
                </p:cNvPr>
                <p:cNvGrpSpPr/>
                <p:nvPr/>
              </p:nvGrpSpPr>
              <p:grpSpPr>
                <a:xfrm>
                  <a:off x="4604469" y="3353598"/>
                  <a:ext cx="4180188" cy="457201"/>
                  <a:chOff x="4604469" y="3353598"/>
                  <a:chExt cx="4180188" cy="457201"/>
                </a:xfrm>
              </p:grpSpPr>
              <p:sp>
                <p:nvSpPr>
                  <p:cNvPr id="138" name="Rounded Rectangle 137">
                    <a:extLst>
                      <a:ext uri="{FF2B5EF4-FFF2-40B4-BE49-F238E27FC236}">
                        <a16:creationId xmlns:a16="http://schemas.microsoft.com/office/drawing/2014/main" id="{492D938A-4B2D-D646-B720-9557674B5A3D}"/>
                      </a:ext>
                    </a:extLst>
                  </p:cNvPr>
                  <p:cNvSpPr/>
                  <p:nvPr/>
                </p:nvSpPr>
                <p:spPr>
                  <a:xfrm>
                    <a:off x="4778944" y="3353599"/>
                    <a:ext cx="383123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AA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endParaRPr lang="en-CH" sz="2000" b="1" kern="0" dirty="0"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B165A8EF-752F-CEAD-A497-C25BC0450BB6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3353598"/>
                    <a:ext cx="641795" cy="457201"/>
                    <a:chOff x="4073343" y="1547359"/>
                    <a:chExt cx="641795" cy="457201"/>
                  </a:xfrm>
                </p:grpSpPr>
                <p:sp>
                  <p:nvSpPr>
                    <p:cNvPr id="144" name="Rounded Rectangle 143">
                      <a:extLst>
                        <a:ext uri="{FF2B5EF4-FFF2-40B4-BE49-F238E27FC236}">
                          <a16:creationId xmlns:a16="http://schemas.microsoft.com/office/drawing/2014/main" id="{28E8F7BD-48F9-CAE8-CCA8-D4D7E19A73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3344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C51EA2E8-57AE-5EDB-2B85-24434818A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73343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B5C1FBFA-36F6-4684-C86F-BF48E11D65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73343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6FE22F2B-868B-16C7-D662-2D796881D8A5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641794" cy="457201"/>
                    <a:chOff x="130622" y="1547359"/>
                    <a:chExt cx="641794" cy="457201"/>
                  </a:xfrm>
                </p:grpSpPr>
                <p:sp>
                  <p:nvSpPr>
                    <p:cNvPr id="141" name="Rounded Rectangle 140">
                      <a:extLst>
                        <a:ext uri="{FF2B5EF4-FFF2-40B4-BE49-F238E27FC236}">
                          <a16:creationId xmlns:a16="http://schemas.microsoft.com/office/drawing/2014/main" id="{F40C84F5-6103-07DB-AAB9-52B3FED9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22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algn="r"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00F85FE8-F304-7253-B101-C084B62C9B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698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1DA5CCA3-5DE0-9D19-D832-BFE5989A26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698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F2354EE5-F669-A4DC-6D24-452C59140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7713" y="2816243"/>
              <a:ext cx="52849" cy="48336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0A79CA-43DA-AD6E-B1C5-25792C9BF6F3}"/>
              </a:ext>
            </a:extLst>
          </p:cNvPr>
          <p:cNvGrpSpPr/>
          <p:nvPr/>
        </p:nvGrpSpPr>
        <p:grpSpPr>
          <a:xfrm>
            <a:off x="3244972" y="3795820"/>
            <a:ext cx="3595942" cy="1226835"/>
            <a:chOff x="1691788" y="4544753"/>
            <a:chExt cx="3595942" cy="1226835"/>
          </a:xfrm>
        </p:grpSpPr>
        <p:sp>
          <p:nvSpPr>
            <p:cNvPr id="128" name="Striped Right Arrow 127">
              <a:extLst>
                <a:ext uri="{FF2B5EF4-FFF2-40B4-BE49-F238E27FC236}">
                  <a16:creationId xmlns:a16="http://schemas.microsoft.com/office/drawing/2014/main" id="{DC4E31CB-EE27-A35C-2B87-65656CD8A2D7}"/>
                </a:ext>
              </a:extLst>
            </p:cNvPr>
            <p:cNvSpPr/>
            <p:nvPr/>
          </p:nvSpPr>
          <p:spPr>
            <a:xfrm rot="300000">
              <a:off x="1691788" y="4544753"/>
              <a:ext cx="3595942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C1BE21B-D27C-C936-1F97-7C71AEF91460}"/>
                </a:ext>
              </a:extLst>
            </p:cNvPr>
            <p:cNvSpPr/>
            <p:nvPr/>
          </p:nvSpPr>
          <p:spPr>
            <a:xfrm>
              <a:off x="1823851" y="4848258"/>
              <a:ext cx="2639204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communicate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an accurate translator?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303BCD-C879-B909-4EDD-4B470CBF8EB4}"/>
              </a:ext>
            </a:extLst>
          </p:cNvPr>
          <p:cNvSpPr txBox="1"/>
          <p:nvPr/>
        </p:nvSpPr>
        <p:spPr>
          <a:xfrm>
            <a:off x="1642873" y="3379390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</p:spTree>
    <p:extLst>
      <p:ext uri="{BB962C8B-B14F-4D97-AF65-F5344CB8AC3E}">
        <p14:creationId xmlns:p14="http://schemas.microsoft.com/office/powerpoint/2010/main" val="32826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9CC4D-CAF3-9DD5-5C24-9C9541E8B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77270A-CDD9-8E8F-20FA-5DF9F1D5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is Bottlenecked by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197C9-2212-0D09-9F53-60F87092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459C30D-2BB2-7041-AEBD-AAABE0F54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828"/>
          <a:stretch/>
        </p:blipFill>
        <p:spPr>
          <a:xfrm>
            <a:off x="2180592" y="967744"/>
            <a:ext cx="2030783" cy="1993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55DD8-DAE8-8011-2ACD-BB80645ADCE9}"/>
              </a:ext>
            </a:extLst>
          </p:cNvPr>
          <p:cNvSpPr txBox="1"/>
          <p:nvPr/>
        </p:nvSpPr>
        <p:spPr>
          <a:xfrm>
            <a:off x="1031743" y="3102066"/>
            <a:ext cx="4328477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Large recommender systems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BE8A02-8A12-C75F-8D46-098B36F88A76}"/>
              </a:ext>
            </a:extLst>
          </p:cNvPr>
          <p:cNvGrpSpPr/>
          <p:nvPr/>
        </p:nvGrpSpPr>
        <p:grpSpPr>
          <a:xfrm>
            <a:off x="7566493" y="1296153"/>
            <a:ext cx="3593764" cy="2267578"/>
            <a:chOff x="5173826" y="1329913"/>
            <a:chExt cx="3593764" cy="22675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3B657A-4BA0-9B6B-18D0-6E8E05FEAEA8}"/>
                </a:ext>
              </a:extLst>
            </p:cNvPr>
            <p:cNvGrpSpPr/>
            <p:nvPr/>
          </p:nvGrpSpPr>
          <p:grpSpPr>
            <a:xfrm>
              <a:off x="5330284" y="1329913"/>
              <a:ext cx="2904895" cy="1521422"/>
              <a:chOff x="5330284" y="1381172"/>
              <a:chExt cx="2904895" cy="152142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6AF1641-7EDC-E0CC-6293-7DC3DFB60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2568" t="19162" r="32855" b="16818"/>
              <a:stretch/>
            </p:blipFill>
            <p:spPr>
              <a:xfrm>
                <a:off x="5330284" y="1568754"/>
                <a:ext cx="825191" cy="85943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24E2C32-9FE3-200F-6619-EE55E4009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960" t="24803" r="19131" b="32532"/>
              <a:stretch/>
            </p:blipFill>
            <p:spPr>
              <a:xfrm>
                <a:off x="6395227" y="1381172"/>
                <a:ext cx="1839952" cy="70336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1C429E-6FC7-B9EE-A13E-E2CCA5B9C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6276" t="25379" r="16436" b="43698"/>
              <a:stretch>
                <a:fillRect/>
              </a:stretch>
            </p:blipFill>
            <p:spPr>
              <a:xfrm>
                <a:off x="6601525" y="2533616"/>
                <a:ext cx="1427356" cy="368978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36E4EA-02E6-D983-1CC1-B153E04B926D}"/>
                </a:ext>
              </a:extLst>
            </p:cNvPr>
            <p:cNvSpPr txBox="1"/>
            <p:nvPr/>
          </p:nvSpPr>
          <p:spPr>
            <a:xfrm>
              <a:off x="5173826" y="3135826"/>
              <a:ext cx="3593764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Language Models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B9FF7D-E689-6FCC-D829-F66BF00599F0}"/>
              </a:ext>
            </a:extLst>
          </p:cNvPr>
          <p:cNvGrpSpPr/>
          <p:nvPr/>
        </p:nvGrpSpPr>
        <p:grpSpPr>
          <a:xfrm>
            <a:off x="1515411" y="3947325"/>
            <a:ext cx="3361140" cy="2492599"/>
            <a:chOff x="306266" y="3836707"/>
            <a:chExt cx="3361140" cy="24925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B62579-F52A-0A16-6DA2-05A266AD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165" y="3836707"/>
              <a:ext cx="3073346" cy="19863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05E613-52FF-DD23-E1D6-49A9AFCB46FA}"/>
                </a:ext>
              </a:extLst>
            </p:cNvPr>
            <p:cNvSpPr txBox="1"/>
            <p:nvPr/>
          </p:nvSpPr>
          <p:spPr>
            <a:xfrm>
              <a:off x="306266" y="5867641"/>
              <a:ext cx="3361140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Candara" panose="020E0502030303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Graph/Tree Processing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49419-2F82-D5A3-9E9E-4B4DF797A2AA}"/>
              </a:ext>
            </a:extLst>
          </p:cNvPr>
          <p:cNvGrpSpPr/>
          <p:nvPr/>
        </p:nvGrpSpPr>
        <p:grpSpPr>
          <a:xfrm>
            <a:off x="8381578" y="4100992"/>
            <a:ext cx="1963593" cy="2338932"/>
            <a:chOff x="5711820" y="3990374"/>
            <a:chExt cx="1963593" cy="23389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0774BD-1238-8CDC-359B-2E815E9B334F}"/>
                </a:ext>
              </a:extLst>
            </p:cNvPr>
            <p:cNvSpPr txBox="1"/>
            <p:nvPr/>
          </p:nvSpPr>
          <p:spPr>
            <a:xfrm>
              <a:off x="5892200" y="5867641"/>
              <a:ext cx="1602834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Genomics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692BDF-E793-33A5-610A-6B7FF6DC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4" t="3824" r="-3844" b="5665"/>
            <a:stretch/>
          </p:blipFill>
          <p:spPr>
            <a:xfrm>
              <a:off x="5711820" y="3990374"/>
              <a:ext cx="1963593" cy="16790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9243BC-5ACE-FE33-4116-5C5D0AAEA866}"/>
              </a:ext>
            </a:extLst>
          </p:cNvPr>
          <p:cNvSpPr/>
          <p:nvPr/>
        </p:nvSpPr>
        <p:spPr>
          <a:xfrm>
            <a:off x="90434" y="936172"/>
            <a:ext cx="12101565" cy="5574554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7FD51D8-0A91-AFCD-0E43-6689A653EA60}"/>
              </a:ext>
            </a:extLst>
          </p:cNvPr>
          <p:cNvSpPr/>
          <p:nvPr/>
        </p:nvSpPr>
        <p:spPr>
          <a:xfrm>
            <a:off x="-254187" y="2724148"/>
            <a:ext cx="12802868" cy="1409705"/>
          </a:xfrm>
          <a:prstGeom prst="roundRect">
            <a:avLst/>
          </a:prstGeom>
          <a:solidFill>
            <a:srgbClr val="FFE0D6"/>
          </a:solidFill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 →</a:t>
            </a:r>
            <a:b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&amp; Energy Bottleneck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96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381E-D24F-6183-1358-4ABA070EA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D1795-1E6A-90F9-DFA8-ADA63F42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E65C85-B645-0833-9998-05558484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Survive With Noisy Signal Analysis?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26F3ED4-DD3F-CC83-D632-D09741DA9849}"/>
              </a:ext>
            </a:extLst>
          </p:cNvPr>
          <p:cNvGrpSpPr/>
          <p:nvPr/>
        </p:nvGrpSpPr>
        <p:grpSpPr>
          <a:xfrm>
            <a:off x="1877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4361C1-486E-1DFD-13A6-6888035DC192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2D9F8-D0E6-868A-EFA4-77A8CBA8D3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AF3206-3D61-CA72-466A-0D62EA96911F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68B5AEC-3370-34F0-78F4-11D366A07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9F3AB85-272C-E4B7-93CA-3F5910F86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674252A-B42C-47A3-8F50-7A8E37B9B566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12558F83-418C-C9BD-DFD2-F910B827E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3E7084B0-1411-C71D-4510-B3A1BF600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C4027409-D429-D070-BD80-1BF857B97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C730B4-3551-4E30-CB45-F1BF9D26C0F3}"/>
              </a:ext>
            </a:extLst>
          </p:cNvPr>
          <p:cNvGrpSpPr/>
          <p:nvPr/>
        </p:nvGrpSpPr>
        <p:grpSpPr>
          <a:xfrm>
            <a:off x="8683309" y="1453376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128B6D-67A5-AE56-0322-04DD44D30249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8567631-3745-4956-C1A6-BA16F0ECD7B3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8BCC2CB-9928-A2FD-0E2D-931AA8762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FB3286E-94AB-3981-0E85-AE4D4FB4F5F0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A8AD2F7-4201-3EF8-0CB5-14FE98DADFDE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804A18B-7D58-8B3B-9B2B-0AF11C1B2830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734349A-55B3-BF1F-E6BC-A339FF3D2CA5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E62F58E-29AF-CEDA-ACD5-2C351DC099BE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5398C0D-07F5-7DAD-3BC1-D849D5BCC5FD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17E19A-6C1D-3243-B5CC-920AABD0E609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4A50F76-D32B-5AEB-C229-517A2EC8C5B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2BFB3F-D2F6-0EE6-0568-52E49D96AA0D}"/>
              </a:ext>
            </a:extLst>
          </p:cNvPr>
          <p:cNvGrpSpPr/>
          <p:nvPr/>
        </p:nvGrpSpPr>
        <p:grpSpPr>
          <a:xfrm>
            <a:off x="6198688" y="2994028"/>
            <a:ext cx="4241271" cy="1252586"/>
            <a:chOff x="4847525" y="2816243"/>
            <a:chExt cx="4241271" cy="125258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C60E-6261-1F47-1B0C-0C317A716385}"/>
                </a:ext>
              </a:extLst>
            </p:cNvPr>
            <p:cNvGrpSpPr/>
            <p:nvPr/>
          </p:nvGrpSpPr>
          <p:grpSpPr>
            <a:xfrm>
              <a:off x="4847525" y="2816243"/>
              <a:ext cx="4180188" cy="1252586"/>
              <a:chOff x="4604469" y="2558213"/>
              <a:chExt cx="4180188" cy="1252586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37D0E3C-2430-10FA-CE2B-C00DDCA38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02711" y="2558213"/>
                <a:ext cx="2313927" cy="40093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67243B0-08A0-8C86-37F2-8089AC88EC30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783573"/>
                <a:chOff x="4604469" y="3027226"/>
                <a:chExt cx="4180188" cy="783573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0FC2FA-428B-E956-8C73-B4CED6721291}"/>
                    </a:ext>
                  </a:extLst>
                </p:cNvPr>
                <p:cNvSpPr/>
                <p:nvPr/>
              </p:nvSpPr>
              <p:spPr>
                <a:xfrm>
                  <a:off x="5503659" y="3027226"/>
                  <a:ext cx="238180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Reference Genome</a:t>
                  </a: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54F9E223-D06D-DBD8-B016-84461CE84437}"/>
                    </a:ext>
                  </a:extLst>
                </p:cNvPr>
                <p:cNvGrpSpPr/>
                <p:nvPr/>
              </p:nvGrpSpPr>
              <p:grpSpPr>
                <a:xfrm>
                  <a:off x="4604469" y="3353598"/>
                  <a:ext cx="4180188" cy="457201"/>
                  <a:chOff x="4604469" y="3353598"/>
                  <a:chExt cx="4180188" cy="457201"/>
                </a:xfrm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4BAAE081-E1DB-8841-AF15-E5C6AD5D02CA}"/>
                      </a:ext>
                    </a:extLst>
                  </p:cNvPr>
                  <p:cNvSpPr/>
                  <p:nvPr/>
                </p:nvSpPr>
                <p:spPr>
                  <a:xfrm>
                    <a:off x="4778944" y="3353599"/>
                    <a:ext cx="383123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AA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endParaRPr lang="en-CH" sz="2000" b="1" kern="0" dirty="0"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1C7A490F-DAEE-3D6A-53D4-694C234616B8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3353598"/>
                    <a:ext cx="641795" cy="457201"/>
                    <a:chOff x="4073343" y="1547359"/>
                    <a:chExt cx="641795" cy="457201"/>
                  </a:xfrm>
                </p:grpSpPr>
                <p:sp>
                  <p:nvSpPr>
                    <p:cNvPr id="50" name="Rounded Rectangle 49">
                      <a:extLst>
                        <a:ext uri="{FF2B5EF4-FFF2-40B4-BE49-F238E27FC236}">
                          <a16:creationId xmlns:a16="http://schemas.microsoft.com/office/drawing/2014/main" id="{3CF8E7E8-537A-6962-826B-2B637F085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3344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C3F921A0-810F-A731-4888-00173CF5DC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73343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0957C31E-AE74-1ED1-20BD-F5BD541C5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73343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B4171AEC-6B95-38BA-90D7-BD6115EA2991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641794" cy="457201"/>
                    <a:chOff x="130622" y="1547359"/>
                    <a:chExt cx="641794" cy="457201"/>
                  </a:xfrm>
                </p:grpSpPr>
                <p:sp>
                  <p:nvSpPr>
                    <p:cNvPr id="47" name="Rounded Rectangle 46">
                      <a:extLst>
                        <a:ext uri="{FF2B5EF4-FFF2-40B4-BE49-F238E27FC236}">
                          <a16:creationId xmlns:a16="http://schemas.microsoft.com/office/drawing/2014/main" id="{7863722A-9836-DE47-7D84-8BC24E980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22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algn="r"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9B9D98D-1E7D-5576-FA6A-5EFCE6AC8E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698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0E02A485-3781-7A7C-8395-5E3BC75818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698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F765CD-B18D-DBDE-6D57-99E6EB1653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7713" y="2816243"/>
              <a:ext cx="61083" cy="86994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C3F0F1-1759-F18E-16CE-6BFBAB4D1C0E}"/>
              </a:ext>
            </a:extLst>
          </p:cNvPr>
          <p:cNvSpPr/>
          <p:nvPr/>
        </p:nvSpPr>
        <p:spPr>
          <a:xfrm>
            <a:off x="6153306" y="3387218"/>
            <a:ext cx="4286652" cy="308761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lang="en-US" sz="2000" b="1" kern="0" dirty="0">
              <a:solidFill>
                <a:srgbClr val="C006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E2D59-0117-078E-EEA1-7B1E18E2006D}"/>
              </a:ext>
            </a:extLst>
          </p:cNvPr>
          <p:cNvGrpSpPr/>
          <p:nvPr/>
        </p:nvGrpSpPr>
        <p:grpSpPr>
          <a:xfrm>
            <a:off x="6206155" y="4323160"/>
            <a:ext cx="4180187" cy="2068113"/>
            <a:chOff x="4847525" y="4235612"/>
            <a:chExt cx="4180187" cy="20681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60DFB6-AC79-B00B-BA63-035667522351}"/>
                </a:ext>
              </a:extLst>
            </p:cNvPr>
            <p:cNvGrpSpPr/>
            <p:nvPr/>
          </p:nvGrpSpPr>
          <p:grpSpPr>
            <a:xfrm>
              <a:off x="4847525" y="5193134"/>
              <a:ext cx="4180187" cy="457201"/>
              <a:chOff x="4604469" y="4837133"/>
              <a:chExt cx="4180187" cy="457201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664046C5-C417-48C4-E9E0-94B96628999C}"/>
                  </a:ext>
                </a:extLst>
              </p:cNvPr>
              <p:cNvSpPr/>
              <p:nvPr/>
            </p:nvSpPr>
            <p:spPr>
              <a:xfrm>
                <a:off x="4778944" y="4837134"/>
                <a:ext cx="3828418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rgbClr val="ED7C31"/>
                    </a:solidFill>
                    <a:latin typeface="PT Mono" panose="02060509020205020204" pitchFamily="49" charset="77"/>
                  </a:rPr>
                  <a:t>-0.06,</a:t>
                </a:r>
                <a:r>
                  <a:rPr lang="en-US" sz="2000" b="1" kern="0" dirty="0">
                    <a:solidFill>
                      <a:srgbClr val="67A141"/>
                    </a:solidFill>
                    <a:latin typeface="PT Mono" panose="02060509020205020204" pitchFamily="49" charset="77"/>
                  </a:rPr>
                  <a:t>0.24,</a:t>
                </a:r>
                <a:r>
                  <a:rPr lang="en-US" sz="2000" b="1" kern="0" dirty="0">
                    <a:solidFill>
                      <a:srgbClr val="5B9CD5"/>
                    </a:solidFill>
                    <a:latin typeface="PT Mono" panose="02060509020205020204" pitchFamily="49" charset="77"/>
                  </a:rPr>
                  <a:t>-0.74,</a:t>
                </a:r>
                <a:endPara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F829271-FCE4-CB57-3AC2-9A1196EAA61A}"/>
                  </a:ext>
                </a:extLst>
              </p:cNvPr>
              <p:cNvGrpSpPr/>
              <p:nvPr/>
            </p:nvGrpSpPr>
            <p:grpSpPr>
              <a:xfrm>
                <a:off x="8142862" y="4837133"/>
                <a:ext cx="641794" cy="457201"/>
                <a:chOff x="4145387" y="1547359"/>
                <a:chExt cx="641794" cy="457201"/>
              </a:xfrm>
            </p:grpSpPr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17D78144-322C-4C9C-D83C-CE9ED42B7FEE}"/>
                    </a:ext>
                  </a:extLst>
                </p:cNvPr>
                <p:cNvSpPr/>
                <p:nvPr/>
              </p:nvSpPr>
              <p:spPr>
                <a:xfrm>
                  <a:off x="4145387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chemeClr val="bg1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>
                    <a:defRPr/>
                  </a:pPr>
                  <a:r>
                    <a:rPr lang="en-US" sz="2000" b="1" kern="0" dirty="0">
                      <a:latin typeface="PT Mono" panose="02060509020205020204" pitchFamily="49" charset="77"/>
                    </a:rPr>
                    <a:t>...</a:t>
                  </a:r>
                  <a:endParaRPr lang="en-CH" sz="2000" b="1" kern="0" dirty="0"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0F5013F-FCC7-3B4D-7915-914D049AA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45387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6493165-3FD6-B4E9-3732-FEE5E5401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5387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D53A129-88F9-EF44-2C36-DCFC6D63B6F6}"/>
                  </a:ext>
                </a:extLst>
              </p:cNvPr>
              <p:cNvGrpSpPr/>
              <p:nvPr/>
            </p:nvGrpSpPr>
            <p:grpSpPr>
              <a:xfrm>
                <a:off x="4604469" y="4837133"/>
                <a:ext cx="641794" cy="457201"/>
                <a:chOff x="80748" y="1547359"/>
                <a:chExt cx="641794" cy="457201"/>
              </a:xfrm>
            </p:grpSpPr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1A1EE5A1-9D64-FD30-C516-77D1BC43B1D0}"/>
                    </a:ext>
                  </a:extLst>
                </p:cNvPr>
                <p:cNvSpPr/>
                <p:nvPr/>
              </p:nvSpPr>
              <p:spPr>
                <a:xfrm>
                  <a:off x="80748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r">
                    <a:defRPr/>
                  </a:pPr>
                  <a:r>
                    <a:rPr lang="en-US" sz="2000" b="1" kern="0" dirty="0">
                      <a:latin typeface="PT Mono" panose="02060509020205020204" pitchFamily="49" charset="77"/>
                    </a:rPr>
                    <a:t>...</a:t>
                  </a:r>
                  <a:endParaRPr lang="en-CH" sz="2000" b="1" kern="0" dirty="0"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BD492CC4-2C6F-84BD-7FA9-E4B84850E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824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6F03625-A8C0-111B-647B-705C56506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8824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7015815-C81A-CB21-FDFF-746505E037F3}"/>
                </a:ext>
              </a:extLst>
            </p:cNvPr>
            <p:cNvGrpSpPr/>
            <p:nvPr/>
          </p:nvGrpSpPr>
          <p:grpSpPr>
            <a:xfrm>
              <a:off x="4976194" y="4235612"/>
              <a:ext cx="3922851" cy="870693"/>
              <a:chOff x="4733138" y="3879611"/>
              <a:chExt cx="3922851" cy="870693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1F7219B-3068-43E0-2CEA-14D0ADA9D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3879611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3CA967E-429E-855A-5D1F-F14371226F97}"/>
                  </a:ext>
                </a:extLst>
              </p:cNvPr>
              <p:cNvSpPr/>
              <p:nvPr/>
            </p:nvSpPr>
            <p:spPr>
              <a:xfrm>
                <a:off x="4733138" y="4155068"/>
                <a:ext cx="3922851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Reference-to-Signal Conversion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E7FE29E-3FB9-FA14-44AE-E5DFD2A6E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4499555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FAA621-008B-EF18-B8BB-4C5E07659779}"/>
                </a:ext>
              </a:extLst>
            </p:cNvPr>
            <p:cNvGrpSpPr/>
            <p:nvPr/>
          </p:nvGrpSpPr>
          <p:grpSpPr>
            <a:xfrm>
              <a:off x="5697274" y="5720491"/>
              <a:ext cx="2480690" cy="583234"/>
              <a:chOff x="5454218" y="5364490"/>
              <a:chExt cx="2480690" cy="583234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023717-CF54-7ADA-40A6-500093A84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5364490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C904EC0-6254-6D76-FAEC-7228F2A6C4DC}"/>
                  </a:ext>
                </a:extLst>
              </p:cNvPr>
              <p:cNvSpPr/>
              <p:nvPr/>
            </p:nvSpPr>
            <p:spPr>
              <a:xfrm>
                <a:off x="5454218" y="5639947"/>
                <a:ext cx="248069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 Analysis</a:t>
                </a: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46D083D-6185-3E30-5A39-B1E0A9A73CD4}"/>
              </a:ext>
            </a:extLst>
          </p:cNvPr>
          <p:cNvGrpSpPr/>
          <p:nvPr/>
        </p:nvGrpSpPr>
        <p:grpSpPr>
          <a:xfrm>
            <a:off x="3078866" y="4481060"/>
            <a:ext cx="4198786" cy="1195933"/>
            <a:chOff x="1525682" y="5229993"/>
            <a:chExt cx="4198786" cy="1195933"/>
          </a:xfrm>
        </p:grpSpPr>
        <p:sp>
          <p:nvSpPr>
            <p:cNvPr id="146" name="Striped Right Arrow 145">
              <a:extLst>
                <a:ext uri="{FF2B5EF4-FFF2-40B4-BE49-F238E27FC236}">
                  <a16:creationId xmlns:a16="http://schemas.microsoft.com/office/drawing/2014/main" id="{A14E9255-9DAD-2148-0E0B-EEFEB53AF8ED}"/>
                </a:ext>
              </a:extLst>
            </p:cNvPr>
            <p:cNvSpPr/>
            <p:nvPr/>
          </p:nvSpPr>
          <p:spPr>
            <a:xfrm rot="1440000">
              <a:off x="1525682" y="5229993"/>
              <a:ext cx="4198786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3A36FDA-5DE1-F55E-398B-A6FAE3015648}"/>
                </a:ext>
              </a:extLst>
            </p:cNvPr>
            <p:cNvSpPr/>
            <p:nvPr/>
          </p:nvSpPr>
          <p:spPr>
            <a:xfrm>
              <a:off x="1636707" y="5502596"/>
              <a:ext cx="2378322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identify similarity between noisy signals?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73AD9FA3-011A-67F6-69A1-9757A6EA9166}"/>
              </a:ext>
            </a:extLst>
          </p:cNvPr>
          <p:cNvSpPr/>
          <p:nvPr/>
        </p:nvSpPr>
        <p:spPr>
          <a:xfrm>
            <a:off x="1635750" y="3279929"/>
            <a:ext cx="1577419" cy="872193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17A37D9-92DC-2C5E-7F41-D83B15F9A5E7}"/>
              </a:ext>
            </a:extLst>
          </p:cNvPr>
          <p:cNvSpPr txBox="1"/>
          <p:nvPr/>
        </p:nvSpPr>
        <p:spPr>
          <a:xfrm>
            <a:off x="1642873" y="3379390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BF521AF-70B9-AA16-729F-716F3CBCFFE3}"/>
              </a:ext>
            </a:extLst>
          </p:cNvPr>
          <p:cNvCxnSpPr>
            <a:cxnSpLocks/>
          </p:cNvCxnSpPr>
          <p:nvPr/>
        </p:nvCxnSpPr>
        <p:spPr>
          <a:xfrm>
            <a:off x="3237595" y="2548118"/>
            <a:ext cx="55660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7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6CBFA-8B1C-B208-1930-4BC8D3D8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2FD26598-98E6-D12D-7596-D55E986E4395}"/>
              </a:ext>
            </a:extLst>
          </p:cNvPr>
          <p:cNvSpPr/>
          <p:nvPr/>
        </p:nvSpPr>
        <p:spPr>
          <a:xfrm>
            <a:off x="2177144" y="3224963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similarity estimation</a:t>
            </a:r>
            <a:b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 similarity search</a:t>
            </a:r>
            <a:endParaRPr lang="en-US" sz="28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EEFD127-CF55-2D11-2C23-733FCB6DA816}"/>
              </a:ext>
            </a:extLst>
          </p:cNvPr>
          <p:cNvSpPr/>
          <p:nvPr/>
        </p:nvSpPr>
        <p:spPr>
          <a:xfrm>
            <a:off x="2596606" y="4671451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35D35-E232-EFDD-2AB7-6BD1534A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C6777E-4143-44E2-08C7-2670255F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Raw Electrical Signals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4C96AD-AF36-4FAD-3A49-18CB7E1145BB}"/>
              </a:ext>
            </a:extLst>
          </p:cNvPr>
          <p:cNvGrpSpPr/>
          <p:nvPr/>
        </p:nvGrpSpPr>
        <p:grpSpPr>
          <a:xfrm>
            <a:off x="1677497" y="2326005"/>
            <a:ext cx="7830047" cy="615553"/>
            <a:chOff x="153496" y="2326004"/>
            <a:chExt cx="7830047" cy="61555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8484D67-E24F-2E57-636E-2C7FD6CCFA34}"/>
                </a:ext>
              </a:extLst>
            </p:cNvPr>
            <p:cNvSpPr/>
            <p:nvPr/>
          </p:nvSpPr>
          <p:spPr>
            <a:xfrm>
              <a:off x="2537224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-0.22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DB35C47-FFAE-944D-49DA-F0F4A7129DAE}"/>
                </a:ext>
              </a:extLst>
            </p:cNvPr>
            <p:cNvSpPr/>
            <p:nvPr/>
          </p:nvSpPr>
          <p:spPr>
            <a:xfrm>
              <a:off x="5466462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0.96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365DD72-0E95-3667-6BC2-B94E78CE57DE}"/>
                </a:ext>
              </a:extLst>
            </p:cNvPr>
            <p:cNvSpPr/>
            <p:nvPr/>
          </p:nvSpPr>
          <p:spPr>
            <a:xfrm>
              <a:off x="4001843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-0.75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BE7DE42-62F0-97CF-D5F9-414721FAD918}"/>
                </a:ext>
              </a:extLst>
            </p:cNvPr>
            <p:cNvSpPr/>
            <p:nvPr/>
          </p:nvSpPr>
          <p:spPr>
            <a:xfrm>
              <a:off x="1072606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-0.06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C02FA1F-1787-0B59-D52E-15C2DA9CF811}"/>
                </a:ext>
              </a:extLst>
            </p:cNvPr>
            <p:cNvSpPr/>
            <p:nvPr/>
          </p:nvSpPr>
          <p:spPr>
            <a:xfrm>
              <a:off x="6931080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-0.49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3937D9-1002-1198-EFC9-27599CFD5785}"/>
                </a:ext>
              </a:extLst>
            </p:cNvPr>
            <p:cNvSpPr txBox="1"/>
            <p:nvPr/>
          </p:nvSpPr>
          <p:spPr>
            <a:xfrm>
              <a:off x="153496" y="2326004"/>
              <a:ext cx="91911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Signals: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BDDF75-B651-C373-86DD-70F79C3A1898}"/>
              </a:ext>
            </a:extLst>
          </p:cNvPr>
          <p:cNvGrpSpPr/>
          <p:nvPr/>
        </p:nvGrpSpPr>
        <p:grpSpPr>
          <a:xfrm>
            <a:off x="1677497" y="4574887"/>
            <a:ext cx="7830047" cy="615553"/>
            <a:chOff x="153496" y="4574886"/>
            <a:chExt cx="7830047" cy="61555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AEF4D42-3AE5-CFDC-9F43-EA845939099E}"/>
                </a:ext>
              </a:extLst>
            </p:cNvPr>
            <p:cNvSpPr/>
            <p:nvPr/>
          </p:nvSpPr>
          <p:spPr>
            <a:xfrm>
              <a:off x="2537224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-0.21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6B77D61-C260-4270-1DEF-8F83E0C6F0D9}"/>
                </a:ext>
              </a:extLst>
            </p:cNvPr>
            <p:cNvSpPr/>
            <p:nvPr/>
          </p:nvSpPr>
          <p:spPr>
            <a:xfrm>
              <a:off x="5466462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1.01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49B4F43-D8F9-7288-5AF2-E3BEFC409221}"/>
                </a:ext>
              </a:extLst>
            </p:cNvPr>
            <p:cNvSpPr/>
            <p:nvPr/>
          </p:nvSpPr>
          <p:spPr>
            <a:xfrm>
              <a:off x="4001843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-0.76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0770483-23FC-026B-297B-8DB78B444CBF}"/>
                </a:ext>
              </a:extLst>
            </p:cNvPr>
            <p:cNvSpPr/>
            <p:nvPr/>
          </p:nvSpPr>
          <p:spPr>
            <a:xfrm>
              <a:off x="1072606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-0.05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117DF40-2A5E-495E-7D57-D0F82600782F}"/>
                </a:ext>
              </a:extLst>
            </p:cNvPr>
            <p:cNvSpPr/>
            <p:nvPr/>
          </p:nvSpPr>
          <p:spPr>
            <a:xfrm>
              <a:off x="6931080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-0.51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F19AC7-F5F6-C0B1-0A92-75694976FAC1}"/>
                </a:ext>
              </a:extLst>
            </p:cNvPr>
            <p:cNvSpPr txBox="1"/>
            <p:nvPr/>
          </p:nvSpPr>
          <p:spPr>
            <a:xfrm>
              <a:off x="153496" y="4574886"/>
              <a:ext cx="91911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Signals: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C3E68F-D6D7-EE56-A60F-4DA9B952F6EF}"/>
              </a:ext>
            </a:extLst>
          </p:cNvPr>
          <p:cNvGrpSpPr/>
          <p:nvPr/>
        </p:nvGrpSpPr>
        <p:grpSpPr>
          <a:xfrm>
            <a:off x="3210248" y="5717667"/>
            <a:ext cx="5683653" cy="548640"/>
            <a:chOff x="266450" y="5005156"/>
            <a:chExt cx="5683653" cy="54864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33207A1-9E23-08BA-73D5-2F9BBE500DC4}"/>
                </a:ext>
              </a:extLst>
            </p:cNvPr>
            <p:cNvSpPr/>
            <p:nvPr/>
          </p:nvSpPr>
          <p:spPr>
            <a:xfrm>
              <a:off x="971949" y="5129306"/>
              <a:ext cx="49781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Problem: </a:t>
              </a:r>
              <a:r>
                <a:rPr lang="en-US" sz="2000" b="1" dirty="0">
                  <a:solidFill>
                    <a:srgbClr val="C006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Too Costly for Large Genomes</a:t>
              </a:r>
              <a:endPara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3CFC643-15EC-C32C-C17D-2A61A54D74E7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3E66911-B56D-38D6-6EAF-E042944233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87" name="Graphic 86" descr="Research with solid fill">
                <a:extLst>
                  <a:ext uri="{FF2B5EF4-FFF2-40B4-BE49-F238E27FC236}">
                    <a16:creationId xmlns:a16="http://schemas.microsoft.com/office/drawing/2014/main" id="{53768817-4580-06F4-005F-55F636FB0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ED7A45C-1163-1649-EE0C-C49B1DC1A6B8}"/>
              </a:ext>
            </a:extLst>
          </p:cNvPr>
          <p:cNvSpPr/>
          <p:nvPr/>
        </p:nvSpPr>
        <p:spPr>
          <a:xfrm>
            <a:off x="2600904" y="2414530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C3BDD-800D-D668-53F4-FB27A09338A0}"/>
              </a:ext>
            </a:extLst>
          </p:cNvPr>
          <p:cNvSpPr txBox="1"/>
          <p:nvPr/>
        </p:nvSpPr>
        <p:spPr>
          <a:xfrm>
            <a:off x="4311154" y="2027731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C69BC-675E-5339-2C0D-8A716C53E489}"/>
              </a:ext>
            </a:extLst>
          </p:cNvPr>
          <p:cNvSpPr txBox="1"/>
          <p:nvPr/>
        </p:nvSpPr>
        <p:spPr>
          <a:xfrm>
            <a:off x="4311154" y="5160623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C24B3-DC50-421B-9D1D-EC5C0CD5D1F7}"/>
              </a:ext>
            </a:extLst>
          </p:cNvPr>
          <p:cNvGrpSpPr/>
          <p:nvPr/>
        </p:nvGrpSpPr>
        <p:grpSpPr>
          <a:xfrm>
            <a:off x="4337647" y="2832521"/>
            <a:ext cx="3436497" cy="1832421"/>
            <a:chOff x="2813646" y="4126407"/>
            <a:chExt cx="3436497" cy="183242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E101DAB-3D2F-9656-76F7-642BC397A1D9}"/>
                </a:ext>
              </a:extLst>
            </p:cNvPr>
            <p:cNvSpPr/>
            <p:nvPr/>
          </p:nvSpPr>
          <p:spPr>
            <a:xfrm>
              <a:off x="2813646" y="4811489"/>
              <a:ext cx="3436497" cy="461540"/>
            </a:xfrm>
            <a:prstGeom prst="roundRect">
              <a:avLst/>
            </a:prstGeom>
            <a:solidFill>
              <a:srgbClr val="FFE1D6"/>
            </a:solidFill>
            <a:ln w="31750" cap="flat" cmpd="sng" algn="ctr">
              <a:solidFill>
                <a:srgbClr val="C007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Nearest Neighbor Search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515987-66B4-0F92-5CC9-9DD54D531484}"/>
                </a:ext>
              </a:extLst>
            </p:cNvPr>
            <p:cNvCxnSpPr>
              <a:cxnSpLocks/>
            </p:cNvCxnSpPr>
            <p:nvPr/>
          </p:nvCxnSpPr>
          <p:spPr>
            <a:xfrm>
              <a:off x="4531895" y="4126407"/>
              <a:ext cx="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1A31237-CC75-7E34-D0C6-9472420271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1895" y="5273028"/>
              <a:ext cx="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9BDBB69-C77D-8BBB-2C56-61D9FD684748}"/>
              </a:ext>
            </a:extLst>
          </p:cNvPr>
          <p:cNvSpPr/>
          <p:nvPr/>
        </p:nvSpPr>
        <p:spPr>
          <a:xfrm>
            <a:off x="1269813" y="887442"/>
            <a:ext cx="9652374" cy="1018386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8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Observation: </a:t>
            </a:r>
            <a:r>
              <a:rPr lang="en-US" sz="2800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Identical </a:t>
            </a:r>
            <a:r>
              <a:rPr lang="en-US" sz="28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molecules generate</a:t>
            </a:r>
            <a:br>
              <a:rPr lang="en-US" sz="28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</a:t>
            </a:r>
            <a:r>
              <a:rPr lang="en-US" sz="28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</p:spTree>
    <p:extLst>
      <p:ext uri="{BB962C8B-B14F-4D97-AF65-F5344CB8AC3E}">
        <p14:creationId xmlns:p14="http://schemas.microsoft.com/office/powerpoint/2010/main" val="28558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40" grpId="0" animBg="1"/>
      <p:bldP spid="39" grpId="0" animBg="1"/>
      <p:bldP spid="6" grpId="0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236C40-4A84-4DFB-FF76-F65BF8C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FA375-C3F8-5E5A-82CF-315C4D00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Scalability Issues Limit Real-Time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2FC909-95A4-1580-6F81-49FB2A4C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1297" y="1359551"/>
            <a:ext cx="8489406" cy="276874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5C0E6D3-22A1-C31A-E2DE-72DD48FD4CEE}"/>
              </a:ext>
            </a:extLst>
          </p:cNvPr>
          <p:cNvGrpSpPr/>
          <p:nvPr/>
        </p:nvGrpSpPr>
        <p:grpSpPr>
          <a:xfrm>
            <a:off x="1851298" y="3990819"/>
            <a:ext cx="8000053" cy="499801"/>
            <a:chOff x="327297" y="3990818"/>
            <a:chExt cx="8000053" cy="4998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600AECFF-FCED-AD59-E704-1021EFFFD05C}"/>
                </a:ext>
              </a:extLst>
            </p:cNvPr>
            <p:cNvSpPr/>
            <p:nvPr/>
          </p:nvSpPr>
          <p:spPr>
            <a:xfrm>
              <a:off x="1883292" y="3991781"/>
              <a:ext cx="141890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482AD5-6F45-D50E-2401-DF17A0A1AE92}"/>
                    </a:ext>
                  </a:extLst>
                </p:cNvPr>
                <p:cNvSpPr txBox="1"/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Genome Size Increase: </a:t>
                  </a:r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150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482AD5-6F45-D50E-2401-DF17A0A1A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663" t="-24000" r="-1099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920010A6-26BE-C73B-B650-A707F5D3247E}"/>
                </a:ext>
              </a:extLst>
            </p:cNvPr>
            <p:cNvSpPr/>
            <p:nvPr/>
          </p:nvSpPr>
          <p:spPr>
            <a:xfrm>
              <a:off x="3456739" y="3991781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69BF92A-6026-120C-BBCA-ED866CEA49F1}"/>
                    </a:ext>
                  </a:extLst>
                </p:cNvPr>
                <p:cNvSpPr txBox="1"/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2.4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69BF92A-6026-120C-BBCA-ED866CEA4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33461F-B024-71F5-8D5C-C46679614C9A}"/>
                    </a:ext>
                  </a:extLst>
                </p:cNvPr>
                <p:cNvSpPr txBox="1"/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9.2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33461F-B024-71F5-8D5C-C46679614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DE3545-894F-C924-D021-2843CE4D98F1}"/>
                    </a:ext>
                  </a:extLst>
                </p:cNvPr>
                <p:cNvSpPr txBox="1"/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28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DE3545-894F-C924-D021-2843CE4D9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t="-24000" r="-11905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triped Right Arrow 25">
              <a:extLst>
                <a:ext uri="{FF2B5EF4-FFF2-40B4-BE49-F238E27FC236}">
                  <a16:creationId xmlns:a16="http://schemas.microsoft.com/office/drawing/2014/main" id="{4A45EB33-14BC-6908-E2F5-0D9343DBB28C}"/>
                </a:ext>
              </a:extLst>
            </p:cNvPr>
            <p:cNvSpPr/>
            <p:nvPr/>
          </p:nvSpPr>
          <p:spPr>
            <a:xfrm>
              <a:off x="5028606" y="3991335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7" name="Striped Right Arrow 26">
              <a:extLst>
                <a:ext uri="{FF2B5EF4-FFF2-40B4-BE49-F238E27FC236}">
                  <a16:creationId xmlns:a16="http://schemas.microsoft.com/office/drawing/2014/main" id="{8C014539-936A-6ED2-1F00-4EC5E1C4F586}"/>
                </a:ext>
              </a:extLst>
            </p:cNvPr>
            <p:cNvSpPr/>
            <p:nvPr/>
          </p:nvSpPr>
          <p:spPr>
            <a:xfrm>
              <a:off x="6600473" y="3990818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A29C2B-6E51-C4B5-B01E-D4CB9083A795}"/>
              </a:ext>
            </a:extLst>
          </p:cNvPr>
          <p:cNvGrpSpPr/>
          <p:nvPr/>
        </p:nvGrpSpPr>
        <p:grpSpPr>
          <a:xfrm>
            <a:off x="2812479" y="3460918"/>
            <a:ext cx="7528225" cy="365125"/>
            <a:chOff x="1288478" y="3460917"/>
            <a:chExt cx="7528225" cy="365125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E90B91A-2494-FD97-C676-AA426E92AE04}"/>
                </a:ext>
              </a:extLst>
            </p:cNvPr>
            <p:cNvSpPr/>
            <p:nvPr/>
          </p:nvSpPr>
          <p:spPr>
            <a:xfrm>
              <a:off x="7556902" y="3460917"/>
              <a:ext cx="731482" cy="365125"/>
            </a:xfrm>
            <a:prstGeom prst="roundRect">
              <a:avLst/>
            </a:prstGeom>
            <a:noFill/>
            <a:ln w="317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B80EE41-7DB5-92C0-5438-899E05187914}"/>
                </a:ext>
              </a:extLst>
            </p:cNvPr>
            <p:cNvCxnSpPr>
              <a:cxnSpLocks/>
            </p:cNvCxnSpPr>
            <p:nvPr/>
          </p:nvCxnSpPr>
          <p:spPr>
            <a:xfrm>
              <a:off x="1288478" y="3548872"/>
              <a:ext cx="752822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CD27B6B-69EE-3D4C-8AAA-FA80A12517FE}"/>
              </a:ext>
            </a:extLst>
          </p:cNvPr>
          <p:cNvSpPr/>
          <p:nvPr/>
        </p:nvSpPr>
        <p:spPr>
          <a:xfrm>
            <a:off x="2468729" y="5075000"/>
            <a:ext cx="7287716" cy="868033"/>
          </a:xfrm>
          <a:prstGeom prst="roundRect">
            <a:avLst/>
          </a:prstGeom>
          <a:solidFill>
            <a:srgbClr val="FFE1D6"/>
          </a:solidFill>
          <a:ln w="3175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Real-Time Analysis for Larger Genomes:</a:t>
            </a:r>
            <a:b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Searching mechanism does not scale well</a:t>
            </a:r>
          </a:p>
        </p:txBody>
      </p:sp>
    </p:spTree>
    <p:extLst>
      <p:ext uri="{BB962C8B-B14F-4D97-AF65-F5344CB8AC3E}">
        <p14:creationId xmlns:p14="http://schemas.microsoft.com/office/powerpoint/2010/main" val="25129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CF11-6DEE-82CE-0F4D-A5E8ED25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E877A-E7E5-9F7D-F983-7010B7C0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C50A52-512A-B4B3-2A5D-B6002F1C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Real-Time Analysis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5493A-04D4-F3FC-BEC1-D37F3CD34CBF}"/>
              </a:ext>
            </a:extLst>
          </p:cNvPr>
          <p:cNvGrpSpPr/>
          <p:nvPr/>
        </p:nvGrpSpPr>
        <p:grpSpPr>
          <a:xfrm>
            <a:off x="2213654" y="1425455"/>
            <a:ext cx="7725019" cy="764703"/>
            <a:chOff x="311193" y="1971533"/>
            <a:chExt cx="7725019" cy="7647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D0CECB-3D70-8488-AFB5-E41F96C8BB77}"/>
                </a:ext>
              </a:extLst>
            </p:cNvPr>
            <p:cNvSpPr txBox="1"/>
            <p:nvPr/>
          </p:nvSpPr>
          <p:spPr>
            <a:xfrm>
              <a:off x="311193" y="2413405"/>
              <a:ext cx="5114559" cy="322831"/>
            </a:xfrm>
            <a:prstGeom prst="roundRect">
              <a:avLst>
                <a:gd name="adj" fmla="val 9377"/>
              </a:avLst>
            </a:prstGeom>
            <a:solidFill>
              <a:srgbClr val="F2EEFD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02271-EFE9-AC41-4432-766740B2FDAC}"/>
                </a:ext>
              </a:extLst>
            </p:cNvPr>
            <p:cNvSpPr txBox="1"/>
            <p:nvPr/>
          </p:nvSpPr>
          <p:spPr>
            <a:xfrm>
              <a:off x="5459823" y="2413403"/>
              <a:ext cx="2576389" cy="322831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483C7F-B730-35C7-F1A8-6760B324A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93" y="2312838"/>
              <a:ext cx="7725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8C1E1-5D6D-C34C-CEAD-C7C503EC31A6}"/>
                </a:ext>
              </a:extLst>
            </p:cNvPr>
            <p:cNvSpPr txBox="1"/>
            <p:nvPr/>
          </p:nvSpPr>
          <p:spPr>
            <a:xfrm>
              <a:off x="3566598" y="1971533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0C4720-24A1-7616-F7BC-AD52AD748E95}"/>
              </a:ext>
            </a:extLst>
          </p:cNvPr>
          <p:cNvGrpSpPr/>
          <p:nvPr/>
        </p:nvGrpSpPr>
        <p:grpSpPr>
          <a:xfrm>
            <a:off x="1697970" y="3630546"/>
            <a:ext cx="8577371" cy="548640"/>
            <a:chOff x="2097011" y="5585895"/>
            <a:chExt cx="8577371" cy="5486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4D2FBD-E6B8-B7F8-F83F-92B65A095D66}"/>
                </a:ext>
              </a:extLst>
            </p:cNvPr>
            <p:cNvSpPr/>
            <p:nvPr/>
          </p:nvSpPr>
          <p:spPr>
            <a:xfrm>
              <a:off x="2753071" y="5704275"/>
              <a:ext cx="792131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sequencing time and cost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stopping sequencing early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CED5DB7-8729-80E0-8BA5-5A299DBA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3996DC-E271-1B82-A5D7-DCD8A67E105F}"/>
              </a:ext>
            </a:extLst>
          </p:cNvPr>
          <p:cNvGrpSpPr/>
          <p:nvPr/>
        </p:nvGrpSpPr>
        <p:grpSpPr>
          <a:xfrm>
            <a:off x="2290629" y="871889"/>
            <a:ext cx="7610742" cy="548640"/>
            <a:chOff x="2097011" y="5585895"/>
            <a:chExt cx="7610742" cy="5486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0D0C47-1BDB-0701-8861-96B60B757907}"/>
                </a:ext>
              </a:extLst>
            </p:cNvPr>
            <p:cNvSpPr/>
            <p:nvPr/>
          </p:nvSpPr>
          <p:spPr>
            <a:xfrm>
              <a:off x="2753071" y="5704275"/>
              <a:ext cx="695468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latency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overlapping analysis with sequencing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27177E-3082-1231-C249-53754875B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CFFEF-CC50-7DB7-B273-399606FBCF35}"/>
              </a:ext>
            </a:extLst>
          </p:cNvPr>
          <p:cNvGrpSpPr/>
          <p:nvPr/>
        </p:nvGrpSpPr>
        <p:grpSpPr>
          <a:xfrm>
            <a:off x="2213654" y="4218613"/>
            <a:ext cx="7764699" cy="786532"/>
            <a:chOff x="689651" y="4218613"/>
            <a:chExt cx="7764699" cy="7865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EE3CE5-E21C-0309-2185-A99BBD8F7AE0}"/>
                </a:ext>
              </a:extLst>
            </p:cNvPr>
            <p:cNvSpPr txBox="1"/>
            <p:nvPr/>
          </p:nvSpPr>
          <p:spPr>
            <a:xfrm>
              <a:off x="689652" y="4682314"/>
              <a:ext cx="7725316" cy="322831"/>
            </a:xfrm>
            <a:prstGeom prst="roundRect">
              <a:avLst>
                <a:gd name="adj" fmla="val 93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Completely Sequenced Read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68B8C6-1491-7086-D3A0-06AF4E79E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651" y="4574432"/>
              <a:ext cx="77646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845497-C668-8615-1A2F-409F9BDC592F}"/>
                </a:ext>
              </a:extLst>
            </p:cNvPr>
            <p:cNvSpPr txBox="1"/>
            <p:nvPr/>
          </p:nvSpPr>
          <p:spPr>
            <a:xfrm>
              <a:off x="3169203" y="4218613"/>
              <a:ext cx="2350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Sequenced Bases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C4181-8260-CAD7-7D66-9733B37C7602}"/>
              </a:ext>
            </a:extLst>
          </p:cNvPr>
          <p:cNvGrpSpPr/>
          <p:nvPr/>
        </p:nvGrpSpPr>
        <p:grpSpPr>
          <a:xfrm>
            <a:off x="2213651" y="2190156"/>
            <a:ext cx="7715756" cy="1037301"/>
            <a:chOff x="689651" y="2190153"/>
            <a:chExt cx="7715756" cy="1037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CEF18E-433D-71EE-08CF-8834580B77A4}"/>
                </a:ext>
              </a:extLst>
            </p:cNvPr>
            <p:cNvGrpSpPr/>
            <p:nvPr/>
          </p:nvGrpSpPr>
          <p:grpSpPr>
            <a:xfrm>
              <a:off x="689651" y="2190153"/>
              <a:ext cx="7715756" cy="1037301"/>
              <a:chOff x="311193" y="2736234"/>
              <a:chExt cx="7715756" cy="10373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CC83B-2AE5-2A15-5527-A80C17DD7EBC}"/>
                  </a:ext>
                </a:extLst>
              </p:cNvPr>
              <p:cNvSpPr txBox="1"/>
              <p:nvPr/>
            </p:nvSpPr>
            <p:spPr>
              <a:xfrm>
                <a:off x="311193" y="3450704"/>
                <a:ext cx="5268133" cy="322831"/>
              </a:xfrm>
              <a:prstGeom prst="roundRect">
                <a:avLst>
                  <a:gd name="adj" fmla="val 9377"/>
                </a:avLst>
              </a:prstGeom>
              <a:solidFill>
                <a:srgbClr val="F2EEFD"/>
              </a:solidFill>
              <a:ln w="28575">
                <a:solidFill>
                  <a:srgbClr val="4473C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&amp; Real-Time Analysis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631FEA-5BF7-D096-122E-9C91779315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9326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957909-3B5D-9212-D7BF-B884C1823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6949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4DA828-8995-8133-1513-464075DE4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9326" y="3612120"/>
                <a:ext cx="2447622" cy="0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FD9BB5-F125-CF9C-673D-40FA1095D334}"/>
                  </a:ext>
                </a:extLst>
              </p:cNvPr>
              <p:cNvSpPr txBox="1"/>
              <p:nvPr/>
            </p:nvSpPr>
            <p:spPr>
              <a:xfrm>
                <a:off x="5830756" y="3270481"/>
                <a:ext cx="19447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Latency</a:t>
                </a:r>
              </a:p>
            </p:txBody>
          </p:sp>
        </p:grpSp>
        <p:sp>
          <p:nvSpPr>
            <p:cNvPr id="2" name="Striped Right Arrow 1">
              <a:extLst>
                <a:ext uri="{FF2B5EF4-FFF2-40B4-BE49-F238E27FC236}">
                  <a16:creationId xmlns:a16="http://schemas.microsoft.com/office/drawing/2014/main" id="{090E8206-4BDF-FD1D-9C06-5959D7B10330}"/>
                </a:ext>
              </a:extLst>
            </p:cNvPr>
            <p:cNvSpPr/>
            <p:nvPr/>
          </p:nvSpPr>
          <p:spPr>
            <a:xfrm rot="5400000">
              <a:off x="3058130" y="2473021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38029-64A1-D096-43F7-9CD049D1BD3E}"/>
              </a:ext>
            </a:extLst>
          </p:cNvPr>
          <p:cNvGrpSpPr/>
          <p:nvPr/>
        </p:nvGrpSpPr>
        <p:grpSpPr>
          <a:xfrm>
            <a:off x="2213654" y="5013981"/>
            <a:ext cx="7764699" cy="1549909"/>
            <a:chOff x="689651" y="5013978"/>
            <a:chExt cx="7764699" cy="15499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6CAAE-DF31-1786-E7D6-3774ACBA3F67}"/>
                </a:ext>
              </a:extLst>
            </p:cNvPr>
            <p:cNvGrpSpPr/>
            <p:nvPr/>
          </p:nvGrpSpPr>
          <p:grpSpPr>
            <a:xfrm>
              <a:off x="689651" y="5013978"/>
              <a:ext cx="7764699" cy="1549909"/>
              <a:chOff x="396000" y="5194093"/>
              <a:chExt cx="7764699" cy="15499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E1087F-3B40-165D-5526-DACF7AEDCB75}"/>
                  </a:ext>
                </a:extLst>
              </p:cNvPr>
              <p:cNvSpPr txBox="1"/>
              <p:nvPr/>
            </p:nvSpPr>
            <p:spPr>
              <a:xfrm>
                <a:off x="396000" y="5897617"/>
                <a:ext cx="3117220" cy="322831"/>
              </a:xfrm>
              <a:prstGeom prst="roundRect">
                <a:avLst>
                  <a:gd name="adj" fmla="val 9377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Partially Sequenced Read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0A836F-2566-1089-E43C-965BEEDF035F}"/>
                  </a:ext>
                </a:extLst>
              </p:cNvPr>
              <p:cNvSpPr txBox="1"/>
              <p:nvPr/>
            </p:nvSpPr>
            <p:spPr>
              <a:xfrm>
                <a:off x="1588263" y="6405448"/>
                <a:ext cx="516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is stopped early with a real-time decision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E28BB9-9C66-73D7-FD76-1138F8D05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C66CD42-F90C-608A-BA27-55EF68501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1027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2EB8A1-EA9E-8771-E60F-A1E511155D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291" y="6066894"/>
                <a:ext cx="4634408" cy="3085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F3F9FA-7A51-0585-76BC-919EE38A7827}"/>
                  </a:ext>
                </a:extLst>
              </p:cNvPr>
              <p:cNvSpPr txBox="1"/>
              <p:nvPr/>
            </p:nvSpPr>
            <p:spPr>
              <a:xfrm>
                <a:off x="3832857" y="5728340"/>
                <a:ext cx="40212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Sequencing Time (and Cost)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068836-66B2-E30A-F67D-74A648A69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6059033"/>
                <a:ext cx="1" cy="4243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0CACA2EE-5FD3-488A-6FD2-9399FF191713}"/>
                </a:ext>
              </a:extLst>
            </p:cNvPr>
            <p:cNvSpPr/>
            <p:nvPr/>
          </p:nvSpPr>
          <p:spPr>
            <a:xfrm rot="5400000">
              <a:off x="1960528" y="528569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4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9EE1-4A17-011D-34D1-E5F04C7D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C03D4-5D6B-F987-2D4D-6F1D464B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F7347-3C5C-2DF5-00BF-DBF3FF02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Goal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ED0AC1D-C28C-DBB1-F86D-6D7AB184B9CF}"/>
              </a:ext>
            </a:extLst>
          </p:cNvPr>
          <p:cNvSpPr/>
          <p:nvPr/>
        </p:nvSpPr>
        <p:spPr>
          <a:xfrm>
            <a:off x="2177144" y="2904745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Fast, Accurate, and Scalable</a:t>
            </a:r>
            <a:b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Larger Genomes</a:t>
            </a:r>
          </a:p>
        </p:txBody>
      </p:sp>
    </p:spTree>
    <p:extLst>
      <p:ext uri="{BB962C8B-B14F-4D97-AF65-F5344CB8AC3E}">
        <p14:creationId xmlns:p14="http://schemas.microsoft.com/office/powerpoint/2010/main" val="3284046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4F964-BDAD-2BCD-BF79-AF2ACCE10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32D815A-5C30-5D0F-4656-D008B1D285D8}"/>
              </a:ext>
            </a:extLst>
          </p:cNvPr>
          <p:cNvSpPr/>
          <p:nvPr/>
        </p:nvSpPr>
        <p:spPr>
          <a:xfrm>
            <a:off x="2596606" y="4671451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D6C9E-04CA-3385-CC32-A5DCBDFE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C296F1-D0AE-F158-7BFF-AB803347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Key Idea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B4BA415-68AB-F543-35D0-1D7385B72979}"/>
              </a:ext>
            </a:extLst>
          </p:cNvPr>
          <p:cNvSpPr/>
          <p:nvPr/>
        </p:nvSpPr>
        <p:spPr>
          <a:xfrm>
            <a:off x="4061225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-0.22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D830808-0294-0550-047D-F8CEDF384CB9}"/>
              </a:ext>
            </a:extLst>
          </p:cNvPr>
          <p:cNvSpPr/>
          <p:nvPr/>
        </p:nvSpPr>
        <p:spPr>
          <a:xfrm>
            <a:off x="6990463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0.96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ED9F75E-2F08-E426-8F21-4B03EEB8C03A}"/>
              </a:ext>
            </a:extLst>
          </p:cNvPr>
          <p:cNvSpPr/>
          <p:nvPr/>
        </p:nvSpPr>
        <p:spPr>
          <a:xfrm>
            <a:off x="5525844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-0.75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8EA00DA-9F5F-550B-4989-CCE26A67B293}"/>
              </a:ext>
            </a:extLst>
          </p:cNvPr>
          <p:cNvSpPr/>
          <p:nvPr/>
        </p:nvSpPr>
        <p:spPr>
          <a:xfrm>
            <a:off x="2596607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69B8FD7-9AA3-03D2-AE02-769BB60CCCE7}"/>
              </a:ext>
            </a:extLst>
          </p:cNvPr>
          <p:cNvSpPr/>
          <p:nvPr/>
        </p:nvSpPr>
        <p:spPr>
          <a:xfrm>
            <a:off x="8455081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-0.49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9F4A0E-2287-15C9-FB40-53F574F9C71F}"/>
              </a:ext>
            </a:extLst>
          </p:cNvPr>
          <p:cNvSpPr txBox="1"/>
          <p:nvPr/>
        </p:nvSpPr>
        <p:spPr>
          <a:xfrm>
            <a:off x="1677496" y="2326005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FAF06E-1226-6850-2216-35E499F7EC28}"/>
              </a:ext>
            </a:extLst>
          </p:cNvPr>
          <p:cNvSpPr/>
          <p:nvPr/>
        </p:nvSpPr>
        <p:spPr>
          <a:xfrm>
            <a:off x="4061225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-0.21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3A6B7A-2394-CAFC-B846-33A0E93163DE}"/>
              </a:ext>
            </a:extLst>
          </p:cNvPr>
          <p:cNvSpPr/>
          <p:nvPr/>
        </p:nvSpPr>
        <p:spPr>
          <a:xfrm>
            <a:off x="6990463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1.01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EC43886-12A2-3E77-D68C-0EFB8675F522}"/>
              </a:ext>
            </a:extLst>
          </p:cNvPr>
          <p:cNvSpPr/>
          <p:nvPr/>
        </p:nvSpPr>
        <p:spPr>
          <a:xfrm>
            <a:off x="5525844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043256-6869-6217-76ED-0F90C3BBBE8E}"/>
              </a:ext>
            </a:extLst>
          </p:cNvPr>
          <p:cNvSpPr/>
          <p:nvPr/>
        </p:nvSpPr>
        <p:spPr>
          <a:xfrm>
            <a:off x="2596607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-0.05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6CA9CEF-713E-2F1D-E131-992439451C5F}"/>
              </a:ext>
            </a:extLst>
          </p:cNvPr>
          <p:cNvSpPr/>
          <p:nvPr/>
        </p:nvSpPr>
        <p:spPr>
          <a:xfrm>
            <a:off x="8455081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-0.51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D5BB97-C52A-CC9A-615D-CC998457E859}"/>
              </a:ext>
            </a:extLst>
          </p:cNvPr>
          <p:cNvSpPr txBox="1"/>
          <p:nvPr/>
        </p:nvSpPr>
        <p:spPr>
          <a:xfrm>
            <a:off x="1677496" y="4574887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E67AA06D-05BF-9BB2-4B2D-5159809E42E5}"/>
              </a:ext>
            </a:extLst>
          </p:cNvPr>
          <p:cNvSpPr/>
          <p:nvPr/>
        </p:nvSpPr>
        <p:spPr>
          <a:xfrm>
            <a:off x="2177144" y="1065880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similarity estimation</a:t>
            </a:r>
            <a:b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exact matches</a:t>
            </a:r>
            <a:endParaRPr lang="en-US" sz="28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0E8364-E6A6-D0F7-0896-AF011714EB63}"/>
              </a:ext>
            </a:extLst>
          </p:cNvPr>
          <p:cNvGrpSpPr/>
          <p:nvPr/>
        </p:nvGrpSpPr>
        <p:grpSpPr>
          <a:xfrm>
            <a:off x="2771428" y="5634515"/>
            <a:ext cx="7045235" cy="615553"/>
            <a:chOff x="266450" y="4971699"/>
            <a:chExt cx="7045235" cy="61555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D5AECE7-B0CB-48E1-B9AC-9083037139B4}"/>
                </a:ext>
              </a:extLst>
            </p:cNvPr>
            <p:cNvSpPr/>
            <p:nvPr/>
          </p:nvSpPr>
          <p:spPr>
            <a:xfrm>
              <a:off x="971949" y="4971699"/>
              <a:ext cx="633973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generate 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same hash value</a:t>
              </a:r>
              <a:b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similar enough </a:t>
              </a:r>
              <a:r>
                <a:rPr lang="en-US" sz="2000" b="1" dirty="0">
                  <a:solidFill>
                    <a:srgbClr val="C007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 with various noise types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2E43C0E-A9BF-73F9-D651-3EE4834E6BE2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01E9B6D-FE8D-1314-8DB8-D41E740169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87" name="Graphic 86" descr="Research with solid fill">
                <a:extLst>
                  <a:ext uri="{FF2B5EF4-FFF2-40B4-BE49-F238E27FC236}">
                    <a16:creationId xmlns:a16="http://schemas.microsoft.com/office/drawing/2014/main" id="{903C53CD-216D-B751-886C-9D5212106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C574192-DED5-7514-0212-AC79C7A93527}"/>
              </a:ext>
            </a:extLst>
          </p:cNvPr>
          <p:cNvGrpSpPr/>
          <p:nvPr/>
        </p:nvGrpSpPr>
        <p:grpSpPr>
          <a:xfrm>
            <a:off x="5754715" y="2829715"/>
            <a:ext cx="2578065" cy="1841737"/>
            <a:chOff x="4230714" y="2829714"/>
            <a:chExt cx="2578065" cy="18417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13EEF5-CCC7-B0E9-C023-030FA2102099}"/>
                </a:ext>
              </a:extLst>
            </p:cNvPr>
            <p:cNvGrpSpPr/>
            <p:nvPr/>
          </p:nvGrpSpPr>
          <p:grpSpPr>
            <a:xfrm>
              <a:off x="4230714" y="2829714"/>
              <a:ext cx="865883" cy="715741"/>
              <a:chOff x="4230714" y="2829714"/>
              <a:chExt cx="865883" cy="715741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D72D5DD-2DB6-1D51-5F5F-BE749F4C7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476" y="2829714"/>
                <a:ext cx="0" cy="37370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88B4203-500B-C370-096C-9DA2B55A566E}"/>
                  </a:ext>
                </a:extLst>
              </p:cNvPr>
              <p:cNvSpPr/>
              <p:nvPr/>
            </p:nvSpPr>
            <p:spPr>
              <a:xfrm>
                <a:off x="4230714" y="323215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EEF5A10-E0A0-456A-4EA0-E64BC5ED4579}"/>
                </a:ext>
              </a:extLst>
            </p:cNvPr>
            <p:cNvGrpSpPr/>
            <p:nvPr/>
          </p:nvGrpSpPr>
          <p:grpSpPr>
            <a:xfrm>
              <a:off x="4230714" y="3951891"/>
              <a:ext cx="865883" cy="719560"/>
              <a:chOff x="4230714" y="3951891"/>
              <a:chExt cx="865883" cy="71956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0E8825A-16B1-BB17-707F-90DE42667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9177" y="4296823"/>
                <a:ext cx="0" cy="3746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74459E9-AF6C-E264-E872-B15723BF18B5}"/>
                  </a:ext>
                </a:extLst>
              </p:cNvPr>
              <p:cNvSpPr/>
              <p:nvPr/>
            </p:nvSpPr>
            <p:spPr>
              <a:xfrm>
                <a:off x="4230714" y="395189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2A8A75B-092E-A0B1-86EC-196C3A881981}"/>
                </a:ext>
              </a:extLst>
            </p:cNvPr>
            <p:cNvGrpSpPr/>
            <p:nvPr/>
          </p:nvGrpSpPr>
          <p:grpSpPr>
            <a:xfrm>
              <a:off x="5096597" y="3249404"/>
              <a:ext cx="1712182" cy="272015"/>
              <a:chOff x="5096597" y="3249404"/>
              <a:chExt cx="1712182" cy="272015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188F05C-BA54-99FB-1D19-CAFE015D6962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5096597" y="338880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8B694CB-4D53-B90E-1CE4-229A5D409A8B}"/>
                  </a:ext>
                </a:extLst>
              </p:cNvPr>
              <p:cNvSpPr/>
              <p:nvPr/>
            </p:nvSpPr>
            <p:spPr>
              <a:xfrm>
                <a:off x="5756316" y="3249404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DC03A8-D222-7662-F19B-3EE2A86D2346}"/>
                </a:ext>
              </a:extLst>
            </p:cNvPr>
            <p:cNvGrpSpPr/>
            <p:nvPr/>
          </p:nvGrpSpPr>
          <p:grpSpPr>
            <a:xfrm>
              <a:off x="5096597" y="3967611"/>
              <a:ext cx="1712182" cy="272015"/>
              <a:chOff x="5096597" y="3967611"/>
              <a:chExt cx="1712182" cy="272015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AD54805-3033-5341-5BA1-91B568B0ADB6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>
                <a:off x="5096597" y="410854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4BA0D9-2117-C491-236D-9B62F8538C9B}"/>
                  </a:ext>
                </a:extLst>
              </p:cNvPr>
              <p:cNvSpPr/>
              <p:nvPr/>
            </p:nvSpPr>
            <p:spPr>
              <a:xfrm>
                <a:off x="5756316" y="3967611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F304B8-9678-EC4D-2F7F-7CC6A36D95A5}"/>
              </a:ext>
            </a:extLst>
          </p:cNvPr>
          <p:cNvGrpSpPr/>
          <p:nvPr/>
        </p:nvGrpSpPr>
        <p:grpSpPr>
          <a:xfrm>
            <a:off x="7733395" y="3388704"/>
            <a:ext cx="2244770" cy="712170"/>
            <a:chOff x="6209395" y="3388704"/>
            <a:chExt cx="2244770" cy="71217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6DFEF71-0B04-3733-C970-6CD343195D12}"/>
                </a:ext>
              </a:extLst>
            </p:cNvPr>
            <p:cNvSpPr/>
            <p:nvPr/>
          </p:nvSpPr>
          <p:spPr>
            <a:xfrm>
              <a:off x="7338982" y="3388704"/>
              <a:ext cx="1115183" cy="712170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Match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9D82944-FB99-9DFD-6BEF-C5CD9B07F943}"/>
                </a:ext>
              </a:extLst>
            </p:cNvPr>
            <p:cNvGrpSpPr/>
            <p:nvPr/>
          </p:nvGrpSpPr>
          <p:grpSpPr>
            <a:xfrm>
              <a:off x="6209395" y="3507431"/>
              <a:ext cx="1116522" cy="473381"/>
              <a:chOff x="6209395" y="3507431"/>
              <a:chExt cx="1116522" cy="473381"/>
            </a:xfrm>
          </p:grpSpPr>
          <p:sp>
            <p:nvSpPr>
              <p:cNvPr id="48" name="Striped Right Arrow 47">
                <a:extLst>
                  <a:ext uri="{FF2B5EF4-FFF2-40B4-BE49-F238E27FC236}">
                    <a16:creationId xmlns:a16="http://schemas.microsoft.com/office/drawing/2014/main" id="{CF7A7EAD-EFDA-C8E4-A8B1-90357B998AE0}"/>
                  </a:ext>
                </a:extLst>
              </p:cNvPr>
              <p:cNvSpPr/>
              <p:nvPr/>
            </p:nvSpPr>
            <p:spPr>
              <a:xfrm>
                <a:off x="6273454" y="3650883"/>
                <a:ext cx="1052463" cy="147846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Striped Right Arrow 48">
                <a:extLst>
                  <a:ext uri="{FF2B5EF4-FFF2-40B4-BE49-F238E27FC236}">
                    <a16:creationId xmlns:a16="http://schemas.microsoft.com/office/drawing/2014/main" id="{10F14616-87CF-0488-3B81-BFA2C9B4FA7B}"/>
                  </a:ext>
                </a:extLst>
              </p:cNvPr>
              <p:cNvSpPr/>
              <p:nvPr/>
            </p:nvSpPr>
            <p:spPr>
              <a:xfrm rot="5400000">
                <a:off x="6087355" y="3629471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Striped Right Arrow 49">
                <a:extLst>
                  <a:ext uri="{FF2B5EF4-FFF2-40B4-BE49-F238E27FC236}">
                    <a16:creationId xmlns:a16="http://schemas.microsoft.com/office/drawing/2014/main" id="{CADBB2BB-8A80-D589-BE9A-EC27F35ACD6A}"/>
                  </a:ext>
                </a:extLst>
              </p:cNvPr>
              <p:cNvSpPr/>
              <p:nvPr/>
            </p:nvSpPr>
            <p:spPr>
              <a:xfrm rot="16200000">
                <a:off x="6087355" y="3712469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3582DB-24C9-E981-7E65-3EE3EFF5308B}"/>
              </a:ext>
            </a:extLst>
          </p:cNvPr>
          <p:cNvGrpSpPr/>
          <p:nvPr/>
        </p:nvGrpSpPr>
        <p:grpSpPr>
          <a:xfrm>
            <a:off x="2547042" y="2270997"/>
            <a:ext cx="1115183" cy="3037786"/>
            <a:chOff x="1009885" y="2270997"/>
            <a:chExt cx="1115183" cy="303778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E73EC55-81F5-B168-EED5-E88D1201D561}"/>
                </a:ext>
              </a:extLst>
            </p:cNvPr>
            <p:cNvSpPr/>
            <p:nvPr/>
          </p:nvSpPr>
          <p:spPr>
            <a:xfrm>
              <a:off x="1041245" y="3572797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0D60B8D-C9ED-2B2B-D605-F865DD240302}"/>
                </a:ext>
              </a:extLst>
            </p:cNvPr>
            <p:cNvSpPr/>
            <p:nvPr/>
          </p:nvSpPr>
          <p:spPr>
            <a:xfrm>
              <a:off x="1009885" y="2270997"/>
              <a:ext cx="1115183" cy="3037786"/>
            </a:xfrm>
            <a:prstGeom prst="roundRect">
              <a:avLst/>
            </a:prstGeom>
            <a:noFill/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endPara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188B6F4-253B-B674-CAB2-5935D516BBD8}"/>
              </a:ext>
            </a:extLst>
          </p:cNvPr>
          <p:cNvSpPr/>
          <p:nvPr/>
        </p:nvSpPr>
        <p:spPr>
          <a:xfrm>
            <a:off x="2600904" y="2414530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39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  <p:bldP spid="32" grpId="0"/>
      <p:bldP spid="34" grpId="0"/>
      <p:bldP spid="35" grpId="0"/>
      <p:bldP spid="37" grpId="0"/>
      <p:bldP spid="38" grpId="0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034D-0E0E-1A81-8DC6-4C26CD43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243AB-54B8-61DE-E591-C4021071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464C2A-D9FD-1DB8-66E9-E2781F8D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Key Idea – Quantization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F9C9-5B04-6A0D-727D-E2BF47442EB5}"/>
              </a:ext>
            </a:extLst>
          </p:cNvPr>
          <p:cNvGrpSpPr/>
          <p:nvPr/>
        </p:nvGrpSpPr>
        <p:grpSpPr>
          <a:xfrm>
            <a:off x="2460262" y="3710950"/>
            <a:ext cx="8124829" cy="961214"/>
            <a:chOff x="936261" y="3710950"/>
            <a:chExt cx="8124829" cy="96121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304E3D-E56B-79A6-1843-079CA85A0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869" y="4330040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F9C569-65F9-48D7-C930-76F5A686193E}"/>
                </a:ext>
              </a:extLst>
            </p:cNvPr>
            <p:cNvGrpSpPr/>
            <p:nvPr/>
          </p:nvGrpSpPr>
          <p:grpSpPr>
            <a:xfrm>
              <a:off x="936261" y="4364387"/>
              <a:ext cx="8124829" cy="307777"/>
              <a:chOff x="936261" y="4364387"/>
              <a:chExt cx="8124829" cy="30777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F63DA6-F6BF-B586-2CDB-6FB031C9C0B7}"/>
                  </a:ext>
                </a:extLst>
              </p:cNvPr>
              <p:cNvSpPr txBox="1"/>
              <p:nvPr/>
            </p:nvSpPr>
            <p:spPr>
              <a:xfrm>
                <a:off x="2961808" y="4364387"/>
                <a:ext cx="390109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Range of raw signals (normalized)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400C-1D9F-DB79-9831-A7FB6C699659}"/>
                  </a:ext>
                </a:extLst>
              </p:cNvPr>
              <p:cNvSpPr txBox="1"/>
              <p:nvPr/>
            </p:nvSpPr>
            <p:spPr>
              <a:xfrm>
                <a:off x="936261" y="4364387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C55A9B-0958-0145-60B6-8589DEB7C3C3}"/>
                  </a:ext>
                </a:extLst>
              </p:cNvPr>
              <p:cNvSpPr txBox="1"/>
              <p:nvPr/>
            </p:nvSpPr>
            <p:spPr>
              <a:xfrm>
                <a:off x="8352099" y="4364387"/>
                <a:ext cx="7089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+3.00</a:t>
                </a:r>
              </a:p>
            </p:txBody>
          </p: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6583D14-987C-D224-8C4F-D4A040DCC949}"/>
                </a:ext>
              </a:extLst>
            </p:cNvPr>
            <p:cNvSpPr/>
            <p:nvPr/>
          </p:nvSpPr>
          <p:spPr>
            <a:xfrm>
              <a:off x="124186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9AE07A-AFEB-932A-7262-F5F76CA4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86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DC6C9AA-65D3-FD72-AAE7-A3F83336333D}"/>
                </a:ext>
              </a:extLst>
            </p:cNvPr>
            <p:cNvSpPr/>
            <p:nvPr/>
          </p:nvSpPr>
          <p:spPr>
            <a:xfrm>
              <a:off x="170078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7178658-F67E-8402-AA20-98D70E0F7E03}"/>
                </a:ext>
              </a:extLst>
            </p:cNvPr>
            <p:cNvSpPr/>
            <p:nvPr/>
          </p:nvSpPr>
          <p:spPr>
            <a:xfrm>
              <a:off x="215970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E368B2B-0902-7DCC-E680-B2F0F9412BEB}"/>
                </a:ext>
              </a:extLst>
            </p:cNvPr>
            <p:cNvSpPr/>
            <p:nvPr/>
          </p:nvSpPr>
          <p:spPr>
            <a:xfrm>
              <a:off x="261862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FC1EC81-6598-367C-6DC2-811A64D63145}"/>
                </a:ext>
              </a:extLst>
            </p:cNvPr>
            <p:cNvSpPr/>
            <p:nvPr/>
          </p:nvSpPr>
          <p:spPr>
            <a:xfrm>
              <a:off x="307754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3511EFE-38E0-4B65-4CAF-4FC987BBF314}"/>
                </a:ext>
              </a:extLst>
            </p:cNvPr>
            <p:cNvSpPr/>
            <p:nvPr/>
          </p:nvSpPr>
          <p:spPr>
            <a:xfrm>
              <a:off x="353645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E5C5272-9A35-58AF-02B9-03A489A23F9A}"/>
                </a:ext>
              </a:extLst>
            </p:cNvPr>
            <p:cNvSpPr/>
            <p:nvPr/>
          </p:nvSpPr>
          <p:spPr>
            <a:xfrm>
              <a:off x="399537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AC25767-FE9C-CC35-55D3-99EB5C8AF95C}"/>
                </a:ext>
              </a:extLst>
            </p:cNvPr>
            <p:cNvSpPr/>
            <p:nvPr/>
          </p:nvSpPr>
          <p:spPr>
            <a:xfrm>
              <a:off x="445429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91DCF4A-5B18-87B4-A2EA-6331F022B5EB}"/>
                </a:ext>
              </a:extLst>
            </p:cNvPr>
            <p:cNvSpPr/>
            <p:nvPr/>
          </p:nvSpPr>
          <p:spPr>
            <a:xfrm>
              <a:off x="491321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FFA4C77-71DE-97FB-7EA8-C3C726F18D9B}"/>
                </a:ext>
              </a:extLst>
            </p:cNvPr>
            <p:cNvSpPr/>
            <p:nvPr/>
          </p:nvSpPr>
          <p:spPr>
            <a:xfrm>
              <a:off x="537213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35A412B-DC86-C8AD-9963-899CD00F050D}"/>
                </a:ext>
              </a:extLst>
            </p:cNvPr>
            <p:cNvSpPr/>
            <p:nvPr/>
          </p:nvSpPr>
          <p:spPr>
            <a:xfrm>
              <a:off x="766672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7C7E1-6EBF-E025-F60C-780D6D275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935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C24C9882-B7F8-E384-3360-BB2990065B29}"/>
                </a:ext>
              </a:extLst>
            </p:cNvPr>
            <p:cNvSpPr/>
            <p:nvPr/>
          </p:nvSpPr>
          <p:spPr>
            <a:xfrm>
              <a:off x="812564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BFC96E6-F65B-C018-A90F-3141E938B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72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496C6C2-B75F-3762-B375-EF7DDFF7F7B6}"/>
                </a:ext>
              </a:extLst>
            </p:cNvPr>
            <p:cNvSpPr/>
            <p:nvPr/>
          </p:nvSpPr>
          <p:spPr>
            <a:xfrm>
              <a:off x="583104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22AD4E8-D2BB-1CA9-073E-9B1A6B69C0BB}"/>
                </a:ext>
              </a:extLst>
            </p:cNvPr>
            <p:cNvSpPr/>
            <p:nvPr/>
          </p:nvSpPr>
          <p:spPr>
            <a:xfrm>
              <a:off x="628996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42308EE-571A-100F-17C2-AB935C26610E}"/>
                </a:ext>
              </a:extLst>
            </p:cNvPr>
            <p:cNvSpPr/>
            <p:nvPr/>
          </p:nvSpPr>
          <p:spPr>
            <a:xfrm>
              <a:off x="674888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8E30E18-C1A7-C643-0DBC-984B833179F2}"/>
                </a:ext>
              </a:extLst>
            </p:cNvPr>
            <p:cNvSpPr/>
            <p:nvPr/>
          </p:nvSpPr>
          <p:spPr>
            <a:xfrm>
              <a:off x="720780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840BCF-C351-7675-C95E-FA9233313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85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19586CE-FC00-8F32-DD7D-72A090963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434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83DDE8C-F58D-9904-0DA1-18797AC4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83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B9EC689-623C-25F5-C3A5-55A640BC2B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932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32030D3-737C-F8AB-4AD5-48B46F5BC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6814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3D899D2-0C17-78BF-871E-8CB0F8935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4305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ED70D2-4DA9-0BC1-A9A0-EA92E6B4B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796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980940D-4B64-3AAB-804A-B0A005770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287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C97BD49-A3A8-B69C-4E2E-10817B053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77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4B52BFB-A8AB-6AEE-AD0D-117FC447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26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45FE10-3920-B27D-7F93-77B59EB7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76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1C78533-9982-DACA-0CBE-479D6B2D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25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82E041B-579B-58C0-B216-DB18EE01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674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7F2C88F-EFAE-20A8-E864-6246390E6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423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40D0B9F-948E-292F-EEEF-22239018CFF5}"/>
              </a:ext>
            </a:extLst>
          </p:cNvPr>
          <p:cNvSpPr txBox="1"/>
          <p:nvPr/>
        </p:nvSpPr>
        <p:spPr>
          <a:xfrm>
            <a:off x="1696305" y="3713781"/>
            <a:ext cx="10327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Bucket #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D2C08FA2-19B9-2D8A-853C-FC0322396316}"/>
              </a:ext>
            </a:extLst>
          </p:cNvPr>
          <p:cNvSpPr/>
          <p:nvPr/>
        </p:nvSpPr>
        <p:spPr>
          <a:xfrm>
            <a:off x="5679863" y="1181600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en-CH" sz="2000" b="1" kern="0" dirty="0">
              <a:latin typeface="PT Mono" panose="02060509020205020204" pitchFamily="49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7BA85C-6666-DC86-A7F2-AE77946C799D}"/>
              </a:ext>
            </a:extLst>
          </p:cNvPr>
          <p:cNvGrpSpPr/>
          <p:nvPr/>
        </p:nvGrpSpPr>
        <p:grpSpPr>
          <a:xfrm>
            <a:off x="2759312" y="2038115"/>
            <a:ext cx="6897458" cy="318284"/>
            <a:chOff x="1235312" y="2038115"/>
            <a:chExt cx="6897458" cy="318284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E476995-0C94-05F4-E76F-1886C7711E35}"/>
                </a:ext>
              </a:extLst>
            </p:cNvPr>
            <p:cNvSpPr/>
            <p:nvPr/>
          </p:nvSpPr>
          <p:spPr>
            <a:xfrm>
              <a:off x="415586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AB0E414E-4703-B0C1-D894-F01EAA9ADBFF}"/>
                </a:ext>
              </a:extLst>
            </p:cNvPr>
            <p:cNvSpPr/>
            <p:nvPr/>
          </p:nvSpPr>
          <p:spPr>
            <a:xfrm>
              <a:off x="269558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-0.07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26C85F8-5854-ACF7-990D-5FBBD986D59B}"/>
                </a:ext>
              </a:extLst>
            </p:cNvPr>
            <p:cNvSpPr/>
            <p:nvPr/>
          </p:nvSpPr>
          <p:spPr>
            <a:xfrm>
              <a:off x="123531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5198781-6B36-3161-960D-49D7F0B06FE9}"/>
                </a:ext>
              </a:extLst>
            </p:cNvPr>
            <p:cNvSpPr/>
            <p:nvPr/>
          </p:nvSpPr>
          <p:spPr>
            <a:xfrm>
              <a:off x="5618085" y="204550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4A3034B-E271-BAC6-535A-AF565A4FBDF0}"/>
                </a:ext>
              </a:extLst>
            </p:cNvPr>
            <p:cNvSpPr/>
            <p:nvPr/>
          </p:nvSpPr>
          <p:spPr>
            <a:xfrm>
              <a:off x="708030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C715-7007-6A1F-49DF-B0419A654C68}"/>
              </a:ext>
            </a:extLst>
          </p:cNvPr>
          <p:cNvGrpSpPr/>
          <p:nvPr/>
        </p:nvGrpSpPr>
        <p:grpSpPr>
          <a:xfrm>
            <a:off x="3285545" y="1492497"/>
            <a:ext cx="5844995" cy="553007"/>
            <a:chOff x="1761544" y="1492496"/>
            <a:chExt cx="5844995" cy="553007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29B6669-1D7A-EF86-851E-41A4C610116E}"/>
                </a:ext>
              </a:extLst>
            </p:cNvPr>
            <p:cNvCxnSpPr>
              <a:cxnSpLocks/>
              <a:stCxn id="111" idx="0"/>
              <a:endCxn id="110" idx="2"/>
            </p:cNvCxnSpPr>
            <p:nvPr/>
          </p:nvCxnSpPr>
          <p:spPr>
            <a:xfrm flipV="1">
              <a:off x="4682094" y="1492496"/>
              <a:ext cx="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D10B92E-A99D-ACE2-0A2B-B62D30AC10AB}"/>
                </a:ext>
              </a:extLst>
            </p:cNvPr>
            <p:cNvCxnSpPr>
              <a:cxnSpLocks/>
              <a:stCxn id="114" idx="0"/>
              <a:endCxn id="110" idx="2"/>
            </p:cNvCxnSpPr>
            <p:nvPr/>
          </p:nvCxnSpPr>
          <p:spPr>
            <a:xfrm flipV="1">
              <a:off x="3221819" y="1492496"/>
              <a:ext cx="146027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142DFDE-1C60-1842-BD86-7683D7B37DD0}"/>
                </a:ext>
              </a:extLst>
            </p:cNvPr>
            <p:cNvCxnSpPr>
              <a:cxnSpLocks/>
              <a:stCxn id="115" idx="0"/>
              <a:endCxn id="110" idx="2"/>
            </p:cNvCxnSpPr>
            <p:nvPr/>
          </p:nvCxnSpPr>
          <p:spPr>
            <a:xfrm flipV="1">
              <a:off x="1761544" y="1492496"/>
              <a:ext cx="292055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616AD5D-515E-DC3D-91E1-2DD3D1B2933A}"/>
                </a:ext>
              </a:extLst>
            </p:cNvPr>
            <p:cNvCxnSpPr>
              <a:cxnSpLocks/>
              <a:stCxn id="117" idx="0"/>
              <a:endCxn id="110" idx="2"/>
            </p:cNvCxnSpPr>
            <p:nvPr/>
          </p:nvCxnSpPr>
          <p:spPr>
            <a:xfrm flipH="1" flipV="1">
              <a:off x="4682094" y="1492496"/>
              <a:ext cx="292444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98856C-ABA0-48B6-1940-EE39DCD42669}"/>
                </a:ext>
              </a:extLst>
            </p:cNvPr>
            <p:cNvCxnSpPr>
              <a:cxnSpLocks/>
              <a:stCxn id="116" idx="0"/>
              <a:endCxn id="110" idx="2"/>
            </p:cNvCxnSpPr>
            <p:nvPr/>
          </p:nvCxnSpPr>
          <p:spPr>
            <a:xfrm flipH="1" flipV="1">
              <a:off x="4682094" y="1492496"/>
              <a:ext cx="1462223" cy="5530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EC2BE2A-AD2A-8210-6C5D-81CACDBA11C9}"/>
              </a:ext>
            </a:extLst>
          </p:cNvPr>
          <p:cNvGrpSpPr/>
          <p:nvPr/>
        </p:nvGrpSpPr>
        <p:grpSpPr>
          <a:xfrm>
            <a:off x="1847443" y="5339158"/>
            <a:ext cx="8497114" cy="548640"/>
            <a:chOff x="2097011" y="5585895"/>
            <a:chExt cx="8497114" cy="54864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8CE722F-7FF6-C37A-B27F-AE3D795BAF24}"/>
                </a:ext>
              </a:extLst>
            </p:cNvPr>
            <p:cNvSpPr/>
            <p:nvPr/>
          </p:nvSpPr>
          <p:spPr>
            <a:xfrm>
              <a:off x="2753071" y="5704275"/>
              <a:ext cx="78410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Enables matching raw signals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eliminating slight differences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F2EEF4E-B89A-FF0D-2244-74F22D3CD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6CB262-D764-1EE6-FF0C-C68015FC2469}"/>
              </a:ext>
            </a:extLst>
          </p:cNvPr>
          <p:cNvGrpSpPr/>
          <p:nvPr/>
        </p:nvGrpSpPr>
        <p:grpSpPr>
          <a:xfrm>
            <a:off x="5643069" y="2349011"/>
            <a:ext cx="1126852" cy="798594"/>
            <a:chOff x="4119069" y="2349011"/>
            <a:chExt cx="1126852" cy="798594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E63C56B-DB78-807D-DBA3-C30C771A69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81893" y="2349011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44A6B221-4E32-272C-BD2B-73CFF966FC50}"/>
                </a:ext>
              </a:extLst>
            </p:cNvPr>
            <p:cNvSpPr/>
            <p:nvPr/>
          </p:nvSpPr>
          <p:spPr>
            <a:xfrm>
              <a:off x="411906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32F6C4-FBE6-352C-6312-B76A35DE678B}"/>
              </a:ext>
            </a:extLst>
          </p:cNvPr>
          <p:cNvGrpSpPr/>
          <p:nvPr/>
        </p:nvGrpSpPr>
        <p:grpSpPr>
          <a:xfrm>
            <a:off x="2698341" y="2355703"/>
            <a:ext cx="1126852" cy="791903"/>
            <a:chOff x="1174341" y="2355702"/>
            <a:chExt cx="1126852" cy="791903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E79101B-9E5F-B15A-B019-E335DD437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343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D3D8B230-2B60-8CBE-418D-6C43AB96F15F}"/>
                </a:ext>
              </a:extLst>
            </p:cNvPr>
            <p:cNvSpPr/>
            <p:nvPr/>
          </p:nvSpPr>
          <p:spPr>
            <a:xfrm>
              <a:off x="1174341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7BCC0-B940-D0C3-4D66-D383C29279E8}"/>
              </a:ext>
            </a:extLst>
          </p:cNvPr>
          <p:cNvGrpSpPr/>
          <p:nvPr/>
        </p:nvGrpSpPr>
        <p:grpSpPr>
          <a:xfrm>
            <a:off x="4181399" y="2355703"/>
            <a:ext cx="1126852" cy="791903"/>
            <a:chOff x="2657399" y="2355702"/>
            <a:chExt cx="1126852" cy="791903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C4F0D70-C53F-AF5A-18CE-78787AFA83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1618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BFC850D3-9BD7-1BEE-1DDB-E5C0CBE50701}"/>
                </a:ext>
              </a:extLst>
            </p:cNvPr>
            <p:cNvSpPr/>
            <p:nvPr/>
          </p:nvSpPr>
          <p:spPr>
            <a:xfrm>
              <a:off x="265739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E9E03-6868-46E7-B459-9A985F55570E}"/>
              </a:ext>
            </a:extLst>
          </p:cNvPr>
          <p:cNvGrpSpPr/>
          <p:nvPr/>
        </p:nvGrpSpPr>
        <p:grpSpPr>
          <a:xfrm>
            <a:off x="7103745" y="2355703"/>
            <a:ext cx="1126852" cy="791903"/>
            <a:chOff x="5579745" y="2355702"/>
            <a:chExt cx="1126852" cy="791903"/>
          </a:xfrm>
        </p:grpSpPr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A2B6FFE-EAEC-F2E9-A9EF-9DDD133453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4116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C0E6DF59-1687-9A74-2D23-364DA4521689}"/>
                </a:ext>
              </a:extLst>
            </p:cNvPr>
            <p:cNvSpPr/>
            <p:nvPr/>
          </p:nvSpPr>
          <p:spPr>
            <a:xfrm>
              <a:off x="5579745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521E2-92E1-AE38-3DF3-B1C62779AA5A}"/>
              </a:ext>
            </a:extLst>
          </p:cNvPr>
          <p:cNvGrpSpPr/>
          <p:nvPr/>
        </p:nvGrpSpPr>
        <p:grpSpPr>
          <a:xfrm>
            <a:off x="8563820" y="2355033"/>
            <a:ext cx="1126852" cy="792572"/>
            <a:chOff x="7039820" y="2355033"/>
            <a:chExt cx="1126852" cy="79257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634DF39-31FF-F003-240F-DEC87C8A2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6338" y="2355033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0395D9D4-9824-CF22-46A5-081948D17CC2}"/>
                </a:ext>
              </a:extLst>
            </p:cNvPr>
            <p:cNvSpPr/>
            <p:nvPr/>
          </p:nvSpPr>
          <p:spPr>
            <a:xfrm>
              <a:off x="7039820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C7858-8E1A-339D-CCB4-5A53358F4EE3}"/>
              </a:ext>
            </a:extLst>
          </p:cNvPr>
          <p:cNvGrpSpPr/>
          <p:nvPr/>
        </p:nvGrpSpPr>
        <p:grpSpPr>
          <a:xfrm>
            <a:off x="3261768" y="3147606"/>
            <a:ext cx="5865479" cy="578891"/>
            <a:chOff x="1737767" y="3147605"/>
            <a:chExt cx="5865479" cy="578891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9A73122-AADD-870E-3366-07CA5DE9BD47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 flipH="1" flipV="1">
              <a:off x="1737767" y="3147605"/>
              <a:ext cx="2774363" cy="5584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AAD143E-59B3-39A5-EA40-2F43AF7E92DB}"/>
                </a:ext>
              </a:extLst>
            </p:cNvPr>
            <p:cNvCxnSpPr>
              <a:cxnSpLocks/>
              <a:endCxn id="163" idx="2"/>
            </p:cNvCxnSpPr>
            <p:nvPr/>
          </p:nvCxnSpPr>
          <p:spPr>
            <a:xfrm flipH="1" flipV="1">
              <a:off x="3220825" y="3147605"/>
              <a:ext cx="1412519" cy="56520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D9845B-D13E-F975-C536-85673251C457}"/>
                </a:ext>
              </a:extLst>
            </p:cNvPr>
            <p:cNvCxnSpPr>
              <a:cxnSpLocks/>
              <a:endCxn id="154" idx="2"/>
            </p:cNvCxnSpPr>
            <p:nvPr/>
          </p:nvCxnSpPr>
          <p:spPr>
            <a:xfrm flipH="1" flipV="1">
              <a:off x="4682495" y="3147605"/>
              <a:ext cx="400" cy="57889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8618623-D740-4058-A122-969847C039DF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4735983" y="3147605"/>
              <a:ext cx="1407188" cy="56286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0EABF9-8046-F468-FC55-A23849557B35}"/>
                </a:ext>
              </a:extLst>
            </p:cNvPr>
            <p:cNvCxnSpPr>
              <a:cxnSpLocks/>
              <a:endCxn id="167" idx="2"/>
            </p:cNvCxnSpPr>
            <p:nvPr/>
          </p:nvCxnSpPr>
          <p:spPr>
            <a:xfrm flipV="1">
              <a:off x="4860384" y="3147605"/>
              <a:ext cx="2742862" cy="5707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91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1DF14-CEA9-D548-E460-22F66886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D566A-CF7D-96D0-856A-F3FCBB0E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251CD-A6F9-D3D2-EA04-1EFB8254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Better Quantize Signals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031C59-060D-F7A1-58E0-6FC5F3F10259}"/>
              </a:ext>
            </a:extLst>
          </p:cNvPr>
          <p:cNvGrpSpPr/>
          <p:nvPr/>
        </p:nvGrpSpPr>
        <p:grpSpPr>
          <a:xfrm>
            <a:off x="1651607" y="991673"/>
            <a:ext cx="8888786" cy="961214"/>
            <a:chOff x="176084" y="951918"/>
            <a:chExt cx="8888786" cy="9612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7C691F-A1A2-E32E-416D-E268230DA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73BAA-C2B0-6F4B-384C-9AF21DBA9BD4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B5723A-A969-0E4B-047C-E55304053B09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1BAC2-8C4C-37DD-0FB4-67A2E7A25CA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B8CCDCF-F2A9-EAAC-C397-A056BCAF84D7}"/>
                </a:ext>
              </a:extLst>
            </p:cNvPr>
            <p:cNvSpPr/>
            <p:nvPr/>
          </p:nvSpPr>
          <p:spPr>
            <a:xfrm>
              <a:off x="124564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735DE4-2C4E-3653-E0D7-FEAF8A45D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E48762E-8B7D-DA1E-5ACF-6ECADFCB2688}"/>
                </a:ext>
              </a:extLst>
            </p:cNvPr>
            <p:cNvSpPr/>
            <p:nvPr/>
          </p:nvSpPr>
          <p:spPr>
            <a:xfrm>
              <a:off x="170456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2D651A0-A926-09D3-FCF2-4444108E7E56}"/>
                </a:ext>
              </a:extLst>
            </p:cNvPr>
            <p:cNvSpPr/>
            <p:nvPr/>
          </p:nvSpPr>
          <p:spPr>
            <a:xfrm>
              <a:off x="216348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EC1C8D6-9EFB-AD1B-5764-1E07FB609BB4}"/>
                </a:ext>
              </a:extLst>
            </p:cNvPr>
            <p:cNvSpPr/>
            <p:nvPr/>
          </p:nvSpPr>
          <p:spPr>
            <a:xfrm>
              <a:off x="262240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3B2987C-3132-95C2-ABBA-78F95E8D7EF8}"/>
                </a:ext>
              </a:extLst>
            </p:cNvPr>
            <p:cNvSpPr/>
            <p:nvPr/>
          </p:nvSpPr>
          <p:spPr>
            <a:xfrm>
              <a:off x="308132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8C3BC33-D4BF-0E8D-41A3-9DCFC3E381E7}"/>
                </a:ext>
              </a:extLst>
            </p:cNvPr>
            <p:cNvSpPr/>
            <p:nvPr/>
          </p:nvSpPr>
          <p:spPr>
            <a:xfrm>
              <a:off x="354023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BF7464-79CA-14D0-A4EA-737A5E1263CF}"/>
                </a:ext>
              </a:extLst>
            </p:cNvPr>
            <p:cNvSpPr/>
            <p:nvPr/>
          </p:nvSpPr>
          <p:spPr>
            <a:xfrm>
              <a:off x="399915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CC6E5C-18C1-8876-3CC4-269F3F59136D}"/>
                </a:ext>
              </a:extLst>
            </p:cNvPr>
            <p:cNvSpPr/>
            <p:nvPr/>
          </p:nvSpPr>
          <p:spPr>
            <a:xfrm>
              <a:off x="445807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5C93532-7999-92AA-FA7F-6C09E67DF042}"/>
                </a:ext>
              </a:extLst>
            </p:cNvPr>
            <p:cNvSpPr/>
            <p:nvPr/>
          </p:nvSpPr>
          <p:spPr>
            <a:xfrm>
              <a:off x="491699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9D3CBD2-1622-5A13-2FD2-95B221CE3678}"/>
                </a:ext>
              </a:extLst>
            </p:cNvPr>
            <p:cNvSpPr/>
            <p:nvPr/>
          </p:nvSpPr>
          <p:spPr>
            <a:xfrm>
              <a:off x="537591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02F44CB-C046-18C6-0C69-CF1487FDB272}"/>
                </a:ext>
              </a:extLst>
            </p:cNvPr>
            <p:cNvSpPr/>
            <p:nvPr/>
          </p:nvSpPr>
          <p:spPr>
            <a:xfrm>
              <a:off x="767050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FC772E-9930-D616-C3F3-D52BAB426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31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DE10528-6447-0309-D625-23DB4F3475F8}"/>
                </a:ext>
              </a:extLst>
            </p:cNvPr>
            <p:cNvSpPr/>
            <p:nvPr/>
          </p:nvSpPr>
          <p:spPr>
            <a:xfrm>
              <a:off x="812942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89EF1D-0421-5C02-7CEC-59EBE9665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550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494F888-5E9A-C043-E231-66EE84EECBFA}"/>
                </a:ext>
              </a:extLst>
            </p:cNvPr>
            <p:cNvSpPr/>
            <p:nvPr/>
          </p:nvSpPr>
          <p:spPr>
            <a:xfrm>
              <a:off x="583482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A82B385-AB5A-78C0-A777-3B00FD7AF604}"/>
                </a:ext>
              </a:extLst>
            </p:cNvPr>
            <p:cNvSpPr/>
            <p:nvPr/>
          </p:nvSpPr>
          <p:spPr>
            <a:xfrm>
              <a:off x="629374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01E2E5-C869-AA72-FE0B-69C1359B1D9A}"/>
                </a:ext>
              </a:extLst>
            </p:cNvPr>
            <p:cNvSpPr/>
            <p:nvPr/>
          </p:nvSpPr>
          <p:spPr>
            <a:xfrm>
              <a:off x="675266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A951CAB-DFC6-A9C3-AC2C-164771306E6C}"/>
                </a:ext>
              </a:extLst>
            </p:cNvPr>
            <p:cNvSpPr/>
            <p:nvPr/>
          </p:nvSpPr>
          <p:spPr>
            <a:xfrm>
              <a:off x="721158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35B76-6E94-BCD4-422F-54EC633D1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063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0DC784A-AFBB-CDC9-CA76-E8CF052F8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812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85BCBD-8869-49D0-4E51-A8C06A97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1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1A0587-4B9F-B8BE-11FE-24207C57B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310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5C2FF8A-0341-4E0D-5943-87C8B10B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05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AC582D-E881-4AE3-1043-D289593A6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0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62A874C-BEA6-F210-5376-A108D62D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57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D3D91C0-36A9-1FF1-2BE5-70CF9EEE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06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1E4F96-DC35-3D9B-62B1-3108B611F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055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169D39A-565D-F0A9-EFC7-BDF43F3FA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4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E73C0F1-C219-6766-4CA8-9157FC5D9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554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20727B-2D48-900E-FA55-A076FED4B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03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E0236A8-A64E-2446-2B9F-94095056B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5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1F2CC3-F928-7C0B-705F-8BCC27A6B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01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648B82-930A-3EF0-B38C-E54485522FB4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0D2DE7-36C3-9170-B2C2-43DDE10633DE}"/>
              </a:ext>
            </a:extLst>
          </p:cNvPr>
          <p:cNvGrpSpPr/>
          <p:nvPr/>
        </p:nvGrpSpPr>
        <p:grpSpPr>
          <a:xfrm>
            <a:off x="4000040" y="2162551"/>
            <a:ext cx="4191923" cy="1153504"/>
            <a:chOff x="1854914" y="2122794"/>
            <a:chExt cx="4191923" cy="115350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86E0F6-46EE-29B1-4BA8-DC86DFEEA29F}"/>
                </a:ext>
              </a:extLst>
            </p:cNvPr>
            <p:cNvGrpSpPr/>
            <p:nvPr/>
          </p:nvGrpSpPr>
          <p:grpSpPr>
            <a:xfrm>
              <a:off x="1854914" y="2122794"/>
              <a:ext cx="4191923" cy="615553"/>
              <a:chOff x="1912970" y="5517816"/>
              <a:chExt cx="4191923" cy="615553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1FD4EC0-85EC-C0E9-6BC3-C5BDF91B066F}"/>
                  </a:ext>
                </a:extLst>
              </p:cNvPr>
              <p:cNvSpPr/>
              <p:nvPr/>
            </p:nvSpPr>
            <p:spPr>
              <a:xfrm>
                <a:off x="2627698" y="5517816"/>
                <a:ext cx="3477195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Equal-width buckets leads to</a:t>
                </a:r>
                <a:b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unbalanced bucket loading</a:t>
                </a:r>
                <a:endPara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17D1D8-054B-7F95-FD50-AA8164F10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2970" y="5550128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3" name="Striped Right Arrow 82">
              <a:extLst>
                <a:ext uri="{FF2B5EF4-FFF2-40B4-BE49-F238E27FC236}">
                  <a16:creationId xmlns:a16="http://schemas.microsoft.com/office/drawing/2014/main" id="{8E8EDD24-5A0D-1333-DB25-552073AA3DAC}"/>
                </a:ext>
              </a:extLst>
            </p:cNvPr>
            <p:cNvSpPr/>
            <p:nvPr/>
          </p:nvSpPr>
          <p:spPr>
            <a:xfrm rot="5400000">
              <a:off x="3819842" y="2927820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3C7F8C-2118-8E10-467C-675D5E173074}"/>
              </a:ext>
            </a:extLst>
          </p:cNvPr>
          <p:cNvGrpSpPr/>
          <p:nvPr/>
        </p:nvGrpSpPr>
        <p:grpSpPr>
          <a:xfrm>
            <a:off x="2941424" y="5020645"/>
            <a:ext cx="6982927" cy="1080320"/>
            <a:chOff x="1417421" y="5020645"/>
            <a:chExt cx="6982927" cy="10803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EEA729-6A2F-0C8F-FD74-FE117AAB8CA6}"/>
                </a:ext>
              </a:extLst>
            </p:cNvPr>
            <p:cNvGrpSpPr/>
            <p:nvPr/>
          </p:nvGrpSpPr>
          <p:grpSpPr>
            <a:xfrm>
              <a:off x="1417421" y="5552325"/>
              <a:ext cx="6982927" cy="548640"/>
              <a:chOff x="1728270" y="5685945"/>
              <a:chExt cx="6982927" cy="54864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6C4C608-C97F-3778-0F59-5ED89E732A69}"/>
                  </a:ext>
                </a:extLst>
              </p:cNvPr>
              <p:cNvSpPr/>
              <p:nvPr/>
            </p:nvSpPr>
            <p:spPr>
              <a:xfrm>
                <a:off x="2383634" y="5806377"/>
                <a:ext cx="632756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uniqueness and poor resource utilization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035840-125A-B3E1-78C9-972C709E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8270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4" name="Striped Right Arrow 83">
              <a:extLst>
                <a:ext uri="{FF2B5EF4-FFF2-40B4-BE49-F238E27FC236}">
                  <a16:creationId xmlns:a16="http://schemas.microsoft.com/office/drawing/2014/main" id="{2B1203E5-4491-9E88-BE4C-DA88FDE0066B}"/>
                </a:ext>
              </a:extLst>
            </p:cNvPr>
            <p:cNvSpPr/>
            <p:nvPr/>
          </p:nvSpPr>
          <p:spPr>
            <a:xfrm rot="5400000">
              <a:off x="4365343" y="5217875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AC5EE8-5FA6-DBA6-62A0-85CA721A407A}"/>
              </a:ext>
            </a:extLst>
          </p:cNvPr>
          <p:cNvGrpSpPr/>
          <p:nvPr/>
        </p:nvGrpSpPr>
        <p:grpSpPr>
          <a:xfrm>
            <a:off x="1931670" y="3198928"/>
            <a:ext cx="8652759" cy="1975606"/>
            <a:chOff x="407667" y="3198928"/>
            <a:chExt cx="8652759" cy="19756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6D6FA2-0731-2517-9FE9-E326C1257476}"/>
                </a:ext>
              </a:extLst>
            </p:cNvPr>
            <p:cNvGrpSpPr/>
            <p:nvPr/>
          </p:nvGrpSpPr>
          <p:grpSpPr>
            <a:xfrm>
              <a:off x="749400" y="3228006"/>
              <a:ext cx="8311026" cy="1946528"/>
              <a:chOff x="749400" y="3228006"/>
              <a:chExt cx="8311026" cy="194652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731BD46-C8FF-41F5-E222-7F110F7619B5}"/>
                  </a:ext>
                </a:extLst>
              </p:cNvPr>
              <p:cNvGrpSpPr/>
              <p:nvPr/>
            </p:nvGrpSpPr>
            <p:grpSpPr>
              <a:xfrm>
                <a:off x="749400" y="3228006"/>
                <a:ext cx="8311026" cy="1946528"/>
                <a:chOff x="760878" y="2930525"/>
                <a:chExt cx="8311026" cy="1946528"/>
              </a:xfrm>
            </p:grpSpPr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8E7B965B-0148-4340-5D03-24B5702AC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4224" t="3180" r="1080" b="14830"/>
                <a:stretch/>
              </p:blipFill>
              <p:spPr>
                <a:xfrm>
                  <a:off x="1269312" y="3078940"/>
                  <a:ext cx="7324344" cy="1456913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F5DA0DE-30D5-E06B-FD5A-C5BB1D040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52683" y="4534932"/>
                  <a:ext cx="7340973" cy="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43E635A-8F50-330C-0C5E-E4FB4C70CBCC}"/>
                    </a:ext>
                  </a:extLst>
                </p:cNvPr>
                <p:cNvSpPr txBox="1"/>
                <p:nvPr/>
              </p:nvSpPr>
              <p:spPr>
                <a:xfrm>
                  <a:off x="947075" y="4569276"/>
                  <a:ext cx="59810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-3.00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7EC884B-EA16-FBCE-41F5-DF7EE2D360EB}"/>
                    </a:ext>
                  </a:extLst>
                </p:cNvPr>
                <p:cNvSpPr txBox="1"/>
                <p:nvPr/>
              </p:nvSpPr>
              <p:spPr>
                <a:xfrm>
                  <a:off x="8362913" y="4569276"/>
                  <a:ext cx="70899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+3.00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72D1E1C-16F2-E127-1B43-FE16F57ED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59237" y="2930525"/>
                  <a:ext cx="0" cy="160440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57C8647-2730-7C93-5B43-63C8E12DF48B}"/>
                    </a:ext>
                  </a:extLst>
                </p:cNvPr>
                <p:cNvSpPr txBox="1"/>
                <p:nvPr/>
              </p:nvSpPr>
              <p:spPr>
                <a:xfrm>
                  <a:off x="760878" y="3906237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2F0FDD9-1B66-AA95-BB29-EC84E1192C9B}"/>
                    </a:ext>
                  </a:extLst>
                </p:cNvPr>
                <p:cNvSpPr txBox="1"/>
                <p:nvPr/>
              </p:nvSpPr>
              <p:spPr>
                <a:xfrm>
                  <a:off x="760878" y="3430484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400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EBB81DD-C039-D373-4933-BE8497CAC76F}"/>
                    </a:ext>
                  </a:extLst>
                </p:cNvPr>
                <p:cNvSpPr txBox="1"/>
                <p:nvPr/>
              </p:nvSpPr>
              <p:spPr>
                <a:xfrm>
                  <a:off x="760878" y="2954731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600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E453B4-41AF-CB6F-DF54-B344E3D7A9C5}"/>
                  </a:ext>
                </a:extLst>
              </p:cNvPr>
              <p:cNvSpPr txBox="1"/>
              <p:nvPr/>
            </p:nvSpPr>
            <p:spPr>
              <a:xfrm>
                <a:off x="8079852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15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73E28A6-2A21-0CE6-8FEE-D7CC92805E71}"/>
                  </a:ext>
                </a:extLst>
              </p:cNvPr>
              <p:cNvSpPr txBox="1"/>
              <p:nvPr/>
            </p:nvSpPr>
            <p:spPr>
              <a:xfrm>
                <a:off x="125277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7AA9B3B-2467-6AB5-9B40-173E36A66BF4}"/>
                  </a:ext>
                </a:extLst>
              </p:cNvPr>
              <p:cNvSpPr txBox="1"/>
              <p:nvPr/>
            </p:nvSpPr>
            <p:spPr>
              <a:xfrm>
                <a:off x="170791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B90F62C-ECD0-3283-46E0-9BBE6EFFDDD4}"/>
                  </a:ext>
                </a:extLst>
              </p:cNvPr>
              <p:cNvSpPr txBox="1"/>
              <p:nvPr/>
            </p:nvSpPr>
            <p:spPr>
              <a:xfrm>
                <a:off x="216305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06F2001-E8A5-5741-2EB8-3228C9750E47}"/>
                  </a:ext>
                </a:extLst>
              </p:cNvPr>
              <p:cNvSpPr txBox="1"/>
              <p:nvPr/>
            </p:nvSpPr>
            <p:spPr>
              <a:xfrm>
                <a:off x="261819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448171F-70F5-FCF8-73BD-C137FD00CE7E}"/>
                  </a:ext>
                </a:extLst>
              </p:cNvPr>
              <p:cNvSpPr txBox="1"/>
              <p:nvPr/>
            </p:nvSpPr>
            <p:spPr>
              <a:xfrm>
                <a:off x="307333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793CEBB-04E8-A406-3F8B-79E803C95C16}"/>
                  </a:ext>
                </a:extLst>
              </p:cNvPr>
              <p:cNvSpPr txBox="1"/>
              <p:nvPr/>
            </p:nvSpPr>
            <p:spPr>
              <a:xfrm>
                <a:off x="352846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9E28FD5-7B7F-95ED-D37A-F5459B47DA0F}"/>
                  </a:ext>
                </a:extLst>
              </p:cNvPr>
              <p:cNvSpPr txBox="1"/>
              <p:nvPr/>
            </p:nvSpPr>
            <p:spPr>
              <a:xfrm>
                <a:off x="398360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B0579B2-7CE3-DA66-5964-9A9251EE99BF}"/>
                  </a:ext>
                </a:extLst>
              </p:cNvPr>
              <p:cNvSpPr txBox="1"/>
              <p:nvPr/>
            </p:nvSpPr>
            <p:spPr>
              <a:xfrm>
                <a:off x="443874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B7A6C2-CBAF-FBD0-220E-FADA5D4FE193}"/>
                  </a:ext>
                </a:extLst>
              </p:cNvPr>
              <p:cNvSpPr txBox="1"/>
              <p:nvPr/>
            </p:nvSpPr>
            <p:spPr>
              <a:xfrm>
                <a:off x="489388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8647450-D416-3846-1F36-1258418B9481}"/>
                  </a:ext>
                </a:extLst>
              </p:cNvPr>
              <p:cNvSpPr txBox="1"/>
              <p:nvPr/>
            </p:nvSpPr>
            <p:spPr>
              <a:xfrm>
                <a:off x="534902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B5FB7D-8FDE-1AB0-2AAE-4E0D3C7C344C}"/>
                  </a:ext>
                </a:extLst>
              </p:cNvPr>
              <p:cNvSpPr txBox="1"/>
              <p:nvPr/>
            </p:nvSpPr>
            <p:spPr>
              <a:xfrm>
                <a:off x="580415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DB42B4B-EEBC-FE77-8A8C-19015EF0544D}"/>
                  </a:ext>
                </a:extLst>
              </p:cNvPr>
              <p:cNvSpPr txBox="1"/>
              <p:nvPr/>
            </p:nvSpPr>
            <p:spPr>
              <a:xfrm>
                <a:off x="625929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11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AC432E6-B86B-CA44-86F7-773E5B03D9DE}"/>
                  </a:ext>
                </a:extLst>
              </p:cNvPr>
              <p:cNvSpPr txBox="1"/>
              <p:nvPr/>
            </p:nvSpPr>
            <p:spPr>
              <a:xfrm>
                <a:off x="671443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4E0619-3D5B-C614-8CF0-D5D6EE94E9A3}"/>
                  </a:ext>
                </a:extLst>
              </p:cNvPr>
              <p:cNvSpPr txBox="1"/>
              <p:nvPr/>
            </p:nvSpPr>
            <p:spPr>
              <a:xfrm>
                <a:off x="716957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D3D9E7-803A-7745-AF48-EEB19901FD45}"/>
                  </a:ext>
                </a:extLst>
              </p:cNvPr>
              <p:cNvSpPr txBox="1"/>
              <p:nvPr/>
            </p:nvSpPr>
            <p:spPr>
              <a:xfrm>
                <a:off x="762471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727A8-E167-CFE8-39B3-E073E6383C66}"/>
                </a:ext>
              </a:extLst>
            </p:cNvPr>
            <p:cNvSpPr txBox="1"/>
            <p:nvPr/>
          </p:nvSpPr>
          <p:spPr>
            <a:xfrm rot="16200000">
              <a:off x="-245607" y="3852202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lang="en-US" sz="2000" b="1" dirty="0" err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31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239E-998B-C3D9-8DD5-F7A2C5E94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3E5DB-BC4F-D538-E1EA-79D1D393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Idea:</a:t>
            </a:r>
            <a:r>
              <a:rPr lang="en-US" dirty="0"/>
              <a:t> Quantizing raw signals with </a:t>
            </a:r>
            <a:r>
              <a:rPr lang="en-US" b="1" dirty="0"/>
              <a:t>non-equal bucket widths </a:t>
            </a:r>
            <a:br>
              <a:rPr lang="en-US" dirty="0"/>
            </a:br>
            <a:r>
              <a:rPr lang="en-US" b="1" dirty="0">
                <a:solidFill>
                  <a:srgbClr val="10813D"/>
                </a:solidFill>
              </a:rPr>
              <a:t>by leveraging raw signal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0E8F-AFB6-A337-D0A3-7436DF4F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CC78FB-83B5-25C7-2BC6-8964FA2C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E279B-DFF8-9E20-FCCF-F04F2C746AE5}"/>
              </a:ext>
            </a:extLst>
          </p:cNvPr>
          <p:cNvGrpSpPr/>
          <p:nvPr/>
        </p:nvGrpSpPr>
        <p:grpSpPr>
          <a:xfrm>
            <a:off x="3385018" y="3186151"/>
            <a:ext cx="5575461" cy="2172312"/>
            <a:chOff x="1861015" y="3186149"/>
            <a:chExt cx="5575461" cy="2172312"/>
          </a:xfrm>
        </p:grpSpPr>
        <p:sp>
          <p:nvSpPr>
            <p:cNvPr id="45" name="Striped Right Arrow 44">
              <a:extLst>
                <a:ext uri="{FF2B5EF4-FFF2-40B4-BE49-F238E27FC236}">
                  <a16:creationId xmlns:a16="http://schemas.microsoft.com/office/drawing/2014/main" id="{67CD5DCE-1EF0-415F-AF53-D6882DF2C985}"/>
                </a:ext>
              </a:extLst>
            </p:cNvPr>
            <p:cNvSpPr/>
            <p:nvPr/>
          </p:nvSpPr>
          <p:spPr>
            <a:xfrm rot="5400000">
              <a:off x="4402284" y="338337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5538F1-15DB-5118-7FB8-E31860186840}"/>
                </a:ext>
              </a:extLst>
            </p:cNvPr>
            <p:cNvGrpSpPr/>
            <p:nvPr/>
          </p:nvGrpSpPr>
          <p:grpSpPr>
            <a:xfrm>
              <a:off x="1861015" y="3722605"/>
              <a:ext cx="5575461" cy="1635856"/>
              <a:chOff x="1861015" y="3722605"/>
              <a:chExt cx="5575461" cy="1635856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6219001-25FB-FB86-947E-087670953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306" t="2841" b="14300"/>
              <a:stretch/>
            </p:blipFill>
            <p:spPr>
              <a:xfrm>
                <a:off x="2212849" y="4024553"/>
                <a:ext cx="4928616" cy="980416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016F6B-04FB-23B2-251E-0FC15C0E6B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2849" y="4992235"/>
                <a:ext cx="4924578" cy="243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2481ADA-23B2-69F6-B1D5-F087043A7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2849" y="3914675"/>
                <a:ext cx="0" cy="10936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F3587D-D3C7-AF90-AFF0-DFD70216FA99}"/>
                  </a:ext>
                </a:extLst>
              </p:cNvPr>
              <p:cNvSpPr txBox="1"/>
              <p:nvPr/>
            </p:nvSpPr>
            <p:spPr>
              <a:xfrm>
                <a:off x="2187354" y="502915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F92EBA-75ED-BD11-1113-DA09BD73903E}"/>
                  </a:ext>
                </a:extLst>
              </p:cNvPr>
              <p:cNvSpPr txBox="1"/>
              <p:nvPr/>
            </p:nvSpPr>
            <p:spPr>
              <a:xfrm>
                <a:off x="6838375" y="505068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AA9017-1D06-B6EA-8560-254FB58500F3}"/>
                  </a:ext>
                </a:extLst>
              </p:cNvPr>
              <p:cNvSpPr txBox="1"/>
              <p:nvPr/>
            </p:nvSpPr>
            <p:spPr>
              <a:xfrm rot="16200000">
                <a:off x="1207741" y="4375879"/>
                <a:ext cx="16143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count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47B0C5-C666-236E-DA8E-C60718BB7123}"/>
              </a:ext>
            </a:extLst>
          </p:cNvPr>
          <p:cNvGrpSpPr/>
          <p:nvPr/>
        </p:nvGrpSpPr>
        <p:grpSpPr>
          <a:xfrm>
            <a:off x="4317353" y="5692656"/>
            <a:ext cx="3557294" cy="548640"/>
            <a:chOff x="2097011" y="5585895"/>
            <a:chExt cx="3557294" cy="5486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3CF2FE1-3D24-25E9-B4C3-64E952A6A8C7}"/>
                </a:ext>
              </a:extLst>
            </p:cNvPr>
            <p:cNvSpPr/>
            <p:nvPr/>
          </p:nvSpPr>
          <p:spPr>
            <a:xfrm>
              <a:off x="2774760" y="5706326"/>
              <a:ext cx="287954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Better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bucket utilization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5DD50F-9B02-9388-0D84-9EDF648CE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5400" b="1" baseline="-6000" dirty="0">
                  <a:solidFill>
                    <a:srgbClr val="4EA72E">
                      <a:lumMod val="75000"/>
                    </a:srgb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rgbClr val="4EA72E">
                    <a:lumMod val="75000"/>
                  </a:srgb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F5274-0176-94D2-804C-14465125AB40}"/>
              </a:ext>
            </a:extLst>
          </p:cNvPr>
          <p:cNvGrpSpPr/>
          <p:nvPr/>
        </p:nvGrpSpPr>
        <p:grpSpPr>
          <a:xfrm>
            <a:off x="1713557" y="1932242"/>
            <a:ext cx="8888786" cy="961214"/>
            <a:chOff x="176084" y="951918"/>
            <a:chExt cx="8888786" cy="96121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B1361F-1E2B-49F5-75FD-88BE190AF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D5535-2124-328E-EDCC-DCCD7E4B5542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D735BF-AA68-ADC5-373E-B26131F904A0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7E48EC-CB20-F936-9291-DCCD87F8642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F339FE7-3A2C-4917-27F6-42A3DC247DDE}"/>
                </a:ext>
              </a:extLst>
            </p:cNvPr>
            <p:cNvSpPr/>
            <p:nvPr/>
          </p:nvSpPr>
          <p:spPr>
            <a:xfrm>
              <a:off x="1245647" y="951918"/>
              <a:ext cx="726543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A4C8084-5FFF-529D-BEF5-6CEA2D7CA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05EC924-95F4-BA71-F6DA-393D27E25865}"/>
                </a:ext>
              </a:extLst>
            </p:cNvPr>
            <p:cNvSpPr/>
            <p:nvPr/>
          </p:nvSpPr>
          <p:spPr>
            <a:xfrm>
              <a:off x="1973942" y="951918"/>
              <a:ext cx="550185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F337D83-AC76-4299-0407-3212545B0885}"/>
                </a:ext>
              </a:extLst>
            </p:cNvPr>
            <p:cNvSpPr/>
            <p:nvPr/>
          </p:nvSpPr>
          <p:spPr>
            <a:xfrm>
              <a:off x="2525879" y="951918"/>
              <a:ext cx="37146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3B2C9E7-7DCD-39EA-33A9-07C9B8668E48}"/>
                </a:ext>
              </a:extLst>
            </p:cNvPr>
            <p:cNvSpPr/>
            <p:nvPr/>
          </p:nvSpPr>
          <p:spPr>
            <a:xfrm>
              <a:off x="2899091" y="951918"/>
              <a:ext cx="469472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04F42ED-6885-342A-2C4C-61521886D1C7}"/>
                </a:ext>
              </a:extLst>
            </p:cNvPr>
            <p:cNvSpPr/>
            <p:nvPr/>
          </p:nvSpPr>
          <p:spPr>
            <a:xfrm>
              <a:off x="3370315" y="951918"/>
              <a:ext cx="27727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F600876-FC2A-1CEA-52D7-2368D0B58CFF}"/>
                </a:ext>
              </a:extLst>
            </p:cNvPr>
            <p:cNvSpPr/>
            <p:nvPr/>
          </p:nvSpPr>
          <p:spPr>
            <a:xfrm>
              <a:off x="3649337" y="951918"/>
              <a:ext cx="40811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16FCDA8-33A2-BC59-FA9A-FDEE6B9033D6}"/>
                </a:ext>
              </a:extLst>
            </p:cNvPr>
            <p:cNvSpPr/>
            <p:nvPr/>
          </p:nvSpPr>
          <p:spPr>
            <a:xfrm>
              <a:off x="4059206" y="951918"/>
              <a:ext cx="424669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9A73990-552C-F7DA-CAAA-93BD877B4D35}"/>
                </a:ext>
              </a:extLst>
            </p:cNvPr>
            <p:cNvSpPr/>
            <p:nvPr/>
          </p:nvSpPr>
          <p:spPr>
            <a:xfrm>
              <a:off x="4485627" y="951918"/>
              <a:ext cx="41736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FFB706-0C29-DBE1-7E0F-387C129B02B4}"/>
                </a:ext>
              </a:extLst>
            </p:cNvPr>
            <p:cNvSpPr/>
            <p:nvPr/>
          </p:nvSpPr>
          <p:spPr>
            <a:xfrm>
              <a:off x="4904740" y="951918"/>
              <a:ext cx="37684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3DED0A5-9A7F-5FCD-1383-EBAA08099FE8}"/>
                </a:ext>
              </a:extLst>
            </p:cNvPr>
            <p:cNvSpPr/>
            <p:nvPr/>
          </p:nvSpPr>
          <p:spPr>
            <a:xfrm>
              <a:off x="5283339" y="951918"/>
              <a:ext cx="40865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483902D-77FE-FDC9-C90F-5C3F6E8B07CA}"/>
                </a:ext>
              </a:extLst>
            </p:cNvPr>
            <p:cNvSpPr/>
            <p:nvPr/>
          </p:nvSpPr>
          <p:spPr>
            <a:xfrm>
              <a:off x="7444946" y="951918"/>
              <a:ext cx="499359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ADE446B-4A70-14E3-5F0C-2664E1842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219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0A20FE51-E213-CE2D-47C5-9A98D1E6B25F}"/>
                </a:ext>
              </a:extLst>
            </p:cNvPr>
            <p:cNvSpPr/>
            <p:nvPr/>
          </p:nvSpPr>
          <p:spPr>
            <a:xfrm>
              <a:off x="7946051" y="951918"/>
              <a:ext cx="64057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C60647A-C792-A2EB-74D7-430264D23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99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EA233C0-994B-CD1F-750C-11E914B0CCC3}"/>
                </a:ext>
              </a:extLst>
            </p:cNvPr>
            <p:cNvSpPr/>
            <p:nvPr/>
          </p:nvSpPr>
          <p:spPr>
            <a:xfrm>
              <a:off x="5693742" y="951918"/>
              <a:ext cx="371724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DB3FC5D-85EF-0411-F6F5-CECFDC2A76A4}"/>
                </a:ext>
              </a:extLst>
            </p:cNvPr>
            <p:cNvSpPr/>
            <p:nvPr/>
          </p:nvSpPr>
          <p:spPr>
            <a:xfrm>
              <a:off x="6067218" y="951918"/>
              <a:ext cx="39225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4BD39C5D-85D0-0505-D71A-DEB02A5E8ABF}"/>
                </a:ext>
              </a:extLst>
            </p:cNvPr>
            <p:cNvSpPr/>
            <p:nvPr/>
          </p:nvSpPr>
          <p:spPr>
            <a:xfrm>
              <a:off x="6461227" y="951918"/>
              <a:ext cx="47289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6B682F6C-6965-80A7-2741-A5ECB03AE176}"/>
                </a:ext>
              </a:extLst>
            </p:cNvPr>
            <p:cNvSpPr/>
            <p:nvPr/>
          </p:nvSpPr>
          <p:spPr>
            <a:xfrm>
              <a:off x="6935876" y="951918"/>
              <a:ext cx="507318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4B23881-AC7B-B67E-1078-D1AD1DB25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412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1FECFD4-01E9-B657-4429-E6AC48015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73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AF95CA6-B686-CA05-34B3-56E9486B6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56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05E31AD-2393-FC0C-59D7-5F473A68C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75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950F72F-0310-7D4B-ADAB-D02EED8C5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745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51F7AB-EC33-FD78-29E7-1E8EFA1D5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387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277B9C0-B025-D6CD-0329-F634A61E5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298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FF0B6C4-7FB2-F350-9948-68AA9C01A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158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383C9F4-AF40-5226-0DB9-D75DC5F70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546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8CEEE40-C792-7E90-CFE7-08A1F1E88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947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F6A6438-D345-BDB4-F74B-947F6D328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12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23E5D99-BFD1-D713-11E7-37BBB31A2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31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24B5ABB-472B-BB68-08A8-53CDFD524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30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77B4B51-C88C-89FA-65B9-023EE888C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66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FB1245-730E-4E09-791A-A59AB8308CC3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D85334-E594-6B2E-E343-2EAA9244F98A}"/>
              </a:ext>
            </a:extLst>
          </p:cNvPr>
          <p:cNvGrpSpPr/>
          <p:nvPr/>
        </p:nvGrpSpPr>
        <p:grpSpPr>
          <a:xfrm>
            <a:off x="6199141" y="3031780"/>
            <a:ext cx="4119513" cy="925102"/>
            <a:chOff x="4675140" y="3031780"/>
            <a:chExt cx="4119513" cy="9251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AEEA8-DDC6-44E3-394B-91BA84306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645" y="3031780"/>
              <a:ext cx="3727008" cy="92510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C05082-C84C-A40A-FE27-E80920557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140" y="3093174"/>
              <a:ext cx="1030323" cy="9297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CB3F438-DB5A-C041-75B3-F0B550C80637}"/>
                </a:ext>
              </a:extLst>
            </p:cNvPr>
            <p:cNvCxnSpPr>
              <a:cxnSpLocks/>
            </p:cNvCxnSpPr>
            <p:nvPr/>
          </p:nvCxnSpPr>
          <p:spPr>
            <a:xfrm>
              <a:off x="4675140" y="3731859"/>
              <a:ext cx="1030323" cy="9986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93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12BFA-FE6F-31E7-9C0D-F03DFB59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07870-DA0F-B905-0F86-0C90AD10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E8352-42A0-C396-2695-B0505851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RawHash Key Idea – Hash-based Matching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169AE8-7167-A4F8-2204-AB09204173F0}"/>
              </a:ext>
            </a:extLst>
          </p:cNvPr>
          <p:cNvSpPr txBox="1"/>
          <p:nvPr/>
        </p:nvSpPr>
        <p:spPr>
          <a:xfrm>
            <a:off x="4384460" y="1115970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43C929-CEBC-9122-6A1E-9AA547D3034C}"/>
              </a:ext>
            </a:extLst>
          </p:cNvPr>
          <p:cNvSpPr/>
          <p:nvPr/>
        </p:nvSpPr>
        <p:spPr>
          <a:xfrm>
            <a:off x="3718160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-0.22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F16B0B2-C5EB-B2CC-A6E4-790B0CA4A5AB}"/>
              </a:ext>
            </a:extLst>
          </p:cNvPr>
          <p:cNvSpPr/>
          <p:nvPr/>
        </p:nvSpPr>
        <p:spPr>
          <a:xfrm>
            <a:off x="7092226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0.96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C62D47-BAA0-1B03-FD25-8FAAA5923645}"/>
              </a:ext>
            </a:extLst>
          </p:cNvPr>
          <p:cNvSpPr/>
          <p:nvPr/>
        </p:nvSpPr>
        <p:spPr>
          <a:xfrm>
            <a:off x="5405193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-0.75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B6301BE-B9E1-2866-DBF9-AFCEC6681B12}"/>
              </a:ext>
            </a:extLst>
          </p:cNvPr>
          <p:cNvSpPr/>
          <p:nvPr/>
        </p:nvSpPr>
        <p:spPr>
          <a:xfrm>
            <a:off x="2031127" y="165516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8836F7-6C55-6BDC-63E6-403E1139FE49}"/>
              </a:ext>
            </a:extLst>
          </p:cNvPr>
          <p:cNvSpPr/>
          <p:nvPr/>
        </p:nvSpPr>
        <p:spPr>
          <a:xfrm>
            <a:off x="8779260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-0.49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AA540B-54B0-FE7B-E075-E28D98A49D27}"/>
              </a:ext>
            </a:extLst>
          </p:cNvPr>
          <p:cNvGrpSpPr/>
          <p:nvPr/>
        </p:nvGrpSpPr>
        <p:grpSpPr>
          <a:xfrm>
            <a:off x="5988823" y="2063811"/>
            <a:ext cx="2578065" cy="741568"/>
            <a:chOff x="4230714" y="2803887"/>
            <a:chExt cx="2578065" cy="74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225081-D599-3AB7-ABA3-07DA5CB49DDF}"/>
                </a:ext>
              </a:extLst>
            </p:cNvPr>
            <p:cNvGrpSpPr/>
            <p:nvPr/>
          </p:nvGrpSpPr>
          <p:grpSpPr>
            <a:xfrm>
              <a:off x="4230714" y="2803887"/>
              <a:ext cx="865883" cy="741568"/>
              <a:chOff x="4230714" y="2803887"/>
              <a:chExt cx="865883" cy="741568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059FAA2-6DE3-8461-9C7A-BDA8520F87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3656" y="2803887"/>
                <a:ext cx="3820" cy="3995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EC799960-60A2-6C22-9856-348EED794D94}"/>
                  </a:ext>
                </a:extLst>
              </p:cNvPr>
              <p:cNvSpPr/>
              <p:nvPr/>
            </p:nvSpPr>
            <p:spPr>
              <a:xfrm>
                <a:off x="4230714" y="323215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760D516-3C01-8EA5-3D81-DD5D669E9D06}"/>
                </a:ext>
              </a:extLst>
            </p:cNvPr>
            <p:cNvGrpSpPr/>
            <p:nvPr/>
          </p:nvGrpSpPr>
          <p:grpSpPr>
            <a:xfrm>
              <a:off x="5096597" y="3249404"/>
              <a:ext cx="1712182" cy="272015"/>
              <a:chOff x="5096597" y="3249404"/>
              <a:chExt cx="1712182" cy="272015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B8AC4AC-A42F-A95C-3D46-9D055CE71BB1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>
                <a:off x="5096597" y="338880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33D8CF9-9ED4-36EA-5AA2-98F15C336D95}"/>
                  </a:ext>
                </a:extLst>
              </p:cNvPr>
              <p:cNvSpPr/>
              <p:nvPr/>
            </p:nvSpPr>
            <p:spPr>
              <a:xfrm>
                <a:off x="5756316" y="3249404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52CAEB2-B638-6EAA-FE4E-6B15630FF2C6}"/>
              </a:ext>
            </a:extLst>
          </p:cNvPr>
          <p:cNvGrpSpPr/>
          <p:nvPr/>
        </p:nvGrpSpPr>
        <p:grpSpPr>
          <a:xfrm>
            <a:off x="6912192" y="3876822"/>
            <a:ext cx="2932379" cy="947551"/>
            <a:chOff x="5388191" y="3876821"/>
            <a:chExt cx="2932379" cy="947551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4AC6B20-5B91-361F-119E-4C7F30A0265B}"/>
                </a:ext>
              </a:extLst>
            </p:cNvPr>
            <p:cNvSpPr txBox="1"/>
            <p:nvPr/>
          </p:nvSpPr>
          <p:spPr>
            <a:xfrm>
              <a:off x="5388191" y="4328486"/>
              <a:ext cx="2932379" cy="495886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and Accurate Match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EA83D18-D533-5ECB-447B-136D76FCB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235" y="3876821"/>
              <a:ext cx="0" cy="3903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C4B5728-0309-860D-8CFC-E18D45FF62CF}"/>
              </a:ext>
            </a:extLst>
          </p:cNvPr>
          <p:cNvSpPr/>
          <p:nvPr/>
        </p:nvSpPr>
        <p:spPr>
          <a:xfrm>
            <a:off x="2031128" y="1584203"/>
            <a:ext cx="7891989" cy="469771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 ,         ,       ,  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4FC8A7-F4E2-8CF8-6E4A-98C27AC6EFD5}"/>
              </a:ext>
            </a:extLst>
          </p:cNvPr>
          <p:cNvSpPr/>
          <p:nvPr/>
        </p:nvSpPr>
        <p:spPr>
          <a:xfrm>
            <a:off x="1269813" y="4965791"/>
            <a:ext cx="9652374" cy="140362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Contribution: </a:t>
            </a:r>
            <a:r>
              <a:rPr lang="en-US" sz="3200" b="1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</a:t>
            </a:r>
            <a: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search</a:t>
            </a:r>
            <a:br>
              <a:rPr lang="en-US" sz="3200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(and indexing) mechanism for raw signals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7FE6EE-CC06-4663-EE3F-E5A8550157DC}"/>
              </a:ext>
            </a:extLst>
          </p:cNvPr>
          <p:cNvSpPr/>
          <p:nvPr/>
        </p:nvSpPr>
        <p:spPr>
          <a:xfrm flipH="1">
            <a:off x="5405192" y="2063812"/>
            <a:ext cx="3485864" cy="114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6A354A-ED4C-9ED0-CF69-B7CE7C4B520A}"/>
              </a:ext>
            </a:extLst>
          </p:cNvPr>
          <p:cNvGrpSpPr/>
          <p:nvPr/>
        </p:nvGrpSpPr>
        <p:grpSpPr>
          <a:xfrm>
            <a:off x="2048140" y="1992245"/>
            <a:ext cx="7874983" cy="1238772"/>
            <a:chOff x="469932" y="3549561"/>
            <a:chExt cx="7874983" cy="1238772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C29AFF1-B30E-9E77-9A07-30AE8E1443C6}"/>
                </a:ext>
              </a:extLst>
            </p:cNvPr>
            <p:cNvGrpSpPr/>
            <p:nvPr/>
          </p:nvGrpSpPr>
          <p:grpSpPr>
            <a:xfrm>
              <a:off x="469932" y="3549561"/>
              <a:ext cx="1126852" cy="624200"/>
              <a:chOff x="469931" y="4173245"/>
              <a:chExt cx="1126852" cy="624200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A5020DA-9D3F-8146-CB4D-C13FC54D99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3358" y="4173245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6B0ACEB7-E1AA-8DB6-A3CD-064806C4E572}"/>
                  </a:ext>
                </a:extLst>
              </p:cNvPr>
              <p:cNvSpPr/>
              <p:nvPr/>
            </p:nvSpPr>
            <p:spPr>
              <a:xfrm>
                <a:off x="469931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8450422-DE85-3149-6FDF-E24FF60EE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085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24BD9CD5-A5B3-69CD-00EC-0159D9DEB0C6}"/>
                </a:ext>
              </a:extLst>
            </p:cNvPr>
            <p:cNvSpPr/>
            <p:nvPr/>
          </p:nvSpPr>
          <p:spPr>
            <a:xfrm>
              <a:off x="469932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ED7C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endParaRPr lang="en-US" sz="1050" b="1" kern="0" dirty="0">
                <a:solidFill>
                  <a:srgbClr val="ED7C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ABAB187-0AF6-E938-30E9-C14FC43F2B8D}"/>
                </a:ext>
              </a:extLst>
            </p:cNvPr>
            <p:cNvGrpSpPr/>
            <p:nvPr/>
          </p:nvGrpSpPr>
          <p:grpSpPr>
            <a:xfrm>
              <a:off x="2156965" y="3549561"/>
              <a:ext cx="1126852" cy="624200"/>
              <a:chOff x="2156965" y="4173245"/>
              <a:chExt cx="1126852" cy="624200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C96503A-8417-563F-9C44-D1AA0BF17F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92" y="4173245"/>
                <a:ext cx="0" cy="3133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FFD993AA-1772-C47F-BF46-1BB503E034F2}"/>
                  </a:ext>
                </a:extLst>
              </p:cNvPr>
              <p:cNvSpPr/>
              <p:nvPr/>
            </p:nvSpPr>
            <p:spPr>
              <a:xfrm>
                <a:off x="2156965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583F9E44-C962-7F7F-6AE1-BAC10F30E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686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3596C220-5A3D-F034-3DDE-FE1AE7DA9014}"/>
                </a:ext>
              </a:extLst>
            </p:cNvPr>
            <p:cNvSpPr/>
            <p:nvPr/>
          </p:nvSpPr>
          <p:spPr>
            <a:xfrm>
              <a:off x="2156965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endParaRPr lang="en-US" sz="1050" b="1" kern="0" dirty="0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FF7776F-3F99-C86D-A177-369C5ED6C4E7}"/>
                </a:ext>
              </a:extLst>
            </p:cNvPr>
            <p:cNvGrpSpPr/>
            <p:nvPr/>
          </p:nvGrpSpPr>
          <p:grpSpPr>
            <a:xfrm>
              <a:off x="3843998" y="3549561"/>
              <a:ext cx="1126852" cy="624200"/>
              <a:chOff x="3843999" y="4173245"/>
              <a:chExt cx="1126852" cy="624200"/>
            </a:xfrm>
          </p:grpSpPr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66F81DA8-270B-1BE3-32FF-1CA3E6B426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426" y="4173245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49851E28-699F-2963-CF1D-EE0CCF4715BF}"/>
                  </a:ext>
                </a:extLst>
              </p:cNvPr>
              <p:cNvSpPr/>
              <p:nvPr/>
            </p:nvSpPr>
            <p:spPr>
              <a:xfrm>
                <a:off x="3843999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12B7E07B-291A-60E8-89BF-0E117380B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8287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1317AFC7-DC11-F029-494A-4D2D04F89582}"/>
                </a:ext>
              </a:extLst>
            </p:cNvPr>
            <p:cNvSpPr/>
            <p:nvPr/>
          </p:nvSpPr>
          <p:spPr>
            <a:xfrm>
              <a:off x="3843998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5B9CD5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lang="en-US" sz="1050" b="1" kern="0" dirty="0">
                <a:solidFill>
                  <a:srgbClr val="5B9CD5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4884213-5FCE-C31A-4CEF-0F27EE23C78F}"/>
                </a:ext>
              </a:extLst>
            </p:cNvPr>
            <p:cNvGrpSpPr/>
            <p:nvPr/>
          </p:nvGrpSpPr>
          <p:grpSpPr>
            <a:xfrm>
              <a:off x="5531031" y="3549561"/>
              <a:ext cx="1126852" cy="624200"/>
              <a:chOff x="5531031" y="4177070"/>
              <a:chExt cx="1126852" cy="624200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064BF845-39B7-9D31-0883-2332D9466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4458" y="4177070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914DAC35-DB51-BC93-017B-1A5B1861F55B}"/>
                  </a:ext>
                </a:extLst>
              </p:cNvPr>
              <p:cNvSpPr/>
              <p:nvPr/>
            </p:nvSpPr>
            <p:spPr>
              <a:xfrm>
                <a:off x="5531031" y="4493494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116A578-5F37-EC42-B0A8-43E1BB15D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888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B196C0F-F214-0DAD-DC24-033A768B2574}"/>
                </a:ext>
              </a:extLst>
            </p:cNvPr>
            <p:cNvSpPr/>
            <p:nvPr/>
          </p:nvSpPr>
          <p:spPr>
            <a:xfrm>
              <a:off x="5531031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ED7C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1011</a:t>
              </a:r>
              <a:endParaRPr lang="en-US" sz="1050" b="1" kern="0" dirty="0">
                <a:solidFill>
                  <a:srgbClr val="ED7C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C529777-D67A-970C-4E6E-A8B65579BD6D}"/>
                </a:ext>
              </a:extLst>
            </p:cNvPr>
            <p:cNvGrpSpPr/>
            <p:nvPr/>
          </p:nvGrpSpPr>
          <p:grpSpPr>
            <a:xfrm>
              <a:off x="7218063" y="3549561"/>
              <a:ext cx="1126852" cy="624200"/>
              <a:chOff x="7255260" y="4177070"/>
              <a:chExt cx="1126852" cy="624200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67F7B08-3083-DBE5-40DF-6EEE17E7B3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8687" y="4177070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68FAD25D-4ADB-51D5-DC75-982FF80D7B36}"/>
                  </a:ext>
                </a:extLst>
              </p:cNvPr>
              <p:cNvSpPr/>
              <p:nvPr/>
            </p:nvSpPr>
            <p:spPr>
              <a:xfrm>
                <a:off x="7255260" y="4493494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50F5FD34-6B2B-90C0-2441-7766546F2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489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5E38DB31-61FA-39E2-3B39-062BA68E6F6F}"/>
                </a:ext>
              </a:extLst>
            </p:cNvPr>
            <p:cNvSpPr/>
            <p:nvPr/>
          </p:nvSpPr>
          <p:spPr>
            <a:xfrm>
              <a:off x="7218063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5B9CD5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lang="en-US" sz="1050" b="1" kern="0" dirty="0">
                <a:solidFill>
                  <a:srgbClr val="5B9CD5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37D150-9265-B75A-64BC-CFFA0BC6266F}"/>
              </a:ext>
            </a:extLst>
          </p:cNvPr>
          <p:cNvGrpSpPr/>
          <p:nvPr/>
        </p:nvGrpSpPr>
        <p:grpSpPr>
          <a:xfrm>
            <a:off x="2048133" y="3231017"/>
            <a:ext cx="7311560" cy="649774"/>
            <a:chOff x="469926" y="4788333"/>
            <a:chExt cx="7311560" cy="6497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358A75-8957-3259-D9CA-4F4B71CC0104}"/>
                </a:ext>
              </a:extLst>
            </p:cNvPr>
            <p:cNvGrpSpPr/>
            <p:nvPr/>
          </p:nvGrpSpPr>
          <p:grpSpPr>
            <a:xfrm>
              <a:off x="469926" y="5126361"/>
              <a:ext cx="4440861" cy="311746"/>
              <a:chOff x="469926" y="5126361"/>
              <a:chExt cx="4440861" cy="311746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E90D6538-82F7-7156-5595-248DF3547F8F}"/>
                  </a:ext>
                </a:extLst>
              </p:cNvPr>
              <p:cNvSpPr/>
              <p:nvPr/>
            </p:nvSpPr>
            <p:spPr>
              <a:xfrm>
                <a:off x="469926" y="5130331"/>
                <a:ext cx="688124" cy="307776"/>
              </a:xfrm>
              <a:prstGeom prst="roundRect">
                <a:avLst/>
              </a:prstGeom>
              <a:solidFill>
                <a:srgbClr val="E4F3DE"/>
              </a:solidFill>
              <a:ln w="190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38ACDDEB-DF0B-5505-FBBB-886D441CD3CA}"/>
                  </a:ext>
                </a:extLst>
              </p:cNvPr>
              <p:cNvCxnSpPr>
                <a:cxnSpLocks/>
                <a:endCxn id="132" idx="3"/>
              </p:cNvCxnSpPr>
              <p:nvPr/>
            </p:nvCxnSpPr>
            <p:spPr>
              <a:xfrm flipH="1">
                <a:off x="1158050" y="5284219"/>
                <a:ext cx="33824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B81FAC7D-1EEF-91D9-7C81-BAEEE36593BC}"/>
                  </a:ext>
                </a:extLst>
              </p:cNvPr>
              <p:cNvSpPr/>
              <p:nvPr/>
            </p:nvSpPr>
            <p:spPr>
              <a:xfrm>
                <a:off x="1496291" y="5126361"/>
                <a:ext cx="341449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lang="en-US" sz="20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lang="en-US" sz="2000" kern="0" dirty="0">
                    <a:solidFill>
                      <a:srgbClr val="ED7C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r>
                  <a:rPr lang="en-US" sz="2000" kern="0" dirty="0">
                    <a:solidFill>
                      <a:srgbClr val="10813D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r>
                  <a:rPr lang="en-US" sz="2000" kern="0" dirty="0">
                    <a:solidFill>
                      <a:srgbClr val="5B9CD5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r>
                  <a:rPr lang="en-US" sz="2000" kern="0" dirty="0">
                    <a:solidFill>
                      <a:srgbClr val="ED7C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1011</a:t>
                </a:r>
                <a:r>
                  <a:rPr lang="en-US" sz="2000" kern="0" dirty="0">
                    <a:solidFill>
                      <a:srgbClr val="5B9CD5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lang="en-US" sz="1050" b="1" kern="0" dirty="0">
                  <a:solidFill>
                    <a:srgbClr val="ED7C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ECCB6-B0A2-5E02-21BC-988434738015}"/>
                </a:ext>
              </a:extLst>
            </p:cNvPr>
            <p:cNvGrpSpPr/>
            <p:nvPr/>
          </p:nvGrpSpPr>
          <p:grpSpPr>
            <a:xfrm>
              <a:off x="469926" y="4788333"/>
              <a:ext cx="7311560" cy="495887"/>
              <a:chOff x="469926" y="4788333"/>
              <a:chExt cx="7311560" cy="495887"/>
            </a:xfrm>
          </p:grpSpPr>
          <p:cxnSp>
            <p:nvCxnSpPr>
              <p:cNvPr id="167" name="Elbow Connector 166">
                <a:extLst>
                  <a:ext uri="{FF2B5EF4-FFF2-40B4-BE49-F238E27FC236}">
                    <a16:creationId xmlns:a16="http://schemas.microsoft.com/office/drawing/2014/main" id="{9549CA17-87FD-8D44-9251-323E72F6D108}"/>
                  </a:ext>
                </a:extLst>
              </p:cNvPr>
              <p:cNvCxnSpPr>
                <a:cxnSpLocks/>
                <a:stCxn id="128" idx="2"/>
                <a:endCxn id="132" idx="1"/>
              </p:cNvCxnSpPr>
              <p:nvPr/>
            </p:nvCxnSpPr>
            <p:spPr>
              <a:xfrm rot="5400000">
                <a:off x="1347214" y="3911045"/>
                <a:ext cx="495886" cy="2250462"/>
              </a:xfrm>
              <a:prstGeom prst="bentConnector4">
                <a:avLst>
                  <a:gd name="adj1" fmla="val 34484"/>
                  <a:gd name="adj2" fmla="val 110158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Elbow Connector 167">
                <a:extLst>
                  <a:ext uri="{FF2B5EF4-FFF2-40B4-BE49-F238E27FC236}">
                    <a16:creationId xmlns:a16="http://schemas.microsoft.com/office/drawing/2014/main" id="{4A78C3D0-75AE-F639-DB44-EC46542CB70C}"/>
                  </a:ext>
                </a:extLst>
              </p:cNvPr>
              <p:cNvCxnSpPr>
                <a:cxnSpLocks/>
                <a:stCxn id="117" idx="2"/>
                <a:endCxn id="132" idx="1"/>
              </p:cNvCxnSpPr>
              <p:nvPr/>
            </p:nvCxnSpPr>
            <p:spPr>
              <a:xfrm rot="5400000">
                <a:off x="503698" y="4754562"/>
                <a:ext cx="495886" cy="563429"/>
              </a:xfrm>
              <a:prstGeom prst="bentConnector4">
                <a:avLst>
                  <a:gd name="adj1" fmla="val 34484"/>
                  <a:gd name="adj2" fmla="val 140573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Elbow Connector 170">
                <a:extLst>
                  <a:ext uri="{FF2B5EF4-FFF2-40B4-BE49-F238E27FC236}">
                    <a16:creationId xmlns:a16="http://schemas.microsoft.com/office/drawing/2014/main" id="{61C1A7A4-A86F-714D-0EF4-A35FB70F9D9B}"/>
                  </a:ext>
                </a:extLst>
              </p:cNvPr>
              <p:cNvCxnSpPr>
                <a:cxnSpLocks/>
                <a:stCxn id="129" idx="2"/>
                <a:endCxn id="132" idx="1"/>
              </p:cNvCxnSpPr>
              <p:nvPr/>
            </p:nvCxnSpPr>
            <p:spPr>
              <a:xfrm rot="5400000">
                <a:off x="2190731" y="3067529"/>
                <a:ext cx="495886" cy="3937495"/>
              </a:xfrm>
              <a:prstGeom prst="bentConnector4">
                <a:avLst>
                  <a:gd name="adj1" fmla="val 34484"/>
                  <a:gd name="adj2" fmla="val 105806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Elbow Connector 173">
                <a:extLst>
                  <a:ext uri="{FF2B5EF4-FFF2-40B4-BE49-F238E27FC236}">
                    <a16:creationId xmlns:a16="http://schemas.microsoft.com/office/drawing/2014/main" id="{B0CABB79-0B61-62D0-512F-53AAA67EAEAF}"/>
                  </a:ext>
                </a:extLst>
              </p:cNvPr>
              <p:cNvCxnSpPr>
                <a:cxnSpLocks/>
                <a:stCxn id="130" idx="2"/>
                <a:endCxn id="132" idx="1"/>
              </p:cNvCxnSpPr>
              <p:nvPr/>
            </p:nvCxnSpPr>
            <p:spPr>
              <a:xfrm rot="5400000">
                <a:off x="3034247" y="2224012"/>
                <a:ext cx="495886" cy="5624528"/>
              </a:xfrm>
              <a:prstGeom prst="bentConnector4">
                <a:avLst>
                  <a:gd name="adj1" fmla="val 34484"/>
                  <a:gd name="adj2" fmla="val 104064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5BED47A3-4E9B-0054-D062-9A35D87A7D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77763" y="1380496"/>
                <a:ext cx="495886" cy="7311560"/>
              </a:xfrm>
              <a:prstGeom prst="bentConnector4">
                <a:avLst>
                  <a:gd name="adj1" fmla="val 34484"/>
                  <a:gd name="adj2" fmla="val 103127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C8EFAD-523C-A18C-C7C0-5A2FF3D563A8}"/>
              </a:ext>
            </a:extLst>
          </p:cNvPr>
          <p:cNvGrpSpPr/>
          <p:nvPr/>
        </p:nvGrpSpPr>
        <p:grpSpPr>
          <a:xfrm>
            <a:off x="6470779" y="3569045"/>
            <a:ext cx="2424096" cy="307776"/>
            <a:chOff x="4892572" y="5126361"/>
            <a:chExt cx="2424096" cy="307776"/>
          </a:xfrm>
        </p:grpSpPr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1F31BEA-2AE3-53F0-47CF-9BC43410C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572" y="5280249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D034D7E7-E894-E7E0-133E-92D3BAB17F56}"/>
                </a:ext>
              </a:extLst>
            </p:cNvPr>
            <p:cNvSpPr/>
            <p:nvPr/>
          </p:nvSpPr>
          <p:spPr>
            <a:xfrm>
              <a:off x="5256158" y="5126361"/>
              <a:ext cx="726652" cy="307776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BB51120-C05C-CB14-DD46-5DF434FAE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810" y="5284535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26A02CE0-112B-BFFC-C5B5-F61D7C45AFC5}"/>
                </a:ext>
              </a:extLst>
            </p:cNvPr>
            <p:cNvSpPr/>
            <p:nvPr/>
          </p:nvSpPr>
          <p:spPr>
            <a:xfrm>
              <a:off x="6275387" y="5126361"/>
              <a:ext cx="1041281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0x77db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4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6BCF7-CAFF-F431-21D2-45BB2BF0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Data Analysis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682FD-3CA7-0D41-F3EC-184DC2C1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8F2242-D885-3AF4-CD42-17309180D9C5}"/>
              </a:ext>
            </a:extLst>
          </p:cNvPr>
          <p:cNvGrpSpPr/>
          <p:nvPr/>
        </p:nvGrpSpPr>
        <p:grpSpPr>
          <a:xfrm>
            <a:off x="5770922" y="1430250"/>
            <a:ext cx="1262992" cy="1953722"/>
            <a:chOff x="5770922" y="1430250"/>
            <a:chExt cx="1262992" cy="1953722"/>
          </a:xfrm>
        </p:grpSpPr>
        <p:sp>
          <p:nvSpPr>
            <p:cNvPr id="5" name="Line 15">
              <a:extLst>
                <a:ext uri="{FF2B5EF4-FFF2-40B4-BE49-F238E27FC236}">
                  <a16:creationId xmlns:a16="http://schemas.microsoft.com/office/drawing/2014/main" id="{04C0C926-C1F7-E287-481C-BEF233CE91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0922" y="2605173"/>
              <a:ext cx="1262990" cy="12755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5C8AC9B3-D976-97E1-DBAD-5F2F8F63D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0922" y="2907404"/>
              <a:ext cx="1262986" cy="47656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A128FECA-9BC4-7129-54AA-EE513671C0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70922" y="2081490"/>
              <a:ext cx="1262992" cy="234381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8" name="Line 15">
              <a:extLst>
                <a:ext uri="{FF2B5EF4-FFF2-40B4-BE49-F238E27FC236}">
                  <a16:creationId xmlns:a16="http://schemas.microsoft.com/office/drawing/2014/main" id="{338119EF-3D9F-AFBD-3A94-B793996A2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70922" y="1430250"/>
              <a:ext cx="1262986" cy="615553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B2C48-E4FC-9857-8565-8C920B416F6B}"/>
              </a:ext>
            </a:extLst>
          </p:cNvPr>
          <p:cNvGrpSpPr/>
          <p:nvPr/>
        </p:nvGrpSpPr>
        <p:grpSpPr>
          <a:xfrm>
            <a:off x="1595697" y="1163788"/>
            <a:ext cx="3678887" cy="3882298"/>
            <a:chOff x="709009" y="1163788"/>
            <a:chExt cx="3678887" cy="38822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776979-028E-A9BF-E7B4-3547CE83EC37}"/>
                </a:ext>
              </a:extLst>
            </p:cNvPr>
            <p:cNvGrpSpPr/>
            <p:nvPr/>
          </p:nvGrpSpPr>
          <p:grpSpPr>
            <a:xfrm>
              <a:off x="1210507" y="1163788"/>
              <a:ext cx="2830933" cy="2402638"/>
              <a:chOff x="4343037" y="3937719"/>
              <a:chExt cx="2445779" cy="195463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8B816CA-D795-1728-CBE2-2E2BCB63C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19577" y="3937719"/>
                <a:ext cx="1369239" cy="1954638"/>
              </a:xfrm>
              <a:prstGeom prst="roundRect">
                <a:avLst>
                  <a:gd name="adj" fmla="val 3215"/>
                </a:avLst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72F5FC8-FCD4-825A-C66C-1B00DAA8EE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C8CBAC"/>
                  </a:clrFrom>
                  <a:clrTo>
                    <a:srgbClr val="C8CBA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3359" y="4016910"/>
                <a:ext cx="1021969" cy="64989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102000C-3602-155F-DBAD-BED2148F2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43037" y="4741368"/>
                <a:ext cx="1155916" cy="1106305"/>
              </a:xfrm>
              <a:prstGeom prst="roundRect">
                <a:avLst>
                  <a:gd name="adj" fmla="val 5499"/>
                </a:avLst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E3050B-3500-E044-F140-5626248C43CA}"/>
                </a:ext>
              </a:extLst>
            </p:cNvPr>
            <p:cNvSpPr/>
            <p:nvPr/>
          </p:nvSpPr>
          <p:spPr>
            <a:xfrm>
              <a:off x="709009" y="3800802"/>
              <a:ext cx="367888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Special-Purpose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for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Data Generation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A4506A-8012-9675-C05D-8A236B3FCCD1}"/>
                </a:ext>
              </a:extLst>
            </p:cNvPr>
            <p:cNvSpPr/>
            <p:nvPr/>
          </p:nvSpPr>
          <p:spPr>
            <a:xfrm>
              <a:off x="2160505" y="4615199"/>
              <a:ext cx="930936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FAST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658017-68A4-3F5A-B9EE-D074B1DF5027}"/>
              </a:ext>
            </a:extLst>
          </p:cNvPr>
          <p:cNvGrpSpPr/>
          <p:nvPr/>
        </p:nvGrpSpPr>
        <p:grpSpPr>
          <a:xfrm>
            <a:off x="6777550" y="1655602"/>
            <a:ext cx="3803577" cy="3390484"/>
            <a:chOff x="4616238" y="1655602"/>
            <a:chExt cx="3803577" cy="33904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D706C1-9549-4DB2-5499-A163F5384D34}"/>
                </a:ext>
              </a:extLst>
            </p:cNvPr>
            <p:cNvGrpSpPr/>
            <p:nvPr/>
          </p:nvGrpSpPr>
          <p:grpSpPr>
            <a:xfrm>
              <a:off x="5509915" y="1655602"/>
              <a:ext cx="2016224" cy="2016224"/>
              <a:chOff x="5353733" y="1979665"/>
              <a:chExt cx="2016224" cy="201622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7F435FB-1373-8C56-4824-BE7E596EC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3733" y="1979665"/>
                <a:ext cx="2016224" cy="20162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452140-ECE8-3C9C-86BE-EA4AAB38A9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-5153" b="30267"/>
              <a:stretch/>
            </p:blipFill>
            <p:spPr>
              <a:xfrm>
                <a:off x="5872655" y="2417468"/>
                <a:ext cx="585093" cy="525435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BA4037-E184-1306-1899-566A4D1FDF38}"/>
                </a:ext>
              </a:extLst>
            </p:cNvPr>
            <p:cNvSpPr/>
            <p:nvPr/>
          </p:nvSpPr>
          <p:spPr>
            <a:xfrm>
              <a:off x="4616238" y="3800802"/>
              <a:ext cx="380357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General-Purpose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for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Data Analysis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9871BD-64F9-BF9B-8934-A0F3F8050373}"/>
                </a:ext>
              </a:extLst>
            </p:cNvPr>
            <p:cNvSpPr/>
            <p:nvPr/>
          </p:nvSpPr>
          <p:spPr>
            <a:xfrm>
              <a:off x="5961239" y="4615199"/>
              <a:ext cx="111357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SLOW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CD94BD-5D58-B711-F3CA-FF99F4FA21FF}"/>
              </a:ext>
            </a:extLst>
          </p:cNvPr>
          <p:cNvGrpSpPr/>
          <p:nvPr/>
        </p:nvGrpSpPr>
        <p:grpSpPr>
          <a:xfrm>
            <a:off x="1450304" y="5353161"/>
            <a:ext cx="9291392" cy="851782"/>
            <a:chOff x="2249444" y="5353161"/>
            <a:chExt cx="9291392" cy="85178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F777363-87FF-5958-FCC4-45FB06ABAFDB}"/>
                </a:ext>
              </a:extLst>
            </p:cNvPr>
            <p:cNvSpPr/>
            <p:nvPr/>
          </p:nvSpPr>
          <p:spPr>
            <a:xfrm>
              <a:off x="2249444" y="5353161"/>
              <a:ext cx="929139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Processing capabilities oblivious to data analysis requirements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94D9B3-37E1-45B2-3F29-9D877ED6CF29}"/>
                </a:ext>
              </a:extLst>
            </p:cNvPr>
            <p:cNvSpPr/>
            <p:nvPr/>
          </p:nvSpPr>
          <p:spPr>
            <a:xfrm>
              <a:off x="4391211" y="5835611"/>
              <a:ext cx="5007859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amounts of data movement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4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48E0F-8C0A-D755-75EF-D1A347F3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250568-8BFC-E2C7-0E42-9F537EC1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1297" y="1358676"/>
            <a:ext cx="8489406" cy="2770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73EAF-4E13-7B55-DE98-87EA0051F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51298" y="1359553"/>
            <a:ext cx="8489404" cy="2768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46275-6AB9-143A-1AB1-A12A1B59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757377-B224-EA82-6077-3CB33B621326}"/>
              </a:ext>
            </a:extLst>
          </p:cNvPr>
          <p:cNvGrpSpPr/>
          <p:nvPr/>
        </p:nvGrpSpPr>
        <p:grpSpPr>
          <a:xfrm>
            <a:off x="1851298" y="3990819"/>
            <a:ext cx="8000053" cy="499801"/>
            <a:chOff x="327297" y="3990818"/>
            <a:chExt cx="8000053" cy="4998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04F2B5FE-7CE5-905A-6D4F-6D0D762F203F}"/>
                </a:ext>
              </a:extLst>
            </p:cNvPr>
            <p:cNvSpPr/>
            <p:nvPr/>
          </p:nvSpPr>
          <p:spPr>
            <a:xfrm>
              <a:off x="1883292" y="3991781"/>
              <a:ext cx="141890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5C7D8E-6E78-0A0B-8AF6-F842DF4BB758}"/>
                    </a:ext>
                  </a:extLst>
                </p:cNvPr>
                <p:cNvSpPr txBox="1"/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Genome Size Increase: </a:t>
                  </a:r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150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5C7D8E-6E78-0A0B-8AF6-F842DF4BB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663" t="-24000" r="-1099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6529BCCC-CCCB-02C9-4B83-C09AAF77C1F3}"/>
                </a:ext>
              </a:extLst>
            </p:cNvPr>
            <p:cNvSpPr/>
            <p:nvPr/>
          </p:nvSpPr>
          <p:spPr>
            <a:xfrm>
              <a:off x="3456739" y="3991781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169D90-D4B1-81DC-C75E-8DA4D07E67A4}"/>
                    </a:ext>
                  </a:extLst>
                </p:cNvPr>
                <p:cNvSpPr txBox="1"/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2.4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169D90-D4B1-81DC-C75E-8DA4D07E6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0B6085-303F-3CDA-B8D1-C33236F31993}"/>
                    </a:ext>
                  </a:extLst>
                </p:cNvPr>
                <p:cNvSpPr txBox="1"/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9.2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0B6085-303F-3CDA-B8D1-C33236F31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A976485-9C44-3274-869A-58548CE0FAE6}"/>
                    </a:ext>
                  </a:extLst>
                </p:cNvPr>
                <p:cNvSpPr txBox="1"/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28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A976485-9C44-3274-869A-58548CE0FA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t="-24000" r="-11905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triped Right Arrow 25">
              <a:extLst>
                <a:ext uri="{FF2B5EF4-FFF2-40B4-BE49-F238E27FC236}">
                  <a16:creationId xmlns:a16="http://schemas.microsoft.com/office/drawing/2014/main" id="{E06EBAA2-7178-3D82-E8F6-6F85B016BFF7}"/>
                </a:ext>
              </a:extLst>
            </p:cNvPr>
            <p:cNvSpPr/>
            <p:nvPr/>
          </p:nvSpPr>
          <p:spPr>
            <a:xfrm>
              <a:off x="5028606" y="3991335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7" name="Striped Right Arrow 26">
              <a:extLst>
                <a:ext uri="{FF2B5EF4-FFF2-40B4-BE49-F238E27FC236}">
                  <a16:creationId xmlns:a16="http://schemas.microsoft.com/office/drawing/2014/main" id="{676A14D0-3047-C481-F4E1-10B44B38BF0F}"/>
                </a:ext>
              </a:extLst>
            </p:cNvPr>
            <p:cNvSpPr/>
            <p:nvPr/>
          </p:nvSpPr>
          <p:spPr>
            <a:xfrm>
              <a:off x="6600473" y="3990818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6524AA7-397A-3926-264B-4B8B61D390B1}"/>
              </a:ext>
            </a:extLst>
          </p:cNvPr>
          <p:cNvSpPr/>
          <p:nvPr/>
        </p:nvSpPr>
        <p:spPr>
          <a:xfrm>
            <a:off x="9566304" y="2822729"/>
            <a:ext cx="813367" cy="1003314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31A742-AB84-B738-12BC-7AAADA9065A4}"/>
              </a:ext>
            </a:extLst>
          </p:cNvPr>
          <p:cNvCxnSpPr>
            <a:cxnSpLocks/>
          </p:cNvCxnSpPr>
          <p:nvPr/>
        </p:nvCxnSpPr>
        <p:spPr>
          <a:xfrm>
            <a:off x="2812479" y="3548872"/>
            <a:ext cx="7528225" cy="0"/>
          </a:xfrm>
          <a:prstGeom prst="straightConnector1">
            <a:avLst/>
          </a:prstGeom>
          <a:ln w="38100">
            <a:solidFill>
              <a:srgbClr val="C00700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798A07-04C7-03E5-7863-E9B474E7EFCB}"/>
              </a:ext>
            </a:extLst>
          </p:cNvPr>
          <p:cNvSpPr/>
          <p:nvPr/>
        </p:nvSpPr>
        <p:spPr>
          <a:xfrm>
            <a:off x="2452142" y="4934594"/>
            <a:ext cx="7287716" cy="807749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for Human Genomes: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search instead of costly neighbor search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520F1E-6741-7D20-781D-39047E3A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Analysis Benefits from Fast Search</a:t>
            </a:r>
          </a:p>
        </p:txBody>
      </p:sp>
    </p:spTree>
    <p:extLst>
      <p:ext uri="{BB962C8B-B14F-4D97-AF65-F5344CB8AC3E}">
        <p14:creationId xmlns:p14="http://schemas.microsoft.com/office/powerpoint/2010/main" val="6113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7C3F-A39F-C1DB-58BB-08C7DA88D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A1E5A-A018-585C-9C89-EF12FE0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31E463-6B6D-6F4D-4C23-7F845B49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Search Leads to Accurate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68094-0980-9090-6E72-A9DC5CA0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81633" y="1359553"/>
            <a:ext cx="8228734" cy="2768743"/>
          </a:xfrm>
          <a:prstGeom prst="rect">
            <a:avLst/>
          </a:prstGeom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1A3CE5-867B-D213-B3B3-8B779B46BEE5}"/>
              </a:ext>
            </a:extLst>
          </p:cNvPr>
          <p:cNvSpPr/>
          <p:nvPr/>
        </p:nvSpPr>
        <p:spPr>
          <a:xfrm>
            <a:off x="2452142" y="4197498"/>
            <a:ext cx="7287716" cy="1091076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accuracy for all genomes: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values span longer sequences than vectors -&gt;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unique and informative matches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32936-3A0E-F146-FC21-6547938D2BFC}"/>
              </a:ext>
            </a:extLst>
          </p:cNvPr>
          <p:cNvSpPr/>
          <p:nvPr/>
        </p:nvSpPr>
        <p:spPr>
          <a:xfrm>
            <a:off x="2468729" y="5491775"/>
            <a:ext cx="7287716" cy="807749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(Almost) Identical accuracy to </a:t>
            </a:r>
            <a:r>
              <a:rPr lang="en-US" sz="2000" b="1" dirty="0" err="1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analysis:</a:t>
            </a:r>
            <a:endParaRPr lang="en-US" sz="2000" dirty="0">
              <a:solidFill>
                <a:srgbClr val="10813D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small difference because RawHash is even better?</a:t>
            </a:r>
          </a:p>
        </p:txBody>
      </p:sp>
    </p:spTree>
    <p:extLst>
      <p:ext uri="{BB962C8B-B14F-4D97-AF65-F5344CB8AC3E}">
        <p14:creationId xmlns:p14="http://schemas.microsoft.com/office/powerpoint/2010/main" val="20294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3E37A-ACFC-AD0B-C1A6-56A793B9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36940A-0AA1-CD11-CC65-53EE331C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is Open Source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C8E17C-D3B6-00C6-B0A9-309B0FB2C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62" y="860751"/>
            <a:ext cx="8204076" cy="5649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5D5D82-7441-933B-4BBE-03016430DC83}"/>
              </a:ext>
            </a:extLst>
          </p:cNvPr>
          <p:cNvSpPr txBox="1"/>
          <p:nvPr/>
        </p:nvSpPr>
        <p:spPr>
          <a:xfrm>
            <a:off x="3119284" y="6323957"/>
            <a:ext cx="4653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hlinkClick r:id="rId4"/>
              </a:rPr>
              <a:t>https://github.com/CMU-SAFARI/RawHash</a:t>
            </a:r>
            <a:r>
              <a:rPr lang="en-US" dirty="0"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327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CC70-7F0F-EEEC-4237-A7736B7D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F70A5-2254-2C97-1E38-3688B69E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CC11-0163-E801-0E81-56A80A1D6AC8}"/>
              </a:ext>
            </a:extLst>
          </p:cNvPr>
          <p:cNvSpPr txBox="1">
            <a:spLocks/>
          </p:cNvSpPr>
          <p:nvPr/>
        </p:nvSpPr>
        <p:spPr>
          <a:xfrm>
            <a:off x="1524000" y="2958105"/>
            <a:ext cx="9144000" cy="94179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So What?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45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C96D-1C66-6AD8-4B57-B5107B5F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B2587E-D81D-1A37-4D4D-5A6DEDC4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Maximilian </a:t>
            </a:r>
            <a:r>
              <a:rPr lang="en-US" altLang="en-US" sz="2000" dirty="0" err="1">
                <a:solidFill>
                  <a:srgbClr val="222222"/>
                </a:solidFill>
              </a:rPr>
              <a:t>Mordig</a:t>
            </a:r>
            <a:r>
              <a:rPr lang="en-US" altLang="en-US" sz="2000" dirty="0">
                <a:solidFill>
                  <a:srgbClr val="222222"/>
                </a:solidFill>
              </a:rPr>
              <a:t>, Harun Mustafa, Sayan Goswami,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Stefano Mercogliano, Furkan Eris, Joel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Andre Kahles,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"Rawsamble: Overlapping and Assembling Raw Nanopore Signals using a Hash-based Seeding Mechanism"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[Accepted to Bioinformatics] 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arXiv</a:t>
            </a:r>
            <a:r>
              <a:rPr lang="en-US" altLang="en-US" sz="2000" dirty="0">
                <a:solidFill>
                  <a:srgbClr val="222222"/>
                </a:solidFill>
              </a:rPr>
              <a:t>, October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3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[code]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ISMB 2024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9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10"/>
              </a:rPr>
              <a:t>CSHL 2024 (Biological Data Science)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11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2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3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Social Media Thread </a:t>
            </a:r>
            <a:r>
              <a:rPr lang="en-US" altLang="en-US" sz="2000" dirty="0">
                <a:solidFill>
                  <a:srgbClr val="222222"/>
                </a:solidFill>
                <a:hlinkClick r:id="rId14"/>
              </a:rPr>
              <a:t>[Twitter (X)]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5"/>
              </a:rPr>
              <a:t>[LinkedIn]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B1078-6440-F0BD-B98D-10514AC7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83C58D-9247-68F0-D08E-0FD2E901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Assembling Raw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975B7-4707-7FBC-BC5D-C51DECD0B6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4" y="4167022"/>
            <a:ext cx="8991092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0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0AD9-6915-E362-F05D-849E6401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1">
            <a:extLst>
              <a:ext uri="{FF2B5EF4-FFF2-40B4-BE49-F238E27FC236}">
                <a16:creationId xmlns:a16="http://schemas.microsoft.com/office/drawing/2014/main" id="{755C9FFC-D15B-A295-54E0-CB9CB227DFFB}"/>
              </a:ext>
            </a:extLst>
          </p:cNvPr>
          <p:cNvGrpSpPr/>
          <p:nvPr/>
        </p:nvGrpSpPr>
        <p:grpSpPr>
          <a:xfrm>
            <a:off x="2380662" y="1098230"/>
            <a:ext cx="7430683" cy="2078199"/>
            <a:chOff x="856659" y="1098227"/>
            <a:chExt cx="7430683" cy="207819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F71FC267-AE4B-12C8-E7BC-1E72147BB3DE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362" name="Graphic 361" descr="Heartbeat with solid fill">
                <a:extLst>
                  <a:ext uri="{FF2B5EF4-FFF2-40B4-BE49-F238E27FC236}">
                    <a16:creationId xmlns:a16="http://schemas.microsoft.com/office/drawing/2014/main" id="{0DD2645D-901C-C52B-DCC7-59047DD1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3" name="Graphic 362" descr="Heartbeat with solid fill">
                <a:extLst>
                  <a:ext uri="{FF2B5EF4-FFF2-40B4-BE49-F238E27FC236}">
                    <a16:creationId xmlns:a16="http://schemas.microsoft.com/office/drawing/2014/main" id="{F2A10D3C-2451-F455-7522-A0CEB11F8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4" name="Graphic 363" descr="Heartbeat with solid fill">
                <a:extLst>
                  <a:ext uri="{FF2B5EF4-FFF2-40B4-BE49-F238E27FC236}">
                    <a16:creationId xmlns:a16="http://schemas.microsoft.com/office/drawing/2014/main" id="{BDCE57DB-6210-66DC-3B31-D5492886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AB3325D-C3F2-BC66-5E91-0CEB83C91ED6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359" name="Graphic 358" descr="Heartbeat with solid fill">
                <a:extLst>
                  <a:ext uri="{FF2B5EF4-FFF2-40B4-BE49-F238E27FC236}">
                    <a16:creationId xmlns:a16="http://schemas.microsoft.com/office/drawing/2014/main" id="{B8DB986A-AE06-EF09-89E7-D0E8F031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0" name="Graphic 359" descr="Heartbeat with solid fill">
                <a:extLst>
                  <a:ext uri="{FF2B5EF4-FFF2-40B4-BE49-F238E27FC236}">
                    <a16:creationId xmlns:a16="http://schemas.microsoft.com/office/drawing/2014/main" id="{6251A69C-B37B-F6C7-5846-655172BCA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1" name="Graphic 360" descr="Heartbeat with solid fill">
                <a:extLst>
                  <a:ext uri="{FF2B5EF4-FFF2-40B4-BE49-F238E27FC236}">
                    <a16:creationId xmlns:a16="http://schemas.microsoft.com/office/drawing/2014/main" id="{395D2212-A591-342A-D0E9-A32099AE8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1CAE0E6F-1FC5-F0BC-955C-184E653AB786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356" name="Graphic 355" descr="Heartbeat with solid fill">
                <a:extLst>
                  <a:ext uri="{FF2B5EF4-FFF2-40B4-BE49-F238E27FC236}">
                    <a16:creationId xmlns:a16="http://schemas.microsoft.com/office/drawing/2014/main" id="{7BEAB24A-B4D0-D0F3-D64A-2BD0A85B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7" name="Graphic 356" descr="Heartbeat with solid fill">
                <a:extLst>
                  <a:ext uri="{FF2B5EF4-FFF2-40B4-BE49-F238E27FC236}">
                    <a16:creationId xmlns:a16="http://schemas.microsoft.com/office/drawing/2014/main" id="{D87D1BA8-07B5-9B78-48E6-F014FD644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8" name="Graphic 357" descr="Heartbeat with solid fill">
                <a:extLst>
                  <a:ext uri="{FF2B5EF4-FFF2-40B4-BE49-F238E27FC236}">
                    <a16:creationId xmlns:a16="http://schemas.microsoft.com/office/drawing/2014/main" id="{0D2D2280-28BD-A976-2EE7-332B87263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6D732EB9-6538-C56C-B266-E5A72E40E03B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353" name="Graphic 352" descr="Heartbeat with solid fill">
                <a:extLst>
                  <a:ext uri="{FF2B5EF4-FFF2-40B4-BE49-F238E27FC236}">
                    <a16:creationId xmlns:a16="http://schemas.microsoft.com/office/drawing/2014/main" id="{2594F44E-1683-3CD3-99EB-F2FE2029B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4" name="Graphic 353" descr="Heartbeat with solid fill">
                <a:extLst>
                  <a:ext uri="{FF2B5EF4-FFF2-40B4-BE49-F238E27FC236}">
                    <a16:creationId xmlns:a16="http://schemas.microsoft.com/office/drawing/2014/main" id="{FA4E5DEB-680F-D430-D5C8-2C7DD0DC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5" name="Graphic 354" descr="Heartbeat with solid fill">
                <a:extLst>
                  <a:ext uri="{FF2B5EF4-FFF2-40B4-BE49-F238E27FC236}">
                    <a16:creationId xmlns:a16="http://schemas.microsoft.com/office/drawing/2014/main" id="{B41DC95E-39C4-B3CE-A36A-EFD443A9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F908B4E1-3223-1959-F17E-64A70DC49196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350" name="Graphic 349" descr="Heartbeat with solid fill">
                <a:extLst>
                  <a:ext uri="{FF2B5EF4-FFF2-40B4-BE49-F238E27FC236}">
                    <a16:creationId xmlns:a16="http://schemas.microsoft.com/office/drawing/2014/main" id="{8E537CB1-78F6-0C4A-4CB4-37AB655C5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1" name="Graphic 350" descr="Heartbeat with solid fill">
                <a:extLst>
                  <a:ext uri="{FF2B5EF4-FFF2-40B4-BE49-F238E27FC236}">
                    <a16:creationId xmlns:a16="http://schemas.microsoft.com/office/drawing/2014/main" id="{82BCA6C3-C8CE-CC06-9124-A05F1C79A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2" name="Graphic 351" descr="Heartbeat with solid fill">
                <a:extLst>
                  <a:ext uri="{FF2B5EF4-FFF2-40B4-BE49-F238E27FC236}">
                    <a16:creationId xmlns:a16="http://schemas.microsoft.com/office/drawing/2014/main" id="{4181C252-F0B1-BB95-E40C-A3DEB7019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DAADEF3B-EC38-73FF-5DE0-CDCD9BAC7D55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347" name="Graphic 346" descr="Heartbeat with solid fill">
                <a:extLst>
                  <a:ext uri="{FF2B5EF4-FFF2-40B4-BE49-F238E27FC236}">
                    <a16:creationId xmlns:a16="http://schemas.microsoft.com/office/drawing/2014/main" id="{468BE6FA-E71F-BF6B-9CC3-2523B1523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8" name="Graphic 347" descr="Heartbeat with solid fill">
                <a:extLst>
                  <a:ext uri="{FF2B5EF4-FFF2-40B4-BE49-F238E27FC236}">
                    <a16:creationId xmlns:a16="http://schemas.microsoft.com/office/drawing/2014/main" id="{22ECA3FB-8EAD-F11B-375E-FFFB8B485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9" name="Graphic 348" descr="Heartbeat with solid fill">
                <a:extLst>
                  <a:ext uri="{FF2B5EF4-FFF2-40B4-BE49-F238E27FC236}">
                    <a16:creationId xmlns:a16="http://schemas.microsoft.com/office/drawing/2014/main" id="{68F845B2-9C33-DADF-E310-185F8CD41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3080225-5C39-F992-99BD-D2954E8DFED2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344" name="Graphic 343" descr="Heartbeat with solid fill">
                <a:extLst>
                  <a:ext uri="{FF2B5EF4-FFF2-40B4-BE49-F238E27FC236}">
                    <a16:creationId xmlns:a16="http://schemas.microsoft.com/office/drawing/2014/main" id="{37406153-076A-0CDC-D1C6-5CF73CE9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5" name="Graphic 344" descr="Heartbeat with solid fill">
                <a:extLst>
                  <a:ext uri="{FF2B5EF4-FFF2-40B4-BE49-F238E27FC236}">
                    <a16:creationId xmlns:a16="http://schemas.microsoft.com/office/drawing/2014/main" id="{AD06F903-C25D-BBFD-5151-C29E4983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6" name="Graphic 345" descr="Heartbeat with solid fill">
                <a:extLst>
                  <a:ext uri="{FF2B5EF4-FFF2-40B4-BE49-F238E27FC236}">
                    <a16:creationId xmlns:a16="http://schemas.microsoft.com/office/drawing/2014/main" id="{FE64E7F8-EC3C-CA99-816C-AFA87EA35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BE44D6E-98C3-8F36-16F6-FBD060B84286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341" name="Graphic 340" descr="Heartbeat with solid fill">
                <a:extLst>
                  <a:ext uri="{FF2B5EF4-FFF2-40B4-BE49-F238E27FC236}">
                    <a16:creationId xmlns:a16="http://schemas.microsoft.com/office/drawing/2014/main" id="{0E1F39F3-82B1-996B-AF30-0E295BA53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2" name="Graphic 341" descr="Heartbeat with solid fill">
                <a:extLst>
                  <a:ext uri="{FF2B5EF4-FFF2-40B4-BE49-F238E27FC236}">
                    <a16:creationId xmlns:a16="http://schemas.microsoft.com/office/drawing/2014/main" id="{0F56A157-C1C4-D567-6764-51716F58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3" name="Graphic 342" descr="Heartbeat with solid fill">
                <a:extLst>
                  <a:ext uri="{FF2B5EF4-FFF2-40B4-BE49-F238E27FC236}">
                    <a16:creationId xmlns:a16="http://schemas.microsoft.com/office/drawing/2014/main" id="{D3DC6CCA-818B-C24C-E13C-DB0E56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A4BA07A9-DBC7-F2D5-9205-F69C29321748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338" name="Graphic 337" descr="Heartbeat with solid fill">
                <a:extLst>
                  <a:ext uri="{FF2B5EF4-FFF2-40B4-BE49-F238E27FC236}">
                    <a16:creationId xmlns:a16="http://schemas.microsoft.com/office/drawing/2014/main" id="{D6421A33-97D0-282F-2BD8-0E2057D4D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9" name="Graphic 338" descr="Heartbeat with solid fill">
                <a:extLst>
                  <a:ext uri="{FF2B5EF4-FFF2-40B4-BE49-F238E27FC236}">
                    <a16:creationId xmlns:a16="http://schemas.microsoft.com/office/drawing/2014/main" id="{9A5B2877-0921-E169-5042-70F09AF3F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0" name="Graphic 339" descr="Heartbeat with solid fill">
                <a:extLst>
                  <a:ext uri="{FF2B5EF4-FFF2-40B4-BE49-F238E27FC236}">
                    <a16:creationId xmlns:a16="http://schemas.microsoft.com/office/drawing/2014/main" id="{8DCA671F-5DAD-6AED-187A-89A85A21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BC1802C-26D9-1128-F5F3-0E5222146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6BF94AF-1E08-A54D-D38E-D775C1F35F1A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335" name="Graphic 334" descr="Heartbeat with solid fill">
                <a:extLst>
                  <a:ext uri="{FF2B5EF4-FFF2-40B4-BE49-F238E27FC236}">
                    <a16:creationId xmlns:a16="http://schemas.microsoft.com/office/drawing/2014/main" id="{6E945493-2F1F-937A-56FC-B90DBD55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6" name="Graphic 335" descr="Heartbeat with solid fill">
                <a:extLst>
                  <a:ext uri="{FF2B5EF4-FFF2-40B4-BE49-F238E27FC236}">
                    <a16:creationId xmlns:a16="http://schemas.microsoft.com/office/drawing/2014/main" id="{06612E1F-680F-531B-64F6-E1E1EC020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7" name="Graphic 336" descr="Heartbeat with solid fill">
                <a:extLst>
                  <a:ext uri="{FF2B5EF4-FFF2-40B4-BE49-F238E27FC236}">
                    <a16:creationId xmlns:a16="http://schemas.microsoft.com/office/drawing/2014/main" id="{F52D2FF4-AE57-AFAC-15B2-27B319E5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838DCBF-A3DA-C6CC-AD4E-ABAA74FAA0E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332" name="Graphic 331" descr="Heartbeat with solid fill">
                <a:extLst>
                  <a:ext uri="{FF2B5EF4-FFF2-40B4-BE49-F238E27FC236}">
                    <a16:creationId xmlns:a16="http://schemas.microsoft.com/office/drawing/2014/main" id="{F74161E0-B608-9D36-DC03-B15E1B024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3" name="Graphic 332" descr="Heartbeat with solid fill">
                <a:extLst>
                  <a:ext uri="{FF2B5EF4-FFF2-40B4-BE49-F238E27FC236}">
                    <a16:creationId xmlns:a16="http://schemas.microsoft.com/office/drawing/2014/main" id="{A34A1270-BD09-9F8F-4FF3-E4CAA8DFA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4" name="Graphic 333" descr="Heartbeat with solid fill">
                <a:extLst>
                  <a:ext uri="{FF2B5EF4-FFF2-40B4-BE49-F238E27FC236}">
                    <a16:creationId xmlns:a16="http://schemas.microsoft.com/office/drawing/2014/main" id="{FD4C6FF6-CB20-D7D2-0ED8-02B9CB81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0E6731CA-93BA-1DE2-8BBE-9BFAE840724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329" name="Graphic 328" descr="Heartbeat with solid fill">
                <a:extLst>
                  <a:ext uri="{FF2B5EF4-FFF2-40B4-BE49-F238E27FC236}">
                    <a16:creationId xmlns:a16="http://schemas.microsoft.com/office/drawing/2014/main" id="{6EA6D883-A8D2-5DDD-B79E-58F55AF5A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0" name="Graphic 329" descr="Heartbeat with solid fill">
                <a:extLst>
                  <a:ext uri="{FF2B5EF4-FFF2-40B4-BE49-F238E27FC236}">
                    <a16:creationId xmlns:a16="http://schemas.microsoft.com/office/drawing/2014/main" id="{AF443734-9A37-3F94-3D7A-FD750C59B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1" name="Graphic 330" descr="Heartbeat with solid fill">
                <a:extLst>
                  <a:ext uri="{FF2B5EF4-FFF2-40B4-BE49-F238E27FC236}">
                    <a16:creationId xmlns:a16="http://schemas.microsoft.com/office/drawing/2014/main" id="{A736D875-1E57-26F6-9439-1F646FC19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D1E0D3D-7851-A11C-3429-A0BEE25B9A5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326" name="Graphic 325" descr="Heartbeat with solid fill">
                <a:extLst>
                  <a:ext uri="{FF2B5EF4-FFF2-40B4-BE49-F238E27FC236}">
                    <a16:creationId xmlns:a16="http://schemas.microsoft.com/office/drawing/2014/main" id="{D5212111-AF59-0E96-C989-B4AD03224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7" name="Graphic 326" descr="Heartbeat with solid fill">
                <a:extLst>
                  <a:ext uri="{FF2B5EF4-FFF2-40B4-BE49-F238E27FC236}">
                    <a16:creationId xmlns:a16="http://schemas.microsoft.com/office/drawing/2014/main" id="{59C4BB56-3FE7-BA6D-FDB0-1D5095C6A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8" name="Graphic 327" descr="Heartbeat with solid fill">
                <a:extLst>
                  <a:ext uri="{FF2B5EF4-FFF2-40B4-BE49-F238E27FC236}">
                    <a16:creationId xmlns:a16="http://schemas.microsoft.com/office/drawing/2014/main" id="{9DFFBF34-3780-EF8E-7491-6B45F563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5B5AE1B6-06D0-F308-5D60-C80623974034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323" name="Graphic 322" descr="Heartbeat with solid fill">
                <a:extLst>
                  <a:ext uri="{FF2B5EF4-FFF2-40B4-BE49-F238E27FC236}">
                    <a16:creationId xmlns:a16="http://schemas.microsoft.com/office/drawing/2014/main" id="{5B405C3D-D667-B261-E0DF-11ACD9F24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4" name="Graphic 323" descr="Heartbeat with solid fill">
                <a:extLst>
                  <a:ext uri="{FF2B5EF4-FFF2-40B4-BE49-F238E27FC236}">
                    <a16:creationId xmlns:a16="http://schemas.microsoft.com/office/drawing/2014/main" id="{40DC493A-87B4-E70C-3730-E3DF5B825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5" name="Graphic 324" descr="Heartbeat with solid fill">
                <a:extLst>
                  <a:ext uri="{FF2B5EF4-FFF2-40B4-BE49-F238E27FC236}">
                    <a16:creationId xmlns:a16="http://schemas.microsoft.com/office/drawing/2014/main" id="{219B5BF2-772D-C400-B4E6-D444508A5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A1531A0-FBB7-0E89-FE6B-4E3FC6F82F6B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320" name="Graphic 319" descr="Heartbeat with solid fill">
                <a:extLst>
                  <a:ext uri="{FF2B5EF4-FFF2-40B4-BE49-F238E27FC236}">
                    <a16:creationId xmlns:a16="http://schemas.microsoft.com/office/drawing/2014/main" id="{C340C2BA-83E6-791F-DB81-9FB9B11FB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1" name="Graphic 320" descr="Heartbeat with solid fill">
                <a:extLst>
                  <a:ext uri="{FF2B5EF4-FFF2-40B4-BE49-F238E27FC236}">
                    <a16:creationId xmlns:a16="http://schemas.microsoft.com/office/drawing/2014/main" id="{32663260-B74F-B167-AB7A-89766CDED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2" name="Graphic 321" descr="Heartbeat with solid fill">
                <a:extLst>
                  <a:ext uri="{FF2B5EF4-FFF2-40B4-BE49-F238E27FC236}">
                    <a16:creationId xmlns:a16="http://schemas.microsoft.com/office/drawing/2014/main" id="{529B96A2-D4DA-D74A-4733-56DFDCE1F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309" name="Graphic 308" descr="Heartbeat with solid fill">
              <a:extLst>
                <a:ext uri="{FF2B5EF4-FFF2-40B4-BE49-F238E27FC236}">
                  <a16:creationId xmlns:a16="http://schemas.microsoft.com/office/drawing/2014/main" id="{C84F9FE5-A856-8FCF-0151-7849186F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4D85CEB8-D3B5-000D-FB9D-D8056F83B0FC}"/>
                </a:ext>
              </a:extLst>
            </p:cNvPr>
            <p:cNvSpPr/>
            <p:nvPr/>
          </p:nvSpPr>
          <p:spPr>
            <a:xfrm>
              <a:off x="856660" y="2753210"/>
              <a:ext cx="7430682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8AA0BAC7-81CC-590E-A879-D3EEDCBCF432}"/>
                </a:ext>
              </a:extLst>
            </p:cNvPr>
            <p:cNvSpPr/>
            <p:nvPr/>
          </p:nvSpPr>
          <p:spPr>
            <a:xfrm>
              <a:off x="856660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3D437439-973E-B1B7-6D4F-1C74C20229D4}"/>
                </a:ext>
              </a:extLst>
            </p:cNvPr>
            <p:cNvSpPr/>
            <p:nvPr/>
          </p:nvSpPr>
          <p:spPr>
            <a:xfrm>
              <a:off x="1177918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3" name="Rounded Rectangle 312">
              <a:extLst>
                <a:ext uri="{FF2B5EF4-FFF2-40B4-BE49-F238E27FC236}">
                  <a16:creationId xmlns:a16="http://schemas.microsoft.com/office/drawing/2014/main" id="{84AE3819-8FBD-D8FE-B5C1-691A2AD5F0D6}"/>
                </a:ext>
              </a:extLst>
            </p:cNvPr>
            <p:cNvSpPr/>
            <p:nvPr/>
          </p:nvSpPr>
          <p:spPr>
            <a:xfrm>
              <a:off x="2570572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4" name="Rounded Rectangle 313">
              <a:extLst>
                <a:ext uri="{FF2B5EF4-FFF2-40B4-BE49-F238E27FC236}">
                  <a16:creationId xmlns:a16="http://schemas.microsoft.com/office/drawing/2014/main" id="{F84D686D-B35C-06B4-C85D-ED5A2DC88EDD}"/>
                </a:ext>
              </a:extLst>
            </p:cNvPr>
            <p:cNvSpPr/>
            <p:nvPr/>
          </p:nvSpPr>
          <p:spPr>
            <a:xfrm>
              <a:off x="3347595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D326AFD3-E59C-3E2C-BD66-23F6FA59D660}"/>
                </a:ext>
              </a:extLst>
            </p:cNvPr>
            <p:cNvSpPr/>
            <p:nvPr/>
          </p:nvSpPr>
          <p:spPr>
            <a:xfrm>
              <a:off x="4115813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C81E0629-7A40-9382-2F74-CB01007E998A}"/>
                </a:ext>
              </a:extLst>
            </p:cNvPr>
            <p:cNvSpPr/>
            <p:nvPr/>
          </p:nvSpPr>
          <p:spPr>
            <a:xfrm>
              <a:off x="4894099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7" name="Rounded Rectangle 316">
              <a:extLst>
                <a:ext uri="{FF2B5EF4-FFF2-40B4-BE49-F238E27FC236}">
                  <a16:creationId xmlns:a16="http://schemas.microsoft.com/office/drawing/2014/main" id="{DBBE3607-245B-DF53-566C-B91623F97275}"/>
                </a:ext>
              </a:extLst>
            </p:cNvPr>
            <p:cNvSpPr/>
            <p:nvPr/>
          </p:nvSpPr>
          <p:spPr>
            <a:xfrm>
              <a:off x="538554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8" name="Rounded Rectangle 317">
              <a:extLst>
                <a:ext uri="{FF2B5EF4-FFF2-40B4-BE49-F238E27FC236}">
                  <a16:creationId xmlns:a16="http://schemas.microsoft.com/office/drawing/2014/main" id="{2EEF0DC0-F00B-40E9-51D2-050E4B61B8FF}"/>
                </a:ext>
              </a:extLst>
            </p:cNvPr>
            <p:cNvSpPr/>
            <p:nvPr/>
          </p:nvSpPr>
          <p:spPr>
            <a:xfrm>
              <a:off x="6307638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46B674AE-C1BA-B3BE-3572-1FD8D87A5DC9}"/>
                </a:ext>
              </a:extLst>
            </p:cNvPr>
            <p:cNvSpPr/>
            <p:nvPr/>
          </p:nvSpPr>
          <p:spPr>
            <a:xfrm>
              <a:off x="697920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220931C-677B-7F0B-747B-8A994BF72F56}"/>
              </a:ext>
            </a:extLst>
          </p:cNvPr>
          <p:cNvGrpSpPr/>
          <p:nvPr/>
        </p:nvGrpSpPr>
        <p:grpSpPr>
          <a:xfrm>
            <a:off x="2380659" y="1098230"/>
            <a:ext cx="7430682" cy="2078199"/>
            <a:chOff x="856659" y="1098227"/>
            <a:chExt cx="7430682" cy="2078199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08FBC66-3FB1-02A9-5A84-62F8A0B00E90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284" name="Graphic 283" descr="Heartbeat with solid fill">
                <a:extLst>
                  <a:ext uri="{FF2B5EF4-FFF2-40B4-BE49-F238E27FC236}">
                    <a16:creationId xmlns:a16="http://schemas.microsoft.com/office/drawing/2014/main" id="{011AA0A3-5F9D-B281-FE1C-499353D96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5" name="Graphic 284" descr="Heartbeat with solid fill">
                <a:extLst>
                  <a:ext uri="{FF2B5EF4-FFF2-40B4-BE49-F238E27FC236}">
                    <a16:creationId xmlns:a16="http://schemas.microsoft.com/office/drawing/2014/main" id="{B284FD82-4E08-CE1E-880B-793E960E0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6" name="Graphic 285" descr="Heartbeat with solid fill">
                <a:extLst>
                  <a:ext uri="{FF2B5EF4-FFF2-40B4-BE49-F238E27FC236}">
                    <a16:creationId xmlns:a16="http://schemas.microsoft.com/office/drawing/2014/main" id="{CCF79CEC-6560-AF3C-67B7-9A6270B04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BCC804-9189-D020-74B0-08410C733E8A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281" name="Graphic 280" descr="Heartbeat with solid fill">
                <a:extLst>
                  <a:ext uri="{FF2B5EF4-FFF2-40B4-BE49-F238E27FC236}">
                    <a16:creationId xmlns:a16="http://schemas.microsoft.com/office/drawing/2014/main" id="{E3DE8EA2-6B08-4FEA-C2D1-F3862D5A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2" name="Graphic 281" descr="Heartbeat with solid fill">
                <a:extLst>
                  <a:ext uri="{FF2B5EF4-FFF2-40B4-BE49-F238E27FC236}">
                    <a16:creationId xmlns:a16="http://schemas.microsoft.com/office/drawing/2014/main" id="{84B1B642-C3D8-DE83-E543-98CAD962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3" name="Graphic 282" descr="Heartbeat with solid fill">
                <a:extLst>
                  <a:ext uri="{FF2B5EF4-FFF2-40B4-BE49-F238E27FC236}">
                    <a16:creationId xmlns:a16="http://schemas.microsoft.com/office/drawing/2014/main" id="{583DF2F6-C4FA-8AC9-391B-FFB4480C4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FF18580-D017-707D-BD60-AEE2DC3BB7E0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278" name="Graphic 277" descr="Heartbeat with solid fill">
                <a:extLst>
                  <a:ext uri="{FF2B5EF4-FFF2-40B4-BE49-F238E27FC236}">
                    <a16:creationId xmlns:a16="http://schemas.microsoft.com/office/drawing/2014/main" id="{3E3B0AB6-BF0F-00FD-AF73-1819F8F5D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9" name="Graphic 278" descr="Heartbeat with solid fill">
                <a:extLst>
                  <a:ext uri="{FF2B5EF4-FFF2-40B4-BE49-F238E27FC236}">
                    <a16:creationId xmlns:a16="http://schemas.microsoft.com/office/drawing/2014/main" id="{1007378B-F31D-D62B-BDF5-7B372916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0" name="Graphic 279" descr="Heartbeat with solid fill">
                <a:extLst>
                  <a:ext uri="{FF2B5EF4-FFF2-40B4-BE49-F238E27FC236}">
                    <a16:creationId xmlns:a16="http://schemas.microsoft.com/office/drawing/2014/main" id="{D3808691-D22B-6BE2-F939-668EC98A9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0FBA8D2F-6EC5-EC78-B43A-D53E620F51ED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275" name="Graphic 274" descr="Heartbeat with solid fill">
                <a:extLst>
                  <a:ext uri="{FF2B5EF4-FFF2-40B4-BE49-F238E27FC236}">
                    <a16:creationId xmlns:a16="http://schemas.microsoft.com/office/drawing/2014/main" id="{6F359F54-7E7C-9591-F526-11BA45565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6" name="Graphic 275" descr="Heartbeat with solid fill">
                <a:extLst>
                  <a:ext uri="{FF2B5EF4-FFF2-40B4-BE49-F238E27FC236}">
                    <a16:creationId xmlns:a16="http://schemas.microsoft.com/office/drawing/2014/main" id="{0AFF63A1-A78B-C95E-0FBF-6126B7AA0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7" name="Graphic 276" descr="Heartbeat with solid fill">
                <a:extLst>
                  <a:ext uri="{FF2B5EF4-FFF2-40B4-BE49-F238E27FC236}">
                    <a16:creationId xmlns:a16="http://schemas.microsoft.com/office/drawing/2014/main" id="{C5B25788-07A7-6E26-8C05-21CFD6F69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EE00A58-C3A3-8DAC-3897-10280B161864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272" name="Graphic 271" descr="Heartbeat with solid fill">
                <a:extLst>
                  <a:ext uri="{FF2B5EF4-FFF2-40B4-BE49-F238E27FC236}">
                    <a16:creationId xmlns:a16="http://schemas.microsoft.com/office/drawing/2014/main" id="{E6F90A1E-DFD9-4948-BDE4-7B3010EA8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3" name="Graphic 272" descr="Heartbeat with solid fill">
                <a:extLst>
                  <a:ext uri="{FF2B5EF4-FFF2-40B4-BE49-F238E27FC236}">
                    <a16:creationId xmlns:a16="http://schemas.microsoft.com/office/drawing/2014/main" id="{34E29486-BD61-4EE9-E1D3-F857B63C3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4" name="Graphic 273" descr="Heartbeat with solid fill">
                <a:extLst>
                  <a:ext uri="{FF2B5EF4-FFF2-40B4-BE49-F238E27FC236}">
                    <a16:creationId xmlns:a16="http://schemas.microsoft.com/office/drawing/2014/main" id="{E0AB35A6-7B54-ACAB-BD19-9514BFDEA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8DEE601-1CD7-54DD-2A77-90E766ADCF6F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269" name="Graphic 268" descr="Heartbeat with solid fill">
                <a:extLst>
                  <a:ext uri="{FF2B5EF4-FFF2-40B4-BE49-F238E27FC236}">
                    <a16:creationId xmlns:a16="http://schemas.microsoft.com/office/drawing/2014/main" id="{A08115D2-73EC-AD99-3F58-860E41379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0" name="Graphic 269" descr="Heartbeat with solid fill">
                <a:extLst>
                  <a:ext uri="{FF2B5EF4-FFF2-40B4-BE49-F238E27FC236}">
                    <a16:creationId xmlns:a16="http://schemas.microsoft.com/office/drawing/2014/main" id="{5B87E708-CFBA-40F2-881F-272877273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1" name="Graphic 270" descr="Heartbeat with solid fill">
                <a:extLst>
                  <a:ext uri="{FF2B5EF4-FFF2-40B4-BE49-F238E27FC236}">
                    <a16:creationId xmlns:a16="http://schemas.microsoft.com/office/drawing/2014/main" id="{0A2CACA8-983A-E6AA-9120-05D8D1C7A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3E4568C-55C2-B791-7FCE-C80A1E6C4037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266" name="Graphic 265" descr="Heartbeat with solid fill">
                <a:extLst>
                  <a:ext uri="{FF2B5EF4-FFF2-40B4-BE49-F238E27FC236}">
                    <a16:creationId xmlns:a16="http://schemas.microsoft.com/office/drawing/2014/main" id="{1DBAC36B-47DB-0E0C-946F-8307FDAA5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7" name="Graphic 266" descr="Heartbeat with solid fill">
                <a:extLst>
                  <a:ext uri="{FF2B5EF4-FFF2-40B4-BE49-F238E27FC236}">
                    <a16:creationId xmlns:a16="http://schemas.microsoft.com/office/drawing/2014/main" id="{937ED50B-CEC8-9220-DB58-CA8A292A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8" name="Graphic 267" descr="Heartbeat with solid fill">
                <a:extLst>
                  <a:ext uri="{FF2B5EF4-FFF2-40B4-BE49-F238E27FC236}">
                    <a16:creationId xmlns:a16="http://schemas.microsoft.com/office/drawing/2014/main" id="{3AD76A7A-8F35-ED6F-38F0-854F4B4EA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4F7ECEC-5F44-C017-DB3B-6E7F77BC04C3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263" name="Graphic 262" descr="Heartbeat with solid fill">
                <a:extLst>
                  <a:ext uri="{FF2B5EF4-FFF2-40B4-BE49-F238E27FC236}">
                    <a16:creationId xmlns:a16="http://schemas.microsoft.com/office/drawing/2014/main" id="{23E86254-6560-2A3F-FECE-67AD6659B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4" name="Graphic 263" descr="Heartbeat with solid fill">
                <a:extLst>
                  <a:ext uri="{FF2B5EF4-FFF2-40B4-BE49-F238E27FC236}">
                    <a16:creationId xmlns:a16="http://schemas.microsoft.com/office/drawing/2014/main" id="{48DBFD99-0892-F025-327E-0CAB4A57A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5" name="Graphic 264" descr="Heartbeat with solid fill">
                <a:extLst>
                  <a:ext uri="{FF2B5EF4-FFF2-40B4-BE49-F238E27FC236}">
                    <a16:creationId xmlns:a16="http://schemas.microsoft.com/office/drawing/2014/main" id="{AB16A5EE-216B-16F8-2E34-985BD5419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3EDA03-7447-4E63-4747-9ABB4C88A03E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260" name="Graphic 259" descr="Heartbeat with solid fill">
                <a:extLst>
                  <a:ext uri="{FF2B5EF4-FFF2-40B4-BE49-F238E27FC236}">
                    <a16:creationId xmlns:a16="http://schemas.microsoft.com/office/drawing/2014/main" id="{2AEAB813-449F-F89E-2A92-D27070D1A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1" name="Graphic 260" descr="Heartbeat with solid fill">
                <a:extLst>
                  <a:ext uri="{FF2B5EF4-FFF2-40B4-BE49-F238E27FC236}">
                    <a16:creationId xmlns:a16="http://schemas.microsoft.com/office/drawing/2014/main" id="{8D340A09-D1C4-BA95-27F7-C8E0DA718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2" name="Graphic 261" descr="Heartbeat with solid fill">
                <a:extLst>
                  <a:ext uri="{FF2B5EF4-FFF2-40B4-BE49-F238E27FC236}">
                    <a16:creationId xmlns:a16="http://schemas.microsoft.com/office/drawing/2014/main" id="{D5D1EEEB-AB44-7E1C-E16F-43F1A3FBD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18D8C13-E735-FF81-35A8-D12C96FD6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71FDBD5-4A4F-FEEC-953F-7C5AC84FBEE8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257" name="Graphic 256" descr="Heartbeat with solid fill">
                <a:extLst>
                  <a:ext uri="{FF2B5EF4-FFF2-40B4-BE49-F238E27FC236}">
                    <a16:creationId xmlns:a16="http://schemas.microsoft.com/office/drawing/2014/main" id="{81E6ABEA-5849-CC8B-6F9F-9551C79DA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8" name="Graphic 257" descr="Heartbeat with solid fill">
                <a:extLst>
                  <a:ext uri="{FF2B5EF4-FFF2-40B4-BE49-F238E27FC236}">
                    <a16:creationId xmlns:a16="http://schemas.microsoft.com/office/drawing/2014/main" id="{2DE3635A-13EC-F921-E9C2-1697AAE9D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9" name="Graphic 258" descr="Heartbeat with solid fill">
                <a:extLst>
                  <a:ext uri="{FF2B5EF4-FFF2-40B4-BE49-F238E27FC236}">
                    <a16:creationId xmlns:a16="http://schemas.microsoft.com/office/drawing/2014/main" id="{9B8F368D-AB51-FA17-A739-EB3E408A9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7FE6FC5-9383-548A-1FB0-E3C17B98BC0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254" name="Graphic 253" descr="Heartbeat with solid fill">
                <a:extLst>
                  <a:ext uri="{FF2B5EF4-FFF2-40B4-BE49-F238E27FC236}">
                    <a16:creationId xmlns:a16="http://schemas.microsoft.com/office/drawing/2014/main" id="{99456923-43A1-2207-62AC-996A42AE1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5" name="Graphic 254" descr="Heartbeat with solid fill">
                <a:extLst>
                  <a:ext uri="{FF2B5EF4-FFF2-40B4-BE49-F238E27FC236}">
                    <a16:creationId xmlns:a16="http://schemas.microsoft.com/office/drawing/2014/main" id="{D6622283-665B-1606-8E6B-D2DF099D8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6" name="Graphic 255" descr="Heartbeat with solid fill">
                <a:extLst>
                  <a:ext uri="{FF2B5EF4-FFF2-40B4-BE49-F238E27FC236}">
                    <a16:creationId xmlns:a16="http://schemas.microsoft.com/office/drawing/2014/main" id="{5914289C-E8BC-7C12-4E8B-5AE98E4C3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ADE3FC4-98BB-B9E9-5522-2F4A201BEF0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251" name="Graphic 250" descr="Heartbeat with solid fill">
                <a:extLst>
                  <a:ext uri="{FF2B5EF4-FFF2-40B4-BE49-F238E27FC236}">
                    <a16:creationId xmlns:a16="http://schemas.microsoft.com/office/drawing/2014/main" id="{44A5190D-67BA-57B3-993F-8FE41B4E0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2" name="Graphic 251" descr="Heartbeat with solid fill">
                <a:extLst>
                  <a:ext uri="{FF2B5EF4-FFF2-40B4-BE49-F238E27FC236}">
                    <a16:creationId xmlns:a16="http://schemas.microsoft.com/office/drawing/2014/main" id="{0C7EEA11-EC24-8C18-43C1-B9316E51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3" name="Graphic 252" descr="Heartbeat with solid fill">
                <a:extLst>
                  <a:ext uri="{FF2B5EF4-FFF2-40B4-BE49-F238E27FC236}">
                    <a16:creationId xmlns:a16="http://schemas.microsoft.com/office/drawing/2014/main" id="{9F0F6489-6E3C-B9E4-9739-227828F1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5A369C9-A1C6-8989-01CF-659C6BC82BE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248" name="Graphic 247" descr="Heartbeat with solid fill">
                <a:extLst>
                  <a:ext uri="{FF2B5EF4-FFF2-40B4-BE49-F238E27FC236}">
                    <a16:creationId xmlns:a16="http://schemas.microsoft.com/office/drawing/2014/main" id="{85BE137D-47CB-E634-38E8-23330D287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9" name="Graphic 248" descr="Heartbeat with solid fill">
                <a:extLst>
                  <a:ext uri="{FF2B5EF4-FFF2-40B4-BE49-F238E27FC236}">
                    <a16:creationId xmlns:a16="http://schemas.microsoft.com/office/drawing/2014/main" id="{58AB7495-97F6-C818-7328-DB46B40B7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0" name="Graphic 249" descr="Heartbeat with solid fill">
                <a:extLst>
                  <a:ext uri="{FF2B5EF4-FFF2-40B4-BE49-F238E27FC236}">
                    <a16:creationId xmlns:a16="http://schemas.microsoft.com/office/drawing/2014/main" id="{27AD916F-9E35-6F89-840F-D2D1DA7C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2B4FAA3-D11C-6066-3E60-98D87CD24010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245" name="Graphic 244" descr="Heartbeat with solid fill">
                <a:extLst>
                  <a:ext uri="{FF2B5EF4-FFF2-40B4-BE49-F238E27FC236}">
                    <a16:creationId xmlns:a16="http://schemas.microsoft.com/office/drawing/2014/main" id="{FE31BCD8-9FB8-69D0-53CE-C6F3148C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6" name="Graphic 245" descr="Heartbeat with solid fill">
                <a:extLst>
                  <a:ext uri="{FF2B5EF4-FFF2-40B4-BE49-F238E27FC236}">
                    <a16:creationId xmlns:a16="http://schemas.microsoft.com/office/drawing/2014/main" id="{31EF4598-9633-24B3-BAAC-1F678C7C4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7" name="Graphic 246" descr="Heartbeat with solid fill">
                <a:extLst>
                  <a:ext uri="{FF2B5EF4-FFF2-40B4-BE49-F238E27FC236}">
                    <a16:creationId xmlns:a16="http://schemas.microsoft.com/office/drawing/2014/main" id="{FC6B5871-C04D-729B-6E63-B3B8FACF4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8428428C-17FE-0817-0D0B-7B47F11DAFCC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242" name="Graphic 241" descr="Heartbeat with solid fill">
                <a:extLst>
                  <a:ext uri="{FF2B5EF4-FFF2-40B4-BE49-F238E27FC236}">
                    <a16:creationId xmlns:a16="http://schemas.microsoft.com/office/drawing/2014/main" id="{55BAC67B-6CCB-3DC6-B4A4-BA561753D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3" name="Graphic 242" descr="Heartbeat with solid fill">
                <a:extLst>
                  <a:ext uri="{FF2B5EF4-FFF2-40B4-BE49-F238E27FC236}">
                    <a16:creationId xmlns:a16="http://schemas.microsoft.com/office/drawing/2014/main" id="{C56AAF4B-A360-B83C-8190-8DC245B8B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4" name="Graphic 243" descr="Heartbeat with solid fill">
                <a:extLst>
                  <a:ext uri="{FF2B5EF4-FFF2-40B4-BE49-F238E27FC236}">
                    <a16:creationId xmlns:a16="http://schemas.microsoft.com/office/drawing/2014/main" id="{8447F3DB-F17E-3363-F4ED-0DE60F49C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241" name="Graphic 240" descr="Heartbeat with solid fill">
              <a:extLst>
                <a:ext uri="{FF2B5EF4-FFF2-40B4-BE49-F238E27FC236}">
                  <a16:creationId xmlns:a16="http://schemas.microsoft.com/office/drawing/2014/main" id="{AB3E53EC-9ACD-4020-6F56-5167189B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E0494F-DB6A-6DD5-B5D2-7D98B7ABDD4C}"/>
              </a:ext>
            </a:extLst>
          </p:cNvPr>
          <p:cNvSpPr/>
          <p:nvPr/>
        </p:nvSpPr>
        <p:spPr>
          <a:xfrm>
            <a:off x="1969602" y="849902"/>
            <a:ext cx="8252796" cy="29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9FAC4-1D83-AC1C-9197-409CE54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E2CEA-FBE3-C9A7-0956-FBDC1979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Reference Mapping: Overlapping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D14B5-EBEF-7FA9-1647-56451BDCD940}"/>
              </a:ext>
            </a:extLst>
          </p:cNvPr>
          <p:cNvGrpSpPr/>
          <p:nvPr/>
        </p:nvGrpSpPr>
        <p:grpSpPr>
          <a:xfrm>
            <a:off x="7399170" y="1066332"/>
            <a:ext cx="2823231" cy="1159726"/>
            <a:chOff x="5596869" y="1066332"/>
            <a:chExt cx="2823231" cy="115972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2244C1B-EA66-F3A4-ECB1-DD8B3D68A8FA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lang="en-CH" sz="2000" b="1" kern="0">
                <a:solidFill>
                  <a:srgbClr val="5B9BD5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69C7F3-7E5F-38E6-9A9E-881B2DCB3039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6413E1-580E-B003-AD54-19F915122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34" name="Graphic 33" descr="Heartbeat with solid fill">
                <a:extLst>
                  <a:ext uri="{FF2B5EF4-FFF2-40B4-BE49-F238E27FC236}">
                    <a16:creationId xmlns:a16="http://schemas.microsoft.com/office/drawing/2014/main" id="{1F2F3D1D-34A0-E1C0-9425-05F58990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5" name="Graphic 34" descr="Heartbeat with solid fill">
                <a:extLst>
                  <a:ext uri="{FF2B5EF4-FFF2-40B4-BE49-F238E27FC236}">
                    <a16:creationId xmlns:a16="http://schemas.microsoft.com/office/drawing/2014/main" id="{87DD1083-304F-6E4B-9035-E25409832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6" name="Graphic 35" descr="Heartbeat with solid fill">
                <a:extLst>
                  <a:ext uri="{FF2B5EF4-FFF2-40B4-BE49-F238E27FC236}">
                    <a16:creationId xmlns:a16="http://schemas.microsoft.com/office/drawing/2014/main" id="{BA4DCEB5-D07E-09AD-B1AA-E121D7386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D60E59E-741C-3D66-367E-7D2D4E496B23}"/>
              </a:ext>
            </a:extLst>
          </p:cNvPr>
          <p:cNvSpPr/>
          <p:nvPr/>
        </p:nvSpPr>
        <p:spPr>
          <a:xfrm>
            <a:off x="4638492" y="2968111"/>
            <a:ext cx="3014413" cy="770467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</a:t>
            </a:r>
            <a:b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 and Mapping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40BA13-F721-C9FE-7DC2-4A5307BFF8D1}"/>
              </a:ext>
            </a:extLst>
          </p:cNvPr>
          <p:cNvGrpSpPr/>
          <p:nvPr/>
        </p:nvGrpSpPr>
        <p:grpSpPr>
          <a:xfrm>
            <a:off x="2120511" y="1070079"/>
            <a:ext cx="2823231" cy="1159726"/>
            <a:chOff x="5596869" y="1066332"/>
            <a:chExt cx="2823231" cy="115972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0A19096-DE87-C1E7-B72B-C08BDA9A3107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lang="en-CH" sz="2000" b="1" kern="0">
                <a:solidFill>
                  <a:srgbClr val="5B9BD5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CB8B1E2-9EB3-DF58-2179-DFC84CBDEF42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3A81C9-6065-FCE1-4072-01D78723DE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57" name="Graphic 56" descr="Heartbeat with solid fill">
                <a:extLst>
                  <a:ext uri="{FF2B5EF4-FFF2-40B4-BE49-F238E27FC236}">
                    <a16:creationId xmlns:a16="http://schemas.microsoft.com/office/drawing/2014/main" id="{AA45CEE4-902A-3424-0134-078A18D0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8" name="Graphic 57" descr="Heartbeat with solid fill">
                <a:extLst>
                  <a:ext uri="{FF2B5EF4-FFF2-40B4-BE49-F238E27FC236}">
                    <a16:creationId xmlns:a16="http://schemas.microsoft.com/office/drawing/2014/main" id="{0AFA4436-E05D-0309-918A-E8EAD7A33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9" name="Graphic 58" descr="Heartbeat with solid fill">
                <a:extLst>
                  <a:ext uri="{FF2B5EF4-FFF2-40B4-BE49-F238E27FC236}">
                    <a16:creationId xmlns:a16="http://schemas.microsoft.com/office/drawing/2014/main" id="{55C723E8-D200-AFB8-EF4C-3C946FEA5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3891308-A330-2076-BC30-FA5300FF9372}"/>
              </a:ext>
            </a:extLst>
          </p:cNvPr>
          <p:cNvSpPr/>
          <p:nvPr/>
        </p:nvSpPr>
        <p:spPr>
          <a:xfrm>
            <a:off x="2082851" y="856690"/>
            <a:ext cx="2958618" cy="139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02FEBE-D0E0-6263-6267-20D0287FA868}"/>
              </a:ext>
            </a:extLst>
          </p:cNvPr>
          <p:cNvGrpSpPr/>
          <p:nvPr/>
        </p:nvGrpSpPr>
        <p:grpSpPr>
          <a:xfrm>
            <a:off x="2209782" y="873916"/>
            <a:ext cx="2593031" cy="1355347"/>
            <a:chOff x="407481" y="866164"/>
            <a:chExt cx="2593031" cy="13553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D7026E-137F-AF84-8581-ADC3505FA6E0}"/>
                </a:ext>
              </a:extLst>
            </p:cNvPr>
            <p:cNvSpPr/>
            <p:nvPr/>
          </p:nvSpPr>
          <p:spPr>
            <a:xfrm>
              <a:off x="407482" y="1517423"/>
              <a:ext cx="2593030" cy="704088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lang="en-CH" sz="2000" kern="0"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7744BF-CCE7-B3D1-7C0A-6ECCB261EC3F}"/>
                </a:ext>
              </a:extLst>
            </p:cNvPr>
            <p:cNvSpPr/>
            <p:nvPr/>
          </p:nvSpPr>
          <p:spPr>
            <a:xfrm>
              <a:off x="407481" y="866164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24BBD77-F0EF-56AB-8DC3-BE78FDB5A5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10355" y="2225203"/>
            <a:ext cx="1124081" cy="113219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652A0CA9-2F58-E36D-EEE6-697965B0E5CD}"/>
              </a:ext>
            </a:extLst>
          </p:cNvPr>
          <p:cNvCxnSpPr>
            <a:cxnSpLocks/>
          </p:cNvCxnSpPr>
          <p:nvPr/>
        </p:nvCxnSpPr>
        <p:spPr>
          <a:xfrm rot="5400000">
            <a:off x="7655371" y="2223592"/>
            <a:ext cx="1127283" cy="113221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9C6A1-4368-6038-7042-9BFB537B1F85}"/>
              </a:ext>
            </a:extLst>
          </p:cNvPr>
          <p:cNvGrpSpPr/>
          <p:nvPr/>
        </p:nvGrpSpPr>
        <p:grpSpPr>
          <a:xfrm>
            <a:off x="777582" y="3986320"/>
            <a:ext cx="6893549" cy="548640"/>
            <a:chOff x="266450" y="3986320"/>
            <a:chExt cx="6893549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A41F799-9528-38F8-9BFA-EE05725F853E}"/>
                </a:ext>
              </a:extLst>
            </p:cNvPr>
            <p:cNvSpPr/>
            <p:nvPr/>
          </p:nvSpPr>
          <p:spPr>
            <a:xfrm>
              <a:off x="889447" y="4106752"/>
              <a:ext cx="627055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Reference genome is not always available</a:t>
              </a:r>
              <a:endParaRPr lang="en-US" sz="2000" b="1" dirty="0">
                <a:solidFill>
                  <a:srgbClr val="C008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67E4C1-6B5C-B018-7C9E-6C3E81B2D019}"/>
                </a:ext>
              </a:extLst>
            </p:cNvPr>
            <p:cNvGrpSpPr/>
            <p:nvPr/>
          </p:nvGrpSpPr>
          <p:grpSpPr>
            <a:xfrm>
              <a:off x="266450" y="3986320"/>
              <a:ext cx="548640" cy="548640"/>
              <a:chOff x="-820691" y="4576805"/>
              <a:chExt cx="548640" cy="54864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9828493-D526-3F23-5E85-2384E2C785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820691" y="457680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43" name="Graphic 42" descr="Puzzle with solid fill">
                <a:extLst>
                  <a:ext uri="{FF2B5EF4-FFF2-40B4-BE49-F238E27FC236}">
                    <a16:creationId xmlns:a16="http://schemas.microsoft.com/office/drawing/2014/main" id="{D1136953-4824-0D13-1AE8-175DC8C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774971" y="462252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06B14C6B-2D2D-D221-4274-71C6334CBACF}"/>
              </a:ext>
            </a:extLst>
          </p:cNvPr>
          <p:cNvGrpSpPr/>
          <p:nvPr/>
        </p:nvGrpSpPr>
        <p:grpSpPr>
          <a:xfrm>
            <a:off x="777579" y="4856320"/>
            <a:ext cx="8822656" cy="548640"/>
            <a:chOff x="266450" y="4856320"/>
            <a:chExt cx="8822656" cy="548640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5AFEFED-2CAD-5AFD-8CE1-A8C4ECD86779}"/>
                </a:ext>
              </a:extLst>
            </p:cNvPr>
            <p:cNvSpPr/>
            <p:nvPr/>
          </p:nvSpPr>
          <p:spPr>
            <a:xfrm>
              <a:off x="889447" y="4976752"/>
              <a:ext cx="819965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Constructing genome from 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reads</a:t>
              </a: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9B043B2C-AD17-1BB8-09BD-B25EBADDCA89}"/>
                </a:ext>
              </a:extLst>
            </p:cNvPr>
            <p:cNvGrpSpPr/>
            <p:nvPr/>
          </p:nvGrpSpPr>
          <p:grpSpPr>
            <a:xfrm>
              <a:off x="266450" y="4856320"/>
              <a:ext cx="548640" cy="548640"/>
              <a:chOff x="382111" y="5470230"/>
              <a:chExt cx="548640" cy="548640"/>
            </a:xfrm>
          </p:grpSpPr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091090EA-DE20-4862-03BF-1E49E38E2B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1" y="5470230"/>
                <a:ext cx="548640" cy="548640"/>
              </a:xfrm>
              <a:prstGeom prst="ellipse">
                <a:avLst/>
              </a:prstGeom>
              <a:solidFill>
                <a:srgbClr val="E5EFFF"/>
              </a:solidFill>
              <a:ln w="38100">
                <a:solidFill>
                  <a:srgbClr val="447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91" name="Graphic 290" descr="Puzzle pieces with solid fill">
                <a:extLst>
                  <a:ext uri="{FF2B5EF4-FFF2-40B4-BE49-F238E27FC236}">
                    <a16:creationId xmlns:a16="http://schemas.microsoft.com/office/drawing/2014/main" id="{EC83F0ED-3A86-9C83-A2FB-D2DF8B5EF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7831" y="5515950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8B7CE5B-8835-3BB1-4EEF-78CD82705FA3}"/>
              </a:ext>
            </a:extLst>
          </p:cNvPr>
          <p:cNvGrpSpPr/>
          <p:nvPr/>
        </p:nvGrpSpPr>
        <p:grpSpPr>
          <a:xfrm>
            <a:off x="777579" y="5679064"/>
            <a:ext cx="8748298" cy="548640"/>
            <a:chOff x="1391386" y="5685945"/>
            <a:chExt cx="8748298" cy="548640"/>
          </a:xfrm>
        </p:grpSpPr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53DEAC6D-9E1E-1FBD-691F-A86799666AF5}"/>
                </a:ext>
              </a:extLst>
            </p:cNvPr>
            <p:cNvSpPr/>
            <p:nvPr/>
          </p:nvSpPr>
          <p:spPr>
            <a:xfrm>
              <a:off x="2046750" y="5806377"/>
              <a:ext cx="809293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Existing solutions cannot find overlapping reads </a:t>
              </a:r>
              <a:r>
                <a:rPr lang="en-US" sz="2000" b="1" dirty="0">
                  <a:solidFill>
                    <a:srgbClr val="C008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basecalling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51861B3A-9F6B-CAA9-AF9D-FEC56E7D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0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6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648621" y="3387568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800" b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mechanism</a:t>
            </a:r>
            <a:r>
              <a:rPr lang="en-US" sz="2800" b="0" dirty="0">
                <a:solidFill>
                  <a:srgbClr val="2F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can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</a:t>
            </a:r>
            <a:b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all-vs-all overlapping from raw signals</a:t>
            </a:r>
            <a:endParaRPr lang="en-US" sz="2600" b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AB27E-74CC-0D2E-CDD8-4B5920634EA0}"/>
              </a:ext>
            </a:extLst>
          </p:cNvPr>
          <p:cNvGrpSpPr/>
          <p:nvPr/>
        </p:nvGrpSpPr>
        <p:grpSpPr>
          <a:xfrm>
            <a:off x="2947516" y="1421124"/>
            <a:ext cx="6292486" cy="1363580"/>
            <a:chOff x="597109" y="224784"/>
            <a:chExt cx="6292486" cy="13635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37C9995-864C-4B53-3C7F-E9BC0849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109" y="224784"/>
              <a:ext cx="1363580" cy="13635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A045CD-8580-D8C9-80A4-5664F356DCDA}"/>
                </a:ext>
              </a:extLst>
            </p:cNvPr>
            <p:cNvSpPr txBox="1"/>
            <p:nvPr/>
          </p:nvSpPr>
          <p:spPr>
            <a:xfrm>
              <a:off x="2254406" y="352576"/>
              <a:ext cx="4635189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7200" b="1" dirty="0" err="1">
                  <a:solidFill>
                    <a:srgbClr val="002060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Rawsamble</a:t>
              </a:r>
              <a:endParaRPr lang="en-CH" sz="7200" dirty="0">
                <a:solidFill>
                  <a:srgbClr val="002060"/>
                </a:solidFill>
                <a:latin typeface="Aptos" panose="021100040202020202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91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8C12-77C7-68B6-EE6C-E5ED6206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5B01-4C09-5FA9-F4C5-D6ACD1B1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68146-1F21-D4F0-A6AF-DA5D6933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Eliminating Basecalling from the Pipeline</a:t>
            </a:r>
          </a:p>
        </p:txBody>
      </p:sp>
      <p:pic>
        <p:nvPicPr>
          <p:cNvPr id="72" name="Content Placeholder 7">
            <a:extLst>
              <a:ext uri="{FF2B5EF4-FFF2-40B4-BE49-F238E27FC236}">
                <a16:creationId xmlns:a16="http://schemas.microsoft.com/office/drawing/2014/main" id="{D0E12C39-4207-5C3F-DA1E-502D4177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1" t="7510" r="22231" b="15033"/>
          <a:stretch/>
        </p:blipFill>
        <p:spPr>
          <a:xfrm>
            <a:off x="2465690" y="1350464"/>
            <a:ext cx="7920089" cy="2025290"/>
          </a:xfr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3B6210D1-D9D1-8A2D-1780-D3A9B19A6F55}"/>
              </a:ext>
            </a:extLst>
          </p:cNvPr>
          <p:cNvGrpSpPr/>
          <p:nvPr/>
        </p:nvGrpSpPr>
        <p:grpSpPr>
          <a:xfrm>
            <a:off x="5302551" y="791936"/>
            <a:ext cx="1915294" cy="492443"/>
            <a:chOff x="5657014" y="197918"/>
            <a:chExt cx="1915294" cy="492443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78B8B19-1753-4E8C-13C6-9DCE23A2E04B}"/>
                </a:ext>
              </a:extLst>
            </p:cNvPr>
            <p:cNvSpPr/>
            <p:nvPr/>
          </p:nvSpPr>
          <p:spPr>
            <a:xfrm>
              <a:off x="5657014" y="346984"/>
              <a:ext cx="217170" cy="194310"/>
            </a:xfrm>
            <a:prstGeom prst="rect">
              <a:avLst/>
            </a:prstGeom>
            <a:solidFill>
              <a:srgbClr val="467C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94FC209-E6EF-E210-641E-645A3F707F78}"/>
                </a:ext>
              </a:extLst>
            </p:cNvPr>
            <p:cNvSpPr txBox="1"/>
            <p:nvPr/>
          </p:nvSpPr>
          <p:spPr>
            <a:xfrm>
              <a:off x="5926023" y="197918"/>
              <a:ext cx="16462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Basecalling (CPU)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+ Overlapping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50D62E5-A6F2-ECB9-506A-00EC0F25801F}"/>
              </a:ext>
            </a:extLst>
          </p:cNvPr>
          <p:cNvGrpSpPr/>
          <p:nvPr/>
        </p:nvGrpSpPr>
        <p:grpSpPr>
          <a:xfrm>
            <a:off x="3613078" y="915800"/>
            <a:ext cx="1330613" cy="246221"/>
            <a:chOff x="3780870" y="301948"/>
            <a:chExt cx="1330613" cy="24622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C5A23E0-977C-0D26-C162-21032B90C116}"/>
                </a:ext>
              </a:extLst>
            </p:cNvPr>
            <p:cNvSpPr/>
            <p:nvPr/>
          </p:nvSpPr>
          <p:spPr>
            <a:xfrm>
              <a:off x="3780870" y="327903"/>
              <a:ext cx="217170" cy="194310"/>
            </a:xfrm>
            <a:prstGeom prst="rect">
              <a:avLst/>
            </a:prstGeom>
            <a:solidFill>
              <a:srgbClr val="CB333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venir Next" panose="020B050302020202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3403554-73FA-836C-FFB9-0330DC1ED5D5}"/>
                </a:ext>
              </a:extLst>
            </p:cNvPr>
            <p:cNvSpPr txBox="1"/>
            <p:nvPr/>
          </p:nvSpPr>
          <p:spPr>
            <a:xfrm>
              <a:off x="4047922" y="301948"/>
              <a:ext cx="10635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Rawsamble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E07D90-D289-61CA-5C31-42336BC4F765}"/>
              </a:ext>
            </a:extLst>
          </p:cNvPr>
          <p:cNvGrpSpPr/>
          <p:nvPr/>
        </p:nvGrpSpPr>
        <p:grpSpPr>
          <a:xfrm>
            <a:off x="7576707" y="847115"/>
            <a:ext cx="1926336" cy="492443"/>
            <a:chOff x="5657014" y="248650"/>
            <a:chExt cx="1926336" cy="49244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277FC9-38D5-011A-D962-33ABB91F320B}"/>
                </a:ext>
              </a:extLst>
            </p:cNvPr>
            <p:cNvSpPr/>
            <p:nvPr/>
          </p:nvSpPr>
          <p:spPr>
            <a:xfrm>
              <a:off x="5657014" y="397716"/>
              <a:ext cx="217170" cy="194310"/>
            </a:xfrm>
            <a:prstGeom prst="rect">
              <a:avLst/>
            </a:prstGeom>
            <a:solidFill>
              <a:srgbClr val="59A2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FE5480-32AB-BDD9-600A-BC161A6FC19F}"/>
                </a:ext>
              </a:extLst>
            </p:cNvPr>
            <p:cNvSpPr txBox="1"/>
            <p:nvPr/>
          </p:nvSpPr>
          <p:spPr>
            <a:xfrm>
              <a:off x="5924241" y="248650"/>
              <a:ext cx="165910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Basecalling (GPU)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+ Overlapping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919A487-8F9B-AD0B-0A4A-C9426A163D9E}"/>
              </a:ext>
            </a:extLst>
          </p:cNvPr>
          <p:cNvSpPr txBox="1"/>
          <p:nvPr/>
        </p:nvSpPr>
        <p:spPr>
          <a:xfrm>
            <a:off x="2586984" y="343515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C7F57F-D391-6441-5915-5A8F79919375}"/>
              </a:ext>
            </a:extLst>
          </p:cNvPr>
          <p:cNvSpPr txBox="1"/>
          <p:nvPr/>
        </p:nvSpPr>
        <p:spPr>
          <a:xfrm>
            <a:off x="4179970" y="3435155"/>
            <a:ext cx="526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coli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78B52B-6126-979C-010C-E8C99C16EBC1}"/>
              </a:ext>
            </a:extLst>
          </p:cNvPr>
          <p:cNvSpPr txBox="1"/>
          <p:nvPr/>
        </p:nvSpPr>
        <p:spPr>
          <a:xfrm>
            <a:off x="5527467" y="3435155"/>
            <a:ext cx="483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52308A-91D2-08EA-92AC-BA5DD31FF31B}"/>
              </a:ext>
            </a:extLst>
          </p:cNvPr>
          <p:cNvSpPr txBox="1"/>
          <p:nvPr/>
        </p:nvSpPr>
        <p:spPr>
          <a:xfrm>
            <a:off x="6559880" y="343515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Algae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AD08E6-73B2-CD57-5087-6CC4CB816AA2}"/>
              </a:ext>
            </a:extLst>
          </p:cNvPr>
          <p:cNvSpPr txBox="1"/>
          <p:nvPr/>
        </p:nvSpPr>
        <p:spPr>
          <a:xfrm>
            <a:off x="8100928" y="3435155"/>
            <a:ext cx="6492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E14D16-53E6-13C6-021E-6099CB4A8FF6}"/>
              </a:ext>
            </a:extLst>
          </p:cNvPr>
          <p:cNvSpPr txBox="1"/>
          <p:nvPr/>
        </p:nvSpPr>
        <p:spPr>
          <a:xfrm>
            <a:off x="9259213" y="3435155"/>
            <a:ext cx="9686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Geo.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/>
              <p:nvPr/>
            </p:nvSpPr>
            <p:spPr>
              <a:xfrm>
                <a:off x="2139626" y="2977048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26" y="2977048"/>
                <a:ext cx="307555" cy="246221"/>
              </a:xfrm>
              <a:prstGeom prst="rect">
                <a:avLst/>
              </a:prstGeom>
              <a:blipFill>
                <a:blip r:embed="rId5"/>
                <a:stretch>
                  <a:fillRect l="-24000" t="-1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/>
              <p:nvPr/>
            </p:nvSpPr>
            <p:spPr>
              <a:xfrm>
                <a:off x="2139626" y="237256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26" y="2372567"/>
                <a:ext cx="307555" cy="246221"/>
              </a:xfrm>
              <a:prstGeom prst="rect">
                <a:avLst/>
              </a:prstGeom>
              <a:blipFill>
                <a:blip r:embed="rId6"/>
                <a:stretch>
                  <a:fillRect l="-24000" t="-4762"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/>
              <p:nvPr/>
            </p:nvSpPr>
            <p:spPr>
              <a:xfrm>
                <a:off x="2139626" y="176808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26" y="1768087"/>
                <a:ext cx="307555" cy="246221"/>
              </a:xfrm>
              <a:prstGeom prst="rect">
                <a:avLst/>
              </a:prstGeom>
              <a:blipFill>
                <a:blip r:embed="rId7"/>
                <a:stretch>
                  <a:fillRect l="-24000" t="-1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CB76D1D-5665-90DA-0290-4A25E72D8DB2}"/>
              </a:ext>
            </a:extLst>
          </p:cNvPr>
          <p:cNvSpPr txBox="1"/>
          <p:nvPr/>
        </p:nvSpPr>
        <p:spPr>
          <a:xfrm rot="16200000">
            <a:off x="740960" y="2156420"/>
            <a:ext cx="24022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Elapsed Time</a:t>
            </a:r>
            <a:b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(Normalized to Rawsamble)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/>
              <p:nvPr/>
            </p:nvSpPr>
            <p:spPr>
              <a:xfrm>
                <a:off x="2090895" y="3801648"/>
                <a:ext cx="8010213" cy="1137492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60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 CPU-based basecalling: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Eliminating basecalling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leaves a significant room</a:t>
                </a:r>
                <a:b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performance improvements</a:t>
                </a: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895" y="3801648"/>
                <a:ext cx="8010213" cy="1137492"/>
              </a:xfrm>
              <a:prstGeom prst="roundRect">
                <a:avLst/>
              </a:prstGeom>
              <a:blipFill>
                <a:blip r:embed="rId8"/>
                <a:stretch>
                  <a:fillRect b="-2151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/>
              <p:nvPr/>
            </p:nvSpPr>
            <p:spPr>
              <a:xfrm>
                <a:off x="2099834" y="5223329"/>
                <a:ext cx="7992335" cy="1131678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 the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GPU-based basecalling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b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GPU vs. GPU comparison is likely to provide even better results</a:t>
                </a:r>
                <a:endPara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834" y="5223329"/>
                <a:ext cx="7992335" cy="11316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57C25-CA6A-05EC-3612-7C01AAB2D82C}"/>
              </a:ext>
            </a:extLst>
          </p:cNvPr>
          <p:cNvGrpSpPr/>
          <p:nvPr/>
        </p:nvGrpSpPr>
        <p:grpSpPr>
          <a:xfrm>
            <a:off x="3794036" y="1364735"/>
            <a:ext cx="6588956" cy="2016674"/>
            <a:chOff x="2119113" y="1503276"/>
            <a:chExt cx="6588956" cy="201667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C82CE8-CCFC-4303-8B1D-7C039B717383}"/>
                </a:ext>
              </a:extLst>
            </p:cNvPr>
            <p:cNvCxnSpPr>
              <a:cxnSpLocks/>
            </p:cNvCxnSpPr>
            <p:nvPr/>
          </p:nvCxnSpPr>
          <p:spPr>
            <a:xfrm>
              <a:off x="211911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CA538F-0539-68DF-4071-75AEED24871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54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C74E7D-2332-A2CF-890F-951A7F446299}"/>
                </a:ext>
              </a:extLst>
            </p:cNvPr>
            <p:cNvCxnSpPr>
              <a:cxnSpLocks/>
            </p:cNvCxnSpPr>
            <p:nvPr/>
          </p:nvCxnSpPr>
          <p:spPr>
            <a:xfrm>
              <a:off x="3439970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8A4E27-6C05-BB54-2E01-335970EE77C7}"/>
                </a:ext>
              </a:extLst>
            </p:cNvPr>
            <p:cNvCxnSpPr>
              <a:cxnSpLocks/>
            </p:cNvCxnSpPr>
            <p:nvPr/>
          </p:nvCxnSpPr>
          <p:spPr>
            <a:xfrm>
              <a:off x="4760827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F4995B-4958-4DEC-BA9B-FA7429DADF7A}"/>
                </a:ext>
              </a:extLst>
            </p:cNvPr>
            <p:cNvCxnSpPr>
              <a:cxnSpLocks/>
            </p:cNvCxnSpPr>
            <p:nvPr/>
          </p:nvCxnSpPr>
          <p:spPr>
            <a:xfrm>
              <a:off x="6081685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15CFDB-E513-8BE4-1A78-8D79C38054D3}"/>
                </a:ext>
              </a:extLst>
            </p:cNvPr>
            <p:cNvSpPr/>
            <p:nvPr/>
          </p:nvSpPr>
          <p:spPr>
            <a:xfrm>
              <a:off x="7402543" y="1503276"/>
              <a:ext cx="1305526" cy="2004094"/>
            </a:xfrm>
            <a:prstGeom prst="rect">
              <a:avLst/>
            </a:prstGeom>
            <a:solidFill>
              <a:srgbClr val="DF7F1F">
                <a:alpha val="276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/>
                <p:nvPr/>
              </p:nvSpPr>
              <p:spPr>
                <a:xfrm rot="5400000">
                  <a:off x="7723481" y="2173198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59.70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723481" y="2173198"/>
                  <a:ext cx="655646" cy="215444"/>
                </a:xfrm>
                <a:prstGeom prst="rect">
                  <a:avLst/>
                </a:prstGeom>
                <a:blipFill>
                  <a:blip r:embed="rId10"/>
                  <a:stretch>
                    <a:fillRect t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/>
                <p:nvPr/>
              </p:nvSpPr>
              <p:spPr>
                <a:xfrm rot="5400000">
                  <a:off x="8145725" y="3144896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145725" y="3144896"/>
                  <a:ext cx="534665" cy="2154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40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1029-7FD5-49F4-8ED5-813E9A6D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C224D-8081-34FB-2BEA-4C32092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EDCE1D-34AB-B35D-399E-9A4C834E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First Ever Assemblies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B17FE6D-DEC3-1465-AF5A-23DF72BDA562}"/>
              </a:ext>
            </a:extLst>
          </p:cNvPr>
          <p:cNvSpPr/>
          <p:nvPr/>
        </p:nvSpPr>
        <p:spPr>
          <a:xfrm>
            <a:off x="6441441" y="905482"/>
            <a:ext cx="4155439" cy="133561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assemblies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 constructed</a:t>
            </a: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/>
              <p:nvPr/>
            </p:nvSpPr>
            <p:spPr>
              <a:xfrm>
                <a:off x="6441441" y="2617690"/>
                <a:ext cx="4155439" cy="1736363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~400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assembled pieces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than the average read length:</a:t>
                </a:r>
                <a:br>
                  <a:rPr lang="en-US" sz="2000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Informative overlaps lead to longer paths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441" y="2617690"/>
                <a:ext cx="4155439" cy="1736363"/>
              </a:xfrm>
              <a:prstGeom prst="roundRect">
                <a:avLst/>
              </a:prstGeom>
              <a:blipFill>
                <a:blip r:embed="rId3"/>
                <a:stretch>
                  <a:fillRect l="-1212" r="-2727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72661BF-D4EB-52CF-E499-E129008C0082}"/>
              </a:ext>
            </a:extLst>
          </p:cNvPr>
          <p:cNvSpPr/>
          <p:nvPr/>
        </p:nvSpPr>
        <p:spPr>
          <a:xfrm>
            <a:off x="1269813" y="4730649"/>
            <a:ext cx="9652374" cy="1409705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time to rethink if we want to translate individual reads separately</a:t>
            </a:r>
            <a:endParaRPr lang="en-US" sz="3200" b="1" kern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70012-6F9B-0161-CDE4-23EA348134BA}"/>
              </a:ext>
            </a:extLst>
          </p:cNvPr>
          <p:cNvGrpSpPr/>
          <p:nvPr/>
        </p:nvGrpSpPr>
        <p:grpSpPr>
          <a:xfrm>
            <a:off x="1544320" y="1234186"/>
            <a:ext cx="4775200" cy="2783202"/>
            <a:chOff x="189557" y="828592"/>
            <a:chExt cx="4775200" cy="278320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05DA6B7-AE41-D740-21BB-2BCCF7E0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525" t="9978" b="12254"/>
            <a:stretch/>
          </p:blipFill>
          <p:spPr>
            <a:xfrm>
              <a:off x="189557" y="1470144"/>
              <a:ext cx="4775200" cy="2141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827D6-4010-4C4B-DDBA-8F8BD6809771}"/>
                </a:ext>
              </a:extLst>
            </p:cNvPr>
            <p:cNvSpPr txBox="1"/>
            <p:nvPr/>
          </p:nvSpPr>
          <p:spPr>
            <a:xfrm>
              <a:off x="705729" y="828592"/>
              <a:ext cx="39587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coli Assembly</a:t>
              </a:r>
              <a:b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(From the Rawsamble Overlaps)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D56616F-6B64-B35C-9571-D388B833C14B}"/>
              </a:ext>
            </a:extLst>
          </p:cNvPr>
          <p:cNvSpPr/>
          <p:nvPr/>
        </p:nvSpPr>
        <p:spPr>
          <a:xfrm>
            <a:off x="2141378" y="3439161"/>
            <a:ext cx="2079865" cy="585631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2000" b="1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54D1-920B-4BAF-8893-4E530EFB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A2F6CD-C7C8-4797-8D5C-6BC4B51F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Joël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Mohammad </a:t>
            </a:r>
            <a:r>
              <a:rPr lang="en-US" altLang="en-US" sz="2000" dirty="0" err="1">
                <a:solidFill>
                  <a:srgbClr val="222222"/>
                </a:solidFill>
              </a:rPr>
              <a:t>Sadrosadati</a:t>
            </a:r>
            <a:r>
              <a:rPr lang="en-US" altLang="en-US" sz="2000" dirty="0">
                <a:solidFill>
                  <a:srgbClr val="222222"/>
                </a:solidFill>
              </a:rPr>
              <a:t>, Mohammed </a:t>
            </a:r>
            <a:r>
              <a:rPr lang="en-US" altLang="en-US" sz="2000" dirty="0" err="1">
                <a:solidFill>
                  <a:srgbClr val="222222"/>
                </a:solidFill>
              </a:rPr>
              <a:t>Alser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"RawAlign: Accurate, Fast, and Scalable Raw Nanopore Signal Mapping via Combining Seeding and Alignment"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IEEE Access</a:t>
            </a:r>
            <a:r>
              <a:rPr lang="en-US" altLang="en-US" sz="2000" dirty="0">
                <a:solidFill>
                  <a:srgbClr val="222222"/>
                </a:solidFill>
              </a:rPr>
              <a:t>, December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33C3D-C1A6-C55A-E68E-B80EA0B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1F334-41A0-582D-DF0A-0E98B58B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Quickly Aligning Raw Signals </a:t>
            </a:r>
            <a:r>
              <a:rPr lang="en-US" sz="2400" dirty="0"/>
              <a:t>[IEEE Access '24]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C0042-C844-2BF4-4051-298DBD1FC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17" y="3001903"/>
            <a:ext cx="8398165" cy="3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8BC89E-88E1-5FE5-1A9B-36B1BCD1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(Biological) 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113DE-A104-F96F-2C13-F500A3FE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</a:t>
            </a:fld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3BB593-1EA7-2324-70DA-D219DD9FC0EF}"/>
              </a:ext>
            </a:extLst>
          </p:cNvPr>
          <p:cNvSpPr/>
          <p:nvPr/>
        </p:nvSpPr>
        <p:spPr>
          <a:xfrm>
            <a:off x="8152821" y="2291781"/>
            <a:ext cx="2564423" cy="162473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Computation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Unit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</a:rPr>
              <a:t>(CPU or Accelerator)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7D9BCB3-7FDC-7652-8A9C-506BD6523920}"/>
              </a:ext>
            </a:extLst>
          </p:cNvPr>
          <p:cNvSpPr/>
          <p:nvPr/>
        </p:nvSpPr>
        <p:spPr>
          <a:xfrm>
            <a:off x="7127621" y="2291782"/>
            <a:ext cx="982995" cy="1624735"/>
          </a:xfrm>
          <a:prstGeom prst="roundRect">
            <a:avLst>
              <a:gd name="adj" fmla="val 7116"/>
            </a:avLst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Cache</a:t>
            </a:r>
            <a:endParaRPr kumimoji="0" lang="en-CH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5F39DE-074E-F635-552F-ED27B4BC6641}"/>
              </a:ext>
            </a:extLst>
          </p:cNvPr>
          <p:cNvSpPr/>
          <p:nvPr/>
        </p:nvSpPr>
        <p:spPr>
          <a:xfrm>
            <a:off x="5158466" y="2291782"/>
            <a:ext cx="1514651" cy="1624735"/>
          </a:xfrm>
          <a:prstGeom prst="roundRect">
            <a:avLst>
              <a:gd name="adj" fmla="val 7116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Main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Memory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543DB7-8B34-B78D-DE73-3D8A4B9F3EE3}"/>
              </a:ext>
            </a:extLst>
          </p:cNvPr>
          <p:cNvSpPr/>
          <p:nvPr/>
        </p:nvSpPr>
        <p:spPr>
          <a:xfrm>
            <a:off x="1822002" y="2291781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839EE0-BEE3-293C-C5DE-211F6202D4C9}"/>
              </a:ext>
            </a:extLst>
          </p:cNvPr>
          <p:cNvSpPr/>
          <p:nvPr/>
        </p:nvSpPr>
        <p:spPr>
          <a:xfrm>
            <a:off x="1822002" y="2741053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</a:rPr>
              <a:t>AAAA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D292C0-A453-C6CA-AAAD-732430F8CA53}"/>
              </a:ext>
            </a:extLst>
          </p:cNvPr>
          <p:cNvSpPr/>
          <p:nvPr/>
        </p:nvSpPr>
        <p:spPr>
          <a:xfrm>
            <a:off x="1822002" y="3190325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TTTTTT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</a:rPr>
              <a:t>AAA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9146A4-A298-BA3D-2BFC-E0AFD786D8A4}"/>
              </a:ext>
            </a:extLst>
          </p:cNvPr>
          <p:cNvSpPr/>
          <p:nvPr/>
        </p:nvSpPr>
        <p:spPr>
          <a:xfrm>
            <a:off x="2164374" y="3431252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06B3F1-42F9-DF99-AB6F-14541172DC1B}"/>
              </a:ext>
            </a:extLst>
          </p:cNvPr>
          <p:cNvSpPr/>
          <p:nvPr/>
        </p:nvSpPr>
        <p:spPr>
          <a:xfrm>
            <a:off x="2117156" y="2474457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2EE490-5399-6759-3712-874C6E493C01}"/>
              </a:ext>
            </a:extLst>
          </p:cNvPr>
          <p:cNvSpPr/>
          <p:nvPr/>
        </p:nvSpPr>
        <p:spPr>
          <a:xfrm>
            <a:off x="2117156" y="2949770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25C2E1-8247-84B8-B695-DA56248B162D}"/>
              </a:ext>
            </a:extLst>
          </p:cNvPr>
          <p:cNvSpPr/>
          <p:nvPr/>
        </p:nvSpPr>
        <p:spPr>
          <a:xfrm>
            <a:off x="2148940" y="3194183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984A4A-80DC-F715-53D2-8BEBB693BA5B}"/>
              </a:ext>
            </a:extLst>
          </p:cNvPr>
          <p:cNvSpPr/>
          <p:nvPr/>
        </p:nvSpPr>
        <p:spPr>
          <a:xfrm>
            <a:off x="2116504" y="2711621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7A10C9-8C1C-8FEC-75F4-817EBCFDEC85}"/>
              </a:ext>
            </a:extLst>
          </p:cNvPr>
          <p:cNvSpPr/>
          <p:nvPr/>
        </p:nvSpPr>
        <p:spPr>
          <a:xfrm>
            <a:off x="2184673" y="2307539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A8930F-FE4A-06D4-6EBC-EB59B25C1BAD}"/>
              </a:ext>
            </a:extLst>
          </p:cNvPr>
          <p:cNvSpPr txBox="1"/>
          <p:nvPr/>
        </p:nvSpPr>
        <p:spPr>
          <a:xfrm>
            <a:off x="7989865" y="1768561"/>
            <a:ext cx="284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Costly Operations</a:t>
            </a:r>
            <a:endParaRPr lang="en-CH" sz="2400" b="1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sp>
        <p:nvSpPr>
          <p:cNvPr id="40" name="Striped Right Arrow 39">
            <a:extLst>
              <a:ext uri="{FF2B5EF4-FFF2-40B4-BE49-F238E27FC236}">
                <a16:creationId xmlns:a16="http://schemas.microsoft.com/office/drawing/2014/main" id="{0864F08A-6180-0158-F2B3-7BF1322BC780}"/>
              </a:ext>
            </a:extLst>
          </p:cNvPr>
          <p:cNvSpPr/>
          <p:nvPr/>
        </p:nvSpPr>
        <p:spPr>
          <a:xfrm>
            <a:off x="2280209" y="910326"/>
            <a:ext cx="7619165" cy="871207"/>
          </a:xfrm>
          <a:prstGeom prst="stripedRightArrow">
            <a:avLst>
              <a:gd name="adj1" fmla="val 50000"/>
              <a:gd name="adj2" fmla="val 111836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</a:rPr>
              <a:t>Data Movement from Storage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DE9E1D4-3211-CFB5-A9AB-6E1EAF3F0CA9}"/>
              </a:ext>
            </a:extLst>
          </p:cNvPr>
          <p:cNvSpPr/>
          <p:nvPr/>
        </p:nvSpPr>
        <p:spPr>
          <a:xfrm>
            <a:off x="1741215" y="2290047"/>
            <a:ext cx="2325789" cy="1624736"/>
          </a:xfrm>
          <a:prstGeom prst="roundRect">
            <a:avLst>
              <a:gd name="adj" fmla="val 7116"/>
            </a:avLst>
          </a:prstGeom>
          <a:solidFill>
            <a:srgbClr val="5B9BD5">
              <a:lumMod val="20000"/>
              <a:lumOff val="80000"/>
            </a:srgbClr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System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818B47-8F70-310C-A763-485F1C292FEA}"/>
              </a:ext>
            </a:extLst>
          </p:cNvPr>
          <p:cNvGrpSpPr/>
          <p:nvPr/>
        </p:nvGrpSpPr>
        <p:grpSpPr>
          <a:xfrm>
            <a:off x="2038732" y="5481093"/>
            <a:ext cx="8113084" cy="1024608"/>
            <a:chOff x="2038732" y="5481093"/>
            <a:chExt cx="8113084" cy="1024608"/>
          </a:xfrm>
        </p:grpSpPr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F716A4BB-9065-6CB2-EE9A-564BF9316A9F}"/>
                </a:ext>
              </a:extLst>
            </p:cNvPr>
            <p:cNvSpPr/>
            <p:nvPr/>
          </p:nvSpPr>
          <p:spPr>
            <a:xfrm rot="5400000">
              <a:off x="5850276" y="1669549"/>
              <a:ext cx="489995" cy="8113084"/>
            </a:xfrm>
            <a:prstGeom prst="rightBrace">
              <a:avLst>
                <a:gd name="adj1" fmla="val 30298"/>
                <a:gd name="adj2" fmla="val 50000"/>
              </a:avLst>
            </a:prstGeom>
            <a:ln w="317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latin typeface="Aptos" panose="021100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8E1CF3-6D94-0902-1DD5-82BCEC2B65C0}"/>
                </a:ext>
              </a:extLst>
            </p:cNvPr>
            <p:cNvSpPr txBox="1"/>
            <p:nvPr/>
          </p:nvSpPr>
          <p:spPr>
            <a:xfrm>
              <a:off x="4036108" y="6136369"/>
              <a:ext cx="410045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4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Overall Time/Energy Spent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E6CBCF-B7CE-DE9C-92D0-3F7AD3993989}"/>
              </a:ext>
            </a:extLst>
          </p:cNvPr>
          <p:cNvGrpSpPr/>
          <p:nvPr/>
        </p:nvGrpSpPr>
        <p:grpSpPr>
          <a:xfrm>
            <a:off x="1898379" y="4411538"/>
            <a:ext cx="3411385" cy="914400"/>
            <a:chOff x="1898379" y="4411538"/>
            <a:chExt cx="3411385" cy="9144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340831-B34C-4D4D-6FF9-3CDA27DA24DB}"/>
                </a:ext>
              </a:extLst>
            </p:cNvPr>
            <p:cNvSpPr txBox="1"/>
            <p:nvPr/>
          </p:nvSpPr>
          <p:spPr>
            <a:xfrm>
              <a:off x="2824244" y="4499957"/>
              <a:ext cx="2485520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400" b="1" kern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Movement</a:t>
              </a:r>
              <a:br>
                <a:rPr lang="en-US" sz="2400" b="1" kern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400" b="1" kern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Overhead</a:t>
              </a:r>
            </a:p>
          </p:txBody>
        </p:sp>
        <p:pic>
          <p:nvPicPr>
            <p:cNvPr id="45" name="Graphic 44" descr="Close">
              <a:extLst>
                <a:ext uri="{FF2B5EF4-FFF2-40B4-BE49-F238E27FC236}">
                  <a16:creationId xmlns:a16="http://schemas.microsoft.com/office/drawing/2014/main" id="{6BE67D2C-5EE3-FE31-5BB9-D1B2C3338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98379" y="4411538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33F4C1-1428-859E-5F1B-1544E1EA8F40}"/>
              </a:ext>
            </a:extLst>
          </p:cNvPr>
          <p:cNvGrpSpPr/>
          <p:nvPr/>
        </p:nvGrpSpPr>
        <p:grpSpPr>
          <a:xfrm>
            <a:off x="2038733" y="5359856"/>
            <a:ext cx="8113084" cy="0"/>
            <a:chOff x="2038733" y="5359856"/>
            <a:chExt cx="8113084" cy="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9DA6FC-BB34-8F34-F553-617FF5A118F2}"/>
                </a:ext>
              </a:extLst>
            </p:cNvPr>
            <p:cNvCxnSpPr>
              <a:cxnSpLocks/>
            </p:cNvCxnSpPr>
            <p:nvPr/>
          </p:nvCxnSpPr>
          <p:spPr>
            <a:xfrm>
              <a:off x="2038733" y="5359856"/>
              <a:ext cx="4056542" cy="0"/>
            </a:xfrm>
            <a:prstGeom prst="straightConnector1">
              <a:avLst/>
            </a:prstGeom>
            <a:ln w="60325">
              <a:solidFill>
                <a:srgbClr val="C00000"/>
              </a:solidFill>
              <a:prstDash val="solid"/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38F92F-FD0E-562A-8CAE-DED8D7B324B6}"/>
                </a:ext>
              </a:extLst>
            </p:cNvPr>
            <p:cNvCxnSpPr>
              <a:cxnSpLocks/>
            </p:cNvCxnSpPr>
            <p:nvPr/>
          </p:nvCxnSpPr>
          <p:spPr>
            <a:xfrm>
              <a:off x="6095275" y="5359856"/>
              <a:ext cx="4056542" cy="0"/>
            </a:xfrm>
            <a:prstGeom prst="straightConnector1">
              <a:avLst/>
            </a:prstGeom>
            <a:ln w="60325">
              <a:solidFill>
                <a:srgbClr val="C00000"/>
              </a:solidFill>
              <a:prstDash val="solid"/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3259CCD-91D5-D89E-F9D1-BA73130B51A3}"/>
              </a:ext>
            </a:extLst>
          </p:cNvPr>
          <p:cNvGrpSpPr/>
          <p:nvPr/>
        </p:nvGrpSpPr>
        <p:grpSpPr>
          <a:xfrm>
            <a:off x="6215917" y="4436318"/>
            <a:ext cx="2915749" cy="914400"/>
            <a:chOff x="6215917" y="4436318"/>
            <a:chExt cx="2915749" cy="9144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424662-F2F3-28D0-22AE-9037F2B202EB}"/>
                </a:ext>
              </a:extLst>
            </p:cNvPr>
            <p:cNvSpPr txBox="1"/>
            <p:nvPr/>
          </p:nvSpPr>
          <p:spPr>
            <a:xfrm>
              <a:off x="7115427" y="4499957"/>
              <a:ext cx="2016239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400" b="1" kern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</a:t>
              </a:r>
              <a:br>
                <a:rPr lang="en-US" sz="2400" b="1" kern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400" b="1" kern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Overhead</a:t>
              </a:r>
            </a:p>
          </p:txBody>
        </p:sp>
        <p:pic>
          <p:nvPicPr>
            <p:cNvPr id="46" name="Graphic 45" descr="Close">
              <a:extLst>
                <a:ext uri="{FF2B5EF4-FFF2-40B4-BE49-F238E27FC236}">
                  <a16:creationId xmlns:a16="http://schemas.microsoft.com/office/drawing/2014/main" id="{E4A2976E-FDE6-2825-2B32-4C27510A7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15917" y="443631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28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7982 0.245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84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10857 L 0.53984 0.1912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4491 L 0.5332 0.1171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-0.08611 L 0.51862 0.0810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-3.7037E-6 L 0.53242 0.2166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3611 L 0.54479 0.149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02384 L 0.5375 0.1164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2615 L 0.56172 0.1826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759 L 0.54362 0.2472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RawAlign Overview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139" y="2016951"/>
            <a:ext cx="7561722" cy="2824098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275CC1F6-6F79-8D3E-2439-496EA06A1190}"/>
              </a:ext>
            </a:extLst>
          </p:cNvPr>
          <p:cNvSpPr/>
          <p:nvPr/>
        </p:nvSpPr>
        <p:spPr>
          <a:xfrm rot="5400000">
            <a:off x="4912420" y="2555179"/>
            <a:ext cx="494520" cy="4691000"/>
          </a:xfrm>
          <a:prstGeom prst="rightBrace">
            <a:avLst>
              <a:gd name="adj1" fmla="val 27100"/>
              <a:gd name="adj2" fmla="val 50000"/>
            </a:avLst>
          </a:prstGeom>
          <a:ln w="381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7BC1B2B-72C1-8B84-C2B2-32822A61BA7A}"/>
              </a:ext>
            </a:extLst>
          </p:cNvPr>
          <p:cNvSpPr/>
          <p:nvPr/>
        </p:nvSpPr>
        <p:spPr>
          <a:xfrm rot="5400000">
            <a:off x="8481337" y="3752416"/>
            <a:ext cx="494520" cy="2296527"/>
          </a:xfrm>
          <a:prstGeom prst="rightBrace">
            <a:avLst>
              <a:gd name="adj1" fmla="val 27100"/>
              <a:gd name="adj2" fmla="val 50000"/>
            </a:avLst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0F476-AD94-AC2D-2506-0B3992DF333F}"/>
              </a:ext>
            </a:extLst>
          </p:cNvPr>
          <p:cNvSpPr txBox="1"/>
          <p:nvPr/>
        </p:nvSpPr>
        <p:spPr>
          <a:xfrm>
            <a:off x="3352800" y="5064911"/>
            <a:ext cx="361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Coarse-Grained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EF207-537F-45D2-4BEE-354AD4CAE29D}"/>
              </a:ext>
            </a:extLst>
          </p:cNvPr>
          <p:cNvSpPr txBox="1"/>
          <p:nvPr/>
        </p:nvSpPr>
        <p:spPr>
          <a:xfrm>
            <a:off x="7377917" y="5064910"/>
            <a:ext cx="270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7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C1364-568A-1355-6A3B-430B4B5C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34D721-22F2-1314-3202-1AFC67353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Furkan Eris, Ulysse McConnell,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/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RawBench</a:t>
            </a:r>
            <a:r>
              <a:rPr lang="en-US" altLang="en-US" sz="2000" b="1" dirty="0">
                <a:solidFill>
                  <a:srgbClr val="222222"/>
                </a:solidFill>
              </a:rPr>
              <a:t>: A Comprehensive Benchmarking Framework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for Raw Nanopore Signal Analysis Techniques"</a:t>
            </a:r>
            <a:br>
              <a:rPr lang="en-US" altLang="en-US" sz="2000" b="1" dirty="0"/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16th ACM Conference on Bioinformatics, Computational Biology, and Health Informatics (</a:t>
            </a:r>
            <a:r>
              <a:rPr lang="en-US" altLang="en-US" sz="2000" b="1" i="1" u="sng" dirty="0">
                <a:solidFill>
                  <a:srgbClr val="222222"/>
                </a:solidFill>
                <a:hlinkClick r:id="rId3"/>
              </a:rPr>
              <a:t>ACM-BCB 2025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Philadelphia, PA, USA, October 2025.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5"/>
              </a:rPr>
              <a:t>[pdf]</a:t>
            </a:r>
            <a:br>
              <a:rPr lang="en-US" altLang="en-US" sz="2000" dirty="0"/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hlinkClick r:id="rId6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7"/>
              </a:rPr>
              <a:t>[pdf]</a:t>
            </a:r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9603B-CAB7-0FF5-6FBE-EB4C633F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FB77AF-29BC-006B-D6B4-76D6B92B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Benchmarking Raw Signal Analysis </a:t>
            </a:r>
            <a:r>
              <a:rPr lang="en-US" sz="2400" dirty="0"/>
              <a:t>[ACM-BCB '25]</a:t>
            </a:r>
          </a:p>
        </p:txBody>
      </p:sp>
      <p:pic>
        <p:nvPicPr>
          <p:cNvPr id="7" name="Picture 6" descr="A close-up of a benchmark&#10;&#10;AI-generated content may be incorrect.">
            <a:extLst>
              <a:ext uri="{FF2B5EF4-FFF2-40B4-BE49-F238E27FC236}">
                <a16:creationId xmlns:a16="http://schemas.microsoft.com/office/drawing/2014/main" id="{335D0001-5586-ACB8-9A27-D2B350884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40" y="3376889"/>
            <a:ext cx="8974753" cy="31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04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5296-5A56-A503-E2FE-CC554CB2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5701-4933-E2B8-ABAC-730E6CD5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RawBench</a:t>
            </a:r>
            <a:r>
              <a:rPr lang="en-US" dirty="0"/>
              <a:t> Benchmarking Framework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358018-DACE-2291-498B-5B3324351ACA}"/>
              </a:ext>
            </a:extLst>
          </p:cNvPr>
          <p:cNvSpPr txBox="1">
            <a:spLocks/>
          </p:cNvSpPr>
          <p:nvPr/>
        </p:nvSpPr>
        <p:spPr>
          <a:xfrm>
            <a:off x="2628522" y="3559270"/>
            <a:ext cx="8162179" cy="773545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None/>
            </a:pPr>
            <a:r>
              <a:rPr lang="en-US" sz="2400" b="1" dirty="0">
                <a:solidFill>
                  <a:srgbClr val="92D050"/>
                </a:solidFill>
                <a:latin typeface="Avenir Next" panose="020B0503020202020204" pitchFamily="34" charset="0"/>
              </a:rPr>
              <a:t>Encoding Reference Genome</a:t>
            </a:r>
            <a:endParaRPr lang="en-US" sz="2400" b="1" dirty="0">
              <a:latin typeface="Avenir Next" panose="020B0503020202020204" pitchFamily="34" charset="0"/>
            </a:endParaRPr>
          </a:p>
          <a:p>
            <a:pPr marL="34290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Uses learned pore models by ONT and community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990A4C-3631-AA60-CEEA-48A2FC265E21}"/>
              </a:ext>
            </a:extLst>
          </p:cNvPr>
          <p:cNvSpPr txBox="1">
            <a:spLocks/>
          </p:cNvSpPr>
          <p:nvPr/>
        </p:nvSpPr>
        <p:spPr>
          <a:xfrm>
            <a:off x="2628522" y="4508948"/>
            <a:ext cx="8162181" cy="773545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None/>
            </a:pPr>
            <a:r>
              <a:rPr 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Encoding Raw Signal</a:t>
            </a:r>
            <a:endParaRPr lang="en-US" sz="2400" b="1" dirty="0">
              <a:latin typeface="Avenir Next" panose="020B0503020202020204" pitchFamily="34" charset="0"/>
            </a:endParaRPr>
          </a:p>
          <a:p>
            <a:pPr marL="34290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Utilizes statistical and ML-based encoding techniques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D3DAE0-B5E0-2D61-F1EF-D01D59AE9863}"/>
              </a:ext>
            </a:extLst>
          </p:cNvPr>
          <p:cNvSpPr txBox="1">
            <a:spLocks/>
          </p:cNvSpPr>
          <p:nvPr/>
        </p:nvSpPr>
        <p:spPr>
          <a:xfrm>
            <a:off x="2628522" y="5536650"/>
            <a:ext cx="8624497" cy="77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Matching Encoded Representations</a:t>
            </a:r>
            <a:endParaRPr lang="en-US" sz="2400" b="1" dirty="0">
              <a:latin typeface="Avenir Next" panose="020B0503020202020204" pitchFamily="34" charset="0"/>
            </a:endParaRPr>
          </a:p>
          <a:p>
            <a:pPr marL="34290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Compares representations that are now encoded into the same space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B2DFE88-C094-A97B-B961-8352A59B2058}"/>
              </a:ext>
            </a:extLst>
          </p:cNvPr>
          <p:cNvSpPr/>
          <p:nvPr/>
        </p:nvSpPr>
        <p:spPr>
          <a:xfrm>
            <a:off x="2358636" y="3583248"/>
            <a:ext cx="269886" cy="303995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75E70B-2A14-DEB7-0AB9-A21E52214E68}"/>
              </a:ext>
            </a:extLst>
          </p:cNvPr>
          <p:cNvSpPr txBox="1"/>
          <p:nvPr/>
        </p:nvSpPr>
        <p:spPr>
          <a:xfrm>
            <a:off x="2373379" y="3566694"/>
            <a:ext cx="127404" cy="33710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venir Next" panose="020B0503020202020204" pitchFamily="34" charset="0"/>
              </a:rPr>
              <a:t>1</a:t>
            </a:r>
            <a:endParaRPr lang="en-US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90A530-BA39-362E-B833-9A191A2E45EA}"/>
              </a:ext>
            </a:extLst>
          </p:cNvPr>
          <p:cNvSpPr/>
          <p:nvPr/>
        </p:nvSpPr>
        <p:spPr>
          <a:xfrm>
            <a:off x="2368889" y="4525501"/>
            <a:ext cx="269886" cy="303995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F66C67-20C9-77B2-A3E9-7E2575C7F572}"/>
              </a:ext>
            </a:extLst>
          </p:cNvPr>
          <p:cNvSpPr txBox="1"/>
          <p:nvPr/>
        </p:nvSpPr>
        <p:spPr>
          <a:xfrm>
            <a:off x="2383632" y="4508947"/>
            <a:ext cx="127404" cy="33710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venir Next" panose="020B0503020202020204" pitchFamily="34" charset="0"/>
              </a:rPr>
              <a:t>2</a:t>
            </a:r>
            <a:endParaRPr lang="en-US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8B32A42-6429-5116-8E98-D92205FA178D}"/>
              </a:ext>
            </a:extLst>
          </p:cNvPr>
          <p:cNvSpPr/>
          <p:nvPr/>
        </p:nvSpPr>
        <p:spPr>
          <a:xfrm>
            <a:off x="2368889" y="5500859"/>
            <a:ext cx="269886" cy="303995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112AD7-4427-71CE-DA48-199EF4D56C6D}"/>
              </a:ext>
            </a:extLst>
          </p:cNvPr>
          <p:cNvSpPr txBox="1"/>
          <p:nvPr/>
        </p:nvSpPr>
        <p:spPr>
          <a:xfrm>
            <a:off x="2378229" y="5484305"/>
            <a:ext cx="127404" cy="33710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venir Next" panose="020B0503020202020204" pitchFamily="34" charset="0"/>
              </a:rPr>
              <a:t>3</a:t>
            </a:r>
            <a:endParaRPr lang="en-US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86D497-DA78-8E45-3AD5-7DCCA99F5317}"/>
              </a:ext>
            </a:extLst>
          </p:cNvPr>
          <p:cNvSpPr/>
          <p:nvPr/>
        </p:nvSpPr>
        <p:spPr>
          <a:xfrm>
            <a:off x="3985929" y="1066034"/>
            <a:ext cx="228600" cy="222979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0A363D-1390-124F-925A-B6CE8160E76A}"/>
              </a:ext>
            </a:extLst>
          </p:cNvPr>
          <p:cNvSpPr txBox="1"/>
          <p:nvPr/>
        </p:nvSpPr>
        <p:spPr>
          <a:xfrm>
            <a:off x="4001229" y="1039484"/>
            <a:ext cx="114480" cy="24476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1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939D6E-B857-E19B-78F6-612FD3CF4980}"/>
              </a:ext>
            </a:extLst>
          </p:cNvPr>
          <p:cNvSpPr txBox="1"/>
          <p:nvPr/>
        </p:nvSpPr>
        <p:spPr>
          <a:xfrm>
            <a:off x="4132279" y="870212"/>
            <a:ext cx="945720" cy="64487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r"/>
            <a:r>
              <a:rPr lang="en-US" sz="1200" b="1" dirty="0">
                <a:solidFill>
                  <a:srgbClr val="000000"/>
                </a:solidFill>
                <a:latin typeface="Arial"/>
              </a:rPr>
              <a:t>Encoding reference genome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7811613-D8BF-D725-EBBA-841AE8E6E5C4}"/>
              </a:ext>
            </a:extLst>
          </p:cNvPr>
          <p:cNvSpPr/>
          <p:nvPr/>
        </p:nvSpPr>
        <p:spPr>
          <a:xfrm rot="16200000">
            <a:off x="3655386" y="1899997"/>
            <a:ext cx="1704615" cy="951120"/>
          </a:xfrm>
          <a:custGeom>
            <a:avLst/>
            <a:gdLst>
              <a:gd name="textAreaLeft" fmla="*/ 237240 w 2286000"/>
              <a:gd name="textAreaRight" fmla="*/ 2048760 w 2286000"/>
              <a:gd name="textAreaTop" fmla="*/ 98640 h 951120"/>
              <a:gd name="textAreaBottom" fmla="*/ 852480 h 951120"/>
              <a:gd name="GluePoint1X" fmla="*/ 6 w 21600"/>
              <a:gd name="GluePoint1Y" fmla="*/ 10800 h 21600"/>
              <a:gd name="GluePoint2X" fmla="*/ 10800 w 21600"/>
              <a:gd name="GluePoint2Y" fmla="*/ 21600 h 21600"/>
              <a:gd name="GluePoint3X" fmla="*/ 5 w 21600"/>
              <a:gd name="GluePoint3Y" fmla="*/ 10800 h 21600"/>
              <a:gd name="GluePoint4X" fmla="*/ 10800 w 21600"/>
              <a:gd name="GluePoint4Y" fmla="*/ 0 h 216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0712" y="21600"/>
                </a:lnTo>
                <a:lnTo>
                  <a:pt x="888" y="21600"/>
                </a:lnTo>
                <a:close/>
              </a:path>
            </a:pathLst>
          </a:custGeom>
          <a:solidFill>
            <a:srgbClr val="DEE7E5"/>
          </a:solidFill>
          <a:ln w="18360">
            <a:solidFill>
              <a:srgbClr val="1584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A29AC9-8181-D9F5-EB09-7982E5D2A4F3}"/>
              </a:ext>
            </a:extLst>
          </p:cNvPr>
          <p:cNvSpPr/>
          <p:nvPr/>
        </p:nvSpPr>
        <p:spPr>
          <a:xfrm>
            <a:off x="4085053" y="1792890"/>
            <a:ext cx="841320" cy="320947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ONT</a:t>
            </a:r>
            <a:br>
              <a:rPr sz="1000"/>
            </a:br>
            <a:r>
              <a:rPr lang="en-US" sz="1000">
                <a:solidFill>
                  <a:srgbClr val="000000"/>
                </a:solidFill>
                <a:latin typeface="Arial"/>
              </a:rPr>
              <a:t>pore model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F56F4B-8784-E5FA-21ED-02F9A9D2CF59}"/>
              </a:ext>
            </a:extLst>
          </p:cNvPr>
          <p:cNvSpPr/>
          <p:nvPr/>
        </p:nvSpPr>
        <p:spPr>
          <a:xfrm>
            <a:off x="4085053" y="2273850"/>
            <a:ext cx="841320" cy="320947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Uncalled4</a:t>
            </a:r>
            <a:br>
              <a:rPr sz="1000"/>
            </a:br>
            <a:r>
              <a:rPr lang="en-US" sz="1000">
                <a:solidFill>
                  <a:srgbClr val="000000"/>
                </a:solidFill>
                <a:latin typeface="Arial"/>
              </a:rPr>
              <a:t>pore model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410B2B-55A0-DD29-4C1E-BF59857F5AF8}"/>
              </a:ext>
            </a:extLst>
          </p:cNvPr>
          <p:cNvSpPr/>
          <p:nvPr/>
        </p:nvSpPr>
        <p:spPr>
          <a:xfrm>
            <a:off x="4092253" y="2740410"/>
            <a:ext cx="841320" cy="320947"/>
          </a:xfrm>
          <a:prstGeom prst="rect">
            <a:avLst/>
          </a:prstGeom>
          <a:solidFill>
            <a:srgbClr val="FFE994"/>
          </a:solidFill>
          <a:ln w="18360" cap="rnd">
            <a:solidFill>
              <a:srgbClr val="80808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Add-on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ED771DC-FF31-DEB9-55DB-C7DCCD41303C}"/>
              </a:ext>
            </a:extLst>
          </p:cNvPr>
          <p:cNvSpPr/>
          <p:nvPr/>
        </p:nvSpPr>
        <p:spPr>
          <a:xfrm rot="5400000">
            <a:off x="6568489" y="1900889"/>
            <a:ext cx="1706400" cy="951120"/>
          </a:xfrm>
          <a:custGeom>
            <a:avLst/>
            <a:gdLst>
              <a:gd name="textAreaLeft" fmla="*/ 237960 w 2286000"/>
              <a:gd name="textAreaRight" fmla="*/ 2048040 w 2286000"/>
              <a:gd name="textAreaTop" fmla="*/ 99000 h 951120"/>
              <a:gd name="textAreaBottom" fmla="*/ 852120 h 951120"/>
              <a:gd name="GluePoint1X" fmla="*/ 6 w 21600"/>
              <a:gd name="GluePoint1Y" fmla="*/ 10800 h 21600"/>
              <a:gd name="GluePoint2X" fmla="*/ 10800 w 21600"/>
              <a:gd name="GluePoint2Y" fmla="*/ 21600 h 21600"/>
              <a:gd name="GluePoint3X" fmla="*/ 5 w 21600"/>
              <a:gd name="GluePoint3Y" fmla="*/ 10800 h 21600"/>
              <a:gd name="GluePoint4X" fmla="*/ 10800 w 21600"/>
              <a:gd name="GluePoint4Y" fmla="*/ 0 h 216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0702" y="21600"/>
                </a:lnTo>
                <a:lnTo>
                  <a:pt x="898" y="21600"/>
                </a:lnTo>
                <a:close/>
              </a:path>
            </a:pathLst>
          </a:custGeom>
          <a:solidFill>
            <a:srgbClr val="FFD8CE"/>
          </a:solidFill>
          <a:ln w="18360">
            <a:solidFill>
              <a:srgbClr val="FF542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87DC74-0E76-F9C3-5583-07A7AB2467AD}"/>
              </a:ext>
            </a:extLst>
          </p:cNvPr>
          <p:cNvSpPr/>
          <p:nvPr/>
        </p:nvSpPr>
        <p:spPr>
          <a:xfrm>
            <a:off x="7019029" y="175128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/>
              </a:rPr>
              <a:t>t-test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0DB0EB-AAE0-5F85-8B44-6EB4F9403D36}"/>
              </a:ext>
            </a:extLst>
          </p:cNvPr>
          <p:cNvSpPr/>
          <p:nvPr/>
        </p:nvSpPr>
        <p:spPr>
          <a:xfrm>
            <a:off x="7019029" y="223224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Move tables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B2F9C1-1A57-ED0C-7627-E0A848812305}"/>
              </a:ext>
            </a:extLst>
          </p:cNvPr>
          <p:cNvSpPr/>
          <p:nvPr/>
        </p:nvSpPr>
        <p:spPr>
          <a:xfrm>
            <a:off x="7026229" y="2698807"/>
            <a:ext cx="841320" cy="329040"/>
          </a:xfrm>
          <a:prstGeom prst="rect">
            <a:avLst/>
          </a:prstGeom>
          <a:solidFill>
            <a:srgbClr val="FFE994"/>
          </a:solidFill>
          <a:ln w="18360" cap="rnd">
            <a:solidFill>
              <a:srgbClr val="80808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Add-on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9FF17B-DFB7-E0F9-08C1-4A1D8890DB80}"/>
              </a:ext>
            </a:extLst>
          </p:cNvPr>
          <p:cNvSpPr/>
          <p:nvPr/>
        </p:nvSpPr>
        <p:spPr>
          <a:xfrm>
            <a:off x="5023969" y="1591447"/>
            <a:ext cx="1874520" cy="1562400"/>
          </a:xfrm>
          <a:prstGeom prst="rect">
            <a:avLst/>
          </a:prstGeom>
          <a:solidFill>
            <a:srgbClr val="DEE6EF"/>
          </a:solidFill>
          <a:ln w="1836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0FEE85-E65C-D809-5FF4-FB6436D0AE43}"/>
              </a:ext>
            </a:extLst>
          </p:cNvPr>
          <p:cNvSpPr/>
          <p:nvPr/>
        </p:nvSpPr>
        <p:spPr>
          <a:xfrm>
            <a:off x="5079049" y="1763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Hash-based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D84CD8-3075-66F1-FEC0-14D1062BA3FA}"/>
              </a:ext>
            </a:extLst>
          </p:cNvPr>
          <p:cNvSpPr/>
          <p:nvPr/>
        </p:nvSpPr>
        <p:spPr>
          <a:xfrm>
            <a:off x="5984449" y="1763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FM-index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70EC390-CE63-C917-F29E-8E145D201E70}"/>
              </a:ext>
            </a:extLst>
          </p:cNvPr>
          <p:cNvSpPr/>
          <p:nvPr/>
        </p:nvSpPr>
        <p:spPr>
          <a:xfrm>
            <a:off x="5079049" y="2231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Vector</a:t>
            </a:r>
            <a:br>
              <a:rPr sz="1000"/>
            </a:br>
            <a:r>
              <a:rPr lang="en-US" sz="1000">
                <a:solidFill>
                  <a:srgbClr val="000000"/>
                </a:solidFill>
                <a:latin typeface="Arial"/>
              </a:rPr>
              <a:t>distance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20451B-9E8D-E42F-DD0B-923CE779C1D8}"/>
              </a:ext>
            </a:extLst>
          </p:cNvPr>
          <p:cNvSpPr/>
          <p:nvPr/>
        </p:nvSpPr>
        <p:spPr>
          <a:xfrm>
            <a:off x="5984449" y="2231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R-index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C17A97-1D2A-5B20-0024-5BD90F9DF43B}"/>
              </a:ext>
            </a:extLst>
          </p:cNvPr>
          <p:cNvSpPr/>
          <p:nvPr/>
        </p:nvSpPr>
        <p:spPr>
          <a:xfrm>
            <a:off x="5079049" y="270672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DTW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3C651A4-B620-9205-4D7F-C20EE29F83EB}"/>
              </a:ext>
            </a:extLst>
          </p:cNvPr>
          <p:cNvSpPr/>
          <p:nvPr/>
        </p:nvSpPr>
        <p:spPr>
          <a:xfrm>
            <a:off x="5985169" y="2711047"/>
            <a:ext cx="841320" cy="329040"/>
          </a:xfrm>
          <a:prstGeom prst="rect">
            <a:avLst/>
          </a:prstGeom>
          <a:solidFill>
            <a:srgbClr val="FFE994"/>
          </a:solidFill>
          <a:ln w="18360" cap="rnd">
            <a:solidFill>
              <a:srgbClr val="80808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Add-on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3AD334-CAE0-5A3D-C5B3-93E9E2346F4F}"/>
              </a:ext>
            </a:extLst>
          </p:cNvPr>
          <p:cNvSpPr txBox="1"/>
          <p:nvPr/>
        </p:nvSpPr>
        <p:spPr>
          <a:xfrm>
            <a:off x="7053772" y="905992"/>
            <a:ext cx="986040" cy="460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Encoding raw signal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457FC25-3EDF-79F1-E5EE-C1821B5CE275}"/>
              </a:ext>
            </a:extLst>
          </p:cNvPr>
          <p:cNvSpPr/>
          <p:nvPr/>
        </p:nvSpPr>
        <p:spPr>
          <a:xfrm>
            <a:off x="6861167" y="1011108"/>
            <a:ext cx="228600" cy="222979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D85EBC-CFD3-E8BE-B98B-63CD83AD1461}"/>
              </a:ext>
            </a:extLst>
          </p:cNvPr>
          <p:cNvSpPr txBox="1"/>
          <p:nvPr/>
        </p:nvSpPr>
        <p:spPr>
          <a:xfrm>
            <a:off x="6876467" y="984558"/>
            <a:ext cx="114480" cy="24476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2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1E7C2E-77FD-9DCA-9199-27FC70EBBCA6}"/>
              </a:ext>
            </a:extLst>
          </p:cNvPr>
          <p:cNvSpPr txBox="1"/>
          <p:nvPr/>
        </p:nvSpPr>
        <p:spPr>
          <a:xfrm>
            <a:off x="5288949" y="855365"/>
            <a:ext cx="1339920" cy="64487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/>
              </a:rPr>
              <a:t>Matching encoded representations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5354152-020A-596D-18B5-1E2325625E08}"/>
              </a:ext>
            </a:extLst>
          </p:cNvPr>
          <p:cNvSpPr/>
          <p:nvPr/>
        </p:nvSpPr>
        <p:spPr>
          <a:xfrm>
            <a:off x="5216409" y="1037819"/>
            <a:ext cx="228600" cy="222979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405A1F-9C95-D49C-36BF-6E057E14186D}"/>
              </a:ext>
            </a:extLst>
          </p:cNvPr>
          <p:cNvSpPr txBox="1"/>
          <p:nvPr/>
        </p:nvSpPr>
        <p:spPr>
          <a:xfrm>
            <a:off x="5231709" y="1011269"/>
            <a:ext cx="114480" cy="24476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3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2E4FD3A7-93C9-3103-7516-4ABD93AEEBBD}"/>
              </a:ext>
            </a:extLst>
          </p:cNvPr>
          <p:cNvSpPr/>
          <p:nvPr/>
        </p:nvSpPr>
        <p:spPr>
          <a:xfrm>
            <a:off x="2576077" y="226542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0C05A12B-D311-CCD3-2D30-C9AEE1B06239}"/>
              </a:ext>
            </a:extLst>
          </p:cNvPr>
          <p:cNvSpPr/>
          <p:nvPr/>
        </p:nvSpPr>
        <p:spPr>
          <a:xfrm>
            <a:off x="2576077" y="195078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6E19B8FA-EE6F-234D-D88D-2C691CCD9288}"/>
              </a:ext>
            </a:extLst>
          </p:cNvPr>
          <p:cNvSpPr/>
          <p:nvPr/>
        </p:nvSpPr>
        <p:spPr>
          <a:xfrm>
            <a:off x="2576077" y="163434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E2A06736-9F5E-570A-8516-603AA7A66823}"/>
              </a:ext>
            </a:extLst>
          </p:cNvPr>
          <p:cNvSpPr/>
          <p:nvPr/>
        </p:nvSpPr>
        <p:spPr>
          <a:xfrm>
            <a:off x="2575717" y="131610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877E7-051A-4B9E-8B2C-DD801F5F95AB}"/>
              </a:ext>
            </a:extLst>
          </p:cNvPr>
          <p:cNvSpPr txBox="1"/>
          <p:nvPr/>
        </p:nvSpPr>
        <p:spPr>
          <a:xfrm>
            <a:off x="2510917" y="2784189"/>
            <a:ext cx="900000" cy="460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</a:rPr>
              <a:t>Input Reference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D1C21579-435D-27ED-F6A1-A967B3238E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28385" y="1415876"/>
            <a:ext cx="947081" cy="1051056"/>
          </a:xfrm>
          <a:prstGeom prst="bentConnector4">
            <a:avLst>
              <a:gd name="adj1" fmla="val -24137"/>
              <a:gd name="adj2" fmla="val 69027"/>
            </a:avLst>
          </a:prstGeom>
          <a:ln w="18360">
            <a:solidFill>
              <a:srgbClr val="000000"/>
            </a:solidFill>
            <a:prstDash val="lgDash"/>
            <a:round/>
            <a:tailEnd type="triangle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18886A-1BFB-4183-F878-1EFF6479C2FC}"/>
              </a:ext>
            </a:extLst>
          </p:cNvPr>
          <p:cNvSpPr txBox="1"/>
          <p:nvPr/>
        </p:nvSpPr>
        <p:spPr>
          <a:xfrm>
            <a:off x="2968772" y="868752"/>
            <a:ext cx="763920" cy="3217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/>
              </a:rPr>
              <a:t>ACGT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158845-C3EB-7F79-1AF3-FC29F0A04A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804062" y="2244447"/>
            <a:ext cx="633240" cy="402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D2490-505A-15F8-A5EC-AAA5FBE3F8C9}"/>
              </a:ext>
            </a:extLst>
          </p:cNvPr>
          <p:cNvPicPr/>
          <p:nvPr/>
        </p:nvPicPr>
        <p:blipFill>
          <a:blip r:embed="rId4"/>
          <a:srcRect l="6237" r="37505"/>
          <a:stretch/>
        </p:blipFill>
        <p:spPr>
          <a:xfrm>
            <a:off x="8059582" y="1425807"/>
            <a:ext cx="799920" cy="228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BC00A7-5E33-603A-D9BC-CC9417A89418}"/>
              </a:ext>
            </a:extLst>
          </p:cNvPr>
          <p:cNvSpPr/>
          <p:nvPr/>
        </p:nvSpPr>
        <p:spPr>
          <a:xfrm>
            <a:off x="7896142" y="1713807"/>
            <a:ext cx="914400" cy="685800"/>
          </a:xfrm>
          <a:custGeom>
            <a:avLst/>
            <a:gdLst/>
            <a:ahLst/>
            <a:cxnLst/>
            <a:rect l="0" t="0" r="r" b="b"/>
            <a:pathLst>
              <a:path w="2540" h="1905" fill="none">
                <a:moveTo>
                  <a:pt x="0" y="1905"/>
                </a:moveTo>
                <a:lnTo>
                  <a:pt x="635" y="1905"/>
                </a:lnTo>
                <a:lnTo>
                  <a:pt x="635" y="0"/>
                </a:lnTo>
                <a:lnTo>
                  <a:pt x="2540" y="0"/>
                </a:lnTo>
                <a:lnTo>
                  <a:pt x="2540" y="1587"/>
                </a:lnTo>
              </a:path>
            </a:pathLst>
          </a:custGeom>
          <a:ln w="18360">
            <a:solidFill>
              <a:srgbClr val="000000"/>
            </a:solidFill>
            <a:prstDash val="lgDash"/>
            <a:round/>
            <a:headEnd type="triangle" w="med" len="med"/>
          </a:ln>
        </p:spPr>
        <p:txBody>
          <a:bodyPr lIns="99000" tIns="54000" rIns="99000" bIns="54000" anchor="ctr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6668EF-84E5-818E-2677-794C418EFE83}"/>
              </a:ext>
            </a:extLst>
          </p:cNvPr>
          <p:cNvSpPr txBox="1"/>
          <p:nvPr/>
        </p:nvSpPr>
        <p:spPr>
          <a:xfrm>
            <a:off x="7906882" y="953060"/>
            <a:ext cx="1121040" cy="460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</a:rPr>
              <a:t>Input</a:t>
            </a:r>
            <a:br>
              <a:rPr sz="1200" dirty="0"/>
            </a:br>
            <a:r>
              <a:rPr lang="en-US" sz="1200" dirty="0">
                <a:solidFill>
                  <a:srgbClr val="000000"/>
                </a:solidFill>
                <a:latin typeface="Arial"/>
              </a:rPr>
              <a:t>Raw Signals</a:t>
            </a:r>
          </a:p>
        </p:txBody>
      </p:sp>
    </p:spTree>
    <p:extLst>
      <p:ext uri="{BB962C8B-B14F-4D97-AF65-F5344CB8AC3E}">
        <p14:creationId xmlns:p14="http://schemas.microsoft.com/office/powerpoint/2010/main" val="35453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29" grpId="0" animBg="1"/>
      <p:bldP spid="30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7" grpId="0"/>
      <p:bldP spid="58" grpId="0"/>
      <p:bldP spid="59" grpId="0" animBg="1"/>
      <p:bldP spid="60" grpId="0"/>
      <p:bldP spid="3" grpId="0" animBg="1"/>
      <p:bldP spid="5" grpId="0" animBg="1"/>
      <p:bldP spid="6" grpId="0" animBg="1"/>
      <p:bldP spid="8" grpId="0" animBg="1"/>
      <p:bldP spid="9" grpId="0"/>
      <p:bldP spid="12" grpId="0"/>
      <p:bldP spid="15" grpId="0" animBg="1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46935-07BF-0921-AD98-4B45AC913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C63458-D67D-2D19-8C63-C6694C090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Melina Soysal, Konstantina </a:t>
            </a:r>
            <a:r>
              <a:rPr lang="en-US" altLang="en-US" sz="2000" dirty="0" err="1">
                <a:solidFill>
                  <a:srgbClr val="222222"/>
                </a:solidFill>
              </a:rPr>
              <a:t>Koliogeorgi</a:t>
            </a:r>
            <a:r>
              <a:rPr lang="en-US" altLang="en-US" sz="2000" dirty="0">
                <a:solidFill>
                  <a:srgbClr val="222222"/>
                </a:solidFill>
              </a:rPr>
              <a:t>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Rakesh Nadig,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 err="1">
                <a:solidFill>
                  <a:srgbClr val="222222"/>
                </a:solidFill>
              </a:rPr>
              <a:t>Haiyu</a:t>
            </a:r>
            <a:r>
              <a:rPr lang="en-US" altLang="en-US" sz="2000" dirty="0">
                <a:solidFill>
                  <a:srgbClr val="222222"/>
                </a:solidFill>
              </a:rPr>
              <a:t> Mao, Geraldo Francisco Oliveira Junior, Yu Liang, Klea </a:t>
            </a:r>
            <a:r>
              <a:rPr lang="en-US" altLang="en-US" sz="2000" dirty="0" err="1">
                <a:solidFill>
                  <a:srgbClr val="222222"/>
                </a:solidFill>
              </a:rPr>
              <a:t>Zambaku</a:t>
            </a:r>
            <a:r>
              <a:rPr lang="en-US" altLang="en-US" sz="2000" dirty="0">
                <a:solidFill>
                  <a:srgbClr val="222222"/>
                </a:solidFill>
              </a:rPr>
              <a:t>, Mohammad </a:t>
            </a:r>
            <a:r>
              <a:rPr lang="en-US" altLang="en-US" sz="2000" dirty="0" err="1">
                <a:solidFill>
                  <a:srgbClr val="222222"/>
                </a:solidFill>
              </a:rPr>
              <a:t>Sadrosadati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"MARS: Processing-In-Memory Acceleration of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Raw Signal Genome Analysis Inside the Storage Subsystem"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39th International Conference on Supercomputing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ICS 2025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Salt Lake City, Utah, USA, June 2025.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[pdf]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08ECA-0674-75AB-A738-A75569D9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36C0F7-FBE0-EDB2-BB26-A1042BD8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In-Storage Raw Signal Analysis </a:t>
            </a:r>
            <a:r>
              <a:rPr lang="en-US" sz="2400" dirty="0"/>
              <a:t>[ICS '25]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DAB1D-4480-C953-08A3-97431C03C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6" y="3688445"/>
            <a:ext cx="10609767" cy="29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7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81BC6-514C-2B4D-E6E6-F1E5506AD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99820-75EF-BCF9-2565-B15C6D8E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Mapping with Raw Signals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BBC37D-79A4-B884-6877-AD6EBB53E78D}"/>
              </a:ext>
            </a:extLst>
          </p:cNvPr>
          <p:cNvSpPr txBox="1">
            <a:spLocks/>
          </p:cNvSpPr>
          <p:nvPr/>
        </p:nvSpPr>
        <p:spPr>
          <a:xfrm>
            <a:off x="3095568" y="1083170"/>
            <a:ext cx="6000865" cy="786433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6436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Level Overview of Read Mapping in</a:t>
            </a:r>
            <a:br>
              <a:rPr lang="en-US" sz="2400" dirty="0">
                <a:solidFill>
                  <a:srgbClr val="06436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rgbClr val="06436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Genome Analysis (RSGA)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726074-C740-E8C8-302D-00A89EA7F086}"/>
              </a:ext>
            </a:extLst>
          </p:cNvPr>
          <p:cNvCxnSpPr>
            <a:cxnSpLocks/>
          </p:cNvCxnSpPr>
          <p:nvPr/>
        </p:nvCxnSpPr>
        <p:spPr>
          <a:xfrm>
            <a:off x="6867574" y="3465480"/>
            <a:ext cx="35280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1F8D3A-C725-F0AB-0E47-644CBB04C164}"/>
              </a:ext>
            </a:extLst>
          </p:cNvPr>
          <p:cNvCxnSpPr/>
          <p:nvPr/>
        </p:nvCxnSpPr>
        <p:spPr>
          <a:xfrm>
            <a:off x="6867574" y="4475399"/>
            <a:ext cx="35280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2D2ADD-19E5-121D-0D5C-1F1BE93AC3E3}"/>
              </a:ext>
            </a:extLst>
          </p:cNvPr>
          <p:cNvSpPr txBox="1"/>
          <p:nvPr/>
        </p:nvSpPr>
        <p:spPr>
          <a:xfrm>
            <a:off x="7613515" y="2833539"/>
            <a:ext cx="214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EVENT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1C6FC-A7A2-1437-032D-4D08476EDEF3}"/>
              </a:ext>
            </a:extLst>
          </p:cNvPr>
          <p:cNvSpPr txBox="1"/>
          <p:nvPr/>
        </p:nvSpPr>
        <p:spPr>
          <a:xfrm>
            <a:off x="8111858" y="363868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SEEDING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10871-115D-B919-C0FB-6E9EF69169E8}"/>
              </a:ext>
            </a:extLst>
          </p:cNvPr>
          <p:cNvSpPr txBox="1"/>
          <p:nvPr/>
        </p:nvSpPr>
        <p:spPr>
          <a:xfrm>
            <a:off x="7832006" y="3911701"/>
            <a:ext cx="171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hash and 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0B632-91D5-AC5F-F193-625845FB8732}"/>
              </a:ext>
            </a:extLst>
          </p:cNvPr>
          <p:cNvSpPr txBox="1"/>
          <p:nvPr/>
        </p:nvSpPr>
        <p:spPr>
          <a:xfrm>
            <a:off x="8041326" y="456921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CHAINING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3ACA5-334F-367D-F817-2AFB1514B245}"/>
              </a:ext>
            </a:extLst>
          </p:cNvPr>
          <p:cNvSpPr txBox="1"/>
          <p:nvPr/>
        </p:nvSpPr>
        <p:spPr>
          <a:xfrm>
            <a:off x="7524745" y="4865713"/>
            <a:ext cx="232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sorting and DP-based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14F7C-1DB9-B3CA-7785-E5160546005B}"/>
              </a:ext>
            </a:extLst>
          </p:cNvPr>
          <p:cNvSpPr txBox="1"/>
          <p:nvPr/>
        </p:nvSpPr>
        <p:spPr>
          <a:xfrm>
            <a:off x="3236857" y="3835810"/>
            <a:ext cx="58070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0">
                <a:solidFill>
                  <a:prstClr val="black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b="1" dirty="0">
                <a:solidFill>
                  <a:schemeClr val="accent2"/>
                </a:solidFill>
              </a:rPr>
              <a:t>query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3" name="Elbow Connector 625">
            <a:extLst>
              <a:ext uri="{FF2B5EF4-FFF2-40B4-BE49-F238E27FC236}">
                <a16:creationId xmlns:a16="http://schemas.microsoft.com/office/drawing/2014/main" id="{B777B5A1-51C1-FB0A-46E8-CF9B97466495}"/>
              </a:ext>
            </a:extLst>
          </p:cNvPr>
          <p:cNvCxnSpPr>
            <a:cxnSpLocks/>
          </p:cNvCxnSpPr>
          <p:nvPr/>
        </p:nvCxnSpPr>
        <p:spPr>
          <a:xfrm rot="5400000">
            <a:off x="5235316" y="3744947"/>
            <a:ext cx="336144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48EA-C3C2-3A40-67A7-220CD0209E1D}"/>
              </a:ext>
            </a:extLst>
          </p:cNvPr>
          <p:cNvSpPr/>
          <p:nvPr/>
        </p:nvSpPr>
        <p:spPr>
          <a:xfrm>
            <a:off x="3806056" y="4013656"/>
            <a:ext cx="365389" cy="165425"/>
          </a:xfrm>
          <a:prstGeom prst="rect">
            <a:avLst/>
          </a:prstGeom>
          <a:solidFill>
            <a:srgbClr val="DEECF8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0x00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4ACE80-53C9-9D15-4825-FAB262D25617}"/>
              </a:ext>
            </a:extLst>
          </p:cNvPr>
          <p:cNvSpPr/>
          <p:nvPr/>
        </p:nvSpPr>
        <p:spPr>
          <a:xfrm>
            <a:off x="4766469" y="3515292"/>
            <a:ext cx="365389" cy="92736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algn="ctr">
              <a:defRPr/>
            </a:pPr>
            <a:endParaRPr lang="en-CH" sz="1200" b="1" kern="0" dirty="0">
              <a:solidFill>
                <a:srgbClr val="5B9BD5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194B37-188F-BC8A-71F9-E9F2191FF3A9}"/>
              </a:ext>
            </a:extLst>
          </p:cNvPr>
          <p:cNvCxnSpPr>
            <a:cxnSpLocks/>
          </p:cNvCxnSpPr>
          <p:nvPr/>
        </p:nvCxnSpPr>
        <p:spPr>
          <a:xfrm>
            <a:off x="6419910" y="3722310"/>
            <a:ext cx="0" cy="202075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60050F-FA22-526E-AEAF-47EEC67F88A1}"/>
              </a:ext>
            </a:extLst>
          </p:cNvPr>
          <p:cNvCxnSpPr>
            <a:cxnSpLocks/>
          </p:cNvCxnSpPr>
          <p:nvPr/>
        </p:nvCxnSpPr>
        <p:spPr>
          <a:xfrm>
            <a:off x="5837017" y="3692101"/>
            <a:ext cx="0" cy="202075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824838-5B29-793D-119E-56DA7D07A37E}"/>
              </a:ext>
            </a:extLst>
          </p:cNvPr>
          <p:cNvCxnSpPr>
            <a:cxnSpLocks/>
          </p:cNvCxnSpPr>
          <p:nvPr/>
        </p:nvCxnSpPr>
        <p:spPr>
          <a:xfrm>
            <a:off x="4959126" y="3700630"/>
            <a:ext cx="0" cy="202075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462">
            <a:extLst>
              <a:ext uri="{FF2B5EF4-FFF2-40B4-BE49-F238E27FC236}">
                <a16:creationId xmlns:a16="http://schemas.microsoft.com/office/drawing/2014/main" id="{DEB49F9F-E05C-A079-AD36-B57057195A13}"/>
              </a:ext>
            </a:extLst>
          </p:cNvPr>
          <p:cNvCxnSpPr>
            <a:cxnSpLocks/>
          </p:cNvCxnSpPr>
          <p:nvPr/>
        </p:nvCxnSpPr>
        <p:spPr>
          <a:xfrm flipH="1">
            <a:off x="3152375" y="4096367"/>
            <a:ext cx="623382" cy="0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943A12-9310-4EE7-AA86-505F3290A037}"/>
              </a:ext>
            </a:extLst>
          </p:cNvPr>
          <p:cNvSpPr txBox="1"/>
          <p:nvPr/>
        </p:nvSpPr>
        <p:spPr>
          <a:xfrm>
            <a:off x="4651751" y="2042592"/>
            <a:ext cx="197196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>
              <a:defRPr/>
            </a:pPr>
            <a:r>
              <a:rPr lang="en-US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(online)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81FC06-9B54-8A79-7BBA-F90665D28534}"/>
              </a:ext>
            </a:extLst>
          </p:cNvPr>
          <p:cNvGrpSpPr/>
          <p:nvPr/>
        </p:nvGrpSpPr>
        <p:grpSpPr>
          <a:xfrm>
            <a:off x="4430089" y="2513606"/>
            <a:ext cx="2415290" cy="177166"/>
            <a:chOff x="6244720" y="3411046"/>
            <a:chExt cx="2415290" cy="17716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EF7BA1-DC78-B9CB-DCE5-B19E1B90FE59}"/>
                </a:ext>
              </a:extLst>
            </p:cNvPr>
            <p:cNvSpPr/>
            <p:nvPr/>
          </p:nvSpPr>
          <p:spPr>
            <a:xfrm>
              <a:off x="6244720" y="3416916"/>
              <a:ext cx="2415290" cy="165426"/>
            </a:xfrm>
            <a:prstGeom prst="rect">
              <a:avLst/>
            </a:prstGeom>
            <a:solidFill>
              <a:srgbClr val="F8F4E2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Corbel" panose="020B0503020204020204" pitchFamily="34" charset="0"/>
                </a:rPr>
                <a:t>Query Sequence</a:t>
              </a:r>
            </a:p>
          </p:txBody>
        </p:sp>
        <p:pic>
          <p:nvPicPr>
            <p:cNvPr id="24" name="Picture 2" descr="Heartbeat with solid fill">
              <a:extLst>
                <a:ext uri="{FF2B5EF4-FFF2-40B4-BE49-F238E27FC236}">
                  <a16:creationId xmlns:a16="http://schemas.microsoft.com/office/drawing/2014/main" id="{E8758C33-1E28-4116-CC8D-7152B79DD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273" y="3411046"/>
              <a:ext cx="448035" cy="177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eartbeat with solid fill">
              <a:extLst>
                <a:ext uri="{FF2B5EF4-FFF2-40B4-BE49-F238E27FC236}">
                  <a16:creationId xmlns:a16="http://schemas.microsoft.com/office/drawing/2014/main" id="{8C20E037-D46C-B46E-F04E-101B35968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217" y="3411046"/>
              <a:ext cx="448035" cy="177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714ED2E-DFF2-A909-D1A0-1F04BD2BA292}"/>
              </a:ext>
            </a:extLst>
          </p:cNvPr>
          <p:cNvSpPr/>
          <p:nvPr/>
        </p:nvSpPr>
        <p:spPr>
          <a:xfrm>
            <a:off x="6105652" y="3523299"/>
            <a:ext cx="588094" cy="92736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algn="ctr">
              <a:defRPr/>
            </a:pPr>
            <a:endParaRPr lang="en-CH" sz="1200" b="1" kern="0" dirty="0">
              <a:solidFill>
                <a:srgbClr val="5B9BD5"/>
              </a:solidFill>
              <a:latin typeface="Corbel" panose="020B05030202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1D8B1A-5770-8C11-1830-015ADAAAB7ED}"/>
              </a:ext>
            </a:extLst>
          </p:cNvPr>
          <p:cNvSpPr/>
          <p:nvPr/>
        </p:nvSpPr>
        <p:spPr>
          <a:xfrm>
            <a:off x="5189101" y="3450442"/>
            <a:ext cx="365389" cy="92736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algn="ctr">
              <a:defRPr/>
            </a:pPr>
            <a:endParaRPr lang="en-CH" sz="1200" b="1" kern="0" dirty="0">
              <a:solidFill>
                <a:srgbClr val="5B9BD5"/>
              </a:solidFill>
              <a:latin typeface="Corbel" panose="020B05030202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E2CD9E-3C43-C011-43BA-4191C532806B}"/>
              </a:ext>
            </a:extLst>
          </p:cNvPr>
          <p:cNvSpPr/>
          <p:nvPr/>
        </p:nvSpPr>
        <p:spPr>
          <a:xfrm>
            <a:off x="5611733" y="3529178"/>
            <a:ext cx="365389" cy="92736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algn="ctr">
              <a:defRPr/>
            </a:pPr>
            <a:endParaRPr lang="en-CH" sz="1200" b="1" kern="0" dirty="0">
              <a:solidFill>
                <a:srgbClr val="5B9BD5"/>
              </a:solidFill>
              <a:latin typeface="Corbel" panose="020B0503020204020204" pitchFamily="34" charset="0"/>
            </a:endParaRPr>
          </a:p>
        </p:txBody>
      </p:sp>
      <p:pic>
        <p:nvPicPr>
          <p:cNvPr id="29" name="Picture 2" descr="Heartbeat with solid fill">
            <a:extLst>
              <a:ext uri="{FF2B5EF4-FFF2-40B4-BE49-F238E27FC236}">
                <a16:creationId xmlns:a16="http://schemas.microsoft.com/office/drawing/2014/main" id="{FF056AF7-BF9E-BDFD-CC6F-8901830C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44" y="3477163"/>
            <a:ext cx="448035" cy="1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eartbeat with solid fill">
            <a:extLst>
              <a:ext uri="{FF2B5EF4-FFF2-40B4-BE49-F238E27FC236}">
                <a16:creationId xmlns:a16="http://schemas.microsoft.com/office/drawing/2014/main" id="{E2D92626-D6C0-46D9-79D5-CF3624969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95" y="3413210"/>
            <a:ext cx="448035" cy="1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eartbeat with solid fill">
            <a:extLst>
              <a:ext uri="{FF2B5EF4-FFF2-40B4-BE49-F238E27FC236}">
                <a16:creationId xmlns:a16="http://schemas.microsoft.com/office/drawing/2014/main" id="{D914972C-FD4E-7B9D-B22C-802FE6B9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30" y="3488291"/>
            <a:ext cx="448035" cy="1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eartbeat with solid fill">
            <a:extLst>
              <a:ext uri="{FF2B5EF4-FFF2-40B4-BE49-F238E27FC236}">
                <a16:creationId xmlns:a16="http://schemas.microsoft.com/office/drawing/2014/main" id="{E208B08C-F17F-6EBA-88B5-6FA58D2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82" y="3488291"/>
            <a:ext cx="448035" cy="1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04D52E-C0D4-ECB3-49C3-64C54F6CC586}"/>
              </a:ext>
            </a:extLst>
          </p:cNvPr>
          <p:cNvCxnSpPr>
            <a:cxnSpLocks/>
          </p:cNvCxnSpPr>
          <p:nvPr/>
        </p:nvCxnSpPr>
        <p:spPr>
          <a:xfrm flipH="1" flipV="1">
            <a:off x="4171445" y="4096367"/>
            <a:ext cx="258645" cy="0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19C69B-2DA3-CAF2-7C79-1D9DE196AE12}"/>
              </a:ext>
            </a:extLst>
          </p:cNvPr>
          <p:cNvCxnSpPr>
            <a:cxnSpLocks/>
          </p:cNvCxnSpPr>
          <p:nvPr/>
        </p:nvCxnSpPr>
        <p:spPr>
          <a:xfrm>
            <a:off x="4959147" y="3189964"/>
            <a:ext cx="0" cy="154923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62DF27-5039-1230-9F38-2DDAD631DFD3}"/>
              </a:ext>
            </a:extLst>
          </p:cNvPr>
          <p:cNvCxnSpPr>
            <a:cxnSpLocks/>
          </p:cNvCxnSpPr>
          <p:nvPr/>
        </p:nvCxnSpPr>
        <p:spPr>
          <a:xfrm>
            <a:off x="5417079" y="3189964"/>
            <a:ext cx="0" cy="154923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41A9A27-2680-14E5-0BBF-55AE5034F198}"/>
              </a:ext>
            </a:extLst>
          </p:cNvPr>
          <p:cNvCxnSpPr>
            <a:cxnSpLocks/>
          </p:cNvCxnSpPr>
          <p:nvPr/>
        </p:nvCxnSpPr>
        <p:spPr>
          <a:xfrm>
            <a:off x="5840346" y="3211230"/>
            <a:ext cx="0" cy="154923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4ADF29-CAA0-731E-D128-97002DED6AA6}"/>
              </a:ext>
            </a:extLst>
          </p:cNvPr>
          <p:cNvCxnSpPr>
            <a:cxnSpLocks/>
          </p:cNvCxnSpPr>
          <p:nvPr/>
        </p:nvCxnSpPr>
        <p:spPr>
          <a:xfrm>
            <a:off x="6419910" y="3202702"/>
            <a:ext cx="0" cy="154923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BDF6D7E-9516-CF1D-77D9-A9A89DC0ED20}"/>
              </a:ext>
            </a:extLst>
          </p:cNvPr>
          <p:cNvSpPr txBox="1"/>
          <p:nvPr/>
        </p:nvSpPr>
        <p:spPr>
          <a:xfrm>
            <a:off x="3686024" y="3336520"/>
            <a:ext cx="84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rbel" panose="020B0503020204020204" pitchFamily="34" charset="0"/>
              </a:rPr>
              <a:t>events</a:t>
            </a:r>
            <a:endParaRPr lang="en-US" sz="1600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39" name="Rectangle: Rounded Corners 347">
            <a:extLst>
              <a:ext uri="{FF2B5EF4-FFF2-40B4-BE49-F238E27FC236}">
                <a16:creationId xmlns:a16="http://schemas.microsoft.com/office/drawing/2014/main" id="{5A4AA112-C26B-8A78-6177-52420E243FAE}"/>
              </a:ext>
            </a:extLst>
          </p:cNvPr>
          <p:cNvSpPr/>
          <p:nvPr/>
        </p:nvSpPr>
        <p:spPr>
          <a:xfrm>
            <a:off x="4430089" y="4817026"/>
            <a:ext cx="2415290" cy="6581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EC74B4-1DAD-4FD8-C7C4-55A249293A4C}"/>
              </a:ext>
            </a:extLst>
          </p:cNvPr>
          <p:cNvCxnSpPr>
            <a:cxnSpLocks/>
          </p:cNvCxnSpPr>
          <p:nvPr/>
        </p:nvCxnSpPr>
        <p:spPr>
          <a:xfrm flipH="1">
            <a:off x="5637734" y="2709617"/>
            <a:ext cx="0" cy="166181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C084BD39-12FA-D747-13A7-231839DD86B8}"/>
              </a:ext>
            </a:extLst>
          </p:cNvPr>
          <p:cNvSpPr/>
          <p:nvPr/>
        </p:nvSpPr>
        <p:spPr>
          <a:xfrm>
            <a:off x="4430089" y="2924734"/>
            <a:ext cx="2415290" cy="186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Sketching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83E601C-6A3A-E015-DE21-1BDD18505A7A}"/>
              </a:ext>
            </a:extLst>
          </p:cNvPr>
          <p:cNvSpPr/>
          <p:nvPr/>
        </p:nvSpPr>
        <p:spPr>
          <a:xfrm>
            <a:off x="4430089" y="4002896"/>
            <a:ext cx="2415290" cy="186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Hash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451AD9-4228-2A14-B1AB-AB62E6660002}"/>
              </a:ext>
            </a:extLst>
          </p:cNvPr>
          <p:cNvSpPr/>
          <p:nvPr/>
        </p:nvSpPr>
        <p:spPr>
          <a:xfrm>
            <a:off x="4430089" y="4575341"/>
            <a:ext cx="2415290" cy="186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Chaining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B9FA195-92B9-CBF8-40EA-4F92412DBFCE}"/>
              </a:ext>
            </a:extLst>
          </p:cNvPr>
          <p:cNvCxnSpPr>
            <a:cxnSpLocks/>
          </p:cNvCxnSpPr>
          <p:nvPr/>
        </p:nvCxnSpPr>
        <p:spPr>
          <a:xfrm>
            <a:off x="2954315" y="4668812"/>
            <a:ext cx="1457302" cy="0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8AC6E32-BEDA-A0A0-682F-FF4394BA2F7A}"/>
              </a:ext>
            </a:extLst>
          </p:cNvPr>
          <p:cNvSpPr txBox="1"/>
          <p:nvPr/>
        </p:nvSpPr>
        <p:spPr>
          <a:xfrm>
            <a:off x="3170825" y="4678526"/>
            <a:ext cx="99959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0">
                <a:solidFill>
                  <a:prstClr val="black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b="1" dirty="0">
                <a:solidFill>
                  <a:schemeClr val="accent2"/>
                </a:solidFill>
              </a:rPr>
              <a:t>matches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44252D-5097-88FF-DE93-09FDC4F81E84}"/>
              </a:ext>
            </a:extLst>
          </p:cNvPr>
          <p:cNvGrpSpPr/>
          <p:nvPr/>
        </p:nvGrpSpPr>
        <p:grpSpPr>
          <a:xfrm>
            <a:off x="4711676" y="4680606"/>
            <a:ext cx="1801695" cy="795058"/>
            <a:chOff x="6632636" y="5523634"/>
            <a:chExt cx="1801695" cy="79505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DC30DFC-1D9C-B937-158D-CC3DBFB941FD}"/>
                </a:ext>
              </a:extLst>
            </p:cNvPr>
            <p:cNvGrpSpPr/>
            <p:nvPr/>
          </p:nvGrpSpPr>
          <p:grpSpPr>
            <a:xfrm>
              <a:off x="7749349" y="5721681"/>
              <a:ext cx="448035" cy="177166"/>
              <a:chOff x="3088628" y="6181979"/>
              <a:chExt cx="448035" cy="177166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6E435C5-AB07-3E82-C442-0AE6D77353B3}"/>
                  </a:ext>
                </a:extLst>
              </p:cNvPr>
              <p:cNvSpPr/>
              <p:nvPr/>
            </p:nvSpPr>
            <p:spPr>
              <a:xfrm>
                <a:off x="3129952" y="6219951"/>
                <a:ext cx="365389" cy="72966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70" name="Picture 2" descr="Heartbeat with solid fill">
                <a:extLst>
                  <a:ext uri="{FF2B5EF4-FFF2-40B4-BE49-F238E27FC236}">
                    <a16:creationId xmlns:a16="http://schemas.microsoft.com/office/drawing/2014/main" id="{7088924B-10F2-3AB6-BF98-467F19DD29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628" y="6181979"/>
                <a:ext cx="44803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BEDC7AC-8D61-0D78-4CF1-74C40ACA99B0}"/>
                </a:ext>
              </a:extLst>
            </p:cNvPr>
            <p:cNvGrpSpPr/>
            <p:nvPr/>
          </p:nvGrpSpPr>
          <p:grpSpPr>
            <a:xfrm>
              <a:off x="7126255" y="5752299"/>
              <a:ext cx="448035" cy="177166"/>
              <a:chOff x="3088628" y="6181979"/>
              <a:chExt cx="448035" cy="177166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B3F2B1B-A3C4-3A4A-9346-9D1B7F3C1900}"/>
                  </a:ext>
                </a:extLst>
              </p:cNvPr>
              <p:cNvSpPr/>
              <p:nvPr/>
            </p:nvSpPr>
            <p:spPr>
              <a:xfrm>
                <a:off x="3129952" y="6219951"/>
                <a:ext cx="365389" cy="72966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8" name="Picture 2" descr="Heartbeat with solid fill">
                <a:extLst>
                  <a:ext uri="{FF2B5EF4-FFF2-40B4-BE49-F238E27FC236}">
                    <a16:creationId xmlns:a16="http://schemas.microsoft.com/office/drawing/2014/main" id="{C5BB7CAF-200D-35AE-6066-80316E671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628" y="6181979"/>
                <a:ext cx="44803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25A4CFF-1474-2D3F-3302-FD4F6F0E0472}"/>
                </a:ext>
              </a:extLst>
            </p:cNvPr>
            <p:cNvGrpSpPr/>
            <p:nvPr/>
          </p:nvGrpSpPr>
          <p:grpSpPr>
            <a:xfrm>
              <a:off x="7278655" y="5904699"/>
              <a:ext cx="448035" cy="177166"/>
              <a:chOff x="3088628" y="6181979"/>
              <a:chExt cx="448035" cy="17716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03E634C-A376-9909-DA6D-633287086A36}"/>
                  </a:ext>
                </a:extLst>
              </p:cNvPr>
              <p:cNvSpPr/>
              <p:nvPr/>
            </p:nvSpPr>
            <p:spPr>
              <a:xfrm>
                <a:off x="3129952" y="6219951"/>
                <a:ext cx="365389" cy="72966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6" name="Picture 2" descr="Heartbeat with solid fill">
                <a:extLst>
                  <a:ext uri="{FF2B5EF4-FFF2-40B4-BE49-F238E27FC236}">
                    <a16:creationId xmlns:a16="http://schemas.microsoft.com/office/drawing/2014/main" id="{1AEACD10-F21E-2B1D-475E-37EE35EA9A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628" y="6181979"/>
                <a:ext cx="44803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79B3CF3-3348-F908-96CA-255710A5ADEF}"/>
                </a:ext>
              </a:extLst>
            </p:cNvPr>
            <p:cNvGrpSpPr/>
            <p:nvPr/>
          </p:nvGrpSpPr>
          <p:grpSpPr>
            <a:xfrm>
              <a:off x="7431055" y="6057099"/>
              <a:ext cx="448035" cy="177166"/>
              <a:chOff x="3088628" y="6181979"/>
              <a:chExt cx="448035" cy="177166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A9020D1-B5C1-4A96-B46A-F035C64F89CF}"/>
                  </a:ext>
                </a:extLst>
              </p:cNvPr>
              <p:cNvSpPr/>
              <p:nvPr/>
            </p:nvSpPr>
            <p:spPr>
              <a:xfrm>
                <a:off x="3129952" y="6219951"/>
                <a:ext cx="365389" cy="72966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3" name="Picture 2" descr="Heartbeat with solid fill">
                <a:extLst>
                  <a:ext uri="{FF2B5EF4-FFF2-40B4-BE49-F238E27FC236}">
                    <a16:creationId xmlns:a16="http://schemas.microsoft.com/office/drawing/2014/main" id="{A19F2645-BE35-9201-FE14-A5DD2EC8C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628" y="6181979"/>
                <a:ext cx="44803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DE7B650-974E-6922-EAC1-6E50E138B8F5}"/>
                </a:ext>
              </a:extLst>
            </p:cNvPr>
            <p:cNvGrpSpPr/>
            <p:nvPr/>
          </p:nvGrpSpPr>
          <p:grpSpPr>
            <a:xfrm>
              <a:off x="6717428" y="5838761"/>
              <a:ext cx="448035" cy="177166"/>
              <a:chOff x="3088628" y="6181979"/>
              <a:chExt cx="448035" cy="17716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5B80FF6-A5FC-F2A4-E4F8-7F3F18D1E710}"/>
                  </a:ext>
                </a:extLst>
              </p:cNvPr>
              <p:cNvSpPr/>
              <p:nvPr/>
            </p:nvSpPr>
            <p:spPr>
              <a:xfrm>
                <a:off x="3129952" y="6219951"/>
                <a:ext cx="365389" cy="72966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1" name="Picture 2" descr="Heartbeat with solid fill">
                <a:extLst>
                  <a:ext uri="{FF2B5EF4-FFF2-40B4-BE49-F238E27FC236}">
                    <a16:creationId xmlns:a16="http://schemas.microsoft.com/office/drawing/2014/main" id="{37D66B6E-632F-B186-E043-BA02F8699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628" y="6181979"/>
                <a:ext cx="44803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BEB1A4D-DB05-6A98-42DD-DB7523BBAAB4}"/>
                </a:ext>
              </a:extLst>
            </p:cNvPr>
            <p:cNvGrpSpPr/>
            <p:nvPr/>
          </p:nvGrpSpPr>
          <p:grpSpPr>
            <a:xfrm>
              <a:off x="7986296" y="6060500"/>
              <a:ext cx="448035" cy="177166"/>
              <a:chOff x="3088628" y="6181979"/>
              <a:chExt cx="448035" cy="17716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C20D6DA-ED7F-4CE3-F3A9-70FB8F707740}"/>
                  </a:ext>
                </a:extLst>
              </p:cNvPr>
              <p:cNvSpPr/>
              <p:nvPr/>
            </p:nvSpPr>
            <p:spPr>
              <a:xfrm>
                <a:off x="3129952" y="6219951"/>
                <a:ext cx="365389" cy="72966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58" name="Picture 2" descr="Heartbeat with solid fill">
                <a:extLst>
                  <a:ext uri="{FF2B5EF4-FFF2-40B4-BE49-F238E27FC236}">
                    <a16:creationId xmlns:a16="http://schemas.microsoft.com/office/drawing/2014/main" id="{D20EB7B2-97C3-0202-08B2-FE82EBDBA0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628" y="6181979"/>
                <a:ext cx="44803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E93BA7-57EF-50A1-34E4-0D1AF0D2CDEB}"/>
                </a:ext>
              </a:extLst>
            </p:cNvPr>
            <p:cNvSpPr txBox="1"/>
            <p:nvPr/>
          </p:nvSpPr>
          <p:spPr>
            <a:xfrm>
              <a:off x="7825810" y="5562584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8CC4FF-2A91-0C7C-9912-19B8DAA03B62}"/>
                </a:ext>
              </a:extLst>
            </p:cNvPr>
            <p:cNvSpPr txBox="1"/>
            <p:nvPr/>
          </p:nvSpPr>
          <p:spPr>
            <a:xfrm>
              <a:off x="6632636" y="5697259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3F535F-FF28-C420-AC38-4FEC541B4B98}"/>
                </a:ext>
              </a:extLst>
            </p:cNvPr>
            <p:cNvSpPr txBox="1"/>
            <p:nvPr/>
          </p:nvSpPr>
          <p:spPr>
            <a:xfrm>
              <a:off x="8004929" y="5918582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B93235BA-1096-757E-FAA5-60FEF89DC6F1}"/>
                </a:ext>
              </a:extLst>
            </p:cNvPr>
            <p:cNvSpPr/>
            <p:nvPr/>
          </p:nvSpPr>
          <p:spPr>
            <a:xfrm rot="11364592">
              <a:off x="7174651" y="5523634"/>
              <a:ext cx="1032437" cy="616332"/>
            </a:xfrm>
            <a:prstGeom prst="arc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D61E712-3AA9-D5D2-6773-621F2AFB9FCF}"/>
              </a:ext>
            </a:extLst>
          </p:cNvPr>
          <p:cNvGrpSpPr/>
          <p:nvPr/>
        </p:nvGrpSpPr>
        <p:grpSpPr>
          <a:xfrm>
            <a:off x="1846103" y="3420423"/>
            <a:ext cx="1306273" cy="1351891"/>
            <a:chOff x="3647362" y="4114830"/>
            <a:chExt cx="1306273" cy="1351891"/>
          </a:xfrm>
        </p:grpSpPr>
        <p:sp>
          <p:nvSpPr>
            <p:cNvPr id="72" name="Rounded Rectangle 596">
              <a:extLst>
                <a:ext uri="{FF2B5EF4-FFF2-40B4-BE49-F238E27FC236}">
                  <a16:creationId xmlns:a16="http://schemas.microsoft.com/office/drawing/2014/main" id="{5F670C81-A396-CDA8-1683-579E3E525088}"/>
                </a:ext>
              </a:extLst>
            </p:cNvPr>
            <p:cNvSpPr/>
            <p:nvPr/>
          </p:nvSpPr>
          <p:spPr>
            <a:xfrm>
              <a:off x="3659623" y="4114830"/>
              <a:ext cx="1285228" cy="1351891"/>
            </a:xfrm>
            <a:prstGeom prst="roundRect">
              <a:avLst>
                <a:gd name="adj" fmla="val 4157"/>
              </a:avLst>
            </a:prstGeom>
            <a:solidFill>
              <a:srgbClr val="DEEDF8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>
                <a:defRPr/>
              </a:pPr>
              <a:endParaRPr lang="en-US" sz="1050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21414A6-8D76-29B0-209A-28AA698AC622}"/>
                </a:ext>
              </a:extLst>
            </p:cNvPr>
            <p:cNvSpPr txBox="1"/>
            <p:nvPr/>
          </p:nvSpPr>
          <p:spPr>
            <a:xfrm>
              <a:off x="3769335" y="4114830"/>
              <a:ext cx="1026828" cy="1920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  <a:endParaRPr lang="en-US" sz="1400" b="1" dirty="0">
                <a:solidFill>
                  <a:srgbClr val="0062D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44C05CF-094F-209F-949D-90FDBC085B72}"/>
                </a:ext>
              </a:extLst>
            </p:cNvPr>
            <p:cNvSpPr/>
            <p:nvPr/>
          </p:nvSpPr>
          <p:spPr>
            <a:xfrm>
              <a:off x="3659623" y="4479369"/>
              <a:ext cx="441624" cy="179355"/>
            </a:xfrm>
            <a:prstGeom prst="rect">
              <a:avLst/>
            </a:prstGeom>
            <a:solidFill>
              <a:srgbClr val="DEECF8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0x00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E216A4E-ED15-B661-434D-3A0937F29A41}"/>
                </a:ext>
              </a:extLst>
            </p:cNvPr>
            <p:cNvSpPr/>
            <p:nvPr/>
          </p:nvSpPr>
          <p:spPr>
            <a:xfrm>
              <a:off x="3659623" y="4658724"/>
              <a:ext cx="441624" cy="179355"/>
            </a:xfrm>
            <a:prstGeom prst="rect">
              <a:avLst/>
            </a:prstGeom>
            <a:solidFill>
              <a:srgbClr val="DEECF8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F3A8859-BBD6-C845-C6EF-04BF5229F60E}"/>
                </a:ext>
              </a:extLst>
            </p:cNvPr>
            <p:cNvSpPr/>
            <p:nvPr/>
          </p:nvSpPr>
          <p:spPr>
            <a:xfrm>
              <a:off x="3659623" y="5094655"/>
              <a:ext cx="441624" cy="179355"/>
            </a:xfrm>
            <a:prstGeom prst="rect">
              <a:avLst/>
            </a:prstGeom>
            <a:solidFill>
              <a:srgbClr val="DEECF8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0xFF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866AF8D-4A6A-2AED-2046-98B44D007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1246" y="4292465"/>
              <a:ext cx="0" cy="11742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A2EA0C-1F6F-859B-54FC-DF879789668E}"/>
                </a:ext>
              </a:extLst>
            </p:cNvPr>
            <p:cNvCxnSpPr>
              <a:cxnSpLocks/>
            </p:cNvCxnSpPr>
            <p:nvPr/>
          </p:nvCxnSpPr>
          <p:spPr>
            <a:xfrm>
              <a:off x="3659623" y="5274120"/>
              <a:ext cx="12852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D7EDC3C-CFDB-90D7-5CF7-941FFEF578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9623" y="4291462"/>
              <a:ext cx="1285228" cy="30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176B2C-6E78-4B5B-7FEB-708E6F138365}"/>
                </a:ext>
              </a:extLst>
            </p:cNvPr>
            <p:cNvCxnSpPr>
              <a:cxnSpLocks/>
            </p:cNvCxnSpPr>
            <p:nvPr/>
          </p:nvCxnSpPr>
          <p:spPr>
            <a:xfrm>
              <a:off x="3659623" y="4658724"/>
              <a:ext cx="12852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73F1299-9292-6F54-3FF3-811EC48AD210}"/>
                </a:ext>
              </a:extLst>
            </p:cNvPr>
            <p:cNvCxnSpPr>
              <a:cxnSpLocks/>
            </p:cNvCxnSpPr>
            <p:nvPr/>
          </p:nvCxnSpPr>
          <p:spPr>
            <a:xfrm>
              <a:off x="3659623" y="4838079"/>
              <a:ext cx="12852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EDFF4C7-0820-DF35-85D5-A8CA5D806DE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623" y="5094655"/>
              <a:ext cx="12852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73D7541-452A-6BCA-7FFF-6576D30B0C04}"/>
                </a:ext>
              </a:extLst>
            </p:cNvPr>
            <p:cNvSpPr txBox="1"/>
            <p:nvPr/>
          </p:nvSpPr>
          <p:spPr>
            <a:xfrm rot="5400000">
              <a:off x="3763974" y="4866194"/>
              <a:ext cx="321000" cy="21412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1100" dirty="0">
                <a:solidFill>
                  <a:prstClr val="black"/>
                </a:solidFill>
                <a:latin typeface="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9A483ED-9AA3-81AF-1AA3-5FCDB94E3E38}"/>
                </a:ext>
              </a:extLst>
            </p:cNvPr>
            <p:cNvSpPr txBox="1"/>
            <p:nvPr/>
          </p:nvSpPr>
          <p:spPr>
            <a:xfrm>
              <a:off x="3647362" y="4300904"/>
              <a:ext cx="466145" cy="1920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lang="en-US" sz="1100" dirty="0">
                <a:solidFill>
                  <a:srgbClr val="0062D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B7EAFE8-641F-74E8-AA94-FA09F17B1E6D}"/>
                </a:ext>
              </a:extLst>
            </p:cNvPr>
            <p:cNvSpPr txBox="1"/>
            <p:nvPr/>
          </p:nvSpPr>
          <p:spPr>
            <a:xfrm>
              <a:off x="4149450" y="4294184"/>
              <a:ext cx="748769" cy="1920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Positions</a:t>
              </a:r>
              <a:endParaRPr lang="en-US" sz="1400" dirty="0">
                <a:solidFill>
                  <a:srgbClr val="0062D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426640-307F-E877-693A-8FC2A5ED7EC1}"/>
                </a:ext>
              </a:extLst>
            </p:cNvPr>
            <p:cNvSpPr txBox="1"/>
            <p:nvPr/>
          </p:nvSpPr>
          <p:spPr>
            <a:xfrm>
              <a:off x="4139382" y="5081927"/>
              <a:ext cx="814253" cy="1920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13,21</a:t>
              </a:r>
              <a:endParaRPr lang="en-US" sz="110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6D04EA-61D3-472D-FD47-D5DCB9A284CC}"/>
                </a:ext>
              </a:extLst>
            </p:cNvPr>
            <p:cNvSpPr txBox="1"/>
            <p:nvPr/>
          </p:nvSpPr>
          <p:spPr>
            <a:xfrm>
              <a:off x="4139382" y="4652360"/>
              <a:ext cx="814253" cy="1920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1,101,…</a:t>
              </a:r>
              <a:endParaRPr lang="en-US" sz="110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0D34056-A998-21C7-6701-0931AE39B368}"/>
                </a:ext>
              </a:extLst>
            </p:cNvPr>
            <p:cNvSpPr txBox="1"/>
            <p:nvPr/>
          </p:nvSpPr>
          <p:spPr>
            <a:xfrm>
              <a:off x="4139382" y="4474556"/>
              <a:ext cx="814253" cy="1920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defRPr/>
              </a:pPr>
              <a:r>
                <a:rPr lang="en-US" sz="11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2,64,… </a:t>
              </a:r>
              <a:endParaRPr lang="en-US" sz="110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59B9308-5506-DEC1-0BBC-F89758E1FCE3}"/>
                </a:ext>
              </a:extLst>
            </p:cNvPr>
            <p:cNvCxnSpPr>
              <a:cxnSpLocks/>
            </p:cNvCxnSpPr>
            <p:nvPr/>
          </p:nvCxnSpPr>
          <p:spPr>
            <a:xfrm>
              <a:off x="4105482" y="4479370"/>
              <a:ext cx="8322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Google Shape;1218;g35ca313daad_0_0">
            <a:extLst>
              <a:ext uri="{FF2B5EF4-FFF2-40B4-BE49-F238E27FC236}">
                <a16:creationId xmlns:a16="http://schemas.microsoft.com/office/drawing/2014/main" id="{B3D6926E-412F-B9F5-E53C-938D42EFFE12}"/>
              </a:ext>
            </a:extLst>
          </p:cNvPr>
          <p:cNvSpPr/>
          <p:nvPr/>
        </p:nvSpPr>
        <p:spPr>
          <a:xfrm>
            <a:off x="7334114" y="2883205"/>
            <a:ext cx="270000" cy="270000"/>
          </a:xfrm>
          <a:prstGeom prst="ellipse">
            <a:avLst/>
          </a:prstGeom>
          <a:solidFill>
            <a:srgbClr val="C5E0B4"/>
          </a:solidFill>
          <a:ln w="19050" cap="flat" cmpd="sng">
            <a:solidFill>
              <a:srgbClr val="5683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solidFill>
                  <a:srgbClr val="568338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b="1" dirty="0">
              <a:solidFill>
                <a:srgbClr val="5683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18;g35ca313daad_0_0">
            <a:extLst>
              <a:ext uri="{FF2B5EF4-FFF2-40B4-BE49-F238E27FC236}">
                <a16:creationId xmlns:a16="http://schemas.microsoft.com/office/drawing/2014/main" id="{CE7D522F-6099-EBE1-1DF3-B1B8DB0E4D8E}"/>
              </a:ext>
            </a:extLst>
          </p:cNvPr>
          <p:cNvSpPr/>
          <p:nvPr/>
        </p:nvSpPr>
        <p:spPr>
          <a:xfrm>
            <a:off x="7334114" y="3688346"/>
            <a:ext cx="270000" cy="270000"/>
          </a:xfrm>
          <a:prstGeom prst="ellipse">
            <a:avLst/>
          </a:prstGeom>
          <a:solidFill>
            <a:srgbClr val="C5E0B4"/>
          </a:solidFill>
          <a:ln w="19050" cap="flat" cmpd="sng">
            <a:solidFill>
              <a:srgbClr val="5683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solidFill>
                  <a:srgbClr val="568338"/>
                </a:solidFill>
                <a:latin typeface="Calibri"/>
                <a:ea typeface="Calibri"/>
                <a:cs typeface="Calibri"/>
                <a:sym typeface="Calibri"/>
              </a:rPr>
              <a:t>II</a:t>
            </a:r>
            <a:endParaRPr b="1" dirty="0">
              <a:solidFill>
                <a:srgbClr val="5683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8;g35ca313daad_0_0">
            <a:extLst>
              <a:ext uri="{FF2B5EF4-FFF2-40B4-BE49-F238E27FC236}">
                <a16:creationId xmlns:a16="http://schemas.microsoft.com/office/drawing/2014/main" id="{B9707831-B288-9C0A-A18C-20EA2FDA12AB}"/>
              </a:ext>
            </a:extLst>
          </p:cNvPr>
          <p:cNvSpPr/>
          <p:nvPr/>
        </p:nvSpPr>
        <p:spPr>
          <a:xfrm>
            <a:off x="7334114" y="4618876"/>
            <a:ext cx="270000" cy="270000"/>
          </a:xfrm>
          <a:prstGeom prst="ellipse">
            <a:avLst/>
          </a:prstGeom>
          <a:solidFill>
            <a:srgbClr val="C5E0B4"/>
          </a:solidFill>
          <a:ln w="19050" cap="flat" cmpd="sng">
            <a:solidFill>
              <a:srgbClr val="5683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solidFill>
                  <a:srgbClr val="568338"/>
                </a:solidFill>
                <a:latin typeface="Calibri"/>
                <a:ea typeface="Calibri"/>
                <a:cs typeface="Calibri"/>
                <a:sym typeface="Calibri"/>
              </a:rPr>
              <a:t>III</a:t>
            </a:r>
            <a:endParaRPr b="1" dirty="0">
              <a:solidFill>
                <a:srgbClr val="5683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14BFEC0-D789-E87A-5ACA-109A2350C191}"/>
              </a:ext>
            </a:extLst>
          </p:cNvPr>
          <p:cNvSpPr txBox="1"/>
          <p:nvPr/>
        </p:nvSpPr>
        <p:spPr>
          <a:xfrm>
            <a:off x="5152549" y="5595158"/>
            <a:ext cx="99959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0">
                <a:solidFill>
                  <a:prstClr val="black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b="1" dirty="0">
                <a:solidFill>
                  <a:schemeClr val="accent2"/>
                </a:solidFill>
              </a:rPr>
              <a:t>chains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90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5068-134A-804A-F66F-F0DD8291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4A59-195F-CD5D-6358-C91A4C89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AE2FBAFC-AFB8-1EE1-8BCD-7A857D845D3A}"/>
              </a:ext>
            </a:extLst>
          </p:cNvPr>
          <p:cNvGraphicFramePr>
            <a:graphicFrameLocks/>
          </p:cNvGraphicFramePr>
          <p:nvPr/>
        </p:nvGraphicFramePr>
        <p:xfrm>
          <a:off x="964080" y="1117625"/>
          <a:ext cx="10263839" cy="260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1B4DA5A-ECF7-CC19-4638-C254B10AECB0}"/>
              </a:ext>
            </a:extLst>
          </p:cNvPr>
          <p:cNvSpPr txBox="1"/>
          <p:nvPr/>
        </p:nvSpPr>
        <p:spPr>
          <a:xfrm>
            <a:off x="2316154" y="4395285"/>
            <a:ext cx="75596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venir Next" panose="020B0503020202020204" pitchFamily="34" charset="0"/>
              </a:rPr>
              <a:t>Chaining</a:t>
            </a:r>
            <a:r>
              <a:rPr lang="en-US" sz="2400" dirty="0">
                <a:latin typeface="Avenir Next" panose="020B0503020202020204" pitchFamily="34" charset="0"/>
              </a:rPr>
              <a:t> &amp; </a:t>
            </a:r>
            <a:r>
              <a:rPr 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seeding</a:t>
            </a:r>
            <a:r>
              <a:rPr lang="en-US" sz="2400" dirty="0">
                <a:latin typeface="Avenir Next" panose="020B0503020202020204" pitchFamily="34" charset="0"/>
              </a:rPr>
              <a:t> consistently dominate runtime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76D914-AE9A-0627-76C4-56E04C5388B6}"/>
              </a:ext>
            </a:extLst>
          </p:cNvPr>
          <p:cNvSpPr txBox="1"/>
          <p:nvPr/>
        </p:nvSpPr>
        <p:spPr>
          <a:xfrm>
            <a:off x="1079809" y="5324876"/>
            <a:ext cx="100323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Event detection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2400" dirty="0">
                <a:latin typeface="Avenir Next" panose="020B0503020202020204" pitchFamily="34" charset="0"/>
              </a:rPr>
              <a:t>&amp;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venir Next" panose="020B0503020202020204" pitchFamily="34" charset="0"/>
              </a:rPr>
              <a:t>I/O overhead </a:t>
            </a:r>
            <a:r>
              <a:rPr lang="en-US" sz="2400" dirty="0">
                <a:latin typeface="Avenir Next" panose="020B0503020202020204" pitchFamily="34" charset="0"/>
              </a:rPr>
              <a:t>are non-negligible for some datasets</a:t>
            </a:r>
          </a:p>
        </p:txBody>
      </p:sp>
    </p:spTree>
    <p:extLst>
      <p:ext uri="{BB962C8B-B14F-4D97-AF65-F5344CB8AC3E}">
        <p14:creationId xmlns:p14="http://schemas.microsoft.com/office/powerpoint/2010/main" val="26084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F3CCD-5EE9-AC30-52BE-99D005077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E614-FEF8-BD2C-3BA9-460DFFBD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I/O data movement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A99C461-DA6A-1A60-8E7C-BB98969A668B}"/>
              </a:ext>
            </a:extLst>
          </p:cNvPr>
          <p:cNvSpPr txBox="1">
            <a:spLocks/>
          </p:cNvSpPr>
          <p:nvPr/>
        </p:nvSpPr>
        <p:spPr>
          <a:xfrm>
            <a:off x="1824942" y="1086372"/>
            <a:ext cx="9159288" cy="864299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venir Next" panose="020B0503020202020204" pitchFamily="34" charset="0"/>
              </a:rPr>
              <a:t>We model </a:t>
            </a:r>
            <a:r>
              <a:rPr lang="en-US" sz="2400" b="1" dirty="0">
                <a:latin typeface="Avenir Next" panose="020B0503020202020204" pitchFamily="34" charset="0"/>
              </a:rPr>
              <a:t>I/O data movement overhead </a:t>
            </a:r>
            <a:r>
              <a:rPr lang="en-US" sz="2400" dirty="0">
                <a:latin typeface="Avenir Next" panose="020B0503020202020204" pitchFamily="34" charset="0"/>
              </a:rPr>
              <a:t>when accelerating commonly targeted steps in the pipeline: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seeding</a:t>
            </a:r>
            <a:r>
              <a:rPr lang="en-US" sz="2400" dirty="0">
                <a:latin typeface="Avenir Next" panose="020B0503020202020204" pitchFamily="34" charset="0"/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chaining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9B86AF-B3CA-4336-7EC6-B3C9E401644A}"/>
              </a:ext>
            </a:extLst>
          </p:cNvPr>
          <p:cNvGrpSpPr/>
          <p:nvPr/>
        </p:nvGrpSpPr>
        <p:grpSpPr>
          <a:xfrm>
            <a:off x="1914336" y="2230999"/>
            <a:ext cx="6509084" cy="2396002"/>
            <a:chOff x="401911" y="1990797"/>
            <a:chExt cx="7232316" cy="2662224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9633C2AA-2943-802A-140E-F49D66890DE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1911" y="2072015"/>
            <a:ext cx="7144846" cy="25810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27949E-294F-5E13-4269-039877EB8DB1}"/>
                </a:ext>
              </a:extLst>
            </p:cNvPr>
            <p:cNvSpPr/>
            <p:nvPr/>
          </p:nvSpPr>
          <p:spPr>
            <a:xfrm>
              <a:off x="6690644" y="1990797"/>
              <a:ext cx="943583" cy="1518674"/>
            </a:xfrm>
            <a:prstGeom prst="ellipse">
              <a:avLst/>
            </a:prstGeom>
            <a:noFill/>
            <a:ln w="25718">
              <a:solidFill>
                <a:srgbClr val="0643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1EE796F-8B59-DFA1-5AA8-C6CA896FAAF1}"/>
              </a:ext>
            </a:extLst>
          </p:cNvPr>
          <p:cNvSpPr/>
          <p:nvPr/>
        </p:nvSpPr>
        <p:spPr>
          <a:xfrm>
            <a:off x="1524001" y="5058137"/>
            <a:ext cx="9159289" cy="1112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rgbClr val="06436E"/>
                </a:solidFill>
                <a:latin typeface="Avenir Next" panose="020B0503020202020204" pitchFamily="34" charset="0"/>
              </a:rPr>
              <a:t>I/O data movement from SSD becomes dominant overhead as compute steps are accelerated in RSGA</a:t>
            </a:r>
            <a:endParaRPr lang="en-CH" sz="2800" b="1" dirty="0">
              <a:solidFill>
                <a:srgbClr val="06436E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90963D-CF79-27C2-E038-672053446383}"/>
              </a:ext>
            </a:extLst>
          </p:cNvPr>
          <p:cNvGrpSpPr/>
          <p:nvPr/>
        </p:nvGrpSpPr>
        <p:grpSpPr>
          <a:xfrm>
            <a:off x="8423421" y="2254090"/>
            <a:ext cx="1978361" cy="1845962"/>
            <a:chOff x="-2053058" y="1341711"/>
            <a:chExt cx="1978361" cy="1845962"/>
          </a:xfrm>
        </p:grpSpPr>
        <p:cxnSp>
          <p:nvCxnSpPr>
            <p:cNvPr id="5" name="AutoShape 4">
              <a:extLst>
                <a:ext uri="{FF2B5EF4-FFF2-40B4-BE49-F238E27FC236}">
                  <a16:creationId xmlns:a16="http://schemas.microsoft.com/office/drawing/2014/main" id="{4A583CC6-9CEB-2350-E754-509000F0D985}"/>
                </a:ext>
              </a:extLst>
            </p:cNvPr>
            <p:cNvCxnSpPr>
              <a:cxnSpLocks noChangeShapeType="1"/>
              <a:stCxn id="6" idx="7"/>
            </p:cNvCxnSpPr>
            <p:nvPr>
              <p:custDataLst>
                <p:tags r:id="rId1"/>
              </p:custDataLst>
            </p:nvPr>
          </p:nvCxnSpPr>
          <p:spPr bwMode="auto">
            <a:xfrm flipH="1" flipV="1">
              <a:off x="-2053058" y="2124075"/>
              <a:ext cx="161137" cy="140617"/>
            </a:xfrm>
            <a:prstGeom prst="straightConnector1">
              <a:avLst/>
            </a:prstGeom>
            <a:solidFill>
              <a:schemeClr val="accent5"/>
            </a:solidFill>
            <a:ln w="19050" cmpd="sng">
              <a:solidFill>
                <a:srgbClr val="06436E"/>
              </a:solidFill>
              <a:prstDash val="solid"/>
              <a:round/>
              <a:headEnd/>
              <a:tailEnd type="oval" w="med" len="med"/>
            </a:ln>
          </p:spPr>
        </p:cxnSp>
        <p:sp>
          <p:nvSpPr>
            <p:cNvPr id="6" name="AutoShape 108">
              <a:extLst>
                <a:ext uri="{FF2B5EF4-FFF2-40B4-BE49-F238E27FC236}">
                  <a16:creationId xmlns:a16="http://schemas.microsoft.com/office/drawing/2014/main" id="{1473F781-0B84-6A53-513D-58D1AC40BB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1891921" y="1341711"/>
              <a:ext cx="1817224" cy="1845962"/>
            </a:xfrm>
            <a:prstGeom prst="leftRightArrow">
              <a:avLst>
                <a:gd name="adj1" fmla="val 10000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 algn="ctr">
              <a:solidFill>
                <a:srgbClr val="0643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Avenir Next" panose="020B0503020202020204" pitchFamily="34" charset="0"/>
                  <a:cs typeface="Arial" pitchFamily="34" charset="0"/>
                </a:rPr>
                <a:t>As compute latency is reduced, </a:t>
              </a:r>
              <a:r>
                <a:rPr lang="en-US" sz="1600" b="1" dirty="0">
                  <a:latin typeface="Avenir Next" panose="020B0503020202020204" pitchFamily="34" charset="0"/>
                  <a:cs typeface="Arial" pitchFamily="34" charset="0"/>
                </a:rPr>
                <a:t>I/O </a:t>
              </a:r>
              <a:r>
                <a:rPr lang="en-US" sz="1600" dirty="0">
                  <a:latin typeface="Avenir Next" panose="020B0503020202020204" pitchFamily="34" charset="0"/>
                  <a:cs typeface="Arial" pitchFamily="34" charset="0"/>
                </a:rPr>
                <a:t>becomes the </a:t>
              </a:r>
              <a:r>
                <a:rPr lang="en-US" sz="1600" b="1" dirty="0">
                  <a:latin typeface="Avenir Next" panose="020B0503020202020204" pitchFamily="34" charset="0"/>
                  <a:cs typeface="Arial" pitchFamily="34" charset="0"/>
                </a:rPr>
                <a:t>dominant contributor </a:t>
              </a:r>
              <a:r>
                <a:rPr lang="en-US" sz="1600" dirty="0">
                  <a:latin typeface="Avenir Next" panose="020B0503020202020204" pitchFamily="34" charset="0"/>
                  <a:cs typeface="Arial" pitchFamily="34" charset="0"/>
                </a:rPr>
                <a:t>to total execution time</a:t>
              </a:r>
              <a:endParaRPr lang="en-US" sz="2400" dirty="0">
                <a:latin typeface="Avenir Next" panose="020B0503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941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2923-64CC-E724-FA11-5990DDA5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1FDD-C644-2A73-0BD6-F96CE563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Architecture &amp; System -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8EBF6-E6B1-8C62-F6DF-C14E744D52B7}"/>
              </a:ext>
            </a:extLst>
          </p:cNvPr>
          <p:cNvSpPr txBox="1"/>
          <p:nvPr/>
        </p:nvSpPr>
        <p:spPr>
          <a:xfrm>
            <a:off x="1120388" y="1035936"/>
            <a:ext cx="9951224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6436E"/>
                </a:solidFill>
                <a:latin typeface="Avenir Next" panose="020B0503020202020204" pitchFamily="34" charset="0"/>
              </a:rPr>
              <a:t>I</a:t>
            </a:r>
            <a:r>
              <a:rPr lang="en-CH" sz="2400" b="1" dirty="0">
                <a:solidFill>
                  <a:srgbClr val="06436E"/>
                </a:solidFill>
                <a:latin typeface="Avenir Next" panose="020B0503020202020204" pitchFamily="34" charset="0"/>
              </a:rPr>
              <a:t>n-</a:t>
            </a:r>
            <a:r>
              <a:rPr lang="en-US" sz="2400" b="1" dirty="0">
                <a:solidFill>
                  <a:srgbClr val="06436E"/>
                </a:solidFill>
                <a:latin typeface="Avenir Next" panose="020B0503020202020204" pitchFamily="34" charset="0"/>
              </a:rPr>
              <a:t>S</a:t>
            </a:r>
            <a:r>
              <a:rPr lang="en-CH" sz="2400" b="1" dirty="0">
                <a:solidFill>
                  <a:srgbClr val="06436E"/>
                </a:solidFill>
                <a:latin typeface="Avenir Next" panose="020B0503020202020204" pitchFamily="34" charset="0"/>
              </a:rPr>
              <a:t>torage</a:t>
            </a:r>
            <a:r>
              <a:rPr lang="en-US" sz="2400" b="1" dirty="0">
                <a:solidFill>
                  <a:srgbClr val="06436E"/>
                </a:solidFill>
                <a:latin typeface="Avenir Next" panose="020B0503020202020204" pitchFamily="34" charset="0"/>
              </a:rPr>
              <a:t>-Processing </a:t>
            </a:r>
            <a:r>
              <a:rPr lang="en-GB" sz="2400" b="1" dirty="0">
                <a:solidFill>
                  <a:srgbClr val="06436E"/>
                </a:solidFill>
                <a:latin typeface="Avenir Next" panose="020B0503020202020204" pitchFamily="34" charset="0"/>
              </a:rPr>
              <a:t>system for </a:t>
            </a:r>
            <a:r>
              <a:rPr lang="en-GB" sz="2400" b="1" i="1" dirty="0">
                <a:solidFill>
                  <a:srgbClr val="06436E"/>
                </a:solidFill>
                <a:latin typeface="Avenir Next" panose="020B0503020202020204" pitchFamily="34" charset="0"/>
              </a:rPr>
              <a:t>RSGA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6436E"/>
                </a:solidFill>
                <a:latin typeface="Avenir Next" panose="020B0503020202020204" pitchFamily="34" charset="0"/>
              </a:rPr>
              <a:t>Conventional Mode: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SSD performs standard SSD storage operations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6436E"/>
                </a:solidFill>
                <a:latin typeface="Avenir Next" panose="020B0503020202020204" pitchFamily="34" charset="0"/>
              </a:rPr>
              <a:t>Accelerator Mode: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SSD executes the full RSGA pipeline without host intervention</a:t>
            </a:r>
            <a:endParaRPr lang="en-CH" sz="2000" dirty="0">
              <a:solidFill>
                <a:schemeClr val="tx1">
                  <a:lumMod val="85000"/>
                  <a:lumOff val="1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Google Shape;1153;g35ca313daad_0_0">
            <a:extLst>
              <a:ext uri="{FF2B5EF4-FFF2-40B4-BE49-F238E27FC236}">
                <a16:creationId xmlns:a16="http://schemas.microsoft.com/office/drawing/2014/main" id="{12EE315C-425A-6D40-B050-B8CF787D424B}"/>
              </a:ext>
            </a:extLst>
          </p:cNvPr>
          <p:cNvSpPr/>
          <p:nvPr/>
        </p:nvSpPr>
        <p:spPr>
          <a:xfrm>
            <a:off x="7871507" y="4103260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154;g35ca313daad_0_0">
            <a:extLst>
              <a:ext uri="{FF2B5EF4-FFF2-40B4-BE49-F238E27FC236}">
                <a16:creationId xmlns:a16="http://schemas.microsoft.com/office/drawing/2014/main" id="{CA13C356-BE66-6CFC-C343-99FE0BE8EDDE}"/>
              </a:ext>
            </a:extLst>
          </p:cNvPr>
          <p:cNvSpPr/>
          <p:nvPr/>
        </p:nvSpPr>
        <p:spPr>
          <a:xfrm>
            <a:off x="7871507" y="2731660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55;g35ca313daad_0_0">
            <a:extLst>
              <a:ext uri="{FF2B5EF4-FFF2-40B4-BE49-F238E27FC236}">
                <a16:creationId xmlns:a16="http://schemas.microsoft.com/office/drawing/2014/main" id="{31E0A213-3A90-C95F-5F05-AC99AAB33302}"/>
              </a:ext>
            </a:extLst>
          </p:cNvPr>
          <p:cNvSpPr/>
          <p:nvPr/>
        </p:nvSpPr>
        <p:spPr>
          <a:xfrm>
            <a:off x="2441080" y="2405460"/>
            <a:ext cx="5545800" cy="20451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E0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56;g35ca313daad_0_0">
            <a:extLst>
              <a:ext uri="{FF2B5EF4-FFF2-40B4-BE49-F238E27FC236}">
                <a16:creationId xmlns:a16="http://schemas.microsoft.com/office/drawing/2014/main" id="{3439669F-D413-468B-F583-161F4CE72931}"/>
              </a:ext>
            </a:extLst>
          </p:cNvPr>
          <p:cNvSpPr/>
          <p:nvPr/>
        </p:nvSpPr>
        <p:spPr>
          <a:xfrm>
            <a:off x="4059630" y="2570810"/>
            <a:ext cx="3823500" cy="900900"/>
          </a:xfrm>
          <a:prstGeom prst="roundRect">
            <a:avLst>
              <a:gd name="adj" fmla="val 2363"/>
            </a:avLst>
          </a:prstGeom>
          <a:solidFill>
            <a:srgbClr val="C2E0F2"/>
          </a:solidFill>
          <a:ln w="19050" cap="flat" cmpd="sng">
            <a:solidFill>
              <a:srgbClr val="1B58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60;g35ca313daad_0_0">
            <a:extLst>
              <a:ext uri="{FF2B5EF4-FFF2-40B4-BE49-F238E27FC236}">
                <a16:creationId xmlns:a16="http://schemas.microsoft.com/office/drawing/2014/main" id="{BEB6A490-7360-6F99-64CC-7BD12AD59014}"/>
              </a:ext>
            </a:extLst>
          </p:cNvPr>
          <p:cNvSpPr txBox="1"/>
          <p:nvPr/>
        </p:nvSpPr>
        <p:spPr>
          <a:xfrm>
            <a:off x="2470108" y="2411022"/>
            <a:ext cx="15674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b="1" kern="0" dirty="0">
                <a:solidFill>
                  <a:srgbClr val="E06666"/>
                </a:solidFill>
                <a:ea typeface="Calibri"/>
                <a:cs typeface="Calibri"/>
                <a:sym typeface="Calibri"/>
              </a:rPr>
              <a:t>SSD Controller</a:t>
            </a:r>
            <a:endParaRPr b="1" kern="0" dirty="0">
              <a:solidFill>
                <a:srgbClr val="E0666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61;g35ca313daad_0_0">
            <a:extLst>
              <a:ext uri="{FF2B5EF4-FFF2-40B4-BE49-F238E27FC236}">
                <a16:creationId xmlns:a16="http://schemas.microsoft.com/office/drawing/2014/main" id="{375C773D-C8EF-FE4E-2313-C15FCE5D653F}"/>
              </a:ext>
            </a:extLst>
          </p:cNvPr>
          <p:cNvSpPr/>
          <p:nvPr/>
        </p:nvSpPr>
        <p:spPr>
          <a:xfrm>
            <a:off x="2487179" y="4627871"/>
            <a:ext cx="7222500" cy="1535574"/>
          </a:xfrm>
          <a:prstGeom prst="roundRect">
            <a:avLst>
              <a:gd name="adj" fmla="val 0"/>
            </a:avLst>
          </a:prstGeom>
          <a:solidFill>
            <a:srgbClr val="FCECE6"/>
          </a:solidFill>
          <a:ln w="19050" cap="flat" cmpd="sng">
            <a:solidFill>
              <a:srgbClr val="F07F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endParaRPr sz="16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62;g35ca313daad_0_0">
            <a:extLst>
              <a:ext uri="{FF2B5EF4-FFF2-40B4-BE49-F238E27FC236}">
                <a16:creationId xmlns:a16="http://schemas.microsoft.com/office/drawing/2014/main" id="{9D68636D-17D8-A55D-8DC6-CAD63E6A93FE}"/>
              </a:ext>
            </a:extLst>
          </p:cNvPr>
          <p:cNvSpPr txBox="1"/>
          <p:nvPr/>
        </p:nvSpPr>
        <p:spPr>
          <a:xfrm>
            <a:off x="2531497" y="4637819"/>
            <a:ext cx="205601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b="1" kern="0" dirty="0">
                <a:solidFill>
                  <a:srgbClr val="F07F09"/>
                </a:solidFill>
                <a:ea typeface="Calibri"/>
                <a:cs typeface="Calibri"/>
                <a:sym typeface="Calibri"/>
              </a:rPr>
              <a:t>SSD-Internal DRAM</a:t>
            </a:r>
            <a:endParaRPr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164;g35ca313daad_0_0">
            <a:extLst>
              <a:ext uri="{FF2B5EF4-FFF2-40B4-BE49-F238E27FC236}">
                <a16:creationId xmlns:a16="http://schemas.microsoft.com/office/drawing/2014/main" id="{4A4D2259-6E4F-8F00-ACAB-AD3AEE5360D3}"/>
              </a:ext>
            </a:extLst>
          </p:cNvPr>
          <p:cNvGrpSpPr/>
          <p:nvPr/>
        </p:nvGrpSpPr>
        <p:grpSpPr>
          <a:xfrm>
            <a:off x="2916580" y="2781273"/>
            <a:ext cx="772750" cy="1285500"/>
            <a:chOff x="-1949225" y="1469888"/>
            <a:chExt cx="772750" cy="1285500"/>
          </a:xfrm>
        </p:grpSpPr>
        <p:sp>
          <p:nvSpPr>
            <p:cNvPr id="15" name="Google Shape;1165;g35ca313daad_0_0">
              <a:extLst>
                <a:ext uri="{FF2B5EF4-FFF2-40B4-BE49-F238E27FC236}">
                  <a16:creationId xmlns:a16="http://schemas.microsoft.com/office/drawing/2014/main" id="{0376CEC7-750D-7201-FD26-ADE5EEA29370}"/>
                </a:ext>
              </a:extLst>
            </p:cNvPr>
            <p:cNvSpPr/>
            <p:nvPr/>
          </p:nvSpPr>
          <p:spPr>
            <a:xfrm rot="5400000">
              <a:off x="-1801675" y="2034376"/>
              <a:ext cx="926400" cy="324000"/>
            </a:xfrm>
            <a:prstGeom prst="roundRect">
              <a:avLst>
                <a:gd name="adj" fmla="val 16667"/>
              </a:avLst>
            </a:prstGeom>
            <a:solidFill>
              <a:srgbClr val="E59BA3"/>
            </a:solidFill>
            <a:ln w="19050" cap="flat" cmpd="sng">
              <a:solidFill>
                <a:srgbClr val="98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  <a:defRPr/>
              </a:pPr>
              <a:r>
                <a:rPr lang="en-US" sz="20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 </a:t>
              </a:r>
              <a:endParaRPr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66;g35ca313daad_0_0">
              <a:extLst>
                <a:ext uri="{FF2B5EF4-FFF2-40B4-BE49-F238E27FC236}">
                  <a16:creationId xmlns:a16="http://schemas.microsoft.com/office/drawing/2014/main" id="{1D2BE27F-C3CD-8D73-3E09-5EC8F5E9CB42}"/>
                </a:ext>
              </a:extLst>
            </p:cNvPr>
            <p:cNvSpPr/>
            <p:nvPr/>
          </p:nvSpPr>
          <p:spPr>
            <a:xfrm rot="16200000">
              <a:off x="-1810731" y="1979388"/>
              <a:ext cx="926400" cy="324000"/>
            </a:xfrm>
            <a:prstGeom prst="roundRect">
              <a:avLst>
                <a:gd name="adj" fmla="val 16667"/>
              </a:avLst>
            </a:prstGeom>
            <a:solidFill>
              <a:srgbClr val="EA9999"/>
            </a:solidFill>
            <a:ln w="19050" cap="flat" cmpd="sng">
              <a:solidFill>
                <a:srgbClr val="98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  <a:defRPr/>
              </a:pPr>
              <a:r>
                <a:rPr lang="en-US" sz="1400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  </a:t>
              </a:r>
              <a:r>
                <a:rPr lang="en-US" sz="17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Cores</a:t>
              </a:r>
              <a:endParaRPr sz="17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67;g35ca313daad_0_0">
              <a:extLst>
                <a:ext uri="{FF2B5EF4-FFF2-40B4-BE49-F238E27FC236}">
                  <a16:creationId xmlns:a16="http://schemas.microsoft.com/office/drawing/2014/main" id="{60096A20-F385-769B-C7D7-5B619385F167}"/>
                </a:ext>
              </a:extLst>
            </p:cNvPr>
            <p:cNvSpPr txBox="1"/>
            <p:nvPr/>
          </p:nvSpPr>
          <p:spPr>
            <a:xfrm>
              <a:off x="-1949225" y="1469888"/>
              <a:ext cx="507600" cy="1285500"/>
            </a:xfrm>
            <a:prstGeom prst="rect">
              <a:avLst/>
            </a:prstGeom>
            <a:solidFill>
              <a:srgbClr val="C2E0F2"/>
            </a:solidFill>
            <a:ln w="19050" cap="flat" cmpd="sng">
              <a:solidFill>
                <a:srgbClr val="3232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  <a:defRPr/>
              </a:pPr>
              <a:r>
                <a:rPr lang="en-US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FTL</a:t>
              </a:r>
              <a:endParaRPr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196;g35ca313daad_0_0">
            <a:extLst>
              <a:ext uri="{FF2B5EF4-FFF2-40B4-BE49-F238E27FC236}">
                <a16:creationId xmlns:a16="http://schemas.microsoft.com/office/drawing/2014/main" id="{10170399-CB37-5B0F-9070-43BAC922D263}"/>
              </a:ext>
            </a:extLst>
          </p:cNvPr>
          <p:cNvSpPr txBox="1"/>
          <p:nvPr/>
        </p:nvSpPr>
        <p:spPr>
          <a:xfrm>
            <a:off x="4032614" y="2483583"/>
            <a:ext cx="245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Flash Controller</a:t>
            </a:r>
            <a:endParaRPr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198;g35ca313daad_0_0">
            <a:extLst>
              <a:ext uri="{FF2B5EF4-FFF2-40B4-BE49-F238E27FC236}">
                <a16:creationId xmlns:a16="http://schemas.microsoft.com/office/drawing/2014/main" id="{9F69FE52-BD1A-D537-0550-CA93BE7300F1}"/>
              </a:ext>
            </a:extLst>
          </p:cNvPr>
          <p:cNvSpPr txBox="1"/>
          <p:nvPr/>
        </p:nvSpPr>
        <p:spPr>
          <a:xfrm rot="5400000" flipH="1">
            <a:off x="2755682" y="5138737"/>
            <a:ext cx="39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99;g35ca313daad_0_0">
            <a:extLst>
              <a:ext uri="{FF2B5EF4-FFF2-40B4-BE49-F238E27FC236}">
                <a16:creationId xmlns:a16="http://schemas.microsoft.com/office/drawing/2014/main" id="{E223903A-43D7-23A0-80D3-F662547F9846}"/>
              </a:ext>
            </a:extLst>
          </p:cNvPr>
          <p:cNvSpPr/>
          <p:nvPr/>
        </p:nvSpPr>
        <p:spPr>
          <a:xfrm>
            <a:off x="2531498" y="5523395"/>
            <a:ext cx="780900" cy="2037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F07F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en-US"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Bank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00;g35ca313daad_0_0">
            <a:extLst>
              <a:ext uri="{FF2B5EF4-FFF2-40B4-BE49-F238E27FC236}">
                <a16:creationId xmlns:a16="http://schemas.microsoft.com/office/drawing/2014/main" id="{D7BC5629-82F5-0DDF-737C-693FEB43EA31}"/>
              </a:ext>
            </a:extLst>
          </p:cNvPr>
          <p:cNvSpPr/>
          <p:nvPr/>
        </p:nvSpPr>
        <p:spPr>
          <a:xfrm>
            <a:off x="2531498" y="4988145"/>
            <a:ext cx="780900" cy="2037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F07F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en-US"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Bank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03;g35ca313daad_0_0">
            <a:extLst>
              <a:ext uri="{FF2B5EF4-FFF2-40B4-BE49-F238E27FC236}">
                <a16:creationId xmlns:a16="http://schemas.microsoft.com/office/drawing/2014/main" id="{BD2F96E9-491A-0966-0833-FEF2722CBC26}"/>
              </a:ext>
            </a:extLst>
          </p:cNvPr>
          <p:cNvSpPr/>
          <p:nvPr/>
        </p:nvSpPr>
        <p:spPr>
          <a:xfrm>
            <a:off x="3595456" y="4974733"/>
            <a:ext cx="5818625" cy="1034572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 w="1905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endParaRPr sz="14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04;g35ca313daad_0_0">
            <a:extLst>
              <a:ext uri="{FF2B5EF4-FFF2-40B4-BE49-F238E27FC236}">
                <a16:creationId xmlns:a16="http://schemas.microsoft.com/office/drawing/2014/main" id="{5D3ACC32-33F8-655C-2928-8E62674811EB}"/>
              </a:ext>
            </a:extLst>
          </p:cNvPr>
          <p:cNvSpPr txBox="1"/>
          <p:nvPr/>
        </p:nvSpPr>
        <p:spPr>
          <a:xfrm flipH="1">
            <a:off x="4074589" y="5285433"/>
            <a:ext cx="39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2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205;g35ca313daad_0_0">
            <a:extLst>
              <a:ext uri="{FF2B5EF4-FFF2-40B4-BE49-F238E27FC236}">
                <a16:creationId xmlns:a16="http://schemas.microsoft.com/office/drawing/2014/main" id="{BAE155CB-2383-C9B2-AA17-B5CBC8BDA5DE}"/>
              </a:ext>
            </a:extLst>
          </p:cNvPr>
          <p:cNvSpPr txBox="1"/>
          <p:nvPr/>
        </p:nvSpPr>
        <p:spPr>
          <a:xfrm rot="-886">
            <a:off x="7481732" y="5307126"/>
            <a:ext cx="116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kern="0" dirty="0">
                <a:solidFill>
                  <a:srgbClr val="1B587C"/>
                </a:solidFill>
                <a:ea typeface="Calibri"/>
                <a:cs typeface="Calibri"/>
                <a:sym typeface="Calibri"/>
              </a:rPr>
              <a:t>Subarrays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1206;g35ca313daad_0_0">
            <a:extLst>
              <a:ext uri="{FF2B5EF4-FFF2-40B4-BE49-F238E27FC236}">
                <a16:creationId xmlns:a16="http://schemas.microsoft.com/office/drawing/2014/main" id="{6F882776-FC1C-5FC2-C40E-32215870E81C}"/>
              </a:ext>
            </a:extLst>
          </p:cNvPr>
          <p:cNvCxnSpPr>
            <a:cxnSpLocks/>
          </p:cNvCxnSpPr>
          <p:nvPr/>
        </p:nvCxnSpPr>
        <p:spPr>
          <a:xfrm flipH="1">
            <a:off x="3312399" y="4988146"/>
            <a:ext cx="283057" cy="522613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207;g35ca313daad_0_0">
            <a:extLst>
              <a:ext uri="{FF2B5EF4-FFF2-40B4-BE49-F238E27FC236}">
                <a16:creationId xmlns:a16="http://schemas.microsoft.com/office/drawing/2014/main" id="{0974B153-1CB2-7E03-03E9-4C0D0911E417}"/>
              </a:ext>
            </a:extLst>
          </p:cNvPr>
          <p:cNvCxnSpPr>
            <a:cxnSpLocks/>
          </p:cNvCxnSpPr>
          <p:nvPr/>
        </p:nvCxnSpPr>
        <p:spPr>
          <a:xfrm flipH="1" flipV="1">
            <a:off x="3312399" y="5727095"/>
            <a:ext cx="283057" cy="28221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7" name="Google Shape;1209;g35ca313daad_0_0">
            <a:extLst>
              <a:ext uri="{FF2B5EF4-FFF2-40B4-BE49-F238E27FC236}">
                <a16:creationId xmlns:a16="http://schemas.microsoft.com/office/drawing/2014/main" id="{26274042-37E1-4810-1DDE-0DF0183B6A2A}"/>
              </a:ext>
            </a:extLst>
          </p:cNvPr>
          <p:cNvSpPr/>
          <p:nvPr/>
        </p:nvSpPr>
        <p:spPr>
          <a:xfrm>
            <a:off x="5509307" y="3112660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210;g35ca313daad_0_0">
            <a:extLst>
              <a:ext uri="{FF2B5EF4-FFF2-40B4-BE49-F238E27FC236}">
                <a16:creationId xmlns:a16="http://schemas.microsoft.com/office/drawing/2014/main" id="{C279D04B-5752-19F5-3A26-5851B623CA54}"/>
              </a:ext>
            </a:extLst>
          </p:cNvPr>
          <p:cNvSpPr/>
          <p:nvPr/>
        </p:nvSpPr>
        <p:spPr>
          <a:xfrm>
            <a:off x="6652307" y="3112660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212;g35ca313daad_0_0">
            <a:extLst>
              <a:ext uri="{FF2B5EF4-FFF2-40B4-BE49-F238E27FC236}">
                <a16:creationId xmlns:a16="http://schemas.microsoft.com/office/drawing/2014/main" id="{F9531572-C3C3-B626-EB58-1F80074F9E81}"/>
              </a:ext>
            </a:extLst>
          </p:cNvPr>
          <p:cNvSpPr txBox="1"/>
          <p:nvPr/>
        </p:nvSpPr>
        <p:spPr>
          <a:xfrm>
            <a:off x="5693505" y="3150835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213;g35ca313daad_0_0">
            <a:extLst>
              <a:ext uri="{FF2B5EF4-FFF2-40B4-BE49-F238E27FC236}">
                <a16:creationId xmlns:a16="http://schemas.microsoft.com/office/drawing/2014/main" id="{73A0FAA0-3066-5703-B755-878A990749D1}"/>
              </a:ext>
            </a:extLst>
          </p:cNvPr>
          <p:cNvSpPr/>
          <p:nvPr/>
        </p:nvSpPr>
        <p:spPr>
          <a:xfrm>
            <a:off x="5827305" y="2864885"/>
            <a:ext cx="926400" cy="51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Merger</a:t>
            </a:r>
          </a:p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Unit</a:t>
            </a:r>
          </a:p>
        </p:txBody>
      </p:sp>
      <p:sp>
        <p:nvSpPr>
          <p:cNvPr id="31" name="Google Shape;1220;g35ca313daad_0_0">
            <a:extLst>
              <a:ext uri="{FF2B5EF4-FFF2-40B4-BE49-F238E27FC236}">
                <a16:creationId xmlns:a16="http://schemas.microsoft.com/office/drawing/2014/main" id="{1843FB75-8A39-6D0E-1988-2FBF726AB0DC}"/>
              </a:ext>
            </a:extLst>
          </p:cNvPr>
          <p:cNvSpPr/>
          <p:nvPr/>
        </p:nvSpPr>
        <p:spPr>
          <a:xfrm>
            <a:off x="5706419" y="2806089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III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223;g35ca313daad_0_0">
            <a:extLst>
              <a:ext uri="{FF2B5EF4-FFF2-40B4-BE49-F238E27FC236}">
                <a16:creationId xmlns:a16="http://schemas.microsoft.com/office/drawing/2014/main" id="{9C0BB980-8B8D-9636-693C-7B5CA36A126B}"/>
              </a:ext>
            </a:extLst>
          </p:cNvPr>
          <p:cNvSpPr txBox="1"/>
          <p:nvPr/>
        </p:nvSpPr>
        <p:spPr>
          <a:xfrm>
            <a:off x="4717855" y="4821660"/>
            <a:ext cx="25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b="1" kern="0">
              <a:solidFill>
                <a:srgbClr val="43434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25;g35ca313daad_0_0">
            <a:extLst>
              <a:ext uri="{FF2B5EF4-FFF2-40B4-BE49-F238E27FC236}">
                <a16:creationId xmlns:a16="http://schemas.microsoft.com/office/drawing/2014/main" id="{C07C96D5-8733-2A48-A52A-F49C66D8F18B}"/>
              </a:ext>
            </a:extLst>
          </p:cNvPr>
          <p:cNvSpPr txBox="1"/>
          <p:nvPr/>
        </p:nvSpPr>
        <p:spPr>
          <a:xfrm rot="5400000" flipH="1">
            <a:off x="7253247" y="5138737"/>
            <a:ext cx="39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26;g35ca313daad_0_0">
            <a:extLst>
              <a:ext uri="{FF2B5EF4-FFF2-40B4-BE49-F238E27FC236}">
                <a16:creationId xmlns:a16="http://schemas.microsoft.com/office/drawing/2014/main" id="{D7298767-2C85-FE5C-CA2B-F2C6853822F2}"/>
              </a:ext>
            </a:extLst>
          </p:cNvPr>
          <p:cNvSpPr txBox="1"/>
          <p:nvPr/>
        </p:nvSpPr>
        <p:spPr>
          <a:xfrm rot="5400000" flipH="1">
            <a:off x="5440065" y="5138737"/>
            <a:ext cx="39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227;g35ca313daad_0_0">
            <a:extLst>
              <a:ext uri="{FF2B5EF4-FFF2-40B4-BE49-F238E27FC236}">
                <a16:creationId xmlns:a16="http://schemas.microsoft.com/office/drawing/2014/main" id="{DE0921E4-AAB3-9D88-61C5-985D864AD8A9}"/>
              </a:ext>
            </a:extLst>
          </p:cNvPr>
          <p:cNvSpPr/>
          <p:nvPr/>
        </p:nvSpPr>
        <p:spPr>
          <a:xfrm>
            <a:off x="5100220" y="5639595"/>
            <a:ext cx="2509500" cy="270000"/>
          </a:xfrm>
          <a:prstGeom prst="rect">
            <a:avLst/>
          </a:prstGeom>
          <a:solidFill>
            <a:srgbClr val="BFAECF"/>
          </a:solidFill>
          <a:ln w="9525" cap="flat" cmpd="sng">
            <a:solidFill>
              <a:srgbClr val="323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Arithmetic Unit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1228;g35ca313daad_0_0">
            <a:extLst>
              <a:ext uri="{FF2B5EF4-FFF2-40B4-BE49-F238E27FC236}">
                <a16:creationId xmlns:a16="http://schemas.microsoft.com/office/drawing/2014/main" id="{C87DE9D5-4200-76CC-2404-E3A96F520BA4}"/>
              </a:ext>
            </a:extLst>
          </p:cNvPr>
          <p:cNvGrpSpPr/>
          <p:nvPr/>
        </p:nvGrpSpPr>
        <p:grpSpPr>
          <a:xfrm>
            <a:off x="5100195" y="5097883"/>
            <a:ext cx="1236300" cy="507400"/>
            <a:chOff x="5910688" y="5184363"/>
            <a:chExt cx="1236300" cy="507400"/>
          </a:xfrm>
        </p:grpSpPr>
        <p:grpSp>
          <p:nvGrpSpPr>
            <p:cNvPr id="37" name="Google Shape;1229;g35ca313daad_0_0">
              <a:extLst>
                <a:ext uri="{FF2B5EF4-FFF2-40B4-BE49-F238E27FC236}">
                  <a16:creationId xmlns:a16="http://schemas.microsoft.com/office/drawing/2014/main" id="{7BF7D850-72FE-3DF0-4961-7978E8FE4A98}"/>
                </a:ext>
              </a:extLst>
            </p:cNvPr>
            <p:cNvGrpSpPr/>
            <p:nvPr/>
          </p:nvGrpSpPr>
          <p:grpSpPr>
            <a:xfrm>
              <a:off x="5910688" y="5214763"/>
              <a:ext cx="1236300" cy="477000"/>
              <a:chOff x="-2094375" y="1746300"/>
              <a:chExt cx="1236300" cy="477000"/>
            </a:xfrm>
          </p:grpSpPr>
          <p:sp>
            <p:nvSpPr>
              <p:cNvPr id="39" name="Google Shape;1230;g35ca313daad_0_0">
                <a:extLst>
                  <a:ext uri="{FF2B5EF4-FFF2-40B4-BE49-F238E27FC236}">
                    <a16:creationId xmlns:a16="http://schemas.microsoft.com/office/drawing/2014/main" id="{2D4976E6-A5BE-3CA8-9569-744F38AD434A}"/>
                  </a:ext>
                </a:extLst>
              </p:cNvPr>
              <p:cNvSpPr/>
              <p:nvPr/>
            </p:nvSpPr>
            <p:spPr>
              <a:xfrm flipH="1">
                <a:off x="-2094375" y="1746300"/>
                <a:ext cx="1236300" cy="4770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1B587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0" name="Google Shape;1231;g35ca313daad_0_0">
                <a:extLst>
                  <a:ext uri="{FF2B5EF4-FFF2-40B4-BE49-F238E27FC236}">
                    <a16:creationId xmlns:a16="http://schemas.microsoft.com/office/drawing/2014/main" id="{078F725C-4025-9604-1764-9AE650EB4599}"/>
                  </a:ext>
                </a:extLst>
              </p:cNvPr>
              <p:cNvCxnSpPr>
                <a:cxnSpLocks/>
                <a:stCxn id="48" idx="4"/>
                <a:endCxn id="44" idx="0"/>
              </p:cNvCxnSpPr>
              <p:nvPr/>
            </p:nvCxnSpPr>
            <p:spPr>
              <a:xfrm rot="10800000">
                <a:off x="-1973812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1234;g35ca313daad_0_0">
                <a:extLst>
                  <a:ext uri="{FF2B5EF4-FFF2-40B4-BE49-F238E27FC236}">
                    <a16:creationId xmlns:a16="http://schemas.microsoft.com/office/drawing/2014/main" id="{49EA0919-CD86-4371-8718-0421A095FE26}"/>
                  </a:ext>
                </a:extLst>
              </p:cNvPr>
              <p:cNvCxnSpPr>
                <a:cxnSpLocks/>
                <a:stCxn id="49" idx="4"/>
                <a:endCxn id="45" idx="0"/>
              </p:cNvCxnSpPr>
              <p:nvPr/>
            </p:nvCxnSpPr>
            <p:spPr>
              <a:xfrm rot="10800000">
                <a:off x="-1675048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1237;g35ca313daad_0_0">
                <a:extLst>
                  <a:ext uri="{FF2B5EF4-FFF2-40B4-BE49-F238E27FC236}">
                    <a16:creationId xmlns:a16="http://schemas.microsoft.com/office/drawing/2014/main" id="{FF38762B-0B5E-CBF0-E546-8190B37C43AB}"/>
                  </a:ext>
                </a:extLst>
              </p:cNvPr>
              <p:cNvCxnSpPr>
                <a:cxnSpLocks/>
                <a:stCxn id="50" idx="4"/>
                <a:endCxn id="46" idx="0"/>
              </p:cNvCxnSpPr>
              <p:nvPr/>
            </p:nvCxnSpPr>
            <p:spPr>
              <a:xfrm rot="10800000">
                <a:off x="-961542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1240;g35ca313daad_0_0">
                <a:extLst>
                  <a:ext uri="{FF2B5EF4-FFF2-40B4-BE49-F238E27FC236}">
                    <a16:creationId xmlns:a16="http://schemas.microsoft.com/office/drawing/2014/main" id="{B5078DB8-DF4F-17B6-9727-7F8599B2E3CE}"/>
                  </a:ext>
                </a:extLst>
              </p:cNvPr>
              <p:cNvCxnSpPr>
                <a:cxnSpLocks/>
                <a:stCxn id="46" idx="6"/>
                <a:endCxn id="44" idx="2"/>
              </p:cNvCxnSpPr>
              <p:nvPr/>
            </p:nvCxnSpPr>
            <p:spPr>
              <a:xfrm rot="10800000">
                <a:off x="-2047392" y="1855469"/>
                <a:ext cx="1159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4" name="Google Shape;1233;g35ca313daad_0_0">
                <a:extLst>
                  <a:ext uri="{FF2B5EF4-FFF2-40B4-BE49-F238E27FC236}">
                    <a16:creationId xmlns:a16="http://schemas.microsoft.com/office/drawing/2014/main" id="{CFB0B4B1-809A-7942-CB55-7B57B096C756}"/>
                  </a:ext>
                </a:extLst>
              </p:cNvPr>
              <p:cNvSpPr/>
              <p:nvPr/>
            </p:nvSpPr>
            <p:spPr>
              <a:xfrm>
                <a:off x="-2047462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236;g35ca313daad_0_0">
                <a:extLst>
                  <a:ext uri="{FF2B5EF4-FFF2-40B4-BE49-F238E27FC236}">
                    <a16:creationId xmlns:a16="http://schemas.microsoft.com/office/drawing/2014/main" id="{FC6149A8-EAD5-5659-A7C4-D6ECC36B8697}"/>
                  </a:ext>
                </a:extLst>
              </p:cNvPr>
              <p:cNvSpPr/>
              <p:nvPr/>
            </p:nvSpPr>
            <p:spPr>
              <a:xfrm>
                <a:off x="-1748698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239;g35ca313daad_0_0">
                <a:extLst>
                  <a:ext uri="{FF2B5EF4-FFF2-40B4-BE49-F238E27FC236}">
                    <a16:creationId xmlns:a16="http://schemas.microsoft.com/office/drawing/2014/main" id="{EEF07776-BB63-27EF-464B-71FA2E6DDE6D}"/>
                  </a:ext>
                </a:extLst>
              </p:cNvPr>
              <p:cNvSpPr/>
              <p:nvPr/>
            </p:nvSpPr>
            <p:spPr>
              <a:xfrm>
                <a:off x="-1035192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" name="Google Shape;1241;g35ca313daad_0_0">
                <a:extLst>
                  <a:ext uri="{FF2B5EF4-FFF2-40B4-BE49-F238E27FC236}">
                    <a16:creationId xmlns:a16="http://schemas.microsoft.com/office/drawing/2014/main" id="{81F0D8E0-4DDA-4867-2B40-4485D7737CF1}"/>
                  </a:ext>
                </a:extLst>
              </p:cNvPr>
              <p:cNvCxnSpPr>
                <a:cxnSpLocks/>
                <a:stCxn id="50" idx="6"/>
                <a:endCxn id="48" idx="2"/>
              </p:cNvCxnSpPr>
              <p:nvPr/>
            </p:nvCxnSpPr>
            <p:spPr>
              <a:xfrm rot="10800000">
                <a:off x="-2047392" y="2114250"/>
                <a:ext cx="1159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8" name="Google Shape;1232;g35ca313daad_0_0">
                <a:extLst>
                  <a:ext uri="{FF2B5EF4-FFF2-40B4-BE49-F238E27FC236}">
                    <a16:creationId xmlns:a16="http://schemas.microsoft.com/office/drawing/2014/main" id="{EF7BDD01-D2AF-617D-4791-11271FD63883}"/>
                  </a:ext>
                </a:extLst>
              </p:cNvPr>
              <p:cNvSpPr/>
              <p:nvPr/>
            </p:nvSpPr>
            <p:spPr>
              <a:xfrm>
                <a:off x="-2047462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235;g35ca313daad_0_0">
                <a:extLst>
                  <a:ext uri="{FF2B5EF4-FFF2-40B4-BE49-F238E27FC236}">
                    <a16:creationId xmlns:a16="http://schemas.microsoft.com/office/drawing/2014/main" id="{4D3A00F2-6E44-78C0-F4A6-83F545FF76D0}"/>
                  </a:ext>
                </a:extLst>
              </p:cNvPr>
              <p:cNvSpPr/>
              <p:nvPr/>
            </p:nvSpPr>
            <p:spPr>
              <a:xfrm>
                <a:off x="-1748698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238;g35ca313daad_0_0">
                <a:extLst>
                  <a:ext uri="{FF2B5EF4-FFF2-40B4-BE49-F238E27FC236}">
                    <a16:creationId xmlns:a16="http://schemas.microsoft.com/office/drawing/2014/main" id="{B7CD409F-6710-6211-8C27-1F82520B9C2C}"/>
                  </a:ext>
                </a:extLst>
              </p:cNvPr>
              <p:cNvSpPr/>
              <p:nvPr/>
            </p:nvSpPr>
            <p:spPr>
              <a:xfrm>
                <a:off x="-1035192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242;g35ca313daad_0_0">
                <a:extLst>
                  <a:ext uri="{FF2B5EF4-FFF2-40B4-BE49-F238E27FC236}">
                    <a16:creationId xmlns:a16="http://schemas.microsoft.com/office/drawing/2014/main" id="{6A16C86D-54C0-5415-8793-5F87F3BE6E98}"/>
                  </a:ext>
                </a:extLst>
              </p:cNvPr>
              <p:cNvSpPr txBox="1"/>
              <p:nvPr/>
            </p:nvSpPr>
            <p:spPr>
              <a:xfrm rot="5400000" flipH="1">
                <a:off x="-1401950" y="1807475"/>
                <a:ext cx="273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800"/>
                  <a:defRPr/>
                </a:pPr>
                <a:r>
                  <a:rPr lang="en-US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…</a:t>
                </a:r>
                <a:endParaRPr sz="14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243;g35ca313daad_0_0">
              <a:extLst>
                <a:ext uri="{FF2B5EF4-FFF2-40B4-BE49-F238E27FC236}">
                  <a16:creationId xmlns:a16="http://schemas.microsoft.com/office/drawing/2014/main" id="{22E6D0C3-8BC3-E3D2-2ED9-EBB1BFEA8D51}"/>
                </a:ext>
              </a:extLst>
            </p:cNvPr>
            <p:cNvSpPr/>
            <p:nvPr/>
          </p:nvSpPr>
          <p:spPr>
            <a:xfrm>
              <a:off x="6098788" y="5184363"/>
              <a:ext cx="926400" cy="369300"/>
            </a:xfrm>
            <a:prstGeom prst="rect">
              <a:avLst/>
            </a:prstGeom>
            <a:solidFill>
              <a:srgbClr val="B3D5AB"/>
            </a:solidFill>
            <a:ln w="9525" cap="flat" cmpd="sng">
              <a:solidFill>
                <a:srgbClr val="323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Querying Unit 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1244;g35ca313daad_0_0">
            <a:extLst>
              <a:ext uri="{FF2B5EF4-FFF2-40B4-BE49-F238E27FC236}">
                <a16:creationId xmlns:a16="http://schemas.microsoft.com/office/drawing/2014/main" id="{CD4E02BB-590D-DD37-52CC-0D78EF5C3911}"/>
              </a:ext>
            </a:extLst>
          </p:cNvPr>
          <p:cNvGrpSpPr/>
          <p:nvPr/>
        </p:nvGrpSpPr>
        <p:grpSpPr>
          <a:xfrm>
            <a:off x="6373445" y="5097883"/>
            <a:ext cx="1236300" cy="507400"/>
            <a:chOff x="5910688" y="5184363"/>
            <a:chExt cx="1236300" cy="507400"/>
          </a:xfrm>
        </p:grpSpPr>
        <p:grpSp>
          <p:nvGrpSpPr>
            <p:cNvPr id="53" name="Google Shape;1245;g35ca313daad_0_0">
              <a:extLst>
                <a:ext uri="{FF2B5EF4-FFF2-40B4-BE49-F238E27FC236}">
                  <a16:creationId xmlns:a16="http://schemas.microsoft.com/office/drawing/2014/main" id="{BC4B9910-D490-411F-D66A-5698EA90044D}"/>
                </a:ext>
              </a:extLst>
            </p:cNvPr>
            <p:cNvGrpSpPr/>
            <p:nvPr/>
          </p:nvGrpSpPr>
          <p:grpSpPr>
            <a:xfrm>
              <a:off x="5910688" y="5214763"/>
              <a:ext cx="1236300" cy="477000"/>
              <a:chOff x="-2094375" y="1746300"/>
              <a:chExt cx="1236300" cy="477000"/>
            </a:xfrm>
          </p:grpSpPr>
          <p:sp>
            <p:nvSpPr>
              <p:cNvPr id="55" name="Google Shape;1246;g35ca313daad_0_0">
                <a:extLst>
                  <a:ext uri="{FF2B5EF4-FFF2-40B4-BE49-F238E27FC236}">
                    <a16:creationId xmlns:a16="http://schemas.microsoft.com/office/drawing/2014/main" id="{CEC48A37-1ED2-FCCC-DEA7-C4B1318E9B49}"/>
                  </a:ext>
                </a:extLst>
              </p:cNvPr>
              <p:cNvSpPr/>
              <p:nvPr/>
            </p:nvSpPr>
            <p:spPr>
              <a:xfrm flipH="1">
                <a:off x="-2094375" y="1746300"/>
                <a:ext cx="1236300" cy="4770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1B587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6" name="Google Shape;1247;g35ca313daad_0_0">
                <a:extLst>
                  <a:ext uri="{FF2B5EF4-FFF2-40B4-BE49-F238E27FC236}">
                    <a16:creationId xmlns:a16="http://schemas.microsoft.com/office/drawing/2014/main" id="{820776FE-FFEF-4661-BDF2-D2B9A18443E9}"/>
                  </a:ext>
                </a:extLst>
              </p:cNvPr>
              <p:cNvCxnSpPr>
                <a:cxnSpLocks/>
                <a:stCxn id="64" idx="4"/>
                <a:endCxn id="60" idx="0"/>
              </p:cNvCxnSpPr>
              <p:nvPr/>
            </p:nvCxnSpPr>
            <p:spPr>
              <a:xfrm rot="10800000">
                <a:off x="-1973812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" name="Google Shape;1250;g35ca313daad_0_0">
                <a:extLst>
                  <a:ext uri="{FF2B5EF4-FFF2-40B4-BE49-F238E27FC236}">
                    <a16:creationId xmlns:a16="http://schemas.microsoft.com/office/drawing/2014/main" id="{E604F877-8D98-C383-053A-B8FD22658602}"/>
                  </a:ext>
                </a:extLst>
              </p:cNvPr>
              <p:cNvCxnSpPr>
                <a:cxnSpLocks/>
                <a:stCxn id="65" idx="4"/>
                <a:endCxn id="61" idx="0"/>
              </p:cNvCxnSpPr>
              <p:nvPr/>
            </p:nvCxnSpPr>
            <p:spPr>
              <a:xfrm rot="10800000">
                <a:off x="-1675048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" name="Google Shape;1253;g35ca313daad_0_0">
                <a:extLst>
                  <a:ext uri="{FF2B5EF4-FFF2-40B4-BE49-F238E27FC236}">
                    <a16:creationId xmlns:a16="http://schemas.microsoft.com/office/drawing/2014/main" id="{4B9FE37D-6928-8281-0C55-59FC031F30F4}"/>
                  </a:ext>
                </a:extLst>
              </p:cNvPr>
              <p:cNvCxnSpPr>
                <a:cxnSpLocks/>
                <a:stCxn id="66" idx="4"/>
                <a:endCxn id="62" idx="0"/>
              </p:cNvCxnSpPr>
              <p:nvPr/>
            </p:nvCxnSpPr>
            <p:spPr>
              <a:xfrm rot="10800000">
                <a:off x="-961542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" name="Google Shape;1256;g35ca313daad_0_0">
                <a:extLst>
                  <a:ext uri="{FF2B5EF4-FFF2-40B4-BE49-F238E27FC236}">
                    <a16:creationId xmlns:a16="http://schemas.microsoft.com/office/drawing/2014/main" id="{22FD945D-8ED5-6DF1-4EC3-D215E8C5FDA7}"/>
                  </a:ext>
                </a:extLst>
              </p:cNvPr>
              <p:cNvCxnSpPr>
                <a:cxnSpLocks/>
                <a:stCxn id="62" idx="6"/>
                <a:endCxn id="60" idx="2"/>
              </p:cNvCxnSpPr>
              <p:nvPr/>
            </p:nvCxnSpPr>
            <p:spPr>
              <a:xfrm rot="10800000">
                <a:off x="-2047392" y="1855469"/>
                <a:ext cx="1159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0" name="Google Shape;1249;g35ca313daad_0_0">
                <a:extLst>
                  <a:ext uri="{FF2B5EF4-FFF2-40B4-BE49-F238E27FC236}">
                    <a16:creationId xmlns:a16="http://schemas.microsoft.com/office/drawing/2014/main" id="{EF622B4A-A8DC-C567-3C61-E55C07B05AAF}"/>
                  </a:ext>
                </a:extLst>
              </p:cNvPr>
              <p:cNvSpPr/>
              <p:nvPr/>
            </p:nvSpPr>
            <p:spPr>
              <a:xfrm>
                <a:off x="-2047462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252;g35ca313daad_0_0">
                <a:extLst>
                  <a:ext uri="{FF2B5EF4-FFF2-40B4-BE49-F238E27FC236}">
                    <a16:creationId xmlns:a16="http://schemas.microsoft.com/office/drawing/2014/main" id="{BACB2D40-B514-A4E9-1337-BBD9183A0927}"/>
                  </a:ext>
                </a:extLst>
              </p:cNvPr>
              <p:cNvSpPr/>
              <p:nvPr/>
            </p:nvSpPr>
            <p:spPr>
              <a:xfrm>
                <a:off x="-1748698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255;g35ca313daad_0_0">
                <a:extLst>
                  <a:ext uri="{FF2B5EF4-FFF2-40B4-BE49-F238E27FC236}">
                    <a16:creationId xmlns:a16="http://schemas.microsoft.com/office/drawing/2014/main" id="{EA7E2ADF-CC25-4956-7187-033F68C6F0D3}"/>
                  </a:ext>
                </a:extLst>
              </p:cNvPr>
              <p:cNvSpPr/>
              <p:nvPr/>
            </p:nvSpPr>
            <p:spPr>
              <a:xfrm>
                <a:off x="-1035192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3" name="Google Shape;1257;g35ca313daad_0_0">
                <a:extLst>
                  <a:ext uri="{FF2B5EF4-FFF2-40B4-BE49-F238E27FC236}">
                    <a16:creationId xmlns:a16="http://schemas.microsoft.com/office/drawing/2014/main" id="{A86C18F6-A9C9-4F21-152B-E38665699638}"/>
                  </a:ext>
                </a:extLst>
              </p:cNvPr>
              <p:cNvCxnSpPr>
                <a:cxnSpLocks/>
                <a:stCxn id="66" idx="6"/>
                <a:endCxn id="64" idx="2"/>
              </p:cNvCxnSpPr>
              <p:nvPr/>
            </p:nvCxnSpPr>
            <p:spPr>
              <a:xfrm rot="10800000">
                <a:off x="-2047392" y="2114250"/>
                <a:ext cx="1159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4" name="Google Shape;1248;g35ca313daad_0_0">
                <a:extLst>
                  <a:ext uri="{FF2B5EF4-FFF2-40B4-BE49-F238E27FC236}">
                    <a16:creationId xmlns:a16="http://schemas.microsoft.com/office/drawing/2014/main" id="{B650584A-3155-6A99-F29C-B4D49477C3E3}"/>
                  </a:ext>
                </a:extLst>
              </p:cNvPr>
              <p:cNvSpPr/>
              <p:nvPr/>
            </p:nvSpPr>
            <p:spPr>
              <a:xfrm>
                <a:off x="-2047462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251;g35ca313daad_0_0">
                <a:extLst>
                  <a:ext uri="{FF2B5EF4-FFF2-40B4-BE49-F238E27FC236}">
                    <a16:creationId xmlns:a16="http://schemas.microsoft.com/office/drawing/2014/main" id="{59D7E011-38DE-74A8-1383-0782E8A6D78F}"/>
                  </a:ext>
                </a:extLst>
              </p:cNvPr>
              <p:cNvSpPr/>
              <p:nvPr/>
            </p:nvSpPr>
            <p:spPr>
              <a:xfrm>
                <a:off x="-1748698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254;g35ca313daad_0_0">
                <a:extLst>
                  <a:ext uri="{FF2B5EF4-FFF2-40B4-BE49-F238E27FC236}">
                    <a16:creationId xmlns:a16="http://schemas.microsoft.com/office/drawing/2014/main" id="{6B902BBE-A386-B189-D4BE-2BB22D72C6E5}"/>
                  </a:ext>
                </a:extLst>
              </p:cNvPr>
              <p:cNvSpPr/>
              <p:nvPr/>
            </p:nvSpPr>
            <p:spPr>
              <a:xfrm>
                <a:off x="-1035192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258;g35ca313daad_0_0">
                <a:extLst>
                  <a:ext uri="{FF2B5EF4-FFF2-40B4-BE49-F238E27FC236}">
                    <a16:creationId xmlns:a16="http://schemas.microsoft.com/office/drawing/2014/main" id="{6C8F71CF-5433-93A4-D4E8-9FEA90FF1D56}"/>
                  </a:ext>
                </a:extLst>
              </p:cNvPr>
              <p:cNvSpPr txBox="1"/>
              <p:nvPr/>
            </p:nvSpPr>
            <p:spPr>
              <a:xfrm rot="5400000" flipH="1">
                <a:off x="-1401950" y="1807475"/>
                <a:ext cx="273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800"/>
                  <a:defRPr/>
                </a:pPr>
                <a:r>
                  <a:rPr lang="en-US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…</a:t>
                </a:r>
                <a:endParaRPr sz="14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" name="Google Shape;1259;g35ca313daad_0_0">
              <a:extLst>
                <a:ext uri="{FF2B5EF4-FFF2-40B4-BE49-F238E27FC236}">
                  <a16:creationId xmlns:a16="http://schemas.microsoft.com/office/drawing/2014/main" id="{B47571A8-27E2-3D44-FD65-D8540AC82FE6}"/>
                </a:ext>
              </a:extLst>
            </p:cNvPr>
            <p:cNvSpPr/>
            <p:nvPr/>
          </p:nvSpPr>
          <p:spPr>
            <a:xfrm>
              <a:off x="6098788" y="5184363"/>
              <a:ext cx="926400" cy="369300"/>
            </a:xfrm>
            <a:prstGeom prst="rect">
              <a:avLst/>
            </a:prstGeom>
            <a:solidFill>
              <a:srgbClr val="B3D5AB"/>
            </a:solidFill>
            <a:ln w="9525" cap="flat" cmpd="sng">
              <a:solidFill>
                <a:srgbClr val="323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r>
                <a:rPr lang="en-US" sz="14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Querying Unit </a:t>
              </a:r>
              <a:endParaRPr sz="14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1261;g35ca313daad_0_0">
            <a:extLst>
              <a:ext uri="{FF2B5EF4-FFF2-40B4-BE49-F238E27FC236}">
                <a16:creationId xmlns:a16="http://schemas.microsoft.com/office/drawing/2014/main" id="{E123C8DD-AB70-B2CA-3CE2-141FBA9E84B0}"/>
              </a:ext>
            </a:extLst>
          </p:cNvPr>
          <p:cNvSpPr/>
          <p:nvPr/>
        </p:nvSpPr>
        <p:spPr>
          <a:xfrm>
            <a:off x="5116502" y="5006713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1262;g35ca313daad_0_0">
            <a:extLst>
              <a:ext uri="{FF2B5EF4-FFF2-40B4-BE49-F238E27FC236}">
                <a16:creationId xmlns:a16="http://schemas.microsoft.com/office/drawing/2014/main" id="{004D0120-02EF-4187-B41F-7B73F601BBEB}"/>
              </a:ext>
            </a:extLst>
          </p:cNvPr>
          <p:cNvSpPr/>
          <p:nvPr/>
        </p:nvSpPr>
        <p:spPr>
          <a:xfrm>
            <a:off x="6396534" y="5006713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</a:t>
            </a:r>
            <a:endParaRPr sz="14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273;g35ca313daad_0_0">
            <a:extLst>
              <a:ext uri="{FF2B5EF4-FFF2-40B4-BE49-F238E27FC236}">
                <a16:creationId xmlns:a16="http://schemas.microsoft.com/office/drawing/2014/main" id="{6CF6F1A7-4946-8AF1-8EC8-C772B337F721}"/>
              </a:ext>
            </a:extLst>
          </p:cNvPr>
          <p:cNvSpPr txBox="1"/>
          <p:nvPr/>
        </p:nvSpPr>
        <p:spPr>
          <a:xfrm>
            <a:off x="5693505" y="3455635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74;g35ca313daad_0_0">
            <a:extLst>
              <a:ext uri="{FF2B5EF4-FFF2-40B4-BE49-F238E27FC236}">
                <a16:creationId xmlns:a16="http://schemas.microsoft.com/office/drawing/2014/main" id="{07A3582C-C2DE-A640-D87E-4CE7DD81B40C}"/>
              </a:ext>
            </a:extLst>
          </p:cNvPr>
          <p:cNvSpPr txBox="1"/>
          <p:nvPr/>
        </p:nvSpPr>
        <p:spPr>
          <a:xfrm>
            <a:off x="5693505" y="3303235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04;g35ca313daad_0_0">
            <a:extLst>
              <a:ext uri="{FF2B5EF4-FFF2-40B4-BE49-F238E27FC236}">
                <a16:creationId xmlns:a16="http://schemas.microsoft.com/office/drawing/2014/main" id="{291D90F8-3DC1-4F80-C759-A14786F7DA59}"/>
              </a:ext>
            </a:extLst>
          </p:cNvPr>
          <p:cNvSpPr txBox="1"/>
          <p:nvPr/>
        </p:nvSpPr>
        <p:spPr>
          <a:xfrm flipH="1">
            <a:off x="8374487" y="5275547"/>
            <a:ext cx="39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2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1156;g35ca313daad_0_0">
            <a:extLst>
              <a:ext uri="{FF2B5EF4-FFF2-40B4-BE49-F238E27FC236}">
                <a16:creationId xmlns:a16="http://schemas.microsoft.com/office/drawing/2014/main" id="{D1107F01-3251-97E8-6BBD-9690845685D7}"/>
              </a:ext>
            </a:extLst>
          </p:cNvPr>
          <p:cNvSpPr/>
          <p:nvPr/>
        </p:nvSpPr>
        <p:spPr>
          <a:xfrm>
            <a:off x="3996894" y="3935249"/>
            <a:ext cx="3823500" cy="397333"/>
          </a:xfrm>
          <a:prstGeom prst="roundRect">
            <a:avLst>
              <a:gd name="adj" fmla="val 2363"/>
            </a:avLst>
          </a:prstGeom>
          <a:solidFill>
            <a:srgbClr val="C2E0F2"/>
          </a:solidFill>
          <a:ln w="19050" cap="flat" cmpd="sng">
            <a:solidFill>
              <a:srgbClr val="1B58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1183;g35ca313daad_0_0">
            <a:extLst>
              <a:ext uri="{FF2B5EF4-FFF2-40B4-BE49-F238E27FC236}">
                <a16:creationId xmlns:a16="http://schemas.microsoft.com/office/drawing/2014/main" id="{9F7CAE7F-A737-0869-24E2-D61F68B4B043}"/>
              </a:ext>
            </a:extLst>
          </p:cNvPr>
          <p:cNvSpPr/>
          <p:nvPr/>
        </p:nvSpPr>
        <p:spPr>
          <a:xfrm>
            <a:off x="4272896" y="3019902"/>
            <a:ext cx="567637" cy="1607969"/>
          </a:xfrm>
          <a:prstGeom prst="bentArrow">
            <a:avLst>
              <a:gd name="adj1" fmla="val 20924"/>
              <a:gd name="adj2" fmla="val 25000"/>
              <a:gd name="adj3" fmla="val 0"/>
              <a:gd name="adj4" fmla="val 0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1217;g35ca313daad_0_0">
            <a:extLst>
              <a:ext uri="{FF2B5EF4-FFF2-40B4-BE49-F238E27FC236}">
                <a16:creationId xmlns:a16="http://schemas.microsoft.com/office/drawing/2014/main" id="{3131C71E-D358-D19D-7A27-8753AF00830C}"/>
              </a:ext>
            </a:extLst>
          </p:cNvPr>
          <p:cNvSpPr/>
          <p:nvPr/>
        </p:nvSpPr>
        <p:spPr>
          <a:xfrm>
            <a:off x="6988380" y="2675560"/>
            <a:ext cx="780900" cy="1683398"/>
          </a:xfrm>
          <a:prstGeom prst="rect">
            <a:avLst/>
          </a:prstGeom>
          <a:solidFill>
            <a:srgbClr val="EAEAEA"/>
          </a:solidFill>
          <a:ln w="19050" cap="flat" cmpd="sng">
            <a:solidFill>
              <a:srgbClr val="43434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MARS</a:t>
            </a:r>
            <a:endParaRPr sz="15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Control</a:t>
            </a:r>
            <a:endParaRPr sz="15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Unit</a:t>
            </a:r>
            <a:endParaRPr sz="1300" b="1" kern="0" dirty="0">
              <a:solidFill>
                <a:srgbClr val="38761D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1218;g35ca313daad_0_0">
            <a:extLst>
              <a:ext uri="{FF2B5EF4-FFF2-40B4-BE49-F238E27FC236}">
                <a16:creationId xmlns:a16="http://schemas.microsoft.com/office/drawing/2014/main" id="{8DB8012D-E6FA-832E-7113-08F0F5BEC73B}"/>
              </a:ext>
            </a:extLst>
          </p:cNvPr>
          <p:cNvSpPr/>
          <p:nvPr/>
        </p:nvSpPr>
        <p:spPr>
          <a:xfrm>
            <a:off x="6849980" y="2600541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</a:t>
            </a:r>
            <a:endParaRPr sz="14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1208;g35ca313daad_0_0">
            <a:extLst>
              <a:ext uri="{FF2B5EF4-FFF2-40B4-BE49-F238E27FC236}">
                <a16:creationId xmlns:a16="http://schemas.microsoft.com/office/drawing/2014/main" id="{27F734DD-0B63-FD8B-5927-A284F2DDE013}"/>
              </a:ext>
            </a:extLst>
          </p:cNvPr>
          <p:cNvSpPr/>
          <p:nvPr/>
        </p:nvSpPr>
        <p:spPr>
          <a:xfrm>
            <a:off x="4560205" y="2850760"/>
            <a:ext cx="926400" cy="51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Sorter</a:t>
            </a:r>
          </a:p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Unit</a:t>
            </a:r>
          </a:p>
        </p:txBody>
      </p:sp>
      <p:sp>
        <p:nvSpPr>
          <p:cNvPr id="78" name="Google Shape;1219;g35ca313daad_0_0">
            <a:extLst>
              <a:ext uri="{FF2B5EF4-FFF2-40B4-BE49-F238E27FC236}">
                <a16:creationId xmlns:a16="http://schemas.microsoft.com/office/drawing/2014/main" id="{343F0B47-9318-21A1-887E-E14449139CD6}"/>
              </a:ext>
            </a:extLst>
          </p:cNvPr>
          <p:cNvSpPr/>
          <p:nvPr/>
        </p:nvSpPr>
        <p:spPr>
          <a:xfrm>
            <a:off x="4453645" y="2806089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II</a:t>
            </a:r>
            <a:endParaRPr sz="14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1227;g35ca313daad_0_0">
            <a:extLst>
              <a:ext uri="{FF2B5EF4-FFF2-40B4-BE49-F238E27FC236}">
                <a16:creationId xmlns:a16="http://schemas.microsoft.com/office/drawing/2014/main" id="{A0420325-3DEC-5CB4-5D57-12E346126AFE}"/>
              </a:ext>
            </a:extLst>
          </p:cNvPr>
          <p:cNvSpPr/>
          <p:nvPr/>
        </p:nvSpPr>
        <p:spPr>
          <a:xfrm>
            <a:off x="5098761" y="5631642"/>
            <a:ext cx="2509500" cy="270000"/>
          </a:xfrm>
          <a:prstGeom prst="rect">
            <a:avLst/>
          </a:prstGeom>
          <a:solidFill>
            <a:srgbClr val="BFAEC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Arithmetic Unit</a:t>
            </a:r>
            <a:endParaRPr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60;g35ca313daad_0_0">
            <a:extLst>
              <a:ext uri="{FF2B5EF4-FFF2-40B4-BE49-F238E27FC236}">
                <a16:creationId xmlns:a16="http://schemas.microsoft.com/office/drawing/2014/main" id="{560C2394-8A63-CA5F-03FD-3D84D344E1B7}"/>
              </a:ext>
            </a:extLst>
          </p:cNvPr>
          <p:cNvSpPr/>
          <p:nvPr/>
        </p:nvSpPr>
        <p:spPr>
          <a:xfrm>
            <a:off x="5261362" y="5628105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IV</a:t>
            </a:r>
            <a:endParaRPr sz="12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158;g35ca313daad_0_0">
            <a:extLst>
              <a:ext uri="{FF2B5EF4-FFF2-40B4-BE49-F238E27FC236}">
                <a16:creationId xmlns:a16="http://schemas.microsoft.com/office/drawing/2014/main" id="{BCC8B8DA-E08B-08D3-C42F-B6A0C4F3790E}"/>
              </a:ext>
            </a:extLst>
          </p:cNvPr>
          <p:cNvSpPr/>
          <p:nvPr/>
        </p:nvSpPr>
        <p:spPr>
          <a:xfrm>
            <a:off x="8239755" y="2405460"/>
            <a:ext cx="1422900" cy="20451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1163;g35ca313daad_0_0">
            <a:extLst>
              <a:ext uri="{FF2B5EF4-FFF2-40B4-BE49-F238E27FC236}">
                <a16:creationId xmlns:a16="http://schemas.microsoft.com/office/drawing/2014/main" id="{94104AA8-A339-512F-E948-05A843F2CB86}"/>
              </a:ext>
            </a:extLst>
          </p:cNvPr>
          <p:cNvSpPr txBox="1"/>
          <p:nvPr/>
        </p:nvSpPr>
        <p:spPr>
          <a:xfrm>
            <a:off x="8230279" y="3106361"/>
            <a:ext cx="134254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 dirty="0">
                <a:solidFill>
                  <a:srgbClr val="434343"/>
                </a:solidFill>
                <a:ea typeface="Calibri"/>
                <a:cs typeface="Calibri"/>
                <a:sym typeface="Calibri"/>
              </a:rPr>
              <a:t>Flash Memory</a:t>
            </a:r>
            <a:endParaRPr sz="2000" b="1" kern="0" dirty="0">
              <a:solidFill>
                <a:srgbClr val="434343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157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A679F-2696-743C-5596-499839E02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5300-8539-27CC-AA0D-54466E6A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Architecture &amp; System (I/IV)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C2005-C911-E834-0F32-A6DC88871D80}"/>
              </a:ext>
            </a:extLst>
          </p:cNvPr>
          <p:cNvSpPr txBox="1"/>
          <p:nvPr/>
        </p:nvSpPr>
        <p:spPr>
          <a:xfrm>
            <a:off x="4224110" y="891035"/>
            <a:ext cx="4152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SSD Controller Components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FDE6D-5D5D-32D0-88B0-CF6102B9B9E8}"/>
              </a:ext>
            </a:extLst>
          </p:cNvPr>
          <p:cNvSpPr/>
          <p:nvPr/>
        </p:nvSpPr>
        <p:spPr>
          <a:xfrm>
            <a:off x="1906709" y="3972013"/>
            <a:ext cx="2473981" cy="163910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0FD1C-C6E6-32F9-FB4B-C573659B7901}"/>
              </a:ext>
            </a:extLst>
          </p:cNvPr>
          <p:cNvSpPr txBox="1"/>
          <p:nvPr/>
        </p:nvSpPr>
        <p:spPr>
          <a:xfrm>
            <a:off x="2000972" y="3997212"/>
            <a:ext cx="228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MARS Control Unit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8A43B-7E14-6CDC-E90F-690EF2639C01}"/>
              </a:ext>
            </a:extLst>
          </p:cNvPr>
          <p:cNvSpPr txBox="1"/>
          <p:nvPr/>
        </p:nvSpPr>
        <p:spPr>
          <a:xfrm>
            <a:off x="2000972" y="4356972"/>
            <a:ext cx="228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Finite State Machine that orchestrates pipeline execution, control and data flow  </a:t>
            </a:r>
          </a:p>
        </p:txBody>
      </p:sp>
      <p:sp>
        <p:nvSpPr>
          <p:cNvPr id="9" name="Google Shape;1218;g35ca313daad_0_0">
            <a:extLst>
              <a:ext uri="{FF2B5EF4-FFF2-40B4-BE49-F238E27FC236}">
                <a16:creationId xmlns:a16="http://schemas.microsoft.com/office/drawing/2014/main" id="{3CF17018-E985-DF38-0D5E-D3309F25559B}"/>
              </a:ext>
            </a:extLst>
          </p:cNvPr>
          <p:cNvSpPr/>
          <p:nvPr/>
        </p:nvSpPr>
        <p:spPr>
          <a:xfrm>
            <a:off x="1772559" y="3843706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</a:t>
            </a:r>
            <a:endParaRPr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53;g35ca313daad_0_0">
            <a:extLst>
              <a:ext uri="{FF2B5EF4-FFF2-40B4-BE49-F238E27FC236}">
                <a16:creationId xmlns:a16="http://schemas.microsoft.com/office/drawing/2014/main" id="{987C5FE7-86D1-4F2C-CC80-1F0835F7967A}"/>
              </a:ext>
            </a:extLst>
          </p:cNvPr>
          <p:cNvSpPr/>
          <p:nvPr/>
        </p:nvSpPr>
        <p:spPr>
          <a:xfrm>
            <a:off x="7945734" y="31680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0" name="Google Shape;1154;g35ca313daad_0_0">
            <a:extLst>
              <a:ext uri="{FF2B5EF4-FFF2-40B4-BE49-F238E27FC236}">
                <a16:creationId xmlns:a16="http://schemas.microsoft.com/office/drawing/2014/main" id="{6128AFBA-E019-737B-B25E-3DFF15FC249B}"/>
              </a:ext>
            </a:extLst>
          </p:cNvPr>
          <p:cNvSpPr/>
          <p:nvPr/>
        </p:nvSpPr>
        <p:spPr>
          <a:xfrm>
            <a:off x="7945734" y="17964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1" name="Google Shape;1155;g35ca313daad_0_0">
            <a:extLst>
              <a:ext uri="{FF2B5EF4-FFF2-40B4-BE49-F238E27FC236}">
                <a16:creationId xmlns:a16="http://schemas.microsoft.com/office/drawing/2014/main" id="{F7C0AF37-753D-7304-9984-4305407A61D0}"/>
              </a:ext>
            </a:extLst>
          </p:cNvPr>
          <p:cNvSpPr/>
          <p:nvPr/>
        </p:nvSpPr>
        <p:spPr>
          <a:xfrm>
            <a:off x="2515307" y="1470215"/>
            <a:ext cx="5545800" cy="20451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E0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56;g35ca313daad_0_0">
            <a:extLst>
              <a:ext uri="{FF2B5EF4-FFF2-40B4-BE49-F238E27FC236}">
                <a16:creationId xmlns:a16="http://schemas.microsoft.com/office/drawing/2014/main" id="{B93CFA04-EDD6-EBD8-CFCB-0FB87EA150BD}"/>
              </a:ext>
            </a:extLst>
          </p:cNvPr>
          <p:cNvSpPr/>
          <p:nvPr/>
        </p:nvSpPr>
        <p:spPr>
          <a:xfrm>
            <a:off x="4133857" y="1635565"/>
            <a:ext cx="3823500" cy="900900"/>
          </a:xfrm>
          <a:prstGeom prst="roundRect">
            <a:avLst>
              <a:gd name="adj" fmla="val 2363"/>
            </a:avLst>
          </a:prstGeom>
          <a:solidFill>
            <a:srgbClr val="C2E0F2"/>
          </a:solidFill>
          <a:ln w="190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58;g35ca313daad_0_0">
            <a:extLst>
              <a:ext uri="{FF2B5EF4-FFF2-40B4-BE49-F238E27FC236}">
                <a16:creationId xmlns:a16="http://schemas.microsoft.com/office/drawing/2014/main" id="{43703E01-38A0-03FF-FA6A-E69326BD4FCB}"/>
              </a:ext>
            </a:extLst>
          </p:cNvPr>
          <p:cNvSpPr/>
          <p:nvPr/>
        </p:nvSpPr>
        <p:spPr>
          <a:xfrm>
            <a:off x="8313982" y="1470215"/>
            <a:ext cx="1422900" cy="20451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60;g35ca313daad_0_0">
            <a:extLst>
              <a:ext uri="{FF2B5EF4-FFF2-40B4-BE49-F238E27FC236}">
                <a16:creationId xmlns:a16="http://schemas.microsoft.com/office/drawing/2014/main" id="{4F46EB34-4F67-0347-C924-D5B1655914C6}"/>
              </a:ext>
            </a:extLst>
          </p:cNvPr>
          <p:cNvSpPr txBox="1"/>
          <p:nvPr/>
        </p:nvSpPr>
        <p:spPr>
          <a:xfrm>
            <a:off x="2353060" y="1393716"/>
            <a:ext cx="18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SSD Controller</a:t>
            </a:r>
            <a:endParaRPr b="1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63;g35ca313daad_0_0">
            <a:extLst>
              <a:ext uri="{FF2B5EF4-FFF2-40B4-BE49-F238E27FC236}">
                <a16:creationId xmlns:a16="http://schemas.microsoft.com/office/drawing/2014/main" id="{3EE0A2D3-A43D-7697-9B78-35D08C6A0A58}"/>
              </a:ext>
            </a:extLst>
          </p:cNvPr>
          <p:cNvSpPr txBox="1"/>
          <p:nvPr/>
        </p:nvSpPr>
        <p:spPr>
          <a:xfrm>
            <a:off x="8304506" y="2171116"/>
            <a:ext cx="134254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20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Flash Memory</a:t>
            </a:r>
            <a:endParaRPr sz="20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1164;g35ca313daad_0_0">
            <a:extLst>
              <a:ext uri="{FF2B5EF4-FFF2-40B4-BE49-F238E27FC236}">
                <a16:creationId xmlns:a16="http://schemas.microsoft.com/office/drawing/2014/main" id="{6EBCFA9E-BDFE-224F-A3CF-ADE1DFD54D98}"/>
              </a:ext>
            </a:extLst>
          </p:cNvPr>
          <p:cNvGrpSpPr/>
          <p:nvPr/>
        </p:nvGrpSpPr>
        <p:grpSpPr>
          <a:xfrm>
            <a:off x="2990807" y="1846028"/>
            <a:ext cx="772750" cy="1285500"/>
            <a:chOff x="-1949225" y="1469888"/>
            <a:chExt cx="772750" cy="1285500"/>
          </a:xfrm>
        </p:grpSpPr>
        <p:sp>
          <p:nvSpPr>
            <p:cNvPr id="28" name="Google Shape;1165;g35ca313daad_0_0">
              <a:extLst>
                <a:ext uri="{FF2B5EF4-FFF2-40B4-BE49-F238E27FC236}">
                  <a16:creationId xmlns:a16="http://schemas.microsoft.com/office/drawing/2014/main" id="{80AC2A18-6B57-CAB9-9A74-9ED700D1990B}"/>
                </a:ext>
              </a:extLst>
            </p:cNvPr>
            <p:cNvSpPr/>
            <p:nvPr/>
          </p:nvSpPr>
          <p:spPr>
            <a:xfrm rot="5400000">
              <a:off x="-1801675" y="2034376"/>
              <a:ext cx="926400" cy="324000"/>
            </a:xfrm>
            <a:prstGeom prst="roundRect">
              <a:avLst>
                <a:gd name="adj" fmla="val 16667"/>
              </a:avLst>
            </a:prstGeom>
            <a:solidFill>
              <a:srgbClr val="E59BA3"/>
            </a:solidFill>
            <a:ln w="19050" cap="flat" cmpd="sng">
              <a:solidFill>
                <a:srgbClr val="98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166;g35ca313daad_0_0">
              <a:extLst>
                <a:ext uri="{FF2B5EF4-FFF2-40B4-BE49-F238E27FC236}">
                  <a16:creationId xmlns:a16="http://schemas.microsoft.com/office/drawing/2014/main" id="{2E66508A-B245-0516-382E-0D217E7E2A55}"/>
                </a:ext>
              </a:extLst>
            </p:cNvPr>
            <p:cNvSpPr/>
            <p:nvPr/>
          </p:nvSpPr>
          <p:spPr>
            <a:xfrm rot="-5400000">
              <a:off x="-1845900" y="1979388"/>
              <a:ext cx="926400" cy="324000"/>
            </a:xfrm>
            <a:prstGeom prst="roundRect">
              <a:avLst>
                <a:gd name="adj" fmla="val 16667"/>
              </a:avLst>
            </a:prstGeom>
            <a:solidFill>
              <a:srgbClr val="EA9999"/>
            </a:solidFill>
            <a:ln w="19050" cap="flat" cmpd="sng">
              <a:solidFill>
                <a:srgbClr val="98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en-US" sz="17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Cores</a:t>
              </a:r>
              <a:endParaRPr sz="1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67;g35ca313daad_0_0">
              <a:extLst>
                <a:ext uri="{FF2B5EF4-FFF2-40B4-BE49-F238E27FC236}">
                  <a16:creationId xmlns:a16="http://schemas.microsoft.com/office/drawing/2014/main" id="{A5035420-75B2-6D4E-956D-57A6ADE8AE2E}"/>
                </a:ext>
              </a:extLst>
            </p:cNvPr>
            <p:cNvSpPr txBox="1"/>
            <p:nvPr/>
          </p:nvSpPr>
          <p:spPr>
            <a:xfrm>
              <a:off x="-1949225" y="1469888"/>
              <a:ext cx="507600" cy="1285500"/>
            </a:xfrm>
            <a:prstGeom prst="rect">
              <a:avLst/>
            </a:prstGeom>
            <a:solidFill>
              <a:srgbClr val="C2E0F2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FTL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1196;g35ca313daad_0_0">
            <a:extLst>
              <a:ext uri="{FF2B5EF4-FFF2-40B4-BE49-F238E27FC236}">
                <a16:creationId xmlns:a16="http://schemas.microsoft.com/office/drawing/2014/main" id="{0896046E-42D8-9701-DA1E-D81BD0E24412}"/>
              </a:ext>
            </a:extLst>
          </p:cNvPr>
          <p:cNvSpPr txBox="1"/>
          <p:nvPr/>
        </p:nvSpPr>
        <p:spPr>
          <a:xfrm>
            <a:off x="4376470" y="1536615"/>
            <a:ext cx="245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00" b="1"/>
              <a:t>Flash Controller</a:t>
            </a:r>
            <a:endParaRPr sz="1600" b="1"/>
          </a:p>
        </p:txBody>
      </p:sp>
      <p:sp>
        <p:nvSpPr>
          <p:cNvPr id="32" name="Google Shape;1209;g35ca313daad_0_0">
            <a:extLst>
              <a:ext uri="{FF2B5EF4-FFF2-40B4-BE49-F238E27FC236}">
                <a16:creationId xmlns:a16="http://schemas.microsoft.com/office/drawing/2014/main" id="{ABB77D37-9B07-2098-4657-BAF48002970D}"/>
              </a:ext>
            </a:extLst>
          </p:cNvPr>
          <p:cNvSpPr/>
          <p:nvPr/>
        </p:nvSpPr>
        <p:spPr>
          <a:xfrm>
            <a:off x="5583534" y="21774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33" name="Google Shape;1210;g35ca313daad_0_0">
            <a:extLst>
              <a:ext uri="{FF2B5EF4-FFF2-40B4-BE49-F238E27FC236}">
                <a16:creationId xmlns:a16="http://schemas.microsoft.com/office/drawing/2014/main" id="{11AE6A40-C2CD-0D7A-B3DE-0D1F8D7A4CE8}"/>
              </a:ext>
            </a:extLst>
          </p:cNvPr>
          <p:cNvSpPr/>
          <p:nvPr/>
        </p:nvSpPr>
        <p:spPr>
          <a:xfrm>
            <a:off x="6726534" y="21774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35" name="Google Shape;1213;g35ca313daad_0_0">
            <a:extLst>
              <a:ext uri="{FF2B5EF4-FFF2-40B4-BE49-F238E27FC236}">
                <a16:creationId xmlns:a16="http://schemas.microsoft.com/office/drawing/2014/main" id="{3003A4F6-4962-14A6-FECB-553A99E47B31}"/>
              </a:ext>
            </a:extLst>
          </p:cNvPr>
          <p:cNvSpPr/>
          <p:nvPr/>
        </p:nvSpPr>
        <p:spPr>
          <a:xfrm>
            <a:off x="5901532" y="1929640"/>
            <a:ext cx="926400" cy="51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Merger</a:t>
            </a:r>
          </a:p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</a:p>
        </p:txBody>
      </p:sp>
      <p:sp>
        <p:nvSpPr>
          <p:cNvPr id="36" name="Google Shape;1220;g35ca313daad_0_0">
            <a:extLst>
              <a:ext uri="{FF2B5EF4-FFF2-40B4-BE49-F238E27FC236}">
                <a16:creationId xmlns:a16="http://schemas.microsoft.com/office/drawing/2014/main" id="{95832BD5-9FCE-8CEE-4C4B-65F745449F30}"/>
              </a:ext>
            </a:extLst>
          </p:cNvPr>
          <p:cNvSpPr/>
          <p:nvPr/>
        </p:nvSpPr>
        <p:spPr>
          <a:xfrm>
            <a:off x="5772262" y="1854078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III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208;g35ca313daad_0_0">
            <a:extLst>
              <a:ext uri="{FF2B5EF4-FFF2-40B4-BE49-F238E27FC236}">
                <a16:creationId xmlns:a16="http://schemas.microsoft.com/office/drawing/2014/main" id="{3E6D18A3-57B5-B088-9930-4DD242444FBB}"/>
              </a:ext>
            </a:extLst>
          </p:cNvPr>
          <p:cNvSpPr/>
          <p:nvPr/>
        </p:nvSpPr>
        <p:spPr>
          <a:xfrm>
            <a:off x="4634432" y="1915515"/>
            <a:ext cx="926400" cy="51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Sorter</a:t>
            </a:r>
          </a:p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</a:p>
        </p:txBody>
      </p:sp>
      <p:sp>
        <p:nvSpPr>
          <p:cNvPr id="43" name="Google Shape;1219;g35ca313daad_0_0">
            <a:extLst>
              <a:ext uri="{FF2B5EF4-FFF2-40B4-BE49-F238E27FC236}">
                <a16:creationId xmlns:a16="http://schemas.microsoft.com/office/drawing/2014/main" id="{5D8A2E68-25FE-D71A-9BE2-BD915B802CCB}"/>
              </a:ext>
            </a:extLst>
          </p:cNvPr>
          <p:cNvSpPr/>
          <p:nvPr/>
        </p:nvSpPr>
        <p:spPr>
          <a:xfrm>
            <a:off x="4505365" y="1854078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II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12;g35ca313daad_0_0">
            <a:extLst>
              <a:ext uri="{FF2B5EF4-FFF2-40B4-BE49-F238E27FC236}">
                <a16:creationId xmlns:a16="http://schemas.microsoft.com/office/drawing/2014/main" id="{D14B07DB-BDC1-2CEC-4086-B176AD4C158B}"/>
              </a:ext>
            </a:extLst>
          </p:cNvPr>
          <p:cNvSpPr txBox="1"/>
          <p:nvPr/>
        </p:nvSpPr>
        <p:spPr>
          <a:xfrm>
            <a:off x="5767732" y="2215590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/>
              <a:t>.</a:t>
            </a:r>
            <a:endParaRPr sz="2400" b="1"/>
          </a:p>
        </p:txBody>
      </p:sp>
      <p:sp>
        <p:nvSpPr>
          <p:cNvPr id="37" name="Google Shape;1273;g35ca313daad_0_0">
            <a:extLst>
              <a:ext uri="{FF2B5EF4-FFF2-40B4-BE49-F238E27FC236}">
                <a16:creationId xmlns:a16="http://schemas.microsoft.com/office/drawing/2014/main" id="{39B238CF-737F-1F68-E640-FC3374F66CF7}"/>
              </a:ext>
            </a:extLst>
          </p:cNvPr>
          <p:cNvSpPr txBox="1"/>
          <p:nvPr/>
        </p:nvSpPr>
        <p:spPr>
          <a:xfrm>
            <a:off x="5767732" y="2520390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/>
              <a:t>.</a:t>
            </a:r>
            <a:endParaRPr sz="2400" b="1"/>
          </a:p>
        </p:txBody>
      </p:sp>
      <p:sp>
        <p:nvSpPr>
          <p:cNvPr id="38" name="Google Shape;1274;g35ca313daad_0_0">
            <a:extLst>
              <a:ext uri="{FF2B5EF4-FFF2-40B4-BE49-F238E27FC236}">
                <a16:creationId xmlns:a16="http://schemas.microsoft.com/office/drawing/2014/main" id="{6F503A16-D492-0BAD-1661-3B98F0EC9A71}"/>
              </a:ext>
            </a:extLst>
          </p:cNvPr>
          <p:cNvSpPr txBox="1"/>
          <p:nvPr/>
        </p:nvSpPr>
        <p:spPr>
          <a:xfrm>
            <a:off x="5767732" y="2367990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/>
              <a:t>.</a:t>
            </a:r>
            <a:endParaRPr sz="2400" b="1"/>
          </a:p>
        </p:txBody>
      </p:sp>
      <p:sp>
        <p:nvSpPr>
          <p:cNvPr id="39" name="Google Shape;1156;g35ca313daad_0_0">
            <a:extLst>
              <a:ext uri="{FF2B5EF4-FFF2-40B4-BE49-F238E27FC236}">
                <a16:creationId xmlns:a16="http://schemas.microsoft.com/office/drawing/2014/main" id="{A89EF083-010E-6EE7-8CCA-995B1306B892}"/>
              </a:ext>
            </a:extLst>
          </p:cNvPr>
          <p:cNvSpPr/>
          <p:nvPr/>
        </p:nvSpPr>
        <p:spPr>
          <a:xfrm>
            <a:off x="4071121" y="3000004"/>
            <a:ext cx="3823500" cy="397333"/>
          </a:xfrm>
          <a:prstGeom prst="roundRect">
            <a:avLst>
              <a:gd name="adj" fmla="val 2363"/>
            </a:avLst>
          </a:prstGeom>
          <a:solidFill>
            <a:srgbClr val="C2E0F2"/>
          </a:solidFill>
          <a:ln w="190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CC4787-F730-0E86-A518-D0DBD4A87C51}"/>
              </a:ext>
            </a:extLst>
          </p:cNvPr>
          <p:cNvSpPr/>
          <p:nvPr/>
        </p:nvSpPr>
        <p:spPr>
          <a:xfrm>
            <a:off x="2277794" y="1400946"/>
            <a:ext cx="7607177" cy="232251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B26D7D-D9F5-AB20-EB1C-A86509FAB0D9}"/>
              </a:ext>
            </a:extLst>
          </p:cNvPr>
          <p:cNvGrpSpPr/>
          <p:nvPr/>
        </p:nvGrpSpPr>
        <p:grpSpPr>
          <a:xfrm>
            <a:off x="6938875" y="1615699"/>
            <a:ext cx="904632" cy="1808015"/>
            <a:chOff x="5414875" y="1615698"/>
            <a:chExt cx="904632" cy="1808015"/>
          </a:xfrm>
        </p:grpSpPr>
        <p:sp>
          <p:nvSpPr>
            <p:cNvPr id="40" name="Google Shape;1217;g35ca313daad_0_0">
              <a:extLst>
                <a:ext uri="{FF2B5EF4-FFF2-40B4-BE49-F238E27FC236}">
                  <a16:creationId xmlns:a16="http://schemas.microsoft.com/office/drawing/2014/main" id="{A57A8240-C8CE-19EE-E23A-C370334D81EC}"/>
                </a:ext>
              </a:extLst>
            </p:cNvPr>
            <p:cNvSpPr/>
            <p:nvPr/>
          </p:nvSpPr>
          <p:spPr>
            <a:xfrm>
              <a:off x="5538607" y="1740315"/>
              <a:ext cx="780900" cy="1683398"/>
            </a:xfrm>
            <a:prstGeom prst="rect">
              <a:avLst/>
            </a:prstGeom>
            <a:solidFill>
              <a:srgbClr val="EAEAEA"/>
            </a:solidFill>
            <a:ln w="19050" cap="flat" cmpd="sng">
              <a:solidFill>
                <a:srgbClr val="43434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MARS</a:t>
              </a:r>
              <a:endParaRPr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Unit</a:t>
              </a:r>
              <a:endParaRPr sz="1300" b="1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218;g35ca313daad_0_0">
              <a:extLst>
                <a:ext uri="{FF2B5EF4-FFF2-40B4-BE49-F238E27FC236}">
                  <a16:creationId xmlns:a16="http://schemas.microsoft.com/office/drawing/2014/main" id="{51A6B75B-7F95-924E-92B5-7B4C0614C229}"/>
                </a:ext>
              </a:extLst>
            </p:cNvPr>
            <p:cNvSpPr/>
            <p:nvPr/>
          </p:nvSpPr>
          <p:spPr>
            <a:xfrm>
              <a:off x="5414875" y="1615698"/>
              <a:ext cx="270000" cy="270000"/>
            </a:xfrm>
            <a:prstGeom prst="ellipse">
              <a:avLst/>
            </a:prstGeom>
            <a:solidFill>
              <a:srgbClr val="BFBFB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b="1">
                  <a:latin typeface="Calibri"/>
                  <a:ea typeface="Calibri"/>
                  <a:cs typeface="Calibri"/>
                  <a:sym typeface="Calibri"/>
                </a:rPr>
                <a:t>I</a:t>
              </a:r>
              <a:endPara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6242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6AE92-ED4E-D2EF-20A6-036EC7FAD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CF19-76BE-023E-CB9D-E29F4293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Architecture &amp; System (II/IV)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69E4C-25F1-9086-08E0-39B5BB365C01}"/>
              </a:ext>
            </a:extLst>
          </p:cNvPr>
          <p:cNvSpPr txBox="1"/>
          <p:nvPr/>
        </p:nvSpPr>
        <p:spPr>
          <a:xfrm>
            <a:off x="4224110" y="891035"/>
            <a:ext cx="4152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SSD Controller Components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630E2-6025-D771-BBF7-5F549E80078B}"/>
              </a:ext>
            </a:extLst>
          </p:cNvPr>
          <p:cNvSpPr/>
          <p:nvPr/>
        </p:nvSpPr>
        <p:spPr>
          <a:xfrm>
            <a:off x="1906709" y="3972013"/>
            <a:ext cx="2473981" cy="163910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D18E7-E371-2B25-0B97-249D0803CF80}"/>
              </a:ext>
            </a:extLst>
          </p:cNvPr>
          <p:cNvSpPr txBox="1"/>
          <p:nvPr/>
        </p:nvSpPr>
        <p:spPr>
          <a:xfrm>
            <a:off x="2000972" y="3997212"/>
            <a:ext cx="228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MARS Control Unit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0AA7B3-1351-4F8C-59EA-E55F67FB1F56}"/>
              </a:ext>
            </a:extLst>
          </p:cNvPr>
          <p:cNvSpPr txBox="1"/>
          <p:nvPr/>
        </p:nvSpPr>
        <p:spPr>
          <a:xfrm>
            <a:off x="2000972" y="4356972"/>
            <a:ext cx="228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Finite State Machine that orchestrates pipeline execution, control and data flow  </a:t>
            </a:r>
          </a:p>
        </p:txBody>
      </p:sp>
      <p:sp>
        <p:nvSpPr>
          <p:cNvPr id="9" name="Google Shape;1218;g35ca313daad_0_0">
            <a:extLst>
              <a:ext uri="{FF2B5EF4-FFF2-40B4-BE49-F238E27FC236}">
                <a16:creationId xmlns:a16="http://schemas.microsoft.com/office/drawing/2014/main" id="{59D3F0A4-05DE-323D-73CB-58EBA56E6484}"/>
              </a:ext>
            </a:extLst>
          </p:cNvPr>
          <p:cNvSpPr/>
          <p:nvPr/>
        </p:nvSpPr>
        <p:spPr>
          <a:xfrm>
            <a:off x="1772559" y="3843706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</a:t>
            </a:r>
            <a:endParaRPr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318559-E53B-C02D-89CF-3AB43D680E6E}"/>
              </a:ext>
            </a:extLst>
          </p:cNvPr>
          <p:cNvSpPr/>
          <p:nvPr/>
        </p:nvSpPr>
        <p:spPr>
          <a:xfrm>
            <a:off x="4856332" y="3972013"/>
            <a:ext cx="2473981" cy="163910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371A26-17D8-76CA-36FC-0199E59C61BB}"/>
              </a:ext>
            </a:extLst>
          </p:cNvPr>
          <p:cNvSpPr/>
          <p:nvPr/>
        </p:nvSpPr>
        <p:spPr>
          <a:xfrm>
            <a:off x="7805955" y="3972013"/>
            <a:ext cx="2473981" cy="163910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57418C-D09E-4F38-C541-98EF7C69E325}"/>
              </a:ext>
            </a:extLst>
          </p:cNvPr>
          <p:cNvSpPr txBox="1"/>
          <p:nvPr/>
        </p:nvSpPr>
        <p:spPr>
          <a:xfrm>
            <a:off x="8051382" y="3997212"/>
            <a:ext cx="198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Merger Unit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5E4C08-360A-6F92-556D-39FBA5A47B2F}"/>
              </a:ext>
            </a:extLst>
          </p:cNvPr>
          <p:cNvSpPr txBox="1"/>
          <p:nvPr/>
        </p:nvSpPr>
        <p:spPr>
          <a:xfrm>
            <a:off x="7930276" y="4356971"/>
            <a:ext cx="2260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Combines sorted subsequences into longer sorted ones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6624F-E2D6-391D-93B5-1EDF36CF88EF}"/>
              </a:ext>
            </a:extLst>
          </p:cNvPr>
          <p:cNvSpPr txBox="1"/>
          <p:nvPr/>
        </p:nvSpPr>
        <p:spPr>
          <a:xfrm>
            <a:off x="5098105" y="3997212"/>
            <a:ext cx="199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Sorter Unit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B2B024-6D4A-B944-B9F1-AB37FCE73526}"/>
              </a:ext>
            </a:extLst>
          </p:cNvPr>
          <p:cNvSpPr txBox="1"/>
          <p:nvPr/>
        </p:nvSpPr>
        <p:spPr>
          <a:xfrm>
            <a:off x="4950595" y="4356971"/>
            <a:ext cx="228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Performs parallel sorting of sequences using dedicated logic</a:t>
            </a:r>
          </a:p>
        </p:txBody>
      </p:sp>
      <p:sp>
        <p:nvSpPr>
          <p:cNvPr id="21" name="Google Shape;1218;g35ca313daad_0_0">
            <a:extLst>
              <a:ext uri="{FF2B5EF4-FFF2-40B4-BE49-F238E27FC236}">
                <a16:creationId xmlns:a16="http://schemas.microsoft.com/office/drawing/2014/main" id="{CCCD8C1D-58E9-1B99-13E3-9F6F6BE2CCF5}"/>
              </a:ext>
            </a:extLst>
          </p:cNvPr>
          <p:cNvSpPr/>
          <p:nvPr/>
        </p:nvSpPr>
        <p:spPr>
          <a:xfrm>
            <a:off x="4728409" y="3846991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II</a:t>
            </a:r>
            <a:endParaRPr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18;g35ca313daad_0_0">
            <a:extLst>
              <a:ext uri="{FF2B5EF4-FFF2-40B4-BE49-F238E27FC236}">
                <a16:creationId xmlns:a16="http://schemas.microsoft.com/office/drawing/2014/main" id="{882F22A1-7DC3-11ED-1ADD-9C1B4794B234}"/>
              </a:ext>
            </a:extLst>
          </p:cNvPr>
          <p:cNvSpPr/>
          <p:nvPr/>
        </p:nvSpPr>
        <p:spPr>
          <a:xfrm>
            <a:off x="7685949" y="3846991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III</a:t>
            </a:r>
            <a:endParaRPr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53;g35ca313daad_0_0">
            <a:extLst>
              <a:ext uri="{FF2B5EF4-FFF2-40B4-BE49-F238E27FC236}">
                <a16:creationId xmlns:a16="http://schemas.microsoft.com/office/drawing/2014/main" id="{36DE42D4-2A4F-B25E-8E7D-C129ED0BB824}"/>
              </a:ext>
            </a:extLst>
          </p:cNvPr>
          <p:cNvSpPr/>
          <p:nvPr/>
        </p:nvSpPr>
        <p:spPr>
          <a:xfrm>
            <a:off x="7945734" y="31680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0" name="Google Shape;1154;g35ca313daad_0_0">
            <a:extLst>
              <a:ext uri="{FF2B5EF4-FFF2-40B4-BE49-F238E27FC236}">
                <a16:creationId xmlns:a16="http://schemas.microsoft.com/office/drawing/2014/main" id="{DC1B1431-FA0E-AD45-327B-83B90B2FB06C}"/>
              </a:ext>
            </a:extLst>
          </p:cNvPr>
          <p:cNvSpPr/>
          <p:nvPr/>
        </p:nvSpPr>
        <p:spPr>
          <a:xfrm>
            <a:off x="7945734" y="17964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11" name="Google Shape;1155;g35ca313daad_0_0">
            <a:extLst>
              <a:ext uri="{FF2B5EF4-FFF2-40B4-BE49-F238E27FC236}">
                <a16:creationId xmlns:a16="http://schemas.microsoft.com/office/drawing/2014/main" id="{EAAA71D1-EF91-6EBD-A9DD-BEEFBA3B5422}"/>
              </a:ext>
            </a:extLst>
          </p:cNvPr>
          <p:cNvSpPr/>
          <p:nvPr/>
        </p:nvSpPr>
        <p:spPr>
          <a:xfrm>
            <a:off x="2515307" y="1470215"/>
            <a:ext cx="5545800" cy="20451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E0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56;g35ca313daad_0_0">
            <a:extLst>
              <a:ext uri="{FF2B5EF4-FFF2-40B4-BE49-F238E27FC236}">
                <a16:creationId xmlns:a16="http://schemas.microsoft.com/office/drawing/2014/main" id="{CD743875-BAAE-8D9C-25C8-4F3AABE572FA}"/>
              </a:ext>
            </a:extLst>
          </p:cNvPr>
          <p:cNvSpPr/>
          <p:nvPr/>
        </p:nvSpPr>
        <p:spPr>
          <a:xfrm>
            <a:off x="4133857" y="1635565"/>
            <a:ext cx="3823500" cy="900900"/>
          </a:xfrm>
          <a:prstGeom prst="roundRect">
            <a:avLst>
              <a:gd name="adj" fmla="val 2363"/>
            </a:avLst>
          </a:prstGeom>
          <a:solidFill>
            <a:srgbClr val="C2E0F2"/>
          </a:solidFill>
          <a:ln w="190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58;g35ca313daad_0_0">
            <a:extLst>
              <a:ext uri="{FF2B5EF4-FFF2-40B4-BE49-F238E27FC236}">
                <a16:creationId xmlns:a16="http://schemas.microsoft.com/office/drawing/2014/main" id="{44AE367D-74B9-2EE5-AD62-B4DA92852B2C}"/>
              </a:ext>
            </a:extLst>
          </p:cNvPr>
          <p:cNvSpPr/>
          <p:nvPr/>
        </p:nvSpPr>
        <p:spPr>
          <a:xfrm>
            <a:off x="8313982" y="1470215"/>
            <a:ext cx="1422900" cy="20451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60;g35ca313daad_0_0">
            <a:extLst>
              <a:ext uri="{FF2B5EF4-FFF2-40B4-BE49-F238E27FC236}">
                <a16:creationId xmlns:a16="http://schemas.microsoft.com/office/drawing/2014/main" id="{141CDF66-C113-9588-E7A7-9D2074469B19}"/>
              </a:ext>
            </a:extLst>
          </p:cNvPr>
          <p:cNvSpPr txBox="1"/>
          <p:nvPr/>
        </p:nvSpPr>
        <p:spPr>
          <a:xfrm>
            <a:off x="2353060" y="1393716"/>
            <a:ext cx="18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SSD Controller</a:t>
            </a:r>
            <a:endParaRPr b="1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163;g35ca313daad_0_0">
            <a:extLst>
              <a:ext uri="{FF2B5EF4-FFF2-40B4-BE49-F238E27FC236}">
                <a16:creationId xmlns:a16="http://schemas.microsoft.com/office/drawing/2014/main" id="{08BA2644-015E-0032-AB48-AF1F5056A3FC}"/>
              </a:ext>
            </a:extLst>
          </p:cNvPr>
          <p:cNvSpPr txBox="1"/>
          <p:nvPr/>
        </p:nvSpPr>
        <p:spPr>
          <a:xfrm>
            <a:off x="8304506" y="2171116"/>
            <a:ext cx="134254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20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Flash Memory</a:t>
            </a:r>
            <a:endParaRPr sz="20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1164;g35ca313daad_0_0">
            <a:extLst>
              <a:ext uri="{FF2B5EF4-FFF2-40B4-BE49-F238E27FC236}">
                <a16:creationId xmlns:a16="http://schemas.microsoft.com/office/drawing/2014/main" id="{C2C4A5E1-B852-6321-5D10-F1753AC94C0B}"/>
              </a:ext>
            </a:extLst>
          </p:cNvPr>
          <p:cNvGrpSpPr/>
          <p:nvPr/>
        </p:nvGrpSpPr>
        <p:grpSpPr>
          <a:xfrm>
            <a:off x="2990807" y="1846028"/>
            <a:ext cx="772750" cy="1285500"/>
            <a:chOff x="-1949225" y="1469888"/>
            <a:chExt cx="772750" cy="1285500"/>
          </a:xfrm>
        </p:grpSpPr>
        <p:sp>
          <p:nvSpPr>
            <p:cNvPr id="28" name="Google Shape;1165;g35ca313daad_0_0">
              <a:extLst>
                <a:ext uri="{FF2B5EF4-FFF2-40B4-BE49-F238E27FC236}">
                  <a16:creationId xmlns:a16="http://schemas.microsoft.com/office/drawing/2014/main" id="{BC704356-CEE6-3B40-A5F7-A5133D928DF6}"/>
                </a:ext>
              </a:extLst>
            </p:cNvPr>
            <p:cNvSpPr/>
            <p:nvPr/>
          </p:nvSpPr>
          <p:spPr>
            <a:xfrm rot="5400000">
              <a:off x="-1801675" y="2034376"/>
              <a:ext cx="926400" cy="324000"/>
            </a:xfrm>
            <a:prstGeom prst="roundRect">
              <a:avLst>
                <a:gd name="adj" fmla="val 16667"/>
              </a:avLst>
            </a:prstGeom>
            <a:solidFill>
              <a:srgbClr val="E59BA3"/>
            </a:solidFill>
            <a:ln w="19050" cap="flat" cmpd="sng">
              <a:solidFill>
                <a:srgbClr val="98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166;g35ca313daad_0_0">
              <a:extLst>
                <a:ext uri="{FF2B5EF4-FFF2-40B4-BE49-F238E27FC236}">
                  <a16:creationId xmlns:a16="http://schemas.microsoft.com/office/drawing/2014/main" id="{4971F039-755F-5CCA-7F24-43C3625DD14C}"/>
                </a:ext>
              </a:extLst>
            </p:cNvPr>
            <p:cNvSpPr/>
            <p:nvPr/>
          </p:nvSpPr>
          <p:spPr>
            <a:xfrm rot="-5400000">
              <a:off x="-1845900" y="1979388"/>
              <a:ext cx="926400" cy="324000"/>
            </a:xfrm>
            <a:prstGeom prst="roundRect">
              <a:avLst>
                <a:gd name="adj" fmla="val 16667"/>
              </a:avLst>
            </a:prstGeom>
            <a:solidFill>
              <a:srgbClr val="EA9999"/>
            </a:solidFill>
            <a:ln w="19050" cap="flat" cmpd="sng">
              <a:solidFill>
                <a:srgbClr val="98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en-US" sz="17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Cores</a:t>
              </a:r>
              <a:endParaRPr sz="1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67;g35ca313daad_0_0">
              <a:extLst>
                <a:ext uri="{FF2B5EF4-FFF2-40B4-BE49-F238E27FC236}">
                  <a16:creationId xmlns:a16="http://schemas.microsoft.com/office/drawing/2014/main" id="{236ABA22-DEE6-91C3-617F-F31EB7ACF6BE}"/>
                </a:ext>
              </a:extLst>
            </p:cNvPr>
            <p:cNvSpPr txBox="1"/>
            <p:nvPr/>
          </p:nvSpPr>
          <p:spPr>
            <a:xfrm>
              <a:off x="-1949225" y="1469888"/>
              <a:ext cx="507600" cy="1285500"/>
            </a:xfrm>
            <a:prstGeom prst="rect">
              <a:avLst/>
            </a:prstGeom>
            <a:solidFill>
              <a:srgbClr val="C2E0F2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FTL</a:t>
              </a:r>
              <a:endPara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1196;g35ca313daad_0_0">
            <a:extLst>
              <a:ext uri="{FF2B5EF4-FFF2-40B4-BE49-F238E27FC236}">
                <a16:creationId xmlns:a16="http://schemas.microsoft.com/office/drawing/2014/main" id="{0AE17822-4E68-5965-0257-F58912FDC759}"/>
              </a:ext>
            </a:extLst>
          </p:cNvPr>
          <p:cNvSpPr txBox="1"/>
          <p:nvPr/>
        </p:nvSpPr>
        <p:spPr>
          <a:xfrm>
            <a:off x="4376470" y="1536615"/>
            <a:ext cx="245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00" b="1"/>
              <a:t>Flash Controller</a:t>
            </a:r>
            <a:endParaRPr sz="1600" b="1"/>
          </a:p>
        </p:txBody>
      </p:sp>
      <p:sp>
        <p:nvSpPr>
          <p:cNvPr id="32" name="Google Shape;1209;g35ca313daad_0_0">
            <a:extLst>
              <a:ext uri="{FF2B5EF4-FFF2-40B4-BE49-F238E27FC236}">
                <a16:creationId xmlns:a16="http://schemas.microsoft.com/office/drawing/2014/main" id="{C59FD75A-8FC5-CB14-700D-E348E80B6112}"/>
              </a:ext>
            </a:extLst>
          </p:cNvPr>
          <p:cNvSpPr/>
          <p:nvPr/>
        </p:nvSpPr>
        <p:spPr>
          <a:xfrm>
            <a:off x="5583534" y="21774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33" name="Google Shape;1210;g35ca313daad_0_0">
            <a:extLst>
              <a:ext uri="{FF2B5EF4-FFF2-40B4-BE49-F238E27FC236}">
                <a16:creationId xmlns:a16="http://schemas.microsoft.com/office/drawing/2014/main" id="{BEADEEB8-F227-D7C3-A65F-453DC51174F7}"/>
              </a:ext>
            </a:extLst>
          </p:cNvPr>
          <p:cNvSpPr/>
          <p:nvPr/>
        </p:nvSpPr>
        <p:spPr>
          <a:xfrm>
            <a:off x="6726534" y="2177415"/>
            <a:ext cx="400200" cy="103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34" name="Google Shape;1212;g35ca313daad_0_0">
            <a:extLst>
              <a:ext uri="{FF2B5EF4-FFF2-40B4-BE49-F238E27FC236}">
                <a16:creationId xmlns:a16="http://schemas.microsoft.com/office/drawing/2014/main" id="{BE237CFB-A39F-83DD-2EDC-D266D990E09D}"/>
              </a:ext>
            </a:extLst>
          </p:cNvPr>
          <p:cNvSpPr txBox="1"/>
          <p:nvPr/>
        </p:nvSpPr>
        <p:spPr>
          <a:xfrm>
            <a:off x="5767732" y="2215590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/>
              <a:t>.</a:t>
            </a:r>
            <a:endParaRPr sz="2400" b="1"/>
          </a:p>
        </p:txBody>
      </p:sp>
      <p:sp>
        <p:nvSpPr>
          <p:cNvPr id="37" name="Google Shape;1273;g35ca313daad_0_0">
            <a:extLst>
              <a:ext uri="{FF2B5EF4-FFF2-40B4-BE49-F238E27FC236}">
                <a16:creationId xmlns:a16="http://schemas.microsoft.com/office/drawing/2014/main" id="{4BE06A67-E159-4C6D-29BB-5969D7873534}"/>
              </a:ext>
            </a:extLst>
          </p:cNvPr>
          <p:cNvSpPr txBox="1"/>
          <p:nvPr/>
        </p:nvSpPr>
        <p:spPr>
          <a:xfrm>
            <a:off x="5767732" y="2520390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/>
              <a:t>.</a:t>
            </a:r>
            <a:endParaRPr sz="2400" b="1"/>
          </a:p>
        </p:txBody>
      </p:sp>
      <p:sp>
        <p:nvSpPr>
          <p:cNvPr id="38" name="Google Shape;1274;g35ca313daad_0_0">
            <a:extLst>
              <a:ext uri="{FF2B5EF4-FFF2-40B4-BE49-F238E27FC236}">
                <a16:creationId xmlns:a16="http://schemas.microsoft.com/office/drawing/2014/main" id="{16ECD866-E0E5-6AE2-DA4F-81DDD86D0B9B}"/>
              </a:ext>
            </a:extLst>
          </p:cNvPr>
          <p:cNvSpPr txBox="1"/>
          <p:nvPr/>
        </p:nvSpPr>
        <p:spPr>
          <a:xfrm>
            <a:off x="5767732" y="2367990"/>
            <a:ext cx="27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/>
              <a:t>.</a:t>
            </a:r>
            <a:endParaRPr sz="2400" b="1"/>
          </a:p>
        </p:txBody>
      </p:sp>
      <p:sp>
        <p:nvSpPr>
          <p:cNvPr id="39" name="Google Shape;1156;g35ca313daad_0_0">
            <a:extLst>
              <a:ext uri="{FF2B5EF4-FFF2-40B4-BE49-F238E27FC236}">
                <a16:creationId xmlns:a16="http://schemas.microsoft.com/office/drawing/2014/main" id="{E79641F7-0CC5-32A7-360D-F6E79FE5F94D}"/>
              </a:ext>
            </a:extLst>
          </p:cNvPr>
          <p:cNvSpPr/>
          <p:nvPr/>
        </p:nvSpPr>
        <p:spPr>
          <a:xfrm>
            <a:off x="4071121" y="3000004"/>
            <a:ext cx="3823500" cy="397333"/>
          </a:xfrm>
          <a:prstGeom prst="roundRect">
            <a:avLst>
              <a:gd name="adj" fmla="val 2363"/>
            </a:avLst>
          </a:prstGeom>
          <a:solidFill>
            <a:srgbClr val="C2E0F2"/>
          </a:solidFill>
          <a:ln w="190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2FB783C-1E2D-4BDC-4A85-E53B7F92189F}"/>
              </a:ext>
            </a:extLst>
          </p:cNvPr>
          <p:cNvSpPr/>
          <p:nvPr/>
        </p:nvSpPr>
        <p:spPr>
          <a:xfrm>
            <a:off x="2277794" y="1400946"/>
            <a:ext cx="7607177" cy="232251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39AE32-11A5-8C88-378A-67611B9BC8C9}"/>
              </a:ext>
            </a:extLst>
          </p:cNvPr>
          <p:cNvGrpSpPr/>
          <p:nvPr/>
        </p:nvGrpSpPr>
        <p:grpSpPr>
          <a:xfrm>
            <a:off x="6938875" y="1615699"/>
            <a:ext cx="904632" cy="1808015"/>
            <a:chOff x="5414875" y="1615698"/>
            <a:chExt cx="904632" cy="1808015"/>
          </a:xfrm>
        </p:grpSpPr>
        <p:sp>
          <p:nvSpPr>
            <p:cNvPr id="40" name="Google Shape;1217;g35ca313daad_0_0">
              <a:extLst>
                <a:ext uri="{FF2B5EF4-FFF2-40B4-BE49-F238E27FC236}">
                  <a16:creationId xmlns:a16="http://schemas.microsoft.com/office/drawing/2014/main" id="{E7D8E7C2-B717-5B0F-13DB-3B38805345EA}"/>
                </a:ext>
              </a:extLst>
            </p:cNvPr>
            <p:cNvSpPr/>
            <p:nvPr/>
          </p:nvSpPr>
          <p:spPr>
            <a:xfrm>
              <a:off x="5538607" y="1740315"/>
              <a:ext cx="780900" cy="1683398"/>
            </a:xfrm>
            <a:prstGeom prst="rect">
              <a:avLst/>
            </a:prstGeom>
            <a:solidFill>
              <a:srgbClr val="EAEAEA"/>
            </a:solidFill>
            <a:ln w="19050" cap="flat" cmpd="sng">
              <a:solidFill>
                <a:srgbClr val="43434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MARS</a:t>
              </a:r>
              <a:endParaRPr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Unit</a:t>
              </a:r>
              <a:endParaRPr sz="1300" b="1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218;g35ca313daad_0_0">
              <a:extLst>
                <a:ext uri="{FF2B5EF4-FFF2-40B4-BE49-F238E27FC236}">
                  <a16:creationId xmlns:a16="http://schemas.microsoft.com/office/drawing/2014/main" id="{0B0FD3F5-1B0A-2AD7-27B9-5DF70A93C7A5}"/>
                </a:ext>
              </a:extLst>
            </p:cNvPr>
            <p:cNvSpPr/>
            <p:nvPr/>
          </p:nvSpPr>
          <p:spPr>
            <a:xfrm>
              <a:off x="5414875" y="1615698"/>
              <a:ext cx="270000" cy="270000"/>
            </a:xfrm>
            <a:prstGeom prst="ellipse">
              <a:avLst/>
            </a:prstGeom>
            <a:solidFill>
              <a:srgbClr val="BFBFB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b="1">
                  <a:latin typeface="Calibri"/>
                  <a:ea typeface="Calibri"/>
                  <a:cs typeface="Calibri"/>
                  <a:sym typeface="Calibri"/>
                </a:rPr>
                <a:t>I</a:t>
              </a:r>
              <a:endPara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1213;g35ca313daad_0_0">
            <a:extLst>
              <a:ext uri="{FF2B5EF4-FFF2-40B4-BE49-F238E27FC236}">
                <a16:creationId xmlns:a16="http://schemas.microsoft.com/office/drawing/2014/main" id="{BD2B2B90-8AAB-9925-01A3-3FCB04902D18}"/>
              </a:ext>
            </a:extLst>
          </p:cNvPr>
          <p:cNvSpPr/>
          <p:nvPr/>
        </p:nvSpPr>
        <p:spPr>
          <a:xfrm>
            <a:off x="5901532" y="1929640"/>
            <a:ext cx="926400" cy="51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Merger</a:t>
            </a:r>
          </a:p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</a:p>
        </p:txBody>
      </p:sp>
      <p:sp>
        <p:nvSpPr>
          <p:cNvPr id="36" name="Google Shape;1220;g35ca313daad_0_0">
            <a:extLst>
              <a:ext uri="{FF2B5EF4-FFF2-40B4-BE49-F238E27FC236}">
                <a16:creationId xmlns:a16="http://schemas.microsoft.com/office/drawing/2014/main" id="{0597C045-06F0-462F-7F1E-34DDA2D74D3B}"/>
              </a:ext>
            </a:extLst>
          </p:cNvPr>
          <p:cNvSpPr/>
          <p:nvPr/>
        </p:nvSpPr>
        <p:spPr>
          <a:xfrm>
            <a:off x="5772262" y="1854078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III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208;g35ca313daad_0_0">
            <a:extLst>
              <a:ext uri="{FF2B5EF4-FFF2-40B4-BE49-F238E27FC236}">
                <a16:creationId xmlns:a16="http://schemas.microsoft.com/office/drawing/2014/main" id="{14F9C428-8EF1-4B2B-22D6-E3806B5AE062}"/>
              </a:ext>
            </a:extLst>
          </p:cNvPr>
          <p:cNvSpPr/>
          <p:nvPr/>
        </p:nvSpPr>
        <p:spPr>
          <a:xfrm>
            <a:off x="4634432" y="1915515"/>
            <a:ext cx="926400" cy="51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Sorter</a:t>
            </a:r>
          </a:p>
          <a:p>
            <a:pPr algn="ctr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</a:p>
        </p:txBody>
      </p:sp>
      <p:sp>
        <p:nvSpPr>
          <p:cNvPr id="43" name="Google Shape;1219;g35ca313daad_0_0">
            <a:extLst>
              <a:ext uri="{FF2B5EF4-FFF2-40B4-BE49-F238E27FC236}">
                <a16:creationId xmlns:a16="http://schemas.microsoft.com/office/drawing/2014/main" id="{44F4858F-94EE-94AC-7B3C-50A35DBBE3CE}"/>
              </a:ext>
            </a:extLst>
          </p:cNvPr>
          <p:cNvSpPr/>
          <p:nvPr/>
        </p:nvSpPr>
        <p:spPr>
          <a:xfrm>
            <a:off x="4505365" y="1854078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II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717BA32-9E3D-2681-3909-3D52D73BBA09}"/>
              </a:ext>
            </a:extLst>
          </p:cNvPr>
          <p:cNvSpPr/>
          <p:nvPr/>
        </p:nvSpPr>
        <p:spPr>
          <a:xfrm rot="5400000">
            <a:off x="7433133" y="3088989"/>
            <a:ext cx="270000" cy="5423604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D8463B-23B3-27F1-2CE6-76D57981335C}"/>
              </a:ext>
            </a:extLst>
          </p:cNvPr>
          <p:cNvSpPr txBox="1"/>
          <p:nvPr/>
        </p:nvSpPr>
        <p:spPr>
          <a:xfrm>
            <a:off x="5321767" y="5966965"/>
            <a:ext cx="449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Paradigm: </a:t>
            </a:r>
            <a:r>
              <a:rPr lang="en-US" sz="1600" dirty="0"/>
              <a:t>Implements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Processing Near DRAM</a:t>
            </a:r>
          </a:p>
          <a:p>
            <a:pPr algn="ctr"/>
            <a:r>
              <a:rPr lang="en-US" sz="1600" i="1" dirty="0">
                <a:solidFill>
                  <a:schemeClr val="accent2"/>
                </a:solidFill>
              </a:rPr>
              <a:t>1 Sorter-Merger pair per flash controller</a:t>
            </a:r>
          </a:p>
        </p:txBody>
      </p:sp>
    </p:spTree>
    <p:extLst>
      <p:ext uri="{BB962C8B-B14F-4D97-AF65-F5344CB8AC3E}">
        <p14:creationId xmlns:p14="http://schemas.microsoft.com/office/powerpoint/2010/main" val="35802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C014-57B9-4268-9FBE-17E996A95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84468-81D7-48C8-D7C7-7F87261FFF11}"/>
              </a:ext>
            </a:extLst>
          </p:cNvPr>
          <p:cNvSpPr/>
          <p:nvPr/>
        </p:nvSpPr>
        <p:spPr>
          <a:xfrm>
            <a:off x="4975064" y="2113936"/>
            <a:ext cx="5950423" cy="2254999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F45961-CFE5-CB3F-21F1-4BB189D7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Accelerated (Biological) 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6B84E-3CE0-8B52-EB4C-E1D5630E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10B2BC-F32A-A561-7437-86A2D99CADAA}"/>
              </a:ext>
            </a:extLst>
          </p:cNvPr>
          <p:cNvSpPr/>
          <p:nvPr/>
        </p:nvSpPr>
        <p:spPr>
          <a:xfrm>
            <a:off x="8152821" y="2291781"/>
            <a:ext cx="2564423" cy="162473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Computation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Unit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</a:rPr>
              <a:t>(CPU or Accelerator)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5121952-41DA-0104-C2AA-558578A231F3}"/>
              </a:ext>
            </a:extLst>
          </p:cNvPr>
          <p:cNvSpPr/>
          <p:nvPr/>
        </p:nvSpPr>
        <p:spPr>
          <a:xfrm>
            <a:off x="7127621" y="2291782"/>
            <a:ext cx="982995" cy="1624735"/>
          </a:xfrm>
          <a:prstGeom prst="roundRect">
            <a:avLst>
              <a:gd name="adj" fmla="val 7116"/>
            </a:avLst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Cache</a:t>
            </a:r>
            <a:endParaRPr kumimoji="0" lang="en-CH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DEFED4A-6176-0CA5-C2FD-1E419EB1EAA3}"/>
              </a:ext>
            </a:extLst>
          </p:cNvPr>
          <p:cNvSpPr/>
          <p:nvPr/>
        </p:nvSpPr>
        <p:spPr>
          <a:xfrm>
            <a:off x="5158466" y="2291782"/>
            <a:ext cx="1514651" cy="1624735"/>
          </a:xfrm>
          <a:prstGeom prst="roundRect">
            <a:avLst>
              <a:gd name="adj" fmla="val 7116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Main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Memory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056B17-E1A9-F009-F569-44E03C7C9D73}"/>
              </a:ext>
            </a:extLst>
          </p:cNvPr>
          <p:cNvSpPr/>
          <p:nvPr/>
        </p:nvSpPr>
        <p:spPr>
          <a:xfrm>
            <a:off x="1822002" y="2291781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B74977-5921-BE3C-6DCD-D7DE35A5D9F6}"/>
              </a:ext>
            </a:extLst>
          </p:cNvPr>
          <p:cNvSpPr/>
          <p:nvPr/>
        </p:nvSpPr>
        <p:spPr>
          <a:xfrm>
            <a:off x="1822002" y="2741053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</a:rPr>
              <a:t>AAAA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8D2C07-E7AF-71BA-E13E-7FB907E164E7}"/>
              </a:ext>
            </a:extLst>
          </p:cNvPr>
          <p:cNvSpPr/>
          <p:nvPr/>
        </p:nvSpPr>
        <p:spPr>
          <a:xfrm>
            <a:off x="1822002" y="3190325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TTTTTT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</a:rPr>
              <a:t>AAA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7FBAC7-50D0-B93D-8E0A-CADF9C96C34D}"/>
              </a:ext>
            </a:extLst>
          </p:cNvPr>
          <p:cNvSpPr/>
          <p:nvPr/>
        </p:nvSpPr>
        <p:spPr>
          <a:xfrm>
            <a:off x="2164374" y="3431252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5D1BEC-8D12-F309-115A-1A0DFC1CA4A0}"/>
              </a:ext>
            </a:extLst>
          </p:cNvPr>
          <p:cNvSpPr/>
          <p:nvPr/>
        </p:nvSpPr>
        <p:spPr>
          <a:xfrm>
            <a:off x="2117156" y="2474457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4A544C-CE03-ABBF-D599-70793CACDBFB}"/>
              </a:ext>
            </a:extLst>
          </p:cNvPr>
          <p:cNvSpPr/>
          <p:nvPr/>
        </p:nvSpPr>
        <p:spPr>
          <a:xfrm>
            <a:off x="2117156" y="2949770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60A8A-7CBD-F5DC-CBFE-A350BECC5AF8}"/>
              </a:ext>
            </a:extLst>
          </p:cNvPr>
          <p:cNvSpPr/>
          <p:nvPr/>
        </p:nvSpPr>
        <p:spPr>
          <a:xfrm>
            <a:off x="2148940" y="3194183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7E751A-3537-AE13-5EF3-16A2D65CF8AB}"/>
              </a:ext>
            </a:extLst>
          </p:cNvPr>
          <p:cNvSpPr/>
          <p:nvPr/>
        </p:nvSpPr>
        <p:spPr>
          <a:xfrm>
            <a:off x="2116504" y="2711621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0AD92C-E2F6-4180-8630-7C493125BD2C}"/>
              </a:ext>
            </a:extLst>
          </p:cNvPr>
          <p:cNvSpPr/>
          <p:nvPr/>
        </p:nvSpPr>
        <p:spPr>
          <a:xfrm>
            <a:off x="2184673" y="2307539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0DD224E-3739-40D2-99C0-62C37FA74726}"/>
              </a:ext>
            </a:extLst>
          </p:cNvPr>
          <p:cNvSpPr/>
          <p:nvPr/>
        </p:nvSpPr>
        <p:spPr>
          <a:xfrm>
            <a:off x="1741215" y="2290047"/>
            <a:ext cx="2325789" cy="1624736"/>
          </a:xfrm>
          <a:prstGeom prst="roundRect">
            <a:avLst>
              <a:gd name="adj" fmla="val 7116"/>
            </a:avLst>
          </a:prstGeom>
          <a:solidFill>
            <a:srgbClr val="5B9BD5">
              <a:lumMod val="20000"/>
              <a:lumOff val="80000"/>
            </a:srgbClr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System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7D38A9-A621-E7E3-A48F-A11370B3570C}"/>
              </a:ext>
            </a:extLst>
          </p:cNvPr>
          <p:cNvGrpSpPr/>
          <p:nvPr/>
        </p:nvGrpSpPr>
        <p:grpSpPr>
          <a:xfrm>
            <a:off x="5296653" y="897913"/>
            <a:ext cx="1715655" cy="1265155"/>
            <a:chOff x="5507502" y="897913"/>
            <a:chExt cx="1715655" cy="1265155"/>
          </a:xfrm>
        </p:grpSpPr>
        <p:pic>
          <p:nvPicPr>
            <p:cNvPr id="10" name="Graphic 9" descr="Gears">
              <a:extLst>
                <a:ext uri="{FF2B5EF4-FFF2-40B4-BE49-F238E27FC236}">
                  <a16:creationId xmlns:a16="http://schemas.microsoft.com/office/drawing/2014/main" id="{E837F56E-0973-9625-02CE-2597DBA70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7402" y="1207214"/>
              <a:ext cx="955854" cy="9558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AC6CE4-50EE-4ACA-CC61-300B04360058}"/>
                </a:ext>
              </a:extLst>
            </p:cNvPr>
            <p:cNvSpPr txBox="1"/>
            <p:nvPr/>
          </p:nvSpPr>
          <p:spPr>
            <a:xfrm>
              <a:off x="5507502" y="897913"/>
              <a:ext cx="1715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H" sz="2400" b="1" dirty="0">
                  <a:solidFill>
                    <a:prstClr val="black"/>
                  </a:solidFill>
                  <a:latin typeface="Avenir Next" panose="020B0503020202020204" pitchFamily="34" charset="0"/>
                </a:rPr>
                <a:t>Heuristics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CB6744-9205-990D-8369-872EF9185F8C}"/>
              </a:ext>
            </a:extLst>
          </p:cNvPr>
          <p:cNvGrpSpPr/>
          <p:nvPr/>
        </p:nvGrpSpPr>
        <p:grpSpPr>
          <a:xfrm>
            <a:off x="7183713" y="897913"/>
            <a:ext cx="2094004" cy="1265156"/>
            <a:chOff x="7108922" y="897913"/>
            <a:chExt cx="2094004" cy="1265156"/>
          </a:xfrm>
        </p:grpSpPr>
        <p:pic>
          <p:nvPicPr>
            <p:cNvPr id="13" name="Graphic 12" descr="Processor">
              <a:extLst>
                <a:ext uri="{FF2B5EF4-FFF2-40B4-BE49-F238E27FC236}">
                  <a16:creationId xmlns:a16="http://schemas.microsoft.com/office/drawing/2014/main" id="{F264A3FC-BD4A-6E66-9E6A-0F519A31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77997" y="1207214"/>
              <a:ext cx="955855" cy="9558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28D7C7-DD4D-A0CF-0A9C-F2574650E6D6}"/>
                </a:ext>
              </a:extLst>
            </p:cNvPr>
            <p:cNvSpPr txBox="1"/>
            <p:nvPr/>
          </p:nvSpPr>
          <p:spPr>
            <a:xfrm>
              <a:off x="7108922" y="897913"/>
              <a:ext cx="2094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H" sz="2400" b="1" dirty="0">
                  <a:solidFill>
                    <a:prstClr val="black"/>
                  </a:solidFill>
                  <a:latin typeface="Avenir Next" panose="020B0503020202020204" pitchFamily="34" charset="0"/>
                </a:rPr>
                <a:t>Accelerators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D8C12D-BB33-2D27-48C0-AE1DA23B7301}"/>
              </a:ext>
            </a:extLst>
          </p:cNvPr>
          <p:cNvGrpSpPr/>
          <p:nvPr/>
        </p:nvGrpSpPr>
        <p:grpSpPr>
          <a:xfrm>
            <a:off x="9449123" y="897913"/>
            <a:ext cx="1129611" cy="1223701"/>
            <a:chOff x="9061255" y="897913"/>
            <a:chExt cx="1129611" cy="1223701"/>
          </a:xfrm>
        </p:grpSpPr>
        <p:pic>
          <p:nvPicPr>
            <p:cNvPr id="16" name="Graphic 15" descr="Filter">
              <a:extLst>
                <a:ext uri="{FF2B5EF4-FFF2-40B4-BE49-F238E27FC236}">
                  <a16:creationId xmlns:a16="http://schemas.microsoft.com/office/drawing/2014/main" id="{FB88E9AA-AAC2-29A0-CF11-F503F38B3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68860" y="1207214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17919B-E304-2380-A96A-1110DFD754EF}"/>
                </a:ext>
              </a:extLst>
            </p:cNvPr>
            <p:cNvSpPr txBox="1"/>
            <p:nvPr/>
          </p:nvSpPr>
          <p:spPr>
            <a:xfrm>
              <a:off x="9061255" y="897913"/>
              <a:ext cx="1129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H" sz="2400" b="1" dirty="0">
                  <a:solidFill>
                    <a:prstClr val="black"/>
                  </a:solidFill>
                  <a:latin typeface="Avenir Next" panose="020B0503020202020204" pitchFamily="34" charset="0"/>
                </a:rPr>
                <a:t>Filters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F4195A5-BF37-B1B0-C2DF-248B3072FCF5}"/>
              </a:ext>
            </a:extLst>
          </p:cNvPr>
          <p:cNvGrpSpPr/>
          <p:nvPr/>
        </p:nvGrpSpPr>
        <p:grpSpPr>
          <a:xfrm>
            <a:off x="6095274" y="4368935"/>
            <a:ext cx="3036391" cy="1107996"/>
            <a:chOff x="6095274" y="4368935"/>
            <a:chExt cx="3036391" cy="110799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B8DFF08-A792-B436-FB4D-1DCC299F534E}"/>
                </a:ext>
              </a:extLst>
            </p:cNvPr>
            <p:cNvGrpSpPr/>
            <p:nvPr/>
          </p:nvGrpSpPr>
          <p:grpSpPr>
            <a:xfrm>
              <a:off x="6095274" y="4499957"/>
              <a:ext cx="3036391" cy="859899"/>
              <a:chOff x="2699772" y="3676714"/>
              <a:chExt cx="2027025" cy="859899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B3B8E19-461F-5C28-E7CC-27CB16721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9772" y="4536613"/>
                <a:ext cx="964123" cy="0"/>
              </a:xfrm>
              <a:prstGeom prst="straightConnector1">
                <a:avLst/>
              </a:prstGeom>
              <a:ln w="60325">
                <a:solidFill>
                  <a:srgbClr val="11813C"/>
                </a:solidFill>
                <a:prstDash val="solid"/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D92F96-C086-4A20-8547-5D25A3674DFE}"/>
                  </a:ext>
                </a:extLst>
              </p:cNvPr>
              <p:cNvSpPr txBox="1"/>
              <p:nvPr/>
            </p:nvSpPr>
            <p:spPr>
              <a:xfrm>
                <a:off x="3380802" y="3676714"/>
                <a:ext cx="1345995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2400" b="1" kern="0" dirty="0">
                    <a:solidFill>
                      <a:srgbClr val="11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Computation</a:t>
                </a:r>
                <a:br>
                  <a:rPr lang="en-US" sz="2400" b="1" kern="0" dirty="0">
                    <a:solidFill>
                      <a:srgbClr val="11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400" b="1" kern="0" dirty="0">
                    <a:solidFill>
                      <a:srgbClr val="11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Overhead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9C22353-0989-9A2B-89FD-7430773BB053}"/>
                </a:ext>
              </a:extLst>
            </p:cNvPr>
            <p:cNvSpPr txBox="1"/>
            <p:nvPr/>
          </p:nvSpPr>
          <p:spPr>
            <a:xfrm>
              <a:off x="6304508" y="4368935"/>
              <a:ext cx="109969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✓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1081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70A9EA-A43B-DE40-A0DC-4FDB60A48408}"/>
              </a:ext>
            </a:extLst>
          </p:cNvPr>
          <p:cNvGrpSpPr/>
          <p:nvPr/>
        </p:nvGrpSpPr>
        <p:grpSpPr>
          <a:xfrm>
            <a:off x="6095275" y="4436318"/>
            <a:ext cx="4056542" cy="923538"/>
            <a:chOff x="6095275" y="4436318"/>
            <a:chExt cx="4056542" cy="92353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3236C36-07C9-044E-F39A-92100C8E714D}"/>
                </a:ext>
              </a:extLst>
            </p:cNvPr>
            <p:cNvGrpSpPr/>
            <p:nvPr/>
          </p:nvGrpSpPr>
          <p:grpSpPr>
            <a:xfrm>
              <a:off x="6095275" y="4499957"/>
              <a:ext cx="4056542" cy="859899"/>
              <a:chOff x="2699772" y="3676714"/>
              <a:chExt cx="2708054" cy="859899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53AB026-8596-0C5D-4109-C183A18AB7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9772" y="4536613"/>
                <a:ext cx="2708054" cy="0"/>
              </a:xfrm>
              <a:prstGeom prst="straightConnector1">
                <a:avLst/>
              </a:prstGeom>
              <a:ln w="60325">
                <a:solidFill>
                  <a:srgbClr val="C00000"/>
                </a:solidFill>
                <a:prstDash val="solid"/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D698C4-B49D-E8F2-3491-AB732D1D0A0C}"/>
                  </a:ext>
                </a:extLst>
              </p:cNvPr>
              <p:cNvSpPr txBox="1"/>
              <p:nvPr/>
            </p:nvSpPr>
            <p:spPr>
              <a:xfrm>
                <a:off x="3380802" y="3676714"/>
                <a:ext cx="1345995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2400" b="1" kern="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Computation</a:t>
                </a:r>
                <a:br>
                  <a:rPr lang="en-US" sz="2400" b="1" kern="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400" b="1" kern="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Overhead</a:t>
                </a:r>
              </a:p>
            </p:txBody>
          </p:sp>
        </p:grpSp>
        <p:pic>
          <p:nvPicPr>
            <p:cNvPr id="55" name="Graphic 54" descr="Close">
              <a:extLst>
                <a:ext uri="{FF2B5EF4-FFF2-40B4-BE49-F238E27FC236}">
                  <a16:creationId xmlns:a16="http://schemas.microsoft.com/office/drawing/2014/main" id="{64C6D47F-F9B8-AEC4-F7E5-C3C9A81BE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15917" y="443631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9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B33BB-07F7-F33E-48F2-34DB40DC9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9631-A2D2-4614-CF08-2B53E5D6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Architecture &amp; System (III/IV)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2F1F2-027A-465E-E8D0-693F67ADE220}"/>
              </a:ext>
            </a:extLst>
          </p:cNvPr>
          <p:cNvSpPr txBox="1"/>
          <p:nvPr/>
        </p:nvSpPr>
        <p:spPr>
          <a:xfrm>
            <a:off x="3789416" y="1073826"/>
            <a:ext cx="47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SSD-Internal DRAM Components</a:t>
            </a:r>
          </a:p>
        </p:txBody>
      </p:sp>
      <p:sp>
        <p:nvSpPr>
          <p:cNvPr id="108" name="Google Shape;1161;g35ca313daad_0_0">
            <a:extLst>
              <a:ext uri="{FF2B5EF4-FFF2-40B4-BE49-F238E27FC236}">
                <a16:creationId xmlns:a16="http://schemas.microsoft.com/office/drawing/2014/main" id="{4BAA005D-0CE7-43EB-3C68-D897405CCF2D}"/>
              </a:ext>
            </a:extLst>
          </p:cNvPr>
          <p:cNvSpPr/>
          <p:nvPr/>
        </p:nvSpPr>
        <p:spPr>
          <a:xfrm>
            <a:off x="2513858" y="1756868"/>
            <a:ext cx="7222500" cy="1535574"/>
          </a:xfrm>
          <a:prstGeom prst="roundRect">
            <a:avLst>
              <a:gd name="adj" fmla="val 0"/>
            </a:avLst>
          </a:prstGeom>
          <a:solidFill>
            <a:srgbClr val="FCECE6"/>
          </a:solidFill>
          <a:ln w="19050" cap="flat" cmpd="sng">
            <a:solidFill>
              <a:srgbClr val="F07F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endParaRPr sz="16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162;g35ca313daad_0_0">
            <a:extLst>
              <a:ext uri="{FF2B5EF4-FFF2-40B4-BE49-F238E27FC236}">
                <a16:creationId xmlns:a16="http://schemas.microsoft.com/office/drawing/2014/main" id="{53EC0457-3504-02CE-E11F-F5A90B198D03}"/>
              </a:ext>
            </a:extLst>
          </p:cNvPr>
          <p:cNvSpPr txBox="1"/>
          <p:nvPr/>
        </p:nvSpPr>
        <p:spPr>
          <a:xfrm>
            <a:off x="2427053" y="1695610"/>
            <a:ext cx="2324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b="1" kern="0" dirty="0">
                <a:solidFill>
                  <a:srgbClr val="F07F09"/>
                </a:solidFill>
                <a:ea typeface="Calibri"/>
                <a:cs typeface="Calibri"/>
                <a:sym typeface="Calibri"/>
              </a:rPr>
              <a:t>SSD-Internal DRAM</a:t>
            </a:r>
            <a:endParaRPr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98;g35ca313daad_0_0">
            <a:extLst>
              <a:ext uri="{FF2B5EF4-FFF2-40B4-BE49-F238E27FC236}">
                <a16:creationId xmlns:a16="http://schemas.microsoft.com/office/drawing/2014/main" id="{EA9BFEBB-7E85-1481-8CDA-BF0FEF608AB6}"/>
              </a:ext>
            </a:extLst>
          </p:cNvPr>
          <p:cNvSpPr txBox="1"/>
          <p:nvPr/>
        </p:nvSpPr>
        <p:spPr>
          <a:xfrm rot="5400000" flipH="1">
            <a:off x="2850095" y="2228527"/>
            <a:ext cx="39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6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99;g35ca313daad_0_0">
            <a:extLst>
              <a:ext uri="{FF2B5EF4-FFF2-40B4-BE49-F238E27FC236}">
                <a16:creationId xmlns:a16="http://schemas.microsoft.com/office/drawing/2014/main" id="{715150A2-2B27-28FE-320C-DB1AE36C5FCA}"/>
              </a:ext>
            </a:extLst>
          </p:cNvPr>
          <p:cNvSpPr/>
          <p:nvPr/>
        </p:nvSpPr>
        <p:spPr>
          <a:xfrm>
            <a:off x="2581592" y="2590607"/>
            <a:ext cx="780900" cy="2037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F07F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en-US"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Bank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200;g35ca313daad_0_0">
            <a:extLst>
              <a:ext uri="{FF2B5EF4-FFF2-40B4-BE49-F238E27FC236}">
                <a16:creationId xmlns:a16="http://schemas.microsoft.com/office/drawing/2014/main" id="{5CB8E667-01BF-F94E-2816-CEBDAE132FFB}"/>
              </a:ext>
            </a:extLst>
          </p:cNvPr>
          <p:cNvSpPr/>
          <p:nvPr/>
        </p:nvSpPr>
        <p:spPr>
          <a:xfrm>
            <a:off x="2573667" y="2055357"/>
            <a:ext cx="780900" cy="2037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F07F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en-US"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Bank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203;g35ca313daad_0_0">
            <a:extLst>
              <a:ext uri="{FF2B5EF4-FFF2-40B4-BE49-F238E27FC236}">
                <a16:creationId xmlns:a16="http://schemas.microsoft.com/office/drawing/2014/main" id="{614888CF-298A-E10C-334F-FE746DFE75D4}"/>
              </a:ext>
            </a:extLst>
          </p:cNvPr>
          <p:cNvSpPr/>
          <p:nvPr/>
        </p:nvSpPr>
        <p:spPr>
          <a:xfrm>
            <a:off x="3622135" y="2041945"/>
            <a:ext cx="5818625" cy="1034572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 w="1905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endParaRPr sz="14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204;g35ca313daad_0_0">
            <a:extLst>
              <a:ext uri="{FF2B5EF4-FFF2-40B4-BE49-F238E27FC236}">
                <a16:creationId xmlns:a16="http://schemas.microsoft.com/office/drawing/2014/main" id="{401190C1-3B7D-B35F-D2BC-571A309C10C5}"/>
              </a:ext>
            </a:extLst>
          </p:cNvPr>
          <p:cNvSpPr txBox="1"/>
          <p:nvPr/>
        </p:nvSpPr>
        <p:spPr>
          <a:xfrm flipH="1">
            <a:off x="4101268" y="2352645"/>
            <a:ext cx="39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2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205;g35ca313daad_0_0">
            <a:extLst>
              <a:ext uri="{FF2B5EF4-FFF2-40B4-BE49-F238E27FC236}">
                <a16:creationId xmlns:a16="http://schemas.microsoft.com/office/drawing/2014/main" id="{5E41D48B-EE7F-8EFF-C4DD-650C624740CB}"/>
              </a:ext>
            </a:extLst>
          </p:cNvPr>
          <p:cNvSpPr txBox="1"/>
          <p:nvPr/>
        </p:nvSpPr>
        <p:spPr>
          <a:xfrm>
            <a:off x="7484358" y="2251796"/>
            <a:ext cx="116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kern="0" dirty="0">
                <a:solidFill>
                  <a:srgbClr val="1B587C"/>
                </a:solidFill>
                <a:ea typeface="Calibri"/>
                <a:cs typeface="Calibri"/>
                <a:sym typeface="Calibri"/>
              </a:rPr>
              <a:t>Subarrays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117" name="Google Shape;1206;g35ca313daad_0_0">
            <a:extLst>
              <a:ext uri="{FF2B5EF4-FFF2-40B4-BE49-F238E27FC236}">
                <a16:creationId xmlns:a16="http://schemas.microsoft.com/office/drawing/2014/main" id="{85222506-F055-6F33-6910-A5FBFD03B5D6}"/>
              </a:ext>
            </a:extLst>
          </p:cNvPr>
          <p:cNvCxnSpPr>
            <a:cxnSpLocks/>
          </p:cNvCxnSpPr>
          <p:nvPr/>
        </p:nvCxnSpPr>
        <p:spPr>
          <a:xfrm flipH="1">
            <a:off x="3286833" y="2041945"/>
            <a:ext cx="347796" cy="5215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18" name="Google Shape;1207;g35ca313daad_0_0">
            <a:extLst>
              <a:ext uri="{FF2B5EF4-FFF2-40B4-BE49-F238E27FC236}">
                <a16:creationId xmlns:a16="http://schemas.microsoft.com/office/drawing/2014/main" id="{285E87FA-FE9F-33F0-E856-3C1C27B03A4C}"/>
              </a:ext>
            </a:extLst>
          </p:cNvPr>
          <p:cNvCxnSpPr>
            <a:cxnSpLocks/>
          </p:cNvCxnSpPr>
          <p:nvPr/>
        </p:nvCxnSpPr>
        <p:spPr>
          <a:xfrm flipH="1" flipV="1">
            <a:off x="3294759" y="2794308"/>
            <a:ext cx="307667" cy="261001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19" name="Google Shape;1223;g35ca313daad_0_0">
            <a:extLst>
              <a:ext uri="{FF2B5EF4-FFF2-40B4-BE49-F238E27FC236}">
                <a16:creationId xmlns:a16="http://schemas.microsoft.com/office/drawing/2014/main" id="{5DC8E547-D876-CD3E-DDBB-A69B07C3DE2C}"/>
              </a:ext>
            </a:extLst>
          </p:cNvPr>
          <p:cNvSpPr txBox="1"/>
          <p:nvPr/>
        </p:nvSpPr>
        <p:spPr>
          <a:xfrm>
            <a:off x="4744534" y="1950657"/>
            <a:ext cx="25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b="1" kern="0">
              <a:solidFill>
                <a:srgbClr val="43434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25;g35ca313daad_0_0">
            <a:extLst>
              <a:ext uri="{FF2B5EF4-FFF2-40B4-BE49-F238E27FC236}">
                <a16:creationId xmlns:a16="http://schemas.microsoft.com/office/drawing/2014/main" id="{8F5F5163-928F-031F-1D1E-8CD549F85051}"/>
              </a:ext>
            </a:extLst>
          </p:cNvPr>
          <p:cNvSpPr txBox="1"/>
          <p:nvPr/>
        </p:nvSpPr>
        <p:spPr>
          <a:xfrm rot="5400000" flipH="1">
            <a:off x="7279926" y="2205949"/>
            <a:ext cx="39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26;g35ca313daad_0_0">
            <a:extLst>
              <a:ext uri="{FF2B5EF4-FFF2-40B4-BE49-F238E27FC236}">
                <a16:creationId xmlns:a16="http://schemas.microsoft.com/office/drawing/2014/main" id="{5BCAD9DD-94AE-35DE-577F-6E69B282F997}"/>
              </a:ext>
            </a:extLst>
          </p:cNvPr>
          <p:cNvSpPr txBox="1"/>
          <p:nvPr/>
        </p:nvSpPr>
        <p:spPr>
          <a:xfrm rot="5400000" flipH="1">
            <a:off x="5466744" y="2205949"/>
            <a:ext cx="39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600" b="1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24" name="Google Shape;1229;g35ca313daad_0_0">
            <a:extLst>
              <a:ext uri="{FF2B5EF4-FFF2-40B4-BE49-F238E27FC236}">
                <a16:creationId xmlns:a16="http://schemas.microsoft.com/office/drawing/2014/main" id="{10561154-A0E2-A09C-9DA8-4C4801967B70}"/>
              </a:ext>
            </a:extLst>
          </p:cNvPr>
          <p:cNvGrpSpPr/>
          <p:nvPr/>
        </p:nvGrpSpPr>
        <p:grpSpPr>
          <a:xfrm>
            <a:off x="5126874" y="2195495"/>
            <a:ext cx="1236300" cy="477000"/>
            <a:chOff x="-2094375" y="1746300"/>
            <a:chExt cx="1236300" cy="477000"/>
          </a:xfrm>
        </p:grpSpPr>
        <p:sp>
          <p:nvSpPr>
            <p:cNvPr id="126" name="Google Shape;1230;g35ca313daad_0_0">
              <a:extLst>
                <a:ext uri="{FF2B5EF4-FFF2-40B4-BE49-F238E27FC236}">
                  <a16:creationId xmlns:a16="http://schemas.microsoft.com/office/drawing/2014/main" id="{1CC7B320-DF6E-BF94-751B-D8695E776EC8}"/>
                </a:ext>
              </a:extLst>
            </p:cNvPr>
            <p:cNvSpPr/>
            <p:nvPr/>
          </p:nvSpPr>
          <p:spPr>
            <a:xfrm flipH="1">
              <a:off x="-2094375" y="1746300"/>
              <a:ext cx="1236300" cy="477000"/>
            </a:xfrm>
            <a:prstGeom prst="rect">
              <a:avLst/>
            </a:prstGeom>
            <a:solidFill>
              <a:srgbClr val="CFE2F3"/>
            </a:solidFill>
            <a:ln w="19050" cap="flat" cmpd="sng">
              <a:solidFill>
                <a:srgbClr val="1B587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" name="Google Shape;1231;g35ca313daad_0_0">
              <a:extLst>
                <a:ext uri="{FF2B5EF4-FFF2-40B4-BE49-F238E27FC236}">
                  <a16:creationId xmlns:a16="http://schemas.microsoft.com/office/drawing/2014/main" id="{5E96E1AA-E3F7-2EE0-B40D-D14E822E7680}"/>
                </a:ext>
              </a:extLst>
            </p:cNvPr>
            <p:cNvCxnSpPr>
              <a:cxnSpLocks/>
              <a:stCxn id="135" idx="4"/>
              <a:endCxn id="131" idx="0"/>
            </p:cNvCxnSpPr>
            <p:nvPr/>
          </p:nvCxnSpPr>
          <p:spPr>
            <a:xfrm rot="10800000">
              <a:off x="-1973812" y="1787100"/>
              <a:ext cx="0" cy="395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" name="Google Shape;1234;g35ca313daad_0_0">
              <a:extLst>
                <a:ext uri="{FF2B5EF4-FFF2-40B4-BE49-F238E27FC236}">
                  <a16:creationId xmlns:a16="http://schemas.microsoft.com/office/drawing/2014/main" id="{CD4CFBC0-DBF7-F575-6301-77D1B8145279}"/>
                </a:ext>
              </a:extLst>
            </p:cNvPr>
            <p:cNvCxnSpPr>
              <a:cxnSpLocks/>
              <a:stCxn id="136" idx="4"/>
              <a:endCxn id="132" idx="0"/>
            </p:cNvCxnSpPr>
            <p:nvPr/>
          </p:nvCxnSpPr>
          <p:spPr>
            <a:xfrm rot="10800000">
              <a:off x="-1675048" y="1787100"/>
              <a:ext cx="0" cy="395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" name="Google Shape;1237;g35ca313daad_0_0">
              <a:extLst>
                <a:ext uri="{FF2B5EF4-FFF2-40B4-BE49-F238E27FC236}">
                  <a16:creationId xmlns:a16="http://schemas.microsoft.com/office/drawing/2014/main" id="{1668DBE1-8F15-5927-2090-A4199CD9C7EF}"/>
                </a:ext>
              </a:extLst>
            </p:cNvPr>
            <p:cNvCxnSpPr>
              <a:cxnSpLocks/>
              <a:stCxn id="137" idx="4"/>
              <a:endCxn id="133" idx="0"/>
            </p:cNvCxnSpPr>
            <p:nvPr/>
          </p:nvCxnSpPr>
          <p:spPr>
            <a:xfrm rot="10800000">
              <a:off x="-961542" y="1787100"/>
              <a:ext cx="0" cy="395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0" name="Google Shape;1240;g35ca313daad_0_0">
              <a:extLst>
                <a:ext uri="{FF2B5EF4-FFF2-40B4-BE49-F238E27FC236}">
                  <a16:creationId xmlns:a16="http://schemas.microsoft.com/office/drawing/2014/main" id="{31A58C06-4635-EB19-1642-F0C21158F966}"/>
                </a:ext>
              </a:extLst>
            </p:cNvPr>
            <p:cNvCxnSpPr>
              <a:cxnSpLocks/>
              <a:stCxn id="133" idx="6"/>
              <a:endCxn id="131" idx="2"/>
            </p:cNvCxnSpPr>
            <p:nvPr/>
          </p:nvCxnSpPr>
          <p:spPr>
            <a:xfrm rot="10800000">
              <a:off x="-2047392" y="1855469"/>
              <a:ext cx="1159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1" name="Google Shape;1233;g35ca313daad_0_0">
              <a:extLst>
                <a:ext uri="{FF2B5EF4-FFF2-40B4-BE49-F238E27FC236}">
                  <a16:creationId xmlns:a16="http://schemas.microsoft.com/office/drawing/2014/main" id="{E5D09C99-2A7E-E170-9E40-DC13EDE1E4B9}"/>
                </a:ext>
              </a:extLst>
            </p:cNvPr>
            <p:cNvSpPr/>
            <p:nvPr/>
          </p:nvSpPr>
          <p:spPr>
            <a:xfrm>
              <a:off x="-2047462" y="1787219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236;g35ca313daad_0_0">
              <a:extLst>
                <a:ext uri="{FF2B5EF4-FFF2-40B4-BE49-F238E27FC236}">
                  <a16:creationId xmlns:a16="http://schemas.microsoft.com/office/drawing/2014/main" id="{500B1A0E-7651-7F91-08B3-A96F2BF33DD7}"/>
                </a:ext>
              </a:extLst>
            </p:cNvPr>
            <p:cNvSpPr/>
            <p:nvPr/>
          </p:nvSpPr>
          <p:spPr>
            <a:xfrm>
              <a:off x="-1748698" y="1787219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239;g35ca313daad_0_0">
              <a:extLst>
                <a:ext uri="{FF2B5EF4-FFF2-40B4-BE49-F238E27FC236}">
                  <a16:creationId xmlns:a16="http://schemas.microsoft.com/office/drawing/2014/main" id="{70CEC5A2-BBAE-C727-B060-DCEFDFBA4D05}"/>
                </a:ext>
              </a:extLst>
            </p:cNvPr>
            <p:cNvSpPr/>
            <p:nvPr/>
          </p:nvSpPr>
          <p:spPr>
            <a:xfrm>
              <a:off x="-1035192" y="1787219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Google Shape;1241;g35ca313daad_0_0">
              <a:extLst>
                <a:ext uri="{FF2B5EF4-FFF2-40B4-BE49-F238E27FC236}">
                  <a16:creationId xmlns:a16="http://schemas.microsoft.com/office/drawing/2014/main" id="{7F6C6EE8-DE43-2FD9-9A79-DEC5818BECBE}"/>
                </a:ext>
              </a:extLst>
            </p:cNvPr>
            <p:cNvCxnSpPr>
              <a:cxnSpLocks/>
              <a:stCxn id="137" idx="6"/>
              <a:endCxn id="135" idx="2"/>
            </p:cNvCxnSpPr>
            <p:nvPr/>
          </p:nvCxnSpPr>
          <p:spPr>
            <a:xfrm rot="10800000">
              <a:off x="-2047392" y="2114250"/>
              <a:ext cx="1159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5" name="Google Shape;1232;g35ca313daad_0_0">
              <a:extLst>
                <a:ext uri="{FF2B5EF4-FFF2-40B4-BE49-F238E27FC236}">
                  <a16:creationId xmlns:a16="http://schemas.microsoft.com/office/drawing/2014/main" id="{66E3FD27-222E-B81A-3D16-61094A678215}"/>
                </a:ext>
              </a:extLst>
            </p:cNvPr>
            <p:cNvSpPr/>
            <p:nvPr/>
          </p:nvSpPr>
          <p:spPr>
            <a:xfrm>
              <a:off x="-2047462" y="2046000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235;g35ca313daad_0_0">
              <a:extLst>
                <a:ext uri="{FF2B5EF4-FFF2-40B4-BE49-F238E27FC236}">
                  <a16:creationId xmlns:a16="http://schemas.microsoft.com/office/drawing/2014/main" id="{54326C89-DD35-39C1-B193-0F8023E9118E}"/>
                </a:ext>
              </a:extLst>
            </p:cNvPr>
            <p:cNvSpPr/>
            <p:nvPr/>
          </p:nvSpPr>
          <p:spPr>
            <a:xfrm>
              <a:off x="-1748698" y="2046000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238;g35ca313daad_0_0">
              <a:extLst>
                <a:ext uri="{FF2B5EF4-FFF2-40B4-BE49-F238E27FC236}">
                  <a16:creationId xmlns:a16="http://schemas.microsoft.com/office/drawing/2014/main" id="{809E3DA3-B12B-F1CC-DCDA-E0D00EE8F803}"/>
                </a:ext>
              </a:extLst>
            </p:cNvPr>
            <p:cNvSpPr/>
            <p:nvPr/>
          </p:nvSpPr>
          <p:spPr>
            <a:xfrm>
              <a:off x="-1035192" y="2046000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242;g35ca313daad_0_0">
              <a:extLst>
                <a:ext uri="{FF2B5EF4-FFF2-40B4-BE49-F238E27FC236}">
                  <a16:creationId xmlns:a16="http://schemas.microsoft.com/office/drawing/2014/main" id="{2F6C9F99-1796-A397-551F-15AEF82F7023}"/>
                </a:ext>
              </a:extLst>
            </p:cNvPr>
            <p:cNvSpPr txBox="1"/>
            <p:nvPr/>
          </p:nvSpPr>
          <p:spPr>
            <a:xfrm rot="5400000" flipH="1">
              <a:off x="-1401950" y="1807475"/>
              <a:ext cx="273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  <a:defRPr/>
              </a:pPr>
              <a:r>
                <a:rPr lang="en-US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14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246;g35ca313daad_0_0">
            <a:extLst>
              <a:ext uri="{FF2B5EF4-FFF2-40B4-BE49-F238E27FC236}">
                <a16:creationId xmlns:a16="http://schemas.microsoft.com/office/drawing/2014/main" id="{C3D0016D-438C-A262-C6DE-D4B11CDBAFD3}"/>
              </a:ext>
            </a:extLst>
          </p:cNvPr>
          <p:cNvSpPr/>
          <p:nvPr/>
        </p:nvSpPr>
        <p:spPr>
          <a:xfrm flipH="1">
            <a:off x="6400124" y="2195495"/>
            <a:ext cx="1236300" cy="4770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1B58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143" name="Google Shape;1247;g35ca313daad_0_0">
            <a:extLst>
              <a:ext uri="{FF2B5EF4-FFF2-40B4-BE49-F238E27FC236}">
                <a16:creationId xmlns:a16="http://schemas.microsoft.com/office/drawing/2014/main" id="{481D28FC-9417-AAD4-4225-14326E51E21A}"/>
              </a:ext>
            </a:extLst>
          </p:cNvPr>
          <p:cNvCxnSpPr>
            <a:cxnSpLocks/>
            <a:stCxn id="151" idx="4"/>
            <a:endCxn id="147" idx="0"/>
          </p:cNvCxnSpPr>
          <p:nvPr/>
        </p:nvCxnSpPr>
        <p:spPr>
          <a:xfrm rot="10800000">
            <a:off x="6520687" y="2236295"/>
            <a:ext cx="0" cy="395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250;g35ca313daad_0_0">
            <a:extLst>
              <a:ext uri="{FF2B5EF4-FFF2-40B4-BE49-F238E27FC236}">
                <a16:creationId xmlns:a16="http://schemas.microsoft.com/office/drawing/2014/main" id="{3CE4E758-3A07-312C-C5D9-7068D740C036}"/>
              </a:ext>
            </a:extLst>
          </p:cNvPr>
          <p:cNvCxnSpPr>
            <a:cxnSpLocks/>
            <a:stCxn id="152" idx="4"/>
            <a:endCxn id="148" idx="0"/>
          </p:cNvCxnSpPr>
          <p:nvPr/>
        </p:nvCxnSpPr>
        <p:spPr>
          <a:xfrm rot="10800000">
            <a:off x="6819451" y="2236295"/>
            <a:ext cx="0" cy="395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5" name="Google Shape;1253;g35ca313daad_0_0">
            <a:extLst>
              <a:ext uri="{FF2B5EF4-FFF2-40B4-BE49-F238E27FC236}">
                <a16:creationId xmlns:a16="http://schemas.microsoft.com/office/drawing/2014/main" id="{364FAFA7-193E-E808-31FB-2CDF0B9D1355}"/>
              </a:ext>
            </a:extLst>
          </p:cNvPr>
          <p:cNvCxnSpPr>
            <a:cxnSpLocks/>
            <a:stCxn id="153" idx="4"/>
            <a:endCxn id="149" idx="0"/>
          </p:cNvCxnSpPr>
          <p:nvPr/>
        </p:nvCxnSpPr>
        <p:spPr>
          <a:xfrm rot="10800000">
            <a:off x="7532957" y="2236295"/>
            <a:ext cx="0" cy="395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256;g35ca313daad_0_0">
            <a:extLst>
              <a:ext uri="{FF2B5EF4-FFF2-40B4-BE49-F238E27FC236}">
                <a16:creationId xmlns:a16="http://schemas.microsoft.com/office/drawing/2014/main" id="{0C503C13-5107-36A7-9F70-AEBF831F5B16}"/>
              </a:ext>
            </a:extLst>
          </p:cNvPr>
          <p:cNvCxnSpPr>
            <a:cxnSpLocks/>
            <a:stCxn id="149" idx="6"/>
            <a:endCxn id="147" idx="2"/>
          </p:cNvCxnSpPr>
          <p:nvPr/>
        </p:nvCxnSpPr>
        <p:spPr>
          <a:xfrm rot="10800000">
            <a:off x="6447107" y="2304664"/>
            <a:ext cx="1159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249;g35ca313daad_0_0">
            <a:extLst>
              <a:ext uri="{FF2B5EF4-FFF2-40B4-BE49-F238E27FC236}">
                <a16:creationId xmlns:a16="http://schemas.microsoft.com/office/drawing/2014/main" id="{88419B87-8426-61B0-2564-5CE7EE6F8C40}"/>
              </a:ext>
            </a:extLst>
          </p:cNvPr>
          <p:cNvSpPr/>
          <p:nvPr/>
        </p:nvSpPr>
        <p:spPr>
          <a:xfrm>
            <a:off x="6447037" y="2236414"/>
            <a:ext cx="147300" cy="1365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4E854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252;g35ca313daad_0_0">
            <a:extLst>
              <a:ext uri="{FF2B5EF4-FFF2-40B4-BE49-F238E27FC236}">
                <a16:creationId xmlns:a16="http://schemas.microsoft.com/office/drawing/2014/main" id="{C9765CB8-E9F5-F744-6763-07A9DF52984B}"/>
              </a:ext>
            </a:extLst>
          </p:cNvPr>
          <p:cNvSpPr/>
          <p:nvPr/>
        </p:nvSpPr>
        <p:spPr>
          <a:xfrm>
            <a:off x="6745801" y="2236414"/>
            <a:ext cx="147300" cy="1365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4E854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255;g35ca313daad_0_0">
            <a:extLst>
              <a:ext uri="{FF2B5EF4-FFF2-40B4-BE49-F238E27FC236}">
                <a16:creationId xmlns:a16="http://schemas.microsoft.com/office/drawing/2014/main" id="{6FC03488-36B1-CA4F-360E-D522B9059DF7}"/>
              </a:ext>
            </a:extLst>
          </p:cNvPr>
          <p:cNvSpPr/>
          <p:nvPr/>
        </p:nvSpPr>
        <p:spPr>
          <a:xfrm>
            <a:off x="7459307" y="2236414"/>
            <a:ext cx="147300" cy="1365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4E8542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150" name="Google Shape;1257;g35ca313daad_0_0">
            <a:extLst>
              <a:ext uri="{FF2B5EF4-FFF2-40B4-BE49-F238E27FC236}">
                <a16:creationId xmlns:a16="http://schemas.microsoft.com/office/drawing/2014/main" id="{6C6825A7-2C0C-FB4A-32C2-C386389A4F99}"/>
              </a:ext>
            </a:extLst>
          </p:cNvPr>
          <p:cNvCxnSpPr>
            <a:cxnSpLocks/>
            <a:stCxn id="153" idx="6"/>
            <a:endCxn id="151" idx="2"/>
          </p:cNvCxnSpPr>
          <p:nvPr/>
        </p:nvCxnSpPr>
        <p:spPr>
          <a:xfrm rot="10800000">
            <a:off x="6447107" y="2563445"/>
            <a:ext cx="1159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248;g35ca313daad_0_0">
            <a:extLst>
              <a:ext uri="{FF2B5EF4-FFF2-40B4-BE49-F238E27FC236}">
                <a16:creationId xmlns:a16="http://schemas.microsoft.com/office/drawing/2014/main" id="{1B86FB5A-520A-D7F4-9D24-5DAD59A539CE}"/>
              </a:ext>
            </a:extLst>
          </p:cNvPr>
          <p:cNvSpPr/>
          <p:nvPr/>
        </p:nvSpPr>
        <p:spPr>
          <a:xfrm>
            <a:off x="6447037" y="2495195"/>
            <a:ext cx="147300" cy="1365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4E854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251;g35ca313daad_0_0">
            <a:extLst>
              <a:ext uri="{FF2B5EF4-FFF2-40B4-BE49-F238E27FC236}">
                <a16:creationId xmlns:a16="http://schemas.microsoft.com/office/drawing/2014/main" id="{A28E4B39-CC38-B502-80E6-F89467C20A03}"/>
              </a:ext>
            </a:extLst>
          </p:cNvPr>
          <p:cNvSpPr/>
          <p:nvPr/>
        </p:nvSpPr>
        <p:spPr>
          <a:xfrm>
            <a:off x="6745801" y="2495195"/>
            <a:ext cx="147300" cy="1365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4E854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254;g35ca313daad_0_0">
            <a:extLst>
              <a:ext uri="{FF2B5EF4-FFF2-40B4-BE49-F238E27FC236}">
                <a16:creationId xmlns:a16="http://schemas.microsoft.com/office/drawing/2014/main" id="{BB2DC7BE-5A7E-E07D-81C8-8B962EABB98E}"/>
              </a:ext>
            </a:extLst>
          </p:cNvPr>
          <p:cNvSpPr/>
          <p:nvPr/>
        </p:nvSpPr>
        <p:spPr>
          <a:xfrm>
            <a:off x="7459307" y="2495195"/>
            <a:ext cx="147300" cy="1365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4E854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258;g35ca313daad_0_0">
            <a:extLst>
              <a:ext uri="{FF2B5EF4-FFF2-40B4-BE49-F238E27FC236}">
                <a16:creationId xmlns:a16="http://schemas.microsoft.com/office/drawing/2014/main" id="{6CB8144E-6D52-C3C9-46A0-C3E9A3CDE740}"/>
              </a:ext>
            </a:extLst>
          </p:cNvPr>
          <p:cNvSpPr txBox="1"/>
          <p:nvPr/>
        </p:nvSpPr>
        <p:spPr>
          <a:xfrm rot="5400000" flipH="1">
            <a:off x="7092549" y="2256670"/>
            <a:ext cx="27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defRPr/>
            </a:pPr>
            <a:r>
              <a:rPr lang="en-US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14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204;g35ca313daad_0_0">
            <a:extLst>
              <a:ext uri="{FF2B5EF4-FFF2-40B4-BE49-F238E27FC236}">
                <a16:creationId xmlns:a16="http://schemas.microsoft.com/office/drawing/2014/main" id="{B3BE969D-EBCF-0000-8C5A-4B95E7A8E9CC}"/>
              </a:ext>
            </a:extLst>
          </p:cNvPr>
          <p:cNvSpPr txBox="1"/>
          <p:nvPr/>
        </p:nvSpPr>
        <p:spPr>
          <a:xfrm flipH="1">
            <a:off x="8401166" y="2342759"/>
            <a:ext cx="39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…</a:t>
            </a:r>
            <a:endParaRPr sz="2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35D0A21-B3B2-EB83-AC31-29DD6E9AEB96}"/>
              </a:ext>
            </a:extLst>
          </p:cNvPr>
          <p:cNvGrpSpPr/>
          <p:nvPr/>
        </p:nvGrpSpPr>
        <p:grpSpPr>
          <a:xfrm>
            <a:off x="6337440" y="2073940"/>
            <a:ext cx="1099139" cy="461448"/>
            <a:chOff x="7982862" y="2247956"/>
            <a:chExt cx="1099139" cy="461448"/>
          </a:xfrm>
        </p:grpSpPr>
        <p:sp>
          <p:nvSpPr>
            <p:cNvPr id="141" name="Google Shape;1259;g35ca313daad_0_0">
              <a:extLst>
                <a:ext uri="{FF2B5EF4-FFF2-40B4-BE49-F238E27FC236}">
                  <a16:creationId xmlns:a16="http://schemas.microsoft.com/office/drawing/2014/main" id="{F5FFC03D-500F-AE4A-F05C-848F5BE70B4A}"/>
                </a:ext>
              </a:extLst>
            </p:cNvPr>
            <p:cNvSpPr/>
            <p:nvPr/>
          </p:nvSpPr>
          <p:spPr>
            <a:xfrm>
              <a:off x="8155601" y="2340104"/>
              <a:ext cx="926400" cy="369300"/>
            </a:xfrm>
            <a:prstGeom prst="rect">
              <a:avLst/>
            </a:prstGeom>
            <a:solidFill>
              <a:srgbClr val="B3D5AB"/>
            </a:solidFill>
            <a:ln w="9525" cap="flat" cmpd="sng">
              <a:solidFill>
                <a:srgbClr val="323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Querying Unit 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262;g35ca313daad_0_0">
              <a:extLst>
                <a:ext uri="{FF2B5EF4-FFF2-40B4-BE49-F238E27FC236}">
                  <a16:creationId xmlns:a16="http://schemas.microsoft.com/office/drawing/2014/main" id="{8557DAE3-420B-E9BE-B7E6-578A587980A5}"/>
                </a:ext>
              </a:extLst>
            </p:cNvPr>
            <p:cNvSpPr/>
            <p:nvPr/>
          </p:nvSpPr>
          <p:spPr>
            <a:xfrm>
              <a:off x="7982862" y="2247956"/>
              <a:ext cx="270000" cy="270000"/>
            </a:xfrm>
            <a:prstGeom prst="ellipse">
              <a:avLst/>
            </a:prstGeom>
            <a:solidFill>
              <a:srgbClr val="BFBFB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V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188F24A-1165-5D91-4F58-D10DD98F4D89}"/>
              </a:ext>
            </a:extLst>
          </p:cNvPr>
          <p:cNvGrpSpPr/>
          <p:nvPr/>
        </p:nvGrpSpPr>
        <p:grpSpPr>
          <a:xfrm>
            <a:off x="5079328" y="2080423"/>
            <a:ext cx="1099139" cy="461448"/>
            <a:chOff x="7982862" y="2247956"/>
            <a:chExt cx="1099139" cy="461448"/>
          </a:xfrm>
        </p:grpSpPr>
        <p:sp>
          <p:nvSpPr>
            <p:cNvPr id="169" name="Google Shape;1259;g35ca313daad_0_0">
              <a:extLst>
                <a:ext uri="{FF2B5EF4-FFF2-40B4-BE49-F238E27FC236}">
                  <a16:creationId xmlns:a16="http://schemas.microsoft.com/office/drawing/2014/main" id="{AFE924BE-415C-68CD-D92B-09EFAB33601D}"/>
                </a:ext>
              </a:extLst>
            </p:cNvPr>
            <p:cNvSpPr/>
            <p:nvPr/>
          </p:nvSpPr>
          <p:spPr>
            <a:xfrm>
              <a:off x="8155601" y="2340104"/>
              <a:ext cx="926400" cy="369300"/>
            </a:xfrm>
            <a:prstGeom prst="rect">
              <a:avLst/>
            </a:prstGeom>
            <a:solidFill>
              <a:srgbClr val="B3D5AB"/>
            </a:solidFill>
            <a:ln w="9525" cap="flat" cmpd="sng">
              <a:solidFill>
                <a:srgbClr val="323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Querying Unit 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62;g35ca313daad_0_0">
              <a:extLst>
                <a:ext uri="{FF2B5EF4-FFF2-40B4-BE49-F238E27FC236}">
                  <a16:creationId xmlns:a16="http://schemas.microsoft.com/office/drawing/2014/main" id="{5D6587EF-A484-0980-8BD5-4D61A713200E}"/>
                </a:ext>
              </a:extLst>
            </p:cNvPr>
            <p:cNvSpPr/>
            <p:nvPr/>
          </p:nvSpPr>
          <p:spPr>
            <a:xfrm>
              <a:off x="7982862" y="2247956"/>
              <a:ext cx="270000" cy="270000"/>
            </a:xfrm>
            <a:prstGeom prst="ellipse">
              <a:avLst/>
            </a:prstGeom>
            <a:solidFill>
              <a:srgbClr val="BFBFB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V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3FA9005-204A-BF40-25DE-8F7A2405170B}"/>
              </a:ext>
            </a:extLst>
          </p:cNvPr>
          <p:cNvSpPr/>
          <p:nvPr/>
        </p:nvSpPr>
        <p:spPr>
          <a:xfrm>
            <a:off x="2455642" y="1743152"/>
            <a:ext cx="7309304" cy="1565202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2" name="Google Shape;1227;g35ca313daad_0_0">
            <a:extLst>
              <a:ext uri="{FF2B5EF4-FFF2-40B4-BE49-F238E27FC236}">
                <a16:creationId xmlns:a16="http://schemas.microsoft.com/office/drawing/2014/main" id="{13649149-ECBF-1ABD-E801-5B21C53D37D6}"/>
              </a:ext>
            </a:extLst>
          </p:cNvPr>
          <p:cNvSpPr/>
          <p:nvPr/>
        </p:nvSpPr>
        <p:spPr>
          <a:xfrm>
            <a:off x="5126899" y="2706807"/>
            <a:ext cx="2509500" cy="270000"/>
          </a:xfrm>
          <a:prstGeom prst="rect">
            <a:avLst/>
          </a:prstGeom>
          <a:solidFill>
            <a:srgbClr val="BFAECF"/>
          </a:solidFill>
          <a:ln w="9525" cap="flat" cmpd="sng">
            <a:solidFill>
              <a:srgbClr val="323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Arithmetic Unit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260;g35ca313daad_0_0">
            <a:extLst>
              <a:ext uri="{FF2B5EF4-FFF2-40B4-BE49-F238E27FC236}">
                <a16:creationId xmlns:a16="http://schemas.microsoft.com/office/drawing/2014/main" id="{0C6211B5-1B43-D42A-30CE-1FF6E8580DDB}"/>
              </a:ext>
            </a:extLst>
          </p:cNvPr>
          <p:cNvSpPr/>
          <p:nvPr/>
        </p:nvSpPr>
        <p:spPr>
          <a:xfrm>
            <a:off x="5484412" y="2706807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IV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336405-3D90-D5EC-22FD-A5E77C5EADA2}"/>
              </a:ext>
            </a:extLst>
          </p:cNvPr>
          <p:cNvSpPr/>
          <p:nvPr/>
        </p:nvSpPr>
        <p:spPr>
          <a:xfrm>
            <a:off x="1773625" y="3542553"/>
            <a:ext cx="4289602" cy="2042807"/>
          </a:xfrm>
          <a:prstGeom prst="rect">
            <a:avLst/>
          </a:prstGeom>
          <a:solidFill>
            <a:srgbClr val="E3DB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5E785F-2662-E120-7B08-59F12E39123C}"/>
              </a:ext>
            </a:extLst>
          </p:cNvPr>
          <p:cNvSpPr txBox="1"/>
          <p:nvPr/>
        </p:nvSpPr>
        <p:spPr>
          <a:xfrm>
            <a:off x="2993241" y="3579822"/>
            <a:ext cx="18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Arithmetic Unit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D5CCF0-0A0C-74F4-20EB-A4DBD6D58D68}"/>
              </a:ext>
            </a:extLst>
          </p:cNvPr>
          <p:cNvSpPr txBox="1"/>
          <p:nvPr/>
        </p:nvSpPr>
        <p:spPr>
          <a:xfrm>
            <a:off x="1790765" y="4455183"/>
            <a:ext cx="427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Paradigm: </a:t>
            </a:r>
            <a:r>
              <a:rPr lang="en-US" sz="1600" dirty="0"/>
              <a:t>Implements Processing Near DRAM</a:t>
            </a:r>
          </a:p>
        </p:txBody>
      </p:sp>
      <p:sp>
        <p:nvSpPr>
          <p:cNvPr id="28" name="Google Shape;1262;g35ca313daad_0_0">
            <a:extLst>
              <a:ext uri="{FF2B5EF4-FFF2-40B4-BE49-F238E27FC236}">
                <a16:creationId xmlns:a16="http://schemas.microsoft.com/office/drawing/2014/main" id="{DEE27E5A-C0BB-6244-9C67-EAEC0082FB7F}"/>
              </a:ext>
            </a:extLst>
          </p:cNvPr>
          <p:cNvSpPr/>
          <p:nvPr/>
        </p:nvSpPr>
        <p:spPr>
          <a:xfrm>
            <a:off x="1635252" y="3399014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IV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7B36F-D3DD-CC0C-FA19-5858BDA4BCA3}"/>
              </a:ext>
            </a:extLst>
          </p:cNvPr>
          <p:cNvSpPr txBox="1"/>
          <p:nvPr/>
        </p:nvSpPr>
        <p:spPr>
          <a:xfrm>
            <a:off x="1790765" y="3909781"/>
            <a:ext cx="411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Performs arithmetic and logical operations required for RSGA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6BDD93-3E91-EF9B-CF0C-9441A28A1648}"/>
              </a:ext>
            </a:extLst>
          </p:cNvPr>
          <p:cNvSpPr txBox="1"/>
          <p:nvPr/>
        </p:nvSpPr>
        <p:spPr>
          <a:xfrm>
            <a:off x="1790764" y="4754362"/>
            <a:ext cx="427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Design: </a:t>
            </a:r>
            <a:r>
              <a:rPr lang="en-US" sz="1600" dirty="0"/>
              <a:t>Based on the FULCRUM</a:t>
            </a:r>
            <a:r>
              <a:rPr lang="en-US" sz="1600" baseline="30000" dirty="0"/>
              <a:t>1</a:t>
            </a:r>
            <a:r>
              <a:rPr lang="en-US" sz="1600" dirty="0"/>
              <a:t> architecture for leveraging DRAM subarray proximity for low-latency parallel arithmetic operations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E7E3A89-3C87-1F38-40ED-4363C94BFB56}"/>
              </a:ext>
            </a:extLst>
          </p:cNvPr>
          <p:cNvSpPr/>
          <p:nvPr/>
        </p:nvSpPr>
        <p:spPr>
          <a:xfrm rot="5400000">
            <a:off x="3783424" y="3620780"/>
            <a:ext cx="270000" cy="4289600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0F947E-4F64-7367-5B54-FE34F56CB34A}"/>
              </a:ext>
            </a:extLst>
          </p:cNvPr>
          <p:cNvSpPr txBox="1"/>
          <p:nvPr/>
        </p:nvSpPr>
        <p:spPr>
          <a:xfrm>
            <a:off x="1842809" y="5865043"/>
            <a:ext cx="4151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</a:rPr>
              <a:t>1 per two subarrays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97CDED-CE09-0A07-F7F2-CB34EDCE8979}"/>
              </a:ext>
            </a:extLst>
          </p:cNvPr>
          <p:cNvSpPr txBox="1"/>
          <p:nvPr/>
        </p:nvSpPr>
        <p:spPr>
          <a:xfrm>
            <a:off x="2878223" y="6419833"/>
            <a:ext cx="46722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1: [</a:t>
            </a:r>
            <a:r>
              <a:rPr lang="en-US" sz="1200" dirty="0" err="1"/>
              <a:t>Lenjani</a:t>
            </a:r>
            <a:r>
              <a:rPr lang="en-US" sz="1200" dirty="0"/>
              <a:t>, HPCA’20]; </a:t>
            </a:r>
          </a:p>
        </p:txBody>
      </p:sp>
    </p:spTree>
    <p:extLst>
      <p:ext uri="{BB962C8B-B14F-4D97-AF65-F5344CB8AC3E}">
        <p14:creationId xmlns:p14="http://schemas.microsoft.com/office/powerpoint/2010/main" val="1350063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0A18-C661-DDE3-1F67-98A2F99E1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3861-A99C-2A05-5663-34B0DA0F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Architecture &amp; System (IV/IV)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14893-4234-784A-3ED6-3CFE3E81CA32}"/>
              </a:ext>
            </a:extLst>
          </p:cNvPr>
          <p:cNvSpPr txBox="1"/>
          <p:nvPr/>
        </p:nvSpPr>
        <p:spPr>
          <a:xfrm>
            <a:off x="3789416" y="1073826"/>
            <a:ext cx="47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SSD-Internal DRAM Components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D9E685-BB6F-61A2-F582-7A97E027F063}"/>
              </a:ext>
            </a:extLst>
          </p:cNvPr>
          <p:cNvGrpSpPr/>
          <p:nvPr/>
        </p:nvGrpSpPr>
        <p:grpSpPr>
          <a:xfrm>
            <a:off x="2427053" y="1695611"/>
            <a:ext cx="7337893" cy="1612744"/>
            <a:chOff x="903053" y="1774633"/>
            <a:chExt cx="7337893" cy="1612744"/>
          </a:xfrm>
        </p:grpSpPr>
        <p:sp>
          <p:nvSpPr>
            <p:cNvPr id="108" name="Google Shape;1161;g35ca313daad_0_0">
              <a:extLst>
                <a:ext uri="{FF2B5EF4-FFF2-40B4-BE49-F238E27FC236}">
                  <a16:creationId xmlns:a16="http://schemas.microsoft.com/office/drawing/2014/main" id="{D3D2FE71-E4D7-790D-F1A0-920C4291FC46}"/>
                </a:ext>
              </a:extLst>
            </p:cNvPr>
            <p:cNvSpPr/>
            <p:nvPr/>
          </p:nvSpPr>
          <p:spPr>
            <a:xfrm>
              <a:off x="989858" y="1835891"/>
              <a:ext cx="7222500" cy="1535574"/>
            </a:xfrm>
            <a:prstGeom prst="roundRect">
              <a:avLst>
                <a:gd name="adj" fmla="val 0"/>
              </a:avLst>
            </a:prstGeom>
            <a:solidFill>
              <a:srgbClr val="FCECE6"/>
            </a:solidFill>
            <a:ln w="19050" cap="flat" cmpd="sng">
              <a:solidFill>
                <a:srgbClr val="F07F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  <a:defRPr/>
              </a:pPr>
              <a:endParaRPr sz="16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62;g35ca313daad_0_0">
              <a:extLst>
                <a:ext uri="{FF2B5EF4-FFF2-40B4-BE49-F238E27FC236}">
                  <a16:creationId xmlns:a16="http://schemas.microsoft.com/office/drawing/2014/main" id="{DABBE285-39D3-E1D6-DD30-8FC0E2FB8322}"/>
                </a:ext>
              </a:extLst>
            </p:cNvPr>
            <p:cNvSpPr txBox="1"/>
            <p:nvPr/>
          </p:nvSpPr>
          <p:spPr>
            <a:xfrm>
              <a:off x="903053" y="1774633"/>
              <a:ext cx="2287663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b="1" kern="0" dirty="0">
                  <a:solidFill>
                    <a:srgbClr val="F07F09"/>
                  </a:solidFill>
                  <a:ea typeface="Calibri"/>
                  <a:cs typeface="Calibri"/>
                  <a:sym typeface="Calibri"/>
                </a:rPr>
                <a:t>SSD-Internal DRAM</a:t>
              </a:r>
              <a:endParaRPr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98;g35ca313daad_0_0">
              <a:extLst>
                <a:ext uri="{FF2B5EF4-FFF2-40B4-BE49-F238E27FC236}">
                  <a16:creationId xmlns:a16="http://schemas.microsoft.com/office/drawing/2014/main" id="{4306BF18-5473-DA44-05A1-9FDA39E537EE}"/>
                </a:ext>
              </a:extLst>
            </p:cNvPr>
            <p:cNvSpPr txBox="1"/>
            <p:nvPr/>
          </p:nvSpPr>
          <p:spPr>
            <a:xfrm rot="5400000" flipH="1">
              <a:off x="1326095" y="2307550"/>
              <a:ext cx="39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0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16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99;g35ca313daad_0_0">
              <a:extLst>
                <a:ext uri="{FF2B5EF4-FFF2-40B4-BE49-F238E27FC236}">
                  <a16:creationId xmlns:a16="http://schemas.microsoft.com/office/drawing/2014/main" id="{BCFFE3A9-1928-304A-34DC-93D0467F95E2}"/>
                </a:ext>
              </a:extLst>
            </p:cNvPr>
            <p:cNvSpPr/>
            <p:nvPr/>
          </p:nvSpPr>
          <p:spPr>
            <a:xfrm>
              <a:off x="1057592" y="2669630"/>
              <a:ext cx="780900" cy="2037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9050" cap="flat" cmpd="sng">
              <a:solidFill>
                <a:srgbClr val="F07F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  <a:defRPr/>
              </a:pPr>
              <a:r>
                <a:rPr lang="en-US" sz="16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Bank</a:t>
              </a:r>
              <a:endParaRPr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200;g35ca313daad_0_0">
              <a:extLst>
                <a:ext uri="{FF2B5EF4-FFF2-40B4-BE49-F238E27FC236}">
                  <a16:creationId xmlns:a16="http://schemas.microsoft.com/office/drawing/2014/main" id="{B1A4FDFB-6D8E-0AA6-A4AA-7F82C8EAA716}"/>
                </a:ext>
              </a:extLst>
            </p:cNvPr>
            <p:cNvSpPr/>
            <p:nvPr/>
          </p:nvSpPr>
          <p:spPr>
            <a:xfrm>
              <a:off x="1049667" y="2134380"/>
              <a:ext cx="780900" cy="2037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9050" cap="flat" cmpd="sng">
              <a:solidFill>
                <a:srgbClr val="F07F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  <a:defRPr/>
              </a:pPr>
              <a:r>
                <a:rPr lang="en-US" sz="16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Bank</a:t>
              </a:r>
              <a:endParaRPr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203;g35ca313daad_0_0">
              <a:extLst>
                <a:ext uri="{FF2B5EF4-FFF2-40B4-BE49-F238E27FC236}">
                  <a16:creationId xmlns:a16="http://schemas.microsoft.com/office/drawing/2014/main" id="{1E770C90-926B-3225-6424-505336977426}"/>
                </a:ext>
              </a:extLst>
            </p:cNvPr>
            <p:cNvSpPr/>
            <p:nvPr/>
          </p:nvSpPr>
          <p:spPr>
            <a:xfrm>
              <a:off x="2098134" y="2120968"/>
              <a:ext cx="5818625" cy="1034572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 w="19050" cap="flat" cmpd="sng">
              <a:solidFill>
                <a:srgbClr val="99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204;g35ca313daad_0_0">
              <a:extLst>
                <a:ext uri="{FF2B5EF4-FFF2-40B4-BE49-F238E27FC236}">
                  <a16:creationId xmlns:a16="http://schemas.microsoft.com/office/drawing/2014/main" id="{21C268C0-2658-AA15-A270-E2000824A542}"/>
                </a:ext>
              </a:extLst>
            </p:cNvPr>
            <p:cNvSpPr txBox="1"/>
            <p:nvPr/>
          </p:nvSpPr>
          <p:spPr>
            <a:xfrm flipH="1">
              <a:off x="2577268" y="2431668"/>
              <a:ext cx="3966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800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205;g35ca313daad_0_0">
              <a:extLst>
                <a:ext uri="{FF2B5EF4-FFF2-40B4-BE49-F238E27FC236}">
                  <a16:creationId xmlns:a16="http://schemas.microsoft.com/office/drawing/2014/main" id="{E53A0C70-9671-DD7D-1F1E-C6C272E26B09}"/>
                </a:ext>
              </a:extLst>
            </p:cNvPr>
            <p:cNvSpPr txBox="1"/>
            <p:nvPr/>
          </p:nvSpPr>
          <p:spPr>
            <a:xfrm>
              <a:off x="5960358" y="2330819"/>
              <a:ext cx="1164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kern="0" dirty="0">
                  <a:solidFill>
                    <a:srgbClr val="1B587C"/>
                  </a:solidFill>
                  <a:ea typeface="Calibri"/>
                  <a:cs typeface="Calibri"/>
                  <a:sym typeface="Calibri"/>
                </a:rPr>
                <a:t>Subarrays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7" name="Google Shape;1206;g35ca313daad_0_0">
              <a:extLst>
                <a:ext uri="{FF2B5EF4-FFF2-40B4-BE49-F238E27FC236}">
                  <a16:creationId xmlns:a16="http://schemas.microsoft.com/office/drawing/2014/main" id="{4C53AA4B-2398-3695-DBE4-1A17031A9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2833" y="2120968"/>
              <a:ext cx="347796" cy="52150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" name="Google Shape;1207;g35ca313daad_0_0">
              <a:extLst>
                <a:ext uri="{FF2B5EF4-FFF2-40B4-BE49-F238E27FC236}">
                  <a16:creationId xmlns:a16="http://schemas.microsoft.com/office/drawing/2014/main" id="{1A2802E5-D0E8-3222-8E59-FDF525CBD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758" y="2873330"/>
              <a:ext cx="307667" cy="261001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19" name="Google Shape;1223;g35ca313daad_0_0">
              <a:extLst>
                <a:ext uri="{FF2B5EF4-FFF2-40B4-BE49-F238E27FC236}">
                  <a16:creationId xmlns:a16="http://schemas.microsoft.com/office/drawing/2014/main" id="{FD86B2B6-6328-4E89-48D1-90E19B867A91}"/>
                </a:ext>
              </a:extLst>
            </p:cNvPr>
            <p:cNvSpPr txBox="1"/>
            <p:nvPr/>
          </p:nvSpPr>
          <p:spPr>
            <a:xfrm>
              <a:off x="3220534" y="2029680"/>
              <a:ext cx="252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b="1" kern="0">
                <a:solidFill>
                  <a:srgbClr val="434343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25;g35ca313daad_0_0">
              <a:extLst>
                <a:ext uri="{FF2B5EF4-FFF2-40B4-BE49-F238E27FC236}">
                  <a16:creationId xmlns:a16="http://schemas.microsoft.com/office/drawing/2014/main" id="{4C0B9A95-11CB-7C27-DFC4-098BD2986123}"/>
                </a:ext>
              </a:extLst>
            </p:cNvPr>
            <p:cNvSpPr txBox="1"/>
            <p:nvPr/>
          </p:nvSpPr>
          <p:spPr>
            <a:xfrm rot="5400000" flipH="1">
              <a:off x="5755926" y="2284972"/>
              <a:ext cx="39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0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26;g35ca313daad_0_0">
              <a:extLst>
                <a:ext uri="{FF2B5EF4-FFF2-40B4-BE49-F238E27FC236}">
                  <a16:creationId xmlns:a16="http://schemas.microsoft.com/office/drawing/2014/main" id="{F3CB1DF2-65D1-0DD7-328A-3A3667835D6E}"/>
                </a:ext>
              </a:extLst>
            </p:cNvPr>
            <p:cNvSpPr txBox="1"/>
            <p:nvPr/>
          </p:nvSpPr>
          <p:spPr>
            <a:xfrm rot="5400000" flipH="1">
              <a:off x="3942744" y="2284972"/>
              <a:ext cx="39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000" b="1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1600" b="1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29;g35ca313daad_0_0">
              <a:extLst>
                <a:ext uri="{FF2B5EF4-FFF2-40B4-BE49-F238E27FC236}">
                  <a16:creationId xmlns:a16="http://schemas.microsoft.com/office/drawing/2014/main" id="{C3B10153-A0F3-B207-8926-8E365AF75B37}"/>
                </a:ext>
              </a:extLst>
            </p:cNvPr>
            <p:cNvGrpSpPr/>
            <p:nvPr/>
          </p:nvGrpSpPr>
          <p:grpSpPr>
            <a:xfrm>
              <a:off x="3602874" y="2274518"/>
              <a:ext cx="1236300" cy="477000"/>
              <a:chOff x="-2094375" y="1746300"/>
              <a:chExt cx="1236300" cy="477000"/>
            </a:xfrm>
          </p:grpSpPr>
          <p:sp>
            <p:nvSpPr>
              <p:cNvPr id="126" name="Google Shape;1230;g35ca313daad_0_0">
                <a:extLst>
                  <a:ext uri="{FF2B5EF4-FFF2-40B4-BE49-F238E27FC236}">
                    <a16:creationId xmlns:a16="http://schemas.microsoft.com/office/drawing/2014/main" id="{EFE3F78C-BE8A-7744-7241-3BBA4C97FD03}"/>
                  </a:ext>
                </a:extLst>
              </p:cNvPr>
              <p:cNvSpPr/>
              <p:nvPr/>
            </p:nvSpPr>
            <p:spPr>
              <a:xfrm flipH="1">
                <a:off x="-2094375" y="1746300"/>
                <a:ext cx="1236300" cy="4770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1B587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FFFFFF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27" name="Google Shape;1231;g35ca313daad_0_0">
                <a:extLst>
                  <a:ext uri="{FF2B5EF4-FFF2-40B4-BE49-F238E27FC236}">
                    <a16:creationId xmlns:a16="http://schemas.microsoft.com/office/drawing/2014/main" id="{54F61EEA-FBE6-3C01-51E3-3667AC019DB0}"/>
                  </a:ext>
                </a:extLst>
              </p:cNvPr>
              <p:cNvCxnSpPr>
                <a:cxnSpLocks/>
                <a:stCxn id="135" idx="4"/>
                <a:endCxn id="131" idx="0"/>
              </p:cNvCxnSpPr>
              <p:nvPr/>
            </p:nvCxnSpPr>
            <p:spPr>
              <a:xfrm rot="10800000">
                <a:off x="-1973812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" name="Google Shape;1234;g35ca313daad_0_0">
                <a:extLst>
                  <a:ext uri="{FF2B5EF4-FFF2-40B4-BE49-F238E27FC236}">
                    <a16:creationId xmlns:a16="http://schemas.microsoft.com/office/drawing/2014/main" id="{8B0C17D9-AAD5-544F-3E5F-BB4803626356}"/>
                  </a:ext>
                </a:extLst>
              </p:cNvPr>
              <p:cNvCxnSpPr>
                <a:cxnSpLocks/>
                <a:stCxn id="136" idx="4"/>
                <a:endCxn id="132" idx="0"/>
              </p:cNvCxnSpPr>
              <p:nvPr/>
            </p:nvCxnSpPr>
            <p:spPr>
              <a:xfrm rot="10800000">
                <a:off x="-1675048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" name="Google Shape;1237;g35ca313daad_0_0">
                <a:extLst>
                  <a:ext uri="{FF2B5EF4-FFF2-40B4-BE49-F238E27FC236}">
                    <a16:creationId xmlns:a16="http://schemas.microsoft.com/office/drawing/2014/main" id="{8954BA3C-7B4C-6396-AEA5-CB0F14E088B7}"/>
                  </a:ext>
                </a:extLst>
              </p:cNvPr>
              <p:cNvCxnSpPr>
                <a:cxnSpLocks/>
                <a:stCxn id="137" idx="4"/>
                <a:endCxn id="133" idx="0"/>
              </p:cNvCxnSpPr>
              <p:nvPr/>
            </p:nvCxnSpPr>
            <p:spPr>
              <a:xfrm rot="10800000">
                <a:off x="-961542" y="1787100"/>
                <a:ext cx="0" cy="395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" name="Google Shape;1240;g35ca313daad_0_0">
                <a:extLst>
                  <a:ext uri="{FF2B5EF4-FFF2-40B4-BE49-F238E27FC236}">
                    <a16:creationId xmlns:a16="http://schemas.microsoft.com/office/drawing/2014/main" id="{4A60C26B-4095-034A-A540-7396B6E8C32B}"/>
                  </a:ext>
                </a:extLst>
              </p:cNvPr>
              <p:cNvCxnSpPr>
                <a:cxnSpLocks/>
                <a:stCxn id="133" idx="6"/>
                <a:endCxn id="131" idx="2"/>
              </p:cNvCxnSpPr>
              <p:nvPr/>
            </p:nvCxnSpPr>
            <p:spPr>
              <a:xfrm rot="10800000">
                <a:off x="-2047392" y="1855469"/>
                <a:ext cx="1159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31" name="Google Shape;1233;g35ca313daad_0_0">
                <a:extLst>
                  <a:ext uri="{FF2B5EF4-FFF2-40B4-BE49-F238E27FC236}">
                    <a16:creationId xmlns:a16="http://schemas.microsoft.com/office/drawing/2014/main" id="{BBEFC76E-4DC1-EFF2-AC25-10F40F60BB4E}"/>
                  </a:ext>
                </a:extLst>
              </p:cNvPr>
              <p:cNvSpPr/>
              <p:nvPr/>
            </p:nvSpPr>
            <p:spPr>
              <a:xfrm>
                <a:off x="-2047462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236;g35ca313daad_0_0">
                <a:extLst>
                  <a:ext uri="{FF2B5EF4-FFF2-40B4-BE49-F238E27FC236}">
                    <a16:creationId xmlns:a16="http://schemas.microsoft.com/office/drawing/2014/main" id="{3B7699A7-0F14-71AD-3662-6CB5D6D00268}"/>
                  </a:ext>
                </a:extLst>
              </p:cNvPr>
              <p:cNvSpPr/>
              <p:nvPr/>
            </p:nvSpPr>
            <p:spPr>
              <a:xfrm>
                <a:off x="-1748698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239;g35ca313daad_0_0">
                <a:extLst>
                  <a:ext uri="{FF2B5EF4-FFF2-40B4-BE49-F238E27FC236}">
                    <a16:creationId xmlns:a16="http://schemas.microsoft.com/office/drawing/2014/main" id="{5ACEF249-5D18-1090-D3DD-0874B6A53ED2}"/>
                  </a:ext>
                </a:extLst>
              </p:cNvPr>
              <p:cNvSpPr/>
              <p:nvPr/>
            </p:nvSpPr>
            <p:spPr>
              <a:xfrm>
                <a:off x="-1035192" y="1787219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4" name="Google Shape;1241;g35ca313daad_0_0">
                <a:extLst>
                  <a:ext uri="{FF2B5EF4-FFF2-40B4-BE49-F238E27FC236}">
                    <a16:creationId xmlns:a16="http://schemas.microsoft.com/office/drawing/2014/main" id="{51D9A78C-FBC4-8ACC-385A-EFF267ACCEFC}"/>
                  </a:ext>
                </a:extLst>
              </p:cNvPr>
              <p:cNvCxnSpPr>
                <a:cxnSpLocks/>
                <a:stCxn id="137" idx="6"/>
                <a:endCxn id="135" idx="2"/>
              </p:cNvCxnSpPr>
              <p:nvPr/>
            </p:nvCxnSpPr>
            <p:spPr>
              <a:xfrm rot="10800000">
                <a:off x="-2047392" y="2114250"/>
                <a:ext cx="1159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35" name="Google Shape;1232;g35ca313daad_0_0">
                <a:extLst>
                  <a:ext uri="{FF2B5EF4-FFF2-40B4-BE49-F238E27FC236}">
                    <a16:creationId xmlns:a16="http://schemas.microsoft.com/office/drawing/2014/main" id="{A6AE1BCC-A304-73DD-D910-BED16CE47F9F}"/>
                  </a:ext>
                </a:extLst>
              </p:cNvPr>
              <p:cNvSpPr/>
              <p:nvPr/>
            </p:nvSpPr>
            <p:spPr>
              <a:xfrm>
                <a:off x="-2047462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235;g35ca313daad_0_0">
                <a:extLst>
                  <a:ext uri="{FF2B5EF4-FFF2-40B4-BE49-F238E27FC236}">
                    <a16:creationId xmlns:a16="http://schemas.microsoft.com/office/drawing/2014/main" id="{3B6413DC-4002-4B83-12A6-BD851617E26C}"/>
                  </a:ext>
                </a:extLst>
              </p:cNvPr>
              <p:cNvSpPr/>
              <p:nvPr/>
            </p:nvSpPr>
            <p:spPr>
              <a:xfrm>
                <a:off x="-1748698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238;g35ca313daad_0_0">
                <a:extLst>
                  <a:ext uri="{FF2B5EF4-FFF2-40B4-BE49-F238E27FC236}">
                    <a16:creationId xmlns:a16="http://schemas.microsoft.com/office/drawing/2014/main" id="{6F1DC095-7DA1-EB6E-53E2-8C9A9F2308F1}"/>
                  </a:ext>
                </a:extLst>
              </p:cNvPr>
              <p:cNvSpPr/>
              <p:nvPr/>
            </p:nvSpPr>
            <p:spPr>
              <a:xfrm>
                <a:off x="-1035192" y="2046000"/>
                <a:ext cx="147300" cy="136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2000" tIns="72000" rIns="72000" bIns="7200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endParaRPr sz="1400" kern="0">
                  <a:solidFill>
                    <a:srgbClr val="4E8542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242;g35ca313daad_0_0">
                <a:extLst>
                  <a:ext uri="{FF2B5EF4-FFF2-40B4-BE49-F238E27FC236}">
                    <a16:creationId xmlns:a16="http://schemas.microsoft.com/office/drawing/2014/main" id="{929734D8-8C08-3D20-CAF6-F145F07FC07A}"/>
                  </a:ext>
                </a:extLst>
              </p:cNvPr>
              <p:cNvSpPr txBox="1"/>
              <p:nvPr/>
            </p:nvSpPr>
            <p:spPr>
              <a:xfrm rot="5400000" flipH="1">
                <a:off x="-1401950" y="1807475"/>
                <a:ext cx="273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800"/>
                  <a:defRPr/>
                </a:pPr>
                <a:r>
                  <a:rPr lang="en-US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…</a:t>
                </a:r>
                <a:endParaRPr sz="14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2" name="Google Shape;1246;g35ca313daad_0_0">
              <a:extLst>
                <a:ext uri="{FF2B5EF4-FFF2-40B4-BE49-F238E27FC236}">
                  <a16:creationId xmlns:a16="http://schemas.microsoft.com/office/drawing/2014/main" id="{1A670827-EE14-3A36-4BF7-AC4CA8A38212}"/>
                </a:ext>
              </a:extLst>
            </p:cNvPr>
            <p:cNvSpPr/>
            <p:nvPr/>
          </p:nvSpPr>
          <p:spPr>
            <a:xfrm flipH="1">
              <a:off x="4876124" y="2274518"/>
              <a:ext cx="1236300" cy="477000"/>
            </a:xfrm>
            <a:prstGeom prst="rect">
              <a:avLst/>
            </a:prstGeom>
            <a:solidFill>
              <a:srgbClr val="CFE2F3"/>
            </a:solidFill>
            <a:ln w="19050" cap="flat" cmpd="sng">
              <a:solidFill>
                <a:srgbClr val="1B587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3" name="Google Shape;1247;g35ca313daad_0_0">
              <a:extLst>
                <a:ext uri="{FF2B5EF4-FFF2-40B4-BE49-F238E27FC236}">
                  <a16:creationId xmlns:a16="http://schemas.microsoft.com/office/drawing/2014/main" id="{0B87ED2A-0D11-B960-7966-DD712F6F911F}"/>
                </a:ext>
              </a:extLst>
            </p:cNvPr>
            <p:cNvCxnSpPr>
              <a:cxnSpLocks/>
              <a:stCxn id="151" idx="4"/>
              <a:endCxn id="147" idx="0"/>
            </p:cNvCxnSpPr>
            <p:nvPr/>
          </p:nvCxnSpPr>
          <p:spPr>
            <a:xfrm rot="10800000">
              <a:off x="4996687" y="2315318"/>
              <a:ext cx="0" cy="395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4" name="Google Shape;1250;g35ca313daad_0_0">
              <a:extLst>
                <a:ext uri="{FF2B5EF4-FFF2-40B4-BE49-F238E27FC236}">
                  <a16:creationId xmlns:a16="http://schemas.microsoft.com/office/drawing/2014/main" id="{96E512EA-5751-FF7A-FEAF-E5881FE05F54}"/>
                </a:ext>
              </a:extLst>
            </p:cNvPr>
            <p:cNvCxnSpPr>
              <a:cxnSpLocks/>
              <a:stCxn id="152" idx="4"/>
              <a:endCxn id="148" idx="0"/>
            </p:cNvCxnSpPr>
            <p:nvPr/>
          </p:nvCxnSpPr>
          <p:spPr>
            <a:xfrm rot="10800000">
              <a:off x="5295451" y="2315318"/>
              <a:ext cx="0" cy="395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5" name="Google Shape;1253;g35ca313daad_0_0">
              <a:extLst>
                <a:ext uri="{FF2B5EF4-FFF2-40B4-BE49-F238E27FC236}">
                  <a16:creationId xmlns:a16="http://schemas.microsoft.com/office/drawing/2014/main" id="{8F381B87-E02F-16E9-4C95-C06E821934E6}"/>
                </a:ext>
              </a:extLst>
            </p:cNvPr>
            <p:cNvCxnSpPr>
              <a:cxnSpLocks/>
              <a:stCxn id="153" idx="4"/>
              <a:endCxn id="149" idx="0"/>
            </p:cNvCxnSpPr>
            <p:nvPr/>
          </p:nvCxnSpPr>
          <p:spPr>
            <a:xfrm rot="10800000">
              <a:off x="6008957" y="2315318"/>
              <a:ext cx="0" cy="395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6" name="Google Shape;1256;g35ca313daad_0_0">
              <a:extLst>
                <a:ext uri="{FF2B5EF4-FFF2-40B4-BE49-F238E27FC236}">
                  <a16:creationId xmlns:a16="http://schemas.microsoft.com/office/drawing/2014/main" id="{00DC669E-4B95-2A6A-D8B3-008D949B4C13}"/>
                </a:ext>
              </a:extLst>
            </p:cNvPr>
            <p:cNvCxnSpPr>
              <a:cxnSpLocks/>
              <a:stCxn id="149" idx="6"/>
              <a:endCxn id="147" idx="2"/>
            </p:cNvCxnSpPr>
            <p:nvPr/>
          </p:nvCxnSpPr>
          <p:spPr>
            <a:xfrm rot="10800000">
              <a:off x="4923107" y="2383687"/>
              <a:ext cx="1159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7" name="Google Shape;1249;g35ca313daad_0_0">
              <a:extLst>
                <a:ext uri="{FF2B5EF4-FFF2-40B4-BE49-F238E27FC236}">
                  <a16:creationId xmlns:a16="http://schemas.microsoft.com/office/drawing/2014/main" id="{E043F29E-8CFB-7083-2751-A878C66AAD42}"/>
                </a:ext>
              </a:extLst>
            </p:cNvPr>
            <p:cNvSpPr/>
            <p:nvPr/>
          </p:nvSpPr>
          <p:spPr>
            <a:xfrm>
              <a:off x="4923037" y="2315437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252;g35ca313daad_0_0">
              <a:extLst>
                <a:ext uri="{FF2B5EF4-FFF2-40B4-BE49-F238E27FC236}">
                  <a16:creationId xmlns:a16="http://schemas.microsoft.com/office/drawing/2014/main" id="{8DA992C3-7099-8580-7D11-9080152B6C00}"/>
                </a:ext>
              </a:extLst>
            </p:cNvPr>
            <p:cNvSpPr/>
            <p:nvPr/>
          </p:nvSpPr>
          <p:spPr>
            <a:xfrm>
              <a:off x="5221801" y="2315437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255;g35ca313daad_0_0">
              <a:extLst>
                <a:ext uri="{FF2B5EF4-FFF2-40B4-BE49-F238E27FC236}">
                  <a16:creationId xmlns:a16="http://schemas.microsoft.com/office/drawing/2014/main" id="{1E5EFB45-D49F-2A52-D0A4-57B93B419F0E}"/>
                </a:ext>
              </a:extLst>
            </p:cNvPr>
            <p:cNvSpPr/>
            <p:nvPr/>
          </p:nvSpPr>
          <p:spPr>
            <a:xfrm>
              <a:off x="5935307" y="2315437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" name="Google Shape;1257;g35ca313daad_0_0">
              <a:extLst>
                <a:ext uri="{FF2B5EF4-FFF2-40B4-BE49-F238E27FC236}">
                  <a16:creationId xmlns:a16="http://schemas.microsoft.com/office/drawing/2014/main" id="{25737FBB-6F25-8CDD-401F-C40B486CCB7A}"/>
                </a:ext>
              </a:extLst>
            </p:cNvPr>
            <p:cNvCxnSpPr>
              <a:cxnSpLocks/>
              <a:stCxn id="153" idx="6"/>
              <a:endCxn id="151" idx="2"/>
            </p:cNvCxnSpPr>
            <p:nvPr/>
          </p:nvCxnSpPr>
          <p:spPr>
            <a:xfrm rot="10800000">
              <a:off x="4923107" y="2642468"/>
              <a:ext cx="1159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1" name="Google Shape;1248;g35ca313daad_0_0">
              <a:extLst>
                <a:ext uri="{FF2B5EF4-FFF2-40B4-BE49-F238E27FC236}">
                  <a16:creationId xmlns:a16="http://schemas.microsoft.com/office/drawing/2014/main" id="{C722E701-C6D8-32FC-BFB3-52C09552B813}"/>
                </a:ext>
              </a:extLst>
            </p:cNvPr>
            <p:cNvSpPr/>
            <p:nvPr/>
          </p:nvSpPr>
          <p:spPr>
            <a:xfrm>
              <a:off x="4923037" y="2574218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251;g35ca313daad_0_0">
              <a:extLst>
                <a:ext uri="{FF2B5EF4-FFF2-40B4-BE49-F238E27FC236}">
                  <a16:creationId xmlns:a16="http://schemas.microsoft.com/office/drawing/2014/main" id="{927ADE26-5E94-2A2B-69F3-7993823E0A85}"/>
                </a:ext>
              </a:extLst>
            </p:cNvPr>
            <p:cNvSpPr/>
            <p:nvPr/>
          </p:nvSpPr>
          <p:spPr>
            <a:xfrm>
              <a:off x="5221801" y="2574218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254;g35ca313daad_0_0">
              <a:extLst>
                <a:ext uri="{FF2B5EF4-FFF2-40B4-BE49-F238E27FC236}">
                  <a16:creationId xmlns:a16="http://schemas.microsoft.com/office/drawing/2014/main" id="{97941A6D-A460-2849-45BB-5D38A8BB0571}"/>
                </a:ext>
              </a:extLst>
            </p:cNvPr>
            <p:cNvSpPr/>
            <p:nvPr/>
          </p:nvSpPr>
          <p:spPr>
            <a:xfrm>
              <a:off x="5935307" y="2574218"/>
              <a:ext cx="147300" cy="1365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400" kern="0">
                <a:solidFill>
                  <a:srgbClr val="4E8542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258;g35ca313daad_0_0">
              <a:extLst>
                <a:ext uri="{FF2B5EF4-FFF2-40B4-BE49-F238E27FC236}">
                  <a16:creationId xmlns:a16="http://schemas.microsoft.com/office/drawing/2014/main" id="{76AD0992-40FC-CE26-7557-C0F64CCBE26D}"/>
                </a:ext>
              </a:extLst>
            </p:cNvPr>
            <p:cNvSpPr txBox="1"/>
            <p:nvPr/>
          </p:nvSpPr>
          <p:spPr>
            <a:xfrm rot="5400000" flipH="1">
              <a:off x="5568549" y="2335693"/>
              <a:ext cx="273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  <a:defRPr/>
              </a:pPr>
              <a:r>
                <a:rPr lang="en-US" kern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14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204;g35ca313daad_0_0">
              <a:extLst>
                <a:ext uri="{FF2B5EF4-FFF2-40B4-BE49-F238E27FC236}">
                  <a16:creationId xmlns:a16="http://schemas.microsoft.com/office/drawing/2014/main" id="{F8B0B610-B14F-4135-75CD-8D5EA8D04C1A}"/>
                </a:ext>
              </a:extLst>
            </p:cNvPr>
            <p:cNvSpPr txBox="1"/>
            <p:nvPr/>
          </p:nvSpPr>
          <p:spPr>
            <a:xfrm flipH="1">
              <a:off x="6877166" y="2421782"/>
              <a:ext cx="3966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800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…</a:t>
              </a:r>
              <a:endParaRPr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C1CEF2-37A4-D1F7-CDAF-DBD687A86649}"/>
                </a:ext>
              </a:extLst>
            </p:cNvPr>
            <p:cNvSpPr/>
            <p:nvPr/>
          </p:nvSpPr>
          <p:spPr>
            <a:xfrm>
              <a:off x="931642" y="1822175"/>
              <a:ext cx="7309304" cy="1565202"/>
            </a:xfrm>
            <a:prstGeom prst="rect">
              <a:avLst/>
            </a:prstGeom>
            <a:solidFill>
              <a:srgbClr val="FFFF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1EF1A5E-99BA-4ABA-9B67-96296D9A5C3F}"/>
                </a:ext>
              </a:extLst>
            </p:cNvPr>
            <p:cNvGrpSpPr/>
            <p:nvPr/>
          </p:nvGrpSpPr>
          <p:grpSpPr>
            <a:xfrm>
              <a:off x="4813439" y="2152963"/>
              <a:ext cx="1099139" cy="461448"/>
              <a:chOff x="7982862" y="2247956"/>
              <a:chExt cx="1099139" cy="461448"/>
            </a:xfrm>
          </p:grpSpPr>
          <p:sp>
            <p:nvSpPr>
              <p:cNvPr id="141" name="Google Shape;1259;g35ca313daad_0_0">
                <a:extLst>
                  <a:ext uri="{FF2B5EF4-FFF2-40B4-BE49-F238E27FC236}">
                    <a16:creationId xmlns:a16="http://schemas.microsoft.com/office/drawing/2014/main" id="{6848C964-43E9-573C-B443-D3C55742E900}"/>
                  </a:ext>
                </a:extLst>
              </p:cNvPr>
              <p:cNvSpPr/>
              <p:nvPr/>
            </p:nvSpPr>
            <p:spPr>
              <a:xfrm>
                <a:off x="8155601" y="2340104"/>
                <a:ext cx="926400" cy="369300"/>
              </a:xfrm>
              <a:prstGeom prst="rect">
                <a:avLst/>
              </a:prstGeom>
              <a:solidFill>
                <a:srgbClr val="B3D5AB"/>
              </a:solidFill>
              <a:ln w="9525" cap="flat" cmpd="sng">
                <a:solidFill>
                  <a:srgbClr val="3232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r>
                  <a:rPr lang="en-US" sz="14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Querying Unit </a:t>
                </a:r>
                <a:endParaRPr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262;g35ca313daad_0_0">
                <a:extLst>
                  <a:ext uri="{FF2B5EF4-FFF2-40B4-BE49-F238E27FC236}">
                    <a16:creationId xmlns:a16="http://schemas.microsoft.com/office/drawing/2014/main" id="{7C88ADB6-0F42-0814-6A7D-246D1C16B5B5}"/>
                  </a:ext>
                </a:extLst>
              </p:cNvPr>
              <p:cNvSpPr/>
              <p:nvPr/>
            </p:nvSpPr>
            <p:spPr>
              <a:xfrm>
                <a:off x="7982862" y="2247956"/>
                <a:ext cx="270000" cy="270000"/>
              </a:xfrm>
              <a:prstGeom prst="ellipse">
                <a:avLst/>
              </a:prstGeom>
              <a:solidFill>
                <a:srgbClr val="BFBFBF"/>
              </a:solidFill>
              <a:ln w="19050" cap="flat" cmpd="sng">
                <a:solidFill>
                  <a:srgbClr val="43434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4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V</a:t>
                </a:r>
                <a:endParaRPr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99B7DE-BE30-F72B-3ED8-CEE83B77A045}"/>
                </a:ext>
              </a:extLst>
            </p:cNvPr>
            <p:cNvGrpSpPr/>
            <p:nvPr/>
          </p:nvGrpSpPr>
          <p:grpSpPr>
            <a:xfrm>
              <a:off x="3555327" y="2159446"/>
              <a:ext cx="1099139" cy="461448"/>
              <a:chOff x="7982862" y="2247956"/>
              <a:chExt cx="1099139" cy="461448"/>
            </a:xfrm>
          </p:grpSpPr>
          <p:sp>
            <p:nvSpPr>
              <p:cNvPr id="169" name="Google Shape;1259;g35ca313daad_0_0">
                <a:extLst>
                  <a:ext uri="{FF2B5EF4-FFF2-40B4-BE49-F238E27FC236}">
                    <a16:creationId xmlns:a16="http://schemas.microsoft.com/office/drawing/2014/main" id="{5615D6D1-9133-D39F-D303-85543F33739D}"/>
                  </a:ext>
                </a:extLst>
              </p:cNvPr>
              <p:cNvSpPr/>
              <p:nvPr/>
            </p:nvSpPr>
            <p:spPr>
              <a:xfrm>
                <a:off x="8155601" y="2340104"/>
                <a:ext cx="926400" cy="369300"/>
              </a:xfrm>
              <a:prstGeom prst="rect">
                <a:avLst/>
              </a:prstGeom>
              <a:solidFill>
                <a:srgbClr val="B3D5AB"/>
              </a:solidFill>
              <a:ln w="9525" cap="flat" cmpd="sng">
                <a:solidFill>
                  <a:srgbClr val="3232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r>
                  <a:rPr lang="en-US" sz="14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Querying Unit </a:t>
                </a:r>
                <a:endParaRPr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262;g35ca313daad_0_0">
                <a:extLst>
                  <a:ext uri="{FF2B5EF4-FFF2-40B4-BE49-F238E27FC236}">
                    <a16:creationId xmlns:a16="http://schemas.microsoft.com/office/drawing/2014/main" id="{D31EB4D2-688D-EA52-7251-AD1752C1ADEF}"/>
                  </a:ext>
                </a:extLst>
              </p:cNvPr>
              <p:cNvSpPr/>
              <p:nvPr/>
            </p:nvSpPr>
            <p:spPr>
              <a:xfrm>
                <a:off x="7982862" y="2247956"/>
                <a:ext cx="270000" cy="270000"/>
              </a:xfrm>
              <a:prstGeom prst="ellipse">
                <a:avLst/>
              </a:prstGeom>
              <a:solidFill>
                <a:srgbClr val="BFBFBF"/>
              </a:solidFill>
              <a:ln w="19050" cap="flat" cmpd="sng">
                <a:solidFill>
                  <a:srgbClr val="43434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1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4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V</a:t>
                </a:r>
                <a:endParaRPr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" name="Google Shape;1227;g35ca313daad_0_0">
              <a:extLst>
                <a:ext uri="{FF2B5EF4-FFF2-40B4-BE49-F238E27FC236}">
                  <a16:creationId xmlns:a16="http://schemas.microsoft.com/office/drawing/2014/main" id="{AA4EFF66-50A8-DE56-4694-51364D8134F1}"/>
                </a:ext>
              </a:extLst>
            </p:cNvPr>
            <p:cNvSpPr/>
            <p:nvPr/>
          </p:nvSpPr>
          <p:spPr>
            <a:xfrm>
              <a:off x="3602899" y="2785830"/>
              <a:ext cx="2509500" cy="270000"/>
            </a:xfrm>
            <a:prstGeom prst="rect">
              <a:avLst/>
            </a:prstGeom>
            <a:solidFill>
              <a:srgbClr val="BFAECF"/>
            </a:solidFill>
            <a:ln w="9525" cap="flat" cmpd="sng">
              <a:solidFill>
                <a:srgbClr val="323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Arithmetic Unit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260;g35ca313daad_0_0">
              <a:extLst>
                <a:ext uri="{FF2B5EF4-FFF2-40B4-BE49-F238E27FC236}">
                  <a16:creationId xmlns:a16="http://schemas.microsoft.com/office/drawing/2014/main" id="{60141257-5B04-EA1B-F081-DF372EDE0DBA}"/>
                </a:ext>
              </a:extLst>
            </p:cNvPr>
            <p:cNvSpPr/>
            <p:nvPr/>
          </p:nvSpPr>
          <p:spPr>
            <a:xfrm>
              <a:off x="3960412" y="2785830"/>
              <a:ext cx="270000" cy="270000"/>
            </a:xfrm>
            <a:prstGeom prst="ellipse">
              <a:avLst/>
            </a:prstGeom>
            <a:solidFill>
              <a:srgbClr val="BFBFB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IV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5BAD6E-9CAA-25E4-A701-CCE1BF5E9EA8}"/>
              </a:ext>
            </a:extLst>
          </p:cNvPr>
          <p:cNvGrpSpPr/>
          <p:nvPr/>
        </p:nvGrpSpPr>
        <p:grpSpPr>
          <a:xfrm>
            <a:off x="6146914" y="3399015"/>
            <a:ext cx="4657495" cy="2796625"/>
            <a:chOff x="3951344" y="3746747"/>
            <a:chExt cx="4657495" cy="2796625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1BF79EB-F7CB-3F44-B8EF-19EE84BA15B0}"/>
                </a:ext>
              </a:extLst>
            </p:cNvPr>
            <p:cNvSpPr/>
            <p:nvPr/>
          </p:nvSpPr>
          <p:spPr>
            <a:xfrm>
              <a:off x="4089716" y="3890285"/>
              <a:ext cx="4501983" cy="20428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A40C75D-744C-F43F-3CB5-1A7B100AF848}"/>
                </a:ext>
              </a:extLst>
            </p:cNvPr>
            <p:cNvSpPr txBox="1"/>
            <p:nvPr/>
          </p:nvSpPr>
          <p:spPr>
            <a:xfrm>
              <a:off x="5524006" y="3927554"/>
              <a:ext cx="1633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Querying Unit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975DDA-A4ED-31F3-6502-B088BEAAFA54}"/>
                </a:ext>
              </a:extLst>
            </p:cNvPr>
            <p:cNvSpPr txBox="1"/>
            <p:nvPr/>
          </p:nvSpPr>
          <p:spPr>
            <a:xfrm>
              <a:off x="4106857" y="4802915"/>
              <a:ext cx="4484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Paradigm: </a:t>
              </a:r>
              <a:r>
                <a:rPr lang="en-US" sz="1600" dirty="0"/>
                <a:t>Implements Processing Using DRAM</a:t>
              </a:r>
            </a:p>
          </p:txBody>
        </p:sp>
        <p:sp>
          <p:nvSpPr>
            <p:cNvPr id="15" name="Google Shape;1262;g35ca313daad_0_0">
              <a:extLst>
                <a:ext uri="{FF2B5EF4-FFF2-40B4-BE49-F238E27FC236}">
                  <a16:creationId xmlns:a16="http://schemas.microsoft.com/office/drawing/2014/main" id="{3EC368F4-1164-D4C8-DEAA-C53DDA30CD61}"/>
                </a:ext>
              </a:extLst>
            </p:cNvPr>
            <p:cNvSpPr/>
            <p:nvPr/>
          </p:nvSpPr>
          <p:spPr>
            <a:xfrm>
              <a:off x="3951344" y="3746747"/>
              <a:ext cx="270000" cy="270000"/>
            </a:xfrm>
            <a:prstGeom prst="ellipse">
              <a:avLst/>
            </a:prstGeom>
            <a:solidFill>
              <a:srgbClr val="BFBFB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V</a:t>
              </a:r>
              <a:endParaRPr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94E4F8-379D-2F72-80A6-A0BA09DFC795}"/>
                </a:ext>
              </a:extLst>
            </p:cNvPr>
            <p:cNvSpPr txBox="1"/>
            <p:nvPr/>
          </p:nvSpPr>
          <p:spPr>
            <a:xfrm>
              <a:off x="4106857" y="4257513"/>
              <a:ext cx="4484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/>
                <a:t>Performs efficient, in-memory hash table lookups for seeding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2EFB84-EA87-401E-7012-D139FA4CDD70}"/>
                </a:ext>
              </a:extLst>
            </p:cNvPr>
            <p:cNvSpPr txBox="1"/>
            <p:nvPr/>
          </p:nvSpPr>
          <p:spPr>
            <a:xfrm>
              <a:off x="4106856" y="5102095"/>
              <a:ext cx="45019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Design: </a:t>
              </a:r>
              <a:r>
                <a:rPr lang="en-US" sz="1600" dirty="0"/>
                <a:t>Based on the PLUTO</a:t>
              </a:r>
              <a:r>
                <a:rPr lang="en-US" sz="1600" baseline="30000" dirty="0"/>
                <a:t>2</a:t>
              </a:r>
              <a:r>
                <a:rPr lang="en-US" sz="1600" dirty="0"/>
                <a:t> architecture leveraging DRAM row activation for massively parallel hash-table lookup operations</a:t>
              </a:r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7BDC9EB0-487A-D544-F995-206F2D72015F}"/>
                </a:ext>
              </a:extLst>
            </p:cNvPr>
            <p:cNvSpPr/>
            <p:nvPr/>
          </p:nvSpPr>
          <p:spPr>
            <a:xfrm rot="5400000">
              <a:off x="6205707" y="3862321"/>
              <a:ext cx="270000" cy="4501982"/>
            </a:xfrm>
            <a:prstGeom prst="rightBrac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193847-2FB0-1E88-1993-01026F65E0BC}"/>
                </a:ext>
              </a:extLst>
            </p:cNvPr>
            <p:cNvSpPr txBox="1"/>
            <p:nvPr/>
          </p:nvSpPr>
          <p:spPr>
            <a:xfrm>
              <a:off x="4263400" y="6204818"/>
              <a:ext cx="4151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accent2"/>
                  </a:solidFill>
                </a:rPr>
                <a:t>1 per subarray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339F46-20D0-D263-3BDE-58674D68BD80}"/>
              </a:ext>
            </a:extLst>
          </p:cNvPr>
          <p:cNvSpPr txBox="1"/>
          <p:nvPr/>
        </p:nvSpPr>
        <p:spPr>
          <a:xfrm>
            <a:off x="2776155" y="6433743"/>
            <a:ext cx="4116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1: [</a:t>
            </a:r>
            <a:r>
              <a:rPr lang="en-US" sz="1200" dirty="0" err="1"/>
              <a:t>Lenjani</a:t>
            </a:r>
            <a:r>
              <a:rPr lang="en-US" sz="1200" dirty="0"/>
              <a:t>, HPCA’20]; 2: [Ferreira+, MICRO’22]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58518-14E3-6D8E-087B-339FFD878EFC}"/>
              </a:ext>
            </a:extLst>
          </p:cNvPr>
          <p:cNvSpPr/>
          <p:nvPr/>
        </p:nvSpPr>
        <p:spPr>
          <a:xfrm>
            <a:off x="1773625" y="3542553"/>
            <a:ext cx="4289602" cy="2042807"/>
          </a:xfrm>
          <a:prstGeom prst="rect">
            <a:avLst/>
          </a:prstGeom>
          <a:solidFill>
            <a:srgbClr val="E3DB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4DB50-472C-58AF-86E5-8ABA063D1F2E}"/>
              </a:ext>
            </a:extLst>
          </p:cNvPr>
          <p:cNvSpPr txBox="1"/>
          <p:nvPr/>
        </p:nvSpPr>
        <p:spPr>
          <a:xfrm>
            <a:off x="2980605" y="3579822"/>
            <a:ext cx="18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Arithmetic Unit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E2987-CE84-7AD6-1153-FF6BAC7C509D}"/>
              </a:ext>
            </a:extLst>
          </p:cNvPr>
          <p:cNvSpPr txBox="1"/>
          <p:nvPr/>
        </p:nvSpPr>
        <p:spPr>
          <a:xfrm>
            <a:off x="1790765" y="4455183"/>
            <a:ext cx="427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Paradigm: </a:t>
            </a:r>
            <a:r>
              <a:rPr lang="en-US" sz="1600" dirty="0"/>
              <a:t>Implements Processing Near DRAM</a:t>
            </a:r>
          </a:p>
        </p:txBody>
      </p:sp>
      <p:sp>
        <p:nvSpPr>
          <p:cNvPr id="8" name="Google Shape;1262;g35ca313daad_0_0">
            <a:extLst>
              <a:ext uri="{FF2B5EF4-FFF2-40B4-BE49-F238E27FC236}">
                <a16:creationId xmlns:a16="http://schemas.microsoft.com/office/drawing/2014/main" id="{019EBE76-AF1E-AB35-1248-F7EC9F9FE58A}"/>
              </a:ext>
            </a:extLst>
          </p:cNvPr>
          <p:cNvSpPr/>
          <p:nvPr/>
        </p:nvSpPr>
        <p:spPr>
          <a:xfrm>
            <a:off x="1635252" y="3399014"/>
            <a:ext cx="270000" cy="270000"/>
          </a:xfrm>
          <a:prstGeom prst="ellipse">
            <a:avLst/>
          </a:prstGeom>
          <a:solidFill>
            <a:srgbClr val="BFBFB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IV</a:t>
            </a:r>
            <a:endParaRPr sz="14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D4E40-58B3-3A8D-E70C-9CCC3D62441B}"/>
              </a:ext>
            </a:extLst>
          </p:cNvPr>
          <p:cNvSpPr txBox="1"/>
          <p:nvPr/>
        </p:nvSpPr>
        <p:spPr>
          <a:xfrm>
            <a:off x="1790765" y="3909781"/>
            <a:ext cx="411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Performs arithmetic and logical operations required for RSGA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2C832-E4DD-DC77-C0A2-81EB5287038B}"/>
              </a:ext>
            </a:extLst>
          </p:cNvPr>
          <p:cNvSpPr txBox="1"/>
          <p:nvPr/>
        </p:nvSpPr>
        <p:spPr>
          <a:xfrm>
            <a:off x="1790764" y="4754362"/>
            <a:ext cx="427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Design: </a:t>
            </a:r>
            <a:r>
              <a:rPr lang="en-US" sz="1600" dirty="0"/>
              <a:t>Based on the FULCRUM</a:t>
            </a:r>
            <a:r>
              <a:rPr lang="en-US" sz="1600" baseline="30000" dirty="0"/>
              <a:t>1</a:t>
            </a:r>
            <a:r>
              <a:rPr lang="en-US" sz="1600" dirty="0"/>
              <a:t> architecture for leveraging DRAM subarray proximity for low-latency parallel arithmetic operations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77D758C-B24B-2126-E81F-81DFA81C930F}"/>
              </a:ext>
            </a:extLst>
          </p:cNvPr>
          <p:cNvSpPr/>
          <p:nvPr/>
        </p:nvSpPr>
        <p:spPr>
          <a:xfrm rot="5400000">
            <a:off x="3783424" y="3620780"/>
            <a:ext cx="270000" cy="4289600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9DA51-0D8B-770D-067A-D50656B3085C}"/>
              </a:ext>
            </a:extLst>
          </p:cNvPr>
          <p:cNvSpPr txBox="1"/>
          <p:nvPr/>
        </p:nvSpPr>
        <p:spPr>
          <a:xfrm>
            <a:off x="1842809" y="5865043"/>
            <a:ext cx="4151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</a:rPr>
              <a:t>1 per two subarrays</a:t>
            </a:r>
          </a:p>
        </p:txBody>
      </p:sp>
    </p:spTree>
    <p:extLst>
      <p:ext uri="{BB962C8B-B14F-4D97-AF65-F5344CB8AC3E}">
        <p14:creationId xmlns:p14="http://schemas.microsoft.com/office/powerpoint/2010/main" val="25946739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94FF-3337-4E12-D289-44324B50B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6966F902-BDEE-E0FF-1E0B-38E1A8D234AA}"/>
              </a:ext>
            </a:extLst>
          </p:cNvPr>
          <p:cNvSpPr/>
          <p:nvPr/>
        </p:nvSpPr>
        <p:spPr>
          <a:xfrm>
            <a:off x="2479546" y="837704"/>
            <a:ext cx="2463327" cy="448951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5B959E2E-E343-DCF1-9B03-A8609B05D264}"/>
              </a:ext>
            </a:extLst>
          </p:cNvPr>
          <p:cNvSpPr/>
          <p:nvPr/>
        </p:nvSpPr>
        <p:spPr>
          <a:xfrm>
            <a:off x="5387769" y="837704"/>
            <a:ext cx="5022517" cy="448951"/>
          </a:xfrm>
          <a:prstGeom prst="rect">
            <a:avLst/>
          </a:prstGeom>
          <a:solidFill>
            <a:srgbClr val="F4B81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089C3E-F8C0-FDF7-824F-D46EDCFC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5795D95-8B88-BFA2-4517-F9EA7DAD7351}"/>
              </a:ext>
            </a:extLst>
          </p:cNvPr>
          <p:cNvSpPr txBox="1"/>
          <p:nvPr/>
        </p:nvSpPr>
        <p:spPr>
          <a:xfrm rot="16200000">
            <a:off x="860664" y="5091270"/>
            <a:ext cx="204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6436E"/>
                </a:solidFill>
              </a:rPr>
              <a:t>Key Observations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FBA56-B589-33FE-2E8F-0CDAE39644EC}"/>
              </a:ext>
            </a:extLst>
          </p:cNvPr>
          <p:cNvSpPr/>
          <p:nvPr/>
        </p:nvSpPr>
        <p:spPr>
          <a:xfrm>
            <a:off x="9005279" y="1335406"/>
            <a:ext cx="1277513" cy="2422769"/>
          </a:xfrm>
          <a:prstGeom prst="rect">
            <a:avLst/>
          </a:prstGeom>
          <a:solidFill>
            <a:schemeClr val="tx2">
              <a:lumMod val="25000"/>
              <a:lumOff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Google Shape;2357;p34">
            <a:extLst>
              <a:ext uri="{FF2B5EF4-FFF2-40B4-BE49-F238E27FC236}">
                <a16:creationId xmlns:a16="http://schemas.microsoft.com/office/drawing/2014/main" id="{F34E8BD5-2A31-997A-8DAD-46C8BE1AEDDB}"/>
              </a:ext>
            </a:extLst>
          </p:cNvPr>
          <p:cNvGraphicFramePr/>
          <p:nvPr/>
        </p:nvGraphicFramePr>
        <p:xfrm>
          <a:off x="2195761" y="1228139"/>
          <a:ext cx="8119608" cy="340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C79313E-A267-1D5E-EAB6-C07648999AD8}"/>
              </a:ext>
            </a:extLst>
          </p:cNvPr>
          <p:cNvGrpSpPr/>
          <p:nvPr/>
        </p:nvGrpSpPr>
        <p:grpSpPr>
          <a:xfrm>
            <a:off x="8847071" y="929219"/>
            <a:ext cx="1563215" cy="307777"/>
            <a:chOff x="6911613" y="438200"/>
            <a:chExt cx="1563215" cy="307777"/>
          </a:xfrm>
        </p:grpSpPr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3682D179-F554-CDD6-392C-DD516AE44E09}"/>
                </a:ext>
              </a:extLst>
            </p:cNvPr>
            <p:cNvCxnSpPr>
              <a:cxnSpLocks/>
            </p:cNvCxnSpPr>
            <p:nvPr/>
          </p:nvCxnSpPr>
          <p:spPr>
            <a:xfrm>
              <a:off x="6911613" y="592089"/>
              <a:ext cx="216000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0ED9F523-36E4-260D-635D-6A098C7FA38F}"/>
                </a:ext>
              </a:extLst>
            </p:cNvPr>
            <p:cNvSpPr txBox="1"/>
            <p:nvPr/>
          </p:nvSpPr>
          <p:spPr>
            <a:xfrm>
              <a:off x="7211079" y="438200"/>
              <a:ext cx="12637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RawHash2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7F77AC-0494-DCB0-736A-7736D1243F2D}"/>
              </a:ext>
            </a:extLst>
          </p:cNvPr>
          <p:cNvGrpSpPr/>
          <p:nvPr/>
        </p:nvGrpSpPr>
        <p:grpSpPr>
          <a:xfrm>
            <a:off x="7248004" y="929219"/>
            <a:ext cx="902633" cy="307777"/>
            <a:chOff x="5385433" y="438200"/>
            <a:chExt cx="902633" cy="307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0A502D-A29C-2952-E342-73D3416B2DC8}"/>
                </a:ext>
              </a:extLst>
            </p:cNvPr>
            <p:cNvSpPr txBox="1"/>
            <p:nvPr/>
          </p:nvSpPr>
          <p:spPr>
            <a:xfrm>
              <a:off x="5577808" y="438200"/>
              <a:ext cx="7102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1D251-3EF7-A83C-36D1-51319D06A96A}"/>
                </a:ext>
              </a:extLst>
            </p:cNvPr>
            <p:cNvSpPr/>
            <p:nvPr/>
          </p:nvSpPr>
          <p:spPr>
            <a:xfrm>
              <a:off x="5385433" y="542772"/>
              <a:ext cx="108910" cy="98634"/>
            </a:xfrm>
            <a:prstGeom prst="rect">
              <a:avLst/>
            </a:prstGeom>
            <a:solidFill>
              <a:srgbClr val="333F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2" name="Google Shape;2358;p34">
            <a:extLst>
              <a:ext uri="{FF2B5EF4-FFF2-40B4-BE49-F238E27FC236}">
                <a16:creationId xmlns:a16="http://schemas.microsoft.com/office/drawing/2014/main" id="{7B59AAE9-7E62-3B46-D108-EDADD68402AF}"/>
              </a:ext>
            </a:extLst>
          </p:cNvPr>
          <p:cNvSpPr/>
          <p:nvPr/>
        </p:nvSpPr>
        <p:spPr>
          <a:xfrm>
            <a:off x="2364582" y="3737863"/>
            <a:ext cx="8046376" cy="8470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371;p34">
            <a:extLst>
              <a:ext uri="{FF2B5EF4-FFF2-40B4-BE49-F238E27FC236}">
                <a16:creationId xmlns:a16="http://schemas.microsoft.com/office/drawing/2014/main" id="{5E67B73A-CDF3-2632-E891-BFABD5F90765}"/>
              </a:ext>
            </a:extLst>
          </p:cNvPr>
          <p:cNvSpPr txBox="1"/>
          <p:nvPr/>
        </p:nvSpPr>
        <p:spPr>
          <a:xfrm>
            <a:off x="2100316" y="2778756"/>
            <a:ext cx="3016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4" name="Google Shape;2372;p34">
            <a:extLst>
              <a:ext uri="{FF2B5EF4-FFF2-40B4-BE49-F238E27FC236}">
                <a16:creationId xmlns:a16="http://schemas.microsoft.com/office/drawing/2014/main" id="{84D48A60-D7F8-F17A-4776-A53277724FE4}"/>
              </a:ext>
            </a:extLst>
          </p:cNvPr>
          <p:cNvSpPr txBox="1"/>
          <p:nvPr/>
        </p:nvSpPr>
        <p:spPr>
          <a:xfrm>
            <a:off x="2026325" y="2016152"/>
            <a:ext cx="41870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dirty="0"/>
          </a:p>
        </p:txBody>
      </p:sp>
      <p:sp>
        <p:nvSpPr>
          <p:cNvPr id="15" name="Google Shape;2373;p34">
            <a:extLst>
              <a:ext uri="{FF2B5EF4-FFF2-40B4-BE49-F238E27FC236}">
                <a16:creationId xmlns:a16="http://schemas.microsoft.com/office/drawing/2014/main" id="{035ACB26-03C0-8598-8E3D-4E98C3A253B1}"/>
              </a:ext>
            </a:extLst>
          </p:cNvPr>
          <p:cNvSpPr txBox="1"/>
          <p:nvPr/>
        </p:nvSpPr>
        <p:spPr>
          <a:xfrm>
            <a:off x="1969017" y="1335406"/>
            <a:ext cx="53572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 dirty="0"/>
          </a:p>
        </p:txBody>
      </p:sp>
      <p:sp>
        <p:nvSpPr>
          <p:cNvPr id="16" name="Google Shape;2374;p34">
            <a:extLst>
              <a:ext uri="{FF2B5EF4-FFF2-40B4-BE49-F238E27FC236}">
                <a16:creationId xmlns:a16="http://schemas.microsoft.com/office/drawing/2014/main" id="{D8C7089F-511F-99EB-3431-28F3F1BC4C8D}"/>
              </a:ext>
            </a:extLst>
          </p:cNvPr>
          <p:cNvSpPr txBox="1"/>
          <p:nvPr/>
        </p:nvSpPr>
        <p:spPr>
          <a:xfrm>
            <a:off x="2820621" y="3784250"/>
            <a:ext cx="4443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D1</a:t>
            </a:r>
            <a:endParaRPr dirty="0"/>
          </a:p>
        </p:txBody>
      </p:sp>
      <p:sp>
        <p:nvSpPr>
          <p:cNvPr id="17" name="Google Shape;2375;p34">
            <a:extLst>
              <a:ext uri="{FF2B5EF4-FFF2-40B4-BE49-F238E27FC236}">
                <a16:creationId xmlns:a16="http://schemas.microsoft.com/office/drawing/2014/main" id="{D74A1795-E755-35D6-DC44-D7D256889F1E}"/>
              </a:ext>
            </a:extLst>
          </p:cNvPr>
          <p:cNvSpPr txBox="1"/>
          <p:nvPr/>
        </p:nvSpPr>
        <p:spPr>
          <a:xfrm>
            <a:off x="4137341" y="3784250"/>
            <a:ext cx="4443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D2</a:t>
            </a:r>
            <a:endParaRPr dirty="0"/>
          </a:p>
        </p:txBody>
      </p:sp>
      <p:sp>
        <p:nvSpPr>
          <p:cNvPr id="18" name="Google Shape;2376;p34">
            <a:extLst>
              <a:ext uri="{FF2B5EF4-FFF2-40B4-BE49-F238E27FC236}">
                <a16:creationId xmlns:a16="http://schemas.microsoft.com/office/drawing/2014/main" id="{3CF8C2EC-4FB0-2064-EF92-E8D75CDC163A}"/>
              </a:ext>
            </a:extLst>
          </p:cNvPr>
          <p:cNvSpPr txBox="1"/>
          <p:nvPr/>
        </p:nvSpPr>
        <p:spPr>
          <a:xfrm>
            <a:off x="5454062" y="3784250"/>
            <a:ext cx="4443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D3</a:t>
            </a:r>
            <a:endParaRPr dirty="0"/>
          </a:p>
        </p:txBody>
      </p:sp>
      <p:sp>
        <p:nvSpPr>
          <p:cNvPr id="19" name="Google Shape;2377;p34">
            <a:extLst>
              <a:ext uri="{FF2B5EF4-FFF2-40B4-BE49-F238E27FC236}">
                <a16:creationId xmlns:a16="http://schemas.microsoft.com/office/drawing/2014/main" id="{AD29FA1A-1DCF-42E9-A50F-43994603A2DC}"/>
              </a:ext>
            </a:extLst>
          </p:cNvPr>
          <p:cNvSpPr txBox="1"/>
          <p:nvPr/>
        </p:nvSpPr>
        <p:spPr>
          <a:xfrm>
            <a:off x="6770783" y="3784250"/>
            <a:ext cx="4443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D4</a:t>
            </a:r>
            <a:endParaRPr dirty="0"/>
          </a:p>
        </p:txBody>
      </p:sp>
      <p:sp>
        <p:nvSpPr>
          <p:cNvPr id="20" name="Google Shape;2378;p34">
            <a:extLst>
              <a:ext uri="{FF2B5EF4-FFF2-40B4-BE49-F238E27FC236}">
                <a16:creationId xmlns:a16="http://schemas.microsoft.com/office/drawing/2014/main" id="{E70A93AC-73CB-84B4-FE8E-D12ECA7495A6}"/>
              </a:ext>
            </a:extLst>
          </p:cNvPr>
          <p:cNvSpPr txBox="1"/>
          <p:nvPr/>
        </p:nvSpPr>
        <p:spPr>
          <a:xfrm>
            <a:off x="8087503" y="3784250"/>
            <a:ext cx="4443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D5</a:t>
            </a:r>
            <a:endParaRPr dirty="0"/>
          </a:p>
        </p:txBody>
      </p:sp>
      <p:sp>
        <p:nvSpPr>
          <p:cNvPr id="21" name="Google Shape;2379;p34">
            <a:extLst>
              <a:ext uri="{FF2B5EF4-FFF2-40B4-BE49-F238E27FC236}">
                <a16:creationId xmlns:a16="http://schemas.microsoft.com/office/drawing/2014/main" id="{9F2B621B-8D06-305B-0C5D-5266ADF9B5C6}"/>
              </a:ext>
            </a:extLst>
          </p:cNvPr>
          <p:cNvSpPr txBox="1"/>
          <p:nvPr/>
        </p:nvSpPr>
        <p:spPr>
          <a:xfrm>
            <a:off x="9056992" y="3784250"/>
            <a:ext cx="11775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GEOMEAN</a:t>
            </a:r>
            <a:endParaRPr dirty="0"/>
          </a:p>
        </p:txBody>
      </p:sp>
      <p:sp>
        <p:nvSpPr>
          <p:cNvPr id="22" name="Google Shape;2381;p34">
            <a:extLst>
              <a:ext uri="{FF2B5EF4-FFF2-40B4-BE49-F238E27FC236}">
                <a16:creationId xmlns:a16="http://schemas.microsoft.com/office/drawing/2014/main" id="{1D5894C8-26C0-5BE4-FDDC-C0AF6DCB8D2D}"/>
              </a:ext>
            </a:extLst>
          </p:cNvPr>
          <p:cNvSpPr/>
          <p:nvPr/>
        </p:nvSpPr>
        <p:spPr>
          <a:xfrm>
            <a:off x="2490004" y="1325730"/>
            <a:ext cx="7792793" cy="242276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85;p34">
            <a:extLst>
              <a:ext uri="{FF2B5EF4-FFF2-40B4-BE49-F238E27FC236}">
                <a16:creationId xmlns:a16="http://schemas.microsoft.com/office/drawing/2014/main" id="{2E91883D-BF4F-228A-9A12-87133EDE42EE}"/>
              </a:ext>
            </a:extLst>
          </p:cNvPr>
          <p:cNvCxnSpPr/>
          <p:nvPr/>
        </p:nvCxnSpPr>
        <p:spPr>
          <a:xfrm>
            <a:off x="2515375" y="2960050"/>
            <a:ext cx="7622487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4" name="Google Shape;2389;p34">
            <a:extLst>
              <a:ext uri="{FF2B5EF4-FFF2-40B4-BE49-F238E27FC236}">
                <a16:creationId xmlns:a16="http://schemas.microsoft.com/office/drawing/2014/main" id="{2496B7BF-046F-D835-18EA-1E9475BD9272}"/>
              </a:ext>
            </a:extLst>
          </p:cNvPr>
          <p:cNvSpPr txBox="1"/>
          <p:nvPr/>
        </p:nvSpPr>
        <p:spPr>
          <a:xfrm>
            <a:off x="2003133" y="3522133"/>
            <a:ext cx="476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0.1</a:t>
            </a:r>
            <a:endParaRPr dirty="0"/>
          </a:p>
        </p:txBody>
      </p:sp>
      <p:grpSp>
        <p:nvGrpSpPr>
          <p:cNvPr id="25" name="Google Shape;2390;p34">
            <a:extLst>
              <a:ext uri="{FF2B5EF4-FFF2-40B4-BE49-F238E27FC236}">
                <a16:creationId xmlns:a16="http://schemas.microsoft.com/office/drawing/2014/main" id="{F3F56E85-619C-E0C1-2D72-C81572600478}"/>
              </a:ext>
            </a:extLst>
          </p:cNvPr>
          <p:cNvGrpSpPr/>
          <p:nvPr/>
        </p:nvGrpSpPr>
        <p:grpSpPr>
          <a:xfrm>
            <a:off x="2546744" y="3455698"/>
            <a:ext cx="226800" cy="197401"/>
            <a:chOff x="2106626" y="5650438"/>
            <a:chExt cx="226800" cy="197401"/>
          </a:xfrm>
        </p:grpSpPr>
        <p:sp>
          <p:nvSpPr>
            <p:cNvPr id="26" name="Google Shape;2391;p34">
              <a:extLst>
                <a:ext uri="{FF2B5EF4-FFF2-40B4-BE49-F238E27FC236}">
                  <a16:creationId xmlns:a16="http://schemas.microsoft.com/office/drawing/2014/main" id="{0AA7B85F-D2BC-E593-630E-59DEC65C984A}"/>
                </a:ext>
              </a:extLst>
            </p:cNvPr>
            <p:cNvSpPr/>
            <p:nvPr/>
          </p:nvSpPr>
          <p:spPr>
            <a:xfrm rot="5400000" flipH="1">
              <a:off x="2124626" y="5632438"/>
              <a:ext cx="190800" cy="226800"/>
            </a:xfrm>
            <a:prstGeom prst="parallelogram">
              <a:avLst>
                <a:gd name="adj" fmla="val 54426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2392;p34">
              <a:extLst>
                <a:ext uri="{FF2B5EF4-FFF2-40B4-BE49-F238E27FC236}">
                  <a16:creationId xmlns:a16="http://schemas.microsoft.com/office/drawing/2014/main" id="{303BD6D1-787A-7E87-C682-F50CCA624254}"/>
                </a:ext>
              </a:extLst>
            </p:cNvPr>
            <p:cNvCxnSpPr/>
            <p:nvPr/>
          </p:nvCxnSpPr>
          <p:spPr>
            <a:xfrm rot="10800000" flipH="1">
              <a:off x="2112555" y="5745838"/>
              <a:ext cx="216501" cy="10200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2393;p34">
              <a:extLst>
                <a:ext uri="{FF2B5EF4-FFF2-40B4-BE49-F238E27FC236}">
                  <a16:creationId xmlns:a16="http://schemas.microsoft.com/office/drawing/2014/main" id="{527F2628-9B66-4E55-4F4E-40D247C34F7A}"/>
                </a:ext>
              </a:extLst>
            </p:cNvPr>
            <p:cNvCxnSpPr/>
            <p:nvPr/>
          </p:nvCxnSpPr>
          <p:spPr>
            <a:xfrm rot="10800000" flipH="1">
              <a:off x="2108185" y="5650438"/>
              <a:ext cx="216501" cy="10200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B47ECE-56C7-17DD-D9B3-A52E6D5388B5}"/>
              </a:ext>
            </a:extLst>
          </p:cNvPr>
          <p:cNvGrpSpPr/>
          <p:nvPr/>
        </p:nvGrpSpPr>
        <p:grpSpPr>
          <a:xfrm>
            <a:off x="2521437" y="929219"/>
            <a:ext cx="555284" cy="307777"/>
            <a:chOff x="931943" y="438200"/>
            <a:chExt cx="555284" cy="3077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31A9BB-6BD3-2D72-0CFC-480DC303EEFC}"/>
                </a:ext>
              </a:extLst>
            </p:cNvPr>
            <p:cNvSpPr txBox="1"/>
            <p:nvPr/>
          </p:nvSpPr>
          <p:spPr>
            <a:xfrm>
              <a:off x="1124318" y="438200"/>
              <a:ext cx="36290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BC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8EA48F-B6EF-AD2F-04F2-ABC716A0DC6B}"/>
                </a:ext>
              </a:extLst>
            </p:cNvPr>
            <p:cNvSpPr/>
            <p:nvPr/>
          </p:nvSpPr>
          <p:spPr>
            <a:xfrm>
              <a:off x="931943" y="542772"/>
              <a:ext cx="108910" cy="98634"/>
            </a:xfrm>
            <a:prstGeom prst="rect">
              <a:avLst/>
            </a:prstGeom>
            <a:solidFill>
              <a:srgbClr val="D6DC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2" name="Google Shape;2390;p34">
            <a:extLst>
              <a:ext uri="{FF2B5EF4-FFF2-40B4-BE49-F238E27FC236}">
                <a16:creationId xmlns:a16="http://schemas.microsoft.com/office/drawing/2014/main" id="{E3E26B37-4F47-424A-5BBB-97612E5B6487}"/>
              </a:ext>
            </a:extLst>
          </p:cNvPr>
          <p:cNvGrpSpPr/>
          <p:nvPr/>
        </p:nvGrpSpPr>
        <p:grpSpPr>
          <a:xfrm>
            <a:off x="2796031" y="3455698"/>
            <a:ext cx="226800" cy="197401"/>
            <a:chOff x="2106626" y="5650438"/>
            <a:chExt cx="226800" cy="197401"/>
          </a:xfrm>
        </p:grpSpPr>
        <p:sp>
          <p:nvSpPr>
            <p:cNvPr id="33" name="Google Shape;2391;p34">
              <a:extLst>
                <a:ext uri="{FF2B5EF4-FFF2-40B4-BE49-F238E27FC236}">
                  <a16:creationId xmlns:a16="http://schemas.microsoft.com/office/drawing/2014/main" id="{C5AEFA9D-E4DA-3E7E-F8EC-1661DA554DDC}"/>
                </a:ext>
              </a:extLst>
            </p:cNvPr>
            <p:cNvSpPr/>
            <p:nvPr/>
          </p:nvSpPr>
          <p:spPr>
            <a:xfrm rot="5400000" flipH="1">
              <a:off x="2124626" y="5632438"/>
              <a:ext cx="190800" cy="226800"/>
            </a:xfrm>
            <a:prstGeom prst="parallelogram">
              <a:avLst>
                <a:gd name="adj" fmla="val 54426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2392;p34">
              <a:extLst>
                <a:ext uri="{FF2B5EF4-FFF2-40B4-BE49-F238E27FC236}">
                  <a16:creationId xmlns:a16="http://schemas.microsoft.com/office/drawing/2014/main" id="{5551F4FF-8C20-B05A-FB48-6F1006E19C2D}"/>
                </a:ext>
              </a:extLst>
            </p:cNvPr>
            <p:cNvCxnSpPr/>
            <p:nvPr/>
          </p:nvCxnSpPr>
          <p:spPr>
            <a:xfrm rot="10800000" flipH="1">
              <a:off x="2112555" y="5745838"/>
              <a:ext cx="216501" cy="10200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2393;p34">
              <a:extLst>
                <a:ext uri="{FF2B5EF4-FFF2-40B4-BE49-F238E27FC236}">
                  <a16:creationId xmlns:a16="http://schemas.microsoft.com/office/drawing/2014/main" id="{C3BC4628-2CDE-B7F1-8319-529245E27ED4}"/>
                </a:ext>
              </a:extLst>
            </p:cNvPr>
            <p:cNvCxnSpPr/>
            <p:nvPr/>
          </p:nvCxnSpPr>
          <p:spPr>
            <a:xfrm rot="10800000" flipH="1">
              <a:off x="2108185" y="5650438"/>
              <a:ext cx="216501" cy="10200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0829A8-2DCE-46BC-70CB-C5C1202C7424}"/>
              </a:ext>
            </a:extLst>
          </p:cNvPr>
          <p:cNvGrpSpPr/>
          <p:nvPr/>
        </p:nvGrpSpPr>
        <p:grpSpPr>
          <a:xfrm>
            <a:off x="5468233" y="929219"/>
            <a:ext cx="1170234" cy="307777"/>
            <a:chOff x="3678550" y="438200"/>
            <a:chExt cx="1170234" cy="30777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ABC6FD-581A-CB88-288A-9C3A56786440}"/>
                </a:ext>
              </a:extLst>
            </p:cNvPr>
            <p:cNvSpPr/>
            <p:nvPr/>
          </p:nvSpPr>
          <p:spPr>
            <a:xfrm>
              <a:off x="3678550" y="542772"/>
              <a:ext cx="108910" cy="98634"/>
            </a:xfrm>
            <a:prstGeom prst="rect">
              <a:avLst/>
            </a:prstGeom>
            <a:solidFill>
              <a:srgbClr val="8497B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CE7AA7-CBBE-03AB-6D42-02DFD5BBC1EE}"/>
                </a:ext>
              </a:extLst>
            </p:cNvPr>
            <p:cNvSpPr txBox="1"/>
            <p:nvPr/>
          </p:nvSpPr>
          <p:spPr>
            <a:xfrm>
              <a:off x="3870925" y="438200"/>
              <a:ext cx="97785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MS-CPU</a:t>
              </a:r>
              <a:endParaRPr lang="en-US" sz="2000" b="1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C321D7-7A78-6286-FF93-91E96FE71463}"/>
              </a:ext>
            </a:extLst>
          </p:cNvPr>
          <p:cNvGrpSpPr/>
          <p:nvPr/>
        </p:nvGrpSpPr>
        <p:grpSpPr>
          <a:xfrm>
            <a:off x="3773155" y="929219"/>
            <a:ext cx="1169718" cy="307777"/>
            <a:chOff x="2056359" y="438200"/>
            <a:chExt cx="1169718" cy="3077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D3D901-2D86-BFC5-ECE1-F65DB953D36D}"/>
                </a:ext>
              </a:extLst>
            </p:cNvPr>
            <p:cNvSpPr txBox="1"/>
            <p:nvPr/>
          </p:nvSpPr>
          <p:spPr>
            <a:xfrm>
              <a:off x="2248734" y="438200"/>
              <a:ext cx="97734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GenPIP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D61867-3146-5275-3EA9-6A0A9BB02311}"/>
                </a:ext>
              </a:extLst>
            </p:cNvPr>
            <p:cNvSpPr/>
            <p:nvPr/>
          </p:nvSpPr>
          <p:spPr>
            <a:xfrm>
              <a:off x="2056359" y="542772"/>
              <a:ext cx="108910" cy="98634"/>
            </a:xfrm>
            <a:prstGeom prst="rect">
              <a:avLst/>
            </a:prstGeom>
            <a:solidFill>
              <a:srgbClr val="ADB9C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D723CC7-7CE2-1AF2-9CDC-0AA1D0BF7D55}"/>
              </a:ext>
            </a:extLst>
          </p:cNvPr>
          <p:cNvCxnSpPr/>
          <p:nvPr/>
        </p:nvCxnSpPr>
        <p:spPr>
          <a:xfrm>
            <a:off x="9005278" y="1335405"/>
            <a:ext cx="0" cy="24024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5F28C7-4562-EE9D-55C5-161DDD2982E3}"/>
              </a:ext>
            </a:extLst>
          </p:cNvPr>
          <p:cNvCxnSpPr/>
          <p:nvPr/>
        </p:nvCxnSpPr>
        <p:spPr>
          <a:xfrm>
            <a:off x="7658062" y="1332357"/>
            <a:ext cx="0" cy="24024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D9DDAB-0B30-399C-A302-C075A867FFFB}"/>
              </a:ext>
            </a:extLst>
          </p:cNvPr>
          <p:cNvCxnSpPr/>
          <p:nvPr/>
        </p:nvCxnSpPr>
        <p:spPr>
          <a:xfrm>
            <a:off x="6396190" y="1350645"/>
            <a:ext cx="0" cy="24024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E26113-E6E3-9707-1F9A-899CEFA77A65}"/>
              </a:ext>
            </a:extLst>
          </p:cNvPr>
          <p:cNvCxnSpPr/>
          <p:nvPr/>
        </p:nvCxnSpPr>
        <p:spPr>
          <a:xfrm>
            <a:off x="4997158" y="1359789"/>
            <a:ext cx="0" cy="24024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D92A20-D4C2-DF4E-AD17-56B34B237D8B}"/>
              </a:ext>
            </a:extLst>
          </p:cNvPr>
          <p:cNvCxnSpPr/>
          <p:nvPr/>
        </p:nvCxnSpPr>
        <p:spPr>
          <a:xfrm>
            <a:off x="3668230" y="1365885"/>
            <a:ext cx="0" cy="24024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EFF417A-8980-96A9-027D-03EE8FAEAF1D}"/>
              </a:ext>
            </a:extLst>
          </p:cNvPr>
          <p:cNvSpPr txBox="1"/>
          <p:nvPr/>
        </p:nvSpPr>
        <p:spPr>
          <a:xfrm rot="16200000">
            <a:off x="1294775" y="2418285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Speedup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B445E14-B619-A846-935D-B255A102C6B5}"/>
              </a:ext>
            </a:extLst>
          </p:cNvPr>
          <p:cNvGrpSpPr/>
          <p:nvPr/>
        </p:nvGrpSpPr>
        <p:grpSpPr>
          <a:xfrm>
            <a:off x="2232038" y="4613772"/>
            <a:ext cx="254000" cy="254000"/>
            <a:chOff x="692015" y="4544465"/>
            <a:chExt cx="254000" cy="254000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D17A0EDB-4776-5827-2516-51723C14AA9E}"/>
                </a:ext>
              </a:extLst>
            </p:cNvPr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692015" y="4544465"/>
              <a:ext cx="254000" cy="254000"/>
              <a:chOff x="4572000" y="3429000"/>
              <a:chExt cx="254000" cy="254000"/>
            </a:xfrm>
          </p:grpSpPr>
          <p:sp>
            <p:nvSpPr>
              <p:cNvPr id="182" name="background">
                <a:extLst>
                  <a:ext uri="{FF2B5EF4-FFF2-40B4-BE49-F238E27FC236}">
                    <a16:creationId xmlns:a16="http://schemas.microsoft.com/office/drawing/2014/main" id="{23CE7BCD-5124-4EAF-833C-B155E451CEA9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solidFill>
                <a:srgbClr val="FFFFFF">
                  <a:lumMod val="10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  <p:sp>
            <p:nvSpPr>
              <p:cNvPr id="183" name="arc">
                <a:extLst>
                  <a:ext uri="{FF2B5EF4-FFF2-40B4-BE49-F238E27FC236}">
                    <a16:creationId xmlns:a16="http://schemas.microsoft.com/office/drawing/2014/main" id="{38CE7373-0408-487E-A41E-887A807DBB3E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rgbClr val="06436E"/>
              </a:solidFill>
              <a:ln w="9525" cap="flat" cmpd="sng" algn="ctr">
                <a:solidFill>
                  <a:srgbClr val="06436E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circle">
                <a:extLst>
                  <a:ext uri="{FF2B5EF4-FFF2-40B4-BE49-F238E27FC236}">
                    <a16:creationId xmlns:a16="http://schemas.microsoft.com/office/drawing/2014/main" id="{5C2E45AA-1C98-07B7-CFD7-8FFB53CF2859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noFill/>
              <a:ln w="9525">
                <a:solidFill>
                  <a:srgbClr val="06436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185" name="Chevron 184">
              <a:extLst>
                <a:ext uri="{FF2B5EF4-FFF2-40B4-BE49-F238E27FC236}">
                  <a16:creationId xmlns:a16="http://schemas.microsoft.com/office/drawing/2014/main" id="{ABDCC2EB-FB46-DF15-300D-5B83BD46B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626" y="4599465"/>
              <a:ext cx="127016" cy="144000"/>
            </a:xfrm>
            <a:prstGeom prst="chevron">
              <a:avLst/>
            </a:prstGeom>
            <a:ln>
              <a:solidFill>
                <a:srgbClr val="06436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E697D5D3-5985-3859-6922-75D15829E1F0}"/>
              </a:ext>
            </a:extLst>
          </p:cNvPr>
          <p:cNvGrpSpPr/>
          <p:nvPr/>
        </p:nvGrpSpPr>
        <p:grpSpPr>
          <a:xfrm>
            <a:off x="2232038" y="5010401"/>
            <a:ext cx="254000" cy="254000"/>
            <a:chOff x="692015" y="4544465"/>
            <a:chExt cx="254000" cy="254000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F8B6BC7-E95A-D14C-F680-83DD9FB8887A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692015" y="4544465"/>
              <a:ext cx="254000" cy="254000"/>
              <a:chOff x="4572000" y="3429000"/>
              <a:chExt cx="254000" cy="254000"/>
            </a:xfrm>
          </p:grpSpPr>
          <p:sp>
            <p:nvSpPr>
              <p:cNvPr id="191" name="background">
                <a:extLst>
                  <a:ext uri="{FF2B5EF4-FFF2-40B4-BE49-F238E27FC236}">
                    <a16:creationId xmlns:a16="http://schemas.microsoft.com/office/drawing/2014/main" id="{2CDEDE60-A849-25B1-1E0E-5F3C68631A6B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solidFill>
                <a:srgbClr val="FFFFFF">
                  <a:lumMod val="10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  <p:sp>
            <p:nvSpPr>
              <p:cNvPr id="192" name="arc">
                <a:extLst>
                  <a:ext uri="{FF2B5EF4-FFF2-40B4-BE49-F238E27FC236}">
                    <a16:creationId xmlns:a16="http://schemas.microsoft.com/office/drawing/2014/main" id="{0AE8B38B-624A-35C0-FB7E-0F15A3824898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rgbClr val="06436E"/>
              </a:solidFill>
              <a:ln w="9525" cap="flat" cmpd="sng" algn="ctr">
                <a:solidFill>
                  <a:srgbClr val="06436E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circle">
                <a:extLst>
                  <a:ext uri="{FF2B5EF4-FFF2-40B4-BE49-F238E27FC236}">
                    <a16:creationId xmlns:a16="http://schemas.microsoft.com/office/drawing/2014/main" id="{9551292D-FEA2-72C3-5E6F-2006F9204286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noFill/>
              <a:ln w="9525">
                <a:solidFill>
                  <a:srgbClr val="06436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190" name="Chevron 189">
              <a:extLst>
                <a:ext uri="{FF2B5EF4-FFF2-40B4-BE49-F238E27FC236}">
                  <a16:creationId xmlns:a16="http://schemas.microsoft.com/office/drawing/2014/main" id="{24F08D64-2D35-AEEE-9035-512B7BD82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626" y="4599465"/>
              <a:ext cx="127016" cy="144000"/>
            </a:xfrm>
            <a:prstGeom prst="chevron">
              <a:avLst/>
            </a:prstGeom>
            <a:ln>
              <a:solidFill>
                <a:srgbClr val="06436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A5FCB597-7209-98C5-9CC2-D8190BBFDDAD}"/>
              </a:ext>
            </a:extLst>
          </p:cNvPr>
          <p:cNvGrpSpPr/>
          <p:nvPr/>
        </p:nvGrpSpPr>
        <p:grpSpPr>
          <a:xfrm>
            <a:off x="2232038" y="5803659"/>
            <a:ext cx="254000" cy="254000"/>
            <a:chOff x="692015" y="4544465"/>
            <a:chExt cx="254000" cy="254000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5BF8F278-2E34-D34D-A528-3E145A7981AB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692015" y="4544465"/>
              <a:ext cx="254000" cy="254000"/>
              <a:chOff x="4572000" y="3429000"/>
              <a:chExt cx="254000" cy="254000"/>
            </a:xfrm>
          </p:grpSpPr>
          <p:sp>
            <p:nvSpPr>
              <p:cNvPr id="203" name="background">
                <a:extLst>
                  <a:ext uri="{FF2B5EF4-FFF2-40B4-BE49-F238E27FC236}">
                    <a16:creationId xmlns:a16="http://schemas.microsoft.com/office/drawing/2014/main" id="{CA01CB32-B459-361A-4851-88240B8B9951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solidFill>
                <a:srgbClr val="FFFFFF">
                  <a:lumMod val="10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  <p:sp>
            <p:nvSpPr>
              <p:cNvPr id="204" name="arc">
                <a:extLst>
                  <a:ext uri="{FF2B5EF4-FFF2-40B4-BE49-F238E27FC236}">
                    <a16:creationId xmlns:a16="http://schemas.microsoft.com/office/drawing/2014/main" id="{C4FAFF15-A6C3-C0ED-8E16-648A792FFE73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>
                  <a:lumMod val="100000"/>
                </a:schemeClr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circle">
                <a:extLst>
                  <a:ext uri="{FF2B5EF4-FFF2-40B4-BE49-F238E27FC236}">
                    <a16:creationId xmlns:a16="http://schemas.microsoft.com/office/drawing/2014/main" id="{49F8CC71-58A5-88EB-4795-4E9934E3C042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solidFill>
                <a:srgbClr val="06436E"/>
              </a:solidFill>
              <a:ln w="9525">
                <a:solidFill>
                  <a:srgbClr val="0643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202" name="Chevron 201">
              <a:extLst>
                <a:ext uri="{FF2B5EF4-FFF2-40B4-BE49-F238E27FC236}">
                  <a16:creationId xmlns:a16="http://schemas.microsoft.com/office/drawing/2014/main" id="{73E40D6D-6066-7FD4-BA87-B887ED9464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626" y="4599465"/>
              <a:ext cx="127016" cy="144000"/>
            </a:xfrm>
            <a:prstGeom prst="chevron">
              <a:avLst/>
            </a:prstGeom>
            <a:ln>
              <a:solidFill>
                <a:srgbClr val="06436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0D31570E-8E1F-A7A7-B164-5A2DA71D9F2E}"/>
              </a:ext>
            </a:extLst>
          </p:cNvPr>
          <p:cNvSpPr txBox="1"/>
          <p:nvPr/>
        </p:nvSpPr>
        <p:spPr>
          <a:xfrm>
            <a:off x="2552674" y="4556106"/>
            <a:ext cx="612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outperforms all other baselines across all datasets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0EBC3F11-F52E-F070-741D-8114C8AEE3F2}"/>
              </a:ext>
            </a:extLst>
          </p:cNvPr>
          <p:cNvSpPr txBox="1"/>
          <p:nvPr/>
        </p:nvSpPr>
        <p:spPr>
          <a:xfrm>
            <a:off x="2552674" y="4952735"/>
            <a:ext cx="612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outperforms </a:t>
            </a:r>
            <a:r>
              <a:rPr lang="en-US" dirty="0" err="1"/>
              <a:t>GenPIP</a:t>
            </a:r>
            <a:r>
              <a:rPr lang="en-US" dirty="0"/>
              <a:t> adopting PIM outside storage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8A623EE-0B61-D891-95EE-E00ECB474972}"/>
              </a:ext>
            </a:extLst>
          </p:cNvPr>
          <p:cNvSpPr txBox="1"/>
          <p:nvPr/>
        </p:nvSpPr>
        <p:spPr>
          <a:xfrm>
            <a:off x="2552674" y="5745993"/>
            <a:ext cx="612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MARS-CPU provide speedup of 1.7x over RH2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FF87B93A-FDDA-32F3-8EC4-035BDE79A2F2}"/>
              </a:ext>
            </a:extLst>
          </p:cNvPr>
          <p:cNvSpPr txBox="1"/>
          <p:nvPr/>
        </p:nvSpPr>
        <p:spPr>
          <a:xfrm>
            <a:off x="2857472" y="5267304"/>
            <a:ext cx="678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 fundamentally solve the I/O data movement overhead problem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AB77886-40E2-589A-A752-AEDBA3BF93DE}"/>
              </a:ext>
            </a:extLst>
          </p:cNvPr>
          <p:cNvSpPr txBox="1"/>
          <p:nvPr/>
        </p:nvSpPr>
        <p:spPr>
          <a:xfrm>
            <a:off x="2857470" y="6060563"/>
            <a:ext cx="709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Our SW modifications are effective in reducing the computational load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C058E9-FB64-E6E2-55E5-467B7171D38A}"/>
              </a:ext>
            </a:extLst>
          </p:cNvPr>
          <p:cNvGrpSpPr/>
          <p:nvPr/>
        </p:nvGrpSpPr>
        <p:grpSpPr>
          <a:xfrm>
            <a:off x="3451780" y="4104561"/>
            <a:ext cx="5895421" cy="369333"/>
            <a:chOff x="4772579" y="4104561"/>
            <a:chExt cx="5895421" cy="3693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745367-1ACC-4069-6A75-53B2447004A5}"/>
                </a:ext>
              </a:extLst>
            </p:cNvPr>
            <p:cNvGrpSpPr/>
            <p:nvPr/>
          </p:nvGrpSpPr>
          <p:grpSpPr>
            <a:xfrm>
              <a:off x="4772579" y="4104562"/>
              <a:ext cx="3135481" cy="369332"/>
              <a:chOff x="5094312" y="4104562"/>
              <a:chExt cx="3135481" cy="369332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FB31A941-3CA9-21AF-C40C-79673488B3B8}"/>
                  </a:ext>
                </a:extLst>
              </p:cNvPr>
              <p:cNvSpPr/>
              <p:nvPr/>
            </p:nvSpPr>
            <p:spPr>
              <a:xfrm>
                <a:off x="5094312" y="4163227"/>
                <a:ext cx="252000" cy="252000"/>
              </a:xfrm>
              <a:prstGeom prst="rect">
                <a:avLst/>
              </a:prstGeom>
              <a:solidFill>
                <a:srgbClr val="5B9BD5">
                  <a:alpha val="2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AFD03500-292B-A20E-B129-116C9ACFCD2A}"/>
                  </a:ext>
                </a:extLst>
              </p:cNvPr>
              <p:cNvSpPr txBox="1"/>
              <p:nvPr/>
            </p:nvSpPr>
            <p:spPr>
              <a:xfrm>
                <a:off x="5306608" y="4104562"/>
                <a:ext cx="29231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Basecalling</a:t>
                </a:r>
                <a:r>
                  <a:rPr lang="en-US" dirty="0"/>
                  <a:t>-based pipeline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35A3607-4C2A-8AAF-F05F-D738D1A2CA00}"/>
                </a:ext>
              </a:extLst>
            </p:cNvPr>
            <p:cNvGrpSpPr/>
            <p:nvPr/>
          </p:nvGrpSpPr>
          <p:grpSpPr>
            <a:xfrm>
              <a:off x="8017499" y="4104561"/>
              <a:ext cx="2650501" cy="369332"/>
              <a:chOff x="8017499" y="4104561"/>
              <a:chExt cx="2650501" cy="369332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390D1FFA-D3B6-A37A-5925-557786061121}"/>
                  </a:ext>
                </a:extLst>
              </p:cNvPr>
              <p:cNvSpPr/>
              <p:nvPr/>
            </p:nvSpPr>
            <p:spPr>
              <a:xfrm>
                <a:off x="8017499" y="4163227"/>
                <a:ext cx="252000" cy="252000"/>
              </a:xfrm>
              <a:prstGeom prst="rect">
                <a:avLst/>
              </a:prstGeom>
              <a:solidFill>
                <a:srgbClr val="F4B818">
                  <a:alpha val="2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FBDD4380-5B9D-B8C6-C5F0-8A2D51FAA434}"/>
                  </a:ext>
                </a:extLst>
              </p:cNvPr>
              <p:cNvSpPr txBox="1"/>
              <p:nvPr/>
            </p:nvSpPr>
            <p:spPr>
              <a:xfrm>
                <a:off x="8229795" y="4104561"/>
                <a:ext cx="243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RSGA-based pipeline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854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1B63-B1D0-8CC0-9BC4-3FB55EB0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Evaluation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DC991F-8649-A7AA-5F07-F402754D6619}"/>
              </a:ext>
            </a:extLst>
          </p:cNvPr>
          <p:cNvSpPr/>
          <p:nvPr/>
        </p:nvSpPr>
        <p:spPr>
          <a:xfrm>
            <a:off x="9063464" y="1458727"/>
            <a:ext cx="1290285" cy="2047685"/>
          </a:xfrm>
          <a:prstGeom prst="rect">
            <a:avLst/>
          </a:prstGeom>
          <a:solidFill>
            <a:schemeClr val="tx2">
              <a:lumMod val="25000"/>
              <a:lumOff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/>
          </a:p>
        </p:txBody>
      </p:sp>
      <p:sp>
        <p:nvSpPr>
          <p:cNvPr id="12" name="Google Shape;2371;p34">
            <a:extLst>
              <a:ext uri="{FF2B5EF4-FFF2-40B4-BE49-F238E27FC236}">
                <a16:creationId xmlns:a16="http://schemas.microsoft.com/office/drawing/2014/main" id="{35F063ED-93A5-4BB5-63DF-838C95F9C341}"/>
              </a:ext>
            </a:extLst>
          </p:cNvPr>
          <p:cNvSpPr txBox="1"/>
          <p:nvPr/>
        </p:nvSpPr>
        <p:spPr>
          <a:xfrm>
            <a:off x="1960916" y="2658760"/>
            <a:ext cx="314842" cy="35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54" tIns="43415" rIns="86854" bIns="43415" anchor="t" anchorCtr="0">
            <a:spAutoFit/>
          </a:bodyPr>
          <a:lstStyle/>
          <a:p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710" dirty="0"/>
          </a:p>
        </p:txBody>
      </p:sp>
      <p:sp>
        <p:nvSpPr>
          <p:cNvPr id="13" name="Google Shape;2372;p34">
            <a:extLst>
              <a:ext uri="{FF2B5EF4-FFF2-40B4-BE49-F238E27FC236}">
                <a16:creationId xmlns:a16="http://schemas.microsoft.com/office/drawing/2014/main" id="{8B411C4A-EB7B-E923-9DB3-233BA5CEE07F}"/>
              </a:ext>
            </a:extLst>
          </p:cNvPr>
          <p:cNvSpPr txBox="1"/>
          <p:nvPr/>
        </p:nvSpPr>
        <p:spPr>
          <a:xfrm>
            <a:off x="1901352" y="2219902"/>
            <a:ext cx="436963" cy="35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54" tIns="43415" rIns="86854" bIns="43415" anchor="t" anchorCtr="0">
            <a:spAutoFit/>
          </a:bodyPr>
          <a:lstStyle/>
          <a:p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710" dirty="0"/>
          </a:p>
        </p:txBody>
      </p:sp>
      <p:sp>
        <p:nvSpPr>
          <p:cNvPr id="14" name="Google Shape;2373;p34">
            <a:extLst>
              <a:ext uri="{FF2B5EF4-FFF2-40B4-BE49-F238E27FC236}">
                <a16:creationId xmlns:a16="http://schemas.microsoft.com/office/drawing/2014/main" id="{5427C8EF-53C8-70DE-4587-1ABEB2BF10F6}"/>
              </a:ext>
            </a:extLst>
          </p:cNvPr>
          <p:cNvSpPr txBox="1"/>
          <p:nvPr/>
        </p:nvSpPr>
        <p:spPr>
          <a:xfrm>
            <a:off x="1880671" y="1761087"/>
            <a:ext cx="559086" cy="35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54" tIns="43415" rIns="86854" bIns="43415" anchor="t" anchorCtr="0">
            <a:spAutoFit/>
          </a:bodyPr>
          <a:lstStyle/>
          <a:p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71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710" baseline="30000" dirty="0"/>
          </a:p>
        </p:txBody>
      </p:sp>
      <p:sp>
        <p:nvSpPr>
          <p:cNvPr id="21" name="Google Shape;2381;p34">
            <a:extLst>
              <a:ext uri="{FF2B5EF4-FFF2-40B4-BE49-F238E27FC236}">
                <a16:creationId xmlns:a16="http://schemas.microsoft.com/office/drawing/2014/main" id="{00976EC3-92EA-A13D-1A81-0DC49A8B9055}"/>
              </a:ext>
            </a:extLst>
          </p:cNvPr>
          <p:cNvSpPr/>
          <p:nvPr/>
        </p:nvSpPr>
        <p:spPr>
          <a:xfrm>
            <a:off x="2249228" y="1458726"/>
            <a:ext cx="8098334" cy="2047684"/>
          </a:xfrm>
          <a:prstGeom prst="rect">
            <a:avLst/>
          </a:prstGeom>
          <a:noFill/>
          <a:ln w="1206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6854" tIns="43415" rIns="86854" bIns="4341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89;p34">
            <a:extLst>
              <a:ext uri="{FF2B5EF4-FFF2-40B4-BE49-F238E27FC236}">
                <a16:creationId xmlns:a16="http://schemas.microsoft.com/office/drawing/2014/main" id="{D672DF84-C605-6DCE-B5A6-9C1CE3DF88D8}"/>
              </a:ext>
            </a:extLst>
          </p:cNvPr>
          <p:cNvSpPr txBox="1"/>
          <p:nvPr/>
        </p:nvSpPr>
        <p:spPr>
          <a:xfrm>
            <a:off x="1851045" y="3112260"/>
            <a:ext cx="497188" cy="35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54" tIns="43415" rIns="86854" bIns="43415" anchor="t" anchorCtr="0">
            <a:spAutoFit/>
          </a:bodyPr>
          <a:lstStyle/>
          <a:p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0.1</a:t>
            </a:r>
            <a:endParaRPr sz="171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ADEFAB-24D3-5E86-0115-C66D19069201}"/>
              </a:ext>
            </a:extLst>
          </p:cNvPr>
          <p:cNvCxnSpPr>
            <a:cxnSpLocks/>
          </p:cNvCxnSpPr>
          <p:nvPr/>
        </p:nvCxnSpPr>
        <p:spPr>
          <a:xfrm>
            <a:off x="9063463" y="1458726"/>
            <a:ext cx="0" cy="2047684"/>
          </a:xfrm>
          <a:prstGeom prst="line">
            <a:avLst/>
          </a:prstGeom>
          <a:ln w="6032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C60A52-D0DC-3C90-C0FC-F453E2ABFCB0}"/>
              </a:ext>
            </a:extLst>
          </p:cNvPr>
          <p:cNvCxnSpPr>
            <a:cxnSpLocks/>
          </p:cNvCxnSpPr>
          <p:nvPr/>
        </p:nvCxnSpPr>
        <p:spPr>
          <a:xfrm>
            <a:off x="7575124" y="1458726"/>
            <a:ext cx="0" cy="2047684"/>
          </a:xfrm>
          <a:prstGeom prst="line">
            <a:avLst/>
          </a:prstGeom>
          <a:ln w="6032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68A750-4720-EF98-2742-DFD865A0C078}"/>
              </a:ext>
            </a:extLst>
          </p:cNvPr>
          <p:cNvCxnSpPr>
            <a:cxnSpLocks/>
          </p:cNvCxnSpPr>
          <p:nvPr/>
        </p:nvCxnSpPr>
        <p:spPr>
          <a:xfrm>
            <a:off x="6298165" y="1458726"/>
            <a:ext cx="0" cy="2047684"/>
          </a:xfrm>
          <a:prstGeom prst="line">
            <a:avLst/>
          </a:prstGeom>
          <a:ln w="6032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1715B8-16B8-E924-5194-970A969D4CC7}"/>
              </a:ext>
            </a:extLst>
          </p:cNvPr>
          <p:cNvCxnSpPr>
            <a:cxnSpLocks/>
          </p:cNvCxnSpPr>
          <p:nvPr/>
        </p:nvCxnSpPr>
        <p:spPr>
          <a:xfrm>
            <a:off x="5021205" y="1458726"/>
            <a:ext cx="0" cy="2047684"/>
          </a:xfrm>
          <a:prstGeom prst="line">
            <a:avLst/>
          </a:prstGeom>
          <a:ln w="6032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950356-3B14-37F4-DE06-9E70A7B5B468}"/>
              </a:ext>
            </a:extLst>
          </p:cNvPr>
          <p:cNvCxnSpPr>
            <a:cxnSpLocks/>
          </p:cNvCxnSpPr>
          <p:nvPr/>
        </p:nvCxnSpPr>
        <p:spPr>
          <a:xfrm>
            <a:off x="3605257" y="1458726"/>
            <a:ext cx="0" cy="2047684"/>
          </a:xfrm>
          <a:prstGeom prst="line">
            <a:avLst/>
          </a:prstGeom>
          <a:ln w="6032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2B539C1-AF10-03C9-D9D0-F53C670DCDAE}"/>
              </a:ext>
            </a:extLst>
          </p:cNvPr>
          <p:cNvSpPr txBox="1"/>
          <p:nvPr/>
        </p:nvSpPr>
        <p:spPr>
          <a:xfrm rot="16200000">
            <a:off x="774597" y="2318911"/>
            <a:ext cx="2015360" cy="380104"/>
          </a:xfrm>
          <a:prstGeom prst="rect">
            <a:avLst/>
          </a:prstGeom>
          <a:noFill/>
        </p:spPr>
        <p:txBody>
          <a:bodyPr wrap="none" lIns="86868" tIns="43434" rIns="86868" bIns="43434" rtlCol="0">
            <a:spAutoFit/>
          </a:bodyPr>
          <a:lstStyle/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Reduction</a:t>
            </a:r>
          </a:p>
        </p:txBody>
      </p:sp>
      <p:graphicFrame>
        <p:nvGraphicFramePr>
          <p:cNvPr id="8" name="Google Shape;2357;p34">
            <a:extLst>
              <a:ext uri="{FF2B5EF4-FFF2-40B4-BE49-F238E27FC236}">
                <a16:creationId xmlns:a16="http://schemas.microsoft.com/office/drawing/2014/main" id="{04A6A0E1-A4B2-E839-0765-8CBF3B3E3C22}"/>
              </a:ext>
            </a:extLst>
          </p:cNvPr>
          <p:cNvGraphicFramePr/>
          <p:nvPr/>
        </p:nvGraphicFramePr>
        <p:xfrm>
          <a:off x="2094365" y="918252"/>
          <a:ext cx="8253196" cy="339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2" name="Google Shape;2385;p34">
            <a:extLst>
              <a:ext uri="{FF2B5EF4-FFF2-40B4-BE49-F238E27FC236}">
                <a16:creationId xmlns:a16="http://schemas.microsoft.com/office/drawing/2014/main" id="{77BF9C76-DC42-C15D-91A4-4680B248B48A}"/>
              </a:ext>
            </a:extLst>
          </p:cNvPr>
          <p:cNvCxnSpPr>
            <a:cxnSpLocks/>
          </p:cNvCxnSpPr>
          <p:nvPr/>
        </p:nvCxnSpPr>
        <p:spPr>
          <a:xfrm>
            <a:off x="2249228" y="2888868"/>
            <a:ext cx="8098334" cy="0"/>
          </a:xfrm>
          <a:prstGeom prst="straightConnector1">
            <a:avLst/>
          </a:prstGeom>
          <a:noFill/>
          <a:ln w="45244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4" name="Google Shape;2358;p34">
            <a:extLst>
              <a:ext uri="{FF2B5EF4-FFF2-40B4-BE49-F238E27FC236}">
                <a16:creationId xmlns:a16="http://schemas.microsoft.com/office/drawing/2014/main" id="{3A77B1A1-6B9C-3989-2BC1-0319BA5C3974}"/>
              </a:ext>
            </a:extLst>
          </p:cNvPr>
          <p:cNvSpPr/>
          <p:nvPr/>
        </p:nvSpPr>
        <p:spPr>
          <a:xfrm>
            <a:off x="2364582" y="3524104"/>
            <a:ext cx="8046376" cy="8470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374;p34">
            <a:extLst>
              <a:ext uri="{FF2B5EF4-FFF2-40B4-BE49-F238E27FC236}">
                <a16:creationId xmlns:a16="http://schemas.microsoft.com/office/drawing/2014/main" id="{63C91396-087B-1D40-9F8D-EFEFBB6163B7}"/>
              </a:ext>
            </a:extLst>
          </p:cNvPr>
          <p:cNvSpPr txBox="1"/>
          <p:nvPr/>
        </p:nvSpPr>
        <p:spPr>
          <a:xfrm>
            <a:off x="2712479" y="3564578"/>
            <a:ext cx="463729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D1</a:t>
            </a:r>
            <a:endParaRPr sz="1710" dirty="0"/>
          </a:p>
        </p:txBody>
      </p:sp>
      <p:sp>
        <p:nvSpPr>
          <p:cNvPr id="16" name="Google Shape;2375;p34">
            <a:extLst>
              <a:ext uri="{FF2B5EF4-FFF2-40B4-BE49-F238E27FC236}">
                <a16:creationId xmlns:a16="http://schemas.microsoft.com/office/drawing/2014/main" id="{2C4E8F69-2046-CC54-3E7F-5A681B6A4D0C}"/>
              </a:ext>
            </a:extLst>
          </p:cNvPr>
          <p:cNvSpPr txBox="1"/>
          <p:nvPr/>
        </p:nvSpPr>
        <p:spPr>
          <a:xfrm>
            <a:off x="4061806" y="3564578"/>
            <a:ext cx="456428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D2</a:t>
            </a:r>
            <a:endParaRPr sz="1710" dirty="0"/>
          </a:p>
        </p:txBody>
      </p:sp>
      <p:sp>
        <p:nvSpPr>
          <p:cNvPr id="17" name="Google Shape;2376;p34">
            <a:extLst>
              <a:ext uri="{FF2B5EF4-FFF2-40B4-BE49-F238E27FC236}">
                <a16:creationId xmlns:a16="http://schemas.microsoft.com/office/drawing/2014/main" id="{5AEFC029-BC28-876E-0827-86EC4951350E}"/>
              </a:ext>
            </a:extLst>
          </p:cNvPr>
          <p:cNvSpPr txBox="1"/>
          <p:nvPr/>
        </p:nvSpPr>
        <p:spPr>
          <a:xfrm>
            <a:off x="5403834" y="3564578"/>
            <a:ext cx="463729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D3</a:t>
            </a:r>
            <a:endParaRPr sz="1710" dirty="0"/>
          </a:p>
        </p:txBody>
      </p:sp>
      <p:sp>
        <p:nvSpPr>
          <p:cNvPr id="18" name="Google Shape;2377;p34">
            <a:extLst>
              <a:ext uri="{FF2B5EF4-FFF2-40B4-BE49-F238E27FC236}">
                <a16:creationId xmlns:a16="http://schemas.microsoft.com/office/drawing/2014/main" id="{63C509CC-62C0-F94F-FB42-806239CBE4D9}"/>
              </a:ext>
            </a:extLst>
          </p:cNvPr>
          <p:cNvSpPr txBox="1"/>
          <p:nvPr/>
        </p:nvSpPr>
        <p:spPr>
          <a:xfrm>
            <a:off x="6753162" y="3564578"/>
            <a:ext cx="463729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D4</a:t>
            </a:r>
            <a:endParaRPr sz="1710" dirty="0"/>
          </a:p>
        </p:txBody>
      </p:sp>
      <p:sp>
        <p:nvSpPr>
          <p:cNvPr id="19" name="Google Shape;2378;p34">
            <a:extLst>
              <a:ext uri="{FF2B5EF4-FFF2-40B4-BE49-F238E27FC236}">
                <a16:creationId xmlns:a16="http://schemas.microsoft.com/office/drawing/2014/main" id="{717311CD-B50F-2979-9B06-909BFBFC0BFE}"/>
              </a:ext>
            </a:extLst>
          </p:cNvPr>
          <p:cNvSpPr txBox="1"/>
          <p:nvPr/>
        </p:nvSpPr>
        <p:spPr>
          <a:xfrm>
            <a:off x="8102490" y="3564578"/>
            <a:ext cx="463729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D5</a:t>
            </a:r>
            <a:endParaRPr sz="1710" dirty="0"/>
          </a:p>
        </p:txBody>
      </p:sp>
      <p:sp>
        <p:nvSpPr>
          <p:cNvPr id="20" name="Google Shape;2379;p34">
            <a:extLst>
              <a:ext uri="{FF2B5EF4-FFF2-40B4-BE49-F238E27FC236}">
                <a16:creationId xmlns:a16="http://schemas.microsoft.com/office/drawing/2014/main" id="{52F5AD0C-70E0-6822-C3CD-76430E7C2B08}"/>
              </a:ext>
            </a:extLst>
          </p:cNvPr>
          <p:cNvSpPr txBox="1"/>
          <p:nvPr/>
        </p:nvSpPr>
        <p:spPr>
          <a:xfrm>
            <a:off x="9062716" y="3564578"/>
            <a:ext cx="1228938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7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GEOMEAN</a:t>
            </a:r>
            <a:endParaRPr sz="1710" dirty="0"/>
          </a:p>
        </p:txBody>
      </p:sp>
      <p:grpSp>
        <p:nvGrpSpPr>
          <p:cNvPr id="24" name="Google Shape;2390;p34">
            <a:extLst>
              <a:ext uri="{FF2B5EF4-FFF2-40B4-BE49-F238E27FC236}">
                <a16:creationId xmlns:a16="http://schemas.microsoft.com/office/drawing/2014/main" id="{23A213BF-1DFC-3742-422A-1F26AC1DCB24}"/>
              </a:ext>
            </a:extLst>
          </p:cNvPr>
          <p:cNvGrpSpPr/>
          <p:nvPr/>
        </p:nvGrpSpPr>
        <p:grpSpPr>
          <a:xfrm>
            <a:off x="2446316" y="3200273"/>
            <a:ext cx="205200" cy="229073"/>
            <a:chOff x="2106626" y="5650438"/>
            <a:chExt cx="226800" cy="197401"/>
          </a:xfrm>
        </p:grpSpPr>
        <p:sp>
          <p:nvSpPr>
            <p:cNvPr id="31" name="Google Shape;2391;p34">
              <a:extLst>
                <a:ext uri="{FF2B5EF4-FFF2-40B4-BE49-F238E27FC236}">
                  <a16:creationId xmlns:a16="http://schemas.microsoft.com/office/drawing/2014/main" id="{BDB5C016-F8A1-72AF-C8D9-FD19A8A7FD1B}"/>
                </a:ext>
              </a:extLst>
            </p:cNvPr>
            <p:cNvSpPr/>
            <p:nvPr/>
          </p:nvSpPr>
          <p:spPr>
            <a:xfrm rot="5400000" flipH="1">
              <a:off x="2124626" y="5632438"/>
              <a:ext cx="190800" cy="226800"/>
            </a:xfrm>
            <a:prstGeom prst="parallelogram">
              <a:avLst>
                <a:gd name="adj" fmla="val 54426"/>
              </a:avLst>
            </a:prstGeom>
            <a:solidFill>
              <a:schemeClr val="lt1"/>
            </a:solidFill>
            <a:ln w="1206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6854" tIns="43415" rIns="86854" bIns="4341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2392;p34">
              <a:extLst>
                <a:ext uri="{FF2B5EF4-FFF2-40B4-BE49-F238E27FC236}">
                  <a16:creationId xmlns:a16="http://schemas.microsoft.com/office/drawing/2014/main" id="{8A7B7C5E-4B97-7930-2627-195006B144D9}"/>
                </a:ext>
              </a:extLst>
            </p:cNvPr>
            <p:cNvCxnSpPr/>
            <p:nvPr/>
          </p:nvCxnSpPr>
          <p:spPr>
            <a:xfrm rot="10800000" flipH="1">
              <a:off x="2112555" y="5745838"/>
              <a:ext cx="216501" cy="102001"/>
            </a:xfrm>
            <a:prstGeom prst="straightConnector1">
              <a:avLst/>
            </a:prstGeom>
            <a:solidFill>
              <a:schemeClr val="lt1"/>
            </a:solidFill>
            <a:ln w="1206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2393;p34">
              <a:extLst>
                <a:ext uri="{FF2B5EF4-FFF2-40B4-BE49-F238E27FC236}">
                  <a16:creationId xmlns:a16="http://schemas.microsoft.com/office/drawing/2014/main" id="{BB8DE83D-535B-EA33-1241-A1C94C372B4B}"/>
                </a:ext>
              </a:extLst>
            </p:cNvPr>
            <p:cNvCxnSpPr/>
            <p:nvPr/>
          </p:nvCxnSpPr>
          <p:spPr>
            <a:xfrm rot="10800000" flipH="1">
              <a:off x="2108185" y="5650438"/>
              <a:ext cx="216501" cy="102001"/>
            </a:xfrm>
            <a:prstGeom prst="straightConnector1">
              <a:avLst/>
            </a:prstGeom>
            <a:solidFill>
              <a:schemeClr val="lt1"/>
            </a:solidFill>
            <a:ln w="1206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005F9-8F08-34B0-1EC5-086DC929FEF3}"/>
              </a:ext>
            </a:extLst>
          </p:cNvPr>
          <p:cNvSpPr/>
          <p:nvPr/>
        </p:nvSpPr>
        <p:spPr>
          <a:xfrm>
            <a:off x="2479546" y="837704"/>
            <a:ext cx="2463327" cy="448951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626D1C-7564-9EC3-69DB-07382BBAC881}"/>
              </a:ext>
            </a:extLst>
          </p:cNvPr>
          <p:cNvSpPr/>
          <p:nvPr/>
        </p:nvSpPr>
        <p:spPr>
          <a:xfrm>
            <a:off x="5387770" y="837704"/>
            <a:ext cx="5023188" cy="448951"/>
          </a:xfrm>
          <a:prstGeom prst="rect">
            <a:avLst/>
          </a:prstGeom>
          <a:solidFill>
            <a:srgbClr val="F4B81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2CED5A-D43D-EB30-998D-028A50793814}"/>
              </a:ext>
            </a:extLst>
          </p:cNvPr>
          <p:cNvGrpSpPr/>
          <p:nvPr/>
        </p:nvGrpSpPr>
        <p:grpSpPr>
          <a:xfrm>
            <a:off x="8847071" y="929219"/>
            <a:ext cx="1589751" cy="307777"/>
            <a:chOff x="6911613" y="438200"/>
            <a:chExt cx="1589751" cy="307777"/>
          </a:xfrm>
        </p:grpSpPr>
        <p:cxnSp>
          <p:nvCxnSpPr>
            <p:cNvPr id="39" name="Straight Connector 2">
              <a:extLst>
                <a:ext uri="{FF2B5EF4-FFF2-40B4-BE49-F238E27FC236}">
                  <a16:creationId xmlns:a16="http://schemas.microsoft.com/office/drawing/2014/main" id="{BDC94CA2-2349-708C-5AFF-E0AD49B35E54}"/>
                </a:ext>
              </a:extLst>
            </p:cNvPr>
            <p:cNvCxnSpPr>
              <a:cxnSpLocks/>
            </p:cNvCxnSpPr>
            <p:nvPr/>
          </p:nvCxnSpPr>
          <p:spPr>
            <a:xfrm>
              <a:off x="6911613" y="592089"/>
              <a:ext cx="216000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13">
              <a:extLst>
                <a:ext uri="{FF2B5EF4-FFF2-40B4-BE49-F238E27FC236}">
                  <a16:creationId xmlns:a16="http://schemas.microsoft.com/office/drawing/2014/main" id="{B1B83ABE-5C15-BFAB-9C6C-0C07348EC569}"/>
                </a:ext>
              </a:extLst>
            </p:cNvPr>
            <p:cNvSpPr txBox="1"/>
            <p:nvPr/>
          </p:nvSpPr>
          <p:spPr>
            <a:xfrm>
              <a:off x="7211079" y="438200"/>
              <a:ext cx="12902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RawHash2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9F2013-EFDC-6782-9CE4-71504730346C}"/>
              </a:ext>
            </a:extLst>
          </p:cNvPr>
          <p:cNvGrpSpPr/>
          <p:nvPr/>
        </p:nvGrpSpPr>
        <p:grpSpPr>
          <a:xfrm>
            <a:off x="7248004" y="929219"/>
            <a:ext cx="902633" cy="307777"/>
            <a:chOff x="5385433" y="438200"/>
            <a:chExt cx="902633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D9F295-246E-5DFB-7C57-956B941724D2}"/>
                </a:ext>
              </a:extLst>
            </p:cNvPr>
            <p:cNvSpPr txBox="1"/>
            <p:nvPr/>
          </p:nvSpPr>
          <p:spPr>
            <a:xfrm>
              <a:off x="5577808" y="438200"/>
              <a:ext cx="7102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0F24ADB-F62C-291E-DE85-DC6321B1D71A}"/>
                </a:ext>
              </a:extLst>
            </p:cNvPr>
            <p:cNvSpPr/>
            <p:nvPr/>
          </p:nvSpPr>
          <p:spPr>
            <a:xfrm>
              <a:off x="5385433" y="542772"/>
              <a:ext cx="108910" cy="98634"/>
            </a:xfrm>
            <a:prstGeom prst="rect">
              <a:avLst/>
            </a:prstGeom>
            <a:solidFill>
              <a:srgbClr val="333F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19C4CE-DDDB-2BB4-6C27-6181A5FE25EF}"/>
              </a:ext>
            </a:extLst>
          </p:cNvPr>
          <p:cNvGrpSpPr/>
          <p:nvPr/>
        </p:nvGrpSpPr>
        <p:grpSpPr>
          <a:xfrm>
            <a:off x="2521437" y="929219"/>
            <a:ext cx="555284" cy="307777"/>
            <a:chOff x="931943" y="438200"/>
            <a:chExt cx="555284" cy="30777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41DF9C-542D-85B4-CA1D-A0686BAF7EB2}"/>
                </a:ext>
              </a:extLst>
            </p:cNvPr>
            <p:cNvSpPr txBox="1"/>
            <p:nvPr/>
          </p:nvSpPr>
          <p:spPr>
            <a:xfrm>
              <a:off x="1124318" y="438200"/>
              <a:ext cx="36290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BC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9126F07-0AE2-2FC4-02C4-D163C0A5C459}"/>
                </a:ext>
              </a:extLst>
            </p:cNvPr>
            <p:cNvSpPr/>
            <p:nvPr/>
          </p:nvSpPr>
          <p:spPr>
            <a:xfrm>
              <a:off x="931943" y="542772"/>
              <a:ext cx="108910" cy="98634"/>
            </a:xfrm>
            <a:prstGeom prst="rect">
              <a:avLst/>
            </a:prstGeom>
            <a:solidFill>
              <a:srgbClr val="D6DC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BA48C12-A5AB-A793-90F4-792285CC26A7}"/>
              </a:ext>
            </a:extLst>
          </p:cNvPr>
          <p:cNvGrpSpPr/>
          <p:nvPr/>
        </p:nvGrpSpPr>
        <p:grpSpPr>
          <a:xfrm>
            <a:off x="5468233" y="929219"/>
            <a:ext cx="1223833" cy="307777"/>
            <a:chOff x="3678550" y="438200"/>
            <a:chExt cx="1223833" cy="30777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E2FCC2-8B4D-76D6-A729-883B7FD8FDA6}"/>
                </a:ext>
              </a:extLst>
            </p:cNvPr>
            <p:cNvSpPr/>
            <p:nvPr/>
          </p:nvSpPr>
          <p:spPr>
            <a:xfrm>
              <a:off x="3678550" y="542772"/>
              <a:ext cx="108910" cy="98634"/>
            </a:xfrm>
            <a:prstGeom prst="rect">
              <a:avLst/>
            </a:prstGeom>
            <a:solidFill>
              <a:srgbClr val="8497B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98A6C5-6ED1-DB93-EE8D-142E3ABAF730}"/>
                </a:ext>
              </a:extLst>
            </p:cNvPr>
            <p:cNvSpPr txBox="1"/>
            <p:nvPr/>
          </p:nvSpPr>
          <p:spPr>
            <a:xfrm>
              <a:off x="3870925" y="438200"/>
              <a:ext cx="10314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MS-CPU</a:t>
              </a:r>
              <a:endParaRPr lang="en-US" sz="2000" b="1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3B69972-4372-8C06-FE65-93B14ACAA3F0}"/>
              </a:ext>
            </a:extLst>
          </p:cNvPr>
          <p:cNvGrpSpPr/>
          <p:nvPr/>
        </p:nvGrpSpPr>
        <p:grpSpPr>
          <a:xfrm>
            <a:off x="3773155" y="929219"/>
            <a:ext cx="1132465" cy="307777"/>
            <a:chOff x="2056359" y="438200"/>
            <a:chExt cx="1132465" cy="30777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886F44-A9FE-C678-75B1-2448C594473F}"/>
                </a:ext>
              </a:extLst>
            </p:cNvPr>
            <p:cNvSpPr txBox="1"/>
            <p:nvPr/>
          </p:nvSpPr>
          <p:spPr>
            <a:xfrm>
              <a:off x="2248734" y="438200"/>
              <a:ext cx="94009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GenPIP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AAFE275-31CF-308B-2D50-EE65B3AD63DE}"/>
                </a:ext>
              </a:extLst>
            </p:cNvPr>
            <p:cNvSpPr/>
            <p:nvPr/>
          </p:nvSpPr>
          <p:spPr>
            <a:xfrm>
              <a:off x="2056359" y="542772"/>
              <a:ext cx="108910" cy="98634"/>
            </a:xfrm>
            <a:prstGeom prst="rect">
              <a:avLst/>
            </a:prstGeom>
            <a:solidFill>
              <a:srgbClr val="ADB9C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8B6431F-DEBA-1C2C-4CBA-214689582F8C}"/>
              </a:ext>
            </a:extLst>
          </p:cNvPr>
          <p:cNvSpPr txBox="1"/>
          <p:nvPr/>
        </p:nvSpPr>
        <p:spPr>
          <a:xfrm rot="16200000">
            <a:off x="860664" y="5094299"/>
            <a:ext cx="204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6436E"/>
                </a:solidFill>
              </a:rPr>
              <a:t>Key Observation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6CC3BD5-5F49-1B93-2F3E-4B7B6580736E}"/>
              </a:ext>
            </a:extLst>
          </p:cNvPr>
          <p:cNvGrpSpPr/>
          <p:nvPr/>
        </p:nvGrpSpPr>
        <p:grpSpPr>
          <a:xfrm>
            <a:off x="2232038" y="4800167"/>
            <a:ext cx="254000" cy="254000"/>
            <a:chOff x="692015" y="4544465"/>
            <a:chExt cx="254000" cy="25400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8C8404B-C4F3-2B26-E4A8-9591A66B3991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692015" y="4544465"/>
              <a:ext cx="254000" cy="254000"/>
              <a:chOff x="4572000" y="3429000"/>
              <a:chExt cx="254000" cy="254000"/>
            </a:xfrm>
          </p:grpSpPr>
          <p:sp>
            <p:nvSpPr>
              <p:cNvPr id="68" name="background">
                <a:extLst>
                  <a:ext uri="{FF2B5EF4-FFF2-40B4-BE49-F238E27FC236}">
                    <a16:creationId xmlns:a16="http://schemas.microsoft.com/office/drawing/2014/main" id="{BC8E6214-6BB0-6A65-BB44-F9D53F2BFF19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solidFill>
                <a:srgbClr val="FFFFFF">
                  <a:lumMod val="10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  <p:sp>
            <p:nvSpPr>
              <p:cNvPr id="69" name="arc">
                <a:extLst>
                  <a:ext uri="{FF2B5EF4-FFF2-40B4-BE49-F238E27FC236}">
                    <a16:creationId xmlns:a16="http://schemas.microsoft.com/office/drawing/2014/main" id="{79EC5B78-7137-60EE-D86F-C882449A6E2C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>
                  <a:lumMod val="100000"/>
                </a:schemeClr>
              </a:solidFill>
              <a:ln w="9525" cap="flat" cmpd="sng" algn="ctr">
                <a:solidFill>
                  <a:srgbClr val="06436E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circle">
                <a:extLst>
                  <a:ext uri="{FF2B5EF4-FFF2-40B4-BE49-F238E27FC236}">
                    <a16:creationId xmlns:a16="http://schemas.microsoft.com/office/drawing/2014/main" id="{C66F70C7-A963-9DEC-04BF-4DD290C78E4B}"/>
                  </a:ext>
                </a:extLst>
              </p:cNvPr>
              <p:cNvSpPr/>
              <p:nvPr/>
            </p:nvSpPr>
            <p:spPr>
              <a:xfrm>
                <a:off x="4572000" y="3429000"/>
                <a:ext cx="254000" cy="254000"/>
              </a:xfrm>
              <a:prstGeom prst="ellipse">
                <a:avLst/>
              </a:prstGeom>
              <a:solidFill>
                <a:srgbClr val="06436E"/>
              </a:solidFill>
              <a:ln w="9525">
                <a:solidFill>
                  <a:srgbClr val="0643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 err="1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67" name="Chevron 66">
              <a:extLst>
                <a:ext uri="{FF2B5EF4-FFF2-40B4-BE49-F238E27FC236}">
                  <a16:creationId xmlns:a16="http://schemas.microsoft.com/office/drawing/2014/main" id="{1F7B5736-3A10-7126-7E3C-ABFE1D361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626" y="4599465"/>
              <a:ext cx="127016" cy="144000"/>
            </a:xfrm>
            <a:prstGeom prst="chevron">
              <a:avLst/>
            </a:prstGeom>
            <a:ln>
              <a:solidFill>
                <a:srgbClr val="06436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8563E4A-9F54-6D9A-04D7-09DD003A544F}"/>
              </a:ext>
            </a:extLst>
          </p:cNvPr>
          <p:cNvSpPr txBox="1"/>
          <p:nvPr/>
        </p:nvSpPr>
        <p:spPr>
          <a:xfrm>
            <a:off x="2552674" y="4742502"/>
            <a:ext cx="804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reduces energy consumption over all other baselines across all datasets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1E6417-DBF9-BA97-1CFD-B380BB26A7FF}"/>
              </a:ext>
            </a:extLst>
          </p:cNvPr>
          <p:cNvSpPr txBox="1"/>
          <p:nvPr/>
        </p:nvSpPr>
        <p:spPr>
          <a:xfrm>
            <a:off x="2857472" y="5057069"/>
            <a:ext cx="6593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Improvement stems from</a:t>
            </a:r>
          </a:p>
          <a:p>
            <a:pPr marL="342900" indent="-342900">
              <a:buAutoNum type="arabicParenBoth"/>
            </a:pPr>
            <a:r>
              <a:rPr lang="en-US" i="1" dirty="0"/>
              <a:t>reduced execution time</a:t>
            </a:r>
          </a:p>
          <a:p>
            <a:pPr marL="342900" indent="-342900">
              <a:buAutoNum type="arabicParenBoth"/>
            </a:pPr>
            <a:r>
              <a:rPr lang="en-US" i="1" dirty="0"/>
              <a:t>fundamentally addressing the I/O data movement overhead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A14C9-FA56-29C9-E0C9-CAB42221D8C2}"/>
              </a:ext>
            </a:extLst>
          </p:cNvPr>
          <p:cNvGrpSpPr/>
          <p:nvPr/>
        </p:nvGrpSpPr>
        <p:grpSpPr>
          <a:xfrm>
            <a:off x="3451780" y="3969097"/>
            <a:ext cx="5895421" cy="369333"/>
            <a:chOff x="4772579" y="4104561"/>
            <a:chExt cx="5895421" cy="3693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DE1CD3-26CD-EDD6-A709-31D8B5BBDFBC}"/>
                </a:ext>
              </a:extLst>
            </p:cNvPr>
            <p:cNvGrpSpPr/>
            <p:nvPr/>
          </p:nvGrpSpPr>
          <p:grpSpPr>
            <a:xfrm>
              <a:off x="4772579" y="4104562"/>
              <a:ext cx="3135481" cy="369332"/>
              <a:chOff x="5094312" y="4104562"/>
              <a:chExt cx="3135481" cy="36933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E634662-9659-DDDE-1E0B-90C43AD9F85B}"/>
                  </a:ext>
                </a:extLst>
              </p:cNvPr>
              <p:cNvSpPr/>
              <p:nvPr/>
            </p:nvSpPr>
            <p:spPr>
              <a:xfrm>
                <a:off x="5094312" y="4163227"/>
                <a:ext cx="252000" cy="252000"/>
              </a:xfrm>
              <a:prstGeom prst="rect">
                <a:avLst/>
              </a:prstGeom>
              <a:solidFill>
                <a:srgbClr val="5B9BD5">
                  <a:alpha val="2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F593D0-6F6E-2AEE-8C41-D8B10E130016}"/>
                  </a:ext>
                </a:extLst>
              </p:cNvPr>
              <p:cNvSpPr txBox="1"/>
              <p:nvPr/>
            </p:nvSpPr>
            <p:spPr>
              <a:xfrm>
                <a:off x="5306608" y="4104562"/>
                <a:ext cx="29231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Basecalling</a:t>
                </a:r>
                <a:r>
                  <a:rPr lang="en-US" dirty="0"/>
                  <a:t>-based pipeline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0A3E2E-142E-0802-F4EC-0B2BFC179226}"/>
                </a:ext>
              </a:extLst>
            </p:cNvPr>
            <p:cNvGrpSpPr/>
            <p:nvPr/>
          </p:nvGrpSpPr>
          <p:grpSpPr>
            <a:xfrm>
              <a:off x="8017499" y="4104561"/>
              <a:ext cx="2650501" cy="369332"/>
              <a:chOff x="8017499" y="4104561"/>
              <a:chExt cx="2650501" cy="36933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D966286-9E33-DD4C-7645-AD0661B07545}"/>
                  </a:ext>
                </a:extLst>
              </p:cNvPr>
              <p:cNvSpPr/>
              <p:nvPr/>
            </p:nvSpPr>
            <p:spPr>
              <a:xfrm>
                <a:off x="8017499" y="4163227"/>
                <a:ext cx="252000" cy="252000"/>
              </a:xfrm>
              <a:prstGeom prst="rect">
                <a:avLst/>
              </a:prstGeom>
              <a:solidFill>
                <a:srgbClr val="F4B818">
                  <a:alpha val="2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7F3A92-666D-935A-F01F-FA55A6519A21}"/>
                  </a:ext>
                </a:extLst>
              </p:cNvPr>
              <p:cNvSpPr txBox="1"/>
              <p:nvPr/>
            </p:nvSpPr>
            <p:spPr>
              <a:xfrm>
                <a:off x="8229795" y="4104561"/>
                <a:ext cx="243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RSGA-based pipeline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3060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43BB-F0BE-3666-2B62-CD793633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E2887-F65A-4AAE-4BA1-9F36BC85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3F1D1-C7D1-6506-7307-15D5CE38A0CF}"/>
              </a:ext>
            </a:extLst>
          </p:cNvPr>
          <p:cNvSpPr txBox="1">
            <a:spLocks/>
          </p:cNvSpPr>
          <p:nvPr/>
        </p:nvSpPr>
        <p:spPr>
          <a:xfrm>
            <a:off x="626534" y="2071709"/>
            <a:ext cx="10938933" cy="271458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Processing Data Where It Makes Sense Provides Significant Performance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and Energy Benefits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6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74825-32C9-C706-FCD2-186E8BED8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Identifying novel base modifications in various organisms</a:t>
            </a:r>
          </a:p>
          <a:p>
            <a:endParaRPr lang="en-US" dirty="0"/>
          </a:p>
          <a:p>
            <a:r>
              <a:rPr lang="en-US" dirty="0"/>
              <a:t>Better integrating the chemical structure information in genomics</a:t>
            </a:r>
          </a:p>
          <a:p>
            <a:pPr lvl="1"/>
            <a:r>
              <a:rPr lang="en-US" dirty="0"/>
              <a:t>Distinguishing noise from useful information</a:t>
            </a:r>
          </a:p>
          <a:p>
            <a:endParaRPr lang="en-US" dirty="0"/>
          </a:p>
          <a:p>
            <a:r>
              <a:rPr lang="en-US" dirty="0"/>
              <a:t>Redesigning effective solutions for storage</a:t>
            </a:r>
          </a:p>
          <a:p>
            <a:endParaRPr lang="en-US" dirty="0"/>
          </a:p>
          <a:p>
            <a:r>
              <a:rPr lang="en-US" dirty="0"/>
              <a:t>Enabling end-to-end and energy-efficient analysis with (portable) sequencing devices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60934-6246-C3D5-B50B-FE9D82C5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Interesting Challenges in Signal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F5331-1434-3087-D205-243F3D3C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8825-A807-C794-2E5E-E17761AB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DED4A-95E0-E866-766C-FB040399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Research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1D328-621A-F006-AA19-16FD1EF1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66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0A1204-E1AC-A6EE-43AB-1EA3CCECABCB}"/>
              </a:ext>
            </a:extLst>
          </p:cNvPr>
          <p:cNvGrpSpPr/>
          <p:nvPr/>
        </p:nvGrpSpPr>
        <p:grpSpPr>
          <a:xfrm>
            <a:off x="313703" y="898301"/>
            <a:ext cx="4994217" cy="5543427"/>
            <a:chOff x="313703" y="898301"/>
            <a:chExt cx="4994217" cy="554342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67A40F0-A224-399C-CA71-28928CF743E3}"/>
                </a:ext>
              </a:extLst>
            </p:cNvPr>
            <p:cNvGrpSpPr/>
            <p:nvPr/>
          </p:nvGrpSpPr>
          <p:grpSpPr>
            <a:xfrm>
              <a:off x="313703" y="1346744"/>
              <a:ext cx="4994217" cy="5094984"/>
              <a:chOff x="313703" y="1346744"/>
              <a:chExt cx="4994217" cy="509498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86C731B-3A71-5128-1496-4A9A5E918988}"/>
                  </a:ext>
                </a:extLst>
              </p:cNvPr>
              <p:cNvSpPr/>
              <p:nvPr/>
            </p:nvSpPr>
            <p:spPr>
              <a:xfrm>
                <a:off x="313703" y="1346744"/>
                <a:ext cx="4994217" cy="5094984"/>
              </a:xfrm>
              <a:prstGeom prst="roundRect">
                <a:avLst>
                  <a:gd name="adj" fmla="val 5864"/>
                </a:avLst>
              </a:prstGeom>
              <a:solidFill>
                <a:srgbClr val="FFECCD"/>
              </a:solidFill>
              <a:ln w="19050" cap="flat" cmpd="sng" algn="ctr">
                <a:solidFill>
                  <a:srgbClr val="F5951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599B2FD-42D3-B6AA-9A01-DD1574990C02}"/>
                  </a:ext>
                </a:extLst>
              </p:cNvPr>
              <p:cNvGrpSpPr/>
              <p:nvPr/>
            </p:nvGrpSpPr>
            <p:grpSpPr>
              <a:xfrm>
                <a:off x="400269" y="1658493"/>
                <a:ext cx="4860140" cy="4586001"/>
                <a:chOff x="400269" y="1658493"/>
                <a:chExt cx="4860140" cy="4586001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469151C-4303-51D5-D523-1FBF585FE826}"/>
                    </a:ext>
                  </a:extLst>
                </p:cNvPr>
                <p:cNvGrpSpPr/>
                <p:nvPr/>
              </p:nvGrpSpPr>
              <p:grpSpPr>
                <a:xfrm>
                  <a:off x="536053" y="1658493"/>
                  <a:ext cx="4620781" cy="738664"/>
                  <a:chOff x="536053" y="1681643"/>
                  <a:chExt cx="4620781" cy="738664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B8DF4070-2DBD-FB76-A693-BE038BAD447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36053" y="1759133"/>
                    <a:ext cx="949801" cy="583685"/>
                    <a:chOff x="403624" y="4779574"/>
                    <a:chExt cx="1261716" cy="775367"/>
                  </a:xfrm>
                </p:grpSpPr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879A045F-D1DF-5D3C-FD41-05E21B21E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3624" y="5554941"/>
                      <a:ext cx="1261716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3F9871A8-52CA-541A-8341-7CC55CC945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3624" y="4779574"/>
                      <a:ext cx="4974" cy="775367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9" name="Graphic 28" descr="Heartbeat with solid fill">
                      <a:extLst>
                        <a:ext uri="{FF2B5EF4-FFF2-40B4-BE49-F238E27FC236}">
                          <a16:creationId xmlns:a16="http://schemas.microsoft.com/office/drawing/2014/main" id="{83828612-5B7A-DFAC-E2FE-FE7C5F7BFB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41603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Graphic 29" descr="Heartbeat with solid fill">
                      <a:extLst>
                        <a:ext uri="{FF2B5EF4-FFF2-40B4-BE49-F238E27FC236}">
                          <a16:creationId xmlns:a16="http://schemas.microsoft.com/office/drawing/2014/main" id="{FFE6D91E-C0E8-1519-9617-349EFA13C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62014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 descr="Heartbeat with solid fill">
                      <a:extLst>
                        <a:ext uri="{FF2B5EF4-FFF2-40B4-BE49-F238E27FC236}">
                          <a16:creationId xmlns:a16="http://schemas.microsoft.com/office/drawing/2014/main" id="{4DC2367B-9442-D391-CBC3-A3539D098A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082424" y="5006922"/>
                      <a:ext cx="451153" cy="45115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7BC8EAB-2F3F-FA72-416F-DA95122DA484}"/>
                      </a:ext>
                    </a:extLst>
                  </p:cNvPr>
                  <p:cNvSpPr/>
                  <p:nvPr/>
                </p:nvSpPr>
                <p:spPr>
                  <a:xfrm>
                    <a:off x="1599774" y="1681643"/>
                    <a:ext cx="3557060" cy="738664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Real-Time and Portable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Genomic Signal Analysis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59686E3-C6B6-672C-3CF1-B254A853B038}"/>
                    </a:ext>
                  </a:extLst>
                </p:cNvPr>
                <p:cNvGrpSpPr/>
                <p:nvPr/>
              </p:nvGrpSpPr>
              <p:grpSpPr>
                <a:xfrm>
                  <a:off x="629735" y="3049815"/>
                  <a:ext cx="4630674" cy="1350045"/>
                  <a:chOff x="629735" y="3049815"/>
                  <a:chExt cx="4630674" cy="1350045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521F99AB-5EE1-4D98-9265-11A55998716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629735" y="3049815"/>
                    <a:ext cx="707845" cy="1350045"/>
                    <a:chOff x="3570882" y="4145455"/>
                    <a:chExt cx="1080509" cy="2060816"/>
                  </a:xfrm>
                </p:grpSpPr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101F5DDC-287D-64AF-C99A-2D14165117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19085" y="5222171"/>
                      <a:ext cx="984099" cy="984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49B56A98-8C83-9DB2-9B2E-5ED1302DB0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70882" y="4145455"/>
                      <a:ext cx="1080509" cy="108050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EC286355-2BDC-EC6F-BA3E-33712C4EF41D}"/>
                      </a:ext>
                    </a:extLst>
                  </p:cNvPr>
                  <p:cNvSpPr/>
                  <p:nvPr/>
                </p:nvSpPr>
                <p:spPr>
                  <a:xfrm>
                    <a:off x="1436788" y="3170839"/>
                    <a:ext cx="3823621" cy="110799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Data-centric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and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AI-Driven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Solutions to Analyze Genomic Data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CB0D11D-28AB-BC61-2362-652A8738B450}"/>
                    </a:ext>
                  </a:extLst>
                </p:cNvPr>
                <p:cNvGrpSpPr/>
                <p:nvPr/>
              </p:nvGrpSpPr>
              <p:grpSpPr>
                <a:xfrm>
                  <a:off x="400269" y="4767166"/>
                  <a:ext cx="4545663" cy="1477328"/>
                  <a:chOff x="400269" y="4848191"/>
                  <a:chExt cx="4545663" cy="1477328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0AB4D9C-3B9F-3A0A-CD6D-25FAC98D41D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400269" y="5246399"/>
                    <a:ext cx="1221368" cy="680912"/>
                    <a:chOff x="6928108" y="1584573"/>
                    <a:chExt cx="1599680" cy="891821"/>
                  </a:xfrm>
                </p:grpSpPr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21D87D61-D018-ADDB-A8E9-EAD26D3BB5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21489" b="22761"/>
                    <a:stretch/>
                  </p:blipFill>
                  <p:spPr>
                    <a:xfrm>
                      <a:off x="6928108" y="1584573"/>
                      <a:ext cx="1599680" cy="89182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12C42142-BF80-F0CD-ABA3-8623AC746E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13821" y="1758462"/>
                      <a:ext cx="1028257" cy="428080"/>
                      <a:chOff x="7210341" y="1766325"/>
                      <a:chExt cx="1028257" cy="428080"/>
                    </a:xfrm>
                  </p:grpSpPr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D6C86533-DEAD-0614-1DB4-9645C1540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7681" y="1906135"/>
                        <a:ext cx="419816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5B9C3A0E-E5D8-7A9A-29B9-2E93292AF8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9622" y="2023472"/>
                        <a:ext cx="376334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257FB6F7-E0F2-1F7D-6071-0A5207171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7147" y="2023473"/>
                        <a:ext cx="297692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" name="Rectangle 16">
                        <a:extLst>
                          <a:ext uri="{FF2B5EF4-FFF2-40B4-BE49-F238E27FC236}">
                            <a16:creationId xmlns:a16="http://schemas.microsoft.com/office/drawing/2014/main" id="{7C652E5B-1493-C360-5120-6982F58120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1956" y="2139540"/>
                        <a:ext cx="248669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602EE054-E903-27AB-AEE7-D0FFB5A52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7501" y="2139541"/>
                        <a:ext cx="571097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9289BE1A-CBC7-05AC-FAC8-3EDFD635EA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1927" y="1907405"/>
                        <a:ext cx="466671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885504ED-92A8-3652-DCF4-D46893A212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0341" y="1766325"/>
                        <a:ext cx="1028257" cy="54864"/>
                      </a:xfrm>
                      <a:prstGeom prst="rect">
                        <a:avLst/>
                      </a:prstGeom>
                      <a:solidFill>
                        <a:srgbClr val="FFE69A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95A91CE2-6C41-DE07-2080-CD348C0C11F5}"/>
                      </a:ext>
                    </a:extLst>
                  </p:cNvPr>
                  <p:cNvSpPr/>
                  <p:nvPr/>
                </p:nvSpPr>
                <p:spPr>
                  <a:xfrm>
                    <a:off x="1751264" y="4848191"/>
                    <a:ext cx="3194668" cy="1477328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venir Next" panose="020B0503020202020204" pitchFamily="34" charset="0"/>
                      </a:rPr>
                      <a:t>Accurate and Fast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dirty="0">
                        <a:latin typeface="Avenir Next" panose="020B0503020202020204" pitchFamily="34" charset="0"/>
                      </a:rPr>
                      <a:t>Algorithms Scalable to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Large Volumes of Genomic Data</a:t>
                    </a:r>
                    <a:endParaRPr lang="en-US" sz="1200" b="1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E178F8-0181-45FE-8114-7F389FF329DD}"/>
                </a:ext>
              </a:extLst>
            </p:cNvPr>
            <p:cNvSpPr/>
            <p:nvPr/>
          </p:nvSpPr>
          <p:spPr>
            <a:xfrm>
              <a:off x="1337580" y="898301"/>
              <a:ext cx="2934169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Research Directions</a:t>
              </a:r>
              <a:endParaRPr lang="en-US" sz="12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7CCA0-4D34-FF0D-A55F-D4FBE94DCCD0}"/>
              </a:ext>
            </a:extLst>
          </p:cNvPr>
          <p:cNvGrpSpPr/>
          <p:nvPr/>
        </p:nvGrpSpPr>
        <p:grpSpPr>
          <a:xfrm>
            <a:off x="8059285" y="2342286"/>
            <a:ext cx="3593544" cy="2438770"/>
            <a:chOff x="5428741" y="641236"/>
            <a:chExt cx="3593544" cy="243877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DB500DA-0A60-1B5B-DCBE-FA6153986D4C}"/>
                </a:ext>
              </a:extLst>
            </p:cNvPr>
            <p:cNvSpPr/>
            <p:nvPr/>
          </p:nvSpPr>
          <p:spPr>
            <a:xfrm>
              <a:off x="5428741" y="1054887"/>
              <a:ext cx="3593544" cy="2025119"/>
            </a:xfrm>
            <a:prstGeom prst="roundRect">
              <a:avLst>
                <a:gd name="adj" fmla="val 5864"/>
              </a:avLst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400" dirty="0">
                  <a:latin typeface="Avenir Next" panose="020B0503020202020204" pitchFamily="34" charset="0"/>
                </a:rPr>
                <a:t>Enable fundamentally better integration of biological data analysis in our </a:t>
              </a:r>
              <a:r>
                <a:rPr lang="en-US" sz="2400" b="1" dirty="0">
                  <a:latin typeface="Avenir Next" panose="020B0503020202020204" pitchFamily="34" charset="0"/>
                </a:rPr>
                <a:t>everyday lives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B99DE47-7B37-0E74-74C1-B29570FABC21}"/>
                </a:ext>
              </a:extLst>
            </p:cNvPr>
            <p:cNvSpPr/>
            <p:nvPr/>
          </p:nvSpPr>
          <p:spPr>
            <a:xfrm>
              <a:off x="6792741" y="641236"/>
              <a:ext cx="86554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Goal</a:t>
              </a:r>
              <a:endParaRPr lang="en-US" sz="1200" b="1" dirty="0">
                <a:solidFill>
                  <a:srgbClr val="4473C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393603-1142-EEEC-33EF-563868BE26D1}"/>
              </a:ext>
            </a:extLst>
          </p:cNvPr>
          <p:cNvGrpSpPr/>
          <p:nvPr/>
        </p:nvGrpSpPr>
        <p:grpSpPr>
          <a:xfrm>
            <a:off x="8098011" y="748698"/>
            <a:ext cx="3503003" cy="5625947"/>
            <a:chOff x="5961063" y="888828"/>
            <a:chExt cx="3503003" cy="56259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5FE79BE-C5FD-6441-3BDA-4CD34B6E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0" t="7661" r="25643" b="10118"/>
            <a:stretch/>
          </p:blipFill>
          <p:spPr>
            <a:xfrm>
              <a:off x="6026566" y="1729881"/>
              <a:ext cx="436641" cy="7315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EB0C3A-9425-1BFE-0725-F41693BA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453" y="888828"/>
              <a:ext cx="731520" cy="7315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89D847-AAAD-C076-F4E4-C310EE09A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0797" y="888828"/>
              <a:ext cx="731520" cy="73152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26C0D8-304B-45B8-C92D-876EFEC6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797" y="5783255"/>
              <a:ext cx="731520" cy="7315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0D9592C-B290-FE8B-E873-017D996B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546" y="5183135"/>
              <a:ext cx="731520" cy="7315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18FBA93-2AF6-2135-676F-02906F813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319" y="5874695"/>
              <a:ext cx="548640" cy="5486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5831063-E767-95A9-0575-9E002E3E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986" y="1821220"/>
              <a:ext cx="548640" cy="5486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6BDF41-896B-3DC1-B1A6-1CF4332C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063" y="5267465"/>
              <a:ext cx="567645" cy="567645"/>
            </a:xfrm>
            <a:prstGeom prst="rect">
              <a:avLst/>
            </a:prstGeom>
          </p:spPr>
        </p:pic>
      </p:grpSp>
      <p:sp>
        <p:nvSpPr>
          <p:cNvPr id="45" name="Striped Right Arrow 44">
            <a:extLst>
              <a:ext uri="{FF2B5EF4-FFF2-40B4-BE49-F238E27FC236}">
                <a16:creationId xmlns:a16="http://schemas.microsoft.com/office/drawing/2014/main" id="{30E0C295-BFD0-B0BA-EDA5-305B7B5D31CB}"/>
              </a:ext>
            </a:extLst>
          </p:cNvPr>
          <p:cNvSpPr>
            <a:spLocks noChangeAspect="1"/>
          </p:cNvSpPr>
          <p:nvPr/>
        </p:nvSpPr>
        <p:spPr>
          <a:xfrm>
            <a:off x="5486399" y="3631187"/>
            <a:ext cx="2376197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E754FE-4881-5222-9FF6-164A184D0F0D}"/>
              </a:ext>
            </a:extLst>
          </p:cNvPr>
          <p:cNvGrpSpPr/>
          <p:nvPr/>
        </p:nvGrpSpPr>
        <p:grpSpPr>
          <a:xfrm>
            <a:off x="313703" y="1707605"/>
            <a:ext cx="6226930" cy="4738861"/>
            <a:chOff x="313703" y="1707605"/>
            <a:chExt cx="6226930" cy="4738861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F797BDA-BAB6-11B4-9185-105DD2E2BDBA}"/>
                </a:ext>
              </a:extLst>
            </p:cNvPr>
            <p:cNvSpPr/>
            <p:nvPr/>
          </p:nvSpPr>
          <p:spPr>
            <a:xfrm>
              <a:off x="313703" y="2807131"/>
              <a:ext cx="4994217" cy="3639335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90000"/>
              </a:schemeClr>
            </a:solidFill>
            <a:ln w="19050" cap="flat" cmpd="sng" algn="ctr">
              <a:solidFill>
                <a:srgbClr val="F5951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E0DAAE-EDAC-F769-47AF-FFFBAE41887E}"/>
                </a:ext>
              </a:extLst>
            </p:cNvPr>
            <p:cNvSpPr/>
            <p:nvPr/>
          </p:nvSpPr>
          <p:spPr>
            <a:xfrm>
              <a:off x="5414579" y="1707605"/>
              <a:ext cx="1126054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Today’s</a:t>
              </a:r>
              <a:b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</a:br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Talk</a:t>
              </a:r>
              <a:endParaRPr lang="en-US" sz="1200" b="1" dirty="0">
                <a:solidFill>
                  <a:srgbClr val="BF0600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5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4D6B2-C4B7-FE28-5D9C-49DA1EBB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35825-145A-FA2E-AD8A-3D62172B17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" y="1155648"/>
            <a:ext cx="10972800" cy="1169166"/>
          </a:xfrm>
        </p:spPr>
        <p:txBody>
          <a:bodyPr/>
          <a:lstStyle/>
          <a:p>
            <a:r>
              <a:rPr lang="en-US" sz="4200" dirty="0"/>
              <a:t>Lost in Translation: Harnessing the Power of Nanopore Electrical Signals in Genomics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20A2A-3001-341A-5FF8-BB3D6ABBF6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Can Firtina | </a:t>
            </a:r>
            <a:r>
              <a:rPr lang="en-US" dirty="0">
                <a:hlinkClick r:id="rId2"/>
              </a:rPr>
              <a:t>canfirtina@gmail.com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cs.umd.edu/~firtina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79F06-0191-5F16-2274-6C8CD9E04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Assistant Professor of Computer Science at UMD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EE6716-4A97-0208-EC96-51CEEA4348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IMET Seminar Series, UMBC, MD, USA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82BAAD-4001-BC31-3397-4A6B4138A9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February 18, 2026</a:t>
            </a:r>
          </a:p>
        </p:txBody>
      </p:sp>
    </p:spTree>
    <p:extLst>
      <p:ext uri="{BB962C8B-B14F-4D97-AF65-F5344CB8AC3E}">
        <p14:creationId xmlns:p14="http://schemas.microsoft.com/office/powerpoint/2010/main" val="31391774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3332-9F31-11F6-C444-6AADBAD0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54BB61-14A9-7A2B-CD2A-013F807C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3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75CF-F998-6D7E-5863-1DF6B888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>
            <a:extLst>
              <a:ext uri="{FF2B5EF4-FFF2-40B4-BE49-F238E27FC236}">
                <a16:creationId xmlns:a16="http://schemas.microsoft.com/office/drawing/2014/main" id="{0E62C154-79F1-FEF7-38A6-39A052A7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735" y="3331421"/>
            <a:ext cx="1574800" cy="596900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97D2C2-C47E-19A3-5521-8F6F63D59400}"/>
              </a:ext>
            </a:extLst>
          </p:cNvPr>
          <p:cNvGrpSpPr/>
          <p:nvPr/>
        </p:nvGrpSpPr>
        <p:grpSpPr>
          <a:xfrm>
            <a:off x="4440129" y="2640137"/>
            <a:ext cx="1984789" cy="1984928"/>
            <a:chOff x="-2842888" y="3882585"/>
            <a:chExt cx="2012595" cy="199350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E3AB105-1C0F-E235-03D3-9AAD79B5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23795" y="3882585"/>
              <a:ext cx="1993502" cy="1993501"/>
            </a:xfrm>
            <a:prstGeom prst="rect">
              <a:avLst/>
            </a:prstGeom>
            <a:ln w="31750">
              <a:solidFill>
                <a:srgbClr val="C00600"/>
              </a:solidFill>
            </a:ln>
          </p:spPr>
        </p:pic>
        <p:pic>
          <p:nvPicPr>
            <p:cNvPr id="130" name="Graphic 129" descr="Badge Follow with solid fill">
              <a:extLst>
                <a:ext uri="{FF2B5EF4-FFF2-40B4-BE49-F238E27FC236}">
                  <a16:creationId xmlns:a16="http://schemas.microsoft.com/office/drawing/2014/main" id="{33BF971D-6950-040D-CF96-96985D80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839149" y="4955583"/>
              <a:ext cx="314343" cy="314343"/>
            </a:xfrm>
            <a:prstGeom prst="rect">
              <a:avLst/>
            </a:prstGeom>
          </p:spPr>
        </p:pic>
        <p:pic>
          <p:nvPicPr>
            <p:cNvPr id="131" name="Graphic 130" descr="Badge Unfollow with solid fill">
              <a:extLst>
                <a:ext uri="{FF2B5EF4-FFF2-40B4-BE49-F238E27FC236}">
                  <a16:creationId xmlns:a16="http://schemas.microsoft.com/office/drawing/2014/main" id="{C3F0DE00-4727-960B-F4F9-BDFC8879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2842888" y="5541313"/>
              <a:ext cx="314343" cy="314343"/>
            </a:xfrm>
            <a:prstGeom prst="rect">
              <a:avLst/>
            </a:prstGeom>
          </p:spPr>
        </p:pic>
        <p:pic>
          <p:nvPicPr>
            <p:cNvPr id="71" name="Picture 70" descr="A red and white stop sign&#10;&#10;Description automatically generated">
              <a:extLst>
                <a:ext uri="{FF2B5EF4-FFF2-40B4-BE49-F238E27FC236}">
                  <a16:creationId xmlns:a16="http://schemas.microsoft.com/office/drawing/2014/main" id="{BDD560A2-289D-A8F9-90EF-B2018B40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71217" y="4085125"/>
              <a:ext cx="1476709" cy="14767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27A3-8863-63DF-68AC-36B74EF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69</a:t>
            </a:fld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1BE5A1F-9A35-3A67-3479-2E6C8C06358D}"/>
              </a:ext>
            </a:extLst>
          </p:cNvPr>
          <p:cNvGrpSpPr/>
          <p:nvPr/>
        </p:nvGrpSpPr>
        <p:grpSpPr>
          <a:xfrm>
            <a:off x="4431394" y="2642112"/>
            <a:ext cx="2006059" cy="1986965"/>
            <a:chOff x="2907393" y="1285260"/>
            <a:chExt cx="2006059" cy="198696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53534A1-3763-774E-E83D-291101F7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6487" y="1285260"/>
              <a:ext cx="1986965" cy="1986965"/>
            </a:xfrm>
            <a:prstGeom prst="rect">
              <a:avLst/>
            </a:prstGeom>
            <a:noFill/>
            <a:ln w="31750">
              <a:solidFill>
                <a:srgbClr val="10813D"/>
              </a:solidFill>
            </a:ln>
          </p:spPr>
        </p:pic>
        <p:pic>
          <p:nvPicPr>
            <p:cNvPr id="55" name="Graphic 54" descr="Badge Follow with solid fill">
              <a:extLst>
                <a:ext uri="{FF2B5EF4-FFF2-40B4-BE49-F238E27FC236}">
                  <a16:creationId xmlns:a16="http://schemas.microsoft.com/office/drawing/2014/main" id="{32421486-41F2-01E6-CD6E-A7062B29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911132" y="2942457"/>
              <a:ext cx="314343" cy="314343"/>
            </a:xfrm>
            <a:prstGeom prst="rect">
              <a:avLst/>
            </a:prstGeom>
          </p:spPr>
        </p:pic>
        <p:pic>
          <p:nvPicPr>
            <p:cNvPr id="56" name="Graphic 55" descr="Badge Unfollow with solid fill">
              <a:extLst>
                <a:ext uri="{FF2B5EF4-FFF2-40B4-BE49-F238E27FC236}">
                  <a16:creationId xmlns:a16="http://schemas.microsoft.com/office/drawing/2014/main" id="{00BB6D38-7716-9D36-16C6-586BB58F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907393" y="2362962"/>
              <a:ext cx="314343" cy="31434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807D8-FAD2-4344-7973-84F2A6D1E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5640" y="3161699"/>
            <a:ext cx="2108829" cy="947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F1269-71DD-7F9D-4155-48EF2D1EA423}"/>
              </a:ext>
            </a:extLst>
          </p:cNvPr>
          <p:cNvSpPr txBox="1"/>
          <p:nvPr/>
        </p:nvSpPr>
        <p:spPr>
          <a:xfrm>
            <a:off x="1873173" y="2560888"/>
            <a:ext cx="1693760" cy="574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8FA71-8886-4ED5-74E5-B87557E28515}"/>
              </a:ext>
            </a:extLst>
          </p:cNvPr>
          <p:cNvGrpSpPr/>
          <p:nvPr/>
        </p:nvGrpSpPr>
        <p:grpSpPr>
          <a:xfrm>
            <a:off x="3683799" y="2283488"/>
            <a:ext cx="2814585" cy="2363755"/>
            <a:chOff x="2159798" y="926636"/>
            <a:chExt cx="2814585" cy="23637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7A15C-434A-71CA-3131-758892887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9798" y="1267093"/>
              <a:ext cx="751334" cy="935017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9EA851D-2C34-1605-CA26-12665943238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798" y="2202110"/>
              <a:ext cx="766689" cy="1088281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688A47-6020-3F10-2FCD-D80DE58926A9}"/>
                </a:ext>
              </a:extLst>
            </p:cNvPr>
            <p:cNvSpPr txBox="1"/>
            <p:nvPr/>
          </p:nvSpPr>
          <p:spPr>
            <a:xfrm>
              <a:off x="2865555" y="926636"/>
              <a:ext cx="210882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 err="1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Singl</a:t>
              </a: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 Nanopore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2E079B-EB7C-C54E-2CD9-A8D1C750DC8A}"/>
              </a:ext>
            </a:extLst>
          </p:cNvPr>
          <p:cNvSpPr txBox="1"/>
          <p:nvPr/>
        </p:nvSpPr>
        <p:spPr>
          <a:xfrm>
            <a:off x="6727751" y="2712950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A24AB-567E-CB8C-EDBE-760807E901F4}"/>
              </a:ext>
            </a:extLst>
          </p:cNvPr>
          <p:cNvCxnSpPr>
            <a:cxnSpLocks/>
          </p:cNvCxnSpPr>
          <p:nvPr/>
        </p:nvCxnSpPr>
        <p:spPr>
          <a:xfrm flipV="1">
            <a:off x="5707403" y="3358243"/>
            <a:ext cx="1406069" cy="647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ECCE4E-386F-A90C-0EF6-ECF45A3B4437}"/>
              </a:ext>
            </a:extLst>
          </p:cNvPr>
          <p:cNvCxnSpPr>
            <a:cxnSpLocks/>
          </p:cNvCxnSpPr>
          <p:nvPr/>
        </p:nvCxnSpPr>
        <p:spPr>
          <a:xfrm flipV="1">
            <a:off x="5783295" y="3916161"/>
            <a:ext cx="1330176" cy="1023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4BE2200-C28A-BC56-A745-7E72C652AFF1}"/>
              </a:ext>
            </a:extLst>
          </p:cNvPr>
          <p:cNvSpPr txBox="1"/>
          <p:nvPr/>
        </p:nvSpPr>
        <p:spPr>
          <a:xfrm>
            <a:off x="1524001" y="6923123"/>
            <a:ext cx="3504801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2"/>
              </a:rPr>
              <a:t>https://nanoporetech.com/platform/technology/basecalling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958B9-5395-3204-0A6B-3852AFCC2A03}"/>
              </a:ext>
            </a:extLst>
          </p:cNvPr>
          <p:cNvGrpSpPr/>
          <p:nvPr/>
        </p:nvGrpSpPr>
        <p:grpSpPr>
          <a:xfrm>
            <a:off x="8795500" y="2698582"/>
            <a:ext cx="1717077" cy="1524065"/>
            <a:chOff x="7271499" y="1341730"/>
            <a:chExt cx="1717077" cy="152406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552D2A2-01E1-F0A9-778B-2027A7AD65C6}"/>
                </a:ext>
              </a:extLst>
            </p:cNvPr>
            <p:cNvGrpSpPr/>
            <p:nvPr/>
          </p:nvGrpSpPr>
          <p:grpSpPr>
            <a:xfrm>
              <a:off x="7771436" y="1691690"/>
              <a:ext cx="1174105" cy="1174105"/>
              <a:chOff x="7765046" y="1516805"/>
              <a:chExt cx="1174105" cy="117410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8B883A0-C118-C76A-EDAF-9E27A0FF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65046" y="1516805"/>
                <a:ext cx="1174105" cy="1174105"/>
              </a:xfrm>
              <a:prstGeom prst="rect">
                <a:avLst/>
              </a:prstGeom>
            </p:spPr>
          </p:pic>
          <p:pic>
            <p:nvPicPr>
              <p:cNvPr id="61" name="Graphic 60" descr="Processor with solid fill">
                <a:extLst>
                  <a:ext uri="{FF2B5EF4-FFF2-40B4-BE49-F238E27FC236}">
                    <a16:creationId xmlns:a16="http://schemas.microsoft.com/office/drawing/2014/main" id="{FC3B0994-B1A0-2657-66A8-BDB06E358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8102159" y="1801364"/>
                <a:ext cx="499879" cy="495574"/>
              </a:xfrm>
              <a:prstGeom prst="rect">
                <a:avLst/>
              </a:prstGeom>
            </p:spPr>
          </p:pic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F92CCF-6933-5975-9ABE-2E1A64BFB537}"/>
                </a:ext>
              </a:extLst>
            </p:cNvPr>
            <p:cNvCxnSpPr>
              <a:cxnSpLocks/>
            </p:cNvCxnSpPr>
            <p:nvPr/>
          </p:nvCxnSpPr>
          <p:spPr>
            <a:xfrm>
              <a:off x="7271499" y="2276329"/>
              <a:ext cx="419276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6BB2D0-8074-BE9C-F303-B6E3F6F0FC02}"/>
                </a:ext>
              </a:extLst>
            </p:cNvPr>
            <p:cNvSpPr txBox="1"/>
            <p:nvPr/>
          </p:nvSpPr>
          <p:spPr>
            <a:xfrm>
              <a:off x="7728400" y="1341730"/>
              <a:ext cx="1260176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F4891B9-6C82-077D-B2B3-384915F5EF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7113472" y="3374918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D0CFE9D-3084-8EA2-FC2A-35F2015D55AE}"/>
              </a:ext>
            </a:extLst>
          </p:cNvPr>
          <p:cNvSpPr txBox="1"/>
          <p:nvPr/>
        </p:nvSpPr>
        <p:spPr>
          <a:xfrm>
            <a:off x="1524000" y="7172705"/>
            <a:ext cx="9144000" cy="1538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7"/>
              </a:rPr>
              <a:t>https://blogs.ed.ac.uk/institute-genetics-cancer/2020/04/08/nanopore-sequencing-controversial-world-records-and-whale-watching/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387A2-2113-D5B4-BE54-6A1DDFA98172}"/>
              </a:ext>
            </a:extLst>
          </p:cNvPr>
          <p:cNvGrpSpPr/>
          <p:nvPr/>
        </p:nvGrpSpPr>
        <p:grpSpPr>
          <a:xfrm>
            <a:off x="4745737" y="3994176"/>
            <a:ext cx="5210291" cy="539225"/>
            <a:chOff x="3221736" y="2637324"/>
            <a:chExt cx="5210291" cy="539225"/>
          </a:xfrm>
        </p:grpSpPr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02BE2E52-210B-0B8C-BB1D-78387DE37724}"/>
                </a:ext>
              </a:extLst>
            </p:cNvPr>
            <p:cNvSpPr/>
            <p:nvPr/>
          </p:nvSpPr>
          <p:spPr>
            <a:xfrm rot="10800000">
              <a:off x="3221736" y="3029468"/>
              <a:ext cx="5166614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2" name="Striped Right Arrow 141">
              <a:extLst>
                <a:ext uri="{FF2B5EF4-FFF2-40B4-BE49-F238E27FC236}">
                  <a16:creationId xmlns:a16="http://schemas.microsoft.com/office/drawing/2014/main" id="{A0DD2315-DDCF-8F82-2D71-05133D15ED57}"/>
                </a:ext>
              </a:extLst>
            </p:cNvPr>
            <p:cNvSpPr/>
            <p:nvPr/>
          </p:nvSpPr>
          <p:spPr>
            <a:xfrm rot="5400000">
              <a:off x="8110700" y="2811570"/>
              <a:ext cx="495573" cy="147081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41F5B98A-8F1B-6675-CF18-235E90C2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Electrical Signals from DNA</a:t>
            </a:r>
          </a:p>
        </p:txBody>
      </p:sp>
    </p:spTree>
    <p:extLst>
      <p:ext uri="{BB962C8B-B14F-4D97-AF65-F5344CB8AC3E}">
        <p14:creationId xmlns:p14="http://schemas.microsoft.com/office/powerpoint/2010/main" val="20147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5DFF55-FD7E-797A-42C2-1357C668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Acceleration Efforts for AI and Genomics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50FB69-EC29-D77B-5743-F8DA013A3EEC}"/>
              </a:ext>
            </a:extLst>
          </p:cNvPr>
          <p:cNvGrpSpPr/>
          <p:nvPr/>
        </p:nvGrpSpPr>
        <p:grpSpPr>
          <a:xfrm>
            <a:off x="4257862" y="841954"/>
            <a:ext cx="1860985" cy="1549628"/>
            <a:chOff x="2795904" y="1215071"/>
            <a:chExt cx="1860985" cy="15496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C7D46-06C3-FC41-296D-29DD4B33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04" y="1368960"/>
              <a:ext cx="1860985" cy="139573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568119-F977-AD73-CDD8-33FA27DD2429}"/>
                </a:ext>
              </a:extLst>
            </p:cNvPr>
            <p:cNvSpPr/>
            <p:nvPr/>
          </p:nvSpPr>
          <p:spPr>
            <a:xfrm>
              <a:off x="2795904" y="1215071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Google’s TPUs: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2B3C56-4983-813C-818E-216C1E79D855}"/>
              </a:ext>
            </a:extLst>
          </p:cNvPr>
          <p:cNvGrpSpPr/>
          <p:nvPr/>
        </p:nvGrpSpPr>
        <p:grpSpPr>
          <a:xfrm>
            <a:off x="1183436" y="841955"/>
            <a:ext cx="2054961" cy="2808525"/>
            <a:chOff x="414348" y="841954"/>
            <a:chExt cx="2054961" cy="2808525"/>
          </a:xfrm>
        </p:grpSpPr>
        <p:pic>
          <p:nvPicPr>
            <p:cNvPr id="1026" name="Picture 2" descr="https://cerebras.net/wp-content/uploads/2021/03/img-chip-section-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6" y="1789494"/>
              <a:ext cx="1860985" cy="1860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6F8DA-A865-BFEF-556E-C1E375807284}"/>
                </a:ext>
              </a:extLst>
            </p:cNvPr>
            <p:cNvSpPr/>
            <p:nvPr/>
          </p:nvSpPr>
          <p:spPr>
            <a:xfrm>
              <a:off x="414348" y="841954"/>
              <a:ext cx="2054961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Cerebras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 WSE-3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Wafer-scale ML accelerator chip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144A3C-693E-7410-5C1A-E09182320759}"/>
              </a:ext>
            </a:extLst>
          </p:cNvPr>
          <p:cNvGrpSpPr/>
          <p:nvPr/>
        </p:nvGrpSpPr>
        <p:grpSpPr>
          <a:xfrm>
            <a:off x="7269966" y="841955"/>
            <a:ext cx="4016932" cy="2067269"/>
            <a:chOff x="1831378" y="3657435"/>
            <a:chExt cx="4016932" cy="20672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F2F93B-88C0-D384-F4AA-1652451E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1378" y="3965212"/>
              <a:ext cx="4016932" cy="175949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B80534-BFB1-71A4-7A36-2DF0F542653A}"/>
                </a:ext>
              </a:extLst>
            </p:cNvPr>
            <p:cNvSpPr/>
            <p:nvPr/>
          </p:nvSpPr>
          <p:spPr>
            <a:xfrm>
              <a:off x="2909351" y="3657435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NVIDIA H100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55678-3790-2540-4132-5245E6212581}"/>
              </a:ext>
            </a:extLst>
          </p:cNvPr>
          <p:cNvGrpSpPr>
            <a:grpSpLocks noChangeAspect="1"/>
          </p:cNvGrpSpPr>
          <p:nvPr/>
        </p:nvGrpSpPr>
        <p:grpSpPr>
          <a:xfrm>
            <a:off x="3993309" y="2607937"/>
            <a:ext cx="5107274" cy="2026588"/>
            <a:chOff x="266700" y="1412776"/>
            <a:chExt cx="8610600" cy="3416722"/>
          </a:xfrm>
        </p:grpSpPr>
        <p:pic>
          <p:nvPicPr>
            <p:cNvPr id="29" name="Content Placeholder 7" descr="A white and orange device&#10;&#10;Description automatically generated with medium confidence">
              <a:extLst>
                <a:ext uri="{FF2B5EF4-FFF2-40B4-BE49-F238E27FC236}">
                  <a16:creationId xmlns:a16="http://schemas.microsoft.com/office/drawing/2014/main" id="{09E89D05-46B0-3BF8-45F5-8CACF171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412776"/>
              <a:ext cx="8610600" cy="341672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94A25E-9E5C-ED4A-DBD9-5F37F9DB0260}"/>
                </a:ext>
              </a:extLst>
            </p:cNvPr>
            <p:cNvSpPr/>
            <p:nvPr/>
          </p:nvSpPr>
          <p:spPr>
            <a:xfrm>
              <a:off x="6203245" y="2357193"/>
              <a:ext cx="1652282" cy="284460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C8C724-8BA9-FBBE-3C5A-D605A4128963}"/>
                </a:ext>
              </a:extLst>
            </p:cNvPr>
            <p:cNvSpPr/>
            <p:nvPr/>
          </p:nvSpPr>
          <p:spPr>
            <a:xfrm>
              <a:off x="4325533" y="2805868"/>
              <a:ext cx="3312368" cy="216024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F384469-C809-07E5-C7F1-ED04A899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7"/>
          <a:stretch/>
        </p:blipFill>
        <p:spPr>
          <a:xfrm>
            <a:off x="1594202" y="4712797"/>
            <a:ext cx="4753157" cy="12780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18D448-CA33-D1E3-F36A-C857E4914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6"/>
          <a:stretch/>
        </p:blipFill>
        <p:spPr>
          <a:xfrm>
            <a:off x="8155936" y="4333994"/>
            <a:ext cx="2689504" cy="186122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AE6A012-861A-9F2C-00C6-FA3D0953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A2787-0888-307D-DAD6-16D28D21D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Taha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Shahroodi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 Gagandeep Singh, Mahdi Zahedi,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Haiyu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 Mao, Joel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Lindegger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sz="2000" u="sng" kern="0" dirty="0">
                <a:solidFill>
                  <a:srgbClr val="000000"/>
                </a:solidFill>
                <a:ea typeface="+mn-ea"/>
                <a:cs typeface="+mn-cs"/>
              </a:rPr>
              <a:t>Can Firtina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</a:t>
            </a:r>
            <a:b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Stephan Wong, Onur Mutlu, and Said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Hamdioui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</a:t>
            </a:r>
            <a:b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</a:rPr>
              <a:t>"</a:t>
            </a: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Swordfish: A Framework for Evaluating Deep Neural Network-based Basecalling</a:t>
            </a:r>
            <a:br>
              <a:rPr lang="en-US" sz="2000" b="1" kern="0" dirty="0">
                <a:solidFill>
                  <a:srgbClr val="4473C4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Computation-In-Memory with Non-Ideal Memristors</a:t>
            </a: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</a:rPr>
              <a:t>"</a:t>
            </a:r>
            <a:br>
              <a:rPr lang="en-US" sz="2000" kern="0" dirty="0">
                <a:solidFill>
                  <a:srgbClr val="0000FF"/>
                </a:solidFill>
                <a:ea typeface="+mn-ea"/>
                <a:cs typeface="+mn-cs"/>
              </a:rPr>
            </a:b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</a:rPr>
              <a:t>Proceedings of the </a:t>
            </a: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  <a:hlinkClick r:id="rId4"/>
              </a:rPr>
              <a:t>56th International Symposium on Microarchitecture </a:t>
            </a: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2000" b="1" i="1" kern="0" dirty="0">
                <a:solidFill>
                  <a:srgbClr val="000000"/>
                </a:solidFill>
                <a:ea typeface="+mn-ea"/>
                <a:cs typeface="+mn-cs"/>
              </a:rPr>
              <a:t>MICRO</a:t>
            </a: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</a:rPr>
              <a:t>), Toronto, ON, Canada, November 2023.</a:t>
            </a:r>
            <a:b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7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D7224-FC3E-0E8A-AC3E-D1AB0883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46279-BE0E-577D-1EAB-C3CC43B2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Basecalling using PIM </a:t>
            </a:r>
            <a:r>
              <a:rPr lang="en-US" sz="2400" dirty="0"/>
              <a:t>[MICRO '23]</a:t>
            </a:r>
          </a:p>
        </p:txBody>
      </p:sp>
      <p:pic>
        <p:nvPicPr>
          <p:cNvPr id="6" name="Picture 5" descr="A close-up of a computer&#10;&#10;Description automatically generated">
            <a:extLst>
              <a:ext uri="{FF2B5EF4-FFF2-40B4-BE49-F238E27FC236}">
                <a16:creationId xmlns:a16="http://schemas.microsoft.com/office/drawing/2014/main" id="{C1F8311E-7ECA-D941-709A-5C84BFAD0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4" y="3429000"/>
            <a:ext cx="10235673" cy="25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719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10A9-5C94-BF2F-1FDA-B09A995B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/>
              </a:rPr>
              <a:t>DNN Hardware Acceleration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9A367-133B-DD3C-C12B-25522570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71</a:t>
            </a:fld>
            <a:endParaRPr lang="en-US"/>
          </a:p>
        </p:txBody>
      </p:sp>
      <p:sp>
        <p:nvSpPr>
          <p:cNvPr id="4" name="Down Arrow 7">
            <a:extLst>
              <a:ext uri="{FF2B5EF4-FFF2-40B4-BE49-F238E27FC236}">
                <a16:creationId xmlns:a16="http://schemas.microsoft.com/office/drawing/2014/main" id="{AF5F7940-5BD0-3313-47EE-286D8B3F73B5}"/>
              </a:ext>
            </a:extLst>
          </p:cNvPr>
          <p:cNvSpPr/>
          <p:nvPr/>
        </p:nvSpPr>
        <p:spPr>
          <a:xfrm>
            <a:off x="8292002" y="3610378"/>
            <a:ext cx="674915" cy="78426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venir Next" panose="020B0503020202020204"/>
            </a:endParaRPr>
          </a:p>
        </p:txBody>
      </p:sp>
      <p:sp>
        <p:nvSpPr>
          <p:cNvPr id="5" name="Down Arrow 8">
            <a:extLst>
              <a:ext uri="{FF2B5EF4-FFF2-40B4-BE49-F238E27FC236}">
                <a16:creationId xmlns:a16="http://schemas.microsoft.com/office/drawing/2014/main" id="{CDA769A0-2C2D-CF8F-F357-D48B85C77087}"/>
              </a:ext>
            </a:extLst>
          </p:cNvPr>
          <p:cNvSpPr/>
          <p:nvPr/>
        </p:nvSpPr>
        <p:spPr>
          <a:xfrm>
            <a:off x="3690538" y="3610378"/>
            <a:ext cx="674915" cy="78426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venir Next" panose="020B050302020202020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C24535-6085-F9FC-228A-E065D70766CA}"/>
              </a:ext>
            </a:extLst>
          </p:cNvPr>
          <p:cNvSpPr/>
          <p:nvPr/>
        </p:nvSpPr>
        <p:spPr>
          <a:xfrm>
            <a:off x="2718169" y="841441"/>
            <a:ext cx="7344478" cy="7004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venir Next" panose="020B0503020202020204"/>
                <a:cs typeface="Arial" panose="020B0604020202020204" pitchFamily="34" charset="0"/>
              </a:rPr>
              <a:t>DNN execution is dominated by: 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1C1F13E-D3DC-1F03-6DDB-D9D9B11D4888}"/>
              </a:ext>
            </a:extLst>
          </p:cNvPr>
          <p:cNvSpPr/>
          <p:nvPr/>
        </p:nvSpPr>
        <p:spPr>
          <a:xfrm>
            <a:off x="2042953" y="4394639"/>
            <a:ext cx="3970086" cy="2009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Memristor-based crossbars support VMM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77D02629-9837-7C66-E047-E49F499CF166}"/>
              </a:ext>
            </a:extLst>
          </p:cNvPr>
          <p:cNvSpPr/>
          <p:nvPr/>
        </p:nvSpPr>
        <p:spPr>
          <a:xfrm>
            <a:off x="2042953" y="1601317"/>
            <a:ext cx="3970086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457200"/>
            <a:r>
              <a:rPr lang="en-US" sz="2800">
                <a:solidFill>
                  <a:schemeClr val="tx1"/>
                </a:solidFill>
                <a:latin typeface="Avenir Next" panose="020B0503020202020204"/>
              </a:rPr>
              <a:t>Vector-Matrix Multiplication (VMM)</a:t>
            </a:r>
            <a:endParaRPr lang="en-US" sz="2800" dirty="0">
              <a:solidFill>
                <a:schemeClr val="tx1"/>
              </a:solidFill>
              <a:latin typeface="Avenir Next" panose="020B050302020202020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E69BE6-3F01-13BC-0E5B-5DE35B60064B}"/>
              </a:ext>
            </a:extLst>
          </p:cNvPr>
          <p:cNvSpPr/>
          <p:nvPr/>
        </p:nvSpPr>
        <p:spPr>
          <a:xfrm>
            <a:off x="6644416" y="1601317"/>
            <a:ext cx="3970086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Data movement between memory and accelerator</a:t>
            </a:r>
          </a:p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(e.g., GPU or TPU)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A109D53B-AD00-EB5F-DFDE-5C6B9E2A8935}"/>
              </a:ext>
            </a:extLst>
          </p:cNvPr>
          <p:cNvSpPr/>
          <p:nvPr/>
        </p:nvSpPr>
        <p:spPr>
          <a:xfrm>
            <a:off x="6644416" y="4394639"/>
            <a:ext cx="3970086" cy="2009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Processing in Memory (PIM) minimizes data movement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3DB3E8-8083-7189-7590-E41E60156058}"/>
              </a:ext>
            </a:extLst>
          </p:cNvPr>
          <p:cNvSpPr/>
          <p:nvPr/>
        </p:nvSpPr>
        <p:spPr>
          <a:xfrm>
            <a:off x="-1842" y="843279"/>
            <a:ext cx="12193842" cy="57211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7E137B-A6FD-65C1-E2A2-FCE1320DE56B}"/>
              </a:ext>
            </a:extLst>
          </p:cNvPr>
          <p:cNvSpPr/>
          <p:nvPr/>
        </p:nvSpPr>
        <p:spPr>
          <a:xfrm>
            <a:off x="-218209" y="3003441"/>
            <a:ext cx="12531436" cy="1457844"/>
          </a:xfrm>
          <a:prstGeom prst="roundRect">
            <a:avLst>
              <a:gd name="adj" fmla="val 0"/>
            </a:avLst>
          </a:prstGeom>
          <a:solidFill>
            <a:srgbClr val="E5EFFF"/>
          </a:solidFill>
          <a:ln w="57150" cap="sq">
            <a:solidFill>
              <a:srgbClr val="4473C4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venir Next" panose="020B0503020202020204"/>
                <a:cs typeface="Arial" panose="020B0604020202020204" pitchFamily="34" charset="0"/>
              </a:rPr>
              <a:t>Memristor-based PIM for DNN Acceleration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D02E6-DB0F-02EE-1141-251666A969C3}"/>
              </a:ext>
            </a:extLst>
          </p:cNvPr>
          <p:cNvSpPr txBox="1"/>
          <p:nvPr/>
        </p:nvSpPr>
        <p:spPr>
          <a:xfrm>
            <a:off x="633044" y="6510727"/>
            <a:ext cx="1042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[Ankit+, ASPLOS 2019], [Chi+, ISCA 2016],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[Lou+, PACT2020],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Shafiee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+, ISCA 2016]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venir Next" panose="020B0503020202020204"/>
              <a:cs typeface="Lato" panose="020F0502020204030203" pitchFamily="34" charset="0"/>
            </a:endParaRPr>
          </a:p>
          <a:p>
            <a:pPr lvl="1"/>
            <a:endParaRPr lang="en-US" b="1" dirty="0">
              <a:solidFill>
                <a:schemeClr val="bg2">
                  <a:lumMod val="50000"/>
                </a:schemeClr>
              </a:solidFill>
              <a:latin typeface="Avenir Next" panose="020B0503020202020204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7D67-C0E3-D3BD-DD0C-72FBADC2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A631-3F3E-A30A-0922-9948A1B2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 in Memristor-based Crossbars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39FFC-036C-59A8-AEDC-78466D36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72</a:t>
            </a:fld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52CA568E-B31E-9564-1EE5-CABC0E524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51" y="2084461"/>
            <a:ext cx="2394612" cy="987092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F38D0EF-3F19-D5C6-A941-98BB9CA80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54" y="2410153"/>
            <a:ext cx="399943" cy="39994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74F5F389-669F-F5CD-FB67-F6E33936A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111" y="1271181"/>
            <a:ext cx="2504052" cy="2707083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4F4475DC-3827-DA47-19A6-1ECD81265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136" y="2193827"/>
            <a:ext cx="2048885" cy="73174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616D4762-C7E5-40BD-C4FB-6D0FC81D7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623" y="2084461"/>
            <a:ext cx="846584" cy="94064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A25B031E-B28B-C8BC-4D66-0855D7C4A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072" y="1080498"/>
            <a:ext cx="3655361" cy="34609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99ED8EC0-078B-0A14-13D4-9DC95E98C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244" y="1183306"/>
            <a:ext cx="1189586" cy="2808203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DB0E4C47-D7FD-F1C1-BC19-8B40A39A3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0200" y="4473213"/>
            <a:ext cx="3117315" cy="986492"/>
          </a:xfrm>
          <a:prstGeom prst="rect">
            <a:avLst/>
          </a:prstGeom>
        </p:spPr>
      </p:pic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22D679E2-8850-A5C6-ED80-761DE4577B59}"/>
              </a:ext>
            </a:extLst>
          </p:cNvPr>
          <p:cNvCxnSpPr/>
          <p:nvPr/>
        </p:nvCxnSpPr>
        <p:spPr>
          <a:xfrm flipH="1">
            <a:off x="5110700" y="1449691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47">
            <a:extLst>
              <a:ext uri="{FF2B5EF4-FFF2-40B4-BE49-F238E27FC236}">
                <a16:creationId xmlns:a16="http://schemas.microsoft.com/office/drawing/2014/main" id="{90FC231F-E0D7-ECAA-9734-23F384D162E4}"/>
              </a:ext>
            </a:extLst>
          </p:cNvPr>
          <p:cNvGrpSpPr/>
          <p:nvPr/>
        </p:nvGrpSpPr>
        <p:grpSpPr>
          <a:xfrm>
            <a:off x="4279856" y="1467896"/>
            <a:ext cx="830844" cy="2236488"/>
            <a:chOff x="2382229" y="2776110"/>
            <a:chExt cx="830844" cy="2236488"/>
          </a:xfrm>
        </p:grpSpPr>
        <p:grpSp>
          <p:nvGrpSpPr>
            <p:cNvPr id="14" name="组合 46">
              <a:extLst>
                <a:ext uri="{FF2B5EF4-FFF2-40B4-BE49-F238E27FC236}">
                  <a16:creationId xmlns:a16="http://schemas.microsoft.com/office/drawing/2014/main" id="{25ED1D32-8FF1-E0CF-F70C-E52BD769E2B9}"/>
                </a:ext>
              </a:extLst>
            </p:cNvPr>
            <p:cNvGrpSpPr/>
            <p:nvPr/>
          </p:nvGrpSpPr>
          <p:grpSpPr>
            <a:xfrm>
              <a:off x="2382229" y="2776110"/>
              <a:ext cx="830844" cy="1493556"/>
              <a:chOff x="2382229" y="2776110"/>
              <a:chExt cx="830844" cy="1493556"/>
            </a:xfrm>
          </p:grpSpPr>
          <p:cxnSp>
            <p:nvCxnSpPr>
              <p:cNvPr id="16" name="直接连接符 3">
                <a:extLst>
                  <a:ext uri="{FF2B5EF4-FFF2-40B4-BE49-F238E27FC236}">
                    <a16:creationId xmlns:a16="http://schemas.microsoft.com/office/drawing/2014/main" id="{4CE4FCBE-6623-232E-B8D8-7E06648AA243}"/>
                  </a:ext>
                </a:extLst>
              </p:cNvPr>
              <p:cNvCxnSpPr/>
              <p:nvPr/>
            </p:nvCxnSpPr>
            <p:spPr>
              <a:xfrm>
                <a:off x="2412583" y="2776110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26">
                <a:extLst>
                  <a:ext uri="{FF2B5EF4-FFF2-40B4-BE49-F238E27FC236}">
                    <a16:creationId xmlns:a16="http://schemas.microsoft.com/office/drawing/2014/main" id="{6ECD7E0A-3517-2E5D-FA7C-922055CFA733}"/>
                  </a:ext>
                </a:extLst>
              </p:cNvPr>
              <p:cNvCxnSpPr/>
              <p:nvPr/>
            </p:nvCxnSpPr>
            <p:spPr>
              <a:xfrm>
                <a:off x="2412583" y="354584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27">
                <a:extLst>
                  <a:ext uri="{FF2B5EF4-FFF2-40B4-BE49-F238E27FC236}">
                    <a16:creationId xmlns:a16="http://schemas.microsoft.com/office/drawing/2014/main" id="{4417FBAD-4A5F-0523-D1F3-D02EB19CB31F}"/>
                  </a:ext>
                </a:extLst>
              </p:cNvPr>
              <p:cNvCxnSpPr/>
              <p:nvPr/>
            </p:nvCxnSpPr>
            <p:spPr>
              <a:xfrm>
                <a:off x="2382229" y="426966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直接连接符 28">
              <a:extLst>
                <a:ext uri="{FF2B5EF4-FFF2-40B4-BE49-F238E27FC236}">
                  <a16:creationId xmlns:a16="http://schemas.microsoft.com/office/drawing/2014/main" id="{27B0DF66-C8DB-B070-C49E-B9BF8CEB7EC6}"/>
                </a:ext>
              </a:extLst>
            </p:cNvPr>
            <p:cNvCxnSpPr/>
            <p:nvPr/>
          </p:nvCxnSpPr>
          <p:spPr>
            <a:xfrm>
              <a:off x="2412583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接箭头连接符 29">
            <a:extLst>
              <a:ext uri="{FF2B5EF4-FFF2-40B4-BE49-F238E27FC236}">
                <a16:creationId xmlns:a16="http://schemas.microsoft.com/office/drawing/2014/main" id="{43949A71-2771-057D-7EE7-5DA81AC19411}"/>
              </a:ext>
            </a:extLst>
          </p:cNvPr>
          <p:cNvCxnSpPr/>
          <p:nvPr/>
        </p:nvCxnSpPr>
        <p:spPr>
          <a:xfrm flipH="1">
            <a:off x="5934125" y="1469051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30">
            <a:extLst>
              <a:ext uri="{FF2B5EF4-FFF2-40B4-BE49-F238E27FC236}">
                <a16:creationId xmlns:a16="http://schemas.microsoft.com/office/drawing/2014/main" id="{27DBFF62-906A-10D5-6D97-6DDE395F90BB}"/>
              </a:ext>
            </a:extLst>
          </p:cNvPr>
          <p:cNvCxnSpPr/>
          <p:nvPr/>
        </p:nvCxnSpPr>
        <p:spPr>
          <a:xfrm flipH="1">
            <a:off x="6799941" y="1458388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31">
            <a:extLst>
              <a:ext uri="{FF2B5EF4-FFF2-40B4-BE49-F238E27FC236}">
                <a16:creationId xmlns:a16="http://schemas.microsoft.com/office/drawing/2014/main" id="{86417C45-A998-9EFF-CEAC-9D91F5F80045}"/>
              </a:ext>
            </a:extLst>
          </p:cNvPr>
          <p:cNvCxnSpPr/>
          <p:nvPr/>
        </p:nvCxnSpPr>
        <p:spPr>
          <a:xfrm flipH="1">
            <a:off x="7591600" y="1469051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48">
            <a:extLst>
              <a:ext uri="{FF2B5EF4-FFF2-40B4-BE49-F238E27FC236}">
                <a16:creationId xmlns:a16="http://schemas.microsoft.com/office/drawing/2014/main" id="{BB3C5A5F-DB9A-E420-ED6F-87C8D2CB4517}"/>
              </a:ext>
            </a:extLst>
          </p:cNvPr>
          <p:cNvGrpSpPr/>
          <p:nvPr/>
        </p:nvGrpSpPr>
        <p:grpSpPr>
          <a:xfrm>
            <a:off x="5102943" y="1467896"/>
            <a:ext cx="830844" cy="2236488"/>
            <a:chOff x="3205316" y="2776110"/>
            <a:chExt cx="830844" cy="2236488"/>
          </a:xfrm>
        </p:grpSpPr>
        <p:cxnSp>
          <p:nvCxnSpPr>
            <p:cNvPr id="23" name="直接连接符 32">
              <a:extLst>
                <a:ext uri="{FF2B5EF4-FFF2-40B4-BE49-F238E27FC236}">
                  <a16:creationId xmlns:a16="http://schemas.microsoft.com/office/drawing/2014/main" id="{C377A87C-E931-C9DE-C8C0-9BF99611DECA}"/>
                </a:ext>
              </a:extLst>
            </p:cNvPr>
            <p:cNvCxnSpPr/>
            <p:nvPr/>
          </p:nvCxnSpPr>
          <p:spPr>
            <a:xfrm>
              <a:off x="3235670" y="2776110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33">
              <a:extLst>
                <a:ext uri="{FF2B5EF4-FFF2-40B4-BE49-F238E27FC236}">
                  <a16:creationId xmlns:a16="http://schemas.microsoft.com/office/drawing/2014/main" id="{5C222A3B-E917-3908-B08B-FBC6EAA59D58}"/>
                </a:ext>
              </a:extLst>
            </p:cNvPr>
            <p:cNvCxnSpPr/>
            <p:nvPr/>
          </p:nvCxnSpPr>
          <p:spPr>
            <a:xfrm>
              <a:off x="3235670" y="354584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4">
              <a:extLst>
                <a:ext uri="{FF2B5EF4-FFF2-40B4-BE49-F238E27FC236}">
                  <a16:creationId xmlns:a16="http://schemas.microsoft.com/office/drawing/2014/main" id="{2741C763-714F-5672-FC11-6E1EDE9D163B}"/>
                </a:ext>
              </a:extLst>
            </p:cNvPr>
            <p:cNvCxnSpPr/>
            <p:nvPr/>
          </p:nvCxnSpPr>
          <p:spPr>
            <a:xfrm>
              <a:off x="3205316" y="426966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35">
              <a:extLst>
                <a:ext uri="{FF2B5EF4-FFF2-40B4-BE49-F238E27FC236}">
                  <a16:creationId xmlns:a16="http://schemas.microsoft.com/office/drawing/2014/main" id="{A5EAFE16-A61F-1477-FD3C-4450AD46BE7C}"/>
                </a:ext>
              </a:extLst>
            </p:cNvPr>
            <p:cNvCxnSpPr/>
            <p:nvPr/>
          </p:nvCxnSpPr>
          <p:spPr>
            <a:xfrm>
              <a:off x="3235670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40">
            <a:extLst>
              <a:ext uri="{FF2B5EF4-FFF2-40B4-BE49-F238E27FC236}">
                <a16:creationId xmlns:a16="http://schemas.microsoft.com/office/drawing/2014/main" id="{E2AE1C98-7FE7-A489-8FEE-82AF83F100F6}"/>
              </a:ext>
            </a:extLst>
          </p:cNvPr>
          <p:cNvGrpSpPr/>
          <p:nvPr/>
        </p:nvGrpSpPr>
        <p:grpSpPr>
          <a:xfrm>
            <a:off x="5917084" y="1469051"/>
            <a:ext cx="896170" cy="2236488"/>
            <a:chOff x="4019457" y="2777265"/>
            <a:chExt cx="830844" cy="2236488"/>
          </a:xfrm>
        </p:grpSpPr>
        <p:cxnSp>
          <p:nvCxnSpPr>
            <p:cNvPr id="28" name="直接连接符 36">
              <a:extLst>
                <a:ext uri="{FF2B5EF4-FFF2-40B4-BE49-F238E27FC236}">
                  <a16:creationId xmlns:a16="http://schemas.microsoft.com/office/drawing/2014/main" id="{C287C98E-AE64-0030-5481-927EC1802596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37">
              <a:extLst>
                <a:ext uri="{FF2B5EF4-FFF2-40B4-BE49-F238E27FC236}">
                  <a16:creationId xmlns:a16="http://schemas.microsoft.com/office/drawing/2014/main" id="{1512C618-4F9C-994E-BB63-47494CC43BDB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38">
              <a:extLst>
                <a:ext uri="{FF2B5EF4-FFF2-40B4-BE49-F238E27FC236}">
                  <a16:creationId xmlns:a16="http://schemas.microsoft.com/office/drawing/2014/main" id="{192DF397-092D-3F7E-A885-1F8D31072144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9">
              <a:extLst>
                <a:ext uri="{FF2B5EF4-FFF2-40B4-BE49-F238E27FC236}">
                  <a16:creationId xmlns:a16="http://schemas.microsoft.com/office/drawing/2014/main" id="{6394F502-DC16-4072-8258-148033ACAF60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41">
            <a:extLst>
              <a:ext uri="{FF2B5EF4-FFF2-40B4-BE49-F238E27FC236}">
                <a16:creationId xmlns:a16="http://schemas.microsoft.com/office/drawing/2014/main" id="{1EE65B6F-77F9-9ABF-62A9-C383B8D0B2E2}"/>
              </a:ext>
            </a:extLst>
          </p:cNvPr>
          <p:cNvGrpSpPr/>
          <p:nvPr/>
        </p:nvGrpSpPr>
        <p:grpSpPr>
          <a:xfrm>
            <a:off x="6763313" y="1463254"/>
            <a:ext cx="851439" cy="2236488"/>
            <a:chOff x="4019457" y="2777265"/>
            <a:chExt cx="830844" cy="2236488"/>
          </a:xfrm>
        </p:grpSpPr>
        <p:cxnSp>
          <p:nvCxnSpPr>
            <p:cNvPr id="33" name="直接连接符 42">
              <a:extLst>
                <a:ext uri="{FF2B5EF4-FFF2-40B4-BE49-F238E27FC236}">
                  <a16:creationId xmlns:a16="http://schemas.microsoft.com/office/drawing/2014/main" id="{04FAAFBD-EEB3-2CF1-593D-A5105B6F6D34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43">
              <a:extLst>
                <a:ext uri="{FF2B5EF4-FFF2-40B4-BE49-F238E27FC236}">
                  <a16:creationId xmlns:a16="http://schemas.microsoft.com/office/drawing/2014/main" id="{2E2535E0-3289-0DA3-6FA0-A9E3682083D1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44">
              <a:extLst>
                <a:ext uri="{FF2B5EF4-FFF2-40B4-BE49-F238E27FC236}">
                  <a16:creationId xmlns:a16="http://schemas.microsoft.com/office/drawing/2014/main" id="{82D66C06-2403-50C4-BCF8-69D1FEA954F0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45">
              <a:extLst>
                <a:ext uri="{FF2B5EF4-FFF2-40B4-BE49-F238E27FC236}">
                  <a16:creationId xmlns:a16="http://schemas.microsoft.com/office/drawing/2014/main" id="{9C6B70A1-0E0B-E82C-9BC4-02C44DF709C3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D5C71782-0227-46BA-FC6A-97C0EF005366}"/>
              </a:ext>
            </a:extLst>
          </p:cNvPr>
          <p:cNvSpPr txBox="1">
            <a:spLocks/>
          </p:cNvSpPr>
          <p:nvPr/>
        </p:nvSpPr>
        <p:spPr>
          <a:xfrm rot="16200000">
            <a:off x="3144601" y="2420999"/>
            <a:ext cx="2763708" cy="288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Font typeface="Arial" panose="020B0604020202020204" pitchFamily="34" charset="0"/>
              <a:buNone/>
            </a:pPr>
            <a:r>
              <a:rPr lang="en-US" sz="1400" b="1" dirty="0">
                <a:cs typeface="Lato" panose="020F0502020204030203" pitchFamily="34" charset="0"/>
              </a:rPr>
              <a:t>Digital to Analog Converters</a:t>
            </a:r>
            <a:endParaRPr lang="en-US" sz="1400" dirty="0">
              <a:cs typeface="Lato" panose="020F0502020204030203" pitchFamily="34" charset="0"/>
            </a:endParaRP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67131E56-6D9E-ED07-6EAC-BBE9E67572BC}"/>
              </a:ext>
            </a:extLst>
          </p:cNvPr>
          <p:cNvSpPr txBox="1">
            <a:spLocks/>
          </p:cNvSpPr>
          <p:nvPr/>
        </p:nvSpPr>
        <p:spPr>
          <a:xfrm>
            <a:off x="5006127" y="4227889"/>
            <a:ext cx="2750823" cy="2406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4000" indent="-243000" algn="l" defTabSz="685800" rtl="0" eaLnBrk="1" latinLnBrk="0" hangingPunct="1">
              <a:lnSpc>
                <a:spcPct val="90000"/>
              </a:lnSpc>
              <a:spcBef>
                <a:spcPts val="1063"/>
              </a:spcBef>
              <a:buClr>
                <a:schemeClr val="tx1"/>
              </a:buClr>
              <a:buSzPct val="45000"/>
              <a:buFont typeface="Wingdings" charset="2"/>
              <a:buChar char=""/>
              <a:defRPr sz="24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Cambria" panose="02040503050406030204" pitchFamily="18" charset="0"/>
              <a:buChar char="-"/>
              <a:defRPr sz="20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None/>
            </a:pPr>
            <a:r>
              <a:rPr lang="en-US" sz="1400" b="1" dirty="0">
                <a:cs typeface="Lato" panose="020F0502020204030203" pitchFamily="34" charset="0"/>
              </a:rPr>
              <a:t>Analog to Digital Converters</a:t>
            </a:r>
            <a:endParaRPr lang="en-US" sz="1400" dirty="0"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CE316-8EE9-87AD-B742-32C8CA63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B0E5-A8AC-1737-7C31-89AC9FA9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Non-idealities in Memristor-based Crossbars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44C4F-7F2C-2D1E-76FA-ECE16ED1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73</a:t>
            </a:fld>
            <a:endParaRPr lang="en-US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CA2DCE82-90E4-1690-EEEC-C643F27A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73" y="1080502"/>
            <a:ext cx="3655361" cy="34609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E83F544-A249-4249-5C03-85E380F6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45" y="1183310"/>
            <a:ext cx="1189586" cy="2808203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B4CE6DED-658C-4567-22AE-23934452F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01" y="4473217"/>
            <a:ext cx="3117315" cy="986492"/>
          </a:xfrm>
          <a:prstGeom prst="rect">
            <a:avLst/>
          </a:prstGeom>
        </p:spPr>
      </p:pic>
      <p:cxnSp>
        <p:nvCxnSpPr>
          <p:cNvPr id="7" name="直接箭头连接符 22">
            <a:extLst>
              <a:ext uri="{FF2B5EF4-FFF2-40B4-BE49-F238E27FC236}">
                <a16:creationId xmlns:a16="http://schemas.microsoft.com/office/drawing/2014/main" id="{D205AA92-5073-7BC1-289A-25E5AA06A454}"/>
              </a:ext>
            </a:extLst>
          </p:cNvPr>
          <p:cNvCxnSpPr/>
          <p:nvPr/>
        </p:nvCxnSpPr>
        <p:spPr>
          <a:xfrm flipH="1">
            <a:off x="5110701" y="1449695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47">
            <a:extLst>
              <a:ext uri="{FF2B5EF4-FFF2-40B4-BE49-F238E27FC236}">
                <a16:creationId xmlns:a16="http://schemas.microsoft.com/office/drawing/2014/main" id="{5AAE0BA7-6532-225C-EC8B-447E0A778BB9}"/>
              </a:ext>
            </a:extLst>
          </p:cNvPr>
          <p:cNvGrpSpPr/>
          <p:nvPr/>
        </p:nvGrpSpPr>
        <p:grpSpPr>
          <a:xfrm>
            <a:off x="4279857" y="1467900"/>
            <a:ext cx="830844" cy="2236488"/>
            <a:chOff x="2382229" y="2776110"/>
            <a:chExt cx="830844" cy="2236488"/>
          </a:xfrm>
        </p:grpSpPr>
        <p:grpSp>
          <p:nvGrpSpPr>
            <p:cNvPr id="9" name="组合 46">
              <a:extLst>
                <a:ext uri="{FF2B5EF4-FFF2-40B4-BE49-F238E27FC236}">
                  <a16:creationId xmlns:a16="http://schemas.microsoft.com/office/drawing/2014/main" id="{33938953-A879-EA54-0AFB-4B5397F729A9}"/>
                </a:ext>
              </a:extLst>
            </p:cNvPr>
            <p:cNvGrpSpPr/>
            <p:nvPr/>
          </p:nvGrpSpPr>
          <p:grpSpPr>
            <a:xfrm>
              <a:off x="2382229" y="2776110"/>
              <a:ext cx="830844" cy="1493556"/>
              <a:chOff x="2382229" y="2776110"/>
              <a:chExt cx="830844" cy="1493556"/>
            </a:xfrm>
          </p:grpSpPr>
          <p:cxnSp>
            <p:nvCxnSpPr>
              <p:cNvPr id="11" name="直接连接符 3">
                <a:extLst>
                  <a:ext uri="{FF2B5EF4-FFF2-40B4-BE49-F238E27FC236}">
                    <a16:creationId xmlns:a16="http://schemas.microsoft.com/office/drawing/2014/main" id="{A4A7CB55-C2EC-9901-4EF1-0CF20CE57EF7}"/>
                  </a:ext>
                </a:extLst>
              </p:cNvPr>
              <p:cNvCxnSpPr/>
              <p:nvPr/>
            </p:nvCxnSpPr>
            <p:spPr>
              <a:xfrm>
                <a:off x="2412583" y="2776110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26">
                <a:extLst>
                  <a:ext uri="{FF2B5EF4-FFF2-40B4-BE49-F238E27FC236}">
                    <a16:creationId xmlns:a16="http://schemas.microsoft.com/office/drawing/2014/main" id="{28A4EC93-D4AC-997A-ABE4-CE873FF1BDD3}"/>
                  </a:ext>
                </a:extLst>
              </p:cNvPr>
              <p:cNvCxnSpPr/>
              <p:nvPr/>
            </p:nvCxnSpPr>
            <p:spPr>
              <a:xfrm>
                <a:off x="2412583" y="354584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27">
                <a:extLst>
                  <a:ext uri="{FF2B5EF4-FFF2-40B4-BE49-F238E27FC236}">
                    <a16:creationId xmlns:a16="http://schemas.microsoft.com/office/drawing/2014/main" id="{28B5E952-1890-A693-5C21-4AD889648A21}"/>
                  </a:ext>
                </a:extLst>
              </p:cNvPr>
              <p:cNvCxnSpPr/>
              <p:nvPr/>
            </p:nvCxnSpPr>
            <p:spPr>
              <a:xfrm>
                <a:off x="2382229" y="426966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直接连接符 28">
              <a:extLst>
                <a:ext uri="{FF2B5EF4-FFF2-40B4-BE49-F238E27FC236}">
                  <a16:creationId xmlns:a16="http://schemas.microsoft.com/office/drawing/2014/main" id="{7D7FDB06-189D-4B36-0A99-582A619EA2B2}"/>
                </a:ext>
              </a:extLst>
            </p:cNvPr>
            <p:cNvCxnSpPr/>
            <p:nvPr/>
          </p:nvCxnSpPr>
          <p:spPr>
            <a:xfrm>
              <a:off x="2412583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接箭头连接符 29">
            <a:extLst>
              <a:ext uri="{FF2B5EF4-FFF2-40B4-BE49-F238E27FC236}">
                <a16:creationId xmlns:a16="http://schemas.microsoft.com/office/drawing/2014/main" id="{68EDE1E5-105C-FEE8-0772-6E321C31A0EE}"/>
              </a:ext>
            </a:extLst>
          </p:cNvPr>
          <p:cNvCxnSpPr/>
          <p:nvPr/>
        </p:nvCxnSpPr>
        <p:spPr>
          <a:xfrm flipH="1">
            <a:off x="5934126" y="1469055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30">
            <a:extLst>
              <a:ext uri="{FF2B5EF4-FFF2-40B4-BE49-F238E27FC236}">
                <a16:creationId xmlns:a16="http://schemas.microsoft.com/office/drawing/2014/main" id="{F7EBA599-6A24-A2D5-3BFB-5E4BE2D1FAFD}"/>
              </a:ext>
            </a:extLst>
          </p:cNvPr>
          <p:cNvCxnSpPr/>
          <p:nvPr/>
        </p:nvCxnSpPr>
        <p:spPr>
          <a:xfrm flipH="1">
            <a:off x="6799942" y="1458392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1">
            <a:extLst>
              <a:ext uri="{FF2B5EF4-FFF2-40B4-BE49-F238E27FC236}">
                <a16:creationId xmlns:a16="http://schemas.microsoft.com/office/drawing/2014/main" id="{77FC94DB-A1F6-47EA-E707-28B44478BDAC}"/>
              </a:ext>
            </a:extLst>
          </p:cNvPr>
          <p:cNvCxnSpPr/>
          <p:nvPr/>
        </p:nvCxnSpPr>
        <p:spPr>
          <a:xfrm flipH="1">
            <a:off x="7591601" y="1469055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48">
            <a:extLst>
              <a:ext uri="{FF2B5EF4-FFF2-40B4-BE49-F238E27FC236}">
                <a16:creationId xmlns:a16="http://schemas.microsoft.com/office/drawing/2014/main" id="{62D8F6AC-0CBF-5EE8-EDEE-EA78B13A8841}"/>
              </a:ext>
            </a:extLst>
          </p:cNvPr>
          <p:cNvGrpSpPr/>
          <p:nvPr/>
        </p:nvGrpSpPr>
        <p:grpSpPr>
          <a:xfrm>
            <a:off x="5102944" y="1467900"/>
            <a:ext cx="830844" cy="2236488"/>
            <a:chOff x="3205316" y="2776110"/>
            <a:chExt cx="830844" cy="2236488"/>
          </a:xfrm>
        </p:grpSpPr>
        <p:cxnSp>
          <p:nvCxnSpPr>
            <p:cNvPr id="18" name="直接连接符 32">
              <a:extLst>
                <a:ext uri="{FF2B5EF4-FFF2-40B4-BE49-F238E27FC236}">
                  <a16:creationId xmlns:a16="http://schemas.microsoft.com/office/drawing/2014/main" id="{81F921BF-CDBB-1561-4DA3-3ADF9D81993D}"/>
                </a:ext>
              </a:extLst>
            </p:cNvPr>
            <p:cNvCxnSpPr/>
            <p:nvPr/>
          </p:nvCxnSpPr>
          <p:spPr>
            <a:xfrm>
              <a:off x="3235670" y="2776110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33">
              <a:extLst>
                <a:ext uri="{FF2B5EF4-FFF2-40B4-BE49-F238E27FC236}">
                  <a16:creationId xmlns:a16="http://schemas.microsoft.com/office/drawing/2014/main" id="{ABEFBD49-C370-F9F8-D905-1D139D3158D8}"/>
                </a:ext>
              </a:extLst>
            </p:cNvPr>
            <p:cNvCxnSpPr/>
            <p:nvPr/>
          </p:nvCxnSpPr>
          <p:spPr>
            <a:xfrm>
              <a:off x="3235670" y="354584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34">
              <a:extLst>
                <a:ext uri="{FF2B5EF4-FFF2-40B4-BE49-F238E27FC236}">
                  <a16:creationId xmlns:a16="http://schemas.microsoft.com/office/drawing/2014/main" id="{8ECB945D-99FD-CD4A-90B2-C845FE845AE7}"/>
                </a:ext>
              </a:extLst>
            </p:cNvPr>
            <p:cNvCxnSpPr/>
            <p:nvPr/>
          </p:nvCxnSpPr>
          <p:spPr>
            <a:xfrm>
              <a:off x="3205316" y="426966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35">
              <a:extLst>
                <a:ext uri="{FF2B5EF4-FFF2-40B4-BE49-F238E27FC236}">
                  <a16:creationId xmlns:a16="http://schemas.microsoft.com/office/drawing/2014/main" id="{89481A77-126D-7BD5-DC43-AD316C8B2133}"/>
                </a:ext>
              </a:extLst>
            </p:cNvPr>
            <p:cNvCxnSpPr/>
            <p:nvPr/>
          </p:nvCxnSpPr>
          <p:spPr>
            <a:xfrm>
              <a:off x="3235670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40">
            <a:extLst>
              <a:ext uri="{FF2B5EF4-FFF2-40B4-BE49-F238E27FC236}">
                <a16:creationId xmlns:a16="http://schemas.microsoft.com/office/drawing/2014/main" id="{8ED2E4AC-CDFC-15B6-3619-58250607DAD7}"/>
              </a:ext>
            </a:extLst>
          </p:cNvPr>
          <p:cNvGrpSpPr/>
          <p:nvPr/>
        </p:nvGrpSpPr>
        <p:grpSpPr>
          <a:xfrm>
            <a:off x="5917085" y="1469055"/>
            <a:ext cx="896170" cy="2236488"/>
            <a:chOff x="4019457" y="2777265"/>
            <a:chExt cx="830844" cy="2236488"/>
          </a:xfrm>
        </p:grpSpPr>
        <p:cxnSp>
          <p:nvCxnSpPr>
            <p:cNvPr id="23" name="直接连接符 36">
              <a:extLst>
                <a:ext uri="{FF2B5EF4-FFF2-40B4-BE49-F238E27FC236}">
                  <a16:creationId xmlns:a16="http://schemas.microsoft.com/office/drawing/2014/main" id="{D66507C1-7D05-7D93-1E24-3A7FBBA8AA3B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37">
              <a:extLst>
                <a:ext uri="{FF2B5EF4-FFF2-40B4-BE49-F238E27FC236}">
                  <a16:creationId xmlns:a16="http://schemas.microsoft.com/office/drawing/2014/main" id="{14C9A832-4819-9335-2E1D-1550A6B3FC42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8">
              <a:extLst>
                <a:ext uri="{FF2B5EF4-FFF2-40B4-BE49-F238E27FC236}">
                  <a16:creationId xmlns:a16="http://schemas.microsoft.com/office/drawing/2014/main" id="{8D8C9BB3-B91C-C278-B722-EC8196FD60A8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39">
              <a:extLst>
                <a:ext uri="{FF2B5EF4-FFF2-40B4-BE49-F238E27FC236}">
                  <a16:creationId xmlns:a16="http://schemas.microsoft.com/office/drawing/2014/main" id="{6E2DCB27-0FB8-0120-EC31-AE743B87EF30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41">
            <a:extLst>
              <a:ext uri="{FF2B5EF4-FFF2-40B4-BE49-F238E27FC236}">
                <a16:creationId xmlns:a16="http://schemas.microsoft.com/office/drawing/2014/main" id="{5D25329E-C531-B20E-E9D9-4254DDA10E1B}"/>
              </a:ext>
            </a:extLst>
          </p:cNvPr>
          <p:cNvGrpSpPr/>
          <p:nvPr/>
        </p:nvGrpSpPr>
        <p:grpSpPr>
          <a:xfrm>
            <a:off x="6763314" y="1463258"/>
            <a:ext cx="851439" cy="2236488"/>
            <a:chOff x="4019457" y="2777265"/>
            <a:chExt cx="830844" cy="2236488"/>
          </a:xfrm>
        </p:grpSpPr>
        <p:cxnSp>
          <p:nvCxnSpPr>
            <p:cNvPr id="28" name="直接连接符 42">
              <a:extLst>
                <a:ext uri="{FF2B5EF4-FFF2-40B4-BE49-F238E27FC236}">
                  <a16:creationId xmlns:a16="http://schemas.microsoft.com/office/drawing/2014/main" id="{03629D34-FC68-48F7-2FC4-3C7ADE1D62D8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43">
              <a:extLst>
                <a:ext uri="{FF2B5EF4-FFF2-40B4-BE49-F238E27FC236}">
                  <a16:creationId xmlns:a16="http://schemas.microsoft.com/office/drawing/2014/main" id="{1673A7C5-4C44-6E8A-D3C4-489F18A4B509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44">
              <a:extLst>
                <a:ext uri="{FF2B5EF4-FFF2-40B4-BE49-F238E27FC236}">
                  <a16:creationId xmlns:a16="http://schemas.microsoft.com/office/drawing/2014/main" id="{413AE51D-0520-2AFA-3673-F33394B3C59E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45">
              <a:extLst>
                <a:ext uri="{FF2B5EF4-FFF2-40B4-BE49-F238E27FC236}">
                  <a16:creationId xmlns:a16="http://schemas.microsoft.com/office/drawing/2014/main" id="{78A6030E-739A-174D-71AE-3635CB2072E9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982B83A6-4589-23CD-E114-69867151A8BA}"/>
              </a:ext>
            </a:extLst>
          </p:cNvPr>
          <p:cNvSpPr txBox="1">
            <a:spLocks/>
          </p:cNvSpPr>
          <p:nvPr/>
        </p:nvSpPr>
        <p:spPr>
          <a:xfrm rot="16200000">
            <a:off x="3117339" y="2479671"/>
            <a:ext cx="2732300" cy="2023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Font typeface="Arial" panose="020B0604020202020204" pitchFamily="34" charset="0"/>
              <a:buNone/>
            </a:pPr>
            <a:r>
              <a:rPr lang="en-US" sz="1400" b="1" dirty="0">
                <a:cs typeface="Lato" panose="020F0502020204030203" pitchFamily="34" charset="0"/>
              </a:rPr>
              <a:t>Digital to Analog Converters</a:t>
            </a:r>
            <a:endParaRPr lang="en-US" sz="1400" dirty="0">
              <a:cs typeface="Lato" panose="020F0502020204030203" pitchFamily="34" charset="0"/>
            </a:endParaRP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DCA70E2-E6B6-39E7-82D7-3E410D0CD33D}"/>
              </a:ext>
            </a:extLst>
          </p:cNvPr>
          <p:cNvSpPr txBox="1">
            <a:spLocks/>
          </p:cNvSpPr>
          <p:nvPr/>
        </p:nvSpPr>
        <p:spPr>
          <a:xfrm>
            <a:off x="5006128" y="4227893"/>
            <a:ext cx="2750823" cy="2406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4000" indent="-243000" algn="l" defTabSz="685800" rtl="0" eaLnBrk="1" latinLnBrk="0" hangingPunct="1">
              <a:lnSpc>
                <a:spcPct val="90000"/>
              </a:lnSpc>
              <a:spcBef>
                <a:spcPts val="1063"/>
              </a:spcBef>
              <a:buClr>
                <a:schemeClr val="tx1"/>
              </a:buClr>
              <a:buSzPct val="45000"/>
              <a:buFont typeface="Wingdings" charset="2"/>
              <a:buChar char=""/>
              <a:defRPr sz="24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Cambria" panose="02040503050406030204" pitchFamily="18" charset="0"/>
              <a:buChar char="-"/>
              <a:defRPr sz="20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None/>
            </a:pPr>
            <a:r>
              <a:rPr lang="en-US" sz="1400" b="1" dirty="0">
                <a:cs typeface="Lato" panose="020F0502020204030203" pitchFamily="34" charset="0"/>
              </a:rPr>
              <a:t>Analog to Digital Converters</a:t>
            </a:r>
            <a:endParaRPr lang="en-US" sz="1400" dirty="0">
              <a:cs typeface="Lato" panose="020F0502020204030203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9EB0B1-496F-EF9B-BA16-328CA7CED34E}"/>
              </a:ext>
            </a:extLst>
          </p:cNvPr>
          <p:cNvGrpSpPr/>
          <p:nvPr/>
        </p:nvGrpSpPr>
        <p:grpSpPr>
          <a:xfrm>
            <a:off x="1688828" y="1067362"/>
            <a:ext cx="2875403" cy="1186393"/>
            <a:chOff x="78237" y="828369"/>
            <a:chExt cx="2875403" cy="118639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F4D711-D516-AFFA-3CC7-744AB38C3C21}"/>
                </a:ext>
              </a:extLst>
            </p:cNvPr>
            <p:cNvSpPr txBox="1"/>
            <p:nvPr/>
          </p:nvSpPr>
          <p:spPr>
            <a:xfrm>
              <a:off x="78237" y="1645430"/>
              <a:ext cx="19841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Non-ideal DAC</a:t>
              </a:r>
            </a:p>
          </p:txBody>
        </p:sp>
        <p:sp>
          <p:nvSpPr>
            <p:cNvPr id="36" name="Lightning Bolt 35">
              <a:extLst>
                <a:ext uri="{FF2B5EF4-FFF2-40B4-BE49-F238E27FC236}">
                  <a16:creationId xmlns:a16="http://schemas.microsoft.com/office/drawing/2014/main" id="{782429CE-C5D3-752D-B137-236D275EAFD8}"/>
                </a:ext>
              </a:extLst>
            </p:cNvPr>
            <p:cNvSpPr/>
            <p:nvPr/>
          </p:nvSpPr>
          <p:spPr>
            <a:xfrm rot="1800000">
              <a:off x="2119780" y="828369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C16C0B48-CCEB-4BA7-8CA4-34CA5D20D500}"/>
                </a:ext>
              </a:extLst>
            </p:cNvPr>
            <p:cNvSpPr/>
            <p:nvPr/>
          </p:nvSpPr>
          <p:spPr>
            <a:xfrm rot="11487980" flipH="1">
              <a:off x="1460431" y="846341"/>
              <a:ext cx="1117539" cy="1030713"/>
            </a:xfrm>
            <a:prstGeom prst="arc">
              <a:avLst>
                <a:gd name="adj1" fmla="val 16199996"/>
                <a:gd name="adj2" fmla="val 127622"/>
              </a:avLst>
            </a:prstGeom>
            <a:ln w="44450" cap="rnd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BAB8A3-E301-D422-3830-B9367A692C72}"/>
              </a:ext>
            </a:extLst>
          </p:cNvPr>
          <p:cNvGrpSpPr/>
          <p:nvPr/>
        </p:nvGrpSpPr>
        <p:grpSpPr>
          <a:xfrm>
            <a:off x="7490482" y="884442"/>
            <a:ext cx="3379661" cy="1465796"/>
            <a:chOff x="5879891" y="645449"/>
            <a:chExt cx="3379661" cy="146579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CB86BA-B5F3-EE51-5293-92090F5976C8}"/>
                </a:ext>
              </a:extLst>
            </p:cNvPr>
            <p:cNvSpPr txBox="1"/>
            <p:nvPr/>
          </p:nvSpPr>
          <p:spPr>
            <a:xfrm>
              <a:off x="6402477" y="1372581"/>
              <a:ext cx="2857075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Variation in </a:t>
              </a:r>
            </a:p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Synaptic Conductance</a:t>
              </a:r>
            </a:p>
          </p:txBody>
        </p:sp>
        <p:sp>
          <p:nvSpPr>
            <p:cNvPr id="40" name="Lightning Bolt 39">
              <a:extLst>
                <a:ext uri="{FF2B5EF4-FFF2-40B4-BE49-F238E27FC236}">
                  <a16:creationId xmlns:a16="http://schemas.microsoft.com/office/drawing/2014/main" id="{32B61438-F312-AB83-EA18-980D67D7BB53}"/>
                </a:ext>
              </a:extLst>
            </p:cNvPr>
            <p:cNvSpPr/>
            <p:nvPr/>
          </p:nvSpPr>
          <p:spPr>
            <a:xfrm rot="19800000" flipH="1">
              <a:off x="5879891" y="645449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C8290247-DA68-B3BD-AD2F-D1D6113441BD}"/>
                </a:ext>
              </a:extLst>
            </p:cNvPr>
            <p:cNvSpPr/>
            <p:nvPr/>
          </p:nvSpPr>
          <p:spPr>
            <a:xfrm rot="4977794" flipH="1">
              <a:off x="6171891" y="928507"/>
              <a:ext cx="1117539" cy="1030713"/>
            </a:xfrm>
            <a:prstGeom prst="arc">
              <a:avLst>
                <a:gd name="adj1" fmla="val 16199996"/>
                <a:gd name="adj2" fmla="val 127622"/>
              </a:avLst>
            </a:prstGeom>
            <a:ln w="44450" cap="rnd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C3673D-18F7-3241-9284-8F145105EC61}"/>
              </a:ext>
            </a:extLst>
          </p:cNvPr>
          <p:cNvGrpSpPr/>
          <p:nvPr/>
        </p:nvGrpSpPr>
        <p:grpSpPr>
          <a:xfrm>
            <a:off x="7480586" y="2590449"/>
            <a:ext cx="3937279" cy="502546"/>
            <a:chOff x="5869995" y="2472643"/>
            <a:chExt cx="3937279" cy="5025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2C4184-E01A-1C9A-77B7-0E7C1BFAE8EC}"/>
                </a:ext>
              </a:extLst>
            </p:cNvPr>
            <p:cNvSpPr txBox="1"/>
            <p:nvPr/>
          </p:nvSpPr>
          <p:spPr>
            <a:xfrm>
              <a:off x="7022221" y="2605857"/>
              <a:ext cx="2785053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Wire Resistance</a:t>
              </a:r>
            </a:p>
          </p:txBody>
        </p:sp>
        <p:sp>
          <p:nvSpPr>
            <p:cNvPr id="44" name="Lightning Bolt 43">
              <a:extLst>
                <a:ext uri="{FF2B5EF4-FFF2-40B4-BE49-F238E27FC236}">
                  <a16:creationId xmlns:a16="http://schemas.microsoft.com/office/drawing/2014/main" id="{A10B194D-2F6D-10DB-FD7B-9EEC4AF2C3D8}"/>
                </a:ext>
              </a:extLst>
            </p:cNvPr>
            <p:cNvSpPr/>
            <p:nvPr/>
          </p:nvSpPr>
          <p:spPr>
            <a:xfrm rot="19800000" flipH="1">
              <a:off x="5869995" y="2472643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5CB233-66C3-8058-FC47-9043952C9B2D}"/>
                </a:ext>
              </a:extLst>
            </p:cNvPr>
            <p:cNvCxnSpPr>
              <a:cxnSpLocks/>
            </p:cNvCxnSpPr>
            <p:nvPr/>
          </p:nvCxnSpPr>
          <p:spPr>
            <a:xfrm>
              <a:off x="6517588" y="2828202"/>
              <a:ext cx="415290" cy="0"/>
            </a:xfrm>
            <a:prstGeom prst="line">
              <a:avLst/>
            </a:prstGeom>
            <a:ln w="4445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98F1B4-740B-AEB6-B3AC-D79916FDAE28}"/>
              </a:ext>
            </a:extLst>
          </p:cNvPr>
          <p:cNvGrpSpPr/>
          <p:nvPr/>
        </p:nvGrpSpPr>
        <p:grpSpPr>
          <a:xfrm>
            <a:off x="7545999" y="3550905"/>
            <a:ext cx="3492543" cy="1305040"/>
            <a:chOff x="5935408" y="3311912"/>
            <a:chExt cx="3492543" cy="130504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3164FD-C4CE-FEBD-CF84-843CAB541A67}"/>
                </a:ext>
              </a:extLst>
            </p:cNvPr>
            <p:cNvSpPr txBox="1"/>
            <p:nvPr/>
          </p:nvSpPr>
          <p:spPr>
            <a:xfrm>
              <a:off x="6839859" y="4098433"/>
              <a:ext cx="2588092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Non-ideal ADC</a:t>
              </a:r>
            </a:p>
          </p:txBody>
        </p:sp>
        <p:sp>
          <p:nvSpPr>
            <p:cNvPr id="48" name="Lightning Bolt 47">
              <a:extLst>
                <a:ext uri="{FF2B5EF4-FFF2-40B4-BE49-F238E27FC236}">
                  <a16:creationId xmlns:a16="http://schemas.microsoft.com/office/drawing/2014/main" id="{F38657B0-A223-40BD-44A2-F724D1D6E9F6}"/>
                </a:ext>
              </a:extLst>
            </p:cNvPr>
            <p:cNvSpPr/>
            <p:nvPr/>
          </p:nvSpPr>
          <p:spPr>
            <a:xfrm rot="19800000" flipH="1">
              <a:off x="5935408" y="3311912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1334E1C4-1008-58FE-9B65-69BB75BEF0B5}"/>
                </a:ext>
              </a:extLst>
            </p:cNvPr>
            <p:cNvSpPr/>
            <p:nvPr/>
          </p:nvSpPr>
          <p:spPr>
            <a:xfrm rot="4977794" flipH="1">
              <a:off x="6117328" y="3542826"/>
              <a:ext cx="1117539" cy="1030713"/>
            </a:xfrm>
            <a:prstGeom prst="arc">
              <a:avLst>
                <a:gd name="adj1" fmla="val 16199996"/>
                <a:gd name="adj2" fmla="val 127622"/>
              </a:avLst>
            </a:prstGeom>
            <a:ln w="44450" cap="rnd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/>
              </a:endParaRPr>
            </a:p>
          </p:txBody>
        </p:sp>
      </p:grpSp>
      <p:sp>
        <p:nvSpPr>
          <p:cNvPr id="50" name="Rounded Rectangle 7">
            <a:extLst>
              <a:ext uri="{FF2B5EF4-FFF2-40B4-BE49-F238E27FC236}">
                <a16:creationId xmlns:a16="http://schemas.microsoft.com/office/drawing/2014/main" id="{85C44FFB-091A-55EF-791D-8A93B04B699B}"/>
              </a:ext>
            </a:extLst>
          </p:cNvPr>
          <p:cNvSpPr/>
          <p:nvPr/>
        </p:nvSpPr>
        <p:spPr>
          <a:xfrm>
            <a:off x="531628" y="5407047"/>
            <a:ext cx="10886237" cy="1235390"/>
          </a:xfrm>
          <a:prstGeom prst="roundRect">
            <a:avLst>
              <a:gd name="adj" fmla="val 13951"/>
            </a:avLst>
          </a:prstGeom>
          <a:solidFill>
            <a:srgbClr val="FBE5D6"/>
          </a:solidFill>
          <a:ln w="3175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Subpar utilization of trained models</a:t>
            </a:r>
            <a:br>
              <a:rPr lang="en-US" sz="3600" dirty="0">
                <a:solidFill>
                  <a:srgbClr val="FF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dirty="0">
                <a:solidFill>
                  <a:srgbClr val="C006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due to non-idealities</a:t>
            </a:r>
            <a:endParaRPr lang="en-US" sz="2800" b="1" dirty="0">
              <a:solidFill>
                <a:srgbClr val="C00600"/>
              </a:solidFill>
              <a:latin typeface="Avenir Next" panose="020B0503020202020204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17AC-FAF1-CACE-1242-8CBDDEC1F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39FD-F9D2-AD4E-D8B5-A5FEA6D9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Accuracy: All Non-idealities without Mitigation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54259-7711-AEAB-F103-FE1523E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641B3-ABEC-379F-7641-DCEE2A63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016"/>
          <a:stretch>
            <a:fillRect/>
          </a:stretch>
        </p:blipFill>
        <p:spPr>
          <a:xfrm>
            <a:off x="3233297" y="868873"/>
            <a:ext cx="2995620" cy="3771940"/>
          </a:xfrm>
          <a:custGeom>
            <a:avLst/>
            <a:gdLst>
              <a:gd name="connsiteX0" fmla="*/ 0 w 5122599"/>
              <a:gd name="connsiteY0" fmla="*/ 0 h 6450128"/>
              <a:gd name="connsiteX1" fmla="*/ 5122599 w 5122599"/>
              <a:gd name="connsiteY1" fmla="*/ 0 h 6450128"/>
              <a:gd name="connsiteX2" fmla="*/ 5122599 w 5122599"/>
              <a:gd name="connsiteY2" fmla="*/ 6450128 h 6450128"/>
              <a:gd name="connsiteX3" fmla="*/ 0 w 5122599"/>
              <a:gd name="connsiteY3" fmla="*/ 6450128 h 645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2599" h="6450128">
                <a:moveTo>
                  <a:pt x="0" y="0"/>
                </a:moveTo>
                <a:lnTo>
                  <a:pt x="5122599" y="0"/>
                </a:lnTo>
                <a:lnTo>
                  <a:pt x="5122599" y="6450128"/>
                </a:lnTo>
                <a:lnTo>
                  <a:pt x="0" y="64501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00250-168D-0B53-ECC9-E48AEAEA8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87" r="47246"/>
          <a:stretch>
            <a:fillRect/>
          </a:stretch>
        </p:blipFill>
        <p:spPr>
          <a:xfrm>
            <a:off x="7281365" y="868873"/>
            <a:ext cx="2466763" cy="3771940"/>
          </a:xfrm>
          <a:custGeom>
            <a:avLst/>
            <a:gdLst>
              <a:gd name="connsiteX0" fmla="*/ 0 w 4218237"/>
              <a:gd name="connsiteY0" fmla="*/ 0 h 6450128"/>
              <a:gd name="connsiteX1" fmla="*/ 4218237 w 4218237"/>
              <a:gd name="connsiteY1" fmla="*/ 0 h 6450128"/>
              <a:gd name="connsiteX2" fmla="*/ 4218237 w 4218237"/>
              <a:gd name="connsiteY2" fmla="*/ 6450128 h 6450128"/>
              <a:gd name="connsiteX3" fmla="*/ 0 w 4218237"/>
              <a:gd name="connsiteY3" fmla="*/ 6450128 h 645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237" h="6450128">
                <a:moveTo>
                  <a:pt x="0" y="0"/>
                </a:moveTo>
                <a:lnTo>
                  <a:pt x="4218237" y="0"/>
                </a:lnTo>
                <a:lnTo>
                  <a:pt x="4218237" y="6450128"/>
                </a:lnTo>
                <a:lnTo>
                  <a:pt x="0" y="6450128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8FBB8-D937-D9DD-89EB-429ED61EE31C}"/>
              </a:ext>
            </a:extLst>
          </p:cNvPr>
          <p:cNvSpPr txBox="1"/>
          <p:nvPr/>
        </p:nvSpPr>
        <p:spPr>
          <a:xfrm>
            <a:off x="2011841" y="3429000"/>
            <a:ext cx="16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/>
                <a:ea typeface="Cambria" panose="02040503050406030204" pitchFamily="18" charset="0"/>
              </a:rPr>
              <a:t>Non-idealities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44C9D-9B33-1D25-8F9F-E803B26A1F5D}"/>
              </a:ext>
            </a:extLst>
          </p:cNvPr>
          <p:cNvSpPr txBox="1"/>
          <p:nvPr/>
        </p:nvSpPr>
        <p:spPr>
          <a:xfrm rot="16200000">
            <a:off x="1966846" y="1860121"/>
            <a:ext cx="193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" panose="020B0503020202020204"/>
                <a:ea typeface="Cambria" panose="02040503050406030204" pitchFamily="18" charset="0"/>
              </a:rPr>
              <a:t>Accuracy (%)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5ED24-E0BE-90FF-BC3B-7E9A114C5F86}"/>
              </a:ext>
            </a:extLst>
          </p:cNvPr>
          <p:cNvSpPr/>
          <p:nvPr/>
        </p:nvSpPr>
        <p:spPr>
          <a:xfrm>
            <a:off x="3702104" y="774482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D1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88DE6-3E9F-59F8-B44C-6F9ACF7DA028}"/>
              </a:ext>
            </a:extLst>
          </p:cNvPr>
          <p:cNvSpPr/>
          <p:nvPr/>
        </p:nvSpPr>
        <p:spPr>
          <a:xfrm>
            <a:off x="7099649" y="774482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D2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44E86-F0EF-0B12-A7B4-51BF2BC25015}"/>
              </a:ext>
            </a:extLst>
          </p:cNvPr>
          <p:cNvSpPr txBox="1"/>
          <p:nvPr/>
        </p:nvSpPr>
        <p:spPr>
          <a:xfrm>
            <a:off x="4496027" y="803748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EAC16-0279-1516-86FE-88891822980E}"/>
              </a:ext>
            </a:extLst>
          </p:cNvPr>
          <p:cNvSpPr txBox="1"/>
          <p:nvPr/>
        </p:nvSpPr>
        <p:spPr>
          <a:xfrm>
            <a:off x="7975006" y="803748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158ADD-737D-9327-1473-2E446419790C}"/>
              </a:ext>
            </a:extLst>
          </p:cNvPr>
          <p:cNvGrpSpPr/>
          <p:nvPr/>
        </p:nvGrpSpPr>
        <p:grpSpPr>
          <a:xfrm>
            <a:off x="5581724" y="1111250"/>
            <a:ext cx="3989228" cy="963594"/>
            <a:chOff x="7258221" y="1119773"/>
            <a:chExt cx="5318971" cy="128479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E5E663B-C45E-EE9D-70DB-43F216734E2B}"/>
                </a:ext>
              </a:extLst>
            </p:cNvPr>
            <p:cNvCxnSpPr>
              <a:cxnSpLocks/>
            </p:cNvCxnSpPr>
            <p:nvPr/>
          </p:nvCxnSpPr>
          <p:spPr>
            <a:xfrm>
              <a:off x="7258221" y="1119773"/>
              <a:ext cx="0" cy="95820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563D00-17A7-59D4-CA68-9811101CC24F}"/>
                </a:ext>
              </a:extLst>
            </p:cNvPr>
            <p:cNvCxnSpPr>
              <a:cxnSpLocks/>
            </p:cNvCxnSpPr>
            <p:nvPr/>
          </p:nvCxnSpPr>
          <p:spPr>
            <a:xfrm>
              <a:off x="7896550" y="1119773"/>
              <a:ext cx="0" cy="109679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8B85839-D928-7DE3-74E2-DDA78C78DA90}"/>
                </a:ext>
              </a:extLst>
            </p:cNvPr>
            <p:cNvCxnSpPr>
              <a:cxnSpLocks/>
            </p:cNvCxnSpPr>
            <p:nvPr/>
          </p:nvCxnSpPr>
          <p:spPr>
            <a:xfrm>
              <a:off x="11953291" y="1119773"/>
              <a:ext cx="0" cy="120116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46636C-4CB6-E805-DD86-97BB8894CCCF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192" y="1119773"/>
              <a:ext cx="0" cy="128479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524E0A75-54C4-1D49-B2A6-2925F05E1B34}"/>
              </a:ext>
            </a:extLst>
          </p:cNvPr>
          <p:cNvSpPr/>
          <p:nvPr/>
        </p:nvSpPr>
        <p:spPr>
          <a:xfrm>
            <a:off x="1066800" y="5296404"/>
            <a:ext cx="10058400" cy="1148846"/>
          </a:xfrm>
          <a:prstGeom prst="roundRect">
            <a:avLst/>
          </a:prstGeom>
          <a:solidFill>
            <a:srgbClr val="FDDFD4"/>
          </a:solidFill>
          <a:ln w="38100">
            <a:solidFill>
              <a:srgbClr val="BF0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Combined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 non-idealities leads to </a:t>
            </a:r>
            <a:r>
              <a:rPr lang="en-US" sz="2400" dirty="0">
                <a:solidFill>
                  <a:srgbClr val="C0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significant accuracy loss 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&gt;18%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E1CD4A-6267-D0F0-EEC7-9EA4C2C005C6}"/>
              </a:ext>
            </a:extLst>
          </p:cNvPr>
          <p:cNvSpPr/>
          <p:nvPr/>
        </p:nvSpPr>
        <p:spPr>
          <a:xfrm>
            <a:off x="3874835" y="1205604"/>
            <a:ext cx="1487195" cy="1931491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C6D4D4-2653-BDAF-514F-9C6DF69899A1}"/>
              </a:ext>
            </a:extLst>
          </p:cNvPr>
          <p:cNvSpPr/>
          <p:nvPr/>
        </p:nvSpPr>
        <p:spPr>
          <a:xfrm>
            <a:off x="7249302" y="1147017"/>
            <a:ext cx="1487195" cy="1931491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7" grpId="0" animBg="1"/>
      <p:bldP spid="18" grpId="0" animBg="1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D918-E806-FF29-DE12-07953579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Accuracy: Enhancement Techniques on All Non-idealities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A5DD0-DD94-613B-3963-DCBA2D42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4D955-0573-A8CC-D9B0-489AA9EE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43" r="38872"/>
          <a:stretch>
            <a:fillRect/>
          </a:stretch>
        </p:blipFill>
        <p:spPr>
          <a:xfrm>
            <a:off x="6959486" y="1100174"/>
            <a:ext cx="3586486" cy="3396476"/>
          </a:xfrm>
          <a:custGeom>
            <a:avLst/>
            <a:gdLst>
              <a:gd name="connsiteX0" fmla="*/ 0 w 5497699"/>
              <a:gd name="connsiteY0" fmla="*/ 0 h 5206434"/>
              <a:gd name="connsiteX1" fmla="*/ 5497699 w 5497699"/>
              <a:gd name="connsiteY1" fmla="*/ 0 h 5206434"/>
              <a:gd name="connsiteX2" fmla="*/ 5497699 w 5497699"/>
              <a:gd name="connsiteY2" fmla="*/ 5206434 h 5206434"/>
              <a:gd name="connsiteX3" fmla="*/ 0 w 5497699"/>
              <a:gd name="connsiteY3" fmla="*/ 5206434 h 520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7699" h="5206434">
                <a:moveTo>
                  <a:pt x="0" y="0"/>
                </a:moveTo>
                <a:lnTo>
                  <a:pt x="5497699" y="0"/>
                </a:lnTo>
                <a:lnTo>
                  <a:pt x="5497699" y="5206434"/>
                </a:lnTo>
                <a:lnTo>
                  <a:pt x="0" y="52064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B9775-DB8D-2481-4A0B-B439A417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411"/>
          <a:stretch>
            <a:fillRect/>
          </a:stretch>
        </p:blipFill>
        <p:spPr>
          <a:xfrm>
            <a:off x="2313289" y="1100174"/>
            <a:ext cx="4267343" cy="3396477"/>
          </a:xfrm>
          <a:custGeom>
            <a:avLst/>
            <a:gdLst>
              <a:gd name="connsiteX0" fmla="*/ 0 w 6541380"/>
              <a:gd name="connsiteY0" fmla="*/ 0 h 5206436"/>
              <a:gd name="connsiteX1" fmla="*/ 6541380 w 6541380"/>
              <a:gd name="connsiteY1" fmla="*/ 0 h 5206436"/>
              <a:gd name="connsiteX2" fmla="*/ 6541380 w 6541380"/>
              <a:gd name="connsiteY2" fmla="*/ 5206436 h 5206436"/>
              <a:gd name="connsiteX3" fmla="*/ 0 w 6541380"/>
              <a:gd name="connsiteY3" fmla="*/ 5206436 h 520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380" h="5206436">
                <a:moveTo>
                  <a:pt x="0" y="0"/>
                </a:moveTo>
                <a:lnTo>
                  <a:pt x="6541380" y="0"/>
                </a:lnTo>
                <a:lnTo>
                  <a:pt x="6541380" y="5206436"/>
                </a:lnTo>
                <a:lnTo>
                  <a:pt x="0" y="5206436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F8A3BD-3C02-2104-247C-3CD876EF0702}"/>
              </a:ext>
            </a:extLst>
          </p:cNvPr>
          <p:cNvSpPr/>
          <p:nvPr/>
        </p:nvSpPr>
        <p:spPr>
          <a:xfrm>
            <a:off x="2848712" y="1060105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D1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5795B7-DF65-5830-26DD-D4D84B0684A3}"/>
              </a:ext>
            </a:extLst>
          </p:cNvPr>
          <p:cNvCxnSpPr>
            <a:cxnSpLocks/>
          </p:cNvCxnSpPr>
          <p:nvPr/>
        </p:nvCxnSpPr>
        <p:spPr>
          <a:xfrm>
            <a:off x="7099694" y="1404385"/>
            <a:ext cx="326571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E9D97E-9090-E46F-FB5D-DD83EB2E62B6}"/>
              </a:ext>
            </a:extLst>
          </p:cNvPr>
          <p:cNvCxnSpPr>
            <a:cxnSpLocks/>
          </p:cNvCxnSpPr>
          <p:nvPr/>
        </p:nvCxnSpPr>
        <p:spPr>
          <a:xfrm>
            <a:off x="2985302" y="1404385"/>
            <a:ext cx="345079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6245DE8-84E6-1A1A-541E-C14BF3B092F2}"/>
              </a:ext>
            </a:extLst>
          </p:cNvPr>
          <p:cNvGrpSpPr/>
          <p:nvPr/>
        </p:nvGrpSpPr>
        <p:grpSpPr>
          <a:xfrm>
            <a:off x="6321978" y="1393578"/>
            <a:ext cx="4011244" cy="210145"/>
            <a:chOff x="5432830" y="2137854"/>
            <a:chExt cx="5348328" cy="28019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60DD97-DB0B-47E5-1813-764F2EFC62ED}"/>
                </a:ext>
              </a:extLst>
            </p:cNvPr>
            <p:cNvCxnSpPr>
              <a:cxnSpLocks/>
            </p:cNvCxnSpPr>
            <p:nvPr/>
          </p:nvCxnSpPr>
          <p:spPr>
            <a:xfrm>
              <a:off x="5432830" y="2137854"/>
              <a:ext cx="0" cy="28019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2E72F7-CC0C-0BDB-3514-EA9B20365335}"/>
                </a:ext>
              </a:extLst>
            </p:cNvPr>
            <p:cNvCxnSpPr>
              <a:cxnSpLocks/>
            </p:cNvCxnSpPr>
            <p:nvPr/>
          </p:nvCxnSpPr>
          <p:spPr>
            <a:xfrm>
              <a:off x="10781158" y="2137854"/>
              <a:ext cx="0" cy="23727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859B79-76CC-AA33-CC73-63176F03BB6D}"/>
              </a:ext>
            </a:extLst>
          </p:cNvPr>
          <p:cNvSpPr txBox="1"/>
          <p:nvPr/>
        </p:nvSpPr>
        <p:spPr>
          <a:xfrm rot="16200000">
            <a:off x="1140369" y="2026954"/>
            <a:ext cx="193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/>
                <a:ea typeface="Cambria" panose="02040503050406030204" pitchFamily="18" charset="0"/>
              </a:rPr>
              <a:t>Accuracy (%)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B528F-66D5-0F45-2465-EB6A8D849438}"/>
              </a:ext>
            </a:extLst>
          </p:cNvPr>
          <p:cNvSpPr txBox="1"/>
          <p:nvPr/>
        </p:nvSpPr>
        <p:spPr>
          <a:xfrm>
            <a:off x="4337589" y="1097347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45408-6D6A-F3AA-4E9F-61E5A4C1C5B5}"/>
              </a:ext>
            </a:extLst>
          </p:cNvPr>
          <p:cNvSpPr txBox="1"/>
          <p:nvPr/>
        </p:nvSpPr>
        <p:spPr>
          <a:xfrm>
            <a:off x="8187553" y="1097347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6D9F88-424E-6752-7D76-97C28F35F39B}"/>
              </a:ext>
            </a:extLst>
          </p:cNvPr>
          <p:cNvSpPr/>
          <p:nvPr/>
        </p:nvSpPr>
        <p:spPr>
          <a:xfrm>
            <a:off x="6865142" y="1060105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D3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1DA6FADC-2F52-1A84-AB10-4AC4D4581CE4}"/>
              </a:ext>
            </a:extLst>
          </p:cNvPr>
          <p:cNvSpPr/>
          <p:nvPr/>
        </p:nvSpPr>
        <p:spPr>
          <a:xfrm>
            <a:off x="1066800" y="5296404"/>
            <a:ext cx="10058400" cy="1148846"/>
          </a:xfrm>
          <a:prstGeom prst="roundRect">
            <a:avLst/>
          </a:prstGeom>
          <a:solidFill>
            <a:srgbClr val="E4F3DE"/>
          </a:solidFill>
          <a:ln w="38100">
            <a:solidFill>
              <a:srgbClr val="1081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0813B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Accuracy loss drops to 6%</a:t>
            </a:r>
            <a:r>
              <a:rPr lang="en-US" sz="2400" dirty="0">
                <a:solidFill>
                  <a:srgbClr val="10813B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>
                <a:solidFill>
                  <a:srgbClr val="10813B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from 18% 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after handling all non-idealities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DFEB9B-6292-C9DD-3E76-4625262A9A32}"/>
              </a:ext>
            </a:extLst>
          </p:cNvPr>
          <p:cNvSpPr txBox="1"/>
          <p:nvPr/>
        </p:nvSpPr>
        <p:spPr>
          <a:xfrm>
            <a:off x="4119145" y="4475388"/>
            <a:ext cx="462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/>
              </a:rPr>
              <a:t>Enhancement Technique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9A69BE-A338-38EB-5FF1-49012159D0B8}"/>
              </a:ext>
            </a:extLst>
          </p:cNvPr>
          <p:cNvSpPr/>
          <p:nvPr/>
        </p:nvSpPr>
        <p:spPr>
          <a:xfrm>
            <a:off x="3090804" y="1475970"/>
            <a:ext cx="2729131" cy="195302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8EC3DC-B771-2C59-F35E-0AE3DF98349D}"/>
              </a:ext>
            </a:extLst>
          </p:cNvPr>
          <p:cNvSpPr/>
          <p:nvPr/>
        </p:nvSpPr>
        <p:spPr>
          <a:xfrm>
            <a:off x="7022856" y="1475970"/>
            <a:ext cx="2729131" cy="195302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6A89D-D05C-06D9-A4B0-BB0CCF9C9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0" dirty="0" err="1">
                <a:solidFill>
                  <a:srgbClr val="000000"/>
                </a:solidFill>
              </a:rPr>
              <a:t>Haiyu</a:t>
            </a:r>
            <a:r>
              <a:rPr lang="en-US" sz="2000" kern="0" dirty="0">
                <a:solidFill>
                  <a:srgbClr val="000000"/>
                </a:solidFill>
              </a:rPr>
              <a:t> Mao, Mohammed </a:t>
            </a:r>
            <a:r>
              <a:rPr lang="en-US" sz="2000" kern="0" dirty="0" err="1">
                <a:solidFill>
                  <a:srgbClr val="000000"/>
                </a:solidFill>
              </a:rPr>
              <a:t>Alser</a:t>
            </a:r>
            <a:r>
              <a:rPr lang="en-US" sz="2000" kern="0" dirty="0">
                <a:solidFill>
                  <a:srgbClr val="000000"/>
                </a:solidFill>
              </a:rPr>
              <a:t>, Mohammad </a:t>
            </a:r>
            <a:r>
              <a:rPr lang="en-US" sz="2000" kern="0" dirty="0" err="1">
                <a:solidFill>
                  <a:srgbClr val="000000"/>
                </a:solidFill>
              </a:rPr>
              <a:t>Sadrosadati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u="sng" kern="0" dirty="0">
                <a:solidFill>
                  <a:srgbClr val="000000"/>
                </a:solidFill>
              </a:rPr>
              <a:t>Can Firtina</a:t>
            </a:r>
            <a:r>
              <a:rPr lang="en-US" sz="2000" kern="0" dirty="0">
                <a:solidFill>
                  <a:srgbClr val="000000"/>
                </a:solidFill>
              </a:rPr>
              <a:t>, Akanksha Baranwal,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Damla Senol Cali, Aditya </a:t>
            </a:r>
            <a:r>
              <a:rPr lang="en-US" sz="2000" kern="0" dirty="0" err="1">
                <a:solidFill>
                  <a:srgbClr val="000000"/>
                </a:solidFill>
              </a:rPr>
              <a:t>Manglik</a:t>
            </a:r>
            <a:r>
              <a:rPr lang="en-US" sz="2000" kern="0" dirty="0">
                <a:solidFill>
                  <a:srgbClr val="000000"/>
                </a:solidFill>
              </a:rPr>
              <a:t>, Nour </a:t>
            </a:r>
            <a:r>
              <a:rPr lang="en-US" sz="2000" kern="0" dirty="0" err="1">
                <a:solidFill>
                  <a:srgbClr val="000000"/>
                </a:solidFill>
              </a:rPr>
              <a:t>Almadhoun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Alserr</a:t>
            </a:r>
            <a:r>
              <a:rPr lang="en-US" sz="2000" kern="0" dirty="0">
                <a:solidFill>
                  <a:srgbClr val="000000"/>
                </a:solidFill>
              </a:rPr>
              <a:t>, and Onur Mutlu,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b="1" kern="0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"GenPIP: In-Memory Acceleration of Genome Analysis via Tight Integration</a:t>
            </a:r>
            <a:br>
              <a:rPr lang="en-US" sz="2000" b="1" kern="0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kern="0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Basecalling and Read Mapping"</a:t>
            </a:r>
            <a:br>
              <a:rPr lang="en-US" sz="2000" kern="0" dirty="0">
                <a:solidFill>
                  <a:srgbClr val="0000FF"/>
                </a:solidFill>
              </a:rPr>
            </a:br>
            <a:r>
              <a:rPr lang="en-US" sz="2000" i="1" kern="0" dirty="0">
                <a:solidFill>
                  <a:srgbClr val="000000"/>
                </a:solidFill>
              </a:rPr>
              <a:t>Proceedings of the </a:t>
            </a:r>
            <a:r>
              <a:rPr lang="en-US" sz="2000" i="1" kern="0" dirty="0">
                <a:solidFill>
                  <a:srgbClr val="000000"/>
                </a:solidFill>
                <a:hlinkClick r:id="rId4"/>
              </a:rPr>
              <a:t>55th International Symposium on Microarchitecture</a:t>
            </a:r>
            <a:r>
              <a:rPr lang="en-US" sz="2000" i="1" kern="0" dirty="0">
                <a:solidFill>
                  <a:srgbClr val="000000"/>
                </a:solidFill>
              </a:rPr>
              <a:t> (</a:t>
            </a:r>
            <a:r>
              <a:rPr lang="en-US" sz="2000" b="1" i="1" kern="0" dirty="0">
                <a:solidFill>
                  <a:srgbClr val="000000"/>
                </a:solidFill>
              </a:rPr>
              <a:t>MICRO</a:t>
            </a:r>
            <a:r>
              <a:rPr lang="en-US" sz="2000" i="1" kern="0" dirty="0">
                <a:solidFill>
                  <a:srgbClr val="000000"/>
                </a:solidFill>
              </a:rPr>
              <a:t>)</a:t>
            </a:r>
            <a:r>
              <a:rPr lang="en-US" sz="2000" kern="0" dirty="0">
                <a:solidFill>
                  <a:srgbClr val="000000"/>
                </a:solidFill>
              </a:rPr>
              <a:t>, Chicago, IL, USA, October 2022.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5"/>
              </a:rPr>
              <a:t>Slides (pptx)</a:t>
            </a:r>
            <a:r>
              <a:rPr lang="en-US" sz="2000" kern="0" dirty="0">
                <a:solidFill>
                  <a:srgbClr val="000000"/>
                </a:solidFill>
              </a:rPr>
              <a:t> </a:t>
            </a:r>
            <a:r>
              <a:rPr lang="en-US" sz="2000" kern="0" dirty="0">
                <a:solidFill>
                  <a:srgbClr val="000000"/>
                </a:solidFill>
                <a:hlinkClick r:id="rId6"/>
              </a:rPr>
              <a:t>(pdf)</a:t>
            </a:r>
            <a:r>
              <a:rPr lang="en-US" sz="2000" kern="0" dirty="0">
                <a:solidFill>
                  <a:srgbClr val="000000"/>
                </a:solidFill>
              </a:rPr>
              <a:t>]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7"/>
              </a:rPr>
              <a:t>Longer Lecture Slides (pptx)</a:t>
            </a:r>
            <a:r>
              <a:rPr lang="en-US" sz="2000" kern="0" dirty="0">
                <a:solidFill>
                  <a:srgbClr val="000000"/>
                </a:solidFill>
              </a:rPr>
              <a:t> </a:t>
            </a:r>
            <a:r>
              <a:rPr lang="en-US" sz="2000" kern="0" dirty="0">
                <a:solidFill>
                  <a:srgbClr val="000000"/>
                </a:solidFill>
                <a:hlinkClick r:id="rId8"/>
              </a:rPr>
              <a:t>(pdf)</a:t>
            </a:r>
            <a:r>
              <a:rPr lang="en-US" sz="2000" kern="0" dirty="0">
                <a:solidFill>
                  <a:srgbClr val="000000"/>
                </a:solidFill>
              </a:rPr>
              <a:t>]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9"/>
              </a:rPr>
              <a:t>Lecture Video</a:t>
            </a:r>
            <a:r>
              <a:rPr lang="en-US" sz="2000" kern="0" dirty="0">
                <a:solidFill>
                  <a:srgbClr val="000000"/>
                </a:solidFill>
              </a:rPr>
              <a:t> (25 minutes)]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10"/>
              </a:rPr>
              <a:t>arXiv version</a:t>
            </a:r>
            <a:r>
              <a:rPr lang="en-US" sz="2000" kern="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9C86E-8476-5196-9B16-2AB99B8D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2EA9C0-14C1-3438-99BF-C5703C7F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ML-based Genome Analysis via PIM </a:t>
            </a:r>
            <a:r>
              <a:rPr lang="en-US" sz="2400" dirty="0"/>
              <a:t>[MICRO '22]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B7275-37A0-75D4-C72B-156833E13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560" y="4000911"/>
            <a:ext cx="11068880" cy="20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E156-3DC8-AF44-9BF4-A8A4A739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1: Large Data Movement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D80FD-3C4D-3F91-FC58-AFE822ED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F4D97C-2240-4663-B955-8A8B526D0A39}"/>
              </a:ext>
            </a:extLst>
          </p:cNvPr>
          <p:cNvGrpSpPr/>
          <p:nvPr/>
        </p:nvGrpSpPr>
        <p:grpSpPr>
          <a:xfrm>
            <a:off x="1668090" y="1710322"/>
            <a:ext cx="1071258" cy="523206"/>
            <a:chOff x="320538" y="1839686"/>
            <a:chExt cx="1071258" cy="523206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3A066B99-1DC7-C8A8-F5C7-D396270F22C8}"/>
                </a:ext>
              </a:extLst>
            </p:cNvPr>
            <p:cNvSpPr/>
            <p:nvPr/>
          </p:nvSpPr>
          <p:spPr>
            <a:xfrm>
              <a:off x="366963" y="1839686"/>
              <a:ext cx="978408" cy="484632"/>
            </a:xfrm>
            <a:prstGeom prst="homePlate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928413-2C9E-A94C-4347-22F7EC5360B9}"/>
                </a:ext>
              </a:extLst>
            </p:cNvPr>
            <p:cNvSpPr txBox="1"/>
            <p:nvPr/>
          </p:nvSpPr>
          <p:spPr>
            <a:xfrm>
              <a:off x="320538" y="1850572"/>
              <a:ext cx="1071258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Raw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Signals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7" name="Chevron 6">
            <a:extLst>
              <a:ext uri="{FF2B5EF4-FFF2-40B4-BE49-F238E27FC236}">
                <a16:creationId xmlns:a16="http://schemas.microsoft.com/office/drawing/2014/main" id="{D07EC5AA-F29E-CA75-AA60-BFE6EB02264C}"/>
              </a:ext>
            </a:extLst>
          </p:cNvPr>
          <p:cNvSpPr/>
          <p:nvPr/>
        </p:nvSpPr>
        <p:spPr>
          <a:xfrm>
            <a:off x="2523207" y="1710322"/>
            <a:ext cx="1839688" cy="484632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Basecalling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ABC679F-94A0-A6B2-CA55-5701EA648E1D}"/>
              </a:ext>
            </a:extLst>
          </p:cNvPr>
          <p:cNvSpPr/>
          <p:nvPr/>
        </p:nvSpPr>
        <p:spPr>
          <a:xfrm>
            <a:off x="4188721" y="1710322"/>
            <a:ext cx="1273631" cy="484632"/>
          </a:xfrm>
          <a:prstGeom prst="chevron">
            <a:avLst/>
          </a:prstGeom>
          <a:solidFill>
            <a:srgbClr val="FE6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9EF0E9-3789-BEF5-FA4C-D2E4172CAEE0}"/>
              </a:ext>
            </a:extLst>
          </p:cNvPr>
          <p:cNvGrpSpPr/>
          <p:nvPr/>
        </p:nvGrpSpPr>
        <p:grpSpPr>
          <a:xfrm>
            <a:off x="5288178" y="1710322"/>
            <a:ext cx="1839688" cy="523206"/>
            <a:chOff x="3820884" y="1251857"/>
            <a:chExt cx="1839688" cy="523206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4DDF9B6D-7323-E4CB-9214-EEB6DDCE9BA1}"/>
                </a:ext>
              </a:extLst>
            </p:cNvPr>
            <p:cNvSpPr/>
            <p:nvPr/>
          </p:nvSpPr>
          <p:spPr>
            <a:xfrm>
              <a:off x="3820884" y="1251857"/>
              <a:ext cx="1839688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50BF57-ACF1-4BA6-6A4A-52FD77B81590}"/>
                </a:ext>
              </a:extLst>
            </p:cNvPr>
            <p:cNvSpPr txBox="1"/>
            <p:nvPr/>
          </p:nvSpPr>
          <p:spPr>
            <a:xfrm>
              <a:off x="3995057" y="1262743"/>
              <a:ext cx="1449373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control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26051E-7002-E695-FFD2-70F285BE1A3E}"/>
              </a:ext>
            </a:extLst>
          </p:cNvPr>
          <p:cNvGrpSpPr/>
          <p:nvPr/>
        </p:nvGrpSpPr>
        <p:grpSpPr>
          <a:xfrm>
            <a:off x="6899261" y="1700130"/>
            <a:ext cx="1578431" cy="512320"/>
            <a:chOff x="5431967" y="1241665"/>
            <a:chExt cx="1578431" cy="512320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F145E7F1-8DEC-D894-5C30-624D9EC05A61}"/>
                </a:ext>
              </a:extLst>
            </p:cNvPr>
            <p:cNvSpPr/>
            <p:nvPr/>
          </p:nvSpPr>
          <p:spPr>
            <a:xfrm>
              <a:off x="5486397" y="1251857"/>
              <a:ext cx="1426030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31E15-5FAA-DFD5-521E-0611F0DC3143}"/>
                </a:ext>
              </a:extLst>
            </p:cNvPr>
            <p:cNvSpPr txBox="1"/>
            <p:nvPr/>
          </p:nvSpPr>
          <p:spPr>
            <a:xfrm>
              <a:off x="5431967" y="1241665"/>
              <a:ext cx="1578431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High-quality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3ED6C3-5044-D1C2-E037-15EBD701E159}"/>
              </a:ext>
            </a:extLst>
          </p:cNvPr>
          <p:cNvGrpSpPr/>
          <p:nvPr/>
        </p:nvGrpSpPr>
        <p:grpSpPr>
          <a:xfrm>
            <a:off x="8205547" y="1710322"/>
            <a:ext cx="1328061" cy="516474"/>
            <a:chOff x="6738253" y="1251857"/>
            <a:chExt cx="1328061" cy="516474"/>
          </a:xfrm>
        </p:grpSpPr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24090348-730B-6C58-6719-32922163BFC0}"/>
                </a:ext>
              </a:extLst>
            </p:cNvPr>
            <p:cNvSpPr/>
            <p:nvPr/>
          </p:nvSpPr>
          <p:spPr>
            <a:xfrm>
              <a:off x="6738253" y="1251857"/>
              <a:ext cx="1328061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435473-D07B-DAE4-53C0-867781F7C621}"/>
                </a:ext>
              </a:extLst>
            </p:cNvPr>
            <p:cNvSpPr txBox="1"/>
            <p:nvPr/>
          </p:nvSpPr>
          <p:spPr>
            <a:xfrm>
              <a:off x="6912427" y="1262743"/>
              <a:ext cx="968831" cy="50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342E8A-E486-E1F3-75AA-A6F69DF4FA95}"/>
              </a:ext>
            </a:extLst>
          </p:cNvPr>
          <p:cNvGrpSpPr/>
          <p:nvPr/>
        </p:nvGrpSpPr>
        <p:grpSpPr>
          <a:xfrm>
            <a:off x="9294119" y="1700130"/>
            <a:ext cx="1197434" cy="512320"/>
            <a:chOff x="7826825" y="1241665"/>
            <a:chExt cx="1197434" cy="512320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7A63CB36-415F-0019-677E-49FE0343676B}"/>
                </a:ext>
              </a:extLst>
            </p:cNvPr>
            <p:cNvSpPr/>
            <p:nvPr/>
          </p:nvSpPr>
          <p:spPr>
            <a:xfrm>
              <a:off x="7881254" y="1251857"/>
              <a:ext cx="1055918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913B0E-9380-5D6B-AD30-6C20A11CC7D2}"/>
                </a:ext>
              </a:extLst>
            </p:cNvPr>
            <p:cNvSpPr txBox="1"/>
            <p:nvPr/>
          </p:nvSpPr>
          <p:spPr>
            <a:xfrm>
              <a:off x="7826825" y="1241665"/>
              <a:ext cx="1197434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Mapped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CF33733-304C-5043-A333-34C5EAB44B03}"/>
              </a:ext>
            </a:extLst>
          </p:cNvPr>
          <p:cNvSpPr/>
          <p:nvPr/>
        </p:nvSpPr>
        <p:spPr>
          <a:xfrm>
            <a:off x="1714515" y="3822148"/>
            <a:ext cx="8529815" cy="1153886"/>
          </a:xfrm>
          <a:prstGeom prst="roundRect">
            <a:avLst>
              <a:gd name="adj" fmla="val 1116"/>
            </a:avLst>
          </a:prstGeom>
          <a:solidFill>
            <a:srgbClr val="C00000">
              <a:alpha val="1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Large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data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movement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between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genome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analysis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steps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B5E167-E828-8CDC-5CC4-66CF22BF2410}"/>
              </a:ext>
            </a:extLst>
          </p:cNvPr>
          <p:cNvSpPr/>
          <p:nvPr/>
        </p:nvSpPr>
        <p:spPr>
          <a:xfrm>
            <a:off x="2034890" y="2671516"/>
            <a:ext cx="1386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3913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88162CF-0121-C402-F07A-5432A64F0146}"/>
              </a:ext>
            </a:extLst>
          </p:cNvPr>
          <p:cNvCxnSpPr>
            <a:cxnSpLocks/>
            <a:stCxn id="6" idx="2"/>
            <a:endCxn id="22" idx="0"/>
          </p:cNvCxnSpPr>
          <p:nvPr/>
        </p:nvCxnSpPr>
        <p:spPr>
          <a:xfrm rot="16200000" flipH="1">
            <a:off x="2246832" y="2190415"/>
            <a:ext cx="437988" cy="524214"/>
          </a:xfrm>
          <a:prstGeom prst="bentConnector3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2B0FFF8-45A7-157E-75F2-EEC9A7EC5E61}"/>
              </a:ext>
            </a:extLst>
          </p:cNvPr>
          <p:cNvSpPr/>
          <p:nvPr/>
        </p:nvSpPr>
        <p:spPr>
          <a:xfrm>
            <a:off x="4102742" y="2682402"/>
            <a:ext cx="121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9C5822-F579-2E99-EEA3-BE44ED8ECE6A}"/>
              </a:ext>
            </a:extLst>
          </p:cNvPr>
          <p:cNvCxnSpPr>
            <a:stCxn id="8" idx="2"/>
            <a:endCxn id="24" idx="0"/>
          </p:cNvCxnSpPr>
          <p:nvPr/>
        </p:nvCxnSpPr>
        <p:spPr>
          <a:xfrm>
            <a:off x="4704379" y="2194954"/>
            <a:ext cx="5645" cy="48744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96E5E9B-5EB0-BA23-5AF2-CE5E89F15385}"/>
              </a:ext>
            </a:extLst>
          </p:cNvPr>
          <p:cNvSpPr/>
          <p:nvPr/>
        </p:nvSpPr>
        <p:spPr>
          <a:xfrm>
            <a:off x="6208022" y="2682402"/>
            <a:ext cx="121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3911130-3629-141B-7E1E-C921CE4816CA}"/>
              </a:ext>
            </a:extLst>
          </p:cNvPr>
          <p:cNvCxnSpPr>
            <a:stCxn id="14" idx="2"/>
            <a:endCxn id="26" idx="0"/>
          </p:cNvCxnSpPr>
          <p:nvPr/>
        </p:nvCxnSpPr>
        <p:spPr>
          <a:xfrm rot="5400000">
            <a:off x="7016915" y="2010840"/>
            <a:ext cx="469952" cy="873173"/>
          </a:xfrm>
          <a:prstGeom prst="bentConnector3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B44FDD9-A41C-842F-BB4B-5709B2A8A488}"/>
              </a:ext>
            </a:extLst>
          </p:cNvPr>
          <p:cNvSpPr/>
          <p:nvPr/>
        </p:nvSpPr>
        <p:spPr>
          <a:xfrm>
            <a:off x="9156475" y="2681706"/>
            <a:ext cx="121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81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89EC5A-61AE-8D57-1737-FC70E1BD743D}"/>
              </a:ext>
            </a:extLst>
          </p:cNvPr>
          <p:cNvCxnSpPr>
            <a:cxnSpLocks/>
          </p:cNvCxnSpPr>
          <p:nvPr/>
        </p:nvCxnSpPr>
        <p:spPr>
          <a:xfrm>
            <a:off x="9762208" y="2221948"/>
            <a:ext cx="1549" cy="448872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653A0D8B-2F6A-653F-0983-F73EF66239D0}"/>
              </a:ext>
            </a:extLst>
          </p:cNvPr>
          <p:cNvSpPr/>
          <p:nvPr/>
        </p:nvSpPr>
        <p:spPr>
          <a:xfrm>
            <a:off x="2013118" y="2689340"/>
            <a:ext cx="5387695" cy="431050"/>
          </a:xfrm>
          <a:prstGeom prst="roundRect">
            <a:avLst>
              <a:gd name="adj" fmla="val 1116"/>
            </a:avLst>
          </a:prstGeom>
          <a:solidFill>
            <a:srgbClr val="C00000">
              <a:alpha val="1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4EC76F-181F-2023-0FA5-1F45E4497697}"/>
              </a:ext>
            </a:extLst>
          </p:cNvPr>
          <p:cNvSpPr/>
          <p:nvPr/>
        </p:nvSpPr>
        <p:spPr>
          <a:xfrm>
            <a:off x="1587034" y="6526242"/>
            <a:ext cx="8657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华文楷体" panose="02010600040101010101" pitchFamily="2" charset="-122"/>
                <a:cs typeface="+mn-cs"/>
              </a:rPr>
              <a:t>[NC'19]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Rory Bowden, Robert W Davies, Andreas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Heger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Alistair 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Pagnamenta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Mariateresa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 de Cesare, Laura 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Oikkonen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Duncan Parkes, Colin Freeman, Fatima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Dhalla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Smita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 Y Patel, et al. Sequencing of human genomes with nanopore technology. Nature Communications, 2019. </a:t>
            </a:r>
          </a:p>
        </p:txBody>
      </p:sp>
    </p:spTree>
    <p:extLst>
      <p:ext uri="{BB962C8B-B14F-4D97-AF65-F5344CB8AC3E}">
        <p14:creationId xmlns:p14="http://schemas.microsoft.com/office/powerpoint/2010/main" val="171998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22" grpId="0"/>
      <p:bldP spid="24" grpId="0"/>
      <p:bldP spid="26" grpId="0"/>
      <p:bldP spid="28" grpId="0"/>
      <p:bldP spid="3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5B5B6-1213-1665-E291-F5CDF424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718C-FEDE-AE5A-6486-DE257739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Wasted Computation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8229F-F1B6-2F88-1309-38F84AA2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E3BFEF-2F55-1F8C-1C2C-69057F3ADDEB}"/>
              </a:ext>
            </a:extLst>
          </p:cNvPr>
          <p:cNvGrpSpPr/>
          <p:nvPr/>
        </p:nvGrpSpPr>
        <p:grpSpPr>
          <a:xfrm>
            <a:off x="1668103" y="1710309"/>
            <a:ext cx="1071258" cy="523206"/>
            <a:chOff x="320538" y="1839686"/>
            <a:chExt cx="1071258" cy="523206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2D85EEEC-D823-951A-D6FC-21495BE19D41}"/>
                </a:ext>
              </a:extLst>
            </p:cNvPr>
            <p:cNvSpPr/>
            <p:nvPr/>
          </p:nvSpPr>
          <p:spPr>
            <a:xfrm>
              <a:off x="366963" y="1839686"/>
              <a:ext cx="978408" cy="484632"/>
            </a:xfrm>
            <a:prstGeom prst="homePlate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1EEB87-14DD-9246-1042-9FD43F8AECC6}"/>
                </a:ext>
              </a:extLst>
            </p:cNvPr>
            <p:cNvSpPr txBox="1"/>
            <p:nvPr/>
          </p:nvSpPr>
          <p:spPr>
            <a:xfrm>
              <a:off x="320538" y="1850572"/>
              <a:ext cx="1071258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Raw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Signals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7" name="Chevron 6">
            <a:extLst>
              <a:ext uri="{FF2B5EF4-FFF2-40B4-BE49-F238E27FC236}">
                <a16:creationId xmlns:a16="http://schemas.microsoft.com/office/drawing/2014/main" id="{CD31FE97-FCD2-4443-7D47-300768A1BD70}"/>
              </a:ext>
            </a:extLst>
          </p:cNvPr>
          <p:cNvSpPr/>
          <p:nvPr/>
        </p:nvSpPr>
        <p:spPr>
          <a:xfrm>
            <a:off x="2523220" y="1710309"/>
            <a:ext cx="1839688" cy="484632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Basecalling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699CCA7-D035-1078-C5DF-6EDC56CBA8AA}"/>
              </a:ext>
            </a:extLst>
          </p:cNvPr>
          <p:cNvSpPr/>
          <p:nvPr/>
        </p:nvSpPr>
        <p:spPr>
          <a:xfrm>
            <a:off x="4188734" y="1710309"/>
            <a:ext cx="1273631" cy="484632"/>
          </a:xfrm>
          <a:prstGeom prst="chevron">
            <a:avLst/>
          </a:prstGeom>
          <a:solidFill>
            <a:srgbClr val="FE6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9DD9F-D140-B2F9-53A3-EC3EFA08A7FB}"/>
              </a:ext>
            </a:extLst>
          </p:cNvPr>
          <p:cNvGrpSpPr/>
          <p:nvPr/>
        </p:nvGrpSpPr>
        <p:grpSpPr>
          <a:xfrm>
            <a:off x="5288191" y="1710309"/>
            <a:ext cx="1839688" cy="523206"/>
            <a:chOff x="3820884" y="1251857"/>
            <a:chExt cx="1839688" cy="523206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F7BFB16A-8959-6B51-6FAB-FCDD357E6963}"/>
                </a:ext>
              </a:extLst>
            </p:cNvPr>
            <p:cNvSpPr/>
            <p:nvPr/>
          </p:nvSpPr>
          <p:spPr>
            <a:xfrm>
              <a:off x="3820884" y="1251857"/>
              <a:ext cx="1839688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23293D-63AA-1E96-61BD-88CA871E7B56}"/>
                </a:ext>
              </a:extLst>
            </p:cNvPr>
            <p:cNvSpPr txBox="1"/>
            <p:nvPr/>
          </p:nvSpPr>
          <p:spPr>
            <a:xfrm>
              <a:off x="3995057" y="1262743"/>
              <a:ext cx="1449373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control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F3B04-1AD7-B67A-5CE9-F2EF71631BBE}"/>
              </a:ext>
            </a:extLst>
          </p:cNvPr>
          <p:cNvGrpSpPr/>
          <p:nvPr/>
        </p:nvGrpSpPr>
        <p:grpSpPr>
          <a:xfrm>
            <a:off x="6899274" y="1700117"/>
            <a:ext cx="1578431" cy="512320"/>
            <a:chOff x="5431967" y="1241665"/>
            <a:chExt cx="1578431" cy="512320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046AA07C-9847-C2AF-936A-A58D7A5600E0}"/>
                </a:ext>
              </a:extLst>
            </p:cNvPr>
            <p:cNvSpPr/>
            <p:nvPr/>
          </p:nvSpPr>
          <p:spPr>
            <a:xfrm>
              <a:off x="5486397" y="1251857"/>
              <a:ext cx="1426030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6755E1-AE92-9868-131E-26206ED68FCE}"/>
                </a:ext>
              </a:extLst>
            </p:cNvPr>
            <p:cNvSpPr txBox="1"/>
            <p:nvPr/>
          </p:nvSpPr>
          <p:spPr>
            <a:xfrm>
              <a:off x="5431967" y="1241665"/>
              <a:ext cx="1578431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High-quality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A0BD5-9111-B8EA-9D5E-38CE78F8C54D}"/>
              </a:ext>
            </a:extLst>
          </p:cNvPr>
          <p:cNvGrpSpPr/>
          <p:nvPr/>
        </p:nvGrpSpPr>
        <p:grpSpPr>
          <a:xfrm>
            <a:off x="8205560" y="1710309"/>
            <a:ext cx="1328061" cy="516474"/>
            <a:chOff x="6738253" y="1251857"/>
            <a:chExt cx="1328061" cy="516474"/>
          </a:xfrm>
        </p:grpSpPr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7FD15553-BEFF-E1BF-F491-2F944A55DDC0}"/>
                </a:ext>
              </a:extLst>
            </p:cNvPr>
            <p:cNvSpPr/>
            <p:nvPr/>
          </p:nvSpPr>
          <p:spPr>
            <a:xfrm>
              <a:off x="6738253" y="1251857"/>
              <a:ext cx="1328061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49B419-314B-CF52-3F30-2DC34C6BBBAE}"/>
                </a:ext>
              </a:extLst>
            </p:cNvPr>
            <p:cNvSpPr txBox="1"/>
            <p:nvPr/>
          </p:nvSpPr>
          <p:spPr>
            <a:xfrm>
              <a:off x="6912427" y="1262743"/>
              <a:ext cx="968831" cy="50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800449-842D-0EAD-491D-2C301A5531B7}"/>
              </a:ext>
            </a:extLst>
          </p:cNvPr>
          <p:cNvGrpSpPr/>
          <p:nvPr/>
        </p:nvGrpSpPr>
        <p:grpSpPr>
          <a:xfrm>
            <a:off x="9294132" y="1700117"/>
            <a:ext cx="1197434" cy="512320"/>
            <a:chOff x="7826825" y="1241665"/>
            <a:chExt cx="1197434" cy="512320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01BF01A5-6544-B857-553F-BC1EFC5CFC1E}"/>
                </a:ext>
              </a:extLst>
            </p:cNvPr>
            <p:cNvSpPr/>
            <p:nvPr/>
          </p:nvSpPr>
          <p:spPr>
            <a:xfrm>
              <a:off x="7881254" y="1251857"/>
              <a:ext cx="1055918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93434-C01C-B828-9C2D-CEE6DF2EEF80}"/>
                </a:ext>
              </a:extLst>
            </p:cNvPr>
            <p:cNvSpPr txBox="1"/>
            <p:nvPr/>
          </p:nvSpPr>
          <p:spPr>
            <a:xfrm>
              <a:off x="7826825" y="1241665"/>
              <a:ext cx="1197434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Mapped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27EA74-6182-A4EA-7814-F47233859D5C}"/>
              </a:ext>
            </a:extLst>
          </p:cNvPr>
          <p:cNvGrpSpPr/>
          <p:nvPr/>
        </p:nvGrpSpPr>
        <p:grpSpPr>
          <a:xfrm>
            <a:off x="6541614" y="2201947"/>
            <a:ext cx="1914320" cy="1050090"/>
            <a:chOff x="5074307" y="1743495"/>
            <a:chExt cx="1914320" cy="10500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136A90-68CA-ED75-D980-14C35BEF87E4}"/>
                </a:ext>
              </a:extLst>
            </p:cNvPr>
            <p:cNvGrpSpPr/>
            <p:nvPr/>
          </p:nvGrpSpPr>
          <p:grpSpPr>
            <a:xfrm>
              <a:off x="5074307" y="2281265"/>
              <a:ext cx="1914320" cy="512320"/>
              <a:chOff x="5074307" y="2281265"/>
              <a:chExt cx="1914320" cy="51232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896F9E-628F-994B-CCA0-7CC1841C21D5}"/>
                  </a:ext>
                </a:extLst>
              </p:cNvPr>
              <p:cNvSpPr txBox="1"/>
              <p:nvPr/>
            </p:nvSpPr>
            <p:spPr>
              <a:xfrm>
                <a:off x="5410196" y="2281265"/>
                <a:ext cx="1578431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Low-quality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reads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25" name="Multiply 24">
                <a:extLst>
                  <a:ext uri="{FF2B5EF4-FFF2-40B4-BE49-F238E27FC236}">
                    <a16:creationId xmlns:a16="http://schemas.microsoft.com/office/drawing/2014/main" id="{6F67ACB0-CFA5-3C72-BEEF-088DAED4A096}"/>
                  </a:ext>
                </a:extLst>
              </p:cNvPr>
              <p:cNvSpPr/>
              <p:nvPr/>
            </p:nvSpPr>
            <p:spPr>
              <a:xfrm>
                <a:off x="5074307" y="2287997"/>
                <a:ext cx="424546" cy="424542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Bent Arrow 22">
              <a:extLst>
                <a:ext uri="{FF2B5EF4-FFF2-40B4-BE49-F238E27FC236}">
                  <a16:creationId xmlns:a16="http://schemas.microsoft.com/office/drawing/2014/main" id="{3F703814-90CF-6559-283C-3B043F4CD314}"/>
                </a:ext>
              </a:extLst>
            </p:cNvPr>
            <p:cNvSpPr/>
            <p:nvPr/>
          </p:nvSpPr>
          <p:spPr>
            <a:xfrm flipV="1">
              <a:off x="5472010" y="1743495"/>
              <a:ext cx="323086" cy="945273"/>
            </a:xfrm>
            <a:prstGeom prst="bentArrow">
              <a:avLst>
                <a:gd name="adj1" fmla="val 25000"/>
                <a:gd name="adj2" fmla="val 23393"/>
                <a:gd name="adj3" fmla="val 25000"/>
                <a:gd name="adj4" fmla="val 43750"/>
              </a:avLst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4B03F8-90C4-0CA8-D072-A8DB053D9516}"/>
              </a:ext>
            </a:extLst>
          </p:cNvPr>
          <p:cNvGrpSpPr/>
          <p:nvPr/>
        </p:nvGrpSpPr>
        <p:grpSpPr>
          <a:xfrm>
            <a:off x="8951239" y="2201946"/>
            <a:ext cx="1790704" cy="1053750"/>
            <a:chOff x="7574127" y="1212555"/>
            <a:chExt cx="1790704" cy="10537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797FAB8-2CBE-F648-51CA-D75D3349103A}"/>
                </a:ext>
              </a:extLst>
            </p:cNvPr>
            <p:cNvGrpSpPr/>
            <p:nvPr/>
          </p:nvGrpSpPr>
          <p:grpSpPr>
            <a:xfrm>
              <a:off x="7574127" y="1753985"/>
              <a:ext cx="1790704" cy="512320"/>
              <a:chOff x="7516584" y="1764177"/>
              <a:chExt cx="1790704" cy="51232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2E316-C2C3-A8F5-063D-E5D73DF7D397}"/>
                  </a:ext>
                </a:extLst>
              </p:cNvPr>
              <p:cNvSpPr txBox="1"/>
              <p:nvPr/>
            </p:nvSpPr>
            <p:spPr>
              <a:xfrm>
                <a:off x="7728857" y="1764177"/>
                <a:ext cx="1578431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Unmapped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reads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0" name="Multiply 29">
                <a:extLst>
                  <a:ext uri="{FF2B5EF4-FFF2-40B4-BE49-F238E27FC236}">
                    <a16:creationId xmlns:a16="http://schemas.microsoft.com/office/drawing/2014/main" id="{546BEFCB-0F20-B17F-2405-B955A4C0F640}"/>
                  </a:ext>
                </a:extLst>
              </p:cNvPr>
              <p:cNvSpPr/>
              <p:nvPr/>
            </p:nvSpPr>
            <p:spPr>
              <a:xfrm>
                <a:off x="7516584" y="1778523"/>
                <a:ext cx="424546" cy="424542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Bent Arrow 27">
              <a:extLst>
                <a:ext uri="{FF2B5EF4-FFF2-40B4-BE49-F238E27FC236}">
                  <a16:creationId xmlns:a16="http://schemas.microsoft.com/office/drawing/2014/main" id="{C0DCC198-131F-3ECB-0393-1BDE7CB7D063}"/>
                </a:ext>
              </a:extLst>
            </p:cNvPr>
            <p:cNvSpPr/>
            <p:nvPr/>
          </p:nvSpPr>
          <p:spPr>
            <a:xfrm flipV="1">
              <a:off x="7971449" y="1212555"/>
              <a:ext cx="286179" cy="945273"/>
            </a:xfrm>
            <a:prstGeom prst="bentArrow">
              <a:avLst>
                <a:gd name="adj1" fmla="val 25000"/>
                <a:gd name="adj2" fmla="val 23393"/>
                <a:gd name="adj3" fmla="val 25000"/>
                <a:gd name="adj4" fmla="val 43750"/>
              </a:avLst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98FF9D2-F94F-033C-F8E6-9497372C0858}"/>
              </a:ext>
            </a:extLst>
          </p:cNvPr>
          <p:cNvSpPr/>
          <p:nvPr/>
        </p:nvSpPr>
        <p:spPr>
          <a:xfrm>
            <a:off x="1714528" y="3976890"/>
            <a:ext cx="8529815" cy="1278237"/>
          </a:xfrm>
          <a:prstGeom prst="roundRect">
            <a:avLst>
              <a:gd name="adj" fmla="val 1116"/>
            </a:avLst>
          </a:prstGeom>
          <a:solidFill>
            <a:srgbClr val="C00000">
              <a:alpha val="1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considerable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amount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of computation on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useless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data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due to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Low-quality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Unmapped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49311D-EDE7-0CCA-F81F-850E12CDCF5C}"/>
              </a:ext>
            </a:extLst>
          </p:cNvPr>
          <p:cNvSpPr/>
          <p:nvPr/>
        </p:nvSpPr>
        <p:spPr>
          <a:xfrm>
            <a:off x="4210510" y="1259530"/>
            <a:ext cx="973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74A641-BBD6-FF48-332A-0632C295DC25}"/>
              </a:ext>
            </a:extLst>
          </p:cNvPr>
          <p:cNvSpPr/>
          <p:nvPr/>
        </p:nvSpPr>
        <p:spPr>
          <a:xfrm>
            <a:off x="7148423" y="1270953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79.5%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D77CCE-46BE-C96F-63D7-46F7BF15C5C8}"/>
              </a:ext>
            </a:extLst>
          </p:cNvPr>
          <p:cNvSpPr/>
          <p:nvPr/>
        </p:nvSpPr>
        <p:spPr>
          <a:xfrm>
            <a:off x="9261474" y="1270952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69.5%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81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C522A4-00BA-098B-E1C7-B0C9837259CC}"/>
              </a:ext>
            </a:extLst>
          </p:cNvPr>
          <p:cNvSpPr/>
          <p:nvPr/>
        </p:nvSpPr>
        <p:spPr>
          <a:xfrm>
            <a:off x="7117750" y="3180027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F46FE9-1E17-1813-1F9F-75982003A440}"/>
              </a:ext>
            </a:extLst>
          </p:cNvPr>
          <p:cNvSpPr/>
          <p:nvPr/>
        </p:nvSpPr>
        <p:spPr>
          <a:xfrm>
            <a:off x="9348561" y="3180027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A283-6EB9-0660-CF52-CA29EC6D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A0B7-39FE-E515-0B69-8DD63C0E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and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00602-A0F5-C970-FEF5-2267E412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18170BF6-61BF-ACA3-4199-A29F01DA7472}"/>
              </a:ext>
            </a:extLst>
          </p:cNvPr>
          <p:cNvGraphicFramePr>
            <a:graphicFrameLocks/>
          </p:cNvGraphicFramePr>
          <p:nvPr/>
        </p:nvGraphicFramePr>
        <p:xfrm>
          <a:off x="1123002" y="3041767"/>
          <a:ext cx="9164298" cy="207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8F0C0C-CBE8-69D3-444F-9E8E56662A4C}"/>
              </a:ext>
            </a:extLst>
          </p:cNvPr>
          <p:cNvSpPr txBox="1">
            <a:spLocks/>
          </p:cNvSpPr>
          <p:nvPr/>
        </p:nvSpPr>
        <p:spPr>
          <a:xfrm>
            <a:off x="2256697" y="2571896"/>
            <a:ext cx="8047692" cy="5034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4025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1pPr>
            <a:lvl2pPr marL="717550" indent="-26352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2pPr>
            <a:lvl3pPr marL="896938" indent="-1793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3pPr>
            <a:lvl4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4pPr>
            <a:lvl5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A66AC"/>
              </a:buClr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华文楷体" panose="02010600040101010101" pitchFamily="2" charset="-122"/>
              </a:rPr>
              <a:t>We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华文楷体" panose="02010600040101010101" pitchFamily="2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华文楷体" panose="02010600040101010101" pitchFamily="2" charset="-122"/>
              </a:rPr>
              <a:t>perform a study to quantify potential performance benefits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0065E65-B277-060D-B021-F82C73C514E0}"/>
              </a:ext>
            </a:extLst>
          </p:cNvPr>
          <p:cNvSpPr/>
          <p:nvPr/>
        </p:nvSpPr>
        <p:spPr>
          <a:xfrm>
            <a:off x="1708228" y="1094335"/>
            <a:ext cx="8365982" cy="957943"/>
          </a:xfrm>
          <a:prstGeom prst="roundRect">
            <a:avLst>
              <a:gd name="adj" fmla="val 1116"/>
            </a:avLst>
          </a:prstGeom>
          <a:solidFill>
            <a:srgbClr val="FFD89B">
              <a:alpha val="17000"/>
            </a:srgbClr>
          </a:solidFill>
          <a:ln w="28575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75B48B-A5DF-6AD8-1AB8-361F6A028C3F}"/>
              </a:ext>
            </a:extLst>
          </p:cNvPr>
          <p:cNvSpPr txBox="1">
            <a:spLocks/>
          </p:cNvSpPr>
          <p:nvPr/>
        </p:nvSpPr>
        <p:spPr>
          <a:xfrm>
            <a:off x="1620044" y="1216247"/>
            <a:ext cx="8410073" cy="6178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454025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1pPr>
            <a:lvl2pPr marL="717550" indent="-26352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2pPr>
            <a:lvl3pPr marL="896938" indent="-1793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3pPr>
            <a:lvl4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4pPr>
            <a:lvl5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Goal: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Efficiently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accelerate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the entire genome analysis pipeline while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minimizing data movement and useless computation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299D0-A464-915A-9246-AAB5F35E698B}"/>
              </a:ext>
            </a:extLst>
          </p:cNvPr>
          <p:cNvGrpSpPr/>
          <p:nvPr/>
        </p:nvGrpSpPr>
        <p:grpSpPr>
          <a:xfrm>
            <a:off x="2842945" y="4708398"/>
            <a:ext cx="1917357" cy="1361278"/>
            <a:chOff x="3135086" y="3156294"/>
            <a:chExt cx="1917357" cy="136127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3C3F1D9-2E65-7891-1D4E-7CCA09D51096}"/>
                </a:ext>
              </a:extLst>
            </p:cNvPr>
            <p:cNvSpPr txBox="1">
              <a:spLocks/>
            </p:cNvSpPr>
            <p:nvPr/>
          </p:nvSpPr>
          <p:spPr>
            <a:xfrm>
              <a:off x="3135086" y="3156294"/>
              <a:ext cx="1854872" cy="136127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454025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q"/>
                <a:tabLst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1pPr>
              <a:lvl2pPr marL="717550" indent="-263525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2pPr>
              <a:lvl3pPr marL="896938" indent="-17938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§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3pPr>
              <a:lvl4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4pPr>
              <a:lvl5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NVM-based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PIM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 accelerators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for separate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basecalling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and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read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mapping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CE3FA1-ACD9-D90A-93CE-837C3A75A039}"/>
                </a:ext>
              </a:extLst>
            </p:cNvPr>
            <p:cNvSpPr/>
            <p:nvPr/>
          </p:nvSpPr>
          <p:spPr>
            <a:xfrm>
              <a:off x="3135086" y="3168961"/>
              <a:ext cx="1917357" cy="116355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D05FFA-FF39-37E4-4F43-A79E436E23E8}"/>
              </a:ext>
            </a:extLst>
          </p:cNvPr>
          <p:cNvGrpSpPr/>
          <p:nvPr/>
        </p:nvGrpSpPr>
        <p:grpSpPr>
          <a:xfrm>
            <a:off x="5335773" y="4721063"/>
            <a:ext cx="1889901" cy="1163556"/>
            <a:chOff x="5072743" y="3168959"/>
            <a:chExt cx="1889901" cy="1163556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CAB71FBE-FF0B-A1CE-1426-BB67B6F5354B}"/>
                </a:ext>
              </a:extLst>
            </p:cNvPr>
            <p:cNvSpPr txBox="1">
              <a:spLocks/>
            </p:cNvSpPr>
            <p:nvPr/>
          </p:nvSpPr>
          <p:spPr>
            <a:xfrm>
              <a:off x="5157542" y="3190083"/>
              <a:ext cx="1719943" cy="1066231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77500" lnSpcReduction="20000"/>
            </a:bodyPr>
            <a:lstStyle>
              <a:lvl1pPr marL="454025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q"/>
                <a:tabLst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1pPr>
              <a:lvl2pPr marL="717550" indent="-263525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2pPr>
              <a:lvl3pPr marL="896938" indent="-17938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§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3pPr>
              <a:lvl4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4pPr>
              <a:lvl5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no data movement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between </a:t>
              </a:r>
              <a:r>
                <a:rPr kumimoji="0" lang="en-US" altLang="zh-CN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the</a:t>
              </a:r>
              <a:r>
                <a:rPr kumimoji="0" lang="zh-CN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accelerators of analysis steps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4D63CC-2508-FE6F-72F3-3340954482BF}"/>
                </a:ext>
              </a:extLst>
            </p:cNvPr>
            <p:cNvSpPr/>
            <p:nvPr/>
          </p:nvSpPr>
          <p:spPr>
            <a:xfrm>
              <a:off x="5072743" y="3168959"/>
              <a:ext cx="1889901" cy="1163556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031EEB-2196-94D7-431E-8BFDC1B34DAA}"/>
              </a:ext>
            </a:extLst>
          </p:cNvPr>
          <p:cNvGrpSpPr/>
          <p:nvPr/>
        </p:nvGrpSpPr>
        <p:grpSpPr>
          <a:xfrm>
            <a:off x="7801145" y="4708398"/>
            <a:ext cx="2004785" cy="1242325"/>
            <a:chOff x="6917629" y="3156294"/>
            <a:chExt cx="2004785" cy="1242325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719FB2B-6D11-F6D3-CCB3-1D0E1B5EFF3B}"/>
                </a:ext>
              </a:extLst>
            </p:cNvPr>
            <p:cNvSpPr txBox="1">
              <a:spLocks/>
            </p:cNvSpPr>
            <p:nvPr/>
          </p:nvSpPr>
          <p:spPr>
            <a:xfrm>
              <a:off x="6917629" y="3156294"/>
              <a:ext cx="2004785" cy="1242325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85000" lnSpcReduction="20000"/>
            </a:bodyPr>
            <a:lstStyle>
              <a:lvl1pPr marL="454025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q"/>
                <a:tabLst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1pPr>
              <a:lvl2pPr marL="717550" indent="-263525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2pPr>
              <a:lvl3pPr marL="896938" indent="-17938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§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3pPr>
              <a:lvl4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4pPr>
              <a:lvl5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n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o data movement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no useless reads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937FF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(ideal</a:t>
              </a:r>
              <a:r>
                <a: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937FF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937FF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case)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937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FCB443-4C6E-B86D-B84D-68B99DA7A3E5}"/>
                </a:ext>
              </a:extLst>
            </p:cNvPr>
            <p:cNvSpPr/>
            <p:nvPr/>
          </p:nvSpPr>
          <p:spPr>
            <a:xfrm>
              <a:off x="6927840" y="3168960"/>
              <a:ext cx="1900473" cy="1163556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5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  <p:bldP spid="5" grpId="0"/>
      <p:bldP spid="6" grpId="0" animBg="1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5DFF55-FD7E-797A-42C2-1357C668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Accelerated Computing is Mainstream Now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AE6A012-861A-9F2C-00C6-FA3D0953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A1423501-9DE4-DF83-C444-C0BE0D203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20" y="866163"/>
            <a:ext cx="8889194" cy="5394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CDF0B-C50A-B37C-1617-1273D5150093}"/>
              </a:ext>
            </a:extLst>
          </p:cNvPr>
          <p:cNvSpPr txBox="1"/>
          <p:nvPr/>
        </p:nvSpPr>
        <p:spPr>
          <a:xfrm>
            <a:off x="1673519" y="6264505"/>
            <a:ext cx="36311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latin typeface="Avenir Next" panose="020B0503020202020204" pitchFamily="34" charset="0"/>
                <a:hlinkClick r:id="rId4"/>
              </a:rPr>
              <a:t>https://blogs.nvidia.com/blog/accelerated-scientific-systems/?linkId=100000392637737</a:t>
            </a:r>
            <a:r>
              <a:rPr lang="en-US" sz="1000" baseline="30000" dirty="0">
                <a:latin typeface="Avenir Next" panose="020B0503020202020204" pitchFamily="34" charset="0"/>
              </a:rPr>
              <a:t> </a:t>
            </a:r>
            <a:endParaRPr lang="en-US" sz="1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0D28B-C182-9A10-780D-959879A8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7155-476E-26AC-EA5A-E4E53BA3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GenPIP</a:t>
            </a:r>
            <a:r>
              <a:rPr lang="en-US" dirty="0"/>
              <a:t>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60E23-144D-03CC-0A6D-EC79376F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80</a:t>
            </a:fld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586E3C3-EBAB-8E13-DECC-72EDE79CA5FA}"/>
              </a:ext>
            </a:extLst>
          </p:cNvPr>
          <p:cNvSpPr/>
          <p:nvPr/>
        </p:nvSpPr>
        <p:spPr>
          <a:xfrm>
            <a:off x="2090904" y="1374654"/>
            <a:ext cx="8438449" cy="4141349"/>
          </a:xfrm>
          <a:prstGeom prst="rect">
            <a:avLst/>
          </a:prstGeom>
          <a:solidFill>
            <a:srgbClr val="E7E6E6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GenPIP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81A4FE-F3D6-1534-0B93-14CD7B66A022}"/>
              </a:ext>
            </a:extLst>
          </p:cNvPr>
          <p:cNvGrpSpPr/>
          <p:nvPr/>
        </p:nvGrpSpPr>
        <p:grpSpPr>
          <a:xfrm>
            <a:off x="7603520" y="1489832"/>
            <a:ext cx="2856700" cy="3943825"/>
            <a:chOff x="5838516" y="1906278"/>
            <a:chExt cx="2856700" cy="3943825"/>
          </a:xfrm>
        </p:grpSpPr>
        <p:sp>
          <p:nvSpPr>
            <p:cNvPr id="64" name="Google Shape;481;p54">
              <a:extLst>
                <a:ext uri="{FF2B5EF4-FFF2-40B4-BE49-F238E27FC236}">
                  <a16:creationId xmlns:a16="http://schemas.microsoft.com/office/drawing/2014/main" id="{C5BD8920-BDFA-BFAD-E057-FC6D4DCCCAA4}"/>
                </a:ext>
              </a:extLst>
            </p:cNvPr>
            <p:cNvSpPr/>
            <p:nvPr/>
          </p:nvSpPr>
          <p:spPr>
            <a:xfrm>
              <a:off x="5838516" y="1906278"/>
              <a:ext cx="2856700" cy="3943825"/>
            </a:xfrm>
            <a:prstGeom prst="roundRect">
              <a:avLst>
                <a:gd name="adj" fmla="val 1061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0F880FC-F14F-4748-43CB-E1DE2EB33F11}"/>
                </a:ext>
              </a:extLst>
            </p:cNvPr>
            <p:cNvSpPr/>
            <p:nvPr/>
          </p:nvSpPr>
          <p:spPr>
            <a:xfrm>
              <a:off x="5937803" y="5391038"/>
              <a:ext cx="2688489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Module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F178080-5B08-E4A1-6968-E9C951ACDA94}"/>
              </a:ext>
            </a:extLst>
          </p:cNvPr>
          <p:cNvGrpSpPr/>
          <p:nvPr/>
        </p:nvGrpSpPr>
        <p:grpSpPr>
          <a:xfrm>
            <a:off x="5353241" y="1631087"/>
            <a:ext cx="1404693" cy="3802569"/>
            <a:chOff x="3588237" y="2047533"/>
            <a:chExt cx="1404693" cy="3802569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CFB5595A-5729-68B8-50F0-CBC3F8A15B14}"/>
                </a:ext>
              </a:extLst>
            </p:cNvPr>
            <p:cNvSpPr/>
            <p:nvPr/>
          </p:nvSpPr>
          <p:spPr>
            <a:xfrm rot="16200000">
              <a:off x="2389299" y="3246471"/>
              <a:ext cx="3802569" cy="140469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6CD2376-6CD6-5983-48DE-FE01178C6AF5}"/>
                </a:ext>
              </a:extLst>
            </p:cNvPr>
            <p:cNvSpPr/>
            <p:nvPr/>
          </p:nvSpPr>
          <p:spPr>
            <a:xfrm>
              <a:off x="3723818" y="5331513"/>
              <a:ext cx="1184111" cy="428969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GenPIP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Controller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473E6F-2A7D-F53C-B1EC-D8F7FF8883BA}"/>
              </a:ext>
            </a:extLst>
          </p:cNvPr>
          <p:cNvGrpSpPr/>
          <p:nvPr/>
        </p:nvGrpSpPr>
        <p:grpSpPr>
          <a:xfrm>
            <a:off x="2155087" y="1489832"/>
            <a:ext cx="2176645" cy="3943826"/>
            <a:chOff x="390083" y="1906278"/>
            <a:chExt cx="2325619" cy="3943826"/>
          </a:xfrm>
        </p:grpSpPr>
        <p:sp>
          <p:nvSpPr>
            <p:cNvPr id="70" name="Google Shape;481;p54">
              <a:extLst>
                <a:ext uri="{FF2B5EF4-FFF2-40B4-BE49-F238E27FC236}">
                  <a16:creationId xmlns:a16="http://schemas.microsoft.com/office/drawing/2014/main" id="{A9DCB396-2B99-7A79-5BCC-8C5AE07BEF40}"/>
                </a:ext>
              </a:extLst>
            </p:cNvPr>
            <p:cNvSpPr/>
            <p:nvPr/>
          </p:nvSpPr>
          <p:spPr>
            <a:xfrm>
              <a:off x="390083" y="1906278"/>
              <a:ext cx="2325619" cy="3943826"/>
            </a:xfrm>
            <a:prstGeom prst="roundRect">
              <a:avLst>
                <a:gd name="adj" fmla="val 6203"/>
              </a:avLst>
            </a:prstGeom>
            <a:solidFill>
              <a:srgbClr val="D9EAD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4A3264A-7655-5743-61F2-EAF266C05352}"/>
                </a:ext>
              </a:extLst>
            </p:cNvPr>
            <p:cNvSpPr/>
            <p:nvPr/>
          </p:nvSpPr>
          <p:spPr>
            <a:xfrm>
              <a:off x="445339" y="5391038"/>
              <a:ext cx="2223453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81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Basecalling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F81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F81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Module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F81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B1851B1A-2E35-5B17-A70A-1FAB8211F87E}"/>
              </a:ext>
            </a:extLst>
          </p:cNvPr>
          <p:cNvSpPr/>
          <p:nvPr/>
        </p:nvSpPr>
        <p:spPr>
          <a:xfrm>
            <a:off x="5467438" y="1936230"/>
            <a:ext cx="1170019" cy="1139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eDRAM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BB2DF36-B089-242F-9A12-783A50BBD519}"/>
              </a:ext>
            </a:extLst>
          </p:cNvPr>
          <p:cNvSpPr/>
          <p:nvPr/>
        </p:nvSpPr>
        <p:spPr>
          <a:xfrm rot="5400000">
            <a:off x="8219207" y="1377439"/>
            <a:ext cx="1616116" cy="2476839"/>
          </a:xfrm>
          <a:prstGeom prst="rect">
            <a:avLst/>
          </a:prstGeom>
          <a:gradFill flip="none" rotWithShape="1">
            <a:gsLst>
              <a:gs pos="11000">
                <a:schemeClr val="bg1">
                  <a:lumMod val="75000"/>
                </a:schemeClr>
              </a:gs>
              <a:gs pos="89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 w="254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In-memory</a:t>
            </a: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Read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Mapping</a:t>
            </a:r>
          </a:p>
          <a:p>
            <a:pPr algn="ctr" defTabSz="914267">
              <a:defRPr/>
            </a:pPr>
            <a:r>
              <a:rPr lang="en-US" altLang="zh-CN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[PARC,</a:t>
            </a:r>
            <a:r>
              <a:rPr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 </a:t>
            </a:r>
            <a:r>
              <a:rPr lang="en-US" altLang="zh-CN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ASPDAC’20]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>
                <a:solidFill>
                  <a:srgbClr val="0070C0"/>
                </a:solidFill>
                <a:latin typeface="Arial" panose="020B0604020202020204"/>
              </a:rPr>
              <a:t>+</a:t>
            </a:r>
            <a:r>
              <a:rPr lang="zh-CN" altLang="en-US" sz="1600" b="1" kern="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altLang="zh-CN" sz="1600" b="1" kern="0" dirty="0">
                <a:solidFill>
                  <a:srgbClr val="0070C0"/>
                </a:solidFill>
                <a:latin typeface="Arial" panose="020B0604020202020204"/>
              </a:rPr>
              <a:t>Our</a:t>
            </a:r>
            <a:r>
              <a:rPr lang="zh-CN" altLang="en-US" sz="1600" b="1" kern="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altLang="zh-CN" sz="1600" b="1" kern="0" dirty="0">
                <a:solidFill>
                  <a:srgbClr val="0070C0"/>
                </a:solidFill>
                <a:latin typeface="Arial" panose="020B0604020202020204"/>
              </a:rPr>
              <a:t>design</a:t>
            </a:r>
            <a:r>
              <a:rPr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 </a:t>
            </a:r>
            <a:endParaRPr lang="en-US" altLang="zh-CN" sz="1400" b="1" kern="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701DDA0-0453-C2D1-DBAD-69119032342B}"/>
              </a:ext>
            </a:extLst>
          </p:cNvPr>
          <p:cNvSpPr/>
          <p:nvPr/>
        </p:nvSpPr>
        <p:spPr>
          <a:xfrm>
            <a:off x="2379890" y="1747648"/>
            <a:ext cx="1703688" cy="193215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In-memory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Basecaller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[Helix,</a:t>
            </a:r>
            <a:r>
              <a:rPr lang="zh-CN" altLang="en-US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  <a:r>
              <a:rPr lang="en-US" altLang="zh-CN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PACT’20]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E6A22-7C38-0CA9-2BC0-B8E0B1AD57D9}"/>
              </a:ext>
            </a:extLst>
          </p:cNvPr>
          <p:cNvSpPr/>
          <p:nvPr/>
        </p:nvSpPr>
        <p:spPr>
          <a:xfrm>
            <a:off x="2361297" y="4115303"/>
            <a:ext cx="1803432" cy="615241"/>
          </a:xfrm>
          <a:prstGeom prst="rect">
            <a:avLst/>
          </a:prstGeom>
          <a:pattFill prst="lgGrid">
            <a:fgClr>
              <a:srgbClr val="9CC3E6">
                <a:lumMod val="20000"/>
                <a:lumOff val="80000"/>
              </a:srgbClr>
            </a:fgClr>
            <a:bgClr>
              <a:srgbClr val="FFFFFF"/>
            </a:bgClr>
          </a:pattFill>
          <a:ln w="254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PIM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-CQS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PIM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chunk quality score calculation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941FAE-22B8-3E01-C923-F1F0856C8529}"/>
              </a:ext>
            </a:extLst>
          </p:cNvPr>
          <p:cNvGrpSpPr/>
          <p:nvPr/>
        </p:nvGrpSpPr>
        <p:grpSpPr>
          <a:xfrm>
            <a:off x="1946738" y="1071600"/>
            <a:ext cx="4478184" cy="853744"/>
            <a:chOff x="181734" y="1474278"/>
            <a:chExt cx="4478184" cy="853744"/>
          </a:xfrm>
        </p:grpSpPr>
        <p:cxnSp>
          <p:nvCxnSpPr>
            <p:cNvPr id="77" name="Elbow Connector 76">
              <a:extLst>
                <a:ext uri="{FF2B5EF4-FFF2-40B4-BE49-F238E27FC236}">
                  <a16:creationId xmlns:a16="http://schemas.microsoft.com/office/drawing/2014/main" id="{FC6C4135-E7B8-109F-B621-37F9E1A52F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04503" y="2043553"/>
              <a:ext cx="567411" cy="1527"/>
            </a:xfrm>
            <a:prstGeom prst="bentConnector3">
              <a:avLst>
                <a:gd name="adj1" fmla="val 50000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6061BD3-FEA1-9EFE-17BB-5AFE11D14E0B}"/>
                </a:ext>
              </a:extLst>
            </p:cNvPr>
            <p:cNvSpPr/>
            <p:nvPr/>
          </p:nvSpPr>
          <p:spPr>
            <a:xfrm>
              <a:off x="181734" y="1474278"/>
              <a:ext cx="4478184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Raw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signals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from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the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sequencing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machine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6556BB0-2A57-CF88-A74C-0E983BF77841}"/>
              </a:ext>
            </a:extLst>
          </p:cNvPr>
          <p:cNvGrpSpPr/>
          <p:nvPr/>
        </p:nvGrpSpPr>
        <p:grpSpPr>
          <a:xfrm>
            <a:off x="4331732" y="1693949"/>
            <a:ext cx="1117660" cy="432000"/>
            <a:chOff x="2566728" y="2110395"/>
            <a:chExt cx="1117660" cy="432000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661237D-D956-8890-FEBE-26347D19D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6728" y="2524166"/>
              <a:ext cx="1117660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C123333-EB2D-745B-1CCA-EE16440F0807}"/>
                </a:ext>
              </a:extLst>
            </p:cNvPr>
            <p:cNvSpPr/>
            <p:nvPr/>
          </p:nvSpPr>
          <p:spPr>
            <a:xfrm>
              <a:off x="2668681" y="2110395"/>
              <a:ext cx="9085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Signal</a:t>
              </a:r>
            </a:p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29CD53-26C9-08B5-205D-E0E02BCFFBCC}"/>
              </a:ext>
            </a:extLst>
          </p:cNvPr>
          <p:cNvGrpSpPr/>
          <p:nvPr/>
        </p:nvGrpSpPr>
        <p:grpSpPr>
          <a:xfrm>
            <a:off x="2217352" y="3647751"/>
            <a:ext cx="2369447" cy="434721"/>
            <a:chOff x="452348" y="4064197"/>
            <a:chExt cx="2369447" cy="434721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FE38650-F7CE-CB68-6A97-6B802FB2D90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86" y="4096247"/>
              <a:ext cx="0" cy="402671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4890DBB-326A-C0C7-0FC1-53456B5AC299}"/>
                </a:ext>
              </a:extLst>
            </p:cNvPr>
            <p:cNvSpPr/>
            <p:nvPr/>
          </p:nvSpPr>
          <p:spPr>
            <a:xfrm>
              <a:off x="452348" y="4064197"/>
              <a:ext cx="2369447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Base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quality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3784565-1420-3751-119A-091EE5CB5AA4}"/>
              </a:ext>
            </a:extLst>
          </p:cNvPr>
          <p:cNvGrpSpPr/>
          <p:nvPr/>
        </p:nvGrpSpPr>
        <p:grpSpPr>
          <a:xfrm>
            <a:off x="6546603" y="4138112"/>
            <a:ext cx="2087737" cy="432000"/>
            <a:chOff x="4781599" y="4554558"/>
            <a:chExt cx="2087737" cy="432000"/>
          </a:xfrm>
        </p:grpSpPr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27A6214C-C5A0-84CD-DFCB-766C4986550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781599" y="4564028"/>
              <a:ext cx="2087737" cy="402897"/>
            </a:xfrm>
            <a:prstGeom prst="bentConnector3">
              <a:avLst>
                <a:gd name="adj1" fmla="val 1509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headEnd type="none"/>
              <a:tailEnd type="triangle" w="med" len="med"/>
            </a:ln>
            <a:effectLst/>
          </p:spPr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72264A0-5FD6-4653-2EE7-AC4D2144EDA0}"/>
                </a:ext>
              </a:extLst>
            </p:cNvPr>
            <p:cNvSpPr/>
            <p:nvPr/>
          </p:nvSpPr>
          <p:spPr>
            <a:xfrm>
              <a:off x="4909358" y="4554558"/>
              <a:ext cx="1959978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Chunk</a:t>
              </a:r>
              <a:r>
                <a:rPr lang="zh-CN" altLang="en-US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 </a:t>
              </a: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m</a:t>
              </a: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27E4D29-6114-FCF7-364D-71F21C08F5D4}"/>
              </a:ext>
            </a:extLst>
          </p:cNvPr>
          <p:cNvGrpSpPr/>
          <p:nvPr/>
        </p:nvGrpSpPr>
        <p:grpSpPr>
          <a:xfrm>
            <a:off x="8865158" y="4049065"/>
            <a:ext cx="2024056" cy="1309425"/>
            <a:chOff x="7100154" y="4465511"/>
            <a:chExt cx="2024056" cy="1309425"/>
          </a:xfrm>
        </p:grpSpPr>
        <p:cxnSp>
          <p:nvCxnSpPr>
            <p:cNvPr id="89" name="Elbow Connector 88">
              <a:extLst>
                <a:ext uri="{FF2B5EF4-FFF2-40B4-BE49-F238E27FC236}">
                  <a16:creationId xmlns:a16="http://schemas.microsoft.com/office/drawing/2014/main" id="{1CD0F75B-AB8A-01AD-1C9D-4D2EF810AE1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747147" y="3907353"/>
              <a:ext cx="437051" cy="1694665"/>
            </a:xfrm>
            <a:prstGeom prst="bentConnector2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479E184-BF4A-D88F-992D-4142732D60E1}"/>
                </a:ext>
              </a:extLst>
            </p:cNvPr>
            <p:cNvSpPr/>
            <p:nvPr/>
          </p:nvSpPr>
          <p:spPr>
            <a:xfrm rot="16200000">
              <a:off x="8253497" y="4904224"/>
              <a:ext cx="13094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To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storage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C4B7971-5489-154C-4AC2-936E62D5450B}"/>
                </a:ext>
              </a:extLst>
            </p:cNvPr>
            <p:cNvSpPr/>
            <p:nvPr/>
          </p:nvSpPr>
          <p:spPr>
            <a:xfrm>
              <a:off x="7100154" y="4570077"/>
              <a:ext cx="1829934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Read</a:t>
              </a:r>
              <a:r>
                <a:rPr lang="zh-CN" altLang="en-US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 </a:t>
              </a: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m</a:t>
              </a: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result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EFC9C69-2755-A6BD-D616-E9975350FA68}"/>
              </a:ext>
            </a:extLst>
          </p:cNvPr>
          <p:cNvGrpSpPr/>
          <p:nvPr/>
        </p:nvGrpSpPr>
        <p:grpSpPr>
          <a:xfrm>
            <a:off x="5360828" y="3158107"/>
            <a:ext cx="1431674" cy="568788"/>
            <a:chOff x="3595824" y="3574553"/>
            <a:chExt cx="1431674" cy="56878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2470AE8-8E58-E955-B242-F8186A1689D2}"/>
                </a:ext>
              </a:extLst>
            </p:cNvPr>
            <p:cNvSpPr/>
            <p:nvPr/>
          </p:nvSpPr>
          <p:spPr>
            <a:xfrm>
              <a:off x="3721696" y="3574553"/>
              <a:ext cx="1153238" cy="5687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051266-B283-1717-849B-92F5BE6EF570}"/>
                </a:ext>
              </a:extLst>
            </p:cNvPr>
            <p:cNvSpPr txBox="1"/>
            <p:nvPr/>
          </p:nvSpPr>
          <p:spPr>
            <a:xfrm>
              <a:off x="3595824" y="3628419"/>
              <a:ext cx="143167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67">
                <a:lnSpc>
                  <a:spcPts val="1500"/>
                </a:lnSpc>
              </a:pPr>
              <a:r>
                <a:rPr lang="en-US" altLang="zh-CN" sz="1600" b="1" dirty="0">
                  <a:solidFill>
                    <a:srgbClr val="0070C0"/>
                  </a:solidFill>
                  <a:latin typeface="Arial" panose="020B0604020202020204"/>
                  <a:ea typeface="黑体" panose="02010609060101010101" pitchFamily="49" charset="-122"/>
                </a:rPr>
                <a:t>Average Calculator</a:t>
              </a:r>
              <a:endParaRPr lang="en-US" sz="1600" b="1" dirty="0">
                <a:solidFill>
                  <a:srgbClr val="0070C0"/>
                </a:solidFill>
                <a:latin typeface="Arial" panose="020B0604020202020204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0F71DDC-DCFC-DBFD-B70B-386232E4AAD2}"/>
              </a:ext>
            </a:extLst>
          </p:cNvPr>
          <p:cNvGrpSpPr/>
          <p:nvPr/>
        </p:nvGrpSpPr>
        <p:grpSpPr>
          <a:xfrm>
            <a:off x="6629108" y="4875698"/>
            <a:ext cx="1118681" cy="432000"/>
            <a:chOff x="4883905" y="5261032"/>
            <a:chExt cx="1118681" cy="432000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ADBA1ADE-22A7-B5A9-68B9-8A469AA59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2930" y="5610824"/>
              <a:ext cx="84558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E2000A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737867C-4ACB-4046-A863-658B23FEEF7E}"/>
                </a:ext>
              </a:extLst>
            </p:cNvPr>
            <p:cNvSpPr/>
            <p:nvPr/>
          </p:nvSpPr>
          <p:spPr>
            <a:xfrm>
              <a:off x="4883905" y="5261032"/>
              <a:ext cx="1118681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E2000A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06FE550-6C6F-0B76-8A04-658FC32BCB65}"/>
              </a:ext>
            </a:extLst>
          </p:cNvPr>
          <p:cNvGrpSpPr/>
          <p:nvPr/>
        </p:nvGrpSpPr>
        <p:grpSpPr>
          <a:xfrm>
            <a:off x="5447040" y="4138112"/>
            <a:ext cx="1184165" cy="648154"/>
            <a:chOff x="5179244" y="2092469"/>
            <a:chExt cx="1184165" cy="368944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062D123B-00C7-592A-AAB5-D68BF69C39C3}"/>
                </a:ext>
              </a:extLst>
            </p:cNvPr>
            <p:cNvSpPr/>
            <p:nvPr/>
          </p:nvSpPr>
          <p:spPr>
            <a:xfrm>
              <a:off x="5225790" y="2109623"/>
              <a:ext cx="1094463" cy="3517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749FC81-BA06-D51D-2419-0C3C649C7DF9}"/>
                </a:ext>
              </a:extLst>
            </p:cNvPr>
            <p:cNvSpPr txBox="1"/>
            <p:nvPr/>
          </p:nvSpPr>
          <p:spPr>
            <a:xfrm>
              <a:off x="5179244" y="2092469"/>
              <a:ext cx="1184165" cy="320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67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endParaRPr>
            </a:p>
            <a:p>
              <a:pPr marL="0" marR="0" lvl="0" indent="0" algn="ctr" defTabSz="914267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</a:rPr>
                <a:t>ER</a:t>
              </a:r>
            </a:p>
            <a:p>
              <a:pPr marL="0" marR="0" lvl="0" indent="0" algn="ctr" defTabSz="914267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</a:rPr>
                <a:t>Controller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16296F7-736F-0A5E-F761-659B8104F96F}"/>
              </a:ext>
            </a:extLst>
          </p:cNvPr>
          <p:cNvGrpSpPr/>
          <p:nvPr/>
        </p:nvGrpSpPr>
        <p:grpSpPr>
          <a:xfrm>
            <a:off x="5672380" y="3731414"/>
            <a:ext cx="906126" cy="451938"/>
            <a:chOff x="3830165" y="4147221"/>
            <a:chExt cx="906126" cy="45193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099433-FC33-0512-6CA6-7405323B514C}"/>
                </a:ext>
              </a:extLst>
            </p:cNvPr>
            <p:cNvSpPr/>
            <p:nvPr/>
          </p:nvSpPr>
          <p:spPr>
            <a:xfrm>
              <a:off x="3842984" y="4167159"/>
              <a:ext cx="893307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Quality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149D02B-B070-31BD-3BFA-F91BB9FD5819}"/>
                </a:ext>
              </a:extLst>
            </p:cNvPr>
            <p:cNvCxnSpPr>
              <a:cxnSpLocks/>
            </p:cNvCxnSpPr>
            <p:nvPr/>
          </p:nvCxnSpPr>
          <p:spPr>
            <a:xfrm>
              <a:off x="3830165" y="4147221"/>
              <a:ext cx="0" cy="419506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C379C49-3E53-ED6B-53B6-4E493737DF8E}"/>
              </a:ext>
            </a:extLst>
          </p:cNvPr>
          <p:cNvGrpSpPr/>
          <p:nvPr/>
        </p:nvGrpSpPr>
        <p:grpSpPr>
          <a:xfrm>
            <a:off x="4298210" y="4870556"/>
            <a:ext cx="1118681" cy="432000"/>
            <a:chOff x="2545893" y="5287002"/>
            <a:chExt cx="1118681" cy="432000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AF1FF47E-97D7-EA66-5165-C24A0EA09F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6728" y="5634706"/>
              <a:ext cx="103284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E2000A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199AF13-BC18-BA04-B8C3-772510664A9E}"/>
                </a:ext>
              </a:extLst>
            </p:cNvPr>
            <p:cNvSpPr/>
            <p:nvPr/>
          </p:nvSpPr>
          <p:spPr>
            <a:xfrm>
              <a:off x="2545893" y="5287002"/>
              <a:ext cx="1118681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E2000A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4D79B5B-BD10-38DD-D420-FEDE47B321BE}"/>
              </a:ext>
            </a:extLst>
          </p:cNvPr>
          <p:cNvGrpSpPr/>
          <p:nvPr/>
        </p:nvGrpSpPr>
        <p:grpSpPr>
          <a:xfrm>
            <a:off x="6637069" y="2454755"/>
            <a:ext cx="994924" cy="432000"/>
            <a:chOff x="4872065" y="2871201"/>
            <a:chExt cx="994924" cy="432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C6118DC-0C2D-7D2D-073C-D3D312DDD014}"/>
                </a:ext>
              </a:extLst>
            </p:cNvPr>
            <p:cNvSpPr/>
            <p:nvPr/>
          </p:nvSpPr>
          <p:spPr>
            <a:xfrm>
              <a:off x="4907929" y="2871201"/>
              <a:ext cx="9085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721A2F7-DB1C-59D4-44A9-DFB85D08168E}"/>
                </a:ext>
              </a:extLst>
            </p:cNvPr>
            <p:cNvCxnSpPr>
              <a:cxnSpLocks/>
            </p:cNvCxnSpPr>
            <p:nvPr/>
          </p:nvCxnSpPr>
          <p:spPr>
            <a:xfrm>
              <a:off x="4872065" y="3264454"/>
              <a:ext cx="994924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6D8E24-49FC-ED56-0462-C330F4902A9C}"/>
              </a:ext>
            </a:extLst>
          </p:cNvPr>
          <p:cNvGrpSpPr/>
          <p:nvPr/>
        </p:nvGrpSpPr>
        <p:grpSpPr>
          <a:xfrm rot="5400000">
            <a:off x="8628987" y="2534585"/>
            <a:ext cx="813521" cy="2682462"/>
            <a:chOff x="6526425" y="2374744"/>
            <a:chExt cx="813521" cy="2504298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774E5131-7727-8654-82C6-A83FA1ACFA37}"/>
                </a:ext>
              </a:extLst>
            </p:cNvPr>
            <p:cNvSpPr/>
            <p:nvPr/>
          </p:nvSpPr>
          <p:spPr>
            <a:xfrm rot="16200000">
              <a:off x="5654904" y="3356862"/>
              <a:ext cx="2504298" cy="54006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0554303-B91B-1AE5-7491-0287930143AE}"/>
                </a:ext>
              </a:extLst>
            </p:cNvPr>
            <p:cNvSpPr/>
            <p:nvPr/>
          </p:nvSpPr>
          <p:spPr>
            <a:xfrm rot="16200000">
              <a:off x="5706682" y="3196044"/>
              <a:ext cx="2453007" cy="8135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Controller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254005A-59A3-6CDF-3423-53CD6A3E3758}"/>
              </a:ext>
            </a:extLst>
          </p:cNvPr>
          <p:cNvGrpSpPr/>
          <p:nvPr/>
        </p:nvGrpSpPr>
        <p:grpSpPr>
          <a:xfrm>
            <a:off x="4083661" y="2331289"/>
            <a:ext cx="1383389" cy="606575"/>
            <a:chOff x="2318657" y="2015235"/>
            <a:chExt cx="1383389" cy="772568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9AAFDB0-F801-46F6-1E49-AE1B07F6C7CB}"/>
                </a:ext>
              </a:extLst>
            </p:cNvPr>
            <p:cNvSpPr/>
            <p:nvPr/>
          </p:nvSpPr>
          <p:spPr>
            <a:xfrm>
              <a:off x="2377963" y="2015235"/>
              <a:ext cx="1313776" cy="772568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Basecalled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15" name="Elbow Connector 114">
              <a:extLst>
                <a:ext uri="{FF2B5EF4-FFF2-40B4-BE49-F238E27FC236}">
                  <a16:creationId xmlns:a16="http://schemas.microsoft.com/office/drawing/2014/main" id="{E59C271C-C589-F4A8-ADB0-469A27666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8657" y="2644115"/>
              <a:ext cx="1383389" cy="0"/>
            </a:xfrm>
            <a:prstGeom prst="bentConnector3">
              <a:avLst>
                <a:gd name="adj1" fmla="val 83049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B01410F-131B-2854-2D52-3A65C75C1689}"/>
              </a:ext>
            </a:extLst>
          </p:cNvPr>
          <p:cNvGrpSpPr/>
          <p:nvPr/>
        </p:nvGrpSpPr>
        <p:grpSpPr>
          <a:xfrm>
            <a:off x="4163812" y="3610920"/>
            <a:ext cx="1310217" cy="578037"/>
            <a:chOff x="2398808" y="4027366"/>
            <a:chExt cx="1310217" cy="578037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968D582-6FF6-CAF4-AFE1-574DA700FAE3}"/>
                </a:ext>
              </a:extLst>
            </p:cNvPr>
            <p:cNvSpPr/>
            <p:nvPr/>
          </p:nvSpPr>
          <p:spPr>
            <a:xfrm>
              <a:off x="2588123" y="4105473"/>
              <a:ext cx="9085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quality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18" name="Elbow Connector 117">
              <a:extLst>
                <a:ext uri="{FF2B5EF4-FFF2-40B4-BE49-F238E27FC236}">
                  <a16:creationId xmlns:a16="http://schemas.microsoft.com/office/drawing/2014/main" id="{1E954F30-F2FB-B2E6-E8F8-551DFDC3F2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808" y="4027366"/>
              <a:ext cx="1310217" cy="578037"/>
            </a:xfrm>
            <a:prstGeom prst="bentConnector3">
              <a:avLst>
                <a:gd name="adj1" fmla="val 82403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BFDC07E1-3241-93F0-27F8-BC083CAB428E}"/>
              </a:ext>
            </a:extLst>
          </p:cNvPr>
          <p:cNvSpPr txBox="1"/>
          <p:nvPr/>
        </p:nvSpPr>
        <p:spPr>
          <a:xfrm>
            <a:off x="4231529" y="5753052"/>
            <a:ext cx="38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https://</a:t>
            </a:r>
            <a:r>
              <a:rPr lang="en-US" b="1" u="sng" dirty="0" err="1">
                <a:solidFill>
                  <a:srgbClr val="7030A0"/>
                </a:solidFill>
              </a:rPr>
              <a:t>arxiv.org</a:t>
            </a:r>
            <a:r>
              <a:rPr lang="en-US" b="1" u="sng" dirty="0">
                <a:solidFill>
                  <a:srgbClr val="7030A0"/>
                </a:solidFill>
              </a:rPr>
              <a:t>/pdf/2209.08600.pdf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4" grpId="0" animBg="1"/>
      <p:bldP spid="75" grpId="0" animBg="1"/>
      <p:bldP spid="75" grpId="1" animBg="1"/>
      <p:bldP spid="1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8A28C-16C7-A550-73D3-6F52CC82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CFEFE-09FF-347E-54BB-457746262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15916" r="7703" b="14565"/>
          <a:stretch/>
        </p:blipFill>
        <p:spPr>
          <a:xfrm>
            <a:off x="971890" y="1454729"/>
            <a:ext cx="2086495" cy="1321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15238-FCAB-D46D-1EC2-5FB86E69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1"/>
          <a:stretch/>
        </p:blipFill>
        <p:spPr>
          <a:xfrm>
            <a:off x="1686721" y="3315155"/>
            <a:ext cx="2857663" cy="1547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E5539-8D5C-40F5-6F6E-47144B83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 r="52044" b="16838"/>
          <a:stretch/>
        </p:blipFill>
        <p:spPr>
          <a:xfrm>
            <a:off x="4207531" y="4473376"/>
            <a:ext cx="1686449" cy="1781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2B81C-E23B-7DAB-B0FE-8DA200B7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8" t="7486" r="11391"/>
          <a:stretch/>
        </p:blipFill>
        <p:spPr>
          <a:xfrm>
            <a:off x="8150711" y="1240325"/>
            <a:ext cx="2544125" cy="2111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7576B-F90B-F988-C2A3-7235DEAE1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031"/>
          <a:stretch/>
        </p:blipFill>
        <p:spPr>
          <a:xfrm>
            <a:off x="7268853" y="3620918"/>
            <a:ext cx="4053302" cy="284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4C53E-DC60-DF16-F868-1327B7C61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59" y="1163620"/>
            <a:ext cx="3428639" cy="32256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5E2CEF-EC17-A002-BEA0-C3E21AFD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General-Purpose "Things"</a:t>
            </a:r>
          </a:p>
        </p:txBody>
      </p:sp>
    </p:spTree>
    <p:extLst>
      <p:ext uri="{BB962C8B-B14F-4D97-AF65-F5344CB8AC3E}">
        <p14:creationId xmlns:p14="http://schemas.microsoft.com/office/powerpoint/2010/main" val="133773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BF52-2F13-ECA0-5434-A7B54ABF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4BA3F6C-FB77-481F-B1E0-A88FFEEE22E0}"/>
              </a:ext>
            </a:extLst>
          </p:cNvPr>
          <p:cNvSpPr txBox="1"/>
          <p:nvPr/>
        </p:nvSpPr>
        <p:spPr>
          <a:xfrm>
            <a:off x="2408405" y="2505660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007F44-5050-CBF5-E44F-083724058597}"/>
              </a:ext>
            </a:extLst>
          </p:cNvPr>
          <p:cNvSpPr txBox="1"/>
          <p:nvPr/>
        </p:nvSpPr>
        <p:spPr>
          <a:xfrm>
            <a:off x="2408405" y="2505660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4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FC4F3-398F-BF34-4821-EBD1D162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82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946014-14A1-4E3B-8C4B-47A362112AB2}"/>
              </a:ext>
            </a:extLst>
          </p:cNvPr>
          <p:cNvGrpSpPr/>
          <p:nvPr/>
        </p:nvGrpSpPr>
        <p:grpSpPr>
          <a:xfrm>
            <a:off x="4596216" y="1907294"/>
            <a:ext cx="2785546" cy="2687660"/>
            <a:chOff x="3357941" y="2442997"/>
            <a:chExt cx="2785546" cy="2687660"/>
          </a:xfrm>
        </p:grpSpPr>
        <p:pic>
          <p:nvPicPr>
            <p:cNvPr id="6" name="Content Placeholder 6" descr="barcelona-die-photo-color.jpg">
              <a:extLst>
                <a:ext uri="{FF2B5EF4-FFF2-40B4-BE49-F238E27FC236}">
                  <a16:creationId xmlns:a16="http://schemas.microsoft.com/office/drawing/2014/main" id="{4CA1DF84-6AE2-A171-0414-0C74C4B0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022" y="2442997"/>
              <a:ext cx="2023385" cy="197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9FF58-39E4-F9EC-54BC-E920A3538457}"/>
                </a:ext>
              </a:extLst>
            </p:cNvPr>
            <p:cNvSpPr txBox="1"/>
            <p:nvPr/>
          </p:nvSpPr>
          <p:spPr>
            <a:xfrm>
              <a:off x="3357941" y="4484326"/>
              <a:ext cx="2785546" cy="6463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General-Purpose Systems</a:t>
              </a:r>
            </a:p>
            <a:p>
              <a:pPr algn="ctr"/>
              <a:r>
                <a:rPr lang="en-US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(e.g., CPUs)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72ED57-1B47-0D8A-51B7-A4CCDBF46BC4}"/>
              </a:ext>
            </a:extLst>
          </p:cNvPr>
          <p:cNvSpPr txBox="1"/>
          <p:nvPr/>
        </p:nvSpPr>
        <p:spPr>
          <a:xfrm>
            <a:off x="2408405" y="2150303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B3943-55A0-BD6B-D384-ADA9D9EC53CF}"/>
              </a:ext>
            </a:extLst>
          </p:cNvPr>
          <p:cNvSpPr txBox="1"/>
          <p:nvPr/>
        </p:nvSpPr>
        <p:spPr>
          <a:xfrm>
            <a:off x="2408405" y="2874992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3</a:t>
            </a:r>
            <a:endParaRPr lang="en-US" sz="2000" dirty="0">
              <a:latin typeface="PT Mono" panose="02060509020205020204" pitchFamily="49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51CC04-BF20-3A26-CA98-8E6D7AD730A0}"/>
              </a:ext>
            </a:extLst>
          </p:cNvPr>
          <p:cNvGrpSpPr/>
          <p:nvPr/>
        </p:nvGrpSpPr>
        <p:grpSpPr>
          <a:xfrm>
            <a:off x="7091371" y="2148375"/>
            <a:ext cx="3501112" cy="1318528"/>
            <a:chOff x="5429146" y="2637475"/>
            <a:chExt cx="3501112" cy="1318528"/>
          </a:xfrm>
        </p:grpSpPr>
        <p:pic>
          <p:nvPicPr>
            <p:cNvPr id="30" name="Picture 23" descr="http://i.ehow.com/images/a04/ac/qb/format-hard-drive-xp-800X800.jpg">
              <a:extLst>
                <a:ext uri="{FF2B5EF4-FFF2-40B4-BE49-F238E27FC236}">
                  <a16:creationId xmlns:a16="http://schemas.microsoft.com/office/drawing/2014/main" id="{55467A6D-10B4-F373-E4A4-220D8F81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33856">
              <a:off x="7611730" y="2637475"/>
              <a:ext cx="1318528" cy="131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F0EF6D-2B99-6ECD-45EA-4E2BD36AAD66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20055">
              <a:off x="5875259" y="3088269"/>
              <a:ext cx="1599680" cy="416939"/>
              <a:chOff x="4729714" y="3204770"/>
              <a:chExt cx="2268648" cy="591298"/>
            </a:xfrm>
          </p:grpSpPr>
          <p:pic>
            <p:nvPicPr>
              <p:cNvPr id="36" name="Picture 25" descr="dimm.png">
                <a:extLst>
                  <a:ext uri="{FF2B5EF4-FFF2-40B4-BE49-F238E27FC236}">
                    <a16:creationId xmlns:a16="http://schemas.microsoft.com/office/drawing/2014/main" id="{318D5CA1-3637-E3E0-3C80-71B66E269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4729714" y="3204770"/>
                <a:ext cx="1924215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6" descr="dimm.png">
                <a:extLst>
                  <a:ext uri="{FF2B5EF4-FFF2-40B4-BE49-F238E27FC236}">
                    <a16:creationId xmlns:a16="http://schemas.microsoft.com/office/drawing/2014/main" id="{354CB1D4-46EB-9F5E-1167-0C9E767E7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5072821" y="3337227"/>
                <a:ext cx="1925541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Line 15">
              <a:extLst>
                <a:ext uri="{FF2B5EF4-FFF2-40B4-BE49-F238E27FC236}">
                  <a16:creationId xmlns:a16="http://schemas.microsoft.com/office/drawing/2014/main" id="{475842A8-B115-48B2-AAB8-F468B47CE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9146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38" name="Line 15">
              <a:extLst>
                <a:ext uri="{FF2B5EF4-FFF2-40B4-BE49-F238E27FC236}">
                  <a16:creationId xmlns:a16="http://schemas.microsoft.com/office/drawing/2014/main" id="{08DC3842-9597-698C-4A5D-E92BA887E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9267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CACDC5-C5B6-DF0B-3E0F-F6B1B7E0FA61}"/>
              </a:ext>
            </a:extLst>
          </p:cNvPr>
          <p:cNvGrpSpPr/>
          <p:nvPr/>
        </p:nvGrpSpPr>
        <p:grpSpPr>
          <a:xfrm>
            <a:off x="4273099" y="2195913"/>
            <a:ext cx="629609" cy="1118873"/>
            <a:chOff x="2610873" y="2685012"/>
            <a:chExt cx="629609" cy="111887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02CAFF9-CB17-31DE-A73A-C75C6182CE01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2685012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0FB412-B58C-CF15-B03B-70DFEE1E0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2842671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226EC5F-FF98-B393-68C0-F7B5600FE62D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047326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578EA49-9C34-BD3D-E0DE-45CF80CD93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3313051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8EF2398-875A-7363-F56F-9C18D217F781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451980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6CD309B-EBE9-72BF-79DB-9B117E282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3664956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3B849A6-B4A8-3B39-9900-D7A1500B1D4C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803885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54C4DC8-71B5-B5AA-F967-B86946D43BDC}"/>
              </a:ext>
            </a:extLst>
          </p:cNvPr>
          <p:cNvGrpSpPr/>
          <p:nvPr/>
        </p:nvGrpSpPr>
        <p:grpSpPr>
          <a:xfrm>
            <a:off x="1662226" y="3617252"/>
            <a:ext cx="3257683" cy="707886"/>
            <a:chOff x="0" y="4106352"/>
            <a:chExt cx="3257683" cy="707886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98F8E3B-AA8D-63DF-6294-B358D3202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7633" y="4320682"/>
              <a:ext cx="16300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EE92A6-457F-A041-279A-4DA24FD5F520}"/>
                </a:ext>
              </a:extLst>
            </p:cNvPr>
            <p:cNvSpPr txBox="1"/>
            <p:nvPr/>
          </p:nvSpPr>
          <p:spPr>
            <a:xfrm>
              <a:off x="0" y="4106352"/>
              <a:ext cx="1630050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Favorite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</a:t>
              </a:r>
              <a:endParaRPr lang="en-US" sz="20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CA981A-42F0-B229-2489-B4350E5B247A}"/>
              </a:ext>
            </a:extLst>
          </p:cNvPr>
          <p:cNvGrpSpPr/>
          <p:nvPr/>
        </p:nvGrpSpPr>
        <p:grpSpPr>
          <a:xfrm>
            <a:off x="2237983" y="1489164"/>
            <a:ext cx="1883747" cy="1854217"/>
            <a:chOff x="521648" y="1458835"/>
            <a:chExt cx="1883747" cy="1854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874692-4454-DE40-EED8-41CDA00E5795}"/>
                </a:ext>
              </a:extLst>
            </p:cNvPr>
            <p:cNvSpPr txBox="1"/>
            <p:nvPr/>
          </p:nvSpPr>
          <p:spPr>
            <a:xfrm>
              <a:off x="653522" y="1458835"/>
              <a:ext cx="1751873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Favorite</a:t>
              </a:r>
              <a:b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Algorithm</a:t>
              </a:r>
              <a:endParaRPr lang="en-US" sz="2000" b="1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143CEF-5BE1-37DB-38A0-1F41960E67B4}"/>
                </a:ext>
              </a:extLst>
            </p:cNvPr>
            <p:cNvSpPr/>
            <p:nvPr/>
          </p:nvSpPr>
          <p:spPr>
            <a:xfrm>
              <a:off x="521648" y="2119976"/>
              <a:ext cx="1881910" cy="1193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EF0A683-0AFC-0FFB-2F62-3780A310DA95}"/>
              </a:ext>
            </a:extLst>
          </p:cNvPr>
          <p:cNvSpPr/>
          <p:nvPr/>
        </p:nvSpPr>
        <p:spPr>
          <a:xfrm>
            <a:off x="1859327" y="4480737"/>
            <a:ext cx="4158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Costs for Generality: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unnecessary operations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Inefficient data and control flow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parallelism &amp; bandwidth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086645-E7FE-7F4E-51A7-E0B49A499F10}"/>
              </a:ext>
            </a:extLst>
          </p:cNvPr>
          <p:cNvGrpSpPr/>
          <p:nvPr/>
        </p:nvGrpSpPr>
        <p:grpSpPr>
          <a:xfrm>
            <a:off x="6127048" y="4886844"/>
            <a:ext cx="4050551" cy="615553"/>
            <a:chOff x="4464822" y="5278551"/>
            <a:chExt cx="4050551" cy="61555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DA6D14-0F4D-7D48-068A-28D8B1D0A2E1}"/>
                </a:ext>
              </a:extLst>
            </p:cNvPr>
            <p:cNvSpPr/>
            <p:nvPr/>
          </p:nvSpPr>
          <p:spPr>
            <a:xfrm>
              <a:off x="6163105" y="5278551"/>
              <a:ext cx="235226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latency &amp;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Substantial energy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Line 15">
              <a:extLst>
                <a:ext uri="{FF2B5EF4-FFF2-40B4-BE49-F238E27FC236}">
                  <a16:creationId xmlns:a16="http://schemas.microsoft.com/office/drawing/2014/main" id="{C27CD63B-823E-F479-56C2-095A9C61B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822" y="5590862"/>
              <a:ext cx="1595114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783EB5B-607B-BAAA-FB72-6C0C998E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031"/>
          <a:stretch/>
        </p:blipFill>
        <p:spPr>
          <a:xfrm>
            <a:off x="7486759" y="2000447"/>
            <a:ext cx="3029411" cy="212396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9C939F2-3A98-4502-6DCC-C25167B46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83" y="1636075"/>
            <a:ext cx="2624394" cy="246902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3358532-EB65-F42A-6353-39070E0FE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Algorithm Design Demands General-Purpose Computing</a:t>
            </a:r>
          </a:p>
        </p:txBody>
      </p:sp>
    </p:spTree>
    <p:extLst>
      <p:ext uri="{BB962C8B-B14F-4D97-AF65-F5344CB8AC3E}">
        <p14:creationId xmlns:p14="http://schemas.microsoft.com/office/powerpoint/2010/main" val="2053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138 L 2.08333E-6 0.053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046 L 2.08333E-6 -0.05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60" grpId="0"/>
      <p:bldP spid="16" grpId="0"/>
      <p:bldP spid="26" grpId="0"/>
      <p:bldP spid="26" grpId="1"/>
      <p:bldP spid="26" grpId="2"/>
      <p:bldP spid="6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C09B1BD-A19A-E058-F52D-FDA62DFB63D0}"/>
              </a:ext>
            </a:extLst>
          </p:cNvPr>
          <p:cNvGrpSpPr/>
          <p:nvPr/>
        </p:nvGrpSpPr>
        <p:grpSpPr>
          <a:xfrm>
            <a:off x="4784115" y="2128650"/>
            <a:ext cx="1742338" cy="1756148"/>
            <a:chOff x="5508043" y="1160276"/>
            <a:chExt cx="1742338" cy="17561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1FFF1A1-CF4F-0A79-072A-F4EAAD383C33}"/>
                </a:ext>
              </a:extLst>
            </p:cNvPr>
            <p:cNvGrpSpPr/>
            <p:nvPr/>
          </p:nvGrpSpPr>
          <p:grpSpPr>
            <a:xfrm>
              <a:off x="5508043" y="1160276"/>
              <a:ext cx="1742338" cy="243438"/>
              <a:chOff x="5767440" y="1734825"/>
              <a:chExt cx="1742338" cy="243438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A7588AF-8F4E-FF5F-07DB-2840FA73EDF2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F1A2B4B-08D6-3D98-48D2-613A8C269068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CD6D528-C6BA-81BB-46B5-C5A59E6B7037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BD17737-AEFD-F1CE-C3C0-1F86E119F73A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378BE0E-406A-E8AB-C3AB-730FBDB2FF15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8443656-5006-8651-7B18-AE250DC67AF2}"/>
                </a:ext>
              </a:extLst>
            </p:cNvPr>
            <p:cNvGrpSpPr/>
            <p:nvPr/>
          </p:nvGrpSpPr>
          <p:grpSpPr>
            <a:xfrm>
              <a:off x="5508043" y="1412394"/>
              <a:ext cx="1742338" cy="243438"/>
              <a:chOff x="5767440" y="1734825"/>
              <a:chExt cx="1742338" cy="243438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4FE9200-DAEF-0A7D-3F96-10D762605136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1ECAB6E-1E12-971A-5DF8-65B151338BA8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57E3437-468D-22D6-41BB-BB50B4D88532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978D706-D19F-CDB0-E1F7-8D88D4D3A830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97160AD-F0DC-7AE4-BFDF-17AC57EA1AF0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B57424F-36FC-9056-B42E-4E79B25B7E9F}"/>
                </a:ext>
              </a:extLst>
            </p:cNvPr>
            <p:cNvGrpSpPr/>
            <p:nvPr/>
          </p:nvGrpSpPr>
          <p:grpSpPr>
            <a:xfrm>
              <a:off x="5508043" y="1664512"/>
              <a:ext cx="1742338" cy="243438"/>
              <a:chOff x="5767440" y="1734825"/>
              <a:chExt cx="1742338" cy="243438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1DD1B8D-2457-825A-6C41-6922127A4BE0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B7D5301-CEB9-6196-8D27-204E270593AF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C27148-DA06-FF35-C6BC-326251D3401A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11C9A63-DCCC-E291-62C0-AEABB9532D8A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824064D-A71A-AA8C-4461-263F2611C913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872732F-2BDB-F5CA-1D6F-1DF2C9197E0E}"/>
                </a:ext>
              </a:extLst>
            </p:cNvPr>
            <p:cNvGrpSpPr/>
            <p:nvPr/>
          </p:nvGrpSpPr>
          <p:grpSpPr>
            <a:xfrm>
              <a:off x="5508043" y="1916630"/>
              <a:ext cx="1742338" cy="243438"/>
              <a:chOff x="5767440" y="1734825"/>
              <a:chExt cx="1742338" cy="24343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8670052-9C89-20A7-EA0E-A597B74406F7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8A0D65A-B5AB-BE48-AFE6-B5BC1E0BCFB9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A0CE510-56E9-7FED-5ABF-19B9C6933A5E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D28996A-298B-72F2-1638-87E5D1C2BA7B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954D8C4-A190-1019-5004-99BEA1FD41AB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AF570BF-CCDA-E611-FED5-E7D415E22DDF}"/>
                </a:ext>
              </a:extLst>
            </p:cNvPr>
            <p:cNvGrpSpPr/>
            <p:nvPr/>
          </p:nvGrpSpPr>
          <p:grpSpPr>
            <a:xfrm>
              <a:off x="5508043" y="2168748"/>
              <a:ext cx="1742338" cy="243438"/>
              <a:chOff x="5767440" y="1734825"/>
              <a:chExt cx="1742338" cy="243438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524688E-F532-9042-7071-47BC8D7A80BE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6BDF2A8-447C-91CB-1ED9-0487DE458B0D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306A965-7CF1-F39B-CD30-12BD58AECE0A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E70813D-0CEE-3F7A-2278-B0B15813416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7F85F32-CF3A-3CC7-199C-6119875B44CA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191E6A6-4F8F-CDBF-A420-E6EF9A494FEF}"/>
                </a:ext>
              </a:extLst>
            </p:cNvPr>
            <p:cNvGrpSpPr/>
            <p:nvPr/>
          </p:nvGrpSpPr>
          <p:grpSpPr>
            <a:xfrm>
              <a:off x="5508043" y="2420866"/>
              <a:ext cx="1742338" cy="243438"/>
              <a:chOff x="5767440" y="1734825"/>
              <a:chExt cx="1742338" cy="243438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D3C7FEF-4646-F208-8E4E-A25EDAB10EDC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3CF6E9C-ED52-DD23-8DF5-5063B811E7EB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27D793A-3F3C-15CD-67F4-EB222E5BB4B1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9B2B7DDB-1DDD-D7AB-7D3F-5339C86A4FB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4F86FD0-582F-C948-8B9F-B94AF9918F6B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55A6716-D203-AB43-1BE1-883F19080E3B}"/>
                </a:ext>
              </a:extLst>
            </p:cNvPr>
            <p:cNvGrpSpPr/>
            <p:nvPr/>
          </p:nvGrpSpPr>
          <p:grpSpPr>
            <a:xfrm>
              <a:off x="5508043" y="2672986"/>
              <a:ext cx="1742338" cy="243438"/>
              <a:chOff x="5767440" y="1734825"/>
              <a:chExt cx="1742338" cy="243438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37DFC6B-8E6E-FE7D-EBF8-2D88CCE96297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6117D65-4BBB-CBFA-3F51-FBE72AE8F036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5694E38-1707-80BE-F2C9-D55578E04F99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3129EEC-6F95-DE8C-81BB-B8731F2CBA4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A219DF9-3124-43A8-B601-54B0C3ADDF7F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10B718B-65CB-CE4F-6C4B-4C929D3E832E}"/>
              </a:ext>
            </a:extLst>
          </p:cNvPr>
          <p:cNvSpPr/>
          <p:nvPr/>
        </p:nvSpPr>
        <p:spPr>
          <a:xfrm>
            <a:off x="4716957" y="2031209"/>
            <a:ext cx="1881910" cy="1951030"/>
          </a:xfrm>
          <a:prstGeom prst="rect">
            <a:avLst/>
          </a:prstGeom>
          <a:solidFill>
            <a:srgbClr val="F1EEFD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0CB53-58DD-E39F-5BA4-FCC3CC23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8E2827-59B8-FFF7-1991-390EF84D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Algorithms Demand Specialization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6F0401-33FF-0F63-465F-11AD25EE0204}"/>
              </a:ext>
            </a:extLst>
          </p:cNvPr>
          <p:cNvSpPr/>
          <p:nvPr/>
        </p:nvSpPr>
        <p:spPr>
          <a:xfrm>
            <a:off x="1713558" y="4334418"/>
            <a:ext cx="30710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Avoid wasting computation &amp; energy</a:t>
            </a:r>
            <a:endParaRPr lang="en-US" sz="20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B28227-CF70-A3EA-F742-605845E7E5D7}"/>
              </a:ext>
            </a:extLst>
          </p:cNvPr>
          <p:cNvSpPr/>
          <p:nvPr/>
        </p:nvSpPr>
        <p:spPr>
          <a:xfrm>
            <a:off x="4784581" y="4334570"/>
            <a:ext cx="294002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Opportunities: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data flow with minimal latency &amp; power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DE804E-1825-73F8-9398-52927005E072}"/>
              </a:ext>
            </a:extLst>
          </p:cNvPr>
          <p:cNvSpPr txBox="1"/>
          <p:nvPr/>
        </p:nvSpPr>
        <p:spPr>
          <a:xfrm>
            <a:off x="1885349" y="1978263"/>
            <a:ext cx="2446778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Everyone’s Favorite</a:t>
            </a:r>
            <a:b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</a:t>
            </a:r>
            <a:endParaRPr lang="en-US" sz="2000" b="1" dirty="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C4E38-4B5C-8634-E2F1-A2EE3F0DAE49}"/>
              </a:ext>
            </a:extLst>
          </p:cNvPr>
          <p:cNvGrpSpPr/>
          <p:nvPr/>
        </p:nvGrpSpPr>
        <p:grpSpPr>
          <a:xfrm>
            <a:off x="2099757" y="2639404"/>
            <a:ext cx="1881910" cy="1193077"/>
            <a:chOff x="575757" y="2639403"/>
            <a:chExt cx="1881910" cy="11930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8EE852-C03D-DD0C-6828-F3D309FEA973}"/>
                </a:ext>
              </a:extLst>
            </p:cNvPr>
            <p:cNvSpPr txBox="1"/>
            <p:nvPr/>
          </p:nvSpPr>
          <p:spPr>
            <a:xfrm>
              <a:off x="746179" y="2994760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2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6FD2AB-55D3-F21E-BB12-15F0EC8986E7}"/>
                </a:ext>
              </a:extLst>
            </p:cNvPr>
            <p:cNvSpPr txBox="1"/>
            <p:nvPr/>
          </p:nvSpPr>
          <p:spPr>
            <a:xfrm>
              <a:off x="746179" y="2639403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1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03023A-EC00-8FAD-71D3-EC634B5174BC}"/>
                </a:ext>
              </a:extLst>
            </p:cNvPr>
            <p:cNvSpPr txBox="1"/>
            <p:nvPr/>
          </p:nvSpPr>
          <p:spPr>
            <a:xfrm>
              <a:off x="746179" y="3364092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3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DE6689E-C1B8-FD79-EB5E-AC1E3F608B40}"/>
                </a:ext>
              </a:extLst>
            </p:cNvPr>
            <p:cNvSpPr/>
            <p:nvPr/>
          </p:nvSpPr>
          <p:spPr>
            <a:xfrm>
              <a:off x="575757" y="2639404"/>
              <a:ext cx="1881910" cy="1193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3217C28-D52E-552B-1734-9A2BCDF35100}"/>
              </a:ext>
            </a:extLst>
          </p:cNvPr>
          <p:cNvGrpSpPr/>
          <p:nvPr/>
        </p:nvGrpSpPr>
        <p:grpSpPr>
          <a:xfrm>
            <a:off x="4879011" y="2119975"/>
            <a:ext cx="2153033" cy="1749570"/>
            <a:chOff x="3355010" y="2119975"/>
            <a:chExt cx="2153033" cy="1749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1F62AF-9BB0-191E-33EF-57C28CAB1E1F}"/>
                </a:ext>
              </a:extLst>
            </p:cNvPr>
            <p:cNvSpPr txBox="1"/>
            <p:nvPr/>
          </p:nvSpPr>
          <p:spPr>
            <a:xfrm>
              <a:off x="3355012" y="211997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1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A6F9E86-3027-CC8F-6BED-3D921CC777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195" y="2520085"/>
              <a:ext cx="1" cy="274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531126-A2A3-837C-2351-525391FCE8F1}"/>
                </a:ext>
              </a:extLst>
            </p:cNvPr>
            <p:cNvSpPr txBox="1"/>
            <p:nvPr/>
          </p:nvSpPr>
          <p:spPr>
            <a:xfrm>
              <a:off x="3355011" y="279470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2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1B1CA24-476F-DF3A-9510-38D59834EEED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V="1">
              <a:off x="4907377" y="3663186"/>
              <a:ext cx="600666" cy="63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F4FC381-FB6E-8BA4-6998-FB19EEBE0A91}"/>
                </a:ext>
              </a:extLst>
            </p:cNvPr>
            <p:cNvSpPr txBox="1"/>
            <p:nvPr/>
          </p:nvSpPr>
          <p:spPr>
            <a:xfrm>
              <a:off x="3355010" y="346943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3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F8F9B74-00CE-F54B-DC21-9258A5C52C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193" y="3197624"/>
              <a:ext cx="1" cy="274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31C2BDB-81B6-9ED0-CCAB-B7836457E462}"/>
              </a:ext>
            </a:extLst>
          </p:cNvPr>
          <p:cNvSpPr txBox="1"/>
          <p:nvPr/>
        </p:nvSpPr>
        <p:spPr>
          <a:xfrm>
            <a:off x="4355080" y="1337524"/>
            <a:ext cx="2600227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Application-Specific Architecture</a:t>
            </a:r>
            <a:endParaRPr lang="en-US" sz="2000" b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5C4B2E3-8A54-2576-3EB7-5EB95807ADF7}"/>
              </a:ext>
            </a:extLst>
          </p:cNvPr>
          <p:cNvSpPr/>
          <p:nvPr/>
        </p:nvSpPr>
        <p:spPr>
          <a:xfrm>
            <a:off x="7890694" y="4334418"/>
            <a:ext cx="267450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Costs for Specialization: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programmability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manufacturing and engineering costs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954FFB-33BE-A26A-7CD8-69C16BB5BA43}"/>
              </a:ext>
            </a:extLst>
          </p:cNvPr>
          <p:cNvGrpSpPr/>
          <p:nvPr/>
        </p:nvGrpSpPr>
        <p:grpSpPr>
          <a:xfrm>
            <a:off x="6953146" y="2637475"/>
            <a:ext cx="3501112" cy="1318528"/>
            <a:chOff x="5429146" y="2637475"/>
            <a:chExt cx="3501112" cy="1318528"/>
          </a:xfrm>
        </p:grpSpPr>
        <p:pic>
          <p:nvPicPr>
            <p:cNvPr id="70" name="Picture 23" descr="http://i.ehow.com/images/a04/ac/qb/format-hard-drive-xp-800X800.jpg">
              <a:extLst>
                <a:ext uri="{FF2B5EF4-FFF2-40B4-BE49-F238E27FC236}">
                  <a16:creationId xmlns:a16="http://schemas.microsoft.com/office/drawing/2014/main" id="{FF57589A-9C11-AC2C-A75A-6EBDB18B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33856">
              <a:off x="7611730" y="2637475"/>
              <a:ext cx="1318528" cy="131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6EBF753-F2A7-C745-6CBE-BB152BED072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20055">
              <a:off x="5875259" y="3088269"/>
              <a:ext cx="1599680" cy="416939"/>
              <a:chOff x="4729714" y="3204770"/>
              <a:chExt cx="2268648" cy="591298"/>
            </a:xfrm>
          </p:grpSpPr>
          <p:pic>
            <p:nvPicPr>
              <p:cNvPr id="74" name="Picture 25" descr="dimm.png">
                <a:extLst>
                  <a:ext uri="{FF2B5EF4-FFF2-40B4-BE49-F238E27FC236}">
                    <a16:creationId xmlns:a16="http://schemas.microsoft.com/office/drawing/2014/main" id="{DC761985-FC94-3370-BF88-80F02B721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4729714" y="3204770"/>
                <a:ext cx="1924215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26" descr="dimm.png">
                <a:extLst>
                  <a:ext uri="{FF2B5EF4-FFF2-40B4-BE49-F238E27FC236}">
                    <a16:creationId xmlns:a16="http://schemas.microsoft.com/office/drawing/2014/main" id="{9380043A-803A-EBE8-6D6F-0F256371C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5072821" y="3337227"/>
                <a:ext cx="1925541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" name="Line 15">
              <a:extLst>
                <a:ext uri="{FF2B5EF4-FFF2-40B4-BE49-F238E27FC236}">
                  <a16:creationId xmlns:a16="http://schemas.microsoft.com/office/drawing/2014/main" id="{B2BAB130-999F-9E1F-5C18-C52F2BDE22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9146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3E4BC065-86C8-7D10-1474-6BB5F8B688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9267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D68FB17-7FA2-6D0A-3354-03714BFF44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568" t="19162" r="32855" b="16818"/>
          <a:stretch/>
        </p:blipFill>
        <p:spPr>
          <a:xfrm>
            <a:off x="2004682" y="2632887"/>
            <a:ext cx="908135" cy="94581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C620338-D447-33E1-F539-A076D782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4" t="3824" r="-3844" b="5665"/>
          <a:stretch/>
        </p:blipFill>
        <p:spPr>
          <a:xfrm>
            <a:off x="2683861" y="2667774"/>
            <a:ext cx="1687510" cy="1442932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C41B9307-EAB6-9DA9-5DAB-C509094880E3}"/>
              </a:ext>
            </a:extLst>
          </p:cNvPr>
          <p:cNvSpPr/>
          <p:nvPr/>
        </p:nvSpPr>
        <p:spPr>
          <a:xfrm>
            <a:off x="4784580" y="5306973"/>
            <a:ext cx="29400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processors customized for the task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8F4BA0C-F187-0E39-697F-C765B563FA24}"/>
              </a:ext>
            </a:extLst>
          </p:cNvPr>
          <p:cNvSpPr/>
          <p:nvPr/>
        </p:nvSpPr>
        <p:spPr>
          <a:xfrm>
            <a:off x="4784580" y="5971598"/>
            <a:ext cx="294002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parallelism</a:t>
            </a:r>
          </a:p>
        </p:txBody>
      </p:sp>
    </p:spTree>
    <p:extLst>
      <p:ext uri="{BB962C8B-B14F-4D97-AF65-F5344CB8AC3E}">
        <p14:creationId xmlns:p14="http://schemas.microsoft.com/office/powerpoint/2010/main" val="20363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39" grpId="0"/>
      <p:bldP spid="42" grpId="0"/>
      <p:bldP spid="67" grpId="0"/>
      <p:bldP spid="68" grpId="0"/>
      <p:bldP spid="128" grpId="0"/>
      <p:bldP spid="12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5DFF55-FD7E-797A-42C2-1357C668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Acceleration Efforts for AI and Genomics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50FB69-EC29-D77B-5743-F8DA013A3EEC}"/>
              </a:ext>
            </a:extLst>
          </p:cNvPr>
          <p:cNvGrpSpPr/>
          <p:nvPr/>
        </p:nvGrpSpPr>
        <p:grpSpPr>
          <a:xfrm>
            <a:off x="4257862" y="841954"/>
            <a:ext cx="1860985" cy="1549628"/>
            <a:chOff x="2795904" y="1215071"/>
            <a:chExt cx="1860985" cy="15496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C7D46-06C3-FC41-296D-29DD4B33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04" y="1368960"/>
              <a:ext cx="1860985" cy="139573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568119-F977-AD73-CDD8-33FA27DD2429}"/>
                </a:ext>
              </a:extLst>
            </p:cNvPr>
            <p:cNvSpPr/>
            <p:nvPr/>
          </p:nvSpPr>
          <p:spPr>
            <a:xfrm>
              <a:off x="2795904" y="1215071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Google’s TPUs: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2B3C56-4983-813C-818E-216C1E79D855}"/>
              </a:ext>
            </a:extLst>
          </p:cNvPr>
          <p:cNvGrpSpPr/>
          <p:nvPr/>
        </p:nvGrpSpPr>
        <p:grpSpPr>
          <a:xfrm>
            <a:off x="1183436" y="841955"/>
            <a:ext cx="2054961" cy="2808525"/>
            <a:chOff x="414348" y="841954"/>
            <a:chExt cx="2054961" cy="2808525"/>
          </a:xfrm>
        </p:grpSpPr>
        <p:pic>
          <p:nvPicPr>
            <p:cNvPr id="1026" name="Picture 2" descr="https://cerebras.net/wp-content/uploads/2021/03/img-chip-section-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6" y="1789494"/>
              <a:ext cx="1860985" cy="1860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6F8DA-A865-BFEF-556E-C1E375807284}"/>
                </a:ext>
              </a:extLst>
            </p:cNvPr>
            <p:cNvSpPr/>
            <p:nvPr/>
          </p:nvSpPr>
          <p:spPr>
            <a:xfrm>
              <a:off x="414348" y="841954"/>
              <a:ext cx="2054961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Cerebras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 WSE-3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The largest ML accelerator chip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144A3C-693E-7410-5C1A-E09182320759}"/>
              </a:ext>
            </a:extLst>
          </p:cNvPr>
          <p:cNvGrpSpPr/>
          <p:nvPr/>
        </p:nvGrpSpPr>
        <p:grpSpPr>
          <a:xfrm>
            <a:off x="7269966" y="841955"/>
            <a:ext cx="4016932" cy="2067269"/>
            <a:chOff x="1831378" y="3657435"/>
            <a:chExt cx="4016932" cy="20672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F2F93B-88C0-D384-F4AA-1652451E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1378" y="3965212"/>
              <a:ext cx="4016932" cy="175949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B80534-BFB1-71A4-7A36-2DF0F542653A}"/>
                </a:ext>
              </a:extLst>
            </p:cNvPr>
            <p:cNvSpPr/>
            <p:nvPr/>
          </p:nvSpPr>
          <p:spPr>
            <a:xfrm>
              <a:off x="2909351" y="3657435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NVIDIA H100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55678-3790-2540-4132-5245E6212581}"/>
              </a:ext>
            </a:extLst>
          </p:cNvPr>
          <p:cNvGrpSpPr>
            <a:grpSpLocks noChangeAspect="1"/>
          </p:cNvGrpSpPr>
          <p:nvPr/>
        </p:nvGrpSpPr>
        <p:grpSpPr>
          <a:xfrm>
            <a:off x="3993309" y="2607937"/>
            <a:ext cx="5107274" cy="2026588"/>
            <a:chOff x="266700" y="1412776"/>
            <a:chExt cx="8610600" cy="3416722"/>
          </a:xfrm>
        </p:grpSpPr>
        <p:pic>
          <p:nvPicPr>
            <p:cNvPr id="29" name="Content Placeholder 7" descr="A white and orange device&#10;&#10;Description automatically generated with medium confidence">
              <a:extLst>
                <a:ext uri="{FF2B5EF4-FFF2-40B4-BE49-F238E27FC236}">
                  <a16:creationId xmlns:a16="http://schemas.microsoft.com/office/drawing/2014/main" id="{09E89D05-46B0-3BF8-45F5-8CACF171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412776"/>
              <a:ext cx="8610600" cy="341672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94A25E-9E5C-ED4A-DBD9-5F37F9DB0260}"/>
                </a:ext>
              </a:extLst>
            </p:cNvPr>
            <p:cNvSpPr/>
            <p:nvPr/>
          </p:nvSpPr>
          <p:spPr>
            <a:xfrm>
              <a:off x="6203245" y="2357193"/>
              <a:ext cx="1652282" cy="284460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C8C724-8BA9-FBBE-3C5A-D605A4128963}"/>
                </a:ext>
              </a:extLst>
            </p:cNvPr>
            <p:cNvSpPr/>
            <p:nvPr/>
          </p:nvSpPr>
          <p:spPr>
            <a:xfrm>
              <a:off x="4325533" y="2805868"/>
              <a:ext cx="3312368" cy="216024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F384469-C809-07E5-C7F1-ED04A899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7"/>
          <a:stretch/>
        </p:blipFill>
        <p:spPr>
          <a:xfrm>
            <a:off x="1594202" y="4712797"/>
            <a:ext cx="4753157" cy="12780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18D448-CA33-D1E3-F36A-C857E4914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6"/>
          <a:stretch/>
        </p:blipFill>
        <p:spPr>
          <a:xfrm>
            <a:off x="8155936" y="4333994"/>
            <a:ext cx="2689504" cy="186122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AE6A012-861A-9F2C-00C6-FA3D0953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CC70-7F0F-EEEC-4237-A7736B7D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F70A5-2254-2C97-1E38-3688B69E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CC11-0163-E801-0E81-56A80A1D6AC8}"/>
              </a:ext>
            </a:extLst>
          </p:cNvPr>
          <p:cNvSpPr txBox="1">
            <a:spLocks/>
          </p:cNvSpPr>
          <p:nvPr/>
        </p:nvSpPr>
        <p:spPr>
          <a:xfrm>
            <a:off x="1524000" y="2071709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Important and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Commonly Used Applications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Demand Specialization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762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1FFB4-9DC9-608C-3BFD-ED322018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A58CF2-93DB-78F6-431C-3385CC85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ea"/>
              </a:rPr>
              <a:t>Probabilistic Graphs in Genomics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01297-7EF1-6F6B-EB22-216315DA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86</a:t>
            </a:fld>
            <a:endParaRPr lang="en-US" dirty="0"/>
          </a:p>
        </p:txBody>
      </p:sp>
      <p:sp>
        <p:nvSpPr>
          <p:cNvPr id="666" name="TextBox 665">
            <a:extLst>
              <a:ext uri="{FF2B5EF4-FFF2-40B4-BE49-F238E27FC236}">
                <a16:creationId xmlns:a16="http://schemas.microsoft.com/office/drawing/2014/main" id="{A1066E2F-0DE8-FEBC-815E-1DDCA050929D}"/>
              </a:ext>
            </a:extLst>
          </p:cNvPr>
          <p:cNvSpPr txBox="1"/>
          <p:nvPr/>
        </p:nvSpPr>
        <p:spPr>
          <a:xfrm>
            <a:off x="2538119" y="1199284"/>
            <a:ext cx="711576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</a:rPr>
              <a:t>Probabilistic graphs</a:t>
            </a:r>
            <a:r>
              <a:rPr lang="en-US" sz="2800" dirty="0">
                <a:latin typeface="Avenir Next" panose="020B0503020202020204" pitchFamily="34" charset="0"/>
              </a:rPr>
              <a:t> are commonly used</a:t>
            </a:r>
            <a:br>
              <a:rPr lang="en-US" sz="2800" dirty="0">
                <a:latin typeface="Avenir Next" panose="020B0503020202020204" pitchFamily="34" charset="0"/>
              </a:rPr>
            </a:br>
            <a:r>
              <a:rPr lang="en-US" sz="2800" b="1" dirty="0">
                <a:latin typeface="Avenir Next" panose="020B0503020202020204" pitchFamily="34" charset="0"/>
              </a:rPr>
              <a:t>to identify variations</a:t>
            </a:r>
            <a:r>
              <a:rPr lang="en-US" sz="2800" dirty="0">
                <a:latin typeface="Avenir Next" panose="020B0503020202020204" pitchFamily="34" charset="0"/>
              </a:rPr>
              <a:t> between sequences</a:t>
            </a:r>
            <a:endParaRPr lang="en-US" sz="28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  <p:sp>
        <p:nvSpPr>
          <p:cNvPr id="667" name="TextBox 666">
            <a:extLst>
              <a:ext uri="{FF2B5EF4-FFF2-40B4-BE49-F238E27FC236}">
                <a16:creationId xmlns:a16="http://schemas.microsoft.com/office/drawing/2014/main" id="{F06D317B-A53E-489D-ED95-61A682B543FF}"/>
              </a:ext>
            </a:extLst>
          </p:cNvPr>
          <p:cNvSpPr txBox="1"/>
          <p:nvPr/>
        </p:nvSpPr>
        <p:spPr>
          <a:xfrm>
            <a:off x="2893841" y="2950335"/>
            <a:ext cx="403272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To avoid </a:t>
            </a:r>
            <a:r>
              <a:rPr lang="en-US" sz="2000" b="1" dirty="0">
                <a:latin typeface="Avenir Next" panose="020B0503020202020204" pitchFamily="34" charset="0"/>
              </a:rPr>
              <a:t>redundant</a:t>
            </a:r>
            <a:r>
              <a:rPr lang="en-US" sz="2000" dirty="0">
                <a:latin typeface="Avenir Next" panose="020B0503020202020204" pitchFamily="34" charset="0"/>
              </a:rPr>
              <a:t> comparisons</a:t>
            </a:r>
            <a:br>
              <a:rPr lang="en-US" sz="2000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and storage</a:t>
            </a:r>
            <a:endParaRPr lang="en-US" sz="2000" dirty="0"/>
          </a:p>
        </p:txBody>
      </p:sp>
      <p:sp>
        <p:nvSpPr>
          <p:cNvPr id="668" name="TextBox 667">
            <a:extLst>
              <a:ext uri="{FF2B5EF4-FFF2-40B4-BE49-F238E27FC236}">
                <a16:creationId xmlns:a16="http://schemas.microsoft.com/office/drawing/2014/main" id="{77A946B1-FB77-E0DD-95E2-FBFC0B0B5509}"/>
              </a:ext>
            </a:extLst>
          </p:cNvPr>
          <p:cNvSpPr txBox="1"/>
          <p:nvPr/>
        </p:nvSpPr>
        <p:spPr>
          <a:xfrm>
            <a:off x="2893840" y="4076751"/>
            <a:ext cx="3323664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To provide </a:t>
            </a:r>
            <a:r>
              <a:rPr lang="en-US" sz="2000" b="1" dirty="0">
                <a:latin typeface="Avenir Next" panose="020B0503020202020204" pitchFamily="34" charset="0"/>
              </a:rPr>
              <a:t>rich information</a:t>
            </a:r>
            <a:endParaRPr lang="en-US" sz="2000" dirty="0">
              <a:latin typeface="Avenir Next" panose="020B0503020202020204" pitchFamily="34" charset="0"/>
            </a:endParaRPr>
          </a:p>
          <a:p>
            <a:r>
              <a:rPr lang="en-US" sz="2000" dirty="0">
                <a:latin typeface="Avenir Next" panose="020B0503020202020204" pitchFamily="34" charset="0"/>
              </a:rPr>
              <a:t>on expected variations</a:t>
            </a:r>
            <a:endParaRPr lang="en-US" sz="2000" dirty="0"/>
          </a:p>
        </p:txBody>
      </p: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25993FA3-A2DB-BCF8-7D3D-FE5D43BFD1B3}"/>
              </a:ext>
            </a:extLst>
          </p:cNvPr>
          <p:cNvGrpSpPr/>
          <p:nvPr/>
        </p:nvGrpSpPr>
        <p:grpSpPr>
          <a:xfrm>
            <a:off x="7253376" y="2449482"/>
            <a:ext cx="2894904" cy="2550599"/>
            <a:chOff x="5729376" y="3617376"/>
            <a:chExt cx="2894904" cy="255059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C5CE7DE-B4F2-BCD3-3307-AE80E53EBF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51570" y="3617376"/>
              <a:ext cx="2772710" cy="1846984"/>
              <a:chOff x="3271208" y="3342295"/>
              <a:chExt cx="2395006" cy="159538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C3315F2-1D27-7869-13F6-CC00C7D27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2009" t="12544" r="40633" b="52129"/>
              <a:stretch/>
            </p:blipFill>
            <p:spPr>
              <a:xfrm>
                <a:off x="5330973" y="3933132"/>
                <a:ext cx="314250" cy="4057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F28B8EC-416C-EBDE-C063-297D40AA8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779" t="6739" r="39349" b="49863"/>
              <a:stretch/>
            </p:blipFill>
            <p:spPr>
              <a:xfrm>
                <a:off x="5330973" y="3342295"/>
                <a:ext cx="297181" cy="498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128FBD-937E-A38E-D903-A7E025F18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338" t="12545" r="37649" b="49863"/>
              <a:stretch/>
            </p:blipFill>
            <p:spPr>
              <a:xfrm>
                <a:off x="5309981" y="4430751"/>
                <a:ext cx="356233" cy="431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9" name="Picture 58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C69FDCCE-3F41-79C4-73B9-02F493697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7904" y="3789042"/>
                <a:ext cx="1148638" cy="11486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7E34D1-5CA7-F040-C423-E4262BD4A326}"/>
                  </a:ext>
                </a:extLst>
              </p:cNvPr>
              <p:cNvCxnSpPr/>
              <p:nvPr/>
            </p:nvCxnSpPr>
            <p:spPr>
              <a:xfrm>
                <a:off x="4307532" y="3933132"/>
                <a:ext cx="1023441" cy="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5EF38CF-1EBF-174B-0B4F-10C28C9FDBFB}"/>
                  </a:ext>
                </a:extLst>
              </p:cNvPr>
              <p:cNvCxnSpPr/>
              <p:nvPr/>
            </p:nvCxnSpPr>
            <p:spPr>
              <a:xfrm>
                <a:off x="4307532" y="4338897"/>
                <a:ext cx="1023441" cy="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B5F3074-AC33-CCB6-7D69-078123EC6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7532" y="3933132"/>
                <a:ext cx="1023441" cy="498127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B2566D37-619E-AABE-B8C8-8339E30E2E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7532" y="4338897"/>
                <a:ext cx="1002449" cy="536418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2A3EE6E1-993F-FD4B-DF79-AA7A8C97B5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7532" y="3342295"/>
                <a:ext cx="1023441" cy="590837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22EC928C-C73B-4323-2C03-4DDB7EF082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7532" y="3840771"/>
                <a:ext cx="1012944" cy="498126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AB6FD6EC-198E-01EA-BA2E-F9EFAABCC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398" t="74382" r="39238" b="12095"/>
              <a:stretch/>
            </p:blipFill>
            <p:spPr>
              <a:xfrm>
                <a:off x="3271208" y="4486904"/>
                <a:ext cx="119042" cy="1553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C570270D-2D7F-9675-2F27-C7E4F1EBDC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346" t="71320" r="37290" b="14674"/>
              <a:stretch/>
            </p:blipFill>
            <p:spPr>
              <a:xfrm>
                <a:off x="3274612" y="4255319"/>
                <a:ext cx="119042" cy="1608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E6CDD6C6-BDC2-3055-B9B7-593F91EF36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1890" t="71803" r="37747" b="14673"/>
              <a:stretch/>
            </p:blipFill>
            <p:spPr>
              <a:xfrm>
                <a:off x="3271208" y="4707220"/>
                <a:ext cx="119042" cy="1553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5817AD27-2EC9-E1D7-CA98-1BD71F6FC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278" y="4575611"/>
                <a:ext cx="869945" cy="8786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D4200B4C-A97E-342D-827C-2033626FA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3157" y="4688615"/>
                <a:ext cx="904375" cy="89867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BAA1927A-0A71-665C-2671-93DDEB8B47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278" y="4329183"/>
                <a:ext cx="895254" cy="334288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1" name="TextBox 670">
              <a:extLst>
                <a:ext uri="{FF2B5EF4-FFF2-40B4-BE49-F238E27FC236}">
                  <a16:creationId xmlns:a16="http://schemas.microsoft.com/office/drawing/2014/main" id="{C1B5F0C3-4759-2E1E-1B35-BA6AF749D1D6}"/>
                </a:ext>
              </a:extLst>
            </p:cNvPr>
            <p:cNvSpPr txBox="1"/>
            <p:nvPr/>
          </p:nvSpPr>
          <p:spPr>
            <a:xfrm>
              <a:off x="5729376" y="5552422"/>
              <a:ext cx="244706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6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" grpId="0"/>
      <p:bldP spid="667" grpId="0"/>
      <p:bldP spid="66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Graph-Based Applications in Genomics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ACBC6-BAAC-6663-618C-0619B69BC21A}"/>
              </a:ext>
            </a:extLst>
          </p:cNvPr>
          <p:cNvGrpSpPr/>
          <p:nvPr/>
        </p:nvGrpSpPr>
        <p:grpSpPr>
          <a:xfrm>
            <a:off x="1630134" y="1201058"/>
            <a:ext cx="2845024" cy="4182961"/>
            <a:chOff x="106134" y="1201057"/>
            <a:chExt cx="2845024" cy="418296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5DCF6C-EC37-2790-A97D-4752B01AB4BD}"/>
                </a:ext>
              </a:extLst>
            </p:cNvPr>
            <p:cNvGrpSpPr/>
            <p:nvPr/>
          </p:nvGrpSpPr>
          <p:grpSpPr>
            <a:xfrm>
              <a:off x="202425" y="2011404"/>
              <a:ext cx="2490377" cy="3372614"/>
              <a:chOff x="202425" y="2011404"/>
              <a:chExt cx="2490377" cy="3372614"/>
            </a:xfrm>
          </p:grpSpPr>
          <p:pic>
            <p:nvPicPr>
              <p:cNvPr id="55" name="Picture 54" descr="A blue ribbon with a red object on it&#10;&#10;Description automatically generated">
                <a:extLst>
                  <a:ext uri="{FF2B5EF4-FFF2-40B4-BE49-F238E27FC236}">
                    <a16:creationId xmlns:a16="http://schemas.microsoft.com/office/drawing/2014/main" id="{7015AD66-D388-9154-88B4-E26CA9467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063" y="2272529"/>
                <a:ext cx="1014772" cy="1027040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1588D2-16E5-2E1E-A510-02F23600D52A}"/>
                  </a:ext>
                </a:extLst>
              </p:cNvPr>
              <p:cNvSpPr txBox="1"/>
              <p:nvPr/>
            </p:nvSpPr>
            <p:spPr>
              <a:xfrm>
                <a:off x="1023286" y="2011404"/>
                <a:ext cx="866327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DC317F9-682F-06F3-8840-2F2E57B909AA}"/>
                  </a:ext>
                </a:extLst>
              </p:cNvPr>
              <p:cNvCxnSpPr>
                <a:cxnSpLocks/>
                <a:endCxn id="101" idx="0"/>
              </p:cNvCxnSpPr>
              <p:nvPr/>
            </p:nvCxnSpPr>
            <p:spPr>
              <a:xfrm flipH="1">
                <a:off x="783479" y="3143297"/>
                <a:ext cx="259242" cy="37456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 descr="A collage of multiple colored ribbons&#10;&#10;Description automatically generated">
                <a:extLst>
                  <a:ext uri="{FF2B5EF4-FFF2-40B4-BE49-F238E27FC236}">
                    <a16:creationId xmlns:a16="http://schemas.microsoft.com/office/drawing/2014/main" id="{A1E7B516-FAA3-B3E6-5E1C-F6601EBDA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76" b="50305"/>
              <a:stretch/>
            </p:blipFill>
            <p:spPr>
              <a:xfrm>
                <a:off x="241541" y="4050697"/>
                <a:ext cx="1287105" cy="1333321"/>
              </a:xfrm>
              <a:prstGeom prst="rect">
                <a:avLst/>
              </a:prstGeom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8E6B2D1-2043-4BB2-92CB-5636832F59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0003" y="4004097"/>
                <a:ext cx="884730" cy="1337235"/>
                <a:chOff x="4795438" y="4876399"/>
                <a:chExt cx="752948" cy="1138052"/>
              </a:xfrm>
            </p:grpSpPr>
            <p:pic>
              <p:nvPicPr>
                <p:cNvPr id="90" name="Picture 89" descr="A collage of multiple colored ribbons&#10;&#10;Description automatically generated">
                  <a:extLst>
                    <a:ext uri="{FF2B5EF4-FFF2-40B4-BE49-F238E27FC236}">
                      <a16:creationId xmlns:a16="http://schemas.microsoft.com/office/drawing/2014/main" id="{C57228F1-9BCD-64AA-C79F-18EFAA7A8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9" t="27029" r="54835" b="26317"/>
                <a:stretch/>
              </p:blipFill>
              <p:spPr>
                <a:xfrm>
                  <a:off x="4795438" y="4876399"/>
                  <a:ext cx="752947" cy="1138052"/>
                </a:xfrm>
                <a:prstGeom prst="rect">
                  <a:avLst/>
                </a:prstGeom>
              </p:spPr>
            </p:pic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2BF23CA-255F-06F2-6D46-ABA0B0774DA1}"/>
                    </a:ext>
                  </a:extLst>
                </p:cNvPr>
                <p:cNvSpPr/>
                <p:nvPr/>
              </p:nvSpPr>
              <p:spPr>
                <a:xfrm>
                  <a:off x="5390336" y="4995398"/>
                  <a:ext cx="158050" cy="5301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E6BEDF2-E749-F726-9ABD-141CEF9D26B0}"/>
                  </a:ext>
                </a:extLst>
              </p:cNvPr>
              <p:cNvSpPr txBox="1"/>
              <p:nvPr/>
            </p:nvSpPr>
            <p:spPr>
              <a:xfrm>
                <a:off x="202425" y="3517864"/>
                <a:ext cx="1162107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Family #1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8D4B8DD-EA66-ED9F-03DC-1047E6426A89}"/>
                  </a:ext>
                </a:extLst>
              </p:cNvPr>
              <p:cNvSpPr txBox="1"/>
              <p:nvPr/>
            </p:nvSpPr>
            <p:spPr>
              <a:xfrm>
                <a:off x="1530695" y="3517864"/>
                <a:ext cx="1162107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Family #2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0B6D528-7F33-D8A7-C263-504E385490AD}"/>
                  </a:ext>
                </a:extLst>
              </p:cNvPr>
              <p:cNvCxnSpPr>
                <a:cxnSpLocks/>
                <a:endCxn id="109" idx="0"/>
              </p:cNvCxnSpPr>
              <p:nvPr/>
            </p:nvCxnSpPr>
            <p:spPr>
              <a:xfrm>
                <a:off x="1839610" y="3143297"/>
                <a:ext cx="272139" cy="37456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3A7AD9-781E-69BC-8014-66A165DDFA46}"/>
                </a:ext>
              </a:extLst>
            </p:cNvPr>
            <p:cNvSpPr txBox="1"/>
            <p:nvPr/>
          </p:nvSpPr>
          <p:spPr>
            <a:xfrm>
              <a:off x="106134" y="1201057"/>
              <a:ext cx="2845024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Protein Family Search</a:t>
              </a:r>
            </a:p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with Graph Alignment</a:t>
              </a:r>
              <a:endParaRPr lang="en-US" sz="20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583E34-D99C-47EE-30E7-F677C29D9965}"/>
              </a:ext>
            </a:extLst>
          </p:cNvPr>
          <p:cNvGrpSpPr/>
          <p:nvPr/>
        </p:nvGrpSpPr>
        <p:grpSpPr>
          <a:xfrm>
            <a:off x="4709972" y="1201058"/>
            <a:ext cx="3180103" cy="4111737"/>
            <a:chOff x="3185971" y="1201057"/>
            <a:chExt cx="3180103" cy="41117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5C51EED-BB3E-6F3D-FB03-165317854B90}"/>
                </a:ext>
              </a:extLst>
            </p:cNvPr>
            <p:cNvGrpSpPr/>
            <p:nvPr/>
          </p:nvGrpSpPr>
          <p:grpSpPr>
            <a:xfrm>
              <a:off x="3294821" y="2179847"/>
              <a:ext cx="2719143" cy="3132947"/>
              <a:chOff x="3294821" y="2179847"/>
              <a:chExt cx="2719143" cy="313294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CE8372-4560-B0C3-4BD5-DBA11AEE94A3}"/>
                  </a:ext>
                </a:extLst>
              </p:cNvPr>
              <p:cNvSpPr/>
              <p:nvPr/>
            </p:nvSpPr>
            <p:spPr>
              <a:xfrm>
                <a:off x="3538083" y="2210330"/>
                <a:ext cx="2475881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dirty="0">
                  <a:solidFill>
                    <a:srgbClr val="C0000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0672AC6-7C3D-5C55-4C56-CE078450CA57}"/>
                  </a:ext>
                </a:extLst>
              </p:cNvPr>
              <p:cNvSpPr/>
              <p:nvPr/>
            </p:nvSpPr>
            <p:spPr>
              <a:xfrm>
                <a:off x="3657748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8FEC941-ADC8-6DDD-300A-22D20AC2A0BF}"/>
                  </a:ext>
                </a:extLst>
              </p:cNvPr>
              <p:cNvSpPr/>
              <p:nvPr/>
            </p:nvSpPr>
            <p:spPr>
              <a:xfrm>
                <a:off x="4499849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D6A6-A3C8-35EE-22AF-244EC3586C16}"/>
                  </a:ext>
                </a:extLst>
              </p:cNvPr>
              <p:cNvSpPr/>
              <p:nvPr/>
            </p:nvSpPr>
            <p:spPr>
              <a:xfrm>
                <a:off x="5388832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BDEF95-6432-CC06-0BFC-6D7239F78673}"/>
                  </a:ext>
                </a:extLst>
              </p:cNvPr>
              <p:cNvSpPr/>
              <p:nvPr/>
            </p:nvSpPr>
            <p:spPr>
              <a:xfrm>
                <a:off x="3791130" y="3327016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CCTA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463D45B-EC30-FB10-F8B1-E0FE8AF876E1}"/>
                  </a:ext>
                </a:extLst>
              </p:cNvPr>
              <p:cNvSpPr/>
              <p:nvPr/>
            </p:nvSpPr>
            <p:spPr>
              <a:xfrm>
                <a:off x="4611874" y="3324816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0D77483-F96B-06E3-2A88-E321826E443B}"/>
                  </a:ext>
                </a:extLst>
              </p:cNvPr>
              <p:cNvSpPr/>
              <p:nvPr/>
            </p:nvSpPr>
            <p:spPr>
              <a:xfrm>
                <a:off x="4299309" y="3875275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A214741-7546-0BC8-42E9-F1CA25FEC671}"/>
                  </a:ext>
                </a:extLst>
              </p:cNvPr>
              <p:cNvSpPr/>
              <p:nvPr/>
            </p:nvSpPr>
            <p:spPr>
              <a:xfrm>
                <a:off x="5155350" y="3872312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091A364-9B48-C8A0-0410-4AD68238858F}"/>
                  </a:ext>
                </a:extLst>
              </p:cNvPr>
              <p:cNvSpPr/>
              <p:nvPr/>
            </p:nvSpPr>
            <p:spPr>
              <a:xfrm>
                <a:off x="3650010" y="4389171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3FF0F3B-9BC1-2771-790F-A4933AB44347}"/>
                  </a:ext>
                </a:extLst>
              </p:cNvPr>
              <p:cNvSpPr/>
              <p:nvPr/>
            </p:nvSpPr>
            <p:spPr>
              <a:xfrm>
                <a:off x="4582144" y="4415081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670B6A-A47C-27B3-1E1C-43F749DF09CF}"/>
                  </a:ext>
                </a:extLst>
              </p:cNvPr>
              <p:cNvSpPr/>
              <p:nvPr/>
            </p:nvSpPr>
            <p:spPr>
              <a:xfrm>
                <a:off x="3538083" y="4978857"/>
                <a:ext cx="2475881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Striped Right Arrow 50">
                <a:extLst>
                  <a:ext uri="{FF2B5EF4-FFF2-40B4-BE49-F238E27FC236}">
                    <a16:creationId xmlns:a16="http://schemas.microsoft.com/office/drawing/2014/main" id="{3E81AC18-4572-D377-CB8D-2F2DA712204E}"/>
                  </a:ext>
                </a:extLst>
              </p:cNvPr>
              <p:cNvSpPr/>
              <p:nvPr/>
            </p:nvSpPr>
            <p:spPr>
              <a:xfrm rot="5400000">
                <a:off x="1984913" y="3627402"/>
                <a:ext cx="2830115" cy="210300"/>
              </a:xfrm>
              <a:prstGeom prst="stripedRightArrow">
                <a:avLst>
                  <a:gd name="adj1" fmla="val 50000"/>
                  <a:gd name="adj2" fmla="val 75206"/>
                </a:avLst>
              </a:prstGeom>
              <a:solidFill>
                <a:srgbClr val="1081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182880" rtlCol="0" anchor="ctr"/>
              <a:lstStyle/>
              <a:p>
                <a:pPr algn="ctr">
                  <a:defRPr/>
                </a:pPr>
                <a:endParaRPr lang="en-CH" sz="2000" dirty="0">
                  <a:solidFill>
                    <a:prstClr val="white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8609273-E8CA-605E-BAD2-F4632D40E2A4}"/>
                  </a:ext>
                </a:extLst>
              </p:cNvPr>
              <p:cNvSpPr/>
              <p:nvPr/>
            </p:nvSpPr>
            <p:spPr>
              <a:xfrm>
                <a:off x="4059980" y="2179847"/>
                <a:ext cx="210301" cy="3132947"/>
              </a:xfrm>
              <a:prstGeom prst="rect">
                <a:avLst/>
              </a:prstGeom>
              <a:noFill/>
              <a:ln w="38100" cap="flat">
                <a:solidFill>
                  <a:srgbClr val="C007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200">
                  <a:solidFill>
                    <a:prstClr val="white"/>
                  </a:solidFill>
                  <a:latin typeface="PT Mono" panose="02060509020205020204" pitchFamily="49" charset="77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14C451-C2A7-E5F4-4000-1F0C43D367E5}"/>
                </a:ext>
              </a:extLst>
            </p:cNvPr>
            <p:cNvSpPr txBox="1"/>
            <p:nvPr/>
          </p:nvSpPr>
          <p:spPr>
            <a:xfrm>
              <a:off x="3185971" y="1201057"/>
              <a:ext cx="318010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Error Correction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with Probabilistic Graphs</a:t>
              </a:r>
              <a:endParaRPr lang="en-US" sz="20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5C3041-1D18-E27B-E065-7D68DA591395}"/>
              </a:ext>
            </a:extLst>
          </p:cNvPr>
          <p:cNvGrpSpPr/>
          <p:nvPr/>
        </p:nvGrpSpPr>
        <p:grpSpPr>
          <a:xfrm>
            <a:off x="7900319" y="1201056"/>
            <a:ext cx="2514600" cy="4137064"/>
            <a:chOff x="6376319" y="1201056"/>
            <a:chExt cx="2514600" cy="41370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6D10062-0201-74B4-6D5A-9A9333370E99}"/>
                </a:ext>
              </a:extLst>
            </p:cNvPr>
            <p:cNvGrpSpPr/>
            <p:nvPr/>
          </p:nvGrpSpPr>
          <p:grpSpPr>
            <a:xfrm>
              <a:off x="6376319" y="2137524"/>
              <a:ext cx="2514600" cy="3200596"/>
              <a:chOff x="6387859" y="2056476"/>
              <a:chExt cx="2514600" cy="320059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0D1D7AF-D216-F79E-1A44-36FB84895540}"/>
                  </a:ext>
                </a:extLst>
              </p:cNvPr>
              <p:cNvSpPr/>
              <p:nvPr/>
            </p:nvSpPr>
            <p:spPr>
              <a:xfrm>
                <a:off x="6387859" y="2056476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EB0820B-F34B-8416-96EE-8B6D464BB99B}"/>
                  </a:ext>
                </a:extLst>
              </p:cNvPr>
              <p:cNvSpPr/>
              <p:nvPr/>
            </p:nvSpPr>
            <p:spPr>
              <a:xfrm>
                <a:off x="6387859" y="2473959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16C8E7C-295D-10D1-F2D3-3F7BBDEBF25D}"/>
                  </a:ext>
                </a:extLst>
              </p:cNvPr>
              <p:cNvSpPr/>
              <p:nvPr/>
            </p:nvSpPr>
            <p:spPr>
              <a:xfrm>
                <a:off x="6387859" y="4978857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GCCCATATGGTTAAGCTT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79FDC9-4308-E01C-27E7-6A7C2F065B41}"/>
                  </a:ext>
                </a:extLst>
              </p:cNvPr>
              <p:cNvSpPr/>
              <p:nvPr/>
            </p:nvSpPr>
            <p:spPr>
              <a:xfrm>
                <a:off x="6387859" y="2891442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GCCCATATGGTTAAGCTT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968190-C839-F0F5-3882-80D5764F2043}"/>
                  </a:ext>
                </a:extLst>
              </p:cNvPr>
              <p:cNvSpPr/>
              <p:nvPr/>
            </p:nvSpPr>
            <p:spPr>
              <a:xfrm>
                <a:off x="6387859" y="3308925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TATGGTT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42B7704-504D-7AE6-EABB-200825192965}"/>
                  </a:ext>
                </a:extLst>
              </p:cNvPr>
              <p:cNvSpPr/>
              <p:nvPr/>
            </p:nvSpPr>
            <p:spPr>
              <a:xfrm>
                <a:off x="6387859" y="3726408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C49AE7-FB48-90D1-FB74-C01F3AE91F60}"/>
                  </a:ext>
                </a:extLst>
              </p:cNvPr>
              <p:cNvSpPr/>
              <p:nvPr/>
            </p:nvSpPr>
            <p:spPr>
              <a:xfrm>
                <a:off x="6387859" y="4143891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---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TGGTTAAGCT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4E530E-893C-609C-B653-44E2D93C0AEC}"/>
                  </a:ext>
                </a:extLst>
              </p:cNvPr>
              <p:cNvSpPr/>
              <p:nvPr/>
            </p:nvSpPr>
            <p:spPr>
              <a:xfrm>
                <a:off x="6387859" y="4561374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234722-DC9B-9121-32FC-29F8B9F16CA8}"/>
                </a:ext>
              </a:extLst>
            </p:cNvPr>
            <p:cNvSpPr txBox="1"/>
            <p:nvPr/>
          </p:nvSpPr>
          <p:spPr>
            <a:xfrm>
              <a:off x="6444439" y="1201056"/>
              <a:ext cx="237835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Multiple Sequence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Alignment</a:t>
              </a:r>
            </a:p>
          </p:txBody>
        </p:sp>
      </p:grp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2E32430-25DA-BA52-48D2-B7974897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0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E04AB-7852-B032-E174-3EEB87FB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11FF7-E0D0-4911-05A3-3988DD83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Graph Structure in Genomics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81EEEE9-7E8C-70CC-4BBF-E60D93B337C7}"/>
              </a:ext>
            </a:extLst>
          </p:cNvPr>
          <p:cNvSpPr/>
          <p:nvPr/>
        </p:nvSpPr>
        <p:spPr>
          <a:xfrm>
            <a:off x="662995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C70229-E03F-F9C6-016A-B142974199B0}"/>
              </a:ext>
            </a:extLst>
          </p:cNvPr>
          <p:cNvCxnSpPr>
            <a:cxnSpLocks/>
          </p:cNvCxnSpPr>
          <p:nvPr/>
        </p:nvCxnSpPr>
        <p:spPr>
          <a:xfrm>
            <a:off x="708715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A566CA-612E-2053-5DFE-28DCD0BB8662}"/>
              </a:ext>
            </a:extLst>
          </p:cNvPr>
          <p:cNvSpPr/>
          <p:nvPr/>
        </p:nvSpPr>
        <p:spPr>
          <a:xfrm>
            <a:off x="754459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4D144F-A7A7-0157-EFB5-73A2CA959207}"/>
              </a:ext>
            </a:extLst>
          </p:cNvPr>
          <p:cNvCxnSpPr>
            <a:cxnSpLocks/>
          </p:cNvCxnSpPr>
          <p:nvPr/>
        </p:nvCxnSpPr>
        <p:spPr>
          <a:xfrm>
            <a:off x="800227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1C7959-BE23-6ACE-15AA-19150ECFD27F}"/>
              </a:ext>
            </a:extLst>
          </p:cNvPr>
          <p:cNvSpPr/>
          <p:nvPr/>
        </p:nvSpPr>
        <p:spPr>
          <a:xfrm>
            <a:off x="845899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FC1A4E-9F2D-AE73-A5F9-03D07D9D7084}"/>
              </a:ext>
            </a:extLst>
          </p:cNvPr>
          <p:cNvCxnSpPr>
            <a:cxnSpLocks/>
          </p:cNvCxnSpPr>
          <p:nvPr/>
        </p:nvCxnSpPr>
        <p:spPr>
          <a:xfrm>
            <a:off x="891739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FD552C2-4A68-5672-1AF4-9758ACC4EB6A}"/>
              </a:ext>
            </a:extLst>
          </p:cNvPr>
          <p:cNvSpPr/>
          <p:nvPr/>
        </p:nvSpPr>
        <p:spPr>
          <a:xfrm>
            <a:off x="9373515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0CC024-E2C3-BEED-6AAE-F1FAE94321A3}"/>
              </a:ext>
            </a:extLst>
          </p:cNvPr>
          <p:cNvCxnSpPr>
            <a:cxnSpLocks/>
          </p:cNvCxnSpPr>
          <p:nvPr/>
        </p:nvCxnSpPr>
        <p:spPr>
          <a:xfrm>
            <a:off x="6858556" y="4528133"/>
            <a:ext cx="91464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CC20A5D-9382-EF2E-2E7F-0FE5202D8D95}"/>
              </a:ext>
            </a:extLst>
          </p:cNvPr>
          <p:cNvSpPr/>
          <p:nvPr/>
        </p:nvSpPr>
        <p:spPr>
          <a:xfrm>
            <a:off x="7544596" y="4989613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F38F24-D09F-3651-6776-2BF392AB6BAF}"/>
              </a:ext>
            </a:extLst>
          </p:cNvPr>
          <p:cNvCxnSpPr>
            <a:cxnSpLocks/>
          </p:cNvCxnSpPr>
          <p:nvPr/>
        </p:nvCxnSpPr>
        <p:spPr>
          <a:xfrm flipV="1">
            <a:off x="68585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131F54F-41A6-CF21-49E0-B573AC98DD2E}"/>
              </a:ext>
            </a:extLst>
          </p:cNvPr>
          <p:cNvSpPr/>
          <p:nvPr/>
        </p:nvSpPr>
        <p:spPr>
          <a:xfrm>
            <a:off x="66299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06CD3C9-CCE6-2114-C4AC-B054AC8EFE32}"/>
              </a:ext>
            </a:extLst>
          </p:cNvPr>
          <p:cNvCxnSpPr>
            <a:cxnSpLocks/>
          </p:cNvCxnSpPr>
          <p:nvPr/>
        </p:nvCxnSpPr>
        <p:spPr>
          <a:xfrm>
            <a:off x="7087156" y="3360995"/>
            <a:ext cx="457200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7B47A2C-147E-12FE-F43F-9A479B46F3AF}"/>
              </a:ext>
            </a:extLst>
          </p:cNvPr>
          <p:cNvCxnSpPr>
            <a:cxnSpLocks/>
          </p:cNvCxnSpPr>
          <p:nvPr/>
        </p:nvCxnSpPr>
        <p:spPr>
          <a:xfrm flipV="1">
            <a:off x="77729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47F36D9-815C-E9E0-C8BC-D5F940341DFC}"/>
              </a:ext>
            </a:extLst>
          </p:cNvPr>
          <p:cNvSpPr/>
          <p:nvPr/>
        </p:nvSpPr>
        <p:spPr>
          <a:xfrm>
            <a:off x="75443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147DEC-AC73-A9B4-F151-2DB20D5E08C6}"/>
              </a:ext>
            </a:extLst>
          </p:cNvPr>
          <p:cNvCxnSpPr>
            <a:cxnSpLocks/>
          </p:cNvCxnSpPr>
          <p:nvPr/>
        </p:nvCxnSpPr>
        <p:spPr>
          <a:xfrm>
            <a:off x="8001556" y="3360995"/>
            <a:ext cx="457200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89553D-5640-1952-E041-C7DE9E9CE776}"/>
              </a:ext>
            </a:extLst>
          </p:cNvPr>
          <p:cNvCxnSpPr>
            <a:cxnSpLocks/>
          </p:cNvCxnSpPr>
          <p:nvPr/>
        </p:nvCxnSpPr>
        <p:spPr>
          <a:xfrm flipV="1">
            <a:off x="86873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3AD237D-1422-E520-5906-7FD382699BCA}"/>
              </a:ext>
            </a:extLst>
          </p:cNvPr>
          <p:cNvSpPr/>
          <p:nvPr/>
        </p:nvSpPr>
        <p:spPr>
          <a:xfrm>
            <a:off x="84587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05AA9EA-D921-55FA-EA9E-CF6AC721F704}"/>
              </a:ext>
            </a:extLst>
          </p:cNvPr>
          <p:cNvCxnSpPr>
            <a:cxnSpLocks/>
          </p:cNvCxnSpPr>
          <p:nvPr/>
        </p:nvCxnSpPr>
        <p:spPr>
          <a:xfrm>
            <a:off x="8915959" y="3360995"/>
            <a:ext cx="457559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A21281A-6446-72A4-38B4-A87511AEB7A1}"/>
              </a:ext>
            </a:extLst>
          </p:cNvPr>
          <p:cNvCxnSpPr>
            <a:cxnSpLocks/>
          </p:cNvCxnSpPr>
          <p:nvPr/>
        </p:nvCxnSpPr>
        <p:spPr>
          <a:xfrm flipV="1">
            <a:off x="9601755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ADEDFA8-6F82-1A39-D356-60840B3D6321}"/>
              </a:ext>
            </a:extLst>
          </p:cNvPr>
          <p:cNvSpPr/>
          <p:nvPr/>
        </p:nvSpPr>
        <p:spPr>
          <a:xfrm>
            <a:off x="9373515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9F3C6C-6935-261D-E510-63BED348E032}"/>
              </a:ext>
            </a:extLst>
          </p:cNvPr>
          <p:cNvCxnSpPr>
            <a:cxnSpLocks/>
          </p:cNvCxnSpPr>
          <p:nvPr/>
        </p:nvCxnSpPr>
        <p:spPr>
          <a:xfrm>
            <a:off x="8005952" y="521821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CFD351-F29E-F890-096C-07B64B8EB505}"/>
              </a:ext>
            </a:extLst>
          </p:cNvPr>
          <p:cNvCxnSpPr>
            <a:cxnSpLocks/>
            <a:stCxn id="47" idx="0"/>
            <a:endCxn id="43" idx="2"/>
          </p:cNvCxnSpPr>
          <p:nvPr/>
        </p:nvCxnSpPr>
        <p:spPr>
          <a:xfrm flipV="1">
            <a:off x="7773196" y="4528133"/>
            <a:ext cx="91440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C2599F-BB99-DCF1-FA0B-F76506925E59}"/>
              </a:ext>
            </a:extLst>
          </p:cNvPr>
          <p:cNvCxnSpPr>
            <a:cxnSpLocks/>
          </p:cNvCxnSpPr>
          <p:nvPr/>
        </p:nvCxnSpPr>
        <p:spPr>
          <a:xfrm>
            <a:off x="7775004" y="4528133"/>
            <a:ext cx="91470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933C7EF-D619-6583-1E8F-0C2559F546F5}"/>
              </a:ext>
            </a:extLst>
          </p:cNvPr>
          <p:cNvSpPr/>
          <p:nvPr/>
        </p:nvSpPr>
        <p:spPr>
          <a:xfrm>
            <a:off x="8459056" y="4994657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40A7B6-3C47-3288-D020-083BE72D159C}"/>
              </a:ext>
            </a:extLst>
          </p:cNvPr>
          <p:cNvCxnSpPr>
            <a:cxnSpLocks/>
          </p:cNvCxnSpPr>
          <p:nvPr/>
        </p:nvCxnSpPr>
        <p:spPr>
          <a:xfrm>
            <a:off x="8920352" y="521821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F0F414A-AE26-8786-A35F-1BD48626A82E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8687656" y="4533177"/>
            <a:ext cx="91458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72B62E-68E2-3003-B69C-87D2870710F3}"/>
              </a:ext>
            </a:extLst>
          </p:cNvPr>
          <p:cNvCxnSpPr>
            <a:cxnSpLocks/>
          </p:cNvCxnSpPr>
          <p:nvPr/>
        </p:nvCxnSpPr>
        <p:spPr>
          <a:xfrm>
            <a:off x="8691515" y="4528133"/>
            <a:ext cx="910603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E82DA7-6DE3-2F5A-3CDF-5DEA4386EE93}"/>
              </a:ext>
            </a:extLst>
          </p:cNvPr>
          <p:cNvSpPr/>
          <p:nvPr/>
        </p:nvSpPr>
        <p:spPr>
          <a:xfrm>
            <a:off x="9373515" y="5001098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2703FEB-4BE7-F79C-0360-E9CB032A71A3}"/>
              </a:ext>
            </a:extLst>
          </p:cNvPr>
          <p:cNvSpPr/>
          <p:nvPr/>
        </p:nvSpPr>
        <p:spPr>
          <a:xfrm>
            <a:off x="6676419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B2FABCFD-64CE-BAFC-14C6-445C8303B9F9}"/>
              </a:ext>
            </a:extLst>
          </p:cNvPr>
          <p:cNvSpPr/>
          <p:nvPr/>
        </p:nvSpPr>
        <p:spPr>
          <a:xfrm>
            <a:off x="7590819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B561F6D3-6437-EE89-41C8-3EF802802EE0}"/>
              </a:ext>
            </a:extLst>
          </p:cNvPr>
          <p:cNvSpPr/>
          <p:nvPr/>
        </p:nvSpPr>
        <p:spPr>
          <a:xfrm>
            <a:off x="9419618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B6E85B50-2A50-66EA-E86D-F7DFD94CD328}"/>
              </a:ext>
            </a:extLst>
          </p:cNvPr>
          <p:cNvSpPr/>
          <p:nvPr/>
        </p:nvSpPr>
        <p:spPr>
          <a:xfrm>
            <a:off x="8505219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8511725-07FA-422C-D87A-BEE3F6B8A2A0}"/>
              </a:ext>
            </a:extLst>
          </p:cNvPr>
          <p:cNvGrpSpPr/>
          <p:nvPr/>
        </p:nvGrpSpPr>
        <p:grpSpPr>
          <a:xfrm>
            <a:off x="2070072" y="1794590"/>
            <a:ext cx="6040832" cy="3971093"/>
            <a:chOff x="546072" y="2464544"/>
            <a:chExt cx="6040832" cy="397109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EFEE64-2196-9F57-5A63-9AAB9032A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1253" y="5315477"/>
              <a:ext cx="1221130" cy="1045328"/>
            </a:xfrm>
            <a:prstGeom prst="line">
              <a:avLst/>
            </a:prstGeom>
            <a:ln w="31750">
              <a:solidFill>
                <a:srgbClr val="4473C4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B1169B3-CC42-E0A3-FDC7-30AC36DC7CF7}"/>
                </a:ext>
              </a:extLst>
            </p:cNvPr>
            <p:cNvSpPr/>
            <p:nvPr/>
          </p:nvSpPr>
          <p:spPr>
            <a:xfrm>
              <a:off x="4986345" y="3410299"/>
              <a:ext cx="1600559" cy="1915568"/>
            </a:xfrm>
            <a:prstGeom prst="roundRect">
              <a:avLst/>
            </a:prstGeom>
            <a:noFill/>
            <a:ln w="4445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7BB12A2-FD47-0DA7-AFFA-61A999BAD6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253" y="2546775"/>
              <a:ext cx="1221130" cy="863524"/>
            </a:xfrm>
            <a:prstGeom prst="line">
              <a:avLst/>
            </a:prstGeom>
            <a:ln w="31750">
              <a:solidFill>
                <a:srgbClr val="4473C4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892276-E5AD-3965-1A54-7817104DE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75" y="5644009"/>
              <a:ext cx="931188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3BA3BF9-C3C0-5B6F-1883-E97E7D90DBF3}"/>
                </a:ext>
              </a:extLst>
            </p:cNvPr>
            <p:cNvSpPr/>
            <p:nvPr/>
          </p:nvSpPr>
          <p:spPr>
            <a:xfrm>
              <a:off x="804576" y="2936425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0.6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0.1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E4B0104-261C-6900-6ADA-6AA02C65BF6F}"/>
                </a:ext>
              </a:extLst>
            </p:cNvPr>
            <p:cNvCxnSpPr>
              <a:cxnSpLocks/>
              <a:stCxn id="83" idx="3"/>
            </p:cNvCxnSpPr>
            <p:nvPr/>
          </p:nvCxnSpPr>
          <p:spPr>
            <a:xfrm>
              <a:off x="1855475" y="3617386"/>
              <a:ext cx="931188" cy="134566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EFA07285-AC03-6C89-6DFD-3AAFE6B3575F}"/>
                </a:ext>
              </a:extLst>
            </p:cNvPr>
            <p:cNvSpPr/>
            <p:nvPr/>
          </p:nvSpPr>
          <p:spPr>
            <a:xfrm>
              <a:off x="987592" y="2555488"/>
              <a:ext cx="684871" cy="788344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883F286E-69BE-1B57-1DCF-0C2826513098}"/>
                </a:ext>
              </a:extLst>
            </p:cNvPr>
            <p:cNvSpPr/>
            <p:nvPr/>
          </p:nvSpPr>
          <p:spPr>
            <a:xfrm>
              <a:off x="804576" y="4968647"/>
              <a:ext cx="1050901" cy="1361925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0.9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0.0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0.0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C779BA5F-0872-6EEE-1251-7E99FDD081EC}"/>
                </a:ext>
              </a:extLst>
            </p:cNvPr>
            <p:cNvSpPr/>
            <p:nvPr/>
          </p:nvSpPr>
          <p:spPr>
            <a:xfrm>
              <a:off x="2786665" y="4963048"/>
              <a:ext cx="1050901" cy="1361925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0.7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753034A9-61E1-52DD-614C-B42E50979C89}"/>
                </a:ext>
              </a:extLst>
            </p:cNvPr>
            <p:cNvSpPr/>
            <p:nvPr/>
          </p:nvSpPr>
          <p:spPr>
            <a:xfrm>
              <a:off x="2786665" y="2936425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19A02BDB-3957-C738-C519-2264165847CC}"/>
                </a:ext>
              </a:extLst>
            </p:cNvPr>
            <p:cNvSpPr/>
            <p:nvPr/>
          </p:nvSpPr>
          <p:spPr>
            <a:xfrm>
              <a:off x="2969679" y="2555488"/>
              <a:ext cx="684871" cy="788344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3C7A806-89BC-EE4F-CECF-8EB8981E66B8}"/>
                </a:ext>
              </a:extLst>
            </p:cNvPr>
            <p:cNvCxnSpPr>
              <a:cxnSpLocks/>
              <a:stCxn id="86" idx="0"/>
              <a:endCxn id="83" idx="2"/>
            </p:cNvCxnSpPr>
            <p:nvPr/>
          </p:nvCxnSpPr>
          <p:spPr>
            <a:xfrm flipV="1">
              <a:off x="1330025" y="4298350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6673F8E-7428-2A11-3A8C-5DB47FE9851D}"/>
                </a:ext>
              </a:extLst>
            </p:cNvPr>
            <p:cNvCxnSpPr>
              <a:cxnSpLocks/>
              <a:stCxn id="87" idx="0"/>
              <a:endCxn id="88" idx="2"/>
            </p:cNvCxnSpPr>
            <p:nvPr/>
          </p:nvCxnSpPr>
          <p:spPr>
            <a:xfrm flipV="1">
              <a:off x="3312114" y="4298348"/>
              <a:ext cx="0" cy="664698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0514099-C809-7B70-3361-EA5C417800E1}"/>
                </a:ext>
              </a:extLst>
            </p:cNvPr>
            <p:cNvSpPr/>
            <p:nvPr/>
          </p:nvSpPr>
          <p:spPr>
            <a:xfrm>
              <a:off x="546072" y="2464544"/>
              <a:ext cx="3518665" cy="3971093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420A9AE-372C-C5E0-F011-7C10CFC4929C}"/>
                </a:ext>
              </a:extLst>
            </p:cNvPr>
            <p:cNvSpPr txBox="1"/>
            <p:nvPr/>
          </p:nvSpPr>
          <p:spPr>
            <a:xfrm>
              <a:off x="1381473" y="4538321"/>
              <a:ext cx="4952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0.2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D8B0615-5997-4D35-A3FB-9E3BB1036DCE}"/>
                </a:ext>
              </a:extLst>
            </p:cNvPr>
            <p:cNvSpPr txBox="1"/>
            <p:nvPr/>
          </p:nvSpPr>
          <p:spPr>
            <a:xfrm>
              <a:off x="1681481" y="2547805"/>
              <a:ext cx="48604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0.4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396F38-D386-2DB5-DDBE-4604FDC02333}"/>
                </a:ext>
              </a:extLst>
            </p:cNvPr>
            <p:cNvSpPr txBox="1"/>
            <p:nvPr/>
          </p:nvSpPr>
          <p:spPr>
            <a:xfrm>
              <a:off x="2086741" y="5315479"/>
              <a:ext cx="468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A438DEC-E55A-FE4F-DAF0-62B482E99240}"/>
                </a:ext>
              </a:extLst>
            </p:cNvPr>
            <p:cNvSpPr txBox="1"/>
            <p:nvPr/>
          </p:nvSpPr>
          <p:spPr>
            <a:xfrm rot="3290965">
              <a:off x="2176513" y="4018522"/>
              <a:ext cx="55076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0A43ECD-477F-4526-9CFD-D8E1E0D76933}"/>
                </a:ext>
              </a:extLst>
            </p:cNvPr>
            <p:cNvSpPr txBox="1"/>
            <p:nvPr/>
          </p:nvSpPr>
          <p:spPr>
            <a:xfrm>
              <a:off x="2496736" y="2546777"/>
              <a:ext cx="5032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129E6-2D65-E192-7D60-BA2E27861CED}"/>
                </a:ext>
              </a:extLst>
            </p:cNvPr>
            <p:cNvSpPr txBox="1"/>
            <p:nvPr/>
          </p:nvSpPr>
          <p:spPr>
            <a:xfrm>
              <a:off x="3355209" y="4538321"/>
              <a:ext cx="5288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A1ACBA-A2E4-9909-B06D-AB81133684DF}"/>
              </a:ext>
            </a:extLst>
          </p:cNvPr>
          <p:cNvSpPr txBox="1"/>
          <p:nvPr/>
        </p:nvSpPr>
        <p:spPr>
          <a:xfrm>
            <a:off x="3293280" y="885412"/>
            <a:ext cx="606193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Profile Hidden Markov Models (PHMMs):</a:t>
            </a:r>
            <a:b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</a:b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A probabilistic graph structure</a:t>
            </a:r>
            <a:endParaRPr lang="en-US" sz="24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0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71B01-6A14-06AC-CD9E-A05F00C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89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75430-DE9B-1129-6201-9A27DBD301BF}"/>
              </a:ext>
            </a:extLst>
          </p:cNvPr>
          <p:cNvGrpSpPr/>
          <p:nvPr/>
        </p:nvGrpSpPr>
        <p:grpSpPr>
          <a:xfrm>
            <a:off x="2045251" y="2076785"/>
            <a:ext cx="7747162" cy="3273577"/>
            <a:chOff x="521251" y="3520002"/>
            <a:chExt cx="7747162" cy="32735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648043-539B-4E2A-DCBF-23694E8289A5}"/>
                </a:ext>
              </a:extLst>
            </p:cNvPr>
            <p:cNvGrpSpPr/>
            <p:nvPr/>
          </p:nvGrpSpPr>
          <p:grpSpPr>
            <a:xfrm>
              <a:off x="869350" y="3520002"/>
              <a:ext cx="2827519" cy="679363"/>
              <a:chOff x="869350" y="3240443"/>
              <a:chExt cx="2827519" cy="67936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BA5226-8C3D-789B-9F78-326385FFB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458" y="3682062"/>
                <a:ext cx="2813304" cy="23774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7A14E-9408-648C-FFA8-7E192F663BE5}"/>
                  </a:ext>
                </a:extLst>
              </p:cNvPr>
              <p:cNvSpPr txBox="1"/>
              <p:nvPr/>
            </p:nvSpPr>
            <p:spPr>
              <a:xfrm>
                <a:off x="869350" y="3240443"/>
                <a:ext cx="2827519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Forward Calculations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B6F981-1026-A792-06EC-040F51FEB93E}"/>
                </a:ext>
              </a:extLst>
            </p:cNvPr>
            <p:cNvGrpSpPr/>
            <p:nvPr/>
          </p:nvGrpSpPr>
          <p:grpSpPr>
            <a:xfrm>
              <a:off x="5197553" y="3520002"/>
              <a:ext cx="3070860" cy="679363"/>
              <a:chOff x="5197553" y="3240443"/>
              <a:chExt cx="3070860" cy="6793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AE11DD-EF30-00EA-CE9F-6EF5029F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7553" y="3682062"/>
                <a:ext cx="3070860" cy="23774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61784F-985D-8A8A-8251-F03F92E0A520}"/>
                  </a:ext>
                </a:extLst>
              </p:cNvPr>
              <p:cNvSpPr txBox="1"/>
              <p:nvPr/>
            </p:nvSpPr>
            <p:spPr>
              <a:xfrm>
                <a:off x="5270634" y="3240443"/>
                <a:ext cx="2924698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Backward Calculations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52BE6D-C910-2870-6A27-1450626E7926}"/>
                </a:ext>
              </a:extLst>
            </p:cNvPr>
            <p:cNvGrpSpPr/>
            <p:nvPr/>
          </p:nvGrpSpPr>
          <p:grpSpPr>
            <a:xfrm>
              <a:off x="521251" y="5029200"/>
              <a:ext cx="3523718" cy="1764379"/>
              <a:chOff x="521251" y="4804932"/>
              <a:chExt cx="3523718" cy="17643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FC5D14-277C-ED2F-093D-D60126A1E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251" y="5554327"/>
                <a:ext cx="3523718" cy="101498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E242B-86C2-D0A6-22D9-55A15604A90D}"/>
                  </a:ext>
                </a:extLst>
              </p:cNvPr>
              <p:cNvSpPr txBox="1"/>
              <p:nvPr/>
            </p:nvSpPr>
            <p:spPr>
              <a:xfrm>
                <a:off x="774632" y="4804932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Transition Probabilities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2CA713-257D-1AA4-7677-836228F6B85D}"/>
                </a:ext>
              </a:extLst>
            </p:cNvPr>
            <p:cNvGrpSpPr/>
            <p:nvPr/>
          </p:nvGrpSpPr>
          <p:grpSpPr>
            <a:xfrm>
              <a:off x="5220864" y="5029200"/>
              <a:ext cx="3024238" cy="1764379"/>
              <a:chOff x="5220864" y="4804932"/>
              <a:chExt cx="3024238" cy="176437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DF5A41-3EC1-6596-7AB8-E8EA682ED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864" y="5554327"/>
                <a:ext cx="3024238" cy="101498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8CB3CA-F066-B35B-BC89-20CAC851963C}"/>
                  </a:ext>
                </a:extLst>
              </p:cNvPr>
              <p:cNvSpPr txBox="1"/>
              <p:nvPr/>
            </p:nvSpPr>
            <p:spPr>
              <a:xfrm>
                <a:off x="5224505" y="4804932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Emission Probabilities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4008CC-D3E3-F9B5-F320-E9876BBD327F}"/>
              </a:ext>
            </a:extLst>
          </p:cNvPr>
          <p:cNvGrpSpPr/>
          <p:nvPr/>
        </p:nvGrpSpPr>
        <p:grpSpPr>
          <a:xfrm>
            <a:off x="2387526" y="2458942"/>
            <a:ext cx="4791048" cy="324335"/>
            <a:chOff x="863526" y="3902159"/>
            <a:chExt cx="4791048" cy="32433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95CBF10-A395-7841-D893-034C8F77FCFD}"/>
                </a:ext>
              </a:extLst>
            </p:cNvPr>
            <p:cNvSpPr/>
            <p:nvPr/>
          </p:nvSpPr>
          <p:spPr>
            <a:xfrm>
              <a:off x="863526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E817543-F7F5-7565-D223-7EE8DD69A088}"/>
                </a:ext>
              </a:extLst>
            </p:cNvPr>
            <p:cNvSpPr/>
            <p:nvPr/>
          </p:nvSpPr>
          <p:spPr>
            <a:xfrm>
              <a:off x="5207653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BAD4F0-75FD-DAD7-6826-70C3058BB50F}"/>
              </a:ext>
            </a:extLst>
          </p:cNvPr>
          <p:cNvGrpSpPr/>
          <p:nvPr/>
        </p:nvGrpSpPr>
        <p:grpSpPr>
          <a:xfrm>
            <a:off x="2610987" y="2458940"/>
            <a:ext cx="6011988" cy="333962"/>
            <a:chOff x="1086987" y="3902158"/>
            <a:chExt cx="6011988" cy="33396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E02100-4CD9-78FB-C35A-EB29BA1703F1}"/>
                </a:ext>
              </a:extLst>
            </p:cNvPr>
            <p:cNvGrpSpPr/>
            <p:nvPr/>
          </p:nvGrpSpPr>
          <p:grpSpPr>
            <a:xfrm>
              <a:off x="1086987" y="3902158"/>
              <a:ext cx="1667861" cy="333962"/>
              <a:chOff x="1086987" y="3902158"/>
              <a:chExt cx="1667861" cy="333962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C08B318-A01F-5DD9-D90C-D849106EE9D8}"/>
                  </a:ext>
                </a:extLst>
              </p:cNvPr>
              <p:cNvSpPr/>
              <p:nvPr/>
            </p:nvSpPr>
            <p:spPr>
              <a:xfrm>
                <a:off x="2105052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7F9E4B0E-5F0D-5394-24DF-0E9069FB40BF}"/>
                  </a:ext>
                </a:extLst>
              </p:cNvPr>
              <p:cNvCxnSpPr>
                <a:stCxn id="19" idx="2"/>
                <a:endCxn id="18" idx="2"/>
              </p:cNvCxnSpPr>
              <p:nvPr/>
            </p:nvCxnSpPr>
            <p:spPr>
              <a:xfrm rot="5400000">
                <a:off x="1753656" y="3559825"/>
                <a:ext cx="9626" cy="1342963"/>
              </a:xfrm>
              <a:prstGeom prst="bentConnector3">
                <a:avLst>
                  <a:gd name="adj1" fmla="val 2474818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380FA5-7810-F979-C1B5-F523273607EA}"/>
                </a:ext>
              </a:extLst>
            </p:cNvPr>
            <p:cNvGrpSpPr/>
            <p:nvPr/>
          </p:nvGrpSpPr>
          <p:grpSpPr>
            <a:xfrm>
              <a:off x="5431114" y="3902158"/>
              <a:ext cx="1667861" cy="333962"/>
              <a:chOff x="5431114" y="3902158"/>
              <a:chExt cx="1667861" cy="333962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9666656B-DF1E-B687-9FCF-0E807B3D3B33}"/>
                  </a:ext>
                </a:extLst>
              </p:cNvPr>
              <p:cNvSpPr/>
              <p:nvPr/>
            </p:nvSpPr>
            <p:spPr>
              <a:xfrm>
                <a:off x="6449179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4" name="Elbow Connector 23">
                <a:extLst>
                  <a:ext uri="{FF2B5EF4-FFF2-40B4-BE49-F238E27FC236}">
                    <a16:creationId xmlns:a16="http://schemas.microsoft.com/office/drawing/2014/main" id="{F6B919FE-2625-62E7-E3C2-B35D33EC0ABB}"/>
                  </a:ext>
                </a:extLst>
              </p:cNvPr>
              <p:cNvCxnSpPr>
                <a:stCxn id="23" idx="2"/>
                <a:endCxn id="22" idx="2"/>
              </p:cNvCxnSpPr>
              <p:nvPr/>
            </p:nvCxnSpPr>
            <p:spPr>
              <a:xfrm rot="5400000">
                <a:off x="6097783" y="3559825"/>
                <a:ext cx="9626" cy="1342963"/>
              </a:xfrm>
              <a:prstGeom prst="bentConnector3">
                <a:avLst>
                  <a:gd name="adj1" fmla="val 2474818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17B929-874D-414B-3A43-955E83ECA3D5}"/>
              </a:ext>
            </a:extLst>
          </p:cNvPr>
          <p:cNvGrpSpPr/>
          <p:nvPr/>
        </p:nvGrpSpPr>
        <p:grpSpPr>
          <a:xfrm>
            <a:off x="2719058" y="2783275"/>
            <a:ext cx="6565379" cy="2467518"/>
            <a:chOff x="1195057" y="3791933"/>
            <a:chExt cx="6565379" cy="246751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A0DBE07-C7F2-16DC-D1EA-C87F2582E86B}"/>
                </a:ext>
              </a:extLst>
            </p:cNvPr>
            <p:cNvSpPr/>
            <p:nvPr/>
          </p:nvSpPr>
          <p:spPr>
            <a:xfrm>
              <a:off x="2774835" y="5423247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CC6F545-653A-7933-A8CB-7B568D06839E}"/>
                </a:ext>
              </a:extLst>
            </p:cNvPr>
            <p:cNvSpPr/>
            <p:nvPr/>
          </p:nvSpPr>
          <p:spPr>
            <a:xfrm>
              <a:off x="2975829" y="5935052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3A0363C-D99E-0964-4137-822C74046692}"/>
                </a:ext>
              </a:extLst>
            </p:cNvPr>
            <p:cNvSpPr/>
            <p:nvPr/>
          </p:nvSpPr>
          <p:spPr>
            <a:xfrm>
              <a:off x="6407256" y="5423247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849F29A-9AA5-F003-96D1-31E236721F5C}"/>
                </a:ext>
              </a:extLst>
            </p:cNvPr>
            <p:cNvSpPr/>
            <p:nvPr/>
          </p:nvSpPr>
          <p:spPr>
            <a:xfrm>
              <a:off x="6858316" y="5935116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00A5370-C96B-C70D-BE0F-5A57100B5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943" y="3791933"/>
              <a:ext cx="1718084" cy="1631314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98452-9990-608E-A801-8544984F9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5057" y="3791933"/>
              <a:ext cx="1780772" cy="1631314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27">
            <a:extLst>
              <a:ext uri="{FF2B5EF4-FFF2-40B4-BE49-F238E27FC236}">
                <a16:creationId xmlns:a16="http://schemas.microsoft.com/office/drawing/2014/main" id="{E1786CD2-B175-BCA9-7735-B727AED2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ML Technique in Genomic Graphs</a:t>
            </a:r>
          </a:p>
        </p:txBody>
      </p:sp>
    </p:spTree>
    <p:extLst>
      <p:ext uri="{BB962C8B-B14F-4D97-AF65-F5344CB8AC3E}">
        <p14:creationId xmlns:p14="http://schemas.microsoft.com/office/powerpoint/2010/main" val="168459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F63C6-B0E2-294C-EB1B-14C433046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C4A379-636B-80EB-A107-AED55DD0538C}"/>
              </a:ext>
            </a:extLst>
          </p:cNvPr>
          <p:cNvSpPr/>
          <p:nvPr/>
        </p:nvSpPr>
        <p:spPr>
          <a:xfrm>
            <a:off x="4975064" y="2113936"/>
            <a:ext cx="5950423" cy="2254999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035FF8-C1EC-87EC-0F91-D2C3B12D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Movement Dominates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0B25C-3AAE-66B5-E400-D3E36ED3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</a:t>
            </a:fld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D504429-B1DE-2F44-5BBB-D7E0ADCC4E91}"/>
              </a:ext>
            </a:extLst>
          </p:cNvPr>
          <p:cNvSpPr/>
          <p:nvPr/>
        </p:nvSpPr>
        <p:spPr>
          <a:xfrm>
            <a:off x="8152821" y="2291781"/>
            <a:ext cx="2564423" cy="162473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Computation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Unit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</a:rPr>
              <a:t>(CPU or Accelerator)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EF44968-C9FD-9B42-AB9C-0906FFB9FAFA}"/>
              </a:ext>
            </a:extLst>
          </p:cNvPr>
          <p:cNvSpPr/>
          <p:nvPr/>
        </p:nvSpPr>
        <p:spPr>
          <a:xfrm>
            <a:off x="7127621" y="2291782"/>
            <a:ext cx="982995" cy="1624735"/>
          </a:xfrm>
          <a:prstGeom prst="roundRect">
            <a:avLst>
              <a:gd name="adj" fmla="val 7116"/>
            </a:avLst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Cache</a:t>
            </a:r>
            <a:endParaRPr kumimoji="0" lang="en-CH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096ACFD-0D74-9371-3CE5-AD82C216039A}"/>
              </a:ext>
            </a:extLst>
          </p:cNvPr>
          <p:cNvSpPr/>
          <p:nvPr/>
        </p:nvSpPr>
        <p:spPr>
          <a:xfrm>
            <a:off x="5158466" y="2291782"/>
            <a:ext cx="1514651" cy="1624735"/>
          </a:xfrm>
          <a:prstGeom prst="roundRect">
            <a:avLst>
              <a:gd name="adj" fmla="val 7116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Main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Memory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4D154C-D4E4-6FD5-E96B-C2E5AA364D40}"/>
              </a:ext>
            </a:extLst>
          </p:cNvPr>
          <p:cNvSpPr/>
          <p:nvPr/>
        </p:nvSpPr>
        <p:spPr>
          <a:xfrm>
            <a:off x="1822002" y="2291781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2C575E-3AB4-0230-96E4-5FA41F4507A6}"/>
              </a:ext>
            </a:extLst>
          </p:cNvPr>
          <p:cNvSpPr/>
          <p:nvPr/>
        </p:nvSpPr>
        <p:spPr>
          <a:xfrm>
            <a:off x="1822002" y="2741053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</a:rPr>
              <a:t>AAAA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B7736C-BC12-F9AA-7F57-D4FBCDC2C1C7}"/>
              </a:ext>
            </a:extLst>
          </p:cNvPr>
          <p:cNvSpPr/>
          <p:nvPr/>
        </p:nvSpPr>
        <p:spPr>
          <a:xfrm>
            <a:off x="1822002" y="3190325"/>
            <a:ext cx="1826496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TTTTTT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</a:rPr>
              <a:t>AAA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557CE0-EF57-9A1C-7917-15DEB9C31A62}"/>
              </a:ext>
            </a:extLst>
          </p:cNvPr>
          <p:cNvSpPr/>
          <p:nvPr/>
        </p:nvSpPr>
        <p:spPr>
          <a:xfrm>
            <a:off x="2164374" y="3431252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BFE0A0-24C1-15E5-8C00-F2C488F2BEEA}"/>
              </a:ext>
            </a:extLst>
          </p:cNvPr>
          <p:cNvSpPr/>
          <p:nvPr/>
        </p:nvSpPr>
        <p:spPr>
          <a:xfrm>
            <a:off x="2117156" y="2474457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0E3593-3472-84CB-4B3C-FF6DD7C4A400}"/>
              </a:ext>
            </a:extLst>
          </p:cNvPr>
          <p:cNvSpPr/>
          <p:nvPr/>
        </p:nvSpPr>
        <p:spPr>
          <a:xfrm>
            <a:off x="2117156" y="2949770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AA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C8D166-5104-A984-A79F-FAE0091B8A68}"/>
              </a:ext>
            </a:extLst>
          </p:cNvPr>
          <p:cNvSpPr/>
          <p:nvPr/>
        </p:nvSpPr>
        <p:spPr>
          <a:xfrm>
            <a:off x="2148940" y="3194183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08736F-A220-7937-00F5-7490BD40C9F1}"/>
              </a:ext>
            </a:extLst>
          </p:cNvPr>
          <p:cNvSpPr/>
          <p:nvPr/>
        </p:nvSpPr>
        <p:spPr>
          <a:xfrm>
            <a:off x="2116504" y="2711621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1929931-4585-0E67-BCBF-39F5E06EB931}"/>
              </a:ext>
            </a:extLst>
          </p:cNvPr>
          <p:cNvSpPr/>
          <p:nvPr/>
        </p:nvSpPr>
        <p:spPr>
          <a:xfrm>
            <a:off x="2184673" y="2307539"/>
            <a:ext cx="1838567" cy="332517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</a:rPr>
              <a:t>TT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rPr>
              <a:t>GG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" panose="020B0503020202020204" pitchFamily="34" charset="0"/>
              </a:rPr>
              <a:t>C</a:t>
            </a: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</a:rPr>
              <a:t>A</a:t>
            </a:r>
            <a:endParaRPr kumimoji="0" lang="en-CH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DA0A387-B6AC-6DBF-5720-52D84FB75C2E}"/>
              </a:ext>
            </a:extLst>
          </p:cNvPr>
          <p:cNvSpPr/>
          <p:nvPr/>
        </p:nvSpPr>
        <p:spPr>
          <a:xfrm>
            <a:off x="1741215" y="2290047"/>
            <a:ext cx="2325789" cy="1624736"/>
          </a:xfrm>
          <a:prstGeom prst="roundRect">
            <a:avLst>
              <a:gd name="adj" fmla="val 7116"/>
            </a:avLst>
          </a:prstGeom>
          <a:solidFill>
            <a:srgbClr val="5B9BD5">
              <a:lumMod val="20000"/>
              <a:lumOff val="80000"/>
            </a:srgbClr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System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67563-5892-F8E8-32EF-2B3792963BCF}"/>
              </a:ext>
            </a:extLst>
          </p:cNvPr>
          <p:cNvGrpSpPr/>
          <p:nvPr/>
        </p:nvGrpSpPr>
        <p:grpSpPr>
          <a:xfrm>
            <a:off x="5296653" y="897913"/>
            <a:ext cx="1715655" cy="1265155"/>
            <a:chOff x="5507502" y="897913"/>
            <a:chExt cx="1715655" cy="1265155"/>
          </a:xfrm>
        </p:grpSpPr>
        <p:pic>
          <p:nvPicPr>
            <p:cNvPr id="10" name="Graphic 9" descr="Gears">
              <a:extLst>
                <a:ext uri="{FF2B5EF4-FFF2-40B4-BE49-F238E27FC236}">
                  <a16:creationId xmlns:a16="http://schemas.microsoft.com/office/drawing/2014/main" id="{F4E179A0-644C-B3E5-6C05-B50FE99E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7402" y="1207214"/>
              <a:ext cx="955854" cy="9558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4D4724-DBDB-A15D-87E4-58D803FAC556}"/>
                </a:ext>
              </a:extLst>
            </p:cNvPr>
            <p:cNvSpPr txBox="1"/>
            <p:nvPr/>
          </p:nvSpPr>
          <p:spPr>
            <a:xfrm>
              <a:off x="5507502" y="897913"/>
              <a:ext cx="1715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H" sz="2400" b="1" dirty="0">
                  <a:solidFill>
                    <a:prstClr val="black"/>
                  </a:solidFill>
                  <a:latin typeface="Avenir Next" panose="020B0503020202020204" pitchFamily="34" charset="0"/>
                </a:rPr>
                <a:t>Heuristics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75ADF3-0B2D-5D5F-4088-6868D1237297}"/>
              </a:ext>
            </a:extLst>
          </p:cNvPr>
          <p:cNvGrpSpPr/>
          <p:nvPr/>
        </p:nvGrpSpPr>
        <p:grpSpPr>
          <a:xfrm>
            <a:off x="7183713" y="897913"/>
            <a:ext cx="2094004" cy="1265156"/>
            <a:chOff x="7108922" y="897913"/>
            <a:chExt cx="2094004" cy="1265156"/>
          </a:xfrm>
        </p:grpSpPr>
        <p:pic>
          <p:nvPicPr>
            <p:cNvPr id="13" name="Graphic 12" descr="Processor">
              <a:extLst>
                <a:ext uri="{FF2B5EF4-FFF2-40B4-BE49-F238E27FC236}">
                  <a16:creationId xmlns:a16="http://schemas.microsoft.com/office/drawing/2014/main" id="{7C93026C-DA32-BCB7-DB08-BD9EAD13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77997" y="1207214"/>
              <a:ext cx="955855" cy="9558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B862AB-8638-794E-E450-38A88B34E22F}"/>
                </a:ext>
              </a:extLst>
            </p:cNvPr>
            <p:cNvSpPr txBox="1"/>
            <p:nvPr/>
          </p:nvSpPr>
          <p:spPr>
            <a:xfrm>
              <a:off x="7108922" y="897913"/>
              <a:ext cx="2094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H" sz="2400" b="1" dirty="0">
                  <a:solidFill>
                    <a:prstClr val="black"/>
                  </a:solidFill>
                  <a:latin typeface="Avenir Next" panose="020B0503020202020204" pitchFamily="34" charset="0"/>
                </a:rPr>
                <a:t>Accelerators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FF2BF5-574A-A4B3-F359-46DC10D6D9E0}"/>
              </a:ext>
            </a:extLst>
          </p:cNvPr>
          <p:cNvGrpSpPr/>
          <p:nvPr/>
        </p:nvGrpSpPr>
        <p:grpSpPr>
          <a:xfrm>
            <a:off x="9449123" y="897913"/>
            <a:ext cx="1129611" cy="1223701"/>
            <a:chOff x="9061255" y="897913"/>
            <a:chExt cx="1129611" cy="1223701"/>
          </a:xfrm>
        </p:grpSpPr>
        <p:pic>
          <p:nvPicPr>
            <p:cNvPr id="16" name="Graphic 15" descr="Filter">
              <a:extLst>
                <a:ext uri="{FF2B5EF4-FFF2-40B4-BE49-F238E27FC236}">
                  <a16:creationId xmlns:a16="http://schemas.microsoft.com/office/drawing/2014/main" id="{AC5D48A6-5725-1806-8F3F-3EEED92B4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68860" y="1207214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2E92BC-2180-8ACE-7EAC-8B1E9B9C9AC9}"/>
                </a:ext>
              </a:extLst>
            </p:cNvPr>
            <p:cNvSpPr txBox="1"/>
            <p:nvPr/>
          </p:nvSpPr>
          <p:spPr>
            <a:xfrm>
              <a:off x="9061255" y="897913"/>
              <a:ext cx="1129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H" sz="2400" b="1" dirty="0">
                  <a:solidFill>
                    <a:prstClr val="black"/>
                  </a:solidFill>
                  <a:latin typeface="Avenir Next" panose="020B0503020202020204" pitchFamily="34" charset="0"/>
                </a:rPr>
                <a:t>Filters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7D2A1D-D020-0BFE-354A-DC1E2F070018}"/>
              </a:ext>
            </a:extLst>
          </p:cNvPr>
          <p:cNvGrpSpPr/>
          <p:nvPr/>
        </p:nvGrpSpPr>
        <p:grpSpPr>
          <a:xfrm>
            <a:off x="6095274" y="4368935"/>
            <a:ext cx="3036391" cy="1107996"/>
            <a:chOff x="6095274" y="4368935"/>
            <a:chExt cx="3036391" cy="110799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822113C-22A9-F63A-2501-F65A41CE9F83}"/>
                </a:ext>
              </a:extLst>
            </p:cNvPr>
            <p:cNvGrpSpPr/>
            <p:nvPr/>
          </p:nvGrpSpPr>
          <p:grpSpPr>
            <a:xfrm>
              <a:off x="6095274" y="4499957"/>
              <a:ext cx="3036391" cy="859899"/>
              <a:chOff x="2699772" y="3676714"/>
              <a:chExt cx="2027025" cy="859899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390C1E48-E5E0-0B84-26D9-B2158EE5A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9772" y="4536613"/>
                <a:ext cx="964123" cy="0"/>
              </a:xfrm>
              <a:prstGeom prst="straightConnector1">
                <a:avLst/>
              </a:prstGeom>
              <a:ln w="60325">
                <a:solidFill>
                  <a:srgbClr val="11813C"/>
                </a:solidFill>
                <a:prstDash val="solid"/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CF9EF89-5D25-426A-F462-8C4213EF5B6E}"/>
                  </a:ext>
                </a:extLst>
              </p:cNvPr>
              <p:cNvSpPr txBox="1"/>
              <p:nvPr/>
            </p:nvSpPr>
            <p:spPr>
              <a:xfrm>
                <a:off x="3380802" y="3676714"/>
                <a:ext cx="1345995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2400" b="1" kern="0" dirty="0">
                    <a:solidFill>
                      <a:srgbClr val="11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Computation</a:t>
                </a:r>
                <a:br>
                  <a:rPr lang="en-US" sz="2400" b="1" kern="0" dirty="0">
                    <a:solidFill>
                      <a:srgbClr val="11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400" b="1" kern="0" dirty="0">
                    <a:solidFill>
                      <a:srgbClr val="11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Overhead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525057E-A1B2-36C5-1945-D0AD90AAA9EB}"/>
                </a:ext>
              </a:extLst>
            </p:cNvPr>
            <p:cNvSpPr txBox="1"/>
            <p:nvPr/>
          </p:nvSpPr>
          <p:spPr>
            <a:xfrm>
              <a:off x="6304508" y="4368935"/>
              <a:ext cx="109969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✓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1081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EA0CE-3BC4-4C23-1789-FF9C534F6E5A}"/>
              </a:ext>
            </a:extLst>
          </p:cNvPr>
          <p:cNvGrpSpPr/>
          <p:nvPr/>
        </p:nvGrpSpPr>
        <p:grpSpPr>
          <a:xfrm>
            <a:off x="1898379" y="4411538"/>
            <a:ext cx="4196896" cy="948318"/>
            <a:chOff x="1898379" y="4411538"/>
            <a:chExt cx="4196896" cy="9483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133186-7CC7-1CBE-4E71-5588356DA9B5}"/>
                </a:ext>
              </a:extLst>
            </p:cNvPr>
            <p:cNvGrpSpPr/>
            <p:nvPr/>
          </p:nvGrpSpPr>
          <p:grpSpPr>
            <a:xfrm>
              <a:off x="2038733" y="4499957"/>
              <a:ext cx="4056542" cy="859899"/>
              <a:chOff x="2699772" y="3676714"/>
              <a:chExt cx="2708054" cy="859899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473EC97-B16C-4AE1-B308-91E2BE025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9772" y="4536613"/>
                <a:ext cx="2708054" cy="0"/>
              </a:xfrm>
              <a:prstGeom prst="straightConnector1">
                <a:avLst/>
              </a:prstGeom>
              <a:ln w="60325">
                <a:solidFill>
                  <a:srgbClr val="C00000"/>
                </a:solidFill>
                <a:prstDash val="solid"/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777D8E-3258-046C-E552-803651464FAA}"/>
                  </a:ext>
                </a:extLst>
              </p:cNvPr>
              <p:cNvSpPr txBox="1"/>
              <p:nvPr/>
            </p:nvSpPr>
            <p:spPr>
              <a:xfrm>
                <a:off x="3224161" y="3676714"/>
                <a:ext cx="1659276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2400" b="1" kern="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Movement</a:t>
                </a:r>
                <a:br>
                  <a:rPr lang="en-US" sz="2400" b="1" kern="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400" b="1" kern="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Overhead</a:t>
                </a:r>
              </a:p>
            </p:txBody>
          </p:sp>
        </p:grpSp>
        <p:pic>
          <p:nvPicPr>
            <p:cNvPr id="6" name="Graphic 5" descr="Close">
              <a:extLst>
                <a:ext uri="{FF2B5EF4-FFF2-40B4-BE49-F238E27FC236}">
                  <a16:creationId xmlns:a16="http://schemas.microsoft.com/office/drawing/2014/main" id="{4FC6C69A-D888-F66B-4827-B084F0D1F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8379" y="4411538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89D81D-ACEC-D99D-FFBC-873F6E574025}"/>
              </a:ext>
            </a:extLst>
          </p:cNvPr>
          <p:cNvGrpSpPr/>
          <p:nvPr/>
        </p:nvGrpSpPr>
        <p:grpSpPr>
          <a:xfrm>
            <a:off x="2038732" y="5481094"/>
            <a:ext cx="5500754" cy="1024607"/>
            <a:chOff x="2038732" y="5481094"/>
            <a:chExt cx="5500754" cy="1024607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0C759630-1342-11E2-0228-2B62DCFCD009}"/>
                </a:ext>
              </a:extLst>
            </p:cNvPr>
            <p:cNvSpPr/>
            <p:nvPr/>
          </p:nvSpPr>
          <p:spPr>
            <a:xfrm rot="5400000">
              <a:off x="4544111" y="2975715"/>
              <a:ext cx="489995" cy="5500754"/>
            </a:xfrm>
            <a:prstGeom prst="rightBrace">
              <a:avLst>
                <a:gd name="adj1" fmla="val 30298"/>
                <a:gd name="adj2" fmla="val 50000"/>
              </a:avLst>
            </a:prstGeom>
            <a:ln w="317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latin typeface="Aptos" panose="0211000402020202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B8DCE5-0EB3-AD64-66B8-5C72885A49E5}"/>
                </a:ext>
              </a:extLst>
            </p:cNvPr>
            <p:cNvSpPr txBox="1"/>
            <p:nvPr/>
          </p:nvSpPr>
          <p:spPr>
            <a:xfrm>
              <a:off x="2741697" y="6136369"/>
              <a:ext cx="410045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4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Overall Time/Energy Spent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00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7982 0.2456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84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10857 L 0.53984 0.1912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4491 L 0.5332 0.1171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-0.08611 L 0.51862 0.0810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-3.7037E-6 L 0.53242 0.2166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3611 L 0.54479 0.149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02384 L 0.5375 0.1164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2615 L 0.56172 0.1826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759 L 0.54362 0.2472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E8BD-6ABB-ED50-CB80-9402BADEB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F3D7A-A2BD-5DB5-C01D-5A1A5AF3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48E5E1-FC2B-E9C6-5926-DC5F56F0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Underlying ML Technique in Genomic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D7583-2ACD-C0ED-0948-5B0ECBE0E95A}"/>
              </a:ext>
            </a:extLst>
          </p:cNvPr>
          <p:cNvSpPr txBox="1"/>
          <p:nvPr/>
        </p:nvSpPr>
        <p:spPr>
          <a:xfrm>
            <a:off x="2393351" y="2076785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42D4F-CE2D-BFFA-B5F7-76FB3AD69FC1}"/>
              </a:ext>
            </a:extLst>
          </p:cNvPr>
          <p:cNvSpPr txBox="1"/>
          <p:nvPr/>
        </p:nvSpPr>
        <p:spPr>
          <a:xfrm>
            <a:off x="6794634" y="2076785"/>
            <a:ext cx="292469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E44B8A-7CA8-A5F0-77C3-9D0A4444FDF5}"/>
              </a:ext>
            </a:extLst>
          </p:cNvPr>
          <p:cNvSpPr txBox="1"/>
          <p:nvPr/>
        </p:nvSpPr>
        <p:spPr>
          <a:xfrm>
            <a:off x="2138186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24485-3D65-BC31-EE9F-2A788A2A55D2}"/>
              </a:ext>
            </a:extLst>
          </p:cNvPr>
          <p:cNvSpPr txBox="1"/>
          <p:nvPr/>
        </p:nvSpPr>
        <p:spPr>
          <a:xfrm>
            <a:off x="4191814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26B26F-1787-9995-5FB6-DF7ABE24DE91}"/>
              </a:ext>
            </a:extLst>
          </p:cNvPr>
          <p:cNvSpPr txBox="1"/>
          <p:nvPr/>
        </p:nvSpPr>
        <p:spPr>
          <a:xfrm>
            <a:off x="6643289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96D88B-0183-1EE8-AC2A-95803041D64A}"/>
              </a:ext>
            </a:extLst>
          </p:cNvPr>
          <p:cNvSpPr txBox="1"/>
          <p:nvPr/>
        </p:nvSpPr>
        <p:spPr>
          <a:xfrm>
            <a:off x="8696917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15B7F2-C735-7D85-85A4-0FD1D17CB594}"/>
              </a:ext>
            </a:extLst>
          </p:cNvPr>
          <p:cNvSpPr txBox="1"/>
          <p:nvPr/>
        </p:nvSpPr>
        <p:spPr>
          <a:xfrm>
            <a:off x="3165000" y="446234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3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147C48-B449-A307-D938-CE0D1BF8FEE1}"/>
              </a:ext>
            </a:extLst>
          </p:cNvPr>
          <p:cNvSpPr txBox="1"/>
          <p:nvPr/>
        </p:nvSpPr>
        <p:spPr>
          <a:xfrm>
            <a:off x="7670103" y="446234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4</a:t>
            </a:r>
            <a:endParaRPr lang="en-US" sz="2000" dirty="0">
              <a:latin typeface="PT Mono" panose="02060509020205020204" pitchFamily="49" charset="77"/>
            </a:endParaRP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FB47A3D-4FDC-F09B-7D1E-0110037FF9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41183" y="1982869"/>
            <a:ext cx="12700" cy="2053628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3BD46FDA-23C5-03DA-B249-9ED45C684207}"/>
              </a:ext>
            </a:extLst>
          </p:cNvPr>
          <p:cNvCxnSpPr>
            <a:cxnSpLocks/>
          </p:cNvCxnSpPr>
          <p:nvPr/>
        </p:nvCxnSpPr>
        <p:spPr>
          <a:xfrm rot="5400000">
            <a:off x="8446286" y="1982869"/>
            <a:ext cx="12700" cy="2053628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B7A77353-9FC9-40E5-66DB-CF8E57007414}"/>
              </a:ext>
            </a:extLst>
          </p:cNvPr>
          <p:cNvCxnSpPr>
            <a:cxnSpLocks/>
          </p:cNvCxnSpPr>
          <p:nvPr/>
        </p:nvCxnSpPr>
        <p:spPr>
          <a:xfrm flipH="1">
            <a:off x="4717366" y="2809628"/>
            <a:ext cx="1026814" cy="1852770"/>
          </a:xfrm>
          <a:prstGeom prst="bentConnector3">
            <a:avLst>
              <a:gd name="adj1" fmla="val -4438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54525338-FEDD-89A5-70F8-E801C4D9EB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7366" y="2809628"/>
            <a:ext cx="1925922" cy="1852770"/>
          </a:xfrm>
          <a:prstGeom prst="bentConnector3">
            <a:avLst>
              <a:gd name="adj1" fmla="val 23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08AC8B10-CAB6-7C08-95B0-772DEA886182}"/>
              </a:ext>
            </a:extLst>
          </p:cNvPr>
          <p:cNvCxnSpPr>
            <a:cxnSpLocks/>
          </p:cNvCxnSpPr>
          <p:nvPr/>
        </p:nvCxnSpPr>
        <p:spPr>
          <a:xfrm>
            <a:off x="5744180" y="2809628"/>
            <a:ext cx="1925922" cy="1852770"/>
          </a:xfrm>
          <a:prstGeom prst="bentConnector3">
            <a:avLst>
              <a:gd name="adj1" fmla="val 2374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B367EBB0-52BA-B7A7-8BF1-95192086D48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643288" y="2809628"/>
            <a:ext cx="1026814" cy="1852770"/>
          </a:xfrm>
          <a:prstGeom prst="bentConnector3">
            <a:avLst>
              <a:gd name="adj1" fmla="val -4325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6639C0B-15FC-FB58-FAFA-ED6EF38DA561}"/>
              </a:ext>
            </a:extLst>
          </p:cNvPr>
          <p:cNvSpPr txBox="1"/>
          <p:nvPr/>
        </p:nvSpPr>
        <p:spPr>
          <a:xfrm>
            <a:off x="2298632" y="3585982"/>
            <a:ext cx="301695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Updating </a:t>
            </a:r>
            <a:b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Probabilities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C545-10AB-A0BB-C0C4-03CD4F0F9505}"/>
              </a:ext>
            </a:extLst>
          </p:cNvPr>
          <p:cNvSpPr txBox="1"/>
          <p:nvPr/>
        </p:nvSpPr>
        <p:spPr>
          <a:xfrm>
            <a:off x="6748505" y="3585982"/>
            <a:ext cx="301695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Updating </a:t>
            </a:r>
            <a:b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6043457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Costly Use of ML in Genomic Graphs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258B5-3044-2782-5B2E-468126FE5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43" y="2582359"/>
            <a:ext cx="7772400" cy="23354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E939E7-CC8E-9243-DAD8-CF46FDF2396F}"/>
              </a:ext>
            </a:extLst>
          </p:cNvPr>
          <p:cNvSpPr txBox="1"/>
          <p:nvPr/>
        </p:nvSpPr>
        <p:spPr>
          <a:xfrm>
            <a:off x="6024465" y="344393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45.76%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7D1D8-60B6-BF2C-E235-3D6BACE42141}"/>
              </a:ext>
            </a:extLst>
          </p:cNvPr>
          <p:cNvSpPr txBox="1"/>
          <p:nvPr/>
        </p:nvSpPr>
        <p:spPr>
          <a:xfrm>
            <a:off x="6392015" y="286552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51.44%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35D992-4291-A61A-9995-CF030A9C7F44}"/>
              </a:ext>
            </a:extLst>
          </p:cNvPr>
          <p:cNvSpPr txBox="1"/>
          <p:nvPr/>
        </p:nvSpPr>
        <p:spPr>
          <a:xfrm>
            <a:off x="9424422" y="402645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98.57%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EB634-9F74-F609-A2BC-7C4B122B22F0}"/>
              </a:ext>
            </a:extLst>
          </p:cNvPr>
          <p:cNvSpPr txBox="1"/>
          <p:nvPr/>
        </p:nvSpPr>
        <p:spPr>
          <a:xfrm>
            <a:off x="3068001" y="2147579"/>
            <a:ext cx="6089172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Cost of Using Machine Learning (ML) in </a:t>
            </a:r>
            <a:r>
              <a:rPr lang="en-US" sz="2000" b="1" dirty="0" err="1">
                <a:solidFill>
                  <a:srgbClr val="4473C4"/>
                </a:solidFill>
                <a:latin typeface="Avenir Next" panose="020B0503020202020204" pitchFamily="34" charset="0"/>
              </a:rPr>
              <a:t>pHMMs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:</a:t>
            </a:r>
            <a:endParaRPr lang="en-US" sz="20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1F9AB65-72E6-5CDC-D740-D376C474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2304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Goal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1613727" y="2448734"/>
            <a:ext cx="8964546" cy="1960539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and power-efficient</a:t>
            </a:r>
            <a:b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the underlying ML technique in genome graphs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CADF546-D2AA-BE34-6015-EFE80895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0051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8F9C35-9385-574D-B339-031FDD65DF75}"/>
              </a:ext>
            </a:extLst>
          </p:cNvPr>
          <p:cNvSpPr/>
          <p:nvPr/>
        </p:nvSpPr>
        <p:spPr>
          <a:xfrm>
            <a:off x="1713562" y="907673"/>
            <a:ext cx="8587477" cy="3145044"/>
          </a:xfrm>
          <a:prstGeom prst="roundRect">
            <a:avLst>
              <a:gd name="adj" fmla="val 1116"/>
            </a:avLst>
          </a:prstGeom>
          <a:solidFill>
            <a:srgbClr val="0070C0">
              <a:alpha val="17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	</a:t>
            </a: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r>
              <a:rPr lang="en-US" sz="2000" b="1" dirty="0">
                <a:solidFill>
                  <a:srgbClr val="0070C0"/>
                </a:solidFill>
                <a:latin typeface="Avenir Next" panose="020B0503020202020204" pitchFamily="34" charset="0"/>
              </a:rPr>
              <a:t>SW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5AD6EFE-1006-133C-FA38-12D56FFF43B8}"/>
              </a:ext>
            </a:extLst>
          </p:cNvPr>
          <p:cNvSpPr/>
          <p:nvPr/>
        </p:nvSpPr>
        <p:spPr>
          <a:xfrm>
            <a:off x="1713561" y="4083944"/>
            <a:ext cx="8587477" cy="2246194"/>
          </a:xfrm>
          <a:prstGeom prst="roundRect">
            <a:avLst>
              <a:gd name="adj" fmla="val 1619"/>
            </a:avLst>
          </a:prstGeom>
          <a:solidFill>
            <a:srgbClr val="F49514">
              <a:alpha val="17000"/>
            </a:srgb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</a:rPr>
              <a:t>HW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559" y="907676"/>
            <a:ext cx="8587476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 redundant data storage</a:t>
            </a:r>
            <a:r>
              <a:rPr lang="en-US" dirty="0">
                <a:sym typeface="Wingdings" pitchFamily="2" charset="2"/>
              </a:rPr>
              <a:t> by utilizing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the fixed data pattern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 unnecessary computations</a:t>
            </a:r>
            <a:r>
              <a:rPr lang="en-US" dirty="0">
                <a:sym typeface="Wingdings" pitchFamily="2" charset="2"/>
              </a:rPr>
              <a:t> with quick filtering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Avoid repeated operations</a:t>
            </a:r>
            <a:r>
              <a:rPr lang="en-US" dirty="0">
                <a:sym typeface="Wingdings" pitchFamily="2" charset="2"/>
              </a:rPr>
              <a:t> by utilizing lookup tables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 data movement</a:t>
            </a:r>
            <a:r>
              <a:rPr lang="en-US" dirty="0">
                <a:sym typeface="Wingdings" pitchFamily="2" charset="2"/>
              </a:rPr>
              <a:t> by processing data where it makes sense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Flexible and efficient</a:t>
            </a:r>
            <a:r>
              <a:rPr lang="en-US" dirty="0">
                <a:sym typeface="Wingdings" pitchFamily="2" charset="2"/>
              </a:rPr>
              <a:t> hardware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Key Approach: HW-SW Co-Design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E7519C9-98DD-4F3E-E4D7-CECF07D1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2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HW: Simple Data Pattern in DP Calculations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2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992550F-FB49-75A5-2291-5CAE65243924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24192" y="2108451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3624CD6-7B6B-2318-5F14-B0B76C55BC11}"/>
              </a:ext>
            </a:extLst>
          </p:cNvPr>
          <p:cNvGrpSpPr/>
          <p:nvPr/>
        </p:nvGrpSpPr>
        <p:grpSpPr>
          <a:xfrm>
            <a:off x="6322854" y="1520724"/>
            <a:ext cx="3771242" cy="2749463"/>
            <a:chOff x="5081883" y="2349331"/>
            <a:chExt cx="3771242" cy="274946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36EDBF6-5D68-61C4-85A1-89515155F2E5}"/>
                </a:ext>
              </a:extLst>
            </p:cNvPr>
            <p:cNvGrpSpPr/>
            <p:nvPr/>
          </p:nvGrpSpPr>
          <p:grpSpPr>
            <a:xfrm>
              <a:off x="5081883" y="2349331"/>
              <a:ext cx="801333" cy="672529"/>
              <a:chOff x="75543" y="2383332"/>
              <a:chExt cx="801333" cy="67252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AECE191-528D-9D9E-81BB-543D2FC465FD}"/>
                      </a:ext>
                    </a:extLst>
                  </p:cNvPr>
                  <p:cNvSpPr txBox="1"/>
                  <p:nvPr/>
                </p:nvSpPr>
                <p:spPr>
                  <a:xfrm>
                    <a:off x="75543" y="2383332"/>
                    <a:ext cx="55250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</m:oMath>
                      </m:oMathPara>
                    </a14:m>
                    <a:endParaRPr lang="en-CH" sz="2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AECE191-528D-9D9E-81BB-543D2FC465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43" y="2383332"/>
                    <a:ext cx="552506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33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01F50AC-3F10-4203-FA05-2FA7A1E1F298}"/>
                      </a:ext>
                    </a:extLst>
                  </p:cNvPr>
                  <p:cNvSpPr txBox="1"/>
                  <p:nvPr/>
                </p:nvSpPr>
                <p:spPr>
                  <a:xfrm>
                    <a:off x="696724" y="2526984"/>
                    <a:ext cx="164592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oMath>
                      </m:oMathPara>
                    </a14:m>
                    <a:endParaRPr lang="en-CH" sz="20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01F50AC-3F10-4203-FA05-2FA7A1E1F2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724" y="2526984"/>
                    <a:ext cx="164592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8571" r="-28571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8AF668A1-3D40-7914-BA40-6F7D03E556A5}"/>
                      </a:ext>
                    </a:extLst>
                  </p:cNvPr>
                  <p:cNvSpPr txBox="1"/>
                  <p:nvPr/>
                </p:nvSpPr>
                <p:spPr>
                  <a:xfrm>
                    <a:off x="570143" y="2748084"/>
                    <a:ext cx="16279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CH" sz="20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8AF668A1-3D40-7914-BA40-6F7D03E556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143" y="2748084"/>
                    <a:ext cx="16279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8462" r="-2307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2BE530A-ADF3-D2A3-9900-9E1AB6096B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6227" y="2681462"/>
                <a:ext cx="280649" cy="2895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5BF89A7-8561-0532-A412-3AF3BE1567EA}"/>
                </a:ext>
              </a:extLst>
            </p:cNvPr>
            <p:cNvGrpSpPr/>
            <p:nvPr/>
          </p:nvGrpSpPr>
          <p:grpSpPr>
            <a:xfrm>
              <a:off x="5666394" y="2990520"/>
              <a:ext cx="157094" cy="1617691"/>
              <a:chOff x="683350" y="3537048"/>
              <a:chExt cx="157094" cy="161769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DB31F6-C016-15C0-ACC4-C8B5CBFB7013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D31C3A-8C62-9CC9-A7D2-2C526086C65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CABAA-CE8F-25B3-E88F-12A1E0D9627D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FCBDFF-2F56-2902-D95D-825B21E19312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00E93C-40C7-722F-F4BF-79F2ADA076E0}"/>
                </a:ext>
              </a:extLst>
            </p:cNvPr>
            <p:cNvSpPr txBox="1"/>
            <p:nvPr/>
          </p:nvSpPr>
          <p:spPr>
            <a:xfrm>
              <a:off x="5765801" y="4698684"/>
              <a:ext cx="308732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Simple Pattern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6D5764E-1609-297E-B5C6-1C293EA80BAD}"/>
                </a:ext>
              </a:extLst>
            </p:cNvPr>
            <p:cNvGrpSpPr/>
            <p:nvPr/>
          </p:nvGrpSpPr>
          <p:grpSpPr>
            <a:xfrm>
              <a:off x="6654471" y="3565785"/>
              <a:ext cx="1374235" cy="549621"/>
              <a:chOff x="1648131" y="3599786"/>
              <a:chExt cx="1374235" cy="54962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761D3D5-4005-629B-2B98-659386F94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634" y="3599786"/>
                <a:ext cx="775732" cy="3849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2B2E6AB-6174-C85A-AA5D-4E63A2F97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8131" y="3609969"/>
                <a:ext cx="1290051" cy="5394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64C5539-43B0-61D3-4B1E-12C3672113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354" y="3609969"/>
                <a:ext cx="998899" cy="4417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22D011F-9C92-9137-1733-20A66B48A261}"/>
                </a:ext>
              </a:extLst>
            </p:cNvPr>
            <p:cNvGrpSpPr/>
            <p:nvPr/>
          </p:nvGrpSpPr>
          <p:grpSpPr>
            <a:xfrm>
              <a:off x="5908050" y="2608152"/>
              <a:ext cx="2809349" cy="274320"/>
              <a:chOff x="901710" y="3154680"/>
              <a:chExt cx="2809349" cy="27432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570295F-D3AF-7F7E-7503-A74097129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710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D5ECCD53-AF5A-376A-E4DA-124E4C028E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36739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D854D93-8AA4-4E0B-90ED-508460AB0A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8589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CFCAADDF-944B-C264-A47D-73FC80311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5468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7F290FB1-178A-52E5-1050-5DBFAA2A83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2347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FC0F8AAA-D43F-CE33-2F6F-B95EC0A6B2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69226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3D7AC88-70C7-CD9C-8591-63F165EC01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86105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174C7D2-230F-66F6-3BFF-C5423F77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2984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8A06AEF-B2FB-D5DA-5182-2A97CB9CB6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9863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57888EE-71B0-1AEE-00BD-72E1DB89124E}"/>
              </a:ext>
            </a:extLst>
          </p:cNvPr>
          <p:cNvSpPr txBox="1"/>
          <p:nvPr/>
        </p:nvSpPr>
        <p:spPr>
          <a:xfrm>
            <a:off x="7264613" y="5801388"/>
            <a:ext cx="275315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Store and access data</a:t>
            </a:r>
            <a:br>
              <a:rPr lang="en-US" sz="2000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where it makes sense</a:t>
            </a:r>
          </a:p>
        </p:txBody>
      </p:sp>
      <p:graphicFrame>
        <p:nvGraphicFramePr>
          <p:cNvPr id="62" name="Table 6">
            <a:extLst>
              <a:ext uri="{FF2B5EF4-FFF2-40B4-BE49-F238E27FC236}">
                <a16:creationId xmlns:a16="http://schemas.microsoft.com/office/drawing/2014/main" id="{1FCDEF06-78AF-A0C7-22E2-05829654B19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2436279" y="2102698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F305DD5-9354-520A-BD5A-6E8F4E212B57}"/>
              </a:ext>
            </a:extLst>
          </p:cNvPr>
          <p:cNvGrpSpPr/>
          <p:nvPr/>
        </p:nvGrpSpPr>
        <p:grpSpPr>
          <a:xfrm>
            <a:off x="2570408" y="2729161"/>
            <a:ext cx="2582562" cy="526898"/>
            <a:chOff x="5613765" y="3597523"/>
            <a:chExt cx="2582562" cy="52689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EA920E9-1DDC-138B-1AFE-75EEE0797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0994" y="3609969"/>
              <a:ext cx="240520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ABF1722-F1D8-EEC0-0D05-44A510FEAE13}"/>
                </a:ext>
              </a:extLst>
            </p:cNvPr>
            <p:cNvCxnSpPr>
              <a:cxnSpLocks/>
            </p:cNvCxnSpPr>
            <p:nvPr/>
          </p:nvCxnSpPr>
          <p:spPr>
            <a:xfrm>
              <a:off x="5613765" y="3609969"/>
              <a:ext cx="1293575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1FA6964-4137-B1F7-E638-205ED52B4327}"/>
                </a:ext>
              </a:extLst>
            </p:cNvPr>
            <p:cNvCxnSpPr>
              <a:cxnSpLocks/>
            </p:cNvCxnSpPr>
            <p:nvPr/>
          </p:nvCxnSpPr>
          <p:spPr>
            <a:xfrm>
              <a:off x="7265366" y="3609969"/>
              <a:ext cx="558263" cy="483225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CBCFC2B-4924-067C-4BDE-F87391594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9835" y="3609969"/>
              <a:ext cx="336492" cy="4872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5C4B78F-F84C-20D4-874D-6F8A0FF3BC75}"/>
                </a:ext>
              </a:extLst>
            </p:cNvPr>
            <p:cNvCxnSpPr>
              <a:cxnSpLocks/>
            </p:cNvCxnSpPr>
            <p:nvPr/>
          </p:nvCxnSpPr>
          <p:spPr>
            <a:xfrm>
              <a:off x="5924490" y="3597523"/>
              <a:ext cx="968632" cy="41756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EEFC178-546C-A8DB-4833-FED9CF623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7535" y="3609969"/>
              <a:ext cx="2228909" cy="46195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6C46E82-7B69-9A78-167D-C7A6851E5FF1}"/>
              </a:ext>
            </a:extLst>
          </p:cNvPr>
          <p:cNvSpPr txBox="1"/>
          <p:nvPr/>
        </p:nvSpPr>
        <p:spPr>
          <a:xfrm>
            <a:off x="2380956" y="3870076"/>
            <a:ext cx="2949461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Different Patterns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E51563-F5C8-23CC-39EF-82DFE9CC0B21}"/>
              </a:ext>
            </a:extLst>
          </p:cNvPr>
          <p:cNvGrpSpPr/>
          <p:nvPr/>
        </p:nvGrpSpPr>
        <p:grpSpPr>
          <a:xfrm>
            <a:off x="2129541" y="1461603"/>
            <a:ext cx="3191922" cy="725897"/>
            <a:chOff x="605541" y="1954930"/>
            <a:chExt cx="3191922" cy="725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89BB031-92D9-F6A0-D641-D48420B382CC}"/>
                    </a:ext>
                  </a:extLst>
                </p:cNvPr>
                <p:cNvSpPr txBox="1"/>
                <p:nvPr/>
              </p:nvSpPr>
              <p:spPr>
                <a:xfrm>
                  <a:off x="732122" y="2151950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89BB031-92D9-F6A0-D641-D48420B38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122" y="2151950"/>
                  <a:ext cx="164592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r="-28571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AF6DADD-1053-27C9-312D-7F22E5D870DF}"/>
                    </a:ext>
                  </a:extLst>
                </p:cNvPr>
                <p:cNvSpPr txBox="1"/>
                <p:nvPr/>
              </p:nvSpPr>
              <p:spPr>
                <a:xfrm>
                  <a:off x="605541" y="2373050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AF6DADD-1053-27C9-312D-7F22E5D87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541" y="2373050"/>
                  <a:ext cx="16279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2142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DBF8B7-5646-54EA-C680-74A1C0F59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625" y="2306428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7582E5F-AEC1-9FFD-FE32-7B58873B614C}"/>
                </a:ext>
              </a:extLst>
            </p:cNvPr>
            <p:cNvSpPr txBox="1"/>
            <p:nvPr/>
          </p:nvSpPr>
          <p:spPr>
            <a:xfrm>
              <a:off x="944976" y="1954930"/>
              <a:ext cx="2852487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latin typeface="Avenir Next" panose="020B0503020202020204" pitchFamily="34" charset="0"/>
                </a:rPr>
                <a:t>Dynamic Programming</a:t>
              </a:r>
              <a:br>
                <a:rPr lang="en-US" sz="2000" b="1" dirty="0">
                  <a:latin typeface="Avenir Next" panose="020B0503020202020204" pitchFamily="34" charset="0"/>
                </a:rPr>
              </a:br>
              <a:r>
                <a:rPr lang="en-US" sz="2000" b="1" dirty="0">
                  <a:latin typeface="Avenir Next" panose="020B0503020202020204" pitchFamily="34" charset="0"/>
                </a:rPr>
                <a:t>(DP) Operations:</a:t>
              </a:r>
              <a:endParaRPr lang="en-US" sz="20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28EDFAC5-F6CD-0B86-1389-83BEE85F6BFD}"/>
              </a:ext>
            </a:extLst>
          </p:cNvPr>
          <p:cNvSpPr txBox="1"/>
          <p:nvPr/>
        </p:nvSpPr>
        <p:spPr>
          <a:xfrm>
            <a:off x="7565586" y="1080400"/>
            <a:ext cx="196969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DP Operations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in </a:t>
            </a:r>
            <a:r>
              <a:rPr lang="en-US" sz="2000" b="1" dirty="0" err="1">
                <a:latin typeface="Avenir Next" panose="020B0503020202020204" pitchFamily="34" charset="0"/>
              </a:rPr>
              <a:t>pHMMs</a:t>
            </a:r>
            <a:r>
              <a:rPr lang="en-US" sz="2000" b="1" dirty="0">
                <a:latin typeface="Avenir Next" panose="020B0503020202020204" pitchFamily="34" charset="0"/>
              </a:rPr>
              <a:t>: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AE5DB6-F612-D83F-8D7A-8705C29E3A98}"/>
              </a:ext>
            </a:extLst>
          </p:cNvPr>
          <p:cNvGrpSpPr/>
          <p:nvPr/>
        </p:nvGrpSpPr>
        <p:grpSpPr>
          <a:xfrm>
            <a:off x="2304975" y="4248495"/>
            <a:ext cx="3546770" cy="2075450"/>
            <a:chOff x="780975" y="4248495"/>
            <a:chExt cx="3546770" cy="20754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A80BFE-DDF0-66EE-A9E0-C4C27EDDA874}"/>
                </a:ext>
              </a:extLst>
            </p:cNvPr>
            <p:cNvGrpSpPr/>
            <p:nvPr/>
          </p:nvGrpSpPr>
          <p:grpSpPr>
            <a:xfrm>
              <a:off x="780975" y="4248495"/>
              <a:ext cx="3054999" cy="2075450"/>
              <a:chOff x="5875259" y="1880553"/>
              <a:chExt cx="3054999" cy="2075450"/>
            </a:xfrm>
          </p:grpSpPr>
          <p:pic>
            <p:nvPicPr>
              <p:cNvPr id="15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4DB999C3-61F0-8778-C5C5-50905E10E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33856">
                <a:off x="7611730" y="2637475"/>
                <a:ext cx="1318528" cy="131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182ACC-60D9-D611-D772-D093B586AA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20055">
                <a:off x="5875259" y="3088269"/>
                <a:ext cx="1599680" cy="416939"/>
                <a:chOff x="4729714" y="3204770"/>
                <a:chExt cx="2268648" cy="591298"/>
              </a:xfrm>
            </p:grpSpPr>
            <p:pic>
              <p:nvPicPr>
                <p:cNvPr id="34" name="Picture 25" descr="dimm.png">
                  <a:extLst>
                    <a:ext uri="{FF2B5EF4-FFF2-40B4-BE49-F238E27FC236}">
                      <a16:creationId xmlns:a16="http://schemas.microsoft.com/office/drawing/2014/main" id="{EDEDD089-C124-211A-C3A7-0BC8846A56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4729714" y="3204770"/>
                  <a:ext cx="1924215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26" descr="dimm.png">
                  <a:extLst>
                    <a:ext uri="{FF2B5EF4-FFF2-40B4-BE49-F238E27FC236}">
                      <a16:creationId xmlns:a16="http://schemas.microsoft.com/office/drawing/2014/main" id="{4485461B-B654-2362-DB2C-BCFD551D7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5072821" y="3337227"/>
                  <a:ext cx="1925541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274A4314-DFF1-32A9-07E4-286FA2972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6730739" y="2228216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32" name="Line 15">
                <a:extLst>
                  <a:ext uri="{FF2B5EF4-FFF2-40B4-BE49-F238E27FC236}">
                    <a16:creationId xmlns:a16="http://schemas.microsoft.com/office/drawing/2014/main" id="{0C76A080-5732-0CAE-540C-24C312F79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79267" y="3315161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CDB5D7-D9A8-83A9-7A54-8A2326B9C4F6}"/>
                </a:ext>
              </a:extLst>
            </p:cNvPr>
            <p:cNvSpPr txBox="1"/>
            <p:nvPr/>
          </p:nvSpPr>
          <p:spPr>
            <a:xfrm>
              <a:off x="2184798" y="4351794"/>
              <a:ext cx="2142947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7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Frequent off-chip access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F04ACE0-045F-96E3-CFE9-21351C0D5BD9}"/>
              </a:ext>
            </a:extLst>
          </p:cNvPr>
          <p:cNvGrpSpPr/>
          <p:nvPr/>
        </p:nvGrpSpPr>
        <p:grpSpPr>
          <a:xfrm>
            <a:off x="7040063" y="4387035"/>
            <a:ext cx="3196805" cy="1261618"/>
            <a:chOff x="4686078" y="3361015"/>
            <a:chExt cx="3196805" cy="126161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5B99381-D7A5-9811-F67B-179BA8524033}"/>
                </a:ext>
              </a:extLst>
            </p:cNvPr>
            <p:cNvGrpSpPr/>
            <p:nvPr/>
          </p:nvGrpSpPr>
          <p:grpSpPr>
            <a:xfrm>
              <a:off x="4686078" y="3361015"/>
              <a:ext cx="3196805" cy="1261618"/>
              <a:chOff x="4686078" y="3430381"/>
              <a:chExt cx="3196805" cy="1261618"/>
            </a:xfrm>
          </p:grpSpPr>
          <p:sp>
            <p:nvSpPr>
              <p:cNvPr id="136" name="Rounded Rectangle 135">
                <a:extLst>
                  <a:ext uri="{FF2B5EF4-FFF2-40B4-BE49-F238E27FC236}">
                    <a16:creationId xmlns:a16="http://schemas.microsoft.com/office/drawing/2014/main" id="{E3760772-A2C2-0308-B879-B6A775CAD5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91531" y="3430381"/>
                <a:ext cx="3191352" cy="1261618"/>
              </a:xfrm>
              <a:prstGeom prst="roundRect">
                <a:avLst>
                  <a:gd name="adj" fmla="val 7461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endParaRPr lang="en-US" sz="1200" b="1" kern="0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B2BF4FC-519C-484B-F5EC-009058DF0D5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86078" y="4486618"/>
                <a:ext cx="216549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DP Computation in </a:t>
                </a:r>
                <a:r>
                  <a:rPr lang="en-US" sz="1200" b="1" dirty="0" err="1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pHMMs</a:t>
                </a:r>
                <a:endParaRPr lang="en-CH" sz="1200" b="1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4F52699-08CB-D08C-6EA1-FA3DEE4DF65F}"/>
                </a:ext>
              </a:extLst>
            </p:cNvPr>
            <p:cNvGrpSpPr/>
            <p:nvPr/>
          </p:nvGrpSpPr>
          <p:grpSpPr>
            <a:xfrm>
              <a:off x="4751986" y="3475431"/>
              <a:ext cx="2765654" cy="1020870"/>
              <a:chOff x="4751986" y="3544797"/>
              <a:chExt cx="2765654" cy="1020870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86E926E-31B5-C0ED-C385-1D1F1306F726}"/>
                  </a:ext>
                </a:extLst>
              </p:cNvPr>
              <p:cNvGrpSpPr/>
              <p:nvPr/>
            </p:nvGrpSpPr>
            <p:grpSpPr>
              <a:xfrm>
                <a:off x="5347648" y="3799751"/>
                <a:ext cx="1888338" cy="306710"/>
                <a:chOff x="5347648" y="3799751"/>
                <a:chExt cx="1888338" cy="306710"/>
              </a:xfrm>
            </p:grpSpPr>
            <p:cxnSp>
              <p:nvCxnSpPr>
                <p:cNvPr id="134" name="Elbow Connector 133">
                  <a:extLst>
                    <a:ext uri="{FF2B5EF4-FFF2-40B4-BE49-F238E27FC236}">
                      <a16:creationId xmlns:a16="http://schemas.microsoft.com/office/drawing/2014/main" id="{D143C48A-5124-099E-970B-8B1C2BA9A8C0}"/>
                    </a:ext>
                  </a:extLst>
                </p:cNvPr>
                <p:cNvCxnSpPr>
                  <a:cxnSpLocks noChangeAspect="1"/>
                  <a:stCxn id="124" idx="0"/>
                  <a:endCxn id="126" idx="2"/>
                </p:cNvCxnSpPr>
                <p:nvPr/>
              </p:nvCxnSpPr>
              <p:spPr>
                <a:xfrm rot="5400000" flipH="1" flipV="1">
                  <a:off x="5847566" y="3331344"/>
                  <a:ext cx="291276" cy="1228090"/>
                </a:xfrm>
                <a:prstGeom prst="bentConnector3">
                  <a:avLst>
                    <a:gd name="adj1" fmla="val 50000"/>
                  </a:avLst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98F4F509-733A-7DCA-8D51-BF8F96870FE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347648" y="3937184"/>
                  <a:ext cx="1888338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Neo Sans Intel"/>
                  </a:endParaRPr>
                </a:p>
              </p:txBody>
            </p:sp>
          </p:grp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B9D3FE46-4F28-0C25-E1D0-9C70E7928E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1986" y="4091027"/>
                <a:ext cx="1254345" cy="373549"/>
              </a:xfrm>
              <a:prstGeom prst="roundRect">
                <a:avLst>
                  <a:gd name="adj" fmla="val 7461"/>
                </a:avLst>
              </a:prstGeom>
              <a:solidFill>
                <a:srgbClr val="E5EFFF"/>
              </a:solidFill>
              <a:ln w="2540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b="1" kern="0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Fast On-chip Memory Access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DF6454EA-92F2-62AD-8DE5-EE5DE76F49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0978" y="3544797"/>
                <a:ext cx="471759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MUL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E09C8DF9-A8B2-9604-6920-DCC2C6F890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1369" y="3544797"/>
                <a:ext cx="471759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ADD</a:t>
                </a:r>
              </a:p>
            </p:txBody>
          </p:sp>
          <p:sp>
            <p:nvSpPr>
              <p:cNvPr id="127" name="Diagonal Stripe 126">
                <a:extLst>
                  <a:ext uri="{FF2B5EF4-FFF2-40B4-BE49-F238E27FC236}">
                    <a16:creationId xmlns:a16="http://schemas.microsoft.com/office/drawing/2014/main" id="{4D516F21-C4E1-6485-2C32-4861F4B44A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6768692" y="4202601"/>
                <a:ext cx="368466" cy="363066"/>
              </a:xfrm>
              <a:prstGeom prst="diagStripe">
                <a:avLst/>
              </a:prstGeom>
              <a:solidFill>
                <a:schemeClr val="bg1"/>
              </a:solidFill>
              <a:ln w="25400">
                <a:solidFill>
                  <a:sysClr val="windowText" lastClr="000000"/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en-US" sz="1000" kern="0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B2832086-6849-F54D-FC16-34054564B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4658" y="3544797"/>
                <a:ext cx="552982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FP DIV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9559766-964B-9166-7843-3793B87E18ED}"/>
                  </a:ext>
                </a:extLst>
              </p:cNvPr>
              <p:cNvCxnSpPr>
                <a:cxnSpLocks noChangeAspect="1"/>
                <a:stCxn id="125" idx="3"/>
                <a:endCxn id="126" idx="1"/>
              </p:cNvCxnSpPr>
              <p:nvPr/>
            </p:nvCxnSpPr>
            <p:spPr>
              <a:xfrm>
                <a:off x="6172737" y="3672274"/>
                <a:ext cx="1986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Elbow Connector 129">
                <a:extLst>
                  <a:ext uri="{FF2B5EF4-FFF2-40B4-BE49-F238E27FC236}">
                    <a16:creationId xmlns:a16="http://schemas.microsoft.com/office/drawing/2014/main" id="{6F2DFB7D-4531-2A5F-253B-AB63232BEF13}"/>
                  </a:ext>
                </a:extLst>
              </p:cNvPr>
              <p:cNvCxnSpPr>
                <a:cxnSpLocks noChangeAspect="1"/>
                <a:stCxn id="124" idx="0"/>
                <a:endCxn id="128" idx="2"/>
              </p:cNvCxnSpPr>
              <p:nvPr/>
            </p:nvCxnSpPr>
            <p:spPr>
              <a:xfrm rot="5400000" flipH="1" flipV="1">
                <a:off x="6164516" y="3014394"/>
                <a:ext cx="291276" cy="186199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Elbow Connector 130">
                <a:extLst>
                  <a:ext uri="{FF2B5EF4-FFF2-40B4-BE49-F238E27FC236}">
                    <a16:creationId xmlns:a16="http://schemas.microsoft.com/office/drawing/2014/main" id="{52FA1F01-873A-1347-E468-A36D38906A79}"/>
                  </a:ext>
                </a:extLst>
              </p:cNvPr>
              <p:cNvCxnSpPr>
                <a:cxnSpLocks noChangeAspect="1"/>
                <a:stCxn id="128" idx="3"/>
              </p:cNvCxnSpPr>
              <p:nvPr/>
            </p:nvCxnSpPr>
            <p:spPr>
              <a:xfrm flipH="1">
                <a:off x="6958037" y="3672274"/>
                <a:ext cx="559603" cy="595729"/>
              </a:xfrm>
              <a:prstGeom prst="bentConnector4">
                <a:avLst>
                  <a:gd name="adj1" fmla="val -25010"/>
                  <a:gd name="adj2" fmla="val 99855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Elbow Connector 131">
                <a:extLst>
                  <a:ext uri="{FF2B5EF4-FFF2-40B4-BE49-F238E27FC236}">
                    <a16:creationId xmlns:a16="http://schemas.microsoft.com/office/drawing/2014/main" id="{64100C1E-B4EE-C8C2-3F17-66B2836C347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6200000" flipH="1">
                <a:off x="6345910" y="3943044"/>
                <a:ext cx="1012544" cy="216051"/>
              </a:xfrm>
              <a:prstGeom prst="bentConnector5">
                <a:avLst>
                  <a:gd name="adj1" fmla="val -6189"/>
                  <a:gd name="adj2" fmla="val 474223"/>
                  <a:gd name="adj3" fmla="val 99898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642DAE81-66DC-1F48-8F31-4506FDDE2AC2}"/>
                  </a:ext>
                </a:extLst>
              </p:cNvPr>
              <p:cNvCxnSpPr>
                <a:cxnSpLocks noChangeAspect="1"/>
                <a:stCxn id="127" idx="2"/>
              </p:cNvCxnSpPr>
              <p:nvPr/>
            </p:nvCxnSpPr>
            <p:spPr>
              <a:xfrm flipH="1">
                <a:off x="6030755" y="4385089"/>
                <a:ext cx="79285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A9E8946-0549-887A-9D72-A9711D93138A}"/>
                </a:ext>
              </a:extLst>
            </p:cNvPr>
            <p:cNvGrpSpPr/>
            <p:nvPr/>
          </p:nvGrpSpPr>
          <p:grpSpPr>
            <a:xfrm>
              <a:off x="4896718" y="3475431"/>
              <a:ext cx="804260" cy="254954"/>
              <a:chOff x="4896718" y="3544797"/>
              <a:chExt cx="804260" cy="254954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65544D4E-A090-E1AB-F271-6A842A463E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96718" y="3544797"/>
                <a:ext cx="605628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MUL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26A4BCB-6FFE-9A06-B278-E2727FD32780}"/>
                  </a:ext>
                </a:extLst>
              </p:cNvPr>
              <p:cNvCxnSpPr>
                <a:cxnSpLocks noChangeAspect="1"/>
                <a:stCxn id="119" idx="3"/>
                <a:endCxn id="125" idx="1"/>
              </p:cNvCxnSpPr>
              <p:nvPr/>
            </p:nvCxnSpPr>
            <p:spPr>
              <a:xfrm flipV="1">
                <a:off x="5502346" y="3665968"/>
                <a:ext cx="198632" cy="630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3494505-06E0-4326-27A3-01088580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0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3" grpId="0"/>
      <p:bldP spid="12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SW: </a:t>
            </a:r>
            <a:r>
              <a:rPr lang="en-US" b="1" dirty="0">
                <a:latin typeface="Garamond" panose="02020404030301010803" pitchFamily="18" charset="0"/>
              </a:rPr>
              <a:t>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2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9" name="Table 6">
            <a:extLst>
              <a:ext uri="{FF2B5EF4-FFF2-40B4-BE49-F238E27FC236}">
                <a16:creationId xmlns:a16="http://schemas.microsoft.com/office/drawing/2014/main" id="{178D999E-D145-7AF8-78D2-68767CB1392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2400881" y="24302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/>
              <p:nvPr/>
            </p:nvSpPr>
            <p:spPr>
              <a:xfrm>
                <a:off x="1599543" y="1842516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43" y="1842516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/>
              <p:nvPr/>
            </p:nvSpPr>
            <p:spPr>
              <a:xfrm>
                <a:off x="2220724" y="1986168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724" y="1986168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/>
              <p:nvPr/>
            </p:nvSpPr>
            <p:spPr>
              <a:xfrm>
                <a:off x="2094143" y="2207268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143" y="2207268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EA55F29-2422-7FDC-EF75-F0B316A1C23A}"/>
              </a:ext>
            </a:extLst>
          </p:cNvPr>
          <p:cNvCxnSpPr>
            <a:cxnSpLocks/>
          </p:cNvCxnSpPr>
          <p:nvPr/>
        </p:nvCxnSpPr>
        <p:spPr>
          <a:xfrm flipH="1" flipV="1">
            <a:off x="2120228" y="21406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B506C5-5314-5CE9-7EB7-B65C7E96EA1F}"/>
              </a:ext>
            </a:extLst>
          </p:cNvPr>
          <p:cNvGrpSpPr/>
          <p:nvPr/>
        </p:nvGrpSpPr>
        <p:grpSpPr>
          <a:xfrm>
            <a:off x="2184054" y="2483705"/>
            <a:ext cx="157094" cy="1617691"/>
            <a:chOff x="683350" y="3537048"/>
            <a:chExt cx="157094" cy="161769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D6ADB0-E26A-FF98-ABC2-F037A876607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98EEED0-ACF7-35C7-6059-39EC4D4606C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D3778DA-306C-1389-AC5C-2A43F4630925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D1A8AC8-53C6-D38B-715B-43816FC7BAED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88ECAFC-67BB-E2F7-6685-CF15812B2EDD}"/>
              </a:ext>
            </a:extLst>
          </p:cNvPr>
          <p:cNvSpPr txBox="1"/>
          <p:nvPr/>
        </p:nvSpPr>
        <p:spPr>
          <a:xfrm>
            <a:off x="2413365" y="41976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 DP Calculations</a:t>
            </a: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5A7E017E-FF2D-7986-0C87-202007D1B769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26495" y="24302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03B23D0-266B-843A-5193-098454B055E8}"/>
              </a:ext>
            </a:extLst>
          </p:cNvPr>
          <p:cNvGrpSpPr/>
          <p:nvPr/>
        </p:nvGrpSpPr>
        <p:grpSpPr>
          <a:xfrm>
            <a:off x="2425711" y="2101336"/>
            <a:ext cx="2809349" cy="274320"/>
            <a:chOff x="901710" y="3154680"/>
            <a:chExt cx="2809349" cy="274320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8CFA6A35-4832-920B-E362-441B1F732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DFB40-79F4-5514-F5CE-D11D45BCF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9D2E9C50-9E68-6E92-4C8F-F53D2ABD08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A2F55B-B2A6-2D50-9190-43AB2E104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A76214F-4DD2-6E56-B2A1-104D2B063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68ADFF0-B536-0809-AB46-60E44BE6A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E2BE61C4-3017-52B7-F215-959393AF5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2877A97-2ACE-1576-C298-053E42812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F719C799-777D-11B7-BB2F-158538C50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6A7FC8-7C04-6AB5-0A24-2C877522A853}"/>
              </a:ext>
            </a:extLst>
          </p:cNvPr>
          <p:cNvGrpSpPr/>
          <p:nvPr/>
        </p:nvGrpSpPr>
        <p:grpSpPr>
          <a:xfrm>
            <a:off x="6325157" y="1842515"/>
            <a:ext cx="4246428" cy="2755216"/>
            <a:chOff x="4801157" y="2726435"/>
            <a:chExt cx="4246428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/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5909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/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8571" r="-35714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/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8462" r="-3076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9203895-50BB-3357-9E56-005E25A991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3024565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8086E12-1394-7E07-4559-184E446CE153}"/>
                </a:ext>
              </a:extLst>
            </p:cNvPr>
            <p:cNvSpPr txBox="1"/>
            <p:nvPr/>
          </p:nvSpPr>
          <p:spPr>
            <a:xfrm>
              <a:off x="4996220" y="5081541"/>
              <a:ext cx="4051365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Sparse (Filtered) DP Calculations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A7E9C26-506F-AE73-710A-4336F78040CD}"/>
                </a:ext>
              </a:extLst>
            </p:cNvPr>
            <p:cNvGrpSpPr/>
            <p:nvPr/>
          </p:nvGrpSpPr>
          <p:grpSpPr>
            <a:xfrm>
              <a:off x="5629162" y="2985256"/>
              <a:ext cx="2809349" cy="274320"/>
              <a:chOff x="5629162" y="3167758"/>
              <a:chExt cx="2809349" cy="274320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22A00FDB-8FE4-CEC0-0FF8-F2938C66F2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9162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32B59BC5-706A-1350-5830-6E210E7E8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4191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21A5B04-E823-B990-C867-18A74BAC1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6041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B2FB89F5-80AB-B031-792F-154A38AD3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2920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0FF592A-3627-9BF7-6C7C-766FAA641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9799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93CA8D7-239A-451C-AA7B-75F5C24FE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678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A42110AA-30E0-E59B-4F54-FDA285DD0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3557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BABFF416-87C4-A265-ACCE-142BF65134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436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9F27CEA9-3155-E6F1-740D-7833E6EFA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315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452BD2-B029-BD2E-175F-3A279902940F}"/>
                </a:ext>
              </a:extLst>
            </p:cNvPr>
            <p:cNvGrpSpPr/>
            <p:nvPr/>
          </p:nvGrpSpPr>
          <p:grpSpPr>
            <a:xfrm>
              <a:off x="5383269" y="3367624"/>
              <a:ext cx="157094" cy="1617691"/>
              <a:chOff x="683350" y="3537048"/>
              <a:chExt cx="157094" cy="161769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6ED5F6-FE07-0286-D75D-FBC61B30156A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2A31AC-EAC9-93EA-D666-91AEDE311F0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6EE2C09-76A2-2219-F439-CB402302F6A5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D0FC1F7-9E9D-28E1-2277-C98B2A81B568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652B8D-06C5-90DF-0451-E1626E0FFFA3}"/>
              </a:ext>
            </a:extLst>
          </p:cNvPr>
          <p:cNvGrpSpPr/>
          <p:nvPr/>
        </p:nvGrpSpPr>
        <p:grpSpPr>
          <a:xfrm>
            <a:off x="5452023" y="2580605"/>
            <a:ext cx="1321134" cy="810573"/>
            <a:chOff x="3928023" y="3464524"/>
            <a:chExt cx="1321134" cy="810573"/>
          </a:xfrm>
        </p:grpSpPr>
        <p:sp>
          <p:nvSpPr>
            <p:cNvPr id="136" name="Striped Right Arrow 135">
              <a:extLst>
                <a:ext uri="{FF2B5EF4-FFF2-40B4-BE49-F238E27FC236}">
                  <a16:creationId xmlns:a16="http://schemas.microsoft.com/office/drawing/2014/main" id="{D3A23DF4-1DFE-46A6-A240-A5E9F37D6F26}"/>
                </a:ext>
              </a:extLst>
            </p:cNvPr>
            <p:cNvSpPr/>
            <p:nvPr/>
          </p:nvSpPr>
          <p:spPr>
            <a:xfrm>
              <a:off x="3928023" y="4083629"/>
              <a:ext cx="132113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C783169-56A1-0C5B-6537-2F0A0F3ADABD}"/>
                </a:ext>
              </a:extLst>
            </p:cNvPr>
            <p:cNvSpPr txBox="1"/>
            <p:nvPr/>
          </p:nvSpPr>
          <p:spPr>
            <a:xfrm>
              <a:off x="4059396" y="3464524"/>
              <a:ext cx="105838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 by sorting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FC0495-E528-2229-A461-88D1E7DE2926}"/>
              </a:ext>
            </a:extLst>
          </p:cNvPr>
          <p:cNvSpPr txBox="1"/>
          <p:nvPr/>
        </p:nvSpPr>
        <p:spPr>
          <a:xfrm>
            <a:off x="2090310" y="1051940"/>
            <a:ext cx="3473626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Observation: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Calculating the entire DP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is not needed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248E6-741E-3ECD-4523-2BE49E1BCF9C}"/>
              </a:ext>
            </a:extLst>
          </p:cNvPr>
          <p:cNvSpPr txBox="1"/>
          <p:nvPr/>
        </p:nvSpPr>
        <p:spPr>
          <a:xfrm>
            <a:off x="6901156" y="4891983"/>
            <a:ext cx="355383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</a:rPr>
              <a:t>Challenge:</a:t>
            </a:r>
            <a:b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Sorting is costly in hardware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AE3B48E-2533-FDA3-AAAC-53D65903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3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2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BBC405-CBC9-39B8-4B60-9441369D6779}"/>
              </a:ext>
            </a:extLst>
          </p:cNvPr>
          <p:cNvGrpSpPr/>
          <p:nvPr/>
        </p:nvGrpSpPr>
        <p:grpSpPr>
          <a:xfrm>
            <a:off x="4392041" y="2254909"/>
            <a:ext cx="3193562" cy="3336538"/>
            <a:chOff x="3271600" y="3322108"/>
            <a:chExt cx="3193562" cy="33365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49BF4C6-FB10-1F65-77D9-61DBD7EA7603}"/>
                </a:ext>
              </a:extLst>
            </p:cNvPr>
            <p:cNvSpPr/>
            <p:nvPr/>
          </p:nvSpPr>
          <p:spPr>
            <a:xfrm>
              <a:off x="3271600" y="3347352"/>
              <a:ext cx="3186441" cy="3279021"/>
            </a:xfrm>
            <a:prstGeom prst="roundRect">
              <a:avLst>
                <a:gd name="adj" fmla="val 7461"/>
              </a:avLst>
            </a:prstGeom>
            <a:solidFill>
              <a:srgbClr val="F0EEFB"/>
            </a:solidFill>
            <a:ln w="38100" cap="flat" cmpd="sng" algn="ctr">
              <a:solidFill>
                <a:srgbClr val="7C59F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16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D5BB4-31C3-F8EC-4D39-C0ECE3C4D671}"/>
                </a:ext>
              </a:extLst>
            </p:cNvPr>
            <p:cNvSpPr txBox="1"/>
            <p:nvPr/>
          </p:nvSpPr>
          <p:spPr>
            <a:xfrm>
              <a:off x="3934117" y="6320092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Histogram Filter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BDB4-9518-53F8-3C59-F4F0B81805F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629996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FEBE91B-E5F1-9907-23EF-D0B2A43935B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912640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F6EA4D-384B-7EEF-C109-331B6F4ED25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36146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799FC1-03D1-DF0E-3E21-33F662049B89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195285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F7F82-CE77-BB84-A4BB-1F3E460FFB04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477929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C136F7-0967-46E9-4C62-3F2B3FAAA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601" y="4755368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6708B-8B6E-78C2-B5FC-D8A36C29B9A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504321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FA1F7-0770-FC86-10DA-72DC6690DD33}"/>
                </a:ext>
              </a:extLst>
            </p:cNvPr>
            <p:cNvSpPr txBox="1"/>
            <p:nvPr/>
          </p:nvSpPr>
          <p:spPr>
            <a:xfrm>
              <a:off x="4202787" y="5155355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F79925-86AA-BF7E-1245-7710D24FB59B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076131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E93152-6823-E1EF-89BC-5FA4B840567A}"/>
                </a:ext>
              </a:extLst>
            </p:cNvPr>
            <p:cNvGrpSpPr/>
            <p:nvPr/>
          </p:nvGrpSpPr>
          <p:grpSpPr>
            <a:xfrm>
              <a:off x="3560843" y="3602993"/>
              <a:ext cx="1425390" cy="1481073"/>
              <a:chOff x="3560843" y="3602993"/>
              <a:chExt cx="1425390" cy="148107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6ABA48-0E7F-F8A8-1B60-C99E95F88352}"/>
                  </a:ext>
                </a:extLst>
              </p:cNvPr>
              <p:cNvSpPr txBox="1"/>
              <p:nvPr/>
            </p:nvSpPr>
            <p:spPr>
              <a:xfrm>
                <a:off x="3560843" y="3602993"/>
                <a:ext cx="53572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8, 9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BFFB1-0D57-720C-AEAB-9C9042B0FB55}"/>
                  </a:ext>
                </a:extLst>
              </p:cNvPr>
              <p:cNvSpPr txBox="1"/>
              <p:nvPr/>
            </p:nvSpPr>
            <p:spPr>
              <a:xfrm>
                <a:off x="3560843" y="3888623"/>
                <a:ext cx="76014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10, 14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A1B96-42A6-20E2-FBEA-8BCF828DE13A}"/>
                  </a:ext>
                </a:extLst>
              </p:cNvPr>
              <p:cNvSpPr txBox="1"/>
              <p:nvPr/>
            </p:nvSpPr>
            <p:spPr>
              <a:xfrm>
                <a:off x="3560843" y="4174253"/>
                <a:ext cx="111120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15, 16, 18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C8ADCF-E710-2B75-976B-905653EC86EB}"/>
                  </a:ext>
                </a:extLst>
              </p:cNvPr>
              <p:cNvSpPr txBox="1"/>
              <p:nvPr/>
            </p:nvSpPr>
            <p:spPr>
              <a:xfrm>
                <a:off x="3560843" y="4459883"/>
                <a:ext cx="142539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11, 20, 21, …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D74969-5C59-B636-A11F-B6ED09423EAC}"/>
                  </a:ext>
                </a:extLst>
              </p:cNvPr>
              <p:cNvSpPr txBox="1"/>
              <p:nvPr/>
            </p:nvSpPr>
            <p:spPr>
              <a:xfrm>
                <a:off x="3560843" y="4745512"/>
                <a:ext cx="1410386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13, 17, 19, …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C0CADB-9CC8-2AF8-124F-A269B93F8A4F}"/>
                </a:ext>
              </a:extLst>
            </p:cNvPr>
            <p:cNvSpPr txBox="1"/>
            <p:nvPr/>
          </p:nvSpPr>
          <p:spPr>
            <a:xfrm>
              <a:off x="3748794" y="3322108"/>
              <a:ext cx="1069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</a:t>
              </a: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IDs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35747A-8C0A-9072-179B-DE3117DD0039}"/>
                </a:ext>
              </a:extLst>
            </p:cNvPr>
            <p:cNvSpPr txBox="1"/>
            <p:nvPr/>
          </p:nvSpPr>
          <p:spPr>
            <a:xfrm>
              <a:off x="5396375" y="3322108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EAB77B-F8E6-2588-B3EA-AB9A7CABCA45}"/>
                </a:ext>
              </a:extLst>
            </p:cNvPr>
            <p:cNvCxnSpPr>
              <a:cxnSpLocks/>
            </p:cNvCxnSpPr>
            <p:nvPr/>
          </p:nvCxnSpPr>
          <p:spPr>
            <a:xfrm>
              <a:off x="5261646" y="3347352"/>
              <a:ext cx="0" cy="282644"/>
            </a:xfrm>
            <a:prstGeom prst="line">
              <a:avLst/>
            </a:prstGeom>
            <a:ln w="25400">
              <a:solidFill>
                <a:srgbClr val="7C59F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5E695C-EB45-EDCC-28A6-A0247ECA967B}"/>
                </a:ext>
              </a:extLst>
            </p:cNvPr>
            <p:cNvCxnSpPr>
              <a:cxnSpLocks/>
            </p:cNvCxnSpPr>
            <p:nvPr/>
          </p:nvCxnSpPr>
          <p:spPr>
            <a:xfrm>
              <a:off x="5261399" y="3629996"/>
              <a:ext cx="0" cy="2731471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B172E7-5830-4DA2-6F35-1D84B046727C}"/>
                </a:ext>
              </a:extLst>
            </p:cNvPr>
            <p:cNvSpPr txBox="1"/>
            <p:nvPr/>
          </p:nvSpPr>
          <p:spPr>
            <a:xfrm>
              <a:off x="5241750" y="3606916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1.00 – 0.94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8056E5-7D48-2D80-CF3F-5D56C8C916E5}"/>
                </a:ext>
              </a:extLst>
            </p:cNvPr>
            <p:cNvSpPr txBox="1"/>
            <p:nvPr/>
          </p:nvSpPr>
          <p:spPr>
            <a:xfrm>
              <a:off x="5241750" y="3889955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0.94 – 0.88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C32008-3A91-35B6-D4FE-FB3402BE98D6}"/>
                </a:ext>
              </a:extLst>
            </p:cNvPr>
            <p:cNvSpPr txBox="1"/>
            <p:nvPr/>
          </p:nvSpPr>
          <p:spPr>
            <a:xfrm>
              <a:off x="5241750" y="4172993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0.88 – 0.82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29881-27B1-F475-9783-FCBEFC17CFE1}"/>
                </a:ext>
              </a:extLst>
            </p:cNvPr>
            <p:cNvSpPr txBox="1"/>
            <p:nvPr/>
          </p:nvSpPr>
          <p:spPr>
            <a:xfrm>
              <a:off x="5241750" y="4456034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0.82 – 0.76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8B1B20-DAD1-A9FD-F768-25D730377568}"/>
                </a:ext>
              </a:extLst>
            </p:cNvPr>
            <p:cNvSpPr txBox="1"/>
            <p:nvPr/>
          </p:nvSpPr>
          <p:spPr>
            <a:xfrm>
              <a:off x="5241750" y="4739072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0.76 – 0.70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4DB291-BABF-7126-ACE4-E9CB43F4DA05}"/>
                </a:ext>
              </a:extLst>
            </p:cNvPr>
            <p:cNvSpPr txBox="1"/>
            <p:nvPr/>
          </p:nvSpPr>
          <p:spPr>
            <a:xfrm>
              <a:off x="5241750" y="6049990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0.06 – 0.00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EB9AB1-1BB1-7FDF-3764-CCAFB05247AC}"/>
                </a:ext>
              </a:extLst>
            </p:cNvPr>
            <p:cNvSpPr txBox="1"/>
            <p:nvPr/>
          </p:nvSpPr>
          <p:spPr>
            <a:xfrm>
              <a:off x="5726347" y="5154052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2F6C35F-6697-8CF9-11CD-85F259FBEF7B}"/>
              </a:ext>
            </a:extLst>
          </p:cNvPr>
          <p:cNvSpPr/>
          <p:nvPr/>
        </p:nvSpPr>
        <p:spPr>
          <a:xfrm>
            <a:off x="4387467" y="3686910"/>
            <a:ext cx="3185053" cy="1601083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alphaModFix amt="73159"/>
            </a:blip>
            <a:srcRect/>
            <a:tile tx="0" ty="0" sx="100000" sy="100000" flip="none" algn="tl"/>
          </a:blip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endParaRPr lang="en-US" sz="1600" kern="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EC595F-64A9-49F7-A6D1-DD5B0174AD5F}"/>
              </a:ext>
            </a:extLst>
          </p:cNvPr>
          <p:cNvSpPr txBox="1"/>
          <p:nvPr/>
        </p:nvSpPr>
        <p:spPr>
          <a:xfrm>
            <a:off x="3527567" y="1187657"/>
            <a:ext cx="490485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Software co-design: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Replace sorting with a cheaper filtering</a:t>
            </a:r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30D0D03B-001D-553E-CA80-87CDFFD7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3382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Putting the Optimizations Together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7E9D14-ADB7-81AB-CC8B-4C7EAC65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390" y="2287270"/>
            <a:ext cx="6181223" cy="390779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C183F8-DABC-4768-C360-A06A8BA272B9}"/>
              </a:ext>
            </a:extLst>
          </p:cNvPr>
          <p:cNvSpPr/>
          <p:nvPr/>
        </p:nvSpPr>
        <p:spPr>
          <a:xfrm>
            <a:off x="2025833" y="1052462"/>
            <a:ext cx="8140337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Effectively implementing the hardware and software optimizations</a:t>
            </a:r>
            <a:b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improve performance and reduce power requirements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2EC18B8-8C1D-6236-F2B9-D63E95ED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9442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CA3957-3011-0FF4-FBB2-7F262B73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C21E04-79A9-A5A0-94E9-9824A86D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ApHMM in a Complete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DF0F5-AB8B-604C-2DCD-C286CF98A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657306"/>
            <a:ext cx="5812790" cy="363126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E206C5-01F3-763A-AFB0-9CD328D731A3}"/>
              </a:ext>
            </a:extLst>
          </p:cNvPr>
          <p:cNvSpPr/>
          <p:nvPr/>
        </p:nvSpPr>
        <p:spPr>
          <a:xfrm>
            <a:off x="2971800" y="1161280"/>
            <a:ext cx="6248400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specialized task can be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offloaded</a:t>
            </a:r>
            <a:b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an accelerator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whenever needed</a:t>
            </a:r>
          </a:p>
        </p:txBody>
      </p:sp>
    </p:spTree>
    <p:extLst>
      <p:ext uri="{BB962C8B-B14F-4D97-AF65-F5344CB8AC3E}">
        <p14:creationId xmlns:p14="http://schemas.microsoft.com/office/powerpoint/2010/main" val="40921519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Key Results: </a:t>
            </a:r>
            <a:r>
              <a:rPr lang="en-US" b="1" dirty="0">
                <a:latin typeface="Garamond" panose="02020404030301010803" pitchFamily="18" charset="0"/>
              </a:rPr>
              <a:t>Performance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5E2F368-E37B-2AB0-9D03-78C01F859F60}"/>
              </a:ext>
            </a:extLst>
          </p:cNvPr>
          <p:cNvSpPr/>
          <p:nvPr/>
        </p:nvSpPr>
        <p:spPr>
          <a:xfrm>
            <a:off x="2007871" y="4924555"/>
            <a:ext cx="8209433" cy="1384927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Specialized design enables computation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two orders of magnitude faster:</a:t>
            </a:r>
          </a:p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data flow with reduced latency and improved parallelism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E0B645-0F6B-8038-DB06-DC20B4B300F7}"/>
              </a:ext>
            </a:extLst>
          </p:cNvPr>
          <p:cNvGraphicFramePr/>
          <p:nvPr/>
        </p:nvGraphicFramePr>
        <p:xfrm>
          <a:off x="3107939" y="758601"/>
          <a:ext cx="5976122" cy="396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8A90942-84EF-551F-9CB6-F7A49824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6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MART_ELEMENT" val="HarveyBall"/>
  <p:tag name="EE4P_STYLE_ID" val="6cd991bf-f022-4378-96e7-2c338aeb3f5a"/>
  <p:tag name="EE4P_STYLE_NAME" val="Box"/>
  <p:tag name="EE4P_SMART_ELEMENT_XML" val="&lt;smartelement id=&quot;HarveyBall&quot; custom=&quot;1&quot;&gt;&lt;position width=&quot;20&quot; height=&quot;20&quot; alignment=&quot;1&quot; /&gt;&lt;elements&gt;&lt;element name=&quot;background&quot;&gt;&lt;fill visible=&quot;1&quot; foreColor=&quot;#ffffff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1&quot; foreColor=&quot;&quot; weight=&quot;0.75&quot; /&gt;&lt;reflection visible=&quot;0&quot; /&gt;&lt;shadow visible=&quot;0&quot; /&gt;&lt;/element&gt;&lt;/elements&gt;&lt;colors&gt;&lt;color theme=&quot;5&quot; name=&quot;Accent 1&quot; default=&quot;1&quot; /&gt;&lt;color theme=&quot;6&quot; name=&quot;Accent 2&quot; /&gt;&lt;color theme=&quot;7&quot; name=&quot;Accent 3&quot; /&gt;&lt;color theme=&quot;8&quot; name=&quot;Accent 4&quot; /&gt;&lt;color theme=&quot;9&quot; name=&quot;Accent 5&quot; /&gt;&lt;color theme=&quot;10&quot; name=&quot;Accent 6&quot; /&gt;&lt;color rgb=&quot;#000000&quot; name=&quot;Black&quot; /&gt;&lt;color rgb=&quot;#ffffff&quot; name=&quot;White&quot; /&gt;&lt;/colors&gt;&lt;/smartelement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MART_ELEMENT" val="HarveyBall"/>
  <p:tag name="EE4P_STYLE_ID" val="6cd991bf-f022-4378-96e7-2c338aeb3f5a"/>
  <p:tag name="EE4P_STYLE_NAME" val="Box"/>
  <p:tag name="EE4P_SMART_ELEMENT_XML" val="&lt;smartelement id=&quot;HarveyBall&quot; custom=&quot;1&quot;&gt;&lt;position width=&quot;20&quot; height=&quot;20&quot; alignment=&quot;1&quot; /&gt;&lt;elements&gt;&lt;element name=&quot;background&quot;&gt;&lt;fill visible=&quot;1&quot; foreColor=&quot;#ffffff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1&quot; foreColor=&quot;&quot; weight=&quot;0.75&quot; /&gt;&lt;reflection visible=&quot;0&quot; /&gt;&lt;shadow visible=&quot;0&quot; /&gt;&lt;/element&gt;&lt;/elements&gt;&lt;colors&gt;&lt;color theme=&quot;5&quot; name=&quot;Accent 1&quot; default=&quot;1&quot; /&gt;&lt;color theme=&quot;6&quot; name=&quot;Accent 2&quot; /&gt;&lt;color theme=&quot;7&quot; name=&quot;Accent 3&quot; /&gt;&lt;color theme=&quot;8&quot; name=&quot;Accent 4&quot; /&gt;&lt;color theme=&quot;9&quot; name=&quot;Accent 5&quot; /&gt;&lt;color theme=&quot;10&quot; name=&quot;Accent 6&quot; /&gt;&lt;color rgb=&quot;#000000&quot; name=&quot;Black&quot; /&gt;&lt;color rgb=&quot;#ffffff&quot; name=&quot;White&quot; /&gt;&lt;/colors&gt;&lt;/smartelemen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MART_ELEMENT" val="HarveyBall"/>
  <p:tag name="EE4P_STYLE_ID" val="6cd991bf-f022-4378-96e7-2c338aeb3f5a"/>
  <p:tag name="EE4P_STYLE_NAME" val="Box"/>
  <p:tag name="EE4P_SMART_ELEMENT_XML" val="&lt;smartelement id=&quot;HarveyBall&quot; custom=&quot;1&quot;&gt;&lt;position width=&quot;20&quot; height=&quot;20&quot; alignment=&quot;1&quot; /&gt;&lt;elements&gt;&lt;element name=&quot;background&quot;&gt;&lt;fill visible=&quot;1&quot; foreColor=&quot;#ffffff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1&quot; foreColor=&quot;&quot; weight=&quot;0.75&quot; /&gt;&lt;reflection visible=&quot;0&quot; /&gt;&lt;shadow visible=&quot;0&quot; /&gt;&lt;/element&gt;&lt;/elements&gt;&lt;colors&gt;&lt;color theme=&quot;5&quot; name=&quot;Accent 1&quot; default=&quot;1&quot; /&gt;&lt;color theme=&quot;6&quot; name=&quot;Accent 2&quot; /&gt;&lt;color theme=&quot;7&quot; name=&quot;Accent 3&quot; /&gt;&lt;color theme=&quot;8&quot; name=&quot;Accent 4&quot; /&gt;&lt;color theme=&quot;9&quot; name=&quot;Accent 5&quot; /&gt;&lt;color theme=&quot;10&quot; name=&quot;Accent 6&quot; /&gt;&lt;color rgb=&quot;#000000&quot; name=&quot;Black&quot; /&gt;&lt;color rgb=&quot;#ffffff&quot; name=&quot;White&quot; /&gt;&lt;/colors&gt;&lt;/smartelement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MART_ELEMENT" val="HarveyBall"/>
  <p:tag name="EE4P_STYLE_ID" val="6cd991bf-f022-4378-96e7-2c338aeb3f5a"/>
  <p:tag name="EE4P_STYLE_NAME" val="Box"/>
  <p:tag name="EE4P_SMART_ELEMENT_XML" val="&lt;smartelement id=&quot;HarveyBall&quot; custom=&quot;1&quot;&gt;&lt;position width=&quot;20&quot; height=&quot;20&quot; alignment=&quot;1&quot; /&gt;&lt;elements&gt;&lt;element name=&quot;background&quot;&gt;&lt;fill visible=&quot;1&quot; foreColor=&quot;#ffffff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1&quot; foreColor=&quot;&quot; weight=&quot;0.75&quot; /&gt;&lt;reflection visible=&quot;0&quot; /&gt;&lt;shadow visible=&quot;0&quot; /&gt;&lt;/element&gt;&lt;/elements&gt;&lt;colors&gt;&lt;color theme=&quot;5&quot; name=&quot;Accent 1&quot; default=&quot;1&quot; /&gt;&lt;color theme=&quot;6&quot; name=&quot;Accent 2&quot; /&gt;&lt;color theme=&quot;7&quot; name=&quot;Accent 3&quot; /&gt;&lt;color theme=&quot;8&quot; name=&quot;Accent 4&quot; /&gt;&lt;color theme=&quot;9&quot; name=&quot;Accent 5&quot; /&gt;&lt;color theme=&quot;10&quot; name=&quot;Accent 6&quot; /&gt;&lt;color rgb=&quot;#000000&quot; name=&quot;Black&quot; /&gt;&lt;color rgb=&quot;#ffffff&quot; name=&quot;White&quot; /&gt;&lt;/colors&gt;&lt;/smartelement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473C3"/>
      </a:hlink>
      <a:folHlink>
        <a:srgbClr val="4473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88070</TotalTime>
  <Words>5259</Words>
  <Application>Microsoft Macintosh PowerPoint</Application>
  <PresentationFormat>Widescreen</PresentationFormat>
  <Paragraphs>1449</Paragraphs>
  <Slides>100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8" baseType="lpstr">
      <vt:lpstr>ＭＳ Ｐゴシック</vt:lpstr>
      <vt:lpstr>Aptos</vt:lpstr>
      <vt:lpstr>Arial</vt:lpstr>
      <vt:lpstr>Arial</vt:lpstr>
      <vt:lpstr>Avenir Next</vt:lpstr>
      <vt:lpstr>Calibri</vt:lpstr>
      <vt:lpstr>Cambria Math</vt:lpstr>
      <vt:lpstr>Corbel</vt:lpstr>
      <vt:lpstr>Courier New</vt:lpstr>
      <vt:lpstr>Garamond</vt:lpstr>
      <vt:lpstr>Lato</vt:lpstr>
      <vt:lpstr>medium-content-sans-serif-font</vt:lpstr>
      <vt:lpstr>NimbusRomNo9L</vt:lpstr>
      <vt:lpstr>PT Mono</vt:lpstr>
      <vt:lpstr>Quire Sans</vt:lpstr>
      <vt:lpstr>Tahoma</vt:lpstr>
      <vt:lpstr>Wingdings</vt:lpstr>
      <vt:lpstr>Custom Design</vt:lpstr>
      <vt:lpstr>PowerPoint Presentation</vt:lpstr>
      <vt:lpstr>Big Data is Everywhere</vt:lpstr>
      <vt:lpstr>Computing is Bottlenecked by Data</vt:lpstr>
      <vt:lpstr>Problems with Data Analysis Today</vt:lpstr>
      <vt:lpstr>A Typical (Biological) Data Analysis</vt:lpstr>
      <vt:lpstr>A Typical Accelerated (Biological) Data Analysis</vt:lpstr>
      <vt:lpstr>Acceleration Efforts for AI and Genomics</vt:lpstr>
      <vt:lpstr>Accelerated Computing is Mainstream Now</vt:lpstr>
      <vt:lpstr>Data Movement Dominates Performance</vt:lpstr>
      <vt:lpstr>We need to co-design algorithms and architecture to handle data well</vt:lpstr>
      <vt:lpstr>Pushing Towards New Architectures</vt:lpstr>
      <vt:lpstr>Recommended: Accelerating Genome Analysis [DAC '23]</vt:lpstr>
      <vt:lpstr>Analyzing Genomes Reveals Key Insights</vt:lpstr>
      <vt:lpstr>Generating the Entire Genomic Sequence</vt:lpstr>
      <vt:lpstr>Genomic Data: Giant Jigsaw Puzzle to Solve</vt:lpstr>
      <vt:lpstr>Solving the Puzzle: The Practical Way</vt:lpstr>
      <vt:lpstr>A Common Genome Analysis Pipeline</vt:lpstr>
      <vt:lpstr>Genome Analysis is Energy Inefficient</vt:lpstr>
      <vt:lpstr>Genome Analysis is Computationally Costly</vt:lpstr>
      <vt:lpstr>Genome Analysis Pipeline is Unbalanced</vt:lpstr>
      <vt:lpstr>Limited Application Scope and Accuracy</vt:lpstr>
      <vt:lpstr>STORM Research Group</vt:lpstr>
      <vt:lpstr>New Frontiers: Raw Signal Analysis [ISMB '23]</vt:lpstr>
      <vt:lpstr>Real-Time Raw Signal Analysis [Bioinformatics '24]</vt:lpstr>
      <vt:lpstr>New Directions: Assembling Raw Signals</vt:lpstr>
      <vt:lpstr>Quickly Aligning Raw Signals [IEEE Access '24]</vt:lpstr>
      <vt:lpstr>Benchmarking Raw Signal Analysis [ACM-BCB '25]</vt:lpstr>
      <vt:lpstr>Basecalling is Accurate yet Costly</vt:lpstr>
      <vt:lpstr>Can We Survive Without Translation?</vt:lpstr>
      <vt:lpstr>Can We Survive With Noisy Signal Analysis?</vt:lpstr>
      <vt:lpstr>Noise in Raw Electrical Signals</vt:lpstr>
      <vt:lpstr>Scalability Issues Limit Real-Time Analysis</vt:lpstr>
      <vt:lpstr>Benefits of Real-Time Analysis</vt:lpstr>
      <vt:lpstr>RawHash’s Goal</vt:lpstr>
      <vt:lpstr>RawHash’s Key Idea</vt:lpstr>
      <vt:lpstr>RawHash’s Key Idea – Quantization</vt:lpstr>
      <vt:lpstr>How to Better Quantize Signals</vt:lpstr>
      <vt:lpstr>Adaptive Quantization</vt:lpstr>
      <vt:lpstr>RawHash Key Idea – Hash-based Matching</vt:lpstr>
      <vt:lpstr>Real-Time Analysis Benefits from Fast Search</vt:lpstr>
      <vt:lpstr>Fast Search Leads to Accurate Search</vt:lpstr>
      <vt:lpstr>RawHash is Open Source</vt:lpstr>
      <vt:lpstr>PowerPoint Presentation</vt:lpstr>
      <vt:lpstr>New Directions: Assembling Raw Signals</vt:lpstr>
      <vt:lpstr>Beyond Reference Mapping: Overlapping</vt:lpstr>
      <vt:lpstr>PowerPoint Presentation</vt:lpstr>
      <vt:lpstr>Eliminating Basecalling from the Pipeline</vt:lpstr>
      <vt:lpstr>Key Results – First Ever Assemblies</vt:lpstr>
      <vt:lpstr>Quickly Aligning Raw Signals [IEEE Access '24]</vt:lpstr>
      <vt:lpstr>RawAlign Overview</vt:lpstr>
      <vt:lpstr>Benchmarking Raw Signal Analysis [ACM-BCB '25]</vt:lpstr>
      <vt:lpstr>RawBench Benchmarking Framework</vt:lpstr>
      <vt:lpstr>In-Storage Raw Signal Analysis [ICS '25]</vt:lpstr>
      <vt:lpstr>Read Mapping with Raw Signals</vt:lpstr>
      <vt:lpstr>Motivation</vt:lpstr>
      <vt:lpstr>Impact of I/O data movement</vt:lpstr>
      <vt:lpstr>MARS Architecture &amp; System - Overview</vt:lpstr>
      <vt:lpstr>MARS Architecture &amp; System (I/IV)</vt:lpstr>
      <vt:lpstr>MARS Architecture &amp; System (II/IV)</vt:lpstr>
      <vt:lpstr>MARS Architecture &amp; System (III/IV)</vt:lpstr>
      <vt:lpstr>MARS Architecture &amp; System (IV/IV)</vt:lpstr>
      <vt:lpstr>Performance Evaluation</vt:lpstr>
      <vt:lpstr>Energy Evaluation</vt:lpstr>
      <vt:lpstr>PowerPoint Presentation</vt:lpstr>
      <vt:lpstr>Some Interesting Challenges in Signal Analysis</vt:lpstr>
      <vt:lpstr>STORM Research Group</vt:lpstr>
      <vt:lpstr>PowerPoint Presentation</vt:lpstr>
      <vt:lpstr>Backup Slides</vt:lpstr>
      <vt:lpstr>Generating Electrical Signals from DNA</vt:lpstr>
      <vt:lpstr>Basecalling using PIM [MICRO '23]</vt:lpstr>
      <vt:lpstr>DNN Hardware Acceleration</vt:lpstr>
      <vt:lpstr>VMM in Memristor-based Crossbars</vt:lpstr>
      <vt:lpstr>Non-idealities in Memristor-based Crossbars</vt:lpstr>
      <vt:lpstr>Accuracy: All Non-idealities without Mitigation</vt:lpstr>
      <vt:lpstr>Accuracy: Enhancement Techniques on All Non-idealities</vt:lpstr>
      <vt:lpstr>ML-based Genome Analysis via PIM [MICRO '22]</vt:lpstr>
      <vt:lpstr>Problem 1: Large Data Movement</vt:lpstr>
      <vt:lpstr>Problem 2: Wasted Computation</vt:lpstr>
      <vt:lpstr>Goal and Opportunities</vt:lpstr>
      <vt:lpstr>GenPIP Overview</vt:lpstr>
      <vt:lpstr>General-Purpose "Things"</vt:lpstr>
      <vt:lpstr>Algorithm Design Demands General-Purpose Computing</vt:lpstr>
      <vt:lpstr>Great Algorithms Demand Specialization</vt:lpstr>
      <vt:lpstr>Acceleration Efforts for AI and Genomics</vt:lpstr>
      <vt:lpstr>PowerPoint Presentation</vt:lpstr>
      <vt:lpstr>Probabilistic Graphs in Genomics</vt:lpstr>
      <vt:lpstr>Graph-Based Applications in Genomics</vt:lpstr>
      <vt:lpstr>A Common Graph Structure in Genomics</vt:lpstr>
      <vt:lpstr>Underlying ML Technique in Genomic Graphs</vt:lpstr>
      <vt:lpstr>Underlying ML Technique in Genomic Graphs</vt:lpstr>
      <vt:lpstr>Costly Use of ML in Genomic Graphs</vt:lpstr>
      <vt:lpstr>Goal</vt:lpstr>
      <vt:lpstr>Key Approach: HW-SW Co-Design</vt:lpstr>
      <vt:lpstr>HW: Simple Data Pattern in DP Calculations</vt:lpstr>
      <vt:lpstr>SW: Reducing Unnecessary Computations</vt:lpstr>
      <vt:lpstr>SW: Reducing Unnecessary Computations</vt:lpstr>
      <vt:lpstr>Putting the Optimizations Together</vt:lpstr>
      <vt:lpstr>Integrating ApHMM in a Complete System</vt:lpstr>
      <vt:lpstr>Key Results: Performance</vt:lpstr>
      <vt:lpstr>Key Results: Energy Consumption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Can Firtina</dc:creator>
  <cp:keywords/>
  <dc:description/>
  <cp:lastModifiedBy>Can Firtina</cp:lastModifiedBy>
  <cp:revision>2717</cp:revision>
  <cp:lastPrinted>2019-02-23T04:26:38Z</cp:lastPrinted>
  <dcterms:created xsi:type="dcterms:W3CDTF">2017-06-05T15:22:10Z</dcterms:created>
  <dcterms:modified xsi:type="dcterms:W3CDTF">2026-02-17T22:45:57Z</dcterms:modified>
  <cp:category/>
</cp:coreProperties>
</file>