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1.xml" ContentType="application/vnd.openxmlformats-officedocument.presentationml.tags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ags/tag2.xml" ContentType="application/vnd.openxmlformats-officedocument.presentationml.tags+xml"/>
  <Override PartName="/ppt/notesSlides/notesSlide52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2.xml" ContentType="application/vnd.openxmlformats-officedocument.drawingml.chartshapes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8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ags/tag6.xml" ContentType="application/vnd.openxmlformats-officedocument.presentationml.tags+xml"/>
  <Override PartName="/ppt/notesSlides/notesSlide59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111"/>
  </p:notesMasterIdLst>
  <p:handoutMasterIdLst>
    <p:handoutMasterId r:id="rId112"/>
  </p:handoutMasterIdLst>
  <p:sldIdLst>
    <p:sldId id="2147478082" r:id="rId2"/>
    <p:sldId id="2147478163" r:id="rId3"/>
    <p:sldId id="2147478164" r:id="rId4"/>
    <p:sldId id="2147478205" r:id="rId5"/>
    <p:sldId id="2147478206" r:id="rId6"/>
    <p:sldId id="2147478207" r:id="rId7"/>
    <p:sldId id="2147478208" r:id="rId8"/>
    <p:sldId id="2147478116" r:id="rId9"/>
    <p:sldId id="2147478084" r:id="rId10"/>
    <p:sldId id="2147478166" r:id="rId11"/>
    <p:sldId id="2147478026" r:id="rId12"/>
    <p:sldId id="2147478167" r:id="rId13"/>
    <p:sldId id="2147478168" r:id="rId14"/>
    <p:sldId id="2146847649" r:id="rId15"/>
    <p:sldId id="2147478249" r:id="rId16"/>
    <p:sldId id="2147478136" r:id="rId17"/>
    <p:sldId id="2147478253" r:id="rId18"/>
    <p:sldId id="2147478052" r:id="rId19"/>
    <p:sldId id="2146847669" r:id="rId20"/>
    <p:sldId id="2147478054" r:id="rId21"/>
    <p:sldId id="2147478016" r:id="rId22"/>
    <p:sldId id="4735" r:id="rId23"/>
    <p:sldId id="4728" r:id="rId24"/>
    <p:sldId id="2147478056" r:id="rId25"/>
    <p:sldId id="2147478057" r:id="rId26"/>
    <p:sldId id="2147478062" r:id="rId27"/>
    <p:sldId id="2146847670" r:id="rId28"/>
    <p:sldId id="2147478254" r:id="rId29"/>
    <p:sldId id="2147478255" r:id="rId30"/>
    <p:sldId id="2147478173" r:id="rId31"/>
    <p:sldId id="4685" r:id="rId32"/>
    <p:sldId id="2147478210" r:id="rId33"/>
    <p:sldId id="4773" r:id="rId34"/>
    <p:sldId id="4690" r:id="rId35"/>
    <p:sldId id="2147478256" r:id="rId36"/>
    <p:sldId id="2147478258" r:id="rId37"/>
    <p:sldId id="2147478257" r:id="rId38"/>
    <p:sldId id="307" r:id="rId39"/>
    <p:sldId id="1238" r:id="rId40"/>
    <p:sldId id="1239" r:id="rId41"/>
    <p:sldId id="308" r:id="rId42"/>
    <p:sldId id="1224" r:id="rId43"/>
    <p:sldId id="1242" r:id="rId44"/>
    <p:sldId id="1231" r:id="rId45"/>
    <p:sldId id="1233" r:id="rId46"/>
    <p:sldId id="288" r:id="rId47"/>
    <p:sldId id="291" r:id="rId48"/>
    <p:sldId id="2147478259" r:id="rId49"/>
    <p:sldId id="2147478260" r:id="rId50"/>
    <p:sldId id="2147478261" r:id="rId51"/>
    <p:sldId id="2147478188" r:id="rId52"/>
    <p:sldId id="2147478189" r:id="rId53"/>
    <p:sldId id="2147478262" r:id="rId54"/>
    <p:sldId id="2147478263" r:id="rId55"/>
    <p:sldId id="2147478152" r:id="rId56"/>
    <p:sldId id="2147478247" r:id="rId57"/>
    <p:sldId id="2147478155" r:id="rId58"/>
    <p:sldId id="2146847682" r:id="rId59"/>
    <p:sldId id="2146847690" r:id="rId60"/>
    <p:sldId id="2146847691" r:id="rId61"/>
    <p:sldId id="2146847692" r:id="rId62"/>
    <p:sldId id="2146847693" r:id="rId63"/>
    <p:sldId id="2146847694" r:id="rId64"/>
    <p:sldId id="2146847680" r:id="rId65"/>
    <p:sldId id="2146847695" r:id="rId66"/>
    <p:sldId id="2146847696" r:id="rId67"/>
    <p:sldId id="2146847697" r:id="rId68"/>
    <p:sldId id="2146847698" r:id="rId69"/>
    <p:sldId id="2147478159" r:id="rId70"/>
    <p:sldId id="2147478150" r:id="rId71"/>
    <p:sldId id="7429" r:id="rId72"/>
    <p:sldId id="2147478151" r:id="rId73"/>
    <p:sldId id="2147470636" r:id="rId74"/>
    <p:sldId id="2147478158" r:id="rId75"/>
    <p:sldId id="2147470604" r:id="rId76"/>
    <p:sldId id="2147470546" r:id="rId77"/>
    <p:sldId id="2147470585" r:id="rId78"/>
    <p:sldId id="2147470565" r:id="rId79"/>
    <p:sldId id="2147470591" r:id="rId80"/>
    <p:sldId id="2147470612" r:id="rId81"/>
    <p:sldId id="2147470594" r:id="rId82"/>
    <p:sldId id="2147470613" r:id="rId83"/>
    <p:sldId id="2147470581" r:id="rId84"/>
    <p:sldId id="2147470561" r:id="rId85"/>
    <p:sldId id="2147478073" r:id="rId86"/>
    <p:sldId id="266" r:id="rId87"/>
    <p:sldId id="267" r:id="rId88"/>
    <p:sldId id="1237" r:id="rId89"/>
    <p:sldId id="268" r:id="rId90"/>
    <p:sldId id="2147478264" r:id="rId91"/>
    <p:sldId id="270" r:id="rId92"/>
    <p:sldId id="2147478265" r:id="rId93"/>
    <p:sldId id="275" r:id="rId94"/>
    <p:sldId id="1226" r:id="rId95"/>
    <p:sldId id="2147478266" r:id="rId96"/>
    <p:sldId id="276" r:id="rId97"/>
    <p:sldId id="1228" r:id="rId98"/>
    <p:sldId id="1229" r:id="rId99"/>
    <p:sldId id="1230" r:id="rId100"/>
    <p:sldId id="282" r:id="rId101"/>
    <p:sldId id="2147478267" r:id="rId102"/>
    <p:sldId id="285" r:id="rId103"/>
    <p:sldId id="284" r:id="rId104"/>
    <p:sldId id="2147478268" r:id="rId105"/>
    <p:sldId id="1235" r:id="rId106"/>
    <p:sldId id="1232" r:id="rId107"/>
    <p:sldId id="1234" r:id="rId108"/>
    <p:sldId id="2147478269" r:id="rId109"/>
    <p:sldId id="289" r:id="rId1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064764B-08C9-6A47-97CF-D3AB16888F3A}">
          <p14:sldIdLst>
            <p14:sldId id="2147478082"/>
            <p14:sldId id="2147478163"/>
            <p14:sldId id="2147478164"/>
            <p14:sldId id="2147478205"/>
            <p14:sldId id="2147478206"/>
            <p14:sldId id="2147478207"/>
            <p14:sldId id="2147478208"/>
            <p14:sldId id="2147478116"/>
            <p14:sldId id="2147478084"/>
            <p14:sldId id="2147478166"/>
            <p14:sldId id="2147478026"/>
            <p14:sldId id="2147478167"/>
            <p14:sldId id="2147478168"/>
            <p14:sldId id="2146847649"/>
            <p14:sldId id="2147478249"/>
            <p14:sldId id="2147478136"/>
            <p14:sldId id="2147478253"/>
            <p14:sldId id="2147478052"/>
            <p14:sldId id="2146847669"/>
            <p14:sldId id="2147478054"/>
            <p14:sldId id="2147478016"/>
            <p14:sldId id="4735"/>
            <p14:sldId id="4728"/>
            <p14:sldId id="2147478056"/>
            <p14:sldId id="2147478057"/>
            <p14:sldId id="2147478062"/>
            <p14:sldId id="2146847670"/>
            <p14:sldId id="2147478254"/>
            <p14:sldId id="2147478255"/>
            <p14:sldId id="2147478173"/>
            <p14:sldId id="4685"/>
            <p14:sldId id="2147478210"/>
            <p14:sldId id="4773"/>
            <p14:sldId id="4690"/>
            <p14:sldId id="2147478256"/>
            <p14:sldId id="2147478258"/>
            <p14:sldId id="2147478257"/>
            <p14:sldId id="307"/>
            <p14:sldId id="1238"/>
            <p14:sldId id="1239"/>
            <p14:sldId id="308"/>
            <p14:sldId id="1224"/>
            <p14:sldId id="1242"/>
            <p14:sldId id="1231"/>
            <p14:sldId id="1233"/>
            <p14:sldId id="288"/>
            <p14:sldId id="291"/>
            <p14:sldId id="2147478259"/>
            <p14:sldId id="2147478260"/>
            <p14:sldId id="2147478261"/>
            <p14:sldId id="2147478188"/>
            <p14:sldId id="2147478189"/>
            <p14:sldId id="2147478262"/>
            <p14:sldId id="2147478263"/>
            <p14:sldId id="2147478152"/>
            <p14:sldId id="2147478247"/>
            <p14:sldId id="2147478155"/>
            <p14:sldId id="2146847682"/>
            <p14:sldId id="2146847690"/>
            <p14:sldId id="2146847691"/>
            <p14:sldId id="2146847692"/>
            <p14:sldId id="2146847693"/>
            <p14:sldId id="2146847694"/>
            <p14:sldId id="2146847680"/>
            <p14:sldId id="2146847695"/>
            <p14:sldId id="2146847696"/>
            <p14:sldId id="2146847697"/>
            <p14:sldId id="2146847698"/>
            <p14:sldId id="2147478159"/>
            <p14:sldId id="2147478150"/>
            <p14:sldId id="7429"/>
            <p14:sldId id="2147478151"/>
            <p14:sldId id="2147470636"/>
            <p14:sldId id="2147478158"/>
            <p14:sldId id="2147470604"/>
            <p14:sldId id="2147470546"/>
            <p14:sldId id="2147470585"/>
            <p14:sldId id="2147470565"/>
            <p14:sldId id="2147470591"/>
            <p14:sldId id="2147470612"/>
            <p14:sldId id="2147470594"/>
            <p14:sldId id="2147470613"/>
            <p14:sldId id="2147470581"/>
            <p14:sldId id="2147470561"/>
            <p14:sldId id="2147478073"/>
          </p14:sldIdLst>
        </p14:section>
        <p14:section name="CRANE" id="{DD0461C5-128D-FD4E-BB71-6D49AF2996D4}">
          <p14:sldIdLst>
            <p14:sldId id="266"/>
            <p14:sldId id="267"/>
            <p14:sldId id="1237"/>
            <p14:sldId id="268"/>
            <p14:sldId id="2147478264"/>
            <p14:sldId id="270"/>
            <p14:sldId id="2147478265"/>
            <p14:sldId id="275"/>
            <p14:sldId id="1226"/>
            <p14:sldId id="2147478266"/>
            <p14:sldId id="276"/>
            <p14:sldId id="1228"/>
            <p14:sldId id="1229"/>
            <p14:sldId id="1230"/>
            <p14:sldId id="282"/>
            <p14:sldId id="2147478267"/>
            <p14:sldId id="285"/>
            <p14:sldId id="284"/>
            <p14:sldId id="2147478268"/>
            <p14:sldId id="1235"/>
            <p14:sldId id="1232"/>
            <p14:sldId id="1234"/>
            <p14:sldId id="2147478269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9C2706-7B56-0DA1-D36B-5058A166FD8E}" name="Yaglikci  Abdullah Giray" initials="YAG" userId="S::yaglikca@ethz.ch::9d4a6345-5013-481a-aed7-5910ce0bef1f" providerId="AD"/>
  <p188:author id="{25D29E55-6E1B-8098-0CC8-6F8A5879E72E}" name="lois.orosa.nogueira@gmail.com" initials="lo" userId="S::urn:spo:guest#lois.orosa.nogueira@gmail.com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  <p:cmAuthor id="5" name="Patel  Minesh Hamenbhai" initials="PH" lastIdx="2" clrIdx="4">
    <p:extLst>
      <p:ext uri="{19B8F6BF-5375-455C-9EA6-DF929625EA0E}">
        <p15:presenceInfo xmlns:p15="http://schemas.microsoft.com/office/powerpoint/2012/main" userId="S::mpatel@ethz.ch::6a2c18ab-280a-4d17-9acd-93b2f4ff5d5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4473C4"/>
    <a:srgbClr val="000000"/>
    <a:srgbClr val="BF0600"/>
    <a:srgbClr val="C00A00"/>
    <a:srgbClr val="11813C"/>
    <a:srgbClr val="FFE0D7"/>
    <a:srgbClr val="FFEBDC"/>
    <a:srgbClr val="10813B"/>
    <a:srgbClr val="E5E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04"/>
    <p:restoredTop sz="80137"/>
  </p:normalViewPr>
  <p:slideViewPr>
    <p:cSldViewPr snapToGrid="0" snapToObjects="1">
      <p:cViewPr>
        <p:scale>
          <a:sx n="104" d="100"/>
          <a:sy n="104" d="100"/>
        </p:scale>
        <p:origin x="55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576"/>
    </p:cViewPr>
  </p:outlineViewPr>
  <p:notesTextViewPr>
    <p:cViewPr>
      <p:scale>
        <a:sx n="120" d="100"/>
        <a:sy n="12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commentAuthors" Target="commentAuthors.xml"/><Relationship Id="rId118" Type="http://schemas.microsoft.com/office/2018/10/relationships/authors" Target="author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nst\Dropbox\SAFARI\Genomics\MARS\motivation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nst\Dropbox\SAFARI\Genomics\MARS\motivation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2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93794452531705"/>
          <c:y val="0.4720811877737654"/>
          <c:w val="0.78471736236717449"/>
          <c:h val="0.51805209680702957"/>
        </c:manualLayout>
      </c:layout>
      <c:pieChart>
        <c:varyColors val="1"/>
        <c:ser>
          <c:idx val="0"/>
          <c:order val="0"/>
          <c:spPr>
            <a:ln w="15875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ABD1F4"/>
              </a:solidFill>
              <a:ln w="15875">
                <a:solidFill>
                  <a:schemeClr val="tx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873-7644-8FCD-C9E3865D66FB}"/>
              </c:ext>
            </c:extLst>
          </c:dPt>
          <c:dPt>
            <c:idx val="1"/>
            <c:bubble3D val="0"/>
            <c:spPr>
              <a:solidFill>
                <a:srgbClr val="8BB778"/>
              </a:solidFill>
              <a:ln w="15875">
                <a:solidFill>
                  <a:schemeClr val="tx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873-7644-8FCD-C9E3865D66FB}"/>
              </c:ext>
            </c:extLst>
          </c:dPt>
          <c:dPt>
            <c:idx val="2"/>
            <c:bubble3D val="0"/>
            <c:spPr>
              <a:solidFill>
                <a:srgbClr val="ED8682"/>
              </a:solidFill>
              <a:ln w="15875">
                <a:solidFill>
                  <a:schemeClr val="tx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873-7644-8FCD-C9E3865D66FB}"/>
              </c:ext>
            </c:extLst>
          </c:dPt>
          <c:dLbls>
            <c:delete val="1"/>
          </c:dLbls>
          <c:cat>
            <c:strRef>
              <c:f>Sheet1!$A$5:$A$7</c:f>
              <c:strCache>
                <c:ptCount val="3"/>
                <c:pt idx="0">
                  <c:v>Species#1</c:v>
                </c:pt>
                <c:pt idx="1">
                  <c:v>Species#2</c:v>
                </c:pt>
                <c:pt idx="2">
                  <c:v>Species#3</c:v>
                </c:pt>
              </c:strCache>
            </c:strRef>
          </c:cat>
          <c:val>
            <c:numRef>
              <c:f>Sheet1!$B$5:$B$7</c:f>
              <c:numCache>
                <c:formatCode>0%</c:formatCode>
                <c:ptCount val="3"/>
                <c:pt idx="0">
                  <c:v>0.6</c:v>
                </c:pt>
                <c:pt idx="1">
                  <c:v>0.25</c:v>
                </c:pt>
                <c:pt idx="2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73-7644-8FCD-C9E3865D66F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latin typeface="Cambria" panose="020405030504060302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venir Next" panose="020B0503020202020204" pitchFamily="34" charset="0"/>
                <a:ea typeface="+mn-ea"/>
                <a:cs typeface="+mn-cs"/>
              </a:defRPr>
            </a:pPr>
            <a:r>
              <a:rPr lang="en-US" dirty="0"/>
              <a:t>Raw</a:t>
            </a:r>
            <a:r>
              <a:rPr lang="en-US" baseline="0" dirty="0"/>
              <a:t> Genomic Data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venir Next" panose="020B05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Variant Calling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201-774E-8A70-FFF2F3716B6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201-774E-8A70-FFF2F3716B6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201-774E-8A70-FFF2F3716B6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201-774E-8A70-FFF2F3716B66}"/>
              </c:ext>
            </c:extLst>
          </c:dPt>
          <c:cat>
            <c:strRef>
              <c:f>Sheet1!$A$2:$A$5</c:f>
              <c:strCache>
                <c:ptCount val="4"/>
                <c:pt idx="0">
                  <c:v>Used Reads</c:v>
                </c:pt>
                <c:pt idx="1">
                  <c:v>Poor Quality</c:v>
                </c:pt>
                <c:pt idx="2">
                  <c:v>Unmapped</c:v>
                </c:pt>
                <c:pt idx="3">
                  <c:v>Filtered Out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201-774E-8A70-FFF2F3716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venir Next" panose="020B0503020202020204" pitchFamily="34" charset="0"/>
                <a:ea typeface="+mn-ea"/>
                <a:cs typeface="+mn-cs"/>
              </a:defRPr>
            </a:pPr>
            <a:r>
              <a:rPr lang="en-US" sz="2000" dirty="0" err="1">
                <a:latin typeface="Avenir Next" panose="020B0503020202020204" pitchFamily="34" charset="0"/>
              </a:rPr>
              <a:t>Basecalling</a:t>
            </a:r>
            <a:endParaRPr lang="en-US" sz="2000" dirty="0">
              <a:latin typeface="Avenir Next" panose="020B0503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venir Next" panose="020B05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Variant Calling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3D3-4341-8798-79DCAB9441E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3D3-4341-8798-79DCAB9441E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3D3-4341-8798-79DCAB9441E2}"/>
              </c:ext>
            </c:extLst>
          </c:dPt>
          <c:dPt>
            <c:idx val="3"/>
            <c:bubble3D val="0"/>
            <c:spPr>
              <a:pattFill prst="pct10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  <a:prstDash val="sysDash"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C82-9D4B-B3E7-5F98EDDDB73A}"/>
              </c:ext>
            </c:extLst>
          </c:dPt>
          <c:cat>
            <c:strRef>
              <c:f>Sheet1!$A$2:$A$5</c:f>
              <c:strCache>
                <c:ptCount val="4"/>
                <c:pt idx="0">
                  <c:v>Used Reads</c:v>
                </c:pt>
                <c:pt idx="1">
                  <c:v>Poor Quality</c:v>
                </c:pt>
                <c:pt idx="2">
                  <c:v>Unmapped</c:v>
                </c:pt>
                <c:pt idx="3">
                  <c:v>Filtered Out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0</c:v>
                </c:pt>
                <c:pt idx="2">
                  <c:v>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82-9D4B-B3E7-5F98EDDDB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venir Next" panose="020B0503020202020204" pitchFamily="34" charset="0"/>
                <a:ea typeface="+mn-ea"/>
                <a:cs typeface="+mn-cs"/>
              </a:defRPr>
            </a:pPr>
            <a:r>
              <a:rPr lang="en-US" dirty="0"/>
              <a:t>Read Mapping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venir Next" panose="020B05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Variant Calling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01B-7C4A-A507-60337B4FAC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01B-7C4A-A507-60337B4FAC5F}"/>
              </c:ext>
            </c:extLst>
          </c:dPt>
          <c:dPt>
            <c:idx val="2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01B-7C4A-A507-60337B4FAC5F}"/>
              </c:ext>
            </c:extLst>
          </c:dPt>
          <c:dPt>
            <c:idx val="3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01B-7C4A-A507-60337B4FAC5F}"/>
              </c:ext>
            </c:extLst>
          </c:dPt>
          <c:cat>
            <c:strRef>
              <c:f>Sheet1!$A$2:$A$5</c:f>
              <c:strCache>
                <c:ptCount val="4"/>
                <c:pt idx="0">
                  <c:v>Used Reads</c:v>
                </c:pt>
                <c:pt idx="1">
                  <c:v>Poor Quality</c:v>
                </c:pt>
                <c:pt idx="2">
                  <c:v>Unmapped</c:v>
                </c:pt>
                <c:pt idx="3">
                  <c:v>Filtered Out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0</c:v>
                </c:pt>
                <c:pt idx="2">
                  <c:v>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01B-7C4A-A507-60337B4FA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venir Next" panose="020B0503020202020204" pitchFamily="34" charset="0"/>
                <a:ea typeface="+mn-ea"/>
                <a:cs typeface="+mn-cs"/>
              </a:defRPr>
            </a:pPr>
            <a:r>
              <a:rPr lang="en-US" dirty="0"/>
              <a:t>‘Messy’ Analysis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venir Next" panose="020B05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Variant Calling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D3C-1240-BC67-E1E28A6CCAE6}"/>
              </c:ext>
            </c:extLst>
          </c:dPt>
          <c:dPt>
            <c:idx val="1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D3C-1240-BC67-E1E28A6CCAE6}"/>
              </c:ext>
            </c:extLst>
          </c:dPt>
          <c:dPt>
            <c:idx val="2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D3C-1240-BC67-E1E28A6CCAE6}"/>
              </c:ext>
            </c:extLst>
          </c:dPt>
          <c:dPt>
            <c:idx val="3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D3C-1240-BC67-E1E28A6CCAE6}"/>
              </c:ext>
            </c:extLst>
          </c:dPt>
          <c:cat>
            <c:strRef>
              <c:f>Sheet1!$A$2:$A$5</c:f>
              <c:strCache>
                <c:ptCount val="4"/>
                <c:pt idx="0">
                  <c:v>Used Reads</c:v>
                </c:pt>
                <c:pt idx="1">
                  <c:v>Poor Quality</c:v>
                </c:pt>
                <c:pt idx="2">
                  <c:v>Unmapped</c:v>
                </c:pt>
                <c:pt idx="3">
                  <c:v>Filtered Out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26</c:v>
                </c:pt>
                <c:pt idx="2">
                  <c:v>13</c:v>
                </c:pt>
                <c:pt idx="3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3C-1240-BC67-E1E28A6CC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venir Next" panose="020B05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Variant Calling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210-E945-838A-4707125F5B45}"/>
              </c:ext>
            </c:extLst>
          </c:dPt>
          <c:dPt>
            <c:idx val="1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210-E945-838A-4707125F5B45}"/>
              </c:ext>
            </c:extLst>
          </c:dPt>
          <c:dPt>
            <c:idx val="2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210-E945-838A-4707125F5B45}"/>
              </c:ext>
            </c:extLst>
          </c:dPt>
          <c:dPt>
            <c:idx val="3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210-E945-838A-4707125F5B45}"/>
              </c:ext>
            </c:extLst>
          </c:dPt>
          <c:cat>
            <c:strRef>
              <c:f>Sheet1!$A$2:$A$5</c:f>
              <c:strCache>
                <c:ptCount val="4"/>
                <c:pt idx="0">
                  <c:v>Used Reads</c:v>
                </c:pt>
                <c:pt idx="1">
                  <c:v>Poor Quality</c:v>
                </c:pt>
                <c:pt idx="2">
                  <c:v>Unmapped</c:v>
                </c:pt>
                <c:pt idx="3">
                  <c:v>Filtered Out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</c:v>
                </c:pt>
                <c:pt idx="1">
                  <c:v>10</c:v>
                </c:pt>
                <c:pt idx="2">
                  <c:v>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210-E945-838A-4707125F5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Heterogeneous System (with CPUs and GPUs)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Next" panose="020B05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Basecalling + Read Mapping</c:v>
                </c:pt>
                <c:pt idx="1">
                  <c:v>Assembly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B8-E742-A77F-4AD93A574FA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71249856"/>
        <c:axId val="1970386448"/>
      </c:barChart>
      <c:catAx>
        <c:axId val="197124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" panose="020B0503020202020204" pitchFamily="34" charset="0"/>
                <a:ea typeface="+mn-ea"/>
                <a:cs typeface="+mn-cs"/>
              </a:defRPr>
            </a:pPr>
            <a:endParaRPr lang="en-US"/>
          </a:p>
        </c:txPr>
        <c:crossAx val="1970386448"/>
        <c:crosses val="autoZero"/>
        <c:auto val="1"/>
        <c:lblAlgn val="ctr"/>
        <c:lblOffset val="100"/>
        <c:noMultiLvlLbl val="0"/>
      </c:catAx>
      <c:valAx>
        <c:axId val="1970386448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Next" panose="020B0503020202020204" pitchFamily="34" charset="0"/>
                    <a:ea typeface="+mn-ea"/>
                    <a:cs typeface="+mn-cs"/>
                  </a:defRPr>
                </a:pPr>
                <a:r>
                  <a:rPr lang="en-US" sz="2000" b="1" dirty="0">
                    <a:latin typeface="Avenir Next" panose="020B0503020202020204" pitchFamily="34" charset="0"/>
                  </a:rPr>
                  <a:t>Runtime (Hour)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venir Next" panose="020B0503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" panose="020B0503020202020204" pitchFamily="34" charset="0"/>
                <a:ea typeface="+mn-ea"/>
                <a:cs typeface="+mn-cs"/>
              </a:defRPr>
            </a:pPr>
            <a:endParaRPr lang="en-US"/>
          </a:p>
        </c:txPr>
        <c:crossAx val="197124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758221044386942"/>
          <c:y val="0.87797908464566932"/>
          <c:w val="0.6941430617496287"/>
          <c:h val="0.103270915354330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Next" panose="020B0503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66457452430283"/>
          <c:y val="0.12855714173376875"/>
          <c:w val="0.80650555734165819"/>
          <c:h val="0.68041770771170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Normalized Speedup</c:v>
                </c:pt>
              </c:strCache>
            </c:strRef>
          </c:tx>
          <c:spPr>
            <a:solidFill>
              <a:srgbClr val="8FC56D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F9A342C-C338-6242-B7B3-0C92FA5A6BD7}" type="VALUE">
                      <a:rPr lang="en-US" smtClean="0"/>
                      <a:pPr>
                        <a:defRPr sz="1800" b="1"/>
                      </a:pPr>
                      <a:t>[VALUE]</a:t>
                    </a:fld>
                    <a:r>
                      <a:rPr lang="en-US" altLang="zh-CN" dirty="0"/>
                      <a:t>x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C61-FE46-BF9F-3DA4ADEA4FAE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DEBB220-9CB7-2A49-9676-47B8876EABF5}" type="VALUE">
                      <a:rPr lang="en-US" smtClean="0"/>
                      <a:pPr>
                        <a:defRPr sz="1800" b="1"/>
                      </a:pPr>
                      <a:t>[VALUE]</a:t>
                    </a:fld>
                    <a:r>
                      <a:rPr lang="en-US" altLang="zh-CN" dirty="0"/>
                      <a:t>x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C61-FE46-BF9F-3DA4ADEA4FAE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B38221-9D82-9E41-ABB4-EE058437D8B9}" type="VALUE">
                      <a:rPr lang="en-US" sz="2000" smtClean="0">
                        <a:solidFill>
                          <a:srgbClr val="C00000"/>
                        </a:solidFill>
                      </a:rPr>
                      <a:pPr>
                        <a:defRPr sz="2000" b="1">
                          <a:solidFill>
                            <a:srgbClr val="C00000"/>
                          </a:solidFill>
                        </a:defRPr>
                      </a:pPr>
                      <a:t>[VALUE]</a:t>
                    </a:fld>
                    <a:r>
                      <a:rPr lang="en-US" altLang="zh-CN" sz="2000" dirty="0">
                        <a:solidFill>
                          <a:srgbClr val="C00000"/>
                        </a:solidFill>
                      </a:rPr>
                      <a:t>x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C61-FE46-BF9F-3DA4ADEA4F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System A</c:v>
                </c:pt>
                <c:pt idx="1">
                  <c:v>System B</c:v>
                </c:pt>
                <c:pt idx="2">
                  <c:v>System 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6.1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61-FE46-BF9F-3DA4ADEA4F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7"/>
        <c:axId val="1303912079"/>
        <c:axId val="906376287"/>
      </c:barChart>
      <c:catAx>
        <c:axId val="130391207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06376287"/>
        <c:crosses val="autoZero"/>
        <c:auto val="1"/>
        <c:lblAlgn val="ctr"/>
        <c:lblOffset val="100"/>
        <c:noMultiLvlLbl val="0"/>
      </c:catAx>
      <c:valAx>
        <c:axId val="906376287"/>
        <c:scaling>
          <c:orientation val="minMax"/>
          <c:max val="12"/>
          <c:min val="0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600" b="1" dirty="0"/>
                  <a:t>Normalized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Speedup</a:t>
                </a:r>
                <a:endParaRPr lang="en-US" sz="160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25400"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glow>
                    <a:schemeClr val="accent1">
                      <a:alpha val="40000"/>
                    </a:schemeClr>
                  </a:glow>
                  <a:outerShdw sx="1000" sy="1000" algn="ctr" rotWithShape="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3912079"/>
        <c:crosses val="autoZero"/>
        <c:crossBetween val="between"/>
        <c:majorUnit val="4"/>
      </c:valAx>
      <c:spPr>
        <a:noFill/>
        <a:ln w="19050">
          <a:solidFill>
            <a:schemeClr val="tx1">
              <a:lumMod val="85000"/>
              <a:lumOff val="15000"/>
            </a:schemeClr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420592272290956E-2"/>
          <c:y val="0.17756881631869167"/>
          <c:w val="0.86856676329954408"/>
          <c:h val="0.6583664811374528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'new (4)'!$J$31</c:f>
              <c:strCache>
                <c:ptCount val="1"/>
                <c:pt idx="0">
                  <c:v>I/O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3F8-434C-8B39-0DB34235D36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F8-434C-8B39-0DB34235D36D}"/>
                </c:ext>
              </c:extLst>
            </c:dLbl>
            <c:dLbl>
              <c:idx val="2"/>
              <c:layout>
                <c:manualLayout>
                  <c:x val="-2.8442748330948175E-3"/>
                  <c:y val="-5.959028162273259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14.3%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3F8-434C-8B39-0DB34235D36D}"/>
                </c:ext>
              </c:extLst>
            </c:dLbl>
            <c:dLbl>
              <c:idx val="3"/>
              <c:layout>
                <c:manualLayout>
                  <c:x val="0"/>
                  <c:y val="-5.9590281622732555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24.4%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3F8-434C-8B39-0DB34235D36D}"/>
                </c:ext>
              </c:extLst>
            </c:dLbl>
            <c:dLbl>
              <c:idx val="4"/>
              <c:layout>
                <c:manualLayout>
                  <c:x val="-2.6072218114880667E-17"/>
                  <c:y val="-6.7039066825574103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40.8%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93F8-434C-8B39-0DB34235D3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'new (4)'!$K$30:$O$30</c:f>
              <c:strCache>
                <c:ptCount val="5"/>
                <c:pt idx="0">
                  <c:v>D5</c:v>
                </c:pt>
                <c:pt idx="1">
                  <c:v>D4</c:v>
                </c:pt>
                <c:pt idx="2">
                  <c:v>D3</c:v>
                </c:pt>
                <c:pt idx="3">
                  <c:v>D2</c:v>
                </c:pt>
                <c:pt idx="4">
                  <c:v>D1</c:v>
                </c:pt>
              </c:strCache>
            </c:strRef>
          </c:cat>
          <c:val>
            <c:numRef>
              <c:f>'new (4)'!$K$31:$O$31</c:f>
              <c:numCache>
                <c:formatCode>General</c:formatCode>
                <c:ptCount val="5"/>
                <c:pt idx="0">
                  <c:v>0.44693027727518025</c:v>
                </c:pt>
                <c:pt idx="1">
                  <c:v>2.8113404315611632</c:v>
                </c:pt>
                <c:pt idx="2">
                  <c:v>14.298278088312122</c:v>
                </c:pt>
                <c:pt idx="3">
                  <c:v>24.422757753612341</c:v>
                </c:pt>
                <c:pt idx="4">
                  <c:v>40.848737561079567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F8-434C-8B39-0DB34235D36D}"/>
            </c:ext>
          </c:extLst>
        </c:ser>
        <c:ser>
          <c:idx val="1"/>
          <c:order val="1"/>
          <c:tx>
            <c:strRef>
              <c:f>'new (4)'!$J$32</c:f>
              <c:strCache>
                <c:ptCount val="1"/>
                <c:pt idx="0">
                  <c:v>Event detection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3F8-434C-8B39-0DB34235D36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3F8-434C-8B39-0DB34235D36D}"/>
                </c:ext>
              </c:extLst>
            </c:dLbl>
            <c:dLbl>
              <c:idx val="2"/>
              <c:layout>
                <c:manualLayout>
                  <c:x val="0"/>
                  <c:y val="-5.959028162273252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6.9%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93F8-434C-8B39-0DB34235D36D}"/>
                </c:ext>
              </c:extLst>
            </c:dLbl>
            <c:dLbl>
              <c:idx val="3"/>
              <c:layout>
                <c:manualLayout>
                  <c:x val="0"/>
                  <c:y val="-6.703906682557411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15.2%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93F8-434C-8B39-0DB34235D36D}"/>
                </c:ext>
              </c:extLst>
            </c:dLbl>
            <c:dLbl>
              <c:idx val="4"/>
              <c:layout>
                <c:manualLayout>
                  <c:x val="-5.2144436229761334E-17"/>
                  <c:y val="-6.7039066825574103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20.5%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93F8-434C-8B39-0DB34235D3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'new (4)'!$K$30:$O$30</c:f>
              <c:strCache>
                <c:ptCount val="5"/>
                <c:pt idx="0">
                  <c:v>D5</c:v>
                </c:pt>
                <c:pt idx="1">
                  <c:v>D4</c:v>
                </c:pt>
                <c:pt idx="2">
                  <c:v>D3</c:v>
                </c:pt>
                <c:pt idx="3">
                  <c:v>D2</c:v>
                </c:pt>
                <c:pt idx="4">
                  <c:v>D1</c:v>
                </c:pt>
              </c:strCache>
            </c:strRef>
          </c:cat>
          <c:val>
            <c:numRef>
              <c:f>'new (4)'!$K$32:$O$32</c:f>
              <c:numCache>
                <c:formatCode>General</c:formatCode>
                <c:ptCount val="5"/>
                <c:pt idx="0">
                  <c:v>0.32218529550827113</c:v>
                </c:pt>
                <c:pt idx="1">
                  <c:v>0.78842217563754868</c:v>
                </c:pt>
                <c:pt idx="2">
                  <c:v>6.8819060930969149</c:v>
                </c:pt>
                <c:pt idx="3">
                  <c:v>15.212859697139885</c:v>
                </c:pt>
                <c:pt idx="4">
                  <c:v>20.480781143507496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3F8-434C-8B39-0DB34235D36D}"/>
            </c:ext>
          </c:extLst>
        </c:ser>
        <c:ser>
          <c:idx val="3"/>
          <c:order val="3"/>
          <c:tx>
            <c:strRef>
              <c:f>'new (4)'!$J$34</c:f>
              <c:strCache>
                <c:ptCount val="1"/>
                <c:pt idx="0">
                  <c:v>Seeding</c:v>
                </c:pt>
              </c:strCache>
            </c:strRef>
          </c:tx>
          <c:spPr>
            <a:solidFill>
              <a:srgbClr val="990000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4.2664122496422249E-2"/>
                  <c:y val="-5.8151551693396274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rgbClr val="C00A00"/>
                        </a:solidFill>
                      </a:rPr>
                      <a:t>5.1%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93F8-434C-8B39-0DB34235D36D}"/>
                </c:ext>
              </c:extLst>
            </c:dLbl>
            <c:dLbl>
              <c:idx val="1"/>
              <c:layout>
                <c:manualLayout>
                  <c:x val="3.413129799713778E-2"/>
                  <c:y val="-5.9010214806542734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rgbClr val="C00A00"/>
                        </a:solidFill>
                      </a:rPr>
                      <a:t>9.3%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93F8-434C-8B39-0DB34235D36D}"/>
                </c:ext>
              </c:extLst>
            </c:dLbl>
            <c:dLbl>
              <c:idx val="2"/>
              <c:layout>
                <c:manualLayout>
                  <c:x val="2.8427967060162013E-2"/>
                  <c:y val="-6.5600336896237829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rgbClr val="C00A00"/>
                        </a:solidFill>
                      </a:rPr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93F8-434C-8B39-0DB34235D36D}"/>
                </c:ext>
              </c:extLst>
            </c:dLbl>
            <c:dLbl>
              <c:idx val="3"/>
              <c:layout>
                <c:manualLayout>
                  <c:x val="3.1285231494856736E-2"/>
                  <c:y val="-5.8151551693396301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rgbClr val="C00A00"/>
                        </a:solidFill>
                      </a:rPr>
                      <a:t>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93F8-434C-8B39-0DB34235D36D}"/>
                </c:ext>
              </c:extLst>
            </c:dLbl>
            <c:dLbl>
              <c:idx val="4"/>
              <c:layout>
                <c:manualLayout>
                  <c:x val="3.4131297997137808E-2"/>
                  <c:y val="-8.966401873105545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rgbClr val="C00A00"/>
                        </a:solidFill>
                      </a:rPr>
                      <a:t>4.3%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93F8-434C-8B39-0DB34235D3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C00A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borderCallout1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'new (4)'!$K$30:$O$30</c:f>
              <c:strCache>
                <c:ptCount val="5"/>
                <c:pt idx="0">
                  <c:v>D5</c:v>
                </c:pt>
                <c:pt idx="1">
                  <c:v>D4</c:v>
                </c:pt>
                <c:pt idx="2">
                  <c:v>D3</c:v>
                </c:pt>
                <c:pt idx="3">
                  <c:v>D2</c:v>
                </c:pt>
                <c:pt idx="4">
                  <c:v>D1</c:v>
                </c:pt>
              </c:strCache>
            </c:strRef>
          </c:cat>
          <c:val>
            <c:numRef>
              <c:f>'new (4)'!$K$34:$O$34</c:f>
              <c:numCache>
                <c:formatCode>General</c:formatCode>
                <c:ptCount val="5"/>
                <c:pt idx="0">
                  <c:v>4.3276942193703549</c:v>
                </c:pt>
                <c:pt idx="1">
                  <c:v>5.0720879029758494</c:v>
                </c:pt>
                <c:pt idx="2">
                  <c:v>8.0837837208911463</c:v>
                </c:pt>
                <c:pt idx="3">
                  <c:v>9.3213069292464432</c:v>
                </c:pt>
                <c:pt idx="4">
                  <c:v>5.1414885455988273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93F8-434C-8B39-0DB34235D36D}"/>
            </c:ext>
          </c:extLst>
        </c:ser>
        <c:ser>
          <c:idx val="4"/>
          <c:order val="4"/>
          <c:tx>
            <c:strRef>
              <c:f>'new (4)'!$J$35</c:f>
              <c:strCache>
                <c:ptCount val="1"/>
                <c:pt idx="0">
                  <c:v>Chaining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10239389399141342"/>
                  <c:y val="-5.95902816227325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94.9%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93F8-434C-8B39-0DB34235D36D}"/>
                </c:ext>
              </c:extLst>
            </c:dLbl>
            <c:dLbl>
              <c:idx val="1"/>
              <c:layout>
                <c:manualLayout>
                  <c:x val="0.12514809265617186"/>
                  <c:y val="-6.70390668255740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91.3%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93F8-434C-8B39-0DB34235D36D}"/>
                </c:ext>
              </c:extLst>
            </c:dLbl>
            <c:dLbl>
              <c:idx val="2"/>
              <c:layout>
                <c:manualLayout>
                  <c:x val="8.8172519825939336E-2"/>
                  <c:y val="-7.448785202841572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70.6%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93F8-434C-8B39-0DB34235D36D}"/>
                </c:ext>
              </c:extLst>
            </c:dLbl>
            <c:dLbl>
              <c:idx val="3"/>
              <c:layout>
                <c:manualLayout>
                  <c:x val="5.6885496661896351E-2"/>
                  <c:y val="-7.44878520284156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50.7%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93F8-434C-8B39-0DB34235D36D}"/>
                </c:ext>
              </c:extLst>
            </c:dLbl>
            <c:dLbl>
              <c:idx val="4"/>
              <c:layout>
                <c:manualLayout>
                  <c:x val="1.4221374165474088E-2"/>
                  <c:y val="-5.959028162273253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33.1%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93F8-434C-8B39-0DB34235D36D}"/>
                </c:ext>
              </c:extLst>
            </c:dLbl>
            <c:numFmt formatCode="#,###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(4)'!$K$30:$O$30</c:f>
              <c:strCache>
                <c:ptCount val="5"/>
                <c:pt idx="0">
                  <c:v>D5</c:v>
                </c:pt>
                <c:pt idx="1">
                  <c:v>D4</c:v>
                </c:pt>
                <c:pt idx="2">
                  <c:v>D3</c:v>
                </c:pt>
                <c:pt idx="3">
                  <c:v>D2</c:v>
                </c:pt>
                <c:pt idx="4">
                  <c:v>D1</c:v>
                </c:pt>
              </c:strCache>
            </c:strRef>
          </c:cat>
          <c:val>
            <c:numRef>
              <c:f>'new (4)'!$K$35:$O$35</c:f>
              <c:numCache>
                <c:formatCode>General</c:formatCode>
                <c:ptCount val="5"/>
                <c:pt idx="0">
                  <c:v>94.897576269677273</c:v>
                </c:pt>
                <c:pt idx="1">
                  <c:v>91.311972681943146</c:v>
                </c:pt>
                <c:pt idx="2">
                  <c:v>70.581311048762402</c:v>
                </c:pt>
                <c:pt idx="3">
                  <c:v>50.735973423484445</c:v>
                </c:pt>
                <c:pt idx="4">
                  <c:v>33.108235081746415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93F8-434C-8B39-0DB34235D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53583456"/>
        <c:axId val="653580576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'new (4)'!$J$33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bg1">
                      <a:lumMod val="75000"/>
                    </a:schemeClr>
                  </a:solidFill>
                  <a:ln w="635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'new (4)'!$K$30:$O$30</c15:sqref>
                        </c15:formulaRef>
                      </c:ext>
                    </c:extLst>
                    <c:strCache>
                      <c:ptCount val="5"/>
                      <c:pt idx="0">
                        <c:v>D5</c:v>
                      </c:pt>
                      <c:pt idx="1">
                        <c:v>D4</c:v>
                      </c:pt>
                      <c:pt idx="2">
                        <c:v>D3</c:v>
                      </c:pt>
                      <c:pt idx="3">
                        <c:v>D2</c:v>
                      </c:pt>
                      <c:pt idx="4">
                        <c:v>D1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'new (4)'!$K$33:$O$33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8-93F8-434C-8B39-0DB34235D36D}"/>
                  </c:ext>
                </c:extLst>
              </c15:ser>
            </c15:filteredBarSeries>
          </c:ext>
        </c:extLst>
      </c:barChart>
      <c:catAx>
        <c:axId val="65358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3580576"/>
        <c:crosses val="autoZero"/>
        <c:auto val="1"/>
        <c:lblAlgn val="ctr"/>
        <c:lblOffset val="100"/>
        <c:noMultiLvlLbl val="0"/>
      </c:catAx>
      <c:valAx>
        <c:axId val="653580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358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5046840951286755"/>
          <c:y val="3.9883259353797415E-4"/>
          <c:w val="0.68768585768323731"/>
          <c:h val="0.135578551195294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672396644610817"/>
          <c:y val="6.0450995204483514E-2"/>
          <c:w val="0.82914276785880214"/>
          <c:h val="0.701190370681678"/>
        </c:manualLayout>
      </c:layout>
      <c:scatterChart>
        <c:scatterStyle val="lineMarker"/>
        <c:varyColors val="0"/>
        <c:ser>
          <c:idx val="0"/>
          <c:order val="0"/>
          <c:tx>
            <c:v>D1</c:v>
          </c:tx>
          <c:spPr>
            <a:ln w="19050" cap="rnd">
              <a:solidFill>
                <a:srgbClr val="008080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006666"/>
              </a:solidFill>
              <a:ln w="28575">
                <a:solidFill>
                  <a:srgbClr val="006666"/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(2)'!$AS$7:$AS$17</c:f>
              <c:numCache>
                <c:formatCode>General</c:formatCode>
                <c:ptCount val="11"/>
                <c:pt idx="0">
                  <c:v>40.848737561079567</c:v>
                </c:pt>
                <c:pt idx="1">
                  <c:v>42.473330722757893</c:v>
                </c:pt>
                <c:pt idx="2">
                  <c:v>44.232499308904217</c:v>
                </c:pt>
                <c:pt idx="3">
                  <c:v>46.143687435774503</c:v>
                </c:pt>
                <c:pt idx="4">
                  <c:v>48.227490255066719</c:v>
                </c:pt>
                <c:pt idx="5">
                  <c:v>50.50839909165731</c:v>
                </c:pt>
                <c:pt idx="6">
                  <c:v>53.01576852488958</c:v>
                </c:pt>
                <c:pt idx="7">
                  <c:v>55.785086567118157</c:v>
                </c:pt>
                <c:pt idx="8">
                  <c:v>58.859664875309569</c:v>
                </c:pt>
                <c:pt idx="9">
                  <c:v>62.292920497966101</c:v>
                </c:pt>
                <c:pt idx="10">
                  <c:v>66.15150560502768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81B-431A-B258-3C2EE5D92C27}"/>
            </c:ext>
          </c:extLst>
        </c:ser>
        <c:ser>
          <c:idx val="1"/>
          <c:order val="1"/>
          <c:tx>
            <c:v>D2</c:v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002060"/>
              </a:solidFill>
              <a:ln w="15875">
                <a:solidFill>
                  <a:srgbClr val="002060"/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(2)'!$AT$7:$AT$17</c:f>
              <c:numCache>
                <c:formatCode>General</c:formatCode>
                <c:ptCount val="11"/>
                <c:pt idx="0">
                  <c:v>24.422757753612341</c:v>
                </c:pt>
                <c:pt idx="1">
                  <c:v>25.983240513610699</c:v>
                </c:pt>
                <c:pt idx="2">
                  <c:v>27.756747256999354</c:v>
                </c:pt>
                <c:pt idx="3">
                  <c:v>29.790093798602868</c:v>
                </c:pt>
                <c:pt idx="4">
                  <c:v>32.144898471189549</c:v>
                </c:pt>
                <c:pt idx="5">
                  <c:v>34.90393471724834</c:v>
                </c:pt>
                <c:pt idx="6">
                  <c:v>38.181062346758623</c:v>
                </c:pt>
                <c:pt idx="7">
                  <c:v>42.137333177181105</c:v>
                </c:pt>
                <c:pt idx="8">
                  <c:v>47.008267220449213</c:v>
                </c:pt>
                <c:pt idx="9">
                  <c:v>53.152519802952135</c:v>
                </c:pt>
                <c:pt idx="10">
                  <c:v>61.144453689097858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81B-431A-B258-3C2EE5D92C27}"/>
            </c:ext>
          </c:extLst>
        </c:ser>
        <c:ser>
          <c:idx val="2"/>
          <c:order val="2"/>
          <c:tx>
            <c:v>D3</c:v>
          </c:tx>
          <c:spPr>
            <a:ln w="19050" cap="rnd">
              <a:solidFill>
                <a:srgbClr val="990000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rgbClr val="990000"/>
              </a:solidFill>
              <a:ln w="19050">
                <a:solidFill>
                  <a:srgbClr val="990000"/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(2)'!$AU$7:$AU$17</c:f>
              <c:numCache>
                <c:formatCode>General</c:formatCode>
                <c:ptCount val="11"/>
                <c:pt idx="0">
                  <c:v>14.298278088312122</c:v>
                </c:pt>
                <c:pt idx="1">
                  <c:v>15.51908866921454</c:v>
                </c:pt>
                <c:pt idx="2">
                  <c:v>16.967829997962262</c:v>
                </c:pt>
                <c:pt idx="3">
                  <c:v>18.714908160454723</c:v>
                </c:pt>
                <c:pt idx="4">
                  <c:v>20.863054829792567</c:v>
                </c:pt>
                <c:pt idx="5">
                  <c:v>23.568284923728694</c:v>
                </c:pt>
                <c:pt idx="6">
                  <c:v>27.079588428725604</c:v>
                </c:pt>
                <c:pt idx="7">
                  <c:v>31.820314452176735</c:v>
                </c:pt>
                <c:pt idx="8">
                  <c:v>38.573182618024575</c:v>
                </c:pt>
                <c:pt idx="9">
                  <c:v>48.964333514745604</c:v>
                </c:pt>
                <c:pt idx="10">
                  <c:v>67.018240208794126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81B-431A-B258-3C2EE5D92C27}"/>
            </c:ext>
          </c:extLst>
        </c:ser>
        <c:ser>
          <c:idx val="3"/>
          <c:order val="3"/>
          <c:tx>
            <c:v>D4</c:v>
          </c:tx>
          <c:spPr>
            <a:ln w="19050" cap="rnd">
              <a:solidFill>
                <a:srgbClr val="004C4C"/>
              </a:solidFill>
              <a:prstDash val="dash"/>
              <a:round/>
            </a:ln>
            <a:effectLst/>
          </c:spPr>
          <c:marker>
            <c:symbol val="x"/>
            <c:size val="6"/>
            <c:spPr>
              <a:noFill/>
              <a:ln w="2857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(2)'!$AV$7:$AV$17</c:f>
              <c:numCache>
                <c:formatCode>General</c:formatCode>
                <c:ptCount val="11"/>
                <c:pt idx="0">
                  <c:v>2.8113404315611632</c:v>
                </c:pt>
                <c:pt idx="1">
                  <c:v>3.1112116430581893</c:v>
                </c:pt>
                <c:pt idx="2">
                  <c:v>3.4826925265084299</c:v>
                </c:pt>
                <c:pt idx="3">
                  <c:v>3.9549118100989213</c:v>
                </c:pt>
                <c:pt idx="4">
                  <c:v>4.5752746138613993</c:v>
                </c:pt>
                <c:pt idx="5">
                  <c:v>5.426463239982902</c:v>
                </c:pt>
                <c:pt idx="6">
                  <c:v>6.6667524828054265</c:v>
                </c:pt>
                <c:pt idx="7">
                  <c:v>8.6419932144598857</c:v>
                </c:pt>
                <c:pt idx="8">
                  <c:v>12.280482875216855</c:v>
                </c:pt>
                <c:pt idx="9">
                  <c:v>21.210707365116861</c:v>
                </c:pt>
                <c:pt idx="10">
                  <c:v>77.748547027604616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81B-431A-B258-3C2EE5D92C27}"/>
            </c:ext>
          </c:extLst>
        </c:ser>
        <c:ser>
          <c:idx val="4"/>
          <c:order val="4"/>
          <c:tx>
            <c:v>D5</c:v>
          </c:tx>
          <c:spPr>
            <a:ln w="19050" cap="rnd">
              <a:solidFill>
                <a:srgbClr val="990000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860000"/>
              </a:solidFill>
              <a:ln w="9525">
                <a:solidFill>
                  <a:srgbClr val="860000"/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(2)'!$AW$7:$AW$17</c:f>
              <c:numCache>
                <c:formatCode>General</c:formatCode>
                <c:ptCount val="11"/>
                <c:pt idx="0">
                  <c:v>0.44693027727518025</c:v>
                </c:pt>
                <c:pt idx="1">
                  <c:v>0.49616209539739997</c:v>
                </c:pt>
                <c:pt idx="2">
                  <c:v>0.55758290676229694</c:v>
                </c:pt>
                <c:pt idx="3">
                  <c:v>0.63635894160047346</c:v>
                </c:pt>
                <c:pt idx="4">
                  <c:v>0.74105634068259918</c:v>
                </c:pt>
                <c:pt idx="5">
                  <c:v>0.8869887906305064</c:v>
                </c:pt>
                <c:pt idx="6">
                  <c:v>1.1044904727310929</c:v>
                </c:pt>
                <c:pt idx="7">
                  <c:v>1.4633152097907589</c:v>
                </c:pt>
                <c:pt idx="8">
                  <c:v>2.1674828686624412</c:v>
                </c:pt>
                <c:pt idx="9">
                  <c:v>4.1779897002035549</c:v>
                </c:pt>
                <c:pt idx="10">
                  <c:v>57.688549837755609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81B-431A-B258-3C2EE5D92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85924400"/>
        <c:axId val="685930640"/>
      </c:scatterChart>
      <c:valAx>
        <c:axId val="685924400"/>
        <c:scaling>
          <c:orientation val="minMax"/>
          <c:max val="10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/>
                  <a:t>Latency reduction of seeding and chaining %</a:t>
                </a:r>
                <a:r>
                  <a:rPr lang="en-US" sz="1400" b="1" baseline="0" dirty="0"/>
                  <a:t> </a:t>
                </a:r>
                <a:endParaRPr lang="en-US" sz="1400" b="1" dirty="0"/>
              </a:p>
            </c:rich>
          </c:tx>
          <c:layout>
            <c:manualLayout>
              <c:xMode val="edge"/>
              <c:yMode val="edge"/>
              <c:x val="0.22016798971935411"/>
              <c:y val="0.875077787212306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930640"/>
        <c:crosses val="autoZero"/>
        <c:crossBetween val="midCat"/>
        <c:majorUnit val="10"/>
      </c:valAx>
      <c:valAx>
        <c:axId val="68593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/>
                  <a:t>I/O % of</a:t>
                </a:r>
                <a:r>
                  <a:rPr lang="en-US" sz="1400" b="1" baseline="0" dirty="0"/>
                  <a:t> total exec. time</a:t>
                </a:r>
                <a:endParaRPr lang="en-US" sz="1400" b="1" dirty="0"/>
              </a:p>
            </c:rich>
          </c:tx>
          <c:layout>
            <c:manualLayout>
              <c:xMode val="edge"/>
              <c:yMode val="edge"/>
              <c:x val="4.7162668026714642E-3"/>
              <c:y val="0.11276765726232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924400"/>
        <c:crosses val="autoZero"/>
        <c:crossBetween val="midCat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.13396062608335088"/>
          <c:y val="2.7741954906804898E-2"/>
          <c:w val="0.63820053366399099"/>
          <c:h val="0.17804175086492011"/>
        </c:manualLayout>
      </c:layout>
      <c:overlay val="0"/>
      <c:spPr>
        <a:solidFill>
          <a:schemeClr val="bg1"/>
        </a:solidFill>
        <a:ln>
          <a:solidFill>
            <a:schemeClr val="tx1">
              <a:lumMod val="85000"/>
              <a:lumOff val="1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793122032492208E-2"/>
          <c:y val="0"/>
          <c:w val="0.97920687796750772"/>
          <c:h val="0.946053444604096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</c:v>
                </c:pt>
              </c:strCache>
            </c:strRef>
          </c:tx>
          <c:spPr>
            <a:solidFill>
              <a:srgbClr val="D6DCE5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1.5641149178630299E-3"/>
                  <c:y val="0.50700045938817717"/>
                </c:manualLayout>
              </c:layout>
              <c:tx>
                <c:rich>
                  <a:bodyPr/>
                  <a:lstStyle/>
                  <a:p>
                    <a:fld id="{8973FF27-43DA-4B4B-A040-EC85E3B84A25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FDA-004E-BC4D-D2B56626B11B}"/>
                </c:ext>
              </c:extLst>
            </c:dLbl>
            <c:dLbl>
              <c:idx val="1"/>
              <c:layout>
                <c:manualLayout>
                  <c:x val="-1.5641149178630299E-3"/>
                  <c:y val="0.1565735806299636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DA-004E-BC4D-D2B56626B11B}"/>
                </c:ext>
              </c:extLst>
            </c:dLbl>
            <c:dLbl>
              <c:idx val="2"/>
              <c:layout>
                <c:manualLayout>
                  <c:x val="0"/>
                  <c:y val="0.3355148156356362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FDA-004E-BC4D-D2B56626B11B}"/>
                </c:ext>
              </c:extLst>
            </c:dLbl>
            <c:dLbl>
              <c:idx val="5"/>
              <c:layout>
                <c:manualLayout>
                  <c:x val="-3.1282298357261742E-3"/>
                  <c:y val="0.227404486153042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DA-004E-BC4D-D2B56626B11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0.01</c:v>
                </c:pt>
                <c:pt idx="1">
                  <c:v>0.6</c:v>
                </c:pt>
                <c:pt idx="2">
                  <c:v>0.1</c:v>
                </c:pt>
                <c:pt idx="3">
                  <c:v>0.70384840469999999</c:v>
                </c:pt>
                <c:pt idx="4">
                  <c:v>4.7</c:v>
                </c:pt>
                <c:pt idx="5">
                  <c:v>0.28810158514101086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DA-004E-BC4D-D2B56626B1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GenPIP</c:v>
                </c:pt>
              </c:strCache>
            </c:strRef>
          </c:tx>
          <c:spPr>
            <a:solidFill>
              <a:srgbClr val="ADB9CA"/>
            </a:solidFill>
            <a:ln w="9525"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1.4337554451758609E-17"/>
                  <c:y val="0.50327251699222564"/>
                </c:manualLayout>
              </c:layout>
              <c:tx>
                <c:rich>
                  <a:bodyPr/>
                  <a:lstStyle/>
                  <a:p>
                    <a:fld id="{F104939F-EE1F-6C48-9F9D-416000E701C6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FDA-004E-BC4D-D2B56626B11B}"/>
                </c:ext>
              </c:extLst>
            </c:dLbl>
            <c:dLbl>
              <c:idx val="2"/>
              <c:layout>
                <c:manualLayout>
                  <c:x val="-5.7350217807034434E-17"/>
                  <c:y val="0.2646839101125574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FDA-004E-BC4D-D2B56626B11B}"/>
                </c:ext>
              </c:extLst>
            </c:dLbl>
            <c:dLbl>
              <c:idx val="5"/>
              <c:layout>
                <c:manualLayout>
                  <c:x val="-1.1470043561406887E-16"/>
                  <c:y val="0.1491176958380605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FDA-004E-BC4D-D2B56626B11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0.02</c:v>
                </c:pt>
                <c:pt idx="1">
                  <c:v>1.5</c:v>
                </c:pt>
                <c:pt idx="2">
                  <c:v>0.2</c:v>
                </c:pt>
                <c:pt idx="3">
                  <c:v>1.9</c:v>
                </c:pt>
                <c:pt idx="4">
                  <c:v>12.7</c:v>
                </c:pt>
                <c:pt idx="5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DA-004E-BC4D-D2B56626B1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MARS-CPU2</c:v>
                </c:pt>
              </c:strCache>
            </c:strRef>
          </c:tx>
          <c:spPr>
            <a:solidFill>
              <a:srgbClr val="8497B0"/>
            </a:solidFill>
            <a:ln w="9525">
              <a:solidFill>
                <a:schemeClr val="accent2">
                  <a:lumMod val="50000"/>
                </a:schemeClr>
              </a:solidFill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1.2</c:v>
                </c:pt>
                <c:pt idx="3">
                  <c:v>10.199999999999999</c:v>
                </c:pt>
                <c:pt idx="4">
                  <c:v>1.2</c:v>
                </c:pt>
                <c:pt idx="5" formatCode="0.00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DA-004E-BC4D-D2B56626B1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RawGains-FULCRUM</c:v>
                </c:pt>
              </c:strCache>
            </c:strRef>
          </c:tx>
          <c:spPr>
            <a:solidFill>
              <a:srgbClr val="222A35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FDA-004E-BC4D-D2B56626B11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DB19885-F163-7944-88AE-0BE56605FA7F}" type="VALUE">
                      <a:rPr lang="en-US" smtClean="0"/>
                      <a:pPr/>
                      <a:t>[VALUE]</a:t>
                    </a:fld>
                    <a:r>
                      <a:rPr lang="en-US"/>
                      <a:t>.0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FDA-004E-BC4D-D2B56626B11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39C02BC-6649-4692-B634-A89469282E55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.0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9FDA-004E-BC4D-D2B56626B11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27.8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9FDA-004E-BC4D-D2B56626B1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84.3</c:v>
                </c:pt>
                <c:pt idx="1">
                  <c:v>17.399999999999999</c:v>
                </c:pt>
                <c:pt idx="2">
                  <c:v>8</c:v>
                </c:pt>
                <c:pt idx="3">
                  <c:v>44.5</c:v>
                </c:pt>
                <c:pt idx="4">
                  <c:v>32</c:v>
                </c:pt>
                <c:pt idx="5" formatCode="0.00">
                  <c:v>27.8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FDA-004E-BC4D-D2B56626B11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1152399"/>
        <c:axId val="881148527"/>
      </c:barChart>
      <c:catAx>
        <c:axId val="8811523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81148527"/>
        <c:crosses val="autoZero"/>
        <c:auto val="1"/>
        <c:lblAlgn val="ctr"/>
        <c:lblOffset val="100"/>
        <c:noMultiLvlLbl val="0"/>
      </c:catAx>
      <c:valAx>
        <c:axId val="881148527"/>
        <c:scaling>
          <c:logBase val="10"/>
          <c:orientation val="minMax"/>
          <c:max val="200"/>
          <c:min val="0.0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out"/>
        <c:minorTickMark val="none"/>
        <c:tickLblPos val="nextTo"/>
        <c:crossAx val="881152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664883468631924E-2"/>
          <c:y val="0.1225560841375706"/>
          <c:w val="0.98233506871999676"/>
          <c:h val="0.739772242748405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</c:v>
                </c:pt>
              </c:strCache>
            </c:strRef>
          </c:tx>
          <c:spPr>
            <a:solidFill>
              <a:srgbClr val="D6DCE5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41099156294004202"/>
                </c:manualLayout>
              </c:layout>
              <c:tx>
                <c:rich>
                  <a:bodyPr/>
                  <a:lstStyle/>
                  <a:p>
                    <a:fld id="{9AD9DBE7-24D2-A842-9B32-5CE626EC6795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E1D-B249-ACEF-9D6BB01B0555}"/>
                </c:ext>
              </c:extLst>
            </c:dLbl>
            <c:dLbl>
              <c:idx val="1"/>
              <c:layout>
                <c:manualLayout>
                  <c:x val="-1.6059028436366542E-3"/>
                  <c:y val="0.1339492747891154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1D-B249-ACEF-9D6BB01B0555}"/>
                </c:ext>
              </c:extLst>
            </c:dLbl>
            <c:dLbl>
              <c:idx val="2"/>
              <c:layout>
                <c:manualLayout>
                  <c:x val="-1.6059028436367132E-3"/>
                  <c:y val="0.2009214305500882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E1D-B249-ACEF-9D6BB01B0555}"/>
                </c:ext>
              </c:extLst>
            </c:dLbl>
            <c:dLbl>
              <c:idx val="3"/>
              <c:layout>
                <c:manualLayout>
                  <c:x val="-5.8882424051890045E-17"/>
                  <c:y val="0.1418262899919129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1D-B249-ACEF-9D6BB01B0555}"/>
                </c:ext>
              </c:extLst>
            </c:dLbl>
            <c:dLbl>
              <c:idx val="4"/>
              <c:layout>
                <c:manualLayout>
                  <c:x val="0"/>
                  <c:y val="0.1937969707319237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E1D-B249-ACEF-9D6BB01B0555}"/>
                </c:ext>
              </c:extLst>
            </c:dLbl>
            <c:dLbl>
              <c:idx val="5"/>
              <c:layout>
                <c:manualLayout>
                  <c:x val="-2.1440334606964049E-16"/>
                  <c:y val="0.2150619506554232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0.4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E1D-B249-ACEF-9D6BB01B055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0.01</c:v>
                </c:pt>
                <c:pt idx="1">
                  <c:v>0.8</c:v>
                </c:pt>
                <c:pt idx="2">
                  <c:v>0.3</c:v>
                </c:pt>
                <c:pt idx="3">
                  <c:v>0.70384840469999999</c:v>
                </c:pt>
                <c:pt idx="4">
                  <c:v>0.3</c:v>
                </c:pt>
                <c:pt idx="5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E1D-B249-ACEF-9D6BB01B05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GenPIP</c:v>
                </c:pt>
              </c:strCache>
            </c:strRef>
          </c:tx>
          <c:spPr>
            <a:solidFill>
              <a:srgbClr val="ADB9CA"/>
            </a:solidFill>
            <a:ln w="9525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2984104357497269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E1D-B249-ACEF-9D6BB01B0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7.0000000000000007E-2</c:v>
                </c:pt>
                <c:pt idx="1">
                  <c:v>5.6</c:v>
                </c:pt>
                <c:pt idx="2">
                  <c:v>2.1</c:v>
                </c:pt>
                <c:pt idx="3">
                  <c:v>3.1</c:v>
                </c:pt>
                <c:pt idx="4">
                  <c:v>1.3</c:v>
                </c:pt>
                <c:pt idx="5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1D-B249-ACEF-9D6BB01B05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MARS-CPU</c:v>
                </c:pt>
              </c:strCache>
            </c:strRef>
          </c:tx>
          <c:spPr>
            <a:solidFill>
              <a:srgbClr val="8497B0"/>
            </a:solidFill>
            <a:ln w="9525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 rot="-5400000" spcFirstLastPara="1" vertOverflow="ellipsis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t>1.0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5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8E1D-B249-ACEF-9D6BB01B0555}"/>
                </c:ext>
              </c:extLst>
            </c:dLbl>
            <c:dLbl>
              <c:idx val="2"/>
              <c:tx>
                <c:rich>
                  <a:bodyPr rot="-5400000" spcFirstLastPara="1" vertOverflow="ellipsis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203272A-962E-488C-923E-C8D7C3838436}" type="VALUE">
                      <a: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pPr>
                        <a:defRPr sz="15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5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8E1D-B249-ACEF-9D6BB01B0555}"/>
                </c:ext>
              </c:extLst>
            </c:dLbl>
            <c:dLbl>
              <c:idx val="3"/>
              <c:tx>
                <c:rich>
                  <a:bodyPr rot="-5400000" spcFirstLastPara="1" vertOverflow="ellipsis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549063-BBB6-4D88-BA5B-67016E5A03AC}" type="VALUE">
                      <a: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pPr>
                        <a:defRPr sz="15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5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E1D-B249-ACEF-9D6BB01B0555}"/>
                </c:ext>
              </c:extLst>
            </c:dLbl>
            <c:dLbl>
              <c:idx val="4"/>
              <c:tx>
                <c:rich>
                  <a:bodyPr rot="-5400000" spcFirstLastPara="1" vertOverflow="ellipsis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66144BE-20F2-4A3A-9C5B-6EA17D0F9954}" type="VALUE">
                      <a: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pPr>
                        <a:defRPr sz="15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5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8E1D-B249-ACEF-9D6BB01B0555}"/>
                </c:ext>
              </c:extLst>
            </c:dLbl>
            <c:dLbl>
              <c:idx val="5"/>
              <c:tx>
                <c:rich>
                  <a:bodyPr rot="-5400000" spcFirstLastPara="1" vertOverflow="ellipsis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DD6D933-41B7-403A-8D63-03EC7F035B81}" type="VALUE">
                      <a: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pPr>
                        <a:defRPr sz="15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5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E1D-B249-ACEF-9D6BB01B055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1.1000000000000001</c:v>
                </c:pt>
                <c:pt idx="1">
                  <c:v>2.1</c:v>
                </c:pt>
                <c:pt idx="2">
                  <c:v>4</c:v>
                </c:pt>
                <c:pt idx="3">
                  <c:v>7.2</c:v>
                </c:pt>
                <c:pt idx="4">
                  <c:v>1.2</c:v>
                </c:pt>
                <c:pt idx="5" formatCode="0.00">
                  <c:v>3.12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E1D-B249-ACEF-9D6BB01B05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MARS</c:v>
                </c:pt>
              </c:strCache>
            </c:strRef>
          </c:tx>
          <c:spPr>
            <a:solidFill>
              <a:srgbClr val="222A35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CF5BF36B-3B6F-476F-BDEF-A25E702A3FD1}" type="VALUE">
                      <a:rPr lang="en-US" baseline="0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8E1D-B249-ACEF-9D6BB01B055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E702BB2-B89A-4BED-A30A-07AF8923E8E3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8E1D-B249-ACEF-9D6BB01B055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39C02BC-6649-4692-B634-A89469282E55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8E1D-B249-ACEF-9D6BB01B0555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179.4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8E1D-B249-ACEF-9D6BB01B0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217.1</c:v>
                </c:pt>
                <c:pt idx="1">
                  <c:v>103.9</c:v>
                </c:pt>
                <c:pt idx="2">
                  <c:v>211.8</c:v>
                </c:pt>
                <c:pt idx="3">
                  <c:v>295.89999999999998</c:v>
                </c:pt>
                <c:pt idx="4">
                  <c:v>68.5</c:v>
                </c:pt>
                <c:pt idx="5">
                  <c:v>179.4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8E1D-B249-ACEF-9D6BB01B055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1152399"/>
        <c:axId val="881148527"/>
      </c:barChart>
      <c:catAx>
        <c:axId val="8811523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81148527"/>
        <c:crosses val="autoZero"/>
        <c:auto val="1"/>
        <c:lblAlgn val="ctr"/>
        <c:lblOffset val="100"/>
        <c:noMultiLvlLbl val="0"/>
      </c:catAx>
      <c:valAx>
        <c:axId val="881148527"/>
        <c:scaling>
          <c:logBase val="10"/>
          <c:orientation val="minMax"/>
          <c:max val="2000"/>
          <c:min val="0.0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out"/>
        <c:minorTickMark val="none"/>
        <c:tickLblPos val="nextTo"/>
        <c:crossAx val="881152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/>
    </cs:fontRef>
    <cs:defRPr sz="1330" kern="1200"/>
  </cs:axisTitle>
  <cs:categoryAxis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/>
    </cs:fontRef>
    <cs:defRPr sz="1197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/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/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/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/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/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microsoft.com/office/2007/relationships/hdphoto" Target="../media/hdphoto2.wdp"/><Relationship Id="rId1" Type="http://schemas.openxmlformats.org/officeDocument/2006/relationships/image" Target="../media/image21.png"/><Relationship Id="rId5" Type="http://schemas.microsoft.com/office/2007/relationships/hdphoto" Target="../media/hdphoto3.wdp"/><Relationship Id="rId4" Type="http://schemas.openxmlformats.org/officeDocument/2006/relationships/image" Target="../media/image2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0.15463</cdr:x>
      <cdr:y>0.5098</cdr:y>
    </cdr:from>
    <cdr:to>
      <cdr:x>0.84035</cdr:x>
      <cdr:y>0.86962</cdr:y>
    </cdr:to>
    <cdr:grpSp>
      <cdr:nvGrpSpPr>
        <cdr:cNvPr id="5" name="Group 4">
          <a:extLst xmlns:a="http://schemas.openxmlformats.org/drawingml/2006/main">
            <a:ext uri="{FF2B5EF4-FFF2-40B4-BE49-F238E27FC236}">
              <a16:creationId xmlns:a16="http://schemas.microsoft.com/office/drawing/2014/main" id="{7A009BC9-95E0-00E6-7286-605EBB82AF0D}"/>
            </a:ext>
          </a:extLst>
        </cdr:cNvPr>
        <cdr:cNvGrpSpPr/>
      </cdr:nvGrpSpPr>
      <cdr:grpSpPr>
        <a:xfrm xmlns:a="http://schemas.openxmlformats.org/drawingml/2006/main">
          <a:off x="147352" y="735873"/>
          <a:ext cx="653448" cy="519383"/>
          <a:chOff x="297859" y="1487447"/>
          <a:chExt cx="1320825" cy="1049860"/>
        </a:xfrm>
      </cdr:grpSpPr>
      <cdr:pic>
        <cdr:nvPicPr>
          <cdr:cNvPr id="2" name="Picture 1">
            <a:extLst xmlns:a="http://schemas.openxmlformats.org/drawingml/2006/main">
              <a:ext uri="{FF2B5EF4-FFF2-40B4-BE49-F238E27FC236}">
                <a16:creationId xmlns:a16="http://schemas.microsoft.com/office/drawing/2014/main" id="{FBDD4D10-245F-B54E-A114-C1DFA6DAD909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>
            <a:duotone>
              <a:prstClr val="black"/>
              <a:srgbClr val="1982C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1021550" y="1940173"/>
            <a:ext cx="597134" cy="597134"/>
          </a:xfrm>
          <a:prstGeom xmlns:a="http://schemas.openxmlformats.org/drawingml/2006/main" prst="rect">
            <a:avLst/>
          </a:prstGeom>
          <a:effectLst xmlns:a="http://schemas.openxmlformats.org/drawingml/2006/main">
            <a:glow rad="12700">
              <a:schemeClr val="bg1">
                <a:alpha val="58833"/>
              </a:schemeClr>
            </a:glow>
          </a:effectLst>
        </cdr:spPr>
      </cdr:pic>
      <cdr:pic>
        <cdr:nvPicPr>
          <cdr:cNvPr id="3" name="Picture 2">
            <a:extLst xmlns:a="http://schemas.openxmlformats.org/drawingml/2006/main">
              <a:ext uri="{FF2B5EF4-FFF2-40B4-BE49-F238E27FC236}">
                <a16:creationId xmlns:a16="http://schemas.microsoft.com/office/drawing/2014/main" id="{C8BA7EA6-E789-E641-8AA6-B75EC4B969D4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3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555438" y="1487447"/>
            <a:ext cx="391305" cy="391305"/>
          </a:xfrm>
          <a:prstGeom xmlns:a="http://schemas.openxmlformats.org/drawingml/2006/main" prst="rect">
            <a:avLst/>
          </a:prstGeom>
          <a:effectLst xmlns:a="http://schemas.openxmlformats.org/drawingml/2006/main">
            <a:glow rad="12700">
              <a:schemeClr val="bg1">
                <a:alpha val="55000"/>
              </a:schemeClr>
            </a:glow>
          </a:effectLst>
        </cdr:spPr>
      </cdr:pic>
      <cdr:pic>
        <cdr:nvPicPr>
          <cdr:cNvPr id="4" name="Picture 3">
            <a:extLst xmlns:a="http://schemas.openxmlformats.org/drawingml/2006/main">
              <a:ext uri="{FF2B5EF4-FFF2-40B4-BE49-F238E27FC236}">
                <a16:creationId xmlns:a16="http://schemas.microsoft.com/office/drawing/2014/main" id="{1693E67D-6316-5A49-9363-0896E4FAD43D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297859" y="1940173"/>
            <a:ext cx="473603" cy="473603"/>
          </a:xfrm>
          <a:prstGeom xmlns:a="http://schemas.openxmlformats.org/drawingml/2006/main" prst="rect">
            <a:avLst/>
          </a:prstGeom>
          <a:effectLst xmlns:a="http://schemas.openxmlformats.org/drawingml/2006/main">
            <a:glow rad="12700">
              <a:schemeClr val="bg1">
                <a:alpha val="58833"/>
              </a:schemeClr>
            </a:glow>
          </a:effectLst>
        </cdr:spPr>
      </cdr:pic>
    </cdr:grp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0.82902</cdr:x>
      <cdr:y>0.45804</cdr:y>
    </cdr:from>
    <cdr:to>
      <cdr:x>1</cdr:x>
      <cdr:y>0.91119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44D2EBB-A45B-805D-4556-EFD3F455FA21}"/>
            </a:ext>
          </a:extLst>
        </cdr:cNvPr>
        <cdr:cNvSpPr txBox="1"/>
      </cdr:nvSpPr>
      <cdr:spPr>
        <a:xfrm xmlns:a="http://schemas.openxmlformats.org/drawingml/2006/main">
          <a:off x="4945945" y="92427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0.91802</cdr:x>
      <cdr:y>0.2842</cdr:y>
    </cdr:from>
    <cdr:to>
      <cdr:x>1</cdr:x>
      <cdr:y>0.44651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79360B64-23DC-F631-FE84-1F0FC68021E5}"/>
            </a:ext>
          </a:extLst>
        </cdr:cNvPr>
        <cdr:cNvSpPr txBox="1"/>
      </cdr:nvSpPr>
      <cdr:spPr>
        <a:xfrm xmlns:a="http://schemas.openxmlformats.org/drawingml/2006/main">
          <a:off x="4843154" y="480893"/>
          <a:ext cx="432497" cy="2746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>
              <a:solidFill>
                <a:srgbClr val="860000"/>
              </a:solidFill>
            </a:rPr>
            <a:t>57%</a:t>
          </a:r>
        </a:p>
      </cdr:txBody>
    </cdr:sp>
  </cdr:relSizeAnchor>
  <cdr:relSizeAnchor xmlns:cdr="http://schemas.openxmlformats.org/drawingml/2006/chartDrawing">
    <cdr:from>
      <cdr:x>0.83443</cdr:x>
      <cdr:y>0.64367</cdr:y>
    </cdr:from>
    <cdr:to>
      <cdr:x>0.90173</cdr:x>
      <cdr:y>0.78353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E180950F-726F-C58A-D628-6C7998F77884}"/>
            </a:ext>
          </a:extLst>
        </cdr:cNvPr>
        <cdr:cNvSpPr txBox="1"/>
      </cdr:nvSpPr>
      <cdr:spPr>
        <a:xfrm xmlns:a="http://schemas.openxmlformats.org/drawingml/2006/main">
          <a:off x="4843860" y="1352905"/>
          <a:ext cx="390616" cy="29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860000"/>
              </a:solidFill>
            </a:rPr>
            <a:t>2%</a:t>
          </a:r>
        </a:p>
      </cdr:txBody>
    </cdr:sp>
  </cdr:relSizeAnchor>
  <cdr:relSizeAnchor xmlns:cdr="http://schemas.openxmlformats.org/drawingml/2006/chartDrawing">
    <cdr:from>
      <cdr:x>0.91457</cdr:x>
      <cdr:y>0.10058</cdr:y>
    </cdr:from>
    <cdr:to>
      <cdr:x>1</cdr:x>
      <cdr:y>0.23499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E180950F-726F-C58A-D628-6C7998F77884}"/>
            </a:ext>
          </a:extLst>
        </cdr:cNvPr>
        <cdr:cNvSpPr txBox="1"/>
      </cdr:nvSpPr>
      <cdr:spPr>
        <a:xfrm xmlns:a="http://schemas.openxmlformats.org/drawingml/2006/main">
          <a:off x="4587725" y="163706"/>
          <a:ext cx="428540" cy="2187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1">
                  <a:lumMod val="50000"/>
                </a:schemeClr>
              </a:solidFill>
            </a:rPr>
            <a:t>78%</a:t>
          </a:r>
        </a:p>
      </cdr:txBody>
    </cdr:sp>
  </cdr:relSizeAnchor>
  <cdr:relSizeAnchor xmlns:cdr="http://schemas.openxmlformats.org/drawingml/2006/chartDrawing">
    <cdr:from>
      <cdr:x>0.68881</cdr:x>
      <cdr:y>0.52459</cdr:y>
    </cdr:from>
    <cdr:to>
      <cdr:x>0.75609</cdr:x>
      <cdr:y>0.66444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E180950F-726F-C58A-D628-6C7998F77884}"/>
            </a:ext>
          </a:extLst>
        </cdr:cNvPr>
        <cdr:cNvSpPr txBox="1"/>
      </cdr:nvSpPr>
      <cdr:spPr>
        <a:xfrm xmlns:a="http://schemas.openxmlformats.org/drawingml/2006/main">
          <a:off x="3998525" y="1102599"/>
          <a:ext cx="390557" cy="29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1">
                  <a:lumMod val="50000"/>
                </a:schemeClr>
              </a:solidFill>
            </a:rPr>
            <a:t>12.2</a:t>
          </a:r>
          <a:r>
            <a:rPr lang="en-US" sz="1400" b="1" dirty="0">
              <a:solidFill>
                <a:schemeClr val="accent1">
                  <a:lumMod val="50000"/>
                </a:schemeClr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0.10976</cdr:x>
      <cdr:y>0.32238</cdr:y>
    </cdr:from>
    <cdr:to>
      <cdr:x>0.17704</cdr:x>
      <cdr:y>0.46224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E180950F-726F-C58A-D628-6C7998F77884}"/>
            </a:ext>
          </a:extLst>
        </cdr:cNvPr>
        <cdr:cNvSpPr txBox="1"/>
      </cdr:nvSpPr>
      <cdr:spPr>
        <a:xfrm xmlns:a="http://schemas.openxmlformats.org/drawingml/2006/main">
          <a:off x="587021" y="650522"/>
          <a:ext cx="359833" cy="2822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006666"/>
              </a:solidFill>
            </a:rPr>
            <a:t>40</a:t>
          </a:r>
          <a:r>
            <a:rPr lang="en-US" sz="1400" b="1" dirty="0">
              <a:solidFill>
                <a:srgbClr val="006666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0.89756</cdr:x>
      <cdr:y>0.06881</cdr:y>
    </cdr:from>
    <cdr:to>
      <cdr:x>0.9308</cdr:x>
      <cdr:y>0.76042</cdr:y>
    </cdr:to>
    <cdr:sp macro="" textlink="">
      <cdr:nvSpPr>
        <cdr:cNvPr id="11" name="Rectangle 10">
          <a:extLst xmlns:a="http://schemas.openxmlformats.org/drawingml/2006/main">
            <a:ext uri="{FF2B5EF4-FFF2-40B4-BE49-F238E27FC236}">
              <a16:creationId xmlns:a16="http://schemas.microsoft.com/office/drawing/2014/main" id="{3AEF3A2C-284F-9CE1-6D0B-6AEE5885120A}"/>
            </a:ext>
          </a:extLst>
        </cdr:cNvPr>
        <cdr:cNvSpPr/>
      </cdr:nvSpPr>
      <cdr:spPr>
        <a:xfrm xmlns:a="http://schemas.openxmlformats.org/drawingml/2006/main">
          <a:off x="5088726" y="144191"/>
          <a:ext cx="188454" cy="1449268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>
            <a:lumMod val="40000"/>
            <a:lumOff val="60000"/>
            <a:alpha val="54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kern="12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6C5A5C-AE39-B1EA-FC1A-1A28421F11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99C544-0D13-8CF0-29EF-86B08AB011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06CB0-A2D0-8844-BCEF-52E043DDE42E}" type="datetimeFigureOut">
              <a:rPr lang="en-US" smtClean="0"/>
              <a:t>7/8/26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79940B-7868-D2A0-5104-52DEEE8F0E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7FFD4-EA44-1878-C00D-8F3EA63DBB7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9F18B-8E16-ED4D-854D-8FF358DC1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5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7/8/26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42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77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9BFD1-F3CD-4E3D-66B5-AC93D0F72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77E91E-2D8D-8381-B9E5-ACBCC53AA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B5CCA9-9B63-9C06-587D-244AE9DC76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D60D1-07DA-516D-5B77-C1145413DE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642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827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DF09C-89F2-8B47-FC3B-A177C4C34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9E8EE2-2A14-8F88-87D9-256B6D94CC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472C8D-45CD-BE54-C72B-273B323B3C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3B19A-57D2-2BEE-9515-36832CF62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86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A880B-8FA4-B4F7-5960-06D76EC6C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347E67-141E-9FC4-7280-C0114F2F40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8EA76-E4D5-3C4D-8A79-27D289E706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B0503-1045-8BC2-F179-FE2E99F359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0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D55D1-3A02-2241-204C-63CBF27F1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5B6D8D-5446-B4A1-A240-B2A8E0B648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DF8DF8-6B69-33DB-1E6F-73719F07DD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5AC42-282E-ED4D-853F-3B58C7064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89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3CAE5-46E4-812F-D8A6-544F5C001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7AD70F-6171-56DA-B2CE-3C47480623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CC964B-1301-EBB2-2E9E-932AEA4C34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9C8B8-189D-9D85-8DD9-856FEA5EDD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806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932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48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E60FA-DC02-D1EE-438E-09062081A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FEC71E-D944-E745-CCA2-C5A0FB239B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0335D8-1C4F-94A1-C372-5BDA57945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2AA57-24B3-3609-9DDE-0B3088682F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937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099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41072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7114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5D832-2611-5501-FC34-B39EA6F7D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EBC910-154C-92A5-4B11-BDE3FB945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601C77-1C59-BD09-DDB2-4A3BC0D11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E82CD4-1123-8489-BC4D-E9540574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097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81B61-130E-59C7-DAAC-314C3DCB9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B77EF4-1CF8-C9C6-7BD3-47E2ADA80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7D96AC-BFA3-ACA6-6ACA-8BD1D0B425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00D5D-74D7-BEE1-C8BB-B5B6AFDFF3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14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50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80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93CD7-E9BA-643A-6B9B-DFE4EFA54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374C09-D721-0A94-D419-2C31D04C31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F674D6-755F-D433-C331-5ABBC27A76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B4EF3-8B82-3D40-F6D5-2C8E84E036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342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6E76C-2E33-6C5D-FD68-FA8B8485D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E23731-DFC3-DE1F-88D3-9EF871A6C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D2A986-63F7-AC4F-3ECD-4570C9B053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DD6318-5563-B251-C169-BB6DF42E1B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9118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5131-943B-52AE-C2CA-E6237F2DA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87F3C9-2DB2-192E-960F-01CEABB50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78FCE8-B7EE-3F4C-BFC6-77F4AB071E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F29F29-FF03-4363-7E37-CFF50C27A1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383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113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3627C-CAA9-2B4D-EC0B-576A66D43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A695DF-A4F7-86A5-CF8B-63B5D8F36E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CA17B3-6692-F03F-2385-C19D8CF02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12328-7CA8-CCEF-A150-9CDCBF8A3F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2068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080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F4C09-7AC0-0ECE-4E89-1C7B84B36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4087D-CFE9-59C1-1B38-D6C00516A9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AB8F69-F15E-2F88-9F31-11CCECADA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15563-286B-02DA-7721-8E1C524BD1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911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038B5-B626-DBA2-55FC-E37E753BF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A9D50B-34CF-61E4-CFE7-9DF344FA8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C93D5F-176C-1040-43B5-D5C987BFE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FD359-8185-F8DB-AE2C-4F56C94351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8211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9C402-ECFC-B27A-3E7F-F9910B50E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0EA054-B50D-E9D6-295C-6922BDF8F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F40C73-D469-4027-420F-EC97403CF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C0FD56-280A-0458-B0B2-9A71AB57A0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2455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3ec1de48dac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58" name="Google Shape;658;g3ec1de48dac_0_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g3ec1de48dac_0_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21000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3df405cc45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70" name="Google Shape;770;g3df405cc452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g3df405cc452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14865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3ee5880714b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86" name="Google Shape;786;g3ee5880714b_0_1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g3ee5880714b_0_1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46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3ef2a581f53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816" name="Google Shape;816;g3ef2a581f53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g3ef2a581f53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47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8B6D7-EF2F-7649-F1A8-23103C5D5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7B5FC6-5E06-34B0-B032-5CAE4A36C0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75FD6-EE8D-D7BC-DCFF-02F363E33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776EA6-3476-41BB-9922-22F978A4A1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3794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CDBE-BCCE-8936-7862-B96FFD535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ECF123-C8B1-CDFF-EDF4-857A28B6EE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DA55E9-6027-CF4F-E970-12CD6CE5AF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569A78-9586-CD82-3B64-FD5B328B34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2478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3CF68-D023-C0F0-E644-5C2CC7767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201031-4DDB-1066-8609-D419EE567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54E947-D9FE-8EC3-262A-464C5EE3B7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DF53F0-6071-CFC1-7FD7-E5B2F751F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4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86eff6d3ec_0_9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g386eff6d3ec_0_9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38408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df49147c7b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3df49147c7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92005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F06EF-4CFB-3E4C-DAB4-64CDA4B79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3806D3-B890-562F-C0D9-49224CCE13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FD0AEA-EC3C-4BB9-0436-F911F47B7A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AE35C-3762-87D5-EEF5-10CC4F31A9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649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0FD3B-A856-A679-6431-23E3DC177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156194-A6CE-A976-124A-63F90C78EF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740083-33F2-22A2-EDEC-D90B40B0D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F0558-DB22-3BC5-4FF0-1AE242960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322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582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0653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967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457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2513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medium-content-sans-serif-fon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7775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73412-6752-F3AF-C15C-2E79D6ABE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9C2669-E9B7-1C3C-2A4E-595024DBC9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529357-E2BC-A568-0E2E-393232BC1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9EEE74-91CD-46A6-2D71-794AB63B8B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572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2899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3B35A-5429-0B26-6ECB-2D0B1F6D9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170935-5F29-A75B-9C03-5505028B0C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D951F0-5E1F-7798-0B60-9ADB5E5A8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EC3E8-DB82-BA82-1A05-5BE5194E0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0704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2D043-44F3-691D-D1CB-0A4E9FD07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C45863-6105-45A3-75E9-E091F255EE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7A6B04-0037-200C-30E1-26435582A6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13E64-85F1-1EA3-F061-42D6D82D4A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1885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2218B-E02C-78FD-0F93-C9121A73C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BFC812-5330-621E-FD32-074C8924C4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651078-4D3A-3BB1-591A-8F27AABB0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ACB9E-4FFA-37E1-CF97-632589E2F6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15465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76C1A-573E-9766-FC5B-690409A62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66F3BA-7692-6F57-820C-4A9480276B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08F840-1C55-F81C-97A1-AF17A7074B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0BEF-52DA-A451-E543-A5E6BC22EE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10011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14237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96A1F-796C-0CF5-1123-976BC38A4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6B2A25-9149-137B-24B1-71FD998C7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9BCBA3-7068-2DFB-DFAA-EEAFCDA4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92A9B-5337-D418-C3AB-2769DB39C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69494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54673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8030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4577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60967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18086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3579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4390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6085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ed9795226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35" name="Google Shape;335;g3ed97952266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g3ed97952266_0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86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ee5880714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46" name="Google Shape;346;g3ee5880714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g3ee5880714b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87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ee5880714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46" name="Google Shape;346;g3ee5880714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g3ee5880714b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231121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ef15833e33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66" name="Google Shape;366;g3ef15833e33_0_2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g3ef15833e33_0_2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89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ee5880714b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39" name="Google Shape;439;g3ee5880714b_0_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g3ee5880714b_0_10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91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c9e6ef12d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02" name="Google Shape;502;g3c9e6ef12d7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g3c9e6ef12d7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93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942f75c5cb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35" name="Google Shape;535;g3942f75c5cb_0_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g3942f75c5cb_0_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96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942f75c5cb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35" name="Google Shape;535;g3942f75c5cb_0_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g3942f75c5cb_0_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21042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942f75c5cb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35" name="Google Shape;535;g3942f75c5cb_0_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g3942f75c5cb_0_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323905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942f75c5cb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35" name="Google Shape;535;g3942f75c5cb_0_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g3942f75c5cb_0_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611649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ee5880714b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47" name="Google Shape;647;g3ee5880714b_0_1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g3ee5880714b_0_1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100</a:t>
            </a:fld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3ec1de48dac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58" name="Google Shape;658;g3ec1de48dac_0_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g3ec1de48dac_0_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210005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cacd0f2e32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62" name="Google Shape;762;g3cacd0f2e32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g3cacd0f2e32_0_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102</a:t>
            </a:fld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3df405cc45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54" name="Google Shape;754;g3df405cc452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g3df405cc452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103</a:t>
            </a:fld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3df405cc45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70" name="Google Shape;770;g3df405cc452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g3df405cc452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148656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3df405cc45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70" name="Google Shape;770;g3df405cc452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g3df405cc452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365478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3df405cc45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70" name="Google Shape;770;g3df405cc452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g3df405cc452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108734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df405cc452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78" name="Google Shape;778;g3df405cc452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9" name="Google Shape;779;g3df405cc452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238454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3ee5880714b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86" name="Google Shape;786;g3ee5880714b_0_1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g3ee5880714b_0_1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108</a:t>
            </a:fld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ee5880714b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98" name="Google Shape;798;g3ee5880714b_0_1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g3ee5880714b_0_1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B9A0A9-FABA-A8CC-2049-BED687A80984}"/>
              </a:ext>
            </a:extLst>
          </p:cNvPr>
          <p:cNvSpPr/>
          <p:nvPr userDrawn="1"/>
        </p:nvSpPr>
        <p:spPr>
          <a:xfrm>
            <a:off x="0" y="0"/>
            <a:ext cx="338328" cy="6858000"/>
          </a:xfrm>
          <a:prstGeom prst="rect">
            <a:avLst/>
          </a:prstGeom>
          <a:solidFill>
            <a:srgbClr val="E30A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CC04FD-FC44-BB72-E502-0E853A809E0F}"/>
              </a:ext>
            </a:extLst>
          </p:cNvPr>
          <p:cNvSpPr/>
          <p:nvPr userDrawn="1"/>
        </p:nvSpPr>
        <p:spPr>
          <a:xfrm rot="16200000">
            <a:off x="5926836" y="-5926836"/>
            <a:ext cx="338328" cy="12192000"/>
          </a:xfrm>
          <a:prstGeom prst="rect">
            <a:avLst/>
          </a:prstGeom>
          <a:solidFill>
            <a:srgbClr val="E30A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9F01D8-5BBA-C8A1-EEA7-9A848B402562}"/>
              </a:ext>
            </a:extLst>
          </p:cNvPr>
          <p:cNvSpPr/>
          <p:nvPr userDrawn="1"/>
        </p:nvSpPr>
        <p:spPr>
          <a:xfrm rot="16200000">
            <a:off x="6101666" y="756334"/>
            <a:ext cx="338328" cy="11865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F5481A2C-791B-1DEE-4E94-96337B3A6E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520" y="2393958"/>
            <a:ext cx="10972800" cy="1002134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Cambria" panose="02040503050406030204" pitchFamily="18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Subtitle</a:t>
            </a:r>
            <a:br>
              <a:rPr lang="en-US" dirty="0"/>
            </a:br>
            <a:endParaRPr lang="en-US" dirty="0"/>
          </a:p>
        </p:txBody>
      </p:sp>
      <p:sp>
        <p:nvSpPr>
          <p:cNvPr id="30" name="Text Placeholder 17">
            <a:extLst>
              <a:ext uri="{FF2B5EF4-FFF2-40B4-BE49-F238E27FC236}">
                <a16:creationId xmlns:a16="http://schemas.microsoft.com/office/drawing/2014/main" id="{73151DAB-EE14-A0F1-8409-CB15EA8D08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520" y="1155648"/>
            <a:ext cx="10972800" cy="122482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Cambria" panose="02040503050406030204" pitchFamily="18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Main Title</a:t>
            </a:r>
            <a:br>
              <a:rPr lang="en-US" dirty="0"/>
            </a:br>
            <a:endParaRPr lang="en-US" dirty="0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B686732E-4678-7361-BE89-B4EE737735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520" y="5138028"/>
            <a:ext cx="10972800" cy="34163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Avenir Next" panose="020B0503020202020204" pitchFamily="34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Author | Email | Website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9B5B5C4B-95A3-9EE9-E473-801560CD8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520" y="5519721"/>
            <a:ext cx="10972800" cy="34163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Avenir Next" panose="020B0503020202020204" pitchFamily="34" charset="0"/>
                <a:ea typeface="Avenir Next" panose="020B0503020202020204" pitchFamily="34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Affiliation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940061CC-5966-9C9E-30B0-29D7F3C3DC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520" y="3649308"/>
            <a:ext cx="10972800" cy="34163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Avenir Next" panose="020B0503020202020204" pitchFamily="34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Date</a:t>
            </a:r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C6AC1D34-36B3-5DA0-B02A-3E27485517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520" y="4039992"/>
            <a:ext cx="10972800" cy="34163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Avenir Next" panose="020B0503020202020204" pitchFamily="34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Place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37F9557-7785-B273-179F-C052B5B480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770" t="22417" r="6164" b="21263"/>
          <a:stretch>
            <a:fillRect/>
          </a:stretch>
        </p:blipFill>
        <p:spPr>
          <a:xfrm>
            <a:off x="731520" y="5948269"/>
            <a:ext cx="3611880" cy="63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14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AC8F7-609C-AEC3-9D2D-1562E8C36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9765C-A673-5D65-37F0-0CF511D7F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D65B4-2A76-A7F4-A337-75DF3E856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5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846C-7E92-B5F8-1DF8-6E7634BC36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626" y="1709738"/>
            <a:ext cx="11730749" cy="285273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5400"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Centered Message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8780E-0D8E-5E62-999B-AE54CA3F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92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846C-7E92-B5F8-1DF8-6E7634BC3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742" y="1709738"/>
            <a:ext cx="11730749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568B9-E03A-1D57-0642-96D69BFC3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2" y="4589464"/>
            <a:ext cx="1173074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8780E-0D8E-5E62-999B-AE54CA3F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53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B6AD7-E621-CA31-32E5-675436ED66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6675" y="866165"/>
            <a:ext cx="5677725" cy="56445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A24CF-0D94-C916-7412-85EB6B152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866164"/>
            <a:ext cx="5785891" cy="56445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7CACB-54AF-664A-5243-FE7D5A17C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6F39BB-8C49-BD06-1DCC-AD45E91F6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6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80D13-5F5E-42AB-2BA6-5738D99EF5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690077"/>
            <a:ext cx="5811291" cy="4820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17066-2C8D-B4CF-B250-9D4C4C054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4" y="866164"/>
            <a:ext cx="57458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22D3FB-D255-43DA-1099-E90CC161B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2744" y="1690077"/>
            <a:ext cx="5745891" cy="482064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96DB53-80EA-EC53-6D87-AB2EA80CDE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866163"/>
            <a:ext cx="5811291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362093-6FB4-CACB-D18A-837A20406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A20845-3FCD-0D5B-07F1-0AF43A5AD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AE119-D530-736B-1867-6FFA797C3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B3AB8-58B5-5935-08B3-938A5D8D8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19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A6683-8C53-89CC-04B1-AA1A41FF5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16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78598B-9904-A5F9-B9EA-0BE710963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8" y="987426"/>
            <a:ext cx="6799773" cy="55233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F43AE-B513-DCCC-5551-7A4CCAF0F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510" y="987426"/>
            <a:ext cx="4564575" cy="552330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7B7A932-4C27-39E7-4F87-E9948661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263F6-2D80-E0E9-B872-6233B8FD1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70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B8AD60-1E7A-A253-C1DE-73C8387222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107068-BEC9-B7B8-9067-79BA3D87D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C6EBB-F71A-725D-04B8-05A437BD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73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A877EE9-680E-1E74-77EE-4925DE78B885}"/>
              </a:ext>
            </a:extLst>
          </p:cNvPr>
          <p:cNvSpPr/>
          <p:nvPr userDrawn="1"/>
        </p:nvSpPr>
        <p:spPr>
          <a:xfrm rot="16200000">
            <a:off x="5926837" y="592835"/>
            <a:ext cx="338328" cy="12191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BD56F-6254-F79B-61F9-1F7D13767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3" y="866164"/>
            <a:ext cx="11730748" cy="56445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ikdörtgen 22">
            <a:extLst>
              <a:ext uri="{FF2B5EF4-FFF2-40B4-BE49-F238E27FC236}">
                <a16:creationId xmlns:a16="http://schemas.microsoft.com/office/drawing/2014/main" id="{A658ED74-B003-831E-4241-F82450FDD8A5}"/>
              </a:ext>
            </a:extLst>
          </p:cNvPr>
          <p:cNvSpPr/>
          <p:nvPr userDrawn="1"/>
        </p:nvSpPr>
        <p:spPr>
          <a:xfrm>
            <a:off x="12652542" y="4991190"/>
            <a:ext cx="1132113" cy="466531"/>
          </a:xfrm>
          <a:prstGeom prst="rect">
            <a:avLst/>
          </a:prstGeom>
          <a:solidFill>
            <a:srgbClr val="0160A0"/>
          </a:solidFill>
          <a:ln>
            <a:solidFill>
              <a:srgbClr val="016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8" name="Dikdörtgen 23">
            <a:extLst>
              <a:ext uri="{FF2B5EF4-FFF2-40B4-BE49-F238E27FC236}">
                <a16:creationId xmlns:a16="http://schemas.microsoft.com/office/drawing/2014/main" id="{551ECDA5-8292-6BA7-36F9-33E1B936E281}"/>
              </a:ext>
            </a:extLst>
          </p:cNvPr>
          <p:cNvSpPr/>
          <p:nvPr userDrawn="1"/>
        </p:nvSpPr>
        <p:spPr>
          <a:xfrm>
            <a:off x="12652542" y="5700256"/>
            <a:ext cx="1132113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9" name="Dikdörtgen 24">
            <a:extLst>
              <a:ext uri="{FF2B5EF4-FFF2-40B4-BE49-F238E27FC236}">
                <a16:creationId xmlns:a16="http://schemas.microsoft.com/office/drawing/2014/main" id="{BA4AC28B-C945-CAA8-00AA-D89910C811B5}"/>
              </a:ext>
            </a:extLst>
          </p:cNvPr>
          <p:cNvSpPr/>
          <p:nvPr userDrawn="1"/>
        </p:nvSpPr>
        <p:spPr>
          <a:xfrm>
            <a:off x="12652542" y="4282124"/>
            <a:ext cx="1132113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10" name="Dikdörtgen 25">
            <a:extLst>
              <a:ext uri="{FF2B5EF4-FFF2-40B4-BE49-F238E27FC236}">
                <a16:creationId xmlns:a16="http://schemas.microsoft.com/office/drawing/2014/main" id="{E82CD2C0-3CA1-3E05-5864-8CAF735A6F94}"/>
              </a:ext>
            </a:extLst>
          </p:cNvPr>
          <p:cNvSpPr/>
          <p:nvPr userDrawn="1"/>
        </p:nvSpPr>
        <p:spPr>
          <a:xfrm>
            <a:off x="12652542" y="6409321"/>
            <a:ext cx="1132113" cy="466531"/>
          </a:xfrm>
          <a:prstGeom prst="rect">
            <a:avLst/>
          </a:prstGeom>
          <a:solidFill>
            <a:srgbClr val="104862"/>
          </a:solidFill>
          <a:ln>
            <a:solidFill>
              <a:srgbClr val="1048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12" name="Dikdörtgen 6">
            <a:extLst>
              <a:ext uri="{FF2B5EF4-FFF2-40B4-BE49-F238E27FC236}">
                <a16:creationId xmlns:a16="http://schemas.microsoft.com/office/drawing/2014/main" id="{1074742B-7730-0DA9-3260-3124FBAA64E4}"/>
              </a:ext>
            </a:extLst>
          </p:cNvPr>
          <p:cNvSpPr/>
          <p:nvPr userDrawn="1"/>
        </p:nvSpPr>
        <p:spPr>
          <a:xfrm>
            <a:off x="3686629" y="-1441319"/>
            <a:ext cx="1132113" cy="466531"/>
          </a:xfrm>
          <a:prstGeom prst="rect">
            <a:avLst/>
          </a:prstGeom>
          <a:solidFill>
            <a:srgbClr val="C4D7FC"/>
          </a:solidFill>
          <a:ln w="57150"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13" name="Dikdörtgen 7">
            <a:extLst>
              <a:ext uri="{FF2B5EF4-FFF2-40B4-BE49-F238E27FC236}">
                <a16:creationId xmlns:a16="http://schemas.microsoft.com/office/drawing/2014/main" id="{5D3748BC-30C8-C383-5F67-A16567C462F8}"/>
              </a:ext>
            </a:extLst>
          </p:cNvPr>
          <p:cNvSpPr/>
          <p:nvPr userDrawn="1"/>
        </p:nvSpPr>
        <p:spPr>
          <a:xfrm>
            <a:off x="6144381" y="-1441319"/>
            <a:ext cx="1132113" cy="466531"/>
          </a:xfrm>
          <a:prstGeom prst="rect">
            <a:avLst/>
          </a:prstGeom>
          <a:solidFill>
            <a:srgbClr val="DAD3F9"/>
          </a:solidFill>
          <a:ln w="57150"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14" name="Dikdörtgen 8">
            <a:extLst>
              <a:ext uri="{FF2B5EF4-FFF2-40B4-BE49-F238E27FC236}">
                <a16:creationId xmlns:a16="http://schemas.microsoft.com/office/drawing/2014/main" id="{A00DC69F-AAB0-FB69-A1FF-388A426EC8E4}"/>
              </a:ext>
            </a:extLst>
          </p:cNvPr>
          <p:cNvSpPr/>
          <p:nvPr userDrawn="1"/>
        </p:nvSpPr>
        <p:spPr>
          <a:xfrm>
            <a:off x="4915505" y="-1441319"/>
            <a:ext cx="1132113" cy="466531"/>
          </a:xfrm>
          <a:prstGeom prst="rect">
            <a:avLst/>
          </a:prstGeom>
          <a:solidFill>
            <a:srgbClr val="F9D3E4"/>
          </a:solidFill>
          <a:ln w="57150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15" name="Dikdörtgen 9">
            <a:extLst>
              <a:ext uri="{FF2B5EF4-FFF2-40B4-BE49-F238E27FC236}">
                <a16:creationId xmlns:a16="http://schemas.microsoft.com/office/drawing/2014/main" id="{966DBE3E-2BA5-E9DD-A0B0-9D96AB4534C3}"/>
              </a:ext>
            </a:extLst>
          </p:cNvPr>
          <p:cNvSpPr/>
          <p:nvPr userDrawn="1"/>
        </p:nvSpPr>
        <p:spPr>
          <a:xfrm>
            <a:off x="1228876" y="-1441319"/>
            <a:ext cx="1132113" cy="466531"/>
          </a:xfrm>
          <a:prstGeom prst="rect">
            <a:avLst/>
          </a:prstGeom>
          <a:solidFill>
            <a:srgbClr val="FFE0D5"/>
          </a:solidFill>
          <a:ln w="57150"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16" name="Dikdörtgen 10">
            <a:extLst>
              <a:ext uri="{FF2B5EF4-FFF2-40B4-BE49-F238E27FC236}">
                <a16:creationId xmlns:a16="http://schemas.microsoft.com/office/drawing/2014/main" id="{88BC7503-89AD-8CEE-FA08-DD113AC38BB6}"/>
              </a:ext>
            </a:extLst>
          </p:cNvPr>
          <p:cNvSpPr/>
          <p:nvPr userDrawn="1"/>
        </p:nvSpPr>
        <p:spPr>
          <a:xfrm>
            <a:off x="1" y="-1441319"/>
            <a:ext cx="1132113" cy="466531"/>
          </a:xfrm>
          <a:prstGeom prst="rect">
            <a:avLst/>
          </a:prstGeom>
          <a:solidFill>
            <a:srgbClr val="FFEBCD"/>
          </a:solidFill>
          <a:ln w="5715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25" name="Dikdörtgen 22">
            <a:extLst>
              <a:ext uri="{FF2B5EF4-FFF2-40B4-BE49-F238E27FC236}">
                <a16:creationId xmlns:a16="http://schemas.microsoft.com/office/drawing/2014/main" id="{7674523A-BED3-9BA6-2601-606BC49AF452}"/>
              </a:ext>
            </a:extLst>
          </p:cNvPr>
          <p:cNvSpPr/>
          <p:nvPr userDrawn="1"/>
        </p:nvSpPr>
        <p:spPr>
          <a:xfrm>
            <a:off x="1" y="-773468"/>
            <a:ext cx="1132113" cy="466531"/>
          </a:xfrm>
          <a:prstGeom prst="rect">
            <a:avLst/>
          </a:prstGeom>
          <a:solidFill>
            <a:srgbClr val="FFF3CE"/>
          </a:solidFill>
          <a:ln w="57150">
            <a:solidFill>
              <a:srgbClr val="FFC3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30" name="Dikdörtgen 6">
            <a:extLst>
              <a:ext uri="{FF2B5EF4-FFF2-40B4-BE49-F238E27FC236}">
                <a16:creationId xmlns:a16="http://schemas.microsoft.com/office/drawing/2014/main" id="{E78E2873-ED8C-F2C9-B8B6-381BAE6A0FA4}"/>
              </a:ext>
            </a:extLst>
          </p:cNvPr>
          <p:cNvSpPr/>
          <p:nvPr userDrawn="1"/>
        </p:nvSpPr>
        <p:spPr>
          <a:xfrm>
            <a:off x="12652542" y="27728"/>
            <a:ext cx="1132113" cy="466531"/>
          </a:xfrm>
          <a:prstGeom prst="rect">
            <a:avLst/>
          </a:prstGeom>
          <a:solidFill>
            <a:srgbClr val="4473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40" name="Dikdörtgen 23">
            <a:extLst>
              <a:ext uri="{FF2B5EF4-FFF2-40B4-BE49-F238E27FC236}">
                <a16:creationId xmlns:a16="http://schemas.microsoft.com/office/drawing/2014/main" id="{E9DBBE0E-B98B-AC18-762B-511EC0B19EEA}"/>
              </a:ext>
            </a:extLst>
          </p:cNvPr>
          <p:cNvSpPr/>
          <p:nvPr userDrawn="1"/>
        </p:nvSpPr>
        <p:spPr>
          <a:xfrm>
            <a:off x="1228877" y="-773468"/>
            <a:ext cx="1132113" cy="466531"/>
          </a:xfrm>
          <a:prstGeom prst="rect">
            <a:avLst/>
          </a:prstGeom>
          <a:solidFill>
            <a:srgbClr val="FFEADB"/>
          </a:solidFill>
          <a:ln w="57150">
            <a:solidFill>
              <a:srgbClr val="E56D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1" name="Dikdörtgen 23">
            <a:extLst>
              <a:ext uri="{FF2B5EF4-FFF2-40B4-BE49-F238E27FC236}">
                <a16:creationId xmlns:a16="http://schemas.microsoft.com/office/drawing/2014/main" id="{EFCCA561-57E5-8BE5-9C65-030A63556582}"/>
              </a:ext>
            </a:extLst>
          </p:cNvPr>
          <p:cNvSpPr/>
          <p:nvPr userDrawn="1"/>
        </p:nvSpPr>
        <p:spPr>
          <a:xfrm>
            <a:off x="2457753" y="-773468"/>
            <a:ext cx="1132113" cy="466531"/>
          </a:xfrm>
          <a:prstGeom prst="rect">
            <a:avLst/>
          </a:prstGeom>
          <a:solidFill>
            <a:srgbClr val="E3F3DB"/>
          </a:solidFill>
          <a:ln w="57150"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2" name="Dikdörtgen 23">
            <a:extLst>
              <a:ext uri="{FF2B5EF4-FFF2-40B4-BE49-F238E27FC236}">
                <a16:creationId xmlns:a16="http://schemas.microsoft.com/office/drawing/2014/main" id="{CFE0375A-207D-6CC6-C319-ED0CD98B39AD}"/>
              </a:ext>
            </a:extLst>
          </p:cNvPr>
          <p:cNvSpPr/>
          <p:nvPr userDrawn="1"/>
        </p:nvSpPr>
        <p:spPr>
          <a:xfrm>
            <a:off x="3686629" y="-773468"/>
            <a:ext cx="1132113" cy="466531"/>
          </a:xfrm>
          <a:prstGeom prst="rect">
            <a:avLst/>
          </a:prstGeom>
          <a:solidFill>
            <a:srgbClr val="E5EFFF"/>
          </a:solidFill>
          <a:ln w="5715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3" name="Dikdörtgen 23">
            <a:extLst>
              <a:ext uri="{FF2B5EF4-FFF2-40B4-BE49-F238E27FC236}">
                <a16:creationId xmlns:a16="http://schemas.microsoft.com/office/drawing/2014/main" id="{075AD28E-4D59-73A1-B6EB-729C796C1CD3}"/>
              </a:ext>
            </a:extLst>
          </p:cNvPr>
          <p:cNvSpPr/>
          <p:nvPr userDrawn="1"/>
        </p:nvSpPr>
        <p:spPr>
          <a:xfrm>
            <a:off x="4915505" y="-773468"/>
            <a:ext cx="1132113" cy="466531"/>
          </a:xfrm>
          <a:prstGeom prst="rect">
            <a:avLst/>
          </a:prstGeom>
          <a:solidFill>
            <a:srgbClr val="FFE0D6"/>
          </a:solidFill>
          <a:ln w="57150">
            <a:solidFill>
              <a:srgbClr val="C00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4" name="Dikdörtgen 23">
            <a:extLst>
              <a:ext uri="{FF2B5EF4-FFF2-40B4-BE49-F238E27FC236}">
                <a16:creationId xmlns:a16="http://schemas.microsoft.com/office/drawing/2014/main" id="{B687AB50-5ED8-BAED-B6B0-9DF91C4C30F7}"/>
              </a:ext>
            </a:extLst>
          </p:cNvPr>
          <p:cNvSpPr/>
          <p:nvPr userDrawn="1"/>
        </p:nvSpPr>
        <p:spPr>
          <a:xfrm>
            <a:off x="6144381" y="-773468"/>
            <a:ext cx="1132113" cy="466531"/>
          </a:xfrm>
          <a:prstGeom prst="rect">
            <a:avLst/>
          </a:prstGeom>
          <a:solidFill>
            <a:srgbClr val="F1EEFC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5" name="Dikdörtgen 23">
            <a:extLst>
              <a:ext uri="{FF2B5EF4-FFF2-40B4-BE49-F238E27FC236}">
                <a16:creationId xmlns:a16="http://schemas.microsoft.com/office/drawing/2014/main" id="{79201D5B-7995-640E-A371-E197C412ACF9}"/>
              </a:ext>
            </a:extLst>
          </p:cNvPr>
          <p:cNvSpPr/>
          <p:nvPr userDrawn="1"/>
        </p:nvSpPr>
        <p:spPr>
          <a:xfrm>
            <a:off x="7373257" y="-773468"/>
            <a:ext cx="1132113" cy="466531"/>
          </a:xfrm>
          <a:prstGeom prst="rect">
            <a:avLst/>
          </a:prstGeom>
          <a:solidFill>
            <a:srgbClr val="F2F2F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6" name="Dikdörtgen 23">
            <a:extLst>
              <a:ext uri="{FF2B5EF4-FFF2-40B4-BE49-F238E27FC236}">
                <a16:creationId xmlns:a16="http://schemas.microsoft.com/office/drawing/2014/main" id="{362D2E98-CFA1-F849-A25F-0FECEA91CFC8}"/>
              </a:ext>
            </a:extLst>
          </p:cNvPr>
          <p:cNvSpPr/>
          <p:nvPr userDrawn="1"/>
        </p:nvSpPr>
        <p:spPr>
          <a:xfrm>
            <a:off x="8602133" y="-773468"/>
            <a:ext cx="1132113" cy="466531"/>
          </a:xfrm>
          <a:prstGeom prst="rect">
            <a:avLst/>
          </a:prstGeom>
          <a:solidFill>
            <a:srgbClr val="F8F5E3"/>
          </a:solidFill>
          <a:ln w="57150">
            <a:solidFill>
              <a:srgbClr val="BF8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7" name="Dikdörtgen 23">
            <a:extLst>
              <a:ext uri="{FF2B5EF4-FFF2-40B4-BE49-F238E27FC236}">
                <a16:creationId xmlns:a16="http://schemas.microsoft.com/office/drawing/2014/main" id="{C57F412D-34D4-62A7-9662-1BFFE52140EF}"/>
              </a:ext>
            </a:extLst>
          </p:cNvPr>
          <p:cNvSpPr/>
          <p:nvPr userDrawn="1"/>
        </p:nvSpPr>
        <p:spPr>
          <a:xfrm>
            <a:off x="2457750" y="-1441320"/>
            <a:ext cx="1132113" cy="466531"/>
          </a:xfrm>
          <a:prstGeom prst="rect">
            <a:avLst/>
          </a:prstGeom>
          <a:solidFill>
            <a:srgbClr val="E4F2DE"/>
          </a:solidFill>
          <a:ln w="57150">
            <a:solidFill>
              <a:srgbClr val="1081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9" name="Dikdörtgen 6">
            <a:extLst>
              <a:ext uri="{FF2B5EF4-FFF2-40B4-BE49-F238E27FC236}">
                <a16:creationId xmlns:a16="http://schemas.microsoft.com/office/drawing/2014/main" id="{680940DE-4EC1-1880-E739-31C690C7F656}"/>
              </a:ext>
            </a:extLst>
          </p:cNvPr>
          <p:cNvSpPr/>
          <p:nvPr userDrawn="1"/>
        </p:nvSpPr>
        <p:spPr>
          <a:xfrm>
            <a:off x="12652542" y="736794"/>
            <a:ext cx="1132113" cy="466531"/>
          </a:xfrm>
          <a:prstGeom prst="rect">
            <a:avLst/>
          </a:prstGeom>
          <a:solidFill>
            <a:srgbClr val="F493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51" name="Dikdörtgen 6">
            <a:extLst>
              <a:ext uri="{FF2B5EF4-FFF2-40B4-BE49-F238E27FC236}">
                <a16:creationId xmlns:a16="http://schemas.microsoft.com/office/drawing/2014/main" id="{3D2C23B7-FC3D-228E-230C-7394A7E72F08}"/>
              </a:ext>
            </a:extLst>
          </p:cNvPr>
          <p:cNvSpPr/>
          <p:nvPr userDrawn="1"/>
        </p:nvSpPr>
        <p:spPr>
          <a:xfrm>
            <a:off x="12652542" y="1445860"/>
            <a:ext cx="1132113" cy="466531"/>
          </a:xfrm>
          <a:prstGeom prst="rect">
            <a:avLst/>
          </a:prstGeom>
          <a:solidFill>
            <a:srgbClr val="C00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52" name="Dikdörtgen 6">
            <a:extLst>
              <a:ext uri="{FF2B5EF4-FFF2-40B4-BE49-F238E27FC236}">
                <a16:creationId xmlns:a16="http://schemas.microsoft.com/office/drawing/2014/main" id="{86E5C1D5-4A65-BA3C-5EA0-002940C87243}"/>
              </a:ext>
            </a:extLst>
          </p:cNvPr>
          <p:cNvSpPr/>
          <p:nvPr userDrawn="1"/>
        </p:nvSpPr>
        <p:spPr>
          <a:xfrm>
            <a:off x="12652542" y="2154926"/>
            <a:ext cx="1132113" cy="466531"/>
          </a:xfrm>
          <a:prstGeom prst="rect">
            <a:avLst/>
          </a:prstGeom>
          <a:solidFill>
            <a:srgbClr val="1081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53" name="Dikdörtgen 6">
            <a:extLst>
              <a:ext uri="{FF2B5EF4-FFF2-40B4-BE49-F238E27FC236}">
                <a16:creationId xmlns:a16="http://schemas.microsoft.com/office/drawing/2014/main" id="{0147DBEB-EE61-C4DC-C190-5CECB856C6D9}"/>
              </a:ext>
            </a:extLst>
          </p:cNvPr>
          <p:cNvSpPr/>
          <p:nvPr userDrawn="1"/>
        </p:nvSpPr>
        <p:spPr>
          <a:xfrm>
            <a:off x="12652542" y="2863992"/>
            <a:ext cx="1132113" cy="46653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54" name="Dikdörtgen 6">
            <a:extLst>
              <a:ext uri="{FF2B5EF4-FFF2-40B4-BE49-F238E27FC236}">
                <a16:creationId xmlns:a16="http://schemas.microsoft.com/office/drawing/2014/main" id="{D1339B6E-627E-1152-DCC2-A24972107E0F}"/>
              </a:ext>
            </a:extLst>
          </p:cNvPr>
          <p:cNvSpPr/>
          <p:nvPr userDrawn="1"/>
        </p:nvSpPr>
        <p:spPr>
          <a:xfrm>
            <a:off x="12652542" y="3573058"/>
            <a:ext cx="1132113" cy="466531"/>
          </a:xfrm>
          <a:prstGeom prst="rect">
            <a:avLst/>
          </a:prstGeom>
          <a:solidFill>
            <a:srgbClr val="FBE5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E98D67D3-EEF3-73AD-79E3-09F886069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743" y="95698"/>
            <a:ext cx="11730748" cy="770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ikdörtgen 22">
            <a:extLst>
              <a:ext uri="{FF2B5EF4-FFF2-40B4-BE49-F238E27FC236}">
                <a16:creationId xmlns:a16="http://schemas.microsoft.com/office/drawing/2014/main" id="{EF7ABB1D-348F-4BDB-ED1E-240CBAC8FA05}"/>
              </a:ext>
            </a:extLst>
          </p:cNvPr>
          <p:cNvSpPr/>
          <p:nvPr userDrawn="1"/>
        </p:nvSpPr>
        <p:spPr>
          <a:xfrm>
            <a:off x="12652542" y="7118385"/>
            <a:ext cx="1132113" cy="466531"/>
          </a:xfrm>
          <a:prstGeom prst="rect">
            <a:avLst/>
          </a:prstGeom>
          <a:solidFill>
            <a:srgbClr val="FFE69A"/>
          </a:solidFill>
          <a:ln>
            <a:solidFill>
              <a:srgbClr val="FFE6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11" name="Dikdörtgen 22">
            <a:extLst>
              <a:ext uri="{FF2B5EF4-FFF2-40B4-BE49-F238E27FC236}">
                <a16:creationId xmlns:a16="http://schemas.microsoft.com/office/drawing/2014/main" id="{CBE93740-B338-D1EA-6B58-CE0DDC72027F}"/>
              </a:ext>
            </a:extLst>
          </p:cNvPr>
          <p:cNvSpPr/>
          <p:nvPr userDrawn="1"/>
        </p:nvSpPr>
        <p:spPr>
          <a:xfrm>
            <a:off x="12652542" y="7827451"/>
            <a:ext cx="1132113" cy="46653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F2F2F2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D48E2-B4B9-DE97-6561-E7739C1E4F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6133" y="6510727"/>
            <a:ext cx="8473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 b="1"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fld id="{926C5CFF-FC03-5F4C-B716-CBEBB43E48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Dikdörtgen 22">
            <a:extLst>
              <a:ext uri="{FF2B5EF4-FFF2-40B4-BE49-F238E27FC236}">
                <a16:creationId xmlns:a16="http://schemas.microsoft.com/office/drawing/2014/main" id="{2F6270D0-6DFD-6A84-CDF4-A83D296D9AB4}"/>
              </a:ext>
            </a:extLst>
          </p:cNvPr>
          <p:cNvSpPr/>
          <p:nvPr userDrawn="1"/>
        </p:nvSpPr>
        <p:spPr>
          <a:xfrm>
            <a:off x="12652542" y="8536517"/>
            <a:ext cx="1132113" cy="466531"/>
          </a:xfrm>
          <a:prstGeom prst="rect">
            <a:avLst/>
          </a:prstGeom>
          <a:solidFill>
            <a:srgbClr val="E30A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F2F2F2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DBFD4E3-89D8-8E85-FB35-5FD1B1C328C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6519670"/>
            <a:ext cx="1228876" cy="38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29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7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5" r:id="rId9"/>
    <p:sldLayoutId id="2147483686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s.umd.edu/~firtina" TargetMode="External"/><Relationship Id="rId2" Type="http://schemas.openxmlformats.org/officeDocument/2006/relationships/hyperlink" Target="mailto:canfirtina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chart" Target="../charts/chart3.xml"/><Relationship Id="rId7" Type="http://schemas.openxmlformats.org/officeDocument/2006/relationships/image" Target="../media/image9.png"/><Relationship Id="rId12" Type="http://schemas.openxmlformats.org/officeDocument/2006/relationships/image" Target="../media/image1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11" Type="http://schemas.openxmlformats.org/officeDocument/2006/relationships/image" Target="../media/image29.jpg"/><Relationship Id="rId5" Type="http://schemas.openxmlformats.org/officeDocument/2006/relationships/chart" Target="../charts/chart5.xml"/><Relationship Id="rId10" Type="http://schemas.openxmlformats.org/officeDocument/2006/relationships/image" Target="../media/image28.jpeg"/><Relationship Id="rId4" Type="http://schemas.openxmlformats.org/officeDocument/2006/relationships/chart" Target="../charts/chart4.xml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24.sv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gif"/><Relationship Id="rId13" Type="http://schemas.openxmlformats.org/officeDocument/2006/relationships/image" Target="../media/image53.gif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svg"/><Relationship Id="rId11" Type="http://schemas.openxmlformats.org/officeDocument/2006/relationships/image" Target="../media/image25.png"/><Relationship Id="rId5" Type="http://schemas.openxmlformats.org/officeDocument/2006/relationships/image" Target="../media/image47.svg"/><Relationship Id="rId10" Type="http://schemas.openxmlformats.org/officeDocument/2006/relationships/hyperlink" Target="https://nanoporetech.com/platform/technology/basecalling" TargetMode="External"/><Relationship Id="rId4" Type="http://schemas.openxmlformats.org/officeDocument/2006/relationships/image" Target="../media/image46.png"/><Relationship Id="rId9" Type="http://schemas.openxmlformats.org/officeDocument/2006/relationships/image" Target="../media/image51.emf"/><Relationship Id="rId14" Type="http://schemas.openxmlformats.org/officeDocument/2006/relationships/hyperlink" Target="https://blogs.ed.ac.uk/institute-genetics-cancer/2020/04/08/nanopore-sequencing-controversial-world-records-and-whale-watchin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hyperlink" Target="https://experiment.com/projects/sequencing-the-genome-of-the-freshwater-angelfish" TargetMode="External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hyperlink" Target="https://x.com/SethSHowes/status/2045782975380406623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7" Type="http://schemas.openxmlformats.org/officeDocument/2006/relationships/image" Target="../media/image7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0.png"/><Relationship Id="rId5" Type="http://schemas.openxmlformats.org/officeDocument/2006/relationships/image" Target="../media/image700.png"/><Relationship Id="rId4" Type="http://schemas.openxmlformats.org/officeDocument/2006/relationships/image" Target="../media/image69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s.umd.edu/~firtina/pub/rawhash-firtina-2023-ismbeccb.pptx" TargetMode="External"/><Relationship Id="rId13" Type="http://schemas.openxmlformats.org/officeDocument/2006/relationships/image" Target="../media/image61.png"/><Relationship Id="rId3" Type="http://schemas.openxmlformats.org/officeDocument/2006/relationships/hyperlink" Target="https://www.iscb.org/ismbeccb2023/" TargetMode="External"/><Relationship Id="rId7" Type="http://schemas.openxmlformats.org/officeDocument/2006/relationships/hyperlink" Target="https://youtu.be/ti0M6TvRkTs" TargetMode="External"/><Relationship Id="rId12" Type="http://schemas.openxmlformats.org/officeDocument/2006/relationships/hyperlink" Target="https://x.com/FirtinaC/status/1617627617259311107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CMU-SAFARI/RawHash" TargetMode="External"/><Relationship Id="rId11" Type="http://schemas.openxmlformats.org/officeDocument/2006/relationships/hyperlink" Target="https://www.biorxiv.org/content/10.1101/2023.01.22.525080v2.full.pdf" TargetMode="External"/><Relationship Id="rId5" Type="http://schemas.openxmlformats.org/officeDocument/2006/relationships/hyperlink" Target="https://arxiv.org/pdf/2301.09200.pdf" TargetMode="External"/><Relationship Id="rId10" Type="http://schemas.openxmlformats.org/officeDocument/2006/relationships/hyperlink" Target="https://www.biorxiv.org/content/10.1101/2023.01.22.525080" TargetMode="External"/><Relationship Id="rId4" Type="http://schemas.openxmlformats.org/officeDocument/2006/relationships/hyperlink" Target="https://doi.org/10.1093/bioinformatics/btad272" TargetMode="External"/><Relationship Id="rId9" Type="http://schemas.openxmlformats.org/officeDocument/2006/relationships/hyperlink" Target="https://www.cs.umd.edu/~firtina/pub/rawhash-firtina-2023-ismbeccb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00.png"/><Relationship Id="rId3" Type="http://schemas.openxmlformats.org/officeDocument/2006/relationships/image" Target="../media/image64.emf"/><Relationship Id="rId7" Type="http://schemas.openxmlformats.org/officeDocument/2006/relationships/image" Target="../media/image710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00.png"/><Relationship Id="rId5" Type="http://schemas.openxmlformats.org/officeDocument/2006/relationships/image" Target="../media/image6900.png"/><Relationship Id="rId4" Type="http://schemas.openxmlformats.org/officeDocument/2006/relationships/image" Target="../media/image65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STORMGroup/RawHash2" TargetMode="External"/><Relationship Id="rId4" Type="http://schemas.openxmlformats.org/officeDocument/2006/relationships/hyperlink" Target="https://github.com/CMU-SAFARI/RawHash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rmatics.oxfordjournals.org/" TargetMode="External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CMU-SAFARI/RawHash" TargetMode="External"/><Relationship Id="rId5" Type="http://schemas.openxmlformats.org/officeDocument/2006/relationships/hyperlink" Target="https://arxiv.org/pdf/2309.05771" TargetMode="External"/><Relationship Id="rId4" Type="http://schemas.openxmlformats.org/officeDocument/2006/relationships/hyperlink" Target="https://doi.org/10.1093/bioinformatics/btae478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xdNN1ddp8EQ" TargetMode="External"/><Relationship Id="rId13" Type="http://schemas.openxmlformats.org/officeDocument/2006/relationships/hyperlink" Target="https://www.cs.umd.edu/~firtina/pub/rawsamble_firtina_cshl-biological_data_science_2024.pptx" TargetMode="External"/><Relationship Id="rId3" Type="http://schemas.openxmlformats.org/officeDocument/2006/relationships/hyperlink" Target="http://bioinformatics.oxfordjournals.org/" TargetMode="External"/><Relationship Id="rId7" Type="http://schemas.openxmlformats.org/officeDocument/2006/relationships/hyperlink" Target="https://www.iscb.org/ismb2024/programme-schedule/scientific-programme/hitseq" TargetMode="External"/><Relationship Id="rId12" Type="http://schemas.openxmlformats.org/officeDocument/2006/relationships/hyperlink" Target="https://youtu.be/D3-QytzMdMc" TargetMode="External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21.xml"/><Relationship Id="rId16" Type="http://schemas.openxmlformats.org/officeDocument/2006/relationships/hyperlink" Target="https://www.linkedin.com/posts/canfirtina_rawsamble-overlapping-and-assembling-raw-activity-7255258365721804801-Dyfj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STORMgroup/RawHash2" TargetMode="External"/><Relationship Id="rId11" Type="http://schemas.openxmlformats.org/officeDocument/2006/relationships/hyperlink" Target="https://meetings.cshl.edu/abstracts.aspx?meet=DATA&amp;year=24" TargetMode="External"/><Relationship Id="rId5" Type="http://schemas.openxmlformats.org/officeDocument/2006/relationships/hyperlink" Target="https://arxiv.org/pdf/2410.17801" TargetMode="External"/><Relationship Id="rId15" Type="http://schemas.openxmlformats.org/officeDocument/2006/relationships/hyperlink" Target="https://x.com/FirtinaC/status/1849478207684194449" TargetMode="External"/><Relationship Id="rId10" Type="http://schemas.openxmlformats.org/officeDocument/2006/relationships/hyperlink" Target="https://www.cs.umd.edu/~firtina/pub/rawsamble-firtina-2024-ismb.pdf" TargetMode="External"/><Relationship Id="rId4" Type="http://schemas.openxmlformats.org/officeDocument/2006/relationships/hyperlink" Target="https://doi.org/10.1093/bioinformatics/btag087" TargetMode="External"/><Relationship Id="rId9" Type="http://schemas.openxmlformats.org/officeDocument/2006/relationships/hyperlink" Target="https://www.cs.umd.edu/~firtina/pub/rawsamble-firtina-2024-ismb.pptx" TargetMode="External"/><Relationship Id="rId14" Type="http://schemas.openxmlformats.org/officeDocument/2006/relationships/hyperlink" Target="https://www.cs.umd.edu/~firtina/pub/rawsamble_firtina_cshl-biological_data_science_2024.pdf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svg"/><Relationship Id="rId4" Type="http://schemas.openxmlformats.org/officeDocument/2006/relationships/image" Target="../media/image70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72.sv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73.svg"/><Relationship Id="rId7" Type="http://schemas.openxmlformats.org/officeDocument/2006/relationships/image" Target="../media/image9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11" Type="http://schemas.openxmlformats.org/officeDocument/2006/relationships/image" Target="../media/image1060.png"/><Relationship Id="rId5" Type="http://schemas.openxmlformats.org/officeDocument/2006/relationships/image" Target="../media/image930.png"/><Relationship Id="rId10" Type="http://schemas.openxmlformats.org/officeDocument/2006/relationships/image" Target="../media/image1050.png"/><Relationship Id="rId9" Type="http://schemas.openxmlformats.org/officeDocument/2006/relationships/image" Target="../media/image97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603.20420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hyperlink" Target="https://github.com/STORMgroup/CRANE" TargetMode="External"/><Relationship Id="rId4" Type="http://schemas.openxmlformats.org/officeDocument/2006/relationships/hyperlink" Target="https://arxiv.org/pdf/2603.20420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hyperlink" Target="https://github.com/STORMgroup/CRANE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603.20420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hyperlink" Target="https://github.com/STORMgroup/CRANE" TargetMode="External"/><Relationship Id="rId4" Type="http://schemas.openxmlformats.org/officeDocument/2006/relationships/hyperlink" Target="https://arxiv.org/pdf/2603.20420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24.sv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cs.umd.edu/~firtina" TargetMode="External"/><Relationship Id="rId2" Type="http://schemas.openxmlformats.org/officeDocument/2006/relationships/hyperlink" Target="mailto:canfirtina@gmail.com" TargetMode="Externa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hyperlink" Target="https://arxiv.org/pdf/2310.04366.pdf" TargetMode="External"/><Relationship Id="rId7" Type="http://schemas.openxmlformats.org/officeDocument/2006/relationships/hyperlink" Target="https://arxiv.org/abs/2310.04366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Swordfish_micro23-talk.pdf" TargetMode="External"/><Relationship Id="rId5" Type="http://schemas.openxmlformats.org/officeDocument/2006/relationships/hyperlink" Target="https://people.inf.ethz.ch/omutlu/pub/Swordfish_micro23-talk.pptx" TargetMode="External"/><Relationship Id="rId4" Type="http://schemas.openxmlformats.org/officeDocument/2006/relationships/hyperlink" Target="https://dl.acm.org/doi/proceedings/10.1145/3613424" TargetMode="Externa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emf"/><Relationship Id="rId3" Type="http://schemas.openxmlformats.org/officeDocument/2006/relationships/image" Target="../media/image89.emf"/><Relationship Id="rId7" Type="http://schemas.openxmlformats.org/officeDocument/2006/relationships/image" Target="../media/image93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emf"/><Relationship Id="rId5" Type="http://schemas.openxmlformats.org/officeDocument/2006/relationships/image" Target="../media/image91.emf"/><Relationship Id="rId10" Type="http://schemas.openxmlformats.org/officeDocument/2006/relationships/image" Target="../media/image96.emf"/><Relationship Id="rId4" Type="http://schemas.openxmlformats.org/officeDocument/2006/relationships/image" Target="../media/image90.emf"/><Relationship Id="rId9" Type="http://schemas.openxmlformats.org/officeDocument/2006/relationships/image" Target="../media/image95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em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GenPIP_comparch22-lecture-slides.pdf" TargetMode="External"/><Relationship Id="rId3" Type="http://schemas.openxmlformats.org/officeDocument/2006/relationships/hyperlink" Target="https://arxiv.org/pdf/2209.08600.pdf" TargetMode="External"/><Relationship Id="rId7" Type="http://schemas.openxmlformats.org/officeDocument/2006/relationships/hyperlink" Target="https://people.inf.ethz.ch/omutlu/pub/GenPIP_comparch22-lecture-slides.pptx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GenPIP_micro22-talk.pdf" TargetMode="External"/><Relationship Id="rId11" Type="http://schemas.openxmlformats.org/officeDocument/2006/relationships/image" Target="../media/image99.png"/><Relationship Id="rId5" Type="http://schemas.openxmlformats.org/officeDocument/2006/relationships/hyperlink" Target="https://people.inf.ethz.ch/omutlu/pub/GenPIP_micro22-talk.pptx" TargetMode="External"/><Relationship Id="rId10" Type="http://schemas.openxmlformats.org/officeDocument/2006/relationships/hyperlink" Target="https://arxiv.org/abs/2209.08600" TargetMode="External"/><Relationship Id="rId4" Type="http://schemas.openxmlformats.org/officeDocument/2006/relationships/hyperlink" Target="http://www.microarch.org/micro55/" TargetMode="External"/><Relationship Id="rId9" Type="http://schemas.openxmlformats.org/officeDocument/2006/relationships/hyperlink" Target="https://youtu.be/PWWBtrL60dQ?t=8290" TargetMode="Externa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tiff"/><Relationship Id="rId4" Type="http://schemas.openxmlformats.org/officeDocument/2006/relationships/image" Target="../media/image10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access.ieee.org/" TargetMode="External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CMU-SAFARI/RawAlign" TargetMode="External"/><Relationship Id="rId5" Type="http://schemas.openxmlformats.org/officeDocument/2006/relationships/hyperlink" Target="https://arxiv.org/pdf/2310.05037.pdf" TargetMode="External"/><Relationship Id="rId4" Type="http://schemas.openxmlformats.org/officeDocument/2006/relationships/hyperlink" Target="https://doi.org/10.1109/ACCESS.2024.3520669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7.em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hyperlink" Target="https://acm-bcb.org/2025/index.php" TargetMode="External"/><Relationship Id="rId7" Type="http://schemas.openxmlformats.org/officeDocument/2006/relationships/hyperlink" Target="https://www.cs.umd.edu/~firtina/pub/rawbench_bcb.pdf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s.umd.edu/~firtina/pub/rawbench_bcb.pptx" TargetMode="External"/><Relationship Id="rId5" Type="http://schemas.openxmlformats.org/officeDocument/2006/relationships/hyperlink" Target="https://www.biorxiv.org/content/10.1101/2025.10.04.680405.full.pdf" TargetMode="External"/><Relationship Id="rId4" Type="http://schemas.openxmlformats.org/officeDocument/2006/relationships/hyperlink" Target="https://www.biorxiv.org/content/10.1101/2025.10.04.680405.abstract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s.umd.edu/~firtina/pub/2025_ics_soysal_mars.pdf" TargetMode="External"/><Relationship Id="rId3" Type="http://schemas.openxmlformats.org/officeDocument/2006/relationships/hyperlink" Target="https://hpcrl.github.io/ICS2025-webpage/" TargetMode="External"/><Relationship Id="rId7" Type="http://schemas.openxmlformats.org/officeDocument/2006/relationships/hyperlink" Target="https://www.cs.umd.edu/~firtina/pub/2025_ics_soysal_mars.pptx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YVZCzXKsR7A" TargetMode="External"/><Relationship Id="rId5" Type="http://schemas.openxmlformats.org/officeDocument/2006/relationships/hyperlink" Target="https://arxiv.org/pdf/2506.10931" TargetMode="External"/><Relationship Id="rId4" Type="http://schemas.openxmlformats.org/officeDocument/2006/relationships/hyperlink" Target="https://dl.acm.org/doi/full/10.1145/3721145.3730428" TargetMode="External"/><Relationship Id="rId9" Type="http://schemas.openxmlformats.org/officeDocument/2006/relationships/image" Target="../media/image11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chart" Target="../charts/chart10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chart" Target="../charts/chart11.xml"/><Relationship Id="rId5" Type="http://schemas.openxmlformats.org/officeDocument/2006/relationships/notesSlide" Target="../notesSlides/notesSlide58.xml"/><Relationship Id="rId4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chart" Target="../charts/chart1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02B54-310A-A0B3-9A00-B81F0501AC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1520" y="1155648"/>
            <a:ext cx="10972800" cy="1169166"/>
          </a:xfrm>
        </p:spPr>
        <p:txBody>
          <a:bodyPr/>
          <a:lstStyle/>
          <a:p>
            <a:r>
              <a:rPr lang="en-US" sz="4200" dirty="0"/>
              <a:t>Lost in Translation: Harnessing the Power of Nanopore Electrical Signals in Genomics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82955-5703-315C-1416-9C38CEE5EF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Can Firtina | </a:t>
            </a:r>
            <a:r>
              <a:rPr lang="en-US" dirty="0">
                <a:hlinkClick r:id="rId2"/>
              </a:rPr>
              <a:t>canfirtina@gmail.com</a:t>
            </a:r>
            <a:r>
              <a:rPr lang="en-US" dirty="0"/>
              <a:t> | </a:t>
            </a:r>
            <a:r>
              <a:rPr lang="en-US" dirty="0">
                <a:hlinkClick r:id="rId3"/>
              </a:rPr>
              <a:t>cs.umd.edu/~firtina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EA1ADF-0DDC-2C45-AB16-0101A5C148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Assistant Professor of Computer Science at UMD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F39E1B-5141-8A65-6204-C5EDD5A5D2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1520" y="3649308"/>
            <a:ext cx="11346180" cy="341632"/>
          </a:xfrm>
        </p:spPr>
        <p:txBody>
          <a:bodyPr/>
          <a:lstStyle/>
          <a:p>
            <a:r>
              <a:rPr lang="en-US" dirty="0"/>
              <a:t>Computational Genomics Summer Institute (CGSI 2026)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2FBA79-34F3-5EFA-589E-68C6D9C3244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31520" y="4039992"/>
            <a:ext cx="10972800" cy="341632"/>
          </a:xfrm>
        </p:spPr>
        <p:txBody>
          <a:bodyPr/>
          <a:lstStyle/>
          <a:p>
            <a:r>
              <a:rPr lang="en-US" dirty="0"/>
              <a:t>Rancho Palos Verdes, CA, USA. July 9 2026</a:t>
            </a:r>
          </a:p>
        </p:txBody>
      </p:sp>
    </p:spTree>
    <p:extLst>
      <p:ext uri="{BB962C8B-B14F-4D97-AF65-F5344CB8AC3E}">
        <p14:creationId xmlns:p14="http://schemas.microsoft.com/office/powerpoint/2010/main" val="4088689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A0B18-9E1C-4934-DA59-48E195923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51B91-4148-1CAB-14D6-89212DB9E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Genomes Reveals Key Insights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8ED03E-051B-8910-D6D4-FC03C4D7F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80749E1-5E9C-F29A-598E-BF38B1549B03}"/>
              </a:ext>
            </a:extLst>
          </p:cNvPr>
          <p:cNvGrpSpPr/>
          <p:nvPr/>
        </p:nvGrpSpPr>
        <p:grpSpPr>
          <a:xfrm>
            <a:off x="1652555" y="3955175"/>
            <a:ext cx="2534134" cy="2604453"/>
            <a:chOff x="1088927" y="3955175"/>
            <a:chExt cx="2534134" cy="260445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78F2019-6CC0-AB98-78C0-B8E42C49E369}"/>
                </a:ext>
              </a:extLst>
            </p:cNvPr>
            <p:cNvSpPr/>
            <p:nvPr/>
          </p:nvSpPr>
          <p:spPr>
            <a:xfrm>
              <a:off x="1088927" y="5944075"/>
              <a:ext cx="2534134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Detecting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pathogens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 the environment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9F51D66-EA8F-DBB5-63F6-8B91E4CCA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74482" y="3955175"/>
              <a:ext cx="1965960" cy="1965960"/>
            </a:xfrm>
            <a:prstGeom prst="roundRect">
              <a:avLst>
                <a:gd name="adj" fmla="val 33813"/>
              </a:avLst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B6AC6BE-F4A0-4CFC-475B-A0172CCE269B}"/>
              </a:ext>
            </a:extLst>
          </p:cNvPr>
          <p:cNvGrpSpPr/>
          <p:nvPr/>
        </p:nvGrpSpPr>
        <p:grpSpPr>
          <a:xfrm>
            <a:off x="7696590" y="3955175"/>
            <a:ext cx="2446077" cy="2612207"/>
            <a:chOff x="5608996" y="3955175"/>
            <a:chExt cx="2446077" cy="261220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1590D9B-9F7C-E5B6-A830-00D0633135F8}"/>
                </a:ext>
              </a:extLst>
            </p:cNvPr>
            <p:cNvSpPr/>
            <p:nvPr/>
          </p:nvSpPr>
          <p:spPr>
            <a:xfrm>
              <a:off x="5608996" y="5951829"/>
              <a:ext cx="2446077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Rapid surveillance of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disease outbreaks</a:t>
              </a:r>
            </a:p>
          </p:txBody>
        </p:sp>
        <p:pic>
          <p:nvPicPr>
            <p:cNvPr id="9" name="Picture 8" descr="A computer with a dna strand on the screen&#10;&#10;Description automatically generated">
              <a:extLst>
                <a:ext uri="{FF2B5EF4-FFF2-40B4-BE49-F238E27FC236}">
                  <a16:creationId xmlns:a16="http://schemas.microsoft.com/office/drawing/2014/main" id="{68F79135-36DF-6F01-662D-E1687EE5E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03559" y="3955175"/>
              <a:ext cx="1988900" cy="1988900"/>
            </a:xfrm>
            <a:prstGeom prst="roundRect">
              <a:avLst>
                <a:gd name="adj" fmla="val 37687"/>
              </a:avLst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E1FF889-FB54-4360-2D23-F606DB38C857}"/>
              </a:ext>
            </a:extLst>
          </p:cNvPr>
          <p:cNvGrpSpPr/>
          <p:nvPr/>
        </p:nvGrpSpPr>
        <p:grpSpPr>
          <a:xfrm>
            <a:off x="7171773" y="989275"/>
            <a:ext cx="3517486" cy="2515849"/>
            <a:chOff x="5084179" y="989275"/>
            <a:chExt cx="3517486" cy="2515849"/>
          </a:xfrm>
        </p:grpSpPr>
        <p:pic>
          <p:nvPicPr>
            <p:cNvPr id="11" name="Picture 10" descr="A pair of hands holding a dna strand&#10;&#10;Description automatically generated">
              <a:extLst>
                <a:ext uri="{FF2B5EF4-FFF2-40B4-BE49-F238E27FC236}">
                  <a16:creationId xmlns:a16="http://schemas.microsoft.com/office/drawing/2014/main" id="{E54E9DE8-677B-16B6-C797-637276F26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03559" y="989275"/>
              <a:ext cx="1966262" cy="1965960"/>
            </a:xfrm>
            <a:prstGeom prst="roundRect">
              <a:avLst>
                <a:gd name="adj" fmla="val 33654"/>
              </a:avLst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03A963-1C69-D9AE-85BC-2C343361525C}"/>
                </a:ext>
              </a:extLst>
            </p:cNvPr>
            <p:cNvSpPr/>
            <p:nvPr/>
          </p:nvSpPr>
          <p:spPr>
            <a:xfrm>
              <a:off x="5084179" y="3197347"/>
              <a:ext cx="351748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Genome Editing</a:t>
              </a: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E99E670-96F6-DEF5-A4BB-FD139F8094DF}"/>
              </a:ext>
            </a:extLst>
          </p:cNvPr>
          <p:cNvGrpSpPr/>
          <p:nvPr/>
        </p:nvGrpSpPr>
        <p:grpSpPr>
          <a:xfrm>
            <a:off x="1502741" y="989275"/>
            <a:ext cx="2833763" cy="2512955"/>
            <a:chOff x="356183" y="989275"/>
            <a:chExt cx="2833763" cy="251295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7D62BDA-81A8-7CDA-55FB-39B12EC166E1}"/>
                </a:ext>
              </a:extLst>
            </p:cNvPr>
            <p:cNvSpPr/>
            <p:nvPr/>
          </p:nvSpPr>
          <p:spPr>
            <a:xfrm>
              <a:off x="356183" y="3194453"/>
              <a:ext cx="2833763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Personalized Medicine</a:t>
              </a: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15" name="Picture 14" descr="A cartoon of a person inside a jar of pills&#10;&#10;Description automatically generated">
              <a:extLst>
                <a:ext uri="{FF2B5EF4-FFF2-40B4-BE49-F238E27FC236}">
                  <a16:creationId xmlns:a16="http://schemas.microsoft.com/office/drawing/2014/main" id="{9AAB2158-9B41-027C-30BC-9B5C448EF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084" y="989275"/>
              <a:ext cx="1965960" cy="1965960"/>
            </a:xfrm>
            <a:prstGeom prst="roundRect">
              <a:avLst>
                <a:gd name="adj" fmla="val 34109"/>
              </a:avLst>
            </a:prstGeom>
          </p:spPr>
        </p:pic>
      </p:grpSp>
    </p:spTree>
    <p:extLst>
      <p:ext uri="{BB962C8B-B14F-4D97-AF65-F5344CB8AC3E}">
        <p14:creationId xmlns:p14="http://schemas.microsoft.com/office/powerpoint/2010/main" val="333986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9386E-254F-A0C4-5949-0307F25D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the Entire Genomic Sequence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B96EF2-D906-3586-61CF-3C56A486E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EABB45-BE16-3872-DF91-7A355FE3665F}"/>
              </a:ext>
            </a:extLst>
          </p:cNvPr>
          <p:cNvSpPr txBox="1"/>
          <p:nvPr/>
        </p:nvSpPr>
        <p:spPr>
          <a:xfrm>
            <a:off x="-1459149" y="67315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5BF2FBD-6F71-924A-E83B-5AE0EC4E5B2D}"/>
              </a:ext>
            </a:extLst>
          </p:cNvPr>
          <p:cNvCxnSpPr>
            <a:cxnSpLocks/>
          </p:cNvCxnSpPr>
          <p:nvPr/>
        </p:nvCxnSpPr>
        <p:spPr>
          <a:xfrm>
            <a:off x="5933873" y="2069456"/>
            <a:ext cx="1" cy="36612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60EFF1C3-965D-CC03-0B2C-D543B8B6D14D}"/>
              </a:ext>
            </a:extLst>
          </p:cNvPr>
          <p:cNvGrpSpPr/>
          <p:nvPr/>
        </p:nvGrpSpPr>
        <p:grpSpPr>
          <a:xfrm>
            <a:off x="3978885" y="866166"/>
            <a:ext cx="6052847" cy="1225955"/>
            <a:chOff x="2617012" y="866166"/>
            <a:chExt cx="6052847" cy="122595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12C416-2704-AA7F-7072-1C001432DC75}"/>
                </a:ext>
              </a:extLst>
            </p:cNvPr>
            <p:cNvGrpSpPr/>
            <p:nvPr/>
          </p:nvGrpSpPr>
          <p:grpSpPr>
            <a:xfrm>
              <a:off x="3939158" y="866166"/>
              <a:ext cx="4730701" cy="1225955"/>
              <a:chOff x="3939158" y="866166"/>
              <a:chExt cx="4730701" cy="1225955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59703BB-9E78-7BAC-AB7A-27F8AD5330D8}"/>
                  </a:ext>
                </a:extLst>
              </p:cNvPr>
              <p:cNvSpPr txBox="1"/>
              <p:nvPr/>
            </p:nvSpPr>
            <p:spPr>
              <a:xfrm>
                <a:off x="5392322" y="1171367"/>
                <a:ext cx="3277537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Whole Genome: 6.4B bps</a:t>
                </a:r>
              </a:p>
              <a:p>
                <a:pPr algn="ctr">
                  <a:defRPr/>
                </a:pPr>
                <a:r>
                  <a:rPr lang="en-US" sz="2000" b="1" dirty="0">
                    <a:solidFill>
                      <a:srgbClr val="C0070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(Non-human-readable)</a:t>
                </a: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EB490AD8-A686-CB1C-5BFE-EB211C6C65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3959023" y="846301"/>
                <a:ext cx="1225955" cy="1265686"/>
              </a:xfrm>
              <a:prstGeom prst="rect">
                <a:avLst/>
              </a:prstGeom>
            </p:spPr>
          </p:pic>
        </p:grpSp>
        <p:pic>
          <p:nvPicPr>
            <p:cNvPr id="8" name="Content Placeholder 5">
              <a:extLst>
                <a:ext uri="{FF2B5EF4-FFF2-40B4-BE49-F238E27FC236}">
                  <a16:creationId xmlns:a16="http://schemas.microsoft.com/office/drawing/2014/main" id="{B7272834-5EAA-D8C6-90E3-4ED425DFC5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Glas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" b="107"/>
            <a:stretch/>
          </p:blipFill>
          <p:spPr>
            <a:xfrm>
              <a:off x="2617012" y="1008785"/>
              <a:ext cx="937761" cy="944506"/>
            </a:xfrm>
            <a:prstGeom prst="roundRect">
              <a:avLst>
                <a:gd name="adj" fmla="val 35390"/>
              </a:avLst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1A20DE5-010B-3BDA-0694-8E0788E9550F}"/>
                </a:ext>
              </a:extLst>
            </p:cNvPr>
            <p:cNvCxnSpPr>
              <a:cxnSpLocks/>
            </p:cNvCxnSpPr>
            <p:nvPr/>
          </p:nvCxnSpPr>
          <p:spPr>
            <a:xfrm>
              <a:off x="3405930" y="1479145"/>
              <a:ext cx="53322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9464E74-B55F-0A81-555D-B9EBE2CB426D}"/>
              </a:ext>
            </a:extLst>
          </p:cNvPr>
          <p:cNvGrpSpPr/>
          <p:nvPr/>
        </p:nvGrpSpPr>
        <p:grpSpPr>
          <a:xfrm>
            <a:off x="1629937" y="5546451"/>
            <a:ext cx="8607872" cy="987959"/>
            <a:chOff x="134327" y="5546451"/>
            <a:chExt cx="8607872" cy="98795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C8CBE82-D234-2823-18D2-3DAB96F09DE4}"/>
                </a:ext>
              </a:extLst>
            </p:cNvPr>
            <p:cNvGrpSpPr/>
            <p:nvPr/>
          </p:nvGrpSpPr>
          <p:grpSpPr>
            <a:xfrm>
              <a:off x="1466104" y="5835824"/>
              <a:ext cx="7276095" cy="698586"/>
              <a:chOff x="1466104" y="5835824"/>
              <a:chExt cx="7276095" cy="698586"/>
            </a:xfrm>
          </p:grpSpPr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4B4DFDA1-447C-8811-8FC5-CC9829A600F0}"/>
                  </a:ext>
                </a:extLst>
              </p:cNvPr>
              <p:cNvSpPr/>
              <p:nvPr/>
            </p:nvSpPr>
            <p:spPr>
              <a:xfrm>
                <a:off x="1466104" y="5835824"/>
                <a:ext cx="7276095" cy="365760"/>
              </a:xfrm>
              <a:prstGeom prst="roundRect">
                <a:avLst/>
              </a:prstGeom>
              <a:solidFill>
                <a:srgbClr val="F8F4E2"/>
              </a:solidFill>
              <a:ln w="158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>
                  <a:defRPr/>
                </a:pP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AAA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CC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...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AAA</a:t>
                </a:r>
                <a:r>
                  <a:rPr lang="en-CH" sz="2000" b="1">
                    <a:solidFill>
                      <a:srgbClr val="F49314"/>
                    </a:solidFill>
                    <a:latin typeface="PT Mono" panose="02060509020205020204" pitchFamily="49" charset="77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...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CCC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AA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...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endParaRPr lang="en-CH" sz="2000" b="1" kern="0" dirty="0"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F9DE427-A0EE-AAEC-DF27-BAF69C7549B3}"/>
                  </a:ext>
                </a:extLst>
              </p:cNvPr>
              <p:cNvSpPr txBox="1"/>
              <p:nvPr/>
            </p:nvSpPr>
            <p:spPr>
              <a:xfrm>
                <a:off x="1834540" y="6226633"/>
                <a:ext cx="653922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Whole Human Genome: 6.4B bps</a:t>
                </a:r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sz="2000" b="1" dirty="0">
                    <a:solidFill>
                      <a:srgbClr val="4473C4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(Human-readable)</a:t>
                </a:r>
                <a:endParaRPr lang="en-CH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14" name="Content Placeholder 5">
              <a:extLst>
                <a:ext uri="{FF2B5EF4-FFF2-40B4-BE49-F238E27FC236}">
                  <a16:creationId xmlns:a16="http://schemas.microsoft.com/office/drawing/2014/main" id="{724B231D-A72F-2F13-CE56-64D6A6970A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" b="107"/>
            <a:stretch/>
          </p:blipFill>
          <p:spPr>
            <a:xfrm>
              <a:off x="134327" y="5546451"/>
              <a:ext cx="937761" cy="944506"/>
            </a:xfrm>
            <a:prstGeom prst="roundRect">
              <a:avLst>
                <a:gd name="adj" fmla="val 35390"/>
              </a:avLst>
            </a:prstGeom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52794FD-4134-3AF5-D41D-5DC8ABE03F84}"/>
                </a:ext>
              </a:extLst>
            </p:cNvPr>
            <p:cNvCxnSpPr>
              <a:cxnSpLocks/>
            </p:cNvCxnSpPr>
            <p:nvPr/>
          </p:nvCxnSpPr>
          <p:spPr>
            <a:xfrm>
              <a:off x="898109" y="6018704"/>
              <a:ext cx="5679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A400253-C300-A039-D646-13A923078BEE}"/>
              </a:ext>
            </a:extLst>
          </p:cNvPr>
          <p:cNvSpPr/>
          <p:nvPr/>
        </p:nvSpPr>
        <p:spPr>
          <a:xfrm>
            <a:off x="5710507" y="2142354"/>
            <a:ext cx="425789" cy="3654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82BA4B-8824-C8DF-CE83-585DC39BAFD7}"/>
              </a:ext>
            </a:extLst>
          </p:cNvPr>
          <p:cNvGrpSpPr/>
          <p:nvPr/>
        </p:nvGrpSpPr>
        <p:grpSpPr>
          <a:xfrm>
            <a:off x="4916646" y="3080011"/>
            <a:ext cx="4655817" cy="816051"/>
            <a:chOff x="2852047" y="2972311"/>
            <a:chExt cx="4655817" cy="81605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BA1B2C-16D4-3523-1F03-CCB3F68D30C3}"/>
                </a:ext>
              </a:extLst>
            </p:cNvPr>
            <p:cNvGrpSpPr/>
            <p:nvPr/>
          </p:nvGrpSpPr>
          <p:grpSpPr>
            <a:xfrm>
              <a:off x="2852047" y="3172809"/>
              <a:ext cx="4655817" cy="615553"/>
              <a:chOff x="2852047" y="3172809"/>
              <a:chExt cx="4655817" cy="615553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4C52E7C-0AF3-8382-A06B-0BA61AC69B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86" r="1"/>
              <a:stretch/>
            </p:blipFill>
            <p:spPr>
              <a:xfrm>
                <a:off x="2852047" y="3251986"/>
                <a:ext cx="2031169" cy="457200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9AD5865-1FEB-F2CE-8076-41CA982E89A4}"/>
                  </a:ext>
                </a:extLst>
              </p:cNvPr>
              <p:cNvSpPr txBox="1"/>
              <p:nvPr/>
            </p:nvSpPr>
            <p:spPr>
              <a:xfrm>
                <a:off x="5144744" y="3172809"/>
                <a:ext cx="2363120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srgbClr val="F49314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 Genomic Data</a:t>
                </a:r>
                <a:br>
                  <a:rPr lang="en-US" sz="2000" b="1" dirty="0">
                    <a:solidFill>
                      <a:srgbClr val="F49314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(Human-readable?)</a:t>
                </a:r>
              </a:p>
            </p:txBody>
          </p:sp>
        </p:grp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C5623D6-79BD-A0AD-5018-42B6F66ACBBD}"/>
                </a:ext>
              </a:extLst>
            </p:cNvPr>
            <p:cNvCxnSpPr>
              <a:cxnSpLocks/>
            </p:cNvCxnSpPr>
            <p:nvPr/>
          </p:nvCxnSpPr>
          <p:spPr>
            <a:xfrm>
              <a:off x="3867631" y="2972311"/>
              <a:ext cx="0" cy="45476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3BD59F-DE28-83D5-E0FF-A8A74A6FC240}"/>
              </a:ext>
            </a:extLst>
          </p:cNvPr>
          <p:cNvGrpSpPr/>
          <p:nvPr/>
        </p:nvGrpSpPr>
        <p:grpSpPr>
          <a:xfrm>
            <a:off x="2778873" y="2084948"/>
            <a:ext cx="3740274" cy="1102755"/>
            <a:chOff x="-569277" y="2115885"/>
            <a:chExt cx="3740274" cy="1102755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B4DADF3-8F34-7CB2-D889-406B4EDDA64F}"/>
                </a:ext>
              </a:extLst>
            </p:cNvPr>
            <p:cNvCxnSpPr>
              <a:cxnSpLocks/>
            </p:cNvCxnSpPr>
            <p:nvPr/>
          </p:nvCxnSpPr>
          <p:spPr>
            <a:xfrm>
              <a:off x="2585723" y="2115885"/>
              <a:ext cx="0" cy="4572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BE817A0-1F2C-6D68-E315-8787B8048965}"/>
                </a:ext>
              </a:extLst>
            </p:cNvPr>
            <p:cNvGrpSpPr/>
            <p:nvPr/>
          </p:nvGrpSpPr>
          <p:grpSpPr>
            <a:xfrm>
              <a:off x="-569277" y="2523637"/>
              <a:ext cx="3740274" cy="695003"/>
              <a:chOff x="-569277" y="2523637"/>
              <a:chExt cx="3740274" cy="695003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DF698A0-46D3-35E8-A5DC-85893603B61D}"/>
                  </a:ext>
                </a:extLst>
              </p:cNvPr>
              <p:cNvSpPr txBox="1"/>
              <p:nvPr/>
            </p:nvSpPr>
            <p:spPr>
              <a:xfrm>
                <a:off x="-569277" y="2717249"/>
                <a:ext cx="252215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Sequencing Device</a:t>
                </a:r>
                <a:endParaRPr lang="en-CH" sz="2000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C328B458-3C6E-7ECE-9F74-6CCCAC775B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79485" y="2523637"/>
                <a:ext cx="1091512" cy="695003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EE0A141-8A5F-E5E6-09D7-89679BDDE38E}"/>
              </a:ext>
            </a:extLst>
          </p:cNvPr>
          <p:cNvGrpSpPr/>
          <p:nvPr/>
        </p:nvGrpSpPr>
        <p:grpSpPr>
          <a:xfrm>
            <a:off x="3358900" y="3766573"/>
            <a:ext cx="3249851" cy="2021253"/>
            <a:chOff x="1997027" y="3766573"/>
            <a:chExt cx="3249851" cy="202125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AFA9985-7900-FA5D-C1E2-9F3B3D84B25D}"/>
                </a:ext>
              </a:extLst>
            </p:cNvPr>
            <p:cNvGrpSpPr/>
            <p:nvPr/>
          </p:nvGrpSpPr>
          <p:grpSpPr>
            <a:xfrm>
              <a:off x="1997027" y="3766573"/>
              <a:ext cx="3249851" cy="1568007"/>
              <a:chOff x="3636140" y="1861042"/>
              <a:chExt cx="3249851" cy="1568007"/>
            </a:xfrm>
          </p:grpSpPr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2646444F-EBB0-3DCB-1FA1-08F2A8AB7A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10872" y="1861042"/>
                <a:ext cx="0" cy="45635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387D9827-C434-8CC5-64A1-345078706654}"/>
                  </a:ext>
                </a:extLst>
              </p:cNvPr>
              <p:cNvGrpSpPr/>
              <p:nvPr/>
            </p:nvGrpSpPr>
            <p:grpSpPr>
              <a:xfrm>
                <a:off x="3636140" y="2313227"/>
                <a:ext cx="3249851" cy="1115822"/>
                <a:chOff x="3730731" y="2313227"/>
                <a:chExt cx="3249851" cy="1115822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E71A570-9242-2B2D-07CE-8B2E7C0AD6C1}"/>
                    </a:ext>
                  </a:extLst>
                </p:cNvPr>
                <p:cNvSpPr txBox="1"/>
                <p:nvPr/>
              </p:nvSpPr>
              <p:spPr>
                <a:xfrm>
                  <a:off x="3730731" y="2563362"/>
                  <a:ext cx="1707903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000" b="1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Translator (Basecalling)</a:t>
                  </a:r>
                  <a:endParaRPr lang="en-CH" sz="2000" b="1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37C0205B-12A7-E706-61E7-195C5047D528}"/>
                    </a:ext>
                  </a:extLst>
                </p:cNvPr>
                <p:cNvGrpSpPr/>
                <p:nvPr/>
              </p:nvGrpSpPr>
              <p:grpSpPr>
                <a:xfrm>
                  <a:off x="5630344" y="2313227"/>
                  <a:ext cx="1350238" cy="1115822"/>
                  <a:chOff x="5511819" y="2313227"/>
                  <a:chExt cx="1350238" cy="1115822"/>
                </a:xfrm>
              </p:grpSpPr>
              <p:pic>
                <p:nvPicPr>
                  <p:cNvPr id="36" name="Picture 35">
                    <a:extLst>
                      <a:ext uri="{FF2B5EF4-FFF2-40B4-BE49-F238E27FC236}">
                        <a16:creationId xmlns:a16="http://schemas.microsoft.com/office/drawing/2014/main" id="{A4DBE914-861A-C95F-893B-3A5DD60E4D9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511819" y="2313227"/>
                    <a:ext cx="1350238" cy="1115822"/>
                  </a:xfrm>
                  <a:prstGeom prst="rect">
                    <a:avLst/>
                  </a:prstGeom>
                </p:spPr>
              </p:pic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6EABA1D5-DB93-D326-3442-F24B43C21A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862175" y="2546755"/>
                    <a:ext cx="649526" cy="648766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>
                    <a:solidFill>
                      <a:srgbClr val="4473C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dirty="0">
                        <a:solidFill>
                          <a:schemeClr val="tx1"/>
                        </a:solidFill>
                        <a:latin typeface="Avenir Next" panose="020B0503020202020204" pitchFamily="34" charset="0"/>
                      </a:rPr>
                      <a:t>AI</a:t>
                    </a:r>
                  </a:p>
                </p:txBody>
              </p:sp>
            </p:grpSp>
          </p:grpSp>
        </p:grp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E950080-732A-D634-F6A2-6C3279E3E0C1}"/>
                </a:ext>
              </a:extLst>
            </p:cNvPr>
            <p:cNvCxnSpPr>
              <a:cxnSpLocks/>
            </p:cNvCxnSpPr>
            <p:nvPr/>
          </p:nvCxnSpPr>
          <p:spPr>
            <a:xfrm>
              <a:off x="4574156" y="5331470"/>
              <a:ext cx="0" cy="4563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496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64207-FF6C-C339-9DC8-EF0CF6A4B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Genomic Data: Giant Jigsaw Puzzle to Solve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20FE05-EB35-8A0F-F610-A4AE6687C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FAA0E5-589A-C608-DA76-1053FE7DC1CF}"/>
              </a:ext>
            </a:extLst>
          </p:cNvPr>
          <p:cNvGrpSpPr/>
          <p:nvPr/>
        </p:nvGrpSpPr>
        <p:grpSpPr>
          <a:xfrm>
            <a:off x="3039347" y="1791559"/>
            <a:ext cx="7171905" cy="1600373"/>
            <a:chOff x="-7806886" y="-1258203"/>
            <a:chExt cx="7171905" cy="160037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F4BE98F-EB57-F5AF-ADED-95D9BFBE7928}"/>
                </a:ext>
              </a:extLst>
            </p:cNvPr>
            <p:cNvSpPr/>
            <p:nvPr/>
          </p:nvSpPr>
          <p:spPr>
            <a:xfrm>
              <a:off x="-5363300" y="-1082942"/>
              <a:ext cx="1637513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4DD0C86-B857-E129-C9C4-651BF27E081D}"/>
                </a:ext>
              </a:extLst>
            </p:cNvPr>
            <p:cNvSpPr/>
            <p:nvPr/>
          </p:nvSpPr>
          <p:spPr>
            <a:xfrm>
              <a:off x="-4894099" y="-872315"/>
              <a:ext cx="928765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44828F2-9858-33B0-7B26-7B5C906008D5}"/>
                </a:ext>
              </a:extLst>
            </p:cNvPr>
            <p:cNvSpPr/>
            <p:nvPr/>
          </p:nvSpPr>
          <p:spPr>
            <a:xfrm>
              <a:off x="-4179844" y="-397940"/>
              <a:ext cx="902487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01FBB6B-5B18-DBE2-00FF-EEAB6EC7A10B}"/>
                </a:ext>
              </a:extLst>
            </p:cNvPr>
            <p:cNvSpPr/>
            <p:nvPr/>
          </p:nvSpPr>
          <p:spPr>
            <a:xfrm>
              <a:off x="-4337425" y="-600328"/>
              <a:ext cx="879861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2E5ABFB-7E43-1ACB-EF41-B4AF60BD9B85}"/>
                </a:ext>
              </a:extLst>
            </p:cNvPr>
            <p:cNvSpPr/>
            <p:nvPr/>
          </p:nvSpPr>
          <p:spPr>
            <a:xfrm>
              <a:off x="-7806886" y="-637085"/>
              <a:ext cx="953736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9E01D1D-E87E-26D7-2A87-0E35DAD7A11C}"/>
                </a:ext>
              </a:extLst>
            </p:cNvPr>
            <p:cNvSpPr/>
            <p:nvPr/>
          </p:nvSpPr>
          <p:spPr>
            <a:xfrm>
              <a:off x="-7666635" y="-350225"/>
              <a:ext cx="1674330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D22FE7B-ADF7-FA5F-4008-A150F7236974}"/>
                </a:ext>
              </a:extLst>
            </p:cNvPr>
            <p:cNvSpPr/>
            <p:nvPr/>
          </p:nvSpPr>
          <p:spPr>
            <a:xfrm>
              <a:off x="-7400321" y="-23590"/>
              <a:ext cx="2591025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DFB4727-5AE8-B89F-38AA-762829CA3ECB}"/>
                </a:ext>
              </a:extLst>
            </p:cNvPr>
            <p:cNvSpPr/>
            <p:nvPr/>
          </p:nvSpPr>
          <p:spPr>
            <a:xfrm>
              <a:off x="-3191250" y="-1111375"/>
              <a:ext cx="561272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05F77D-7CFC-EBD0-8A53-BDD253A1B8BA}"/>
                </a:ext>
              </a:extLst>
            </p:cNvPr>
            <p:cNvSpPr/>
            <p:nvPr/>
          </p:nvSpPr>
          <p:spPr>
            <a:xfrm>
              <a:off x="-6710575" y="-541275"/>
              <a:ext cx="1002276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80C3B3-E5C3-6741-5C33-C1D96D37C6DA}"/>
                </a:ext>
              </a:extLst>
            </p:cNvPr>
            <p:cNvSpPr/>
            <p:nvPr/>
          </p:nvSpPr>
          <p:spPr>
            <a:xfrm>
              <a:off x="-3487531" y="-220030"/>
              <a:ext cx="2418185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1434A7-CF36-73AD-279D-A671D99ACD3C}"/>
                </a:ext>
              </a:extLst>
            </p:cNvPr>
            <p:cNvSpPr/>
            <p:nvPr/>
          </p:nvSpPr>
          <p:spPr>
            <a:xfrm>
              <a:off x="-3792169" y="-993835"/>
              <a:ext cx="427754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9295D13-441D-37A9-1F69-34C8EFC64485}"/>
                </a:ext>
              </a:extLst>
            </p:cNvPr>
            <p:cNvSpPr/>
            <p:nvPr/>
          </p:nvSpPr>
          <p:spPr>
            <a:xfrm>
              <a:off x="-6470384" y="-1258203"/>
              <a:ext cx="1515720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3FD7D5E-2E66-4CA9-2584-3D01F0C2FC24}"/>
                </a:ext>
              </a:extLst>
            </p:cNvPr>
            <p:cNvSpPr/>
            <p:nvPr/>
          </p:nvSpPr>
          <p:spPr>
            <a:xfrm>
              <a:off x="-1083901" y="-1231306"/>
              <a:ext cx="448920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E40BC44-840A-C3C7-8FF8-A9C7E5E01FB4}"/>
                </a:ext>
              </a:extLst>
            </p:cNvPr>
            <p:cNvSpPr/>
            <p:nvPr/>
          </p:nvSpPr>
          <p:spPr>
            <a:xfrm>
              <a:off x="-2836191" y="-660729"/>
              <a:ext cx="1972920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6CE4F0D-58E3-ACF2-FB45-D29AF3E5022F}"/>
                </a:ext>
              </a:extLst>
            </p:cNvPr>
            <p:cNvSpPr/>
            <p:nvPr/>
          </p:nvSpPr>
          <p:spPr>
            <a:xfrm>
              <a:off x="-4693376" y="-431146"/>
              <a:ext cx="829658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94DC40D-E757-9217-D619-7857EF9F45A5}"/>
                </a:ext>
              </a:extLst>
            </p:cNvPr>
            <p:cNvSpPr/>
            <p:nvPr/>
          </p:nvSpPr>
          <p:spPr>
            <a:xfrm>
              <a:off x="-3876936" y="-23590"/>
              <a:ext cx="2643623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2215DAA-251A-F34C-BC3F-CF418743FB15}"/>
                </a:ext>
              </a:extLst>
            </p:cNvPr>
            <p:cNvSpPr/>
            <p:nvPr/>
          </p:nvSpPr>
          <p:spPr>
            <a:xfrm>
              <a:off x="-2707517" y="-1231306"/>
              <a:ext cx="1482090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E2B705E-0279-5471-71F6-7D85F90C6F2E}"/>
                </a:ext>
              </a:extLst>
            </p:cNvPr>
            <p:cNvSpPr/>
            <p:nvPr/>
          </p:nvSpPr>
          <p:spPr>
            <a:xfrm>
              <a:off x="-7741341" y="-102490"/>
              <a:ext cx="588978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060567E-D27F-4FEB-BB66-172A0B0B73F5}"/>
                </a:ext>
              </a:extLst>
            </p:cNvPr>
            <p:cNvSpPr/>
            <p:nvPr/>
          </p:nvSpPr>
          <p:spPr>
            <a:xfrm>
              <a:off x="-4637967" y="-32612"/>
              <a:ext cx="690041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5B553CB-E2B8-6F4C-B55C-AF3D0FC48D1B}"/>
                </a:ext>
              </a:extLst>
            </p:cNvPr>
            <p:cNvSpPr/>
            <p:nvPr/>
          </p:nvSpPr>
          <p:spPr>
            <a:xfrm>
              <a:off x="-6909377" y="-1182240"/>
              <a:ext cx="1370893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75E39F6-2442-B148-45BE-B2D0E3D46996}"/>
                </a:ext>
              </a:extLst>
            </p:cNvPr>
            <p:cNvSpPr/>
            <p:nvPr/>
          </p:nvSpPr>
          <p:spPr>
            <a:xfrm>
              <a:off x="-5902579" y="-261964"/>
              <a:ext cx="1881280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01CA455-1473-6601-3449-CFD700B09FE8}"/>
                </a:ext>
              </a:extLst>
            </p:cNvPr>
            <p:cNvSpPr/>
            <p:nvPr/>
          </p:nvSpPr>
          <p:spPr>
            <a:xfrm>
              <a:off x="-3656345" y="-1183000"/>
              <a:ext cx="706961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AAE5234-CADE-BF7C-4B68-B27AD501F98A}"/>
                </a:ext>
              </a:extLst>
            </p:cNvPr>
            <p:cNvSpPr/>
            <p:nvPr/>
          </p:nvSpPr>
          <p:spPr>
            <a:xfrm>
              <a:off x="-5625405" y="-520806"/>
              <a:ext cx="838312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F77E6AA-57BA-7252-758C-FC9F93934943}"/>
                </a:ext>
              </a:extLst>
            </p:cNvPr>
            <p:cNvSpPr/>
            <p:nvPr/>
          </p:nvSpPr>
          <p:spPr>
            <a:xfrm>
              <a:off x="-3191250" y="-666635"/>
              <a:ext cx="253975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CAEBC74-6CB5-687C-9DD5-B6BD5187241A}"/>
                </a:ext>
              </a:extLst>
            </p:cNvPr>
            <p:cNvSpPr/>
            <p:nvPr/>
          </p:nvSpPr>
          <p:spPr>
            <a:xfrm>
              <a:off x="-2121039" y="-966088"/>
              <a:ext cx="740837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EF8F316-AFB6-34A7-187A-B477EF6B55DE}"/>
                </a:ext>
              </a:extLst>
            </p:cNvPr>
            <p:cNvSpPr/>
            <p:nvPr/>
          </p:nvSpPr>
          <p:spPr>
            <a:xfrm>
              <a:off x="-2479815" y="-785824"/>
              <a:ext cx="1219424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BFC93C4-F90B-0063-4E70-2C347EF5D3CF}"/>
                </a:ext>
              </a:extLst>
            </p:cNvPr>
            <p:cNvSpPr/>
            <p:nvPr/>
          </p:nvSpPr>
          <p:spPr>
            <a:xfrm>
              <a:off x="-7752578" y="-1231306"/>
              <a:ext cx="556934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27ED6D0-76CA-0801-0A89-EF8907C43389}"/>
                </a:ext>
              </a:extLst>
            </p:cNvPr>
            <p:cNvSpPr/>
            <p:nvPr/>
          </p:nvSpPr>
          <p:spPr>
            <a:xfrm>
              <a:off x="-6195160" y="-779649"/>
              <a:ext cx="1233221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F805568-B89A-26F7-8AEA-3E59D940F84B}"/>
                </a:ext>
              </a:extLst>
            </p:cNvPr>
            <p:cNvSpPr/>
            <p:nvPr/>
          </p:nvSpPr>
          <p:spPr>
            <a:xfrm>
              <a:off x="-7408765" y="-1067763"/>
              <a:ext cx="1432129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6A52478-A670-A3FA-F921-9D8939DB7443}"/>
              </a:ext>
            </a:extLst>
          </p:cNvPr>
          <p:cNvGrpSpPr>
            <a:grpSpLocks noChangeAspect="1"/>
          </p:cNvGrpSpPr>
          <p:nvPr/>
        </p:nvGrpSpPr>
        <p:grpSpPr>
          <a:xfrm>
            <a:off x="8198091" y="1793032"/>
            <a:ext cx="1606359" cy="1613570"/>
            <a:chOff x="-3412647" y="4320361"/>
            <a:chExt cx="940285" cy="944506"/>
          </a:xfrm>
        </p:grpSpPr>
        <p:pic>
          <p:nvPicPr>
            <p:cNvPr id="35" name="Content Placeholder 5">
              <a:extLst>
                <a:ext uri="{FF2B5EF4-FFF2-40B4-BE49-F238E27FC236}">
                  <a16:creationId xmlns:a16="http://schemas.microsoft.com/office/drawing/2014/main" id="{99DE9195-294A-1853-53BA-68737F3088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" b="107"/>
            <a:stretch/>
          </p:blipFill>
          <p:spPr>
            <a:xfrm>
              <a:off x="-3412647" y="4320361"/>
              <a:ext cx="937761" cy="944506"/>
            </a:xfrm>
            <a:prstGeom prst="roundRect">
              <a:avLst>
                <a:gd name="adj" fmla="val 35390"/>
              </a:avLst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22411F34-9DF2-0975-D40A-EF28586EE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449" b="74734"/>
            <a:stretch/>
          </p:blipFill>
          <p:spPr>
            <a:xfrm>
              <a:off x="-3412647" y="4320361"/>
              <a:ext cx="940285" cy="944506"/>
            </a:xfrm>
            <a:prstGeom prst="roundRect">
              <a:avLst>
                <a:gd name="adj" fmla="val 36446"/>
              </a:avLst>
            </a:prstGeom>
          </p:spPr>
        </p:pic>
      </p:grpSp>
      <p:pic>
        <p:nvPicPr>
          <p:cNvPr id="37" name="Content Placeholder 5">
            <a:extLst>
              <a:ext uri="{FF2B5EF4-FFF2-40B4-BE49-F238E27FC236}">
                <a16:creationId xmlns:a16="http://schemas.microsoft.com/office/drawing/2014/main" id="{398F83A3-6495-B6D5-76D1-DDDB3DBF0C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" b="107"/>
          <a:stretch/>
        </p:blipFill>
        <p:spPr>
          <a:xfrm>
            <a:off x="1678578" y="2674784"/>
            <a:ext cx="937761" cy="944506"/>
          </a:xfrm>
          <a:prstGeom prst="roundRect">
            <a:avLst>
              <a:gd name="adj" fmla="val 35390"/>
            </a:avLst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EB42058-669F-27D0-7506-F588297EB54C}"/>
              </a:ext>
            </a:extLst>
          </p:cNvPr>
          <p:cNvGrpSpPr>
            <a:grpSpLocks noChangeAspect="1"/>
          </p:cNvGrpSpPr>
          <p:nvPr/>
        </p:nvGrpSpPr>
        <p:grpSpPr>
          <a:xfrm>
            <a:off x="1679139" y="2674768"/>
            <a:ext cx="937624" cy="941832"/>
            <a:chOff x="-3412647" y="4320361"/>
            <a:chExt cx="940285" cy="944506"/>
          </a:xfrm>
        </p:grpSpPr>
        <p:pic>
          <p:nvPicPr>
            <p:cNvPr id="39" name="Content Placeholder 5">
              <a:extLst>
                <a:ext uri="{FF2B5EF4-FFF2-40B4-BE49-F238E27FC236}">
                  <a16:creationId xmlns:a16="http://schemas.microsoft.com/office/drawing/2014/main" id="{B176A9F4-BFF4-3F29-5607-235BED5CA9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" b="107"/>
            <a:stretch/>
          </p:blipFill>
          <p:spPr>
            <a:xfrm>
              <a:off x="-3412647" y="4320361"/>
              <a:ext cx="937761" cy="944506"/>
            </a:xfrm>
            <a:prstGeom prst="roundRect">
              <a:avLst>
                <a:gd name="adj" fmla="val 35390"/>
              </a:avLst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DA5B5E6E-47F9-9450-0FB1-6B61D4885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449" b="74734"/>
            <a:stretch/>
          </p:blipFill>
          <p:spPr>
            <a:xfrm>
              <a:off x="-3412647" y="4320361"/>
              <a:ext cx="940285" cy="944506"/>
            </a:xfrm>
            <a:prstGeom prst="roundRect">
              <a:avLst>
                <a:gd name="adj" fmla="val 36446"/>
              </a:avLst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0C1D17A-25D3-3B18-8ABC-B56FEC9608D4}"/>
              </a:ext>
            </a:extLst>
          </p:cNvPr>
          <p:cNvGrpSpPr/>
          <p:nvPr/>
        </p:nvGrpSpPr>
        <p:grpSpPr>
          <a:xfrm>
            <a:off x="1706676" y="981354"/>
            <a:ext cx="8579774" cy="965868"/>
            <a:chOff x="296162" y="981354"/>
            <a:chExt cx="8579774" cy="965868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1F8DD29-B2FF-33BF-0EA0-0ECDF328F004}"/>
                </a:ext>
              </a:extLst>
            </p:cNvPr>
            <p:cNvGrpSpPr/>
            <p:nvPr/>
          </p:nvGrpSpPr>
          <p:grpSpPr>
            <a:xfrm>
              <a:off x="1597312" y="981354"/>
              <a:ext cx="7278624" cy="718691"/>
              <a:chOff x="1329413" y="981354"/>
              <a:chExt cx="7278624" cy="718691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59E40D40-460E-B981-7AC0-4884DF6E4AD4}"/>
                  </a:ext>
                </a:extLst>
              </p:cNvPr>
              <p:cNvSpPr/>
              <p:nvPr/>
            </p:nvSpPr>
            <p:spPr>
              <a:xfrm>
                <a:off x="1329413" y="1334285"/>
                <a:ext cx="7278624" cy="365760"/>
              </a:xfrm>
              <a:prstGeom prst="roundRect">
                <a:avLst/>
              </a:prstGeom>
              <a:solidFill>
                <a:srgbClr val="FFE69A"/>
              </a:solidFill>
              <a:ln w="15875" cap="flat" cmpd="sng" algn="ctr">
                <a:solidFill>
                  <a:srgbClr val="FFAE3C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>
                  <a:defRPr/>
                </a:pP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AAA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CC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...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AAA</a:t>
                </a:r>
                <a:r>
                  <a:rPr lang="en-CH" sz="2000" b="1">
                    <a:solidFill>
                      <a:srgbClr val="F49314"/>
                    </a:solidFill>
                    <a:latin typeface="PT Mono" panose="02060509020205020204" pitchFamily="49" charset="77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...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CCC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AA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...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endParaRPr lang="en-CH" sz="2000" b="1" kern="0" dirty="0"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D23082A-9EB7-2FED-32F1-199474687C80}"/>
                  </a:ext>
                </a:extLst>
              </p:cNvPr>
              <p:cNvSpPr txBox="1"/>
              <p:nvPr/>
            </p:nvSpPr>
            <p:spPr>
              <a:xfrm>
                <a:off x="1753060" y="981354"/>
                <a:ext cx="643133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Human (Reference) Genome:</a:t>
                </a:r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3.2 Billion bps (haploid)</a:t>
                </a:r>
                <a:endParaRPr lang="en-CH" sz="2000" b="1" dirty="0">
                  <a:solidFill>
                    <a:srgbClr val="F4931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FDBC9B8C-3944-5306-5421-FC9CAF91E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162" y="1032822"/>
              <a:ext cx="914400" cy="914400"/>
            </a:xfrm>
            <a:prstGeom prst="rect">
              <a:avLst/>
            </a:prstGeom>
          </p:spPr>
        </p:pic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CD2985E-5CFB-2180-362C-7011919805FC}"/>
                </a:ext>
              </a:extLst>
            </p:cNvPr>
            <p:cNvCxnSpPr>
              <a:cxnSpLocks/>
            </p:cNvCxnSpPr>
            <p:nvPr/>
          </p:nvCxnSpPr>
          <p:spPr>
            <a:xfrm>
              <a:off x="1077460" y="1521046"/>
              <a:ext cx="52782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48EB5EE-890B-9EE6-6605-048DFCEA64EE}"/>
              </a:ext>
            </a:extLst>
          </p:cNvPr>
          <p:cNvGrpSpPr/>
          <p:nvPr/>
        </p:nvGrpSpPr>
        <p:grpSpPr>
          <a:xfrm>
            <a:off x="1848169" y="4611760"/>
            <a:ext cx="2826465" cy="548640"/>
            <a:chOff x="1833005" y="4758265"/>
            <a:chExt cx="2826465" cy="54864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3EDB81E-AC8A-0516-E52B-4D593DCDB073}"/>
                </a:ext>
              </a:extLst>
            </p:cNvPr>
            <p:cNvSpPr/>
            <p:nvPr/>
          </p:nvSpPr>
          <p:spPr>
            <a:xfrm>
              <a:off x="2472810" y="4878697"/>
              <a:ext cx="2186660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Unknown origins</a:t>
              </a:r>
              <a:endPara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1374EA8-908C-F524-CA00-4887660E8B1F}"/>
                </a:ext>
              </a:extLst>
            </p:cNvPr>
            <p:cNvGrpSpPr/>
            <p:nvPr/>
          </p:nvGrpSpPr>
          <p:grpSpPr>
            <a:xfrm>
              <a:off x="1833005" y="4758265"/>
              <a:ext cx="548640" cy="548640"/>
              <a:chOff x="3954918" y="4777353"/>
              <a:chExt cx="548640" cy="54864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1C1D2952-6BE7-9E40-375D-4F1F59CA4B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54918" y="4777353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5400" b="1" baseline="-4000" dirty="0">
                    <a:solidFill>
                      <a:srgbClr val="C00000"/>
                    </a:solidFill>
                    <a:latin typeface="Avenir Next" panose="020B0503020202020204" pitchFamily="34" charset="0"/>
                    <a:cs typeface="Quire Sans" panose="020B0502040400020003" pitchFamily="34" charset="0"/>
                  </a:rPr>
                  <a:t>?</a:t>
                </a:r>
              </a:p>
            </p:txBody>
          </p:sp>
          <p:pic>
            <p:nvPicPr>
              <p:cNvPr id="51" name="Graphic 50" descr="Database with solid fill">
                <a:extLst>
                  <a:ext uri="{FF2B5EF4-FFF2-40B4-BE49-F238E27FC236}">
                    <a16:creationId xmlns:a16="http://schemas.microsoft.com/office/drawing/2014/main" id="{00551B31-B4A6-1619-5F2F-71E645FFFA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000638" y="4823073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D1974BD-F8D9-E675-1F8A-1414DA06833B}"/>
              </a:ext>
            </a:extLst>
          </p:cNvPr>
          <p:cNvGrpSpPr/>
          <p:nvPr/>
        </p:nvGrpSpPr>
        <p:grpSpPr>
          <a:xfrm>
            <a:off x="1848169" y="5294548"/>
            <a:ext cx="4824765" cy="548640"/>
            <a:chOff x="916512" y="5584737"/>
            <a:chExt cx="4824765" cy="548640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4565AD6-3F27-0D95-1F82-5BFF0B5DCB2B}"/>
                </a:ext>
              </a:extLst>
            </p:cNvPr>
            <p:cNvSpPr/>
            <p:nvPr/>
          </p:nvSpPr>
          <p:spPr>
            <a:xfrm>
              <a:off x="1570470" y="5705169"/>
              <a:ext cx="4170807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Non-identical reference genome</a:t>
              </a:r>
              <a:endPara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8427B02-F962-8268-CD03-D560E8D78DE2}"/>
                </a:ext>
              </a:extLst>
            </p:cNvPr>
            <p:cNvGrpSpPr/>
            <p:nvPr/>
          </p:nvGrpSpPr>
          <p:grpSpPr>
            <a:xfrm>
              <a:off x="916512" y="5584737"/>
              <a:ext cx="548640" cy="548640"/>
              <a:chOff x="1525220" y="5584737"/>
              <a:chExt cx="548640" cy="548640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E23D44BA-7D55-5A60-4B60-BEDD28B133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25220" y="5584737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b="1" baseline="-4000" dirty="0">
                  <a:solidFill>
                    <a:srgbClr val="C00000"/>
                  </a:solidFill>
                  <a:latin typeface="Avenir Next" panose="020B0503020202020204" pitchFamily="34" charset="0"/>
                  <a:cs typeface="Quire Sans" panose="020B0502040400020003" pitchFamily="34" charset="0"/>
                </a:endParaRPr>
              </a:p>
            </p:txBody>
          </p:sp>
          <p:pic>
            <p:nvPicPr>
              <p:cNvPr id="56" name="Graphic 55" descr="Confused person with solid fill">
                <a:extLst>
                  <a:ext uri="{FF2B5EF4-FFF2-40B4-BE49-F238E27FC236}">
                    <a16:creationId xmlns:a16="http://schemas.microsoft.com/office/drawing/2014/main" id="{590CD4A6-1D40-4F7D-6FED-49E4C6999F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1570940" y="5630457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6A22F24-3AB6-3AB6-274D-6B8BFEC59B44}"/>
              </a:ext>
            </a:extLst>
          </p:cNvPr>
          <p:cNvGrpSpPr/>
          <p:nvPr/>
        </p:nvGrpSpPr>
        <p:grpSpPr>
          <a:xfrm>
            <a:off x="1848169" y="3928972"/>
            <a:ext cx="3190423" cy="548640"/>
            <a:chOff x="916512" y="5584737"/>
            <a:chExt cx="3190423" cy="54864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6C53AA9-833D-7C7F-3777-A8BA61F275B3}"/>
                </a:ext>
              </a:extLst>
            </p:cNvPr>
            <p:cNvSpPr/>
            <p:nvPr/>
          </p:nvSpPr>
          <p:spPr>
            <a:xfrm>
              <a:off x="1570471" y="5705169"/>
              <a:ext cx="2536464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Small pieces (reads)</a:t>
              </a:r>
              <a:endPara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33743612-0A37-6D5E-24F5-1434A3D55405}"/>
                </a:ext>
              </a:extLst>
            </p:cNvPr>
            <p:cNvGrpSpPr/>
            <p:nvPr/>
          </p:nvGrpSpPr>
          <p:grpSpPr>
            <a:xfrm>
              <a:off x="916512" y="5584737"/>
              <a:ext cx="548640" cy="548640"/>
              <a:chOff x="1525220" y="5584737"/>
              <a:chExt cx="548640" cy="548640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7926170A-941B-44B1-C899-2908703D17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25220" y="5584737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b="1" baseline="-4000" dirty="0">
                  <a:solidFill>
                    <a:srgbClr val="C00000"/>
                  </a:solidFill>
                  <a:latin typeface="Avenir Next" panose="020B0503020202020204" pitchFamily="34" charset="0"/>
                  <a:cs typeface="Quire Sans" panose="020B0502040400020003" pitchFamily="34" charset="0"/>
                </a:endParaRPr>
              </a:p>
            </p:txBody>
          </p:sp>
          <p:pic>
            <p:nvPicPr>
              <p:cNvPr id="61" name="Graphic 60" descr="Puzzle pieces with solid fill">
                <a:extLst>
                  <a:ext uri="{FF2B5EF4-FFF2-40B4-BE49-F238E27FC236}">
                    <a16:creationId xmlns:a16="http://schemas.microsoft.com/office/drawing/2014/main" id="{DFC2B53A-8062-FBAC-1A6A-C2AAFB98C0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/>
            </p:blipFill>
            <p:spPr>
              <a:xfrm>
                <a:off x="1570940" y="5630457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A26EE75-B5B8-5BD3-8014-984CC1519053}"/>
              </a:ext>
            </a:extLst>
          </p:cNvPr>
          <p:cNvGrpSpPr/>
          <p:nvPr/>
        </p:nvGrpSpPr>
        <p:grpSpPr>
          <a:xfrm>
            <a:off x="1848169" y="5977336"/>
            <a:ext cx="4637267" cy="548640"/>
            <a:chOff x="916512" y="5584737"/>
            <a:chExt cx="4637267" cy="54864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980D98E-3F12-A242-F676-8E3441F63BB9}"/>
                </a:ext>
              </a:extLst>
            </p:cNvPr>
            <p:cNvSpPr/>
            <p:nvPr/>
          </p:nvSpPr>
          <p:spPr>
            <a:xfrm>
              <a:off x="1570471" y="5705169"/>
              <a:ext cx="39833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Large volume of data to analyze</a:t>
              </a:r>
              <a:endPara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25DA83FD-23B6-1CA0-A64B-A2A75BDAAD74}"/>
                </a:ext>
              </a:extLst>
            </p:cNvPr>
            <p:cNvGrpSpPr/>
            <p:nvPr/>
          </p:nvGrpSpPr>
          <p:grpSpPr>
            <a:xfrm>
              <a:off x="916512" y="5584737"/>
              <a:ext cx="548640" cy="548640"/>
              <a:chOff x="1525220" y="5584737"/>
              <a:chExt cx="548640" cy="54864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DA6255F5-7A08-BB8E-1034-44629423CE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25220" y="5584737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b="1" baseline="-4000" dirty="0">
                  <a:solidFill>
                    <a:srgbClr val="C00000"/>
                  </a:solidFill>
                  <a:latin typeface="Avenir Next" panose="020B0503020202020204" pitchFamily="34" charset="0"/>
                  <a:cs typeface="Quire Sans" panose="020B0502040400020003" pitchFamily="34" charset="0"/>
                </a:endParaRPr>
              </a:p>
            </p:txBody>
          </p:sp>
          <p:pic>
            <p:nvPicPr>
              <p:cNvPr id="66" name="Graphic 65" descr="Database with solid fill">
                <a:extLst>
                  <a:ext uri="{FF2B5EF4-FFF2-40B4-BE49-F238E27FC236}">
                    <a16:creationId xmlns:a16="http://schemas.microsoft.com/office/drawing/2014/main" id="{5DAB68C2-9BDC-121C-A3E0-12A63C5852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570940" y="5630457"/>
                <a:ext cx="457200" cy="457200"/>
              </a:xfrm>
              <a:prstGeom prst="rect">
                <a:avLst/>
              </a:prstGeom>
            </p:spPr>
          </p:pic>
        </p:grp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889A525F-146D-9DC7-16EC-0BC689E8AD61}"/>
              </a:ext>
            </a:extLst>
          </p:cNvPr>
          <p:cNvSpPr/>
          <p:nvPr/>
        </p:nvSpPr>
        <p:spPr>
          <a:xfrm>
            <a:off x="2774485" y="1724999"/>
            <a:ext cx="7483867" cy="1674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49A43DC-80B9-D1E7-EA78-57F1979158D1}"/>
              </a:ext>
            </a:extLst>
          </p:cNvPr>
          <p:cNvSpPr/>
          <p:nvPr/>
        </p:nvSpPr>
        <p:spPr>
          <a:xfrm>
            <a:off x="5615827" y="2960476"/>
            <a:ext cx="992888" cy="365760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buNone/>
            </a:pPr>
            <a:r>
              <a:rPr lang="en-US" sz="2000" b="1" dirty="0">
                <a:solidFill>
                  <a:srgbClr val="7030A0"/>
                </a:solidFill>
                <a:latin typeface="PT Mono"/>
                <a:ea typeface="PT Mono"/>
                <a:cs typeface="PT Mono"/>
              </a:rPr>
              <a:t>AAA</a:t>
            </a:r>
            <a:r>
              <a:rPr lang="en-US" sz="2000" b="1" dirty="0">
                <a:solidFill>
                  <a:srgbClr val="10813D"/>
                </a:solidFill>
                <a:latin typeface="PT Mono"/>
                <a:ea typeface="PT Mono"/>
                <a:cs typeface="PT Mono"/>
              </a:rPr>
              <a:t>T</a:t>
            </a:r>
            <a:r>
              <a:rPr lang="en-US" sz="2000" b="1" dirty="0">
                <a:solidFill>
                  <a:srgbClr val="4473C4"/>
                </a:solidFill>
                <a:latin typeface="PT Mono"/>
                <a:ea typeface="PT Mono"/>
                <a:cs typeface="PT Mono"/>
              </a:rPr>
              <a:t>GG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CB08591-1834-C5A7-9425-AE77F8CAC3B8}"/>
              </a:ext>
            </a:extLst>
          </p:cNvPr>
          <p:cNvGrpSpPr/>
          <p:nvPr/>
        </p:nvGrpSpPr>
        <p:grpSpPr>
          <a:xfrm>
            <a:off x="4698993" y="2896870"/>
            <a:ext cx="920536" cy="453712"/>
            <a:chOff x="3288479" y="2896870"/>
            <a:chExt cx="920536" cy="453712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9406243C-8C5A-F9E1-962B-FBE28F51C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6" t="7018" r="5169" b="10285"/>
            <a:stretch/>
          </p:blipFill>
          <p:spPr>
            <a:xfrm>
              <a:off x="3288479" y="2896870"/>
              <a:ext cx="535640" cy="453712"/>
            </a:xfrm>
            <a:prstGeom prst="rect">
              <a:avLst/>
            </a:prstGeom>
          </p:spPr>
        </p:pic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99778AD0-8257-2BF1-4C2F-77A22DFC994C}"/>
                </a:ext>
              </a:extLst>
            </p:cNvPr>
            <p:cNvCxnSpPr>
              <a:cxnSpLocks/>
            </p:cNvCxnSpPr>
            <p:nvPr/>
          </p:nvCxnSpPr>
          <p:spPr>
            <a:xfrm>
              <a:off x="3827176" y="3143356"/>
              <a:ext cx="38183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50DB403B-F5D6-F4C6-28BA-45A189DF9C2A}"/>
              </a:ext>
            </a:extLst>
          </p:cNvPr>
          <p:cNvSpPr txBox="1"/>
          <p:nvPr/>
        </p:nvSpPr>
        <p:spPr>
          <a:xfrm>
            <a:off x="4589005" y="3394826"/>
            <a:ext cx="312737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Read: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~100 – 100,000 bps</a:t>
            </a:r>
            <a:endParaRPr lang="en-CH" sz="2000" b="1" dirty="0">
              <a:solidFill>
                <a:srgbClr val="F49314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545A1D5-FF5F-CE44-50EE-286EE1FD92AF}"/>
              </a:ext>
            </a:extLst>
          </p:cNvPr>
          <p:cNvSpPr/>
          <p:nvPr/>
        </p:nvSpPr>
        <p:spPr>
          <a:xfrm>
            <a:off x="4595477" y="3382989"/>
            <a:ext cx="3127375" cy="409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F1E6BEC-75A1-BB75-3288-C0BFDFA941F6}"/>
              </a:ext>
            </a:extLst>
          </p:cNvPr>
          <p:cNvSpPr txBox="1"/>
          <p:nvPr/>
        </p:nvSpPr>
        <p:spPr>
          <a:xfrm>
            <a:off x="4774702" y="2402029"/>
            <a:ext cx="42476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C00000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en-CH" sz="4000" b="1" dirty="0">
              <a:solidFill>
                <a:srgbClr val="C00000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DB03D8C-35CF-1AB5-0B42-0C7F0EC0494A}"/>
              </a:ext>
            </a:extLst>
          </p:cNvPr>
          <p:cNvCxnSpPr>
            <a:cxnSpLocks/>
          </p:cNvCxnSpPr>
          <p:nvPr/>
        </p:nvCxnSpPr>
        <p:spPr>
          <a:xfrm flipH="1">
            <a:off x="2442360" y="3143356"/>
            <a:ext cx="223227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39CDF54-AEEF-9E20-81EF-F514DE3A898F}"/>
                  </a:ext>
                </a:extLst>
              </p:cNvPr>
              <p:cNvSpPr txBox="1"/>
              <p:nvPr/>
            </p:nvSpPr>
            <p:spPr>
              <a:xfrm>
                <a:off x="2859551" y="2824687"/>
                <a:ext cx="163961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Scale: </a:t>
                </a:r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~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1/</m:t>
                    </m:r>
                    <m:sSup>
                      <m:sSupPr>
                        <m:ctrlPr>
                          <a:rPr lang="en-US" sz="2000" i="1" dirty="0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8</m:t>
                        </m:r>
                      </m:sup>
                    </m:sSup>
                  </m:oMath>
                </a14:m>
                <a:endParaRPr lang="en-CH" sz="2000" b="1" dirty="0">
                  <a:solidFill>
                    <a:srgbClr val="F4931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39CDF54-AEEF-9E20-81EF-F514DE3A8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551" y="2824687"/>
                <a:ext cx="1639612" cy="307777"/>
              </a:xfrm>
              <a:prstGeom prst="rect">
                <a:avLst/>
              </a:prstGeom>
              <a:blipFill>
                <a:blip r:embed="rId10"/>
                <a:stretch>
                  <a:fillRect l="-9231" t="-24000" r="-3077" b="-4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845DA016-540B-77BF-639C-45E758855150}"/>
              </a:ext>
            </a:extLst>
          </p:cNvPr>
          <p:cNvGrpSpPr/>
          <p:nvPr/>
        </p:nvGrpSpPr>
        <p:grpSpPr>
          <a:xfrm>
            <a:off x="2245401" y="2882837"/>
            <a:ext cx="2432702" cy="645732"/>
            <a:chOff x="834887" y="2882837"/>
            <a:chExt cx="2432702" cy="645732"/>
          </a:xfrm>
        </p:grpSpPr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59E64D04-8AC4-39EC-61E1-5062EA3C2F5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6300" y="2882837"/>
              <a:ext cx="2391289" cy="2351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AD382D2B-F25C-6ACE-5FC9-DD1259C125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4887" y="3153003"/>
              <a:ext cx="2429233" cy="37556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F4F90068-9A05-1E9D-88C6-A4198BC705A8}"/>
              </a:ext>
            </a:extLst>
          </p:cNvPr>
          <p:cNvCxnSpPr>
            <a:cxnSpLocks/>
          </p:cNvCxnSpPr>
          <p:nvPr/>
        </p:nvCxnSpPr>
        <p:spPr>
          <a:xfrm flipH="1" flipV="1">
            <a:off x="2498997" y="1866762"/>
            <a:ext cx="2167051" cy="125118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707A9CCD-1C70-AE17-AEF7-3193A6ECEF88}"/>
              </a:ext>
            </a:extLst>
          </p:cNvPr>
          <p:cNvSpPr/>
          <p:nvPr/>
        </p:nvSpPr>
        <p:spPr>
          <a:xfrm>
            <a:off x="2645146" y="1744631"/>
            <a:ext cx="1862383" cy="1910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89D6FAB-CD96-3108-B02C-4D3519BA8B3E}"/>
              </a:ext>
            </a:extLst>
          </p:cNvPr>
          <p:cNvGrpSpPr/>
          <p:nvPr/>
        </p:nvGrpSpPr>
        <p:grpSpPr>
          <a:xfrm>
            <a:off x="5727359" y="1626177"/>
            <a:ext cx="621780" cy="1417320"/>
            <a:chOff x="4316845" y="1626177"/>
            <a:chExt cx="621780" cy="1417320"/>
          </a:xfrm>
        </p:grpSpPr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C86AA373-D15D-5665-D647-F90261E59A96}"/>
                </a:ext>
              </a:extLst>
            </p:cNvPr>
            <p:cNvCxnSpPr>
              <a:cxnSpLocks/>
            </p:cNvCxnSpPr>
            <p:nvPr/>
          </p:nvCxnSpPr>
          <p:spPr>
            <a:xfrm>
              <a:off x="4627735" y="1626177"/>
              <a:ext cx="0" cy="1417320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ot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AE36D5D3-2E64-6872-EB36-EF5C066B5A72}"/>
                </a:ext>
              </a:extLst>
            </p:cNvPr>
            <p:cNvCxnSpPr>
              <a:cxnSpLocks/>
            </p:cNvCxnSpPr>
            <p:nvPr/>
          </p:nvCxnSpPr>
          <p:spPr>
            <a:xfrm>
              <a:off x="4472290" y="1626177"/>
              <a:ext cx="0" cy="1417320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ot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C4D83A1D-B73B-7AC2-D46E-77EBB8AE9657}"/>
                </a:ext>
              </a:extLst>
            </p:cNvPr>
            <p:cNvCxnSpPr>
              <a:cxnSpLocks/>
            </p:cNvCxnSpPr>
            <p:nvPr/>
          </p:nvCxnSpPr>
          <p:spPr>
            <a:xfrm>
              <a:off x="4316845" y="1626177"/>
              <a:ext cx="0" cy="1417320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ot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5E1DBCC4-2340-596A-94DD-F3274E1923A8}"/>
                </a:ext>
              </a:extLst>
            </p:cNvPr>
            <p:cNvCxnSpPr>
              <a:cxnSpLocks/>
            </p:cNvCxnSpPr>
            <p:nvPr/>
          </p:nvCxnSpPr>
          <p:spPr>
            <a:xfrm>
              <a:off x="4938625" y="1626177"/>
              <a:ext cx="0" cy="1417320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ot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4B64108-6155-AB31-3F75-FE30B932D7EE}"/>
              </a:ext>
            </a:extLst>
          </p:cNvPr>
          <p:cNvGrpSpPr/>
          <p:nvPr/>
        </p:nvGrpSpPr>
        <p:grpSpPr>
          <a:xfrm>
            <a:off x="6193694" y="1626177"/>
            <a:ext cx="310889" cy="1417320"/>
            <a:chOff x="4783180" y="1626177"/>
            <a:chExt cx="310889" cy="1417320"/>
          </a:xfrm>
        </p:grpSpPr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239AF7E4-6601-A2DC-BBFD-519933ACD58B}"/>
                </a:ext>
              </a:extLst>
            </p:cNvPr>
            <p:cNvCxnSpPr>
              <a:cxnSpLocks/>
            </p:cNvCxnSpPr>
            <p:nvPr/>
          </p:nvCxnSpPr>
          <p:spPr>
            <a:xfrm>
              <a:off x="4783180" y="1626177"/>
              <a:ext cx="0" cy="1407160"/>
            </a:xfrm>
            <a:prstGeom prst="straightConnector1">
              <a:avLst/>
            </a:prstGeom>
            <a:ln w="38100">
              <a:solidFill>
                <a:srgbClr val="C00000"/>
              </a:solidFill>
              <a:prstDash val="sysDot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EF2A57E0-EB09-DDD4-1237-7E00BCFA1363}"/>
                </a:ext>
              </a:extLst>
            </p:cNvPr>
            <p:cNvCxnSpPr>
              <a:cxnSpLocks/>
            </p:cNvCxnSpPr>
            <p:nvPr/>
          </p:nvCxnSpPr>
          <p:spPr>
            <a:xfrm>
              <a:off x="5094069" y="1626177"/>
              <a:ext cx="0" cy="1417320"/>
            </a:xfrm>
            <a:prstGeom prst="straightConnector1">
              <a:avLst/>
            </a:prstGeom>
            <a:ln w="38100">
              <a:solidFill>
                <a:srgbClr val="C00700"/>
              </a:solidFill>
              <a:prstDash val="sysDot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06641116-584F-E154-C1F2-3D91EE86B7F5}"/>
              </a:ext>
            </a:extLst>
          </p:cNvPr>
          <p:cNvSpPr/>
          <p:nvPr/>
        </p:nvSpPr>
        <p:spPr>
          <a:xfrm>
            <a:off x="5491299" y="1706437"/>
            <a:ext cx="1203961" cy="1237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0DE677C-D7B2-73AC-605D-ECF74BDC0110}"/>
              </a:ext>
            </a:extLst>
          </p:cNvPr>
          <p:cNvGrpSpPr/>
          <p:nvPr/>
        </p:nvGrpSpPr>
        <p:grpSpPr>
          <a:xfrm>
            <a:off x="3010714" y="2962656"/>
            <a:ext cx="7276095" cy="698586"/>
            <a:chOff x="1466104" y="5835824"/>
            <a:chExt cx="7276095" cy="698586"/>
          </a:xfrm>
        </p:grpSpPr>
        <p:sp>
          <p:nvSpPr>
            <p:cNvPr id="92" name="Rounded Rectangle 91">
              <a:extLst>
                <a:ext uri="{FF2B5EF4-FFF2-40B4-BE49-F238E27FC236}">
                  <a16:creationId xmlns:a16="http://schemas.microsoft.com/office/drawing/2014/main" id="{FB0EF243-6427-FF2B-8CC5-374390738A1A}"/>
                </a:ext>
              </a:extLst>
            </p:cNvPr>
            <p:cNvSpPr/>
            <p:nvPr/>
          </p:nvSpPr>
          <p:spPr>
            <a:xfrm>
              <a:off x="1466104" y="5835824"/>
              <a:ext cx="7276095" cy="365760"/>
            </a:xfrm>
            <a:prstGeom prst="roundRect">
              <a:avLst/>
            </a:prstGeom>
            <a:solidFill>
              <a:srgbClr val="F8F4E2"/>
            </a:solidFill>
            <a:ln w="158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F49314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G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AAA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G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F49314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CC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...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G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TT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PT Mono" panose="02060509020205020204" pitchFamily="49" charset="77"/>
                </a:rPr>
                <a:t>AAA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PT Mono" panose="02060509020205020204" pitchFamily="49" charset="77"/>
                </a:rPr>
                <a:t>T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PT Mono" panose="02060509020205020204" pitchFamily="49" charset="77"/>
                </a:rPr>
                <a:t>GG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...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G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F49314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CCC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AA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...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G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GG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F49314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G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endParaRPr lang="en-CH" sz="200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1ACED58-879F-1EFF-F7C2-23662BDAC93B}"/>
                </a:ext>
              </a:extLst>
            </p:cNvPr>
            <p:cNvSpPr txBox="1"/>
            <p:nvPr/>
          </p:nvSpPr>
          <p:spPr>
            <a:xfrm>
              <a:off x="2410828" y="6226633"/>
              <a:ext cx="538664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Entire Genomic Sequence of an Organism</a:t>
              </a:r>
              <a:endParaRPr lang="en-CH" sz="20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BA1C832C-8BD7-C904-FD01-8D5EEAA32844}"/>
              </a:ext>
            </a:extLst>
          </p:cNvPr>
          <p:cNvCxnSpPr>
            <a:cxnSpLocks/>
          </p:cNvCxnSpPr>
          <p:nvPr/>
        </p:nvCxnSpPr>
        <p:spPr>
          <a:xfrm>
            <a:off x="2442360" y="3145536"/>
            <a:ext cx="567995" cy="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779AF99-B830-2008-B3AB-395A20E56DF2}"/>
              </a:ext>
            </a:extLst>
          </p:cNvPr>
          <p:cNvGrpSpPr/>
          <p:nvPr/>
        </p:nvGrpSpPr>
        <p:grpSpPr>
          <a:xfrm>
            <a:off x="6395024" y="3861074"/>
            <a:ext cx="3587938" cy="2768098"/>
            <a:chOff x="4984510" y="3861074"/>
            <a:chExt cx="3587938" cy="2768098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FABE7C9-2C32-7561-6B79-51D9CF7FF14B}"/>
                </a:ext>
              </a:extLst>
            </p:cNvPr>
            <p:cNvGrpSpPr/>
            <p:nvPr/>
          </p:nvGrpSpPr>
          <p:grpSpPr>
            <a:xfrm rot="16200000">
              <a:off x="4047255" y="4798329"/>
              <a:ext cx="2768098" cy="893588"/>
              <a:chOff x="607592" y="3929484"/>
              <a:chExt cx="5978469" cy="636432"/>
            </a:xfrm>
          </p:grpSpPr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DB81084B-B820-D466-F9C8-F96D4EB7C8F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596156" y="4216933"/>
                <a:ext cx="1341" cy="348983"/>
              </a:xfrm>
              <a:prstGeom prst="straightConnector1">
                <a:avLst/>
              </a:prstGeom>
              <a:ln w="76200">
                <a:solidFill>
                  <a:srgbClr val="C006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Right Brace 100">
                <a:extLst>
                  <a:ext uri="{FF2B5EF4-FFF2-40B4-BE49-F238E27FC236}">
                    <a16:creationId xmlns:a16="http://schemas.microsoft.com/office/drawing/2014/main" id="{E4B524ED-420C-7577-045D-E352C075E2E1}"/>
                  </a:ext>
                </a:extLst>
              </p:cNvPr>
              <p:cNvSpPr/>
              <p:nvPr/>
            </p:nvSpPr>
            <p:spPr>
              <a:xfrm rot="5400000">
                <a:off x="3392498" y="1144578"/>
                <a:ext cx="408657" cy="5978469"/>
              </a:xfrm>
              <a:prstGeom prst="rightBrace">
                <a:avLst>
                  <a:gd name="adj1" fmla="val 30298"/>
                  <a:gd name="adj2" fmla="val 50000"/>
                </a:avLst>
              </a:prstGeom>
              <a:ln w="57150">
                <a:solidFill>
                  <a:srgbClr val="C006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dirty="0"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</p:grp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3D6C6816-2EC6-C05D-64FD-000A818C1910}"/>
                </a:ext>
              </a:extLst>
            </p:cNvPr>
            <p:cNvSpPr/>
            <p:nvPr/>
          </p:nvSpPr>
          <p:spPr>
            <a:xfrm>
              <a:off x="5773118" y="4798773"/>
              <a:ext cx="2799330" cy="9233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Dealing with Massive and Noisy Datasets</a:t>
              </a:r>
              <a:b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(TBs to PBs)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507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72" grpId="0"/>
      <p:bldP spid="72" grpId="1"/>
      <p:bldP spid="73" grpId="0" animBg="1"/>
      <p:bldP spid="74" grpId="0"/>
      <p:bldP spid="74" grpId="1"/>
      <p:bldP spid="76" grpId="0"/>
      <p:bldP spid="76" grpId="1"/>
      <p:bldP spid="81" grpId="0" animBg="1"/>
      <p:bldP spid="9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E06AC-9627-0A30-83D9-310ED284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Common Genome Analysis Pipeline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F69413-891C-63DC-C9BF-E64368278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A7753EF-D237-5F98-B250-75B550E1FE47}"/>
              </a:ext>
            </a:extLst>
          </p:cNvPr>
          <p:cNvGrpSpPr/>
          <p:nvPr/>
        </p:nvGrpSpPr>
        <p:grpSpPr>
          <a:xfrm>
            <a:off x="1775873" y="3551724"/>
            <a:ext cx="8605616" cy="1541261"/>
            <a:chOff x="651875" y="5238400"/>
            <a:chExt cx="7430874" cy="133086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7908590-9A0A-276A-4A02-23DECF881BA1}"/>
                </a:ext>
              </a:extLst>
            </p:cNvPr>
            <p:cNvGrpSpPr/>
            <p:nvPr/>
          </p:nvGrpSpPr>
          <p:grpSpPr>
            <a:xfrm>
              <a:off x="651875" y="5238400"/>
              <a:ext cx="7430874" cy="1330865"/>
              <a:chOff x="651875" y="5238393"/>
              <a:chExt cx="7430871" cy="1330866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A6C2D9F-253B-A22E-37B1-748A8120E228}"/>
                  </a:ext>
                </a:extLst>
              </p:cNvPr>
              <p:cNvGrpSpPr/>
              <p:nvPr/>
            </p:nvGrpSpPr>
            <p:grpSpPr>
              <a:xfrm>
                <a:off x="1061249" y="5600380"/>
                <a:ext cx="2124438" cy="947425"/>
                <a:chOff x="1061249" y="5600383"/>
                <a:chExt cx="2124439" cy="947425"/>
              </a:xfrm>
            </p:grpSpPr>
            <p:sp>
              <p:nvSpPr>
                <p:cNvPr id="42" name="Rounded Rectangle 41">
                  <a:extLst>
                    <a:ext uri="{FF2B5EF4-FFF2-40B4-BE49-F238E27FC236}">
                      <a16:creationId xmlns:a16="http://schemas.microsoft.com/office/drawing/2014/main" id="{2F08E2EB-F2FF-775C-B7AE-455FA2196797}"/>
                    </a:ext>
                  </a:extLst>
                </p:cNvPr>
                <p:cNvSpPr/>
                <p:nvPr/>
              </p:nvSpPr>
              <p:spPr>
                <a:xfrm>
                  <a:off x="1061249" y="5600383"/>
                  <a:ext cx="2124439" cy="947425"/>
                </a:xfrm>
                <a:prstGeom prst="roundRect">
                  <a:avLst/>
                </a:prstGeom>
                <a:solidFill>
                  <a:srgbClr val="E5EFFE"/>
                </a:solidFill>
                <a:ln w="31750" cap="flat" cmpd="sng" algn="ctr">
                  <a:solidFill>
                    <a:srgbClr val="4473C4"/>
                  </a:solidFill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 defTabSz="1600847"/>
                  <a:endParaRPr lang="en-US" sz="1200" b="1" kern="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00DFB01A-09D3-EF99-068B-E57A9C6E33AC}"/>
                    </a:ext>
                  </a:extLst>
                </p:cNvPr>
                <p:cNvGrpSpPr/>
                <p:nvPr/>
              </p:nvGrpSpPr>
              <p:grpSpPr>
                <a:xfrm>
                  <a:off x="1364039" y="5660342"/>
                  <a:ext cx="1518859" cy="823871"/>
                  <a:chOff x="1364039" y="5660342"/>
                  <a:chExt cx="1518859" cy="823871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C66CCFD6-3733-B30C-E2FD-D027D4BA8A76}"/>
                      </a:ext>
                    </a:extLst>
                  </p:cNvPr>
                  <p:cNvSpPr txBox="1"/>
                  <p:nvPr/>
                </p:nvSpPr>
                <p:spPr>
                  <a:xfrm>
                    <a:off x="1734968" y="5660342"/>
                    <a:ext cx="777001" cy="18603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 defTabSz="1600847"/>
                    <a:r>
                      <a:rPr lang="en-US" sz="1400" b="1" kern="0" dirty="0">
                        <a:latin typeface="Avenir Next" panose="020B05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Assembly</a:t>
                    </a:r>
                  </a:p>
                </p:txBody>
              </p:sp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A6A3CFC-6E00-89D4-A52F-8B5CA51EBE35}"/>
                      </a:ext>
                    </a:extLst>
                  </p:cNvPr>
                  <p:cNvSpPr/>
                  <p:nvPr/>
                </p:nvSpPr>
                <p:spPr>
                  <a:xfrm>
                    <a:off x="1364039" y="6424058"/>
                    <a:ext cx="1518848" cy="60155"/>
                  </a:xfrm>
                  <a:prstGeom prst="rect">
                    <a:avLst/>
                  </a:prstGeom>
                  <a:solidFill>
                    <a:srgbClr val="FCEEE4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</p:spPr>
                <p:txBody>
                  <a:bodyPr lIns="0" rIns="0" rtlCol="0" anchor="ctr">
                    <a:noAutofit/>
                  </a:bodyPr>
                  <a:lstStyle/>
                  <a:p>
                    <a:pPr algn="ctr">
                      <a:defRPr/>
                    </a:pPr>
                    <a:endParaRPr lang="en-CH" sz="1200" b="1" kern="0" dirty="0">
                      <a:solidFill>
                        <a:srgbClr val="5B9BD5"/>
                      </a:solidFill>
                      <a:latin typeface="Corbel" panose="020B0503020204020204" pitchFamily="34" charset="0"/>
                    </a:endParaRPr>
                  </a:p>
                </p:txBody>
              </p:sp>
              <p:cxnSp>
                <p:nvCxnSpPr>
                  <p:cNvPr id="46" name="Straight Arrow Connector 45">
                    <a:extLst>
                      <a:ext uri="{FF2B5EF4-FFF2-40B4-BE49-F238E27FC236}">
                        <a16:creationId xmlns:a16="http://schemas.microsoft.com/office/drawing/2014/main" id="{D6ECE38C-C34F-2C5E-4E94-058016C91BA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77340" y="6266915"/>
                    <a:ext cx="0" cy="130782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headEnd w="sm" len="med"/>
                    <a:tailEnd type="triangle" w="sm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7" name="Group 46">
                    <a:extLst>
                      <a:ext uri="{FF2B5EF4-FFF2-40B4-BE49-F238E27FC236}">
                        <a16:creationId xmlns:a16="http://schemas.microsoft.com/office/drawing/2014/main" id="{C18D11AD-1A6A-5620-1CF5-D855D600A0F1}"/>
                      </a:ext>
                    </a:extLst>
                  </p:cNvPr>
                  <p:cNvGrpSpPr/>
                  <p:nvPr/>
                </p:nvGrpSpPr>
                <p:grpSpPr>
                  <a:xfrm>
                    <a:off x="1364040" y="5911616"/>
                    <a:ext cx="1518858" cy="313191"/>
                    <a:chOff x="9537230" y="8572266"/>
                    <a:chExt cx="1847027" cy="380861"/>
                  </a:xfrm>
                </p:grpSpPr>
                <p:sp>
                  <p:nvSpPr>
                    <p:cNvPr id="48" name="Rectangle 47">
                      <a:extLst>
                        <a:ext uri="{FF2B5EF4-FFF2-40B4-BE49-F238E27FC236}">
                          <a16:creationId xmlns:a16="http://schemas.microsoft.com/office/drawing/2014/main" id="{945AD5EE-31C9-5415-9F40-3BB5D34F22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7230" y="8572266"/>
                      <a:ext cx="822441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orbel" panose="020B0503020204020204" pitchFamily="34" charset="0"/>
                      </a:endParaRPr>
                    </a:p>
                  </p:txBody>
                </p:sp>
                <p:sp>
                  <p:nvSpPr>
                    <p:cNvPr id="49" name="Rectangle 48">
                      <a:extLst>
                        <a:ext uri="{FF2B5EF4-FFF2-40B4-BE49-F238E27FC236}">
                          <a16:creationId xmlns:a16="http://schemas.microsoft.com/office/drawing/2014/main" id="{6A6040AD-F31F-7657-65F9-7397B949C1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53685" y="8726121"/>
                      <a:ext cx="537666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orbel" panose="020B0503020204020204" pitchFamily="34" charset="0"/>
                      </a:endParaRPr>
                    </a:p>
                  </p:txBody>
                </p:sp>
                <p:sp>
                  <p:nvSpPr>
                    <p:cNvPr id="50" name="Rectangle 49">
                      <a:extLst>
                        <a:ext uri="{FF2B5EF4-FFF2-40B4-BE49-F238E27FC236}">
                          <a16:creationId xmlns:a16="http://schemas.microsoft.com/office/drawing/2014/main" id="{B39D08E5-27DF-82CA-6259-86F0328ED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37574" y="8726121"/>
                      <a:ext cx="746683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orbel" panose="020B0503020204020204" pitchFamily="34" charset="0"/>
                      </a:endParaRPr>
                    </a:p>
                  </p:txBody>
                </p:sp>
                <p:sp>
                  <p:nvSpPr>
                    <p:cNvPr id="51" name="Rectangle 50">
                      <a:extLst>
                        <a:ext uri="{FF2B5EF4-FFF2-40B4-BE49-F238E27FC236}">
                          <a16:creationId xmlns:a16="http://schemas.microsoft.com/office/drawing/2014/main" id="{1AC29124-A9C2-DC3B-8EF4-6B3ECF6EFC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03408" y="8879975"/>
                      <a:ext cx="627854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orbel" panose="020B0503020204020204" pitchFamily="34" charset="0"/>
                      </a:endParaRPr>
                    </a:p>
                  </p:txBody>
                </p:sp>
                <p:sp>
                  <p:nvSpPr>
                    <p:cNvPr id="52" name="Rectangle 51">
                      <a:extLst>
                        <a:ext uri="{FF2B5EF4-FFF2-40B4-BE49-F238E27FC236}">
                          <a16:creationId xmlns:a16="http://schemas.microsoft.com/office/drawing/2014/main" id="{80CEA8E1-38F9-C43F-87E2-C3BE2502A8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59676" y="8879975"/>
                      <a:ext cx="798999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orbel" panose="020B0503020204020204" pitchFamily="34" charset="0"/>
                      </a:endParaRPr>
                    </a:p>
                  </p:txBody>
                </p:sp>
                <p:sp>
                  <p:nvSpPr>
                    <p:cNvPr id="53" name="Rectangle 52">
                      <a:extLst>
                        <a:ext uri="{FF2B5EF4-FFF2-40B4-BE49-F238E27FC236}">
                          <a16:creationId xmlns:a16="http://schemas.microsoft.com/office/drawing/2014/main" id="{608D8A7E-9CE3-C8F1-7695-9EF0CB0DD8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98099" y="8572266"/>
                      <a:ext cx="822441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orbel" panose="020B0503020204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684235F-597A-33BE-E899-C5C6A3C3312B}"/>
                  </a:ext>
                </a:extLst>
              </p:cNvPr>
              <p:cNvGrpSpPr/>
              <p:nvPr/>
            </p:nvGrpSpPr>
            <p:grpSpPr>
              <a:xfrm>
                <a:off x="3324894" y="5600381"/>
                <a:ext cx="2124438" cy="947425"/>
                <a:chOff x="3324895" y="5600384"/>
                <a:chExt cx="2124439" cy="947425"/>
              </a:xfrm>
            </p:grpSpPr>
            <p:sp>
              <p:nvSpPr>
                <p:cNvPr id="28" name="Rounded Rectangle 27">
                  <a:extLst>
                    <a:ext uri="{FF2B5EF4-FFF2-40B4-BE49-F238E27FC236}">
                      <a16:creationId xmlns:a16="http://schemas.microsoft.com/office/drawing/2014/main" id="{F76BC725-E0BA-A15F-61D5-7190135508FB}"/>
                    </a:ext>
                  </a:extLst>
                </p:cNvPr>
                <p:cNvSpPr/>
                <p:nvPr/>
              </p:nvSpPr>
              <p:spPr>
                <a:xfrm>
                  <a:off x="3324895" y="5600384"/>
                  <a:ext cx="2124439" cy="947425"/>
                </a:xfrm>
                <a:prstGeom prst="roundRect">
                  <a:avLst/>
                </a:prstGeom>
                <a:solidFill>
                  <a:srgbClr val="E5EFFE"/>
                </a:solidFill>
                <a:ln w="31750" cap="flat" cmpd="sng" algn="ctr">
                  <a:solidFill>
                    <a:srgbClr val="4473C4"/>
                  </a:solidFill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 defTabSz="1600847"/>
                  <a:endParaRPr lang="en-US" sz="1200" b="1" kern="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CE3C02EF-BD81-F918-A4F5-049F58415A2B}"/>
                    </a:ext>
                  </a:extLst>
                </p:cNvPr>
                <p:cNvGrpSpPr/>
                <p:nvPr/>
              </p:nvGrpSpPr>
              <p:grpSpPr>
                <a:xfrm>
                  <a:off x="3627686" y="5660342"/>
                  <a:ext cx="1518857" cy="809493"/>
                  <a:chOff x="3627686" y="5660342"/>
                  <a:chExt cx="1518857" cy="809493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3816DE75-776E-278B-5A98-4786EAFDFCF1}"/>
                      </a:ext>
                    </a:extLst>
                  </p:cNvPr>
                  <p:cNvSpPr txBox="1"/>
                  <p:nvPr/>
                </p:nvSpPr>
                <p:spPr>
                  <a:xfrm>
                    <a:off x="3833864" y="5660342"/>
                    <a:ext cx="1106501" cy="18603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 defTabSz="1600847"/>
                    <a:r>
                      <a:rPr lang="en-US" sz="1400" b="1" kern="0" dirty="0">
                        <a:latin typeface="Avenir Next" panose="020B05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Variant Calling</a:t>
                    </a:r>
                  </a:p>
                </p:txBody>
              </p: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CC678CC2-1DA7-DCFE-4E5C-9BEDEB5C5FE7}"/>
                      </a:ext>
                    </a:extLst>
                  </p:cNvPr>
                  <p:cNvGrpSpPr/>
                  <p:nvPr/>
                </p:nvGrpSpPr>
                <p:grpSpPr>
                  <a:xfrm>
                    <a:off x="3627686" y="5932147"/>
                    <a:ext cx="1518857" cy="537688"/>
                    <a:chOff x="12291404" y="8541569"/>
                    <a:chExt cx="1847027" cy="653862"/>
                  </a:xfrm>
                </p:grpSpPr>
                <p:grpSp>
                  <p:nvGrpSpPr>
                    <p:cNvPr id="32" name="Group 31">
                      <a:extLst>
                        <a:ext uri="{FF2B5EF4-FFF2-40B4-BE49-F238E27FC236}">
                          <a16:creationId xmlns:a16="http://schemas.microsoft.com/office/drawing/2014/main" id="{375E7A55-7FB5-E2E9-82DA-E332BF3F4B7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291404" y="8757592"/>
                      <a:ext cx="1847027" cy="380861"/>
                      <a:chOff x="9537230" y="8572266"/>
                      <a:chExt cx="1847027" cy="380861"/>
                    </a:xfrm>
                  </p:grpSpPr>
                  <p:sp>
                    <p:nvSpPr>
                      <p:cNvPr id="36" name="Rectangle 35">
                        <a:extLst>
                          <a:ext uri="{FF2B5EF4-FFF2-40B4-BE49-F238E27FC236}">
                            <a16:creationId xmlns:a16="http://schemas.microsoft.com/office/drawing/2014/main" id="{3094C506-235B-CA15-45F7-7EE7AF8272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7230" y="8572266"/>
                        <a:ext cx="822441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orbel" panose="020B0503020204020204" pitchFamily="34" charset="0"/>
                        </a:endParaRPr>
                      </a:p>
                    </p:txBody>
                  </p:sp>
                  <p:sp>
                    <p:nvSpPr>
                      <p:cNvPr id="37" name="Rectangle 36">
                        <a:extLst>
                          <a:ext uri="{FF2B5EF4-FFF2-40B4-BE49-F238E27FC236}">
                            <a16:creationId xmlns:a16="http://schemas.microsoft.com/office/drawing/2014/main" id="{3FEEFF71-819D-E17A-F565-00C26CE360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753685" y="8726121"/>
                        <a:ext cx="537666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orbel" panose="020B0503020204020204" pitchFamily="34" charset="0"/>
                        </a:endParaRPr>
                      </a:p>
                    </p:txBody>
                  </p:sp>
                  <p:sp>
                    <p:nvSpPr>
                      <p:cNvPr id="38" name="Rectangle 37">
                        <a:extLst>
                          <a:ext uri="{FF2B5EF4-FFF2-40B4-BE49-F238E27FC236}">
                            <a16:creationId xmlns:a16="http://schemas.microsoft.com/office/drawing/2014/main" id="{47C4F30F-CAA6-568F-AE0A-0EFE1C7DB46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37574" y="8726121"/>
                        <a:ext cx="746683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orbel" panose="020B0503020204020204" pitchFamily="34" charset="0"/>
                        </a:endParaRPr>
                      </a:p>
                    </p:txBody>
                  </p:sp>
                  <p:sp>
                    <p:nvSpPr>
                      <p:cNvPr id="39" name="Rectangle 38">
                        <a:extLst>
                          <a:ext uri="{FF2B5EF4-FFF2-40B4-BE49-F238E27FC236}">
                            <a16:creationId xmlns:a16="http://schemas.microsoft.com/office/drawing/2014/main" id="{9D911F2E-3404-0892-6D57-05B8C09CC0A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603408" y="8879975"/>
                        <a:ext cx="627854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orbel" panose="020B0503020204020204" pitchFamily="34" charset="0"/>
                        </a:endParaRPr>
                      </a:p>
                    </p:txBody>
                  </p:sp>
                  <p:sp>
                    <p:nvSpPr>
                      <p:cNvPr id="40" name="Rectangle 39">
                        <a:extLst>
                          <a:ext uri="{FF2B5EF4-FFF2-40B4-BE49-F238E27FC236}">
                            <a16:creationId xmlns:a16="http://schemas.microsoft.com/office/drawing/2014/main" id="{526B37A9-0DB7-A836-CD5D-0B6780959B8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59676" y="8879975"/>
                        <a:ext cx="798999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orbel" panose="020B0503020204020204" pitchFamily="34" charset="0"/>
                        </a:endParaRPr>
                      </a:p>
                    </p:txBody>
                  </p:sp>
                  <p:sp>
                    <p:nvSpPr>
                      <p:cNvPr id="41" name="Rectangle 40">
                        <a:extLst>
                          <a:ext uri="{FF2B5EF4-FFF2-40B4-BE49-F238E27FC236}">
                            <a16:creationId xmlns:a16="http://schemas.microsoft.com/office/drawing/2014/main" id="{3D0E6B02-4452-648A-5995-BC6058E67D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498099" y="8572266"/>
                        <a:ext cx="822441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orbel" panose="020B0503020204020204" pitchFamily="34" charset="0"/>
                        </a:endParaRPr>
                      </a:p>
                    </p:txBody>
                  </p:sp>
                </p:grpSp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39F04BF6-50F0-76A5-DB85-DF913FE405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291404" y="8572266"/>
                      <a:ext cx="1847015" cy="73152"/>
                    </a:xfrm>
                    <a:prstGeom prst="rect">
                      <a:avLst/>
                    </a:prstGeom>
                    <a:solidFill>
                      <a:srgbClr val="FFE69A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orbel" panose="020B0503020204020204" pitchFamily="34" charset="0"/>
                      </a:endParaRPr>
                    </a:p>
                  </p:txBody>
                </p:sp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CA7BAAC7-CF2A-24A7-5B81-5602DEAFA5FD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3165547" y="8840728"/>
                      <a:ext cx="653860" cy="55543"/>
                    </a:xfrm>
                    <a:prstGeom prst="rect">
                      <a:avLst/>
                    </a:prstGeom>
                    <a:noFill/>
                    <a:ln w="9525" cap="flat" cmpd="sng" algn="ctr">
                      <a:solidFill>
                        <a:srgbClr val="C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orbel" panose="020B0503020204020204" pitchFamily="34" charset="0"/>
                      </a:endParaRPr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64BC09A3-7D4E-276F-00D2-6975E4DBE60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2445464" y="8840728"/>
                      <a:ext cx="653862" cy="55543"/>
                    </a:xfrm>
                    <a:prstGeom prst="rect">
                      <a:avLst/>
                    </a:prstGeom>
                    <a:noFill/>
                    <a:ln w="9525" cap="flat" cmpd="sng" algn="ctr">
                      <a:solidFill>
                        <a:srgbClr val="C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orbel" panose="020B0503020204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B035CC6-13B9-803E-13DE-CAAE0226DFB9}"/>
                  </a:ext>
                </a:extLst>
              </p:cNvPr>
              <p:cNvGrpSpPr/>
              <p:nvPr/>
            </p:nvGrpSpPr>
            <p:grpSpPr>
              <a:xfrm>
                <a:off x="5588540" y="5238393"/>
                <a:ext cx="2494206" cy="1309414"/>
                <a:chOff x="5588542" y="5238395"/>
                <a:chExt cx="2494207" cy="1309415"/>
              </a:xfrm>
            </p:grpSpPr>
            <p:sp>
              <p:nvSpPr>
                <p:cNvPr id="14" name="Rounded Rectangle 13">
                  <a:extLst>
                    <a:ext uri="{FF2B5EF4-FFF2-40B4-BE49-F238E27FC236}">
                      <a16:creationId xmlns:a16="http://schemas.microsoft.com/office/drawing/2014/main" id="{B2D13656-4BA0-B17E-2EFE-8B36B0599988}"/>
                    </a:ext>
                  </a:extLst>
                </p:cNvPr>
                <p:cNvSpPr/>
                <p:nvPr/>
              </p:nvSpPr>
              <p:spPr>
                <a:xfrm>
                  <a:off x="5588542" y="5600385"/>
                  <a:ext cx="2494207" cy="947425"/>
                </a:xfrm>
                <a:prstGeom prst="roundRect">
                  <a:avLst/>
                </a:prstGeom>
                <a:solidFill>
                  <a:srgbClr val="E5EFFE"/>
                </a:solidFill>
                <a:ln w="31750" cap="flat" cmpd="sng" algn="ctr">
                  <a:solidFill>
                    <a:srgbClr val="4473C4"/>
                  </a:solidFill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 defTabSz="1600847"/>
                  <a:endParaRPr lang="en-US" sz="1200" b="1" kern="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E5962A86-6B51-D67A-312F-A2A070E31784}"/>
                    </a:ext>
                  </a:extLst>
                </p:cNvPr>
                <p:cNvGrpSpPr/>
                <p:nvPr/>
              </p:nvGrpSpPr>
              <p:grpSpPr>
                <a:xfrm>
                  <a:off x="5845272" y="5238395"/>
                  <a:ext cx="1980746" cy="1246411"/>
                  <a:chOff x="5845272" y="5238395"/>
                  <a:chExt cx="1980746" cy="1246411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801AAE22-544F-5E7D-8B52-BC49A7FC9154}"/>
                      </a:ext>
                    </a:extLst>
                  </p:cNvPr>
                  <p:cNvSpPr txBox="1"/>
                  <p:nvPr/>
                </p:nvSpPr>
                <p:spPr>
                  <a:xfrm>
                    <a:off x="6247013" y="5660342"/>
                    <a:ext cx="1177266" cy="18603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 defTabSz="1600847"/>
                    <a:r>
                      <a:rPr lang="en-US" sz="1400" b="1" kern="0" dirty="0">
                        <a:latin typeface="Avenir Next" panose="020B05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Metagenomics</a:t>
                    </a:r>
                  </a:p>
                </p:txBody>
              </p: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B5186ACB-6FB2-D78C-BCA2-2DE495BF4CFB}"/>
                      </a:ext>
                    </a:extLst>
                  </p:cNvPr>
                  <p:cNvGrpSpPr/>
                  <p:nvPr/>
                </p:nvGrpSpPr>
                <p:grpSpPr>
                  <a:xfrm>
                    <a:off x="5845272" y="5238395"/>
                    <a:ext cx="1980746" cy="1246411"/>
                    <a:chOff x="15157176" y="7794451"/>
                    <a:chExt cx="2408713" cy="1515715"/>
                  </a:xfrm>
                </p:grpSpPr>
                <p:graphicFrame>
                  <p:nvGraphicFramePr>
                    <p:cNvPr id="18" name="Chart 17">
                      <a:extLst>
                        <a:ext uri="{FF2B5EF4-FFF2-40B4-BE49-F238E27FC236}">
                          <a16:creationId xmlns:a16="http://schemas.microsoft.com/office/drawing/2014/main" id="{B331A3F3-B74D-1E48-03DC-CB0B97260617}"/>
                        </a:ext>
                      </a:extLst>
                    </p:cNvPr>
                    <p:cNvGraphicFramePr>
                      <a:graphicFrameLocks noChangeAspect="1"/>
                    </p:cNvGraphicFramePr>
                    <p:nvPr/>
                  </p:nvGraphicFramePr>
                  <p:xfrm>
                    <a:off x="16565249" y="7794451"/>
                    <a:ext cx="1000640" cy="1515715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2"/>
                    </a:graphicData>
                  </a:graphic>
                </p:graphicFrame>
                <p:grpSp>
                  <p:nvGrpSpPr>
                    <p:cNvPr id="19" name="Group 18">
                      <a:extLst>
                        <a:ext uri="{FF2B5EF4-FFF2-40B4-BE49-F238E27FC236}">
                          <a16:creationId xmlns:a16="http://schemas.microsoft.com/office/drawing/2014/main" id="{FB5900CB-FD88-42E0-1F78-020AC007448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157176" y="8900464"/>
                      <a:ext cx="1408073" cy="73152"/>
                      <a:chOff x="14910799" y="8900464"/>
                      <a:chExt cx="1408073" cy="73152"/>
                    </a:xfrm>
                  </p:grpSpPr>
                  <p:cxnSp>
                    <p:nvCxnSpPr>
                      <p:cNvPr id="26" name="Straight Arrow Connector 25">
                        <a:extLst>
                          <a:ext uri="{FF2B5EF4-FFF2-40B4-BE49-F238E27FC236}">
                            <a16:creationId xmlns:a16="http://schemas.microsoft.com/office/drawing/2014/main" id="{FCDCCB9F-DC1D-53E2-21F0-21D42CD9C73B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5900488" y="8937040"/>
                        <a:ext cx="418384" cy="0"/>
                      </a:xfrm>
                      <a:prstGeom prst="straightConnector1">
                        <a:avLst/>
                      </a:prstGeom>
                      <a:ln w="12700">
                        <a:solidFill>
                          <a:schemeClr val="tx1"/>
                        </a:solidFill>
                        <a:headEnd w="sm" len="med"/>
                        <a:tailEnd type="triangle" w="sm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7" name="Rectangle 26">
                        <a:extLst>
                          <a:ext uri="{FF2B5EF4-FFF2-40B4-BE49-F238E27FC236}">
                            <a16:creationId xmlns:a16="http://schemas.microsoft.com/office/drawing/2014/main" id="{EABECDAF-D40B-C397-1DE4-0D821E8BB8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910799" y="8900464"/>
                        <a:ext cx="746683" cy="73152"/>
                      </a:xfrm>
                      <a:prstGeom prst="rect">
                        <a:avLst/>
                      </a:prstGeom>
                      <a:solidFill>
                        <a:srgbClr val="ABD2F4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orbel" panose="020B0503020204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0" name="Group 19">
                      <a:extLst>
                        <a:ext uri="{FF2B5EF4-FFF2-40B4-BE49-F238E27FC236}">
                          <a16:creationId xmlns:a16="http://schemas.microsoft.com/office/drawing/2014/main" id="{F9EBBA9C-A2DD-01F1-A5CF-134C504C73D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157176" y="9116488"/>
                      <a:ext cx="1450449" cy="73152"/>
                      <a:chOff x="14910799" y="9107415"/>
                      <a:chExt cx="1450449" cy="73152"/>
                    </a:xfrm>
                  </p:grpSpPr>
                  <p:cxnSp>
                    <p:nvCxnSpPr>
                      <p:cNvPr id="24" name="Straight Arrow Connector 23">
                        <a:extLst>
                          <a:ext uri="{FF2B5EF4-FFF2-40B4-BE49-F238E27FC236}">
                            <a16:creationId xmlns:a16="http://schemas.microsoft.com/office/drawing/2014/main" id="{E1207A84-9E19-0F37-6AD5-53D37383D1B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5900488" y="9143991"/>
                        <a:ext cx="460760" cy="0"/>
                      </a:xfrm>
                      <a:prstGeom prst="straightConnector1">
                        <a:avLst/>
                      </a:prstGeom>
                      <a:ln w="12700">
                        <a:solidFill>
                          <a:schemeClr val="tx1"/>
                        </a:solidFill>
                        <a:headEnd w="sm" len="med"/>
                        <a:tailEnd type="triangle" w="sm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5" name="Rectangle 24">
                        <a:extLst>
                          <a:ext uri="{FF2B5EF4-FFF2-40B4-BE49-F238E27FC236}">
                            <a16:creationId xmlns:a16="http://schemas.microsoft.com/office/drawing/2014/main" id="{BF4F1615-14D2-9138-3475-16141A7AB36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910799" y="9107415"/>
                        <a:ext cx="798999" cy="73152"/>
                      </a:xfrm>
                      <a:prstGeom prst="rect">
                        <a:avLst/>
                      </a:prstGeom>
                      <a:solidFill>
                        <a:srgbClr val="D77976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orbel" panose="020B0503020204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1" name="Group 20">
                      <a:extLst>
                        <a:ext uri="{FF2B5EF4-FFF2-40B4-BE49-F238E27FC236}">
                          <a16:creationId xmlns:a16="http://schemas.microsoft.com/office/drawing/2014/main" id="{F047A1A2-CDCF-BE7B-3FED-269C003C00A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157176" y="8684440"/>
                      <a:ext cx="1450449" cy="73152"/>
                      <a:chOff x="14910799" y="8689317"/>
                      <a:chExt cx="1450449" cy="73152"/>
                    </a:xfrm>
                  </p:grpSpPr>
                  <p:cxnSp>
                    <p:nvCxnSpPr>
                      <p:cNvPr id="22" name="Straight Arrow Connector 21">
                        <a:extLst>
                          <a:ext uri="{FF2B5EF4-FFF2-40B4-BE49-F238E27FC236}">
                            <a16:creationId xmlns:a16="http://schemas.microsoft.com/office/drawing/2014/main" id="{C8C13C58-8562-9694-33EB-E5799DCA2E5D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5900488" y="8725893"/>
                        <a:ext cx="460760" cy="0"/>
                      </a:xfrm>
                      <a:prstGeom prst="straightConnector1">
                        <a:avLst/>
                      </a:prstGeom>
                      <a:ln w="12700">
                        <a:solidFill>
                          <a:schemeClr val="tx1"/>
                        </a:solidFill>
                        <a:headEnd w="sm" len="med"/>
                        <a:tailEnd type="triangle" w="sm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3" name="Rectangle 22">
                        <a:extLst>
                          <a:ext uri="{FF2B5EF4-FFF2-40B4-BE49-F238E27FC236}">
                            <a16:creationId xmlns:a16="http://schemas.microsoft.com/office/drawing/2014/main" id="{06D09EA6-124A-E9DD-D014-6A61DE9231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910799" y="8689317"/>
                        <a:ext cx="822441" cy="73152"/>
                      </a:xfrm>
                      <a:prstGeom prst="rect">
                        <a:avLst/>
                      </a:prstGeom>
                      <a:solidFill>
                        <a:srgbClr val="8BB778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orbel" panose="020B0503020204020204" pitchFamily="34" charset="0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1FA9FBA-6462-F13B-628E-2E4EEF8A36FE}"/>
                  </a:ext>
                </a:extLst>
              </p:cNvPr>
              <p:cNvSpPr txBox="1"/>
              <p:nvPr/>
            </p:nvSpPr>
            <p:spPr>
              <a:xfrm rot="16200000">
                <a:off x="336862" y="5882178"/>
                <a:ext cx="1002094" cy="37206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/>
                <a:r>
                  <a:rPr lang="en-US" sz="1400" b="1" kern="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Downstream Analysis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22B1CC8-AC0E-2E02-618E-3C4F8F1913FE}"/>
                </a:ext>
              </a:extLst>
            </p:cNvPr>
            <p:cNvGrpSpPr/>
            <p:nvPr/>
          </p:nvGrpSpPr>
          <p:grpSpPr>
            <a:xfrm>
              <a:off x="2123470" y="5403294"/>
              <a:ext cx="4712176" cy="197091"/>
              <a:chOff x="2123470" y="5403294"/>
              <a:chExt cx="4712176" cy="197091"/>
            </a:xfrm>
          </p:grpSpPr>
          <p:cxnSp>
            <p:nvCxnSpPr>
              <p:cNvPr id="7" name="Elbow Connector 6">
                <a:extLst>
                  <a:ext uri="{FF2B5EF4-FFF2-40B4-BE49-F238E27FC236}">
                    <a16:creationId xmlns:a16="http://schemas.microsoft.com/office/drawing/2014/main" id="{9DDE8723-7E54-DDA8-566B-CE4015A81744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2123470" y="5403294"/>
                <a:ext cx="2263529" cy="197089"/>
              </a:xfrm>
              <a:prstGeom prst="bentConnector2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Elbow Connector 7">
                <a:extLst>
                  <a:ext uri="{FF2B5EF4-FFF2-40B4-BE49-F238E27FC236}">
                    <a16:creationId xmlns:a16="http://schemas.microsoft.com/office/drawing/2014/main" id="{6C28412D-77B5-0C06-5AC3-B21855F393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87848" y="5403297"/>
                <a:ext cx="2447798" cy="197088"/>
              </a:xfrm>
              <a:prstGeom prst="bentConnector2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47EC507D-8343-F7E1-F4FA-77098FC753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86999" y="5403294"/>
                <a:ext cx="116" cy="19709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3D68B2F-BC76-DB00-689A-7EE930E20696}"/>
              </a:ext>
            </a:extLst>
          </p:cNvPr>
          <p:cNvGrpSpPr/>
          <p:nvPr/>
        </p:nvGrpSpPr>
        <p:grpSpPr>
          <a:xfrm>
            <a:off x="1860154" y="980316"/>
            <a:ext cx="1261716" cy="1482426"/>
            <a:chOff x="495878" y="980316"/>
            <a:chExt cx="1261716" cy="148242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3735519-EFD3-6C14-71F1-C780F5B53CBC}"/>
                </a:ext>
              </a:extLst>
            </p:cNvPr>
            <p:cNvSpPr txBox="1"/>
            <p:nvPr/>
          </p:nvSpPr>
          <p:spPr>
            <a:xfrm>
              <a:off x="628737" y="980316"/>
              <a:ext cx="995998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Reads</a:t>
              </a: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7E9A6A0-FFA8-67C0-5D24-AD0291D0331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78" y="1687375"/>
              <a:ext cx="1261716" cy="775367"/>
              <a:chOff x="6948264" y="1776271"/>
              <a:chExt cx="1108922" cy="681469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0ABD14D3-C030-22F9-3F49-52C5704E7450}"/>
                  </a:ext>
                </a:extLst>
              </p:cNvPr>
              <p:cNvGrpSpPr/>
              <p:nvPr/>
            </p:nvGrpSpPr>
            <p:grpSpPr>
              <a:xfrm>
                <a:off x="6948264" y="1776271"/>
                <a:ext cx="1108922" cy="681469"/>
                <a:chOff x="2857077" y="2235844"/>
                <a:chExt cx="1108922" cy="681469"/>
              </a:xfrm>
            </p:grpSpPr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E0BD17A3-DEDC-1390-DD8B-9BDB793F1E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077" y="2917313"/>
                  <a:ext cx="110892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Arrow Connector 62">
                  <a:extLst>
                    <a:ext uri="{FF2B5EF4-FFF2-40B4-BE49-F238E27FC236}">
                      <a16:creationId xmlns:a16="http://schemas.microsoft.com/office/drawing/2014/main" id="{BD2CDFEF-CEE2-ADB1-EC66-49722AF716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57077" y="2235844"/>
                  <a:ext cx="4372" cy="68146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17B4A6E-5180-98BE-D820-8BE31D95F5E6}"/>
                  </a:ext>
                </a:extLst>
              </p:cNvPr>
              <p:cNvGrpSpPr/>
              <p:nvPr/>
            </p:nvGrpSpPr>
            <p:grpSpPr>
              <a:xfrm>
                <a:off x="6981644" y="1976087"/>
                <a:ext cx="959736" cy="398532"/>
                <a:chOff x="6981644" y="1976087"/>
                <a:chExt cx="959736" cy="398532"/>
              </a:xfrm>
            </p:grpSpPr>
            <p:pic>
              <p:nvPicPr>
                <p:cNvPr id="59" name="Graphic 58" descr="Heartbeat with solid fill">
                  <a:extLst>
                    <a:ext uri="{FF2B5EF4-FFF2-40B4-BE49-F238E27FC236}">
                      <a16:creationId xmlns:a16="http://schemas.microsoft.com/office/drawing/2014/main" id="{3D224D9F-9B70-1C01-130A-E8C3AFB1F6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6981644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60" name="Graphic 59" descr="Heartbeat with solid fill">
                  <a:extLst>
                    <a:ext uri="{FF2B5EF4-FFF2-40B4-BE49-F238E27FC236}">
                      <a16:creationId xmlns:a16="http://schemas.microsoft.com/office/drawing/2014/main" id="{8963A5CC-AAF1-61E0-B482-F3ABEEB083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263253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61" name="Graphic 60" descr="Heartbeat with solid fill">
                  <a:extLst>
                    <a:ext uri="{FF2B5EF4-FFF2-40B4-BE49-F238E27FC236}">
                      <a16:creationId xmlns:a16="http://schemas.microsoft.com/office/drawing/2014/main" id="{7A2A6840-27F9-C176-99BD-AF4944BD85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544862" y="1976087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A4B70A6-D738-95D1-5776-601BF971898D}"/>
              </a:ext>
            </a:extLst>
          </p:cNvPr>
          <p:cNvCxnSpPr>
            <a:cxnSpLocks/>
          </p:cNvCxnSpPr>
          <p:nvPr/>
        </p:nvCxnSpPr>
        <p:spPr>
          <a:xfrm>
            <a:off x="3220275" y="2075058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14C50AB-711D-7057-F159-1C77986BFDDE}"/>
              </a:ext>
            </a:extLst>
          </p:cNvPr>
          <p:cNvCxnSpPr>
            <a:cxnSpLocks/>
          </p:cNvCxnSpPr>
          <p:nvPr/>
        </p:nvCxnSpPr>
        <p:spPr>
          <a:xfrm>
            <a:off x="5148224" y="2075058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2E44023-C311-CA87-FCFB-1EB7B71A8D21}"/>
              </a:ext>
            </a:extLst>
          </p:cNvPr>
          <p:cNvGrpSpPr/>
          <p:nvPr/>
        </p:nvGrpSpPr>
        <p:grpSpPr>
          <a:xfrm>
            <a:off x="8665989" y="980316"/>
            <a:ext cx="1840319" cy="1540653"/>
            <a:chOff x="6926963" y="980316"/>
            <a:chExt cx="1840319" cy="15406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0320F24-92F9-FAAB-9910-7ABCB2B31502}"/>
                </a:ext>
              </a:extLst>
            </p:cNvPr>
            <p:cNvSpPr txBox="1"/>
            <p:nvPr/>
          </p:nvSpPr>
          <p:spPr>
            <a:xfrm>
              <a:off x="6926963" y="980316"/>
              <a:ext cx="1840319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Read</a:t>
              </a:r>
              <a:b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0F5B000-71EE-22E5-3758-27B127E57615}"/>
                </a:ext>
              </a:extLst>
            </p:cNvPr>
            <p:cNvGrpSpPr/>
            <p:nvPr/>
          </p:nvGrpSpPr>
          <p:grpSpPr>
            <a:xfrm>
              <a:off x="7047282" y="1629148"/>
              <a:ext cx="1599680" cy="891821"/>
              <a:chOff x="6928109" y="1584573"/>
              <a:chExt cx="1599680" cy="891821"/>
            </a:xfrm>
          </p:grpSpPr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2E4FAF9F-2B47-CEC7-73ED-374E29A52B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6928109" y="1584573"/>
                <a:ext cx="1599680" cy="891821"/>
              </a:xfrm>
              <a:prstGeom prst="rect">
                <a:avLst/>
              </a:prstGeom>
            </p:spPr>
          </p:pic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66162180-629A-C502-BD2C-54A02FB0987F}"/>
                  </a:ext>
                </a:extLst>
              </p:cNvPr>
              <p:cNvGrpSpPr/>
              <p:nvPr/>
            </p:nvGrpSpPr>
            <p:grpSpPr>
              <a:xfrm>
                <a:off x="7213821" y="1758462"/>
                <a:ext cx="1028257" cy="428080"/>
                <a:chOff x="7210341" y="1766325"/>
                <a:chExt cx="1028257" cy="428080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04A5B678-6B51-BBB8-C92E-344154A663D8}"/>
                    </a:ext>
                  </a:extLst>
                </p:cNvPr>
                <p:cNvSpPr/>
                <p:nvPr/>
              </p:nvSpPr>
              <p:spPr>
                <a:xfrm>
                  <a:off x="7247681" y="1906135"/>
                  <a:ext cx="419816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orbel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2E1F5552-427F-9BE6-0F00-32071D993C53}"/>
                    </a:ext>
                  </a:extLst>
                </p:cNvPr>
                <p:cNvSpPr/>
                <p:nvPr/>
              </p:nvSpPr>
              <p:spPr>
                <a:xfrm>
                  <a:off x="7239622" y="2023472"/>
                  <a:ext cx="376334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orbel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A87761EF-7629-F356-4AC2-8BC1E5361B7E}"/>
                    </a:ext>
                  </a:extLst>
                </p:cNvPr>
                <p:cNvSpPr/>
                <p:nvPr/>
              </p:nvSpPr>
              <p:spPr>
                <a:xfrm>
                  <a:off x="7877147" y="2023473"/>
                  <a:ext cx="297692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orbel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5D94E4EC-B186-D50E-7AE4-643AB31DC4C8}"/>
                    </a:ext>
                  </a:extLst>
                </p:cNvPr>
                <p:cNvSpPr/>
                <p:nvPr/>
              </p:nvSpPr>
              <p:spPr>
                <a:xfrm>
                  <a:off x="7321956" y="2139540"/>
                  <a:ext cx="248669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orbel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65F2F22A-8FD0-B5AA-C620-31BA2982C439}"/>
                    </a:ext>
                  </a:extLst>
                </p:cNvPr>
                <p:cNvSpPr/>
                <p:nvPr/>
              </p:nvSpPr>
              <p:spPr>
                <a:xfrm>
                  <a:off x="7667501" y="2139541"/>
                  <a:ext cx="571097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orbel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7EB3EC58-231B-DCB1-DD01-5A6B7DE017A4}"/>
                    </a:ext>
                  </a:extLst>
                </p:cNvPr>
                <p:cNvSpPr/>
                <p:nvPr/>
              </p:nvSpPr>
              <p:spPr>
                <a:xfrm>
                  <a:off x="7771927" y="1907405"/>
                  <a:ext cx="466671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orbel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B04B284B-BBFF-7CAB-5BEB-6510122394C0}"/>
                    </a:ext>
                  </a:extLst>
                </p:cNvPr>
                <p:cNvSpPr/>
                <p:nvPr/>
              </p:nvSpPr>
              <p:spPr>
                <a:xfrm>
                  <a:off x="7210341" y="1766325"/>
                  <a:ext cx="1028257" cy="54864"/>
                </a:xfrm>
                <a:prstGeom prst="rect">
                  <a:avLst/>
                </a:prstGeom>
                <a:solidFill>
                  <a:srgbClr val="FFE69A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orbel" panose="020B0503020204020204" pitchFamily="34" charset="0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A109D5F-5C09-88A2-11E1-A0BF0EF1110C}"/>
              </a:ext>
            </a:extLst>
          </p:cNvPr>
          <p:cNvGrpSpPr/>
          <p:nvPr/>
        </p:nvGrpSpPr>
        <p:grpSpPr>
          <a:xfrm>
            <a:off x="3630114" y="980316"/>
            <a:ext cx="1599680" cy="1540653"/>
            <a:chOff x="2430453" y="980316"/>
            <a:chExt cx="1599680" cy="1540653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E1B26C83-3346-143D-05D8-761C23236E7B}"/>
                </a:ext>
              </a:extLst>
            </p:cNvPr>
            <p:cNvGrpSpPr/>
            <p:nvPr/>
          </p:nvGrpSpPr>
          <p:grpSpPr>
            <a:xfrm>
              <a:off x="2430453" y="1629148"/>
              <a:ext cx="1599680" cy="891821"/>
              <a:chOff x="3515351" y="4007757"/>
              <a:chExt cx="1599680" cy="891821"/>
            </a:xfrm>
          </p:grpSpPr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4E7FA023-DB7A-2BB6-9078-015581EE02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4678" y="4145247"/>
                <a:ext cx="601025" cy="496680"/>
              </a:xfrm>
              <a:prstGeom prst="rect">
                <a:avLst/>
              </a:prstGeom>
            </p:spPr>
          </p:pic>
          <p:pic>
            <p:nvPicPr>
              <p:cNvPr id="82" name="Picture 81">
                <a:extLst>
                  <a:ext uri="{FF2B5EF4-FFF2-40B4-BE49-F238E27FC236}">
                    <a16:creationId xmlns:a16="http://schemas.microsoft.com/office/drawing/2014/main" id="{6F013D88-D2BE-15A9-CEE5-E79A307F2C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3515351" y="4007757"/>
                <a:ext cx="1599680" cy="891821"/>
              </a:xfrm>
              <a:prstGeom prst="rect">
                <a:avLst/>
              </a:prstGeom>
            </p:spPr>
          </p:pic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3A66B0E-B3A3-22C5-D1E6-31BD14268B12}"/>
                </a:ext>
              </a:extLst>
            </p:cNvPr>
            <p:cNvSpPr txBox="1"/>
            <p:nvPr/>
          </p:nvSpPr>
          <p:spPr>
            <a:xfrm>
              <a:off x="2484251" y="980316"/>
              <a:ext cx="1492085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Basecalling (Translator)</a:t>
              </a:r>
            </a:p>
          </p:txBody>
        </p:sp>
      </p:grp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64D24CF7-5F44-8884-0482-301FFEDB8527}"/>
              </a:ext>
            </a:extLst>
          </p:cNvPr>
          <p:cNvCxnSpPr>
            <a:cxnSpLocks/>
          </p:cNvCxnSpPr>
          <p:nvPr/>
        </p:nvCxnSpPr>
        <p:spPr>
          <a:xfrm>
            <a:off x="8336337" y="2075058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28C21C-E92D-57DE-B99A-D646D1D26720}"/>
              </a:ext>
            </a:extLst>
          </p:cNvPr>
          <p:cNvGrpSpPr/>
          <p:nvPr/>
        </p:nvGrpSpPr>
        <p:grpSpPr>
          <a:xfrm>
            <a:off x="5738038" y="980316"/>
            <a:ext cx="2419707" cy="1277622"/>
            <a:chOff x="4231357" y="980316"/>
            <a:chExt cx="2419707" cy="1277622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5DFA06F-C838-9653-B9DA-43D53E194485}"/>
                </a:ext>
              </a:extLst>
            </p:cNvPr>
            <p:cNvSpPr/>
            <p:nvPr/>
          </p:nvSpPr>
          <p:spPr>
            <a:xfrm>
              <a:off x="4231357" y="1892178"/>
              <a:ext cx="2419707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>
                <a:defRPr/>
              </a:pP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PT Mono" panose="02060509020205020204" pitchFamily="49" charset="77"/>
                </a:rPr>
                <a:t>AAA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PT Mono" panose="02060509020205020204" pitchFamily="49" charset="77"/>
                </a:rPr>
                <a:t>T</a:t>
              </a:r>
              <a:r>
                <a:rPr lang="en-CH" sz="2000" b="1">
                  <a:solidFill>
                    <a:srgbClr val="4473C4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>
                  <a:solidFill>
                    <a:srgbClr val="10813D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>
                  <a:solidFill>
                    <a:srgbClr val="4473C4"/>
                  </a:solidFill>
                  <a:latin typeface="PT Mono" panose="02060509020205020204" pitchFamily="49" charset="77"/>
                </a:rPr>
                <a:t>GG</a:t>
              </a:r>
              <a:r>
                <a:rPr lang="en-CH" sz="2000" b="1">
                  <a:solidFill>
                    <a:srgbClr val="10813D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r>
                <a:rPr lang="en-CH" sz="2000" b="1">
                  <a:solidFill>
                    <a:srgbClr val="F49314"/>
                  </a:solidFill>
                  <a:latin typeface="PT Mono" panose="02060509020205020204" pitchFamily="49" charset="77"/>
                </a:rPr>
                <a:t>CC</a:t>
              </a:r>
              <a:r>
                <a:rPr lang="en-CH" sz="2000" b="1">
                  <a:solidFill>
                    <a:srgbClr val="7030A0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>
                  <a:solidFill>
                    <a:srgbClr val="10813D"/>
                  </a:solidFill>
                  <a:latin typeface="PT Mono" panose="02060509020205020204" pitchFamily="49" charset="77"/>
                </a:rPr>
                <a:t>TT</a:t>
              </a:r>
              <a:r>
                <a:rPr lang="en-CH" sz="2000" b="1">
                  <a:solidFill>
                    <a:srgbClr val="4473C4"/>
                  </a:solidFill>
                  <a:latin typeface="PT Mono" panose="02060509020205020204" pitchFamily="49" charset="77"/>
                </a:rPr>
                <a:t>G</a:t>
              </a: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F49314"/>
                </a:solidFill>
                <a:effectLst/>
                <a:uLnTx/>
                <a:uFillTx/>
                <a:latin typeface="PT Mono" panose="02060509020205020204" pitchFamily="49" charset="77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52B9405-C436-8A52-D2E8-DC1D598C5210}"/>
                </a:ext>
              </a:extLst>
            </p:cNvPr>
            <p:cNvSpPr txBox="1"/>
            <p:nvPr/>
          </p:nvSpPr>
          <p:spPr>
            <a:xfrm>
              <a:off x="4714751" y="980316"/>
              <a:ext cx="1506715" cy="92333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Basecalled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(Translated)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Reads</a:t>
              </a:r>
            </a:p>
          </p:txBody>
        </p:sp>
      </p:grp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0F2E6114-C2C2-F24C-8876-4BCEBD3221B4}"/>
              </a:ext>
            </a:extLst>
          </p:cNvPr>
          <p:cNvCxnSpPr>
            <a:cxnSpLocks/>
          </p:cNvCxnSpPr>
          <p:nvPr/>
        </p:nvCxnSpPr>
        <p:spPr>
          <a:xfrm rot="5400000">
            <a:off x="7118896" y="1503687"/>
            <a:ext cx="1449970" cy="3484534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54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5B5B6-1213-1665-E291-F5CDF424E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D718C-FEDE-AE5A-6486-DE2577397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Pipeline That Wastes Resources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38229F-F1B6-2F88-1309-38F84AA2F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41" name="Chart 40">
            <a:extLst>
              <a:ext uri="{FF2B5EF4-FFF2-40B4-BE49-F238E27FC236}">
                <a16:creationId xmlns:a16="http://schemas.microsoft.com/office/drawing/2014/main" id="{BB3BE848-BB42-F2FD-9832-E6C3B49BA2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77577" y="1005767"/>
          <a:ext cx="310896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4024ABBF-ECDD-CD3F-A7E0-41B6E7F73037}"/>
              </a:ext>
            </a:extLst>
          </p:cNvPr>
          <p:cNvSpPr txBox="1"/>
          <p:nvPr/>
        </p:nvSpPr>
        <p:spPr>
          <a:xfrm>
            <a:off x="753612" y="2319948"/>
            <a:ext cx="1403468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600847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Whole Dataset (~TBs)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12678E-153C-8001-359A-88B56CED25EA}"/>
              </a:ext>
            </a:extLst>
          </p:cNvPr>
          <p:cNvGrpSpPr/>
          <p:nvPr/>
        </p:nvGrpSpPr>
        <p:grpSpPr>
          <a:xfrm>
            <a:off x="2709176" y="1005767"/>
            <a:ext cx="3418585" cy="3108960"/>
            <a:chOff x="2709176" y="1005767"/>
            <a:chExt cx="3418585" cy="310896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8957D28-C621-C25A-A19E-412E7FB2CB3F}"/>
                </a:ext>
              </a:extLst>
            </p:cNvPr>
            <p:cNvGrpSpPr/>
            <p:nvPr/>
          </p:nvGrpSpPr>
          <p:grpSpPr>
            <a:xfrm>
              <a:off x="2709176" y="1005767"/>
              <a:ext cx="3418585" cy="3108960"/>
              <a:chOff x="2709176" y="1005767"/>
              <a:chExt cx="3418585" cy="3108960"/>
            </a:xfrm>
          </p:grpSpPr>
          <p:graphicFrame>
            <p:nvGraphicFramePr>
              <p:cNvPr id="38" name="Chart 37">
                <a:extLst>
                  <a:ext uri="{FF2B5EF4-FFF2-40B4-BE49-F238E27FC236}">
                    <a16:creationId xmlns:a16="http://schemas.microsoft.com/office/drawing/2014/main" id="{0B1BE71A-FA22-2889-2285-270F7E800DE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018801" y="1005767"/>
              <a:ext cx="3108960" cy="31089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42" name="Line 15">
                <a:extLst>
                  <a:ext uri="{FF2B5EF4-FFF2-40B4-BE49-F238E27FC236}">
                    <a16:creationId xmlns:a16="http://schemas.microsoft.com/office/drawing/2014/main" id="{D4BFDEBC-D3AE-AEED-F58E-275878F488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09176" y="2781613"/>
                <a:ext cx="659019" cy="0"/>
              </a:xfrm>
              <a:prstGeom prst="line">
                <a:avLst/>
              </a:prstGeom>
              <a:noFill/>
              <a:ln w="76200">
                <a:solidFill>
                  <a:srgbClr val="4473C4"/>
                </a:solidFill>
                <a:round/>
                <a:headEnd type="triangle" w="med" len="med"/>
                <a:tailEnd type="none" w="med" len="med"/>
              </a:ln>
              <a:effectLst/>
            </p:spPr>
            <p:txBody>
              <a:bodyPr wrap="none" lIns="64008" tIns="32004" rIns="64008" bIns="32004" anchor="ctr"/>
              <a:lstStyle/>
              <a:p>
                <a:pPr eaLnBrk="1" hangingPunct="1">
                  <a:defRPr/>
                </a:pPr>
                <a:endParaRPr lang="en-US" kern="0" dirty="0">
                  <a:solidFill>
                    <a:sysClr val="windowText" lastClr="000000"/>
                  </a:solidFill>
                  <a:latin typeface="Avenir Next" panose="020B0503020202020204" pitchFamily="34" charset="0"/>
                  <a:ea typeface="Arial" pitchFamily="-107" charset="0"/>
                  <a:cs typeface="Arial" pitchFamily="-107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AC0EEF0-726D-1FC1-EE58-9DB3B29F85C4}"/>
                </a:ext>
              </a:extLst>
            </p:cNvPr>
            <p:cNvGrpSpPr/>
            <p:nvPr/>
          </p:nvGrpSpPr>
          <p:grpSpPr>
            <a:xfrm>
              <a:off x="3567517" y="2137210"/>
              <a:ext cx="1768313" cy="1160339"/>
              <a:chOff x="9687804" y="2409603"/>
              <a:chExt cx="1768313" cy="1160339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5CCE1F-1327-B4A2-B71D-B998C381C07B}"/>
                  </a:ext>
                </a:extLst>
              </p:cNvPr>
              <p:cNvSpPr txBox="1"/>
              <p:nvPr/>
            </p:nvSpPr>
            <p:spPr>
              <a:xfrm>
                <a:off x="10486908" y="3262165"/>
                <a:ext cx="969209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/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59412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Useful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EFA8C35-28D1-CD67-FFAA-69C7953BFF58}"/>
                  </a:ext>
                </a:extLst>
              </p:cNvPr>
              <p:cNvSpPr txBox="1"/>
              <p:nvPr/>
            </p:nvSpPr>
            <p:spPr>
              <a:xfrm>
                <a:off x="9687804" y="2409603"/>
                <a:ext cx="969209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/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60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Useless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5F5E5A7-D927-72C9-B2A3-9D73F8F15774}"/>
              </a:ext>
            </a:extLst>
          </p:cNvPr>
          <p:cNvGrpSpPr/>
          <p:nvPr/>
        </p:nvGrpSpPr>
        <p:grpSpPr>
          <a:xfrm>
            <a:off x="5798251" y="1005767"/>
            <a:ext cx="3425888" cy="3108960"/>
            <a:chOff x="5798251" y="1005767"/>
            <a:chExt cx="3425888" cy="310896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F407A29-381B-B40D-37D2-02DD773A86E4}"/>
                </a:ext>
              </a:extLst>
            </p:cNvPr>
            <p:cNvGrpSpPr/>
            <p:nvPr/>
          </p:nvGrpSpPr>
          <p:grpSpPr>
            <a:xfrm>
              <a:off x="5798251" y="1005767"/>
              <a:ext cx="3425888" cy="3108960"/>
              <a:chOff x="5798251" y="1005767"/>
              <a:chExt cx="3425888" cy="3108960"/>
            </a:xfrm>
          </p:grpSpPr>
          <p:graphicFrame>
            <p:nvGraphicFramePr>
              <p:cNvPr id="39" name="Chart 38">
                <a:extLst>
                  <a:ext uri="{FF2B5EF4-FFF2-40B4-BE49-F238E27FC236}">
                    <a16:creationId xmlns:a16="http://schemas.microsoft.com/office/drawing/2014/main" id="{CC380F25-49B7-DC64-4FE7-068A3BB67A1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115179" y="1005767"/>
              <a:ext cx="3108960" cy="31089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43" name="Line 15">
                <a:extLst>
                  <a:ext uri="{FF2B5EF4-FFF2-40B4-BE49-F238E27FC236}">
                    <a16:creationId xmlns:a16="http://schemas.microsoft.com/office/drawing/2014/main" id="{9552ECEB-5C77-5282-B792-E7501E00BF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98251" y="2781613"/>
                <a:ext cx="659019" cy="0"/>
              </a:xfrm>
              <a:prstGeom prst="line">
                <a:avLst/>
              </a:prstGeom>
              <a:noFill/>
              <a:ln w="76200">
                <a:solidFill>
                  <a:srgbClr val="4473C4"/>
                </a:solidFill>
                <a:round/>
                <a:headEnd type="triangle" w="med" len="med"/>
                <a:tailEnd type="none" w="med" len="med"/>
              </a:ln>
              <a:effectLst/>
            </p:spPr>
            <p:txBody>
              <a:bodyPr wrap="none" lIns="64008" tIns="32004" rIns="64008" bIns="32004" anchor="ctr"/>
              <a:lstStyle/>
              <a:p>
                <a:pPr eaLnBrk="1" hangingPunct="1">
                  <a:defRPr/>
                </a:pPr>
                <a:endParaRPr lang="en-US" kern="0" dirty="0">
                  <a:solidFill>
                    <a:sysClr val="windowText" lastClr="000000"/>
                  </a:solidFill>
                  <a:latin typeface="Avenir Next" panose="020B0503020202020204" pitchFamily="34" charset="0"/>
                  <a:ea typeface="Arial" pitchFamily="-107" charset="0"/>
                  <a:cs typeface="Arial" pitchFamily="-107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1C76433-6361-BA3D-4C68-5275142E56DA}"/>
                </a:ext>
              </a:extLst>
            </p:cNvPr>
            <p:cNvGrpSpPr/>
            <p:nvPr/>
          </p:nvGrpSpPr>
          <p:grpSpPr>
            <a:xfrm>
              <a:off x="6663895" y="2137210"/>
              <a:ext cx="1768313" cy="1160339"/>
              <a:chOff x="9687804" y="2409603"/>
              <a:chExt cx="1768313" cy="116033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62866C8-49EB-6D31-1D64-633C0A132F78}"/>
                  </a:ext>
                </a:extLst>
              </p:cNvPr>
              <p:cNvSpPr txBox="1"/>
              <p:nvPr/>
            </p:nvSpPr>
            <p:spPr>
              <a:xfrm>
                <a:off x="10486908" y="3262165"/>
                <a:ext cx="969209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/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59412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Useful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163735D-484E-5BB4-73D5-6B257A47C06C}"/>
                  </a:ext>
                </a:extLst>
              </p:cNvPr>
              <p:cNvSpPr txBox="1"/>
              <p:nvPr/>
            </p:nvSpPr>
            <p:spPr>
              <a:xfrm>
                <a:off x="9687804" y="2409603"/>
                <a:ext cx="969209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/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60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Useless</a:t>
                </a:r>
              </a:p>
            </p:txBody>
          </p:sp>
        </p:grpSp>
      </p:grpSp>
      <p:sp>
        <p:nvSpPr>
          <p:cNvPr id="44" name="Line 15">
            <a:extLst>
              <a:ext uri="{FF2B5EF4-FFF2-40B4-BE49-F238E27FC236}">
                <a16:creationId xmlns:a16="http://schemas.microsoft.com/office/drawing/2014/main" id="{68AAB7AB-6EFB-E2A0-C502-0DB1CAB5C4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882048" y="2802744"/>
            <a:ext cx="659019" cy="0"/>
          </a:xfrm>
          <a:prstGeom prst="line">
            <a:avLst/>
          </a:prstGeom>
          <a:noFill/>
          <a:ln w="76200">
            <a:solidFill>
              <a:srgbClr val="4473C4"/>
            </a:solidFill>
            <a:round/>
            <a:headEnd type="triangle" w="med" len="med"/>
            <a:tailEnd type="none" w="med" len="med"/>
          </a:ln>
          <a:effectLst/>
        </p:spPr>
        <p:txBody>
          <a:bodyPr wrap="none" lIns="64008" tIns="32004" rIns="64008" bIns="32004" anchor="ctr"/>
          <a:lstStyle/>
          <a:p>
            <a:pPr eaLnBrk="1" hangingPunct="1">
              <a:defRPr/>
            </a:pPr>
            <a:endParaRPr lang="en-US" kern="0" dirty="0">
              <a:solidFill>
                <a:sysClr val="windowText" lastClr="000000"/>
              </a:solidFill>
              <a:latin typeface="Avenir Next" panose="020B0503020202020204" pitchFamily="34" charset="0"/>
              <a:ea typeface="Arial" pitchFamily="-107" charset="0"/>
              <a:cs typeface="Arial" pitchFamily="-107" charset="0"/>
            </a:endParaRPr>
          </a:p>
        </p:txBody>
      </p:sp>
      <p:graphicFrame>
        <p:nvGraphicFramePr>
          <p:cNvPr id="55" name="Chart 54">
            <a:extLst>
              <a:ext uri="{FF2B5EF4-FFF2-40B4-BE49-F238E27FC236}">
                <a16:creationId xmlns:a16="http://schemas.microsoft.com/office/drawing/2014/main" id="{633B7CCB-139E-182D-A294-6340A495B4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114" y="994325"/>
          <a:ext cx="3979847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86920D41-D968-B2C4-C181-F35436E1B6D7}"/>
              </a:ext>
            </a:extLst>
          </p:cNvPr>
          <p:cNvGrpSpPr/>
          <p:nvPr/>
        </p:nvGrpSpPr>
        <p:grpSpPr>
          <a:xfrm>
            <a:off x="9211557" y="994325"/>
            <a:ext cx="3108960" cy="3108960"/>
            <a:chOff x="9211558" y="1005767"/>
            <a:chExt cx="3108960" cy="3108960"/>
          </a:xfrm>
        </p:grpSpPr>
        <p:graphicFrame>
          <p:nvGraphicFramePr>
            <p:cNvPr id="40" name="Chart 39">
              <a:extLst>
                <a:ext uri="{FF2B5EF4-FFF2-40B4-BE49-F238E27FC236}">
                  <a16:creationId xmlns:a16="http://schemas.microsoft.com/office/drawing/2014/main" id="{32DB47D6-0995-A565-91AA-277A0E08F59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211558" y="1005767"/>
            <a:ext cx="3108960" cy="31089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079D715-5F83-7745-599F-F3A5BC65BDE9}"/>
                </a:ext>
              </a:extLst>
            </p:cNvPr>
            <p:cNvGrpSpPr/>
            <p:nvPr/>
          </p:nvGrpSpPr>
          <p:grpSpPr>
            <a:xfrm>
              <a:off x="9767446" y="2137210"/>
              <a:ext cx="1768313" cy="1160339"/>
              <a:chOff x="9687804" y="2409603"/>
              <a:chExt cx="1768313" cy="116033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CC0CEB6-A466-F6F8-862D-407467FE460D}"/>
                  </a:ext>
                </a:extLst>
              </p:cNvPr>
              <p:cNvSpPr txBox="1"/>
              <p:nvPr/>
            </p:nvSpPr>
            <p:spPr>
              <a:xfrm>
                <a:off x="10486908" y="3262165"/>
                <a:ext cx="969209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/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59412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Useful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9A6F5D2-6EE0-5887-B88E-2F21A2EC7BC8}"/>
                  </a:ext>
                </a:extLst>
              </p:cNvPr>
              <p:cNvSpPr txBox="1"/>
              <p:nvPr/>
            </p:nvSpPr>
            <p:spPr>
              <a:xfrm>
                <a:off x="9687804" y="2409603"/>
                <a:ext cx="969209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/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60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Useless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7EDE4D9-82FC-4C4C-DFDB-6B52C926A965}"/>
              </a:ext>
            </a:extLst>
          </p:cNvPr>
          <p:cNvGrpSpPr/>
          <p:nvPr/>
        </p:nvGrpSpPr>
        <p:grpSpPr>
          <a:xfrm>
            <a:off x="1869039" y="7030404"/>
            <a:ext cx="8461163" cy="1342973"/>
            <a:chOff x="488938" y="5068593"/>
            <a:chExt cx="8461163" cy="134297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03E0DD9-03DC-D54E-0DF2-822D962E241A}"/>
                </a:ext>
              </a:extLst>
            </p:cNvPr>
            <p:cNvSpPr txBox="1"/>
            <p:nvPr/>
          </p:nvSpPr>
          <p:spPr>
            <a:xfrm>
              <a:off x="488938" y="5857568"/>
              <a:ext cx="837440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aseline="30000" dirty="0">
                  <a:latin typeface="Avenir Next" panose="020B0503020202020204" pitchFamily="34" charset="0"/>
                </a:rPr>
                <a:t>- </a:t>
              </a:r>
              <a:r>
                <a:rPr lang="en-US" sz="1000" dirty="0" err="1">
                  <a:latin typeface="Avenir Next" panose="020B0503020202020204" pitchFamily="34" charset="0"/>
                </a:rPr>
                <a:t>Boroumand</a:t>
              </a:r>
              <a:r>
                <a:rPr lang="en-US" sz="1000" dirty="0">
                  <a:latin typeface="Avenir Next" panose="020B0503020202020204" pitchFamily="34" charset="0"/>
                </a:rPr>
                <a:t> et al., “Google Workloads for Consumer Devices: Mitigating Data Movement Bottlenecks,” ASPLOS 2018</a:t>
              </a:r>
            </a:p>
            <a:p>
              <a:r>
                <a:rPr lang="en-US" sz="1000" baseline="30000" dirty="0">
                  <a:latin typeface="Avenir Next" panose="020B0503020202020204" pitchFamily="34" charset="0"/>
                </a:rPr>
                <a:t>- </a:t>
              </a:r>
              <a:r>
                <a:rPr lang="en-US" sz="1000" dirty="0" err="1">
                  <a:latin typeface="Avenir Next" panose="020B0503020202020204" pitchFamily="34" charset="0"/>
                </a:rPr>
                <a:t>Kestor</a:t>
              </a:r>
              <a:r>
                <a:rPr lang="en-US" sz="1000" dirty="0">
                  <a:latin typeface="Avenir Next" panose="020B0503020202020204" pitchFamily="34" charset="0"/>
                </a:rPr>
                <a:t> et al., “Quantifying the Energy Cost of Data Movement in Scientific Applications,” IISWC 2013 </a:t>
              </a:r>
            </a:p>
            <a:p>
              <a:r>
                <a:rPr lang="en-US" sz="1000" baseline="30000" dirty="0">
                  <a:latin typeface="Avenir Next" panose="020B0503020202020204" pitchFamily="34" charset="0"/>
                </a:rPr>
                <a:t>- </a:t>
              </a:r>
              <a:r>
                <a:rPr lang="en-US" sz="1000" dirty="0">
                  <a:latin typeface="Avenir Next" panose="020B0503020202020204" pitchFamily="34" charset="0"/>
                </a:rPr>
                <a:t>Pandiyan and Wu, “Quantifying the energy cost of data movement for emerging smart phone workloads on mobile platforms,” IISWC 2014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30CB2DC1-BCFD-3FF1-263A-E337EAB3D519}"/>
                    </a:ext>
                  </a:extLst>
                </p:cNvPr>
                <p:cNvSpPr/>
                <p:nvPr/>
              </p:nvSpPr>
              <p:spPr>
                <a:xfrm>
                  <a:off x="1327546" y="5068593"/>
                  <a:ext cx="7622555" cy="70788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>
                      <a:latin typeface="Avenir Next" panose="020B0503020202020204" pitchFamily="34" charset="0"/>
                    </a:rPr>
                    <a:t>Single </a:t>
                  </a:r>
                  <a:r>
                    <a:rPr lang="en-US" sz="2000" dirty="0">
                      <a:solidFill>
                        <a:srgbClr val="4473C4"/>
                      </a:solidFill>
                      <a:latin typeface="Avenir Next" panose="020B0503020202020204" pitchFamily="34" charset="0"/>
                    </a:rPr>
                    <a:t>memory</a:t>
                  </a:r>
                  <a:r>
                    <a:rPr lang="en-US" sz="2000" dirty="0">
                      <a:latin typeface="Avenir Next" panose="020B0503020202020204" pitchFamily="34" charset="0"/>
                    </a:rPr>
                    <a:t> request </a:t>
                  </a:r>
                  <a:r>
                    <a:rPr lang="en-US" sz="2000" dirty="0">
                      <a:solidFill>
                        <a:srgbClr val="C00600"/>
                      </a:solidFill>
                      <a:latin typeface="Avenir Next" panose="020B0503020202020204" pitchFamily="34" charset="0"/>
                    </a:rPr>
                    <a:t>consumes</a:t>
                  </a:r>
                  <a:r>
                    <a:rPr lang="en-US" sz="2000" dirty="0">
                      <a:latin typeface="Avenir Next" panose="020B0503020202020204" pitchFamily="34" charset="0"/>
                    </a:rPr>
                    <a:t> </a:t>
                  </a:r>
                  <a:r>
                    <a:rPr lang="en-US" sz="2000" b="1" dirty="0">
                      <a:solidFill>
                        <a:srgbClr val="C00600"/>
                      </a:solidFill>
                      <a:latin typeface="Avenir Next" panose="020B0503020202020204" pitchFamily="34" charset="0"/>
                    </a:rPr>
                    <a:t>&gt;160</a:t>
                  </a:r>
                  <a14:m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C00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2000" b="1" dirty="0">
                      <a:solidFill>
                        <a:srgbClr val="C00600"/>
                      </a:solidFill>
                      <a:latin typeface="Avenir Next" panose="020B0503020202020204" pitchFamily="34" charset="0"/>
                    </a:rPr>
                    <a:t> - 800</a:t>
                  </a:r>
                  <a14:m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C00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2000" b="1" dirty="0">
                      <a:solidFill>
                        <a:srgbClr val="C00600"/>
                      </a:solidFill>
                      <a:latin typeface="Avenir Next" panose="020B0503020202020204" pitchFamily="34" charset="0"/>
                    </a:rPr>
                    <a:t> more energy </a:t>
                  </a:r>
                  <a:r>
                    <a:rPr lang="en-US" sz="2000" dirty="0">
                      <a:latin typeface="Avenir Next" panose="020B0503020202020204" pitchFamily="34" charset="0"/>
                    </a:rPr>
                    <a:t>compared to performing an </a:t>
                  </a:r>
                  <a:r>
                    <a:rPr lang="en-US" sz="2000" dirty="0">
                      <a:solidFill>
                        <a:srgbClr val="4473C4"/>
                      </a:solidFill>
                      <a:latin typeface="Avenir Next" panose="020B0503020202020204" pitchFamily="34" charset="0"/>
                    </a:rPr>
                    <a:t>addition operation</a:t>
                  </a:r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30CB2DC1-BCFD-3FF1-263A-E337EAB3D5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27546" y="5068593"/>
                  <a:ext cx="7622555" cy="707886"/>
                </a:xfrm>
                <a:prstGeom prst="rect">
                  <a:avLst/>
                </a:prstGeom>
                <a:blipFill>
                  <a:blip r:embed="rId7"/>
                  <a:stretch>
                    <a:fillRect l="-832" t="-3509" r="-499" b="-140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536A96E-965A-D82D-DCDC-91E4200B5A72}"/>
              </a:ext>
            </a:extLst>
          </p:cNvPr>
          <p:cNvGrpSpPr/>
          <p:nvPr/>
        </p:nvGrpSpPr>
        <p:grpSpPr>
          <a:xfrm>
            <a:off x="1924474" y="3604757"/>
            <a:ext cx="8098421" cy="1755502"/>
            <a:chOff x="1924474" y="3604757"/>
            <a:chExt cx="8098421" cy="175550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3930A8B-4515-7BAA-6619-6598A9D5355C}"/>
                </a:ext>
              </a:extLst>
            </p:cNvPr>
            <p:cNvGrpSpPr/>
            <p:nvPr/>
          </p:nvGrpSpPr>
          <p:grpSpPr>
            <a:xfrm>
              <a:off x="3939797" y="3604757"/>
              <a:ext cx="6083098" cy="1755502"/>
              <a:chOff x="2453898" y="2611697"/>
              <a:chExt cx="6083098" cy="1755502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3EF1946-ADD9-82AA-C9B2-C7F964821E54}"/>
                  </a:ext>
                </a:extLst>
              </p:cNvPr>
              <p:cNvSpPr txBox="1"/>
              <p:nvPr/>
            </p:nvSpPr>
            <p:spPr>
              <a:xfrm>
                <a:off x="2453898" y="4059422"/>
                <a:ext cx="544819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srgbClr val="C0000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Costly and large volumes of data movement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C08B445-33C0-C816-9F61-CE4FDE3B2661}"/>
                  </a:ext>
                </a:extLst>
              </p:cNvPr>
              <p:cNvGrpSpPr/>
              <p:nvPr/>
            </p:nvGrpSpPr>
            <p:grpSpPr>
              <a:xfrm>
                <a:off x="3603931" y="2611697"/>
                <a:ext cx="4933065" cy="1318528"/>
                <a:chOff x="3603931" y="2611697"/>
                <a:chExt cx="4933065" cy="1318528"/>
              </a:xfrm>
            </p:grpSpPr>
            <p:pic>
              <p:nvPicPr>
                <p:cNvPr id="24" name="Picture 23" descr="http://i.ehow.com/images/a04/ac/qb/format-hard-drive-xp-800X800.jpg">
                  <a:extLst>
                    <a:ext uri="{FF2B5EF4-FFF2-40B4-BE49-F238E27FC236}">
                      <a16:creationId xmlns:a16="http://schemas.microsoft.com/office/drawing/2014/main" id="{D8917BF1-C17B-5980-2E7A-F8D661A762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166144">
                  <a:off x="4090114" y="2611697"/>
                  <a:ext cx="1318528" cy="13185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0F7E471F-EEBA-82BB-495B-40F32883868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20420055">
                  <a:off x="5619354" y="3036251"/>
                  <a:ext cx="1599680" cy="416939"/>
                  <a:chOff x="4729714" y="3204770"/>
                  <a:chExt cx="2268648" cy="591298"/>
                </a:xfrm>
              </p:grpSpPr>
              <p:pic>
                <p:nvPicPr>
                  <p:cNvPr id="30" name="Picture 25" descr="dimm.png">
                    <a:extLst>
                      <a:ext uri="{FF2B5EF4-FFF2-40B4-BE49-F238E27FC236}">
                        <a16:creationId xmlns:a16="http://schemas.microsoft.com/office/drawing/2014/main" id="{2180EA10-930C-7686-2D1A-CCC8957A75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8775023" flipV="1">
                    <a:off x="4729714" y="3204770"/>
                    <a:ext cx="1924215" cy="4588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26" descr="dimm.png">
                    <a:extLst>
                      <a:ext uri="{FF2B5EF4-FFF2-40B4-BE49-F238E27FC236}">
                        <a16:creationId xmlns:a16="http://schemas.microsoft.com/office/drawing/2014/main" id="{D2BA3344-0480-7740-72EC-DC8178A9AD6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8775023" flipV="1">
                    <a:off x="5072821" y="3337227"/>
                    <a:ext cx="1925541" cy="4588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26" name="Content Placeholder 6" descr="barcelona-die-photo-color.jpg">
                  <a:extLst>
                    <a:ext uri="{FF2B5EF4-FFF2-40B4-BE49-F238E27FC236}">
                      <a16:creationId xmlns:a16="http://schemas.microsoft.com/office/drawing/2014/main" id="{2656C21F-3D57-87CD-AE16-601F8FA808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1938" y="2807134"/>
                  <a:ext cx="915058" cy="8918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" name="Line 15">
                  <a:extLst>
                    <a:ext uri="{FF2B5EF4-FFF2-40B4-BE49-F238E27FC236}">
                      <a16:creationId xmlns:a16="http://schemas.microsoft.com/office/drawing/2014/main" id="{1E666D6F-F2AB-E71C-F98D-C25AD46C1B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03931" y="3220109"/>
                  <a:ext cx="696913" cy="1588"/>
                </a:xfrm>
                <a:prstGeom prst="line">
                  <a:avLst/>
                </a:prstGeom>
                <a:noFill/>
                <a:ln w="76200">
                  <a:solidFill>
                    <a:srgbClr val="C00600"/>
                  </a:solidFill>
                  <a:round/>
                  <a:headEnd type="triangle" w="med" len="med"/>
                  <a:tailEnd type="triangle" w="med" len="med"/>
                </a:ln>
                <a:effectLst/>
              </p:spPr>
              <p:txBody>
                <a:bodyPr wrap="none" lIns="64008" tIns="32004" rIns="64008" bIns="32004" anchor="ctr"/>
                <a:lstStyle/>
                <a:p>
                  <a:pPr eaLnBrk="1" hangingPunct="1">
                    <a:defRPr/>
                  </a:pPr>
                  <a:endParaRPr lang="en-US" kern="0">
                    <a:solidFill>
                      <a:sysClr val="windowText" lastClr="000000"/>
                    </a:solidFill>
                    <a:latin typeface="Avenir Next" panose="020B0503020202020204" pitchFamily="34" charset="0"/>
                    <a:ea typeface="Arial" pitchFamily="-107" charset="0"/>
                    <a:cs typeface="Arial" pitchFamily="-107" charset="0"/>
                  </a:endParaRPr>
                </a:p>
              </p:txBody>
            </p:sp>
            <p:sp>
              <p:nvSpPr>
                <p:cNvPr id="28" name="Line 15">
                  <a:extLst>
                    <a:ext uri="{FF2B5EF4-FFF2-40B4-BE49-F238E27FC236}">
                      <a16:creationId xmlns:a16="http://schemas.microsoft.com/office/drawing/2014/main" id="{496E7A6C-0AE3-4EDA-37EE-C03EC36EAA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253993" y="3220109"/>
                  <a:ext cx="696913" cy="1588"/>
                </a:xfrm>
                <a:prstGeom prst="line">
                  <a:avLst/>
                </a:prstGeom>
                <a:noFill/>
                <a:ln w="76200">
                  <a:solidFill>
                    <a:srgbClr val="C00600"/>
                  </a:solidFill>
                  <a:round/>
                  <a:headEnd type="triangle" w="med" len="med"/>
                  <a:tailEnd type="triangle" w="med" len="med"/>
                </a:ln>
                <a:effectLst/>
              </p:spPr>
              <p:txBody>
                <a:bodyPr wrap="none" lIns="64008" tIns="32004" rIns="64008" bIns="32004" anchor="ctr"/>
                <a:lstStyle/>
                <a:p>
                  <a:pPr eaLnBrk="1" hangingPunct="1">
                    <a:defRPr/>
                  </a:pPr>
                  <a:endParaRPr lang="en-US" kern="0">
                    <a:solidFill>
                      <a:sysClr val="windowText" lastClr="000000"/>
                    </a:solidFill>
                    <a:latin typeface="Avenir Next" panose="020B0503020202020204" pitchFamily="34" charset="0"/>
                    <a:ea typeface="Arial" pitchFamily="-107" charset="0"/>
                    <a:cs typeface="Arial" pitchFamily="-107" charset="0"/>
                  </a:endParaRPr>
                </a:p>
              </p:txBody>
            </p:sp>
            <p:sp>
              <p:nvSpPr>
                <p:cNvPr id="29" name="Line 15">
                  <a:extLst>
                    <a:ext uri="{FF2B5EF4-FFF2-40B4-BE49-F238E27FC236}">
                      <a16:creationId xmlns:a16="http://schemas.microsoft.com/office/drawing/2014/main" id="{7D70DE31-8A45-C2AD-8F60-86676C8013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868209" y="3215246"/>
                  <a:ext cx="696913" cy="1588"/>
                </a:xfrm>
                <a:prstGeom prst="line">
                  <a:avLst/>
                </a:prstGeom>
                <a:noFill/>
                <a:ln w="76200">
                  <a:solidFill>
                    <a:srgbClr val="C00600"/>
                  </a:solidFill>
                  <a:round/>
                  <a:headEnd type="triangle" w="med" len="med"/>
                  <a:tailEnd type="triangle" w="med" len="med"/>
                </a:ln>
                <a:effectLst/>
              </p:spPr>
              <p:txBody>
                <a:bodyPr wrap="none" lIns="64008" tIns="32004" rIns="64008" bIns="32004" anchor="ctr"/>
                <a:lstStyle/>
                <a:p>
                  <a:pPr eaLnBrk="1" hangingPunct="1">
                    <a:defRPr/>
                  </a:pPr>
                  <a:endParaRPr lang="en-US" kern="0">
                    <a:solidFill>
                      <a:sysClr val="windowText" lastClr="000000"/>
                    </a:solidFill>
                    <a:latin typeface="Avenir Next" panose="020B0503020202020204" pitchFamily="34" charset="0"/>
                    <a:ea typeface="Arial" pitchFamily="-107" charset="0"/>
                    <a:cs typeface="Arial" pitchFamily="-107" charset="0"/>
                  </a:endParaRPr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53C89FF-88AD-F2D7-B0A7-149631D4235E}"/>
                </a:ext>
              </a:extLst>
            </p:cNvPr>
            <p:cNvGrpSpPr/>
            <p:nvPr/>
          </p:nvGrpSpPr>
          <p:grpSpPr>
            <a:xfrm>
              <a:off x="1924474" y="3915685"/>
              <a:ext cx="3062324" cy="695838"/>
              <a:chOff x="438575" y="2922625"/>
              <a:chExt cx="3062324" cy="695838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10FFC131-5AA8-A1D8-EBC5-057CBF4676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21" t="22181" r="3717" b="22434"/>
              <a:stretch/>
            </p:blipFill>
            <p:spPr>
              <a:xfrm>
                <a:off x="2345648" y="2923459"/>
                <a:ext cx="1155251" cy="695004"/>
              </a:xfrm>
              <a:prstGeom prst="rect">
                <a:avLst/>
              </a:prstGeom>
            </p:spPr>
          </p:pic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559442B5-84BB-039A-1E3C-C2C609A31D83}"/>
                  </a:ext>
                </a:extLst>
              </p:cNvPr>
              <p:cNvGrpSpPr/>
              <p:nvPr/>
            </p:nvGrpSpPr>
            <p:grpSpPr>
              <a:xfrm>
                <a:off x="438575" y="2922625"/>
                <a:ext cx="1824841" cy="695003"/>
                <a:chOff x="438575" y="2922625"/>
                <a:chExt cx="1824841" cy="695003"/>
              </a:xfrm>
            </p:grpSpPr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2500E90E-9765-068C-C2C9-5453FADE17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8575" y="2922625"/>
                  <a:ext cx="1091512" cy="695003"/>
                </a:xfrm>
                <a:prstGeom prst="rect">
                  <a:avLst/>
                </a:prstGeom>
              </p:spPr>
            </p:pic>
            <p:sp>
              <p:nvSpPr>
                <p:cNvPr id="36" name="Line 15">
                  <a:extLst>
                    <a:ext uri="{FF2B5EF4-FFF2-40B4-BE49-F238E27FC236}">
                      <a16:creationId xmlns:a16="http://schemas.microsoft.com/office/drawing/2014/main" id="{B447F8D0-489C-E1B2-E0B3-4C7AD5C7EF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604397" y="3215246"/>
                  <a:ext cx="659019" cy="0"/>
                </a:xfrm>
                <a:prstGeom prst="line">
                  <a:avLst/>
                </a:prstGeom>
                <a:noFill/>
                <a:ln w="76200">
                  <a:solidFill>
                    <a:srgbClr val="4473C4"/>
                  </a:solidFill>
                  <a:round/>
                  <a:headEnd type="triangle" w="med" len="med"/>
                  <a:tailEnd type="none" w="med" len="med"/>
                </a:ln>
                <a:effectLst/>
              </p:spPr>
              <p:txBody>
                <a:bodyPr wrap="none" lIns="64008" tIns="32004" rIns="64008" bIns="32004" anchor="ctr"/>
                <a:lstStyle/>
                <a:p>
                  <a:pPr eaLnBrk="1" hangingPunct="1"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Avenir Next" panose="020B0503020202020204" pitchFamily="34" charset="0"/>
                    <a:ea typeface="Arial" pitchFamily="-107" charset="0"/>
                    <a:cs typeface="Arial" pitchFamily="-107" charset="0"/>
                  </a:endParaRPr>
                </a:p>
              </p:txBody>
            </p:sp>
          </p:grp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561FFC6-37E4-88CA-5712-D032BAE80990}"/>
              </a:ext>
            </a:extLst>
          </p:cNvPr>
          <p:cNvGrpSpPr/>
          <p:nvPr/>
        </p:nvGrpSpPr>
        <p:grpSpPr>
          <a:xfrm>
            <a:off x="3194860" y="5642144"/>
            <a:ext cx="5802280" cy="715249"/>
            <a:chOff x="2864346" y="5092761"/>
            <a:chExt cx="5802280" cy="715249"/>
          </a:xfrm>
        </p:grpSpPr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E57E37DA-9D86-3890-5330-BB542FDCF88A}"/>
                </a:ext>
              </a:extLst>
            </p:cNvPr>
            <p:cNvSpPr/>
            <p:nvPr/>
          </p:nvSpPr>
          <p:spPr>
            <a:xfrm>
              <a:off x="2924855" y="5092761"/>
              <a:ext cx="5741771" cy="715249"/>
            </a:xfrm>
            <a:prstGeom prst="roundRect">
              <a:avLst/>
            </a:prstGeom>
            <a:solidFill>
              <a:srgbClr val="FFE0D6"/>
            </a:solidFill>
            <a:ln w="190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endParaRPr lang="en-US" sz="2000" b="1" kern="0" dirty="0">
                <a:solidFill>
                  <a:srgbClr val="C00600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7844F84-BD20-7F56-A09F-6807001DF416}"/>
                </a:ext>
              </a:extLst>
            </p:cNvPr>
            <p:cNvSpPr/>
            <p:nvPr/>
          </p:nvSpPr>
          <p:spPr>
            <a:xfrm>
              <a:off x="2864346" y="5292074"/>
              <a:ext cx="5741770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6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Wasted money, time, energy</a:t>
              </a:r>
              <a:endPara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27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Graphic spid="5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C2083-566D-21E4-FDB3-B81B6D438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Pipeline That is Computationally Costly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CDDC79-8C35-2022-D1B7-0572B7640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033960C-BB11-F613-4B77-CC05F81D9A10}"/>
              </a:ext>
            </a:extLst>
          </p:cNvPr>
          <p:cNvGraphicFramePr/>
          <p:nvPr/>
        </p:nvGraphicFramePr>
        <p:xfrm>
          <a:off x="1685849" y="1018567"/>
          <a:ext cx="8798061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88E6A8C-723E-4C94-B3BB-D99CD43D199F}"/>
              </a:ext>
            </a:extLst>
          </p:cNvPr>
          <p:cNvSpPr/>
          <p:nvPr/>
        </p:nvSpPr>
        <p:spPr>
          <a:xfrm>
            <a:off x="2818258" y="1242913"/>
            <a:ext cx="3924591" cy="3346021"/>
          </a:xfrm>
          <a:prstGeom prst="roundRect">
            <a:avLst/>
          </a:prstGeom>
          <a:noFill/>
          <a:ln w="31750" cap="flat" cmpd="sng" algn="ctr">
            <a:solidFill>
              <a:srgbClr val="C00600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endParaRPr lang="en-US" sz="1200" b="1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F0FC9DC-7CFF-9647-79E1-629D21341972}"/>
              </a:ext>
            </a:extLst>
          </p:cNvPr>
          <p:cNvGrpSpPr/>
          <p:nvPr/>
        </p:nvGrpSpPr>
        <p:grpSpPr>
          <a:xfrm>
            <a:off x="2737794" y="5380798"/>
            <a:ext cx="6660996" cy="777240"/>
            <a:chOff x="2005631" y="5061765"/>
            <a:chExt cx="6660996" cy="777240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2BA61C84-634F-F1CA-9D99-E18B8CDFAD17}"/>
                </a:ext>
              </a:extLst>
            </p:cNvPr>
            <p:cNvSpPr/>
            <p:nvPr/>
          </p:nvSpPr>
          <p:spPr>
            <a:xfrm>
              <a:off x="2005631" y="5092761"/>
              <a:ext cx="6660996" cy="715249"/>
            </a:xfrm>
            <a:prstGeom prst="roundRect">
              <a:avLst/>
            </a:prstGeom>
            <a:solidFill>
              <a:srgbClr val="FFE0D6"/>
            </a:solidFill>
            <a:ln w="190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endParaRPr lang="en-US" sz="1000" b="1" kern="0" dirty="0">
                <a:solidFill>
                  <a:srgbClr val="C00600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0DA72AB-71FF-C070-4684-C0C17920A0CA}"/>
                </a:ext>
              </a:extLst>
            </p:cNvPr>
            <p:cNvGrpSpPr/>
            <p:nvPr/>
          </p:nvGrpSpPr>
          <p:grpSpPr>
            <a:xfrm>
              <a:off x="2086095" y="5061765"/>
              <a:ext cx="6520021" cy="777240"/>
              <a:chOff x="2349408" y="5061765"/>
              <a:chExt cx="6520021" cy="777240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0F34268-BA33-2A61-ABEC-F2E26C685E8B}"/>
                  </a:ext>
                </a:extLst>
              </p:cNvPr>
              <p:cNvSpPr/>
              <p:nvPr/>
            </p:nvSpPr>
            <p:spPr>
              <a:xfrm>
                <a:off x="3127659" y="5292074"/>
                <a:ext cx="5741770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srgbClr val="C0060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Significant computational overhead</a:t>
                </a:r>
                <a:endPara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10" name="Graphic 9" descr="Clock with solid fill">
                <a:extLst>
                  <a:ext uri="{FF2B5EF4-FFF2-40B4-BE49-F238E27FC236}">
                    <a16:creationId xmlns:a16="http://schemas.microsoft.com/office/drawing/2014/main" id="{40AD38F5-003D-F21E-104B-81257DF0A2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349408" y="5061765"/>
                <a:ext cx="777240" cy="777240"/>
              </a:xfrm>
              <a:prstGeom prst="rect">
                <a:avLst/>
              </a:prstGeom>
            </p:spPr>
          </p:pic>
        </p:grpSp>
      </p:grp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6716E18F-8D57-4484-6A14-E37317525D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0665" y="1100737"/>
            <a:ext cx="2982001" cy="2977553"/>
          </a:xfrm>
          <a:prstGeom prst="roundRect">
            <a:avLst>
              <a:gd name="adj" fmla="val 35390"/>
            </a:avLst>
          </a:prstGeom>
        </p:spPr>
      </p:pic>
      <p:pic>
        <p:nvPicPr>
          <p:cNvPr id="12" name="Content Placeholder 5">
            <a:extLst>
              <a:ext uri="{FF2B5EF4-FFF2-40B4-BE49-F238E27FC236}">
                <a16:creationId xmlns:a16="http://schemas.microsoft.com/office/drawing/2014/main" id="{ABFD4B60-0196-CC91-7E96-6CDC76418E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371" t="61309" r="2407" b="23336"/>
          <a:stretch/>
        </p:blipFill>
        <p:spPr>
          <a:xfrm>
            <a:off x="7545874" y="1566314"/>
            <a:ext cx="1731582" cy="1744037"/>
          </a:xfrm>
          <a:prstGeom prst="roundRect">
            <a:avLst>
              <a:gd name="adj" fmla="val 35390"/>
            </a:avLst>
          </a:prstGeom>
        </p:spPr>
      </p:pic>
      <p:sp>
        <p:nvSpPr>
          <p:cNvPr id="13" name="Striped Right Arrow 12">
            <a:extLst>
              <a:ext uri="{FF2B5EF4-FFF2-40B4-BE49-F238E27FC236}">
                <a16:creationId xmlns:a16="http://schemas.microsoft.com/office/drawing/2014/main" id="{39E6C233-4DAA-FDC6-A7F1-D523C0C0572B}"/>
              </a:ext>
            </a:extLst>
          </p:cNvPr>
          <p:cNvSpPr>
            <a:spLocks/>
          </p:cNvSpPr>
          <p:nvPr/>
        </p:nvSpPr>
        <p:spPr>
          <a:xfrm rot="16200000">
            <a:off x="4337928" y="2172786"/>
            <a:ext cx="3219844" cy="668595"/>
          </a:xfrm>
          <a:prstGeom prst="stripedRightArrow">
            <a:avLst>
              <a:gd name="adj1" fmla="val 49091"/>
              <a:gd name="adj2" fmla="val 96057"/>
            </a:avLst>
          </a:prstGeom>
          <a:solidFill>
            <a:srgbClr val="C00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04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B9309-1C53-7784-BC9C-1AA20D2AE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Limited Application Scope and Accuracy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968C3D-6181-D3F7-E27E-A747F07F0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8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FB8F16F-EF05-02AE-607B-6A777A508D1A}"/>
              </a:ext>
            </a:extLst>
          </p:cNvPr>
          <p:cNvGrpSpPr/>
          <p:nvPr/>
        </p:nvGrpSpPr>
        <p:grpSpPr>
          <a:xfrm>
            <a:off x="270225" y="1072172"/>
            <a:ext cx="7483887" cy="1645920"/>
            <a:chOff x="270225" y="1072172"/>
            <a:chExt cx="7483887" cy="164592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BD7287B-0A85-D217-6500-D86C3C68DC31}"/>
                </a:ext>
              </a:extLst>
            </p:cNvPr>
            <p:cNvSpPr txBox="1"/>
            <p:nvPr/>
          </p:nvSpPr>
          <p:spPr>
            <a:xfrm>
              <a:off x="4021475" y="1587356"/>
              <a:ext cx="3732637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Energy-efficient analysis for Resource-constrained devices</a:t>
              </a:r>
            </a:p>
          </p:txBody>
        </p:sp>
        <p:pic>
          <p:nvPicPr>
            <p:cNvPr id="6" name="Picture 5" descr="A drone flying over a city&#10;&#10;Description automatically generated">
              <a:extLst>
                <a:ext uri="{FF2B5EF4-FFF2-40B4-BE49-F238E27FC236}">
                  <a16:creationId xmlns:a16="http://schemas.microsoft.com/office/drawing/2014/main" id="{6776AE76-DD29-F449-0704-C6D771F096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367" b="3296"/>
            <a:stretch/>
          </p:blipFill>
          <p:spPr>
            <a:xfrm>
              <a:off x="270225" y="1072172"/>
              <a:ext cx="3434534" cy="164592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D94113F-1178-9B85-ACEF-2DBBD0DDD212}"/>
              </a:ext>
            </a:extLst>
          </p:cNvPr>
          <p:cNvGrpSpPr/>
          <p:nvPr/>
        </p:nvGrpSpPr>
        <p:grpSpPr>
          <a:xfrm>
            <a:off x="1773432" y="2861117"/>
            <a:ext cx="5896021" cy="1645920"/>
            <a:chOff x="391442" y="2861117"/>
            <a:chExt cx="5896021" cy="164592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9B52642-6D7C-514C-858A-EF665D648EDD}"/>
                </a:ext>
              </a:extLst>
            </p:cNvPr>
            <p:cNvSpPr txBox="1"/>
            <p:nvPr/>
          </p:nvSpPr>
          <p:spPr>
            <a:xfrm>
              <a:off x="391442" y="3376300"/>
              <a:ext cx="201054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Urgent analysis within minutes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3C590CC-9A61-D0AC-9790-C66EC51E7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231"/>
            <a:stretch/>
          </p:blipFill>
          <p:spPr>
            <a:xfrm>
              <a:off x="2852929" y="2861117"/>
              <a:ext cx="3434534" cy="164592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FC5E98-949B-B9DE-DA2B-006A3DA10F3D}"/>
              </a:ext>
            </a:extLst>
          </p:cNvPr>
          <p:cNvGrpSpPr/>
          <p:nvPr/>
        </p:nvGrpSpPr>
        <p:grpSpPr>
          <a:xfrm>
            <a:off x="4108740" y="4650062"/>
            <a:ext cx="7477063" cy="1645919"/>
            <a:chOff x="1396713" y="4650062"/>
            <a:chExt cx="7477063" cy="16459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A8ED274-014F-2918-19E2-01E916422E6B}"/>
                </a:ext>
              </a:extLst>
            </p:cNvPr>
            <p:cNvSpPr txBox="1"/>
            <p:nvPr/>
          </p:nvSpPr>
          <p:spPr>
            <a:xfrm>
              <a:off x="1396713" y="5165245"/>
              <a:ext cx="3669063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Large-scale analysis</a:t>
              </a:r>
              <a:b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without sacrificing accuracy</a:t>
              </a:r>
              <a:b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and performance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FF87454-A869-42B8-F58B-05F5A0242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41" b="6441"/>
            <a:stretch/>
          </p:blipFill>
          <p:spPr>
            <a:xfrm>
              <a:off x="5435632" y="4650062"/>
              <a:ext cx="3438144" cy="16459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41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D1FB2D-1850-9F1F-C198-5E04D8AE1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STORM Research Group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3A73F0-0F8D-C05D-6532-E9C5CBDA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1B2E7DA-680D-E8EB-E391-7B68ADB6313E}"/>
              </a:ext>
            </a:extLst>
          </p:cNvPr>
          <p:cNvGrpSpPr/>
          <p:nvPr/>
        </p:nvGrpSpPr>
        <p:grpSpPr>
          <a:xfrm>
            <a:off x="313703" y="898301"/>
            <a:ext cx="4994217" cy="5543427"/>
            <a:chOff x="313703" y="898301"/>
            <a:chExt cx="4994217" cy="5543427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0C01116-725D-4B4C-56BC-087136522DB2}"/>
                </a:ext>
              </a:extLst>
            </p:cNvPr>
            <p:cNvGrpSpPr/>
            <p:nvPr/>
          </p:nvGrpSpPr>
          <p:grpSpPr>
            <a:xfrm>
              <a:off x="313703" y="1346744"/>
              <a:ext cx="4994217" cy="5094984"/>
              <a:chOff x="313703" y="1346744"/>
              <a:chExt cx="4994217" cy="5094984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962B5457-29FC-9DF9-5C26-631B2D73B832}"/>
                  </a:ext>
                </a:extLst>
              </p:cNvPr>
              <p:cNvSpPr/>
              <p:nvPr/>
            </p:nvSpPr>
            <p:spPr>
              <a:xfrm>
                <a:off x="313703" y="1346744"/>
                <a:ext cx="4994217" cy="5094984"/>
              </a:xfrm>
              <a:prstGeom prst="roundRect">
                <a:avLst>
                  <a:gd name="adj" fmla="val 5864"/>
                </a:avLst>
              </a:prstGeom>
              <a:solidFill>
                <a:srgbClr val="FFECCD"/>
              </a:solidFill>
              <a:ln w="19050" cap="flat" cmpd="sng" algn="ctr">
                <a:solidFill>
                  <a:srgbClr val="F59511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BBB77A18-AEBC-3B62-AE06-2A3BFD3D302A}"/>
                  </a:ext>
                </a:extLst>
              </p:cNvPr>
              <p:cNvGrpSpPr/>
              <p:nvPr/>
            </p:nvGrpSpPr>
            <p:grpSpPr>
              <a:xfrm>
                <a:off x="400269" y="1658493"/>
                <a:ext cx="4860140" cy="4586001"/>
                <a:chOff x="400269" y="1658493"/>
                <a:chExt cx="4860140" cy="4586001"/>
              </a:xfrm>
            </p:grpSpPr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C1C2BCE2-B054-7632-89A3-C64CB3751238}"/>
                    </a:ext>
                  </a:extLst>
                </p:cNvPr>
                <p:cNvGrpSpPr/>
                <p:nvPr/>
              </p:nvGrpSpPr>
              <p:grpSpPr>
                <a:xfrm>
                  <a:off x="536053" y="1658493"/>
                  <a:ext cx="4620781" cy="738664"/>
                  <a:chOff x="536053" y="1681643"/>
                  <a:chExt cx="4620781" cy="738664"/>
                </a:xfrm>
              </p:grpSpPr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C49A9539-B605-3D58-A5EA-3E0E22CA27A2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536053" y="1759133"/>
                    <a:ext cx="949801" cy="583685"/>
                    <a:chOff x="403624" y="4779574"/>
                    <a:chExt cx="1261716" cy="775367"/>
                  </a:xfrm>
                </p:grpSpPr>
                <p:cxnSp>
                  <p:nvCxnSpPr>
                    <p:cNvPr id="27" name="Straight Arrow Connector 26">
                      <a:extLst>
                        <a:ext uri="{FF2B5EF4-FFF2-40B4-BE49-F238E27FC236}">
                          <a16:creationId xmlns:a16="http://schemas.microsoft.com/office/drawing/2014/main" id="{2625C474-30E3-C824-4B7C-950138C4079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03624" y="5554941"/>
                      <a:ext cx="1261716" cy="0"/>
                    </a:xfrm>
                    <a:prstGeom prst="straightConnector1">
                      <a:avLst/>
                    </a:prstGeom>
                    <a:ln w="381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Straight Arrow Connector 27">
                      <a:extLst>
                        <a:ext uri="{FF2B5EF4-FFF2-40B4-BE49-F238E27FC236}">
                          <a16:creationId xmlns:a16="http://schemas.microsoft.com/office/drawing/2014/main" id="{E4513C48-25D0-1567-7A20-C108D149B99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03624" y="4779574"/>
                      <a:ext cx="4974" cy="775367"/>
                    </a:xfrm>
                    <a:prstGeom prst="straightConnector1">
                      <a:avLst/>
                    </a:prstGeom>
                    <a:ln w="381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pic>
                  <p:nvPicPr>
                    <p:cNvPr id="29" name="Graphic 28" descr="Heartbeat with solid fill">
                      <a:extLst>
                        <a:ext uri="{FF2B5EF4-FFF2-40B4-BE49-F238E27FC236}">
                          <a16:creationId xmlns:a16="http://schemas.microsoft.com/office/drawing/2014/main" id="{F5669476-CA64-BC2D-26CD-48C31607083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441603" y="5009214"/>
                      <a:ext cx="451153" cy="45115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0" name="Graphic 29" descr="Heartbeat with solid fill">
                      <a:extLst>
                        <a:ext uri="{FF2B5EF4-FFF2-40B4-BE49-F238E27FC236}">
                          <a16:creationId xmlns:a16="http://schemas.microsoft.com/office/drawing/2014/main" id="{A0ECF633-842C-5B28-FB33-A2E842E9D9F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762014" y="5009214"/>
                      <a:ext cx="451153" cy="45115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1" name="Graphic 30" descr="Heartbeat with solid fill">
                      <a:extLst>
                        <a:ext uri="{FF2B5EF4-FFF2-40B4-BE49-F238E27FC236}">
                          <a16:creationId xmlns:a16="http://schemas.microsoft.com/office/drawing/2014/main" id="{3651E073-6386-C535-6D33-B8DA09E7C5B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1082424" y="5006922"/>
                      <a:ext cx="451153" cy="451153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A806FCD1-ADE8-1181-03A9-08B902751865}"/>
                      </a:ext>
                    </a:extLst>
                  </p:cNvPr>
                  <p:cNvSpPr/>
                  <p:nvPr/>
                </p:nvSpPr>
                <p:spPr>
                  <a:xfrm>
                    <a:off x="1599774" y="1681643"/>
                    <a:ext cx="3557060" cy="738664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2400" b="1" dirty="0">
                        <a:latin typeface="Avenir Next" panose="020B0503020202020204" pitchFamily="34" charset="0"/>
                      </a:rPr>
                      <a:t>Real-Time and Portable</a:t>
                    </a:r>
                    <a:r>
                      <a:rPr lang="en-US" sz="2400" dirty="0">
                        <a:latin typeface="Avenir Next" panose="020B0503020202020204" pitchFamily="34" charset="0"/>
                      </a:rPr>
                      <a:t> Genomic Signal Analysis</a:t>
                    </a:r>
                    <a:endParaRPr lang="en-US" sz="1200" dirty="0">
                      <a:latin typeface="Avenir Next" panose="020B0503020202020204" pitchFamily="34" charset="0"/>
                    </a:endParaRPr>
                  </a:p>
                </p:txBody>
              </p:sp>
            </p:grp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986173B9-DB1A-F33A-628B-97B6572D82F8}"/>
                    </a:ext>
                  </a:extLst>
                </p:cNvPr>
                <p:cNvGrpSpPr/>
                <p:nvPr/>
              </p:nvGrpSpPr>
              <p:grpSpPr>
                <a:xfrm>
                  <a:off x="629735" y="3049815"/>
                  <a:ext cx="4630674" cy="1350045"/>
                  <a:chOff x="629735" y="3049815"/>
                  <a:chExt cx="4630674" cy="1350045"/>
                </a:xfrm>
              </p:grpSpPr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3D100F7C-2926-D95C-84C4-D07865319A1E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629735" y="3049815"/>
                    <a:ext cx="707845" cy="1350045"/>
                    <a:chOff x="3570882" y="4145455"/>
                    <a:chExt cx="1080509" cy="2060816"/>
                  </a:xfrm>
                </p:grpSpPr>
                <p:pic>
                  <p:nvPicPr>
                    <p:cNvPr id="23" name="Picture 22">
                      <a:extLst>
                        <a:ext uri="{FF2B5EF4-FFF2-40B4-BE49-F238E27FC236}">
                          <a16:creationId xmlns:a16="http://schemas.microsoft.com/office/drawing/2014/main" id="{47DE9117-7A0D-ED8D-17A1-F7462C20E6B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619085" y="5222171"/>
                      <a:ext cx="984099" cy="9841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4" name="Picture 23">
                      <a:extLst>
                        <a:ext uri="{FF2B5EF4-FFF2-40B4-BE49-F238E27FC236}">
                          <a16:creationId xmlns:a16="http://schemas.microsoft.com/office/drawing/2014/main" id="{9DCBFF73-37B4-CE7D-96C6-A9162624457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70882" y="4145455"/>
                      <a:ext cx="1080509" cy="1080509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30BFD834-1FF0-2294-39B2-D945B9F35A38}"/>
                      </a:ext>
                    </a:extLst>
                  </p:cNvPr>
                  <p:cNvSpPr/>
                  <p:nvPr/>
                </p:nvSpPr>
                <p:spPr>
                  <a:xfrm>
                    <a:off x="1436788" y="3170839"/>
                    <a:ext cx="3823621" cy="1107996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2400" b="1" dirty="0">
                        <a:latin typeface="Avenir Next" panose="020B0503020202020204" pitchFamily="34" charset="0"/>
                      </a:rPr>
                      <a:t>Data-centric</a:t>
                    </a:r>
                    <a:r>
                      <a:rPr lang="en-US" sz="2400" dirty="0">
                        <a:latin typeface="Avenir Next" panose="020B0503020202020204" pitchFamily="34" charset="0"/>
                      </a:rPr>
                      <a:t> and</a:t>
                    </a:r>
                    <a:br>
                      <a:rPr lang="en-US" sz="2400" dirty="0">
                        <a:latin typeface="Avenir Next" panose="020B0503020202020204" pitchFamily="34" charset="0"/>
                      </a:rPr>
                    </a:br>
                    <a:r>
                      <a:rPr lang="en-US" sz="2400" b="1" dirty="0">
                        <a:latin typeface="Avenir Next" panose="020B0503020202020204" pitchFamily="34" charset="0"/>
                      </a:rPr>
                      <a:t>AI-Driven</a:t>
                    </a:r>
                    <a:r>
                      <a:rPr lang="en-US" sz="2400" dirty="0">
                        <a:latin typeface="Avenir Next" panose="020B0503020202020204" pitchFamily="34" charset="0"/>
                      </a:rPr>
                      <a:t> Solutions to Analyze Genomic Data</a:t>
                    </a:r>
                    <a:endParaRPr lang="en-US" sz="1200" dirty="0">
                      <a:latin typeface="Avenir Next" panose="020B0503020202020204" pitchFamily="34" charset="0"/>
                    </a:endParaRPr>
                  </a:p>
                </p:txBody>
              </p:sp>
            </p:grp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E85E5AEE-E2A6-BE7F-EC59-C3B497F87EB9}"/>
                    </a:ext>
                  </a:extLst>
                </p:cNvPr>
                <p:cNvGrpSpPr/>
                <p:nvPr/>
              </p:nvGrpSpPr>
              <p:grpSpPr>
                <a:xfrm>
                  <a:off x="400269" y="4767166"/>
                  <a:ext cx="4545663" cy="1477328"/>
                  <a:chOff x="400269" y="4848191"/>
                  <a:chExt cx="4545663" cy="1477328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BF824B00-42CA-4C63-32E1-71E6920DFEDA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400269" y="5246399"/>
                    <a:ext cx="1221368" cy="680912"/>
                    <a:chOff x="6928108" y="1584573"/>
                    <a:chExt cx="1599680" cy="891821"/>
                  </a:xfrm>
                </p:grpSpPr>
                <p:pic>
                  <p:nvPicPr>
                    <p:cNvPr id="12" name="Picture 11">
                      <a:extLst>
                        <a:ext uri="{FF2B5EF4-FFF2-40B4-BE49-F238E27FC236}">
                          <a16:creationId xmlns:a16="http://schemas.microsoft.com/office/drawing/2014/main" id="{E9BBDEFF-3843-2127-DBE8-1A4D43B3F65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 t="21489" b="22761"/>
                    <a:stretch/>
                  </p:blipFill>
                  <p:spPr>
                    <a:xfrm>
                      <a:off x="6928108" y="1584573"/>
                      <a:ext cx="1599680" cy="891821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13" name="Group 12">
                      <a:extLst>
                        <a:ext uri="{FF2B5EF4-FFF2-40B4-BE49-F238E27FC236}">
                          <a16:creationId xmlns:a16="http://schemas.microsoft.com/office/drawing/2014/main" id="{BFCE24A6-C6D2-2363-BF9F-EDB37057E9B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213821" y="1758462"/>
                      <a:ext cx="1028257" cy="428080"/>
                      <a:chOff x="7210341" y="1766325"/>
                      <a:chExt cx="1028257" cy="428080"/>
                    </a:xfrm>
                  </p:grpSpPr>
                  <p:sp>
                    <p:nvSpPr>
                      <p:cNvPr id="14" name="Rectangle 13">
                        <a:extLst>
                          <a:ext uri="{FF2B5EF4-FFF2-40B4-BE49-F238E27FC236}">
                            <a16:creationId xmlns:a16="http://schemas.microsoft.com/office/drawing/2014/main" id="{D2CC7009-5B1E-CDD2-4D03-0904C13E588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47681" y="1906135"/>
                        <a:ext cx="419816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5" name="Rectangle 14">
                        <a:extLst>
                          <a:ext uri="{FF2B5EF4-FFF2-40B4-BE49-F238E27FC236}">
                            <a16:creationId xmlns:a16="http://schemas.microsoft.com/office/drawing/2014/main" id="{39D84865-F766-8E85-39D7-583E0CDCA66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39622" y="2023472"/>
                        <a:ext cx="376334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6" name="Rectangle 15">
                        <a:extLst>
                          <a:ext uri="{FF2B5EF4-FFF2-40B4-BE49-F238E27FC236}">
                            <a16:creationId xmlns:a16="http://schemas.microsoft.com/office/drawing/2014/main" id="{F0601235-720E-E910-650D-70AEB7FEF75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77147" y="2023473"/>
                        <a:ext cx="297692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7" name="Rectangle 16">
                        <a:extLst>
                          <a:ext uri="{FF2B5EF4-FFF2-40B4-BE49-F238E27FC236}">
                            <a16:creationId xmlns:a16="http://schemas.microsoft.com/office/drawing/2014/main" id="{1C44444C-9142-5BA3-5A83-1510307B02A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21956" y="2139540"/>
                        <a:ext cx="248669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8" name="Rectangle 17">
                        <a:extLst>
                          <a:ext uri="{FF2B5EF4-FFF2-40B4-BE49-F238E27FC236}">
                            <a16:creationId xmlns:a16="http://schemas.microsoft.com/office/drawing/2014/main" id="{C04366C9-6EA3-71D3-9B07-D0AA780B66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667501" y="2139541"/>
                        <a:ext cx="571097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9" name="Rectangle 18">
                        <a:extLst>
                          <a:ext uri="{FF2B5EF4-FFF2-40B4-BE49-F238E27FC236}">
                            <a16:creationId xmlns:a16="http://schemas.microsoft.com/office/drawing/2014/main" id="{404007C7-ADE6-7237-1C49-08D1435FC4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771927" y="1907405"/>
                        <a:ext cx="466671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0" name="Rectangle 19">
                        <a:extLst>
                          <a:ext uri="{FF2B5EF4-FFF2-40B4-BE49-F238E27FC236}">
                            <a16:creationId xmlns:a16="http://schemas.microsoft.com/office/drawing/2014/main" id="{90574754-80DF-94EB-C02D-B2E445DBE96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10341" y="1766325"/>
                        <a:ext cx="1028257" cy="54864"/>
                      </a:xfrm>
                      <a:prstGeom prst="rect">
                        <a:avLst/>
                      </a:prstGeom>
                      <a:solidFill>
                        <a:srgbClr val="FFE69A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117E3B24-E03F-A332-1E6B-E4BACDBE8EEE}"/>
                      </a:ext>
                    </a:extLst>
                  </p:cNvPr>
                  <p:cNvSpPr/>
                  <p:nvPr/>
                </p:nvSpPr>
                <p:spPr>
                  <a:xfrm>
                    <a:off x="1751264" y="4848191"/>
                    <a:ext cx="3194668" cy="1477328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2400" dirty="0">
                        <a:latin typeface="Avenir Next" panose="020B0503020202020204" pitchFamily="34" charset="0"/>
                      </a:rPr>
                      <a:t>Accurate and Fast</a:t>
                    </a:r>
                    <a:br>
                      <a:rPr lang="en-US" sz="2400" dirty="0">
                        <a:latin typeface="Avenir Next" panose="020B0503020202020204" pitchFamily="34" charset="0"/>
                      </a:rPr>
                    </a:br>
                    <a:r>
                      <a:rPr lang="en-US" sz="2400" dirty="0">
                        <a:latin typeface="Avenir Next" panose="020B0503020202020204" pitchFamily="34" charset="0"/>
                      </a:rPr>
                      <a:t>Algorithms Scalable to</a:t>
                    </a:r>
                    <a:br>
                      <a:rPr lang="en-US" sz="2400" dirty="0">
                        <a:latin typeface="Avenir Next" panose="020B0503020202020204" pitchFamily="34" charset="0"/>
                      </a:rPr>
                    </a:br>
                    <a:r>
                      <a:rPr lang="en-US" sz="2400" b="1" dirty="0">
                        <a:latin typeface="Avenir Next" panose="020B0503020202020204" pitchFamily="34" charset="0"/>
                      </a:rPr>
                      <a:t>Large Volumes of Genomic Data</a:t>
                    </a:r>
                    <a:endParaRPr lang="en-US" sz="1200" b="1" dirty="0">
                      <a:latin typeface="Avenir Next" panose="020B0503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D7F8735-8E8E-6365-B0E8-D251787E6F7B}"/>
                </a:ext>
              </a:extLst>
            </p:cNvPr>
            <p:cNvSpPr/>
            <p:nvPr/>
          </p:nvSpPr>
          <p:spPr>
            <a:xfrm>
              <a:off x="1337580" y="898301"/>
              <a:ext cx="2934169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49314"/>
                  </a:solidFill>
                  <a:latin typeface="Avenir Next" panose="020B0503020202020204" pitchFamily="34" charset="0"/>
                </a:rPr>
                <a:t>Research Directions</a:t>
              </a:r>
              <a:endParaRPr lang="en-US" sz="1200" b="1" dirty="0">
                <a:solidFill>
                  <a:srgbClr val="F49314"/>
                </a:solidFill>
                <a:latin typeface="Avenir Next" panose="020B0503020202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5B31A29-9FC1-15D5-5945-27DDC2E3BC26}"/>
              </a:ext>
            </a:extLst>
          </p:cNvPr>
          <p:cNvGrpSpPr/>
          <p:nvPr/>
        </p:nvGrpSpPr>
        <p:grpSpPr>
          <a:xfrm>
            <a:off x="8059285" y="2342286"/>
            <a:ext cx="3593544" cy="2438770"/>
            <a:chOff x="5428741" y="641236"/>
            <a:chExt cx="3593544" cy="2438770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30885584-80C7-BC48-5246-1C8649276EA6}"/>
                </a:ext>
              </a:extLst>
            </p:cNvPr>
            <p:cNvSpPr/>
            <p:nvPr/>
          </p:nvSpPr>
          <p:spPr>
            <a:xfrm>
              <a:off x="5428741" y="1054887"/>
              <a:ext cx="3593544" cy="2025119"/>
            </a:xfrm>
            <a:prstGeom prst="roundRect">
              <a:avLst>
                <a:gd name="adj" fmla="val 5864"/>
              </a:avLst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400" dirty="0">
                  <a:latin typeface="Avenir Next" panose="020B0503020202020204" pitchFamily="34" charset="0"/>
                </a:rPr>
                <a:t>Enable fundamentally better integration of biological data analysis in our </a:t>
              </a:r>
              <a:r>
                <a:rPr lang="en-US" sz="2400" b="1" dirty="0">
                  <a:latin typeface="Avenir Next" panose="020B0503020202020204" pitchFamily="34" charset="0"/>
                </a:rPr>
                <a:t>everyday lives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74A89B8-AEEA-8017-B320-FA2F3DB62295}"/>
                </a:ext>
              </a:extLst>
            </p:cNvPr>
            <p:cNvSpPr/>
            <p:nvPr/>
          </p:nvSpPr>
          <p:spPr>
            <a:xfrm>
              <a:off x="6792741" y="641236"/>
              <a:ext cx="865543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4473C4"/>
                  </a:solidFill>
                  <a:latin typeface="Avenir Next" panose="020B0503020202020204" pitchFamily="34" charset="0"/>
                </a:rPr>
                <a:t>Goal</a:t>
              </a:r>
              <a:endParaRPr lang="en-US" sz="1200" b="1" dirty="0">
                <a:solidFill>
                  <a:srgbClr val="4473C4"/>
                </a:solidFill>
                <a:latin typeface="Avenir Next" panose="020B0503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15D59E9-FDAA-A226-30D5-3D67F64D3085}"/>
              </a:ext>
            </a:extLst>
          </p:cNvPr>
          <p:cNvGrpSpPr/>
          <p:nvPr/>
        </p:nvGrpSpPr>
        <p:grpSpPr>
          <a:xfrm>
            <a:off x="8098011" y="748698"/>
            <a:ext cx="3503003" cy="5625947"/>
            <a:chOff x="5961063" y="888828"/>
            <a:chExt cx="3503003" cy="5625947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D7BCB264-572B-1FB1-BF51-82CD87835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80" t="7661" r="25643" b="10118"/>
            <a:stretch/>
          </p:blipFill>
          <p:spPr>
            <a:xfrm>
              <a:off x="6026566" y="1729881"/>
              <a:ext cx="436641" cy="731520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B64F2E61-2073-C5D2-B616-E176FC0AD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453" y="888828"/>
              <a:ext cx="731520" cy="73152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74BD0BE1-CA5D-D0ED-C0C4-B3438BECF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0797" y="888828"/>
              <a:ext cx="731520" cy="731520"/>
            </a:xfrm>
            <a:prstGeom prst="roundRect">
              <a:avLst>
                <a:gd name="adj" fmla="val 0"/>
              </a:avLst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B74414C8-C435-F451-99CB-C98BD72D1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0797" y="5783255"/>
              <a:ext cx="731520" cy="731520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314A737A-2A15-1E3C-CED5-0C40FE274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2546" y="5183135"/>
              <a:ext cx="731520" cy="731520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F6033C0F-E4FD-13CE-0650-2BDFFBA41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0319" y="5874695"/>
              <a:ext cx="548640" cy="548640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0173436-E2D6-53EA-9785-34DD4059B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3986" y="1821220"/>
              <a:ext cx="548640" cy="54864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D78AF64-1576-B7D3-4912-A8FD7440E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1063" y="5267465"/>
              <a:ext cx="567645" cy="567645"/>
            </a:xfrm>
            <a:prstGeom prst="rect">
              <a:avLst/>
            </a:prstGeom>
          </p:spPr>
        </p:pic>
      </p:grpSp>
      <p:sp>
        <p:nvSpPr>
          <p:cNvPr id="45" name="Striped Right Arrow 44">
            <a:extLst>
              <a:ext uri="{FF2B5EF4-FFF2-40B4-BE49-F238E27FC236}">
                <a16:creationId xmlns:a16="http://schemas.microsoft.com/office/drawing/2014/main" id="{C4E7F1CA-4827-BD17-5009-FD04F55CF474}"/>
              </a:ext>
            </a:extLst>
          </p:cNvPr>
          <p:cNvSpPr>
            <a:spLocks noChangeAspect="1"/>
          </p:cNvSpPr>
          <p:nvPr/>
        </p:nvSpPr>
        <p:spPr>
          <a:xfrm>
            <a:off x="5486399" y="3631187"/>
            <a:ext cx="2376197" cy="230790"/>
          </a:xfrm>
          <a:prstGeom prst="stripedRightArrow">
            <a:avLst>
              <a:gd name="adj1" fmla="val 42474"/>
              <a:gd name="adj2" fmla="val 9605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C567F75-2330-EF97-3517-12D0145A6C28}"/>
              </a:ext>
            </a:extLst>
          </p:cNvPr>
          <p:cNvGrpSpPr/>
          <p:nvPr/>
        </p:nvGrpSpPr>
        <p:grpSpPr>
          <a:xfrm>
            <a:off x="313703" y="1707605"/>
            <a:ext cx="6226930" cy="4738861"/>
            <a:chOff x="313703" y="1707605"/>
            <a:chExt cx="6226930" cy="4738861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1718BB8A-FC03-19D8-336D-77345FDE2451}"/>
                </a:ext>
              </a:extLst>
            </p:cNvPr>
            <p:cNvSpPr/>
            <p:nvPr/>
          </p:nvSpPr>
          <p:spPr>
            <a:xfrm>
              <a:off x="313703" y="2807131"/>
              <a:ext cx="4994217" cy="3639335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90000"/>
              </a:schemeClr>
            </a:solidFill>
            <a:ln w="19050" cap="flat" cmpd="sng" algn="ctr">
              <a:solidFill>
                <a:srgbClr val="F59511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endPara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44BB3FB-75AA-4EFA-04D5-A6384223B900}"/>
                </a:ext>
              </a:extLst>
            </p:cNvPr>
            <p:cNvSpPr/>
            <p:nvPr/>
          </p:nvSpPr>
          <p:spPr>
            <a:xfrm>
              <a:off x="5414579" y="1707605"/>
              <a:ext cx="1126054" cy="7386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BF0600"/>
                  </a:solidFill>
                  <a:latin typeface="Avenir Next" panose="020B0503020202020204" pitchFamily="34" charset="0"/>
                </a:rPr>
                <a:t>Today’s</a:t>
              </a:r>
              <a:br>
                <a:rPr lang="en-US" sz="2400" b="1" dirty="0">
                  <a:solidFill>
                    <a:srgbClr val="BF0600"/>
                  </a:solidFill>
                  <a:latin typeface="Avenir Next" panose="020B0503020202020204" pitchFamily="34" charset="0"/>
                </a:rPr>
              </a:br>
              <a:r>
                <a:rPr lang="en-US" sz="2400" b="1" dirty="0">
                  <a:solidFill>
                    <a:srgbClr val="BF0600"/>
                  </a:solidFill>
                  <a:latin typeface="Avenir Next" panose="020B0503020202020204" pitchFamily="34" charset="0"/>
                </a:rPr>
                <a:t>Talk</a:t>
              </a:r>
              <a:endParaRPr lang="en-US" sz="1200" b="1" dirty="0">
                <a:solidFill>
                  <a:srgbClr val="BF0600"/>
                </a:solidFill>
                <a:latin typeface="Avenir Next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880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2E957-6A94-2229-6288-050099403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144">
            <a:extLst>
              <a:ext uri="{FF2B5EF4-FFF2-40B4-BE49-F238E27FC236}">
                <a16:creationId xmlns:a16="http://schemas.microsoft.com/office/drawing/2014/main" id="{3FE33B72-B472-F6BC-3634-37B527FF7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8735" y="3331421"/>
            <a:ext cx="1574800" cy="596900"/>
          </a:xfrm>
          <a:prstGeom prst="rect">
            <a:avLst/>
          </a:prstGeom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6A0B0072-D5D9-194A-AF18-7274447112FB}"/>
              </a:ext>
            </a:extLst>
          </p:cNvPr>
          <p:cNvGrpSpPr/>
          <p:nvPr/>
        </p:nvGrpSpPr>
        <p:grpSpPr>
          <a:xfrm>
            <a:off x="4440129" y="2640137"/>
            <a:ext cx="1984789" cy="1984928"/>
            <a:chOff x="-2842888" y="3882585"/>
            <a:chExt cx="2012595" cy="1993501"/>
          </a:xfrm>
        </p:grpSpPr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B3961E9E-D62A-E7D6-1800-C30C42FCD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823795" y="3882585"/>
              <a:ext cx="1993502" cy="1993501"/>
            </a:xfrm>
            <a:prstGeom prst="rect">
              <a:avLst/>
            </a:prstGeom>
            <a:ln w="31750">
              <a:solidFill>
                <a:srgbClr val="C00600"/>
              </a:solidFill>
            </a:ln>
          </p:spPr>
        </p:pic>
        <p:pic>
          <p:nvPicPr>
            <p:cNvPr id="130" name="Graphic 129" descr="Badge Follow with solid fill">
              <a:extLst>
                <a:ext uri="{FF2B5EF4-FFF2-40B4-BE49-F238E27FC236}">
                  <a16:creationId xmlns:a16="http://schemas.microsoft.com/office/drawing/2014/main" id="{91C80FCF-E087-9C0B-7A59-F31FD10D52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-2839149" y="4955583"/>
              <a:ext cx="314343" cy="314343"/>
            </a:xfrm>
            <a:prstGeom prst="rect">
              <a:avLst/>
            </a:prstGeom>
          </p:spPr>
        </p:pic>
        <p:pic>
          <p:nvPicPr>
            <p:cNvPr id="131" name="Graphic 130" descr="Badge Unfollow with solid fill">
              <a:extLst>
                <a:ext uri="{FF2B5EF4-FFF2-40B4-BE49-F238E27FC236}">
                  <a16:creationId xmlns:a16="http://schemas.microsoft.com/office/drawing/2014/main" id="{16957913-4B7F-8912-1E37-64FD8919742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-2842888" y="5541313"/>
              <a:ext cx="314343" cy="314343"/>
            </a:xfrm>
            <a:prstGeom prst="rect">
              <a:avLst/>
            </a:prstGeom>
          </p:spPr>
        </p:pic>
        <p:pic>
          <p:nvPicPr>
            <p:cNvPr id="71" name="Picture 70" descr="A red and white stop sign&#10;&#10;Description automatically generated">
              <a:extLst>
                <a:ext uri="{FF2B5EF4-FFF2-40B4-BE49-F238E27FC236}">
                  <a16:creationId xmlns:a16="http://schemas.microsoft.com/office/drawing/2014/main" id="{E06E88FF-C595-3DB2-4CCF-BBEC2E497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371217" y="4085125"/>
              <a:ext cx="1476709" cy="1476709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6F880C-EB4F-77AD-7648-750A4F8A5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10</a:t>
            </a:fld>
            <a:endParaRPr lang="en-US" dirty="0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8CA9611B-9E66-3F5D-AD87-45B3FF8E754D}"/>
              </a:ext>
            </a:extLst>
          </p:cNvPr>
          <p:cNvGrpSpPr/>
          <p:nvPr/>
        </p:nvGrpSpPr>
        <p:grpSpPr>
          <a:xfrm>
            <a:off x="4431394" y="2642112"/>
            <a:ext cx="2006059" cy="1986965"/>
            <a:chOff x="2907393" y="1285260"/>
            <a:chExt cx="2006059" cy="1986965"/>
          </a:xfrm>
        </p:grpSpPr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95BFCEC4-155C-B347-9DB3-C10E036C5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7" y="1285260"/>
              <a:ext cx="1986965" cy="1986965"/>
            </a:xfrm>
            <a:prstGeom prst="rect">
              <a:avLst/>
            </a:prstGeom>
            <a:noFill/>
            <a:ln w="31750">
              <a:solidFill>
                <a:srgbClr val="10813D"/>
              </a:solidFill>
            </a:ln>
          </p:spPr>
        </p:pic>
        <p:pic>
          <p:nvPicPr>
            <p:cNvPr id="55" name="Graphic 54" descr="Badge Follow with solid fill">
              <a:extLst>
                <a:ext uri="{FF2B5EF4-FFF2-40B4-BE49-F238E27FC236}">
                  <a16:creationId xmlns:a16="http://schemas.microsoft.com/office/drawing/2014/main" id="{2564697E-032F-49C0-DE22-71FE167FB7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911132" y="2942457"/>
              <a:ext cx="314343" cy="314343"/>
            </a:xfrm>
            <a:prstGeom prst="rect">
              <a:avLst/>
            </a:prstGeom>
          </p:spPr>
        </p:pic>
        <p:pic>
          <p:nvPicPr>
            <p:cNvPr id="56" name="Graphic 55" descr="Badge Unfollow with solid fill">
              <a:extLst>
                <a:ext uri="{FF2B5EF4-FFF2-40B4-BE49-F238E27FC236}">
                  <a16:creationId xmlns:a16="http://schemas.microsoft.com/office/drawing/2014/main" id="{D0608F19-60C1-25C4-3761-A99AE08887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907393" y="2362962"/>
              <a:ext cx="314343" cy="314343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4E427F92-71D7-410A-88C2-52F816D5E3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5640" y="3161699"/>
            <a:ext cx="2108829" cy="94778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3E8A5EE-FE7D-EB96-9EAC-9ECD696C1C33}"/>
              </a:ext>
            </a:extLst>
          </p:cNvPr>
          <p:cNvSpPr txBox="1"/>
          <p:nvPr/>
        </p:nvSpPr>
        <p:spPr>
          <a:xfrm>
            <a:off x="1873173" y="2560888"/>
            <a:ext cx="1693760" cy="5741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 defTabSz="1600847"/>
            <a:r>
              <a:rPr lang="en-US" sz="2000" b="1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Nanopore Sequencer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BE4FCBA-73B1-6170-7F2E-CE1C1F4F2CEF}"/>
              </a:ext>
            </a:extLst>
          </p:cNvPr>
          <p:cNvGrpSpPr/>
          <p:nvPr/>
        </p:nvGrpSpPr>
        <p:grpSpPr>
          <a:xfrm>
            <a:off x="3683799" y="2283488"/>
            <a:ext cx="2814585" cy="2363755"/>
            <a:chOff x="2159798" y="926636"/>
            <a:chExt cx="2814585" cy="236375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EBA03AD-8892-1C27-3999-6C8E51EC67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9798" y="1267093"/>
              <a:ext cx="751334" cy="935017"/>
            </a:xfrm>
            <a:prstGeom prst="straightConnector1">
              <a:avLst/>
            </a:prstGeom>
            <a:ln w="31750">
              <a:solidFill>
                <a:srgbClr val="10813D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586198C-AB6F-EB42-895A-51814C574DBB}"/>
                </a:ext>
              </a:extLst>
            </p:cNvPr>
            <p:cNvCxnSpPr>
              <a:cxnSpLocks/>
            </p:cNvCxnSpPr>
            <p:nvPr/>
          </p:nvCxnSpPr>
          <p:spPr>
            <a:xfrm>
              <a:off x="2159798" y="2202110"/>
              <a:ext cx="766689" cy="1088281"/>
            </a:xfrm>
            <a:prstGeom prst="straightConnector1">
              <a:avLst/>
            </a:prstGeom>
            <a:ln w="31750">
              <a:solidFill>
                <a:srgbClr val="10813D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FA2A35-79CB-B3B4-BA08-D7D522B30946}"/>
                </a:ext>
              </a:extLst>
            </p:cNvPr>
            <p:cNvSpPr txBox="1"/>
            <p:nvPr/>
          </p:nvSpPr>
          <p:spPr>
            <a:xfrm>
              <a:off x="2865555" y="926636"/>
              <a:ext cx="2108828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 err="1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Singl</a:t>
              </a:r>
              <a: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 Nanopore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AA653AAB-37A4-713A-F8E5-778020B3C9BE}"/>
              </a:ext>
            </a:extLst>
          </p:cNvPr>
          <p:cNvSpPr txBox="1"/>
          <p:nvPr/>
        </p:nvSpPr>
        <p:spPr>
          <a:xfrm>
            <a:off x="6727751" y="2712950"/>
            <a:ext cx="2277386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600847"/>
            <a:r>
              <a:rPr lang="en-US" sz="2000" b="1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Signals</a:t>
            </a:r>
          </a:p>
          <a:p>
            <a:pPr algn="ctr" defTabSz="1600847"/>
            <a:r>
              <a: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(~5000 signals/sec)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F422D82-A1D6-6051-78BA-36190522BD76}"/>
              </a:ext>
            </a:extLst>
          </p:cNvPr>
          <p:cNvCxnSpPr>
            <a:cxnSpLocks/>
          </p:cNvCxnSpPr>
          <p:nvPr/>
        </p:nvCxnSpPr>
        <p:spPr>
          <a:xfrm flipV="1">
            <a:off x="5707403" y="3358243"/>
            <a:ext cx="1406069" cy="64785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CB97591-4173-6CB0-140E-D8A0EBF3B0F7}"/>
              </a:ext>
            </a:extLst>
          </p:cNvPr>
          <p:cNvCxnSpPr>
            <a:cxnSpLocks/>
          </p:cNvCxnSpPr>
          <p:nvPr/>
        </p:nvCxnSpPr>
        <p:spPr>
          <a:xfrm flipV="1">
            <a:off x="5783295" y="3916161"/>
            <a:ext cx="1330176" cy="102362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E5B7147F-6AFB-B114-4660-9950450202D3}"/>
              </a:ext>
            </a:extLst>
          </p:cNvPr>
          <p:cNvSpPr txBox="1"/>
          <p:nvPr/>
        </p:nvSpPr>
        <p:spPr>
          <a:xfrm>
            <a:off x="1524001" y="6923123"/>
            <a:ext cx="3504801" cy="15388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r>
              <a:rPr lang="en-US" sz="1000" dirty="0">
                <a:latin typeface="Avenir Next" panose="020B0503020202020204" pitchFamily="34" charset="0"/>
                <a:hlinkClick r:id="rId10"/>
              </a:rPr>
              <a:t>https://nanoporetech.com/platform/technology/basecalling</a:t>
            </a:r>
            <a:r>
              <a:rPr lang="en-US" sz="1000" dirty="0">
                <a:latin typeface="Avenir Next" panose="020B0503020202020204" pitchFamily="34" charset="0"/>
              </a:rPr>
              <a:t>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61EF779-BB0B-80AB-3C5B-11691EAEF8CB}"/>
              </a:ext>
            </a:extLst>
          </p:cNvPr>
          <p:cNvGrpSpPr/>
          <p:nvPr/>
        </p:nvGrpSpPr>
        <p:grpSpPr>
          <a:xfrm>
            <a:off x="8795500" y="2698582"/>
            <a:ext cx="1717077" cy="1524065"/>
            <a:chOff x="7271499" y="1341730"/>
            <a:chExt cx="1717077" cy="1524065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F934B33F-48DC-48A8-FE43-5B66FC5F0E19}"/>
                </a:ext>
              </a:extLst>
            </p:cNvPr>
            <p:cNvGrpSpPr/>
            <p:nvPr/>
          </p:nvGrpSpPr>
          <p:grpSpPr>
            <a:xfrm>
              <a:off x="7771436" y="1691690"/>
              <a:ext cx="1174105" cy="1174105"/>
              <a:chOff x="7765046" y="1516805"/>
              <a:chExt cx="1174105" cy="1174105"/>
            </a:xfrm>
          </p:grpSpPr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2ED5B2F3-811C-8D40-A8B8-8E299E5075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65046" y="1516805"/>
                <a:ext cx="1174105" cy="1174105"/>
              </a:xfrm>
              <a:prstGeom prst="rect">
                <a:avLst/>
              </a:prstGeom>
            </p:spPr>
          </p:pic>
          <p:pic>
            <p:nvPicPr>
              <p:cNvPr id="61" name="Graphic 60" descr="Processor with solid fill">
                <a:extLst>
                  <a:ext uri="{FF2B5EF4-FFF2-40B4-BE49-F238E27FC236}">
                    <a16:creationId xmlns:a16="http://schemas.microsoft.com/office/drawing/2014/main" id="{6762DAB5-AD19-F299-48EA-82FB6C35CC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rcRect/>
              <a:stretch/>
            </p:blipFill>
            <p:spPr>
              <a:xfrm>
                <a:off x="8102159" y="1801364"/>
                <a:ext cx="499879" cy="495574"/>
              </a:xfrm>
              <a:prstGeom prst="rect">
                <a:avLst/>
              </a:prstGeom>
            </p:spPr>
          </p:pic>
        </p:grp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495C6083-314A-E477-954E-4562CCE01AF9}"/>
                </a:ext>
              </a:extLst>
            </p:cNvPr>
            <p:cNvCxnSpPr>
              <a:cxnSpLocks/>
            </p:cNvCxnSpPr>
            <p:nvPr/>
          </p:nvCxnSpPr>
          <p:spPr>
            <a:xfrm>
              <a:off x="7271499" y="2276329"/>
              <a:ext cx="419276" cy="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EA18875-8FA4-4DB0-4F4D-ED4E3747B410}"/>
                </a:ext>
              </a:extLst>
            </p:cNvPr>
            <p:cNvSpPr txBox="1"/>
            <p:nvPr/>
          </p:nvSpPr>
          <p:spPr>
            <a:xfrm>
              <a:off x="7728400" y="1341730"/>
              <a:ext cx="1260176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Real-Time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</p:grpSp>
      <p:pic>
        <p:nvPicPr>
          <p:cNvPr id="112" name="Picture 111">
            <a:extLst>
              <a:ext uri="{FF2B5EF4-FFF2-40B4-BE49-F238E27FC236}">
                <a16:creationId xmlns:a16="http://schemas.microsoft.com/office/drawing/2014/main" id="{13BE4D4F-109A-AC14-89D1-AD367AEEB4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8702"/>
          <a:stretch/>
        </p:blipFill>
        <p:spPr>
          <a:xfrm>
            <a:off x="7113472" y="3374918"/>
            <a:ext cx="1505945" cy="521350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ACA08A38-6BBF-C16A-0307-2F320462240D}"/>
              </a:ext>
            </a:extLst>
          </p:cNvPr>
          <p:cNvSpPr txBox="1"/>
          <p:nvPr/>
        </p:nvSpPr>
        <p:spPr>
          <a:xfrm>
            <a:off x="1524000" y="7172705"/>
            <a:ext cx="9144000" cy="15388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latin typeface="Avenir Next" panose="020B0503020202020204" pitchFamily="34" charset="0"/>
                <a:hlinkClick r:id="rId14"/>
              </a:rPr>
              <a:t>https://blogs.ed.ac.uk/institute-genetics-cancer/2020/04/08/nanopore-sequencing-controversial-world-records-and-whale-watching/</a:t>
            </a:r>
            <a:r>
              <a:rPr lang="en-US" sz="1000" dirty="0">
                <a:latin typeface="Avenir Next" panose="020B0503020202020204" pitchFamily="34" charset="0"/>
              </a:rPr>
              <a:t>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C4A8110-2550-93C9-3CCC-C69408BC197E}"/>
              </a:ext>
            </a:extLst>
          </p:cNvPr>
          <p:cNvGrpSpPr/>
          <p:nvPr/>
        </p:nvGrpSpPr>
        <p:grpSpPr>
          <a:xfrm>
            <a:off x="4745737" y="3994176"/>
            <a:ext cx="5210291" cy="539225"/>
            <a:chOff x="3221736" y="2637324"/>
            <a:chExt cx="5210291" cy="539225"/>
          </a:xfrm>
        </p:grpSpPr>
        <p:sp>
          <p:nvSpPr>
            <p:cNvPr id="11" name="Striped Right Arrow 10">
              <a:extLst>
                <a:ext uri="{FF2B5EF4-FFF2-40B4-BE49-F238E27FC236}">
                  <a16:creationId xmlns:a16="http://schemas.microsoft.com/office/drawing/2014/main" id="{E1547898-1E8D-AB56-4863-2F0719C1B8C2}"/>
                </a:ext>
              </a:extLst>
            </p:cNvPr>
            <p:cNvSpPr/>
            <p:nvPr/>
          </p:nvSpPr>
          <p:spPr>
            <a:xfrm rot="10800000">
              <a:off x="3221736" y="3029468"/>
              <a:ext cx="5166614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108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142" name="Striped Right Arrow 141">
              <a:extLst>
                <a:ext uri="{FF2B5EF4-FFF2-40B4-BE49-F238E27FC236}">
                  <a16:creationId xmlns:a16="http://schemas.microsoft.com/office/drawing/2014/main" id="{234CE242-642F-2257-72F7-4CBF6FFA49E8}"/>
                </a:ext>
              </a:extLst>
            </p:cNvPr>
            <p:cNvSpPr/>
            <p:nvPr/>
          </p:nvSpPr>
          <p:spPr>
            <a:xfrm rot="5400000">
              <a:off x="8110700" y="2811570"/>
              <a:ext cx="495573" cy="147081"/>
            </a:xfrm>
            <a:prstGeom prst="stripedRightArrow">
              <a:avLst>
                <a:gd name="adj1" fmla="val 42474"/>
                <a:gd name="adj2" fmla="val 0"/>
              </a:avLst>
            </a:prstGeom>
            <a:solidFill>
              <a:srgbClr val="108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AA8C9C24-05A2-17E9-1605-7D8768DA9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Electrical Signals from DNA</a:t>
            </a:r>
          </a:p>
        </p:txBody>
      </p:sp>
    </p:spTree>
    <p:extLst>
      <p:ext uri="{BB962C8B-B14F-4D97-AF65-F5344CB8AC3E}">
        <p14:creationId xmlns:p14="http://schemas.microsoft.com/office/powerpoint/2010/main" val="255908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BD35A-89A2-CA38-F000-21463DA5E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EB9373-67D1-7036-EC81-EC966A72F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11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56609D-07EB-F980-FCC9-EC2F0AF23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45" y="986467"/>
            <a:ext cx="4791591" cy="31030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4F5160-EFDD-A7E3-B099-B3EADDFA5A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822" y="1156834"/>
            <a:ext cx="4679178" cy="157451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169C3E8-8F5C-26BE-FE1A-46414D09BDA4}"/>
              </a:ext>
            </a:extLst>
          </p:cNvPr>
          <p:cNvSpPr txBox="1"/>
          <p:nvPr/>
        </p:nvSpPr>
        <p:spPr>
          <a:xfrm>
            <a:off x="6535161" y="3240635"/>
            <a:ext cx="39299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venir Next" panose="020B0503020202020204" pitchFamily="34" charset="0"/>
                <a:hlinkClick r:id="rId5"/>
              </a:rPr>
              <a:t>https://experiment.com/projects/sequencing-the-genome-of-the-freshwater-angelfish</a:t>
            </a:r>
            <a:r>
              <a:rPr lang="en-US" sz="1400" dirty="0">
                <a:latin typeface="Avenir Next" panose="020B0503020202020204" pitchFamily="34" charset="0"/>
              </a:rPr>
              <a:t>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E7B2378-6669-217E-BD3C-3D871BED8D6D}"/>
              </a:ext>
            </a:extLst>
          </p:cNvPr>
          <p:cNvGrpSpPr>
            <a:grpSpLocks noChangeAspect="1"/>
          </p:cNvGrpSpPr>
          <p:nvPr/>
        </p:nvGrpSpPr>
        <p:grpSpPr>
          <a:xfrm>
            <a:off x="2323874" y="4346034"/>
            <a:ext cx="7733808" cy="1887977"/>
            <a:chOff x="2375534" y="3452154"/>
            <a:chExt cx="4791591" cy="116972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20F3EDD-E393-F6BD-4461-91183B573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480"/>
            <a:stretch/>
          </p:blipFill>
          <p:spPr>
            <a:xfrm>
              <a:off x="2375534" y="3452154"/>
              <a:ext cx="4791591" cy="1169723"/>
            </a:xfrm>
            <a:prstGeom prst="rect">
              <a:avLst/>
            </a:prstGeom>
          </p:spPr>
        </p:pic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C887619F-C426-BAE0-C030-C5082A837D74}"/>
                </a:ext>
              </a:extLst>
            </p:cNvPr>
            <p:cNvSpPr/>
            <p:nvPr/>
          </p:nvSpPr>
          <p:spPr>
            <a:xfrm>
              <a:off x="3000511" y="4330931"/>
              <a:ext cx="3583169" cy="290946"/>
            </a:xfrm>
            <a:prstGeom prst="roundRect">
              <a:avLst>
                <a:gd name="adj" fmla="val 7604"/>
              </a:avLst>
            </a:prstGeom>
            <a:noFill/>
            <a:ln w="317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D4A90BD0-920B-51FD-92A1-0E8669EDF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Democratizing Genome Analysis</a:t>
            </a:r>
          </a:p>
        </p:txBody>
      </p:sp>
    </p:spTree>
    <p:extLst>
      <p:ext uri="{BB962C8B-B14F-4D97-AF65-F5344CB8AC3E}">
        <p14:creationId xmlns:p14="http://schemas.microsoft.com/office/powerpoint/2010/main" val="30812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9000C-9031-66C2-C165-4B14A9D68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12E065-38A6-881E-0171-06E84A925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1A503E3-85D1-32C4-AB73-3A0B82866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Democratizing Genome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EAD68B-F589-EFDA-28EA-CCC58C4EC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269" y="866165"/>
            <a:ext cx="5699695" cy="575566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7D4EB48-19AE-CDCC-0C2E-3C6C1F8B2EFF}"/>
              </a:ext>
            </a:extLst>
          </p:cNvPr>
          <p:cNvSpPr txBox="1"/>
          <p:nvPr/>
        </p:nvSpPr>
        <p:spPr>
          <a:xfrm>
            <a:off x="6619253" y="6550223"/>
            <a:ext cx="49405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venir Next" panose="020B0503020202020204" pitchFamily="34" charset="0"/>
                <a:hlinkClick r:id="rId4"/>
              </a:rPr>
              <a:t>https://x.com/SethSHowes/status/2045782975380406623</a:t>
            </a:r>
            <a:r>
              <a:rPr lang="en-US" sz="1400" dirty="0">
                <a:latin typeface="Avenir Next" panose="020B0503020202020204" pitchFamily="34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2174D5-FB34-628D-6AE2-E685F47AD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466" y="2596292"/>
            <a:ext cx="76073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0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05F1F-B575-6D6B-E73C-842E98F48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of genomic analysis demands portable, scalable, secure, and private solutions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325B2-99F8-DB8D-C0DD-CE1064287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43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7DCA7-2126-C856-2CAC-ED1CD4735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DE9F4-2BA8-2718-D71A-C852405F2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Common Genome Analysis Pipeline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B269B5-A307-C7C2-C465-15E8892A6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14</a:t>
            </a:fld>
            <a:endParaRPr lang="en-US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EAEDFED2-A48B-7BB4-A2AC-26C25682A465}"/>
              </a:ext>
            </a:extLst>
          </p:cNvPr>
          <p:cNvCxnSpPr>
            <a:cxnSpLocks/>
          </p:cNvCxnSpPr>
          <p:nvPr/>
        </p:nvCxnSpPr>
        <p:spPr>
          <a:xfrm>
            <a:off x="2845031" y="3657600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40904D5-2443-79A2-1530-DB2371D243FF}"/>
              </a:ext>
            </a:extLst>
          </p:cNvPr>
          <p:cNvCxnSpPr>
            <a:cxnSpLocks/>
          </p:cNvCxnSpPr>
          <p:nvPr/>
        </p:nvCxnSpPr>
        <p:spPr>
          <a:xfrm>
            <a:off x="5288765" y="3657600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262EEB6-504B-841E-25AF-F70C23400283}"/>
              </a:ext>
            </a:extLst>
          </p:cNvPr>
          <p:cNvGrpSpPr/>
          <p:nvPr/>
        </p:nvGrpSpPr>
        <p:grpSpPr>
          <a:xfrm>
            <a:off x="3495658" y="2544387"/>
            <a:ext cx="1599680" cy="1540653"/>
            <a:chOff x="2430453" y="980316"/>
            <a:chExt cx="1599680" cy="1540653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6DD18DDA-20DB-1E8E-2622-8493CCEFF95D}"/>
                </a:ext>
              </a:extLst>
            </p:cNvPr>
            <p:cNvGrpSpPr/>
            <p:nvPr/>
          </p:nvGrpSpPr>
          <p:grpSpPr>
            <a:xfrm>
              <a:off x="2430453" y="1629148"/>
              <a:ext cx="1599680" cy="891821"/>
              <a:chOff x="3515351" y="4007757"/>
              <a:chExt cx="1599680" cy="891821"/>
            </a:xfrm>
          </p:grpSpPr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3F8ED952-490D-A9E2-F5F7-0059741F3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4678" y="4145247"/>
                <a:ext cx="601025" cy="496680"/>
              </a:xfrm>
              <a:prstGeom prst="rect">
                <a:avLst/>
              </a:prstGeom>
            </p:spPr>
          </p:pic>
          <p:pic>
            <p:nvPicPr>
              <p:cNvPr id="82" name="Picture 81">
                <a:extLst>
                  <a:ext uri="{FF2B5EF4-FFF2-40B4-BE49-F238E27FC236}">
                    <a16:creationId xmlns:a16="http://schemas.microsoft.com/office/drawing/2014/main" id="{85FA6CD3-9568-53BA-6899-54784E821C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3515351" y="4007757"/>
                <a:ext cx="1599680" cy="891821"/>
              </a:xfrm>
              <a:prstGeom prst="rect">
                <a:avLst/>
              </a:prstGeom>
            </p:spPr>
          </p:pic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9F9159-31A0-1947-B377-8EF0017804C5}"/>
                </a:ext>
              </a:extLst>
            </p:cNvPr>
            <p:cNvSpPr txBox="1"/>
            <p:nvPr/>
          </p:nvSpPr>
          <p:spPr>
            <a:xfrm>
              <a:off x="2484251" y="980316"/>
              <a:ext cx="1492085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Basecalling (Translator)</a:t>
              </a:r>
            </a:p>
          </p:txBody>
        </p:sp>
      </p:grp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DB025C9C-67AF-519E-D1DA-52E7DCE2B240}"/>
              </a:ext>
            </a:extLst>
          </p:cNvPr>
          <p:cNvCxnSpPr>
            <a:cxnSpLocks/>
          </p:cNvCxnSpPr>
          <p:nvPr/>
        </p:nvCxnSpPr>
        <p:spPr>
          <a:xfrm>
            <a:off x="8731817" y="3657600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756EA6D-8F35-4161-D6E2-9FF2A60CD0E2}"/>
              </a:ext>
            </a:extLst>
          </p:cNvPr>
          <p:cNvGrpSpPr/>
          <p:nvPr/>
        </p:nvGrpSpPr>
        <p:grpSpPr>
          <a:xfrm>
            <a:off x="6011108" y="2544387"/>
            <a:ext cx="2419707" cy="1277622"/>
            <a:chOff x="4231357" y="980316"/>
            <a:chExt cx="2419707" cy="1277622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DE22794C-F03E-2A7A-1A45-AB36C096665F}"/>
                </a:ext>
              </a:extLst>
            </p:cNvPr>
            <p:cNvSpPr/>
            <p:nvPr/>
          </p:nvSpPr>
          <p:spPr>
            <a:xfrm>
              <a:off x="4231357" y="1892178"/>
              <a:ext cx="2419707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>
                <a:defRPr/>
              </a:pP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PT Mono" panose="02060509020205020204" pitchFamily="49" charset="77"/>
                </a:rPr>
                <a:t>AAA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PT Mono" panose="02060509020205020204" pitchFamily="49" charset="77"/>
                </a:rPr>
                <a:t>T</a:t>
              </a:r>
              <a:r>
                <a:rPr lang="en-CH" sz="2000" b="1">
                  <a:solidFill>
                    <a:srgbClr val="4473C4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>
                  <a:solidFill>
                    <a:srgbClr val="10813D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>
                  <a:solidFill>
                    <a:srgbClr val="4473C4"/>
                  </a:solidFill>
                  <a:latin typeface="PT Mono" panose="02060509020205020204" pitchFamily="49" charset="77"/>
                </a:rPr>
                <a:t>GG</a:t>
              </a:r>
              <a:r>
                <a:rPr lang="en-CH" sz="2000" b="1">
                  <a:solidFill>
                    <a:srgbClr val="10813D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r>
                <a:rPr lang="en-CH" sz="2000" b="1">
                  <a:solidFill>
                    <a:srgbClr val="F49314"/>
                  </a:solidFill>
                  <a:latin typeface="PT Mono" panose="02060509020205020204" pitchFamily="49" charset="77"/>
                </a:rPr>
                <a:t>CC</a:t>
              </a:r>
              <a:r>
                <a:rPr lang="en-CH" sz="2000" b="1">
                  <a:solidFill>
                    <a:srgbClr val="7030A0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>
                  <a:solidFill>
                    <a:srgbClr val="10813D"/>
                  </a:solidFill>
                  <a:latin typeface="PT Mono" panose="02060509020205020204" pitchFamily="49" charset="77"/>
                </a:rPr>
                <a:t>TT</a:t>
              </a:r>
              <a:r>
                <a:rPr lang="en-CH" sz="2000" b="1">
                  <a:solidFill>
                    <a:srgbClr val="4473C4"/>
                  </a:solidFill>
                  <a:latin typeface="PT Mono" panose="02060509020205020204" pitchFamily="49" charset="77"/>
                </a:rPr>
                <a:t>G</a:t>
              </a: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F49314"/>
                </a:solidFill>
                <a:effectLst/>
                <a:uLnTx/>
                <a:uFillTx/>
                <a:latin typeface="PT Mono" panose="02060509020205020204" pitchFamily="49" charset="77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A188B76-450F-2C98-A448-029A88EC0360}"/>
                </a:ext>
              </a:extLst>
            </p:cNvPr>
            <p:cNvSpPr txBox="1"/>
            <p:nvPr/>
          </p:nvSpPr>
          <p:spPr>
            <a:xfrm>
              <a:off x="4714751" y="980316"/>
              <a:ext cx="1506715" cy="92333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Basecalled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(Translated)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Reads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3C08C31-9342-68C1-1D84-23B814814540}"/>
              </a:ext>
            </a:extLst>
          </p:cNvPr>
          <p:cNvGrpSpPr/>
          <p:nvPr/>
        </p:nvGrpSpPr>
        <p:grpSpPr>
          <a:xfrm>
            <a:off x="1389888" y="2596896"/>
            <a:ext cx="1261716" cy="1482426"/>
            <a:chOff x="495878" y="980316"/>
            <a:chExt cx="1261716" cy="148242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4B6D39B-DFD2-FE7E-D2E4-7DDE83787901}"/>
                </a:ext>
              </a:extLst>
            </p:cNvPr>
            <p:cNvSpPr txBox="1"/>
            <p:nvPr/>
          </p:nvSpPr>
          <p:spPr>
            <a:xfrm>
              <a:off x="628737" y="980316"/>
              <a:ext cx="995998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6ADD64E-6CC0-C421-C70D-8726F42928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78" y="1687375"/>
              <a:ext cx="1261716" cy="775367"/>
              <a:chOff x="6948264" y="1776271"/>
              <a:chExt cx="1108922" cy="68146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36A7C88-5AFB-DD32-17CC-653F8EE6CD54}"/>
                  </a:ext>
                </a:extLst>
              </p:cNvPr>
              <p:cNvGrpSpPr/>
              <p:nvPr/>
            </p:nvGrpSpPr>
            <p:grpSpPr>
              <a:xfrm>
                <a:off x="6948264" y="1776271"/>
                <a:ext cx="1108922" cy="681469"/>
                <a:chOff x="2857077" y="2235844"/>
                <a:chExt cx="1108922" cy="681469"/>
              </a:xfrm>
            </p:grpSpPr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0679B6AA-0DBC-88DD-7261-C96C41E227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077" y="2917313"/>
                  <a:ext cx="110892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BFFFC8C1-501B-0DB6-6981-CD11BD79FE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57077" y="2235844"/>
                  <a:ext cx="4372" cy="68146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C5835C6-47B0-AA54-BA03-6AAF5378B92E}"/>
                  </a:ext>
                </a:extLst>
              </p:cNvPr>
              <p:cNvGrpSpPr/>
              <p:nvPr/>
            </p:nvGrpSpPr>
            <p:grpSpPr>
              <a:xfrm>
                <a:off x="6981644" y="1976087"/>
                <a:ext cx="959736" cy="398532"/>
                <a:chOff x="6981644" y="1976087"/>
                <a:chExt cx="959736" cy="398532"/>
              </a:xfrm>
            </p:grpSpPr>
            <p:pic>
              <p:nvPicPr>
                <p:cNvPr id="9" name="Graphic 8" descr="Heartbeat with solid fill">
                  <a:extLst>
                    <a:ext uri="{FF2B5EF4-FFF2-40B4-BE49-F238E27FC236}">
                      <a16:creationId xmlns:a16="http://schemas.microsoft.com/office/drawing/2014/main" id="{9181D46E-AA4A-DC9A-11F8-4335282D0B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p:blipFill>
              <p:spPr>
                <a:xfrm>
                  <a:off x="6981644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0" name="Graphic 9" descr="Heartbeat with solid fill">
                  <a:extLst>
                    <a:ext uri="{FF2B5EF4-FFF2-40B4-BE49-F238E27FC236}">
                      <a16:creationId xmlns:a16="http://schemas.microsoft.com/office/drawing/2014/main" id="{77BC0991-8DF6-F8AA-8D04-A3904E5BA1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p:blipFill>
              <p:spPr>
                <a:xfrm>
                  <a:off x="7263253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eartbeat with solid fill">
                  <a:extLst>
                    <a:ext uri="{FF2B5EF4-FFF2-40B4-BE49-F238E27FC236}">
                      <a16:creationId xmlns:a16="http://schemas.microsoft.com/office/drawing/2014/main" id="{78B8E16F-14EE-8069-AC91-1208BA9901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p:blipFill>
              <p:spPr>
                <a:xfrm>
                  <a:off x="7544862" y="1976087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CB3F7B4-C114-3798-C063-6457B8B110EB}"/>
              </a:ext>
            </a:extLst>
          </p:cNvPr>
          <p:cNvGrpSpPr/>
          <p:nvPr/>
        </p:nvGrpSpPr>
        <p:grpSpPr>
          <a:xfrm>
            <a:off x="9203152" y="2735862"/>
            <a:ext cx="1840319" cy="1386276"/>
            <a:chOff x="6926963" y="1134693"/>
            <a:chExt cx="1840319" cy="138627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78DE180-C47D-63B6-A7DF-A1D6BFE1AAA8}"/>
                </a:ext>
              </a:extLst>
            </p:cNvPr>
            <p:cNvSpPr txBox="1"/>
            <p:nvPr/>
          </p:nvSpPr>
          <p:spPr>
            <a:xfrm>
              <a:off x="6926963" y="1134693"/>
              <a:ext cx="1840319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7D0F6CE-0D8F-5685-1B9D-C0F177D64121}"/>
                </a:ext>
              </a:extLst>
            </p:cNvPr>
            <p:cNvGrpSpPr/>
            <p:nvPr/>
          </p:nvGrpSpPr>
          <p:grpSpPr>
            <a:xfrm>
              <a:off x="7047282" y="1629148"/>
              <a:ext cx="1599680" cy="891821"/>
              <a:chOff x="6928109" y="1584573"/>
              <a:chExt cx="1599680" cy="891821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DD0C8844-BABC-4223-86AB-268B143A1A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6928109" y="1584573"/>
                <a:ext cx="1599680" cy="891821"/>
              </a:xfrm>
              <a:prstGeom prst="rect">
                <a:avLst/>
              </a:prstGeom>
            </p:spPr>
          </p:pic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95E6F32-F4EA-60B2-F2C4-86F017696348}"/>
                  </a:ext>
                </a:extLst>
              </p:cNvPr>
              <p:cNvGrpSpPr/>
              <p:nvPr/>
            </p:nvGrpSpPr>
            <p:grpSpPr>
              <a:xfrm>
                <a:off x="7213821" y="1758462"/>
                <a:ext cx="1028257" cy="428080"/>
                <a:chOff x="7210341" y="1766325"/>
                <a:chExt cx="1028257" cy="428080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718588E8-BE80-CF76-4D9D-2BA052914DF3}"/>
                    </a:ext>
                  </a:extLst>
                </p:cNvPr>
                <p:cNvSpPr/>
                <p:nvPr/>
              </p:nvSpPr>
              <p:spPr>
                <a:xfrm>
                  <a:off x="7247681" y="1906135"/>
                  <a:ext cx="419816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870947C1-63FD-B482-5C0C-F742A4713A9B}"/>
                    </a:ext>
                  </a:extLst>
                </p:cNvPr>
                <p:cNvSpPr/>
                <p:nvPr/>
              </p:nvSpPr>
              <p:spPr>
                <a:xfrm>
                  <a:off x="7239622" y="2023472"/>
                  <a:ext cx="376334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DF3E9E81-A722-B5D6-7114-F6737F35FD21}"/>
                    </a:ext>
                  </a:extLst>
                </p:cNvPr>
                <p:cNvSpPr/>
                <p:nvPr/>
              </p:nvSpPr>
              <p:spPr>
                <a:xfrm>
                  <a:off x="7877147" y="2023473"/>
                  <a:ext cx="297692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89771167-FD04-701A-AB84-3EFEF9C3A64B}"/>
                    </a:ext>
                  </a:extLst>
                </p:cNvPr>
                <p:cNvSpPr/>
                <p:nvPr/>
              </p:nvSpPr>
              <p:spPr>
                <a:xfrm>
                  <a:off x="7321956" y="2139540"/>
                  <a:ext cx="248669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D586A6A-26E6-9B67-193A-11347C163DE1}"/>
                    </a:ext>
                  </a:extLst>
                </p:cNvPr>
                <p:cNvSpPr/>
                <p:nvPr/>
              </p:nvSpPr>
              <p:spPr>
                <a:xfrm>
                  <a:off x="7667501" y="2139541"/>
                  <a:ext cx="571097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A6168AE-021D-22CD-B82F-C8662ABF6F05}"/>
                    </a:ext>
                  </a:extLst>
                </p:cNvPr>
                <p:cNvSpPr/>
                <p:nvPr/>
              </p:nvSpPr>
              <p:spPr>
                <a:xfrm>
                  <a:off x="7771927" y="1907405"/>
                  <a:ext cx="466671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37CE47CD-6A21-F3E7-60CA-58595761E041}"/>
                    </a:ext>
                  </a:extLst>
                </p:cNvPr>
                <p:cNvSpPr/>
                <p:nvPr/>
              </p:nvSpPr>
              <p:spPr>
                <a:xfrm>
                  <a:off x="7210341" y="1766325"/>
                  <a:ext cx="1028257" cy="54864"/>
                </a:xfrm>
                <a:prstGeom prst="rect">
                  <a:avLst/>
                </a:prstGeom>
                <a:solidFill>
                  <a:srgbClr val="FFE69A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6087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E05AB-5404-25DC-0ED8-234FAE3CD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A54909-7270-34A1-A931-60D0EF0D7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6ED97A5-9238-5669-94AA-9CBB289B3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Perspective: Analyze Signals (Before Translation)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B9420DA-60ED-1584-5F0A-D8B29A0788B1}"/>
              </a:ext>
            </a:extLst>
          </p:cNvPr>
          <p:cNvGrpSpPr/>
          <p:nvPr/>
        </p:nvGrpSpPr>
        <p:grpSpPr>
          <a:xfrm>
            <a:off x="1394379" y="2592501"/>
            <a:ext cx="1261716" cy="1482426"/>
            <a:chOff x="495878" y="980316"/>
            <a:chExt cx="1261716" cy="148242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9C73A1A-3B6B-605E-DAC2-5D64EA1BDEB8}"/>
                </a:ext>
              </a:extLst>
            </p:cNvPr>
            <p:cNvSpPr txBox="1"/>
            <p:nvPr/>
          </p:nvSpPr>
          <p:spPr>
            <a:xfrm>
              <a:off x="628737" y="980316"/>
              <a:ext cx="995998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A98C826-5267-E257-9C52-4EEF301F1DB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78" y="1687375"/>
              <a:ext cx="1261716" cy="775367"/>
              <a:chOff x="6948264" y="1776271"/>
              <a:chExt cx="1108922" cy="681469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342A4F5-8DB9-97EF-59DD-9182609F17F4}"/>
                  </a:ext>
                </a:extLst>
              </p:cNvPr>
              <p:cNvGrpSpPr/>
              <p:nvPr/>
            </p:nvGrpSpPr>
            <p:grpSpPr>
              <a:xfrm>
                <a:off x="6948264" y="1776271"/>
                <a:ext cx="1108922" cy="681469"/>
                <a:chOff x="2857077" y="2235844"/>
                <a:chExt cx="1108922" cy="681469"/>
              </a:xfrm>
            </p:grpSpPr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250162E6-85DD-82C1-A37B-3D301C0BB4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077" y="2917313"/>
                  <a:ext cx="110892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2ADA2DBD-0042-C721-3957-84B10817DB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57077" y="2235844"/>
                  <a:ext cx="4372" cy="68146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E1C4EB0-64A3-F3B4-C372-117A8D27766F}"/>
                  </a:ext>
                </a:extLst>
              </p:cNvPr>
              <p:cNvGrpSpPr/>
              <p:nvPr/>
            </p:nvGrpSpPr>
            <p:grpSpPr>
              <a:xfrm>
                <a:off x="6981644" y="1976087"/>
                <a:ext cx="959736" cy="398532"/>
                <a:chOff x="6981644" y="1976087"/>
                <a:chExt cx="959736" cy="398532"/>
              </a:xfrm>
            </p:grpSpPr>
            <p:pic>
              <p:nvPicPr>
                <p:cNvPr id="10" name="Graphic 9" descr="Heartbeat with solid fill">
                  <a:extLst>
                    <a:ext uri="{FF2B5EF4-FFF2-40B4-BE49-F238E27FC236}">
                      <a16:creationId xmlns:a16="http://schemas.microsoft.com/office/drawing/2014/main" id="{596FB04F-FD57-E282-92DC-31CE8B0691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6981644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eartbeat with solid fill">
                  <a:extLst>
                    <a:ext uri="{FF2B5EF4-FFF2-40B4-BE49-F238E27FC236}">
                      <a16:creationId xmlns:a16="http://schemas.microsoft.com/office/drawing/2014/main" id="{EDFF7FE4-D6EB-8462-3249-97E2A739A4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263253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2" name="Graphic 11" descr="Heartbeat with solid fill">
                  <a:extLst>
                    <a:ext uri="{FF2B5EF4-FFF2-40B4-BE49-F238E27FC236}">
                      <a16:creationId xmlns:a16="http://schemas.microsoft.com/office/drawing/2014/main" id="{D85AFC1E-82F2-7D55-A169-9CD732B339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544862" y="1976087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7B3B8E6-42E2-FD88-C412-6F940B25D2D6}"/>
              </a:ext>
            </a:extLst>
          </p:cNvPr>
          <p:cNvCxnSpPr>
            <a:cxnSpLocks/>
          </p:cNvCxnSpPr>
          <p:nvPr/>
        </p:nvCxnSpPr>
        <p:spPr>
          <a:xfrm>
            <a:off x="3463371" y="3436322"/>
            <a:ext cx="134136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AFB3142-59CC-535D-EC87-89719777D31B}"/>
              </a:ext>
            </a:extLst>
          </p:cNvPr>
          <p:cNvGrpSpPr/>
          <p:nvPr/>
        </p:nvGrpSpPr>
        <p:grpSpPr>
          <a:xfrm>
            <a:off x="9173445" y="3754766"/>
            <a:ext cx="1840319" cy="1562294"/>
            <a:chOff x="6926963" y="958675"/>
            <a:chExt cx="1840319" cy="156229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037BD2-9CF1-5E45-494A-B5BB912DF66F}"/>
                </a:ext>
              </a:extLst>
            </p:cNvPr>
            <p:cNvSpPr txBox="1"/>
            <p:nvPr/>
          </p:nvSpPr>
          <p:spPr>
            <a:xfrm>
              <a:off x="6926963" y="958675"/>
              <a:ext cx="1840319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Efficient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5FF74A2-EC29-DE96-F442-E5623A4DB8DE}"/>
                </a:ext>
              </a:extLst>
            </p:cNvPr>
            <p:cNvGrpSpPr/>
            <p:nvPr/>
          </p:nvGrpSpPr>
          <p:grpSpPr>
            <a:xfrm>
              <a:off x="7047282" y="1629148"/>
              <a:ext cx="1599680" cy="891821"/>
              <a:chOff x="6928109" y="1584573"/>
              <a:chExt cx="1599680" cy="891821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8AA9BDAB-7127-1BB1-D156-722B67F0D9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6928109" y="1584573"/>
                <a:ext cx="1599680" cy="891821"/>
              </a:xfrm>
              <a:prstGeom prst="rect">
                <a:avLst/>
              </a:prstGeom>
            </p:spPr>
          </p:pic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66E4DE06-6120-63CC-5130-99B590C6EDCA}"/>
                  </a:ext>
                </a:extLst>
              </p:cNvPr>
              <p:cNvGrpSpPr/>
              <p:nvPr/>
            </p:nvGrpSpPr>
            <p:grpSpPr>
              <a:xfrm>
                <a:off x="7213821" y="1758462"/>
                <a:ext cx="1028257" cy="428080"/>
                <a:chOff x="7210341" y="1766325"/>
                <a:chExt cx="1028257" cy="428080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5B2F3BD-9EC1-1AA6-3EB0-F0EA63AE3E0E}"/>
                    </a:ext>
                  </a:extLst>
                </p:cNvPr>
                <p:cNvSpPr/>
                <p:nvPr/>
              </p:nvSpPr>
              <p:spPr>
                <a:xfrm>
                  <a:off x="7247681" y="1906135"/>
                  <a:ext cx="419816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C380BB14-D5D3-12B7-2401-8504B853DD54}"/>
                    </a:ext>
                  </a:extLst>
                </p:cNvPr>
                <p:cNvSpPr/>
                <p:nvPr/>
              </p:nvSpPr>
              <p:spPr>
                <a:xfrm>
                  <a:off x="7239622" y="2023472"/>
                  <a:ext cx="376334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CA4886E-BF92-C8E1-92CE-8D26D35E7805}"/>
                    </a:ext>
                  </a:extLst>
                </p:cNvPr>
                <p:cNvSpPr/>
                <p:nvPr/>
              </p:nvSpPr>
              <p:spPr>
                <a:xfrm>
                  <a:off x="7877147" y="2023473"/>
                  <a:ext cx="297692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F2420A4-5469-D8C0-8F74-6502D04F8EDB}"/>
                    </a:ext>
                  </a:extLst>
                </p:cNvPr>
                <p:cNvSpPr/>
                <p:nvPr/>
              </p:nvSpPr>
              <p:spPr>
                <a:xfrm>
                  <a:off x="7321956" y="2139540"/>
                  <a:ext cx="248669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65774918-1FC7-B509-79DE-5C79179C59A1}"/>
                    </a:ext>
                  </a:extLst>
                </p:cNvPr>
                <p:cNvSpPr/>
                <p:nvPr/>
              </p:nvSpPr>
              <p:spPr>
                <a:xfrm>
                  <a:off x="7667501" y="2139541"/>
                  <a:ext cx="571097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E4D04072-F255-4C42-CE85-661E9E15759C}"/>
                    </a:ext>
                  </a:extLst>
                </p:cNvPr>
                <p:cNvSpPr/>
                <p:nvPr/>
              </p:nvSpPr>
              <p:spPr>
                <a:xfrm>
                  <a:off x="7771927" y="1907405"/>
                  <a:ext cx="466671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5916D58-85C2-CE45-523D-D0E8AF46A550}"/>
                    </a:ext>
                  </a:extLst>
                </p:cNvPr>
                <p:cNvSpPr/>
                <p:nvPr/>
              </p:nvSpPr>
              <p:spPr>
                <a:xfrm>
                  <a:off x="7210341" y="1766325"/>
                  <a:ext cx="1028257" cy="54864"/>
                </a:xfrm>
                <a:prstGeom prst="rect">
                  <a:avLst/>
                </a:prstGeom>
                <a:solidFill>
                  <a:srgbClr val="FFE69A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AA2F1F1-48E5-6EE2-2BD6-D01753D24DF1}"/>
              </a:ext>
            </a:extLst>
          </p:cNvPr>
          <p:cNvGrpSpPr/>
          <p:nvPr/>
        </p:nvGrpSpPr>
        <p:grpSpPr>
          <a:xfrm>
            <a:off x="1178236" y="2187858"/>
            <a:ext cx="1599680" cy="2146455"/>
            <a:chOff x="1203816" y="1868953"/>
            <a:chExt cx="1599680" cy="2146455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DF2E8A94-D5C9-34AA-BC8E-C378600AF60F}"/>
                </a:ext>
              </a:extLst>
            </p:cNvPr>
            <p:cNvSpPr/>
            <p:nvPr/>
          </p:nvSpPr>
          <p:spPr>
            <a:xfrm>
              <a:off x="1203816" y="2222292"/>
              <a:ext cx="1599680" cy="1793116"/>
            </a:xfrm>
            <a:prstGeom prst="roundRect">
              <a:avLst/>
            </a:prstGeom>
            <a:noFill/>
            <a:ln w="317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8666AD6-B927-31F1-E033-FE1C35EA149F}"/>
                </a:ext>
              </a:extLst>
            </p:cNvPr>
            <p:cNvSpPr txBox="1"/>
            <p:nvPr/>
          </p:nvSpPr>
          <p:spPr>
            <a:xfrm>
              <a:off x="1546956" y="1868953"/>
              <a:ext cx="913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Noisy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801C660-3E41-EA57-BFFC-D034BFA7468C}"/>
              </a:ext>
            </a:extLst>
          </p:cNvPr>
          <p:cNvGrpSpPr/>
          <p:nvPr/>
        </p:nvGrpSpPr>
        <p:grpSpPr>
          <a:xfrm>
            <a:off x="9293766" y="1539026"/>
            <a:ext cx="1599680" cy="1540653"/>
            <a:chOff x="2430453" y="980316"/>
            <a:chExt cx="1599680" cy="154065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1E0DAD8-9ACA-FAA4-AF28-94E480036A73}"/>
                </a:ext>
              </a:extLst>
            </p:cNvPr>
            <p:cNvGrpSpPr/>
            <p:nvPr/>
          </p:nvGrpSpPr>
          <p:grpSpPr>
            <a:xfrm>
              <a:off x="2430453" y="1629148"/>
              <a:ext cx="1599680" cy="891821"/>
              <a:chOff x="3515351" y="4007757"/>
              <a:chExt cx="1599680" cy="891821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157296FD-D248-2B9A-BC2C-BC2FC2BC8E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4678" y="4145247"/>
                <a:ext cx="601025" cy="49668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2D3A2C63-2F9D-5CD7-5492-ED269EFC63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3515351" y="4007757"/>
                <a:ext cx="1599680" cy="891821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88632C-459C-D7CF-7221-EAACA66F9E79}"/>
                </a:ext>
              </a:extLst>
            </p:cNvPr>
            <p:cNvSpPr txBox="1"/>
            <p:nvPr/>
          </p:nvSpPr>
          <p:spPr>
            <a:xfrm>
              <a:off x="2484251" y="980316"/>
              <a:ext cx="1492085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Effective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 err="1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Basecalling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269CB47-5E05-DAE5-78E5-3A1CBF3EFAE8}"/>
              </a:ext>
            </a:extLst>
          </p:cNvPr>
          <p:cNvGrpSpPr/>
          <p:nvPr/>
        </p:nvGrpSpPr>
        <p:grpSpPr>
          <a:xfrm>
            <a:off x="5497790" y="1164719"/>
            <a:ext cx="1880967" cy="986525"/>
            <a:chOff x="5307290" y="3782291"/>
            <a:chExt cx="1880967" cy="986525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753778FD-ECD8-DF02-2FAB-E0CE33C034F9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4473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3C5C679-77B5-2539-4914-34005EDF2A14}"/>
                </a:ext>
              </a:extLst>
            </p:cNvPr>
            <p:cNvSpPr txBox="1"/>
            <p:nvPr/>
          </p:nvSpPr>
          <p:spPr>
            <a:xfrm>
              <a:off x="5471700" y="3967777"/>
              <a:ext cx="1552147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</a:t>
              </a:r>
              <a:b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8AFF1C3-972E-2026-4DC5-F4207166FC23}"/>
              </a:ext>
            </a:extLst>
          </p:cNvPr>
          <p:cNvGrpSpPr/>
          <p:nvPr/>
        </p:nvGrpSpPr>
        <p:grpSpPr>
          <a:xfrm>
            <a:off x="5497790" y="2449797"/>
            <a:ext cx="1884644" cy="986525"/>
            <a:chOff x="5307290" y="3782291"/>
            <a:chExt cx="1884644" cy="986525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AD2E175E-FECE-F64F-A293-B0AD9A36FAD3}"/>
                </a:ext>
              </a:extLst>
            </p:cNvPr>
            <p:cNvSpPr/>
            <p:nvPr/>
          </p:nvSpPr>
          <p:spPr>
            <a:xfrm>
              <a:off x="5307290" y="3782291"/>
              <a:ext cx="1884644" cy="986525"/>
            </a:xfrm>
            <a:prstGeom prst="roundRect">
              <a:avLst/>
            </a:prstGeom>
            <a:noFill/>
            <a:ln w="317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4473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1CDA441-6026-29FE-75F1-81A0E243FA05}"/>
                </a:ext>
              </a:extLst>
            </p:cNvPr>
            <p:cNvSpPr txBox="1"/>
            <p:nvPr/>
          </p:nvSpPr>
          <p:spPr>
            <a:xfrm>
              <a:off x="5439262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Overlapping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FCE5B1-DD8B-8F50-EAC3-C595BB13BD4C}"/>
              </a:ext>
            </a:extLst>
          </p:cNvPr>
          <p:cNvGrpSpPr/>
          <p:nvPr/>
        </p:nvGrpSpPr>
        <p:grpSpPr>
          <a:xfrm>
            <a:off x="5497790" y="3734875"/>
            <a:ext cx="1880967" cy="986525"/>
            <a:chOff x="5307290" y="3782291"/>
            <a:chExt cx="1880967" cy="986525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82173B92-7F86-F0B4-2BCC-F381922A4D3C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4473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F8F4A45-42DE-83B0-9DEE-2D5839147C5F}"/>
                </a:ext>
              </a:extLst>
            </p:cNvPr>
            <p:cNvSpPr txBox="1"/>
            <p:nvPr/>
          </p:nvSpPr>
          <p:spPr>
            <a:xfrm>
              <a:off x="5437423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Error Correction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EA12417-16B5-BB12-1FD7-B0B69132C274}"/>
              </a:ext>
            </a:extLst>
          </p:cNvPr>
          <p:cNvGrpSpPr/>
          <p:nvPr/>
        </p:nvGrpSpPr>
        <p:grpSpPr>
          <a:xfrm>
            <a:off x="5501467" y="5019953"/>
            <a:ext cx="1880967" cy="986525"/>
            <a:chOff x="5307289" y="3782291"/>
            <a:chExt cx="1880967" cy="986525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1A4860B7-62A9-74BC-2346-2B4D8364F4FA}"/>
                </a:ext>
              </a:extLst>
            </p:cNvPr>
            <p:cNvSpPr/>
            <p:nvPr/>
          </p:nvSpPr>
          <p:spPr>
            <a:xfrm>
              <a:off x="5307289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4473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A4CA299-14CA-D6D3-3F91-F84A0C662FDD}"/>
                </a:ext>
              </a:extLst>
            </p:cNvPr>
            <p:cNvSpPr txBox="1"/>
            <p:nvPr/>
          </p:nvSpPr>
          <p:spPr>
            <a:xfrm>
              <a:off x="5383923" y="3967777"/>
              <a:ext cx="1727698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</a:t>
              </a:r>
              <a:b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Modifications</a:t>
              </a:r>
            </a:p>
          </p:txBody>
        </p:sp>
      </p:grp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C32CA102-567E-E573-7EB0-15D2A0249166}"/>
              </a:ext>
            </a:extLst>
          </p:cNvPr>
          <p:cNvCxnSpPr>
            <a:cxnSpLocks/>
          </p:cNvCxnSpPr>
          <p:nvPr/>
        </p:nvCxnSpPr>
        <p:spPr>
          <a:xfrm flipV="1">
            <a:off x="7618263" y="2538759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A127E9F-428F-523E-1173-8ACBAAA7BAB0}"/>
              </a:ext>
            </a:extLst>
          </p:cNvPr>
          <p:cNvCxnSpPr>
            <a:cxnSpLocks/>
          </p:cNvCxnSpPr>
          <p:nvPr/>
        </p:nvCxnSpPr>
        <p:spPr>
          <a:xfrm>
            <a:off x="7618263" y="3669254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20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6CBFA-8B1C-B208-1930-4BC8D3D8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2FD26598-98E6-D12D-7596-D55E986E4395}"/>
              </a:ext>
            </a:extLst>
          </p:cNvPr>
          <p:cNvSpPr/>
          <p:nvPr/>
        </p:nvSpPr>
        <p:spPr>
          <a:xfrm>
            <a:off x="2177144" y="3224963"/>
            <a:ext cx="7837715" cy="1048513"/>
          </a:xfrm>
          <a:prstGeom prst="roundRect">
            <a:avLst/>
          </a:prstGeom>
          <a:solidFill>
            <a:srgbClr val="E5EFFF"/>
          </a:solidFill>
          <a:ln w="31750" cap="flat" cmpd="sng" algn="ctr">
            <a:solidFill>
              <a:srgbClr val="4473C4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8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Idea: </a:t>
            </a:r>
            <a:r>
              <a:rPr lang="en-US" sz="28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Perform similarity estimation</a:t>
            </a:r>
            <a:br>
              <a:rPr lang="en-US" sz="28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based on </a:t>
            </a:r>
            <a:r>
              <a:rPr lang="en-US" sz="28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vector similarity search</a:t>
            </a:r>
            <a:endParaRPr lang="en-US" sz="28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EEFD127-CF55-2D11-2C23-733FCB6DA816}"/>
              </a:ext>
            </a:extLst>
          </p:cNvPr>
          <p:cNvSpPr/>
          <p:nvPr/>
        </p:nvSpPr>
        <p:spPr>
          <a:xfrm>
            <a:off x="2596606" y="4671451"/>
            <a:ext cx="6949440" cy="411480"/>
          </a:xfrm>
          <a:prstGeom prst="roundRect">
            <a:avLst>
              <a:gd name="adj" fmla="val 0"/>
            </a:avLst>
          </a:prstGeom>
          <a:noFill/>
          <a:ln w="25400" cap="flat" cmpd="sng" algn="ctr">
            <a:solidFill>
              <a:srgbClr val="E56D0B"/>
            </a:solidFill>
            <a:prstDash val="solid"/>
          </a:ln>
          <a:effectLst/>
        </p:spPr>
        <p:txBody>
          <a:bodyPr lIns="0" tIns="0" rIns="0" bIns="0" rtlCol="0" anchor="t">
            <a:no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4473C4"/>
                </a:solidFill>
                <a:latin typeface="PT Mono" panose="02060509020205020204" pitchFamily="49" charset="77"/>
              </a:rPr>
              <a:t>[    ,       ,       ,       ,       ]</a:t>
            </a:r>
            <a:endParaRPr lang="en-CH" sz="2400" b="1" kern="0" dirty="0">
              <a:solidFill>
                <a:srgbClr val="4473C4"/>
              </a:solidFill>
              <a:latin typeface="PT Mono" panose="02060509020205020204" pitchFamily="49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135D35-E232-EFDD-2AB7-6BD1534AC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C6777E-4143-44E2-08C7-2670255F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 in Raw Electrical Signals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14C96AD-AF36-4FAD-3A49-18CB7E1145BB}"/>
              </a:ext>
            </a:extLst>
          </p:cNvPr>
          <p:cNvGrpSpPr/>
          <p:nvPr/>
        </p:nvGrpSpPr>
        <p:grpSpPr>
          <a:xfrm>
            <a:off x="1677497" y="2326005"/>
            <a:ext cx="7830047" cy="615553"/>
            <a:chOff x="153496" y="2326004"/>
            <a:chExt cx="7830047" cy="61555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38484D67-E24F-2E57-636E-2C7FD6CCFA34}"/>
                </a:ext>
              </a:extLst>
            </p:cNvPr>
            <p:cNvSpPr/>
            <p:nvPr/>
          </p:nvSpPr>
          <p:spPr>
            <a:xfrm>
              <a:off x="2537224" y="2471634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-0.22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1DB35C47-FFAE-944D-49DA-F0F4A7129DAE}"/>
                </a:ext>
              </a:extLst>
            </p:cNvPr>
            <p:cNvSpPr/>
            <p:nvPr/>
          </p:nvSpPr>
          <p:spPr>
            <a:xfrm>
              <a:off x="5466462" y="2471634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0.96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7365DD72-0E95-3667-6BC2-B94E78CE57DE}"/>
                </a:ext>
              </a:extLst>
            </p:cNvPr>
            <p:cNvSpPr/>
            <p:nvPr/>
          </p:nvSpPr>
          <p:spPr>
            <a:xfrm>
              <a:off x="4001843" y="2471634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-0.75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1BE7DE42-62F0-97CF-D5F9-414721FAD918}"/>
                </a:ext>
              </a:extLst>
            </p:cNvPr>
            <p:cNvSpPr/>
            <p:nvPr/>
          </p:nvSpPr>
          <p:spPr>
            <a:xfrm>
              <a:off x="1072606" y="2471634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-0.06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7C02FA1F-1787-0B59-D52E-15C2DA9CF811}"/>
                </a:ext>
              </a:extLst>
            </p:cNvPr>
            <p:cNvSpPr/>
            <p:nvPr/>
          </p:nvSpPr>
          <p:spPr>
            <a:xfrm>
              <a:off x="6931080" y="2471634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-0.49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23937D9-1002-1198-EFC9-27599CFD5785}"/>
                </a:ext>
              </a:extLst>
            </p:cNvPr>
            <p:cNvSpPr txBox="1"/>
            <p:nvPr/>
          </p:nvSpPr>
          <p:spPr>
            <a:xfrm>
              <a:off x="153496" y="2326004"/>
              <a:ext cx="919110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Signals: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2BDDF75-B651-C373-86DD-70F79C3A1898}"/>
              </a:ext>
            </a:extLst>
          </p:cNvPr>
          <p:cNvGrpSpPr/>
          <p:nvPr/>
        </p:nvGrpSpPr>
        <p:grpSpPr>
          <a:xfrm>
            <a:off x="1677497" y="4574887"/>
            <a:ext cx="7830047" cy="615553"/>
            <a:chOff x="153496" y="4574886"/>
            <a:chExt cx="7830047" cy="615553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6AEF4D42-3AE5-CFDC-9F43-EA845939099E}"/>
                </a:ext>
              </a:extLst>
            </p:cNvPr>
            <p:cNvSpPr/>
            <p:nvPr/>
          </p:nvSpPr>
          <p:spPr>
            <a:xfrm>
              <a:off x="2537224" y="4720516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-0.21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36B77D61-C260-4270-1DEF-8F83E0C6F0D9}"/>
                </a:ext>
              </a:extLst>
            </p:cNvPr>
            <p:cNvSpPr/>
            <p:nvPr/>
          </p:nvSpPr>
          <p:spPr>
            <a:xfrm>
              <a:off x="5466462" y="4720516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1.01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849B4F43-D8F9-7288-5AF2-E3BEFC409221}"/>
                </a:ext>
              </a:extLst>
            </p:cNvPr>
            <p:cNvSpPr/>
            <p:nvPr/>
          </p:nvSpPr>
          <p:spPr>
            <a:xfrm>
              <a:off x="4001843" y="4720516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-0.76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60770483-23FC-026B-297B-8DB78B444CBF}"/>
                </a:ext>
              </a:extLst>
            </p:cNvPr>
            <p:cNvSpPr/>
            <p:nvPr/>
          </p:nvSpPr>
          <p:spPr>
            <a:xfrm>
              <a:off x="1072606" y="4720516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-0.05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E117DF40-2A5E-495E-7D57-D0F82600782F}"/>
                </a:ext>
              </a:extLst>
            </p:cNvPr>
            <p:cNvSpPr/>
            <p:nvPr/>
          </p:nvSpPr>
          <p:spPr>
            <a:xfrm>
              <a:off x="6931080" y="4720516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-0.51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F19AC7-F5F6-C0B1-0A92-75694976FAC1}"/>
                </a:ext>
              </a:extLst>
            </p:cNvPr>
            <p:cNvSpPr txBox="1"/>
            <p:nvPr/>
          </p:nvSpPr>
          <p:spPr>
            <a:xfrm>
              <a:off x="153496" y="4574886"/>
              <a:ext cx="919110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Signals: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EC3E68F-D6D7-EE56-A60F-4DA9B952F6EF}"/>
              </a:ext>
            </a:extLst>
          </p:cNvPr>
          <p:cNvGrpSpPr/>
          <p:nvPr/>
        </p:nvGrpSpPr>
        <p:grpSpPr>
          <a:xfrm>
            <a:off x="3210248" y="5717667"/>
            <a:ext cx="5683653" cy="548640"/>
            <a:chOff x="266450" y="5005156"/>
            <a:chExt cx="5683653" cy="548640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433207A1-9E23-08BA-73D5-2F9BBE500DC4}"/>
                </a:ext>
              </a:extLst>
            </p:cNvPr>
            <p:cNvSpPr/>
            <p:nvPr/>
          </p:nvSpPr>
          <p:spPr>
            <a:xfrm>
              <a:off x="971949" y="5129306"/>
              <a:ext cx="4978154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Problem: </a:t>
              </a:r>
              <a:r>
                <a:rPr lang="en-US" sz="2000" b="1" dirty="0">
                  <a:solidFill>
                    <a:srgbClr val="C006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Too Costly for Large Genomes</a:t>
              </a:r>
              <a:endPara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D3CFC643-15EC-C32C-C17D-2A61A54D74E7}"/>
                </a:ext>
              </a:extLst>
            </p:cNvPr>
            <p:cNvGrpSpPr/>
            <p:nvPr/>
          </p:nvGrpSpPr>
          <p:grpSpPr>
            <a:xfrm>
              <a:off x="266450" y="5005156"/>
              <a:ext cx="548640" cy="548640"/>
              <a:chOff x="-282190" y="5148806"/>
              <a:chExt cx="548640" cy="548640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23E66911-B56D-38D6-6EAF-E042944233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82190" y="5148806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b="1" baseline="-4000" dirty="0">
                  <a:solidFill>
                    <a:srgbClr val="C00000"/>
                  </a:solidFill>
                  <a:latin typeface="Avenir Next" panose="020B0503020202020204" pitchFamily="34" charset="0"/>
                  <a:cs typeface="Quire Sans" panose="020B0502040400020003" pitchFamily="34" charset="0"/>
                </a:endParaRPr>
              </a:p>
            </p:txBody>
          </p:sp>
          <p:pic>
            <p:nvPicPr>
              <p:cNvPr id="87" name="Graphic 86" descr="Research with solid fill">
                <a:extLst>
                  <a:ext uri="{FF2B5EF4-FFF2-40B4-BE49-F238E27FC236}">
                    <a16:creationId xmlns:a16="http://schemas.microsoft.com/office/drawing/2014/main" id="{53768817-4580-06F4-005F-55F636FB08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-236470" y="5194526"/>
                <a:ext cx="457200" cy="457200"/>
              </a:xfrm>
              <a:prstGeom prst="rect">
                <a:avLst/>
              </a:prstGeom>
            </p:spPr>
          </p:pic>
        </p:grp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DED7A45C-1163-1649-EE0C-C49B1DC1A6B8}"/>
              </a:ext>
            </a:extLst>
          </p:cNvPr>
          <p:cNvSpPr/>
          <p:nvPr/>
        </p:nvSpPr>
        <p:spPr>
          <a:xfrm>
            <a:off x="2600904" y="2414530"/>
            <a:ext cx="6949440" cy="411480"/>
          </a:xfrm>
          <a:prstGeom prst="roundRect">
            <a:avLst>
              <a:gd name="adj" fmla="val 0"/>
            </a:avLst>
          </a:prstGeom>
          <a:noFill/>
          <a:ln w="25400" cap="flat" cmpd="sng" algn="ctr">
            <a:solidFill>
              <a:srgbClr val="E56D0B"/>
            </a:solidFill>
            <a:prstDash val="solid"/>
          </a:ln>
          <a:effectLst/>
        </p:spPr>
        <p:txBody>
          <a:bodyPr lIns="0" tIns="0" rIns="0" bIns="0" rtlCol="0" anchor="t">
            <a:no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4473C4"/>
                </a:solidFill>
                <a:latin typeface="PT Mono" panose="02060509020205020204" pitchFamily="49" charset="77"/>
              </a:rPr>
              <a:t>[    ,       ,       ,       ,       ]</a:t>
            </a:r>
            <a:endParaRPr lang="en-CH" sz="2400" b="1" kern="0" dirty="0">
              <a:solidFill>
                <a:srgbClr val="4473C4"/>
              </a:solidFill>
              <a:latin typeface="PT Mono" panose="02060509020205020204" pitchFamily="49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AC3BDD-800D-D668-53F4-FB27A09338A0}"/>
              </a:ext>
            </a:extLst>
          </p:cNvPr>
          <p:cNvSpPr txBox="1"/>
          <p:nvPr/>
        </p:nvSpPr>
        <p:spPr>
          <a:xfrm>
            <a:off x="4311154" y="2027731"/>
            <a:ext cx="309112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Sequencing 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2000" b="1">
                <a:solidFill>
                  <a:srgbClr val="7030A0"/>
                </a:solidFill>
                <a:latin typeface="PT Mono" panose="02060509020205020204" pitchFamily="49" charset="77"/>
              </a:rPr>
              <a:t>A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7030A0"/>
                </a:solidFill>
                <a:latin typeface="PT Mono" panose="02060509020205020204" pitchFamily="49" charset="77"/>
              </a:rPr>
              <a:t>A</a:t>
            </a:r>
            <a:endParaRPr lang="en-US" sz="2000" b="1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8C69BC-675E-5339-2C0D-8A716C53E489}"/>
              </a:ext>
            </a:extLst>
          </p:cNvPr>
          <p:cNvSpPr txBox="1"/>
          <p:nvPr/>
        </p:nvSpPr>
        <p:spPr>
          <a:xfrm>
            <a:off x="4311154" y="5160623"/>
            <a:ext cx="309112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Sequencing 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2000" b="1">
                <a:solidFill>
                  <a:srgbClr val="7030A0"/>
                </a:solidFill>
                <a:latin typeface="PT Mono" panose="02060509020205020204" pitchFamily="49" charset="77"/>
              </a:rPr>
              <a:t>A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7030A0"/>
                </a:solidFill>
                <a:latin typeface="PT Mono" panose="02060509020205020204" pitchFamily="49" charset="77"/>
              </a:rPr>
              <a:t>A</a:t>
            </a:r>
            <a:endParaRPr lang="en-US" sz="2000" b="1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83C24B3-DC50-421B-9D1D-EC5C0CD5D1F7}"/>
              </a:ext>
            </a:extLst>
          </p:cNvPr>
          <p:cNvGrpSpPr/>
          <p:nvPr/>
        </p:nvGrpSpPr>
        <p:grpSpPr>
          <a:xfrm>
            <a:off x="4337647" y="2832521"/>
            <a:ext cx="3436497" cy="1832421"/>
            <a:chOff x="2813646" y="4126407"/>
            <a:chExt cx="3436497" cy="1832421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CE101DAB-3D2F-9656-76F7-642BC397A1D9}"/>
                </a:ext>
              </a:extLst>
            </p:cNvPr>
            <p:cNvSpPr/>
            <p:nvPr/>
          </p:nvSpPr>
          <p:spPr>
            <a:xfrm>
              <a:off x="2813646" y="4811489"/>
              <a:ext cx="3436497" cy="461540"/>
            </a:xfrm>
            <a:prstGeom prst="roundRect">
              <a:avLst/>
            </a:prstGeom>
            <a:solidFill>
              <a:srgbClr val="FFE1D6"/>
            </a:solidFill>
            <a:ln w="31750" cap="flat" cmpd="sng" algn="ctr">
              <a:solidFill>
                <a:srgbClr val="C007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>
                <a:defRPr/>
              </a:pPr>
              <a:r>
                <a:rPr lang="en-US" sz="2000" b="1" kern="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Nearest Neighbor Search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C515987-66B4-0F92-5CC9-9DD54D531484}"/>
                </a:ext>
              </a:extLst>
            </p:cNvPr>
            <p:cNvCxnSpPr>
              <a:cxnSpLocks/>
            </p:cNvCxnSpPr>
            <p:nvPr/>
          </p:nvCxnSpPr>
          <p:spPr>
            <a:xfrm>
              <a:off x="4531895" y="4126407"/>
              <a:ext cx="0" cy="6858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1A31237-CC75-7E34-D0C6-9472420271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31895" y="5273028"/>
              <a:ext cx="0" cy="6858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69BDBB69-C77D-8BBB-2C56-61D9FD684748}"/>
              </a:ext>
            </a:extLst>
          </p:cNvPr>
          <p:cNvSpPr/>
          <p:nvPr/>
        </p:nvSpPr>
        <p:spPr>
          <a:xfrm>
            <a:off x="1269813" y="887442"/>
            <a:ext cx="9652374" cy="1018386"/>
          </a:xfrm>
          <a:prstGeom prst="roundRect">
            <a:avLst/>
          </a:prstGeom>
          <a:solidFill>
            <a:srgbClr val="FFF3CD"/>
          </a:solidFill>
          <a:ln w="31750" cap="flat" cmpd="sng" algn="ctr">
            <a:solidFill>
              <a:srgbClr val="FFC30F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r>
              <a:rPr lang="en-US" sz="2800" b="1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Observation: </a:t>
            </a:r>
            <a:r>
              <a:rPr lang="en-US" sz="2800" kern="0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Identical </a:t>
            </a:r>
            <a:r>
              <a:rPr lang="en-US" sz="28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molecules generate</a:t>
            </a:r>
            <a:br>
              <a:rPr lang="en-US" sz="28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kern="0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 </a:t>
            </a:r>
            <a:r>
              <a:rPr lang="en-US" sz="28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signals</a:t>
            </a:r>
          </a:p>
        </p:txBody>
      </p:sp>
    </p:spTree>
    <p:extLst>
      <p:ext uri="{BB962C8B-B14F-4D97-AF65-F5344CB8AC3E}">
        <p14:creationId xmlns:p14="http://schemas.microsoft.com/office/powerpoint/2010/main" val="285581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2" grpId="1" animBg="1"/>
      <p:bldP spid="40" grpId="0" animBg="1"/>
      <p:bldP spid="39" grpId="0" animBg="1"/>
      <p:bldP spid="6" grpId="0"/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ECE90-EB39-9068-7716-7BDA09C0C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19EBDA-B091-BB4F-93CD-04C90C9C5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C0AB4B-BFE3-1FB9-63AB-2BF47CEB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 Signal Mapping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17F9985-F8CA-BE0A-C564-B49AA3768395}"/>
              </a:ext>
            </a:extLst>
          </p:cNvPr>
          <p:cNvGrpSpPr/>
          <p:nvPr/>
        </p:nvGrpSpPr>
        <p:grpSpPr>
          <a:xfrm>
            <a:off x="1394379" y="2592501"/>
            <a:ext cx="1261716" cy="1482426"/>
            <a:chOff x="495878" y="980316"/>
            <a:chExt cx="1261716" cy="148242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791DDD0-853D-CDD3-9F1F-275ECC1E9A32}"/>
                </a:ext>
              </a:extLst>
            </p:cNvPr>
            <p:cNvSpPr txBox="1"/>
            <p:nvPr/>
          </p:nvSpPr>
          <p:spPr>
            <a:xfrm>
              <a:off x="628737" y="980316"/>
              <a:ext cx="995998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4DD2F91-A4C3-1A1D-85B1-F0939E69FE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78" y="1687375"/>
              <a:ext cx="1261716" cy="775367"/>
              <a:chOff x="6948264" y="1776271"/>
              <a:chExt cx="1108922" cy="681469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D4E43AF-6BC8-FEB5-EAA3-25BDFC417A11}"/>
                  </a:ext>
                </a:extLst>
              </p:cNvPr>
              <p:cNvGrpSpPr/>
              <p:nvPr/>
            </p:nvGrpSpPr>
            <p:grpSpPr>
              <a:xfrm>
                <a:off x="6948264" y="1776271"/>
                <a:ext cx="1108922" cy="681469"/>
                <a:chOff x="2857077" y="2235844"/>
                <a:chExt cx="1108922" cy="681469"/>
              </a:xfrm>
            </p:grpSpPr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0C965EE0-4DB1-D2D7-F281-1CDC191290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077" y="2917313"/>
                  <a:ext cx="110892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A9F0DDCB-B0BF-AEF0-9596-EAEA2EBCD6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57077" y="2235844"/>
                  <a:ext cx="4372" cy="68146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9A758811-6FE7-D8FB-8D6D-DE8B00D5840A}"/>
                  </a:ext>
                </a:extLst>
              </p:cNvPr>
              <p:cNvGrpSpPr/>
              <p:nvPr/>
            </p:nvGrpSpPr>
            <p:grpSpPr>
              <a:xfrm>
                <a:off x="6981644" y="1976087"/>
                <a:ext cx="959736" cy="398532"/>
                <a:chOff x="6981644" y="1976087"/>
                <a:chExt cx="959736" cy="398532"/>
              </a:xfrm>
            </p:grpSpPr>
            <p:pic>
              <p:nvPicPr>
                <p:cNvPr id="10" name="Graphic 9" descr="Heartbeat with solid fill">
                  <a:extLst>
                    <a:ext uri="{FF2B5EF4-FFF2-40B4-BE49-F238E27FC236}">
                      <a16:creationId xmlns:a16="http://schemas.microsoft.com/office/drawing/2014/main" id="{6048F820-9974-DDD6-1ABD-EDF3E5D2E7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6981644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eartbeat with solid fill">
                  <a:extLst>
                    <a:ext uri="{FF2B5EF4-FFF2-40B4-BE49-F238E27FC236}">
                      <a16:creationId xmlns:a16="http://schemas.microsoft.com/office/drawing/2014/main" id="{5FB10556-965D-A23A-E883-B45236CC90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263253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2" name="Graphic 11" descr="Heartbeat with solid fill">
                  <a:extLst>
                    <a:ext uri="{FF2B5EF4-FFF2-40B4-BE49-F238E27FC236}">
                      <a16:creationId xmlns:a16="http://schemas.microsoft.com/office/drawing/2014/main" id="{6BD183F7-C2E6-3281-1C50-EC6B5A0BC7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544862" y="1976087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632BF8B-BBE7-7801-0A74-EFE697662F87}"/>
              </a:ext>
            </a:extLst>
          </p:cNvPr>
          <p:cNvCxnSpPr>
            <a:cxnSpLocks/>
          </p:cNvCxnSpPr>
          <p:nvPr/>
        </p:nvCxnSpPr>
        <p:spPr>
          <a:xfrm>
            <a:off x="3463371" y="3436322"/>
            <a:ext cx="134136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A628211-84F1-BC9D-28CB-0E1CB577B2E2}"/>
              </a:ext>
            </a:extLst>
          </p:cNvPr>
          <p:cNvGrpSpPr/>
          <p:nvPr/>
        </p:nvGrpSpPr>
        <p:grpSpPr>
          <a:xfrm>
            <a:off x="9173445" y="3754766"/>
            <a:ext cx="1840319" cy="1562294"/>
            <a:chOff x="6926963" y="958675"/>
            <a:chExt cx="1840319" cy="156229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390BB0-C994-5493-FF47-A5896D012060}"/>
                </a:ext>
              </a:extLst>
            </p:cNvPr>
            <p:cNvSpPr txBox="1"/>
            <p:nvPr/>
          </p:nvSpPr>
          <p:spPr>
            <a:xfrm>
              <a:off x="6926963" y="958675"/>
              <a:ext cx="1840319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Efficient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98E4B15-EE59-3AE0-D093-E1987A169363}"/>
                </a:ext>
              </a:extLst>
            </p:cNvPr>
            <p:cNvGrpSpPr/>
            <p:nvPr/>
          </p:nvGrpSpPr>
          <p:grpSpPr>
            <a:xfrm>
              <a:off x="7047282" y="1629148"/>
              <a:ext cx="1599680" cy="891821"/>
              <a:chOff x="6928109" y="1584573"/>
              <a:chExt cx="1599680" cy="891821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51016C4F-2FAE-2F71-A4F1-81DC70AF5E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6928109" y="1584573"/>
                <a:ext cx="1599680" cy="891821"/>
              </a:xfrm>
              <a:prstGeom prst="rect">
                <a:avLst/>
              </a:prstGeom>
            </p:spPr>
          </p:pic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3D820B6-C47E-1120-D428-3D84604D412F}"/>
                  </a:ext>
                </a:extLst>
              </p:cNvPr>
              <p:cNvGrpSpPr/>
              <p:nvPr/>
            </p:nvGrpSpPr>
            <p:grpSpPr>
              <a:xfrm>
                <a:off x="7213821" y="1758462"/>
                <a:ext cx="1028257" cy="428080"/>
                <a:chOff x="7210341" y="1766325"/>
                <a:chExt cx="1028257" cy="428080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A7ADDAED-09E8-0894-A93E-F625DECCC693}"/>
                    </a:ext>
                  </a:extLst>
                </p:cNvPr>
                <p:cNvSpPr/>
                <p:nvPr/>
              </p:nvSpPr>
              <p:spPr>
                <a:xfrm>
                  <a:off x="7247681" y="1906135"/>
                  <a:ext cx="419816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CE77C172-15A6-9963-2E62-6D88979A75FA}"/>
                    </a:ext>
                  </a:extLst>
                </p:cNvPr>
                <p:cNvSpPr/>
                <p:nvPr/>
              </p:nvSpPr>
              <p:spPr>
                <a:xfrm>
                  <a:off x="7239622" y="2023472"/>
                  <a:ext cx="376334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616210A-D0C7-B6FF-3343-B5A93CAEC00F}"/>
                    </a:ext>
                  </a:extLst>
                </p:cNvPr>
                <p:cNvSpPr/>
                <p:nvPr/>
              </p:nvSpPr>
              <p:spPr>
                <a:xfrm>
                  <a:off x="7877147" y="2023473"/>
                  <a:ext cx="297692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CF5311ED-E12B-2FCD-C451-4150102F91ED}"/>
                    </a:ext>
                  </a:extLst>
                </p:cNvPr>
                <p:cNvSpPr/>
                <p:nvPr/>
              </p:nvSpPr>
              <p:spPr>
                <a:xfrm>
                  <a:off x="7321956" y="2139540"/>
                  <a:ext cx="248669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90316EDF-814D-33A0-F13E-4B1A660B1681}"/>
                    </a:ext>
                  </a:extLst>
                </p:cNvPr>
                <p:cNvSpPr/>
                <p:nvPr/>
              </p:nvSpPr>
              <p:spPr>
                <a:xfrm>
                  <a:off x="7667501" y="2139541"/>
                  <a:ext cx="571097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E178CC1-E2AC-830D-F027-07C0183E5750}"/>
                    </a:ext>
                  </a:extLst>
                </p:cNvPr>
                <p:cNvSpPr/>
                <p:nvPr/>
              </p:nvSpPr>
              <p:spPr>
                <a:xfrm>
                  <a:off x="7771927" y="1907405"/>
                  <a:ext cx="466671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14579275-A852-6AA4-B8F4-604A53A3C646}"/>
                    </a:ext>
                  </a:extLst>
                </p:cNvPr>
                <p:cNvSpPr/>
                <p:nvPr/>
              </p:nvSpPr>
              <p:spPr>
                <a:xfrm>
                  <a:off x="7210341" y="1766325"/>
                  <a:ext cx="1028257" cy="54864"/>
                </a:xfrm>
                <a:prstGeom prst="rect">
                  <a:avLst/>
                </a:prstGeom>
                <a:solidFill>
                  <a:srgbClr val="FFE69A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CC90B72-1AE9-B2D1-8B96-CEE2B42A1014}"/>
              </a:ext>
            </a:extLst>
          </p:cNvPr>
          <p:cNvGrpSpPr/>
          <p:nvPr/>
        </p:nvGrpSpPr>
        <p:grpSpPr>
          <a:xfrm>
            <a:off x="1178236" y="2187858"/>
            <a:ext cx="1599680" cy="2146455"/>
            <a:chOff x="1203816" y="1868953"/>
            <a:chExt cx="1599680" cy="2146455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C81F1883-4535-288F-B377-FB0D32289358}"/>
                </a:ext>
              </a:extLst>
            </p:cNvPr>
            <p:cNvSpPr/>
            <p:nvPr/>
          </p:nvSpPr>
          <p:spPr>
            <a:xfrm>
              <a:off x="1203816" y="2222292"/>
              <a:ext cx="1599680" cy="1793116"/>
            </a:xfrm>
            <a:prstGeom prst="roundRect">
              <a:avLst/>
            </a:prstGeom>
            <a:noFill/>
            <a:ln w="317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CCD4EF3-D24F-4D3D-7AD3-F418AEF89402}"/>
                </a:ext>
              </a:extLst>
            </p:cNvPr>
            <p:cNvSpPr txBox="1"/>
            <p:nvPr/>
          </p:nvSpPr>
          <p:spPr>
            <a:xfrm>
              <a:off x="1546956" y="1868953"/>
              <a:ext cx="913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Noisy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1DAF3E6-4BA4-93BB-6E72-B1FB3C4ACD5B}"/>
              </a:ext>
            </a:extLst>
          </p:cNvPr>
          <p:cNvGrpSpPr/>
          <p:nvPr/>
        </p:nvGrpSpPr>
        <p:grpSpPr>
          <a:xfrm>
            <a:off x="9293766" y="1539026"/>
            <a:ext cx="1599680" cy="1540653"/>
            <a:chOff x="2430453" y="980316"/>
            <a:chExt cx="1599680" cy="154065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457236D-4FC4-33A6-1197-5BBE6CD4A55A}"/>
                </a:ext>
              </a:extLst>
            </p:cNvPr>
            <p:cNvGrpSpPr/>
            <p:nvPr/>
          </p:nvGrpSpPr>
          <p:grpSpPr>
            <a:xfrm>
              <a:off x="2430453" y="1629148"/>
              <a:ext cx="1599680" cy="891821"/>
              <a:chOff x="3515351" y="4007757"/>
              <a:chExt cx="1599680" cy="891821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4AC9D7DE-ACA3-CAA0-0141-E027D09D51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4678" y="4145247"/>
                <a:ext cx="601025" cy="49668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61358E9D-6850-395F-5972-088F866A4C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3515351" y="4007757"/>
                <a:ext cx="1599680" cy="891821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4844E5-7AC2-D260-C33E-347F709C6A27}"/>
                </a:ext>
              </a:extLst>
            </p:cNvPr>
            <p:cNvSpPr txBox="1"/>
            <p:nvPr/>
          </p:nvSpPr>
          <p:spPr>
            <a:xfrm>
              <a:off x="2484251" y="980316"/>
              <a:ext cx="1492085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Effective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 err="1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Basecalling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8D39DC3-E292-8671-9C0D-1C4FA036AB1C}"/>
              </a:ext>
            </a:extLst>
          </p:cNvPr>
          <p:cNvGrpSpPr/>
          <p:nvPr/>
        </p:nvGrpSpPr>
        <p:grpSpPr>
          <a:xfrm>
            <a:off x="5497790" y="1164719"/>
            <a:ext cx="1880967" cy="986525"/>
            <a:chOff x="5307290" y="3782291"/>
            <a:chExt cx="1880967" cy="986525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4CD137B5-5F6E-270C-FA66-25E47CB184AB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6350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4473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ED3C85C-B993-0F90-B071-1E0F4A4AEE76}"/>
                </a:ext>
              </a:extLst>
            </p:cNvPr>
            <p:cNvSpPr txBox="1"/>
            <p:nvPr/>
          </p:nvSpPr>
          <p:spPr>
            <a:xfrm>
              <a:off x="5471700" y="3967777"/>
              <a:ext cx="1552147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</a:t>
              </a:r>
              <a:b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530AEB2-266F-8E68-AF45-D6C4E0755FCA}"/>
              </a:ext>
            </a:extLst>
          </p:cNvPr>
          <p:cNvGrpSpPr/>
          <p:nvPr/>
        </p:nvGrpSpPr>
        <p:grpSpPr>
          <a:xfrm>
            <a:off x="5497790" y="2449797"/>
            <a:ext cx="1884644" cy="986525"/>
            <a:chOff x="5307290" y="3782291"/>
            <a:chExt cx="1884644" cy="986525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97D4F7C4-F227-4750-7D03-88A3C1B71C50}"/>
                </a:ext>
              </a:extLst>
            </p:cNvPr>
            <p:cNvSpPr/>
            <p:nvPr/>
          </p:nvSpPr>
          <p:spPr>
            <a:xfrm>
              <a:off x="5307290" y="3782291"/>
              <a:ext cx="1884644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66E50E9-039C-E8AF-9571-F6F16518E0A6}"/>
                </a:ext>
              </a:extLst>
            </p:cNvPr>
            <p:cNvSpPr txBox="1"/>
            <p:nvPr/>
          </p:nvSpPr>
          <p:spPr>
            <a:xfrm>
              <a:off x="5439262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Overlapping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94C22CB-5262-3D61-3ABC-981E9C2BD348}"/>
              </a:ext>
            </a:extLst>
          </p:cNvPr>
          <p:cNvGrpSpPr/>
          <p:nvPr/>
        </p:nvGrpSpPr>
        <p:grpSpPr>
          <a:xfrm>
            <a:off x="5497790" y="3734875"/>
            <a:ext cx="1880967" cy="986525"/>
            <a:chOff x="5307290" y="3782291"/>
            <a:chExt cx="1880967" cy="986525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C1161CF6-96F9-9F12-871B-A9EEBE745A2F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B04B431-6650-57E1-8523-76362ACCEFE5}"/>
                </a:ext>
              </a:extLst>
            </p:cNvPr>
            <p:cNvSpPr txBox="1"/>
            <p:nvPr/>
          </p:nvSpPr>
          <p:spPr>
            <a:xfrm>
              <a:off x="5437423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</a:t>
              </a:r>
              <a:b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Denoising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26C05B9-9433-2066-77C4-F92380E40B9C}"/>
              </a:ext>
            </a:extLst>
          </p:cNvPr>
          <p:cNvGrpSpPr/>
          <p:nvPr/>
        </p:nvGrpSpPr>
        <p:grpSpPr>
          <a:xfrm>
            <a:off x="5501467" y="5019953"/>
            <a:ext cx="1880967" cy="986525"/>
            <a:chOff x="5307289" y="3782291"/>
            <a:chExt cx="1880967" cy="986525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F90A40BB-79F9-33E2-FF56-ABAEFF34A2B7}"/>
                </a:ext>
              </a:extLst>
            </p:cNvPr>
            <p:cNvSpPr/>
            <p:nvPr/>
          </p:nvSpPr>
          <p:spPr>
            <a:xfrm>
              <a:off x="5307289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F95A487-6FD1-6F85-7AFF-854AE7F8E758}"/>
                </a:ext>
              </a:extLst>
            </p:cNvPr>
            <p:cNvSpPr txBox="1"/>
            <p:nvPr/>
          </p:nvSpPr>
          <p:spPr>
            <a:xfrm>
              <a:off x="5383923" y="3967777"/>
              <a:ext cx="1727698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</a:t>
              </a:r>
              <a:b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Modifications</a:t>
              </a:r>
            </a:p>
          </p:txBody>
        </p:sp>
      </p:grp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9DA6595-34B3-FFAF-C05F-E5BF179FCBFF}"/>
              </a:ext>
            </a:extLst>
          </p:cNvPr>
          <p:cNvCxnSpPr>
            <a:cxnSpLocks/>
          </p:cNvCxnSpPr>
          <p:nvPr/>
        </p:nvCxnSpPr>
        <p:spPr>
          <a:xfrm flipV="1">
            <a:off x="7618263" y="2538759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00CE269-47D0-8731-157B-ABB20A495A95}"/>
              </a:ext>
            </a:extLst>
          </p:cNvPr>
          <p:cNvCxnSpPr>
            <a:cxnSpLocks/>
          </p:cNvCxnSpPr>
          <p:nvPr/>
        </p:nvCxnSpPr>
        <p:spPr>
          <a:xfrm>
            <a:off x="7618263" y="3669254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8255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236C40-4A84-4DFB-FF76-F65BF8C7E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8FA375-C3F8-5E5A-82CF-315C4D00E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Scalability Issues Limit Real-Time Analysis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2FC909-95A4-1580-6F81-49FB2A4CC8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51297" y="1359551"/>
            <a:ext cx="8489406" cy="2768744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45C0E6D3-22A1-C31A-E2DE-72DD48FD4CEE}"/>
              </a:ext>
            </a:extLst>
          </p:cNvPr>
          <p:cNvGrpSpPr/>
          <p:nvPr/>
        </p:nvGrpSpPr>
        <p:grpSpPr>
          <a:xfrm>
            <a:off x="1851298" y="3990819"/>
            <a:ext cx="8000053" cy="499801"/>
            <a:chOff x="327297" y="3990818"/>
            <a:chExt cx="8000053" cy="499801"/>
          </a:xfrm>
        </p:grpSpPr>
        <p:sp>
          <p:nvSpPr>
            <p:cNvPr id="19" name="Striped Right Arrow 18">
              <a:extLst>
                <a:ext uri="{FF2B5EF4-FFF2-40B4-BE49-F238E27FC236}">
                  <a16:creationId xmlns:a16="http://schemas.microsoft.com/office/drawing/2014/main" id="{600AECFF-FCED-AD59-E704-1021EFFFD05C}"/>
                </a:ext>
              </a:extLst>
            </p:cNvPr>
            <p:cNvSpPr/>
            <p:nvPr/>
          </p:nvSpPr>
          <p:spPr>
            <a:xfrm>
              <a:off x="1883292" y="3991781"/>
              <a:ext cx="141890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A482AD5-6F45-D50E-2401-DF17A0A1AE92}"/>
                    </a:ext>
                  </a:extLst>
                </p:cNvPr>
                <p:cNvSpPr txBox="1"/>
                <p:nvPr/>
              </p:nvSpPr>
              <p:spPr>
                <a:xfrm>
                  <a:off x="327297" y="4182842"/>
                  <a:ext cx="3443323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kern="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Genome Size Increase: </a:t>
                  </a:r>
                  <a:r>
                    <a:rPr lang="en-US" sz="2000" b="1" kern="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150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A482AD5-6F45-D50E-2401-DF17A0A1AE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297" y="4182842"/>
                  <a:ext cx="3443323" cy="307777"/>
                </a:xfrm>
                <a:prstGeom prst="rect">
                  <a:avLst/>
                </a:prstGeom>
                <a:blipFill>
                  <a:blip r:embed="rId4"/>
                  <a:stretch>
                    <a:fillRect l="-3663" t="-24000" r="-1099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Striped Right Arrow 20">
              <a:extLst>
                <a:ext uri="{FF2B5EF4-FFF2-40B4-BE49-F238E27FC236}">
                  <a16:creationId xmlns:a16="http://schemas.microsoft.com/office/drawing/2014/main" id="{920010A6-26BE-C73B-B650-A707F5D3247E}"/>
                </a:ext>
              </a:extLst>
            </p:cNvPr>
            <p:cNvSpPr/>
            <p:nvPr/>
          </p:nvSpPr>
          <p:spPr>
            <a:xfrm>
              <a:off x="3456739" y="3991781"/>
              <a:ext cx="141732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69BF92A-6026-120C-BBCA-ED866CEA49F1}"/>
                    </a:ext>
                  </a:extLst>
                </p:cNvPr>
                <p:cNvSpPr txBox="1"/>
                <p:nvPr/>
              </p:nvSpPr>
              <p:spPr>
                <a:xfrm>
                  <a:off x="4658181" y="4182842"/>
                  <a:ext cx="586304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b="1" kern="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2.4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69BF92A-6026-120C-BBCA-ED866CEA49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8181" y="4182842"/>
                  <a:ext cx="586304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25532" t="-24000" r="-12766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133461F-B024-71F5-8D5C-C46679614C9A}"/>
                    </a:ext>
                  </a:extLst>
                </p:cNvPr>
                <p:cNvSpPr txBox="1"/>
                <p:nvPr/>
              </p:nvSpPr>
              <p:spPr>
                <a:xfrm>
                  <a:off x="6230047" y="4182842"/>
                  <a:ext cx="58630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b="1" kern="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9.2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133461F-B024-71F5-8D5C-C46679614C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0047" y="4182842"/>
                  <a:ext cx="586305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25532" t="-24000" r="-12766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ADE3545-894F-C924-D021-2843CE4D98F1}"/>
                    </a:ext>
                  </a:extLst>
                </p:cNvPr>
                <p:cNvSpPr txBox="1"/>
                <p:nvPr/>
              </p:nvSpPr>
              <p:spPr>
                <a:xfrm>
                  <a:off x="7801914" y="4182842"/>
                  <a:ext cx="525436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b="1" kern="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28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ADE3545-894F-C924-D021-2843CE4D98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1914" y="4182842"/>
                  <a:ext cx="525436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28571" t="-24000" r="-11905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Striped Right Arrow 25">
              <a:extLst>
                <a:ext uri="{FF2B5EF4-FFF2-40B4-BE49-F238E27FC236}">
                  <a16:creationId xmlns:a16="http://schemas.microsoft.com/office/drawing/2014/main" id="{4A45EB33-14BC-6908-E2F5-0D9343DBB28C}"/>
                </a:ext>
              </a:extLst>
            </p:cNvPr>
            <p:cNvSpPr/>
            <p:nvPr/>
          </p:nvSpPr>
          <p:spPr>
            <a:xfrm>
              <a:off x="5028606" y="3991335"/>
              <a:ext cx="141732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7" name="Striped Right Arrow 26">
              <a:extLst>
                <a:ext uri="{FF2B5EF4-FFF2-40B4-BE49-F238E27FC236}">
                  <a16:creationId xmlns:a16="http://schemas.microsoft.com/office/drawing/2014/main" id="{8C014539-936A-6ED2-1F00-4EC5E1C4F586}"/>
                </a:ext>
              </a:extLst>
            </p:cNvPr>
            <p:cNvSpPr/>
            <p:nvPr/>
          </p:nvSpPr>
          <p:spPr>
            <a:xfrm>
              <a:off x="6600473" y="3990818"/>
              <a:ext cx="141732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7A29C2B-6E51-C4B5-B01E-D4CB9083A795}"/>
              </a:ext>
            </a:extLst>
          </p:cNvPr>
          <p:cNvGrpSpPr/>
          <p:nvPr/>
        </p:nvGrpSpPr>
        <p:grpSpPr>
          <a:xfrm>
            <a:off x="2812479" y="3460918"/>
            <a:ext cx="7528225" cy="365125"/>
            <a:chOff x="1288478" y="3460917"/>
            <a:chExt cx="7528225" cy="365125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5E90B91A-2494-FD97-C676-AA426E92AE04}"/>
                </a:ext>
              </a:extLst>
            </p:cNvPr>
            <p:cNvSpPr/>
            <p:nvPr/>
          </p:nvSpPr>
          <p:spPr>
            <a:xfrm>
              <a:off x="7556902" y="3460917"/>
              <a:ext cx="731482" cy="365125"/>
            </a:xfrm>
            <a:prstGeom prst="roundRect">
              <a:avLst/>
            </a:prstGeom>
            <a:noFill/>
            <a:ln w="317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B80EE41-7DB5-92C0-5438-899E05187914}"/>
                </a:ext>
              </a:extLst>
            </p:cNvPr>
            <p:cNvCxnSpPr>
              <a:cxnSpLocks/>
            </p:cNvCxnSpPr>
            <p:nvPr/>
          </p:nvCxnSpPr>
          <p:spPr>
            <a:xfrm>
              <a:off x="1288478" y="3548872"/>
              <a:ext cx="7528225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0CD27B6B-69EE-3D4C-8AAA-FA80A12517FE}"/>
              </a:ext>
            </a:extLst>
          </p:cNvPr>
          <p:cNvSpPr/>
          <p:nvPr/>
        </p:nvSpPr>
        <p:spPr>
          <a:xfrm>
            <a:off x="2468729" y="5075000"/>
            <a:ext cx="7287716" cy="868033"/>
          </a:xfrm>
          <a:prstGeom prst="roundRect">
            <a:avLst/>
          </a:prstGeom>
          <a:solidFill>
            <a:srgbClr val="FFE1D6"/>
          </a:solidFill>
          <a:ln w="31750" cap="flat" cmpd="sng" algn="ctr">
            <a:solidFill>
              <a:srgbClr val="C00700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r>
              <a:rPr lang="en-US" sz="2000" b="1" dirty="0">
                <a:solidFill>
                  <a:srgbClr val="C00700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Real-Time Analysis for Larger Genomes:</a:t>
            </a:r>
            <a:br>
              <a:rPr lang="en-US" sz="2000" b="1" dirty="0">
                <a:solidFill>
                  <a:srgbClr val="C00700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solidFill>
                  <a:srgbClr val="C00700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Searching mechanism does not scale well</a:t>
            </a:r>
          </a:p>
        </p:txBody>
      </p:sp>
    </p:spTree>
    <p:extLst>
      <p:ext uri="{BB962C8B-B14F-4D97-AF65-F5344CB8AC3E}">
        <p14:creationId xmlns:p14="http://schemas.microsoft.com/office/powerpoint/2010/main" val="251293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4661A9-145B-57DA-BAC7-9CE3F8411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000" u="sng" dirty="0">
                <a:solidFill>
                  <a:srgbClr val="222222"/>
                </a:solidFill>
              </a:rPr>
              <a:t>Can Firtina</a:t>
            </a:r>
            <a:r>
              <a:rPr lang="en-US" altLang="en-US" sz="2000" dirty="0">
                <a:solidFill>
                  <a:srgbClr val="222222"/>
                </a:solidFill>
              </a:rPr>
              <a:t>, Nika Mansouri </a:t>
            </a:r>
            <a:r>
              <a:rPr lang="en-US" altLang="en-US" sz="2000" dirty="0" err="1">
                <a:solidFill>
                  <a:srgbClr val="222222"/>
                </a:solidFill>
              </a:rPr>
              <a:t>Ghiasi</a:t>
            </a:r>
            <a:r>
              <a:rPr lang="en-US" altLang="en-US" sz="2000" dirty="0">
                <a:solidFill>
                  <a:srgbClr val="222222"/>
                </a:solidFill>
              </a:rPr>
              <a:t>, Joel </a:t>
            </a:r>
            <a:r>
              <a:rPr lang="en-US" altLang="en-US" sz="2000" dirty="0" err="1">
                <a:solidFill>
                  <a:srgbClr val="222222"/>
                </a:solidFill>
              </a:rPr>
              <a:t>Lindegger</a:t>
            </a:r>
            <a:r>
              <a:rPr lang="en-US" altLang="en-US" sz="2000" dirty="0">
                <a:solidFill>
                  <a:srgbClr val="222222"/>
                </a:solidFill>
              </a:rPr>
              <a:t>, Gagandeep Singh, Meryem Banu </a:t>
            </a:r>
            <a:r>
              <a:rPr lang="en-US" altLang="en-US" sz="2000" dirty="0" err="1">
                <a:solidFill>
                  <a:srgbClr val="222222"/>
                </a:solidFill>
              </a:rPr>
              <a:t>Cavlak</a:t>
            </a:r>
            <a:r>
              <a:rPr lang="en-US" altLang="en-US" sz="2000" dirty="0">
                <a:solidFill>
                  <a:srgbClr val="222222"/>
                </a:solidFill>
              </a:rPr>
              <a:t>,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dirty="0" err="1">
                <a:solidFill>
                  <a:srgbClr val="222222"/>
                </a:solidFill>
              </a:rPr>
              <a:t>Haiyu</a:t>
            </a:r>
            <a:r>
              <a:rPr lang="en-US" altLang="en-US" sz="2000" dirty="0">
                <a:solidFill>
                  <a:srgbClr val="222222"/>
                </a:solidFill>
              </a:rPr>
              <a:t> Mao, and Onur Mutlu,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b="1" dirty="0">
                <a:solidFill>
                  <a:srgbClr val="222222"/>
                </a:solidFill>
              </a:rPr>
              <a:t>"</a:t>
            </a:r>
            <a:r>
              <a:rPr lang="en-US" altLang="en-US" sz="2000" b="1" dirty="0" err="1">
                <a:solidFill>
                  <a:srgbClr val="222222"/>
                </a:solidFill>
              </a:rPr>
              <a:t>RawHash</a:t>
            </a:r>
            <a:r>
              <a:rPr lang="en-US" altLang="en-US" sz="2000" b="1" dirty="0">
                <a:solidFill>
                  <a:srgbClr val="222222"/>
                </a:solidFill>
              </a:rPr>
              <a:t>: enabling fast and accurate real-time analysis of</a:t>
            </a:r>
            <a:br>
              <a:rPr lang="en-US" altLang="en-US" sz="2000" b="1" dirty="0">
                <a:solidFill>
                  <a:srgbClr val="222222"/>
                </a:solidFill>
              </a:rPr>
            </a:br>
            <a:r>
              <a:rPr lang="en-US" altLang="en-US" sz="2000" b="1" dirty="0">
                <a:solidFill>
                  <a:srgbClr val="222222"/>
                </a:solidFill>
              </a:rPr>
              <a:t>raw nanopore signals for large genomes"</a:t>
            </a:r>
            <a:br>
              <a:rPr lang="en-US" altLang="en-US" sz="2000" b="1" dirty="0">
                <a:solidFill>
                  <a:srgbClr val="222222"/>
                </a:solidFill>
              </a:rPr>
            </a:br>
            <a:r>
              <a:rPr lang="en-US" altLang="en-US" sz="2000" i="1" dirty="0">
                <a:solidFill>
                  <a:srgbClr val="222222"/>
                </a:solidFill>
              </a:rPr>
              <a:t>Proceedings of the </a:t>
            </a:r>
            <a:r>
              <a:rPr lang="en-US" altLang="en-US" sz="2000" i="1" dirty="0">
                <a:solidFill>
                  <a:srgbClr val="222222"/>
                </a:solidFill>
                <a:hlinkClick r:id="rId3"/>
              </a:rPr>
              <a:t>31st Annual Conference on Intelligent Systems for Molecular Biology (</a:t>
            </a:r>
            <a:r>
              <a:rPr lang="en-US" altLang="en-US" sz="2000" b="1" i="1" dirty="0">
                <a:solidFill>
                  <a:srgbClr val="222222"/>
                </a:solidFill>
                <a:hlinkClick r:id="rId3"/>
              </a:rPr>
              <a:t>ISMB 2023</a:t>
            </a:r>
            <a:r>
              <a:rPr lang="en-US" altLang="en-US" sz="2000" i="1" dirty="0">
                <a:solidFill>
                  <a:srgbClr val="222222"/>
                </a:solidFill>
                <a:hlinkClick r:id="rId3"/>
              </a:rPr>
              <a:t>) and the 22nd European Conference on Computational Biology (</a:t>
            </a:r>
            <a:r>
              <a:rPr lang="en-US" altLang="en-US" sz="2000" b="1" i="1" dirty="0">
                <a:solidFill>
                  <a:srgbClr val="222222"/>
                </a:solidFill>
                <a:hlinkClick r:id="rId3"/>
              </a:rPr>
              <a:t>ECCB 2023</a:t>
            </a:r>
            <a:r>
              <a:rPr lang="en-US" altLang="en-US" sz="2000" i="1" dirty="0">
                <a:solidFill>
                  <a:srgbClr val="222222"/>
                </a:solidFill>
                <a:hlinkClick r:id="rId3"/>
              </a:rPr>
              <a:t>)</a:t>
            </a:r>
            <a:r>
              <a:rPr lang="en-US" altLang="en-US" sz="2000" dirty="0">
                <a:solidFill>
                  <a:srgbClr val="222222"/>
                </a:solidFill>
              </a:rPr>
              <a:t>, Lyon, France, July 2023.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dirty="0">
                <a:solidFill>
                  <a:srgbClr val="222222"/>
                </a:solidFill>
              </a:rPr>
              <a:t>Paper </a:t>
            </a:r>
            <a:r>
              <a:rPr lang="en-US" altLang="en-US" sz="2000" dirty="0">
                <a:solidFill>
                  <a:srgbClr val="222222"/>
                </a:solidFill>
                <a:hlinkClick r:id="rId4"/>
              </a:rPr>
              <a:t>[online]</a:t>
            </a:r>
            <a:r>
              <a:rPr lang="en-US" altLang="en-US" sz="2000" dirty="0">
                <a:solidFill>
                  <a:srgbClr val="222222"/>
                </a:solidFill>
              </a:rPr>
              <a:t> </a:t>
            </a:r>
            <a:r>
              <a:rPr lang="en-US" altLang="en-US" sz="2000" dirty="0">
                <a:solidFill>
                  <a:srgbClr val="222222"/>
                </a:solidFill>
                <a:hlinkClick r:id="rId5"/>
              </a:rPr>
              <a:t>[pdf]</a:t>
            </a:r>
            <a:r>
              <a:rPr lang="en-US" altLang="en-US" sz="2000" dirty="0">
                <a:solidFill>
                  <a:srgbClr val="222222"/>
                </a:solidFill>
              </a:rPr>
              <a:t> </a:t>
            </a:r>
            <a:r>
              <a:rPr lang="en-US" altLang="en-US" sz="2000" dirty="0">
                <a:solidFill>
                  <a:srgbClr val="222222"/>
                </a:solidFill>
                <a:hlinkClick r:id="rId6"/>
              </a:rPr>
              <a:t>[code]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dirty="0">
                <a:solidFill>
                  <a:srgbClr val="222222"/>
                </a:solidFill>
              </a:rPr>
              <a:t>Conference Talk </a:t>
            </a:r>
            <a:r>
              <a:rPr lang="en-US" altLang="en-US" sz="2000" dirty="0">
                <a:solidFill>
                  <a:srgbClr val="222222"/>
                </a:solidFill>
                <a:hlinkClick r:id="rId7"/>
              </a:rPr>
              <a:t>[video]</a:t>
            </a:r>
            <a:r>
              <a:rPr lang="en-US" altLang="en-US" sz="2000" dirty="0">
                <a:solidFill>
                  <a:srgbClr val="222222"/>
                </a:solidFill>
              </a:rPr>
              <a:t> </a:t>
            </a:r>
            <a:r>
              <a:rPr lang="en-US" altLang="en-US" sz="2000" dirty="0">
                <a:solidFill>
                  <a:srgbClr val="222222"/>
                </a:solidFill>
                <a:hlinkClick r:id="rId8"/>
              </a:rPr>
              <a:t>[pptx]</a:t>
            </a:r>
            <a:r>
              <a:rPr lang="en-US" altLang="en-US" sz="2000" dirty="0">
                <a:solidFill>
                  <a:srgbClr val="222222"/>
                </a:solidFill>
              </a:rPr>
              <a:t> </a:t>
            </a:r>
            <a:r>
              <a:rPr lang="en-US" altLang="en-US" sz="2000" dirty="0">
                <a:solidFill>
                  <a:srgbClr val="222222"/>
                </a:solidFill>
                <a:hlinkClick r:id="rId9"/>
              </a:rPr>
              <a:t>[pdf]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dirty="0">
                <a:solidFill>
                  <a:srgbClr val="222222"/>
                </a:solidFill>
              </a:rPr>
              <a:t>Preprint (</a:t>
            </a:r>
            <a:r>
              <a:rPr lang="en-US" altLang="en-US" sz="2000" dirty="0" err="1">
                <a:solidFill>
                  <a:srgbClr val="222222"/>
                </a:solidFill>
              </a:rPr>
              <a:t>bioRxiv</a:t>
            </a:r>
            <a:r>
              <a:rPr lang="en-US" altLang="en-US" sz="2000" dirty="0">
                <a:solidFill>
                  <a:srgbClr val="222222"/>
                </a:solidFill>
              </a:rPr>
              <a:t>) </a:t>
            </a:r>
            <a:r>
              <a:rPr lang="en-US" altLang="en-US" sz="2000" dirty="0">
                <a:solidFill>
                  <a:srgbClr val="222222"/>
                </a:solidFill>
                <a:hlinkClick r:id="rId10"/>
              </a:rPr>
              <a:t>[online]</a:t>
            </a:r>
            <a:r>
              <a:rPr lang="en-US" altLang="en-US" sz="2000" dirty="0">
                <a:solidFill>
                  <a:srgbClr val="222222"/>
                </a:solidFill>
              </a:rPr>
              <a:t> </a:t>
            </a:r>
            <a:r>
              <a:rPr lang="en-US" altLang="en-US" sz="2000" dirty="0">
                <a:solidFill>
                  <a:srgbClr val="222222"/>
                </a:solidFill>
                <a:hlinkClick r:id="rId11"/>
              </a:rPr>
              <a:t>[pdf]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dirty="0">
                <a:solidFill>
                  <a:srgbClr val="222222"/>
                </a:solidFill>
              </a:rPr>
              <a:t>Social Media Thread </a:t>
            </a:r>
            <a:r>
              <a:rPr lang="en-US" altLang="en-US" sz="2000" dirty="0">
                <a:solidFill>
                  <a:srgbClr val="222222"/>
                </a:solidFill>
                <a:hlinkClick r:id="rId12"/>
              </a:rPr>
              <a:t>[Twitter (X)]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0C02DD-E38F-7488-2B70-5A221CEB3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19</a:t>
            </a:fld>
            <a:endParaRPr lang="en-US" dirty="0"/>
          </a:p>
        </p:txBody>
      </p:sp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FA8E02A1-42DC-B55D-2E27-E51C57A16B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87" y="4276163"/>
            <a:ext cx="6220626" cy="232181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E1CCB77C-BDF1-FC48-47EB-66F38BB5C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Frontiers: Raw Signal Analysis </a:t>
            </a:r>
            <a:r>
              <a:rPr lang="en-US" sz="2400" dirty="0"/>
              <a:t>[ISMB '23]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469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4F964-BDAD-2BCD-BF79-AF2ACCE10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32D815A-5C30-5D0F-4656-D008B1D285D8}"/>
              </a:ext>
            </a:extLst>
          </p:cNvPr>
          <p:cNvSpPr/>
          <p:nvPr/>
        </p:nvSpPr>
        <p:spPr>
          <a:xfrm>
            <a:off x="2596606" y="4671451"/>
            <a:ext cx="6949440" cy="411480"/>
          </a:xfrm>
          <a:prstGeom prst="roundRect">
            <a:avLst>
              <a:gd name="adj" fmla="val 0"/>
            </a:avLst>
          </a:prstGeom>
          <a:noFill/>
          <a:ln w="25400" cap="flat" cmpd="sng" algn="ctr">
            <a:solidFill>
              <a:srgbClr val="E56D0B"/>
            </a:solidFill>
            <a:prstDash val="solid"/>
          </a:ln>
          <a:effectLst/>
        </p:spPr>
        <p:txBody>
          <a:bodyPr lIns="0" tIns="0" rIns="0" bIns="0" rtlCol="0" anchor="t">
            <a:no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4473C4"/>
                </a:solidFill>
                <a:latin typeface="PT Mono" panose="02060509020205020204" pitchFamily="49" charset="77"/>
              </a:rPr>
              <a:t>[    ,       ,       ,       ,       ]</a:t>
            </a:r>
            <a:endParaRPr lang="en-CH" sz="2400" b="1" kern="0" dirty="0">
              <a:solidFill>
                <a:srgbClr val="4473C4"/>
              </a:solidFill>
              <a:latin typeface="PT Mono" panose="02060509020205020204" pitchFamily="49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0D6C9E-04CA-3385-CC32-A5DCBDFE2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C296F1-D0AE-F158-7BFF-AB8033473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RawHash’s</a:t>
            </a:r>
            <a:r>
              <a:rPr lang="en-US" dirty="0"/>
              <a:t> Key Idea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B4BA415-68AB-F543-35D0-1D7385B72979}"/>
              </a:ext>
            </a:extLst>
          </p:cNvPr>
          <p:cNvSpPr/>
          <p:nvPr/>
        </p:nvSpPr>
        <p:spPr>
          <a:xfrm>
            <a:off x="4061225" y="247163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-0.22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D830808-0294-0550-047D-F8CEDF384CB9}"/>
              </a:ext>
            </a:extLst>
          </p:cNvPr>
          <p:cNvSpPr/>
          <p:nvPr/>
        </p:nvSpPr>
        <p:spPr>
          <a:xfrm>
            <a:off x="6990463" y="247163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0.96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ED9F75E-2F08-E426-8F21-4B03EEB8C03A}"/>
              </a:ext>
            </a:extLst>
          </p:cNvPr>
          <p:cNvSpPr/>
          <p:nvPr/>
        </p:nvSpPr>
        <p:spPr>
          <a:xfrm>
            <a:off x="5525844" y="247163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-0.75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8EA00DA-9F5F-550B-4989-CCE26A67B293}"/>
              </a:ext>
            </a:extLst>
          </p:cNvPr>
          <p:cNvSpPr/>
          <p:nvPr/>
        </p:nvSpPr>
        <p:spPr>
          <a:xfrm>
            <a:off x="2596607" y="247163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-0.06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69B8FD7-9AA3-03D2-AE02-769BB60CCCE7}"/>
              </a:ext>
            </a:extLst>
          </p:cNvPr>
          <p:cNvSpPr/>
          <p:nvPr/>
        </p:nvSpPr>
        <p:spPr>
          <a:xfrm>
            <a:off x="8455081" y="247163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-0.49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9F4A0E-2287-15C9-FB40-53F574F9C71F}"/>
              </a:ext>
            </a:extLst>
          </p:cNvPr>
          <p:cNvSpPr txBox="1"/>
          <p:nvPr/>
        </p:nvSpPr>
        <p:spPr>
          <a:xfrm>
            <a:off x="1677496" y="2326005"/>
            <a:ext cx="91911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600847"/>
            <a:r>
              <a: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</a:t>
            </a:r>
            <a:br>
              <a: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Signals: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58FAF06E-1226-6850-2216-35E499F7EC28}"/>
              </a:ext>
            </a:extLst>
          </p:cNvPr>
          <p:cNvSpPr/>
          <p:nvPr/>
        </p:nvSpPr>
        <p:spPr>
          <a:xfrm>
            <a:off x="4061225" y="4720516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-0.21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073A6B7A-2394-CAFC-B846-33A0E93163DE}"/>
              </a:ext>
            </a:extLst>
          </p:cNvPr>
          <p:cNvSpPr/>
          <p:nvPr/>
        </p:nvSpPr>
        <p:spPr>
          <a:xfrm>
            <a:off x="6990463" y="4720516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1.01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EEC43886-12A2-3E77-D68C-0EFB8675F522}"/>
              </a:ext>
            </a:extLst>
          </p:cNvPr>
          <p:cNvSpPr/>
          <p:nvPr/>
        </p:nvSpPr>
        <p:spPr>
          <a:xfrm>
            <a:off x="5525844" y="4720516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-0.76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3F043256-6869-6217-76ED-0F90C3BBBE8E}"/>
              </a:ext>
            </a:extLst>
          </p:cNvPr>
          <p:cNvSpPr/>
          <p:nvPr/>
        </p:nvSpPr>
        <p:spPr>
          <a:xfrm>
            <a:off x="2596607" y="4720516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-0.05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96CA9CEF-713E-2F1D-E131-992439451C5F}"/>
              </a:ext>
            </a:extLst>
          </p:cNvPr>
          <p:cNvSpPr/>
          <p:nvPr/>
        </p:nvSpPr>
        <p:spPr>
          <a:xfrm>
            <a:off x="8455081" y="4720516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-0.51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AD5BB97-C52A-CC9A-615D-CC998457E859}"/>
              </a:ext>
            </a:extLst>
          </p:cNvPr>
          <p:cNvSpPr txBox="1"/>
          <p:nvPr/>
        </p:nvSpPr>
        <p:spPr>
          <a:xfrm>
            <a:off x="1677496" y="4574887"/>
            <a:ext cx="91911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600847"/>
            <a:r>
              <a: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</a:t>
            </a:r>
            <a:br>
              <a: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Signals: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E67AA06D-05BF-9BB2-4B2D-5159809E42E5}"/>
              </a:ext>
            </a:extLst>
          </p:cNvPr>
          <p:cNvSpPr/>
          <p:nvPr/>
        </p:nvSpPr>
        <p:spPr>
          <a:xfrm>
            <a:off x="2177144" y="1065880"/>
            <a:ext cx="7837715" cy="1048513"/>
          </a:xfrm>
          <a:prstGeom prst="roundRect">
            <a:avLst/>
          </a:prstGeom>
          <a:solidFill>
            <a:srgbClr val="E5EFFF"/>
          </a:solidFill>
          <a:ln w="31750" cap="flat" cmpd="sng" algn="ctr">
            <a:solidFill>
              <a:srgbClr val="4473C4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8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Idea: </a:t>
            </a:r>
            <a:r>
              <a:rPr lang="en-US" sz="28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Perform similarity estimation</a:t>
            </a:r>
            <a:br>
              <a:rPr lang="en-US" sz="28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based on </a:t>
            </a:r>
            <a:r>
              <a:rPr lang="en-US" sz="28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quick exact matches</a:t>
            </a:r>
            <a:endParaRPr lang="en-US" sz="28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F0E8364-E6A6-D0F7-0896-AF011714EB63}"/>
              </a:ext>
            </a:extLst>
          </p:cNvPr>
          <p:cNvGrpSpPr/>
          <p:nvPr/>
        </p:nvGrpSpPr>
        <p:grpSpPr>
          <a:xfrm>
            <a:off x="2771428" y="5634515"/>
            <a:ext cx="7045235" cy="615553"/>
            <a:chOff x="266450" y="4971699"/>
            <a:chExt cx="7045235" cy="615553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DD5AECE7-B0CB-48E1-B9AC-9083037139B4}"/>
                </a:ext>
              </a:extLst>
            </p:cNvPr>
            <p:cNvSpPr/>
            <p:nvPr/>
          </p:nvSpPr>
          <p:spPr>
            <a:xfrm>
              <a:off x="971949" y="4971699"/>
              <a:ext cx="6339736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Challenge: </a:t>
              </a:r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How to generate </a:t>
              </a: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 same hash value</a:t>
              </a:r>
              <a:br>
                <a:rPr lang="en-US" sz="2000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for </a:t>
              </a:r>
              <a:r>
                <a:rPr lang="en-US" sz="2000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similar enough </a:t>
              </a:r>
              <a:r>
                <a:rPr lang="en-US" sz="2000" b="1" dirty="0">
                  <a:solidFill>
                    <a:srgbClr val="C007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 with various noise types</a:t>
              </a:r>
              <a:r>
                <a:rPr lang="en-US" sz="2000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?</a:t>
              </a: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92E43C0E-A9BF-73F9-D651-3EE4834E6BE2}"/>
                </a:ext>
              </a:extLst>
            </p:cNvPr>
            <p:cNvGrpSpPr/>
            <p:nvPr/>
          </p:nvGrpSpPr>
          <p:grpSpPr>
            <a:xfrm>
              <a:off x="266450" y="5005156"/>
              <a:ext cx="548640" cy="548640"/>
              <a:chOff x="-282190" y="5148806"/>
              <a:chExt cx="548640" cy="548640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901E9B6D-FE8D-1314-8DB8-D41E740169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82190" y="5148806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b="1" baseline="-4000" dirty="0">
                  <a:solidFill>
                    <a:srgbClr val="C00000"/>
                  </a:solidFill>
                  <a:latin typeface="Avenir Next" panose="020B0503020202020204" pitchFamily="34" charset="0"/>
                  <a:cs typeface="Quire Sans" panose="020B0502040400020003" pitchFamily="34" charset="0"/>
                </a:endParaRPr>
              </a:p>
            </p:txBody>
          </p:sp>
          <p:pic>
            <p:nvPicPr>
              <p:cNvPr id="87" name="Graphic 86" descr="Research with solid fill">
                <a:extLst>
                  <a:ext uri="{FF2B5EF4-FFF2-40B4-BE49-F238E27FC236}">
                    <a16:creationId xmlns:a16="http://schemas.microsoft.com/office/drawing/2014/main" id="{903C53CD-216D-B751-886C-9D5212106E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-236470" y="5194526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C574192-DED5-7514-0212-AC79C7A93527}"/>
              </a:ext>
            </a:extLst>
          </p:cNvPr>
          <p:cNvGrpSpPr/>
          <p:nvPr/>
        </p:nvGrpSpPr>
        <p:grpSpPr>
          <a:xfrm>
            <a:off x="5754715" y="2829715"/>
            <a:ext cx="2578065" cy="1841737"/>
            <a:chOff x="4230714" y="2829714"/>
            <a:chExt cx="2578065" cy="184173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413EEF5-CCC7-B0E9-C023-030FA2102099}"/>
                </a:ext>
              </a:extLst>
            </p:cNvPr>
            <p:cNvGrpSpPr/>
            <p:nvPr/>
          </p:nvGrpSpPr>
          <p:grpSpPr>
            <a:xfrm>
              <a:off x="4230714" y="2829714"/>
              <a:ext cx="865883" cy="715741"/>
              <a:chOff x="4230714" y="2829714"/>
              <a:chExt cx="865883" cy="715741"/>
            </a:xfrm>
          </p:grpSpPr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1D72D5DD-2DB6-1D51-5F5F-BE749F4C7C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67476" y="2829714"/>
                <a:ext cx="0" cy="37370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288B4203-500B-C370-096C-9DA2B55A566E}"/>
                  </a:ext>
                </a:extLst>
              </p:cNvPr>
              <p:cNvSpPr/>
              <p:nvPr/>
            </p:nvSpPr>
            <p:spPr>
              <a:xfrm>
                <a:off x="4230714" y="3232151"/>
                <a:ext cx="865883" cy="313304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Hash</a:t>
                </a:r>
                <a:endParaRPr lang="en-US" sz="2000" kern="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EEF5A10-E0A0-456A-4EA0-E64BC5ED4579}"/>
                </a:ext>
              </a:extLst>
            </p:cNvPr>
            <p:cNvGrpSpPr/>
            <p:nvPr/>
          </p:nvGrpSpPr>
          <p:grpSpPr>
            <a:xfrm>
              <a:off x="4230714" y="3951891"/>
              <a:ext cx="865883" cy="719560"/>
              <a:chOff x="4230714" y="3951891"/>
              <a:chExt cx="865883" cy="719560"/>
            </a:xfrm>
          </p:grpSpPr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60E8825A-16B1-BB17-707F-90DE426675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79177" y="4296823"/>
                <a:ext cx="0" cy="37462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D74459E9-AF6C-E264-E872-B15723BF18B5}"/>
                  </a:ext>
                </a:extLst>
              </p:cNvPr>
              <p:cNvSpPr/>
              <p:nvPr/>
            </p:nvSpPr>
            <p:spPr>
              <a:xfrm>
                <a:off x="4230714" y="3951891"/>
                <a:ext cx="865883" cy="313304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Hash</a:t>
                </a:r>
                <a:endParaRPr lang="en-US" sz="2000" kern="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2A8A75B-092E-A0B1-86EC-196C3A881981}"/>
                </a:ext>
              </a:extLst>
            </p:cNvPr>
            <p:cNvGrpSpPr/>
            <p:nvPr/>
          </p:nvGrpSpPr>
          <p:grpSpPr>
            <a:xfrm>
              <a:off x="5096597" y="3249404"/>
              <a:ext cx="1712182" cy="272015"/>
              <a:chOff x="5096597" y="3249404"/>
              <a:chExt cx="1712182" cy="272015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B188F05C-BA54-99FB-1D19-CAFE015D6962}"/>
                  </a:ext>
                </a:extLst>
              </p:cNvPr>
              <p:cNvCxnSpPr>
                <a:cxnSpLocks/>
                <a:stCxn id="2" idx="3"/>
              </p:cNvCxnSpPr>
              <p:nvPr/>
            </p:nvCxnSpPr>
            <p:spPr>
              <a:xfrm>
                <a:off x="5096597" y="3388803"/>
                <a:ext cx="638378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8B694CB-4D53-B90E-1CE4-229A5D409A8B}"/>
                  </a:ext>
                </a:extLst>
              </p:cNvPr>
              <p:cNvSpPr/>
              <p:nvPr/>
            </p:nvSpPr>
            <p:spPr>
              <a:xfrm>
                <a:off x="5756316" y="3249404"/>
                <a:ext cx="1052463" cy="272015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0x77db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61DC03A8-D222-7662-F19B-3EE2A86D2346}"/>
                </a:ext>
              </a:extLst>
            </p:cNvPr>
            <p:cNvGrpSpPr/>
            <p:nvPr/>
          </p:nvGrpSpPr>
          <p:grpSpPr>
            <a:xfrm>
              <a:off x="5096597" y="3967611"/>
              <a:ext cx="1712182" cy="272015"/>
              <a:chOff x="5096597" y="3967611"/>
              <a:chExt cx="1712182" cy="272015"/>
            </a:xfrm>
          </p:grpSpPr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EAD54805-3033-5341-5BA1-91B568B0ADB6}"/>
                  </a:ext>
                </a:extLst>
              </p:cNvPr>
              <p:cNvCxnSpPr>
                <a:cxnSpLocks/>
                <a:stCxn id="15" idx="3"/>
              </p:cNvCxnSpPr>
              <p:nvPr/>
            </p:nvCxnSpPr>
            <p:spPr>
              <a:xfrm>
                <a:off x="5096597" y="4108543"/>
                <a:ext cx="638378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4BA0D9-2117-C491-236D-9B62F8538C9B}"/>
                  </a:ext>
                </a:extLst>
              </p:cNvPr>
              <p:cNvSpPr/>
              <p:nvPr/>
            </p:nvSpPr>
            <p:spPr>
              <a:xfrm>
                <a:off x="5756316" y="3967611"/>
                <a:ext cx="1052463" cy="272015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0x77db</a:t>
                </a: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5F304B8-9678-EC4D-2F7F-7CC6A36D95A5}"/>
              </a:ext>
            </a:extLst>
          </p:cNvPr>
          <p:cNvGrpSpPr/>
          <p:nvPr/>
        </p:nvGrpSpPr>
        <p:grpSpPr>
          <a:xfrm>
            <a:off x="7733395" y="3388704"/>
            <a:ext cx="2244770" cy="712170"/>
            <a:chOff x="6209395" y="3388704"/>
            <a:chExt cx="2244770" cy="712170"/>
          </a:xfrm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66DFEF71-0B04-3733-C970-6CD343195D12}"/>
                </a:ext>
              </a:extLst>
            </p:cNvPr>
            <p:cNvSpPr/>
            <p:nvPr/>
          </p:nvSpPr>
          <p:spPr>
            <a:xfrm>
              <a:off x="7338982" y="3388704"/>
              <a:ext cx="1115183" cy="712170"/>
            </a:xfrm>
            <a:prstGeom prst="roundRect">
              <a:avLst/>
            </a:prstGeom>
            <a:solidFill>
              <a:srgbClr val="E5EFFF"/>
            </a:solidFill>
            <a:ln w="317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600847">
                <a:defRPr/>
              </a:pPr>
              <a:r>
                <a:rPr lang="en-US" sz="2000" b="1" kern="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Fast Match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9D82944-FB99-9DFD-6BEF-C5CD9B07F943}"/>
                </a:ext>
              </a:extLst>
            </p:cNvPr>
            <p:cNvGrpSpPr/>
            <p:nvPr/>
          </p:nvGrpSpPr>
          <p:grpSpPr>
            <a:xfrm>
              <a:off x="6209395" y="3507431"/>
              <a:ext cx="1116522" cy="473381"/>
              <a:chOff x="6209395" y="3507431"/>
              <a:chExt cx="1116522" cy="473381"/>
            </a:xfrm>
          </p:grpSpPr>
          <p:sp>
            <p:nvSpPr>
              <p:cNvPr id="48" name="Striped Right Arrow 47">
                <a:extLst>
                  <a:ext uri="{FF2B5EF4-FFF2-40B4-BE49-F238E27FC236}">
                    <a16:creationId xmlns:a16="http://schemas.microsoft.com/office/drawing/2014/main" id="{CF7A7EAD-EFDA-C8E4-A8B1-90357B998AE0}"/>
                  </a:ext>
                </a:extLst>
              </p:cNvPr>
              <p:cNvSpPr/>
              <p:nvPr/>
            </p:nvSpPr>
            <p:spPr>
              <a:xfrm>
                <a:off x="6273454" y="3650883"/>
                <a:ext cx="1052463" cy="147846"/>
              </a:xfrm>
              <a:prstGeom prst="stripedRightArrow">
                <a:avLst>
                  <a:gd name="adj1" fmla="val 42474"/>
                  <a:gd name="adj2" fmla="val 96057"/>
                </a:avLst>
              </a:prstGeom>
              <a:solidFill>
                <a:srgbClr val="4473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CH" sz="2800" b="1" dirty="0">
                  <a:solidFill>
                    <a:prstClr val="white"/>
                  </a:solidFill>
                  <a:latin typeface="Corbel" panose="020B0503020204020204" pitchFamily="34" charset="0"/>
                </a:endParaRPr>
              </a:p>
            </p:txBody>
          </p:sp>
          <p:sp>
            <p:nvSpPr>
              <p:cNvPr id="49" name="Striped Right Arrow 48">
                <a:extLst>
                  <a:ext uri="{FF2B5EF4-FFF2-40B4-BE49-F238E27FC236}">
                    <a16:creationId xmlns:a16="http://schemas.microsoft.com/office/drawing/2014/main" id="{10F14616-87CF-0488-3B81-BFA2C9B4FA7B}"/>
                  </a:ext>
                </a:extLst>
              </p:cNvPr>
              <p:cNvSpPr/>
              <p:nvPr/>
            </p:nvSpPr>
            <p:spPr>
              <a:xfrm rot="5400000">
                <a:off x="6087355" y="3629471"/>
                <a:ext cx="390383" cy="146304"/>
              </a:xfrm>
              <a:prstGeom prst="stripedRightArrow">
                <a:avLst>
                  <a:gd name="adj1" fmla="val 42474"/>
                  <a:gd name="adj2" fmla="val 0"/>
                </a:avLst>
              </a:prstGeom>
              <a:solidFill>
                <a:srgbClr val="4473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CH" sz="2800" b="1" dirty="0">
                  <a:solidFill>
                    <a:prstClr val="white"/>
                  </a:solidFill>
                  <a:latin typeface="Corbel" panose="020B0503020204020204" pitchFamily="34" charset="0"/>
                </a:endParaRPr>
              </a:p>
            </p:txBody>
          </p:sp>
          <p:sp>
            <p:nvSpPr>
              <p:cNvPr id="50" name="Striped Right Arrow 49">
                <a:extLst>
                  <a:ext uri="{FF2B5EF4-FFF2-40B4-BE49-F238E27FC236}">
                    <a16:creationId xmlns:a16="http://schemas.microsoft.com/office/drawing/2014/main" id="{CADBB2BB-8A80-D589-BE9A-EC27F35ACD6A}"/>
                  </a:ext>
                </a:extLst>
              </p:cNvPr>
              <p:cNvSpPr/>
              <p:nvPr/>
            </p:nvSpPr>
            <p:spPr>
              <a:xfrm rot="16200000">
                <a:off x="6087355" y="3712469"/>
                <a:ext cx="390383" cy="146304"/>
              </a:xfrm>
              <a:prstGeom prst="stripedRightArrow">
                <a:avLst>
                  <a:gd name="adj1" fmla="val 42474"/>
                  <a:gd name="adj2" fmla="val 0"/>
                </a:avLst>
              </a:prstGeom>
              <a:solidFill>
                <a:srgbClr val="4473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CH" sz="2800" b="1" dirty="0">
                  <a:solidFill>
                    <a:prstClr val="white"/>
                  </a:solidFill>
                  <a:latin typeface="Corbel" panose="020B0503020204020204" pitchFamily="34" charset="0"/>
                </a:endParaRP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B3582DB-24C9-E981-7E65-3EE3EFF5308B}"/>
              </a:ext>
            </a:extLst>
          </p:cNvPr>
          <p:cNvGrpSpPr/>
          <p:nvPr/>
        </p:nvGrpSpPr>
        <p:grpSpPr>
          <a:xfrm>
            <a:off x="2547042" y="2270997"/>
            <a:ext cx="1115183" cy="3037786"/>
            <a:chOff x="1009885" y="2270997"/>
            <a:chExt cx="1115183" cy="3037786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5E73EC55-81F5-B168-EED5-E88D1201D561}"/>
                </a:ext>
              </a:extLst>
            </p:cNvPr>
            <p:cNvSpPr/>
            <p:nvPr/>
          </p:nvSpPr>
          <p:spPr>
            <a:xfrm>
              <a:off x="1041245" y="3572797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>
                  <a:solidFill>
                    <a:srgbClr val="F49314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>
                  <a:solidFill>
                    <a:srgbClr val="10813D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r>
                <a:rPr lang="en-CH" sz="2000" b="1">
                  <a:solidFill>
                    <a:srgbClr val="4473C4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>
                  <a:solidFill>
                    <a:srgbClr val="F49314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>
                  <a:solidFill>
                    <a:srgbClr val="4473C4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>
                  <a:solidFill>
                    <a:srgbClr val="10813D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40D60B8D-C9ED-2B2B-D605-F865DD240302}"/>
                </a:ext>
              </a:extLst>
            </p:cNvPr>
            <p:cNvSpPr/>
            <p:nvPr/>
          </p:nvSpPr>
          <p:spPr>
            <a:xfrm>
              <a:off x="1009885" y="2270997"/>
              <a:ext cx="1115183" cy="3037786"/>
            </a:xfrm>
            <a:prstGeom prst="roundRect">
              <a:avLst/>
            </a:prstGeom>
            <a:noFill/>
            <a:ln w="317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600847">
                <a:defRPr/>
              </a:pPr>
              <a:endParaRPr lang="en-US" sz="2000" b="1" kern="0" dirty="0">
                <a:solidFill>
                  <a:prstClr val="black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6188B6F4-253B-B674-CAB2-5935D516BBD8}"/>
              </a:ext>
            </a:extLst>
          </p:cNvPr>
          <p:cNvSpPr/>
          <p:nvPr/>
        </p:nvSpPr>
        <p:spPr>
          <a:xfrm>
            <a:off x="2600904" y="2414530"/>
            <a:ext cx="6949440" cy="411480"/>
          </a:xfrm>
          <a:prstGeom prst="roundRect">
            <a:avLst>
              <a:gd name="adj" fmla="val 0"/>
            </a:avLst>
          </a:prstGeom>
          <a:noFill/>
          <a:ln w="25400" cap="flat" cmpd="sng" algn="ctr">
            <a:solidFill>
              <a:srgbClr val="E56D0B"/>
            </a:solidFill>
            <a:prstDash val="solid"/>
          </a:ln>
          <a:effectLst/>
        </p:spPr>
        <p:txBody>
          <a:bodyPr lIns="0" tIns="0" rIns="0" bIns="0" rtlCol="0" anchor="t">
            <a:no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4473C4"/>
                </a:solidFill>
                <a:latin typeface="PT Mono" panose="02060509020205020204" pitchFamily="49" charset="77"/>
              </a:rPr>
              <a:t>[    ,       ,       ,       ,       ]</a:t>
            </a:r>
            <a:endParaRPr lang="en-CH" sz="2400" b="1" kern="0" dirty="0">
              <a:solidFill>
                <a:srgbClr val="4473C4"/>
              </a:solidFill>
              <a:latin typeface="PT Mono" panose="02060509020205020204" pitchFamily="49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7398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0" grpId="0"/>
      <p:bldP spid="21" grpId="0"/>
      <p:bldP spid="22" grpId="0"/>
      <p:bldP spid="23" grpId="0"/>
      <p:bldP spid="24" grpId="0"/>
      <p:bldP spid="25" grpId="0"/>
      <p:bldP spid="27" grpId="0"/>
      <p:bldP spid="32" grpId="0"/>
      <p:bldP spid="34" grpId="0"/>
      <p:bldP spid="35" grpId="0"/>
      <p:bldP spid="37" grpId="0"/>
      <p:bldP spid="38" grpId="0"/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B034D-0E0E-1A81-8DC6-4C26CD432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F243AB-54B8-61DE-E591-C40210710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464C2A-D9FD-1DB8-66E9-E2781F8DE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RawHash’s</a:t>
            </a:r>
            <a:r>
              <a:rPr lang="en-US" dirty="0"/>
              <a:t> Key Idea – Quantization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3FF9C9-5B04-6A0D-727D-E2BF47442EB5}"/>
              </a:ext>
            </a:extLst>
          </p:cNvPr>
          <p:cNvGrpSpPr/>
          <p:nvPr/>
        </p:nvGrpSpPr>
        <p:grpSpPr>
          <a:xfrm>
            <a:off x="2460262" y="3710950"/>
            <a:ext cx="8124829" cy="961214"/>
            <a:chOff x="936261" y="3710950"/>
            <a:chExt cx="8124829" cy="96121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C304E3D-E56B-79A6-1843-079CA85A09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869" y="4330040"/>
              <a:ext cx="7340973" cy="2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BF9C569-65F9-48D7-C930-76F5A686193E}"/>
                </a:ext>
              </a:extLst>
            </p:cNvPr>
            <p:cNvGrpSpPr/>
            <p:nvPr/>
          </p:nvGrpSpPr>
          <p:grpSpPr>
            <a:xfrm>
              <a:off x="936261" y="4364387"/>
              <a:ext cx="8124829" cy="307777"/>
              <a:chOff x="936261" y="4364387"/>
              <a:chExt cx="8124829" cy="307777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F63DA6-F6BF-B586-2CDB-6FB031C9C0B7}"/>
                  </a:ext>
                </a:extLst>
              </p:cNvPr>
              <p:cNvSpPr txBox="1"/>
              <p:nvPr/>
            </p:nvSpPr>
            <p:spPr>
              <a:xfrm>
                <a:off x="2961808" y="4364387"/>
                <a:ext cx="390109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Range of raw signals (normalized)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2EB400C-1D9F-DB79-9831-A7FB6C699659}"/>
                  </a:ext>
                </a:extLst>
              </p:cNvPr>
              <p:cNvSpPr txBox="1"/>
              <p:nvPr/>
            </p:nvSpPr>
            <p:spPr>
              <a:xfrm>
                <a:off x="936261" y="4364387"/>
                <a:ext cx="59810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-3.00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5C55A9B-0958-0145-60B6-8589DEB7C3C3}"/>
                  </a:ext>
                </a:extLst>
              </p:cNvPr>
              <p:cNvSpPr txBox="1"/>
              <p:nvPr/>
            </p:nvSpPr>
            <p:spPr>
              <a:xfrm>
                <a:off x="8352099" y="4364387"/>
                <a:ext cx="70899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+3.00</a:t>
                </a:r>
              </a:p>
            </p:txBody>
          </p:sp>
        </p:grp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C6583D14-987C-D224-8C4F-D4A040DCC949}"/>
                </a:ext>
              </a:extLst>
            </p:cNvPr>
            <p:cNvSpPr/>
            <p:nvPr/>
          </p:nvSpPr>
          <p:spPr>
            <a:xfrm>
              <a:off x="1241868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349AE07A-AFEB-932A-7262-F5F76CA480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1868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0DC6C9AA-65D3-FD72-AAE7-A3F83336333D}"/>
                </a:ext>
              </a:extLst>
            </p:cNvPr>
            <p:cNvSpPr/>
            <p:nvPr/>
          </p:nvSpPr>
          <p:spPr>
            <a:xfrm>
              <a:off x="1700786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F7178658-F67E-8402-AA20-98D70E0F7E03}"/>
                </a:ext>
              </a:extLst>
            </p:cNvPr>
            <p:cNvSpPr/>
            <p:nvPr/>
          </p:nvSpPr>
          <p:spPr>
            <a:xfrm>
              <a:off x="2159704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9E368B2B-0902-7DCC-E680-B2F0F9412BEB}"/>
                </a:ext>
              </a:extLst>
            </p:cNvPr>
            <p:cNvSpPr/>
            <p:nvPr/>
          </p:nvSpPr>
          <p:spPr>
            <a:xfrm>
              <a:off x="2618622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0FC1EC81-6598-367C-6DC2-811A64D63145}"/>
                </a:ext>
              </a:extLst>
            </p:cNvPr>
            <p:cNvSpPr/>
            <p:nvPr/>
          </p:nvSpPr>
          <p:spPr>
            <a:xfrm>
              <a:off x="3077540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43511EFE-38E0-4B65-4CAF-4FC987BBF314}"/>
                </a:ext>
              </a:extLst>
            </p:cNvPr>
            <p:cNvSpPr/>
            <p:nvPr/>
          </p:nvSpPr>
          <p:spPr>
            <a:xfrm>
              <a:off x="3536458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CE5C5272-9A35-58AF-02B9-03A489A23F9A}"/>
                </a:ext>
              </a:extLst>
            </p:cNvPr>
            <p:cNvSpPr/>
            <p:nvPr/>
          </p:nvSpPr>
          <p:spPr>
            <a:xfrm>
              <a:off x="3995376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FAC25767-FE9C-CC35-55D3-99EB5C8AF95C}"/>
                </a:ext>
              </a:extLst>
            </p:cNvPr>
            <p:cNvSpPr/>
            <p:nvPr/>
          </p:nvSpPr>
          <p:spPr>
            <a:xfrm>
              <a:off x="4454294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7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D91DCF4A-5B18-87B4-A2EA-6331F022B5EB}"/>
                </a:ext>
              </a:extLst>
            </p:cNvPr>
            <p:cNvSpPr/>
            <p:nvPr/>
          </p:nvSpPr>
          <p:spPr>
            <a:xfrm>
              <a:off x="4913212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DFFA4C77-71DE-97FB-7EA8-C3C726F18D9B}"/>
                </a:ext>
              </a:extLst>
            </p:cNvPr>
            <p:cNvSpPr/>
            <p:nvPr/>
          </p:nvSpPr>
          <p:spPr>
            <a:xfrm>
              <a:off x="5372130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9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A35A412B-DC86-C8AD-9963-899CD00F050D}"/>
                </a:ext>
              </a:extLst>
            </p:cNvPr>
            <p:cNvSpPr/>
            <p:nvPr/>
          </p:nvSpPr>
          <p:spPr>
            <a:xfrm>
              <a:off x="7666720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A837C7E1-6EBF-E025-F60C-780D6D275E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99359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C24C9882-B7F8-E384-3360-BB2990065B29}"/>
                </a:ext>
              </a:extLst>
            </p:cNvPr>
            <p:cNvSpPr/>
            <p:nvPr/>
          </p:nvSpPr>
          <p:spPr>
            <a:xfrm>
              <a:off x="8125642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15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BBFC96E6-F65B-C018-A90F-3141E938B0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61721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3496C6C2-B75F-3762-B375-EF7DDFF7F7B6}"/>
                </a:ext>
              </a:extLst>
            </p:cNvPr>
            <p:cNvSpPr/>
            <p:nvPr/>
          </p:nvSpPr>
          <p:spPr>
            <a:xfrm>
              <a:off x="5831048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022AD4E8-D2BB-1CA9-073E-9B1A6B69C0BB}"/>
                </a:ext>
              </a:extLst>
            </p:cNvPr>
            <p:cNvSpPr/>
            <p:nvPr/>
          </p:nvSpPr>
          <p:spPr>
            <a:xfrm>
              <a:off x="6289966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11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942308EE-571A-100F-17C2-AB935C26610E}"/>
                </a:ext>
              </a:extLst>
            </p:cNvPr>
            <p:cNvSpPr/>
            <p:nvPr/>
          </p:nvSpPr>
          <p:spPr>
            <a:xfrm>
              <a:off x="6748884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C8E30E18-C1A7-C643-0DBC-984B833179F2}"/>
                </a:ext>
              </a:extLst>
            </p:cNvPr>
            <p:cNvSpPr/>
            <p:nvPr/>
          </p:nvSpPr>
          <p:spPr>
            <a:xfrm>
              <a:off x="7207802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13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92840BCF-C351-7675-C95E-FA92333136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6850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C19586CE-FC00-8F32-DD7D-72A0909639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14341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E83DDE8C-F58D-9904-0DA1-18797AC44B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71832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CB9EC689-623C-25F5-C3A5-55A640BC2B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9323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F32030D3-737C-F8AB-4AD5-48B46F5BCB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86814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93D899D2-0C17-78BF-871E-8CB0F8935D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44305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D4ED70D2-4DA9-0BC1-A9A0-EA92E6B4B6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1796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0980940D-4B64-3AAB-804A-B0A0057703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9287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7C97BD49-A3A8-B69C-4E2E-10817B0535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16778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D4B52BFB-A8AB-6AEE-AD0D-117FC4472C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74269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BC45FE10-3920-B27D-7F93-77B59EB7BB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1760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1C78533-9982-DACA-0CBE-479D6B2D26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89251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782E041B-579B-58C0-B216-DB18EE01D3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46742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A7F2C88F-EFAE-20A8-E864-6246390E6D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04233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640D0B9F-948E-292F-EEEF-22239018CFF5}"/>
              </a:ext>
            </a:extLst>
          </p:cNvPr>
          <p:cNvSpPr txBox="1"/>
          <p:nvPr/>
        </p:nvSpPr>
        <p:spPr>
          <a:xfrm>
            <a:off x="1696305" y="3713781"/>
            <a:ext cx="103271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Bucket #</a:t>
            </a: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D2C08FA2-19B9-2D8A-853C-FC0322396316}"/>
              </a:ext>
            </a:extLst>
          </p:cNvPr>
          <p:cNvSpPr/>
          <p:nvPr/>
        </p:nvSpPr>
        <p:spPr>
          <a:xfrm>
            <a:off x="5679863" y="1181600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endParaRPr lang="en-CH" sz="2000" b="1" kern="0" dirty="0">
              <a:latin typeface="PT Mono" panose="02060509020205020204" pitchFamily="49" charset="77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7BA85C-6666-DC86-A7F2-AE77946C799D}"/>
              </a:ext>
            </a:extLst>
          </p:cNvPr>
          <p:cNvGrpSpPr/>
          <p:nvPr/>
        </p:nvGrpSpPr>
        <p:grpSpPr>
          <a:xfrm>
            <a:off x="2759312" y="2038115"/>
            <a:ext cx="6897458" cy="318284"/>
            <a:chOff x="1235312" y="2038115"/>
            <a:chExt cx="6897458" cy="318284"/>
          </a:xfrm>
        </p:grpSpPr>
        <p:sp>
          <p:nvSpPr>
            <p:cNvPr id="111" name="Rounded Rectangle 110">
              <a:extLst>
                <a:ext uri="{FF2B5EF4-FFF2-40B4-BE49-F238E27FC236}">
                  <a16:creationId xmlns:a16="http://schemas.microsoft.com/office/drawing/2014/main" id="{6E476995-0C94-05F4-E76F-1886C7711E35}"/>
                </a:ext>
              </a:extLst>
            </p:cNvPr>
            <p:cNvSpPr/>
            <p:nvPr/>
          </p:nvSpPr>
          <p:spPr>
            <a:xfrm>
              <a:off x="4155862" y="2038115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-0.06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114" name="Rounded Rectangle 113">
              <a:extLst>
                <a:ext uri="{FF2B5EF4-FFF2-40B4-BE49-F238E27FC236}">
                  <a16:creationId xmlns:a16="http://schemas.microsoft.com/office/drawing/2014/main" id="{AB0E414E-4703-B0C1-D894-F01EAA9ADBFF}"/>
                </a:ext>
              </a:extLst>
            </p:cNvPr>
            <p:cNvSpPr/>
            <p:nvPr/>
          </p:nvSpPr>
          <p:spPr>
            <a:xfrm>
              <a:off x="2695587" y="2038115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-0.07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115" name="Rounded Rectangle 114">
              <a:extLst>
                <a:ext uri="{FF2B5EF4-FFF2-40B4-BE49-F238E27FC236}">
                  <a16:creationId xmlns:a16="http://schemas.microsoft.com/office/drawing/2014/main" id="{126C85F8-5854-ACF7-990D-5FBBD986D59B}"/>
                </a:ext>
              </a:extLst>
            </p:cNvPr>
            <p:cNvSpPr/>
            <p:nvPr/>
          </p:nvSpPr>
          <p:spPr>
            <a:xfrm>
              <a:off x="1235312" y="2038115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-0.05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45198781-6B36-3161-960D-49D7F0B06FE9}"/>
                </a:ext>
              </a:extLst>
            </p:cNvPr>
            <p:cNvSpPr/>
            <p:nvPr/>
          </p:nvSpPr>
          <p:spPr>
            <a:xfrm>
              <a:off x="5618085" y="2045503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-0.05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117" name="Rounded Rectangle 116">
              <a:extLst>
                <a:ext uri="{FF2B5EF4-FFF2-40B4-BE49-F238E27FC236}">
                  <a16:creationId xmlns:a16="http://schemas.microsoft.com/office/drawing/2014/main" id="{44A3034B-E271-BAC6-535A-AF565A4FBDF0}"/>
                </a:ext>
              </a:extLst>
            </p:cNvPr>
            <p:cNvSpPr/>
            <p:nvPr/>
          </p:nvSpPr>
          <p:spPr>
            <a:xfrm>
              <a:off x="7080307" y="2038115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-0.06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67C715-7007-6A1F-49DF-B0419A654C68}"/>
              </a:ext>
            </a:extLst>
          </p:cNvPr>
          <p:cNvGrpSpPr/>
          <p:nvPr/>
        </p:nvGrpSpPr>
        <p:grpSpPr>
          <a:xfrm>
            <a:off x="3285545" y="1492497"/>
            <a:ext cx="5844995" cy="553007"/>
            <a:chOff x="1761544" y="1492496"/>
            <a:chExt cx="5844995" cy="553007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529B6669-1D7A-EF86-851E-41A4C610116E}"/>
                </a:ext>
              </a:extLst>
            </p:cNvPr>
            <p:cNvCxnSpPr>
              <a:cxnSpLocks/>
              <a:stCxn id="111" idx="0"/>
              <a:endCxn id="110" idx="2"/>
            </p:cNvCxnSpPr>
            <p:nvPr/>
          </p:nvCxnSpPr>
          <p:spPr>
            <a:xfrm flipV="1">
              <a:off x="4682094" y="1492496"/>
              <a:ext cx="0" cy="54561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9D10B92E-A99D-ACE2-0A2B-B62D30AC10AB}"/>
                </a:ext>
              </a:extLst>
            </p:cNvPr>
            <p:cNvCxnSpPr>
              <a:cxnSpLocks/>
              <a:stCxn id="114" idx="0"/>
              <a:endCxn id="110" idx="2"/>
            </p:cNvCxnSpPr>
            <p:nvPr/>
          </p:nvCxnSpPr>
          <p:spPr>
            <a:xfrm flipV="1">
              <a:off x="3221819" y="1492496"/>
              <a:ext cx="1460275" cy="54561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E142DFDE-1C60-1842-BD86-7683D7B37DD0}"/>
                </a:ext>
              </a:extLst>
            </p:cNvPr>
            <p:cNvCxnSpPr>
              <a:cxnSpLocks/>
              <a:stCxn id="115" idx="0"/>
              <a:endCxn id="110" idx="2"/>
            </p:cNvCxnSpPr>
            <p:nvPr/>
          </p:nvCxnSpPr>
          <p:spPr>
            <a:xfrm flipV="1">
              <a:off x="1761544" y="1492496"/>
              <a:ext cx="2920550" cy="54561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2616AD5D-515E-DC3D-91E1-2DD3D1B2933A}"/>
                </a:ext>
              </a:extLst>
            </p:cNvPr>
            <p:cNvCxnSpPr>
              <a:cxnSpLocks/>
              <a:stCxn id="117" idx="0"/>
              <a:endCxn id="110" idx="2"/>
            </p:cNvCxnSpPr>
            <p:nvPr/>
          </p:nvCxnSpPr>
          <p:spPr>
            <a:xfrm flipH="1" flipV="1">
              <a:off x="4682094" y="1492496"/>
              <a:ext cx="2924445" cy="54561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3B98856C-ABA0-48B6-1940-EE39DCD42669}"/>
                </a:ext>
              </a:extLst>
            </p:cNvPr>
            <p:cNvCxnSpPr>
              <a:cxnSpLocks/>
              <a:stCxn id="116" idx="0"/>
              <a:endCxn id="110" idx="2"/>
            </p:cNvCxnSpPr>
            <p:nvPr/>
          </p:nvCxnSpPr>
          <p:spPr>
            <a:xfrm flipH="1" flipV="1">
              <a:off x="4682094" y="1492496"/>
              <a:ext cx="1462223" cy="553007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EC2BE2A-AD2A-8210-6C5D-81CACDBA11C9}"/>
              </a:ext>
            </a:extLst>
          </p:cNvPr>
          <p:cNvGrpSpPr/>
          <p:nvPr/>
        </p:nvGrpSpPr>
        <p:grpSpPr>
          <a:xfrm>
            <a:off x="1847443" y="5339158"/>
            <a:ext cx="8497114" cy="548640"/>
            <a:chOff x="2097011" y="5585895"/>
            <a:chExt cx="8497114" cy="548640"/>
          </a:xfrm>
        </p:grpSpPr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18CE722F-7FF6-C37A-B27F-AE3D795BAF24}"/>
                </a:ext>
              </a:extLst>
            </p:cNvPr>
            <p:cNvSpPr/>
            <p:nvPr/>
          </p:nvSpPr>
          <p:spPr>
            <a:xfrm>
              <a:off x="2753071" y="5704275"/>
              <a:ext cx="7841054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10813D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Enables matching raw signals</a:t>
              </a:r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by eliminating slight differences</a:t>
              </a:r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BF2EEF4E-B89A-FF0D-2244-74F22D3CD7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baseline="-6000" dirty="0">
                  <a:solidFill>
                    <a:schemeClr val="accent6">
                      <a:lumMod val="75000"/>
                    </a:schemeClr>
                  </a:solidFill>
                  <a:latin typeface="Avenir Next" panose="020B0503020202020204" pitchFamily="34" charset="0"/>
                  <a:cs typeface="Quire Sans" panose="020B0502040400020003" pitchFamily="34" charset="0"/>
                </a:rPr>
                <a:t>✓</a:t>
              </a:r>
              <a:endParaRPr lang="en-US" sz="7200" b="1" baseline="-6000" dirty="0">
                <a:solidFill>
                  <a:schemeClr val="accent6">
                    <a:lumMod val="75000"/>
                  </a:schemeClr>
                </a:solidFill>
                <a:latin typeface="Avenir Next" panose="020B0503020202020204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6CB262-D764-1EE6-FF0C-C68015FC2469}"/>
              </a:ext>
            </a:extLst>
          </p:cNvPr>
          <p:cNvGrpSpPr/>
          <p:nvPr/>
        </p:nvGrpSpPr>
        <p:grpSpPr>
          <a:xfrm>
            <a:off x="5643069" y="2349011"/>
            <a:ext cx="1126852" cy="798594"/>
            <a:chOff x="4119069" y="2349011"/>
            <a:chExt cx="1126852" cy="798594"/>
          </a:xfrm>
        </p:grpSpPr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3E63C56B-DB78-807D-DBA3-C30C771A696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81893" y="2349011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Rounded Rectangle 153">
              <a:extLst>
                <a:ext uri="{FF2B5EF4-FFF2-40B4-BE49-F238E27FC236}">
                  <a16:creationId xmlns:a16="http://schemas.microsoft.com/office/drawing/2014/main" id="{44A6B221-4E32-272C-BD2B-73CFF966FC50}"/>
                </a:ext>
              </a:extLst>
            </p:cNvPr>
            <p:cNvSpPr/>
            <p:nvPr/>
          </p:nvSpPr>
          <p:spPr>
            <a:xfrm>
              <a:off x="4119069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132F6C4-FBE6-352C-6312-B76A35DE678B}"/>
              </a:ext>
            </a:extLst>
          </p:cNvPr>
          <p:cNvGrpSpPr/>
          <p:nvPr/>
        </p:nvGrpSpPr>
        <p:grpSpPr>
          <a:xfrm>
            <a:off x="2698341" y="2355703"/>
            <a:ext cx="1126852" cy="791903"/>
            <a:chOff x="1174341" y="2355702"/>
            <a:chExt cx="1126852" cy="791903"/>
          </a:xfrm>
        </p:grpSpPr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AE79101B-9E5F-B15A-B019-E335DD437D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61343" y="2355702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Rounded Rectangle 160">
              <a:extLst>
                <a:ext uri="{FF2B5EF4-FFF2-40B4-BE49-F238E27FC236}">
                  <a16:creationId xmlns:a16="http://schemas.microsoft.com/office/drawing/2014/main" id="{D3D8B230-2B60-8CBE-418D-6C43AB96F15F}"/>
                </a:ext>
              </a:extLst>
            </p:cNvPr>
            <p:cNvSpPr/>
            <p:nvPr/>
          </p:nvSpPr>
          <p:spPr>
            <a:xfrm>
              <a:off x="1174341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CC7BCC0-B940-D0C3-4D66-D383C29279E8}"/>
              </a:ext>
            </a:extLst>
          </p:cNvPr>
          <p:cNvGrpSpPr/>
          <p:nvPr/>
        </p:nvGrpSpPr>
        <p:grpSpPr>
          <a:xfrm>
            <a:off x="4181399" y="2355703"/>
            <a:ext cx="1126852" cy="791903"/>
            <a:chOff x="2657399" y="2355702"/>
            <a:chExt cx="1126852" cy="791903"/>
          </a:xfrm>
        </p:grpSpPr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BC4F0D70-C53F-AF5A-18CE-78787AFA83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21618" y="2355702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Rounded Rectangle 162">
              <a:extLst>
                <a:ext uri="{FF2B5EF4-FFF2-40B4-BE49-F238E27FC236}">
                  <a16:creationId xmlns:a16="http://schemas.microsoft.com/office/drawing/2014/main" id="{BFC850D3-9BD7-1BEE-1DDB-E5C0CBE50701}"/>
                </a:ext>
              </a:extLst>
            </p:cNvPr>
            <p:cNvSpPr/>
            <p:nvPr/>
          </p:nvSpPr>
          <p:spPr>
            <a:xfrm>
              <a:off x="2657399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36E9E03-6868-46E7-B459-9A985F55570E}"/>
              </a:ext>
            </a:extLst>
          </p:cNvPr>
          <p:cNvGrpSpPr/>
          <p:nvPr/>
        </p:nvGrpSpPr>
        <p:grpSpPr>
          <a:xfrm>
            <a:off x="7103745" y="2355703"/>
            <a:ext cx="1126852" cy="791903"/>
            <a:chOff x="5579745" y="2355702"/>
            <a:chExt cx="1126852" cy="791903"/>
          </a:xfrm>
        </p:grpSpPr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DA2B6FFE-EAEC-F2E9-A9EF-9DDD133453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44116" y="2355702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Rounded Rectangle 164">
              <a:extLst>
                <a:ext uri="{FF2B5EF4-FFF2-40B4-BE49-F238E27FC236}">
                  <a16:creationId xmlns:a16="http://schemas.microsoft.com/office/drawing/2014/main" id="{C0E6DF59-1687-9A74-2D23-364DA4521689}"/>
                </a:ext>
              </a:extLst>
            </p:cNvPr>
            <p:cNvSpPr/>
            <p:nvPr/>
          </p:nvSpPr>
          <p:spPr>
            <a:xfrm>
              <a:off x="5579745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E521E2-92E1-AE38-3DF3-B1C62779AA5A}"/>
              </a:ext>
            </a:extLst>
          </p:cNvPr>
          <p:cNvGrpSpPr/>
          <p:nvPr/>
        </p:nvGrpSpPr>
        <p:grpSpPr>
          <a:xfrm>
            <a:off x="8563820" y="2355033"/>
            <a:ext cx="1126852" cy="792572"/>
            <a:chOff x="7039820" y="2355033"/>
            <a:chExt cx="1126852" cy="792572"/>
          </a:xfrm>
        </p:grpSpPr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E634DF39-31FF-F003-240F-DEC87C8A2B4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06338" y="2355033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Rounded Rectangle 166">
              <a:extLst>
                <a:ext uri="{FF2B5EF4-FFF2-40B4-BE49-F238E27FC236}">
                  <a16:creationId xmlns:a16="http://schemas.microsoft.com/office/drawing/2014/main" id="{0395D9D4-9824-CF22-46A5-081948D17CC2}"/>
                </a:ext>
              </a:extLst>
            </p:cNvPr>
            <p:cNvSpPr/>
            <p:nvPr/>
          </p:nvSpPr>
          <p:spPr>
            <a:xfrm>
              <a:off x="7039820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40C7858-8E1A-339D-CCB4-5A53358F4EE3}"/>
              </a:ext>
            </a:extLst>
          </p:cNvPr>
          <p:cNvGrpSpPr/>
          <p:nvPr/>
        </p:nvGrpSpPr>
        <p:grpSpPr>
          <a:xfrm>
            <a:off x="3261768" y="3147606"/>
            <a:ext cx="5865479" cy="578891"/>
            <a:chOff x="1737767" y="3147605"/>
            <a:chExt cx="5865479" cy="578891"/>
          </a:xfrm>
        </p:grpSpPr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B9A73122-AADD-870E-3366-07CA5DE9BD47}"/>
                </a:ext>
              </a:extLst>
            </p:cNvPr>
            <p:cNvCxnSpPr>
              <a:cxnSpLocks/>
              <a:endCxn id="161" idx="2"/>
            </p:cNvCxnSpPr>
            <p:nvPr/>
          </p:nvCxnSpPr>
          <p:spPr>
            <a:xfrm flipH="1" flipV="1">
              <a:off x="1737767" y="3147605"/>
              <a:ext cx="2774363" cy="55847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BAAD143E-59B3-39A5-EA40-2F43AF7E92DB}"/>
                </a:ext>
              </a:extLst>
            </p:cNvPr>
            <p:cNvCxnSpPr>
              <a:cxnSpLocks/>
              <a:endCxn id="163" idx="2"/>
            </p:cNvCxnSpPr>
            <p:nvPr/>
          </p:nvCxnSpPr>
          <p:spPr>
            <a:xfrm flipH="1" flipV="1">
              <a:off x="3220825" y="3147605"/>
              <a:ext cx="1412519" cy="56520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0DD9845B-D13E-F975-C536-85673251C457}"/>
                </a:ext>
              </a:extLst>
            </p:cNvPr>
            <p:cNvCxnSpPr>
              <a:cxnSpLocks/>
              <a:endCxn id="154" idx="2"/>
            </p:cNvCxnSpPr>
            <p:nvPr/>
          </p:nvCxnSpPr>
          <p:spPr>
            <a:xfrm flipH="1" flipV="1">
              <a:off x="4682495" y="3147605"/>
              <a:ext cx="400" cy="57889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F8618623-D740-4058-A122-969847C039DF}"/>
                </a:ext>
              </a:extLst>
            </p:cNvPr>
            <p:cNvCxnSpPr>
              <a:cxnSpLocks/>
              <a:endCxn id="165" idx="2"/>
            </p:cNvCxnSpPr>
            <p:nvPr/>
          </p:nvCxnSpPr>
          <p:spPr>
            <a:xfrm flipV="1">
              <a:off x="4735983" y="3147605"/>
              <a:ext cx="1407188" cy="56286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Arrow Connector 178">
              <a:extLst>
                <a:ext uri="{FF2B5EF4-FFF2-40B4-BE49-F238E27FC236}">
                  <a16:creationId xmlns:a16="http://schemas.microsoft.com/office/drawing/2014/main" id="{FF0EABF9-8046-F468-FC55-A23849557B35}"/>
                </a:ext>
              </a:extLst>
            </p:cNvPr>
            <p:cNvCxnSpPr>
              <a:cxnSpLocks/>
              <a:endCxn id="167" idx="2"/>
            </p:cNvCxnSpPr>
            <p:nvPr/>
          </p:nvCxnSpPr>
          <p:spPr>
            <a:xfrm flipV="1">
              <a:off x="4860384" y="3147605"/>
              <a:ext cx="2742862" cy="57073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916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8239E-998B-C3D9-8DD5-F7A2C5E94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73E5DB-BC4F-D538-E1EA-79D1D3933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Key Idea:</a:t>
            </a:r>
            <a:r>
              <a:rPr lang="en-US" dirty="0"/>
              <a:t> Quantizing raw signals with </a:t>
            </a:r>
            <a:r>
              <a:rPr lang="en-US" b="1" dirty="0"/>
              <a:t>non-equal bucket widths </a:t>
            </a:r>
            <a:br>
              <a:rPr lang="en-US" dirty="0"/>
            </a:br>
            <a:r>
              <a:rPr lang="en-US" b="1" dirty="0">
                <a:solidFill>
                  <a:srgbClr val="10813D"/>
                </a:solidFill>
              </a:rPr>
              <a:t>by leveraging raw signal distribution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2A0E8F-AFB6-A337-D0A3-7436DF4F0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6C5CFF-FC03-5F4C-B716-CBEBB43E48DE}" type="slidenum">
              <a:rPr lang="en-US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CC78FB-83B5-25C7-2BC6-8964FA2C9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Quantization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E5E279B-DFF8-9E20-FCCF-F04F2C746AE5}"/>
              </a:ext>
            </a:extLst>
          </p:cNvPr>
          <p:cNvGrpSpPr/>
          <p:nvPr/>
        </p:nvGrpSpPr>
        <p:grpSpPr>
          <a:xfrm>
            <a:off x="3385018" y="3186151"/>
            <a:ext cx="5575461" cy="2172312"/>
            <a:chOff x="1861015" y="3186149"/>
            <a:chExt cx="5575461" cy="2172312"/>
          </a:xfrm>
        </p:grpSpPr>
        <p:sp>
          <p:nvSpPr>
            <p:cNvPr id="45" name="Striped Right Arrow 44">
              <a:extLst>
                <a:ext uri="{FF2B5EF4-FFF2-40B4-BE49-F238E27FC236}">
                  <a16:creationId xmlns:a16="http://schemas.microsoft.com/office/drawing/2014/main" id="{67CD5DCE-1EF0-415F-AF53-D6882DF2C985}"/>
                </a:ext>
              </a:extLst>
            </p:cNvPr>
            <p:cNvSpPr/>
            <p:nvPr/>
          </p:nvSpPr>
          <p:spPr>
            <a:xfrm rot="5400000">
              <a:off x="4402284" y="3383379"/>
              <a:ext cx="545708" cy="151248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108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85538F1-15DB-5118-7FB8-E31860186840}"/>
                </a:ext>
              </a:extLst>
            </p:cNvPr>
            <p:cNvGrpSpPr/>
            <p:nvPr/>
          </p:nvGrpSpPr>
          <p:grpSpPr>
            <a:xfrm>
              <a:off x="1861015" y="3722605"/>
              <a:ext cx="5575461" cy="1635856"/>
              <a:chOff x="1861015" y="3722605"/>
              <a:chExt cx="5575461" cy="1635856"/>
            </a:xfrm>
          </p:grpSpPr>
          <p:pic>
            <p:nvPicPr>
              <p:cNvPr id="31" name="Graphic 30">
                <a:extLst>
                  <a:ext uri="{FF2B5EF4-FFF2-40B4-BE49-F238E27FC236}">
                    <a16:creationId xmlns:a16="http://schemas.microsoft.com/office/drawing/2014/main" id="{D6219001-25FB-FB86-947E-0876709537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l="4306" t="2841" b="14300"/>
              <a:stretch/>
            </p:blipFill>
            <p:spPr>
              <a:xfrm>
                <a:off x="2212849" y="4024553"/>
                <a:ext cx="4928616" cy="980416"/>
              </a:xfrm>
              <a:prstGeom prst="rect">
                <a:avLst/>
              </a:prstGeom>
            </p:spPr>
          </p:pic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8F016F6B-04FB-23B2-251E-0FC15C0E6B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212849" y="4992235"/>
                <a:ext cx="4924578" cy="24368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2481ADA-23B2-69F6-B1D5-F087043A76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12849" y="3914675"/>
                <a:ext cx="0" cy="1093638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7F3587D-D3C7-AF90-AFF0-DFD70216FA99}"/>
                  </a:ext>
                </a:extLst>
              </p:cNvPr>
              <p:cNvSpPr txBox="1"/>
              <p:nvPr/>
            </p:nvSpPr>
            <p:spPr>
              <a:xfrm>
                <a:off x="2187354" y="5029154"/>
                <a:ext cx="59810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-3.00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AF92EBA-75ED-BD11-1113-DA09BD73903E}"/>
                  </a:ext>
                </a:extLst>
              </p:cNvPr>
              <p:cNvSpPr txBox="1"/>
              <p:nvPr/>
            </p:nvSpPr>
            <p:spPr>
              <a:xfrm>
                <a:off x="6838375" y="5050684"/>
                <a:ext cx="59810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3.00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DAA9017-1D06-B6EA-8560-254FB58500F3}"/>
                  </a:ext>
                </a:extLst>
              </p:cNvPr>
              <p:cNvSpPr txBox="1"/>
              <p:nvPr/>
            </p:nvSpPr>
            <p:spPr>
              <a:xfrm rot="16200000">
                <a:off x="1207741" y="4375879"/>
                <a:ext cx="161432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sz="2000" b="1" dirty="0">
                    <a:solidFill>
                      <a:prstClr val="black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K-</a:t>
                </a:r>
                <a:r>
                  <a:rPr lang="en-US" sz="2000" b="1" dirty="0" err="1">
                    <a:solidFill>
                      <a:prstClr val="black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mer</a:t>
                </a:r>
                <a:r>
                  <a:rPr lang="en-US" sz="2000" b="1" dirty="0">
                    <a:solidFill>
                      <a:prstClr val="black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count</a:t>
                </a: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47B0C5-C666-236E-DA8E-C60718BB7123}"/>
              </a:ext>
            </a:extLst>
          </p:cNvPr>
          <p:cNvGrpSpPr/>
          <p:nvPr/>
        </p:nvGrpSpPr>
        <p:grpSpPr>
          <a:xfrm>
            <a:off x="4317353" y="5692656"/>
            <a:ext cx="3557294" cy="548640"/>
            <a:chOff x="2097011" y="5585895"/>
            <a:chExt cx="3557294" cy="54864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3CF2FE1-3D24-25E9-B4C3-64E952A6A8C7}"/>
                </a:ext>
              </a:extLst>
            </p:cNvPr>
            <p:cNvSpPr/>
            <p:nvPr/>
          </p:nvSpPr>
          <p:spPr>
            <a:xfrm>
              <a:off x="2774760" y="5706326"/>
              <a:ext cx="287954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Better</a:t>
              </a:r>
              <a:r>
                <a:rPr lang="en-US" sz="200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bucket utilization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45DD50F-9B02-9388-0D84-9EDF648CE6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5400" b="1" baseline="-6000" dirty="0">
                  <a:solidFill>
                    <a:srgbClr val="4EA72E">
                      <a:lumMod val="75000"/>
                    </a:srgbClr>
                  </a:solidFill>
                  <a:latin typeface="Avenir Next" panose="020B0503020202020204" pitchFamily="34" charset="0"/>
                  <a:cs typeface="Quire Sans" panose="020B0502040400020003" pitchFamily="34" charset="0"/>
                </a:rPr>
                <a:t>✓</a:t>
              </a:r>
              <a:endParaRPr lang="en-US" sz="7200" b="1" baseline="-6000" dirty="0">
                <a:solidFill>
                  <a:srgbClr val="4EA72E">
                    <a:lumMod val="75000"/>
                  </a:srgbClr>
                </a:solidFill>
                <a:latin typeface="Avenir Next" panose="020B0503020202020204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BF5274-0176-94D2-804C-14465125AB40}"/>
              </a:ext>
            </a:extLst>
          </p:cNvPr>
          <p:cNvGrpSpPr/>
          <p:nvPr/>
        </p:nvGrpSpPr>
        <p:grpSpPr>
          <a:xfrm>
            <a:off x="1713557" y="1932242"/>
            <a:ext cx="8888786" cy="961214"/>
            <a:chOff x="176084" y="951918"/>
            <a:chExt cx="8888786" cy="96121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BB1361F-1E2B-49F5-75FD-88BE190AF6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5648" y="1571008"/>
              <a:ext cx="7340973" cy="2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5ED5535-2124-328E-EDCC-DCCD7E4B5542}"/>
                </a:ext>
              </a:extLst>
            </p:cNvPr>
            <p:cNvSpPr txBox="1"/>
            <p:nvPr/>
          </p:nvSpPr>
          <p:spPr>
            <a:xfrm>
              <a:off x="2965588" y="1605355"/>
              <a:ext cx="424427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Range of raw signals (normalized)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4D735BF-AA68-ADC5-373E-B26131F904A0}"/>
                </a:ext>
              </a:extLst>
            </p:cNvPr>
            <p:cNvSpPr txBox="1"/>
            <p:nvPr/>
          </p:nvSpPr>
          <p:spPr>
            <a:xfrm>
              <a:off x="940041" y="1605355"/>
              <a:ext cx="59810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-3.00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F7E48EC-CB20-F936-9291-DCCD87F86426}"/>
                </a:ext>
              </a:extLst>
            </p:cNvPr>
            <p:cNvSpPr txBox="1"/>
            <p:nvPr/>
          </p:nvSpPr>
          <p:spPr>
            <a:xfrm>
              <a:off x="8355879" y="1605355"/>
              <a:ext cx="70899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+3.00</a:t>
              </a: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0F339FE7-3A2C-4917-27F6-42A3DC247DDE}"/>
                </a:ext>
              </a:extLst>
            </p:cNvPr>
            <p:cNvSpPr/>
            <p:nvPr/>
          </p:nvSpPr>
          <p:spPr>
            <a:xfrm>
              <a:off x="1245647" y="951918"/>
              <a:ext cx="726543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A4C8084-5FFF-529D-BEF5-6CEA2D7CA0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5648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C05EC924-95F4-BA71-F6DA-393D27E25865}"/>
                </a:ext>
              </a:extLst>
            </p:cNvPr>
            <p:cNvSpPr/>
            <p:nvPr/>
          </p:nvSpPr>
          <p:spPr>
            <a:xfrm>
              <a:off x="1973942" y="951918"/>
              <a:ext cx="550185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5F337D83-AC76-4299-0407-3212545B0885}"/>
                </a:ext>
              </a:extLst>
            </p:cNvPr>
            <p:cNvSpPr/>
            <p:nvPr/>
          </p:nvSpPr>
          <p:spPr>
            <a:xfrm>
              <a:off x="2525879" y="951918"/>
              <a:ext cx="37146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A3B2C9E7-7DCD-39EA-33A9-07C9B8668E48}"/>
                </a:ext>
              </a:extLst>
            </p:cNvPr>
            <p:cNvSpPr/>
            <p:nvPr/>
          </p:nvSpPr>
          <p:spPr>
            <a:xfrm>
              <a:off x="2899091" y="951918"/>
              <a:ext cx="469472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604F42ED-6885-342A-2C4C-61521886D1C7}"/>
                </a:ext>
              </a:extLst>
            </p:cNvPr>
            <p:cNvSpPr/>
            <p:nvPr/>
          </p:nvSpPr>
          <p:spPr>
            <a:xfrm>
              <a:off x="3370315" y="951918"/>
              <a:ext cx="27727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EF600876-FC2A-1CEA-52D7-2368D0B58CFF}"/>
                </a:ext>
              </a:extLst>
            </p:cNvPr>
            <p:cNvSpPr/>
            <p:nvPr/>
          </p:nvSpPr>
          <p:spPr>
            <a:xfrm>
              <a:off x="3649337" y="951918"/>
              <a:ext cx="408117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416FCDA8-33A2-BC59-FA9A-FDEE6B9033D6}"/>
                </a:ext>
              </a:extLst>
            </p:cNvPr>
            <p:cNvSpPr/>
            <p:nvPr/>
          </p:nvSpPr>
          <p:spPr>
            <a:xfrm>
              <a:off x="4059206" y="951918"/>
              <a:ext cx="424669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A9A73990-552C-F7DA-CAAA-93BD877B4D35}"/>
                </a:ext>
              </a:extLst>
            </p:cNvPr>
            <p:cNvSpPr/>
            <p:nvPr/>
          </p:nvSpPr>
          <p:spPr>
            <a:xfrm>
              <a:off x="4485627" y="951918"/>
              <a:ext cx="417361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7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6FFB706-0C29-DBE1-7E0F-387C129B02B4}"/>
                </a:ext>
              </a:extLst>
            </p:cNvPr>
            <p:cNvSpPr/>
            <p:nvPr/>
          </p:nvSpPr>
          <p:spPr>
            <a:xfrm>
              <a:off x="4904740" y="951918"/>
              <a:ext cx="376847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83DED0A5-9A7F-5FCD-1383-EBAA08099FE8}"/>
                </a:ext>
              </a:extLst>
            </p:cNvPr>
            <p:cNvSpPr/>
            <p:nvPr/>
          </p:nvSpPr>
          <p:spPr>
            <a:xfrm>
              <a:off x="5283339" y="951918"/>
              <a:ext cx="408651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9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E483902D-77FE-FDC9-C90F-5C3F6E8B07CA}"/>
                </a:ext>
              </a:extLst>
            </p:cNvPr>
            <p:cNvSpPr/>
            <p:nvPr/>
          </p:nvSpPr>
          <p:spPr>
            <a:xfrm>
              <a:off x="7444946" y="951918"/>
              <a:ext cx="499359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ADE446B-4A70-14E3-5F0C-2664E1842F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72190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0A20FE51-E213-CE2D-47C5-9A98D1E6B25F}"/>
                </a:ext>
              </a:extLst>
            </p:cNvPr>
            <p:cNvSpPr/>
            <p:nvPr/>
          </p:nvSpPr>
          <p:spPr>
            <a:xfrm>
              <a:off x="7946051" y="951918"/>
              <a:ext cx="640571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15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4C60647A-C792-A2EB-74D7-430264D231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91990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BEA233C0-994B-CD1F-750C-11E914B0CCC3}"/>
                </a:ext>
              </a:extLst>
            </p:cNvPr>
            <p:cNvSpPr/>
            <p:nvPr/>
          </p:nvSpPr>
          <p:spPr>
            <a:xfrm>
              <a:off x="5693742" y="951918"/>
              <a:ext cx="371724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4DB3FC5D-85EF-0411-F6F5-CECFDC2A76A4}"/>
                </a:ext>
              </a:extLst>
            </p:cNvPr>
            <p:cNvSpPr/>
            <p:nvPr/>
          </p:nvSpPr>
          <p:spPr>
            <a:xfrm>
              <a:off x="6067218" y="951918"/>
              <a:ext cx="392257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11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4BD39C5D-85D0-0505-D71A-DEB02A5E8ABF}"/>
                </a:ext>
              </a:extLst>
            </p:cNvPr>
            <p:cNvSpPr/>
            <p:nvPr/>
          </p:nvSpPr>
          <p:spPr>
            <a:xfrm>
              <a:off x="6461227" y="951918"/>
              <a:ext cx="472897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6B682F6C-6965-80A7-2741-A5ECB03AE176}"/>
                </a:ext>
              </a:extLst>
            </p:cNvPr>
            <p:cNvSpPr/>
            <p:nvPr/>
          </p:nvSpPr>
          <p:spPr>
            <a:xfrm>
              <a:off x="6935876" y="951918"/>
              <a:ext cx="507318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13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4B23881-AC7B-B67E-1078-D1AD1DB25D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24127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51FECFD4-01E9-B657-4429-E6AC480154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97339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1AF95CA6-B686-CA05-34B3-56E9486B6B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68563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05E31AD-2393-FC0C-59D7-5F473A68CC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47585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950F72F-0310-7D4B-ADAB-D02EED8C5A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57454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B851F7AB-EC33-FD78-29E7-1E8EFA1D5E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83875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9277B9C0-B025-D6CD-0329-F634A61E57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2988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FF0B6C4-7FB2-F350-9948-68AA9C01A9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1587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0383C9F4-AF40-5226-0DB9-D75DC5F70B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5466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88CEEE40-C792-7E90-CFE7-08A1F1E886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59475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F6A6438-D345-BDB4-F74B-947F6D3283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34124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23E5D99-BFD1-D713-11E7-37BBB31A27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43194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024B5ABB-472B-BB68-08A8-53CDFD5242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44305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77B4B51-C88C-89FA-65B9-023EE888CC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86622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6FB1245-730E-4E09-791A-A59AB8308CC3}"/>
                </a:ext>
              </a:extLst>
            </p:cNvPr>
            <p:cNvSpPr txBox="1"/>
            <p:nvPr/>
          </p:nvSpPr>
          <p:spPr>
            <a:xfrm>
              <a:off x="176084" y="954748"/>
              <a:ext cx="103271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Bucket #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CD85334-E594-6B2E-E343-2EAA9244F98A}"/>
              </a:ext>
            </a:extLst>
          </p:cNvPr>
          <p:cNvGrpSpPr/>
          <p:nvPr/>
        </p:nvGrpSpPr>
        <p:grpSpPr>
          <a:xfrm>
            <a:off x="6199141" y="3031780"/>
            <a:ext cx="4119513" cy="925102"/>
            <a:chOff x="4675140" y="3031780"/>
            <a:chExt cx="4119513" cy="92510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E2AEEA8-DDC6-44E3-394B-91BA84306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7645" y="3031780"/>
              <a:ext cx="3727008" cy="925102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8CC05082-C84C-A40A-FE27-E809205575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75140" y="3093174"/>
              <a:ext cx="1030323" cy="92977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0CB3F438-DB5A-C041-75B3-F0B550C80637}"/>
                </a:ext>
              </a:extLst>
            </p:cNvPr>
            <p:cNvCxnSpPr>
              <a:cxnSpLocks/>
            </p:cNvCxnSpPr>
            <p:nvPr/>
          </p:nvCxnSpPr>
          <p:spPr>
            <a:xfrm>
              <a:off x="4675140" y="3731859"/>
              <a:ext cx="1030323" cy="9986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931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12BFA-FE6F-31E7-9C0D-F03DFB591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107870-DA0F-B905-0F86-0C90AD102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2AE8352-42A0-C396-2695-B05058517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RawHash Key Idea – Hash-based Matching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4169AE8-7167-A4F8-2204-AB09204173F0}"/>
              </a:ext>
            </a:extLst>
          </p:cNvPr>
          <p:cNvSpPr txBox="1"/>
          <p:nvPr/>
        </p:nvSpPr>
        <p:spPr>
          <a:xfrm>
            <a:off x="4384460" y="1115970"/>
            <a:ext cx="309112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Sequencing 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2000" b="1">
                <a:solidFill>
                  <a:srgbClr val="7030A0"/>
                </a:solidFill>
                <a:latin typeface="PT Mono" panose="02060509020205020204" pitchFamily="49" charset="77"/>
              </a:rPr>
              <a:t>A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7030A0"/>
                </a:solidFill>
                <a:latin typeface="PT Mono" panose="02060509020205020204" pitchFamily="49" charset="77"/>
              </a:rPr>
              <a:t>A</a:t>
            </a:r>
            <a:endParaRPr lang="en-US" sz="2000" b="1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743C929-CEBC-9122-6A1E-9AA547D3034C}"/>
              </a:ext>
            </a:extLst>
          </p:cNvPr>
          <p:cNvSpPr/>
          <p:nvPr/>
        </p:nvSpPr>
        <p:spPr>
          <a:xfrm>
            <a:off x="3718160" y="164012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-0.22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F16B0B2-C5EB-B2CC-A6E4-790B0CA4A5AB}"/>
              </a:ext>
            </a:extLst>
          </p:cNvPr>
          <p:cNvSpPr/>
          <p:nvPr/>
        </p:nvSpPr>
        <p:spPr>
          <a:xfrm>
            <a:off x="7092226" y="164012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0.96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91C62D47-BAA0-1B03-FD25-8FAAA5923645}"/>
              </a:ext>
            </a:extLst>
          </p:cNvPr>
          <p:cNvSpPr/>
          <p:nvPr/>
        </p:nvSpPr>
        <p:spPr>
          <a:xfrm>
            <a:off x="5405193" y="164012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-0.75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4B6301BE-B9E1-2866-DBF9-AFCEC6681B12}"/>
              </a:ext>
            </a:extLst>
          </p:cNvPr>
          <p:cNvSpPr/>
          <p:nvPr/>
        </p:nvSpPr>
        <p:spPr>
          <a:xfrm>
            <a:off x="2031127" y="165516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-0.06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58836F7-6C55-6BDC-63E6-403E1139FE49}"/>
              </a:ext>
            </a:extLst>
          </p:cNvPr>
          <p:cNvSpPr/>
          <p:nvPr/>
        </p:nvSpPr>
        <p:spPr>
          <a:xfrm>
            <a:off x="8779260" y="164012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-0.49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9AA540B-54B0-FE7B-E075-E28D98A49D27}"/>
              </a:ext>
            </a:extLst>
          </p:cNvPr>
          <p:cNvGrpSpPr/>
          <p:nvPr/>
        </p:nvGrpSpPr>
        <p:grpSpPr>
          <a:xfrm>
            <a:off x="5988823" y="2063811"/>
            <a:ext cx="2578065" cy="741568"/>
            <a:chOff x="4230714" y="2803887"/>
            <a:chExt cx="2578065" cy="74156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6225081-D599-3AB7-ABA3-07DA5CB49DDF}"/>
                </a:ext>
              </a:extLst>
            </p:cNvPr>
            <p:cNvGrpSpPr/>
            <p:nvPr/>
          </p:nvGrpSpPr>
          <p:grpSpPr>
            <a:xfrm>
              <a:off x="4230714" y="2803887"/>
              <a:ext cx="865883" cy="741568"/>
              <a:chOff x="4230714" y="2803887"/>
              <a:chExt cx="865883" cy="741568"/>
            </a:xfrm>
          </p:grpSpPr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9059FAA2-6DE3-8461-9C7A-BDA8520F87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63656" y="2803887"/>
                <a:ext cx="3820" cy="39953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EC799960-60A2-6C22-9856-348EED794D94}"/>
                  </a:ext>
                </a:extLst>
              </p:cNvPr>
              <p:cNvSpPr/>
              <p:nvPr/>
            </p:nvSpPr>
            <p:spPr>
              <a:xfrm>
                <a:off x="4230714" y="3232151"/>
                <a:ext cx="865883" cy="313304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Hash</a:t>
                </a:r>
                <a:endParaRPr lang="en-US" sz="2000" kern="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E760D516-3C01-8EA5-3D81-DD5D669E9D06}"/>
                </a:ext>
              </a:extLst>
            </p:cNvPr>
            <p:cNvGrpSpPr/>
            <p:nvPr/>
          </p:nvGrpSpPr>
          <p:grpSpPr>
            <a:xfrm>
              <a:off x="5096597" y="3249404"/>
              <a:ext cx="1712182" cy="272015"/>
              <a:chOff x="5096597" y="3249404"/>
              <a:chExt cx="1712182" cy="272015"/>
            </a:xfrm>
          </p:grpSpPr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9B8AC4AC-A42F-A95C-3D46-9D055CE71BB1}"/>
                  </a:ext>
                </a:extLst>
              </p:cNvPr>
              <p:cNvCxnSpPr>
                <a:cxnSpLocks/>
                <a:stCxn id="52" idx="3"/>
              </p:cNvCxnSpPr>
              <p:nvPr/>
            </p:nvCxnSpPr>
            <p:spPr>
              <a:xfrm>
                <a:off x="5096597" y="3388803"/>
                <a:ext cx="638378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33D8CF9-9ED4-36EA-5AA2-98F15C336D95}"/>
                  </a:ext>
                </a:extLst>
              </p:cNvPr>
              <p:cNvSpPr/>
              <p:nvPr/>
            </p:nvSpPr>
            <p:spPr>
              <a:xfrm>
                <a:off x="5756316" y="3249404"/>
                <a:ext cx="1052463" cy="272015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0x77db</a:t>
                </a: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52CAEB2-B638-6EAA-FE4E-6B15630FF2C6}"/>
              </a:ext>
            </a:extLst>
          </p:cNvPr>
          <p:cNvGrpSpPr/>
          <p:nvPr/>
        </p:nvGrpSpPr>
        <p:grpSpPr>
          <a:xfrm>
            <a:off x="6912192" y="3876822"/>
            <a:ext cx="2932379" cy="947551"/>
            <a:chOff x="5388191" y="3876821"/>
            <a:chExt cx="2932379" cy="947551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24AC6B20-5B91-361F-119E-4C7F30A0265B}"/>
                </a:ext>
              </a:extLst>
            </p:cNvPr>
            <p:cNvSpPr txBox="1"/>
            <p:nvPr/>
          </p:nvSpPr>
          <p:spPr>
            <a:xfrm>
              <a:off x="5388191" y="4328486"/>
              <a:ext cx="2932379" cy="495886"/>
            </a:xfrm>
            <a:prstGeom prst="roundRect">
              <a:avLst>
                <a:gd name="adj" fmla="val 9377"/>
              </a:avLst>
            </a:prstGeom>
            <a:solidFill>
              <a:srgbClr val="E6F0FF"/>
            </a:solidFill>
            <a:ln w="28575">
              <a:solidFill>
                <a:srgbClr val="4473C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b="0" dirty="0">
                  <a:solidFill>
                    <a:schemeClr val="tx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Fast and Accurate Match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2EA83D18-D533-5ECB-447B-136D76FCB4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50235" y="3876821"/>
              <a:ext cx="0" cy="39037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9C4B5728-0309-860D-8CFC-E18D45FF62CF}"/>
              </a:ext>
            </a:extLst>
          </p:cNvPr>
          <p:cNvSpPr/>
          <p:nvPr/>
        </p:nvSpPr>
        <p:spPr>
          <a:xfrm>
            <a:off x="2031128" y="1584203"/>
            <a:ext cx="7891989" cy="469771"/>
          </a:xfrm>
          <a:prstGeom prst="roundRect">
            <a:avLst>
              <a:gd name="adj" fmla="val 0"/>
            </a:avLst>
          </a:prstGeom>
          <a:noFill/>
          <a:ln w="25400" cap="flat" cmpd="sng" algn="ctr">
            <a:solidFill>
              <a:srgbClr val="E56D0B"/>
            </a:solidFill>
            <a:prstDash val="solid"/>
          </a:ln>
          <a:effectLst/>
        </p:spPr>
        <p:txBody>
          <a:bodyPr lIns="0" tIns="0" rIns="0" bIns="0" rtlCol="0" anchor="t">
            <a:no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4473C4"/>
                </a:solidFill>
                <a:latin typeface="PT Mono" panose="02060509020205020204" pitchFamily="49" charset="77"/>
              </a:rPr>
              <a:t>[    ,        ,         ,       ,         ]</a:t>
            </a:r>
            <a:endParaRPr lang="en-CH" sz="2400" b="1" kern="0" dirty="0">
              <a:solidFill>
                <a:srgbClr val="4473C4"/>
              </a:solidFill>
              <a:latin typeface="PT Mono" panose="02060509020205020204" pitchFamily="49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04FC8A7-F4E2-8CF8-6E4A-98C27AC6EFD5}"/>
              </a:ext>
            </a:extLst>
          </p:cNvPr>
          <p:cNvSpPr/>
          <p:nvPr/>
        </p:nvSpPr>
        <p:spPr>
          <a:xfrm>
            <a:off x="1269813" y="4965791"/>
            <a:ext cx="9652374" cy="1403620"/>
          </a:xfrm>
          <a:prstGeom prst="roundRect">
            <a:avLst/>
          </a:prstGeom>
          <a:solidFill>
            <a:srgbClr val="FFF3CD"/>
          </a:solidFill>
          <a:ln w="31750" cap="flat" cmpd="sng" algn="ctr">
            <a:solidFill>
              <a:srgbClr val="FFC30F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r>
              <a:rPr lang="en-US" sz="3200" b="1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Contribution: </a:t>
            </a:r>
            <a:r>
              <a:rPr lang="en-US" sz="3200" b="1" kern="0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first </a:t>
            </a:r>
            <a:r>
              <a:rPr lang="en-US" sz="32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hash-based search</a:t>
            </a:r>
            <a:br>
              <a:rPr lang="en-US" sz="3200" kern="0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(and indexing) mechanism for raw signals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7FE6EE-CC06-4663-EE3F-E5A8550157DC}"/>
              </a:ext>
            </a:extLst>
          </p:cNvPr>
          <p:cNvSpPr/>
          <p:nvPr/>
        </p:nvSpPr>
        <p:spPr>
          <a:xfrm flipH="1">
            <a:off x="5405192" y="2063812"/>
            <a:ext cx="3485864" cy="1141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06A354A-ED4C-9ED0-CF69-B7CE7C4B520A}"/>
              </a:ext>
            </a:extLst>
          </p:cNvPr>
          <p:cNvGrpSpPr/>
          <p:nvPr/>
        </p:nvGrpSpPr>
        <p:grpSpPr>
          <a:xfrm>
            <a:off x="2048140" y="1992245"/>
            <a:ext cx="7874983" cy="1238772"/>
            <a:chOff x="469932" y="3549561"/>
            <a:chExt cx="7874983" cy="1238772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BC29AFF1-B30E-9E77-9A07-30AE8E1443C6}"/>
                </a:ext>
              </a:extLst>
            </p:cNvPr>
            <p:cNvGrpSpPr/>
            <p:nvPr/>
          </p:nvGrpSpPr>
          <p:grpSpPr>
            <a:xfrm>
              <a:off x="469932" y="3549561"/>
              <a:ext cx="1126852" cy="624200"/>
              <a:chOff x="469931" y="4173245"/>
              <a:chExt cx="1126852" cy="624200"/>
            </a:xfrm>
          </p:grpSpPr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8A5020DA-9D3F-8146-CB4D-C13FC54D99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3358" y="4173245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6B0ACEB7-E1AA-8DB6-A3CD-064806C4E572}"/>
                  </a:ext>
                </a:extLst>
              </p:cNvPr>
              <p:cNvSpPr/>
              <p:nvPr/>
            </p:nvSpPr>
            <p:spPr>
              <a:xfrm>
                <a:off x="469931" y="4489669"/>
                <a:ext cx="1126852" cy="307776"/>
              </a:xfrm>
              <a:prstGeom prst="roundRect">
                <a:avLst/>
              </a:prstGeom>
              <a:solidFill>
                <a:srgbClr val="F2EEFD"/>
              </a:solidFill>
              <a:ln w="1905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Quantize</a:t>
                </a:r>
                <a:endPara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C8450422-DE85-3149-6FDF-E24FF60EE9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5085" y="416525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ounded Rectangle 116">
              <a:extLst>
                <a:ext uri="{FF2B5EF4-FFF2-40B4-BE49-F238E27FC236}">
                  <a16:creationId xmlns:a16="http://schemas.microsoft.com/office/drawing/2014/main" id="{24BD9CD5-A5B3-69CD-00EC-0159D9DEB0C6}"/>
                </a:ext>
              </a:extLst>
            </p:cNvPr>
            <p:cNvSpPr/>
            <p:nvPr/>
          </p:nvSpPr>
          <p:spPr>
            <a:xfrm>
              <a:off x="469932" y="4480557"/>
              <a:ext cx="1126846" cy="307776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0b</a:t>
              </a:r>
              <a:r>
                <a:rPr lang="en-US" sz="2000" kern="0" dirty="0">
                  <a:solidFill>
                    <a:srgbClr val="ED7C31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0111</a:t>
              </a:r>
              <a:endParaRPr lang="en-US" sz="1050" b="1" kern="0" dirty="0">
                <a:solidFill>
                  <a:srgbClr val="ED7C31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1ABAB187-0AF6-E938-30E9-C14FC43F2B8D}"/>
                </a:ext>
              </a:extLst>
            </p:cNvPr>
            <p:cNvGrpSpPr/>
            <p:nvPr/>
          </p:nvGrpSpPr>
          <p:grpSpPr>
            <a:xfrm>
              <a:off x="2156965" y="3549561"/>
              <a:ext cx="1126852" cy="624200"/>
              <a:chOff x="2156965" y="4173245"/>
              <a:chExt cx="1126852" cy="624200"/>
            </a:xfrm>
          </p:grpSpPr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1C96503A-8417-563F-9C44-D1AA0BF17F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20392" y="4173245"/>
                <a:ext cx="0" cy="31330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Rounded Rectangle 102">
                <a:extLst>
                  <a:ext uri="{FF2B5EF4-FFF2-40B4-BE49-F238E27FC236}">
                    <a16:creationId xmlns:a16="http://schemas.microsoft.com/office/drawing/2014/main" id="{FFD993AA-1772-C47F-BF46-1BB503E034F2}"/>
                  </a:ext>
                </a:extLst>
              </p:cNvPr>
              <p:cNvSpPr/>
              <p:nvPr/>
            </p:nvSpPr>
            <p:spPr>
              <a:xfrm>
                <a:off x="2156965" y="4489669"/>
                <a:ext cx="1126852" cy="307776"/>
              </a:xfrm>
              <a:prstGeom prst="roundRect">
                <a:avLst/>
              </a:prstGeom>
              <a:solidFill>
                <a:srgbClr val="F2EEFD"/>
              </a:solidFill>
              <a:ln w="1905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Quantize</a:t>
                </a:r>
                <a:endPara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583F9E44-C962-7F7F-6AE1-BAC10F30E5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21686" y="416525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id="{3596C220-5A3D-F034-3DDE-FE1AE7DA9014}"/>
                </a:ext>
              </a:extLst>
            </p:cNvPr>
            <p:cNvSpPr/>
            <p:nvPr/>
          </p:nvSpPr>
          <p:spPr>
            <a:xfrm>
              <a:off x="2156965" y="4480557"/>
              <a:ext cx="1126846" cy="307776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0b</a:t>
              </a:r>
              <a:r>
                <a:rPr lang="en-US" sz="2000" kern="0" dirty="0">
                  <a:solidFill>
                    <a:srgbClr val="10813D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0111</a:t>
              </a:r>
              <a:endParaRPr lang="en-US" sz="1050" b="1" kern="0" dirty="0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0FF7776F-3F99-C86D-A177-369C5ED6C4E7}"/>
                </a:ext>
              </a:extLst>
            </p:cNvPr>
            <p:cNvGrpSpPr/>
            <p:nvPr/>
          </p:nvGrpSpPr>
          <p:grpSpPr>
            <a:xfrm>
              <a:off x="3843998" y="3549561"/>
              <a:ext cx="1126852" cy="624200"/>
              <a:chOff x="3843999" y="4173245"/>
              <a:chExt cx="1126852" cy="624200"/>
            </a:xfrm>
          </p:grpSpPr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66F81DA8-270B-1BE3-32FF-1CA3E6B4261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7426" y="4173245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ounded Rectangle 104">
                <a:extLst>
                  <a:ext uri="{FF2B5EF4-FFF2-40B4-BE49-F238E27FC236}">
                    <a16:creationId xmlns:a16="http://schemas.microsoft.com/office/drawing/2014/main" id="{49851E28-699F-2963-CF1D-EE0CCF4715BF}"/>
                  </a:ext>
                </a:extLst>
              </p:cNvPr>
              <p:cNvSpPr/>
              <p:nvPr/>
            </p:nvSpPr>
            <p:spPr>
              <a:xfrm>
                <a:off x="3843999" y="4489669"/>
                <a:ext cx="1126852" cy="307776"/>
              </a:xfrm>
              <a:prstGeom prst="roundRect">
                <a:avLst/>
              </a:prstGeom>
              <a:solidFill>
                <a:srgbClr val="F2EEFD"/>
              </a:solidFill>
              <a:ln w="1905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Quantize</a:t>
                </a:r>
                <a:endPara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12B7E07B-291A-60E8-89BF-0E117380B0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08287" y="416525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>
              <a:extLst>
                <a:ext uri="{FF2B5EF4-FFF2-40B4-BE49-F238E27FC236}">
                  <a16:creationId xmlns:a16="http://schemas.microsoft.com/office/drawing/2014/main" id="{1317AFC7-DC11-F029-494A-4D2D04F89582}"/>
                </a:ext>
              </a:extLst>
            </p:cNvPr>
            <p:cNvSpPr/>
            <p:nvPr/>
          </p:nvSpPr>
          <p:spPr>
            <a:xfrm>
              <a:off x="3843998" y="4480557"/>
              <a:ext cx="1126846" cy="307776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0b</a:t>
              </a:r>
              <a:r>
                <a:rPr lang="en-US" sz="2000" kern="0" dirty="0">
                  <a:solidFill>
                    <a:srgbClr val="5B9CD5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0110</a:t>
              </a:r>
              <a:endParaRPr lang="en-US" sz="1050" b="1" kern="0" dirty="0">
                <a:solidFill>
                  <a:srgbClr val="5B9CD5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64884213-5FCE-C31A-4CEF-0F27EE23C78F}"/>
                </a:ext>
              </a:extLst>
            </p:cNvPr>
            <p:cNvGrpSpPr/>
            <p:nvPr/>
          </p:nvGrpSpPr>
          <p:grpSpPr>
            <a:xfrm>
              <a:off x="5531031" y="3549561"/>
              <a:ext cx="1126852" cy="624200"/>
              <a:chOff x="5531031" y="4177070"/>
              <a:chExt cx="1126852" cy="624200"/>
            </a:xfrm>
          </p:grpSpPr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064BF845-39B7-9D31-0883-2332D94661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94458" y="4177070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Rounded Rectangle 106">
                <a:extLst>
                  <a:ext uri="{FF2B5EF4-FFF2-40B4-BE49-F238E27FC236}">
                    <a16:creationId xmlns:a16="http://schemas.microsoft.com/office/drawing/2014/main" id="{914DAC35-DB51-BC93-017B-1A5B1861F55B}"/>
                  </a:ext>
                </a:extLst>
              </p:cNvPr>
              <p:cNvSpPr/>
              <p:nvPr/>
            </p:nvSpPr>
            <p:spPr>
              <a:xfrm>
                <a:off x="5531031" y="4493494"/>
                <a:ext cx="1126852" cy="307776"/>
              </a:xfrm>
              <a:prstGeom prst="roundRect">
                <a:avLst/>
              </a:prstGeom>
              <a:solidFill>
                <a:srgbClr val="F2EEFD"/>
              </a:solidFill>
              <a:ln w="1905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Quantize</a:t>
                </a:r>
                <a:endPara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6116A578-5F37-EC42-B0A8-43E1BB15D6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4888" y="416525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Rounded Rectangle 129">
              <a:extLst>
                <a:ext uri="{FF2B5EF4-FFF2-40B4-BE49-F238E27FC236}">
                  <a16:creationId xmlns:a16="http://schemas.microsoft.com/office/drawing/2014/main" id="{FB196C0F-F214-0DAD-DC24-033A768B2574}"/>
                </a:ext>
              </a:extLst>
            </p:cNvPr>
            <p:cNvSpPr/>
            <p:nvPr/>
          </p:nvSpPr>
          <p:spPr>
            <a:xfrm>
              <a:off x="5531031" y="4480557"/>
              <a:ext cx="1126846" cy="307776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0b</a:t>
              </a:r>
              <a:r>
                <a:rPr lang="en-US" sz="2000" kern="0" dirty="0">
                  <a:solidFill>
                    <a:srgbClr val="ED7C31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1011</a:t>
              </a:r>
              <a:endParaRPr lang="en-US" sz="1050" b="1" kern="0" dirty="0">
                <a:solidFill>
                  <a:srgbClr val="ED7C31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1C529777-D67A-970C-4E6E-A8B65579BD6D}"/>
                </a:ext>
              </a:extLst>
            </p:cNvPr>
            <p:cNvGrpSpPr/>
            <p:nvPr/>
          </p:nvGrpSpPr>
          <p:grpSpPr>
            <a:xfrm>
              <a:off x="7218063" y="3549561"/>
              <a:ext cx="1126852" cy="624200"/>
              <a:chOff x="7255260" y="4177070"/>
              <a:chExt cx="1126852" cy="624200"/>
            </a:xfrm>
          </p:grpSpPr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B67F7B08-3083-DBE5-40DF-6EEE17E7B3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18687" y="4177070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Rounded Rectangle 108">
                <a:extLst>
                  <a:ext uri="{FF2B5EF4-FFF2-40B4-BE49-F238E27FC236}">
                    <a16:creationId xmlns:a16="http://schemas.microsoft.com/office/drawing/2014/main" id="{68FAD25D-4ADB-51D5-DC75-982FF80D7B36}"/>
                  </a:ext>
                </a:extLst>
              </p:cNvPr>
              <p:cNvSpPr/>
              <p:nvPr/>
            </p:nvSpPr>
            <p:spPr>
              <a:xfrm>
                <a:off x="7255260" y="4493494"/>
                <a:ext cx="1126852" cy="307776"/>
              </a:xfrm>
              <a:prstGeom prst="roundRect">
                <a:avLst/>
              </a:prstGeom>
              <a:solidFill>
                <a:srgbClr val="F2EEFD"/>
              </a:solidFill>
              <a:ln w="1905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Quantize</a:t>
                </a:r>
                <a:endPara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50F5FD34-6B2B-90C0-2441-7766546F2A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81489" y="416525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Rounded Rectangle 130">
              <a:extLst>
                <a:ext uri="{FF2B5EF4-FFF2-40B4-BE49-F238E27FC236}">
                  <a16:creationId xmlns:a16="http://schemas.microsoft.com/office/drawing/2014/main" id="{5E38DB31-61FA-39E2-3B39-062BA68E6F6F}"/>
                </a:ext>
              </a:extLst>
            </p:cNvPr>
            <p:cNvSpPr/>
            <p:nvPr/>
          </p:nvSpPr>
          <p:spPr>
            <a:xfrm>
              <a:off x="7218063" y="4480557"/>
              <a:ext cx="1126846" cy="307776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0b</a:t>
              </a:r>
              <a:r>
                <a:rPr lang="en-US" sz="2000" kern="0" dirty="0">
                  <a:solidFill>
                    <a:srgbClr val="5B9CD5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0110</a:t>
              </a:r>
              <a:endParaRPr lang="en-US" sz="1050" b="1" kern="0" dirty="0">
                <a:solidFill>
                  <a:srgbClr val="5B9CD5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137D150-9265-B75A-64BC-CFFA0BC6266F}"/>
              </a:ext>
            </a:extLst>
          </p:cNvPr>
          <p:cNvGrpSpPr/>
          <p:nvPr/>
        </p:nvGrpSpPr>
        <p:grpSpPr>
          <a:xfrm>
            <a:off x="2048133" y="3231017"/>
            <a:ext cx="7311560" cy="649774"/>
            <a:chOff x="469926" y="4788333"/>
            <a:chExt cx="7311560" cy="64977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5358A75-8957-3259-D9CA-4F4B71CC0104}"/>
                </a:ext>
              </a:extLst>
            </p:cNvPr>
            <p:cNvGrpSpPr/>
            <p:nvPr/>
          </p:nvGrpSpPr>
          <p:grpSpPr>
            <a:xfrm>
              <a:off x="469926" y="5126361"/>
              <a:ext cx="4440861" cy="311746"/>
              <a:chOff x="469926" y="5126361"/>
              <a:chExt cx="4440861" cy="311746"/>
            </a:xfrm>
          </p:grpSpPr>
          <p:sp>
            <p:nvSpPr>
              <p:cNvPr id="132" name="Rounded Rectangle 131">
                <a:extLst>
                  <a:ext uri="{FF2B5EF4-FFF2-40B4-BE49-F238E27FC236}">
                    <a16:creationId xmlns:a16="http://schemas.microsoft.com/office/drawing/2014/main" id="{E90D6538-82F7-7156-5595-248DF3547F8F}"/>
                  </a:ext>
                </a:extLst>
              </p:cNvPr>
              <p:cNvSpPr/>
              <p:nvPr/>
            </p:nvSpPr>
            <p:spPr>
              <a:xfrm>
                <a:off x="469926" y="5130331"/>
                <a:ext cx="688124" cy="307776"/>
              </a:xfrm>
              <a:prstGeom prst="roundRect">
                <a:avLst/>
              </a:prstGeom>
              <a:solidFill>
                <a:srgbClr val="E4F3DE"/>
              </a:solidFill>
              <a:ln w="19050" cap="flat" cmpd="sng" algn="ctr">
                <a:solidFill>
                  <a:srgbClr val="10813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Pack</a:t>
                </a:r>
                <a:endPara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52" name="Straight Arrow Connector 151">
                <a:extLst>
                  <a:ext uri="{FF2B5EF4-FFF2-40B4-BE49-F238E27FC236}">
                    <a16:creationId xmlns:a16="http://schemas.microsoft.com/office/drawing/2014/main" id="{38ACDDEB-DF0B-5505-FBBB-886D441CD3CA}"/>
                  </a:ext>
                </a:extLst>
              </p:cNvPr>
              <p:cNvCxnSpPr>
                <a:cxnSpLocks/>
                <a:endCxn id="132" idx="3"/>
              </p:cNvCxnSpPr>
              <p:nvPr/>
            </p:nvCxnSpPr>
            <p:spPr>
              <a:xfrm flipH="1">
                <a:off x="1158050" y="5284219"/>
                <a:ext cx="33824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Rounded Rectangle 154">
                <a:extLst>
                  <a:ext uri="{FF2B5EF4-FFF2-40B4-BE49-F238E27FC236}">
                    <a16:creationId xmlns:a16="http://schemas.microsoft.com/office/drawing/2014/main" id="{B81FAC7D-1EEF-91D9-7C81-BAEEE36593BC}"/>
                  </a:ext>
                </a:extLst>
              </p:cNvPr>
              <p:cNvSpPr/>
              <p:nvPr/>
            </p:nvSpPr>
            <p:spPr>
              <a:xfrm>
                <a:off x="1496291" y="5126361"/>
                <a:ext cx="3414496" cy="307776"/>
              </a:xfrm>
              <a:prstGeom prst="roundRect">
                <a:avLst/>
              </a:prstGeom>
              <a:noFill/>
              <a:ln w="31750" cap="flat" cmpd="sng" algn="ctr">
                <a:noFill/>
                <a:prstDash val="solid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algn="ctr" defTabSz="1600847"/>
                <a:r>
                  <a:rPr lang="en-US" sz="2000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0b</a:t>
                </a:r>
                <a:r>
                  <a:rPr lang="en-US" sz="2000" kern="0" dirty="0">
                    <a:solidFill>
                      <a:srgbClr val="ED7C31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0111</a:t>
                </a:r>
                <a:r>
                  <a:rPr lang="en-US" sz="2000" kern="0" dirty="0">
                    <a:solidFill>
                      <a:srgbClr val="10813D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0111</a:t>
                </a:r>
                <a:r>
                  <a:rPr lang="en-US" sz="2000" kern="0" dirty="0">
                    <a:solidFill>
                      <a:srgbClr val="5B9CD5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0110</a:t>
                </a:r>
                <a:r>
                  <a:rPr lang="en-US" sz="2000" kern="0" dirty="0">
                    <a:solidFill>
                      <a:srgbClr val="ED7C31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1011</a:t>
                </a:r>
                <a:r>
                  <a:rPr lang="en-US" sz="2000" kern="0" dirty="0">
                    <a:solidFill>
                      <a:srgbClr val="5B9CD5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0110</a:t>
                </a:r>
                <a:endParaRPr lang="en-US" sz="1050" b="1" kern="0" dirty="0">
                  <a:solidFill>
                    <a:srgbClr val="ED7C31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13ECCB6-B0A2-5E02-21BC-988434738015}"/>
                </a:ext>
              </a:extLst>
            </p:cNvPr>
            <p:cNvGrpSpPr/>
            <p:nvPr/>
          </p:nvGrpSpPr>
          <p:grpSpPr>
            <a:xfrm>
              <a:off x="469926" y="4788333"/>
              <a:ext cx="7311560" cy="495887"/>
              <a:chOff x="469926" y="4788333"/>
              <a:chExt cx="7311560" cy="495887"/>
            </a:xfrm>
          </p:grpSpPr>
          <p:cxnSp>
            <p:nvCxnSpPr>
              <p:cNvPr id="167" name="Elbow Connector 166">
                <a:extLst>
                  <a:ext uri="{FF2B5EF4-FFF2-40B4-BE49-F238E27FC236}">
                    <a16:creationId xmlns:a16="http://schemas.microsoft.com/office/drawing/2014/main" id="{9549CA17-87FD-8D44-9251-323E72F6D108}"/>
                  </a:ext>
                </a:extLst>
              </p:cNvPr>
              <p:cNvCxnSpPr>
                <a:cxnSpLocks/>
                <a:stCxn id="128" idx="2"/>
                <a:endCxn id="132" idx="1"/>
              </p:cNvCxnSpPr>
              <p:nvPr/>
            </p:nvCxnSpPr>
            <p:spPr>
              <a:xfrm rot="5400000">
                <a:off x="1347214" y="3911045"/>
                <a:ext cx="495886" cy="2250462"/>
              </a:xfrm>
              <a:prstGeom prst="bentConnector4">
                <a:avLst>
                  <a:gd name="adj1" fmla="val 34484"/>
                  <a:gd name="adj2" fmla="val 110158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Elbow Connector 167">
                <a:extLst>
                  <a:ext uri="{FF2B5EF4-FFF2-40B4-BE49-F238E27FC236}">
                    <a16:creationId xmlns:a16="http://schemas.microsoft.com/office/drawing/2014/main" id="{4A78C3D0-75AE-F639-DB44-EC46542CB70C}"/>
                  </a:ext>
                </a:extLst>
              </p:cNvPr>
              <p:cNvCxnSpPr>
                <a:cxnSpLocks/>
                <a:stCxn id="117" idx="2"/>
                <a:endCxn id="132" idx="1"/>
              </p:cNvCxnSpPr>
              <p:nvPr/>
            </p:nvCxnSpPr>
            <p:spPr>
              <a:xfrm rot="5400000">
                <a:off x="503698" y="4754562"/>
                <a:ext cx="495886" cy="563429"/>
              </a:xfrm>
              <a:prstGeom prst="bentConnector4">
                <a:avLst>
                  <a:gd name="adj1" fmla="val 34484"/>
                  <a:gd name="adj2" fmla="val 140573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Elbow Connector 170">
                <a:extLst>
                  <a:ext uri="{FF2B5EF4-FFF2-40B4-BE49-F238E27FC236}">
                    <a16:creationId xmlns:a16="http://schemas.microsoft.com/office/drawing/2014/main" id="{61C1A7A4-A86F-714D-0EF4-A35FB70F9D9B}"/>
                  </a:ext>
                </a:extLst>
              </p:cNvPr>
              <p:cNvCxnSpPr>
                <a:cxnSpLocks/>
                <a:stCxn id="129" idx="2"/>
                <a:endCxn id="132" idx="1"/>
              </p:cNvCxnSpPr>
              <p:nvPr/>
            </p:nvCxnSpPr>
            <p:spPr>
              <a:xfrm rot="5400000">
                <a:off x="2190731" y="3067529"/>
                <a:ext cx="495886" cy="3937495"/>
              </a:xfrm>
              <a:prstGeom prst="bentConnector4">
                <a:avLst>
                  <a:gd name="adj1" fmla="val 34484"/>
                  <a:gd name="adj2" fmla="val 105806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Elbow Connector 173">
                <a:extLst>
                  <a:ext uri="{FF2B5EF4-FFF2-40B4-BE49-F238E27FC236}">
                    <a16:creationId xmlns:a16="http://schemas.microsoft.com/office/drawing/2014/main" id="{B0CABB79-0B61-62D0-512F-53AAA67EAEAF}"/>
                  </a:ext>
                </a:extLst>
              </p:cNvPr>
              <p:cNvCxnSpPr>
                <a:cxnSpLocks/>
                <a:stCxn id="130" idx="2"/>
                <a:endCxn id="132" idx="1"/>
              </p:cNvCxnSpPr>
              <p:nvPr/>
            </p:nvCxnSpPr>
            <p:spPr>
              <a:xfrm rot="5400000">
                <a:off x="3034247" y="2224012"/>
                <a:ext cx="495886" cy="5624528"/>
              </a:xfrm>
              <a:prstGeom prst="bentConnector4">
                <a:avLst>
                  <a:gd name="adj1" fmla="val 34484"/>
                  <a:gd name="adj2" fmla="val 104064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Elbow Connector 176">
                <a:extLst>
                  <a:ext uri="{FF2B5EF4-FFF2-40B4-BE49-F238E27FC236}">
                    <a16:creationId xmlns:a16="http://schemas.microsoft.com/office/drawing/2014/main" id="{5BED47A3-4E9B-0054-D062-9A35D87A7DC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877763" y="1380496"/>
                <a:ext cx="495886" cy="7311560"/>
              </a:xfrm>
              <a:prstGeom prst="bentConnector4">
                <a:avLst>
                  <a:gd name="adj1" fmla="val 34484"/>
                  <a:gd name="adj2" fmla="val 103127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FC8EFAD-523C-A18C-C7C0-5A2FF3D563A8}"/>
              </a:ext>
            </a:extLst>
          </p:cNvPr>
          <p:cNvGrpSpPr/>
          <p:nvPr/>
        </p:nvGrpSpPr>
        <p:grpSpPr>
          <a:xfrm>
            <a:off x="6470779" y="3569045"/>
            <a:ext cx="2424096" cy="307776"/>
            <a:chOff x="4892572" y="5126361"/>
            <a:chExt cx="2424096" cy="307776"/>
          </a:xfrm>
        </p:grpSpPr>
        <p:cxnSp>
          <p:nvCxnSpPr>
            <p:cNvPr id="181" name="Straight Arrow Connector 180">
              <a:extLst>
                <a:ext uri="{FF2B5EF4-FFF2-40B4-BE49-F238E27FC236}">
                  <a16:creationId xmlns:a16="http://schemas.microsoft.com/office/drawing/2014/main" id="{C1F31BEA-2AE3-53F0-47CF-9BC43410CC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2572" y="5280249"/>
              <a:ext cx="34537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Rounded Rectangle 181">
              <a:extLst>
                <a:ext uri="{FF2B5EF4-FFF2-40B4-BE49-F238E27FC236}">
                  <a16:creationId xmlns:a16="http://schemas.microsoft.com/office/drawing/2014/main" id="{D034D7E7-E894-E7E0-133E-92D3BAB17F56}"/>
                </a:ext>
              </a:extLst>
            </p:cNvPr>
            <p:cNvSpPr/>
            <p:nvPr/>
          </p:nvSpPr>
          <p:spPr>
            <a:xfrm>
              <a:off x="5256158" y="5126361"/>
              <a:ext cx="726652" cy="307776"/>
            </a:xfrm>
            <a:prstGeom prst="roundRect">
              <a:avLst/>
            </a:prstGeom>
            <a:solidFill>
              <a:srgbClr val="F2F2F2"/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93" name="Straight Arrow Connector 192">
              <a:extLst>
                <a:ext uri="{FF2B5EF4-FFF2-40B4-BE49-F238E27FC236}">
                  <a16:creationId xmlns:a16="http://schemas.microsoft.com/office/drawing/2014/main" id="{2BB51120-C05C-CB14-DD46-5DF434FAEB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810" y="5284535"/>
              <a:ext cx="34537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Rounded Rectangle 193">
              <a:extLst>
                <a:ext uri="{FF2B5EF4-FFF2-40B4-BE49-F238E27FC236}">
                  <a16:creationId xmlns:a16="http://schemas.microsoft.com/office/drawing/2014/main" id="{26A02CE0-112B-BFFC-C5B5-F61D7C45AFC5}"/>
                </a:ext>
              </a:extLst>
            </p:cNvPr>
            <p:cNvSpPr/>
            <p:nvPr/>
          </p:nvSpPr>
          <p:spPr>
            <a:xfrm>
              <a:off x="6275387" y="5126361"/>
              <a:ext cx="1041281" cy="307776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0x77db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243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48E0F-8C0A-D755-75EF-D1A347F3D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1250568-8BFC-E2C7-0E42-9F537EC179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51297" y="1358676"/>
            <a:ext cx="8489406" cy="27704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873EAF-4E13-7B55-DE98-87EA0051FA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851298" y="1359553"/>
            <a:ext cx="8489404" cy="276874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346275-6AB9-143A-1AB1-A12A1B59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24</a:t>
            </a:fld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1757377-B224-EA82-6077-3CB33B621326}"/>
              </a:ext>
            </a:extLst>
          </p:cNvPr>
          <p:cNvGrpSpPr/>
          <p:nvPr/>
        </p:nvGrpSpPr>
        <p:grpSpPr>
          <a:xfrm>
            <a:off x="1851298" y="3990819"/>
            <a:ext cx="8000053" cy="499801"/>
            <a:chOff x="327297" y="3990818"/>
            <a:chExt cx="8000053" cy="499801"/>
          </a:xfrm>
        </p:grpSpPr>
        <p:sp>
          <p:nvSpPr>
            <p:cNvPr id="19" name="Striped Right Arrow 18">
              <a:extLst>
                <a:ext uri="{FF2B5EF4-FFF2-40B4-BE49-F238E27FC236}">
                  <a16:creationId xmlns:a16="http://schemas.microsoft.com/office/drawing/2014/main" id="{04F2B5FE-7CE5-905A-6D4F-6D0D762F203F}"/>
                </a:ext>
              </a:extLst>
            </p:cNvPr>
            <p:cNvSpPr/>
            <p:nvPr/>
          </p:nvSpPr>
          <p:spPr>
            <a:xfrm>
              <a:off x="1883292" y="3991781"/>
              <a:ext cx="141890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305C7D8E-6E78-0A0B-8AF6-F842DF4BB758}"/>
                    </a:ext>
                  </a:extLst>
                </p:cNvPr>
                <p:cNvSpPr txBox="1"/>
                <p:nvPr/>
              </p:nvSpPr>
              <p:spPr>
                <a:xfrm>
                  <a:off x="327297" y="4182842"/>
                  <a:ext cx="3443323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kern="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Genome Size Increase: </a:t>
                  </a:r>
                  <a:r>
                    <a:rPr lang="en-US" sz="2000" b="1" kern="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150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305C7D8E-6E78-0A0B-8AF6-F842DF4BB7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297" y="4182842"/>
                  <a:ext cx="3443323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3663" t="-24000" r="-1099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Striped Right Arrow 20">
              <a:extLst>
                <a:ext uri="{FF2B5EF4-FFF2-40B4-BE49-F238E27FC236}">
                  <a16:creationId xmlns:a16="http://schemas.microsoft.com/office/drawing/2014/main" id="{6529BCCC-CCCB-02C9-4B83-C09AAF77C1F3}"/>
                </a:ext>
              </a:extLst>
            </p:cNvPr>
            <p:cNvSpPr/>
            <p:nvPr/>
          </p:nvSpPr>
          <p:spPr>
            <a:xfrm>
              <a:off x="3456739" y="3991781"/>
              <a:ext cx="141732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8169D90-D4B1-81DC-C75E-8DA4D07E67A4}"/>
                    </a:ext>
                  </a:extLst>
                </p:cNvPr>
                <p:cNvSpPr txBox="1"/>
                <p:nvPr/>
              </p:nvSpPr>
              <p:spPr>
                <a:xfrm>
                  <a:off x="4658181" y="4182842"/>
                  <a:ext cx="586304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b="1" kern="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2.4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8169D90-D4B1-81DC-C75E-8DA4D07E67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8181" y="4182842"/>
                  <a:ext cx="586304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25532" t="-24000" r="-12766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330B6085-303F-3CDA-B8D1-C33236F31993}"/>
                    </a:ext>
                  </a:extLst>
                </p:cNvPr>
                <p:cNvSpPr txBox="1"/>
                <p:nvPr/>
              </p:nvSpPr>
              <p:spPr>
                <a:xfrm>
                  <a:off x="6230047" y="4182842"/>
                  <a:ext cx="58630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b="1" kern="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9.2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330B6085-303F-3CDA-B8D1-C33236F319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0047" y="4182842"/>
                  <a:ext cx="586305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25532" t="-24000" r="-12766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A976485-9C44-3274-869A-58548CE0FAE6}"/>
                    </a:ext>
                  </a:extLst>
                </p:cNvPr>
                <p:cNvSpPr txBox="1"/>
                <p:nvPr/>
              </p:nvSpPr>
              <p:spPr>
                <a:xfrm>
                  <a:off x="7801914" y="4182842"/>
                  <a:ext cx="525436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b="1" kern="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28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A976485-9C44-3274-869A-58548CE0FA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1914" y="4182842"/>
                  <a:ext cx="525436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28571" t="-24000" r="-11905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Striped Right Arrow 25">
              <a:extLst>
                <a:ext uri="{FF2B5EF4-FFF2-40B4-BE49-F238E27FC236}">
                  <a16:creationId xmlns:a16="http://schemas.microsoft.com/office/drawing/2014/main" id="{E06EBAA2-7178-3D82-E8F6-6F85B016BFF7}"/>
                </a:ext>
              </a:extLst>
            </p:cNvPr>
            <p:cNvSpPr/>
            <p:nvPr/>
          </p:nvSpPr>
          <p:spPr>
            <a:xfrm>
              <a:off x="5028606" y="3991335"/>
              <a:ext cx="141732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7" name="Striped Right Arrow 26">
              <a:extLst>
                <a:ext uri="{FF2B5EF4-FFF2-40B4-BE49-F238E27FC236}">
                  <a16:creationId xmlns:a16="http://schemas.microsoft.com/office/drawing/2014/main" id="{676A14D0-3047-C481-F4E1-10B44B38BF0F}"/>
                </a:ext>
              </a:extLst>
            </p:cNvPr>
            <p:cNvSpPr/>
            <p:nvPr/>
          </p:nvSpPr>
          <p:spPr>
            <a:xfrm>
              <a:off x="6600473" y="3990818"/>
              <a:ext cx="141732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C6524AA7-397A-3926-264B-4B8B61D390B1}"/>
              </a:ext>
            </a:extLst>
          </p:cNvPr>
          <p:cNvSpPr/>
          <p:nvPr/>
        </p:nvSpPr>
        <p:spPr>
          <a:xfrm>
            <a:off x="9566304" y="2822729"/>
            <a:ext cx="813367" cy="1003314"/>
          </a:xfrm>
          <a:prstGeom prst="roundRect">
            <a:avLst/>
          </a:prstGeom>
          <a:noFill/>
          <a:ln w="31750" cap="flat" cmpd="sng" algn="ctr">
            <a:solidFill>
              <a:srgbClr val="4473C4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endParaRPr lang="en-US" sz="1200" b="1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A31A742-AB84-B738-12BC-7AAADA9065A4}"/>
              </a:ext>
            </a:extLst>
          </p:cNvPr>
          <p:cNvCxnSpPr>
            <a:cxnSpLocks/>
          </p:cNvCxnSpPr>
          <p:nvPr/>
        </p:nvCxnSpPr>
        <p:spPr>
          <a:xfrm>
            <a:off x="2812479" y="3548872"/>
            <a:ext cx="7528225" cy="0"/>
          </a:xfrm>
          <a:prstGeom prst="straightConnector1">
            <a:avLst/>
          </a:prstGeom>
          <a:ln w="38100">
            <a:solidFill>
              <a:srgbClr val="C00700"/>
            </a:solidFill>
            <a:prstDash val="sysDot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9798A07-04C7-03E5-7863-E9B474E7EFCB}"/>
              </a:ext>
            </a:extLst>
          </p:cNvPr>
          <p:cNvSpPr/>
          <p:nvPr/>
        </p:nvSpPr>
        <p:spPr>
          <a:xfrm>
            <a:off x="2452142" y="4934594"/>
            <a:ext cx="7287716" cy="807749"/>
          </a:xfrm>
          <a:prstGeom prst="roundRect">
            <a:avLst/>
          </a:prstGeom>
          <a:solidFill>
            <a:srgbClr val="E4F2DE"/>
          </a:solidFill>
          <a:ln w="31750" cap="flat" cmpd="sng" algn="ctr">
            <a:solidFill>
              <a:srgbClr val="10813B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r>
              <a:rPr lang="en-US" sz="20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Real-time Analysis for Human Genomes:</a:t>
            </a:r>
            <a:br>
              <a:rPr lang="en-US" sz="20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 search instead of costly neighbor search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F520F1E-6741-7D20-781D-39047E3A1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Real-Time Analysis Benefits from Fast Search</a:t>
            </a:r>
          </a:p>
        </p:txBody>
      </p:sp>
    </p:spTree>
    <p:extLst>
      <p:ext uri="{BB962C8B-B14F-4D97-AF65-F5344CB8AC3E}">
        <p14:creationId xmlns:p14="http://schemas.microsoft.com/office/powerpoint/2010/main" val="61134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07C3F-A39F-C1DB-58BB-08C7DA88D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AA1E5A-A018-585C-9C89-EF12FE05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A31E463-6B6D-6F4D-4C23-7F845B495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Fast Search Leads to Accurate Search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B68094-0980-9090-6E72-A9DC5CA0D8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81633" y="1359553"/>
            <a:ext cx="8228734" cy="2768743"/>
          </a:xfrm>
          <a:prstGeom prst="rect">
            <a:avLst/>
          </a:prstGeom>
          <a:ln>
            <a:noFill/>
          </a:ln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81A3CE5-867B-D213-B3B3-8B779B46BEE5}"/>
              </a:ext>
            </a:extLst>
          </p:cNvPr>
          <p:cNvSpPr/>
          <p:nvPr/>
        </p:nvSpPr>
        <p:spPr>
          <a:xfrm>
            <a:off x="2452142" y="4197498"/>
            <a:ext cx="7287716" cy="1091076"/>
          </a:xfrm>
          <a:prstGeom prst="roundRect">
            <a:avLst/>
          </a:prstGeom>
          <a:solidFill>
            <a:srgbClr val="E4F2DE"/>
          </a:solidFill>
          <a:ln w="31750" cap="flat" cmpd="sng" algn="ctr">
            <a:solidFill>
              <a:srgbClr val="10813B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r>
              <a:rPr lang="en-US" sz="20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Best accuracy for all genomes:</a:t>
            </a:r>
            <a:br>
              <a:rPr lang="en-US" sz="20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Hash values span longer sequences than vectors -&gt;</a:t>
            </a:r>
            <a:br>
              <a:rPr lang="en-US" sz="2000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unique and informative matches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EF32936-3A0E-F146-FC21-6547938D2BFC}"/>
              </a:ext>
            </a:extLst>
          </p:cNvPr>
          <p:cNvSpPr/>
          <p:nvPr/>
        </p:nvSpPr>
        <p:spPr>
          <a:xfrm>
            <a:off x="2468729" y="5491775"/>
            <a:ext cx="7287716" cy="807749"/>
          </a:xfrm>
          <a:prstGeom prst="roundRect">
            <a:avLst/>
          </a:prstGeom>
          <a:solidFill>
            <a:srgbClr val="E4F2DE"/>
          </a:solidFill>
          <a:ln w="31750" cap="flat" cmpd="sng" algn="ctr">
            <a:solidFill>
              <a:srgbClr val="10813B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r>
              <a:rPr lang="en-US" sz="20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(Almost) Identical accuracy to </a:t>
            </a:r>
            <a:r>
              <a:rPr lang="en-US" sz="2000" b="1" dirty="0" err="1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basecalled</a:t>
            </a:r>
            <a:r>
              <a:rPr lang="en-US" sz="20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analysis:</a:t>
            </a:r>
            <a:endParaRPr lang="en-US" sz="2000" dirty="0">
              <a:solidFill>
                <a:srgbClr val="10813D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defTabSz="1600847"/>
            <a:r>
              <a:rPr lang="en-US" sz="2000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the small difference because RawHash is even better?</a:t>
            </a:r>
          </a:p>
        </p:txBody>
      </p:sp>
    </p:spTree>
    <p:extLst>
      <p:ext uri="{BB962C8B-B14F-4D97-AF65-F5344CB8AC3E}">
        <p14:creationId xmlns:p14="http://schemas.microsoft.com/office/powerpoint/2010/main" val="202947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D3E37A-ACFC-AD0B-C1A6-56A793B91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836940A-0AA1-CD11-CC65-53EE331C0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RawHash is Open Source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7C8E17C-D3B6-00C6-B0A9-309B0FB2C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81" y="687080"/>
            <a:ext cx="7962838" cy="54838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5D5D82-7441-933B-4BBE-03016430DC83}"/>
              </a:ext>
            </a:extLst>
          </p:cNvPr>
          <p:cNvSpPr txBox="1"/>
          <p:nvPr/>
        </p:nvSpPr>
        <p:spPr>
          <a:xfrm>
            <a:off x="2852584" y="5986254"/>
            <a:ext cx="4653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venir Next" panose="020B0503020202020204" pitchFamily="34" charset="0"/>
                <a:hlinkClick r:id="rId4"/>
              </a:rPr>
              <a:t>https://github.com/CMU-SAFARI/RawHash</a:t>
            </a:r>
            <a:r>
              <a:rPr lang="en-US" dirty="0">
                <a:latin typeface="Avenir Next" panose="020B0503020202020204" pitchFamily="34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859E8E-A3D0-B98C-7F58-2DFA7AA67033}"/>
              </a:ext>
            </a:extLst>
          </p:cNvPr>
          <p:cNvSpPr txBox="1"/>
          <p:nvPr/>
        </p:nvSpPr>
        <p:spPr>
          <a:xfrm>
            <a:off x="2852584" y="6326061"/>
            <a:ext cx="4894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venir Next" panose="020B0503020202020204" pitchFamily="34" charset="0"/>
                <a:hlinkClick r:id="rId5"/>
              </a:rPr>
              <a:t>https://github.com/STORMGroup/RawHash2</a:t>
            </a:r>
            <a:endParaRPr lang="en-US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327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CCBE63-87A0-081A-5513-07E715953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000" u="sng" dirty="0">
                <a:solidFill>
                  <a:srgbClr val="222222"/>
                </a:solidFill>
              </a:rPr>
              <a:t>Can Firtina</a:t>
            </a:r>
            <a:r>
              <a:rPr lang="en-US" altLang="en-US" sz="2000" dirty="0">
                <a:solidFill>
                  <a:srgbClr val="222222"/>
                </a:solidFill>
              </a:rPr>
              <a:t>, Melina Soysal, Joël </a:t>
            </a:r>
            <a:r>
              <a:rPr lang="en-US" altLang="en-US" sz="2000" dirty="0" err="1">
                <a:solidFill>
                  <a:srgbClr val="222222"/>
                </a:solidFill>
              </a:rPr>
              <a:t>Lindegger</a:t>
            </a:r>
            <a:r>
              <a:rPr lang="en-US" altLang="en-US" sz="2000" dirty="0">
                <a:solidFill>
                  <a:srgbClr val="222222"/>
                </a:solidFill>
              </a:rPr>
              <a:t>, and Onur Mutlu,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b="1" dirty="0">
                <a:solidFill>
                  <a:srgbClr val="222222"/>
                </a:solidFill>
              </a:rPr>
              <a:t>"RawHash2: Mapping Raw Nanopore Signals Using</a:t>
            </a:r>
            <a:br>
              <a:rPr lang="en-US" altLang="en-US" sz="2000" b="1" dirty="0">
                <a:solidFill>
                  <a:srgbClr val="222222"/>
                </a:solidFill>
              </a:rPr>
            </a:br>
            <a:r>
              <a:rPr lang="en-US" altLang="en-US" sz="2000" b="1" dirty="0">
                <a:solidFill>
                  <a:srgbClr val="222222"/>
                </a:solidFill>
              </a:rPr>
              <a:t>Hash-Based Seeding and Adaptive Quantization"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i="1" dirty="0">
                <a:solidFill>
                  <a:srgbClr val="222222"/>
                </a:solidFill>
                <a:hlinkClick r:id="rId3"/>
              </a:rPr>
              <a:t>Bioinformatics</a:t>
            </a:r>
            <a:r>
              <a:rPr lang="en-US" altLang="en-US" sz="2000" dirty="0">
                <a:solidFill>
                  <a:srgbClr val="222222"/>
                </a:solidFill>
              </a:rPr>
              <a:t>, July 2024.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dirty="0">
                <a:solidFill>
                  <a:srgbClr val="222222"/>
                </a:solidFill>
              </a:rPr>
              <a:t>Paper </a:t>
            </a:r>
            <a:r>
              <a:rPr lang="en-US" altLang="en-US" sz="2000" dirty="0">
                <a:solidFill>
                  <a:srgbClr val="222222"/>
                </a:solidFill>
                <a:hlinkClick r:id="rId4"/>
              </a:rPr>
              <a:t>[online]</a:t>
            </a:r>
            <a:r>
              <a:rPr lang="en-US" altLang="en-US" sz="2000" dirty="0">
                <a:solidFill>
                  <a:srgbClr val="222222"/>
                </a:solidFill>
              </a:rPr>
              <a:t> </a:t>
            </a:r>
            <a:r>
              <a:rPr lang="en-US" altLang="en-US" sz="2000" dirty="0">
                <a:solidFill>
                  <a:srgbClr val="222222"/>
                </a:solidFill>
                <a:hlinkClick r:id="rId5"/>
              </a:rPr>
              <a:t>[pdf]</a:t>
            </a:r>
            <a:r>
              <a:rPr lang="en-US" altLang="en-US" sz="2000" dirty="0">
                <a:solidFill>
                  <a:srgbClr val="222222"/>
                </a:solidFill>
              </a:rPr>
              <a:t> </a:t>
            </a:r>
            <a:r>
              <a:rPr lang="en-US" altLang="en-US" sz="2000" dirty="0">
                <a:solidFill>
                  <a:srgbClr val="222222"/>
                </a:solidFill>
                <a:hlinkClick r:id="rId6"/>
              </a:rPr>
              <a:t>[code]</a:t>
            </a:r>
            <a:endParaRPr lang="en-US" altLang="en-US" sz="2000" dirty="0">
              <a:solidFill>
                <a:srgbClr val="22222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4AECF3-DC8E-DB31-4F04-D3AC162B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6BED34-9383-D205-4E49-CFD7CD86C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Real-Time Raw Signal Analysis </a:t>
            </a:r>
            <a:r>
              <a:rPr lang="en-US" sz="2400" dirty="0"/>
              <a:t>[Bioinformatics '24]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D6A14A-D42B-7EA3-9BB4-2D6B3AD02B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1153"/>
          <a:stretch/>
        </p:blipFill>
        <p:spPr>
          <a:xfrm>
            <a:off x="1400693" y="2636934"/>
            <a:ext cx="9390615" cy="387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238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71B89-DEBC-7DA6-2B59-3CEA39E1E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EDB209-94D2-C648-82B2-90F73421D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D64DD0B-DDD3-FE41-F39F-89320BD9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 Signal Mapping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A8EDF67-DB00-437D-B9E8-BEE19A433284}"/>
              </a:ext>
            </a:extLst>
          </p:cNvPr>
          <p:cNvGrpSpPr/>
          <p:nvPr/>
        </p:nvGrpSpPr>
        <p:grpSpPr>
          <a:xfrm>
            <a:off x="1394379" y="2592501"/>
            <a:ext cx="1261716" cy="1482426"/>
            <a:chOff x="495878" y="980316"/>
            <a:chExt cx="1261716" cy="148242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F62CF93-B720-57C4-63CD-61A1824700EB}"/>
                </a:ext>
              </a:extLst>
            </p:cNvPr>
            <p:cNvSpPr txBox="1"/>
            <p:nvPr/>
          </p:nvSpPr>
          <p:spPr>
            <a:xfrm>
              <a:off x="628737" y="980316"/>
              <a:ext cx="995998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8BE3F8B-D7E4-8D6D-FC87-3FF062288C0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78" y="1687375"/>
              <a:ext cx="1261716" cy="775367"/>
              <a:chOff x="6948264" y="1776271"/>
              <a:chExt cx="1108922" cy="681469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A7EAD22-1743-D4EB-BCA1-3ADEA729A982}"/>
                  </a:ext>
                </a:extLst>
              </p:cNvPr>
              <p:cNvGrpSpPr/>
              <p:nvPr/>
            </p:nvGrpSpPr>
            <p:grpSpPr>
              <a:xfrm>
                <a:off x="6948264" y="1776271"/>
                <a:ext cx="1108922" cy="681469"/>
                <a:chOff x="2857077" y="2235844"/>
                <a:chExt cx="1108922" cy="681469"/>
              </a:xfrm>
            </p:grpSpPr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71E53400-4770-D969-E4F4-B2D8A35EC3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077" y="2917313"/>
                  <a:ext cx="110892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C860F51A-1874-F57E-5608-51D7CCB81F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57077" y="2235844"/>
                  <a:ext cx="4372" cy="68146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09E10C61-C4E7-B1F4-6157-1F4C020FDC40}"/>
                  </a:ext>
                </a:extLst>
              </p:cNvPr>
              <p:cNvGrpSpPr/>
              <p:nvPr/>
            </p:nvGrpSpPr>
            <p:grpSpPr>
              <a:xfrm>
                <a:off x="6981644" y="1976087"/>
                <a:ext cx="959736" cy="398532"/>
                <a:chOff x="6981644" y="1976087"/>
                <a:chExt cx="959736" cy="398532"/>
              </a:xfrm>
            </p:grpSpPr>
            <p:pic>
              <p:nvPicPr>
                <p:cNvPr id="10" name="Graphic 9" descr="Heartbeat with solid fill">
                  <a:extLst>
                    <a:ext uri="{FF2B5EF4-FFF2-40B4-BE49-F238E27FC236}">
                      <a16:creationId xmlns:a16="http://schemas.microsoft.com/office/drawing/2014/main" id="{1F155090-48F4-5BE1-6ED7-7246F0ECCC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6981644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eartbeat with solid fill">
                  <a:extLst>
                    <a:ext uri="{FF2B5EF4-FFF2-40B4-BE49-F238E27FC236}">
                      <a16:creationId xmlns:a16="http://schemas.microsoft.com/office/drawing/2014/main" id="{DC4C9EC0-3FB9-C9EC-92EB-742695C122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263253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2" name="Graphic 11" descr="Heartbeat with solid fill">
                  <a:extLst>
                    <a:ext uri="{FF2B5EF4-FFF2-40B4-BE49-F238E27FC236}">
                      <a16:creationId xmlns:a16="http://schemas.microsoft.com/office/drawing/2014/main" id="{664DABAA-E997-E5D7-F80A-31CE2AE77E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544862" y="1976087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B5BC91F-4A4B-0C05-A52D-4F2398F346E1}"/>
              </a:ext>
            </a:extLst>
          </p:cNvPr>
          <p:cNvCxnSpPr>
            <a:cxnSpLocks/>
          </p:cNvCxnSpPr>
          <p:nvPr/>
        </p:nvCxnSpPr>
        <p:spPr>
          <a:xfrm>
            <a:off x="3463371" y="3436322"/>
            <a:ext cx="134136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1FE03CB-B755-48BE-628F-A829B560A660}"/>
              </a:ext>
            </a:extLst>
          </p:cNvPr>
          <p:cNvGrpSpPr/>
          <p:nvPr/>
        </p:nvGrpSpPr>
        <p:grpSpPr>
          <a:xfrm>
            <a:off x="9173445" y="3754766"/>
            <a:ext cx="1840319" cy="1562294"/>
            <a:chOff x="6926963" y="958675"/>
            <a:chExt cx="1840319" cy="156229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D352A7F-BE74-F53B-8EDC-1C1373BD2549}"/>
                </a:ext>
              </a:extLst>
            </p:cNvPr>
            <p:cNvSpPr txBox="1"/>
            <p:nvPr/>
          </p:nvSpPr>
          <p:spPr>
            <a:xfrm>
              <a:off x="6926963" y="958675"/>
              <a:ext cx="1840319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Efficient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AD9CF99-8A8A-E251-9F8B-BEFFCCE999E9}"/>
                </a:ext>
              </a:extLst>
            </p:cNvPr>
            <p:cNvGrpSpPr/>
            <p:nvPr/>
          </p:nvGrpSpPr>
          <p:grpSpPr>
            <a:xfrm>
              <a:off x="7047282" y="1629148"/>
              <a:ext cx="1599680" cy="891821"/>
              <a:chOff x="6928109" y="1584573"/>
              <a:chExt cx="1599680" cy="891821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A73ED4BF-E92C-4887-D7BA-F16E4C2B86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6928109" y="1584573"/>
                <a:ext cx="1599680" cy="891821"/>
              </a:xfrm>
              <a:prstGeom prst="rect">
                <a:avLst/>
              </a:prstGeom>
            </p:spPr>
          </p:pic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7E88D77-990E-2931-AAFC-88ECFE871317}"/>
                  </a:ext>
                </a:extLst>
              </p:cNvPr>
              <p:cNvGrpSpPr/>
              <p:nvPr/>
            </p:nvGrpSpPr>
            <p:grpSpPr>
              <a:xfrm>
                <a:off x="7213821" y="1758462"/>
                <a:ext cx="1028257" cy="428080"/>
                <a:chOff x="7210341" y="1766325"/>
                <a:chExt cx="1028257" cy="428080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87E8998-AD1B-F2B5-CE24-7399362C4270}"/>
                    </a:ext>
                  </a:extLst>
                </p:cNvPr>
                <p:cNvSpPr/>
                <p:nvPr/>
              </p:nvSpPr>
              <p:spPr>
                <a:xfrm>
                  <a:off x="7247681" y="1906135"/>
                  <a:ext cx="419816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09ABD13F-8AA4-8859-F38C-5533E4A8ADD7}"/>
                    </a:ext>
                  </a:extLst>
                </p:cNvPr>
                <p:cNvSpPr/>
                <p:nvPr/>
              </p:nvSpPr>
              <p:spPr>
                <a:xfrm>
                  <a:off x="7239622" y="2023472"/>
                  <a:ext cx="376334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B1E6BEA-2F8F-99A6-0A18-7C9AD23D5D88}"/>
                    </a:ext>
                  </a:extLst>
                </p:cNvPr>
                <p:cNvSpPr/>
                <p:nvPr/>
              </p:nvSpPr>
              <p:spPr>
                <a:xfrm>
                  <a:off x="7877147" y="2023473"/>
                  <a:ext cx="297692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1D7261C2-7E19-7D46-B216-050EFBA8B9F0}"/>
                    </a:ext>
                  </a:extLst>
                </p:cNvPr>
                <p:cNvSpPr/>
                <p:nvPr/>
              </p:nvSpPr>
              <p:spPr>
                <a:xfrm>
                  <a:off x="7321956" y="2139540"/>
                  <a:ext cx="248669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F2D703B-7E22-0960-BC32-34A7747D1BC0}"/>
                    </a:ext>
                  </a:extLst>
                </p:cNvPr>
                <p:cNvSpPr/>
                <p:nvPr/>
              </p:nvSpPr>
              <p:spPr>
                <a:xfrm>
                  <a:off x="7667501" y="2139541"/>
                  <a:ext cx="571097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8C63FFBD-6F53-6DD8-85E4-648308ADF467}"/>
                    </a:ext>
                  </a:extLst>
                </p:cNvPr>
                <p:cNvSpPr/>
                <p:nvPr/>
              </p:nvSpPr>
              <p:spPr>
                <a:xfrm>
                  <a:off x="7771927" y="1907405"/>
                  <a:ext cx="466671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F0D9061-90BB-CBD3-4ED9-0FFE118A1FA1}"/>
                    </a:ext>
                  </a:extLst>
                </p:cNvPr>
                <p:cNvSpPr/>
                <p:nvPr/>
              </p:nvSpPr>
              <p:spPr>
                <a:xfrm>
                  <a:off x="7210341" y="1766325"/>
                  <a:ext cx="1028257" cy="54864"/>
                </a:xfrm>
                <a:prstGeom prst="rect">
                  <a:avLst/>
                </a:prstGeom>
                <a:solidFill>
                  <a:srgbClr val="FFE69A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F97EDA6-7E95-A4A6-478C-1F4D77C20938}"/>
              </a:ext>
            </a:extLst>
          </p:cNvPr>
          <p:cNvGrpSpPr/>
          <p:nvPr/>
        </p:nvGrpSpPr>
        <p:grpSpPr>
          <a:xfrm>
            <a:off x="1178236" y="2187858"/>
            <a:ext cx="1599680" cy="2146455"/>
            <a:chOff x="1203816" y="1868953"/>
            <a:chExt cx="1599680" cy="2146455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9AF516D7-D9EE-BEEE-B234-8471F569C9E7}"/>
                </a:ext>
              </a:extLst>
            </p:cNvPr>
            <p:cNvSpPr/>
            <p:nvPr/>
          </p:nvSpPr>
          <p:spPr>
            <a:xfrm>
              <a:off x="1203816" y="2222292"/>
              <a:ext cx="1599680" cy="1793116"/>
            </a:xfrm>
            <a:prstGeom prst="roundRect">
              <a:avLst/>
            </a:prstGeom>
            <a:noFill/>
            <a:ln w="317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999D40C-ECCF-DCB7-8799-210E6F1F0763}"/>
                </a:ext>
              </a:extLst>
            </p:cNvPr>
            <p:cNvSpPr txBox="1"/>
            <p:nvPr/>
          </p:nvSpPr>
          <p:spPr>
            <a:xfrm>
              <a:off x="1546956" y="1868953"/>
              <a:ext cx="913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Noisy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59715D-2AF7-CB3D-A94F-D64C55092F61}"/>
              </a:ext>
            </a:extLst>
          </p:cNvPr>
          <p:cNvGrpSpPr/>
          <p:nvPr/>
        </p:nvGrpSpPr>
        <p:grpSpPr>
          <a:xfrm>
            <a:off x="9293766" y="1539026"/>
            <a:ext cx="1599680" cy="1540653"/>
            <a:chOff x="2430453" y="980316"/>
            <a:chExt cx="1599680" cy="154065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E8F4407-F465-104B-BF78-CD02D58F5D73}"/>
                </a:ext>
              </a:extLst>
            </p:cNvPr>
            <p:cNvGrpSpPr/>
            <p:nvPr/>
          </p:nvGrpSpPr>
          <p:grpSpPr>
            <a:xfrm>
              <a:off x="2430453" y="1629148"/>
              <a:ext cx="1599680" cy="891821"/>
              <a:chOff x="3515351" y="4007757"/>
              <a:chExt cx="1599680" cy="891821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DDED3690-EA92-E1ED-BCC3-0194FFD96D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4678" y="4145247"/>
                <a:ext cx="601025" cy="49668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A8B7C630-0419-59BD-8AE0-FC996BFB42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3515351" y="4007757"/>
                <a:ext cx="1599680" cy="891821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FE1DF65-1D13-E9EC-52A6-9FB4E635E6FB}"/>
                </a:ext>
              </a:extLst>
            </p:cNvPr>
            <p:cNvSpPr txBox="1"/>
            <p:nvPr/>
          </p:nvSpPr>
          <p:spPr>
            <a:xfrm>
              <a:off x="2484251" y="980316"/>
              <a:ext cx="1492085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Effective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 err="1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Basecalling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31F4684-B4E9-6658-70E7-CB819D9885B1}"/>
              </a:ext>
            </a:extLst>
          </p:cNvPr>
          <p:cNvGrpSpPr/>
          <p:nvPr/>
        </p:nvGrpSpPr>
        <p:grpSpPr>
          <a:xfrm>
            <a:off x="5497790" y="1164719"/>
            <a:ext cx="1880967" cy="986525"/>
            <a:chOff x="5307290" y="3782291"/>
            <a:chExt cx="1880967" cy="986525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02A3CDD5-7190-BA21-5446-E738286633C0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6350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4473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1D42C15-CF5A-9782-296A-BD22CE42D342}"/>
                </a:ext>
              </a:extLst>
            </p:cNvPr>
            <p:cNvSpPr txBox="1"/>
            <p:nvPr/>
          </p:nvSpPr>
          <p:spPr>
            <a:xfrm>
              <a:off x="5471700" y="3967777"/>
              <a:ext cx="1552147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</a:t>
              </a:r>
              <a:b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3AC36D6-A501-B5BD-42AE-5C2D75E80D17}"/>
              </a:ext>
            </a:extLst>
          </p:cNvPr>
          <p:cNvGrpSpPr/>
          <p:nvPr/>
        </p:nvGrpSpPr>
        <p:grpSpPr>
          <a:xfrm>
            <a:off x="5497790" y="2449797"/>
            <a:ext cx="1884644" cy="986525"/>
            <a:chOff x="5307290" y="3782291"/>
            <a:chExt cx="1884644" cy="986525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EDE42246-EDD4-2380-FD3A-9F96B24359EC}"/>
                </a:ext>
              </a:extLst>
            </p:cNvPr>
            <p:cNvSpPr/>
            <p:nvPr/>
          </p:nvSpPr>
          <p:spPr>
            <a:xfrm>
              <a:off x="5307290" y="3782291"/>
              <a:ext cx="1884644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851C547-BF52-3091-F25A-113B906D45C0}"/>
                </a:ext>
              </a:extLst>
            </p:cNvPr>
            <p:cNvSpPr txBox="1"/>
            <p:nvPr/>
          </p:nvSpPr>
          <p:spPr>
            <a:xfrm>
              <a:off x="5439262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Overlapping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753F583-85E3-FC02-139C-E3B7084CC548}"/>
              </a:ext>
            </a:extLst>
          </p:cNvPr>
          <p:cNvGrpSpPr/>
          <p:nvPr/>
        </p:nvGrpSpPr>
        <p:grpSpPr>
          <a:xfrm>
            <a:off x="5497790" y="3734875"/>
            <a:ext cx="1880967" cy="986525"/>
            <a:chOff x="5307290" y="3782291"/>
            <a:chExt cx="1880967" cy="986525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86C7898F-0454-9E9B-C3FE-3C864AFC2FF3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4A31204-543D-A53A-4441-36AA38A71C56}"/>
                </a:ext>
              </a:extLst>
            </p:cNvPr>
            <p:cNvSpPr txBox="1"/>
            <p:nvPr/>
          </p:nvSpPr>
          <p:spPr>
            <a:xfrm>
              <a:off x="5437423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Error Correction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3613A8D-CB06-A71F-8383-FFA5C8DCAD52}"/>
              </a:ext>
            </a:extLst>
          </p:cNvPr>
          <p:cNvGrpSpPr/>
          <p:nvPr/>
        </p:nvGrpSpPr>
        <p:grpSpPr>
          <a:xfrm>
            <a:off x="5501467" y="5019953"/>
            <a:ext cx="1880967" cy="986525"/>
            <a:chOff x="5307289" y="3782291"/>
            <a:chExt cx="1880967" cy="986525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27D76E01-3AF7-EF72-9E96-8A4AA64EAF4F}"/>
                </a:ext>
              </a:extLst>
            </p:cNvPr>
            <p:cNvSpPr/>
            <p:nvPr/>
          </p:nvSpPr>
          <p:spPr>
            <a:xfrm>
              <a:off x="5307289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47BFDD9-8E23-CF46-27F9-9AF3B1BE5BF0}"/>
                </a:ext>
              </a:extLst>
            </p:cNvPr>
            <p:cNvSpPr txBox="1"/>
            <p:nvPr/>
          </p:nvSpPr>
          <p:spPr>
            <a:xfrm>
              <a:off x="5383923" y="3967777"/>
              <a:ext cx="1727698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</a:t>
              </a:r>
              <a:b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Modifications</a:t>
              </a:r>
            </a:p>
          </p:txBody>
        </p:sp>
      </p:grp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9BC6911-729F-9EA7-CEA3-BF31AB3EFA64}"/>
              </a:ext>
            </a:extLst>
          </p:cNvPr>
          <p:cNvCxnSpPr>
            <a:cxnSpLocks/>
          </p:cNvCxnSpPr>
          <p:nvPr/>
        </p:nvCxnSpPr>
        <p:spPr>
          <a:xfrm flipV="1">
            <a:off x="7618263" y="2538759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8BBF4A4-3380-FA99-7213-2F2600BCBFE7}"/>
              </a:ext>
            </a:extLst>
          </p:cNvPr>
          <p:cNvCxnSpPr>
            <a:cxnSpLocks/>
          </p:cNvCxnSpPr>
          <p:nvPr/>
        </p:nvCxnSpPr>
        <p:spPr>
          <a:xfrm>
            <a:off x="7618263" y="3669254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490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ACE80-3583-4753-53B0-C9CF5A3EA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E5C6AE-109B-BED9-05D2-5606A0038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4F004E-7036-3A2B-A917-6C6F20238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Overlapping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5536FEE-A60E-1985-8BD5-C2543B3631E1}"/>
              </a:ext>
            </a:extLst>
          </p:cNvPr>
          <p:cNvGrpSpPr/>
          <p:nvPr/>
        </p:nvGrpSpPr>
        <p:grpSpPr>
          <a:xfrm>
            <a:off x="1394379" y="2592501"/>
            <a:ext cx="1261716" cy="1482426"/>
            <a:chOff x="495878" y="980316"/>
            <a:chExt cx="1261716" cy="148242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5B3D67-ECBD-58FC-D5B1-8C313D845913}"/>
                </a:ext>
              </a:extLst>
            </p:cNvPr>
            <p:cNvSpPr txBox="1"/>
            <p:nvPr/>
          </p:nvSpPr>
          <p:spPr>
            <a:xfrm>
              <a:off x="628737" y="980316"/>
              <a:ext cx="995998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8C3CB45-9541-DD58-0FAE-0978383F09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78" y="1687375"/>
              <a:ext cx="1261716" cy="775367"/>
              <a:chOff x="6948264" y="1776271"/>
              <a:chExt cx="1108922" cy="681469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27790AC-F4F0-51D7-CDB0-0939DE6682B2}"/>
                  </a:ext>
                </a:extLst>
              </p:cNvPr>
              <p:cNvGrpSpPr/>
              <p:nvPr/>
            </p:nvGrpSpPr>
            <p:grpSpPr>
              <a:xfrm>
                <a:off x="6948264" y="1776271"/>
                <a:ext cx="1108922" cy="681469"/>
                <a:chOff x="2857077" y="2235844"/>
                <a:chExt cx="1108922" cy="681469"/>
              </a:xfrm>
            </p:grpSpPr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97C57AD8-0816-F2FA-54D6-654D251667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077" y="2917313"/>
                  <a:ext cx="110892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205F9313-70DB-E8EC-1C82-6F9A27E5C0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57077" y="2235844"/>
                  <a:ext cx="4372" cy="68146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A06B23C-EAA2-24AA-5187-56C0684F7045}"/>
                  </a:ext>
                </a:extLst>
              </p:cNvPr>
              <p:cNvGrpSpPr/>
              <p:nvPr/>
            </p:nvGrpSpPr>
            <p:grpSpPr>
              <a:xfrm>
                <a:off x="6981644" y="1976087"/>
                <a:ext cx="959736" cy="398532"/>
                <a:chOff x="6981644" y="1976087"/>
                <a:chExt cx="959736" cy="398532"/>
              </a:xfrm>
            </p:grpSpPr>
            <p:pic>
              <p:nvPicPr>
                <p:cNvPr id="10" name="Graphic 9" descr="Heartbeat with solid fill">
                  <a:extLst>
                    <a:ext uri="{FF2B5EF4-FFF2-40B4-BE49-F238E27FC236}">
                      <a16:creationId xmlns:a16="http://schemas.microsoft.com/office/drawing/2014/main" id="{8A42E49F-E92F-E7F4-ACBB-78F62BE587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6981644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eartbeat with solid fill">
                  <a:extLst>
                    <a:ext uri="{FF2B5EF4-FFF2-40B4-BE49-F238E27FC236}">
                      <a16:creationId xmlns:a16="http://schemas.microsoft.com/office/drawing/2014/main" id="{55943B8C-BE49-1397-FE76-CF1F63F6A6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263253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2" name="Graphic 11" descr="Heartbeat with solid fill">
                  <a:extLst>
                    <a:ext uri="{FF2B5EF4-FFF2-40B4-BE49-F238E27FC236}">
                      <a16:creationId xmlns:a16="http://schemas.microsoft.com/office/drawing/2014/main" id="{B2FB4027-0681-6C11-8B11-BB3668EBBE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544862" y="1976087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C967DDD-D56D-2C34-AA61-90E989C338F2}"/>
              </a:ext>
            </a:extLst>
          </p:cNvPr>
          <p:cNvCxnSpPr>
            <a:cxnSpLocks/>
          </p:cNvCxnSpPr>
          <p:nvPr/>
        </p:nvCxnSpPr>
        <p:spPr>
          <a:xfrm>
            <a:off x="3463371" y="3436322"/>
            <a:ext cx="134136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9B8D15B-D443-E08A-8CBF-1D6DDFCC2DCD}"/>
              </a:ext>
            </a:extLst>
          </p:cNvPr>
          <p:cNvGrpSpPr/>
          <p:nvPr/>
        </p:nvGrpSpPr>
        <p:grpSpPr>
          <a:xfrm>
            <a:off x="9173445" y="3754766"/>
            <a:ext cx="1840319" cy="1562294"/>
            <a:chOff x="6926963" y="958675"/>
            <a:chExt cx="1840319" cy="156229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4BC6B66-70EC-63D1-565C-00997EF40877}"/>
                </a:ext>
              </a:extLst>
            </p:cNvPr>
            <p:cNvSpPr txBox="1"/>
            <p:nvPr/>
          </p:nvSpPr>
          <p:spPr>
            <a:xfrm>
              <a:off x="6926963" y="958675"/>
              <a:ext cx="1840319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Efficient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F312992-5874-4718-A270-0A3A42A8C659}"/>
                </a:ext>
              </a:extLst>
            </p:cNvPr>
            <p:cNvGrpSpPr/>
            <p:nvPr/>
          </p:nvGrpSpPr>
          <p:grpSpPr>
            <a:xfrm>
              <a:off x="7047282" y="1629148"/>
              <a:ext cx="1599680" cy="891821"/>
              <a:chOff x="6928109" y="1584573"/>
              <a:chExt cx="1599680" cy="891821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7F7C9D9E-7DE6-68B6-A0A8-8B18A8A5C6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6928109" y="1584573"/>
                <a:ext cx="1599680" cy="891821"/>
              </a:xfrm>
              <a:prstGeom prst="rect">
                <a:avLst/>
              </a:prstGeom>
            </p:spPr>
          </p:pic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1F75985-A170-BDDC-57E9-433B9F1A7320}"/>
                  </a:ext>
                </a:extLst>
              </p:cNvPr>
              <p:cNvGrpSpPr/>
              <p:nvPr/>
            </p:nvGrpSpPr>
            <p:grpSpPr>
              <a:xfrm>
                <a:off x="7213821" y="1758462"/>
                <a:ext cx="1028257" cy="428080"/>
                <a:chOff x="7210341" y="1766325"/>
                <a:chExt cx="1028257" cy="428080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256CAA2-EF56-8C6B-DE04-A13C8394CC78}"/>
                    </a:ext>
                  </a:extLst>
                </p:cNvPr>
                <p:cNvSpPr/>
                <p:nvPr/>
              </p:nvSpPr>
              <p:spPr>
                <a:xfrm>
                  <a:off x="7247681" y="1906135"/>
                  <a:ext cx="419816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9889D311-A822-C54A-3F02-E6065D98522E}"/>
                    </a:ext>
                  </a:extLst>
                </p:cNvPr>
                <p:cNvSpPr/>
                <p:nvPr/>
              </p:nvSpPr>
              <p:spPr>
                <a:xfrm>
                  <a:off x="7239622" y="2023472"/>
                  <a:ext cx="376334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E1A7DEC-A6CC-B526-8DAE-AA7BA9FA25D8}"/>
                    </a:ext>
                  </a:extLst>
                </p:cNvPr>
                <p:cNvSpPr/>
                <p:nvPr/>
              </p:nvSpPr>
              <p:spPr>
                <a:xfrm>
                  <a:off x="7877147" y="2023473"/>
                  <a:ext cx="297692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E5C391F-9B6A-FF20-626B-8DA1723DB115}"/>
                    </a:ext>
                  </a:extLst>
                </p:cNvPr>
                <p:cNvSpPr/>
                <p:nvPr/>
              </p:nvSpPr>
              <p:spPr>
                <a:xfrm>
                  <a:off x="7321956" y="2139540"/>
                  <a:ext cx="248669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99DD8399-EEA9-381C-5FD2-A0DCB62B3715}"/>
                    </a:ext>
                  </a:extLst>
                </p:cNvPr>
                <p:cNvSpPr/>
                <p:nvPr/>
              </p:nvSpPr>
              <p:spPr>
                <a:xfrm>
                  <a:off x="7667501" y="2139541"/>
                  <a:ext cx="571097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DD14E99A-CBA9-EF2D-E00E-5B56068A3D7D}"/>
                    </a:ext>
                  </a:extLst>
                </p:cNvPr>
                <p:cNvSpPr/>
                <p:nvPr/>
              </p:nvSpPr>
              <p:spPr>
                <a:xfrm>
                  <a:off x="7771927" y="1907405"/>
                  <a:ext cx="466671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0983E844-5595-879A-3FD1-BC6334B746B6}"/>
                    </a:ext>
                  </a:extLst>
                </p:cNvPr>
                <p:cNvSpPr/>
                <p:nvPr/>
              </p:nvSpPr>
              <p:spPr>
                <a:xfrm>
                  <a:off x="7210341" y="1766325"/>
                  <a:ext cx="1028257" cy="54864"/>
                </a:xfrm>
                <a:prstGeom prst="rect">
                  <a:avLst/>
                </a:prstGeom>
                <a:solidFill>
                  <a:srgbClr val="FFE69A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6613718-BAC0-7CE0-8871-BCB412EE32E6}"/>
              </a:ext>
            </a:extLst>
          </p:cNvPr>
          <p:cNvGrpSpPr/>
          <p:nvPr/>
        </p:nvGrpSpPr>
        <p:grpSpPr>
          <a:xfrm>
            <a:off x="1178236" y="2187858"/>
            <a:ext cx="1599680" cy="2146455"/>
            <a:chOff x="1203816" y="1868953"/>
            <a:chExt cx="1599680" cy="2146455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57F3C74F-4304-7B24-7223-7843F6C52BBD}"/>
                </a:ext>
              </a:extLst>
            </p:cNvPr>
            <p:cNvSpPr/>
            <p:nvPr/>
          </p:nvSpPr>
          <p:spPr>
            <a:xfrm>
              <a:off x="1203816" y="2222292"/>
              <a:ext cx="1599680" cy="1793116"/>
            </a:xfrm>
            <a:prstGeom prst="roundRect">
              <a:avLst/>
            </a:prstGeom>
            <a:noFill/>
            <a:ln w="317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17C1E81-3786-0CCA-8E0B-7E842779246A}"/>
                </a:ext>
              </a:extLst>
            </p:cNvPr>
            <p:cNvSpPr txBox="1"/>
            <p:nvPr/>
          </p:nvSpPr>
          <p:spPr>
            <a:xfrm>
              <a:off x="1546956" y="1868953"/>
              <a:ext cx="913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Noisy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DF41C92-8820-62AE-8C15-E3DB2ABD6902}"/>
              </a:ext>
            </a:extLst>
          </p:cNvPr>
          <p:cNvGrpSpPr/>
          <p:nvPr/>
        </p:nvGrpSpPr>
        <p:grpSpPr>
          <a:xfrm>
            <a:off x="9293766" y="1539026"/>
            <a:ext cx="1599680" cy="1540653"/>
            <a:chOff x="2430453" y="980316"/>
            <a:chExt cx="1599680" cy="154065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90F3411-D1FA-CCAD-D044-7CCDCB67D0C3}"/>
                </a:ext>
              </a:extLst>
            </p:cNvPr>
            <p:cNvGrpSpPr/>
            <p:nvPr/>
          </p:nvGrpSpPr>
          <p:grpSpPr>
            <a:xfrm>
              <a:off x="2430453" y="1629148"/>
              <a:ext cx="1599680" cy="891821"/>
              <a:chOff x="3515351" y="4007757"/>
              <a:chExt cx="1599680" cy="891821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B246217D-4068-954C-D225-1C2C421C37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4678" y="4145247"/>
                <a:ext cx="601025" cy="49668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E8F5207A-37E6-792E-4F81-9002F3F329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3515351" y="4007757"/>
                <a:ext cx="1599680" cy="891821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2266F14-0206-2647-A051-6ED464C3878A}"/>
                </a:ext>
              </a:extLst>
            </p:cNvPr>
            <p:cNvSpPr txBox="1"/>
            <p:nvPr/>
          </p:nvSpPr>
          <p:spPr>
            <a:xfrm>
              <a:off x="2484251" y="980316"/>
              <a:ext cx="1492085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Effective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 err="1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Basecalling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0270778-D9BA-719C-1851-E3E542816F4B}"/>
              </a:ext>
            </a:extLst>
          </p:cNvPr>
          <p:cNvGrpSpPr/>
          <p:nvPr/>
        </p:nvGrpSpPr>
        <p:grpSpPr>
          <a:xfrm>
            <a:off x="5497790" y="1164719"/>
            <a:ext cx="1880967" cy="986525"/>
            <a:chOff x="5307290" y="3782291"/>
            <a:chExt cx="1880967" cy="986525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5211ADBE-FD60-B39D-6165-7F70DE7A1AB1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E3E3451-3B98-65AD-9AE6-14CDD71162D9}"/>
                </a:ext>
              </a:extLst>
            </p:cNvPr>
            <p:cNvSpPr txBox="1"/>
            <p:nvPr/>
          </p:nvSpPr>
          <p:spPr>
            <a:xfrm>
              <a:off x="5471700" y="3967777"/>
              <a:ext cx="1552147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</a:t>
              </a:r>
              <a:b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C986A2D-B9F9-7694-1C04-CED89B667D13}"/>
              </a:ext>
            </a:extLst>
          </p:cNvPr>
          <p:cNvGrpSpPr/>
          <p:nvPr/>
        </p:nvGrpSpPr>
        <p:grpSpPr>
          <a:xfrm>
            <a:off x="5497790" y="2449797"/>
            <a:ext cx="1884644" cy="986525"/>
            <a:chOff x="5307290" y="3782291"/>
            <a:chExt cx="1884644" cy="986525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0934A046-DFDE-92EF-B29E-D9002B602B14}"/>
                </a:ext>
              </a:extLst>
            </p:cNvPr>
            <p:cNvSpPr/>
            <p:nvPr/>
          </p:nvSpPr>
          <p:spPr>
            <a:xfrm>
              <a:off x="5307290" y="3782291"/>
              <a:ext cx="1884644" cy="986525"/>
            </a:xfrm>
            <a:prstGeom prst="roundRect">
              <a:avLst/>
            </a:prstGeom>
            <a:noFill/>
            <a:ln w="6350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4473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A963864-A396-510B-67E5-20CF67E90149}"/>
                </a:ext>
              </a:extLst>
            </p:cNvPr>
            <p:cNvSpPr txBox="1"/>
            <p:nvPr/>
          </p:nvSpPr>
          <p:spPr>
            <a:xfrm>
              <a:off x="5439262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Overlapping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50B1662-09FE-EC1C-287B-52AB64C00DEE}"/>
              </a:ext>
            </a:extLst>
          </p:cNvPr>
          <p:cNvGrpSpPr/>
          <p:nvPr/>
        </p:nvGrpSpPr>
        <p:grpSpPr>
          <a:xfrm>
            <a:off x="5497790" y="3734875"/>
            <a:ext cx="1880967" cy="986525"/>
            <a:chOff x="5307290" y="3782291"/>
            <a:chExt cx="1880967" cy="986525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0D5D111D-5609-9D42-EDBF-FA3FC5F1C63B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5CDD1BF-43BB-C9B9-1529-2E7E23F99A51}"/>
                </a:ext>
              </a:extLst>
            </p:cNvPr>
            <p:cNvSpPr txBox="1"/>
            <p:nvPr/>
          </p:nvSpPr>
          <p:spPr>
            <a:xfrm>
              <a:off x="5437423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Error Correction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6716379-F55C-D03B-CB88-4FF3504D55CB}"/>
              </a:ext>
            </a:extLst>
          </p:cNvPr>
          <p:cNvGrpSpPr/>
          <p:nvPr/>
        </p:nvGrpSpPr>
        <p:grpSpPr>
          <a:xfrm>
            <a:off x="5501467" y="5019953"/>
            <a:ext cx="1880967" cy="986525"/>
            <a:chOff x="5307289" y="3782291"/>
            <a:chExt cx="1880967" cy="986525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4ABEB06B-EF2C-5D60-826E-44A93E04FF00}"/>
                </a:ext>
              </a:extLst>
            </p:cNvPr>
            <p:cNvSpPr/>
            <p:nvPr/>
          </p:nvSpPr>
          <p:spPr>
            <a:xfrm>
              <a:off x="5307289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701A6A1-7FE4-9B16-CBEE-96A0FABA3ADA}"/>
                </a:ext>
              </a:extLst>
            </p:cNvPr>
            <p:cNvSpPr txBox="1"/>
            <p:nvPr/>
          </p:nvSpPr>
          <p:spPr>
            <a:xfrm>
              <a:off x="5383923" y="3967777"/>
              <a:ext cx="1727698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</a:t>
              </a:r>
              <a:b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Modifications</a:t>
              </a:r>
            </a:p>
          </p:txBody>
        </p:sp>
      </p:grp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79AFE62-C7EF-F9A7-F5EC-AB20271989D3}"/>
              </a:ext>
            </a:extLst>
          </p:cNvPr>
          <p:cNvCxnSpPr>
            <a:cxnSpLocks/>
          </p:cNvCxnSpPr>
          <p:nvPr/>
        </p:nvCxnSpPr>
        <p:spPr>
          <a:xfrm flipV="1">
            <a:off x="7618263" y="2538759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F952C1F-2552-3602-1687-257BF32052BF}"/>
              </a:ext>
            </a:extLst>
          </p:cNvPr>
          <p:cNvCxnSpPr>
            <a:cxnSpLocks/>
          </p:cNvCxnSpPr>
          <p:nvPr/>
        </p:nvCxnSpPr>
        <p:spPr>
          <a:xfrm>
            <a:off x="7618263" y="3669254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6943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BA29A-AEA9-DCD4-790C-691FA14C3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C6BC7B4-D54B-7ED1-797B-F50745004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000" b="1" dirty="0" err="1"/>
              <a:t>Rawsamble</a:t>
            </a:r>
            <a:r>
              <a:rPr lang="en-US" sz="2000" b="1" dirty="0"/>
              <a:t>: Overlapping Raw Nanopore Signals using a Hash-based Seeding Mechanism</a:t>
            </a:r>
            <a:br>
              <a:rPr lang="en-US" sz="2000" dirty="0"/>
            </a:br>
            <a:r>
              <a:rPr lang="en-US" sz="2000" u="sng" dirty="0"/>
              <a:t>Can Firtina</a:t>
            </a:r>
            <a:r>
              <a:rPr lang="en-US" sz="2000" dirty="0"/>
              <a:t>, Maximilian Mordig, Harun Mustafa, Sayan Goswami, Nika Mansouri Ghiasi, Stefano Mercogliano, Furkan Eris, Joel Lindegger, Andre Kahles, and Onur Mutlu</a:t>
            </a:r>
            <a:br>
              <a:rPr lang="en-US" sz="2000" dirty="0"/>
            </a:br>
            <a:r>
              <a:rPr lang="en-US" sz="2000" i="1" dirty="0">
                <a:hlinkClick r:id="rId3"/>
              </a:rPr>
              <a:t>Bioinformatics</a:t>
            </a:r>
            <a:r>
              <a:rPr lang="en-US" sz="2000" i="1" dirty="0"/>
              <a:t>, February 2026</a:t>
            </a:r>
            <a:br>
              <a:rPr lang="en-US" sz="2000" dirty="0"/>
            </a:br>
            <a:r>
              <a:rPr lang="en-US" sz="2000" dirty="0">
                <a:hlinkClick r:id="rId4"/>
              </a:rPr>
              <a:t>[online link]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[pdf]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[code]</a:t>
            </a:r>
            <a:br>
              <a:rPr lang="en-US" sz="2000" dirty="0"/>
            </a:br>
            <a:r>
              <a:rPr lang="en-US" sz="2000" dirty="0">
                <a:hlinkClick r:id="rId7"/>
              </a:rPr>
              <a:t>ISMB 2024</a:t>
            </a:r>
            <a:r>
              <a:rPr lang="en-US" sz="2000" dirty="0"/>
              <a:t> Talk </a:t>
            </a:r>
            <a:r>
              <a:rPr lang="en-US" sz="2000" dirty="0">
                <a:hlinkClick r:id="rId8"/>
              </a:rPr>
              <a:t>[video]</a:t>
            </a:r>
            <a:r>
              <a:rPr lang="en-US" sz="2000" dirty="0"/>
              <a:t> </a:t>
            </a:r>
            <a:r>
              <a:rPr lang="en-US" sz="2000" dirty="0">
                <a:hlinkClick r:id="rId9"/>
              </a:rPr>
              <a:t>[pptx]</a:t>
            </a:r>
            <a:r>
              <a:rPr lang="en-US" sz="2000" dirty="0"/>
              <a:t> </a:t>
            </a:r>
            <a:r>
              <a:rPr lang="en-US" sz="2000" dirty="0">
                <a:hlinkClick r:id="rId10"/>
              </a:rPr>
              <a:t>[pdf]</a:t>
            </a:r>
            <a:br>
              <a:rPr lang="en-US" sz="2000" dirty="0"/>
            </a:br>
            <a:r>
              <a:rPr lang="en-US" sz="2000" dirty="0">
                <a:hlinkClick r:id="rId11"/>
              </a:rPr>
              <a:t>CSHL 2024 (Biological Data Science)</a:t>
            </a:r>
            <a:r>
              <a:rPr lang="en-US" sz="2000" dirty="0"/>
              <a:t> Talk </a:t>
            </a:r>
            <a:r>
              <a:rPr lang="en-US" sz="2000" dirty="0">
                <a:hlinkClick r:id="rId12"/>
              </a:rPr>
              <a:t>[video]</a:t>
            </a:r>
            <a:r>
              <a:rPr lang="en-US" sz="2000" dirty="0"/>
              <a:t> </a:t>
            </a:r>
            <a:r>
              <a:rPr lang="en-US" sz="2000" dirty="0">
                <a:hlinkClick r:id="rId13"/>
              </a:rPr>
              <a:t>[pptx]</a:t>
            </a:r>
            <a:r>
              <a:rPr lang="en-US" sz="2000" dirty="0"/>
              <a:t> </a:t>
            </a:r>
            <a:r>
              <a:rPr lang="en-US" sz="2000" dirty="0">
                <a:hlinkClick r:id="rId14"/>
              </a:rPr>
              <a:t>[pdf]</a:t>
            </a:r>
            <a:br>
              <a:rPr lang="en-US" sz="2000" dirty="0"/>
            </a:br>
            <a:r>
              <a:rPr lang="en-US" sz="2000" dirty="0"/>
              <a:t>Social Media Thread </a:t>
            </a:r>
            <a:r>
              <a:rPr lang="en-US" sz="2000" dirty="0">
                <a:hlinkClick r:id="rId15"/>
              </a:rPr>
              <a:t>[Twitter (X)]</a:t>
            </a:r>
            <a:r>
              <a:rPr lang="en-US" sz="2000" dirty="0"/>
              <a:t> </a:t>
            </a:r>
            <a:r>
              <a:rPr lang="en-US" sz="2000" dirty="0">
                <a:hlinkClick r:id="rId16"/>
              </a:rPr>
              <a:t>[LinkedIn]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CCAA3B-53E4-5E2A-0489-41DBC2310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FA5E49A-8446-22D3-BDDC-B851FF3D6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Directions: Overlapping Raw Signals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5C2270-FA4F-961D-B3D4-B9408CB5E62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540" y="3429000"/>
            <a:ext cx="7073153" cy="315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1884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50AD9-6915-E362-F05D-849E64016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roup 291">
            <a:extLst>
              <a:ext uri="{FF2B5EF4-FFF2-40B4-BE49-F238E27FC236}">
                <a16:creationId xmlns:a16="http://schemas.microsoft.com/office/drawing/2014/main" id="{755C9FFC-D15B-A295-54E0-CB9CB227DFFB}"/>
              </a:ext>
            </a:extLst>
          </p:cNvPr>
          <p:cNvGrpSpPr/>
          <p:nvPr/>
        </p:nvGrpSpPr>
        <p:grpSpPr>
          <a:xfrm>
            <a:off x="2380662" y="1098230"/>
            <a:ext cx="7430683" cy="2078199"/>
            <a:chOff x="856659" y="1098227"/>
            <a:chExt cx="7430683" cy="2078199"/>
          </a:xfrm>
        </p:grpSpPr>
        <p:grpSp>
          <p:nvGrpSpPr>
            <p:cNvPr id="293" name="Group 292">
              <a:extLst>
                <a:ext uri="{FF2B5EF4-FFF2-40B4-BE49-F238E27FC236}">
                  <a16:creationId xmlns:a16="http://schemas.microsoft.com/office/drawing/2014/main" id="{F71FC267-AE4B-12C8-E7BC-1E72147BB3DE}"/>
                </a:ext>
              </a:extLst>
            </p:cNvPr>
            <p:cNvGrpSpPr/>
            <p:nvPr/>
          </p:nvGrpSpPr>
          <p:grpSpPr>
            <a:xfrm>
              <a:off x="856659" y="1098227"/>
              <a:ext cx="1263125" cy="524515"/>
              <a:chOff x="696765" y="1471014"/>
              <a:chExt cx="1263125" cy="524515"/>
            </a:xfrm>
          </p:grpSpPr>
          <p:pic>
            <p:nvPicPr>
              <p:cNvPr id="362" name="Graphic 361" descr="Heartbeat with solid fill">
                <a:extLst>
                  <a:ext uri="{FF2B5EF4-FFF2-40B4-BE49-F238E27FC236}">
                    <a16:creationId xmlns:a16="http://schemas.microsoft.com/office/drawing/2014/main" id="{0DD2645D-901C-C52B-DCC7-59047DD16F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63" name="Graphic 362" descr="Heartbeat with solid fill">
                <a:extLst>
                  <a:ext uri="{FF2B5EF4-FFF2-40B4-BE49-F238E27FC236}">
                    <a16:creationId xmlns:a16="http://schemas.microsoft.com/office/drawing/2014/main" id="{F2A10D3C-2451-F455-7522-A0CEB11F80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64" name="Graphic 363" descr="Heartbeat with solid fill">
                <a:extLst>
                  <a:ext uri="{FF2B5EF4-FFF2-40B4-BE49-F238E27FC236}">
                    <a16:creationId xmlns:a16="http://schemas.microsoft.com/office/drawing/2014/main" id="{BDCE57DB-6210-66DC-3B31-D5492886B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FAB3325D-C3F2-BC66-5E91-0CEB83C91ED6}"/>
                </a:ext>
              </a:extLst>
            </p:cNvPr>
            <p:cNvGrpSpPr/>
            <p:nvPr/>
          </p:nvGrpSpPr>
          <p:grpSpPr>
            <a:xfrm>
              <a:off x="1272303" y="1553358"/>
              <a:ext cx="1263125" cy="524515"/>
              <a:chOff x="696765" y="1471014"/>
              <a:chExt cx="1263125" cy="524515"/>
            </a:xfrm>
          </p:grpSpPr>
          <p:pic>
            <p:nvPicPr>
              <p:cNvPr id="359" name="Graphic 358" descr="Heartbeat with solid fill">
                <a:extLst>
                  <a:ext uri="{FF2B5EF4-FFF2-40B4-BE49-F238E27FC236}">
                    <a16:creationId xmlns:a16="http://schemas.microsoft.com/office/drawing/2014/main" id="{B8DB986A-AE06-EF09-89E7-D0E8F031FF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60" name="Graphic 359" descr="Heartbeat with solid fill">
                <a:extLst>
                  <a:ext uri="{FF2B5EF4-FFF2-40B4-BE49-F238E27FC236}">
                    <a16:creationId xmlns:a16="http://schemas.microsoft.com/office/drawing/2014/main" id="{6251A69C-B37B-F6C7-5846-655172BCA3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61" name="Graphic 360" descr="Heartbeat with solid fill">
                <a:extLst>
                  <a:ext uri="{FF2B5EF4-FFF2-40B4-BE49-F238E27FC236}">
                    <a16:creationId xmlns:a16="http://schemas.microsoft.com/office/drawing/2014/main" id="{395D2212-A591-342A-D0E9-A32099AE86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1CAE0E6F-1FC5-F0BC-955C-184E653AB786}"/>
                </a:ext>
              </a:extLst>
            </p:cNvPr>
            <p:cNvGrpSpPr/>
            <p:nvPr/>
          </p:nvGrpSpPr>
          <p:grpSpPr>
            <a:xfrm>
              <a:off x="2535427" y="1553358"/>
              <a:ext cx="1263125" cy="524515"/>
              <a:chOff x="696765" y="1471014"/>
              <a:chExt cx="1263125" cy="524515"/>
            </a:xfrm>
          </p:grpSpPr>
          <p:pic>
            <p:nvPicPr>
              <p:cNvPr id="356" name="Graphic 355" descr="Heartbeat with solid fill">
                <a:extLst>
                  <a:ext uri="{FF2B5EF4-FFF2-40B4-BE49-F238E27FC236}">
                    <a16:creationId xmlns:a16="http://schemas.microsoft.com/office/drawing/2014/main" id="{7BEAB24A-B4D0-D0F3-D64A-2BD0A85BEA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57" name="Graphic 356" descr="Heartbeat with solid fill">
                <a:extLst>
                  <a:ext uri="{FF2B5EF4-FFF2-40B4-BE49-F238E27FC236}">
                    <a16:creationId xmlns:a16="http://schemas.microsoft.com/office/drawing/2014/main" id="{D87D1BA8-07B5-9B78-48E6-F014FD644A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58" name="Graphic 357" descr="Heartbeat with solid fill">
                <a:extLst>
                  <a:ext uri="{FF2B5EF4-FFF2-40B4-BE49-F238E27FC236}">
                    <a16:creationId xmlns:a16="http://schemas.microsoft.com/office/drawing/2014/main" id="{0D2D2280-28BD-A976-2EE7-332B872636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6D732EB9-6538-C56C-B266-E5A72E40E03B}"/>
                </a:ext>
              </a:extLst>
            </p:cNvPr>
            <p:cNvGrpSpPr/>
            <p:nvPr/>
          </p:nvGrpSpPr>
          <p:grpSpPr>
            <a:xfrm>
              <a:off x="3321700" y="1098227"/>
              <a:ext cx="1263125" cy="524515"/>
              <a:chOff x="696765" y="1471014"/>
              <a:chExt cx="1263125" cy="524515"/>
            </a:xfrm>
          </p:grpSpPr>
          <p:pic>
            <p:nvPicPr>
              <p:cNvPr id="353" name="Graphic 352" descr="Heartbeat with solid fill">
                <a:extLst>
                  <a:ext uri="{FF2B5EF4-FFF2-40B4-BE49-F238E27FC236}">
                    <a16:creationId xmlns:a16="http://schemas.microsoft.com/office/drawing/2014/main" id="{2594F44E-1683-3CD3-99EB-F2FE2029BD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54" name="Graphic 353" descr="Heartbeat with solid fill">
                <a:extLst>
                  <a:ext uri="{FF2B5EF4-FFF2-40B4-BE49-F238E27FC236}">
                    <a16:creationId xmlns:a16="http://schemas.microsoft.com/office/drawing/2014/main" id="{FA4E5DEB-680F-D430-D5C8-2C7DD0DC5D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55" name="Graphic 354" descr="Heartbeat with solid fill">
                <a:extLst>
                  <a:ext uri="{FF2B5EF4-FFF2-40B4-BE49-F238E27FC236}">
                    <a16:creationId xmlns:a16="http://schemas.microsoft.com/office/drawing/2014/main" id="{B41DC95E-39C4-B3CE-A36A-EFD443A948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F908B4E1-3223-1959-F17E-64A70DC49196}"/>
                </a:ext>
              </a:extLst>
            </p:cNvPr>
            <p:cNvGrpSpPr/>
            <p:nvPr/>
          </p:nvGrpSpPr>
          <p:grpSpPr>
            <a:xfrm>
              <a:off x="4117134" y="1553358"/>
              <a:ext cx="1263125" cy="524515"/>
              <a:chOff x="696765" y="1471014"/>
              <a:chExt cx="1263125" cy="524515"/>
            </a:xfrm>
          </p:grpSpPr>
          <p:pic>
            <p:nvPicPr>
              <p:cNvPr id="350" name="Graphic 349" descr="Heartbeat with solid fill">
                <a:extLst>
                  <a:ext uri="{FF2B5EF4-FFF2-40B4-BE49-F238E27FC236}">
                    <a16:creationId xmlns:a16="http://schemas.microsoft.com/office/drawing/2014/main" id="{8E537CB1-78F6-0C4A-4CB4-37AB655C5F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51" name="Graphic 350" descr="Heartbeat with solid fill">
                <a:extLst>
                  <a:ext uri="{FF2B5EF4-FFF2-40B4-BE49-F238E27FC236}">
                    <a16:creationId xmlns:a16="http://schemas.microsoft.com/office/drawing/2014/main" id="{82BCA6C3-C8CE-CC06-9124-A05F1C79AD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52" name="Graphic 351" descr="Heartbeat with solid fill">
                <a:extLst>
                  <a:ext uri="{FF2B5EF4-FFF2-40B4-BE49-F238E27FC236}">
                    <a16:creationId xmlns:a16="http://schemas.microsoft.com/office/drawing/2014/main" id="{4181C252-F0B1-BB95-E40C-A3DEB70194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DAADEF3B-EC38-73FF-5DE0-CDCD9BAC7D55}"/>
                </a:ext>
              </a:extLst>
            </p:cNvPr>
            <p:cNvGrpSpPr/>
            <p:nvPr/>
          </p:nvGrpSpPr>
          <p:grpSpPr>
            <a:xfrm>
              <a:off x="5481840" y="1553358"/>
              <a:ext cx="1263125" cy="524515"/>
              <a:chOff x="696765" y="1471014"/>
              <a:chExt cx="1263125" cy="524515"/>
            </a:xfrm>
          </p:grpSpPr>
          <p:pic>
            <p:nvPicPr>
              <p:cNvPr id="347" name="Graphic 346" descr="Heartbeat with solid fill">
                <a:extLst>
                  <a:ext uri="{FF2B5EF4-FFF2-40B4-BE49-F238E27FC236}">
                    <a16:creationId xmlns:a16="http://schemas.microsoft.com/office/drawing/2014/main" id="{468BE6FA-E71F-BF6B-9CC3-2523B1523C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48" name="Graphic 347" descr="Heartbeat with solid fill">
                <a:extLst>
                  <a:ext uri="{FF2B5EF4-FFF2-40B4-BE49-F238E27FC236}">
                    <a16:creationId xmlns:a16="http://schemas.microsoft.com/office/drawing/2014/main" id="{22ECA3FB-8EAD-F11B-375E-FFFB8B485F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49" name="Graphic 348" descr="Heartbeat with solid fill">
                <a:extLst>
                  <a:ext uri="{FF2B5EF4-FFF2-40B4-BE49-F238E27FC236}">
                    <a16:creationId xmlns:a16="http://schemas.microsoft.com/office/drawing/2014/main" id="{68F845B2-9C33-DADF-E310-185F8CD413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C3080225-5C39-F992-99BD-D2954E8DFED2}"/>
                </a:ext>
              </a:extLst>
            </p:cNvPr>
            <p:cNvGrpSpPr/>
            <p:nvPr/>
          </p:nvGrpSpPr>
          <p:grpSpPr>
            <a:xfrm>
              <a:off x="4903407" y="1098227"/>
              <a:ext cx="1263125" cy="524515"/>
              <a:chOff x="696765" y="1471014"/>
              <a:chExt cx="1263125" cy="524515"/>
            </a:xfrm>
          </p:grpSpPr>
          <p:pic>
            <p:nvPicPr>
              <p:cNvPr id="344" name="Graphic 343" descr="Heartbeat with solid fill">
                <a:extLst>
                  <a:ext uri="{FF2B5EF4-FFF2-40B4-BE49-F238E27FC236}">
                    <a16:creationId xmlns:a16="http://schemas.microsoft.com/office/drawing/2014/main" id="{37406153-076A-0CDC-D1C6-5CF73CE929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45" name="Graphic 344" descr="Heartbeat with solid fill">
                <a:extLst>
                  <a:ext uri="{FF2B5EF4-FFF2-40B4-BE49-F238E27FC236}">
                    <a16:creationId xmlns:a16="http://schemas.microsoft.com/office/drawing/2014/main" id="{AD06F903-C25D-BBFD-5151-C29E4983DB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46" name="Graphic 345" descr="Heartbeat with solid fill">
                <a:extLst>
                  <a:ext uri="{FF2B5EF4-FFF2-40B4-BE49-F238E27FC236}">
                    <a16:creationId xmlns:a16="http://schemas.microsoft.com/office/drawing/2014/main" id="{FE64E7F8-EC3C-CA99-816C-AFA87EA359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ABE44D6E-98C3-8F36-16F6-FBD060B84286}"/>
                </a:ext>
              </a:extLst>
            </p:cNvPr>
            <p:cNvGrpSpPr/>
            <p:nvPr/>
          </p:nvGrpSpPr>
          <p:grpSpPr>
            <a:xfrm>
              <a:off x="6280228" y="1098227"/>
              <a:ext cx="1263125" cy="524515"/>
              <a:chOff x="696765" y="1471014"/>
              <a:chExt cx="1263125" cy="524515"/>
            </a:xfrm>
          </p:grpSpPr>
          <p:pic>
            <p:nvPicPr>
              <p:cNvPr id="341" name="Graphic 340" descr="Heartbeat with solid fill">
                <a:extLst>
                  <a:ext uri="{FF2B5EF4-FFF2-40B4-BE49-F238E27FC236}">
                    <a16:creationId xmlns:a16="http://schemas.microsoft.com/office/drawing/2014/main" id="{0E1F39F3-82B1-996B-AF30-0E295BA530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42" name="Graphic 341" descr="Heartbeat with solid fill">
                <a:extLst>
                  <a:ext uri="{FF2B5EF4-FFF2-40B4-BE49-F238E27FC236}">
                    <a16:creationId xmlns:a16="http://schemas.microsoft.com/office/drawing/2014/main" id="{0F56A157-C1C4-D567-6764-51716F588E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43" name="Graphic 342" descr="Heartbeat with solid fill">
                <a:extLst>
                  <a:ext uri="{FF2B5EF4-FFF2-40B4-BE49-F238E27FC236}">
                    <a16:creationId xmlns:a16="http://schemas.microsoft.com/office/drawing/2014/main" id="{D3DC6CCA-818B-C24C-E13C-DB0E560E0B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A4BA07A9-DBC7-F2D5-9205-F69C29321748}"/>
                </a:ext>
              </a:extLst>
            </p:cNvPr>
            <p:cNvGrpSpPr/>
            <p:nvPr/>
          </p:nvGrpSpPr>
          <p:grpSpPr>
            <a:xfrm>
              <a:off x="7024216" y="1553358"/>
              <a:ext cx="1263125" cy="524515"/>
              <a:chOff x="696765" y="1471014"/>
              <a:chExt cx="1263125" cy="524515"/>
            </a:xfrm>
          </p:grpSpPr>
          <p:pic>
            <p:nvPicPr>
              <p:cNvPr id="338" name="Graphic 337" descr="Heartbeat with solid fill">
                <a:extLst>
                  <a:ext uri="{FF2B5EF4-FFF2-40B4-BE49-F238E27FC236}">
                    <a16:creationId xmlns:a16="http://schemas.microsoft.com/office/drawing/2014/main" id="{D6421A33-97D0-282F-2BD8-0E2057D4DD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39" name="Graphic 338" descr="Heartbeat with solid fill">
                <a:extLst>
                  <a:ext uri="{FF2B5EF4-FFF2-40B4-BE49-F238E27FC236}">
                    <a16:creationId xmlns:a16="http://schemas.microsoft.com/office/drawing/2014/main" id="{9A5B2877-0921-E169-5042-70F09AF3F2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40" name="Graphic 339" descr="Heartbeat with solid fill">
                <a:extLst>
                  <a:ext uri="{FF2B5EF4-FFF2-40B4-BE49-F238E27FC236}">
                    <a16:creationId xmlns:a16="http://schemas.microsoft.com/office/drawing/2014/main" id="{8DCA671F-5DAD-6AED-187A-89A85A215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cxnSp>
          <p:nvCxnSpPr>
            <p:cNvPr id="302" name="Straight Arrow Connector 301">
              <a:extLst>
                <a:ext uri="{FF2B5EF4-FFF2-40B4-BE49-F238E27FC236}">
                  <a16:creationId xmlns:a16="http://schemas.microsoft.com/office/drawing/2014/main" id="{2BC1802C-26D9-1128-F5F3-0E52221466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088298"/>
              <a:ext cx="0" cy="5854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id="{46BF94AF-1E08-A54D-D38E-D775C1F35F1A}"/>
                </a:ext>
              </a:extLst>
            </p:cNvPr>
            <p:cNvGrpSpPr/>
            <p:nvPr/>
          </p:nvGrpSpPr>
          <p:grpSpPr>
            <a:xfrm>
              <a:off x="2014102" y="2649420"/>
              <a:ext cx="1263125" cy="524515"/>
              <a:chOff x="696765" y="1471014"/>
              <a:chExt cx="1263125" cy="524515"/>
            </a:xfrm>
          </p:grpSpPr>
          <p:pic>
            <p:nvPicPr>
              <p:cNvPr id="335" name="Graphic 334" descr="Heartbeat with solid fill">
                <a:extLst>
                  <a:ext uri="{FF2B5EF4-FFF2-40B4-BE49-F238E27FC236}">
                    <a16:creationId xmlns:a16="http://schemas.microsoft.com/office/drawing/2014/main" id="{6E945493-2F1F-937A-56FC-B90DBD5501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36" name="Graphic 335" descr="Heartbeat with solid fill">
                <a:extLst>
                  <a:ext uri="{FF2B5EF4-FFF2-40B4-BE49-F238E27FC236}">
                    <a16:creationId xmlns:a16="http://schemas.microsoft.com/office/drawing/2014/main" id="{06612E1F-680F-531B-64F6-E1E1EC0208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37" name="Graphic 336" descr="Heartbeat with solid fill">
                <a:extLst>
                  <a:ext uri="{FF2B5EF4-FFF2-40B4-BE49-F238E27FC236}">
                    <a16:creationId xmlns:a16="http://schemas.microsoft.com/office/drawing/2014/main" id="{F52D2FF4-AE57-AFAC-15B2-27B319E5DF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304" name="Group 303">
              <a:extLst>
                <a:ext uri="{FF2B5EF4-FFF2-40B4-BE49-F238E27FC236}">
                  <a16:creationId xmlns:a16="http://schemas.microsoft.com/office/drawing/2014/main" id="{9838DCBF-A3DA-C6CC-AD4E-ABAA74FAA0EF}"/>
                </a:ext>
              </a:extLst>
            </p:cNvPr>
            <p:cNvGrpSpPr/>
            <p:nvPr/>
          </p:nvGrpSpPr>
          <p:grpSpPr>
            <a:xfrm>
              <a:off x="3162853" y="2646769"/>
              <a:ext cx="1263125" cy="524515"/>
              <a:chOff x="696765" y="1471014"/>
              <a:chExt cx="1263125" cy="524515"/>
            </a:xfrm>
          </p:grpSpPr>
          <p:pic>
            <p:nvPicPr>
              <p:cNvPr id="332" name="Graphic 331" descr="Heartbeat with solid fill">
                <a:extLst>
                  <a:ext uri="{FF2B5EF4-FFF2-40B4-BE49-F238E27FC236}">
                    <a16:creationId xmlns:a16="http://schemas.microsoft.com/office/drawing/2014/main" id="{F74161E0-B608-9D36-DC03-B15E1B0246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33" name="Graphic 332" descr="Heartbeat with solid fill">
                <a:extLst>
                  <a:ext uri="{FF2B5EF4-FFF2-40B4-BE49-F238E27FC236}">
                    <a16:creationId xmlns:a16="http://schemas.microsoft.com/office/drawing/2014/main" id="{A34A1270-BD09-9F8F-4FF3-E4CAA8DFA6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34" name="Graphic 333" descr="Heartbeat with solid fill">
                <a:extLst>
                  <a:ext uri="{FF2B5EF4-FFF2-40B4-BE49-F238E27FC236}">
                    <a16:creationId xmlns:a16="http://schemas.microsoft.com/office/drawing/2014/main" id="{FD4C6FF6-CB20-D7D2-0ED8-02B9CB8149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305" name="Group 304">
              <a:extLst>
                <a:ext uri="{FF2B5EF4-FFF2-40B4-BE49-F238E27FC236}">
                  <a16:creationId xmlns:a16="http://schemas.microsoft.com/office/drawing/2014/main" id="{0E6731CA-93BA-1DE2-8BBE-9BFAE840724E}"/>
                </a:ext>
              </a:extLst>
            </p:cNvPr>
            <p:cNvGrpSpPr/>
            <p:nvPr/>
          </p:nvGrpSpPr>
          <p:grpSpPr>
            <a:xfrm>
              <a:off x="4321111" y="2645443"/>
              <a:ext cx="1263125" cy="524515"/>
              <a:chOff x="696765" y="1471014"/>
              <a:chExt cx="1263125" cy="524515"/>
            </a:xfrm>
          </p:grpSpPr>
          <p:pic>
            <p:nvPicPr>
              <p:cNvPr id="329" name="Graphic 328" descr="Heartbeat with solid fill">
                <a:extLst>
                  <a:ext uri="{FF2B5EF4-FFF2-40B4-BE49-F238E27FC236}">
                    <a16:creationId xmlns:a16="http://schemas.microsoft.com/office/drawing/2014/main" id="{6EA6D883-A8D2-5DDD-B79E-58F55AF5A3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30" name="Graphic 329" descr="Heartbeat with solid fill">
                <a:extLst>
                  <a:ext uri="{FF2B5EF4-FFF2-40B4-BE49-F238E27FC236}">
                    <a16:creationId xmlns:a16="http://schemas.microsoft.com/office/drawing/2014/main" id="{AF443734-9A37-3F94-3D7A-FD750C59B2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31" name="Graphic 330" descr="Heartbeat with solid fill">
                <a:extLst>
                  <a:ext uri="{FF2B5EF4-FFF2-40B4-BE49-F238E27FC236}">
                    <a16:creationId xmlns:a16="http://schemas.microsoft.com/office/drawing/2014/main" id="{A736D875-1E57-26F6-9439-1F646FC196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306" name="Group 305">
              <a:extLst>
                <a:ext uri="{FF2B5EF4-FFF2-40B4-BE49-F238E27FC236}">
                  <a16:creationId xmlns:a16="http://schemas.microsoft.com/office/drawing/2014/main" id="{4D1E0D3D-7851-A11C-3429-A0BEE25B9A54}"/>
                </a:ext>
              </a:extLst>
            </p:cNvPr>
            <p:cNvGrpSpPr/>
            <p:nvPr/>
          </p:nvGrpSpPr>
          <p:grpSpPr>
            <a:xfrm>
              <a:off x="5482600" y="2644117"/>
              <a:ext cx="1263125" cy="524515"/>
              <a:chOff x="696765" y="1471014"/>
              <a:chExt cx="1263125" cy="524515"/>
            </a:xfrm>
          </p:grpSpPr>
          <p:pic>
            <p:nvPicPr>
              <p:cNvPr id="326" name="Graphic 325" descr="Heartbeat with solid fill">
                <a:extLst>
                  <a:ext uri="{FF2B5EF4-FFF2-40B4-BE49-F238E27FC236}">
                    <a16:creationId xmlns:a16="http://schemas.microsoft.com/office/drawing/2014/main" id="{D5212111-AF59-0E96-C989-B4AD03224F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27" name="Graphic 326" descr="Heartbeat with solid fill">
                <a:extLst>
                  <a:ext uri="{FF2B5EF4-FFF2-40B4-BE49-F238E27FC236}">
                    <a16:creationId xmlns:a16="http://schemas.microsoft.com/office/drawing/2014/main" id="{59C4BB56-3FE7-BA6D-FDB0-1D5095C6A1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28" name="Graphic 327" descr="Heartbeat with solid fill">
                <a:extLst>
                  <a:ext uri="{FF2B5EF4-FFF2-40B4-BE49-F238E27FC236}">
                    <a16:creationId xmlns:a16="http://schemas.microsoft.com/office/drawing/2014/main" id="{9DFFBF34-3780-EF8E-7491-6B45F563D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307" name="Group 306">
              <a:extLst>
                <a:ext uri="{FF2B5EF4-FFF2-40B4-BE49-F238E27FC236}">
                  <a16:creationId xmlns:a16="http://schemas.microsoft.com/office/drawing/2014/main" id="{5B5AE1B6-06D0-F308-5D60-C80623974034}"/>
                </a:ext>
              </a:extLst>
            </p:cNvPr>
            <p:cNvGrpSpPr/>
            <p:nvPr/>
          </p:nvGrpSpPr>
          <p:grpSpPr>
            <a:xfrm>
              <a:off x="856659" y="2651911"/>
              <a:ext cx="1263125" cy="524515"/>
              <a:chOff x="696765" y="1471014"/>
              <a:chExt cx="1263125" cy="524515"/>
            </a:xfrm>
          </p:grpSpPr>
          <p:pic>
            <p:nvPicPr>
              <p:cNvPr id="323" name="Graphic 322" descr="Heartbeat with solid fill">
                <a:extLst>
                  <a:ext uri="{FF2B5EF4-FFF2-40B4-BE49-F238E27FC236}">
                    <a16:creationId xmlns:a16="http://schemas.microsoft.com/office/drawing/2014/main" id="{5B405C3D-D667-B261-E0DF-11ACD9F247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24" name="Graphic 323" descr="Heartbeat with solid fill">
                <a:extLst>
                  <a:ext uri="{FF2B5EF4-FFF2-40B4-BE49-F238E27FC236}">
                    <a16:creationId xmlns:a16="http://schemas.microsoft.com/office/drawing/2014/main" id="{40DC493A-87B4-E70C-3730-E3DF5B825F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25" name="Graphic 324" descr="Heartbeat with solid fill">
                <a:extLst>
                  <a:ext uri="{FF2B5EF4-FFF2-40B4-BE49-F238E27FC236}">
                    <a16:creationId xmlns:a16="http://schemas.microsoft.com/office/drawing/2014/main" id="{219B5BF2-772D-C400-B4E6-D444508A58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AA1531A0-FBB7-0E89-FE6B-4E3FC6F82F6B}"/>
                </a:ext>
              </a:extLst>
            </p:cNvPr>
            <p:cNvGrpSpPr/>
            <p:nvPr/>
          </p:nvGrpSpPr>
          <p:grpSpPr>
            <a:xfrm>
              <a:off x="7024216" y="2643957"/>
              <a:ext cx="1263125" cy="524515"/>
              <a:chOff x="696765" y="1471014"/>
              <a:chExt cx="1263125" cy="524515"/>
            </a:xfrm>
          </p:grpSpPr>
          <p:pic>
            <p:nvPicPr>
              <p:cNvPr id="320" name="Graphic 319" descr="Heartbeat with solid fill">
                <a:extLst>
                  <a:ext uri="{FF2B5EF4-FFF2-40B4-BE49-F238E27FC236}">
                    <a16:creationId xmlns:a16="http://schemas.microsoft.com/office/drawing/2014/main" id="{C340C2BA-83E6-791F-DB81-9FB9B11FBF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21" name="Graphic 320" descr="Heartbeat with solid fill">
                <a:extLst>
                  <a:ext uri="{FF2B5EF4-FFF2-40B4-BE49-F238E27FC236}">
                    <a16:creationId xmlns:a16="http://schemas.microsoft.com/office/drawing/2014/main" id="{32663260-B74F-B167-AB7A-89766CDED8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322" name="Graphic 321" descr="Heartbeat with solid fill">
                <a:extLst>
                  <a:ext uri="{FF2B5EF4-FFF2-40B4-BE49-F238E27FC236}">
                    <a16:creationId xmlns:a16="http://schemas.microsoft.com/office/drawing/2014/main" id="{529B96A2-D4DA-D74A-4733-56DFDCE1F3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pic>
          <p:nvPicPr>
            <p:cNvPr id="309" name="Graphic 308" descr="Heartbeat with solid fill">
              <a:extLst>
                <a:ext uri="{FF2B5EF4-FFF2-40B4-BE49-F238E27FC236}">
                  <a16:creationId xmlns:a16="http://schemas.microsoft.com/office/drawing/2014/main" id="{C84F9FE5-A856-8FCF-0151-7849186FBA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6633966" y="2643627"/>
              <a:ext cx="521864" cy="521864"/>
            </a:xfrm>
            <a:prstGeom prst="rect">
              <a:avLst/>
            </a:prstGeom>
          </p:spPr>
        </p:pic>
        <p:sp>
          <p:nvSpPr>
            <p:cNvPr id="310" name="Rounded Rectangle 309">
              <a:extLst>
                <a:ext uri="{FF2B5EF4-FFF2-40B4-BE49-F238E27FC236}">
                  <a16:creationId xmlns:a16="http://schemas.microsoft.com/office/drawing/2014/main" id="{4D85CEB8-D3B5-000D-FB9D-D8056F83B0FC}"/>
                </a:ext>
              </a:extLst>
            </p:cNvPr>
            <p:cNvSpPr/>
            <p:nvPr/>
          </p:nvSpPr>
          <p:spPr>
            <a:xfrm>
              <a:off x="856660" y="2753210"/>
              <a:ext cx="7430682" cy="307542"/>
            </a:xfrm>
            <a:prstGeom prst="roundRect">
              <a:avLst/>
            </a:prstGeom>
            <a:solidFill>
              <a:srgbClr val="F9F5E3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AA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GG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CC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311" name="Rounded Rectangle 310">
              <a:extLst>
                <a:ext uri="{FF2B5EF4-FFF2-40B4-BE49-F238E27FC236}">
                  <a16:creationId xmlns:a16="http://schemas.microsoft.com/office/drawing/2014/main" id="{8AA0BAC7-81CC-590E-A879-D3EEDCBCF432}"/>
                </a:ext>
              </a:extLst>
            </p:cNvPr>
            <p:cNvSpPr/>
            <p:nvPr/>
          </p:nvSpPr>
          <p:spPr>
            <a:xfrm>
              <a:off x="856660" y="1212558"/>
              <a:ext cx="1308138" cy="307542"/>
            </a:xfrm>
            <a:prstGeom prst="roundRect">
              <a:avLst/>
            </a:prstGeom>
            <a:solidFill>
              <a:srgbClr val="F9F5E3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AA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312" name="Rounded Rectangle 311">
              <a:extLst>
                <a:ext uri="{FF2B5EF4-FFF2-40B4-BE49-F238E27FC236}">
                  <a16:creationId xmlns:a16="http://schemas.microsoft.com/office/drawing/2014/main" id="{3D437439-973E-B1B7-6D4F-1C74C20229D4}"/>
                </a:ext>
              </a:extLst>
            </p:cNvPr>
            <p:cNvSpPr/>
            <p:nvPr/>
          </p:nvSpPr>
          <p:spPr>
            <a:xfrm>
              <a:off x="1177918" y="1671062"/>
              <a:ext cx="1308138" cy="307542"/>
            </a:xfrm>
            <a:prstGeom prst="roundRect">
              <a:avLst/>
            </a:prstGeom>
            <a:solidFill>
              <a:srgbClr val="F9F5E3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AA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313" name="Rounded Rectangle 312">
              <a:extLst>
                <a:ext uri="{FF2B5EF4-FFF2-40B4-BE49-F238E27FC236}">
                  <a16:creationId xmlns:a16="http://schemas.microsoft.com/office/drawing/2014/main" id="{84AE3819-8FBD-D8FE-B5C1-691A2AD5F0D6}"/>
                </a:ext>
              </a:extLst>
            </p:cNvPr>
            <p:cNvSpPr/>
            <p:nvPr/>
          </p:nvSpPr>
          <p:spPr>
            <a:xfrm>
              <a:off x="2570572" y="1671062"/>
              <a:ext cx="1308138" cy="307542"/>
            </a:xfrm>
            <a:prstGeom prst="roundRect">
              <a:avLst/>
            </a:prstGeom>
            <a:solidFill>
              <a:srgbClr val="F9F5E3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314" name="Rounded Rectangle 313">
              <a:extLst>
                <a:ext uri="{FF2B5EF4-FFF2-40B4-BE49-F238E27FC236}">
                  <a16:creationId xmlns:a16="http://schemas.microsoft.com/office/drawing/2014/main" id="{F84D686D-B35C-06B4-C85D-ED5A2DC88EDD}"/>
                </a:ext>
              </a:extLst>
            </p:cNvPr>
            <p:cNvSpPr/>
            <p:nvPr/>
          </p:nvSpPr>
          <p:spPr>
            <a:xfrm>
              <a:off x="3347595" y="1212558"/>
              <a:ext cx="1308138" cy="307542"/>
            </a:xfrm>
            <a:prstGeom prst="roundRect">
              <a:avLst/>
            </a:prstGeom>
            <a:solidFill>
              <a:srgbClr val="F9F5E3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315" name="Rounded Rectangle 314">
              <a:extLst>
                <a:ext uri="{FF2B5EF4-FFF2-40B4-BE49-F238E27FC236}">
                  <a16:creationId xmlns:a16="http://schemas.microsoft.com/office/drawing/2014/main" id="{D326AFD3-E59C-3E2C-BD66-23F6FA59D660}"/>
                </a:ext>
              </a:extLst>
            </p:cNvPr>
            <p:cNvSpPr/>
            <p:nvPr/>
          </p:nvSpPr>
          <p:spPr>
            <a:xfrm>
              <a:off x="4115813" y="1671062"/>
              <a:ext cx="1308138" cy="307542"/>
            </a:xfrm>
            <a:prstGeom prst="roundRect">
              <a:avLst/>
            </a:prstGeom>
            <a:solidFill>
              <a:srgbClr val="F9F5E3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316" name="Rounded Rectangle 315">
              <a:extLst>
                <a:ext uri="{FF2B5EF4-FFF2-40B4-BE49-F238E27FC236}">
                  <a16:creationId xmlns:a16="http://schemas.microsoft.com/office/drawing/2014/main" id="{C81E0629-7A40-9382-2F74-CB01007E998A}"/>
                </a:ext>
              </a:extLst>
            </p:cNvPr>
            <p:cNvSpPr/>
            <p:nvPr/>
          </p:nvSpPr>
          <p:spPr>
            <a:xfrm>
              <a:off x="4894099" y="1212558"/>
              <a:ext cx="1308138" cy="307542"/>
            </a:xfrm>
            <a:prstGeom prst="roundRect">
              <a:avLst/>
            </a:prstGeom>
            <a:solidFill>
              <a:srgbClr val="F9F5E3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GG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317" name="Rounded Rectangle 316">
              <a:extLst>
                <a:ext uri="{FF2B5EF4-FFF2-40B4-BE49-F238E27FC236}">
                  <a16:creationId xmlns:a16="http://schemas.microsoft.com/office/drawing/2014/main" id="{DBBE3607-245B-DF53-566C-B91623F97275}"/>
                </a:ext>
              </a:extLst>
            </p:cNvPr>
            <p:cNvSpPr/>
            <p:nvPr/>
          </p:nvSpPr>
          <p:spPr>
            <a:xfrm>
              <a:off x="5385544" y="1671062"/>
              <a:ext cx="1308138" cy="307542"/>
            </a:xfrm>
            <a:prstGeom prst="roundRect">
              <a:avLst/>
            </a:prstGeom>
            <a:solidFill>
              <a:srgbClr val="F9F5E3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GG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CC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318" name="Rounded Rectangle 317">
              <a:extLst>
                <a:ext uri="{FF2B5EF4-FFF2-40B4-BE49-F238E27FC236}">
                  <a16:creationId xmlns:a16="http://schemas.microsoft.com/office/drawing/2014/main" id="{2EEF0DC0-F00B-40E9-51D2-050E4B61B8FF}"/>
                </a:ext>
              </a:extLst>
            </p:cNvPr>
            <p:cNvSpPr/>
            <p:nvPr/>
          </p:nvSpPr>
          <p:spPr>
            <a:xfrm>
              <a:off x="6307638" y="1212558"/>
              <a:ext cx="1308138" cy="307542"/>
            </a:xfrm>
            <a:prstGeom prst="roundRect">
              <a:avLst/>
            </a:prstGeom>
            <a:solidFill>
              <a:srgbClr val="F9F5E3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CC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319" name="Rounded Rectangle 318">
              <a:extLst>
                <a:ext uri="{FF2B5EF4-FFF2-40B4-BE49-F238E27FC236}">
                  <a16:creationId xmlns:a16="http://schemas.microsoft.com/office/drawing/2014/main" id="{46B674AE-C1BA-B3BE-3572-1FD8D87A5DC9}"/>
                </a:ext>
              </a:extLst>
            </p:cNvPr>
            <p:cNvSpPr/>
            <p:nvPr/>
          </p:nvSpPr>
          <p:spPr>
            <a:xfrm>
              <a:off x="6979204" y="1671062"/>
              <a:ext cx="1308138" cy="307542"/>
            </a:xfrm>
            <a:prstGeom prst="roundRect">
              <a:avLst/>
            </a:prstGeom>
            <a:solidFill>
              <a:srgbClr val="F9F5E3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1220931C-677B-7F0B-747B-8A994BF72F56}"/>
              </a:ext>
            </a:extLst>
          </p:cNvPr>
          <p:cNvGrpSpPr/>
          <p:nvPr/>
        </p:nvGrpSpPr>
        <p:grpSpPr>
          <a:xfrm>
            <a:off x="2380659" y="1098230"/>
            <a:ext cx="7430682" cy="2078199"/>
            <a:chOff x="856659" y="1098227"/>
            <a:chExt cx="7430682" cy="2078199"/>
          </a:xfrm>
        </p:grpSpPr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F08FBC66-3FB1-02A9-5A84-62F8A0B00E90}"/>
                </a:ext>
              </a:extLst>
            </p:cNvPr>
            <p:cNvGrpSpPr/>
            <p:nvPr/>
          </p:nvGrpSpPr>
          <p:grpSpPr>
            <a:xfrm>
              <a:off x="856659" y="1098227"/>
              <a:ext cx="1263125" cy="524515"/>
              <a:chOff x="696765" y="1471014"/>
              <a:chExt cx="1263125" cy="524515"/>
            </a:xfrm>
          </p:grpSpPr>
          <p:pic>
            <p:nvPicPr>
              <p:cNvPr id="284" name="Graphic 283" descr="Heartbeat with solid fill">
                <a:extLst>
                  <a:ext uri="{FF2B5EF4-FFF2-40B4-BE49-F238E27FC236}">
                    <a16:creationId xmlns:a16="http://schemas.microsoft.com/office/drawing/2014/main" id="{011AA0A3-5F9D-B281-FE1C-499353D96C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85" name="Graphic 284" descr="Heartbeat with solid fill">
                <a:extLst>
                  <a:ext uri="{FF2B5EF4-FFF2-40B4-BE49-F238E27FC236}">
                    <a16:creationId xmlns:a16="http://schemas.microsoft.com/office/drawing/2014/main" id="{B284FD82-4E08-CE1E-880B-793E960E09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86" name="Graphic 285" descr="Heartbeat with solid fill">
                <a:extLst>
                  <a:ext uri="{FF2B5EF4-FFF2-40B4-BE49-F238E27FC236}">
                    <a16:creationId xmlns:a16="http://schemas.microsoft.com/office/drawing/2014/main" id="{CCF79CEC-6560-AF3C-67B7-9A6270B047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FEBCC804-9189-D020-74B0-08410C733E8A}"/>
                </a:ext>
              </a:extLst>
            </p:cNvPr>
            <p:cNvGrpSpPr/>
            <p:nvPr/>
          </p:nvGrpSpPr>
          <p:grpSpPr>
            <a:xfrm>
              <a:off x="1272303" y="1553358"/>
              <a:ext cx="1263125" cy="524515"/>
              <a:chOff x="696765" y="1471014"/>
              <a:chExt cx="1263125" cy="524515"/>
            </a:xfrm>
          </p:grpSpPr>
          <p:pic>
            <p:nvPicPr>
              <p:cNvPr id="281" name="Graphic 280" descr="Heartbeat with solid fill">
                <a:extLst>
                  <a:ext uri="{FF2B5EF4-FFF2-40B4-BE49-F238E27FC236}">
                    <a16:creationId xmlns:a16="http://schemas.microsoft.com/office/drawing/2014/main" id="{E3DE8EA2-6B08-4FEA-C2D1-F3862D5AB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82" name="Graphic 281" descr="Heartbeat with solid fill">
                <a:extLst>
                  <a:ext uri="{FF2B5EF4-FFF2-40B4-BE49-F238E27FC236}">
                    <a16:creationId xmlns:a16="http://schemas.microsoft.com/office/drawing/2014/main" id="{84B1B642-C3D8-DE83-E543-98CAD9624C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83" name="Graphic 282" descr="Heartbeat with solid fill">
                <a:extLst>
                  <a:ext uri="{FF2B5EF4-FFF2-40B4-BE49-F238E27FC236}">
                    <a16:creationId xmlns:a16="http://schemas.microsoft.com/office/drawing/2014/main" id="{583DF2F6-C4FA-8AC9-391B-FFB4480C41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2FF18580-D017-707D-BD60-AEE2DC3BB7E0}"/>
                </a:ext>
              </a:extLst>
            </p:cNvPr>
            <p:cNvGrpSpPr/>
            <p:nvPr/>
          </p:nvGrpSpPr>
          <p:grpSpPr>
            <a:xfrm>
              <a:off x="2535427" y="1553358"/>
              <a:ext cx="1263125" cy="524515"/>
              <a:chOff x="696765" y="1471014"/>
              <a:chExt cx="1263125" cy="524515"/>
            </a:xfrm>
          </p:grpSpPr>
          <p:pic>
            <p:nvPicPr>
              <p:cNvPr id="278" name="Graphic 277" descr="Heartbeat with solid fill">
                <a:extLst>
                  <a:ext uri="{FF2B5EF4-FFF2-40B4-BE49-F238E27FC236}">
                    <a16:creationId xmlns:a16="http://schemas.microsoft.com/office/drawing/2014/main" id="{3E3B0AB6-BF0F-00FD-AF73-1819F8F5D8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79" name="Graphic 278" descr="Heartbeat with solid fill">
                <a:extLst>
                  <a:ext uri="{FF2B5EF4-FFF2-40B4-BE49-F238E27FC236}">
                    <a16:creationId xmlns:a16="http://schemas.microsoft.com/office/drawing/2014/main" id="{1007378B-F31D-D62B-BDF5-7B3729161B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80" name="Graphic 279" descr="Heartbeat with solid fill">
                <a:extLst>
                  <a:ext uri="{FF2B5EF4-FFF2-40B4-BE49-F238E27FC236}">
                    <a16:creationId xmlns:a16="http://schemas.microsoft.com/office/drawing/2014/main" id="{D3808691-D22B-6BE2-F939-668EC98A9B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0FBA8D2F-6EC5-EC78-B43A-D53E620F51ED}"/>
                </a:ext>
              </a:extLst>
            </p:cNvPr>
            <p:cNvGrpSpPr/>
            <p:nvPr/>
          </p:nvGrpSpPr>
          <p:grpSpPr>
            <a:xfrm>
              <a:off x="3321700" y="1098227"/>
              <a:ext cx="1263125" cy="524515"/>
              <a:chOff x="696765" y="1471014"/>
              <a:chExt cx="1263125" cy="524515"/>
            </a:xfrm>
          </p:grpSpPr>
          <p:pic>
            <p:nvPicPr>
              <p:cNvPr id="275" name="Graphic 274" descr="Heartbeat with solid fill">
                <a:extLst>
                  <a:ext uri="{FF2B5EF4-FFF2-40B4-BE49-F238E27FC236}">
                    <a16:creationId xmlns:a16="http://schemas.microsoft.com/office/drawing/2014/main" id="{6F359F54-7E7C-9591-F526-11BA45565A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76" name="Graphic 275" descr="Heartbeat with solid fill">
                <a:extLst>
                  <a:ext uri="{FF2B5EF4-FFF2-40B4-BE49-F238E27FC236}">
                    <a16:creationId xmlns:a16="http://schemas.microsoft.com/office/drawing/2014/main" id="{0AFF63A1-A78B-C95E-0FBF-6126B7AA09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77" name="Graphic 276" descr="Heartbeat with solid fill">
                <a:extLst>
                  <a:ext uri="{FF2B5EF4-FFF2-40B4-BE49-F238E27FC236}">
                    <a16:creationId xmlns:a16="http://schemas.microsoft.com/office/drawing/2014/main" id="{C5B25788-07A7-6E26-8C05-21CFD6F69E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3EE00A58-C3A3-8DAC-3897-10280B161864}"/>
                </a:ext>
              </a:extLst>
            </p:cNvPr>
            <p:cNvGrpSpPr/>
            <p:nvPr/>
          </p:nvGrpSpPr>
          <p:grpSpPr>
            <a:xfrm>
              <a:off x="4117134" y="1553358"/>
              <a:ext cx="1263125" cy="524515"/>
              <a:chOff x="696765" y="1471014"/>
              <a:chExt cx="1263125" cy="524515"/>
            </a:xfrm>
          </p:grpSpPr>
          <p:pic>
            <p:nvPicPr>
              <p:cNvPr id="272" name="Graphic 271" descr="Heartbeat with solid fill">
                <a:extLst>
                  <a:ext uri="{FF2B5EF4-FFF2-40B4-BE49-F238E27FC236}">
                    <a16:creationId xmlns:a16="http://schemas.microsoft.com/office/drawing/2014/main" id="{E6F90A1E-DFD9-4948-BDE4-7B3010EA81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73" name="Graphic 272" descr="Heartbeat with solid fill">
                <a:extLst>
                  <a:ext uri="{FF2B5EF4-FFF2-40B4-BE49-F238E27FC236}">
                    <a16:creationId xmlns:a16="http://schemas.microsoft.com/office/drawing/2014/main" id="{34E29486-BD61-4EE9-E1D3-F857B63C30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74" name="Graphic 273" descr="Heartbeat with solid fill">
                <a:extLst>
                  <a:ext uri="{FF2B5EF4-FFF2-40B4-BE49-F238E27FC236}">
                    <a16:creationId xmlns:a16="http://schemas.microsoft.com/office/drawing/2014/main" id="{E0AB35A6-7B54-ACAB-BD19-9514BFDEA8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08DEE601-1CD7-54DD-2A77-90E766ADCF6F}"/>
                </a:ext>
              </a:extLst>
            </p:cNvPr>
            <p:cNvGrpSpPr/>
            <p:nvPr/>
          </p:nvGrpSpPr>
          <p:grpSpPr>
            <a:xfrm>
              <a:off x="5481840" y="1553358"/>
              <a:ext cx="1263125" cy="524515"/>
              <a:chOff x="696765" y="1471014"/>
              <a:chExt cx="1263125" cy="524515"/>
            </a:xfrm>
          </p:grpSpPr>
          <p:pic>
            <p:nvPicPr>
              <p:cNvPr id="269" name="Graphic 268" descr="Heartbeat with solid fill">
                <a:extLst>
                  <a:ext uri="{FF2B5EF4-FFF2-40B4-BE49-F238E27FC236}">
                    <a16:creationId xmlns:a16="http://schemas.microsoft.com/office/drawing/2014/main" id="{A08115D2-73EC-AD99-3F58-860E413791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70" name="Graphic 269" descr="Heartbeat with solid fill">
                <a:extLst>
                  <a:ext uri="{FF2B5EF4-FFF2-40B4-BE49-F238E27FC236}">
                    <a16:creationId xmlns:a16="http://schemas.microsoft.com/office/drawing/2014/main" id="{5B87E708-CFBA-40F2-881F-2728772734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71" name="Graphic 270" descr="Heartbeat with solid fill">
                <a:extLst>
                  <a:ext uri="{FF2B5EF4-FFF2-40B4-BE49-F238E27FC236}">
                    <a16:creationId xmlns:a16="http://schemas.microsoft.com/office/drawing/2014/main" id="{0A2CACA8-983A-E6AA-9120-05D8D1C7AA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23E4568C-55C2-B791-7FCE-C80A1E6C4037}"/>
                </a:ext>
              </a:extLst>
            </p:cNvPr>
            <p:cNvGrpSpPr/>
            <p:nvPr/>
          </p:nvGrpSpPr>
          <p:grpSpPr>
            <a:xfrm>
              <a:off x="4903407" y="1098227"/>
              <a:ext cx="1263125" cy="524515"/>
              <a:chOff x="696765" y="1471014"/>
              <a:chExt cx="1263125" cy="524515"/>
            </a:xfrm>
          </p:grpSpPr>
          <p:pic>
            <p:nvPicPr>
              <p:cNvPr id="266" name="Graphic 265" descr="Heartbeat with solid fill">
                <a:extLst>
                  <a:ext uri="{FF2B5EF4-FFF2-40B4-BE49-F238E27FC236}">
                    <a16:creationId xmlns:a16="http://schemas.microsoft.com/office/drawing/2014/main" id="{1DBAC36B-47DB-0E0C-946F-8307FDAA52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67" name="Graphic 266" descr="Heartbeat with solid fill">
                <a:extLst>
                  <a:ext uri="{FF2B5EF4-FFF2-40B4-BE49-F238E27FC236}">
                    <a16:creationId xmlns:a16="http://schemas.microsoft.com/office/drawing/2014/main" id="{937ED50B-CEC8-9220-DB58-CA8A292A9B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68" name="Graphic 267" descr="Heartbeat with solid fill">
                <a:extLst>
                  <a:ext uri="{FF2B5EF4-FFF2-40B4-BE49-F238E27FC236}">
                    <a16:creationId xmlns:a16="http://schemas.microsoft.com/office/drawing/2014/main" id="{3AD76A7A-8F35-ED6F-38F0-854F4B4EA5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44F7ECEC-5F44-C017-DB3B-6E7F77BC04C3}"/>
                </a:ext>
              </a:extLst>
            </p:cNvPr>
            <p:cNvGrpSpPr/>
            <p:nvPr/>
          </p:nvGrpSpPr>
          <p:grpSpPr>
            <a:xfrm>
              <a:off x="6280228" y="1098227"/>
              <a:ext cx="1263125" cy="524515"/>
              <a:chOff x="696765" y="1471014"/>
              <a:chExt cx="1263125" cy="524515"/>
            </a:xfrm>
          </p:grpSpPr>
          <p:pic>
            <p:nvPicPr>
              <p:cNvPr id="263" name="Graphic 262" descr="Heartbeat with solid fill">
                <a:extLst>
                  <a:ext uri="{FF2B5EF4-FFF2-40B4-BE49-F238E27FC236}">
                    <a16:creationId xmlns:a16="http://schemas.microsoft.com/office/drawing/2014/main" id="{23E86254-6560-2A3F-FECE-67AD6659BE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64" name="Graphic 263" descr="Heartbeat with solid fill">
                <a:extLst>
                  <a:ext uri="{FF2B5EF4-FFF2-40B4-BE49-F238E27FC236}">
                    <a16:creationId xmlns:a16="http://schemas.microsoft.com/office/drawing/2014/main" id="{48DBFD99-0892-F025-327E-0CAB4A57A9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65" name="Graphic 264" descr="Heartbeat with solid fill">
                <a:extLst>
                  <a:ext uri="{FF2B5EF4-FFF2-40B4-BE49-F238E27FC236}">
                    <a16:creationId xmlns:a16="http://schemas.microsoft.com/office/drawing/2014/main" id="{AB16A5EE-216B-16F8-2E34-985BD54198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653EDA03-7447-4E63-4747-9ABB4C88A03E}"/>
                </a:ext>
              </a:extLst>
            </p:cNvPr>
            <p:cNvGrpSpPr/>
            <p:nvPr/>
          </p:nvGrpSpPr>
          <p:grpSpPr>
            <a:xfrm>
              <a:off x="7024216" y="1553358"/>
              <a:ext cx="1263125" cy="524515"/>
              <a:chOff x="696765" y="1471014"/>
              <a:chExt cx="1263125" cy="524515"/>
            </a:xfrm>
          </p:grpSpPr>
          <p:pic>
            <p:nvPicPr>
              <p:cNvPr id="260" name="Graphic 259" descr="Heartbeat with solid fill">
                <a:extLst>
                  <a:ext uri="{FF2B5EF4-FFF2-40B4-BE49-F238E27FC236}">
                    <a16:creationId xmlns:a16="http://schemas.microsoft.com/office/drawing/2014/main" id="{2AEAB813-449F-F89E-2A92-D27070D1A8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61" name="Graphic 260" descr="Heartbeat with solid fill">
                <a:extLst>
                  <a:ext uri="{FF2B5EF4-FFF2-40B4-BE49-F238E27FC236}">
                    <a16:creationId xmlns:a16="http://schemas.microsoft.com/office/drawing/2014/main" id="{8D340A09-D1C4-BA95-27F7-C8E0DA7184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62" name="Graphic 261" descr="Heartbeat with solid fill">
                <a:extLst>
                  <a:ext uri="{FF2B5EF4-FFF2-40B4-BE49-F238E27FC236}">
                    <a16:creationId xmlns:a16="http://schemas.microsoft.com/office/drawing/2014/main" id="{D5D1EEEB-AB44-7E1C-E16F-43F1A3FBD3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cxnSp>
          <p:nvCxnSpPr>
            <p:cNvPr id="234" name="Straight Arrow Connector 233">
              <a:extLst>
                <a:ext uri="{FF2B5EF4-FFF2-40B4-BE49-F238E27FC236}">
                  <a16:creationId xmlns:a16="http://schemas.microsoft.com/office/drawing/2014/main" id="{E18D8C13-E735-FF81-35A8-D12C96FD6C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2088298"/>
              <a:ext cx="0" cy="5854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271FDBD5-4A4F-FEEC-953F-7C5AC84FBEE8}"/>
                </a:ext>
              </a:extLst>
            </p:cNvPr>
            <p:cNvGrpSpPr/>
            <p:nvPr/>
          </p:nvGrpSpPr>
          <p:grpSpPr>
            <a:xfrm>
              <a:off x="2014102" y="2649420"/>
              <a:ext cx="1263125" cy="524515"/>
              <a:chOff x="696765" y="1471014"/>
              <a:chExt cx="1263125" cy="524515"/>
            </a:xfrm>
          </p:grpSpPr>
          <p:pic>
            <p:nvPicPr>
              <p:cNvPr id="257" name="Graphic 256" descr="Heartbeat with solid fill">
                <a:extLst>
                  <a:ext uri="{FF2B5EF4-FFF2-40B4-BE49-F238E27FC236}">
                    <a16:creationId xmlns:a16="http://schemas.microsoft.com/office/drawing/2014/main" id="{81E6ABEA-5849-CC8B-6F9F-9551C79DAD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58" name="Graphic 257" descr="Heartbeat with solid fill">
                <a:extLst>
                  <a:ext uri="{FF2B5EF4-FFF2-40B4-BE49-F238E27FC236}">
                    <a16:creationId xmlns:a16="http://schemas.microsoft.com/office/drawing/2014/main" id="{2DE3635A-13EC-F921-E9C2-1697AAE9D6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59" name="Graphic 258" descr="Heartbeat with solid fill">
                <a:extLst>
                  <a:ext uri="{FF2B5EF4-FFF2-40B4-BE49-F238E27FC236}">
                    <a16:creationId xmlns:a16="http://schemas.microsoft.com/office/drawing/2014/main" id="{9B8F368D-AB51-FA17-A739-EB3E408A95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67FE6FC5-9383-548A-1FB0-E3C17B98BC0F}"/>
                </a:ext>
              </a:extLst>
            </p:cNvPr>
            <p:cNvGrpSpPr/>
            <p:nvPr/>
          </p:nvGrpSpPr>
          <p:grpSpPr>
            <a:xfrm>
              <a:off x="3162853" y="2646769"/>
              <a:ext cx="1263125" cy="524515"/>
              <a:chOff x="696765" y="1471014"/>
              <a:chExt cx="1263125" cy="524515"/>
            </a:xfrm>
          </p:grpSpPr>
          <p:pic>
            <p:nvPicPr>
              <p:cNvPr id="254" name="Graphic 253" descr="Heartbeat with solid fill">
                <a:extLst>
                  <a:ext uri="{FF2B5EF4-FFF2-40B4-BE49-F238E27FC236}">
                    <a16:creationId xmlns:a16="http://schemas.microsoft.com/office/drawing/2014/main" id="{99456923-43A1-2207-62AC-996A42AE1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55" name="Graphic 254" descr="Heartbeat with solid fill">
                <a:extLst>
                  <a:ext uri="{FF2B5EF4-FFF2-40B4-BE49-F238E27FC236}">
                    <a16:creationId xmlns:a16="http://schemas.microsoft.com/office/drawing/2014/main" id="{D6622283-665B-1606-8E6B-D2DF099D85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56" name="Graphic 255" descr="Heartbeat with solid fill">
                <a:extLst>
                  <a:ext uri="{FF2B5EF4-FFF2-40B4-BE49-F238E27FC236}">
                    <a16:creationId xmlns:a16="http://schemas.microsoft.com/office/drawing/2014/main" id="{5914289C-E8BC-7C12-4E8B-5AE98E4C31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7ADE3FC4-98BB-B9E9-5522-2F4A201BEF0E}"/>
                </a:ext>
              </a:extLst>
            </p:cNvPr>
            <p:cNvGrpSpPr/>
            <p:nvPr/>
          </p:nvGrpSpPr>
          <p:grpSpPr>
            <a:xfrm>
              <a:off x="4321111" y="2645443"/>
              <a:ext cx="1263125" cy="524515"/>
              <a:chOff x="696765" y="1471014"/>
              <a:chExt cx="1263125" cy="524515"/>
            </a:xfrm>
          </p:grpSpPr>
          <p:pic>
            <p:nvPicPr>
              <p:cNvPr id="251" name="Graphic 250" descr="Heartbeat with solid fill">
                <a:extLst>
                  <a:ext uri="{FF2B5EF4-FFF2-40B4-BE49-F238E27FC236}">
                    <a16:creationId xmlns:a16="http://schemas.microsoft.com/office/drawing/2014/main" id="{44A5190D-67BA-57B3-993F-8FE41B4E0B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52" name="Graphic 251" descr="Heartbeat with solid fill">
                <a:extLst>
                  <a:ext uri="{FF2B5EF4-FFF2-40B4-BE49-F238E27FC236}">
                    <a16:creationId xmlns:a16="http://schemas.microsoft.com/office/drawing/2014/main" id="{0C7EEA11-EC24-8C18-43C1-B9316E51F7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53" name="Graphic 252" descr="Heartbeat with solid fill">
                <a:extLst>
                  <a:ext uri="{FF2B5EF4-FFF2-40B4-BE49-F238E27FC236}">
                    <a16:creationId xmlns:a16="http://schemas.microsoft.com/office/drawing/2014/main" id="{9F0F6489-6E3C-B9E4-9739-227828F198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65A369C9-A1C6-8989-01CF-659C6BC82BE4}"/>
                </a:ext>
              </a:extLst>
            </p:cNvPr>
            <p:cNvGrpSpPr/>
            <p:nvPr/>
          </p:nvGrpSpPr>
          <p:grpSpPr>
            <a:xfrm>
              <a:off x="5482600" y="2644117"/>
              <a:ext cx="1263125" cy="524515"/>
              <a:chOff x="696765" y="1471014"/>
              <a:chExt cx="1263125" cy="524515"/>
            </a:xfrm>
          </p:grpSpPr>
          <p:pic>
            <p:nvPicPr>
              <p:cNvPr id="248" name="Graphic 247" descr="Heartbeat with solid fill">
                <a:extLst>
                  <a:ext uri="{FF2B5EF4-FFF2-40B4-BE49-F238E27FC236}">
                    <a16:creationId xmlns:a16="http://schemas.microsoft.com/office/drawing/2014/main" id="{85BE137D-47CB-E634-38E8-23330D287E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49" name="Graphic 248" descr="Heartbeat with solid fill">
                <a:extLst>
                  <a:ext uri="{FF2B5EF4-FFF2-40B4-BE49-F238E27FC236}">
                    <a16:creationId xmlns:a16="http://schemas.microsoft.com/office/drawing/2014/main" id="{58AB7495-97F6-C818-7328-DB46B40B7A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50" name="Graphic 249" descr="Heartbeat with solid fill">
                <a:extLst>
                  <a:ext uri="{FF2B5EF4-FFF2-40B4-BE49-F238E27FC236}">
                    <a16:creationId xmlns:a16="http://schemas.microsoft.com/office/drawing/2014/main" id="{27AD916F-9E35-6F89-840F-D2D1DA7C7E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62B4FAA3-D11C-6066-3E60-98D87CD24010}"/>
                </a:ext>
              </a:extLst>
            </p:cNvPr>
            <p:cNvGrpSpPr/>
            <p:nvPr/>
          </p:nvGrpSpPr>
          <p:grpSpPr>
            <a:xfrm>
              <a:off x="856659" y="2651911"/>
              <a:ext cx="1263125" cy="524515"/>
              <a:chOff x="696765" y="1471014"/>
              <a:chExt cx="1263125" cy="524515"/>
            </a:xfrm>
          </p:grpSpPr>
          <p:pic>
            <p:nvPicPr>
              <p:cNvPr id="245" name="Graphic 244" descr="Heartbeat with solid fill">
                <a:extLst>
                  <a:ext uri="{FF2B5EF4-FFF2-40B4-BE49-F238E27FC236}">
                    <a16:creationId xmlns:a16="http://schemas.microsoft.com/office/drawing/2014/main" id="{FE31BCD8-9FB8-69D0-53CE-C6F3148C5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46" name="Graphic 245" descr="Heartbeat with solid fill">
                <a:extLst>
                  <a:ext uri="{FF2B5EF4-FFF2-40B4-BE49-F238E27FC236}">
                    <a16:creationId xmlns:a16="http://schemas.microsoft.com/office/drawing/2014/main" id="{31EF4598-9633-24B3-BAAC-1F678C7C4F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47" name="Graphic 246" descr="Heartbeat with solid fill">
                <a:extLst>
                  <a:ext uri="{FF2B5EF4-FFF2-40B4-BE49-F238E27FC236}">
                    <a16:creationId xmlns:a16="http://schemas.microsoft.com/office/drawing/2014/main" id="{FC6B5871-C04D-729B-6E63-B3B8FACF45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8428428C-17FE-0817-0D0B-7B47F11DAFCC}"/>
                </a:ext>
              </a:extLst>
            </p:cNvPr>
            <p:cNvGrpSpPr/>
            <p:nvPr/>
          </p:nvGrpSpPr>
          <p:grpSpPr>
            <a:xfrm>
              <a:off x="7024216" y="2643957"/>
              <a:ext cx="1263125" cy="524515"/>
              <a:chOff x="696765" y="1471014"/>
              <a:chExt cx="1263125" cy="524515"/>
            </a:xfrm>
          </p:grpSpPr>
          <p:pic>
            <p:nvPicPr>
              <p:cNvPr id="242" name="Graphic 241" descr="Heartbeat with solid fill">
                <a:extLst>
                  <a:ext uri="{FF2B5EF4-FFF2-40B4-BE49-F238E27FC236}">
                    <a16:creationId xmlns:a16="http://schemas.microsoft.com/office/drawing/2014/main" id="{55BAC67B-6CCB-3DC6-B4A4-BA561753D4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676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43" name="Graphic 242" descr="Heartbeat with solid fill">
                <a:extLst>
                  <a:ext uri="{FF2B5EF4-FFF2-40B4-BE49-F238E27FC236}">
                    <a16:creationId xmlns:a16="http://schemas.microsoft.com/office/drawing/2014/main" id="{C56AAF4B-A360-B83C-8190-8DC245B8B4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067395" y="1473665"/>
                <a:ext cx="521864" cy="521864"/>
              </a:xfrm>
              <a:prstGeom prst="rect">
                <a:avLst/>
              </a:prstGeom>
            </p:spPr>
          </p:pic>
          <p:pic>
            <p:nvPicPr>
              <p:cNvPr id="244" name="Graphic 243" descr="Heartbeat with solid fill">
                <a:extLst>
                  <a:ext uri="{FF2B5EF4-FFF2-40B4-BE49-F238E27FC236}">
                    <a16:creationId xmlns:a16="http://schemas.microsoft.com/office/drawing/2014/main" id="{8447F3DB-F17E-3363-F4ED-0DE60F49CC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438026" y="1471014"/>
                <a:ext cx="521864" cy="521864"/>
              </a:xfrm>
              <a:prstGeom prst="rect">
                <a:avLst/>
              </a:prstGeom>
            </p:spPr>
          </p:pic>
        </p:grpSp>
        <p:pic>
          <p:nvPicPr>
            <p:cNvPr id="241" name="Graphic 240" descr="Heartbeat with solid fill">
              <a:extLst>
                <a:ext uri="{FF2B5EF4-FFF2-40B4-BE49-F238E27FC236}">
                  <a16:creationId xmlns:a16="http://schemas.microsoft.com/office/drawing/2014/main" id="{AB3E53EC-9ACD-4020-6F56-5167189B0F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6633966" y="2643627"/>
              <a:ext cx="521864" cy="521864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CE0494F-DB6A-6DD5-B5D2-7D98B7ABDD4C}"/>
              </a:ext>
            </a:extLst>
          </p:cNvPr>
          <p:cNvSpPr/>
          <p:nvPr/>
        </p:nvSpPr>
        <p:spPr>
          <a:xfrm>
            <a:off x="2077756" y="849902"/>
            <a:ext cx="8252796" cy="2968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9FAC4-1D83-AC1C-9197-409CE5475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9E2CEA-FBE3-C9A7-0956-FBDC1979B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Reference Mapping: Overlapping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04D14B5-EBEF-7FA9-1647-56451BDCD940}"/>
              </a:ext>
            </a:extLst>
          </p:cNvPr>
          <p:cNvGrpSpPr/>
          <p:nvPr/>
        </p:nvGrpSpPr>
        <p:grpSpPr>
          <a:xfrm>
            <a:off x="7399170" y="1066332"/>
            <a:ext cx="2823231" cy="1159726"/>
            <a:chOff x="5596869" y="1066332"/>
            <a:chExt cx="2823231" cy="1159726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72244C1B-EA66-F3A4-ECB1-DD8B3D68A8FA}"/>
                </a:ext>
              </a:extLst>
            </p:cNvPr>
            <p:cNvSpPr/>
            <p:nvPr/>
          </p:nvSpPr>
          <p:spPr>
            <a:xfrm>
              <a:off x="6143487" y="1517423"/>
              <a:ext cx="1678662" cy="708635"/>
            </a:xfrm>
            <a:prstGeom prst="roundRect">
              <a:avLst/>
            </a:prstGeom>
            <a:solidFill>
              <a:srgbClr val="F9F5E3"/>
            </a:solidFill>
            <a:ln w="38100" cap="flat" cmpd="sng" algn="ctr">
              <a:solidFill>
                <a:srgbClr val="BF8F0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endParaRPr lang="en-CH" sz="2000" b="1" kern="0">
                <a:solidFill>
                  <a:srgbClr val="5B9BD5"/>
                </a:solidFill>
                <a:latin typeface="Avenir Next" panose="020B050302020202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569C7F3-7E5F-38E6-9A9E-881B2DCB3039}"/>
                </a:ext>
              </a:extLst>
            </p:cNvPr>
            <p:cNvSpPr/>
            <p:nvPr/>
          </p:nvSpPr>
          <p:spPr>
            <a:xfrm>
              <a:off x="5596869" y="1066332"/>
              <a:ext cx="2823231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Nanopore Signals</a:t>
              </a:r>
              <a:endPara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286413E1-580E-B003-AD54-19F91512220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51254" y="1615362"/>
              <a:ext cx="1263125" cy="524515"/>
              <a:chOff x="6981644" y="1976087"/>
              <a:chExt cx="959736" cy="398532"/>
            </a:xfrm>
          </p:grpSpPr>
          <p:pic>
            <p:nvPicPr>
              <p:cNvPr id="34" name="Graphic 33" descr="Heartbeat with solid fill">
                <a:extLst>
                  <a:ext uri="{FF2B5EF4-FFF2-40B4-BE49-F238E27FC236}">
                    <a16:creationId xmlns:a16="http://schemas.microsoft.com/office/drawing/2014/main" id="{1F2F3D1D-34A0-E1C0-9425-05F58990DE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81644" y="1978101"/>
                <a:ext cx="396518" cy="396518"/>
              </a:xfrm>
              <a:prstGeom prst="rect">
                <a:avLst/>
              </a:prstGeom>
            </p:spPr>
          </p:pic>
          <p:pic>
            <p:nvPicPr>
              <p:cNvPr id="35" name="Graphic 34" descr="Heartbeat with solid fill">
                <a:extLst>
                  <a:ext uri="{FF2B5EF4-FFF2-40B4-BE49-F238E27FC236}">
                    <a16:creationId xmlns:a16="http://schemas.microsoft.com/office/drawing/2014/main" id="{87DD1083-304F-6E4B-9035-E25409832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7263253" y="1978101"/>
                <a:ext cx="396518" cy="396518"/>
              </a:xfrm>
              <a:prstGeom prst="rect">
                <a:avLst/>
              </a:prstGeom>
            </p:spPr>
          </p:pic>
          <p:pic>
            <p:nvPicPr>
              <p:cNvPr id="36" name="Graphic 35" descr="Heartbeat with solid fill">
                <a:extLst>
                  <a:ext uri="{FF2B5EF4-FFF2-40B4-BE49-F238E27FC236}">
                    <a16:creationId xmlns:a16="http://schemas.microsoft.com/office/drawing/2014/main" id="{BA4DCEB5-D07E-09AD-B1AA-E121D7386C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7544862" y="1976087"/>
                <a:ext cx="396518" cy="396518"/>
              </a:xfrm>
              <a:prstGeom prst="rect">
                <a:avLst/>
              </a:prstGeom>
            </p:spPr>
          </p:pic>
        </p:grp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6D60E59E-741C-3D66-367E-7D2D4E496B23}"/>
              </a:ext>
            </a:extLst>
          </p:cNvPr>
          <p:cNvSpPr/>
          <p:nvPr/>
        </p:nvSpPr>
        <p:spPr>
          <a:xfrm>
            <a:off x="4638492" y="2968111"/>
            <a:ext cx="3014413" cy="770467"/>
          </a:xfrm>
          <a:prstGeom prst="roundRect">
            <a:avLst/>
          </a:prstGeom>
          <a:solidFill>
            <a:srgbClr val="E5EFFF"/>
          </a:solidFill>
          <a:ln w="31750" cap="flat" cmpd="sng" algn="ctr">
            <a:solidFill>
              <a:srgbClr val="4473C4"/>
            </a:solidFill>
            <a:prstDash val="solid"/>
          </a:ln>
          <a:effectLst/>
        </p:spPr>
        <p:txBody>
          <a:bodyPr rtlCol="0" anchor="ctr"/>
          <a:lstStyle/>
          <a:p>
            <a:pPr algn="ctr" defTabSz="1600847"/>
            <a:r>
              <a:rPr lang="en-US" sz="2000" b="1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Hash-Based </a:t>
            </a:r>
            <a:br>
              <a:rPr lang="en-US" sz="2000" b="1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1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Seeding and Mapping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740BA13-F721-C9FE-7DC2-4A5307BFF8D1}"/>
              </a:ext>
            </a:extLst>
          </p:cNvPr>
          <p:cNvGrpSpPr/>
          <p:nvPr/>
        </p:nvGrpSpPr>
        <p:grpSpPr>
          <a:xfrm>
            <a:off x="2120511" y="1070079"/>
            <a:ext cx="2823231" cy="1159726"/>
            <a:chOff x="5596869" y="1066332"/>
            <a:chExt cx="2823231" cy="1159726"/>
          </a:xfrm>
        </p:grpSpPr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90A19096-DE87-C1E7-B72B-C08BDA9A3107}"/>
                </a:ext>
              </a:extLst>
            </p:cNvPr>
            <p:cNvSpPr/>
            <p:nvPr/>
          </p:nvSpPr>
          <p:spPr>
            <a:xfrm>
              <a:off x="6143487" y="1517423"/>
              <a:ext cx="1678662" cy="708635"/>
            </a:xfrm>
            <a:prstGeom prst="roundRect">
              <a:avLst/>
            </a:prstGeom>
            <a:solidFill>
              <a:srgbClr val="F9F5E3"/>
            </a:solidFill>
            <a:ln w="38100" cap="flat" cmpd="sng" algn="ctr">
              <a:solidFill>
                <a:srgbClr val="BF8F0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endParaRPr lang="en-CH" sz="2000" b="1" kern="0">
                <a:solidFill>
                  <a:srgbClr val="5B9BD5"/>
                </a:solidFill>
                <a:latin typeface="Avenir Next" panose="020B0503020202020204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CB8B1E2-9EB3-DF58-2179-DFC84CBDEF42}"/>
                </a:ext>
              </a:extLst>
            </p:cNvPr>
            <p:cNvSpPr/>
            <p:nvPr/>
          </p:nvSpPr>
          <p:spPr>
            <a:xfrm>
              <a:off x="5596869" y="1066332"/>
              <a:ext cx="2823231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Nanopore Signals</a:t>
              </a:r>
              <a:endPara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B3A81C9-6065-FCE1-4072-01D78723DEC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51254" y="1615362"/>
              <a:ext cx="1263125" cy="524515"/>
              <a:chOff x="6981644" y="1976087"/>
              <a:chExt cx="959736" cy="398532"/>
            </a:xfrm>
          </p:grpSpPr>
          <p:pic>
            <p:nvPicPr>
              <p:cNvPr id="57" name="Graphic 56" descr="Heartbeat with solid fill">
                <a:extLst>
                  <a:ext uri="{FF2B5EF4-FFF2-40B4-BE49-F238E27FC236}">
                    <a16:creationId xmlns:a16="http://schemas.microsoft.com/office/drawing/2014/main" id="{AA45CEE4-902A-3424-0134-078A18D0B3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981644" y="1978101"/>
                <a:ext cx="396518" cy="396518"/>
              </a:xfrm>
              <a:prstGeom prst="rect">
                <a:avLst/>
              </a:prstGeom>
            </p:spPr>
          </p:pic>
          <p:pic>
            <p:nvPicPr>
              <p:cNvPr id="58" name="Graphic 57" descr="Heartbeat with solid fill">
                <a:extLst>
                  <a:ext uri="{FF2B5EF4-FFF2-40B4-BE49-F238E27FC236}">
                    <a16:creationId xmlns:a16="http://schemas.microsoft.com/office/drawing/2014/main" id="{0AFA4436-E05D-0309-918A-E8EAD7A335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7263253" y="1978101"/>
                <a:ext cx="396518" cy="396518"/>
              </a:xfrm>
              <a:prstGeom prst="rect">
                <a:avLst/>
              </a:prstGeom>
            </p:spPr>
          </p:pic>
          <p:pic>
            <p:nvPicPr>
              <p:cNvPr id="59" name="Graphic 58" descr="Heartbeat with solid fill">
                <a:extLst>
                  <a:ext uri="{FF2B5EF4-FFF2-40B4-BE49-F238E27FC236}">
                    <a16:creationId xmlns:a16="http://schemas.microsoft.com/office/drawing/2014/main" id="{55C723E8-D200-AFB8-EF4C-3C946FEA5D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7544862" y="1976087"/>
                <a:ext cx="396518" cy="396518"/>
              </a:xfrm>
              <a:prstGeom prst="rect">
                <a:avLst/>
              </a:prstGeom>
            </p:spPr>
          </p:pic>
        </p:grp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D3891308-A330-2076-BC30-FA5300FF9372}"/>
              </a:ext>
            </a:extLst>
          </p:cNvPr>
          <p:cNvSpPr/>
          <p:nvPr/>
        </p:nvSpPr>
        <p:spPr>
          <a:xfrm>
            <a:off x="2082851" y="856690"/>
            <a:ext cx="2958618" cy="1390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02FEBE-D0E0-6263-6267-20D0287FA868}"/>
              </a:ext>
            </a:extLst>
          </p:cNvPr>
          <p:cNvGrpSpPr/>
          <p:nvPr/>
        </p:nvGrpSpPr>
        <p:grpSpPr>
          <a:xfrm>
            <a:off x="2209782" y="873916"/>
            <a:ext cx="2593031" cy="1355347"/>
            <a:chOff x="407481" y="866164"/>
            <a:chExt cx="2593031" cy="1355347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9ED7026E-137F-AF84-8581-ADC3505FA6E0}"/>
                </a:ext>
              </a:extLst>
            </p:cNvPr>
            <p:cNvSpPr/>
            <p:nvPr/>
          </p:nvSpPr>
          <p:spPr>
            <a:xfrm>
              <a:off x="407482" y="1517423"/>
              <a:ext cx="2593030" cy="704088"/>
            </a:xfrm>
            <a:prstGeom prst="roundRect">
              <a:avLst/>
            </a:prstGeom>
            <a:solidFill>
              <a:srgbClr val="FFE69A"/>
            </a:solidFill>
            <a:ln w="38100" cap="flat" cmpd="sng" algn="ctr">
              <a:solidFill>
                <a:srgbClr val="FFAE3C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Avenir Next" panose="020B0503020202020204" pitchFamily="34" charset="0"/>
                </a:rPr>
                <a:t>Reference Signals</a:t>
              </a:r>
              <a:endParaRPr lang="en-CH" sz="2000" kern="0">
                <a:latin typeface="Avenir Next" panose="020B0503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D7744BF-CCE7-B3D1-7C0A-6ECCB261EC3F}"/>
                </a:ext>
              </a:extLst>
            </p:cNvPr>
            <p:cNvSpPr/>
            <p:nvPr/>
          </p:nvSpPr>
          <p:spPr>
            <a:xfrm>
              <a:off x="407481" y="866164"/>
              <a:ext cx="2593031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 Genome</a:t>
              </a:r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(Converted to Signals)</a:t>
              </a:r>
            </a:p>
          </p:txBody>
        </p:sp>
      </p:grp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E24BBD77-F0EF-56AB-8DC3-BE78FDB5A550}"/>
              </a:ext>
            </a:extLst>
          </p:cNvPr>
          <p:cNvCxnSpPr>
            <a:cxnSpLocks/>
          </p:cNvCxnSpPr>
          <p:nvPr/>
        </p:nvCxnSpPr>
        <p:spPr>
          <a:xfrm rot="16200000" flipH="1">
            <a:off x="3510355" y="2225203"/>
            <a:ext cx="1124081" cy="1132194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>
            <a:extLst>
              <a:ext uri="{FF2B5EF4-FFF2-40B4-BE49-F238E27FC236}">
                <a16:creationId xmlns:a16="http://schemas.microsoft.com/office/drawing/2014/main" id="{652A0CA9-2F58-E36D-EEE6-697965B0E5CD}"/>
              </a:ext>
            </a:extLst>
          </p:cNvPr>
          <p:cNvCxnSpPr>
            <a:cxnSpLocks/>
          </p:cNvCxnSpPr>
          <p:nvPr/>
        </p:nvCxnSpPr>
        <p:spPr>
          <a:xfrm rot="5400000">
            <a:off x="7655371" y="2223592"/>
            <a:ext cx="1127283" cy="1132214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549C6A1-4368-6038-7042-9BFB537B1F85}"/>
              </a:ext>
            </a:extLst>
          </p:cNvPr>
          <p:cNvGrpSpPr/>
          <p:nvPr/>
        </p:nvGrpSpPr>
        <p:grpSpPr>
          <a:xfrm>
            <a:off x="777582" y="3986320"/>
            <a:ext cx="6893549" cy="548640"/>
            <a:chOff x="266450" y="3986320"/>
            <a:chExt cx="6893549" cy="54864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BA41F799-9528-38F8-9BFA-EE05725F853E}"/>
                </a:ext>
              </a:extLst>
            </p:cNvPr>
            <p:cNvSpPr/>
            <p:nvPr/>
          </p:nvSpPr>
          <p:spPr>
            <a:xfrm>
              <a:off x="889447" y="4106752"/>
              <a:ext cx="6270552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Challenge:</a:t>
              </a:r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Reference genome is not always available</a:t>
              </a:r>
              <a:endParaRPr lang="en-US" sz="2000" b="1" dirty="0">
                <a:solidFill>
                  <a:srgbClr val="C00800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E67E4C1-6B5C-B018-7C9E-6C3E81B2D019}"/>
                </a:ext>
              </a:extLst>
            </p:cNvPr>
            <p:cNvGrpSpPr/>
            <p:nvPr/>
          </p:nvGrpSpPr>
          <p:grpSpPr>
            <a:xfrm>
              <a:off x="266450" y="3986320"/>
              <a:ext cx="548640" cy="548640"/>
              <a:chOff x="-820691" y="4576805"/>
              <a:chExt cx="548640" cy="54864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49828493-D526-3F23-5E85-2384E2C785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820691" y="4576805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b="1" baseline="-4000" dirty="0">
                  <a:solidFill>
                    <a:srgbClr val="C00000"/>
                  </a:solidFill>
                  <a:latin typeface="Avenir Next" panose="020B0503020202020204" pitchFamily="34" charset="0"/>
                  <a:cs typeface="Quire Sans" panose="020B0502040400020003" pitchFamily="34" charset="0"/>
                </a:endParaRPr>
              </a:p>
            </p:txBody>
          </p:sp>
          <p:pic>
            <p:nvPicPr>
              <p:cNvPr id="43" name="Graphic 42" descr="Puzzle with solid fill">
                <a:extLst>
                  <a:ext uri="{FF2B5EF4-FFF2-40B4-BE49-F238E27FC236}">
                    <a16:creationId xmlns:a16="http://schemas.microsoft.com/office/drawing/2014/main" id="{D1136953-4824-0D13-1AE8-175DC8C4DD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-774971" y="4622525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06B14C6B-2D2D-D221-4274-71C6334CBACF}"/>
              </a:ext>
            </a:extLst>
          </p:cNvPr>
          <p:cNvGrpSpPr/>
          <p:nvPr/>
        </p:nvGrpSpPr>
        <p:grpSpPr>
          <a:xfrm>
            <a:off x="777579" y="4856320"/>
            <a:ext cx="8822656" cy="548640"/>
            <a:chOff x="266450" y="4856320"/>
            <a:chExt cx="8822656" cy="548640"/>
          </a:xfrm>
        </p:grpSpPr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15AFEFED-2CAD-5AFD-8CE1-A8C4ECD86779}"/>
                </a:ext>
              </a:extLst>
            </p:cNvPr>
            <p:cNvSpPr/>
            <p:nvPr/>
          </p:nvSpPr>
          <p:spPr>
            <a:xfrm>
              <a:off x="889447" y="4976752"/>
              <a:ext cx="8199659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Assembly: </a:t>
              </a:r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Constructing genome from </a:t>
              </a:r>
              <a:r>
                <a:rPr lang="en-US" sz="2000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overlapping reads</a:t>
              </a:r>
            </a:p>
          </p:txBody>
        </p:sp>
        <p:grpSp>
          <p:nvGrpSpPr>
            <p:cNvPr id="289" name="Group 288">
              <a:extLst>
                <a:ext uri="{FF2B5EF4-FFF2-40B4-BE49-F238E27FC236}">
                  <a16:creationId xmlns:a16="http://schemas.microsoft.com/office/drawing/2014/main" id="{9B043B2C-AD17-1BB8-09BD-B25EBADDCA89}"/>
                </a:ext>
              </a:extLst>
            </p:cNvPr>
            <p:cNvGrpSpPr/>
            <p:nvPr/>
          </p:nvGrpSpPr>
          <p:grpSpPr>
            <a:xfrm>
              <a:off x="266450" y="4856320"/>
              <a:ext cx="548640" cy="548640"/>
              <a:chOff x="382111" y="5470230"/>
              <a:chExt cx="548640" cy="548640"/>
            </a:xfrm>
          </p:grpSpPr>
          <p:sp>
            <p:nvSpPr>
              <p:cNvPr id="290" name="Oval 289">
                <a:extLst>
                  <a:ext uri="{FF2B5EF4-FFF2-40B4-BE49-F238E27FC236}">
                    <a16:creationId xmlns:a16="http://schemas.microsoft.com/office/drawing/2014/main" id="{091090EA-DE20-4862-03BF-1E49E38E2B6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82111" y="5470230"/>
                <a:ext cx="548640" cy="548640"/>
              </a:xfrm>
              <a:prstGeom prst="ellipse">
                <a:avLst/>
              </a:prstGeom>
              <a:solidFill>
                <a:srgbClr val="E5EFFF"/>
              </a:solidFill>
              <a:ln w="38100">
                <a:solidFill>
                  <a:srgbClr val="4473C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b="1" baseline="-4000" dirty="0">
                  <a:solidFill>
                    <a:srgbClr val="C00000"/>
                  </a:solidFill>
                  <a:latin typeface="Avenir Next" panose="020B0503020202020204" pitchFamily="34" charset="0"/>
                  <a:cs typeface="Quire Sans" panose="020B0502040400020003" pitchFamily="34" charset="0"/>
                </a:endParaRPr>
              </a:p>
            </p:txBody>
          </p:sp>
          <p:pic>
            <p:nvPicPr>
              <p:cNvPr id="291" name="Graphic 290" descr="Puzzle pieces with solid fill">
                <a:extLst>
                  <a:ext uri="{FF2B5EF4-FFF2-40B4-BE49-F238E27FC236}">
                    <a16:creationId xmlns:a16="http://schemas.microsoft.com/office/drawing/2014/main" id="{EC83F0ED-3A86-9C83-A2FB-D2DF8B5EF8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27831" y="5515950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F8B7CE5B-8835-3BB1-4EEF-78CD82705FA3}"/>
              </a:ext>
            </a:extLst>
          </p:cNvPr>
          <p:cNvGrpSpPr/>
          <p:nvPr/>
        </p:nvGrpSpPr>
        <p:grpSpPr>
          <a:xfrm>
            <a:off x="777579" y="5679064"/>
            <a:ext cx="8748298" cy="548640"/>
            <a:chOff x="1391386" y="5685945"/>
            <a:chExt cx="8748298" cy="548640"/>
          </a:xfrm>
        </p:grpSpPr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53DEAC6D-9E1E-1FBD-691F-A86799666AF5}"/>
                </a:ext>
              </a:extLst>
            </p:cNvPr>
            <p:cNvSpPr/>
            <p:nvPr/>
          </p:nvSpPr>
          <p:spPr>
            <a:xfrm>
              <a:off x="2046750" y="5806377"/>
              <a:ext cx="8092934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Existing solutions cannot find overlapping reads </a:t>
              </a:r>
              <a:r>
                <a:rPr lang="en-US" sz="2000" b="1" dirty="0">
                  <a:solidFill>
                    <a:srgbClr val="C008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without basecalling</a:t>
              </a:r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51861B3A-9F6B-CAA9-AF9D-FEC56E7D7A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91386" y="5685945"/>
              <a:ext cx="548640" cy="548640"/>
            </a:xfrm>
            <a:prstGeom prst="ellipse">
              <a:avLst/>
            </a:prstGeom>
            <a:solidFill>
              <a:srgbClr val="FFE0D6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baseline="-4000" dirty="0">
                  <a:solidFill>
                    <a:srgbClr val="C00000"/>
                  </a:solidFill>
                  <a:latin typeface="Avenir Next" panose="020B0503020202020204" pitchFamily="34" charset="0"/>
                  <a:cs typeface="Quire Sans" panose="020B0502040400020003" pitchFamily="34" charset="0"/>
                </a:rPr>
                <a:t>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303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7" grpId="0" animBg="1"/>
      <p:bldP spid="6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D2EC8B-A137-D13C-4D63-55186E473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Rawsamble</a:t>
            </a:r>
            <a:r>
              <a:rPr lang="en-US" dirty="0"/>
              <a:t>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BAEE37-A511-B112-020A-5C136C5D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32</a:t>
            </a:fld>
            <a:endParaRPr lang="en-US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F4A0A8C-86FE-B33F-F8E0-0E14FF75D761}"/>
              </a:ext>
            </a:extLst>
          </p:cNvPr>
          <p:cNvGrpSpPr/>
          <p:nvPr/>
        </p:nvGrpSpPr>
        <p:grpSpPr>
          <a:xfrm>
            <a:off x="1707473" y="5467990"/>
            <a:ext cx="1578421" cy="1087187"/>
            <a:chOff x="183472" y="5359834"/>
            <a:chExt cx="1578421" cy="1087187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07FDCEC7-A5F4-6571-B31E-3D0ABDA2AAFC}"/>
                </a:ext>
              </a:extLst>
            </p:cNvPr>
            <p:cNvGrpSpPr/>
            <p:nvPr/>
          </p:nvGrpSpPr>
          <p:grpSpPr>
            <a:xfrm>
              <a:off x="185864" y="5359834"/>
              <a:ext cx="1363174" cy="307777"/>
              <a:chOff x="173028" y="4697420"/>
              <a:chExt cx="1363174" cy="307777"/>
            </a:xfrm>
          </p:grpSpPr>
          <p:sp>
            <p:nvSpPr>
              <p:cNvPr id="81" name="Rounded Rectangle 80">
                <a:extLst>
                  <a:ext uri="{FF2B5EF4-FFF2-40B4-BE49-F238E27FC236}">
                    <a16:creationId xmlns:a16="http://schemas.microsoft.com/office/drawing/2014/main" id="{6BC0F3C0-4C83-5629-118E-BA4174CA876E}"/>
                  </a:ext>
                </a:extLst>
              </p:cNvPr>
              <p:cNvSpPr/>
              <p:nvPr/>
            </p:nvSpPr>
            <p:spPr>
              <a:xfrm>
                <a:off x="173028" y="4759868"/>
                <a:ext cx="182880" cy="182880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endPara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FF63C228-C2D3-9850-2A0F-B676D789F415}"/>
                  </a:ext>
                </a:extLst>
              </p:cNvPr>
              <p:cNvSpPr/>
              <p:nvPr/>
            </p:nvSpPr>
            <p:spPr>
              <a:xfrm>
                <a:off x="429588" y="4697420"/>
                <a:ext cx="1106614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53E9510-CC73-840F-E5AE-6A8B40F3777F}"/>
                </a:ext>
              </a:extLst>
            </p:cNvPr>
            <p:cNvGrpSpPr/>
            <p:nvPr/>
          </p:nvGrpSpPr>
          <p:grpSpPr>
            <a:xfrm>
              <a:off x="183472" y="5749773"/>
              <a:ext cx="1470803" cy="307777"/>
              <a:chOff x="173028" y="4697420"/>
              <a:chExt cx="1470803" cy="307777"/>
            </a:xfrm>
          </p:grpSpPr>
          <p:sp>
            <p:nvSpPr>
              <p:cNvPr id="79" name="Rounded Rectangle 78">
                <a:extLst>
                  <a:ext uri="{FF2B5EF4-FFF2-40B4-BE49-F238E27FC236}">
                    <a16:creationId xmlns:a16="http://schemas.microsoft.com/office/drawing/2014/main" id="{988694B5-C41C-AB2D-E561-A20AA9834C1A}"/>
                  </a:ext>
                </a:extLst>
              </p:cNvPr>
              <p:cNvSpPr/>
              <p:nvPr/>
            </p:nvSpPr>
            <p:spPr>
              <a:xfrm>
                <a:off x="173028" y="4759868"/>
                <a:ext cx="182880" cy="182880"/>
              </a:xfrm>
              <a:prstGeom prst="roundRect">
                <a:avLst/>
              </a:prstGeom>
              <a:solidFill>
                <a:srgbClr val="E5EFFF"/>
              </a:solidFill>
              <a:ln w="19050" cap="flat" cmpd="sng" algn="ctr">
                <a:solidFill>
                  <a:srgbClr val="4473C4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endPara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F79CBD0C-03BA-FE1D-DA5A-1AE77FB4D9FA}"/>
                  </a:ext>
                </a:extLst>
              </p:cNvPr>
              <p:cNvSpPr/>
              <p:nvPr/>
            </p:nvSpPr>
            <p:spPr>
              <a:xfrm>
                <a:off x="429588" y="4697420"/>
                <a:ext cx="1214243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RawHash2</a:t>
                </a: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16F8FE9C-8F8A-3FBC-A515-56DBA0E2F431}"/>
                </a:ext>
              </a:extLst>
            </p:cNvPr>
            <p:cNvGrpSpPr/>
            <p:nvPr/>
          </p:nvGrpSpPr>
          <p:grpSpPr>
            <a:xfrm>
              <a:off x="183472" y="6139244"/>
              <a:ext cx="1578421" cy="307777"/>
              <a:chOff x="173028" y="4697420"/>
              <a:chExt cx="1578421" cy="307777"/>
            </a:xfrm>
          </p:grpSpPr>
          <p:sp>
            <p:nvSpPr>
              <p:cNvPr id="77" name="Rounded Rectangle 76">
                <a:extLst>
                  <a:ext uri="{FF2B5EF4-FFF2-40B4-BE49-F238E27FC236}">
                    <a16:creationId xmlns:a16="http://schemas.microsoft.com/office/drawing/2014/main" id="{7DCB4D67-A428-3D80-42DA-8371EC7C463E}"/>
                  </a:ext>
                </a:extLst>
              </p:cNvPr>
              <p:cNvSpPr/>
              <p:nvPr/>
            </p:nvSpPr>
            <p:spPr>
              <a:xfrm>
                <a:off x="173028" y="4759868"/>
                <a:ext cx="182880" cy="182880"/>
              </a:xfrm>
              <a:prstGeom prst="roundRect">
                <a:avLst/>
              </a:prstGeom>
              <a:solidFill>
                <a:srgbClr val="E4F3DE"/>
              </a:solidFill>
              <a:ln w="19050" cap="flat" cmpd="sng" algn="ctr">
                <a:solidFill>
                  <a:srgbClr val="10813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endPara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AACA0ACE-A1FC-6CE8-47B3-1595DD29A0EB}"/>
                  </a:ext>
                </a:extLst>
              </p:cNvPr>
              <p:cNvSpPr/>
              <p:nvPr/>
            </p:nvSpPr>
            <p:spPr>
              <a:xfrm>
                <a:off x="424012" y="4697420"/>
                <a:ext cx="1327437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Rawsamble</a:t>
                </a:r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F8F02CC-F529-EBDD-5C6A-F98F438F2571}"/>
              </a:ext>
            </a:extLst>
          </p:cNvPr>
          <p:cNvGrpSpPr/>
          <p:nvPr/>
        </p:nvGrpSpPr>
        <p:grpSpPr>
          <a:xfrm>
            <a:off x="2329330" y="872908"/>
            <a:ext cx="523458" cy="4126496"/>
            <a:chOff x="756705" y="905527"/>
            <a:chExt cx="523458" cy="4126496"/>
          </a:xfrm>
        </p:grpSpPr>
        <p:sp>
          <p:nvSpPr>
            <p:cNvPr id="84" name="Striped Right Arrow 83">
              <a:extLst>
                <a:ext uri="{FF2B5EF4-FFF2-40B4-BE49-F238E27FC236}">
                  <a16:creationId xmlns:a16="http://schemas.microsoft.com/office/drawing/2014/main" id="{C76D9D51-8515-25FB-2EA4-AACE9C36338A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-898480" y="2853380"/>
              <a:ext cx="4126496" cy="230790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212FF420-AC0E-7A9C-C8C2-56807DABC3A2}"/>
                </a:ext>
              </a:extLst>
            </p:cNvPr>
            <p:cNvSpPr/>
            <p:nvPr/>
          </p:nvSpPr>
          <p:spPr>
            <a:xfrm rot="16200000">
              <a:off x="300793" y="2814887"/>
              <a:ext cx="1219601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Indexing</a:t>
              </a:r>
              <a:endPara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5E3EA76-ADFE-F671-8A0F-8450BFBD035B}"/>
              </a:ext>
            </a:extLst>
          </p:cNvPr>
          <p:cNvGrpSpPr/>
          <p:nvPr/>
        </p:nvGrpSpPr>
        <p:grpSpPr>
          <a:xfrm>
            <a:off x="9546602" y="872906"/>
            <a:ext cx="510276" cy="4998662"/>
            <a:chOff x="-103567" y="589265"/>
            <a:chExt cx="510276" cy="4998662"/>
          </a:xfrm>
        </p:grpSpPr>
        <p:sp>
          <p:nvSpPr>
            <p:cNvPr id="87" name="Striped Right Arrow 86">
              <a:extLst>
                <a:ext uri="{FF2B5EF4-FFF2-40B4-BE49-F238E27FC236}">
                  <a16:creationId xmlns:a16="http://schemas.microsoft.com/office/drawing/2014/main" id="{08A4EF61-D1B5-69B8-DAF7-D33703CBAE5A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-2487503" y="2973201"/>
              <a:ext cx="4998662" cy="230790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E27B1700-DD61-6B94-FA9A-651021DFC203}"/>
                </a:ext>
              </a:extLst>
            </p:cNvPr>
            <p:cNvSpPr/>
            <p:nvPr/>
          </p:nvSpPr>
          <p:spPr>
            <a:xfrm rot="5400000">
              <a:off x="-687682" y="2829331"/>
              <a:ext cx="188100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Overlapping</a:t>
              </a:r>
              <a:endPara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BE6559E8-3DCB-599D-3E2E-7262628EB94A}"/>
              </a:ext>
            </a:extLst>
          </p:cNvPr>
          <p:cNvSpPr/>
          <p:nvPr/>
        </p:nvSpPr>
        <p:spPr>
          <a:xfrm>
            <a:off x="2813835" y="845832"/>
            <a:ext cx="2845719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Nanopore Signals</a:t>
            </a:r>
            <a:endParaRPr lang="en-US" sz="20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00A5227-C787-9C1E-94BE-17BD75A0DA28}"/>
              </a:ext>
            </a:extLst>
          </p:cNvPr>
          <p:cNvSpPr/>
          <p:nvPr/>
        </p:nvSpPr>
        <p:spPr>
          <a:xfrm>
            <a:off x="6727352" y="836561"/>
            <a:ext cx="2845719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Nanopore Signals</a:t>
            </a:r>
            <a:endParaRPr lang="en-US" sz="20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FDBF710-BE6D-4CFF-AA6A-FF6D2915CFA7}"/>
              </a:ext>
            </a:extLst>
          </p:cNvPr>
          <p:cNvGrpSpPr/>
          <p:nvPr/>
        </p:nvGrpSpPr>
        <p:grpSpPr>
          <a:xfrm>
            <a:off x="3940665" y="5150102"/>
            <a:ext cx="2898871" cy="896153"/>
            <a:chOff x="2416664" y="5041946"/>
            <a:chExt cx="2898871" cy="896153"/>
          </a:xfrm>
        </p:grpSpPr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84B3CD67-BE3F-EF00-EC58-BF58D9DCDC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13644" y="5616526"/>
              <a:ext cx="502920" cy="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ounded Rectangle 92">
              <a:extLst>
                <a:ext uri="{FF2B5EF4-FFF2-40B4-BE49-F238E27FC236}">
                  <a16:creationId xmlns:a16="http://schemas.microsoft.com/office/drawing/2014/main" id="{7E439BA6-EAD6-1D22-15AF-D1F9EE217E8A}"/>
                </a:ext>
              </a:extLst>
            </p:cNvPr>
            <p:cNvSpPr/>
            <p:nvPr/>
          </p:nvSpPr>
          <p:spPr>
            <a:xfrm>
              <a:off x="3929097" y="5294954"/>
              <a:ext cx="1386438" cy="643145"/>
            </a:xfrm>
            <a:prstGeom prst="roundRect">
              <a:avLst/>
            </a:prstGeom>
            <a:solidFill>
              <a:srgbClr val="E4F3DE"/>
            </a:solidFill>
            <a:ln w="190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600847">
                <a:defRPr/>
              </a:pPr>
              <a:r>
                <a:rPr lang="en-US" sz="200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Chaining &amp; Mapping</a:t>
              </a:r>
              <a:endParaRPr lang="en-US" sz="2000" kern="0" dirty="0">
                <a:solidFill>
                  <a:prstClr val="black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958C6246-8A0E-F9CD-2DFC-3D164295AFBB}"/>
                </a:ext>
              </a:extLst>
            </p:cNvPr>
            <p:cNvSpPr/>
            <p:nvPr/>
          </p:nvSpPr>
          <p:spPr>
            <a:xfrm>
              <a:off x="2416664" y="5459874"/>
              <a:ext cx="996980" cy="313304"/>
            </a:xfrm>
            <a:prstGeom prst="roundRect">
              <a:avLst/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Filtering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95" name="Elbow Connector 94">
              <a:extLst>
                <a:ext uri="{FF2B5EF4-FFF2-40B4-BE49-F238E27FC236}">
                  <a16:creationId xmlns:a16="http://schemas.microsoft.com/office/drawing/2014/main" id="{8A7EA317-64C3-F67E-9270-CBA7E7F71786}"/>
                </a:ext>
              </a:extLst>
            </p:cNvPr>
            <p:cNvCxnSpPr>
              <a:cxnSpLocks/>
              <a:stCxn id="120" idx="2"/>
              <a:endCxn id="94" idx="0"/>
            </p:cNvCxnSpPr>
            <p:nvPr/>
          </p:nvCxnSpPr>
          <p:spPr>
            <a:xfrm rot="5400000">
              <a:off x="3569299" y="4387801"/>
              <a:ext cx="417928" cy="1726218"/>
            </a:xfrm>
            <a:prstGeom prst="bentConnector3">
              <a:avLst>
                <a:gd name="adj1" fmla="val 31767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C186CE2-81BD-446B-53B3-0CD8C762AA54}"/>
              </a:ext>
            </a:extLst>
          </p:cNvPr>
          <p:cNvGrpSpPr/>
          <p:nvPr/>
        </p:nvGrpSpPr>
        <p:grpSpPr>
          <a:xfrm>
            <a:off x="3436959" y="2473438"/>
            <a:ext cx="5507503" cy="2676664"/>
            <a:chOff x="1912958" y="2365283"/>
            <a:chExt cx="5507503" cy="2676664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2D93F73-67C5-1382-EA32-4AF880338F44}"/>
                </a:ext>
              </a:extLst>
            </p:cNvPr>
            <p:cNvGrpSpPr/>
            <p:nvPr/>
          </p:nvGrpSpPr>
          <p:grpSpPr>
            <a:xfrm>
              <a:off x="3813490" y="2737160"/>
              <a:ext cx="1610249" cy="2304787"/>
              <a:chOff x="3813490" y="2737160"/>
              <a:chExt cx="1610249" cy="2304787"/>
            </a:xfrm>
          </p:grpSpPr>
          <p:pic>
            <p:nvPicPr>
              <p:cNvPr id="116" name="Graphic 115" descr="Database with solid fill">
                <a:extLst>
                  <a:ext uri="{FF2B5EF4-FFF2-40B4-BE49-F238E27FC236}">
                    <a16:creationId xmlns:a16="http://schemas.microsoft.com/office/drawing/2014/main" id="{C8E0DC8B-2921-9A40-A382-D227A83998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4183836" y="3267282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F791EA6-CD82-6C68-C3CF-4603C7A02E75}"/>
                  </a:ext>
                </a:extLst>
              </p:cNvPr>
              <p:cNvSpPr/>
              <p:nvPr/>
            </p:nvSpPr>
            <p:spPr>
              <a:xfrm>
                <a:off x="3813490" y="2737160"/>
                <a:ext cx="1610249" cy="615553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Hash Table</a:t>
                </a:r>
              </a:p>
              <a:p>
                <a:pPr algn="ctr">
                  <a:defRPr/>
                </a:pPr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(Signal Index)</a:t>
                </a:r>
              </a:p>
            </p:txBody>
          </p: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ECD9E06A-996A-5B49-2621-2A4B8F048A32}"/>
                  </a:ext>
                </a:extLst>
              </p:cNvPr>
              <p:cNvGrpSpPr/>
              <p:nvPr/>
            </p:nvGrpSpPr>
            <p:grpSpPr>
              <a:xfrm>
                <a:off x="3917308" y="4081315"/>
                <a:ext cx="1448127" cy="960632"/>
                <a:chOff x="2761501" y="3719584"/>
                <a:chExt cx="1448127" cy="960632"/>
              </a:xfrm>
            </p:grpSpPr>
            <p:cxnSp>
              <p:nvCxnSpPr>
                <p:cNvPr id="119" name="Straight Arrow Connector 118">
                  <a:extLst>
                    <a:ext uri="{FF2B5EF4-FFF2-40B4-BE49-F238E27FC236}">
                      <a16:creationId xmlns:a16="http://schemas.microsoft.com/office/drawing/2014/main" id="{532E7698-DACD-19EE-7FC1-9AA280B39E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485229" y="3719584"/>
                  <a:ext cx="0" cy="339115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solid"/>
                  <a:headEnd type="triangl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414583A8-7EBE-CEB5-A787-E6B2ACCFD0C3}"/>
                    </a:ext>
                  </a:extLst>
                </p:cNvPr>
                <p:cNvSpPr txBox="1"/>
                <p:nvPr/>
              </p:nvSpPr>
              <p:spPr>
                <a:xfrm>
                  <a:off x="2761501" y="3991960"/>
                  <a:ext cx="1448127" cy="688256"/>
                </a:xfrm>
                <a:prstGeom prst="rect">
                  <a:avLst/>
                </a:prstGeom>
                <a:noFill/>
                <a:ln w="15875">
                  <a:noFill/>
                </a:ln>
              </p:spPr>
              <p:txBody>
                <a:bodyPr wrap="square" lIns="36000" tIns="36000" rIns="36000" bIns="36000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000" dirty="0">
                      <a:solidFill>
                        <a:srgbClr val="10813B"/>
                      </a:solidFill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Matching Regions</a:t>
                  </a:r>
                  <a:endParaRPr lang="en-CH" sz="2000" dirty="0">
                    <a:solidFill>
                      <a:srgbClr val="10813B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F81294A3-2F9B-6197-1B15-E0ABA6162BA2}"/>
                </a:ext>
              </a:extLst>
            </p:cNvPr>
            <p:cNvGrpSpPr/>
            <p:nvPr/>
          </p:nvGrpSpPr>
          <p:grpSpPr>
            <a:xfrm>
              <a:off x="3295331" y="3589755"/>
              <a:ext cx="1067479" cy="699780"/>
              <a:chOff x="2127596" y="3215363"/>
              <a:chExt cx="1067479" cy="699780"/>
            </a:xfrm>
          </p:grpSpPr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AEFC108A-D80F-4483-1F24-98BB94286648}"/>
                  </a:ext>
                </a:extLst>
              </p:cNvPr>
              <p:cNvCxnSpPr>
                <a:cxnSpLocks/>
                <a:endCxn id="104" idx="3"/>
              </p:cNvCxnSpPr>
              <p:nvPr/>
            </p:nvCxnSpPr>
            <p:spPr>
              <a:xfrm flipH="1">
                <a:off x="2127596" y="3215363"/>
                <a:ext cx="1067479" cy="69978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66463777-ABF4-371D-E5BE-04598EE19EB1}"/>
                  </a:ext>
                </a:extLst>
              </p:cNvPr>
              <p:cNvSpPr/>
              <p:nvPr/>
            </p:nvSpPr>
            <p:spPr>
              <a:xfrm rot="19566683">
                <a:off x="2187260" y="3346968"/>
                <a:ext cx="709099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Store</a:t>
                </a: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D07378F7-AE78-41B9-8B72-DBC8628A0DB3}"/>
                </a:ext>
              </a:extLst>
            </p:cNvPr>
            <p:cNvGrpSpPr/>
            <p:nvPr/>
          </p:nvGrpSpPr>
          <p:grpSpPr>
            <a:xfrm>
              <a:off x="4924540" y="3589755"/>
              <a:ext cx="1113548" cy="699780"/>
              <a:chOff x="3780661" y="3217264"/>
              <a:chExt cx="1113548" cy="699780"/>
            </a:xfrm>
          </p:grpSpPr>
          <p:cxnSp>
            <p:nvCxnSpPr>
              <p:cNvPr id="112" name="Straight Arrow Connector 111">
                <a:extLst>
                  <a:ext uri="{FF2B5EF4-FFF2-40B4-BE49-F238E27FC236}">
                    <a16:creationId xmlns:a16="http://schemas.microsoft.com/office/drawing/2014/main" id="{D3C54D87-EB1F-AADF-FB1A-D9C5DB8DB23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80661" y="3217264"/>
                <a:ext cx="1113548" cy="69978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12DAA875-0EC3-3551-3ADC-0D089CB4E0A9}"/>
                  </a:ext>
                </a:extLst>
              </p:cNvPr>
              <p:cNvSpPr/>
              <p:nvPr/>
            </p:nvSpPr>
            <p:spPr>
              <a:xfrm rot="1942150">
                <a:off x="4042252" y="3314577"/>
                <a:ext cx="806095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Query</a:t>
                </a:r>
              </a:p>
            </p:txBody>
          </p:sp>
        </p:grp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F541601B-5232-E78E-B767-3A12079A7F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07207" y="2365283"/>
              <a:ext cx="0" cy="27432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>
              <a:extLst>
                <a:ext uri="{FF2B5EF4-FFF2-40B4-BE49-F238E27FC236}">
                  <a16:creationId xmlns:a16="http://schemas.microsoft.com/office/drawing/2014/main" id="{3AE0C151-72A5-162E-9A7F-F2E8CF83E475}"/>
                </a:ext>
              </a:extLst>
            </p:cNvPr>
            <p:cNvSpPr/>
            <p:nvPr/>
          </p:nvSpPr>
          <p:spPr>
            <a:xfrm>
              <a:off x="1912958" y="2650379"/>
              <a:ext cx="1588499" cy="599007"/>
            </a:xfrm>
            <a:prstGeom prst="roundRect">
              <a:avLst/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Adaptive</a:t>
              </a:r>
              <a:b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2" name="Rounded Rectangle 101">
              <a:extLst>
                <a:ext uri="{FF2B5EF4-FFF2-40B4-BE49-F238E27FC236}">
                  <a16:creationId xmlns:a16="http://schemas.microsoft.com/office/drawing/2014/main" id="{850F7AF9-781B-89D9-3B61-E1E420C4A264}"/>
                </a:ext>
              </a:extLst>
            </p:cNvPr>
            <p:cNvSpPr/>
            <p:nvPr/>
          </p:nvSpPr>
          <p:spPr>
            <a:xfrm>
              <a:off x="2274266" y="3534482"/>
              <a:ext cx="865883" cy="313304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5AEA208B-FFDE-E94E-1536-CFDCC21F94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07207" y="3242437"/>
              <a:ext cx="0" cy="27432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Rounded Rectangle 103">
              <a:extLst>
                <a:ext uri="{FF2B5EF4-FFF2-40B4-BE49-F238E27FC236}">
                  <a16:creationId xmlns:a16="http://schemas.microsoft.com/office/drawing/2014/main" id="{9245A686-B470-FC1A-4678-FAE680487B54}"/>
                </a:ext>
              </a:extLst>
            </p:cNvPr>
            <p:cNvSpPr/>
            <p:nvPr/>
          </p:nvSpPr>
          <p:spPr>
            <a:xfrm>
              <a:off x="2119084" y="4132883"/>
              <a:ext cx="1176247" cy="313304"/>
            </a:xfrm>
            <a:prstGeom prst="roundRect">
              <a:avLst/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Sketching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D9DD4E26-583E-A367-4578-BEB6C7E4CF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07207" y="3840854"/>
              <a:ext cx="0" cy="27432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8A821167-7738-D3D5-3B5E-97BAA83E89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26211" y="2365283"/>
              <a:ext cx="0" cy="27432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>
              <a:extLst>
                <a:ext uri="{FF2B5EF4-FFF2-40B4-BE49-F238E27FC236}">
                  <a16:creationId xmlns:a16="http://schemas.microsoft.com/office/drawing/2014/main" id="{51C8413F-6328-C580-67AE-46DF0261A9A6}"/>
                </a:ext>
              </a:extLst>
            </p:cNvPr>
            <p:cNvSpPr/>
            <p:nvPr/>
          </p:nvSpPr>
          <p:spPr>
            <a:xfrm>
              <a:off x="5831962" y="2650379"/>
              <a:ext cx="1588499" cy="599007"/>
            </a:xfrm>
            <a:prstGeom prst="roundRect">
              <a:avLst/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Adaptive</a:t>
              </a:r>
              <a:b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8" name="Rounded Rectangle 107">
              <a:extLst>
                <a:ext uri="{FF2B5EF4-FFF2-40B4-BE49-F238E27FC236}">
                  <a16:creationId xmlns:a16="http://schemas.microsoft.com/office/drawing/2014/main" id="{1A268DF4-869B-B20A-2324-A3BCF1DFA163}"/>
                </a:ext>
              </a:extLst>
            </p:cNvPr>
            <p:cNvSpPr/>
            <p:nvPr/>
          </p:nvSpPr>
          <p:spPr>
            <a:xfrm>
              <a:off x="6193270" y="3534482"/>
              <a:ext cx="865883" cy="313304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0213FD84-F21A-6BD0-1078-5B0DE6A3E2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26211" y="3242437"/>
              <a:ext cx="0" cy="27432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ounded Rectangle 109">
              <a:extLst>
                <a:ext uri="{FF2B5EF4-FFF2-40B4-BE49-F238E27FC236}">
                  <a16:creationId xmlns:a16="http://schemas.microsoft.com/office/drawing/2014/main" id="{6C766D9D-08C9-E921-3995-BF9D110B5774}"/>
                </a:ext>
              </a:extLst>
            </p:cNvPr>
            <p:cNvSpPr/>
            <p:nvPr/>
          </p:nvSpPr>
          <p:spPr>
            <a:xfrm>
              <a:off x="6038088" y="4132883"/>
              <a:ext cx="1176247" cy="313304"/>
            </a:xfrm>
            <a:prstGeom prst="roundRect">
              <a:avLst/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Sketching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8B575064-3C31-B79C-A56A-564E0DDD83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26211" y="3840854"/>
              <a:ext cx="0" cy="27432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66789295-A08D-790E-4C2F-433CB16ABBD4}"/>
              </a:ext>
            </a:extLst>
          </p:cNvPr>
          <p:cNvGrpSpPr/>
          <p:nvPr/>
        </p:nvGrpSpPr>
        <p:grpSpPr>
          <a:xfrm>
            <a:off x="3493428" y="1592240"/>
            <a:ext cx="5394562" cy="881198"/>
            <a:chOff x="1969428" y="1484085"/>
            <a:chExt cx="5394562" cy="881198"/>
          </a:xfrm>
        </p:grpSpPr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1619EC7A-1BA0-C3CF-B194-C90E0FD1A4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07207" y="1484085"/>
              <a:ext cx="0" cy="27432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B7F95303-F3C7-0DB8-1FDB-1B999684D88E}"/>
                </a:ext>
              </a:extLst>
            </p:cNvPr>
            <p:cNvSpPr/>
            <p:nvPr/>
          </p:nvSpPr>
          <p:spPr>
            <a:xfrm>
              <a:off x="1969428" y="1766276"/>
              <a:ext cx="1475558" cy="599007"/>
            </a:xfrm>
            <a:prstGeom prst="roundRect">
              <a:avLst/>
            </a:prstGeom>
            <a:solidFill>
              <a:srgbClr val="E4F3DE"/>
            </a:solidFill>
            <a:ln w="190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Aggressive</a:t>
              </a:r>
              <a:b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Filtering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9655F9DE-BD5B-F9F6-C43A-76AA0452CA1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26211" y="1484085"/>
              <a:ext cx="0" cy="27432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Rounded Rectangle 124">
              <a:extLst>
                <a:ext uri="{FF2B5EF4-FFF2-40B4-BE49-F238E27FC236}">
                  <a16:creationId xmlns:a16="http://schemas.microsoft.com/office/drawing/2014/main" id="{BD4A9F48-9D48-274B-278B-24A8E7A82F86}"/>
                </a:ext>
              </a:extLst>
            </p:cNvPr>
            <p:cNvSpPr/>
            <p:nvPr/>
          </p:nvSpPr>
          <p:spPr>
            <a:xfrm>
              <a:off x="5888432" y="1766276"/>
              <a:ext cx="1475558" cy="599007"/>
            </a:xfrm>
            <a:prstGeom prst="roundRect">
              <a:avLst/>
            </a:prstGeom>
            <a:solidFill>
              <a:srgbClr val="E4F3DE"/>
            </a:solidFill>
            <a:ln w="190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Aggressive</a:t>
              </a:r>
              <a:b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Filtering</a:t>
              </a:r>
              <a:endPara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8A5A184A-A45D-0475-D327-A063444DD93E}"/>
              </a:ext>
            </a:extLst>
          </p:cNvPr>
          <p:cNvGrpSpPr/>
          <p:nvPr/>
        </p:nvGrpSpPr>
        <p:grpSpPr>
          <a:xfrm>
            <a:off x="6857073" y="5376307"/>
            <a:ext cx="2496082" cy="688256"/>
            <a:chOff x="5333073" y="5268152"/>
            <a:chExt cx="2496082" cy="688256"/>
          </a:xfrm>
        </p:grpSpPr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5CEEC91E-305E-AC63-BEEB-EE9AF7A547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33073" y="5616526"/>
              <a:ext cx="32019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A171F9C-B6E8-85D3-FCDD-73525DD23BA6}"/>
                </a:ext>
              </a:extLst>
            </p:cNvPr>
            <p:cNvSpPr txBox="1"/>
            <p:nvPr/>
          </p:nvSpPr>
          <p:spPr>
            <a:xfrm>
              <a:off x="5654496" y="5268152"/>
              <a:ext cx="2174659" cy="688256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10813B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Output:</a:t>
              </a:r>
              <a:r>
                <a:rPr lang="en-US" sz="2000" dirty="0">
                  <a:solidFill>
                    <a:srgbClr val="10813B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All-vs-all Overlapping Pairs</a:t>
              </a:r>
              <a:endParaRPr lang="en-CH" sz="2000" dirty="0">
                <a:solidFill>
                  <a:srgbClr val="10813B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0400E39C-88E4-D52B-19A0-FA9CE7A4DAC9}"/>
              </a:ext>
            </a:extLst>
          </p:cNvPr>
          <p:cNvGrpSpPr/>
          <p:nvPr/>
        </p:nvGrpSpPr>
        <p:grpSpPr>
          <a:xfrm>
            <a:off x="3599646" y="1101137"/>
            <a:ext cx="1263125" cy="524515"/>
            <a:chOff x="696765" y="1471014"/>
            <a:chExt cx="1263125" cy="524515"/>
          </a:xfrm>
        </p:grpSpPr>
        <p:pic>
          <p:nvPicPr>
            <p:cNvPr id="130" name="Graphic 129" descr="Heartbeat with solid fill">
              <a:extLst>
                <a:ext uri="{FF2B5EF4-FFF2-40B4-BE49-F238E27FC236}">
                  <a16:creationId xmlns:a16="http://schemas.microsoft.com/office/drawing/2014/main" id="{0CDFF5A1-859B-D323-C4C9-7BB1677AECC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696765" y="1473665"/>
              <a:ext cx="521864" cy="521864"/>
            </a:xfrm>
            <a:prstGeom prst="rect">
              <a:avLst/>
            </a:prstGeom>
          </p:spPr>
        </p:pic>
        <p:pic>
          <p:nvPicPr>
            <p:cNvPr id="131" name="Graphic 130" descr="Heartbeat with solid fill">
              <a:extLst>
                <a:ext uri="{FF2B5EF4-FFF2-40B4-BE49-F238E27FC236}">
                  <a16:creationId xmlns:a16="http://schemas.microsoft.com/office/drawing/2014/main" id="{6CB9E5FD-BBDA-44D1-BC8F-515C3D6CECD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067395" y="1473665"/>
              <a:ext cx="521864" cy="521864"/>
            </a:xfrm>
            <a:prstGeom prst="rect">
              <a:avLst/>
            </a:prstGeom>
          </p:spPr>
        </p:pic>
        <p:pic>
          <p:nvPicPr>
            <p:cNvPr id="132" name="Graphic 131" descr="Heartbeat with solid fill">
              <a:extLst>
                <a:ext uri="{FF2B5EF4-FFF2-40B4-BE49-F238E27FC236}">
                  <a16:creationId xmlns:a16="http://schemas.microsoft.com/office/drawing/2014/main" id="{652C1CD0-7985-9682-B039-D98D620C2E7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438026" y="1471014"/>
              <a:ext cx="521864" cy="521864"/>
            </a:xfrm>
            <a:prstGeom prst="rect">
              <a:avLst/>
            </a:prstGeom>
          </p:spPr>
        </p:pic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9EB2FDA8-C932-160C-433E-F485D7EC83D4}"/>
              </a:ext>
            </a:extLst>
          </p:cNvPr>
          <p:cNvGrpSpPr/>
          <p:nvPr/>
        </p:nvGrpSpPr>
        <p:grpSpPr>
          <a:xfrm>
            <a:off x="7518650" y="1088967"/>
            <a:ext cx="1263125" cy="524515"/>
            <a:chOff x="696765" y="1471014"/>
            <a:chExt cx="1263125" cy="524515"/>
          </a:xfrm>
        </p:grpSpPr>
        <p:pic>
          <p:nvPicPr>
            <p:cNvPr id="134" name="Graphic 133" descr="Heartbeat with solid fill">
              <a:extLst>
                <a:ext uri="{FF2B5EF4-FFF2-40B4-BE49-F238E27FC236}">
                  <a16:creationId xmlns:a16="http://schemas.microsoft.com/office/drawing/2014/main" id="{6B4C1886-F60C-51E8-A64E-86C3246C0EB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696765" y="1473665"/>
              <a:ext cx="521864" cy="521864"/>
            </a:xfrm>
            <a:prstGeom prst="rect">
              <a:avLst/>
            </a:prstGeom>
          </p:spPr>
        </p:pic>
        <p:pic>
          <p:nvPicPr>
            <p:cNvPr id="135" name="Graphic 134" descr="Heartbeat with solid fill">
              <a:extLst>
                <a:ext uri="{FF2B5EF4-FFF2-40B4-BE49-F238E27FC236}">
                  <a16:creationId xmlns:a16="http://schemas.microsoft.com/office/drawing/2014/main" id="{1265E473-6A0A-7FE9-30A5-DEB7D1077E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067395" y="1473665"/>
              <a:ext cx="521864" cy="521864"/>
            </a:xfrm>
            <a:prstGeom prst="rect">
              <a:avLst/>
            </a:prstGeom>
          </p:spPr>
        </p:pic>
        <p:pic>
          <p:nvPicPr>
            <p:cNvPr id="136" name="Graphic 135" descr="Heartbeat with solid fill">
              <a:extLst>
                <a:ext uri="{FF2B5EF4-FFF2-40B4-BE49-F238E27FC236}">
                  <a16:creationId xmlns:a16="http://schemas.microsoft.com/office/drawing/2014/main" id="{D148EC4F-0E9A-2E55-A0B7-9CD55A96A6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438026" y="1471014"/>
              <a:ext cx="521864" cy="521864"/>
            </a:xfrm>
            <a:prstGeom prst="rect">
              <a:avLst/>
            </a:prstGeom>
          </p:spPr>
        </p:pic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7512269-ABAF-65ED-0E0E-20C828E18477}"/>
              </a:ext>
            </a:extLst>
          </p:cNvPr>
          <p:cNvGrpSpPr/>
          <p:nvPr/>
        </p:nvGrpSpPr>
        <p:grpSpPr>
          <a:xfrm>
            <a:off x="8150337" y="6044554"/>
            <a:ext cx="1928041" cy="549835"/>
            <a:chOff x="6014444" y="5959836"/>
            <a:chExt cx="1928041" cy="549835"/>
          </a:xfrm>
        </p:grpSpPr>
        <p:sp>
          <p:nvSpPr>
            <p:cNvPr id="138" name="Striped Right Arrow 137">
              <a:extLst>
                <a:ext uri="{FF2B5EF4-FFF2-40B4-BE49-F238E27FC236}">
                  <a16:creationId xmlns:a16="http://schemas.microsoft.com/office/drawing/2014/main" id="{8AD4987E-1E8D-906C-8541-C891E51E6F1A}"/>
                </a:ext>
              </a:extLst>
            </p:cNvPr>
            <p:cNvSpPr/>
            <p:nvPr/>
          </p:nvSpPr>
          <p:spPr>
            <a:xfrm>
              <a:off x="6080588" y="6281071"/>
              <a:ext cx="1861897" cy="228600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139" name="Striped Right Arrow 138">
              <a:extLst>
                <a:ext uri="{FF2B5EF4-FFF2-40B4-BE49-F238E27FC236}">
                  <a16:creationId xmlns:a16="http://schemas.microsoft.com/office/drawing/2014/main" id="{6A925898-07B0-DE9B-7187-7D9CC419538F}"/>
                </a:ext>
              </a:extLst>
            </p:cNvPr>
            <p:cNvSpPr/>
            <p:nvPr/>
          </p:nvSpPr>
          <p:spPr>
            <a:xfrm rot="5400000">
              <a:off x="5887261" y="6087019"/>
              <a:ext cx="482965" cy="228600"/>
            </a:xfrm>
            <a:prstGeom prst="stripedRightArrow">
              <a:avLst>
                <a:gd name="adj1" fmla="val 42474"/>
                <a:gd name="adj2" fmla="val 0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14A0D57E-8DC5-73BD-AD07-0283C212F05F}"/>
                </a:ext>
              </a:extLst>
            </p:cNvPr>
            <p:cNvSpPr txBox="1"/>
            <p:nvPr/>
          </p:nvSpPr>
          <p:spPr>
            <a:xfrm>
              <a:off x="6283609" y="6003239"/>
              <a:ext cx="14077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Assembly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94633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C8C12-77C7-68B6-EE6C-E5ED62060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DD5B01-4C09-5FA9-F4C5-D6ACD1B17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6268146-1F21-D4F0-A6AF-DA5D6933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Eliminating Basecalling from the Pipeline</a:t>
            </a:r>
          </a:p>
        </p:txBody>
      </p:sp>
      <p:pic>
        <p:nvPicPr>
          <p:cNvPr id="72" name="Content Placeholder 7">
            <a:extLst>
              <a:ext uri="{FF2B5EF4-FFF2-40B4-BE49-F238E27FC236}">
                <a16:creationId xmlns:a16="http://schemas.microsoft.com/office/drawing/2014/main" id="{D0E12C39-4207-5C3F-DA1E-502D417708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241" t="7510" r="22231" b="15033"/>
          <a:stretch/>
        </p:blipFill>
        <p:spPr>
          <a:xfrm>
            <a:off x="2465690" y="1350464"/>
            <a:ext cx="7920089" cy="2025290"/>
          </a:xfr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3B6210D1-D9D1-8A2D-1780-D3A9B19A6F55}"/>
              </a:ext>
            </a:extLst>
          </p:cNvPr>
          <p:cNvGrpSpPr/>
          <p:nvPr/>
        </p:nvGrpSpPr>
        <p:grpSpPr>
          <a:xfrm>
            <a:off x="5302551" y="791936"/>
            <a:ext cx="1915294" cy="492443"/>
            <a:chOff x="5657014" y="197918"/>
            <a:chExt cx="1915294" cy="492443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178B8B19-1753-4E8C-13C6-9DCE23A2E04B}"/>
                </a:ext>
              </a:extLst>
            </p:cNvPr>
            <p:cNvSpPr/>
            <p:nvPr/>
          </p:nvSpPr>
          <p:spPr>
            <a:xfrm>
              <a:off x="5657014" y="346984"/>
              <a:ext cx="217170" cy="194310"/>
            </a:xfrm>
            <a:prstGeom prst="rect">
              <a:avLst/>
            </a:prstGeom>
            <a:solidFill>
              <a:srgbClr val="467CA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Avenir Next" panose="020B0503020202020204" pitchFamily="34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894FC209-E6EF-E210-641E-645A3F707F78}"/>
                </a:ext>
              </a:extLst>
            </p:cNvPr>
            <p:cNvSpPr txBox="1"/>
            <p:nvPr/>
          </p:nvSpPr>
          <p:spPr>
            <a:xfrm>
              <a:off x="5926023" y="197918"/>
              <a:ext cx="1646285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dirty="0">
                  <a:latin typeface="Avenir Next" panose="020B0503020202020204" pitchFamily="34" charset="0"/>
                </a:rPr>
                <a:t>Basecalling (CPU)</a:t>
              </a:r>
              <a:br>
                <a:rPr lang="en-US" sz="1600" dirty="0">
                  <a:latin typeface="Avenir Next" panose="020B0503020202020204" pitchFamily="34" charset="0"/>
                </a:rPr>
              </a:br>
              <a:r>
                <a:rPr lang="en-US" sz="1600" dirty="0">
                  <a:latin typeface="Avenir Next" panose="020B0503020202020204" pitchFamily="34" charset="0"/>
                </a:rPr>
                <a:t>+ Overlapping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50D62E5-A6F2-ECB9-506A-00EC0F25801F}"/>
              </a:ext>
            </a:extLst>
          </p:cNvPr>
          <p:cNvGrpSpPr/>
          <p:nvPr/>
        </p:nvGrpSpPr>
        <p:grpSpPr>
          <a:xfrm>
            <a:off x="3613078" y="915800"/>
            <a:ext cx="1330613" cy="246221"/>
            <a:chOff x="3780870" y="301948"/>
            <a:chExt cx="1330613" cy="246221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3C5A23E0-977C-0D26-C162-21032B90C116}"/>
                </a:ext>
              </a:extLst>
            </p:cNvPr>
            <p:cNvSpPr/>
            <p:nvPr/>
          </p:nvSpPr>
          <p:spPr>
            <a:xfrm>
              <a:off x="3780870" y="327903"/>
              <a:ext cx="217170" cy="194310"/>
            </a:xfrm>
            <a:prstGeom prst="rect">
              <a:avLst/>
            </a:prstGeom>
            <a:solidFill>
              <a:srgbClr val="CB333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venir Next" panose="020B0503020202020204" pitchFamily="34" charset="0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3403554-73FA-836C-FFB9-0330DC1ED5D5}"/>
                </a:ext>
              </a:extLst>
            </p:cNvPr>
            <p:cNvSpPr txBox="1"/>
            <p:nvPr/>
          </p:nvSpPr>
          <p:spPr>
            <a:xfrm>
              <a:off x="4047922" y="301948"/>
              <a:ext cx="1063561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dirty="0">
                  <a:latin typeface="Avenir Next" panose="020B0503020202020204" pitchFamily="34" charset="0"/>
                </a:rPr>
                <a:t>Rawsamble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CE07D90-D289-61CA-5C31-42336BC4F765}"/>
              </a:ext>
            </a:extLst>
          </p:cNvPr>
          <p:cNvGrpSpPr/>
          <p:nvPr/>
        </p:nvGrpSpPr>
        <p:grpSpPr>
          <a:xfrm>
            <a:off x="7576707" y="847115"/>
            <a:ext cx="1926336" cy="492443"/>
            <a:chOff x="5657014" y="248650"/>
            <a:chExt cx="1926336" cy="492443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C277FC9-38D5-011A-D962-33ABB91F320B}"/>
                </a:ext>
              </a:extLst>
            </p:cNvPr>
            <p:cNvSpPr/>
            <p:nvPr/>
          </p:nvSpPr>
          <p:spPr>
            <a:xfrm>
              <a:off x="5657014" y="397716"/>
              <a:ext cx="217170" cy="194310"/>
            </a:xfrm>
            <a:prstGeom prst="rect">
              <a:avLst/>
            </a:prstGeom>
            <a:solidFill>
              <a:srgbClr val="59A25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Avenir Next" panose="020B0503020202020204" pitchFamily="34" charset="0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4FE5480-32AB-BDD9-600A-BC161A6FC19F}"/>
                </a:ext>
              </a:extLst>
            </p:cNvPr>
            <p:cNvSpPr txBox="1"/>
            <p:nvPr/>
          </p:nvSpPr>
          <p:spPr>
            <a:xfrm>
              <a:off x="5924241" y="248650"/>
              <a:ext cx="1659109" cy="4924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dirty="0">
                  <a:latin typeface="Avenir Next" panose="020B0503020202020204" pitchFamily="34" charset="0"/>
                </a:rPr>
                <a:t>Basecalling (GPU)</a:t>
              </a:r>
              <a:br>
                <a:rPr lang="en-US" sz="1600" dirty="0">
                  <a:latin typeface="Avenir Next" panose="020B0503020202020204" pitchFamily="34" charset="0"/>
                </a:rPr>
              </a:br>
              <a:r>
                <a:rPr lang="en-US" sz="1600" dirty="0">
                  <a:latin typeface="Avenir Next" panose="020B0503020202020204" pitchFamily="34" charset="0"/>
                </a:rPr>
                <a:t>+ Overlapping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9919A487-8F9B-AD0B-0A4A-C9426A163D9E}"/>
              </a:ext>
            </a:extLst>
          </p:cNvPr>
          <p:cNvSpPr txBox="1"/>
          <p:nvPr/>
        </p:nvSpPr>
        <p:spPr>
          <a:xfrm>
            <a:off x="2586984" y="3435155"/>
            <a:ext cx="107821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SARS-CoV-2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DC7F57F-D391-6441-5915-5A8F79919375}"/>
              </a:ext>
            </a:extLst>
          </p:cNvPr>
          <p:cNvSpPr txBox="1"/>
          <p:nvPr/>
        </p:nvSpPr>
        <p:spPr>
          <a:xfrm>
            <a:off x="4179970" y="3435155"/>
            <a:ext cx="5262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E. coli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978B52B-6126-979C-010C-E8C99C16EBC1}"/>
              </a:ext>
            </a:extLst>
          </p:cNvPr>
          <p:cNvSpPr txBox="1"/>
          <p:nvPr/>
        </p:nvSpPr>
        <p:spPr>
          <a:xfrm>
            <a:off x="5527467" y="3435155"/>
            <a:ext cx="48321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Yeast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552308A-91D2-08EA-92AC-BA5DD31FF31B}"/>
              </a:ext>
            </a:extLst>
          </p:cNvPr>
          <p:cNvSpPr txBox="1"/>
          <p:nvPr/>
        </p:nvSpPr>
        <p:spPr>
          <a:xfrm>
            <a:off x="6559880" y="3435155"/>
            <a:ext cx="107821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Green Algae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AD08E6-73B2-CD57-5087-6CC4CB816AA2}"/>
              </a:ext>
            </a:extLst>
          </p:cNvPr>
          <p:cNvSpPr txBox="1"/>
          <p:nvPr/>
        </p:nvSpPr>
        <p:spPr>
          <a:xfrm>
            <a:off x="8100928" y="3435155"/>
            <a:ext cx="64921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Human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1E14D16-53E6-13C6-021E-6099CB4A8FF6}"/>
              </a:ext>
            </a:extLst>
          </p:cNvPr>
          <p:cNvSpPr txBox="1"/>
          <p:nvPr/>
        </p:nvSpPr>
        <p:spPr>
          <a:xfrm>
            <a:off x="9259213" y="3435155"/>
            <a:ext cx="968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Geo. 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C1D9ED4-5D3E-9864-F18B-638E74AD047A}"/>
                  </a:ext>
                </a:extLst>
              </p:cNvPr>
              <p:cNvSpPr txBox="1"/>
              <p:nvPr/>
            </p:nvSpPr>
            <p:spPr>
              <a:xfrm>
                <a:off x="2139626" y="2977048"/>
                <a:ext cx="30755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dirty="0"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</m:ctrlPr>
                        </m:sSupPr>
                        <m:e>
                          <m:r>
                            <a:rPr lang="en-US" sz="1600" i="1" dirty="0"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10</m:t>
                          </m:r>
                        </m:e>
                        <m:sup>
                          <m:r>
                            <a:rPr lang="en-US" sz="1600" i="1" dirty="0"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16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C1D9ED4-5D3E-9864-F18B-638E74AD0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9626" y="2977048"/>
                <a:ext cx="307555" cy="246221"/>
              </a:xfrm>
              <a:prstGeom prst="rect">
                <a:avLst/>
              </a:prstGeom>
              <a:blipFill>
                <a:blip r:embed="rId5"/>
                <a:stretch>
                  <a:fillRect l="-24000" t="-10000" r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C39836A-57C3-DC95-8C8E-E8A68E7317B1}"/>
                  </a:ext>
                </a:extLst>
              </p:cNvPr>
              <p:cNvSpPr txBox="1"/>
              <p:nvPr/>
            </p:nvSpPr>
            <p:spPr>
              <a:xfrm>
                <a:off x="2139626" y="2372567"/>
                <a:ext cx="30755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dirty="0"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</m:ctrlPr>
                        </m:sSupPr>
                        <m:e>
                          <m:r>
                            <a:rPr lang="en-US" sz="1600" i="1" dirty="0"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10</m:t>
                          </m:r>
                        </m:e>
                        <m:sup>
                          <m:r>
                            <a:rPr lang="en-US" sz="1600" i="1" dirty="0"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C39836A-57C3-DC95-8C8E-E8A68E7317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9626" y="2372567"/>
                <a:ext cx="307555" cy="246221"/>
              </a:xfrm>
              <a:prstGeom prst="rect">
                <a:avLst/>
              </a:prstGeom>
              <a:blipFill>
                <a:blip r:embed="rId6"/>
                <a:stretch>
                  <a:fillRect l="-24000" t="-4762" r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8AC408AB-6F76-1EFF-1E67-485878DF18E5}"/>
                  </a:ext>
                </a:extLst>
              </p:cNvPr>
              <p:cNvSpPr txBox="1"/>
              <p:nvPr/>
            </p:nvSpPr>
            <p:spPr>
              <a:xfrm>
                <a:off x="2139626" y="1768087"/>
                <a:ext cx="30755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dirty="0"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</m:ctrlPr>
                        </m:sSupPr>
                        <m:e>
                          <m:r>
                            <a:rPr lang="en-US" sz="1600" i="1" dirty="0"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10</m:t>
                          </m:r>
                        </m:e>
                        <m:sup>
                          <m:r>
                            <a:rPr lang="en-US" sz="1600" i="1" dirty="0"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8AC408AB-6F76-1EFF-1E67-485878DF1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9626" y="1768087"/>
                <a:ext cx="307555" cy="246221"/>
              </a:xfrm>
              <a:prstGeom prst="rect">
                <a:avLst/>
              </a:prstGeom>
              <a:blipFill>
                <a:blip r:embed="rId7"/>
                <a:stretch>
                  <a:fillRect l="-24000" t="-10000" r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>
            <a:extLst>
              <a:ext uri="{FF2B5EF4-FFF2-40B4-BE49-F238E27FC236}">
                <a16:creationId xmlns:a16="http://schemas.microsoft.com/office/drawing/2014/main" id="{BCB76D1D-5665-90DA-0290-4A25E72D8DB2}"/>
              </a:ext>
            </a:extLst>
          </p:cNvPr>
          <p:cNvSpPr txBox="1"/>
          <p:nvPr/>
        </p:nvSpPr>
        <p:spPr>
          <a:xfrm rot="16200000">
            <a:off x="740960" y="2156420"/>
            <a:ext cx="240220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Elapsed Time</a:t>
            </a:r>
            <a:br>
              <a:rPr lang="en-US" sz="14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4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(Normalized to Rawsamble)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43ECA07C-19F2-7941-8321-878328167593}"/>
                  </a:ext>
                </a:extLst>
              </p:cNvPr>
              <p:cNvSpPr/>
              <p:nvPr/>
            </p:nvSpPr>
            <p:spPr>
              <a:xfrm>
                <a:off x="2090895" y="3801648"/>
                <a:ext cx="8010213" cy="1137492"/>
              </a:xfrm>
              <a:prstGeom prst="roundRect">
                <a:avLst/>
              </a:prstGeom>
              <a:solidFill>
                <a:srgbClr val="E4F2DE"/>
              </a:solidFill>
              <a:ln w="31750" cap="flat" cmpd="sng" algn="ctr">
                <a:solidFill>
                  <a:srgbClr val="6FAD46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algn="ctr" defTabSz="1600847"/>
                <a:r>
                  <a:rPr lang="en-US" sz="2000" b="1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Average speedup </a:t>
                </a:r>
                <a:r>
                  <a:rPr lang="en-US" sz="2000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of </a:t>
                </a:r>
                <a:r>
                  <a:rPr lang="en-US" sz="2000" b="1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60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rgbClr val="10813D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sz="2000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than CPU-based basecalling: </a:t>
                </a:r>
                <a:r>
                  <a:rPr lang="en-US" sz="2000" b="1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Eliminating basecalling</a:t>
                </a:r>
                <a:r>
                  <a:rPr lang="en-US" sz="2000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leaves a significant room</a:t>
                </a:r>
                <a:br>
                  <a:rPr lang="en-US" sz="2000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000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for performance improvements</a:t>
                </a:r>
              </a:p>
            </p:txBody>
          </p:sp>
        </mc:Choice>
        <mc:Fallback xmlns="">
          <p:sp>
            <p:nvSpPr>
              <p:cNvPr id="65" name="Rounded Rectangle 64">
                <a:extLst>
                  <a:ext uri="{FF2B5EF4-FFF2-40B4-BE49-F238E27FC236}">
                    <a16:creationId xmlns:a16="http://schemas.microsoft.com/office/drawing/2014/main" id="{43ECA07C-19F2-7941-8321-8783281675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0895" y="3801648"/>
                <a:ext cx="8010213" cy="1137492"/>
              </a:xfrm>
              <a:prstGeom prst="roundRect">
                <a:avLst/>
              </a:prstGeom>
              <a:blipFill>
                <a:blip r:embed="rId8"/>
                <a:stretch>
                  <a:fillRect b="-2151"/>
                </a:stretch>
              </a:blipFill>
              <a:ln w="31750" cap="flat" cmpd="sng" algn="ctr">
                <a:solidFill>
                  <a:srgbClr val="6FAD46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F9BAE283-F2B2-FDCE-E476-1DEFF6A4A6EA}"/>
                  </a:ext>
                </a:extLst>
              </p:cNvPr>
              <p:cNvSpPr/>
              <p:nvPr/>
            </p:nvSpPr>
            <p:spPr>
              <a:xfrm>
                <a:off x="2099834" y="5223329"/>
                <a:ext cx="7992335" cy="1131678"/>
              </a:xfrm>
              <a:prstGeom prst="roundRect">
                <a:avLst/>
              </a:prstGeom>
              <a:solidFill>
                <a:srgbClr val="E4F2DE"/>
              </a:solidFill>
              <a:ln w="31750" cap="flat" cmpd="sng" algn="ctr">
                <a:solidFill>
                  <a:srgbClr val="6FAD46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algn="ctr" defTabSz="1600847"/>
                <a:r>
                  <a:rPr lang="en-US" sz="2000" b="1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Average speedup </a:t>
                </a:r>
                <a:r>
                  <a:rPr lang="en-US" sz="2000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of </a:t>
                </a:r>
                <a:r>
                  <a:rPr lang="en-US" sz="2000" b="1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rgbClr val="10813D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sz="2000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than the </a:t>
                </a:r>
                <a:r>
                  <a:rPr lang="en-US" sz="2000" b="1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GPU-based basecalling</a:t>
                </a:r>
                <a:r>
                  <a:rPr lang="en-US" sz="2000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:</a:t>
                </a:r>
                <a:br>
                  <a:rPr lang="en-US" sz="2000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000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GPU vs. GPU comparison is likely to provide even better results</a:t>
                </a:r>
                <a:endParaRPr lang="en-US" sz="2000" b="1" dirty="0">
                  <a:solidFill>
                    <a:srgbClr val="10813D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F9BAE283-F2B2-FDCE-E476-1DEFF6A4A6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9834" y="5223329"/>
                <a:ext cx="7992335" cy="1131678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31750" cap="flat" cmpd="sng" algn="ctr">
                <a:solidFill>
                  <a:srgbClr val="6FAD46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ACD57C25-CA6A-05EC-3612-7C01AAB2D82C}"/>
              </a:ext>
            </a:extLst>
          </p:cNvPr>
          <p:cNvGrpSpPr/>
          <p:nvPr/>
        </p:nvGrpSpPr>
        <p:grpSpPr>
          <a:xfrm>
            <a:off x="3794036" y="1364735"/>
            <a:ext cx="6588956" cy="2016674"/>
            <a:chOff x="2119113" y="1503276"/>
            <a:chExt cx="6588956" cy="2016674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4CC82CE8-CCFC-4303-8B1D-7C039B717383}"/>
                </a:ext>
              </a:extLst>
            </p:cNvPr>
            <p:cNvCxnSpPr>
              <a:cxnSpLocks/>
            </p:cNvCxnSpPr>
            <p:nvPr/>
          </p:nvCxnSpPr>
          <p:spPr>
            <a:xfrm>
              <a:off x="2119113" y="1503276"/>
              <a:ext cx="0" cy="2014254"/>
            </a:xfrm>
            <a:prstGeom prst="line">
              <a:avLst/>
            </a:prstGeom>
            <a:ln w="26670">
              <a:solidFill>
                <a:srgbClr val="B0B0B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5CA538F-0539-68DF-4071-75AEED248716}"/>
                </a:ext>
              </a:extLst>
            </p:cNvPr>
            <p:cNvCxnSpPr>
              <a:cxnSpLocks/>
            </p:cNvCxnSpPr>
            <p:nvPr/>
          </p:nvCxnSpPr>
          <p:spPr>
            <a:xfrm>
              <a:off x="7402543" y="1503276"/>
              <a:ext cx="0" cy="2014254"/>
            </a:xfrm>
            <a:prstGeom prst="line">
              <a:avLst/>
            </a:prstGeom>
            <a:ln w="26670">
              <a:solidFill>
                <a:srgbClr val="B0B0B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BC74E7D-2332-A2CF-890F-951A7F446299}"/>
                </a:ext>
              </a:extLst>
            </p:cNvPr>
            <p:cNvCxnSpPr>
              <a:cxnSpLocks/>
            </p:cNvCxnSpPr>
            <p:nvPr/>
          </p:nvCxnSpPr>
          <p:spPr>
            <a:xfrm>
              <a:off x="3439970" y="1503276"/>
              <a:ext cx="0" cy="2011680"/>
            </a:xfrm>
            <a:prstGeom prst="line">
              <a:avLst/>
            </a:prstGeom>
            <a:ln w="26670">
              <a:solidFill>
                <a:srgbClr val="B0B0B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1A8A4E27-6C05-BB54-2E01-335970EE77C7}"/>
                </a:ext>
              </a:extLst>
            </p:cNvPr>
            <p:cNvCxnSpPr>
              <a:cxnSpLocks/>
            </p:cNvCxnSpPr>
            <p:nvPr/>
          </p:nvCxnSpPr>
          <p:spPr>
            <a:xfrm>
              <a:off x="4760827" y="1503276"/>
              <a:ext cx="0" cy="2011680"/>
            </a:xfrm>
            <a:prstGeom prst="line">
              <a:avLst/>
            </a:prstGeom>
            <a:ln w="26670">
              <a:solidFill>
                <a:srgbClr val="B0B0B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FF4995B-4958-4DEC-BA9B-FA7429DADF7A}"/>
                </a:ext>
              </a:extLst>
            </p:cNvPr>
            <p:cNvCxnSpPr>
              <a:cxnSpLocks/>
            </p:cNvCxnSpPr>
            <p:nvPr/>
          </p:nvCxnSpPr>
          <p:spPr>
            <a:xfrm>
              <a:off x="6081685" y="1503276"/>
              <a:ext cx="0" cy="2011680"/>
            </a:xfrm>
            <a:prstGeom prst="line">
              <a:avLst/>
            </a:prstGeom>
            <a:ln w="26670">
              <a:solidFill>
                <a:srgbClr val="B0B0B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815CFDB-E513-8BE4-1A78-8D79C38054D3}"/>
                </a:ext>
              </a:extLst>
            </p:cNvPr>
            <p:cNvSpPr/>
            <p:nvPr/>
          </p:nvSpPr>
          <p:spPr>
            <a:xfrm>
              <a:off x="7402543" y="1503276"/>
              <a:ext cx="1305526" cy="2004094"/>
            </a:xfrm>
            <a:prstGeom prst="rect">
              <a:avLst/>
            </a:prstGeom>
            <a:solidFill>
              <a:srgbClr val="DF7F1F">
                <a:alpha val="2762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55CE798-2A5E-60EB-9345-520AE9B747B6}"/>
                    </a:ext>
                  </a:extLst>
                </p:cNvPr>
                <p:cNvSpPr txBox="1"/>
                <p:nvPr/>
              </p:nvSpPr>
              <p:spPr>
                <a:xfrm rot="5400000">
                  <a:off x="7723481" y="2173198"/>
                  <a:ext cx="655646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400" b="1" dirty="0">
                      <a:ln w="1270">
                        <a:solidFill>
                          <a:schemeClr val="tx1"/>
                        </a:solidFill>
                      </a:ln>
                      <a:solidFill>
                        <a:schemeClr val="bg1"/>
                      </a:solidFill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59.70</a:t>
                  </a:r>
                  <a14:m>
                    <m:oMath xmlns:m="http://schemas.openxmlformats.org/officeDocument/2006/math">
                      <m:r>
                        <a:rPr lang="en-US" sz="1400" b="1" i="1">
                          <a:ln w="1270"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1400" b="1" dirty="0">
                    <a:ln w="1270">
                      <a:solidFill>
                        <a:schemeClr val="tx1"/>
                      </a:solidFill>
                    </a:ln>
                    <a:solidFill>
                      <a:schemeClr val="bg1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55CE798-2A5E-60EB-9345-520AE9B747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7723481" y="2173198"/>
                  <a:ext cx="655646" cy="215444"/>
                </a:xfrm>
                <a:prstGeom prst="rect">
                  <a:avLst/>
                </a:prstGeom>
                <a:blipFill>
                  <a:blip r:embed="rId10"/>
                  <a:stretch>
                    <a:fillRect t="-192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0FC399A-9B8E-02CF-3270-9249CC57DEAE}"/>
                    </a:ext>
                  </a:extLst>
                </p:cNvPr>
                <p:cNvSpPr txBox="1"/>
                <p:nvPr/>
              </p:nvSpPr>
              <p:spPr>
                <a:xfrm rot="5400000">
                  <a:off x="8145725" y="3144896"/>
                  <a:ext cx="534665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400" b="1" dirty="0">
                      <a:ln w="1270">
                        <a:solidFill>
                          <a:schemeClr val="tx1"/>
                        </a:solidFill>
                      </a:ln>
                      <a:solidFill>
                        <a:schemeClr val="bg1"/>
                      </a:solidFill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1.99</a:t>
                  </a:r>
                  <a14:m>
                    <m:oMath xmlns:m="http://schemas.openxmlformats.org/officeDocument/2006/math">
                      <m:r>
                        <a:rPr lang="en-US" sz="1400" b="1" i="1">
                          <a:ln w="1270"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1400" b="1" dirty="0">
                    <a:ln w="1270">
                      <a:solidFill>
                        <a:schemeClr val="tx1"/>
                      </a:solidFill>
                    </a:ln>
                    <a:solidFill>
                      <a:schemeClr val="bg1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0FC399A-9B8E-02CF-3270-9249CC57DE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8145725" y="3144896"/>
                  <a:ext cx="534665" cy="21544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4400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51029-7FD5-49F4-8ED5-813E9A6D4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3C224D-8081-34FB-2BEA-4C320925B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BEDCE1D-34AB-B35D-399E-9A4C834E2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Results – </a:t>
            </a:r>
            <a:r>
              <a:rPr lang="en-US" dirty="0" err="1"/>
              <a:t>Miniasm</a:t>
            </a:r>
            <a:r>
              <a:rPr lang="en-US" dirty="0"/>
              <a:t> Assemblies from Overlaps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8" name="Rounded Rectangle 67">
                <a:extLst>
                  <a:ext uri="{FF2B5EF4-FFF2-40B4-BE49-F238E27FC236}">
                    <a16:creationId xmlns:a16="http://schemas.microsoft.com/office/drawing/2014/main" id="{28EBB844-C8CC-A8F4-65D3-64564B09DB23}"/>
                  </a:ext>
                </a:extLst>
              </p:cNvPr>
              <p:cNvSpPr/>
              <p:nvPr/>
            </p:nvSpPr>
            <p:spPr>
              <a:xfrm>
                <a:off x="6766748" y="1930225"/>
                <a:ext cx="4155439" cy="1736363"/>
              </a:xfrm>
              <a:prstGeom prst="roundRect">
                <a:avLst/>
              </a:prstGeom>
              <a:solidFill>
                <a:srgbClr val="E5EFFF"/>
              </a:solidFill>
              <a:ln w="31750" cap="flat" cmpd="sng" algn="ctr">
                <a:solidFill>
                  <a:srgbClr val="4473C4"/>
                </a:solidFill>
                <a:prstDash val="solid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algn="ctr" defTabSz="1600847"/>
                <a:r>
                  <a:rPr lang="en-US" sz="2000" b="1" dirty="0">
                    <a:solidFill>
                      <a:srgbClr val="4473C4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~400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4473C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sz="2000" b="1" dirty="0">
                    <a:solidFill>
                      <a:srgbClr val="4473C4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longer assembled pieces </a:t>
                </a:r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than the average read length:</a:t>
                </a:r>
                <a:br>
                  <a:rPr lang="en-US" sz="2000" dirty="0">
                    <a:solidFill>
                      <a:srgbClr val="4473C4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Informative overlaps lead to longer paths</a:t>
                </a:r>
              </a:p>
            </p:txBody>
          </p:sp>
        </mc:Choice>
        <mc:Fallback>
          <p:sp>
            <p:nvSpPr>
              <p:cNvPr id="68" name="Rounded Rectangle 67">
                <a:extLst>
                  <a:ext uri="{FF2B5EF4-FFF2-40B4-BE49-F238E27FC236}">
                    <a16:creationId xmlns:a16="http://schemas.microsoft.com/office/drawing/2014/main" id="{28EBB844-C8CC-A8F4-65D3-64564B09DB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748" y="1930225"/>
                <a:ext cx="4155439" cy="1736363"/>
              </a:xfrm>
              <a:prstGeom prst="roundRect">
                <a:avLst/>
              </a:prstGeom>
              <a:blipFill>
                <a:blip r:embed="rId3"/>
                <a:stretch>
                  <a:fillRect l="-906" r="-2417"/>
                </a:stretch>
              </a:blipFill>
              <a:ln w="31750" cap="flat" cmpd="sng" algn="ctr">
                <a:solidFill>
                  <a:srgbClr val="4473C4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172661BF-D4EB-52CF-E499-E129008C0082}"/>
              </a:ext>
            </a:extLst>
          </p:cNvPr>
          <p:cNvSpPr/>
          <p:nvPr/>
        </p:nvSpPr>
        <p:spPr>
          <a:xfrm>
            <a:off x="1269813" y="4730649"/>
            <a:ext cx="9652374" cy="1409705"/>
          </a:xfrm>
          <a:prstGeom prst="roundRect">
            <a:avLst/>
          </a:prstGeom>
          <a:solidFill>
            <a:srgbClr val="FFF3CD"/>
          </a:solidFill>
          <a:ln w="31750" cap="flat" cmpd="sng" algn="ctr">
            <a:solidFill>
              <a:srgbClr val="FFC30F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r>
              <a:rPr lang="en-US" sz="3200" b="1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is time to rethink if we want to translate individual reads separately</a:t>
            </a:r>
            <a:endParaRPr lang="en-US" sz="3200" b="1" kern="0" dirty="0">
              <a:solidFill>
                <a:srgbClr val="4473C4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D70012-6F9B-0161-CDE4-23EA348134BA}"/>
              </a:ext>
            </a:extLst>
          </p:cNvPr>
          <p:cNvGrpSpPr/>
          <p:nvPr/>
        </p:nvGrpSpPr>
        <p:grpSpPr>
          <a:xfrm>
            <a:off x="1544320" y="1234186"/>
            <a:ext cx="4775200" cy="2783202"/>
            <a:chOff x="189557" y="828592"/>
            <a:chExt cx="4775200" cy="2783202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205DA6B7-AE41-D740-21BB-2BCCF7E0F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1525" t="9978" b="12254"/>
            <a:stretch/>
          </p:blipFill>
          <p:spPr>
            <a:xfrm>
              <a:off x="189557" y="1470144"/>
              <a:ext cx="4775200" cy="21416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D827D6-4010-4C4B-DDBA-8F8BD6809771}"/>
                </a:ext>
              </a:extLst>
            </p:cNvPr>
            <p:cNvSpPr txBox="1"/>
            <p:nvPr/>
          </p:nvSpPr>
          <p:spPr>
            <a:xfrm>
              <a:off x="705729" y="828592"/>
              <a:ext cx="3958786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E. coli Assembly</a:t>
              </a:r>
              <a:br>
                <a:rPr lang="en-US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(From the Rawsamble Overlaps)</a:t>
              </a:r>
            </a:p>
          </p:txBody>
        </p:sp>
      </p:grp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D56616F-6B64-B35C-9571-D388B833C14B}"/>
              </a:ext>
            </a:extLst>
          </p:cNvPr>
          <p:cNvSpPr/>
          <p:nvPr/>
        </p:nvSpPr>
        <p:spPr>
          <a:xfrm>
            <a:off x="2141378" y="3439161"/>
            <a:ext cx="2079865" cy="585631"/>
          </a:xfrm>
          <a:prstGeom prst="roundRect">
            <a:avLst/>
          </a:prstGeom>
          <a:noFill/>
          <a:ln w="31750" cap="flat" cmpd="sng" algn="ctr">
            <a:solidFill>
              <a:srgbClr val="4473C4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endParaRPr lang="en-US" sz="2000" b="1" dirty="0">
              <a:solidFill>
                <a:srgbClr val="4473C4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23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1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47796-1AD0-E5EB-2BDA-24D04C1DB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574646-954B-7456-BB0F-D1C5956A5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4C44A4-DE7F-69EC-49CB-82B0B8369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Overlapping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1BF2818-6F18-07E7-7FE6-8C2DB113F5FE}"/>
              </a:ext>
            </a:extLst>
          </p:cNvPr>
          <p:cNvGrpSpPr/>
          <p:nvPr/>
        </p:nvGrpSpPr>
        <p:grpSpPr>
          <a:xfrm>
            <a:off x="1394379" y="2592501"/>
            <a:ext cx="1261716" cy="1482426"/>
            <a:chOff x="495878" y="980316"/>
            <a:chExt cx="1261716" cy="148242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427C8EA-2408-2291-B305-80B63C9BF570}"/>
                </a:ext>
              </a:extLst>
            </p:cNvPr>
            <p:cNvSpPr txBox="1"/>
            <p:nvPr/>
          </p:nvSpPr>
          <p:spPr>
            <a:xfrm>
              <a:off x="628737" y="980316"/>
              <a:ext cx="995998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1A9FA41-3F72-0AD9-CDE7-4980A9BB026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78" y="1687375"/>
              <a:ext cx="1261716" cy="775367"/>
              <a:chOff x="6948264" y="1776271"/>
              <a:chExt cx="1108922" cy="681469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3AA70EE-AB11-F74E-8CB6-582DBF81B525}"/>
                  </a:ext>
                </a:extLst>
              </p:cNvPr>
              <p:cNvGrpSpPr/>
              <p:nvPr/>
            </p:nvGrpSpPr>
            <p:grpSpPr>
              <a:xfrm>
                <a:off x="6948264" y="1776271"/>
                <a:ext cx="1108922" cy="681469"/>
                <a:chOff x="2857077" y="2235844"/>
                <a:chExt cx="1108922" cy="681469"/>
              </a:xfrm>
            </p:grpSpPr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9697804E-ED39-8944-CEA5-D0DB1ACD66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077" y="2917313"/>
                  <a:ext cx="110892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4DB7BB04-90C6-1501-A51C-E5A12D1E36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57077" y="2235844"/>
                  <a:ext cx="4372" cy="68146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31D01C2-8BAB-B847-E22E-625C2E94E02D}"/>
                  </a:ext>
                </a:extLst>
              </p:cNvPr>
              <p:cNvGrpSpPr/>
              <p:nvPr/>
            </p:nvGrpSpPr>
            <p:grpSpPr>
              <a:xfrm>
                <a:off x="6981644" y="1976087"/>
                <a:ext cx="959736" cy="398532"/>
                <a:chOff x="6981644" y="1976087"/>
                <a:chExt cx="959736" cy="398532"/>
              </a:xfrm>
            </p:grpSpPr>
            <p:pic>
              <p:nvPicPr>
                <p:cNvPr id="10" name="Graphic 9" descr="Heartbeat with solid fill">
                  <a:extLst>
                    <a:ext uri="{FF2B5EF4-FFF2-40B4-BE49-F238E27FC236}">
                      <a16:creationId xmlns:a16="http://schemas.microsoft.com/office/drawing/2014/main" id="{B32C74F7-0479-0EEF-7CCD-128370DD84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6981644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eartbeat with solid fill">
                  <a:extLst>
                    <a:ext uri="{FF2B5EF4-FFF2-40B4-BE49-F238E27FC236}">
                      <a16:creationId xmlns:a16="http://schemas.microsoft.com/office/drawing/2014/main" id="{B5DF43C9-6145-0E05-2AA4-BBAE4D4299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263253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2" name="Graphic 11" descr="Heartbeat with solid fill">
                  <a:extLst>
                    <a:ext uri="{FF2B5EF4-FFF2-40B4-BE49-F238E27FC236}">
                      <a16:creationId xmlns:a16="http://schemas.microsoft.com/office/drawing/2014/main" id="{0659579F-B7C4-BF91-6DFB-1BC0659150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544862" y="1976087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C9E46D1-8534-59B4-8A8F-7958EC3FB09F}"/>
              </a:ext>
            </a:extLst>
          </p:cNvPr>
          <p:cNvCxnSpPr>
            <a:cxnSpLocks/>
          </p:cNvCxnSpPr>
          <p:nvPr/>
        </p:nvCxnSpPr>
        <p:spPr>
          <a:xfrm>
            <a:off x="3463371" y="3436322"/>
            <a:ext cx="134136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7CA7E43-2F81-42FF-6C7C-DD8E278E3F6B}"/>
              </a:ext>
            </a:extLst>
          </p:cNvPr>
          <p:cNvGrpSpPr/>
          <p:nvPr/>
        </p:nvGrpSpPr>
        <p:grpSpPr>
          <a:xfrm>
            <a:off x="9173445" y="3754766"/>
            <a:ext cx="1840319" cy="1562294"/>
            <a:chOff x="6926963" y="958675"/>
            <a:chExt cx="1840319" cy="156229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171C78B-6249-7F39-B418-DA43667933CF}"/>
                </a:ext>
              </a:extLst>
            </p:cNvPr>
            <p:cNvSpPr txBox="1"/>
            <p:nvPr/>
          </p:nvSpPr>
          <p:spPr>
            <a:xfrm>
              <a:off x="6926963" y="958675"/>
              <a:ext cx="1840319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Efficient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CF0AE78-BE05-267F-07E4-7BA43E10AB1D}"/>
                </a:ext>
              </a:extLst>
            </p:cNvPr>
            <p:cNvGrpSpPr/>
            <p:nvPr/>
          </p:nvGrpSpPr>
          <p:grpSpPr>
            <a:xfrm>
              <a:off x="7047282" y="1629148"/>
              <a:ext cx="1599680" cy="891821"/>
              <a:chOff x="6928109" y="1584573"/>
              <a:chExt cx="1599680" cy="891821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F249100B-9145-EBD0-786A-5AA79C3568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6928109" y="1584573"/>
                <a:ext cx="1599680" cy="891821"/>
              </a:xfrm>
              <a:prstGeom prst="rect">
                <a:avLst/>
              </a:prstGeom>
            </p:spPr>
          </p:pic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94562AC-1A44-36A3-FF08-2347FF49BBB2}"/>
                  </a:ext>
                </a:extLst>
              </p:cNvPr>
              <p:cNvGrpSpPr/>
              <p:nvPr/>
            </p:nvGrpSpPr>
            <p:grpSpPr>
              <a:xfrm>
                <a:off x="7213821" y="1758462"/>
                <a:ext cx="1028257" cy="428080"/>
                <a:chOff x="7210341" y="1766325"/>
                <a:chExt cx="1028257" cy="428080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A65216A5-3566-CB0B-C2C8-957E524F371A}"/>
                    </a:ext>
                  </a:extLst>
                </p:cNvPr>
                <p:cNvSpPr/>
                <p:nvPr/>
              </p:nvSpPr>
              <p:spPr>
                <a:xfrm>
                  <a:off x="7247681" y="1906135"/>
                  <a:ext cx="419816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C8ADC9AA-3F02-13C8-25FC-0E8B2C3D4AC4}"/>
                    </a:ext>
                  </a:extLst>
                </p:cNvPr>
                <p:cNvSpPr/>
                <p:nvPr/>
              </p:nvSpPr>
              <p:spPr>
                <a:xfrm>
                  <a:off x="7239622" y="2023472"/>
                  <a:ext cx="376334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A14FD6C-B33C-ACE7-87EE-16038F3E5547}"/>
                    </a:ext>
                  </a:extLst>
                </p:cNvPr>
                <p:cNvSpPr/>
                <p:nvPr/>
              </p:nvSpPr>
              <p:spPr>
                <a:xfrm>
                  <a:off x="7877147" y="2023473"/>
                  <a:ext cx="297692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21E25E6E-EFA9-D80A-B9D8-97473CFEEBF5}"/>
                    </a:ext>
                  </a:extLst>
                </p:cNvPr>
                <p:cNvSpPr/>
                <p:nvPr/>
              </p:nvSpPr>
              <p:spPr>
                <a:xfrm>
                  <a:off x="7321956" y="2139540"/>
                  <a:ext cx="248669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D2B96BA-D045-13B2-B210-DD9E32437951}"/>
                    </a:ext>
                  </a:extLst>
                </p:cNvPr>
                <p:cNvSpPr/>
                <p:nvPr/>
              </p:nvSpPr>
              <p:spPr>
                <a:xfrm>
                  <a:off x="7667501" y="2139541"/>
                  <a:ext cx="571097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E21C85B2-9C19-48E4-80CF-5D2608A88549}"/>
                    </a:ext>
                  </a:extLst>
                </p:cNvPr>
                <p:cNvSpPr/>
                <p:nvPr/>
              </p:nvSpPr>
              <p:spPr>
                <a:xfrm>
                  <a:off x="7771927" y="1907405"/>
                  <a:ext cx="466671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CDA8CF8-8ADF-4238-A414-A48974549A09}"/>
                    </a:ext>
                  </a:extLst>
                </p:cNvPr>
                <p:cNvSpPr/>
                <p:nvPr/>
              </p:nvSpPr>
              <p:spPr>
                <a:xfrm>
                  <a:off x="7210341" y="1766325"/>
                  <a:ext cx="1028257" cy="54864"/>
                </a:xfrm>
                <a:prstGeom prst="rect">
                  <a:avLst/>
                </a:prstGeom>
                <a:solidFill>
                  <a:srgbClr val="FFE69A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E073039-845C-3EEC-C31F-E92F73CDDE89}"/>
              </a:ext>
            </a:extLst>
          </p:cNvPr>
          <p:cNvGrpSpPr/>
          <p:nvPr/>
        </p:nvGrpSpPr>
        <p:grpSpPr>
          <a:xfrm>
            <a:off x="1178236" y="2187858"/>
            <a:ext cx="1599680" cy="2146455"/>
            <a:chOff x="1203816" y="1868953"/>
            <a:chExt cx="1599680" cy="2146455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E7C207DA-554D-F77E-6C46-2B41735A79DC}"/>
                </a:ext>
              </a:extLst>
            </p:cNvPr>
            <p:cNvSpPr/>
            <p:nvPr/>
          </p:nvSpPr>
          <p:spPr>
            <a:xfrm>
              <a:off x="1203816" y="2222292"/>
              <a:ext cx="1599680" cy="1793116"/>
            </a:xfrm>
            <a:prstGeom prst="roundRect">
              <a:avLst/>
            </a:prstGeom>
            <a:noFill/>
            <a:ln w="317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B987516-1F66-C707-1FA7-DDBD72ABF419}"/>
                </a:ext>
              </a:extLst>
            </p:cNvPr>
            <p:cNvSpPr txBox="1"/>
            <p:nvPr/>
          </p:nvSpPr>
          <p:spPr>
            <a:xfrm>
              <a:off x="1546956" y="1868953"/>
              <a:ext cx="913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Noisy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27FB1F5-CDA1-6AE5-3CDC-D7EBDFEAB49D}"/>
              </a:ext>
            </a:extLst>
          </p:cNvPr>
          <p:cNvGrpSpPr/>
          <p:nvPr/>
        </p:nvGrpSpPr>
        <p:grpSpPr>
          <a:xfrm>
            <a:off x="9293766" y="1539026"/>
            <a:ext cx="1599680" cy="1540653"/>
            <a:chOff x="2430453" y="980316"/>
            <a:chExt cx="1599680" cy="154065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FA99353-B2EB-802C-B9FF-B261C6571B6D}"/>
                </a:ext>
              </a:extLst>
            </p:cNvPr>
            <p:cNvGrpSpPr/>
            <p:nvPr/>
          </p:nvGrpSpPr>
          <p:grpSpPr>
            <a:xfrm>
              <a:off x="2430453" y="1629148"/>
              <a:ext cx="1599680" cy="891821"/>
              <a:chOff x="3515351" y="4007757"/>
              <a:chExt cx="1599680" cy="891821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35DE6426-A465-AD76-312E-07820029DE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4678" y="4145247"/>
                <a:ext cx="601025" cy="49668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C5AE89E7-1108-1025-E249-55465B8049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3515351" y="4007757"/>
                <a:ext cx="1599680" cy="891821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B6768FA-A032-AE7A-F5DF-B62AAF068FAF}"/>
                </a:ext>
              </a:extLst>
            </p:cNvPr>
            <p:cNvSpPr txBox="1"/>
            <p:nvPr/>
          </p:nvSpPr>
          <p:spPr>
            <a:xfrm>
              <a:off x="2484251" y="980316"/>
              <a:ext cx="1492085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Effective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 err="1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Basecalling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934BE0D-4D3B-CB9A-42C2-5E2BA2B09E44}"/>
              </a:ext>
            </a:extLst>
          </p:cNvPr>
          <p:cNvGrpSpPr/>
          <p:nvPr/>
        </p:nvGrpSpPr>
        <p:grpSpPr>
          <a:xfrm>
            <a:off x="5497790" y="1164719"/>
            <a:ext cx="1880967" cy="986525"/>
            <a:chOff x="5307290" y="3782291"/>
            <a:chExt cx="1880967" cy="986525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6D1AA66D-38BB-72AA-AB20-4953E0A30750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EC45DD2-5AFE-51BF-51A7-D4F7DFE33DB1}"/>
                </a:ext>
              </a:extLst>
            </p:cNvPr>
            <p:cNvSpPr txBox="1"/>
            <p:nvPr/>
          </p:nvSpPr>
          <p:spPr>
            <a:xfrm>
              <a:off x="5471700" y="3967777"/>
              <a:ext cx="1552147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</a:t>
              </a:r>
              <a:b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A08CE70-90E9-C578-015E-B6FF08B4CB35}"/>
              </a:ext>
            </a:extLst>
          </p:cNvPr>
          <p:cNvGrpSpPr/>
          <p:nvPr/>
        </p:nvGrpSpPr>
        <p:grpSpPr>
          <a:xfrm>
            <a:off x="5497790" y="2449797"/>
            <a:ext cx="1884644" cy="986525"/>
            <a:chOff x="5307290" y="3782291"/>
            <a:chExt cx="1884644" cy="986525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6E385FB1-C829-1BCF-0732-DB6F7FCF5EF0}"/>
                </a:ext>
              </a:extLst>
            </p:cNvPr>
            <p:cNvSpPr/>
            <p:nvPr/>
          </p:nvSpPr>
          <p:spPr>
            <a:xfrm>
              <a:off x="5307290" y="3782291"/>
              <a:ext cx="1884644" cy="986525"/>
            </a:xfrm>
            <a:prstGeom prst="roundRect">
              <a:avLst/>
            </a:prstGeom>
            <a:noFill/>
            <a:ln w="6350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4473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E2B2F9D-C3C3-FB97-6C11-ED354BA235AC}"/>
                </a:ext>
              </a:extLst>
            </p:cNvPr>
            <p:cNvSpPr txBox="1"/>
            <p:nvPr/>
          </p:nvSpPr>
          <p:spPr>
            <a:xfrm>
              <a:off x="5439262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Overlapping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59180CF-5EC7-227A-449C-7DFDD84AFC06}"/>
              </a:ext>
            </a:extLst>
          </p:cNvPr>
          <p:cNvGrpSpPr/>
          <p:nvPr/>
        </p:nvGrpSpPr>
        <p:grpSpPr>
          <a:xfrm>
            <a:off x="5497790" y="3734875"/>
            <a:ext cx="1880967" cy="986525"/>
            <a:chOff x="5307290" y="3782291"/>
            <a:chExt cx="1880967" cy="986525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6126D0E2-9B57-D26D-D8DB-C0CFB8514E41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7669F67-206A-84B8-8D32-AFBFB8DC689F}"/>
                </a:ext>
              </a:extLst>
            </p:cNvPr>
            <p:cNvSpPr txBox="1"/>
            <p:nvPr/>
          </p:nvSpPr>
          <p:spPr>
            <a:xfrm>
              <a:off x="5437423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Error Correction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3E5F432-6555-E2DE-D65C-22B014C470A8}"/>
              </a:ext>
            </a:extLst>
          </p:cNvPr>
          <p:cNvGrpSpPr/>
          <p:nvPr/>
        </p:nvGrpSpPr>
        <p:grpSpPr>
          <a:xfrm>
            <a:off x="5501467" y="5019953"/>
            <a:ext cx="1880967" cy="986525"/>
            <a:chOff x="5307289" y="3782291"/>
            <a:chExt cx="1880967" cy="986525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BAA4CE38-64B9-537B-85C7-D745CE6523C6}"/>
                </a:ext>
              </a:extLst>
            </p:cNvPr>
            <p:cNvSpPr/>
            <p:nvPr/>
          </p:nvSpPr>
          <p:spPr>
            <a:xfrm>
              <a:off x="5307289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761DFE5-7A41-50C6-21D4-A17103AE1AB6}"/>
                </a:ext>
              </a:extLst>
            </p:cNvPr>
            <p:cNvSpPr txBox="1"/>
            <p:nvPr/>
          </p:nvSpPr>
          <p:spPr>
            <a:xfrm>
              <a:off x="5383923" y="3967777"/>
              <a:ext cx="1727698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</a:t>
              </a:r>
              <a:b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Modifications</a:t>
              </a:r>
            </a:p>
          </p:txBody>
        </p:sp>
      </p:grp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99A053D-886D-9E72-5323-4FA5C25D3FD4}"/>
              </a:ext>
            </a:extLst>
          </p:cNvPr>
          <p:cNvCxnSpPr>
            <a:cxnSpLocks/>
          </p:cNvCxnSpPr>
          <p:nvPr/>
        </p:nvCxnSpPr>
        <p:spPr>
          <a:xfrm flipV="1">
            <a:off x="7618263" y="2538759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2367FA78-661F-DF9F-5152-BDB58D7CB0B7}"/>
              </a:ext>
            </a:extLst>
          </p:cNvPr>
          <p:cNvCxnSpPr>
            <a:cxnSpLocks/>
          </p:cNvCxnSpPr>
          <p:nvPr/>
        </p:nvCxnSpPr>
        <p:spPr>
          <a:xfrm>
            <a:off x="7618263" y="3669254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8468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71EE8-E7C8-FF73-096F-A30174146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4BB39B-8797-2357-7461-208D5F175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75FCE8A-3399-F941-B53A-067761377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Denoising / Error Correction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48ED059-624A-AE7C-7D00-6410ABFF963F}"/>
              </a:ext>
            </a:extLst>
          </p:cNvPr>
          <p:cNvGrpSpPr/>
          <p:nvPr/>
        </p:nvGrpSpPr>
        <p:grpSpPr>
          <a:xfrm>
            <a:off x="1394379" y="2592501"/>
            <a:ext cx="1261716" cy="1482426"/>
            <a:chOff x="495878" y="980316"/>
            <a:chExt cx="1261716" cy="148242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C981B62-355F-375B-EEB9-EC93FA0E0BF5}"/>
                </a:ext>
              </a:extLst>
            </p:cNvPr>
            <p:cNvSpPr txBox="1"/>
            <p:nvPr/>
          </p:nvSpPr>
          <p:spPr>
            <a:xfrm>
              <a:off x="628737" y="980316"/>
              <a:ext cx="995998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23CD8E6-127C-39D8-0600-0099CA4280D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78" y="1687375"/>
              <a:ext cx="1261716" cy="775367"/>
              <a:chOff x="6948264" y="1776271"/>
              <a:chExt cx="1108922" cy="681469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005174F-B088-8C93-BE5E-7042E4B83A5E}"/>
                  </a:ext>
                </a:extLst>
              </p:cNvPr>
              <p:cNvGrpSpPr/>
              <p:nvPr/>
            </p:nvGrpSpPr>
            <p:grpSpPr>
              <a:xfrm>
                <a:off x="6948264" y="1776271"/>
                <a:ext cx="1108922" cy="681469"/>
                <a:chOff x="2857077" y="2235844"/>
                <a:chExt cx="1108922" cy="681469"/>
              </a:xfrm>
            </p:grpSpPr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F7210B94-70D2-44F4-DEEC-7B474DC848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077" y="2917313"/>
                  <a:ext cx="110892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322B6B89-25D4-9766-C661-7C2E936F1D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57077" y="2235844"/>
                  <a:ext cx="4372" cy="68146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641F5AE-2AD4-7891-B059-585FC395AE59}"/>
                  </a:ext>
                </a:extLst>
              </p:cNvPr>
              <p:cNvGrpSpPr/>
              <p:nvPr/>
            </p:nvGrpSpPr>
            <p:grpSpPr>
              <a:xfrm>
                <a:off x="6981644" y="1976087"/>
                <a:ext cx="959736" cy="398532"/>
                <a:chOff x="6981644" y="1976087"/>
                <a:chExt cx="959736" cy="398532"/>
              </a:xfrm>
            </p:grpSpPr>
            <p:pic>
              <p:nvPicPr>
                <p:cNvPr id="10" name="Graphic 9" descr="Heartbeat with solid fill">
                  <a:extLst>
                    <a:ext uri="{FF2B5EF4-FFF2-40B4-BE49-F238E27FC236}">
                      <a16:creationId xmlns:a16="http://schemas.microsoft.com/office/drawing/2014/main" id="{8175F876-C04D-C3EF-0E66-B0D3D37E51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6981644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eartbeat with solid fill">
                  <a:extLst>
                    <a:ext uri="{FF2B5EF4-FFF2-40B4-BE49-F238E27FC236}">
                      <a16:creationId xmlns:a16="http://schemas.microsoft.com/office/drawing/2014/main" id="{89EE508E-7C9C-E382-8AB0-B4D1A76B80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263253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2" name="Graphic 11" descr="Heartbeat with solid fill">
                  <a:extLst>
                    <a:ext uri="{FF2B5EF4-FFF2-40B4-BE49-F238E27FC236}">
                      <a16:creationId xmlns:a16="http://schemas.microsoft.com/office/drawing/2014/main" id="{20A80072-C528-4D63-7E49-B7CD0CBDE7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544862" y="1976087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C0BE4E1-1880-ECFB-F33A-F9ED86C6E4F5}"/>
              </a:ext>
            </a:extLst>
          </p:cNvPr>
          <p:cNvCxnSpPr>
            <a:cxnSpLocks/>
          </p:cNvCxnSpPr>
          <p:nvPr/>
        </p:nvCxnSpPr>
        <p:spPr>
          <a:xfrm>
            <a:off x="3463371" y="3436322"/>
            <a:ext cx="134136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2615BCF-AA89-1633-B2AE-6A072A4F255B}"/>
              </a:ext>
            </a:extLst>
          </p:cNvPr>
          <p:cNvGrpSpPr/>
          <p:nvPr/>
        </p:nvGrpSpPr>
        <p:grpSpPr>
          <a:xfrm>
            <a:off x="9173445" y="3754766"/>
            <a:ext cx="1840319" cy="1562294"/>
            <a:chOff x="6926963" y="958675"/>
            <a:chExt cx="1840319" cy="156229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A2F7BCE-7308-FE26-EF83-F881B62C5CCC}"/>
                </a:ext>
              </a:extLst>
            </p:cNvPr>
            <p:cNvSpPr txBox="1"/>
            <p:nvPr/>
          </p:nvSpPr>
          <p:spPr>
            <a:xfrm>
              <a:off x="6926963" y="958675"/>
              <a:ext cx="1840319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Efficient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CDB08D8-D591-BC5B-8292-B825556B1F8F}"/>
                </a:ext>
              </a:extLst>
            </p:cNvPr>
            <p:cNvGrpSpPr/>
            <p:nvPr/>
          </p:nvGrpSpPr>
          <p:grpSpPr>
            <a:xfrm>
              <a:off x="7047282" y="1629148"/>
              <a:ext cx="1599680" cy="891821"/>
              <a:chOff x="6928109" y="1584573"/>
              <a:chExt cx="1599680" cy="891821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B8D96DD3-3D4C-EC1A-8D4C-14B9655353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6928109" y="1584573"/>
                <a:ext cx="1599680" cy="891821"/>
              </a:xfrm>
              <a:prstGeom prst="rect">
                <a:avLst/>
              </a:prstGeom>
            </p:spPr>
          </p:pic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0D69151-681A-1602-1D80-04C30FF35128}"/>
                  </a:ext>
                </a:extLst>
              </p:cNvPr>
              <p:cNvGrpSpPr/>
              <p:nvPr/>
            </p:nvGrpSpPr>
            <p:grpSpPr>
              <a:xfrm>
                <a:off x="7213821" y="1758462"/>
                <a:ext cx="1028257" cy="428080"/>
                <a:chOff x="7210341" y="1766325"/>
                <a:chExt cx="1028257" cy="428080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7440A899-93FE-007F-A87C-7721C219A3D5}"/>
                    </a:ext>
                  </a:extLst>
                </p:cNvPr>
                <p:cNvSpPr/>
                <p:nvPr/>
              </p:nvSpPr>
              <p:spPr>
                <a:xfrm>
                  <a:off x="7247681" y="1906135"/>
                  <a:ext cx="419816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A8802B24-E151-44CC-3AF0-05F07169A651}"/>
                    </a:ext>
                  </a:extLst>
                </p:cNvPr>
                <p:cNvSpPr/>
                <p:nvPr/>
              </p:nvSpPr>
              <p:spPr>
                <a:xfrm>
                  <a:off x="7239622" y="2023472"/>
                  <a:ext cx="376334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B8125A-ECED-0B4F-733E-95255D90CF0A}"/>
                    </a:ext>
                  </a:extLst>
                </p:cNvPr>
                <p:cNvSpPr/>
                <p:nvPr/>
              </p:nvSpPr>
              <p:spPr>
                <a:xfrm>
                  <a:off x="7877147" y="2023473"/>
                  <a:ext cx="297692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1E6E865D-6766-95AD-29EB-BC94400AB73D}"/>
                    </a:ext>
                  </a:extLst>
                </p:cNvPr>
                <p:cNvSpPr/>
                <p:nvPr/>
              </p:nvSpPr>
              <p:spPr>
                <a:xfrm>
                  <a:off x="7321956" y="2139540"/>
                  <a:ext cx="248669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0E36B99-99F1-70F1-A93D-8BD9634330F5}"/>
                    </a:ext>
                  </a:extLst>
                </p:cNvPr>
                <p:cNvSpPr/>
                <p:nvPr/>
              </p:nvSpPr>
              <p:spPr>
                <a:xfrm>
                  <a:off x="7667501" y="2139541"/>
                  <a:ext cx="571097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94B88F7-F2D7-4DAD-5558-8C174C8A306D}"/>
                    </a:ext>
                  </a:extLst>
                </p:cNvPr>
                <p:cNvSpPr/>
                <p:nvPr/>
              </p:nvSpPr>
              <p:spPr>
                <a:xfrm>
                  <a:off x="7771927" y="1907405"/>
                  <a:ext cx="466671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B5862A99-BAC7-6E09-AF08-70782C82F91A}"/>
                    </a:ext>
                  </a:extLst>
                </p:cNvPr>
                <p:cNvSpPr/>
                <p:nvPr/>
              </p:nvSpPr>
              <p:spPr>
                <a:xfrm>
                  <a:off x="7210341" y="1766325"/>
                  <a:ext cx="1028257" cy="54864"/>
                </a:xfrm>
                <a:prstGeom prst="rect">
                  <a:avLst/>
                </a:prstGeom>
                <a:solidFill>
                  <a:srgbClr val="FFE69A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28DEF8B-59AF-64F9-D710-AF8E5C4A7DCF}"/>
              </a:ext>
            </a:extLst>
          </p:cNvPr>
          <p:cNvGrpSpPr/>
          <p:nvPr/>
        </p:nvGrpSpPr>
        <p:grpSpPr>
          <a:xfrm>
            <a:off x="1178236" y="2187858"/>
            <a:ext cx="1599680" cy="2146455"/>
            <a:chOff x="1203816" y="1868953"/>
            <a:chExt cx="1599680" cy="2146455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1DCD97FA-34E9-A4F5-1409-7C1422CEA6E4}"/>
                </a:ext>
              </a:extLst>
            </p:cNvPr>
            <p:cNvSpPr/>
            <p:nvPr/>
          </p:nvSpPr>
          <p:spPr>
            <a:xfrm>
              <a:off x="1203816" y="2222292"/>
              <a:ext cx="1599680" cy="1793116"/>
            </a:xfrm>
            <a:prstGeom prst="roundRect">
              <a:avLst/>
            </a:prstGeom>
            <a:noFill/>
            <a:ln w="317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FC7D0D1-05D4-37AF-BDF4-7910BCB9184A}"/>
                </a:ext>
              </a:extLst>
            </p:cNvPr>
            <p:cNvSpPr txBox="1"/>
            <p:nvPr/>
          </p:nvSpPr>
          <p:spPr>
            <a:xfrm>
              <a:off x="1546956" y="1868953"/>
              <a:ext cx="913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Noisy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33B6D1A-758E-840E-E1A0-A907DA222CD8}"/>
              </a:ext>
            </a:extLst>
          </p:cNvPr>
          <p:cNvGrpSpPr/>
          <p:nvPr/>
        </p:nvGrpSpPr>
        <p:grpSpPr>
          <a:xfrm>
            <a:off x="9293766" y="1539026"/>
            <a:ext cx="1599680" cy="1540653"/>
            <a:chOff x="2430453" y="980316"/>
            <a:chExt cx="1599680" cy="154065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471754B-5639-28B9-34F7-CD3D85D951BF}"/>
                </a:ext>
              </a:extLst>
            </p:cNvPr>
            <p:cNvGrpSpPr/>
            <p:nvPr/>
          </p:nvGrpSpPr>
          <p:grpSpPr>
            <a:xfrm>
              <a:off x="2430453" y="1629148"/>
              <a:ext cx="1599680" cy="891821"/>
              <a:chOff x="3515351" y="4007757"/>
              <a:chExt cx="1599680" cy="891821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0E413F49-6D22-E8B5-01FB-580FB42FBE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4678" y="4145247"/>
                <a:ext cx="601025" cy="49668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3CE1BC1C-1375-F746-70B5-0F77E2D7F5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3515351" y="4007757"/>
                <a:ext cx="1599680" cy="891821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DBDCB4A-EFA8-2A9C-6D0E-D4989513ED89}"/>
                </a:ext>
              </a:extLst>
            </p:cNvPr>
            <p:cNvSpPr txBox="1"/>
            <p:nvPr/>
          </p:nvSpPr>
          <p:spPr>
            <a:xfrm>
              <a:off x="2484251" y="980316"/>
              <a:ext cx="1492085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Effective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 err="1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Basecalling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7096318-B072-7836-CD9D-4F08A2DCD9CA}"/>
              </a:ext>
            </a:extLst>
          </p:cNvPr>
          <p:cNvGrpSpPr/>
          <p:nvPr/>
        </p:nvGrpSpPr>
        <p:grpSpPr>
          <a:xfrm>
            <a:off x="5497790" y="1164719"/>
            <a:ext cx="1880967" cy="986525"/>
            <a:chOff x="5307290" y="3782291"/>
            <a:chExt cx="1880967" cy="986525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B8E62A92-3033-4E78-C75A-1FA194FBB7AB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2FF02F1-B3EE-D136-590D-4ED2D11DE5A6}"/>
                </a:ext>
              </a:extLst>
            </p:cNvPr>
            <p:cNvSpPr txBox="1"/>
            <p:nvPr/>
          </p:nvSpPr>
          <p:spPr>
            <a:xfrm>
              <a:off x="5471700" y="3967777"/>
              <a:ext cx="1552147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</a:t>
              </a:r>
              <a:b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C549FCD-21B7-A92E-CBB7-6341C9673708}"/>
              </a:ext>
            </a:extLst>
          </p:cNvPr>
          <p:cNvGrpSpPr/>
          <p:nvPr/>
        </p:nvGrpSpPr>
        <p:grpSpPr>
          <a:xfrm>
            <a:off x="5497790" y="2449797"/>
            <a:ext cx="1884644" cy="986525"/>
            <a:chOff x="5307290" y="3782291"/>
            <a:chExt cx="1884644" cy="986525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10E4E410-2E56-AB05-F781-CAA73CD9D576}"/>
                </a:ext>
              </a:extLst>
            </p:cNvPr>
            <p:cNvSpPr/>
            <p:nvPr/>
          </p:nvSpPr>
          <p:spPr>
            <a:xfrm>
              <a:off x="5307290" y="3782291"/>
              <a:ext cx="1884644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9A59C3D-8AC0-65C0-BD5C-D7BBDA329C03}"/>
                </a:ext>
              </a:extLst>
            </p:cNvPr>
            <p:cNvSpPr txBox="1"/>
            <p:nvPr/>
          </p:nvSpPr>
          <p:spPr>
            <a:xfrm>
              <a:off x="5439262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Overlapping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4B43946-B022-B4E3-F7E4-BE53F0048C52}"/>
              </a:ext>
            </a:extLst>
          </p:cNvPr>
          <p:cNvGrpSpPr/>
          <p:nvPr/>
        </p:nvGrpSpPr>
        <p:grpSpPr>
          <a:xfrm>
            <a:off x="5497790" y="3734875"/>
            <a:ext cx="1880967" cy="986525"/>
            <a:chOff x="5307290" y="3782291"/>
            <a:chExt cx="1880967" cy="986525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4E1CA24E-8657-F4DC-FF78-B068CB192574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6350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A1E5589-6380-3EE4-A653-CAC77AD0D8A8}"/>
                </a:ext>
              </a:extLst>
            </p:cNvPr>
            <p:cNvSpPr txBox="1"/>
            <p:nvPr/>
          </p:nvSpPr>
          <p:spPr>
            <a:xfrm>
              <a:off x="5437423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Error Correction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2BAC28B-8BC4-E224-3E83-F027C50C976D}"/>
              </a:ext>
            </a:extLst>
          </p:cNvPr>
          <p:cNvGrpSpPr/>
          <p:nvPr/>
        </p:nvGrpSpPr>
        <p:grpSpPr>
          <a:xfrm>
            <a:off x="5501467" y="5019953"/>
            <a:ext cx="1880967" cy="986525"/>
            <a:chOff x="5307289" y="3782291"/>
            <a:chExt cx="1880967" cy="986525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8A137CE3-ECDB-D89C-F119-6E98CFF3A7F4}"/>
                </a:ext>
              </a:extLst>
            </p:cNvPr>
            <p:cNvSpPr/>
            <p:nvPr/>
          </p:nvSpPr>
          <p:spPr>
            <a:xfrm>
              <a:off x="5307289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E92EE88-7FCC-1CD9-23C2-13FF63D43490}"/>
                </a:ext>
              </a:extLst>
            </p:cNvPr>
            <p:cNvSpPr txBox="1"/>
            <p:nvPr/>
          </p:nvSpPr>
          <p:spPr>
            <a:xfrm>
              <a:off x="5383923" y="3967777"/>
              <a:ext cx="1727698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</a:t>
              </a:r>
              <a:b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Modifications</a:t>
              </a:r>
            </a:p>
          </p:txBody>
        </p:sp>
      </p:grp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7FCABF4-8537-EF0C-AA47-2A45B40FF44E}"/>
              </a:ext>
            </a:extLst>
          </p:cNvPr>
          <p:cNvCxnSpPr>
            <a:cxnSpLocks/>
          </p:cNvCxnSpPr>
          <p:nvPr/>
        </p:nvCxnSpPr>
        <p:spPr>
          <a:xfrm flipV="1">
            <a:off x="7618263" y="2538759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B7A4DFD-EF82-B8D2-6AE1-BC64709F3741}"/>
              </a:ext>
            </a:extLst>
          </p:cNvPr>
          <p:cNvCxnSpPr>
            <a:cxnSpLocks/>
          </p:cNvCxnSpPr>
          <p:nvPr/>
        </p:nvCxnSpPr>
        <p:spPr>
          <a:xfrm>
            <a:off x="7618263" y="3669254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504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D9AB5-9834-DA38-BA2D-0366A28D7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CDE176-257B-E2AA-25EC-75223CFC7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000" b="1" dirty="0"/>
              <a:t>CRANE: Correcting Errors in Raw Nanopore Signals Using Hidden Markov Models</a:t>
            </a:r>
            <a:br>
              <a:rPr lang="en-US" sz="2000" dirty="0"/>
            </a:br>
            <a:r>
              <a:rPr lang="en-US" sz="2000" dirty="0"/>
              <a:t>Simon </a:t>
            </a:r>
            <a:r>
              <a:rPr lang="en-US" sz="2000" dirty="0" err="1"/>
              <a:t>Ambrozak</a:t>
            </a:r>
            <a:r>
              <a:rPr lang="en-US" sz="2000" dirty="0"/>
              <a:t>, Ulysse McConnell, Bhargav Srinivasan, Burak Ozkan, Ernest Zhang,</a:t>
            </a:r>
            <a:br>
              <a:rPr lang="en-US" sz="2000" dirty="0"/>
            </a:br>
            <a:r>
              <a:rPr lang="en-US" sz="2000" dirty="0"/>
              <a:t>and </a:t>
            </a:r>
            <a:r>
              <a:rPr lang="en-US" sz="2000" u="sng" dirty="0"/>
              <a:t>Can Firtina</a:t>
            </a:r>
            <a:br>
              <a:rPr lang="en-US" sz="2000" dirty="0"/>
            </a:br>
            <a:r>
              <a:rPr lang="en-US" sz="2000" i="1" dirty="0">
                <a:hlinkClick r:id="rId3"/>
              </a:rPr>
              <a:t>arXiv</a:t>
            </a:r>
            <a:r>
              <a:rPr lang="en-US" sz="2000" i="1" dirty="0"/>
              <a:t>, March 2026</a:t>
            </a:r>
            <a:br>
              <a:rPr lang="en-US" sz="2000" dirty="0"/>
            </a:br>
            <a:r>
              <a:rPr lang="en-US" sz="2000" dirty="0">
                <a:hlinkClick r:id="rId3"/>
              </a:rPr>
              <a:t>[online link]</a:t>
            </a:r>
            <a:r>
              <a:rPr lang="en-US" sz="2000" dirty="0"/>
              <a:t> </a:t>
            </a:r>
            <a:r>
              <a:rPr lang="en-US" sz="2000" dirty="0">
                <a:hlinkClick r:id="rId4"/>
              </a:rPr>
              <a:t>[pdf]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[code]</a:t>
            </a:r>
            <a:br>
              <a:rPr lang="en-US" sz="2000" dirty="0"/>
            </a:br>
            <a:r>
              <a:rPr lang="en-US" sz="2000" b="1" i="1" dirty="0">
                <a:solidFill>
                  <a:srgbClr val="C00000"/>
                </a:solidFill>
              </a:rPr>
              <a:t>Talk at ISMB 2026 (</a:t>
            </a:r>
            <a:r>
              <a:rPr lang="en-US" sz="2000" b="1" i="1" dirty="0" err="1">
                <a:solidFill>
                  <a:srgbClr val="C00000"/>
                </a:solidFill>
              </a:rPr>
              <a:t>HiTSeq</a:t>
            </a:r>
            <a:r>
              <a:rPr lang="en-US" sz="2000" b="1" i="1" dirty="0">
                <a:solidFill>
                  <a:srgbClr val="C00000"/>
                </a:solidFill>
              </a:rPr>
              <a:t> Track) on Tuesday, July 14!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BBFC6C-7EAC-5E54-98E3-8F32C0DC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699DF-BC76-820F-D0C0-185AC1132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Correcting Raw Signals </a:t>
            </a:r>
            <a:r>
              <a:rPr lang="en-US" sz="2400" dirty="0"/>
              <a:t>[</a:t>
            </a:r>
            <a:r>
              <a:rPr lang="en-US" sz="2400" dirty="0" err="1"/>
              <a:t>arXiv</a:t>
            </a:r>
            <a:r>
              <a:rPr lang="en-US" sz="2400" dirty="0"/>
              <a:t> '26 &amp; ISMB'26]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C87CBC-C93A-3D10-E022-A30BFDFF1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" y="2994190"/>
            <a:ext cx="12187512" cy="299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602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A4EFD-D016-3A47-317B-E70CFB136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Segmenting Raw Signals Combats Noise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5E9E38-95ED-82AD-F579-B73D8DF502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38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7EB4C0-68CB-2A72-F5A0-4AC8843414AF}"/>
              </a:ext>
            </a:extLst>
          </p:cNvPr>
          <p:cNvSpPr/>
          <p:nvPr/>
        </p:nvSpPr>
        <p:spPr>
          <a:xfrm>
            <a:off x="5743510" y="4892963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EE0761-F650-FE9F-6F42-90516C7D0636}"/>
              </a:ext>
            </a:extLst>
          </p:cNvPr>
          <p:cNvSpPr/>
          <p:nvPr/>
        </p:nvSpPr>
        <p:spPr>
          <a:xfrm>
            <a:off x="8533523" y="4892963"/>
            <a:ext cx="888037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-0.03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38DD96-D24E-1914-2BD9-37EEDCE0CFC0}"/>
              </a:ext>
            </a:extLst>
          </p:cNvPr>
          <p:cNvSpPr/>
          <p:nvPr/>
        </p:nvSpPr>
        <p:spPr>
          <a:xfrm>
            <a:off x="10463187" y="4900981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0.48</a:t>
            </a:r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EE198185-1C6B-70F6-0164-787737D46F32}"/>
              </a:ext>
            </a:extLst>
          </p:cNvPr>
          <p:cNvSpPr/>
          <p:nvPr/>
        </p:nvSpPr>
        <p:spPr>
          <a:xfrm rot="5400000">
            <a:off x="6048090" y="1649596"/>
            <a:ext cx="241020" cy="2452981"/>
          </a:xfrm>
          <a:prstGeom prst="leftBrace">
            <a:avLst>
              <a:gd name="adj1" fmla="val 77564"/>
              <a:gd name="adj2" fmla="val 48854"/>
            </a:avLst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33" name="Google Shape;241;p17">
            <a:extLst>
              <a:ext uri="{FF2B5EF4-FFF2-40B4-BE49-F238E27FC236}">
                <a16:creationId xmlns:a16="http://schemas.microsoft.com/office/drawing/2014/main" id="{5086D40A-71DD-288A-AA30-9F22E1B552E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 t="18698" r="65865" b="12021"/>
          <a:stretch/>
        </p:blipFill>
        <p:spPr>
          <a:xfrm>
            <a:off x="714630" y="2755576"/>
            <a:ext cx="2144306" cy="273067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C8A5FE9-C33E-E3C5-BD2B-7469F41FF403}"/>
              </a:ext>
            </a:extLst>
          </p:cNvPr>
          <p:cNvSpPr txBox="1"/>
          <p:nvPr/>
        </p:nvSpPr>
        <p:spPr>
          <a:xfrm>
            <a:off x="5243757" y="2332432"/>
            <a:ext cx="1849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16AA7BB-69B7-3A4A-B5B9-70A9E3A4A9B6}"/>
              </a:ext>
            </a:extLst>
          </p:cNvPr>
          <p:cNvSpPr/>
          <p:nvPr/>
        </p:nvSpPr>
        <p:spPr>
          <a:xfrm>
            <a:off x="2152517" y="3347320"/>
            <a:ext cx="364980" cy="1133852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sx="104000" sy="104000" algn="ctr" rotWithShape="0">
              <a:srgbClr val="FF0000">
                <a:alpha val="8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Google Shape;190;p15">
            <a:extLst>
              <a:ext uri="{FF2B5EF4-FFF2-40B4-BE49-F238E27FC236}">
                <a16:creationId xmlns:a16="http://schemas.microsoft.com/office/drawing/2014/main" id="{262A009A-7D2E-F8EB-9424-BB48BE228112}"/>
              </a:ext>
            </a:extLst>
          </p:cNvPr>
          <p:cNvSpPr txBox="1"/>
          <p:nvPr/>
        </p:nvSpPr>
        <p:spPr>
          <a:xfrm>
            <a:off x="249326" y="875212"/>
            <a:ext cx="11394031" cy="1152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Multiple measurements are taken for each k-</a:t>
            </a:r>
            <a:r>
              <a:rPr lang="en-US" sz="2400" dirty="0" err="1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mer</a:t>
            </a:r>
            <a:endParaRPr lang="en-US" sz="2400" dirty="0">
              <a:latin typeface="Avenir Next" panose="020B050302020202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Segmentation:</a:t>
            </a:r>
            <a:r>
              <a:rPr lang="en-US" sz="2400" dirty="0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 Identify regions of signals corresponding to a particular k-</a:t>
            </a:r>
            <a:r>
              <a:rPr lang="en-US" sz="2400" dirty="0" err="1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mer</a:t>
            </a:r>
            <a:endParaRPr lang="en-US" sz="2400" dirty="0">
              <a:latin typeface="Avenir Next" panose="020B050302020202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46" name="Google Shape;190;p15">
            <a:extLst>
              <a:ext uri="{FF2B5EF4-FFF2-40B4-BE49-F238E27FC236}">
                <a16:creationId xmlns:a16="http://schemas.microsoft.com/office/drawing/2014/main" id="{8E446B87-B32F-007D-0673-030980BE5536}"/>
              </a:ext>
            </a:extLst>
          </p:cNvPr>
          <p:cNvSpPr txBox="1"/>
          <p:nvPr/>
        </p:nvSpPr>
        <p:spPr>
          <a:xfrm>
            <a:off x="479183" y="5269819"/>
            <a:ext cx="2018149" cy="842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k many nucleotides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92A9136-FB88-73BD-312A-021DEE2C7AB3}"/>
              </a:ext>
            </a:extLst>
          </p:cNvPr>
          <p:cNvCxnSpPr>
            <a:cxnSpLocks/>
          </p:cNvCxnSpPr>
          <p:nvPr/>
        </p:nvCxnSpPr>
        <p:spPr>
          <a:xfrm flipV="1">
            <a:off x="1894782" y="4509747"/>
            <a:ext cx="232955" cy="83377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0234AA7-FD18-71C7-22F5-98CD01E77A79}"/>
              </a:ext>
            </a:extLst>
          </p:cNvPr>
          <p:cNvCxnSpPr>
            <a:cxnSpLocks/>
            <a:stCxn id="44" idx="3"/>
          </p:cNvCxnSpPr>
          <p:nvPr/>
        </p:nvCxnSpPr>
        <p:spPr>
          <a:xfrm>
            <a:off x="2517497" y="3914246"/>
            <a:ext cx="1918275" cy="285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086C2084-96AF-94E7-8B90-B09D97F263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r="60550"/>
          <a:stretch/>
        </p:blipFill>
        <p:spPr>
          <a:xfrm>
            <a:off x="4422172" y="2991003"/>
            <a:ext cx="7221188" cy="1524519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0919996-C31D-A1A2-0A1D-61CEF1C1BBF3}"/>
              </a:ext>
            </a:extLst>
          </p:cNvPr>
          <p:cNvCxnSpPr>
            <a:cxnSpLocks/>
          </p:cNvCxnSpPr>
          <p:nvPr/>
        </p:nvCxnSpPr>
        <p:spPr>
          <a:xfrm>
            <a:off x="4942926" y="2991002"/>
            <a:ext cx="0" cy="152280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DDAA4B8-53F7-8392-8E80-C54DB3AD596E}"/>
              </a:ext>
            </a:extLst>
          </p:cNvPr>
          <p:cNvCxnSpPr>
            <a:cxnSpLocks/>
          </p:cNvCxnSpPr>
          <p:nvPr/>
        </p:nvCxnSpPr>
        <p:spPr>
          <a:xfrm>
            <a:off x="7395917" y="2991002"/>
            <a:ext cx="0" cy="152280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13D5ACC-CC3B-7D5F-07B8-CD567A9ACAF7}"/>
              </a:ext>
            </a:extLst>
          </p:cNvPr>
          <p:cNvCxnSpPr>
            <a:cxnSpLocks/>
          </p:cNvCxnSpPr>
          <p:nvPr/>
        </p:nvCxnSpPr>
        <p:spPr>
          <a:xfrm>
            <a:off x="7790523" y="2991002"/>
            <a:ext cx="0" cy="152280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B320825-DC0F-0AFD-79A9-7534DDACFE79}"/>
              </a:ext>
            </a:extLst>
          </p:cNvPr>
          <p:cNvCxnSpPr>
            <a:cxnSpLocks/>
          </p:cNvCxnSpPr>
          <p:nvPr/>
        </p:nvCxnSpPr>
        <p:spPr>
          <a:xfrm>
            <a:off x="9995258" y="2984082"/>
            <a:ext cx="0" cy="152280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3F5D36C-781C-0187-CB28-D216A377B0AD}"/>
              </a:ext>
            </a:extLst>
          </p:cNvPr>
          <p:cNvCxnSpPr>
            <a:cxnSpLocks/>
          </p:cNvCxnSpPr>
          <p:nvPr/>
        </p:nvCxnSpPr>
        <p:spPr>
          <a:xfrm>
            <a:off x="7395917" y="3182742"/>
            <a:ext cx="394606" cy="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AF304EF-7510-B621-2DD6-05E9A91DE6A2}"/>
              </a:ext>
            </a:extLst>
          </p:cNvPr>
          <p:cNvCxnSpPr>
            <a:cxnSpLocks/>
          </p:cNvCxnSpPr>
          <p:nvPr/>
        </p:nvCxnSpPr>
        <p:spPr>
          <a:xfrm>
            <a:off x="7790523" y="3838536"/>
            <a:ext cx="2204735" cy="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B75EDDA-89CB-E972-83E1-4C9985529F79}"/>
              </a:ext>
            </a:extLst>
          </p:cNvPr>
          <p:cNvCxnSpPr>
            <a:cxnSpLocks/>
          </p:cNvCxnSpPr>
          <p:nvPr/>
        </p:nvCxnSpPr>
        <p:spPr>
          <a:xfrm>
            <a:off x="9995258" y="3685646"/>
            <a:ext cx="1648102" cy="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55E63AC-E1F6-5F83-908C-090C19EBB99B}"/>
              </a:ext>
            </a:extLst>
          </p:cNvPr>
          <p:cNvCxnSpPr>
            <a:cxnSpLocks/>
          </p:cNvCxnSpPr>
          <p:nvPr/>
        </p:nvCxnSpPr>
        <p:spPr>
          <a:xfrm>
            <a:off x="4942926" y="3919432"/>
            <a:ext cx="2452990" cy="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EB7B3D3-DDCA-D4DB-AB2B-7E78E80B3AB6}"/>
              </a:ext>
            </a:extLst>
          </p:cNvPr>
          <p:cNvCxnSpPr>
            <a:cxnSpLocks/>
          </p:cNvCxnSpPr>
          <p:nvPr/>
        </p:nvCxnSpPr>
        <p:spPr>
          <a:xfrm>
            <a:off x="6187529" y="4513802"/>
            <a:ext cx="0" cy="37916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18446BA-DAEF-88A5-6B70-703513962A81}"/>
              </a:ext>
            </a:extLst>
          </p:cNvPr>
          <p:cNvSpPr txBox="1"/>
          <p:nvPr/>
        </p:nvSpPr>
        <p:spPr>
          <a:xfrm>
            <a:off x="6837222" y="5650488"/>
            <a:ext cx="1849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 Values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C4C509-68FA-4ACF-DA82-CA1173D19AF3}"/>
              </a:ext>
            </a:extLst>
          </p:cNvPr>
          <p:cNvSpPr/>
          <p:nvPr/>
        </p:nvSpPr>
        <p:spPr>
          <a:xfrm>
            <a:off x="7147661" y="4915406"/>
            <a:ext cx="888037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1.79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94A5040-4259-65A3-C2F8-D463A560FFA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7589070" y="4513802"/>
            <a:ext cx="2610" cy="40160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51C810E-EDE7-E1E6-1C44-91D18C251397}"/>
              </a:ext>
            </a:extLst>
          </p:cNvPr>
          <p:cNvCxnSpPr>
            <a:cxnSpLocks/>
            <a:endCxn id="17" idx="0"/>
          </p:cNvCxnSpPr>
          <p:nvPr/>
        </p:nvCxnSpPr>
        <p:spPr>
          <a:xfrm flipH="1">
            <a:off x="8977542" y="4522440"/>
            <a:ext cx="2527" cy="37052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FCCE32E-44E1-A7EE-9D22-CD19D0789089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10907206" y="4522440"/>
            <a:ext cx="0" cy="37854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580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2" grpId="0" animBg="1"/>
      <p:bldP spid="34" grpId="0"/>
      <p:bldP spid="44" grpId="0" animBg="1"/>
      <p:bldP spid="45" grpId="0" uiExpand="1" build="p"/>
      <p:bldP spid="46" grpId="0"/>
      <p:bldP spid="57" grpId="0"/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A4EFD-D016-3A47-317B-E70CFB136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Segmenting Raw Signals Combats Noise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5E9E38-95ED-82AD-F579-B73D8DF502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39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7EB4C0-68CB-2A72-F5A0-4AC8843414AF}"/>
              </a:ext>
            </a:extLst>
          </p:cNvPr>
          <p:cNvSpPr/>
          <p:nvPr/>
        </p:nvSpPr>
        <p:spPr>
          <a:xfrm>
            <a:off x="5743510" y="4892963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EE0761-F650-FE9F-6F42-90516C7D0636}"/>
              </a:ext>
            </a:extLst>
          </p:cNvPr>
          <p:cNvSpPr/>
          <p:nvPr/>
        </p:nvSpPr>
        <p:spPr>
          <a:xfrm>
            <a:off x="8223159" y="4899392"/>
            <a:ext cx="888037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-0.17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38DD96-D24E-1914-2BD9-37EEDCE0CFC0}"/>
              </a:ext>
            </a:extLst>
          </p:cNvPr>
          <p:cNvSpPr/>
          <p:nvPr/>
        </p:nvSpPr>
        <p:spPr>
          <a:xfrm>
            <a:off x="10463187" y="4900981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0.48</a:t>
            </a:r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EE198185-1C6B-70F6-0164-787737D46F32}"/>
              </a:ext>
            </a:extLst>
          </p:cNvPr>
          <p:cNvSpPr/>
          <p:nvPr/>
        </p:nvSpPr>
        <p:spPr>
          <a:xfrm rot="5400000">
            <a:off x="6048090" y="1649596"/>
            <a:ext cx="241020" cy="2452981"/>
          </a:xfrm>
          <a:prstGeom prst="leftBrace">
            <a:avLst>
              <a:gd name="adj1" fmla="val 77564"/>
              <a:gd name="adj2" fmla="val 48854"/>
            </a:avLst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33" name="Google Shape;241;p17">
            <a:extLst>
              <a:ext uri="{FF2B5EF4-FFF2-40B4-BE49-F238E27FC236}">
                <a16:creationId xmlns:a16="http://schemas.microsoft.com/office/drawing/2014/main" id="{5086D40A-71DD-288A-AA30-9F22E1B552E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 t="18698" r="65865" b="12021"/>
          <a:stretch/>
        </p:blipFill>
        <p:spPr>
          <a:xfrm>
            <a:off x="714630" y="2755576"/>
            <a:ext cx="2144306" cy="273067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C8A5FE9-C33E-E3C5-BD2B-7469F41FF403}"/>
              </a:ext>
            </a:extLst>
          </p:cNvPr>
          <p:cNvSpPr txBox="1"/>
          <p:nvPr/>
        </p:nvSpPr>
        <p:spPr>
          <a:xfrm>
            <a:off x="5243757" y="2332432"/>
            <a:ext cx="1849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16AA7BB-69B7-3A4A-B5B9-70A9E3A4A9B6}"/>
              </a:ext>
            </a:extLst>
          </p:cNvPr>
          <p:cNvSpPr/>
          <p:nvPr/>
        </p:nvSpPr>
        <p:spPr>
          <a:xfrm>
            <a:off x="2152517" y="3347320"/>
            <a:ext cx="364980" cy="1133852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sx="104000" sy="104000" algn="ctr" rotWithShape="0">
              <a:srgbClr val="FF0000">
                <a:alpha val="8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Google Shape;190;p15">
            <a:extLst>
              <a:ext uri="{FF2B5EF4-FFF2-40B4-BE49-F238E27FC236}">
                <a16:creationId xmlns:a16="http://schemas.microsoft.com/office/drawing/2014/main" id="{262A009A-7D2E-F8EB-9424-BB48BE228112}"/>
              </a:ext>
            </a:extLst>
          </p:cNvPr>
          <p:cNvSpPr txBox="1"/>
          <p:nvPr/>
        </p:nvSpPr>
        <p:spPr>
          <a:xfrm>
            <a:off x="249326" y="875212"/>
            <a:ext cx="11394032" cy="1152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Multiple measurements are taken for each k-</a:t>
            </a:r>
            <a:r>
              <a:rPr lang="en-US" sz="2400" dirty="0" err="1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mer</a:t>
            </a:r>
            <a:endParaRPr lang="en-US" sz="2400" dirty="0">
              <a:latin typeface="Avenir Next" panose="020B050302020202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Segmentation:</a:t>
            </a:r>
            <a:r>
              <a:rPr lang="en-US" sz="2400" dirty="0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 Identify regions of signals corresponding to a particular k-</a:t>
            </a:r>
            <a:r>
              <a:rPr lang="en-US" sz="2400" dirty="0" err="1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mer</a:t>
            </a:r>
            <a:endParaRPr lang="en-US" sz="2400" dirty="0">
              <a:latin typeface="Avenir Next" panose="020B050302020202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Errors:</a:t>
            </a:r>
            <a:r>
              <a:rPr lang="en-US" sz="2400" dirty="0">
                <a:solidFill>
                  <a:srgbClr val="C00000"/>
                </a:solidFill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 Noise can distort events, causing segmentation errors</a:t>
            </a:r>
          </a:p>
        </p:txBody>
      </p:sp>
      <p:sp>
        <p:nvSpPr>
          <p:cNvPr id="46" name="Google Shape;190;p15">
            <a:extLst>
              <a:ext uri="{FF2B5EF4-FFF2-40B4-BE49-F238E27FC236}">
                <a16:creationId xmlns:a16="http://schemas.microsoft.com/office/drawing/2014/main" id="{8E446B87-B32F-007D-0673-030980BE5536}"/>
              </a:ext>
            </a:extLst>
          </p:cNvPr>
          <p:cNvSpPr txBox="1"/>
          <p:nvPr/>
        </p:nvSpPr>
        <p:spPr>
          <a:xfrm>
            <a:off x="479183" y="5269819"/>
            <a:ext cx="2018149" cy="842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k many nucleotides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92A9136-FB88-73BD-312A-021DEE2C7AB3}"/>
              </a:ext>
            </a:extLst>
          </p:cNvPr>
          <p:cNvCxnSpPr>
            <a:cxnSpLocks/>
          </p:cNvCxnSpPr>
          <p:nvPr/>
        </p:nvCxnSpPr>
        <p:spPr>
          <a:xfrm flipV="1">
            <a:off x="1894782" y="4509747"/>
            <a:ext cx="232955" cy="83377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0234AA7-FD18-71C7-22F5-98CD01E77A79}"/>
              </a:ext>
            </a:extLst>
          </p:cNvPr>
          <p:cNvCxnSpPr>
            <a:cxnSpLocks/>
            <a:stCxn id="44" idx="3"/>
          </p:cNvCxnSpPr>
          <p:nvPr/>
        </p:nvCxnSpPr>
        <p:spPr>
          <a:xfrm>
            <a:off x="2517497" y="3914246"/>
            <a:ext cx="1918275" cy="285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086C2084-96AF-94E7-8B90-B09D97F263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r="60550"/>
          <a:stretch/>
        </p:blipFill>
        <p:spPr>
          <a:xfrm>
            <a:off x="4422172" y="2991003"/>
            <a:ext cx="7221188" cy="1524519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0919996-C31D-A1A2-0A1D-61CEF1C1BBF3}"/>
              </a:ext>
            </a:extLst>
          </p:cNvPr>
          <p:cNvCxnSpPr>
            <a:cxnSpLocks/>
          </p:cNvCxnSpPr>
          <p:nvPr/>
        </p:nvCxnSpPr>
        <p:spPr>
          <a:xfrm>
            <a:off x="4942926" y="2991002"/>
            <a:ext cx="0" cy="152280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DDAA4B8-53F7-8392-8E80-C54DB3AD596E}"/>
              </a:ext>
            </a:extLst>
          </p:cNvPr>
          <p:cNvCxnSpPr>
            <a:cxnSpLocks/>
          </p:cNvCxnSpPr>
          <p:nvPr/>
        </p:nvCxnSpPr>
        <p:spPr>
          <a:xfrm>
            <a:off x="7395917" y="2991002"/>
            <a:ext cx="0" cy="152280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13D5ACC-CC3B-7D5F-07B8-CD567A9ACAF7}"/>
              </a:ext>
            </a:extLst>
          </p:cNvPr>
          <p:cNvCxnSpPr>
            <a:cxnSpLocks/>
          </p:cNvCxnSpPr>
          <p:nvPr/>
        </p:nvCxnSpPr>
        <p:spPr>
          <a:xfrm>
            <a:off x="7790523" y="2991002"/>
            <a:ext cx="0" cy="152280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B320825-DC0F-0AFD-79A9-7534DDACFE79}"/>
              </a:ext>
            </a:extLst>
          </p:cNvPr>
          <p:cNvCxnSpPr>
            <a:cxnSpLocks/>
          </p:cNvCxnSpPr>
          <p:nvPr/>
        </p:nvCxnSpPr>
        <p:spPr>
          <a:xfrm>
            <a:off x="9995258" y="2984082"/>
            <a:ext cx="0" cy="152280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3F5D36C-781C-0187-CB28-D216A377B0AD}"/>
              </a:ext>
            </a:extLst>
          </p:cNvPr>
          <p:cNvCxnSpPr>
            <a:cxnSpLocks/>
          </p:cNvCxnSpPr>
          <p:nvPr/>
        </p:nvCxnSpPr>
        <p:spPr>
          <a:xfrm>
            <a:off x="7395917" y="3182742"/>
            <a:ext cx="394606" cy="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AF304EF-7510-B621-2DD6-05E9A91DE6A2}"/>
              </a:ext>
            </a:extLst>
          </p:cNvPr>
          <p:cNvCxnSpPr>
            <a:cxnSpLocks/>
          </p:cNvCxnSpPr>
          <p:nvPr/>
        </p:nvCxnSpPr>
        <p:spPr>
          <a:xfrm>
            <a:off x="7790523" y="3869016"/>
            <a:ext cx="1698767" cy="0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B75EDDA-89CB-E972-83E1-4C9985529F79}"/>
              </a:ext>
            </a:extLst>
          </p:cNvPr>
          <p:cNvCxnSpPr>
            <a:cxnSpLocks/>
          </p:cNvCxnSpPr>
          <p:nvPr/>
        </p:nvCxnSpPr>
        <p:spPr>
          <a:xfrm>
            <a:off x="9995258" y="3685646"/>
            <a:ext cx="1648102" cy="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55E63AC-E1F6-5F83-908C-090C19EBB99B}"/>
              </a:ext>
            </a:extLst>
          </p:cNvPr>
          <p:cNvCxnSpPr>
            <a:cxnSpLocks/>
          </p:cNvCxnSpPr>
          <p:nvPr/>
        </p:nvCxnSpPr>
        <p:spPr>
          <a:xfrm>
            <a:off x="4942926" y="3919432"/>
            <a:ext cx="2452990" cy="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EB7B3D3-DDCA-D4DB-AB2B-7E78E80B3AB6}"/>
              </a:ext>
            </a:extLst>
          </p:cNvPr>
          <p:cNvCxnSpPr>
            <a:cxnSpLocks/>
          </p:cNvCxnSpPr>
          <p:nvPr/>
        </p:nvCxnSpPr>
        <p:spPr>
          <a:xfrm>
            <a:off x="6187529" y="4513802"/>
            <a:ext cx="0" cy="37916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18446BA-DAEF-88A5-6B70-703513962A81}"/>
              </a:ext>
            </a:extLst>
          </p:cNvPr>
          <p:cNvSpPr txBox="1"/>
          <p:nvPr/>
        </p:nvSpPr>
        <p:spPr>
          <a:xfrm>
            <a:off x="6837222" y="5650488"/>
            <a:ext cx="1849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 Values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C4C509-68FA-4ACF-DA82-CA1173D19AF3}"/>
              </a:ext>
            </a:extLst>
          </p:cNvPr>
          <p:cNvSpPr/>
          <p:nvPr/>
        </p:nvSpPr>
        <p:spPr>
          <a:xfrm>
            <a:off x="7147661" y="4915406"/>
            <a:ext cx="888037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1.79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94A5040-4259-65A3-C2F8-D463A560FFA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7589070" y="4513802"/>
            <a:ext cx="2610" cy="40160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51C810E-EDE7-E1E6-1C44-91D18C251397}"/>
              </a:ext>
            </a:extLst>
          </p:cNvPr>
          <p:cNvCxnSpPr>
            <a:cxnSpLocks/>
            <a:endCxn id="17" idx="0"/>
          </p:cNvCxnSpPr>
          <p:nvPr/>
        </p:nvCxnSpPr>
        <p:spPr>
          <a:xfrm flipH="1">
            <a:off x="8667178" y="4528869"/>
            <a:ext cx="2527" cy="37052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FCCE32E-44E1-A7EE-9D22-CD19D0789089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10907206" y="4522440"/>
            <a:ext cx="0" cy="37854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BE3D75C-EB40-86CB-AACE-481699D838EB}"/>
              </a:ext>
            </a:extLst>
          </p:cNvPr>
          <p:cNvCxnSpPr>
            <a:cxnSpLocks/>
          </p:cNvCxnSpPr>
          <p:nvPr/>
        </p:nvCxnSpPr>
        <p:spPr>
          <a:xfrm>
            <a:off x="9489290" y="2999640"/>
            <a:ext cx="0" cy="1522800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1C3EE8F-2B9F-99FE-110E-EA8075871A0D}"/>
              </a:ext>
            </a:extLst>
          </p:cNvPr>
          <p:cNvCxnSpPr>
            <a:cxnSpLocks/>
          </p:cNvCxnSpPr>
          <p:nvPr/>
        </p:nvCxnSpPr>
        <p:spPr>
          <a:xfrm flipV="1">
            <a:off x="9489290" y="3778278"/>
            <a:ext cx="505968" cy="1242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tailEnd type="none"/>
          </a:ln>
          <a:effectLst/>
        </p:spPr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79FBE7F-CA6B-7A4E-A3F2-F547525FEFE3}"/>
              </a:ext>
            </a:extLst>
          </p:cNvPr>
          <p:cNvSpPr/>
          <p:nvPr/>
        </p:nvSpPr>
        <p:spPr>
          <a:xfrm>
            <a:off x="9298657" y="4899392"/>
            <a:ext cx="888037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0.1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0803077-4013-5A44-9D1B-1A8A1737FFD8}"/>
              </a:ext>
            </a:extLst>
          </p:cNvPr>
          <p:cNvCxnSpPr>
            <a:cxnSpLocks/>
            <a:endCxn id="9" idx="0"/>
          </p:cNvCxnSpPr>
          <p:nvPr/>
        </p:nvCxnSpPr>
        <p:spPr>
          <a:xfrm flipH="1">
            <a:off x="9742676" y="4528869"/>
            <a:ext cx="2527" cy="37052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790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A4EFD-D016-3A47-317B-E70CFB136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Segmenting Raw Signals Combats Noise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5E9E38-95ED-82AD-F579-B73D8DF502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40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7EB4C0-68CB-2A72-F5A0-4AC8843414AF}"/>
              </a:ext>
            </a:extLst>
          </p:cNvPr>
          <p:cNvSpPr/>
          <p:nvPr/>
        </p:nvSpPr>
        <p:spPr>
          <a:xfrm>
            <a:off x="5743510" y="4892963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-0.3</a:t>
            </a:r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EE198185-1C6B-70F6-0164-787737D46F32}"/>
              </a:ext>
            </a:extLst>
          </p:cNvPr>
          <p:cNvSpPr/>
          <p:nvPr/>
        </p:nvSpPr>
        <p:spPr>
          <a:xfrm rot="5400000">
            <a:off x="6048090" y="1649596"/>
            <a:ext cx="241020" cy="2452981"/>
          </a:xfrm>
          <a:prstGeom prst="leftBrace">
            <a:avLst>
              <a:gd name="adj1" fmla="val 77564"/>
              <a:gd name="adj2" fmla="val 48854"/>
            </a:avLst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33" name="Google Shape;241;p17">
            <a:extLst>
              <a:ext uri="{FF2B5EF4-FFF2-40B4-BE49-F238E27FC236}">
                <a16:creationId xmlns:a16="http://schemas.microsoft.com/office/drawing/2014/main" id="{5086D40A-71DD-288A-AA30-9F22E1B552E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 t="18698" r="65865" b="12021"/>
          <a:stretch/>
        </p:blipFill>
        <p:spPr>
          <a:xfrm>
            <a:off x="714630" y="2755576"/>
            <a:ext cx="2144306" cy="273067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C8A5FE9-C33E-E3C5-BD2B-7469F41FF403}"/>
              </a:ext>
            </a:extLst>
          </p:cNvPr>
          <p:cNvSpPr txBox="1"/>
          <p:nvPr/>
        </p:nvSpPr>
        <p:spPr>
          <a:xfrm>
            <a:off x="5243757" y="2332432"/>
            <a:ext cx="1849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16AA7BB-69B7-3A4A-B5B9-70A9E3A4A9B6}"/>
              </a:ext>
            </a:extLst>
          </p:cNvPr>
          <p:cNvSpPr/>
          <p:nvPr/>
        </p:nvSpPr>
        <p:spPr>
          <a:xfrm>
            <a:off x="2152517" y="3347320"/>
            <a:ext cx="364980" cy="1133852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sx="104000" sy="104000" algn="ctr" rotWithShape="0">
              <a:srgbClr val="FF0000">
                <a:alpha val="8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Google Shape;190;p15">
            <a:extLst>
              <a:ext uri="{FF2B5EF4-FFF2-40B4-BE49-F238E27FC236}">
                <a16:creationId xmlns:a16="http://schemas.microsoft.com/office/drawing/2014/main" id="{8E446B87-B32F-007D-0673-030980BE5536}"/>
              </a:ext>
            </a:extLst>
          </p:cNvPr>
          <p:cNvSpPr txBox="1"/>
          <p:nvPr/>
        </p:nvSpPr>
        <p:spPr>
          <a:xfrm>
            <a:off x="479183" y="5269819"/>
            <a:ext cx="2018149" cy="842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k many nucleotides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92A9136-FB88-73BD-312A-021DEE2C7AB3}"/>
              </a:ext>
            </a:extLst>
          </p:cNvPr>
          <p:cNvCxnSpPr>
            <a:cxnSpLocks/>
          </p:cNvCxnSpPr>
          <p:nvPr/>
        </p:nvCxnSpPr>
        <p:spPr>
          <a:xfrm flipV="1">
            <a:off x="1894782" y="4509747"/>
            <a:ext cx="232955" cy="83377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0234AA7-FD18-71C7-22F5-98CD01E77A79}"/>
              </a:ext>
            </a:extLst>
          </p:cNvPr>
          <p:cNvCxnSpPr>
            <a:cxnSpLocks/>
            <a:stCxn id="44" idx="3"/>
          </p:cNvCxnSpPr>
          <p:nvPr/>
        </p:nvCxnSpPr>
        <p:spPr>
          <a:xfrm>
            <a:off x="2517497" y="3914246"/>
            <a:ext cx="1918275" cy="285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086C2084-96AF-94E7-8B90-B09D97F263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r="60550"/>
          <a:stretch/>
        </p:blipFill>
        <p:spPr>
          <a:xfrm>
            <a:off x="4422172" y="2991003"/>
            <a:ext cx="7221188" cy="1524519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0919996-C31D-A1A2-0A1D-61CEF1C1BBF3}"/>
              </a:ext>
            </a:extLst>
          </p:cNvPr>
          <p:cNvCxnSpPr>
            <a:cxnSpLocks/>
          </p:cNvCxnSpPr>
          <p:nvPr/>
        </p:nvCxnSpPr>
        <p:spPr>
          <a:xfrm>
            <a:off x="4942926" y="2991002"/>
            <a:ext cx="0" cy="152280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DDAA4B8-53F7-8392-8E80-C54DB3AD596E}"/>
              </a:ext>
            </a:extLst>
          </p:cNvPr>
          <p:cNvCxnSpPr>
            <a:cxnSpLocks/>
          </p:cNvCxnSpPr>
          <p:nvPr/>
        </p:nvCxnSpPr>
        <p:spPr>
          <a:xfrm>
            <a:off x="7395917" y="2991002"/>
            <a:ext cx="0" cy="152280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13D5ACC-CC3B-7D5F-07B8-CD567A9ACAF7}"/>
              </a:ext>
            </a:extLst>
          </p:cNvPr>
          <p:cNvCxnSpPr>
            <a:cxnSpLocks/>
          </p:cNvCxnSpPr>
          <p:nvPr/>
        </p:nvCxnSpPr>
        <p:spPr>
          <a:xfrm>
            <a:off x="7790523" y="2991002"/>
            <a:ext cx="0" cy="152280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3F5D36C-781C-0187-CB28-D216A377B0AD}"/>
              </a:ext>
            </a:extLst>
          </p:cNvPr>
          <p:cNvCxnSpPr>
            <a:cxnSpLocks/>
          </p:cNvCxnSpPr>
          <p:nvPr/>
        </p:nvCxnSpPr>
        <p:spPr>
          <a:xfrm>
            <a:off x="7395917" y="3182742"/>
            <a:ext cx="394606" cy="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55E63AC-E1F6-5F83-908C-090C19EBB99B}"/>
              </a:ext>
            </a:extLst>
          </p:cNvPr>
          <p:cNvCxnSpPr>
            <a:cxnSpLocks/>
          </p:cNvCxnSpPr>
          <p:nvPr/>
        </p:nvCxnSpPr>
        <p:spPr>
          <a:xfrm>
            <a:off x="4942926" y="3919432"/>
            <a:ext cx="2452990" cy="0"/>
          </a:xfrm>
          <a:prstGeom prst="line">
            <a:avLst/>
          </a:prstGeom>
          <a:noFill/>
          <a:ln w="38100" cap="flat" cmpd="sng" algn="ctr">
            <a:solidFill>
              <a:srgbClr val="4473C4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EB7B3D3-DDCA-D4DB-AB2B-7E78E80B3AB6}"/>
              </a:ext>
            </a:extLst>
          </p:cNvPr>
          <p:cNvCxnSpPr>
            <a:cxnSpLocks/>
          </p:cNvCxnSpPr>
          <p:nvPr/>
        </p:nvCxnSpPr>
        <p:spPr>
          <a:xfrm>
            <a:off x="6187529" y="4513802"/>
            <a:ext cx="0" cy="37916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18446BA-DAEF-88A5-6B70-703513962A81}"/>
              </a:ext>
            </a:extLst>
          </p:cNvPr>
          <p:cNvSpPr txBox="1"/>
          <p:nvPr/>
        </p:nvSpPr>
        <p:spPr>
          <a:xfrm>
            <a:off x="6837222" y="5650488"/>
            <a:ext cx="1849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 Values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C4C509-68FA-4ACF-DA82-CA1173D19AF3}"/>
              </a:ext>
            </a:extLst>
          </p:cNvPr>
          <p:cNvSpPr/>
          <p:nvPr/>
        </p:nvSpPr>
        <p:spPr>
          <a:xfrm>
            <a:off x="7147661" y="4915406"/>
            <a:ext cx="888037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1.79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94A5040-4259-65A3-C2F8-D463A560FFA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7589070" y="4513802"/>
            <a:ext cx="2610" cy="40160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1C3EE8F-2B9F-99FE-110E-EA8075871A0D}"/>
              </a:ext>
            </a:extLst>
          </p:cNvPr>
          <p:cNvCxnSpPr>
            <a:cxnSpLocks/>
          </p:cNvCxnSpPr>
          <p:nvPr/>
        </p:nvCxnSpPr>
        <p:spPr>
          <a:xfrm>
            <a:off x="7790523" y="3834733"/>
            <a:ext cx="3852837" cy="0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  <a:tailEnd type="none"/>
          </a:ln>
          <a:effectLst/>
        </p:spPr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79FBE7F-CA6B-7A4E-A3F2-F547525FEFE3}"/>
              </a:ext>
            </a:extLst>
          </p:cNvPr>
          <p:cNvSpPr/>
          <p:nvPr/>
        </p:nvSpPr>
        <p:spPr>
          <a:xfrm>
            <a:off x="9298657" y="4899392"/>
            <a:ext cx="888037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0.07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0803077-4013-5A44-9D1B-1A8A1737FFD8}"/>
              </a:ext>
            </a:extLst>
          </p:cNvPr>
          <p:cNvCxnSpPr>
            <a:cxnSpLocks/>
            <a:endCxn id="9" idx="0"/>
          </p:cNvCxnSpPr>
          <p:nvPr/>
        </p:nvCxnSpPr>
        <p:spPr>
          <a:xfrm flipH="1">
            <a:off x="9742676" y="4528869"/>
            <a:ext cx="2527" cy="37052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oogle Shape;190;p15">
            <a:extLst>
              <a:ext uri="{FF2B5EF4-FFF2-40B4-BE49-F238E27FC236}">
                <a16:creationId xmlns:a16="http://schemas.microsoft.com/office/drawing/2014/main" id="{D17A8B65-9EFE-B3B4-07E4-48B4925D6E99}"/>
              </a:ext>
            </a:extLst>
          </p:cNvPr>
          <p:cNvSpPr txBox="1"/>
          <p:nvPr/>
        </p:nvSpPr>
        <p:spPr>
          <a:xfrm>
            <a:off x="249326" y="875212"/>
            <a:ext cx="11394031" cy="1152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Multiple measurements are taken for each k-</a:t>
            </a:r>
            <a:r>
              <a:rPr lang="en-US" sz="2400" dirty="0" err="1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mer</a:t>
            </a:r>
            <a:endParaRPr lang="en-US" sz="2400" dirty="0">
              <a:latin typeface="Avenir Next" panose="020B050302020202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Segmentation:</a:t>
            </a:r>
            <a:r>
              <a:rPr lang="en-US" sz="2400" dirty="0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 Identify regions of signals corresponding to a particular k-</a:t>
            </a:r>
            <a:r>
              <a:rPr lang="en-US" sz="2400" dirty="0" err="1"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mer</a:t>
            </a:r>
            <a:endParaRPr lang="en-US" sz="2400" dirty="0">
              <a:latin typeface="Avenir Next" panose="020B050302020202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Errors:</a:t>
            </a:r>
            <a:r>
              <a:rPr lang="en-US" sz="2400" dirty="0">
                <a:solidFill>
                  <a:srgbClr val="C00000"/>
                </a:solidFill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 Noise can distort events, causing segmentation errors</a:t>
            </a:r>
          </a:p>
        </p:txBody>
      </p:sp>
    </p:spTree>
    <p:extLst>
      <p:ext uri="{BB962C8B-B14F-4D97-AF65-F5344CB8AC3E}">
        <p14:creationId xmlns:p14="http://schemas.microsoft.com/office/powerpoint/2010/main" val="17547278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diagram of height and weight&#10;&#10;Description automatically generated">
            <a:extLst>
              <a:ext uri="{FF2B5EF4-FFF2-40B4-BE49-F238E27FC236}">
                <a16:creationId xmlns:a16="http://schemas.microsoft.com/office/drawing/2014/main" id="{CA61BB31-5E44-3C02-B3A3-4C002921D5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04" t="13197" r="22468" b="28831"/>
          <a:stretch/>
        </p:blipFill>
        <p:spPr>
          <a:xfrm>
            <a:off x="5063960" y="2117451"/>
            <a:ext cx="1929746" cy="131154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4099DD6-4BA7-9F94-982A-E6360219A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Observation: HMMs Can Model Nanopores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24707-A1D1-D68D-83AC-ECC0FFA52F4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41</a:t>
            </a:fld>
            <a:endParaRPr lang="en-US"/>
          </a:p>
        </p:txBody>
      </p:sp>
      <p:sp>
        <p:nvSpPr>
          <p:cNvPr id="6" name="Rounded Rectangle 35">
            <a:extLst>
              <a:ext uri="{FF2B5EF4-FFF2-40B4-BE49-F238E27FC236}">
                <a16:creationId xmlns:a16="http://schemas.microsoft.com/office/drawing/2014/main" id="{4778BCAB-9426-6B65-A262-7A0F515B2F25}"/>
              </a:ext>
            </a:extLst>
          </p:cNvPr>
          <p:cNvSpPr/>
          <p:nvPr/>
        </p:nvSpPr>
        <p:spPr>
          <a:xfrm>
            <a:off x="1367941" y="5498960"/>
            <a:ext cx="9411525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F06AF8-0213-6A87-70AE-2AB4B6AF4CFF}"/>
              </a:ext>
            </a:extLst>
          </p:cNvPr>
          <p:cNvSpPr/>
          <p:nvPr/>
        </p:nvSpPr>
        <p:spPr>
          <a:xfrm>
            <a:off x="4623831" y="5634196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99A6E7-D765-24AE-DA98-FBBB58DB7E3B}"/>
              </a:ext>
            </a:extLst>
          </p:cNvPr>
          <p:cNvSpPr/>
          <p:nvPr/>
        </p:nvSpPr>
        <p:spPr>
          <a:xfrm>
            <a:off x="5624229" y="5634196"/>
            <a:ext cx="888037" cy="487043"/>
          </a:xfrm>
          <a:prstGeom prst="rect">
            <a:avLst/>
          </a:prstGeom>
          <a:solidFill>
            <a:srgbClr val="C1E5F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0.78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F7B4E5-C247-BFA1-E459-BB448F5CDD9F}"/>
              </a:ext>
            </a:extLst>
          </p:cNvPr>
          <p:cNvSpPr/>
          <p:nvPr/>
        </p:nvSpPr>
        <p:spPr>
          <a:xfrm>
            <a:off x="6624628" y="5634196"/>
            <a:ext cx="888038" cy="487043"/>
          </a:xfrm>
          <a:prstGeom prst="rect">
            <a:avLst/>
          </a:prstGeom>
          <a:solidFill>
            <a:srgbClr val="C1E5F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-0.23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119BA0-D450-020C-6CFA-4066B1C44058}"/>
              </a:ext>
            </a:extLst>
          </p:cNvPr>
          <p:cNvSpPr/>
          <p:nvPr/>
        </p:nvSpPr>
        <p:spPr>
          <a:xfrm>
            <a:off x="3623431" y="5634195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0B7E24-640D-EA09-CECF-09C3A225DC25}"/>
              </a:ext>
            </a:extLst>
          </p:cNvPr>
          <p:cNvSpPr/>
          <p:nvPr/>
        </p:nvSpPr>
        <p:spPr>
          <a:xfrm>
            <a:off x="2623031" y="5634148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F8A1AA-874E-3022-A429-E75B14C3E08B}"/>
              </a:ext>
            </a:extLst>
          </p:cNvPr>
          <p:cNvSpPr/>
          <p:nvPr/>
        </p:nvSpPr>
        <p:spPr>
          <a:xfrm>
            <a:off x="1607648" y="5634150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A46E26-18C0-5AEE-0F81-17A99283E876}"/>
              </a:ext>
            </a:extLst>
          </p:cNvPr>
          <p:cNvSpPr/>
          <p:nvPr/>
        </p:nvSpPr>
        <p:spPr>
          <a:xfrm>
            <a:off x="7625027" y="5634149"/>
            <a:ext cx="888038" cy="487043"/>
          </a:xfrm>
          <a:prstGeom prst="rect">
            <a:avLst/>
          </a:prstGeom>
          <a:solidFill>
            <a:srgbClr val="C1E5F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-0.78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10163-911F-1F2A-876A-90FA4DB86B5C}"/>
              </a:ext>
            </a:extLst>
          </p:cNvPr>
          <p:cNvSpPr/>
          <p:nvPr/>
        </p:nvSpPr>
        <p:spPr>
          <a:xfrm>
            <a:off x="8640410" y="5634149"/>
            <a:ext cx="888038" cy="487043"/>
          </a:xfrm>
          <a:prstGeom prst="rect">
            <a:avLst/>
          </a:prstGeom>
          <a:solidFill>
            <a:srgbClr val="C1E5F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1.56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740F06-4A0B-564F-51C0-9D4082CADB21}"/>
              </a:ext>
            </a:extLst>
          </p:cNvPr>
          <p:cNvSpPr/>
          <p:nvPr/>
        </p:nvSpPr>
        <p:spPr>
          <a:xfrm>
            <a:off x="9658199" y="5634149"/>
            <a:ext cx="888038" cy="487043"/>
          </a:xfrm>
          <a:prstGeom prst="rect">
            <a:avLst/>
          </a:prstGeom>
          <a:solidFill>
            <a:srgbClr val="C1E5F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0.50</a:t>
            </a:r>
          </a:p>
        </p:txBody>
      </p:sp>
      <p:pic>
        <p:nvPicPr>
          <p:cNvPr id="16" name="Google Shape;241;p17">
            <a:extLst>
              <a:ext uri="{FF2B5EF4-FFF2-40B4-BE49-F238E27FC236}">
                <a16:creationId xmlns:a16="http://schemas.microsoft.com/office/drawing/2014/main" id="{C683DD5D-9FC7-0EA9-AC21-7F09612A126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t="18698" r="65865" b="12021"/>
          <a:stretch/>
        </p:blipFill>
        <p:spPr>
          <a:xfrm>
            <a:off x="1607648" y="1693956"/>
            <a:ext cx="2144306" cy="273067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6D79023-FA7C-0CD2-B820-742734797DF3}"/>
              </a:ext>
            </a:extLst>
          </p:cNvPr>
          <p:cNvSpPr/>
          <p:nvPr/>
        </p:nvSpPr>
        <p:spPr>
          <a:xfrm>
            <a:off x="3013082" y="2240517"/>
            <a:ext cx="364980" cy="1133852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sx="104000" sy="104000" algn="ctr" rotWithShape="0">
              <a:srgbClr val="FF0000">
                <a:alpha val="8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90;p15">
            <a:extLst>
              <a:ext uri="{FF2B5EF4-FFF2-40B4-BE49-F238E27FC236}">
                <a16:creationId xmlns:a16="http://schemas.microsoft.com/office/drawing/2014/main" id="{BDA8C8E8-D0DB-871C-FD1B-22B04B14A8B9}"/>
              </a:ext>
            </a:extLst>
          </p:cNvPr>
          <p:cNvSpPr txBox="1"/>
          <p:nvPr/>
        </p:nvSpPr>
        <p:spPr>
          <a:xfrm>
            <a:off x="1827620" y="4138648"/>
            <a:ext cx="2735905" cy="842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Hidden State:</a:t>
            </a: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k-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mer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 inside pore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FADE590-9053-DB0C-B541-5FE54F2233B3}"/>
              </a:ext>
            </a:extLst>
          </p:cNvPr>
          <p:cNvCxnSpPr/>
          <p:nvPr/>
        </p:nvCxnSpPr>
        <p:spPr>
          <a:xfrm flipV="1">
            <a:off x="2923004" y="3374369"/>
            <a:ext cx="90078" cy="764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286DCE3-B93A-E26D-4D14-6208B85E27C2}"/>
              </a:ext>
            </a:extLst>
          </p:cNvPr>
          <p:cNvCxnSpPr>
            <a:cxnSpLocks/>
          </p:cNvCxnSpPr>
          <p:nvPr/>
        </p:nvCxnSpPr>
        <p:spPr>
          <a:xfrm>
            <a:off x="3417103" y="2773226"/>
            <a:ext cx="164685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Google Shape;190;p15">
            <a:extLst>
              <a:ext uri="{FF2B5EF4-FFF2-40B4-BE49-F238E27FC236}">
                <a16:creationId xmlns:a16="http://schemas.microsoft.com/office/drawing/2014/main" id="{F181DA13-EA6D-48BA-CCE6-735D68F77CF0}"/>
              </a:ext>
            </a:extLst>
          </p:cNvPr>
          <p:cNvSpPr txBox="1"/>
          <p:nvPr/>
        </p:nvSpPr>
        <p:spPr>
          <a:xfrm>
            <a:off x="7068647" y="2117451"/>
            <a:ext cx="2735905" cy="120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Observations:</a:t>
            </a: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Measured current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400" dirty="0">
              <a:solidFill>
                <a:schemeClr val="tx1"/>
              </a:solidFill>
              <a:latin typeface="Avenir Next" panose="020B050302020202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51944DD-DE44-60A4-31E8-A3EC22CF14D5}"/>
              </a:ext>
            </a:extLst>
          </p:cNvPr>
          <p:cNvCxnSpPr>
            <a:cxnSpLocks/>
          </p:cNvCxnSpPr>
          <p:nvPr/>
        </p:nvCxnSpPr>
        <p:spPr>
          <a:xfrm>
            <a:off x="6028833" y="3591898"/>
            <a:ext cx="0" cy="189411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190;p15">
                <a:extLst>
                  <a:ext uri="{FF2B5EF4-FFF2-40B4-BE49-F238E27FC236}">
                    <a16:creationId xmlns:a16="http://schemas.microsoft.com/office/drawing/2014/main" id="{DA505D30-F9CD-83FE-C3E7-26BC00719B48}"/>
                  </a:ext>
                </a:extLst>
              </p:cNvPr>
              <p:cNvSpPr txBox="1"/>
              <p:nvPr/>
            </p:nvSpPr>
            <p:spPr>
              <a:xfrm>
                <a:off x="4700294" y="1564128"/>
                <a:ext cx="2735905" cy="8423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 algn="ctr" rtl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venir"/>
                          <a:cs typeface="Times New Roman" panose="02020603050405020304" pitchFamily="18" charset="0"/>
                          <a:sym typeface="Avenir"/>
                        </a:rPr>
                        <m:t>𝒩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venir"/>
                          <a:cs typeface="Times New Roman" panose="02020603050405020304" pitchFamily="18" charset="0"/>
                          <a:sym typeface="Avenir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venir"/>
                          <a:cs typeface="Times New Roman" panose="02020603050405020304" pitchFamily="18" charset="0"/>
                          <a:sym typeface="Avenir"/>
                        </a:rPr>
                        <m:t>𝜇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venir"/>
                          <a:cs typeface="Times New Roman" panose="02020603050405020304" pitchFamily="18" charset="0"/>
                          <a:sym typeface="Avenir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venir"/>
                          <a:cs typeface="Times New Roman" panose="02020603050405020304" pitchFamily="18" charset="0"/>
                          <a:sym typeface="Avenir"/>
                        </a:rPr>
                        <m:t>𝜎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venir"/>
                          <a:cs typeface="Times New Roman" panose="02020603050405020304" pitchFamily="18" charset="0"/>
                          <a:sym typeface="Avenir"/>
                        </a:rPr>
                        <m:t>)</m:t>
                      </m:r>
                    </m:oMath>
                  </m:oMathPara>
                </a14:m>
                <a:endParaRPr sz="2400" i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venir"/>
                </a:endParaRPr>
              </a:p>
            </p:txBody>
          </p:sp>
        </mc:Choice>
        <mc:Fallback xmlns="">
          <p:sp>
            <p:nvSpPr>
              <p:cNvPr id="2" name="Google Shape;190;p15">
                <a:extLst>
                  <a:ext uri="{FF2B5EF4-FFF2-40B4-BE49-F238E27FC236}">
                    <a16:creationId xmlns:a16="http://schemas.microsoft.com/office/drawing/2014/main" id="{DA505D30-F9CD-83FE-C3E7-26BC00719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294" y="1564128"/>
                <a:ext cx="2735905" cy="84233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093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/>
      <p:bldP spid="27" grpId="0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D9E95-684E-F3E7-8DDB-4ACD61F66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Idea: Train An HMM To Model A Nanopore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C5366E-DEBC-915F-09DC-F33E599B0B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42</a:t>
            </a:fld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1FD95D-22CF-10DF-B588-3A36C8183F17}"/>
              </a:ext>
            </a:extLst>
          </p:cNvPr>
          <p:cNvSpPr/>
          <p:nvPr/>
        </p:nvSpPr>
        <p:spPr>
          <a:xfrm>
            <a:off x="4199955" y="1386441"/>
            <a:ext cx="3129280" cy="50036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…ACGATTATCGACTA…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D41824-85DF-EF58-63A4-2D274C5C8A36}"/>
              </a:ext>
            </a:extLst>
          </p:cNvPr>
          <p:cNvSpPr txBox="1"/>
          <p:nvPr/>
        </p:nvSpPr>
        <p:spPr>
          <a:xfrm>
            <a:off x="4072955" y="924776"/>
            <a:ext cx="3383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Synthetic DNA Sequence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B18A29-E6A3-7BF3-7887-9C44AEB2483B}"/>
              </a:ext>
            </a:extLst>
          </p:cNvPr>
          <p:cNvSpPr/>
          <p:nvPr/>
        </p:nvSpPr>
        <p:spPr>
          <a:xfrm>
            <a:off x="3895155" y="2195612"/>
            <a:ext cx="3738880" cy="461665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DNA-to-Event Conversion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F0BDBC6-CD7C-4551-95BD-5D19FA874C3E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>
          <a:xfrm>
            <a:off x="5764595" y="1886810"/>
            <a:ext cx="0" cy="3088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35">
            <a:extLst>
              <a:ext uri="{FF2B5EF4-FFF2-40B4-BE49-F238E27FC236}">
                <a16:creationId xmlns:a16="http://schemas.microsoft.com/office/drawing/2014/main" id="{474DEFC4-1BB7-F0B2-F6FB-90C01EF4CDC9}"/>
              </a:ext>
            </a:extLst>
          </p:cNvPr>
          <p:cNvSpPr/>
          <p:nvPr/>
        </p:nvSpPr>
        <p:spPr>
          <a:xfrm>
            <a:off x="3895155" y="2966079"/>
            <a:ext cx="3738880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6370DC-8DAA-39C4-DD4B-24D67CB5FC5C}"/>
              </a:ext>
            </a:extLst>
          </p:cNvPr>
          <p:cNvSpPr/>
          <p:nvPr/>
        </p:nvSpPr>
        <p:spPr>
          <a:xfrm>
            <a:off x="6333401" y="3123247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7D6A34-D7DB-7870-7086-6780BF14EE52}"/>
              </a:ext>
            </a:extLst>
          </p:cNvPr>
          <p:cNvSpPr/>
          <p:nvPr/>
        </p:nvSpPr>
        <p:spPr>
          <a:xfrm>
            <a:off x="5333001" y="3123200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2951CD-0AAC-0419-AB75-D3DCFDB96656}"/>
              </a:ext>
            </a:extLst>
          </p:cNvPr>
          <p:cNvSpPr/>
          <p:nvPr/>
        </p:nvSpPr>
        <p:spPr>
          <a:xfrm>
            <a:off x="4317618" y="3123202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0B217D-658A-31E5-93E1-0F3AD1BB0E4D}"/>
              </a:ext>
            </a:extLst>
          </p:cNvPr>
          <p:cNvSpPr txBox="1"/>
          <p:nvPr/>
        </p:nvSpPr>
        <p:spPr>
          <a:xfrm>
            <a:off x="3938813" y="3274881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8F97E3-3B58-6B99-062A-9A9630D4916F}"/>
              </a:ext>
            </a:extLst>
          </p:cNvPr>
          <p:cNvSpPr txBox="1"/>
          <p:nvPr/>
        </p:nvSpPr>
        <p:spPr>
          <a:xfrm>
            <a:off x="7213256" y="3278079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CA18A10-6B03-282B-7DFA-3A11FFFBA053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>
            <a:off x="5764595" y="2657277"/>
            <a:ext cx="0" cy="3088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49CC2DC-B392-1691-3A61-107963FD2D59}"/>
              </a:ext>
            </a:extLst>
          </p:cNvPr>
          <p:cNvSpPr txBox="1"/>
          <p:nvPr/>
        </p:nvSpPr>
        <p:spPr>
          <a:xfrm>
            <a:off x="157137" y="3505713"/>
            <a:ext cx="3383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Initial Gaussian HMM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60250FA-2E05-F5E7-FFF6-E29342174036}"/>
              </a:ext>
            </a:extLst>
          </p:cNvPr>
          <p:cNvSpPr/>
          <p:nvPr/>
        </p:nvSpPr>
        <p:spPr>
          <a:xfrm>
            <a:off x="712640" y="4011693"/>
            <a:ext cx="2272275" cy="2114993"/>
          </a:xfrm>
          <a:prstGeom prst="roundRect">
            <a:avLst/>
          </a:prstGeom>
          <a:solidFill>
            <a:srgbClr val="E3F3DB"/>
          </a:solidFill>
          <a:ln w="38100"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611043E-8A6C-6FDC-99F6-570F2C49EBA5}"/>
              </a:ext>
            </a:extLst>
          </p:cNvPr>
          <p:cNvSpPr/>
          <p:nvPr/>
        </p:nvSpPr>
        <p:spPr>
          <a:xfrm>
            <a:off x="4212380" y="4779757"/>
            <a:ext cx="3129280" cy="578867"/>
          </a:xfrm>
          <a:prstGeom prst="roundRect">
            <a:avLst/>
          </a:prstGeom>
          <a:solidFill>
            <a:srgbClr val="F1EEFC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Baum-Welch Training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401C96C-CA66-2E67-246F-D10069C01C58}"/>
              </a:ext>
            </a:extLst>
          </p:cNvPr>
          <p:cNvSpPr/>
          <p:nvPr/>
        </p:nvSpPr>
        <p:spPr>
          <a:xfrm>
            <a:off x="1032836" y="4729644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D75437E-0E74-8848-6326-106D303F4CAB}"/>
              </a:ext>
            </a:extLst>
          </p:cNvPr>
          <p:cNvSpPr/>
          <p:nvPr/>
        </p:nvSpPr>
        <p:spPr>
          <a:xfrm>
            <a:off x="1681137" y="4243582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2D7CCB8-1878-372C-6D90-72FC69971B1E}"/>
              </a:ext>
            </a:extLst>
          </p:cNvPr>
          <p:cNvSpPr/>
          <p:nvPr/>
        </p:nvSpPr>
        <p:spPr>
          <a:xfrm>
            <a:off x="2361728" y="4729644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2912DE1-8996-60B3-636C-0DAA85596AAC}"/>
              </a:ext>
            </a:extLst>
          </p:cNvPr>
          <p:cNvSpPr/>
          <p:nvPr/>
        </p:nvSpPr>
        <p:spPr>
          <a:xfrm>
            <a:off x="1294333" y="5494625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E49F876-4A0C-75DD-28AF-6D4AFA540D33}"/>
              </a:ext>
            </a:extLst>
          </p:cNvPr>
          <p:cNvSpPr/>
          <p:nvPr/>
        </p:nvSpPr>
        <p:spPr>
          <a:xfrm>
            <a:off x="2075705" y="5494625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67AA17F-79D2-746F-706E-4D682CF19C16}"/>
              </a:ext>
            </a:extLst>
          </p:cNvPr>
          <p:cNvCxnSpPr>
            <a:cxnSpLocks/>
            <a:stCxn id="23" idx="5"/>
            <a:endCxn id="24" idx="1"/>
          </p:cNvCxnSpPr>
          <p:nvPr/>
        </p:nvCxnSpPr>
        <p:spPr>
          <a:xfrm>
            <a:off x="1967316" y="4516753"/>
            <a:ext cx="443513" cy="25976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436065E-804F-0739-6685-5BB2E1732462}"/>
              </a:ext>
            </a:extLst>
          </p:cNvPr>
          <p:cNvCxnSpPr>
            <a:cxnSpLocks/>
            <a:stCxn id="23" idx="3"/>
            <a:endCxn id="19" idx="7"/>
          </p:cNvCxnSpPr>
          <p:nvPr/>
        </p:nvCxnSpPr>
        <p:spPr>
          <a:xfrm flipH="1">
            <a:off x="1319015" y="4516753"/>
            <a:ext cx="411223" cy="25976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D080312-307C-F81B-5811-1DE1CEA13633}"/>
              </a:ext>
            </a:extLst>
          </p:cNvPr>
          <p:cNvCxnSpPr>
            <a:cxnSpLocks/>
            <a:endCxn id="25" idx="0"/>
          </p:cNvCxnSpPr>
          <p:nvPr/>
        </p:nvCxnSpPr>
        <p:spPr>
          <a:xfrm flipH="1">
            <a:off x="1461973" y="4563622"/>
            <a:ext cx="314132" cy="93100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57B4293-07DB-50E5-A197-C4177333495D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1922869" y="4563622"/>
            <a:ext cx="320476" cy="93100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4FD8E5B-24BB-C5FF-D54C-31AF74033423}"/>
              </a:ext>
            </a:extLst>
          </p:cNvPr>
          <p:cNvCxnSpPr>
            <a:cxnSpLocks/>
            <a:stCxn id="24" idx="2"/>
            <a:endCxn id="19" idx="6"/>
          </p:cNvCxnSpPr>
          <p:nvPr/>
        </p:nvCxnSpPr>
        <p:spPr>
          <a:xfrm flipH="1">
            <a:off x="1368116" y="4889664"/>
            <a:ext cx="99361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4C955945-1A8C-65F1-1516-A611B292C5C5}"/>
              </a:ext>
            </a:extLst>
          </p:cNvPr>
          <p:cNvCxnSpPr>
            <a:cxnSpLocks/>
            <a:stCxn id="24" idx="3"/>
            <a:endCxn id="25" idx="7"/>
          </p:cNvCxnSpPr>
          <p:nvPr/>
        </p:nvCxnSpPr>
        <p:spPr>
          <a:xfrm flipH="1">
            <a:off x="1580512" y="5002815"/>
            <a:ext cx="830317" cy="53867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39217D2-E77D-E549-3FED-7E32398D6E48}"/>
              </a:ext>
            </a:extLst>
          </p:cNvPr>
          <p:cNvCxnSpPr>
            <a:cxnSpLocks/>
            <a:stCxn id="24" idx="4"/>
            <a:endCxn id="26" idx="7"/>
          </p:cNvCxnSpPr>
          <p:nvPr/>
        </p:nvCxnSpPr>
        <p:spPr>
          <a:xfrm flipH="1">
            <a:off x="2361884" y="5049684"/>
            <a:ext cx="167484" cy="49181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109FBC1-EC9E-A69D-00E3-F50DB72640D7}"/>
              </a:ext>
            </a:extLst>
          </p:cNvPr>
          <p:cNvCxnSpPr>
            <a:cxnSpLocks/>
            <a:stCxn id="26" idx="1"/>
            <a:endCxn id="19" idx="5"/>
          </p:cNvCxnSpPr>
          <p:nvPr/>
        </p:nvCxnSpPr>
        <p:spPr>
          <a:xfrm flipH="1" flipV="1">
            <a:off x="1319015" y="5002815"/>
            <a:ext cx="805791" cy="53867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DCA2A35-03F6-E6EF-CFE0-FE29B52CEEE6}"/>
              </a:ext>
            </a:extLst>
          </p:cNvPr>
          <p:cNvCxnSpPr>
            <a:cxnSpLocks/>
            <a:stCxn id="25" idx="1"/>
            <a:endCxn id="19" idx="4"/>
          </p:cNvCxnSpPr>
          <p:nvPr/>
        </p:nvCxnSpPr>
        <p:spPr>
          <a:xfrm flipH="1" flipV="1">
            <a:off x="1200476" y="5049684"/>
            <a:ext cx="142958" cy="49181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C0F2A55F-43BA-0951-BCB6-73786474D8FA}"/>
              </a:ext>
            </a:extLst>
          </p:cNvPr>
          <p:cNvCxnSpPr>
            <a:cxnSpLocks/>
            <a:stCxn id="25" idx="6"/>
            <a:endCxn id="26" idx="2"/>
          </p:cNvCxnSpPr>
          <p:nvPr/>
        </p:nvCxnSpPr>
        <p:spPr>
          <a:xfrm>
            <a:off x="1629613" y="5654645"/>
            <a:ext cx="44609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A31BAC4B-8EFE-F742-A00C-11E3341827B3}"/>
              </a:ext>
            </a:extLst>
          </p:cNvPr>
          <p:cNvSpPr/>
          <p:nvPr/>
        </p:nvSpPr>
        <p:spPr>
          <a:xfrm>
            <a:off x="8886889" y="4011693"/>
            <a:ext cx="2272275" cy="2114993"/>
          </a:xfrm>
          <a:prstGeom prst="roundRect">
            <a:avLst/>
          </a:prstGeom>
          <a:solidFill>
            <a:srgbClr val="E3F3DB"/>
          </a:solidFill>
          <a:ln w="38100"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9941C23-2529-DAD4-DDED-FD5CF38CB461}"/>
              </a:ext>
            </a:extLst>
          </p:cNvPr>
          <p:cNvSpPr/>
          <p:nvPr/>
        </p:nvSpPr>
        <p:spPr>
          <a:xfrm>
            <a:off x="9207085" y="4729644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C77A010D-6068-EFBA-7EE6-6064A8F7564B}"/>
              </a:ext>
            </a:extLst>
          </p:cNvPr>
          <p:cNvSpPr/>
          <p:nvPr/>
        </p:nvSpPr>
        <p:spPr>
          <a:xfrm>
            <a:off x="9855386" y="4243582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F1304B2-B475-E390-285C-DB0B36D536E5}"/>
              </a:ext>
            </a:extLst>
          </p:cNvPr>
          <p:cNvSpPr/>
          <p:nvPr/>
        </p:nvSpPr>
        <p:spPr>
          <a:xfrm>
            <a:off x="10535977" y="4729644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D3E1EB1-DB88-28C9-F4AD-1CE889226DBD}"/>
              </a:ext>
            </a:extLst>
          </p:cNvPr>
          <p:cNvSpPr/>
          <p:nvPr/>
        </p:nvSpPr>
        <p:spPr>
          <a:xfrm>
            <a:off x="9468582" y="5494625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9994792-B677-6021-1BD6-6A376CF2C5D3}"/>
              </a:ext>
            </a:extLst>
          </p:cNvPr>
          <p:cNvSpPr/>
          <p:nvPr/>
        </p:nvSpPr>
        <p:spPr>
          <a:xfrm>
            <a:off x="10249954" y="5494625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79EFBFE7-9A23-4296-0633-D74BE91B624B}"/>
              </a:ext>
            </a:extLst>
          </p:cNvPr>
          <p:cNvCxnSpPr>
            <a:cxnSpLocks/>
            <a:stCxn id="80" idx="3"/>
            <a:endCxn id="79" idx="7"/>
          </p:cNvCxnSpPr>
          <p:nvPr/>
        </p:nvCxnSpPr>
        <p:spPr>
          <a:xfrm flipH="1">
            <a:off x="9493264" y="4516753"/>
            <a:ext cx="411223" cy="259760"/>
          </a:xfrm>
          <a:prstGeom prst="straightConnector1">
            <a:avLst/>
          </a:prstGeom>
          <a:ln w="38100">
            <a:solidFill>
              <a:srgbClr val="0160A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4A0F3A89-FCFC-51ED-FADF-D1158FB5A8BE}"/>
              </a:ext>
            </a:extLst>
          </p:cNvPr>
          <p:cNvCxnSpPr>
            <a:cxnSpLocks/>
            <a:endCxn id="82" idx="0"/>
          </p:cNvCxnSpPr>
          <p:nvPr/>
        </p:nvCxnSpPr>
        <p:spPr>
          <a:xfrm flipH="1">
            <a:off x="9636222" y="4563622"/>
            <a:ext cx="314132" cy="931003"/>
          </a:xfrm>
          <a:prstGeom prst="straightConnector1">
            <a:avLst/>
          </a:prstGeom>
          <a:ln w="38100">
            <a:solidFill>
              <a:srgbClr val="016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1A416FD6-53A2-E016-4567-57E814BE7D7A}"/>
              </a:ext>
            </a:extLst>
          </p:cNvPr>
          <p:cNvCxnSpPr>
            <a:cxnSpLocks/>
            <a:endCxn id="83" idx="0"/>
          </p:cNvCxnSpPr>
          <p:nvPr/>
        </p:nvCxnSpPr>
        <p:spPr>
          <a:xfrm>
            <a:off x="10097118" y="4563622"/>
            <a:ext cx="320476" cy="931003"/>
          </a:xfrm>
          <a:prstGeom prst="straightConnector1">
            <a:avLst/>
          </a:prstGeom>
          <a:ln w="38100">
            <a:solidFill>
              <a:srgbClr val="0160A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C4EA28A-BC2B-CDFB-3B71-6AC84AC4C847}"/>
              </a:ext>
            </a:extLst>
          </p:cNvPr>
          <p:cNvCxnSpPr>
            <a:cxnSpLocks/>
            <a:stCxn id="81" idx="2"/>
            <a:endCxn id="79" idx="6"/>
          </p:cNvCxnSpPr>
          <p:nvPr/>
        </p:nvCxnSpPr>
        <p:spPr>
          <a:xfrm flipH="1">
            <a:off x="9542365" y="4889664"/>
            <a:ext cx="993612" cy="0"/>
          </a:xfrm>
          <a:prstGeom prst="straightConnector1">
            <a:avLst/>
          </a:prstGeom>
          <a:ln w="38100">
            <a:solidFill>
              <a:srgbClr val="016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1AE112B1-B766-A898-2F34-C0EB522BAA51}"/>
              </a:ext>
            </a:extLst>
          </p:cNvPr>
          <p:cNvCxnSpPr>
            <a:cxnSpLocks/>
            <a:stCxn id="81" idx="3"/>
            <a:endCxn id="82" idx="7"/>
          </p:cNvCxnSpPr>
          <p:nvPr/>
        </p:nvCxnSpPr>
        <p:spPr>
          <a:xfrm flipH="1">
            <a:off x="9754761" y="5002815"/>
            <a:ext cx="830317" cy="538679"/>
          </a:xfrm>
          <a:prstGeom prst="straightConnector1">
            <a:avLst/>
          </a:prstGeom>
          <a:ln w="38100">
            <a:solidFill>
              <a:srgbClr val="0160A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8E08EC3E-03AA-75B6-08BB-EDF7FE781ABD}"/>
              </a:ext>
            </a:extLst>
          </p:cNvPr>
          <p:cNvCxnSpPr>
            <a:cxnSpLocks/>
            <a:stCxn id="82" idx="6"/>
            <a:endCxn id="83" idx="2"/>
          </p:cNvCxnSpPr>
          <p:nvPr/>
        </p:nvCxnSpPr>
        <p:spPr>
          <a:xfrm>
            <a:off x="9803862" y="5654645"/>
            <a:ext cx="446092" cy="0"/>
          </a:xfrm>
          <a:prstGeom prst="straightConnector1">
            <a:avLst/>
          </a:prstGeom>
          <a:ln w="38100">
            <a:solidFill>
              <a:srgbClr val="016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F932A204-3577-08E9-10A4-12AC69422FB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>
            <a:off x="5764595" y="3736546"/>
            <a:ext cx="12425" cy="104321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5CA1401-2598-861B-9ECD-5C32A6B3F8EE}"/>
              </a:ext>
            </a:extLst>
          </p:cNvPr>
          <p:cNvCxnSpPr>
            <a:cxnSpLocks/>
            <a:stCxn id="8" idx="3"/>
            <a:endCxn id="11" idx="1"/>
          </p:cNvCxnSpPr>
          <p:nvPr/>
        </p:nvCxnSpPr>
        <p:spPr>
          <a:xfrm>
            <a:off x="2984915" y="5069190"/>
            <a:ext cx="1227465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0C6F129-4D15-CD06-8623-905A3733974A}"/>
              </a:ext>
            </a:extLst>
          </p:cNvPr>
          <p:cNvCxnSpPr>
            <a:cxnSpLocks/>
            <a:stCxn id="11" idx="3"/>
            <a:endCxn id="78" idx="1"/>
          </p:cNvCxnSpPr>
          <p:nvPr/>
        </p:nvCxnSpPr>
        <p:spPr>
          <a:xfrm flipV="1">
            <a:off x="7341660" y="5069190"/>
            <a:ext cx="154522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041AAC37-1F7B-6F54-1994-98A92D2E00E8}"/>
              </a:ext>
            </a:extLst>
          </p:cNvPr>
          <p:cNvSpPr txBox="1"/>
          <p:nvPr/>
        </p:nvSpPr>
        <p:spPr>
          <a:xfrm>
            <a:off x="8333024" y="2842360"/>
            <a:ext cx="3383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C00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nopore </a:t>
            </a:r>
            <a:r>
              <a:rPr lang="en-US" sz="2400" dirty="0">
                <a:solidFill>
                  <a:srgbClr val="C00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vent </a:t>
            </a:r>
            <a:r>
              <a:rPr lang="en-US" sz="2400" dirty="0">
                <a:solidFill>
                  <a:srgbClr val="C00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deling HMM</a:t>
            </a:r>
          </a:p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(NEMO-HMM)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BCB9ACB1-97FB-87F0-DD57-46301EF2FBBA}"/>
              </a:ext>
            </a:extLst>
          </p:cNvPr>
          <p:cNvCxnSpPr>
            <a:cxnSpLocks/>
            <a:stCxn id="83" idx="1"/>
            <a:endCxn id="79" idx="5"/>
          </p:cNvCxnSpPr>
          <p:nvPr/>
        </p:nvCxnSpPr>
        <p:spPr>
          <a:xfrm flipH="1" flipV="1">
            <a:off x="9493264" y="5002815"/>
            <a:ext cx="805791" cy="538679"/>
          </a:xfrm>
          <a:prstGeom prst="straightConnector1">
            <a:avLst/>
          </a:prstGeom>
          <a:ln w="38100">
            <a:solidFill>
              <a:srgbClr val="016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9896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B31F0-3BEB-4BF4-3029-E89FF72CA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CRANE Error Correction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79209E-5301-30D8-47E1-3ACCFD2C94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43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16D98CD-C370-AD88-D855-F92AC395B3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r="60550"/>
          <a:stretch/>
        </p:blipFill>
        <p:spPr>
          <a:xfrm>
            <a:off x="4724283" y="1440135"/>
            <a:ext cx="2336456" cy="595096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3DF19E2-553F-747C-0EBE-0405A740CF68}"/>
              </a:ext>
            </a:extLst>
          </p:cNvPr>
          <p:cNvSpPr txBox="1"/>
          <p:nvPr/>
        </p:nvSpPr>
        <p:spPr>
          <a:xfrm>
            <a:off x="4200871" y="955561"/>
            <a:ext cx="3383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Raw Signals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CAABA39-D287-99BD-0B25-273F0F1C0860}"/>
              </a:ext>
            </a:extLst>
          </p:cNvPr>
          <p:cNvSpPr/>
          <p:nvPr/>
        </p:nvSpPr>
        <p:spPr>
          <a:xfrm>
            <a:off x="4724285" y="2374776"/>
            <a:ext cx="2336454" cy="461665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Segmentation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EDFF84E-FAE5-25D4-2A3F-AFE32CAAF09D}"/>
              </a:ext>
            </a:extLst>
          </p:cNvPr>
          <p:cNvCxnSpPr>
            <a:stCxn id="18" idx="2"/>
            <a:endCxn id="20" idx="0"/>
          </p:cNvCxnSpPr>
          <p:nvPr/>
        </p:nvCxnSpPr>
        <p:spPr>
          <a:xfrm>
            <a:off x="5892511" y="2035231"/>
            <a:ext cx="1" cy="3395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35">
            <a:extLst>
              <a:ext uri="{FF2B5EF4-FFF2-40B4-BE49-F238E27FC236}">
                <a16:creationId xmlns:a16="http://schemas.microsoft.com/office/drawing/2014/main" id="{338688FE-3CED-9D27-AB3E-8D917AD5D94E}"/>
              </a:ext>
            </a:extLst>
          </p:cNvPr>
          <p:cNvSpPr/>
          <p:nvPr/>
        </p:nvSpPr>
        <p:spPr>
          <a:xfrm>
            <a:off x="4023071" y="3120252"/>
            <a:ext cx="3738880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BAADE4-02D2-A477-05CA-7062B5E4DC77}"/>
              </a:ext>
            </a:extLst>
          </p:cNvPr>
          <p:cNvSpPr/>
          <p:nvPr/>
        </p:nvSpPr>
        <p:spPr>
          <a:xfrm>
            <a:off x="6461317" y="3277420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-0.48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DAF59CF-2AFB-8C01-4E29-151C220B4A0C}"/>
              </a:ext>
            </a:extLst>
          </p:cNvPr>
          <p:cNvSpPr/>
          <p:nvPr/>
        </p:nvSpPr>
        <p:spPr>
          <a:xfrm>
            <a:off x="5460917" y="3277373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886D701-E2D6-4679-0D33-E4692377FEC4}"/>
              </a:ext>
            </a:extLst>
          </p:cNvPr>
          <p:cNvSpPr/>
          <p:nvPr/>
        </p:nvSpPr>
        <p:spPr>
          <a:xfrm>
            <a:off x="4445534" y="3277375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F02DF2-CD81-1CDE-DDEA-16DD70DE0546}"/>
              </a:ext>
            </a:extLst>
          </p:cNvPr>
          <p:cNvSpPr txBox="1"/>
          <p:nvPr/>
        </p:nvSpPr>
        <p:spPr>
          <a:xfrm>
            <a:off x="4066729" y="3429054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1F42AE-761F-9144-2002-872F344DA609}"/>
              </a:ext>
            </a:extLst>
          </p:cNvPr>
          <p:cNvSpPr txBox="1"/>
          <p:nvPr/>
        </p:nvSpPr>
        <p:spPr>
          <a:xfrm>
            <a:off x="7341172" y="3432252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ECBAC42-A31E-40C1-5824-87DE7A4A9666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 flipH="1">
            <a:off x="5892511" y="2836441"/>
            <a:ext cx="1" cy="28381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C30F37E6-F1EB-5ECE-7AB1-525B0E33B5E6}"/>
              </a:ext>
            </a:extLst>
          </p:cNvPr>
          <p:cNvSpPr/>
          <p:nvPr/>
        </p:nvSpPr>
        <p:spPr>
          <a:xfrm>
            <a:off x="729622" y="3129298"/>
            <a:ext cx="2336454" cy="752373"/>
          </a:xfrm>
          <a:prstGeom prst="roundRect">
            <a:avLst/>
          </a:prstGeom>
          <a:solidFill>
            <a:srgbClr val="F1EEFC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Viterbi Algorithm</a:t>
            </a:r>
          </a:p>
        </p:txBody>
      </p:sp>
      <p:sp>
        <p:nvSpPr>
          <p:cNvPr id="86" name="Rounded Rectangle 35">
            <a:extLst>
              <a:ext uri="{FF2B5EF4-FFF2-40B4-BE49-F238E27FC236}">
                <a16:creationId xmlns:a16="http://schemas.microsoft.com/office/drawing/2014/main" id="{85BB78D5-C833-CF5A-9096-85C7DFA34848}"/>
              </a:ext>
            </a:extLst>
          </p:cNvPr>
          <p:cNvSpPr/>
          <p:nvPr/>
        </p:nvSpPr>
        <p:spPr>
          <a:xfrm>
            <a:off x="490720" y="4390138"/>
            <a:ext cx="2810013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0413BB9-DE83-3CD1-2234-12ECE5636E04}"/>
              </a:ext>
            </a:extLst>
          </p:cNvPr>
          <p:cNvSpPr/>
          <p:nvPr/>
        </p:nvSpPr>
        <p:spPr>
          <a:xfrm>
            <a:off x="2362065" y="4531851"/>
            <a:ext cx="502922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CD78C2F-8ABF-2897-7BAE-509E59A2EBEC}"/>
              </a:ext>
            </a:extLst>
          </p:cNvPr>
          <p:cNvSpPr/>
          <p:nvPr/>
        </p:nvSpPr>
        <p:spPr>
          <a:xfrm>
            <a:off x="1648743" y="4531851"/>
            <a:ext cx="502922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7A8B764-1344-A6D8-DE08-CB5EFA716397}"/>
              </a:ext>
            </a:extLst>
          </p:cNvPr>
          <p:cNvSpPr/>
          <p:nvPr/>
        </p:nvSpPr>
        <p:spPr>
          <a:xfrm>
            <a:off x="928146" y="4531851"/>
            <a:ext cx="502921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26A3ED9-272F-EEFD-D960-4868D9CB63BB}"/>
              </a:ext>
            </a:extLst>
          </p:cNvPr>
          <p:cNvSpPr txBox="1"/>
          <p:nvPr/>
        </p:nvSpPr>
        <p:spPr>
          <a:xfrm>
            <a:off x="507079" y="4680853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14906AA-5F73-FE15-B8DA-4EDB5814BFE6}"/>
              </a:ext>
            </a:extLst>
          </p:cNvPr>
          <p:cNvSpPr txBox="1"/>
          <p:nvPr/>
        </p:nvSpPr>
        <p:spPr>
          <a:xfrm>
            <a:off x="2899891" y="4670031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ADACC08F-AEFE-AFFE-994F-00D8FFEC6EF3}"/>
              </a:ext>
            </a:extLst>
          </p:cNvPr>
          <p:cNvSpPr/>
          <p:nvPr/>
        </p:nvSpPr>
        <p:spPr>
          <a:xfrm>
            <a:off x="4549333" y="4392551"/>
            <a:ext cx="2693978" cy="752373"/>
          </a:xfrm>
          <a:prstGeom prst="roundRect">
            <a:avLst/>
          </a:prstGeom>
          <a:solidFill>
            <a:srgbClr val="E5EFFF"/>
          </a:solidFill>
          <a:ln w="3810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 Merging &amp; Noise Reduction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A7010DE9-7320-89C1-1339-D613A204E0BD}"/>
              </a:ext>
            </a:extLst>
          </p:cNvPr>
          <p:cNvCxnSpPr>
            <a:cxnSpLocks/>
            <a:stCxn id="23" idx="1"/>
            <a:endCxn id="79" idx="3"/>
          </p:cNvCxnSpPr>
          <p:nvPr/>
        </p:nvCxnSpPr>
        <p:spPr>
          <a:xfrm flipH="1" flipV="1">
            <a:off x="3066076" y="3505485"/>
            <a:ext cx="956995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DDCA2386-575C-9696-CEF2-23C5AFAE64D3}"/>
              </a:ext>
            </a:extLst>
          </p:cNvPr>
          <p:cNvGrpSpPr/>
          <p:nvPr/>
        </p:nvGrpSpPr>
        <p:grpSpPr>
          <a:xfrm>
            <a:off x="976124" y="1099893"/>
            <a:ext cx="1839203" cy="1638926"/>
            <a:chOff x="5034949" y="1038818"/>
            <a:chExt cx="1731654" cy="1611249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00E1F6BB-CC43-BAA1-CAB8-B09CFBE6609E}"/>
                </a:ext>
              </a:extLst>
            </p:cNvPr>
            <p:cNvSpPr/>
            <p:nvPr/>
          </p:nvSpPr>
          <p:spPr>
            <a:xfrm>
              <a:off x="5034949" y="1038818"/>
              <a:ext cx="1731654" cy="1611249"/>
            </a:xfrm>
            <a:prstGeom prst="roundRect">
              <a:avLst/>
            </a:prstGeom>
            <a:solidFill>
              <a:srgbClr val="E3F3DB"/>
            </a:solidFill>
            <a:ln w="38100">
              <a:solidFill>
                <a:srgbClr val="6EAD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EA6EAC3-8BDF-088D-2236-8816359762FC}"/>
                </a:ext>
              </a:extLst>
            </p:cNvPr>
            <p:cNvSpPr/>
            <p:nvPr/>
          </p:nvSpPr>
          <p:spPr>
            <a:xfrm>
              <a:off x="5278964" y="1585769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F12FDAD-C3A9-024F-C7DF-2253085A380A}"/>
                </a:ext>
              </a:extLst>
            </p:cNvPr>
            <p:cNvSpPr/>
            <p:nvPr/>
          </p:nvSpPr>
          <p:spPr>
            <a:xfrm>
              <a:off x="5773021" y="1215476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058A3AB-407C-CDEB-B416-89D202EFD192}"/>
                </a:ext>
              </a:extLst>
            </p:cNvPr>
            <p:cNvSpPr/>
            <p:nvPr/>
          </p:nvSpPr>
          <p:spPr>
            <a:xfrm>
              <a:off x="6291685" y="1585769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81C210E-8F58-2D52-E596-BC2623E58317}"/>
                </a:ext>
              </a:extLst>
            </p:cNvPr>
            <p:cNvSpPr/>
            <p:nvPr/>
          </p:nvSpPr>
          <p:spPr>
            <a:xfrm>
              <a:off x="5478245" y="2168549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2EE4B05-DF50-CE7E-98DE-285D55029401}"/>
                </a:ext>
              </a:extLst>
            </p:cNvPr>
            <p:cNvSpPr/>
            <p:nvPr/>
          </p:nvSpPr>
          <p:spPr>
            <a:xfrm>
              <a:off x="6073713" y="2168549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24967F57-5A18-3D96-E292-CEC4AAE2E840}"/>
                </a:ext>
              </a:extLst>
            </p:cNvPr>
            <p:cNvCxnSpPr>
              <a:cxnSpLocks/>
              <a:stCxn id="44" idx="3"/>
            </p:cNvCxnSpPr>
            <p:nvPr/>
          </p:nvCxnSpPr>
          <p:spPr>
            <a:xfrm flipH="1">
              <a:off x="5560873" y="1423584"/>
              <a:ext cx="249567" cy="157228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37B6EC00-9AE4-28A9-2CA4-E438995CA8E7}"/>
                </a:ext>
              </a:extLst>
            </p:cNvPr>
            <p:cNvCxnSpPr>
              <a:cxnSpLocks/>
              <a:endCxn id="46" idx="0"/>
            </p:cNvCxnSpPr>
            <p:nvPr/>
          </p:nvCxnSpPr>
          <p:spPr>
            <a:xfrm flipH="1">
              <a:off x="5606000" y="1497357"/>
              <a:ext cx="224695" cy="671192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5BB1594-C1FB-B9B8-D3CD-9DEC37948643}"/>
                </a:ext>
              </a:extLst>
            </p:cNvPr>
            <p:cNvCxnSpPr>
              <a:cxnSpLocks/>
            </p:cNvCxnSpPr>
            <p:nvPr/>
          </p:nvCxnSpPr>
          <p:spPr>
            <a:xfrm>
              <a:off x="5957240" y="1459290"/>
              <a:ext cx="220876" cy="638142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5575EEEB-901B-4867-0B49-5622E043C7B6}"/>
                </a:ext>
              </a:extLst>
            </p:cNvPr>
            <p:cNvCxnSpPr>
              <a:cxnSpLocks/>
              <a:endCxn id="43" idx="6"/>
            </p:cNvCxnSpPr>
            <p:nvPr/>
          </p:nvCxnSpPr>
          <p:spPr>
            <a:xfrm flipH="1">
              <a:off x="5534474" y="1707676"/>
              <a:ext cx="685831" cy="0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509D0DC4-7348-AD2A-6683-E7BD053AA31B}"/>
                </a:ext>
              </a:extLst>
            </p:cNvPr>
            <p:cNvCxnSpPr>
              <a:cxnSpLocks/>
              <a:stCxn id="45" idx="3"/>
            </p:cNvCxnSpPr>
            <p:nvPr/>
          </p:nvCxnSpPr>
          <p:spPr>
            <a:xfrm flipH="1">
              <a:off x="5744982" y="1793877"/>
              <a:ext cx="584122" cy="374672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3A4BBFA-AF39-36A2-92AF-B56364BA1463}"/>
                </a:ext>
              </a:extLst>
            </p:cNvPr>
            <p:cNvCxnSpPr>
              <a:cxnSpLocks/>
              <a:endCxn id="47" idx="2"/>
            </p:cNvCxnSpPr>
            <p:nvPr/>
          </p:nvCxnSpPr>
          <p:spPr>
            <a:xfrm>
              <a:off x="5787591" y="2290456"/>
              <a:ext cx="286122" cy="0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A99D7144-2A64-C377-0C2C-CFBD393B254B}"/>
                </a:ext>
              </a:extLst>
            </p:cNvPr>
            <p:cNvCxnSpPr>
              <a:cxnSpLocks/>
              <a:stCxn id="47" idx="1"/>
              <a:endCxn id="43" idx="5"/>
            </p:cNvCxnSpPr>
            <p:nvPr/>
          </p:nvCxnSpPr>
          <p:spPr>
            <a:xfrm flipH="1" flipV="1">
              <a:off x="5497055" y="1793877"/>
              <a:ext cx="614077" cy="410378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3F0C011-C4AA-12E7-D32A-24667A30E8EE}"/>
                </a:ext>
              </a:extLst>
            </p:cNvPr>
            <p:cNvCxnSpPr>
              <a:stCxn id="44" idx="5"/>
              <a:endCxn id="45" idx="1"/>
            </p:cNvCxnSpPr>
            <p:nvPr/>
          </p:nvCxnSpPr>
          <p:spPr>
            <a:xfrm>
              <a:off x="5991112" y="1423584"/>
              <a:ext cx="337992" cy="197891"/>
            </a:xfrm>
            <a:prstGeom prst="line">
              <a:avLst/>
            </a:prstGeom>
            <a:ln w="38100">
              <a:solidFill>
                <a:srgbClr val="C006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B17278F-BA98-E3F0-90A7-B8E8E4BF10B7}"/>
                </a:ext>
              </a:extLst>
            </p:cNvPr>
            <p:cNvCxnSpPr>
              <a:cxnSpLocks/>
              <a:stCxn id="47" idx="7"/>
              <a:endCxn id="45" idx="4"/>
            </p:cNvCxnSpPr>
            <p:nvPr/>
          </p:nvCxnSpPr>
          <p:spPr>
            <a:xfrm flipV="1">
              <a:off x="6291804" y="1829583"/>
              <a:ext cx="127636" cy="374672"/>
            </a:xfrm>
            <a:prstGeom prst="line">
              <a:avLst/>
            </a:prstGeom>
            <a:ln w="38100">
              <a:solidFill>
                <a:srgbClr val="C006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F37EA55-7EA5-715F-F52C-5CE4191BD2A1}"/>
                </a:ext>
              </a:extLst>
            </p:cNvPr>
            <p:cNvCxnSpPr>
              <a:cxnSpLocks/>
              <a:stCxn id="46" idx="1"/>
              <a:endCxn id="43" idx="4"/>
            </p:cNvCxnSpPr>
            <p:nvPr/>
          </p:nvCxnSpPr>
          <p:spPr>
            <a:xfrm flipH="1" flipV="1">
              <a:off x="5406719" y="1829583"/>
              <a:ext cx="108945" cy="374672"/>
            </a:xfrm>
            <a:prstGeom prst="line">
              <a:avLst/>
            </a:prstGeom>
            <a:ln w="38100">
              <a:solidFill>
                <a:srgbClr val="C006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A181F0A7-45DF-7F65-8B0A-4C4A4FE4F15F}"/>
                </a:ext>
              </a:extLst>
            </p:cNvPr>
            <p:cNvCxnSpPr>
              <a:cxnSpLocks/>
              <a:stCxn id="43" idx="7"/>
            </p:cNvCxnSpPr>
            <p:nvPr/>
          </p:nvCxnSpPr>
          <p:spPr>
            <a:xfrm flipV="1">
              <a:off x="5497055" y="1540149"/>
              <a:ext cx="127636" cy="81326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FF7BB3C-3429-4BCE-09FE-B3C1A04E61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73021" y="1459290"/>
              <a:ext cx="72373" cy="213327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12B309B2-EC27-0425-7AF9-6CC0C2273859}"/>
                </a:ext>
              </a:extLst>
            </p:cNvPr>
            <p:cNvCxnSpPr>
              <a:cxnSpLocks/>
              <a:stCxn id="46" idx="7"/>
            </p:cNvCxnSpPr>
            <p:nvPr/>
          </p:nvCxnSpPr>
          <p:spPr>
            <a:xfrm flipV="1">
              <a:off x="5696336" y="2097432"/>
              <a:ext cx="160615" cy="106823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9C70A59C-2959-C8BA-99A5-4F711D345567}"/>
                </a:ext>
              </a:extLst>
            </p:cNvPr>
            <p:cNvCxnSpPr>
              <a:cxnSpLocks/>
              <a:stCxn id="47" idx="0"/>
            </p:cNvCxnSpPr>
            <p:nvPr/>
          </p:nvCxnSpPr>
          <p:spPr>
            <a:xfrm flipH="1" flipV="1">
              <a:off x="6143826" y="1998372"/>
              <a:ext cx="57642" cy="170177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4C37ED60-3825-1091-FC3F-14D2BA7CD8B1}"/>
                </a:ext>
              </a:extLst>
            </p:cNvPr>
            <p:cNvCxnSpPr>
              <a:cxnSpLocks/>
              <a:endCxn id="46" idx="6"/>
            </p:cNvCxnSpPr>
            <p:nvPr/>
          </p:nvCxnSpPr>
          <p:spPr>
            <a:xfrm flipH="1">
              <a:off x="5733755" y="2290456"/>
              <a:ext cx="158756" cy="0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CF78B935-7DA2-498A-325C-1122BF67DDD3}"/>
                </a:ext>
              </a:extLst>
            </p:cNvPr>
            <p:cNvCxnSpPr>
              <a:cxnSpLocks/>
              <a:endCxn id="45" idx="2"/>
            </p:cNvCxnSpPr>
            <p:nvPr/>
          </p:nvCxnSpPr>
          <p:spPr>
            <a:xfrm>
              <a:off x="6094296" y="1707676"/>
              <a:ext cx="197389" cy="0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ctor: Curved 126">
              <a:extLst>
                <a:ext uri="{FF2B5EF4-FFF2-40B4-BE49-F238E27FC236}">
                  <a16:creationId xmlns:a16="http://schemas.microsoft.com/office/drawing/2014/main" id="{0A07A9A4-C432-0C18-45D2-4F5B9021CE99}"/>
                </a:ext>
              </a:extLst>
            </p:cNvPr>
            <p:cNvCxnSpPr>
              <a:stCxn id="44" idx="1"/>
              <a:endCxn id="44" idx="7"/>
            </p:cNvCxnSpPr>
            <p:nvPr/>
          </p:nvCxnSpPr>
          <p:spPr>
            <a:xfrm rot="5400000" flipH="1" flipV="1">
              <a:off x="5900776" y="1160846"/>
              <a:ext cx="12700" cy="180672"/>
            </a:xfrm>
            <a:prstGeom prst="curvedConnector3">
              <a:avLst>
                <a:gd name="adj1" fmla="val 1101150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ctor: Curved 129">
              <a:extLst>
                <a:ext uri="{FF2B5EF4-FFF2-40B4-BE49-F238E27FC236}">
                  <a16:creationId xmlns:a16="http://schemas.microsoft.com/office/drawing/2014/main" id="{B00DBC69-0DB9-E02F-CAD9-E9A0AD4C662C}"/>
                </a:ext>
              </a:extLst>
            </p:cNvPr>
            <p:cNvCxnSpPr>
              <a:cxnSpLocks/>
              <a:stCxn id="43" idx="3"/>
              <a:endCxn id="43" idx="1"/>
            </p:cNvCxnSpPr>
            <p:nvPr/>
          </p:nvCxnSpPr>
          <p:spPr>
            <a:xfrm rot="5400000" flipH="1">
              <a:off x="5230182" y="1707676"/>
              <a:ext cx="172402" cy="12700"/>
            </a:xfrm>
            <a:prstGeom prst="curvedConnector5">
              <a:avLst>
                <a:gd name="adj1" fmla="val -30939"/>
                <a:gd name="adj2" fmla="val 1457252"/>
                <a:gd name="adj3" fmla="val 92633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nector: Curved 136">
              <a:extLst>
                <a:ext uri="{FF2B5EF4-FFF2-40B4-BE49-F238E27FC236}">
                  <a16:creationId xmlns:a16="http://schemas.microsoft.com/office/drawing/2014/main" id="{F41D0A04-E99B-E397-D7AC-8AD59B939E32}"/>
                </a:ext>
              </a:extLst>
            </p:cNvPr>
            <p:cNvCxnSpPr>
              <a:cxnSpLocks/>
              <a:stCxn id="45" idx="5"/>
              <a:endCxn id="45" idx="7"/>
            </p:cNvCxnSpPr>
            <p:nvPr/>
          </p:nvCxnSpPr>
          <p:spPr>
            <a:xfrm rot="5400000" flipH="1">
              <a:off x="6423575" y="1707676"/>
              <a:ext cx="172402" cy="12700"/>
            </a:xfrm>
            <a:prstGeom prst="curvedConnector5">
              <a:avLst>
                <a:gd name="adj1" fmla="val -23573"/>
                <a:gd name="adj2" fmla="val -1205362"/>
                <a:gd name="adj3" fmla="val 91160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Connector: Curved 143">
              <a:extLst>
                <a:ext uri="{FF2B5EF4-FFF2-40B4-BE49-F238E27FC236}">
                  <a16:creationId xmlns:a16="http://schemas.microsoft.com/office/drawing/2014/main" id="{EB7232E0-F74C-96B5-F5A7-8D2F0A87B3CD}"/>
                </a:ext>
              </a:extLst>
            </p:cNvPr>
            <p:cNvCxnSpPr>
              <a:cxnSpLocks/>
              <a:stCxn id="47" idx="4"/>
              <a:endCxn id="47" idx="6"/>
            </p:cNvCxnSpPr>
            <p:nvPr/>
          </p:nvCxnSpPr>
          <p:spPr>
            <a:xfrm rot="5400000" flipH="1" flipV="1">
              <a:off x="6204391" y="2287532"/>
              <a:ext cx="121907" cy="127755"/>
            </a:xfrm>
            <a:prstGeom prst="curvedConnector4">
              <a:avLst>
                <a:gd name="adj1" fmla="val -91676"/>
                <a:gd name="adj2" fmla="val 221279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nector: Curved 148">
              <a:extLst>
                <a:ext uri="{FF2B5EF4-FFF2-40B4-BE49-F238E27FC236}">
                  <a16:creationId xmlns:a16="http://schemas.microsoft.com/office/drawing/2014/main" id="{1D8EBB8A-6A87-EEE0-C6F6-C888058DA517}"/>
                </a:ext>
              </a:extLst>
            </p:cNvPr>
            <p:cNvCxnSpPr>
              <a:cxnSpLocks/>
              <a:stCxn id="46" idx="4"/>
            </p:cNvCxnSpPr>
            <p:nvPr/>
          </p:nvCxnSpPr>
          <p:spPr>
            <a:xfrm rot="5400000" flipH="1">
              <a:off x="5472645" y="2279009"/>
              <a:ext cx="121903" cy="144807"/>
            </a:xfrm>
            <a:prstGeom prst="curvedConnector4">
              <a:avLst>
                <a:gd name="adj1" fmla="val -95847"/>
                <a:gd name="adj2" fmla="val 194094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29336732-1CFF-9F6F-6E66-E2BCB5ABD01F}"/>
              </a:ext>
            </a:extLst>
          </p:cNvPr>
          <p:cNvCxnSpPr>
            <a:cxnSpLocks/>
            <a:stCxn id="92" idx="2"/>
            <a:endCxn id="158" idx="0"/>
          </p:cNvCxnSpPr>
          <p:nvPr/>
        </p:nvCxnSpPr>
        <p:spPr>
          <a:xfrm>
            <a:off x="5896322" y="5144924"/>
            <a:ext cx="4454" cy="3867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ounded Rectangle 35">
            <a:extLst>
              <a:ext uri="{FF2B5EF4-FFF2-40B4-BE49-F238E27FC236}">
                <a16:creationId xmlns:a16="http://schemas.microsoft.com/office/drawing/2014/main" id="{79EAB687-99D8-6ECE-08AA-3D93DFE5D71A}"/>
              </a:ext>
            </a:extLst>
          </p:cNvPr>
          <p:cNvSpPr/>
          <p:nvPr/>
        </p:nvSpPr>
        <p:spPr>
          <a:xfrm>
            <a:off x="4031336" y="5531687"/>
            <a:ext cx="3738880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28165CCB-50DB-8D8B-F922-DA344EBCC2C5}"/>
              </a:ext>
            </a:extLst>
          </p:cNvPr>
          <p:cNvSpPr/>
          <p:nvPr/>
        </p:nvSpPr>
        <p:spPr>
          <a:xfrm>
            <a:off x="6469582" y="5688855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-0.45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D9C89944-A786-1EAF-BCDF-EB671913F387}"/>
              </a:ext>
            </a:extLst>
          </p:cNvPr>
          <p:cNvSpPr/>
          <p:nvPr/>
        </p:nvSpPr>
        <p:spPr>
          <a:xfrm>
            <a:off x="5469182" y="5688808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-1.52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F467EBCE-4860-902B-5573-0A6D0473A5D4}"/>
              </a:ext>
            </a:extLst>
          </p:cNvPr>
          <p:cNvSpPr/>
          <p:nvPr/>
        </p:nvSpPr>
        <p:spPr>
          <a:xfrm>
            <a:off x="4453799" y="5688810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0.45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9AFC265-E996-8CB9-E61A-38E3987B7ABA}"/>
              </a:ext>
            </a:extLst>
          </p:cNvPr>
          <p:cNvSpPr txBox="1"/>
          <p:nvPr/>
        </p:nvSpPr>
        <p:spPr>
          <a:xfrm>
            <a:off x="4074994" y="5840489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7DD54C44-4E8E-22A1-3C9B-168F54EE1E18}"/>
              </a:ext>
            </a:extLst>
          </p:cNvPr>
          <p:cNvSpPr txBox="1"/>
          <p:nvPr/>
        </p:nvSpPr>
        <p:spPr>
          <a:xfrm>
            <a:off x="7349437" y="5843687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24665DE-69F2-ADBC-C931-5F35B5F72443}"/>
              </a:ext>
            </a:extLst>
          </p:cNvPr>
          <p:cNvCxnSpPr>
            <a:cxnSpLocks/>
            <a:stCxn id="23" idx="2"/>
            <a:endCxn id="92" idx="0"/>
          </p:cNvCxnSpPr>
          <p:nvPr/>
        </p:nvCxnSpPr>
        <p:spPr>
          <a:xfrm>
            <a:off x="5892511" y="3890719"/>
            <a:ext cx="3811" cy="5018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C94000B9-DE79-DFF5-B14B-BB683B2E9944}"/>
              </a:ext>
            </a:extLst>
          </p:cNvPr>
          <p:cNvCxnSpPr>
            <a:cxnSpLocks/>
            <a:endCxn id="92" idx="1"/>
          </p:cNvCxnSpPr>
          <p:nvPr/>
        </p:nvCxnSpPr>
        <p:spPr>
          <a:xfrm>
            <a:off x="3315879" y="4768738"/>
            <a:ext cx="123345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A6C4FC7D-76E2-EC00-6A9D-F5BB7ACBB1E2}"/>
              </a:ext>
            </a:extLst>
          </p:cNvPr>
          <p:cNvCxnSpPr>
            <a:cxnSpLocks/>
            <a:stCxn id="42" idx="2"/>
            <a:endCxn id="79" idx="0"/>
          </p:cNvCxnSpPr>
          <p:nvPr/>
        </p:nvCxnSpPr>
        <p:spPr>
          <a:xfrm>
            <a:off x="1895726" y="2738819"/>
            <a:ext cx="2123" cy="3904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0A2EA943-76B8-6BD4-BAE9-CE9C2D4591A1}"/>
              </a:ext>
            </a:extLst>
          </p:cNvPr>
          <p:cNvCxnSpPr>
            <a:cxnSpLocks/>
            <a:stCxn id="79" idx="2"/>
            <a:endCxn id="86" idx="0"/>
          </p:cNvCxnSpPr>
          <p:nvPr/>
        </p:nvCxnSpPr>
        <p:spPr>
          <a:xfrm flipH="1">
            <a:off x="1895727" y="3881671"/>
            <a:ext cx="2122" cy="50846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1769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A3F3991-8B77-E6F7-1A9A-688E5DA7C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3" y="866164"/>
            <a:ext cx="11730748" cy="518597"/>
          </a:xfrm>
        </p:spPr>
        <p:txBody>
          <a:bodyPr/>
          <a:lstStyle/>
          <a:p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RawHash2 is the state-of-the-art </a:t>
            </a:r>
            <a:r>
              <a:rPr lang="en-US" b="1" dirty="0">
                <a:ea typeface="Calibri" panose="020F0502020204030204" pitchFamily="34" charset="0"/>
                <a:cs typeface="Calibri" panose="020F0502020204030204" pitchFamily="34" charset="0"/>
              </a:rPr>
              <a:t>raw signal read-mapping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 tool</a:t>
            </a:r>
          </a:p>
        </p:txBody>
      </p:sp>
      <p:sp>
        <p:nvSpPr>
          <p:cNvPr id="661" name="Google Shape;661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Evaluate Our Approach Using RawHash2</a:t>
            </a:r>
            <a:endParaRPr/>
          </a:p>
        </p:txBody>
      </p:sp>
      <p:sp>
        <p:nvSpPr>
          <p:cNvPr id="662" name="Google Shape;662;p3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44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06A2E8-428D-D9E0-FD8D-5D4C84E86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24" y="2054072"/>
            <a:ext cx="9721321" cy="51196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F796D3D-D3A1-AF80-9AE4-DA7011CC1804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2328609" y="2566034"/>
            <a:ext cx="2923" cy="31430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58859F6-C77C-D4AA-C83B-DA229DDEFE7B}"/>
              </a:ext>
            </a:extLst>
          </p:cNvPr>
          <p:cNvSpPr/>
          <p:nvPr/>
        </p:nvSpPr>
        <p:spPr>
          <a:xfrm>
            <a:off x="1080255" y="2880339"/>
            <a:ext cx="2502553" cy="511963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Segmentation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83B3470-314C-8672-F595-06954BCF5A38}"/>
              </a:ext>
            </a:extLst>
          </p:cNvPr>
          <p:cNvCxnSpPr>
            <a:cxnSpLocks/>
            <a:stCxn id="5" idx="2"/>
            <a:endCxn id="12" idx="0"/>
          </p:cNvCxnSpPr>
          <p:nvPr/>
        </p:nvCxnSpPr>
        <p:spPr>
          <a:xfrm flipH="1">
            <a:off x="2330262" y="3392302"/>
            <a:ext cx="1270" cy="107076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CE339A5-35FC-E37D-0E72-028939C863A2}"/>
              </a:ext>
            </a:extLst>
          </p:cNvPr>
          <p:cNvSpPr/>
          <p:nvPr/>
        </p:nvSpPr>
        <p:spPr>
          <a:xfrm>
            <a:off x="1078985" y="4463065"/>
            <a:ext cx="2502553" cy="511963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RawHash2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31806FE-F92C-C52B-8329-9533FBB854BE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flipH="1">
            <a:off x="2328609" y="4975028"/>
            <a:ext cx="1653" cy="37055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CD88706-ADCB-87DD-F033-E8319C71AF56}"/>
              </a:ext>
            </a:extLst>
          </p:cNvPr>
          <p:cNvSpPr/>
          <p:nvPr/>
        </p:nvSpPr>
        <p:spPr>
          <a:xfrm>
            <a:off x="1077332" y="5345585"/>
            <a:ext cx="2502553" cy="865326"/>
          </a:xfrm>
          <a:prstGeom prst="roundRect">
            <a:avLst/>
          </a:prstGeom>
          <a:solidFill>
            <a:srgbClr val="FFF3CE"/>
          </a:solidFill>
          <a:ln w="38100">
            <a:solidFill>
              <a:srgbClr val="FFC3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Baseline </a:t>
            </a:r>
            <a:b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 Mappings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60ED7A-7F61-0C35-F8A9-55D75C54D1C1}"/>
              </a:ext>
            </a:extLst>
          </p:cNvPr>
          <p:cNvSpPr txBox="1"/>
          <p:nvPr/>
        </p:nvSpPr>
        <p:spPr>
          <a:xfrm>
            <a:off x="4969039" y="1592407"/>
            <a:ext cx="1849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Raw Signal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A9CEADD-5D3D-E738-D272-830B68B6006B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5893499" y="2566034"/>
            <a:ext cx="383" cy="30286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0B865CD-9531-E1A2-FA7F-23BCCA8E5686}"/>
              </a:ext>
            </a:extLst>
          </p:cNvPr>
          <p:cNvSpPr/>
          <p:nvPr/>
        </p:nvSpPr>
        <p:spPr>
          <a:xfrm>
            <a:off x="4642222" y="2868897"/>
            <a:ext cx="2502553" cy="511963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Segmentation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0763971-E737-AEFF-DCE4-E58E46C4BD65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>
            <a:off x="5893499" y="3380860"/>
            <a:ext cx="383" cy="27325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4EBA684-5260-2441-8456-1C10A8C118CF}"/>
              </a:ext>
            </a:extLst>
          </p:cNvPr>
          <p:cNvSpPr/>
          <p:nvPr/>
        </p:nvSpPr>
        <p:spPr>
          <a:xfrm>
            <a:off x="4642605" y="4463065"/>
            <a:ext cx="2502553" cy="511963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RawHash2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799F3FC-1647-4432-7D29-7A0393411BAC}"/>
              </a:ext>
            </a:extLst>
          </p:cNvPr>
          <p:cNvCxnSpPr>
            <a:cxnSpLocks/>
            <a:stCxn id="21" idx="2"/>
          </p:cNvCxnSpPr>
          <p:nvPr/>
        </p:nvCxnSpPr>
        <p:spPr>
          <a:xfrm flipH="1">
            <a:off x="5893881" y="4975028"/>
            <a:ext cx="1" cy="33600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848548A-0BB7-ED63-2495-2E5CA48032F0}"/>
              </a:ext>
            </a:extLst>
          </p:cNvPr>
          <p:cNvSpPr/>
          <p:nvPr/>
        </p:nvSpPr>
        <p:spPr>
          <a:xfrm>
            <a:off x="4625574" y="5345585"/>
            <a:ext cx="2502553" cy="865326"/>
          </a:xfrm>
          <a:prstGeom prst="roundRect">
            <a:avLst/>
          </a:prstGeom>
          <a:solidFill>
            <a:srgbClr val="E5EFFF"/>
          </a:solidFill>
          <a:ln w="3810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Corrected </a:t>
            </a:r>
            <a:b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 Mappings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A0F563F-1E52-C7C0-4FEC-17BBDA35E18F}"/>
              </a:ext>
            </a:extLst>
          </p:cNvPr>
          <p:cNvSpPr/>
          <p:nvPr/>
        </p:nvSpPr>
        <p:spPr>
          <a:xfrm>
            <a:off x="4642605" y="3654117"/>
            <a:ext cx="2502553" cy="511963"/>
          </a:xfrm>
          <a:prstGeom prst="roundRect">
            <a:avLst/>
          </a:prstGeom>
          <a:solidFill>
            <a:srgbClr val="E5EFFF"/>
          </a:solidFill>
          <a:ln w="3810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B02EDA3-8FB2-AF81-7506-BAC32D8AC553}"/>
              </a:ext>
            </a:extLst>
          </p:cNvPr>
          <p:cNvCxnSpPr>
            <a:cxnSpLocks/>
            <a:stCxn id="27" idx="2"/>
            <a:endCxn id="21" idx="0"/>
          </p:cNvCxnSpPr>
          <p:nvPr/>
        </p:nvCxnSpPr>
        <p:spPr>
          <a:xfrm>
            <a:off x="5893882" y="4166080"/>
            <a:ext cx="0" cy="29698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144E060-58F4-A433-ADFC-7DF85660EE06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9458389" y="2566034"/>
            <a:ext cx="0" cy="31430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28EBCFB-14C3-1FFE-D4B4-605B51189971}"/>
              </a:ext>
            </a:extLst>
          </p:cNvPr>
          <p:cNvSpPr/>
          <p:nvPr/>
        </p:nvSpPr>
        <p:spPr>
          <a:xfrm>
            <a:off x="8207112" y="2880339"/>
            <a:ext cx="2502553" cy="511963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Basecalling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2CE5D29-2024-C421-9F1D-628E6F03F27C}"/>
              </a:ext>
            </a:extLst>
          </p:cNvPr>
          <p:cNvCxnSpPr>
            <a:cxnSpLocks/>
            <a:stCxn id="44" idx="2"/>
            <a:endCxn id="46" idx="0"/>
          </p:cNvCxnSpPr>
          <p:nvPr/>
        </p:nvCxnSpPr>
        <p:spPr>
          <a:xfrm flipH="1">
            <a:off x="9457119" y="3392302"/>
            <a:ext cx="1270" cy="107076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699B05BD-74DE-46C9-49AB-6D64A5C04AD4}"/>
              </a:ext>
            </a:extLst>
          </p:cNvPr>
          <p:cNvSpPr/>
          <p:nvPr/>
        </p:nvSpPr>
        <p:spPr>
          <a:xfrm>
            <a:off x="8205842" y="4463065"/>
            <a:ext cx="2502553" cy="511963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minimap2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6F544D5-22CB-BEDC-867A-83C8E256E531}"/>
              </a:ext>
            </a:extLst>
          </p:cNvPr>
          <p:cNvCxnSpPr>
            <a:cxnSpLocks/>
            <a:stCxn id="46" idx="2"/>
            <a:endCxn id="48" idx="0"/>
          </p:cNvCxnSpPr>
          <p:nvPr/>
        </p:nvCxnSpPr>
        <p:spPr>
          <a:xfrm flipH="1">
            <a:off x="9455466" y="4975028"/>
            <a:ext cx="1653" cy="37055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CC681E51-0EDA-EED3-58E6-A5053A08969A}"/>
              </a:ext>
            </a:extLst>
          </p:cNvPr>
          <p:cNvSpPr/>
          <p:nvPr/>
        </p:nvSpPr>
        <p:spPr>
          <a:xfrm>
            <a:off x="8204189" y="5345585"/>
            <a:ext cx="2502553" cy="865326"/>
          </a:xfrm>
          <a:prstGeom prst="roundRect">
            <a:avLst/>
          </a:prstGeom>
          <a:solidFill>
            <a:srgbClr val="FFF3CE"/>
          </a:solidFill>
          <a:ln w="38100">
            <a:solidFill>
              <a:srgbClr val="FFC3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 Truth Read Mappings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25C6B1-9E06-155F-D30D-2C0F82392270}"/>
              </a:ext>
            </a:extLst>
          </p:cNvPr>
          <p:cNvCxnSpPr>
            <a:cxnSpLocks/>
          </p:cNvCxnSpPr>
          <p:nvPr/>
        </p:nvCxnSpPr>
        <p:spPr>
          <a:xfrm>
            <a:off x="7711440" y="2773680"/>
            <a:ext cx="0" cy="3737047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10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5" grpId="0" animBg="1"/>
      <p:bldP spid="19" grpId="0" animBg="1"/>
      <p:bldP spid="21" grpId="0" animBg="1"/>
      <p:bldP spid="23" grpId="0" animBg="1"/>
      <p:bldP spid="27" grpId="0" animBg="1"/>
      <p:bldP spid="44" grpId="0" animBg="1"/>
      <p:bldP spid="46" grpId="0" animBg="1"/>
      <p:bldP spid="4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42"/>
          <p:cNvSpPr txBox="1">
            <a:spLocks noGrp="1"/>
          </p:cNvSpPr>
          <p:nvPr>
            <p:ph type="title"/>
          </p:nvPr>
        </p:nvSpPr>
        <p:spPr>
          <a:xfrm>
            <a:off x="252743" y="95698"/>
            <a:ext cx="11730600" cy="77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Accuracy Results - RawHash2 Read-mapping w/o HPC</a:t>
            </a:r>
            <a:endParaRPr dirty="0"/>
          </a:p>
        </p:txBody>
      </p:sp>
      <p:sp>
        <p:nvSpPr>
          <p:cNvPr id="774" name="Google Shape;774;p42"/>
          <p:cNvSpPr txBox="1">
            <a:spLocks noGrp="1"/>
          </p:cNvSpPr>
          <p:nvPr>
            <p:ph type="sldNum" idx="12"/>
          </p:nvPr>
        </p:nvSpPr>
        <p:spPr>
          <a:xfrm>
            <a:off x="11136133" y="6510727"/>
            <a:ext cx="847500" cy="36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45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57FA24-A21B-917E-538B-8F29A9186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303" y="866098"/>
            <a:ext cx="4514803" cy="5553607"/>
          </a:xfrm>
          <a:prstGeom prst="rect">
            <a:avLst/>
          </a:prstGeom>
        </p:spPr>
      </p:pic>
      <p:sp>
        <p:nvSpPr>
          <p:cNvPr id="5" name="Google Shape;793;p44">
            <a:extLst>
              <a:ext uri="{FF2B5EF4-FFF2-40B4-BE49-F238E27FC236}">
                <a16:creationId xmlns:a16="http://schemas.microsoft.com/office/drawing/2014/main" id="{05A6C4C7-4947-F8AC-3CBC-A8B752AA5137}"/>
              </a:ext>
            </a:extLst>
          </p:cNvPr>
          <p:cNvSpPr/>
          <p:nvPr/>
        </p:nvSpPr>
        <p:spPr>
          <a:xfrm>
            <a:off x="8328659" y="935355"/>
            <a:ext cx="1330961" cy="5149020"/>
          </a:xfrm>
          <a:prstGeom prst="rect">
            <a:avLst/>
          </a:prstGeom>
          <a:noFill/>
          <a:ln w="3810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algn="bl" rotWithShape="0">
              <a:srgbClr val="00FF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C46F9E8-0BBF-9808-142C-55AAC8987CE7}"/>
              </a:ext>
            </a:extLst>
          </p:cNvPr>
          <p:cNvSpPr/>
          <p:nvPr/>
        </p:nvSpPr>
        <p:spPr>
          <a:xfrm>
            <a:off x="252743" y="2641502"/>
            <a:ext cx="5843257" cy="1736725"/>
          </a:xfrm>
          <a:prstGeom prst="roundRect">
            <a:avLst/>
          </a:prstGeom>
          <a:solidFill>
            <a:srgbClr val="E3F3DB"/>
          </a:solidFill>
          <a:ln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improves state of the art </a:t>
            </a:r>
            <a:br>
              <a:rPr lang="en-US" sz="2800" dirty="0">
                <a:solidFill>
                  <a:schemeClr val="tx1"/>
                </a:solidFill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chemeClr val="tx1"/>
                </a:solidFill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 mapping F1 score by </a:t>
            </a:r>
            <a:br>
              <a:rPr lang="en-US" sz="2800" dirty="0">
                <a:solidFill>
                  <a:schemeClr val="tx1"/>
                </a:solidFill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1" dirty="0">
                <a:solidFill>
                  <a:schemeClr val="tx1"/>
                </a:solidFill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 to 11%</a:t>
            </a:r>
            <a:endParaRPr lang="en-US" sz="2800" dirty="0">
              <a:solidFill>
                <a:schemeClr val="tx1"/>
              </a:solidFill>
              <a:latin typeface="Avenir Next" panose="020B05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08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44"/>
          <p:cNvSpPr txBox="1">
            <a:spLocks noGrp="1"/>
          </p:cNvSpPr>
          <p:nvPr>
            <p:ph type="sldNum" idx="12"/>
          </p:nvPr>
        </p:nvSpPr>
        <p:spPr>
          <a:xfrm>
            <a:off x="11136133" y="6510727"/>
            <a:ext cx="847500" cy="36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46</a:t>
            </a:fld>
            <a:endParaRPr/>
          </a:p>
        </p:txBody>
      </p:sp>
      <p:sp>
        <p:nvSpPr>
          <p:cNvPr id="790" name="Google Shape;790;p44"/>
          <p:cNvSpPr txBox="1">
            <a:spLocks noGrp="1"/>
          </p:cNvSpPr>
          <p:nvPr>
            <p:ph type="title"/>
          </p:nvPr>
        </p:nvSpPr>
        <p:spPr>
          <a:xfrm>
            <a:off x="252750" y="95700"/>
            <a:ext cx="11730600" cy="81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Runtime Results - CRANE + RawHash2 w/o HPC</a:t>
            </a:r>
            <a:endParaRPr sz="2650"/>
          </a:p>
        </p:txBody>
      </p:sp>
      <p:pic>
        <p:nvPicPr>
          <p:cNvPr id="791" name="Google Shape;791;p44" title="runtime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600" y="1080451"/>
            <a:ext cx="4544134" cy="52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44"/>
          <p:cNvSpPr/>
          <p:nvPr/>
        </p:nvSpPr>
        <p:spPr>
          <a:xfrm>
            <a:off x="1539350" y="2681975"/>
            <a:ext cx="3735300" cy="3377100"/>
          </a:xfrm>
          <a:prstGeom prst="rect">
            <a:avLst/>
          </a:prstGeom>
          <a:noFill/>
          <a:ln w="3810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algn="bl" rotWithShape="0">
              <a:srgbClr val="00FF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9A1E9C9-1E94-63B6-7441-FC120DD12368}"/>
              </a:ext>
            </a:extLst>
          </p:cNvPr>
          <p:cNvSpPr/>
          <p:nvPr/>
        </p:nvSpPr>
        <p:spPr>
          <a:xfrm>
            <a:off x="5716626" y="2617175"/>
            <a:ext cx="5843257" cy="1736725"/>
          </a:xfrm>
          <a:prstGeom prst="roundRect">
            <a:avLst/>
          </a:prstGeom>
          <a:solidFill>
            <a:srgbClr val="E3F3DB"/>
          </a:solidFill>
          <a:ln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accounts for </a:t>
            </a:r>
            <a:r>
              <a:rPr lang="en-US" sz="2800" b="1" dirty="0">
                <a:solidFill>
                  <a:schemeClr val="tx1"/>
                </a:solidFill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&lt;1%</a:t>
            </a:r>
            <a:r>
              <a:rPr lang="en-US" sz="2800" dirty="0">
                <a:solidFill>
                  <a:schemeClr val="tx1"/>
                </a:solidFill>
                <a:latin typeface="Avenir Next" panose="020B05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total runtime for human genome</a:t>
            </a:r>
            <a:endParaRPr lang="en-US" sz="2800" b="1" dirty="0">
              <a:solidFill>
                <a:schemeClr val="tx1"/>
              </a:solidFill>
              <a:latin typeface="Avenir Next" panose="020B05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C1C69-0B49-FCE1-EAF6-55CF8DFD5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Easily reproduce results</a:t>
            </a:r>
          </a:p>
          <a:p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Train your own HMMs</a:t>
            </a:r>
          </a:p>
          <a:p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Parameter search scripts</a:t>
            </a:r>
          </a:p>
          <a:p>
            <a:endParaRPr lang="en-US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9" name="Google Shape;819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Source Code</a:t>
            </a:r>
            <a:endParaRPr/>
          </a:p>
        </p:txBody>
      </p:sp>
      <p:sp>
        <p:nvSpPr>
          <p:cNvPr id="820" name="Google Shape;820;p4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47</a:t>
            </a:fld>
            <a:endParaRPr/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25E1E325-6C74-2047-6045-45F237917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369" y="3301458"/>
            <a:ext cx="2513120" cy="2513120"/>
          </a:xfrm>
          <a:prstGeom prst="rect">
            <a:avLst/>
          </a:prstGeom>
        </p:spPr>
      </p:pic>
      <p:sp>
        <p:nvSpPr>
          <p:cNvPr id="2" name="Google Shape;99;p12">
            <a:extLst>
              <a:ext uri="{FF2B5EF4-FFF2-40B4-BE49-F238E27FC236}">
                <a16:creationId xmlns:a16="http://schemas.microsoft.com/office/drawing/2014/main" id="{6153E6A2-39AF-4296-FA40-54370E8863B5}"/>
              </a:ext>
            </a:extLst>
          </p:cNvPr>
          <p:cNvSpPr txBox="1"/>
          <p:nvPr/>
        </p:nvSpPr>
        <p:spPr>
          <a:xfrm>
            <a:off x="1877916" y="5713252"/>
            <a:ext cx="1176025" cy="8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  <a:sym typeface="Avenir"/>
                <a:hlinkClick r:id="rId4"/>
              </a:rPr>
              <a:t>Code</a:t>
            </a:r>
            <a:endParaRPr sz="2400" b="1" dirty="0">
              <a:solidFill>
                <a:schemeClr val="dk1"/>
              </a:solidFill>
              <a:latin typeface="Garamond" panose="02020404030301010803" pitchFamily="18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5DED50-7C07-9761-9032-404F639809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115" y="866163"/>
            <a:ext cx="7153385" cy="4036429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A38EB-CDB7-F289-BE74-5A1D3FE28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44EBAA-EBA2-E160-581D-3CABB6FC7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000" b="1" dirty="0"/>
              <a:t>CRANE: Correcting Errors in Raw Nanopore Signals Using Hidden Markov Models</a:t>
            </a:r>
            <a:br>
              <a:rPr lang="en-US" sz="2000" dirty="0"/>
            </a:br>
            <a:r>
              <a:rPr lang="en-US" sz="2000" dirty="0"/>
              <a:t>Simon </a:t>
            </a:r>
            <a:r>
              <a:rPr lang="en-US" sz="2000" dirty="0" err="1"/>
              <a:t>Ambrozak</a:t>
            </a:r>
            <a:r>
              <a:rPr lang="en-US" sz="2000" dirty="0"/>
              <a:t>, Ulysse McConnell, Bhargav Srinivasan, Burak Ozkan, Ernest Zhang,</a:t>
            </a:r>
            <a:br>
              <a:rPr lang="en-US" sz="2000" dirty="0"/>
            </a:br>
            <a:r>
              <a:rPr lang="en-US" sz="2000" dirty="0"/>
              <a:t>and </a:t>
            </a:r>
            <a:r>
              <a:rPr lang="en-US" sz="2000" u="sng" dirty="0"/>
              <a:t>Can Firtina</a:t>
            </a:r>
            <a:br>
              <a:rPr lang="en-US" sz="2000" dirty="0"/>
            </a:br>
            <a:r>
              <a:rPr lang="en-US" sz="2000" i="1" dirty="0">
                <a:hlinkClick r:id="rId3"/>
              </a:rPr>
              <a:t>arXiv</a:t>
            </a:r>
            <a:r>
              <a:rPr lang="en-US" sz="2000" i="1" dirty="0"/>
              <a:t>, March 2026</a:t>
            </a:r>
            <a:br>
              <a:rPr lang="en-US" sz="2000" dirty="0"/>
            </a:br>
            <a:r>
              <a:rPr lang="en-US" sz="2000" dirty="0">
                <a:hlinkClick r:id="rId3"/>
              </a:rPr>
              <a:t>[online link]</a:t>
            </a:r>
            <a:r>
              <a:rPr lang="en-US" sz="2000" dirty="0"/>
              <a:t> </a:t>
            </a:r>
            <a:r>
              <a:rPr lang="en-US" sz="2000" dirty="0">
                <a:hlinkClick r:id="rId4"/>
              </a:rPr>
              <a:t>[pdf]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[code]</a:t>
            </a:r>
            <a:br>
              <a:rPr lang="en-US" sz="2000" dirty="0"/>
            </a:br>
            <a:r>
              <a:rPr lang="en-US" sz="2000" b="1" i="1" dirty="0">
                <a:solidFill>
                  <a:srgbClr val="C00000"/>
                </a:solidFill>
              </a:rPr>
              <a:t>Talk at ISMB 2026 (</a:t>
            </a:r>
            <a:r>
              <a:rPr lang="en-US" sz="2000" b="1" i="1" dirty="0" err="1">
                <a:solidFill>
                  <a:srgbClr val="C00000"/>
                </a:solidFill>
              </a:rPr>
              <a:t>HiTSeq</a:t>
            </a:r>
            <a:r>
              <a:rPr lang="en-US" sz="2000" b="1" i="1" dirty="0">
                <a:solidFill>
                  <a:srgbClr val="C00000"/>
                </a:solidFill>
              </a:rPr>
              <a:t> Track) on Tuesday, July 14!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14EA05-0227-5531-1740-421500FF2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B03A22-19B3-76DE-EFF7-1E5F4A49C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Correcting Raw Signals </a:t>
            </a:r>
            <a:r>
              <a:rPr lang="en-US" sz="2400" dirty="0"/>
              <a:t>[</a:t>
            </a:r>
            <a:r>
              <a:rPr lang="en-US" sz="2400" dirty="0" err="1"/>
              <a:t>arXiv</a:t>
            </a:r>
            <a:r>
              <a:rPr lang="en-US" sz="2400" dirty="0"/>
              <a:t> '26 &amp; ISMB'26]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6672F0-555F-CB34-60E6-275C78747C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" y="2994190"/>
            <a:ext cx="12187512" cy="299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3879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B0F51-7420-EA3B-DB8A-D7D26ECA0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DABE4F-42D8-1F40-83CD-FED1C977F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B337B1-4B08-0BE4-3775-2FC826B5C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Denoising / Error Correction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8089D38-B3CA-98B9-B584-D62664193EC2}"/>
              </a:ext>
            </a:extLst>
          </p:cNvPr>
          <p:cNvGrpSpPr/>
          <p:nvPr/>
        </p:nvGrpSpPr>
        <p:grpSpPr>
          <a:xfrm>
            <a:off x="1394379" y="2592501"/>
            <a:ext cx="1261716" cy="1482426"/>
            <a:chOff x="495878" y="980316"/>
            <a:chExt cx="1261716" cy="148242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6EB27EA-ADEF-1E08-52EF-4C48F6A042AF}"/>
                </a:ext>
              </a:extLst>
            </p:cNvPr>
            <p:cNvSpPr txBox="1"/>
            <p:nvPr/>
          </p:nvSpPr>
          <p:spPr>
            <a:xfrm>
              <a:off x="628737" y="980316"/>
              <a:ext cx="995998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673A5A7-AE7E-D97C-3425-908388EF971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78" y="1687375"/>
              <a:ext cx="1261716" cy="775367"/>
              <a:chOff x="6948264" y="1776271"/>
              <a:chExt cx="1108922" cy="681469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0CE419D-C809-0F3E-019B-26C28E4E1D8C}"/>
                  </a:ext>
                </a:extLst>
              </p:cNvPr>
              <p:cNvGrpSpPr/>
              <p:nvPr/>
            </p:nvGrpSpPr>
            <p:grpSpPr>
              <a:xfrm>
                <a:off x="6948264" y="1776271"/>
                <a:ext cx="1108922" cy="681469"/>
                <a:chOff x="2857077" y="2235844"/>
                <a:chExt cx="1108922" cy="681469"/>
              </a:xfrm>
            </p:grpSpPr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70A717A5-C916-5B58-8441-00EAF36283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077" y="2917313"/>
                  <a:ext cx="110892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13C3405E-A526-58A7-7281-64FE113238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57077" y="2235844"/>
                  <a:ext cx="4372" cy="68146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5679A68-D34F-0F2C-1344-0CB6AB32C0EA}"/>
                  </a:ext>
                </a:extLst>
              </p:cNvPr>
              <p:cNvGrpSpPr/>
              <p:nvPr/>
            </p:nvGrpSpPr>
            <p:grpSpPr>
              <a:xfrm>
                <a:off x="6981644" y="1976087"/>
                <a:ext cx="959736" cy="398532"/>
                <a:chOff x="6981644" y="1976087"/>
                <a:chExt cx="959736" cy="398532"/>
              </a:xfrm>
            </p:grpSpPr>
            <p:pic>
              <p:nvPicPr>
                <p:cNvPr id="10" name="Graphic 9" descr="Heartbeat with solid fill">
                  <a:extLst>
                    <a:ext uri="{FF2B5EF4-FFF2-40B4-BE49-F238E27FC236}">
                      <a16:creationId xmlns:a16="http://schemas.microsoft.com/office/drawing/2014/main" id="{CFC67BD6-2739-3A1F-A8F9-4E1EC1ECB3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6981644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eartbeat with solid fill">
                  <a:extLst>
                    <a:ext uri="{FF2B5EF4-FFF2-40B4-BE49-F238E27FC236}">
                      <a16:creationId xmlns:a16="http://schemas.microsoft.com/office/drawing/2014/main" id="{EDFEB46A-70AA-9DFF-1B69-8825E42A76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263253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2" name="Graphic 11" descr="Heartbeat with solid fill">
                  <a:extLst>
                    <a:ext uri="{FF2B5EF4-FFF2-40B4-BE49-F238E27FC236}">
                      <a16:creationId xmlns:a16="http://schemas.microsoft.com/office/drawing/2014/main" id="{55100616-1958-F601-CA8B-DA877134E2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544862" y="1976087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ABE93B7-1629-BA32-3271-A65CF7DC5815}"/>
              </a:ext>
            </a:extLst>
          </p:cNvPr>
          <p:cNvCxnSpPr>
            <a:cxnSpLocks/>
          </p:cNvCxnSpPr>
          <p:nvPr/>
        </p:nvCxnSpPr>
        <p:spPr>
          <a:xfrm>
            <a:off x="3463371" y="3436322"/>
            <a:ext cx="134136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4C9ECC2-39E0-8B52-07F1-4D52BCA77555}"/>
              </a:ext>
            </a:extLst>
          </p:cNvPr>
          <p:cNvGrpSpPr/>
          <p:nvPr/>
        </p:nvGrpSpPr>
        <p:grpSpPr>
          <a:xfrm>
            <a:off x="9173445" y="3754766"/>
            <a:ext cx="1840319" cy="1562294"/>
            <a:chOff x="6926963" y="958675"/>
            <a:chExt cx="1840319" cy="156229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7B5B096-6F84-1A7B-BB3D-8C06600BB83E}"/>
                </a:ext>
              </a:extLst>
            </p:cNvPr>
            <p:cNvSpPr txBox="1"/>
            <p:nvPr/>
          </p:nvSpPr>
          <p:spPr>
            <a:xfrm>
              <a:off x="6926963" y="958675"/>
              <a:ext cx="1840319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Efficient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5A339BA-60B7-6B2C-CBAB-F530DFDBEB38}"/>
                </a:ext>
              </a:extLst>
            </p:cNvPr>
            <p:cNvGrpSpPr/>
            <p:nvPr/>
          </p:nvGrpSpPr>
          <p:grpSpPr>
            <a:xfrm>
              <a:off x="7047282" y="1629148"/>
              <a:ext cx="1599680" cy="891821"/>
              <a:chOff x="6928109" y="1584573"/>
              <a:chExt cx="1599680" cy="891821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C496493D-DD04-0C8A-F85B-DF9CB5305C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6928109" y="1584573"/>
                <a:ext cx="1599680" cy="891821"/>
              </a:xfrm>
              <a:prstGeom prst="rect">
                <a:avLst/>
              </a:prstGeom>
            </p:spPr>
          </p:pic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A3CFF86A-B7FE-1623-DC88-894532F40E8A}"/>
                  </a:ext>
                </a:extLst>
              </p:cNvPr>
              <p:cNvGrpSpPr/>
              <p:nvPr/>
            </p:nvGrpSpPr>
            <p:grpSpPr>
              <a:xfrm>
                <a:off x="7213821" y="1758462"/>
                <a:ext cx="1028257" cy="428080"/>
                <a:chOff x="7210341" y="1766325"/>
                <a:chExt cx="1028257" cy="428080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823BD973-2E20-14BA-C70F-F59EB6F96BBA}"/>
                    </a:ext>
                  </a:extLst>
                </p:cNvPr>
                <p:cNvSpPr/>
                <p:nvPr/>
              </p:nvSpPr>
              <p:spPr>
                <a:xfrm>
                  <a:off x="7247681" y="1906135"/>
                  <a:ext cx="419816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FACD9CEC-1739-C726-C97C-8768263D79A1}"/>
                    </a:ext>
                  </a:extLst>
                </p:cNvPr>
                <p:cNvSpPr/>
                <p:nvPr/>
              </p:nvSpPr>
              <p:spPr>
                <a:xfrm>
                  <a:off x="7239622" y="2023472"/>
                  <a:ext cx="376334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A1C9017-5238-82E7-B9A0-3929B118BBC5}"/>
                    </a:ext>
                  </a:extLst>
                </p:cNvPr>
                <p:cNvSpPr/>
                <p:nvPr/>
              </p:nvSpPr>
              <p:spPr>
                <a:xfrm>
                  <a:off x="7877147" y="2023473"/>
                  <a:ext cx="297692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352D074-A4D6-685C-1C7F-0E64FF75CD53}"/>
                    </a:ext>
                  </a:extLst>
                </p:cNvPr>
                <p:cNvSpPr/>
                <p:nvPr/>
              </p:nvSpPr>
              <p:spPr>
                <a:xfrm>
                  <a:off x="7321956" y="2139540"/>
                  <a:ext cx="248669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0F47326-9414-A922-7279-22A3281E9B42}"/>
                    </a:ext>
                  </a:extLst>
                </p:cNvPr>
                <p:cNvSpPr/>
                <p:nvPr/>
              </p:nvSpPr>
              <p:spPr>
                <a:xfrm>
                  <a:off x="7667501" y="2139541"/>
                  <a:ext cx="571097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B45C638A-B2A5-2E58-27E5-F343BA46FDB6}"/>
                    </a:ext>
                  </a:extLst>
                </p:cNvPr>
                <p:cNvSpPr/>
                <p:nvPr/>
              </p:nvSpPr>
              <p:spPr>
                <a:xfrm>
                  <a:off x="7771927" y="1907405"/>
                  <a:ext cx="466671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4E485CF1-ED2D-8E3E-98C8-63CD462737DB}"/>
                    </a:ext>
                  </a:extLst>
                </p:cNvPr>
                <p:cNvSpPr/>
                <p:nvPr/>
              </p:nvSpPr>
              <p:spPr>
                <a:xfrm>
                  <a:off x="7210341" y="1766325"/>
                  <a:ext cx="1028257" cy="54864"/>
                </a:xfrm>
                <a:prstGeom prst="rect">
                  <a:avLst/>
                </a:prstGeom>
                <a:solidFill>
                  <a:srgbClr val="FFE69A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33D9FD0-EBC6-95DF-053B-C67B8A745B8D}"/>
              </a:ext>
            </a:extLst>
          </p:cNvPr>
          <p:cNvGrpSpPr/>
          <p:nvPr/>
        </p:nvGrpSpPr>
        <p:grpSpPr>
          <a:xfrm>
            <a:off x="1178236" y="2187858"/>
            <a:ext cx="1599680" cy="2146455"/>
            <a:chOff x="1203816" y="1868953"/>
            <a:chExt cx="1599680" cy="2146455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43B3BF6F-92E1-961E-4F0E-CC9B842B9840}"/>
                </a:ext>
              </a:extLst>
            </p:cNvPr>
            <p:cNvSpPr/>
            <p:nvPr/>
          </p:nvSpPr>
          <p:spPr>
            <a:xfrm>
              <a:off x="1203816" y="2222292"/>
              <a:ext cx="1599680" cy="1793116"/>
            </a:xfrm>
            <a:prstGeom prst="roundRect">
              <a:avLst/>
            </a:prstGeom>
            <a:noFill/>
            <a:ln w="317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F35EBA9-37ED-36EC-D311-530D534B258A}"/>
                </a:ext>
              </a:extLst>
            </p:cNvPr>
            <p:cNvSpPr txBox="1"/>
            <p:nvPr/>
          </p:nvSpPr>
          <p:spPr>
            <a:xfrm>
              <a:off x="1546956" y="1868953"/>
              <a:ext cx="913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Noisy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D6B4142-0472-28BD-BA67-1B7CD3AD9BFE}"/>
              </a:ext>
            </a:extLst>
          </p:cNvPr>
          <p:cNvGrpSpPr/>
          <p:nvPr/>
        </p:nvGrpSpPr>
        <p:grpSpPr>
          <a:xfrm>
            <a:off x="9293766" y="1539026"/>
            <a:ext cx="1599680" cy="1540653"/>
            <a:chOff x="2430453" y="980316"/>
            <a:chExt cx="1599680" cy="154065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1336734-9F1C-A0D1-34EA-67E0E5476647}"/>
                </a:ext>
              </a:extLst>
            </p:cNvPr>
            <p:cNvGrpSpPr/>
            <p:nvPr/>
          </p:nvGrpSpPr>
          <p:grpSpPr>
            <a:xfrm>
              <a:off x="2430453" y="1629148"/>
              <a:ext cx="1599680" cy="891821"/>
              <a:chOff x="3515351" y="4007757"/>
              <a:chExt cx="1599680" cy="891821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A70A7C94-D48D-E7BB-7D6B-CD2A99D8D9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4678" y="4145247"/>
                <a:ext cx="601025" cy="49668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D0B550DD-62B4-96EC-C1B7-3AD609FFB3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3515351" y="4007757"/>
                <a:ext cx="1599680" cy="891821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3CBDF8A-0CA4-88B4-79DD-EB4E266307AA}"/>
                </a:ext>
              </a:extLst>
            </p:cNvPr>
            <p:cNvSpPr txBox="1"/>
            <p:nvPr/>
          </p:nvSpPr>
          <p:spPr>
            <a:xfrm>
              <a:off x="2484251" y="980316"/>
              <a:ext cx="1492085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Effective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 err="1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Basecalling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7023E77-0029-6FDD-462C-6EAF6C8FEEC7}"/>
              </a:ext>
            </a:extLst>
          </p:cNvPr>
          <p:cNvGrpSpPr/>
          <p:nvPr/>
        </p:nvGrpSpPr>
        <p:grpSpPr>
          <a:xfrm>
            <a:off x="5497790" y="1164719"/>
            <a:ext cx="1880967" cy="986525"/>
            <a:chOff x="5307290" y="3782291"/>
            <a:chExt cx="1880967" cy="986525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F3032671-F88F-D32F-AABC-06846B1A3A99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0D6F2E-E2C5-964F-E5F9-93B459FE7286}"/>
                </a:ext>
              </a:extLst>
            </p:cNvPr>
            <p:cNvSpPr txBox="1"/>
            <p:nvPr/>
          </p:nvSpPr>
          <p:spPr>
            <a:xfrm>
              <a:off x="5471700" y="3967777"/>
              <a:ext cx="1552147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</a:t>
              </a:r>
              <a:b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65EC738-FCCD-A1CB-73B0-7EA3AE990636}"/>
              </a:ext>
            </a:extLst>
          </p:cNvPr>
          <p:cNvGrpSpPr/>
          <p:nvPr/>
        </p:nvGrpSpPr>
        <p:grpSpPr>
          <a:xfrm>
            <a:off x="5497790" y="2449797"/>
            <a:ext cx="1884644" cy="986525"/>
            <a:chOff x="5307290" y="3782291"/>
            <a:chExt cx="1884644" cy="986525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B4369D4A-277C-6483-929D-D94CC7BAFC83}"/>
                </a:ext>
              </a:extLst>
            </p:cNvPr>
            <p:cNvSpPr/>
            <p:nvPr/>
          </p:nvSpPr>
          <p:spPr>
            <a:xfrm>
              <a:off x="5307290" y="3782291"/>
              <a:ext cx="1884644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86D2446-471B-C349-54A6-3E6902CB124D}"/>
                </a:ext>
              </a:extLst>
            </p:cNvPr>
            <p:cNvSpPr txBox="1"/>
            <p:nvPr/>
          </p:nvSpPr>
          <p:spPr>
            <a:xfrm>
              <a:off x="5439262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Overlapping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A750FF5-F775-1275-83CA-644A30A212F9}"/>
              </a:ext>
            </a:extLst>
          </p:cNvPr>
          <p:cNvGrpSpPr/>
          <p:nvPr/>
        </p:nvGrpSpPr>
        <p:grpSpPr>
          <a:xfrm>
            <a:off x="5497790" y="3734875"/>
            <a:ext cx="1880967" cy="986525"/>
            <a:chOff x="5307290" y="3782291"/>
            <a:chExt cx="1880967" cy="986525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7DA728D0-620C-136E-F938-4F81D608E94C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6350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B311F57-959C-6529-CE72-26E2E4AF3666}"/>
                </a:ext>
              </a:extLst>
            </p:cNvPr>
            <p:cNvSpPr txBox="1"/>
            <p:nvPr/>
          </p:nvSpPr>
          <p:spPr>
            <a:xfrm>
              <a:off x="5437423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Error Correction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0DB64E9-95AE-81E6-1727-B0F6F041E455}"/>
              </a:ext>
            </a:extLst>
          </p:cNvPr>
          <p:cNvGrpSpPr/>
          <p:nvPr/>
        </p:nvGrpSpPr>
        <p:grpSpPr>
          <a:xfrm>
            <a:off x="5501467" y="5019953"/>
            <a:ext cx="1880967" cy="986525"/>
            <a:chOff x="5307289" y="3782291"/>
            <a:chExt cx="1880967" cy="986525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E392CB40-241D-4BA1-A2F2-7F9E8657F39F}"/>
                </a:ext>
              </a:extLst>
            </p:cNvPr>
            <p:cNvSpPr/>
            <p:nvPr/>
          </p:nvSpPr>
          <p:spPr>
            <a:xfrm>
              <a:off x="5307289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F3AB798-38FD-5220-517F-7CBD64C50D6D}"/>
                </a:ext>
              </a:extLst>
            </p:cNvPr>
            <p:cNvSpPr txBox="1"/>
            <p:nvPr/>
          </p:nvSpPr>
          <p:spPr>
            <a:xfrm>
              <a:off x="5383923" y="3967777"/>
              <a:ext cx="1727698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</a:t>
              </a:r>
              <a:b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Modifications</a:t>
              </a:r>
            </a:p>
          </p:txBody>
        </p:sp>
      </p:grp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F62FF11-A7DA-7C5A-61F0-47C429A30F67}"/>
              </a:ext>
            </a:extLst>
          </p:cNvPr>
          <p:cNvCxnSpPr>
            <a:cxnSpLocks/>
          </p:cNvCxnSpPr>
          <p:nvPr/>
        </p:nvCxnSpPr>
        <p:spPr>
          <a:xfrm flipV="1">
            <a:off x="7618263" y="2538759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CE45634-0511-8471-B0EC-3BACD180697E}"/>
              </a:ext>
            </a:extLst>
          </p:cNvPr>
          <p:cNvCxnSpPr>
            <a:cxnSpLocks/>
          </p:cNvCxnSpPr>
          <p:nvPr/>
        </p:nvCxnSpPr>
        <p:spPr>
          <a:xfrm>
            <a:off x="7618263" y="3669254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7209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BC9BC-8AE8-727B-ACF6-758FA28B6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B3F9DB-1B00-FF42-9ABF-684A834EC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3165EB-07F3-9E9B-CF1E-E3B272CFC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 Base Modifications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C72DAF3-6059-A4F6-772F-5E88E8D292F7}"/>
              </a:ext>
            </a:extLst>
          </p:cNvPr>
          <p:cNvGrpSpPr/>
          <p:nvPr/>
        </p:nvGrpSpPr>
        <p:grpSpPr>
          <a:xfrm>
            <a:off x="1394379" y="2592501"/>
            <a:ext cx="1261716" cy="1482426"/>
            <a:chOff x="495878" y="980316"/>
            <a:chExt cx="1261716" cy="148242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CD99459-64AD-4BF9-81A0-87F954C50302}"/>
                </a:ext>
              </a:extLst>
            </p:cNvPr>
            <p:cNvSpPr txBox="1"/>
            <p:nvPr/>
          </p:nvSpPr>
          <p:spPr>
            <a:xfrm>
              <a:off x="628737" y="980316"/>
              <a:ext cx="995998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969F050-41E7-AACF-1E82-F742DB2F2A9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78" y="1687375"/>
              <a:ext cx="1261716" cy="775367"/>
              <a:chOff x="6948264" y="1776271"/>
              <a:chExt cx="1108922" cy="681469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8373F5E-3122-65CD-2B0B-DAAE0F97C828}"/>
                  </a:ext>
                </a:extLst>
              </p:cNvPr>
              <p:cNvGrpSpPr/>
              <p:nvPr/>
            </p:nvGrpSpPr>
            <p:grpSpPr>
              <a:xfrm>
                <a:off x="6948264" y="1776271"/>
                <a:ext cx="1108922" cy="681469"/>
                <a:chOff x="2857077" y="2235844"/>
                <a:chExt cx="1108922" cy="681469"/>
              </a:xfrm>
            </p:grpSpPr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37E99DD2-CEE8-7DCD-48DA-FCB69B8AFD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077" y="2917313"/>
                  <a:ext cx="110892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E935F811-B9D8-5207-9B26-275EB4D6E1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57077" y="2235844"/>
                  <a:ext cx="4372" cy="68146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74BE7BC-3922-D768-2BEC-BC434D1899B7}"/>
                  </a:ext>
                </a:extLst>
              </p:cNvPr>
              <p:cNvGrpSpPr/>
              <p:nvPr/>
            </p:nvGrpSpPr>
            <p:grpSpPr>
              <a:xfrm>
                <a:off x="6981644" y="1976087"/>
                <a:ext cx="959736" cy="398532"/>
                <a:chOff x="6981644" y="1976087"/>
                <a:chExt cx="959736" cy="398532"/>
              </a:xfrm>
            </p:grpSpPr>
            <p:pic>
              <p:nvPicPr>
                <p:cNvPr id="10" name="Graphic 9" descr="Heartbeat with solid fill">
                  <a:extLst>
                    <a:ext uri="{FF2B5EF4-FFF2-40B4-BE49-F238E27FC236}">
                      <a16:creationId xmlns:a16="http://schemas.microsoft.com/office/drawing/2014/main" id="{C6A1D351-4AD8-079B-CC66-4AAB898CAB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6981644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eartbeat with solid fill">
                  <a:extLst>
                    <a:ext uri="{FF2B5EF4-FFF2-40B4-BE49-F238E27FC236}">
                      <a16:creationId xmlns:a16="http://schemas.microsoft.com/office/drawing/2014/main" id="{F0F55ED2-0DE3-CDF7-93DA-10FD45120A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263253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2" name="Graphic 11" descr="Heartbeat with solid fill">
                  <a:extLst>
                    <a:ext uri="{FF2B5EF4-FFF2-40B4-BE49-F238E27FC236}">
                      <a16:creationId xmlns:a16="http://schemas.microsoft.com/office/drawing/2014/main" id="{C6F0851A-8CCC-1CA8-F08D-31235A2F26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544862" y="1976087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B29643F-59B6-87A6-A783-CA2F2D84F167}"/>
              </a:ext>
            </a:extLst>
          </p:cNvPr>
          <p:cNvCxnSpPr>
            <a:cxnSpLocks/>
          </p:cNvCxnSpPr>
          <p:nvPr/>
        </p:nvCxnSpPr>
        <p:spPr>
          <a:xfrm>
            <a:off x="3463371" y="3436322"/>
            <a:ext cx="134136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9EA3E19-F998-F809-2877-E0A46302375A}"/>
              </a:ext>
            </a:extLst>
          </p:cNvPr>
          <p:cNvGrpSpPr/>
          <p:nvPr/>
        </p:nvGrpSpPr>
        <p:grpSpPr>
          <a:xfrm>
            <a:off x="9173445" y="3754766"/>
            <a:ext cx="1840319" cy="1562294"/>
            <a:chOff x="6926963" y="958675"/>
            <a:chExt cx="1840319" cy="156229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B190A27-CD53-9249-F6A2-80C3A574C783}"/>
                </a:ext>
              </a:extLst>
            </p:cNvPr>
            <p:cNvSpPr txBox="1"/>
            <p:nvPr/>
          </p:nvSpPr>
          <p:spPr>
            <a:xfrm>
              <a:off x="6926963" y="958675"/>
              <a:ext cx="1840319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Efficient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213C2F1-B32C-E5FC-F334-8EF632ACACCD}"/>
                </a:ext>
              </a:extLst>
            </p:cNvPr>
            <p:cNvGrpSpPr/>
            <p:nvPr/>
          </p:nvGrpSpPr>
          <p:grpSpPr>
            <a:xfrm>
              <a:off x="7047282" y="1629148"/>
              <a:ext cx="1599680" cy="891821"/>
              <a:chOff x="6928109" y="1584573"/>
              <a:chExt cx="1599680" cy="891821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E0FF53BA-F5DC-B5CE-F1AB-168E0A1374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6928109" y="1584573"/>
                <a:ext cx="1599680" cy="891821"/>
              </a:xfrm>
              <a:prstGeom prst="rect">
                <a:avLst/>
              </a:prstGeom>
            </p:spPr>
          </p:pic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36566B0D-8013-A6C1-8046-D2B1C0B8CC16}"/>
                  </a:ext>
                </a:extLst>
              </p:cNvPr>
              <p:cNvGrpSpPr/>
              <p:nvPr/>
            </p:nvGrpSpPr>
            <p:grpSpPr>
              <a:xfrm>
                <a:off x="7213821" y="1758462"/>
                <a:ext cx="1028257" cy="428080"/>
                <a:chOff x="7210341" y="1766325"/>
                <a:chExt cx="1028257" cy="428080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8125B43-FDA1-8FCB-93FF-8F90F47FDA35}"/>
                    </a:ext>
                  </a:extLst>
                </p:cNvPr>
                <p:cNvSpPr/>
                <p:nvPr/>
              </p:nvSpPr>
              <p:spPr>
                <a:xfrm>
                  <a:off x="7247681" y="1906135"/>
                  <a:ext cx="419816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C2AA0C05-7228-99EB-4D87-97A4458BAEBF}"/>
                    </a:ext>
                  </a:extLst>
                </p:cNvPr>
                <p:cNvSpPr/>
                <p:nvPr/>
              </p:nvSpPr>
              <p:spPr>
                <a:xfrm>
                  <a:off x="7239622" y="2023472"/>
                  <a:ext cx="376334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D4F0814-33DD-6D10-714B-5528A15DA696}"/>
                    </a:ext>
                  </a:extLst>
                </p:cNvPr>
                <p:cNvSpPr/>
                <p:nvPr/>
              </p:nvSpPr>
              <p:spPr>
                <a:xfrm>
                  <a:off x="7877147" y="2023473"/>
                  <a:ext cx="297692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75F7460-F29B-FAE9-C1B8-FADADD9B156E}"/>
                    </a:ext>
                  </a:extLst>
                </p:cNvPr>
                <p:cNvSpPr/>
                <p:nvPr/>
              </p:nvSpPr>
              <p:spPr>
                <a:xfrm>
                  <a:off x="7321956" y="2139540"/>
                  <a:ext cx="248669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EC4EB08F-C4C6-5702-1937-205997CF37A4}"/>
                    </a:ext>
                  </a:extLst>
                </p:cNvPr>
                <p:cNvSpPr/>
                <p:nvPr/>
              </p:nvSpPr>
              <p:spPr>
                <a:xfrm>
                  <a:off x="7667501" y="2139541"/>
                  <a:ext cx="571097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47FB1DF-0495-A06D-8EFD-801FC1119CD6}"/>
                    </a:ext>
                  </a:extLst>
                </p:cNvPr>
                <p:cNvSpPr/>
                <p:nvPr/>
              </p:nvSpPr>
              <p:spPr>
                <a:xfrm>
                  <a:off x="7771927" y="1907405"/>
                  <a:ext cx="466671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B28E5635-A8C5-2445-8AED-4DF755AF4805}"/>
                    </a:ext>
                  </a:extLst>
                </p:cNvPr>
                <p:cNvSpPr/>
                <p:nvPr/>
              </p:nvSpPr>
              <p:spPr>
                <a:xfrm>
                  <a:off x="7210341" y="1766325"/>
                  <a:ext cx="1028257" cy="54864"/>
                </a:xfrm>
                <a:prstGeom prst="rect">
                  <a:avLst/>
                </a:prstGeom>
                <a:solidFill>
                  <a:srgbClr val="FFE69A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DEE7D8E-8AFD-9A8C-93F9-4CB424322160}"/>
              </a:ext>
            </a:extLst>
          </p:cNvPr>
          <p:cNvGrpSpPr/>
          <p:nvPr/>
        </p:nvGrpSpPr>
        <p:grpSpPr>
          <a:xfrm>
            <a:off x="1178236" y="2187858"/>
            <a:ext cx="1599680" cy="2146455"/>
            <a:chOff x="1203816" y="1868953"/>
            <a:chExt cx="1599680" cy="2146455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A5F897D0-9092-60F6-B019-73DF49D0D87B}"/>
                </a:ext>
              </a:extLst>
            </p:cNvPr>
            <p:cNvSpPr/>
            <p:nvPr/>
          </p:nvSpPr>
          <p:spPr>
            <a:xfrm>
              <a:off x="1203816" y="2222292"/>
              <a:ext cx="1599680" cy="1793116"/>
            </a:xfrm>
            <a:prstGeom prst="roundRect">
              <a:avLst/>
            </a:prstGeom>
            <a:noFill/>
            <a:ln w="317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3EE69F-2788-C818-E1F2-8F5A0F2CADD4}"/>
                </a:ext>
              </a:extLst>
            </p:cNvPr>
            <p:cNvSpPr txBox="1"/>
            <p:nvPr/>
          </p:nvSpPr>
          <p:spPr>
            <a:xfrm>
              <a:off x="1546956" y="1868953"/>
              <a:ext cx="913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Noisy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79C2A62-F718-F7CC-1496-A38D43E384C0}"/>
              </a:ext>
            </a:extLst>
          </p:cNvPr>
          <p:cNvGrpSpPr/>
          <p:nvPr/>
        </p:nvGrpSpPr>
        <p:grpSpPr>
          <a:xfrm>
            <a:off x="9293766" y="1539026"/>
            <a:ext cx="1599680" cy="1540653"/>
            <a:chOff x="2430453" y="980316"/>
            <a:chExt cx="1599680" cy="154065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E598F55-AA25-31B5-66A4-DB8990132AE1}"/>
                </a:ext>
              </a:extLst>
            </p:cNvPr>
            <p:cNvGrpSpPr/>
            <p:nvPr/>
          </p:nvGrpSpPr>
          <p:grpSpPr>
            <a:xfrm>
              <a:off x="2430453" y="1629148"/>
              <a:ext cx="1599680" cy="891821"/>
              <a:chOff x="3515351" y="4007757"/>
              <a:chExt cx="1599680" cy="891821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0AEF7C0D-3AD5-661D-E346-81DAB6C4DB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4678" y="4145247"/>
                <a:ext cx="601025" cy="49668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A679EA30-42E9-8F36-C0F1-258AC4DE35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3515351" y="4007757"/>
                <a:ext cx="1599680" cy="891821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E41222-D21C-EDC8-4E51-E1EC4BCE5D93}"/>
                </a:ext>
              </a:extLst>
            </p:cNvPr>
            <p:cNvSpPr txBox="1"/>
            <p:nvPr/>
          </p:nvSpPr>
          <p:spPr>
            <a:xfrm>
              <a:off x="2484251" y="980316"/>
              <a:ext cx="1492085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Effective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 err="1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Basecalling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2D3B2E4-D10B-9D8E-5D64-E75410A586CC}"/>
              </a:ext>
            </a:extLst>
          </p:cNvPr>
          <p:cNvGrpSpPr/>
          <p:nvPr/>
        </p:nvGrpSpPr>
        <p:grpSpPr>
          <a:xfrm>
            <a:off x="5497790" y="1164719"/>
            <a:ext cx="1880967" cy="986525"/>
            <a:chOff x="5307290" y="3782291"/>
            <a:chExt cx="1880967" cy="986525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0801B76B-4E93-BA95-0D95-6EFAAEB89AC2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3EB7D7C-9706-C0F3-1D20-DAA2E484F311}"/>
                </a:ext>
              </a:extLst>
            </p:cNvPr>
            <p:cNvSpPr txBox="1"/>
            <p:nvPr/>
          </p:nvSpPr>
          <p:spPr>
            <a:xfrm>
              <a:off x="5471700" y="3967777"/>
              <a:ext cx="1552147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</a:t>
              </a:r>
              <a:b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2207480-2832-D9D6-0CA3-9F08564429FF}"/>
              </a:ext>
            </a:extLst>
          </p:cNvPr>
          <p:cNvGrpSpPr/>
          <p:nvPr/>
        </p:nvGrpSpPr>
        <p:grpSpPr>
          <a:xfrm>
            <a:off x="5497790" y="2449797"/>
            <a:ext cx="1884644" cy="986525"/>
            <a:chOff x="5307290" y="3782291"/>
            <a:chExt cx="1884644" cy="986525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05618544-8500-2BDF-B901-FEA444F6B8AA}"/>
                </a:ext>
              </a:extLst>
            </p:cNvPr>
            <p:cNvSpPr/>
            <p:nvPr/>
          </p:nvSpPr>
          <p:spPr>
            <a:xfrm>
              <a:off x="5307290" y="3782291"/>
              <a:ext cx="1884644" cy="986525"/>
            </a:xfrm>
            <a:prstGeom prst="round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8B72C74-3ECB-0DA7-AF08-C48C6463A7C9}"/>
                </a:ext>
              </a:extLst>
            </p:cNvPr>
            <p:cNvSpPr txBox="1"/>
            <p:nvPr/>
          </p:nvSpPr>
          <p:spPr>
            <a:xfrm>
              <a:off x="5439262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Overlapping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8406744-9EE2-2A96-FEFA-DD45B7633E67}"/>
              </a:ext>
            </a:extLst>
          </p:cNvPr>
          <p:cNvGrpSpPr/>
          <p:nvPr/>
        </p:nvGrpSpPr>
        <p:grpSpPr>
          <a:xfrm>
            <a:off x="5497790" y="3734875"/>
            <a:ext cx="1880967" cy="986525"/>
            <a:chOff x="5307290" y="3782291"/>
            <a:chExt cx="1880967" cy="986525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7A4ECE0F-7EDB-D16C-C6C1-EC255F06EEDE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7C9378C-FE24-5423-89F2-8773AFEC7CDF}"/>
                </a:ext>
              </a:extLst>
            </p:cNvPr>
            <p:cNvSpPr txBox="1"/>
            <p:nvPr/>
          </p:nvSpPr>
          <p:spPr>
            <a:xfrm>
              <a:off x="5437423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7F7F7F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Error Correction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584655F-8568-EF3B-27F0-33DA03F32A3A}"/>
              </a:ext>
            </a:extLst>
          </p:cNvPr>
          <p:cNvGrpSpPr/>
          <p:nvPr/>
        </p:nvGrpSpPr>
        <p:grpSpPr>
          <a:xfrm>
            <a:off x="5501467" y="5019953"/>
            <a:ext cx="1880967" cy="986525"/>
            <a:chOff x="5307289" y="3782291"/>
            <a:chExt cx="1880967" cy="986525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0C0DFB0E-7028-A428-F6EC-1732F13DA626}"/>
                </a:ext>
              </a:extLst>
            </p:cNvPr>
            <p:cNvSpPr/>
            <p:nvPr/>
          </p:nvSpPr>
          <p:spPr>
            <a:xfrm>
              <a:off x="5307289" y="3782291"/>
              <a:ext cx="1880967" cy="986525"/>
            </a:xfrm>
            <a:prstGeom prst="roundRect">
              <a:avLst/>
            </a:prstGeom>
            <a:noFill/>
            <a:ln w="6350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4473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AF323FE-C5DA-BB23-2923-02BB193073C3}"/>
                </a:ext>
              </a:extLst>
            </p:cNvPr>
            <p:cNvSpPr txBox="1"/>
            <p:nvPr/>
          </p:nvSpPr>
          <p:spPr>
            <a:xfrm>
              <a:off x="5383923" y="3967777"/>
              <a:ext cx="1727698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</a:t>
              </a:r>
              <a:b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Modifications</a:t>
              </a:r>
            </a:p>
          </p:txBody>
        </p:sp>
      </p:grp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83FDBFF-9262-C573-17B2-9158EDC5DC63}"/>
              </a:ext>
            </a:extLst>
          </p:cNvPr>
          <p:cNvCxnSpPr>
            <a:cxnSpLocks/>
          </p:cNvCxnSpPr>
          <p:nvPr/>
        </p:nvCxnSpPr>
        <p:spPr>
          <a:xfrm flipV="1">
            <a:off x="7618263" y="2538759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59A65F8E-83B2-12DE-0830-BEF3BB466920}"/>
              </a:ext>
            </a:extLst>
          </p:cNvPr>
          <p:cNvCxnSpPr>
            <a:cxnSpLocks/>
          </p:cNvCxnSpPr>
          <p:nvPr/>
        </p:nvCxnSpPr>
        <p:spPr>
          <a:xfrm>
            <a:off x="7618263" y="3669254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1117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rmAutofit/>
          </a:bodyPr>
          <a:lstStyle/>
          <a:p>
            <a:r>
              <a:rPr lang="en-US" dirty="0">
                <a:latin typeface="Garamond"/>
                <a:ea typeface="Garamond"/>
                <a:cs typeface="Garamond"/>
              </a:rPr>
              <a:t>Motivation: Understanding Beyond DNA Letters</a:t>
            </a:r>
          </a:p>
        </p:txBody>
      </p:sp>
      <p:sp>
        <p:nvSpPr>
          <p:cNvPr id="156" name="Google Shape;156;p2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51</a:t>
            </a:fld>
            <a:endParaRPr/>
          </a:p>
        </p:txBody>
      </p:sp>
      <p:grpSp>
        <p:nvGrpSpPr>
          <p:cNvPr id="157" name="Google Shape;157;p26"/>
          <p:cNvGrpSpPr/>
          <p:nvPr/>
        </p:nvGrpSpPr>
        <p:grpSpPr>
          <a:xfrm>
            <a:off x="252743" y="1628047"/>
            <a:ext cx="11439667" cy="1287824"/>
            <a:chOff x="296162" y="981354"/>
            <a:chExt cx="8579750" cy="965868"/>
          </a:xfrm>
        </p:grpSpPr>
        <p:grpSp>
          <p:nvGrpSpPr>
            <p:cNvPr id="158" name="Google Shape;158;p26"/>
            <p:cNvGrpSpPr/>
            <p:nvPr/>
          </p:nvGrpSpPr>
          <p:grpSpPr>
            <a:xfrm>
              <a:off x="1597312" y="981354"/>
              <a:ext cx="7278600" cy="718631"/>
              <a:chOff x="1329413" y="981354"/>
              <a:chExt cx="7278600" cy="718631"/>
            </a:xfrm>
          </p:grpSpPr>
          <p:sp>
            <p:nvSpPr>
              <p:cNvPr id="159" name="Google Shape;159;p26"/>
              <p:cNvSpPr/>
              <p:nvPr/>
            </p:nvSpPr>
            <p:spPr>
              <a:xfrm>
                <a:off x="1329413" y="1334285"/>
                <a:ext cx="7278600" cy="365700"/>
              </a:xfrm>
              <a:prstGeom prst="roundRect">
                <a:avLst>
                  <a:gd name="adj" fmla="val 16667"/>
                </a:avLst>
              </a:prstGeom>
              <a:solidFill>
                <a:srgbClr val="FFE69A"/>
              </a:solidFill>
              <a:ln w="15875" cap="flat" cmpd="sng">
                <a:solidFill>
                  <a:srgbClr val="FFAE3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algn="ctr"/>
                <a:r>
                  <a:rPr lang="en" sz="2667" b="1" dirty="0">
                    <a:solidFill>
                      <a:srgbClr val="F49314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C</a:t>
                </a:r>
                <a:r>
                  <a:rPr lang="en" sz="2667" b="1" dirty="0">
                    <a:solidFill>
                      <a:srgbClr val="4473C4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G</a:t>
                </a:r>
                <a:r>
                  <a:rPr lang="en" sz="2667" b="1" dirty="0">
                    <a:solidFill>
                      <a:srgbClr val="7030A0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AAA</a:t>
                </a:r>
                <a:r>
                  <a:rPr lang="en" sz="2667" b="1" dirty="0">
                    <a:solidFill>
                      <a:srgbClr val="10813D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T</a:t>
                </a:r>
                <a:r>
                  <a:rPr lang="en" sz="2667" b="1" dirty="0">
                    <a:solidFill>
                      <a:srgbClr val="4473C4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G</a:t>
                </a:r>
                <a:r>
                  <a:rPr lang="en" sz="2667" b="1" dirty="0">
                    <a:solidFill>
                      <a:srgbClr val="F49314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CC</a:t>
                </a:r>
                <a:r>
                  <a:rPr lang="en" sz="2667" b="1" dirty="0">
                    <a:solidFill>
                      <a:srgbClr val="000000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...</a:t>
                </a:r>
                <a:r>
                  <a:rPr lang="en" sz="2667" b="1" dirty="0">
                    <a:solidFill>
                      <a:srgbClr val="7030A0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A</a:t>
                </a:r>
                <a:r>
                  <a:rPr lang="en" sz="2667" b="1" dirty="0">
                    <a:solidFill>
                      <a:srgbClr val="4473C4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G</a:t>
                </a:r>
                <a:r>
                  <a:rPr lang="en" sz="2667" b="1" dirty="0">
                    <a:solidFill>
                      <a:srgbClr val="7030A0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A</a:t>
                </a:r>
                <a:r>
                  <a:rPr lang="en" sz="2667" b="1" dirty="0">
                    <a:solidFill>
                      <a:srgbClr val="10813D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TT</a:t>
                </a:r>
                <a:r>
                  <a:rPr lang="en" sz="2667" b="1" dirty="0">
                    <a:solidFill>
                      <a:srgbClr val="7030A0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AAA</a:t>
                </a:r>
                <a:r>
                  <a:rPr lang="en" sz="2667" b="1" dirty="0">
                    <a:solidFill>
                      <a:srgbClr val="F49314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C</a:t>
                </a:r>
                <a:r>
                  <a:rPr lang="en" sz="2667" b="1" dirty="0">
                    <a:solidFill>
                      <a:srgbClr val="4473C4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G</a:t>
                </a:r>
                <a:r>
                  <a:rPr lang="en" sz="2667" b="1" dirty="0">
                    <a:solidFill>
                      <a:srgbClr val="F49314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C</a:t>
                </a:r>
                <a:r>
                  <a:rPr lang="en" sz="2667" b="1" dirty="0">
                    <a:solidFill>
                      <a:srgbClr val="10813D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T</a:t>
                </a:r>
                <a:r>
                  <a:rPr lang="en" sz="2667" b="1" dirty="0">
                    <a:solidFill>
                      <a:srgbClr val="000000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...</a:t>
                </a:r>
                <a:r>
                  <a:rPr lang="en" sz="2667" b="1" dirty="0">
                    <a:solidFill>
                      <a:srgbClr val="10813D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T</a:t>
                </a:r>
                <a:r>
                  <a:rPr lang="en" sz="2667" b="1" dirty="0">
                    <a:solidFill>
                      <a:srgbClr val="4473C4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G</a:t>
                </a:r>
                <a:r>
                  <a:rPr lang="en" sz="2667" b="1" dirty="0">
                    <a:solidFill>
                      <a:srgbClr val="F49314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CCC</a:t>
                </a:r>
                <a:r>
                  <a:rPr lang="en" sz="2667" b="1" dirty="0">
                    <a:solidFill>
                      <a:srgbClr val="10813D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T</a:t>
                </a:r>
                <a:r>
                  <a:rPr lang="en" sz="2667" b="1" dirty="0">
                    <a:solidFill>
                      <a:srgbClr val="7030A0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AA</a:t>
                </a:r>
                <a:r>
                  <a:rPr lang="en" sz="2667" b="1" dirty="0">
                    <a:solidFill>
                      <a:srgbClr val="000000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...</a:t>
                </a:r>
                <a:r>
                  <a:rPr lang="en" sz="2667" b="1" dirty="0">
                    <a:solidFill>
                      <a:srgbClr val="4473C4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G</a:t>
                </a:r>
                <a:r>
                  <a:rPr lang="en" sz="2667" b="1" dirty="0">
                    <a:solidFill>
                      <a:srgbClr val="7030A0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AA</a:t>
                </a:r>
                <a:r>
                  <a:rPr lang="en" sz="2667" b="1" dirty="0">
                    <a:solidFill>
                      <a:srgbClr val="10813D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T</a:t>
                </a:r>
                <a:r>
                  <a:rPr lang="en" sz="2667" b="1" dirty="0">
                    <a:solidFill>
                      <a:srgbClr val="4473C4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GG</a:t>
                </a:r>
                <a:r>
                  <a:rPr lang="en" sz="2667" b="1" dirty="0">
                    <a:solidFill>
                      <a:srgbClr val="F49314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C</a:t>
                </a:r>
                <a:r>
                  <a:rPr lang="en" sz="2667" b="1" dirty="0">
                    <a:solidFill>
                      <a:srgbClr val="4473C4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G</a:t>
                </a:r>
                <a:r>
                  <a:rPr lang="en" sz="2667" b="1" dirty="0">
                    <a:solidFill>
                      <a:srgbClr val="10813D"/>
                    </a:solidFill>
                    <a:latin typeface="PT Mono"/>
                    <a:ea typeface="PT Mono"/>
                    <a:cs typeface="PT Mono"/>
                    <a:sym typeface="PT Mono"/>
                  </a:rPr>
                  <a:t>T</a:t>
                </a:r>
                <a:endParaRPr sz="2667" b="1" dirty="0">
                  <a:solidFill>
                    <a:srgbClr val="000000"/>
                  </a:solidFill>
                  <a:latin typeface="PT Mono"/>
                  <a:ea typeface="PT Mono"/>
                  <a:cs typeface="PT Mono"/>
                  <a:sym typeface="PT Mono"/>
                </a:endParaRPr>
              </a:p>
            </p:txBody>
          </p:sp>
          <p:sp>
            <p:nvSpPr>
              <p:cNvPr id="160" name="Google Shape;160;p26"/>
              <p:cNvSpPr txBox="1"/>
              <p:nvPr/>
            </p:nvSpPr>
            <p:spPr>
              <a:xfrm>
                <a:off x="1753060" y="981354"/>
                <a:ext cx="6431400" cy="307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algn="ctr"/>
                <a:r>
                  <a:rPr lang="en" sz="2667" b="1" dirty="0">
                    <a:solidFill>
                      <a:srgbClr val="000000"/>
                    </a:solidFill>
                    <a:latin typeface="Avenir"/>
                    <a:ea typeface="Avenir"/>
                    <a:cs typeface="Avenir"/>
                    <a:sym typeface="Avenir"/>
                  </a:rPr>
                  <a:t>Human (Reference) Genome:</a:t>
                </a:r>
                <a:r>
                  <a:rPr lang="en" sz="2667" dirty="0">
                    <a:solidFill>
                      <a:srgbClr val="000000"/>
                    </a:solidFill>
                    <a:latin typeface="Avenir"/>
                    <a:ea typeface="Avenir"/>
                    <a:cs typeface="Avenir"/>
                    <a:sym typeface="Avenir"/>
                  </a:rPr>
                  <a:t> 3.2 Billion bps (haploid)</a:t>
                </a:r>
                <a:endParaRPr sz="2667" b="1" dirty="0">
                  <a:solidFill>
                    <a:srgbClr val="F49314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pic>
          <p:nvPicPr>
            <p:cNvPr id="161" name="Google Shape;161;p2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96162" y="1032822"/>
              <a:ext cx="914400" cy="9144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62" name="Google Shape;162;p26"/>
            <p:cNvCxnSpPr/>
            <p:nvPr/>
          </p:nvCxnSpPr>
          <p:spPr>
            <a:xfrm>
              <a:off x="1077460" y="1521046"/>
              <a:ext cx="5277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dot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63" name="Google Shape;163;p26"/>
          <p:cNvGrpSpPr/>
          <p:nvPr/>
        </p:nvGrpSpPr>
        <p:grpSpPr>
          <a:xfrm>
            <a:off x="5535340" y="3774783"/>
            <a:ext cx="2597200" cy="2689064"/>
            <a:chOff x="3493504" y="3149275"/>
            <a:chExt cx="1947900" cy="2016798"/>
          </a:xfrm>
        </p:grpSpPr>
        <p:sp>
          <p:nvSpPr>
            <p:cNvPr id="164" name="Google Shape;164;p26"/>
            <p:cNvSpPr/>
            <p:nvPr/>
          </p:nvSpPr>
          <p:spPr>
            <a:xfrm>
              <a:off x="4101750" y="3149275"/>
              <a:ext cx="731400" cy="7314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067">
                  <a:latin typeface="Avenir"/>
                  <a:ea typeface="Avenir"/>
                  <a:cs typeface="Avenir"/>
                  <a:sym typeface="Avenir"/>
                </a:rPr>
                <a:t>5hmC</a:t>
              </a:r>
              <a:endParaRPr sz="1067" baseline="-25000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5" name="Google Shape;165;p26"/>
            <p:cNvSpPr/>
            <p:nvPr/>
          </p:nvSpPr>
          <p:spPr>
            <a:xfrm>
              <a:off x="4640300" y="3513143"/>
              <a:ext cx="731400" cy="7314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067" dirty="0">
                  <a:latin typeface="Avenir"/>
                  <a:ea typeface="Avenir"/>
                  <a:cs typeface="Avenir"/>
                  <a:sym typeface="Avenir"/>
                </a:rPr>
                <a:t>6mA</a:t>
              </a:r>
              <a:endParaRPr sz="1067" baseline="-25000" dirty="0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6" name="Google Shape;166;p26"/>
            <p:cNvSpPr/>
            <p:nvPr/>
          </p:nvSpPr>
          <p:spPr>
            <a:xfrm>
              <a:off x="4101750" y="3880675"/>
              <a:ext cx="731400" cy="7314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067">
                  <a:latin typeface="Avenir"/>
                  <a:ea typeface="Avenir"/>
                  <a:cs typeface="Avenir"/>
                  <a:sym typeface="Avenir"/>
                </a:rPr>
                <a:t>m6A</a:t>
              </a:r>
              <a:endParaRPr sz="1067" baseline="-25000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7" name="Google Shape;167;p26"/>
            <p:cNvSpPr/>
            <p:nvPr/>
          </p:nvSpPr>
          <p:spPr>
            <a:xfrm>
              <a:off x="3559100" y="3513156"/>
              <a:ext cx="731400" cy="7314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EAD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067">
                  <a:latin typeface="Avenir"/>
                  <a:ea typeface="Avenir"/>
                  <a:cs typeface="Avenir"/>
                  <a:sym typeface="Avenir"/>
                </a:rPr>
                <a:t>5mC</a:t>
              </a:r>
              <a:endParaRPr sz="1067" baseline="-25000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8" name="Google Shape;168;p26"/>
            <p:cNvSpPr txBox="1"/>
            <p:nvPr/>
          </p:nvSpPr>
          <p:spPr>
            <a:xfrm>
              <a:off x="3493504" y="4612075"/>
              <a:ext cx="1947900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/>
              <a:r>
                <a:rPr lang="en" sz="2400" b="1" dirty="0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rPr>
                <a:t>DNA Modification Profiles</a:t>
              </a:r>
              <a:endParaRPr sz="2400" dirty="0">
                <a:solidFill>
                  <a:schemeClr val="dk1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6988B22-0994-0CFB-4AC7-DB335B75BDF0}"/>
              </a:ext>
            </a:extLst>
          </p:cNvPr>
          <p:cNvGrpSpPr/>
          <p:nvPr/>
        </p:nvGrpSpPr>
        <p:grpSpPr>
          <a:xfrm>
            <a:off x="1917042" y="2616046"/>
            <a:ext cx="8843765" cy="578400"/>
            <a:chOff x="2040467" y="6210904"/>
            <a:chExt cx="8843765" cy="578400"/>
          </a:xfrm>
        </p:grpSpPr>
        <p:sp>
          <p:nvSpPr>
            <p:cNvPr id="169" name="Google Shape;169;p26"/>
            <p:cNvSpPr/>
            <p:nvPr/>
          </p:nvSpPr>
          <p:spPr>
            <a:xfrm>
              <a:off x="2040467" y="6210904"/>
              <a:ext cx="544800" cy="5784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EAD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067" dirty="0">
                  <a:latin typeface="Avenir"/>
                  <a:ea typeface="Avenir"/>
                  <a:cs typeface="Avenir"/>
                  <a:sym typeface="Avenir"/>
                </a:rPr>
                <a:t>5mC</a:t>
              </a:r>
              <a:endParaRPr sz="1067" baseline="-25000" dirty="0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0" name="Google Shape;170;p26"/>
            <p:cNvSpPr/>
            <p:nvPr/>
          </p:nvSpPr>
          <p:spPr>
            <a:xfrm>
              <a:off x="3438067" y="6210904"/>
              <a:ext cx="544800" cy="5784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EAD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067">
                  <a:latin typeface="Avenir"/>
                  <a:ea typeface="Avenir"/>
                  <a:cs typeface="Avenir"/>
                  <a:sym typeface="Avenir"/>
                </a:rPr>
                <a:t>5mC</a:t>
              </a:r>
              <a:endParaRPr sz="1067" baseline="-25000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1" name="Google Shape;171;p26"/>
            <p:cNvSpPr/>
            <p:nvPr/>
          </p:nvSpPr>
          <p:spPr>
            <a:xfrm>
              <a:off x="4835667" y="6210904"/>
              <a:ext cx="544800" cy="5784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rgbClr val="FFEADB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067">
                  <a:latin typeface="Avenir"/>
                  <a:ea typeface="Avenir"/>
                  <a:cs typeface="Avenir"/>
                  <a:sym typeface="Avenir"/>
                </a:rPr>
                <a:t>5mC</a:t>
              </a:r>
              <a:endParaRPr sz="1067" baseline="-25000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2" name="Google Shape;172;p26"/>
            <p:cNvSpPr/>
            <p:nvPr/>
          </p:nvSpPr>
          <p:spPr>
            <a:xfrm>
              <a:off x="5658765" y="6213491"/>
              <a:ext cx="548800" cy="573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067">
                  <a:latin typeface="Avenir"/>
                  <a:ea typeface="Avenir"/>
                  <a:cs typeface="Avenir"/>
                  <a:sym typeface="Avenir"/>
                </a:rPr>
                <a:t>6mA</a:t>
              </a:r>
              <a:endParaRPr sz="1067" baseline="-25000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3" name="Google Shape;173;p26"/>
            <p:cNvSpPr/>
            <p:nvPr/>
          </p:nvSpPr>
          <p:spPr>
            <a:xfrm>
              <a:off x="7721632" y="6213491"/>
              <a:ext cx="548800" cy="573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067">
                  <a:latin typeface="Avenir"/>
                  <a:ea typeface="Avenir"/>
                  <a:cs typeface="Avenir"/>
                  <a:sym typeface="Avenir"/>
                </a:rPr>
                <a:t>6mA</a:t>
              </a:r>
              <a:endParaRPr sz="1067" baseline="-25000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4" name="Google Shape;174;p26"/>
            <p:cNvSpPr/>
            <p:nvPr/>
          </p:nvSpPr>
          <p:spPr>
            <a:xfrm>
              <a:off x="8711032" y="6213491"/>
              <a:ext cx="548800" cy="573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067">
                  <a:latin typeface="Avenir"/>
                  <a:ea typeface="Avenir"/>
                  <a:cs typeface="Avenir"/>
                  <a:sym typeface="Avenir"/>
                </a:rPr>
                <a:t>6mA</a:t>
              </a:r>
              <a:endParaRPr sz="1067" baseline="-25000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5" name="Google Shape;175;p26"/>
            <p:cNvSpPr/>
            <p:nvPr/>
          </p:nvSpPr>
          <p:spPr>
            <a:xfrm>
              <a:off x="10335432" y="6213491"/>
              <a:ext cx="548800" cy="573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067">
                  <a:latin typeface="Avenir"/>
                  <a:ea typeface="Avenir"/>
                  <a:cs typeface="Avenir"/>
                  <a:sym typeface="Avenir"/>
                </a:rPr>
                <a:t>6mA</a:t>
              </a:r>
              <a:endParaRPr sz="1067" baseline="-25000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6" name="Google Shape;176;p26"/>
            <p:cNvSpPr/>
            <p:nvPr/>
          </p:nvSpPr>
          <p:spPr>
            <a:xfrm>
              <a:off x="9784499" y="6213500"/>
              <a:ext cx="548800" cy="573200"/>
            </a:xfrm>
            <a:prstGeom prst="hexagon">
              <a:avLst>
                <a:gd name="adj" fmla="val 28852"/>
                <a:gd name="vf" fmla="val 115470"/>
              </a:avLst>
            </a:prstGeom>
            <a:solidFill>
              <a:schemeClr val="accent6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067">
                  <a:latin typeface="Avenir"/>
                  <a:ea typeface="Avenir"/>
                  <a:cs typeface="Avenir"/>
                  <a:sym typeface="Avenir"/>
                </a:rPr>
                <a:t>m6A</a:t>
              </a:r>
              <a:endParaRPr sz="1067" baseline="-25000"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239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rmAutofit/>
          </a:bodyPr>
          <a:lstStyle/>
          <a:p>
            <a:r>
              <a:rPr lang="en-US" dirty="0">
                <a:latin typeface="Garamond"/>
                <a:ea typeface="Garamond"/>
                <a:cs typeface="Garamond"/>
              </a:rPr>
              <a:t>Our Approach: </a:t>
            </a:r>
            <a:r>
              <a:rPr lang="en-US" dirty="0" err="1">
                <a:latin typeface="Garamond"/>
                <a:ea typeface="Garamond"/>
                <a:cs typeface="Garamond"/>
              </a:rPr>
              <a:t>RawMod</a:t>
            </a:r>
            <a:endParaRPr lang="en-US" dirty="0">
              <a:latin typeface="Garamond"/>
              <a:ea typeface="Garamond"/>
              <a:cs typeface="Garamond"/>
            </a:endParaRPr>
          </a:p>
        </p:txBody>
      </p:sp>
      <p:sp>
        <p:nvSpPr>
          <p:cNvPr id="184" name="Google Shape;184;p2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52</a:t>
            </a:fld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99F57B-CB1A-F26D-916B-CD5BFFFF2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Pileup signals to identify if a position is modified/unmodified (binary)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97421-44EE-99C3-CFFD-34B1A39499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3" t="38644" r="65782" b="36622"/>
          <a:stretch>
            <a:fillRect/>
          </a:stretch>
        </p:blipFill>
        <p:spPr>
          <a:xfrm>
            <a:off x="1231194" y="1402445"/>
            <a:ext cx="9773845" cy="510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3743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262A07-4585-5628-989E-797125452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 Presentation at ISMB on Monday (#A-153)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37411-8054-82DE-E4E4-E7E16645E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53</a:t>
            </a:fld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5BEF9D9-80DD-EB14-4A0F-A37DB6F980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8032" y="866775"/>
            <a:ext cx="7840386" cy="564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4399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0183E-57C8-CD23-744B-06B5FA8D9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72D747-1313-B654-689B-41AF0BFE8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4E63D8-75CE-1C99-6C90-2E9279DBB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Perspective: Analyze Signals (Before Translation)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0A3E40B-D6F4-487F-6B76-0B2C51B3FE58}"/>
              </a:ext>
            </a:extLst>
          </p:cNvPr>
          <p:cNvGrpSpPr/>
          <p:nvPr/>
        </p:nvGrpSpPr>
        <p:grpSpPr>
          <a:xfrm>
            <a:off x="1394379" y="2592501"/>
            <a:ext cx="1261716" cy="1482426"/>
            <a:chOff x="495878" y="980316"/>
            <a:chExt cx="1261716" cy="148242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D83294-9333-C35C-F19A-082C02E12448}"/>
                </a:ext>
              </a:extLst>
            </p:cNvPr>
            <p:cNvSpPr txBox="1"/>
            <p:nvPr/>
          </p:nvSpPr>
          <p:spPr>
            <a:xfrm>
              <a:off x="628737" y="980316"/>
              <a:ext cx="995998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</a:t>
              </a:r>
              <a:b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D4B0060-7A86-96E7-9C46-273C281C851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78" y="1687375"/>
              <a:ext cx="1261716" cy="775367"/>
              <a:chOff x="6948264" y="1776271"/>
              <a:chExt cx="1108922" cy="681469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23BE72E-A208-7406-FFAA-E322E34A7EC5}"/>
                  </a:ext>
                </a:extLst>
              </p:cNvPr>
              <p:cNvGrpSpPr/>
              <p:nvPr/>
            </p:nvGrpSpPr>
            <p:grpSpPr>
              <a:xfrm>
                <a:off x="6948264" y="1776271"/>
                <a:ext cx="1108922" cy="681469"/>
                <a:chOff x="2857077" y="2235844"/>
                <a:chExt cx="1108922" cy="681469"/>
              </a:xfrm>
            </p:grpSpPr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8B1D9DDD-86A2-AD90-2712-7036C50E81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077" y="2917313"/>
                  <a:ext cx="110892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>
                  <a:extLst>
                    <a:ext uri="{FF2B5EF4-FFF2-40B4-BE49-F238E27FC236}">
                      <a16:creationId xmlns:a16="http://schemas.microsoft.com/office/drawing/2014/main" id="{ECA5CB70-99C2-D818-9E83-FD02275F24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57077" y="2235844"/>
                  <a:ext cx="4372" cy="68146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0758DACD-8CAD-63D6-437E-DBA3A0CFC98D}"/>
                  </a:ext>
                </a:extLst>
              </p:cNvPr>
              <p:cNvGrpSpPr/>
              <p:nvPr/>
            </p:nvGrpSpPr>
            <p:grpSpPr>
              <a:xfrm>
                <a:off x="6981644" y="1976087"/>
                <a:ext cx="959736" cy="398532"/>
                <a:chOff x="6981644" y="1976087"/>
                <a:chExt cx="959736" cy="398532"/>
              </a:xfrm>
            </p:grpSpPr>
            <p:pic>
              <p:nvPicPr>
                <p:cNvPr id="10" name="Graphic 9" descr="Heartbeat with solid fill">
                  <a:extLst>
                    <a:ext uri="{FF2B5EF4-FFF2-40B4-BE49-F238E27FC236}">
                      <a16:creationId xmlns:a16="http://schemas.microsoft.com/office/drawing/2014/main" id="{16BE61AD-3143-88F9-6110-881269A73F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6981644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eartbeat with solid fill">
                  <a:extLst>
                    <a:ext uri="{FF2B5EF4-FFF2-40B4-BE49-F238E27FC236}">
                      <a16:creationId xmlns:a16="http://schemas.microsoft.com/office/drawing/2014/main" id="{1B4C1D53-B837-93B8-CB69-FEDBB48320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263253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2" name="Graphic 11" descr="Heartbeat with solid fill">
                  <a:extLst>
                    <a:ext uri="{FF2B5EF4-FFF2-40B4-BE49-F238E27FC236}">
                      <a16:creationId xmlns:a16="http://schemas.microsoft.com/office/drawing/2014/main" id="{069BA163-1F2B-21E7-7E27-D308518B18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544862" y="1976087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1E755D0-B2DE-B801-144D-02CAC2E26835}"/>
              </a:ext>
            </a:extLst>
          </p:cNvPr>
          <p:cNvCxnSpPr>
            <a:cxnSpLocks/>
          </p:cNvCxnSpPr>
          <p:nvPr/>
        </p:nvCxnSpPr>
        <p:spPr>
          <a:xfrm>
            <a:off x="3463371" y="3436322"/>
            <a:ext cx="1341369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DF36590-35E8-3EC3-60A2-CE0AC5F8A663}"/>
              </a:ext>
            </a:extLst>
          </p:cNvPr>
          <p:cNvGrpSpPr/>
          <p:nvPr/>
        </p:nvGrpSpPr>
        <p:grpSpPr>
          <a:xfrm>
            <a:off x="9173445" y="3754766"/>
            <a:ext cx="1840319" cy="1562294"/>
            <a:chOff x="6926963" y="958675"/>
            <a:chExt cx="1840319" cy="156229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7A863A9-5F94-E613-8166-22BC32991E62}"/>
                </a:ext>
              </a:extLst>
            </p:cNvPr>
            <p:cNvSpPr txBox="1"/>
            <p:nvPr/>
          </p:nvSpPr>
          <p:spPr>
            <a:xfrm>
              <a:off x="6926963" y="958675"/>
              <a:ext cx="1840319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Efficient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29B6DFE-A901-D6BE-89A5-0A208B15676C}"/>
                </a:ext>
              </a:extLst>
            </p:cNvPr>
            <p:cNvGrpSpPr/>
            <p:nvPr/>
          </p:nvGrpSpPr>
          <p:grpSpPr>
            <a:xfrm>
              <a:off x="7047282" y="1629148"/>
              <a:ext cx="1599680" cy="891821"/>
              <a:chOff x="6928109" y="1584573"/>
              <a:chExt cx="1599680" cy="891821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C934C3E6-85A7-2B13-62DB-CCF5C817F2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6928109" y="1584573"/>
                <a:ext cx="1599680" cy="891821"/>
              </a:xfrm>
              <a:prstGeom prst="rect">
                <a:avLst/>
              </a:prstGeom>
            </p:spPr>
          </p:pic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1CBC9B2-33AC-61AE-3552-2DD933AA4A4F}"/>
                  </a:ext>
                </a:extLst>
              </p:cNvPr>
              <p:cNvGrpSpPr/>
              <p:nvPr/>
            </p:nvGrpSpPr>
            <p:grpSpPr>
              <a:xfrm>
                <a:off x="7213821" y="1758462"/>
                <a:ext cx="1028257" cy="428080"/>
                <a:chOff x="7210341" y="1766325"/>
                <a:chExt cx="1028257" cy="428080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A31259E2-7AA1-A76F-E7C7-57D3C186F681}"/>
                    </a:ext>
                  </a:extLst>
                </p:cNvPr>
                <p:cNvSpPr/>
                <p:nvPr/>
              </p:nvSpPr>
              <p:spPr>
                <a:xfrm>
                  <a:off x="7247681" y="1906135"/>
                  <a:ext cx="419816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E1A361C4-7868-7856-01E3-0D3B8F0C737F}"/>
                    </a:ext>
                  </a:extLst>
                </p:cNvPr>
                <p:cNvSpPr/>
                <p:nvPr/>
              </p:nvSpPr>
              <p:spPr>
                <a:xfrm>
                  <a:off x="7239622" y="2023472"/>
                  <a:ext cx="376334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A30EAF4-B030-5A41-7131-ABF9FE6F3E7D}"/>
                    </a:ext>
                  </a:extLst>
                </p:cNvPr>
                <p:cNvSpPr/>
                <p:nvPr/>
              </p:nvSpPr>
              <p:spPr>
                <a:xfrm>
                  <a:off x="7877147" y="2023473"/>
                  <a:ext cx="297692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A304112-E89F-C0F4-3756-C220A9E055ED}"/>
                    </a:ext>
                  </a:extLst>
                </p:cNvPr>
                <p:cNvSpPr/>
                <p:nvPr/>
              </p:nvSpPr>
              <p:spPr>
                <a:xfrm>
                  <a:off x="7321956" y="2139540"/>
                  <a:ext cx="248669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D212819C-1F57-7A2A-C213-948CA2CB51C3}"/>
                    </a:ext>
                  </a:extLst>
                </p:cNvPr>
                <p:cNvSpPr/>
                <p:nvPr/>
              </p:nvSpPr>
              <p:spPr>
                <a:xfrm>
                  <a:off x="7667501" y="2139541"/>
                  <a:ext cx="571097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1B943E25-035E-6933-D08D-C586DDD072FD}"/>
                    </a:ext>
                  </a:extLst>
                </p:cNvPr>
                <p:cNvSpPr/>
                <p:nvPr/>
              </p:nvSpPr>
              <p:spPr>
                <a:xfrm>
                  <a:off x="7771927" y="1907405"/>
                  <a:ext cx="466671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380B5DFC-9F54-FD0E-C020-39AD67D0E01E}"/>
                    </a:ext>
                  </a:extLst>
                </p:cNvPr>
                <p:cNvSpPr/>
                <p:nvPr/>
              </p:nvSpPr>
              <p:spPr>
                <a:xfrm>
                  <a:off x="7210341" y="1766325"/>
                  <a:ext cx="1028257" cy="54864"/>
                </a:xfrm>
                <a:prstGeom prst="rect">
                  <a:avLst/>
                </a:prstGeom>
                <a:solidFill>
                  <a:srgbClr val="FFE69A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A51B91B-4A04-3810-F62E-B1F764176FED}"/>
              </a:ext>
            </a:extLst>
          </p:cNvPr>
          <p:cNvGrpSpPr/>
          <p:nvPr/>
        </p:nvGrpSpPr>
        <p:grpSpPr>
          <a:xfrm>
            <a:off x="1178236" y="2187858"/>
            <a:ext cx="1599680" cy="2146455"/>
            <a:chOff x="1203816" y="1868953"/>
            <a:chExt cx="1599680" cy="2146455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EBFC59D7-4DEE-7C28-5223-31B4383430CC}"/>
                </a:ext>
              </a:extLst>
            </p:cNvPr>
            <p:cNvSpPr/>
            <p:nvPr/>
          </p:nvSpPr>
          <p:spPr>
            <a:xfrm>
              <a:off x="1203816" y="2222292"/>
              <a:ext cx="1599680" cy="1793116"/>
            </a:xfrm>
            <a:prstGeom prst="roundRect">
              <a:avLst/>
            </a:prstGeom>
            <a:noFill/>
            <a:ln w="317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F581F35-A48C-4EC5-9454-366015D28141}"/>
                </a:ext>
              </a:extLst>
            </p:cNvPr>
            <p:cNvSpPr txBox="1"/>
            <p:nvPr/>
          </p:nvSpPr>
          <p:spPr>
            <a:xfrm>
              <a:off x="1546956" y="1868953"/>
              <a:ext cx="913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Noisy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7D35CF0-3635-633A-CD31-2A234CA8DD93}"/>
              </a:ext>
            </a:extLst>
          </p:cNvPr>
          <p:cNvGrpSpPr/>
          <p:nvPr/>
        </p:nvGrpSpPr>
        <p:grpSpPr>
          <a:xfrm>
            <a:off x="9293766" y="1539026"/>
            <a:ext cx="1599680" cy="1540653"/>
            <a:chOff x="2430453" y="980316"/>
            <a:chExt cx="1599680" cy="154065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C31D4A9-E942-BDA3-2735-B5883B6E2C7D}"/>
                </a:ext>
              </a:extLst>
            </p:cNvPr>
            <p:cNvGrpSpPr/>
            <p:nvPr/>
          </p:nvGrpSpPr>
          <p:grpSpPr>
            <a:xfrm>
              <a:off x="2430453" y="1629148"/>
              <a:ext cx="1599680" cy="891821"/>
              <a:chOff x="3515351" y="4007757"/>
              <a:chExt cx="1599680" cy="891821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ED1898E9-ECCC-120C-9E58-C99D13D713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4678" y="4145247"/>
                <a:ext cx="601025" cy="49668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F526B001-1867-5AEC-0554-00352FEA29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3515351" y="4007757"/>
                <a:ext cx="1599680" cy="891821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FCB32C-1AAD-58E3-8CE5-E8D414F08ED6}"/>
                </a:ext>
              </a:extLst>
            </p:cNvPr>
            <p:cNvSpPr txBox="1"/>
            <p:nvPr/>
          </p:nvSpPr>
          <p:spPr>
            <a:xfrm>
              <a:off x="2484251" y="980316"/>
              <a:ext cx="1492085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Effective</a:t>
              </a:r>
              <a:b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kern="0" dirty="0" err="1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Basecalling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F5F2038-9B52-EBF6-B10A-6B2691318705}"/>
              </a:ext>
            </a:extLst>
          </p:cNvPr>
          <p:cNvGrpSpPr/>
          <p:nvPr/>
        </p:nvGrpSpPr>
        <p:grpSpPr>
          <a:xfrm>
            <a:off x="5497790" y="1164719"/>
            <a:ext cx="1880967" cy="986525"/>
            <a:chOff x="5307290" y="3782291"/>
            <a:chExt cx="1880967" cy="986525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EE00376C-F178-9C47-2716-BF599C7F26E7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4473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F4A7174-CDF5-D0E1-9F05-FCCB1B925ED4}"/>
                </a:ext>
              </a:extLst>
            </p:cNvPr>
            <p:cNvSpPr txBox="1"/>
            <p:nvPr/>
          </p:nvSpPr>
          <p:spPr>
            <a:xfrm>
              <a:off x="5471700" y="3967777"/>
              <a:ext cx="1552147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</a:t>
              </a:r>
              <a:b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37941B4-0A1D-88C1-E5CF-1C7F7BACAF38}"/>
              </a:ext>
            </a:extLst>
          </p:cNvPr>
          <p:cNvGrpSpPr/>
          <p:nvPr/>
        </p:nvGrpSpPr>
        <p:grpSpPr>
          <a:xfrm>
            <a:off x="5497790" y="2449797"/>
            <a:ext cx="1884644" cy="986525"/>
            <a:chOff x="5307290" y="3782291"/>
            <a:chExt cx="1884644" cy="986525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FFD476C3-A6F9-6788-C199-2D792D730C7E}"/>
                </a:ext>
              </a:extLst>
            </p:cNvPr>
            <p:cNvSpPr/>
            <p:nvPr/>
          </p:nvSpPr>
          <p:spPr>
            <a:xfrm>
              <a:off x="5307290" y="3782291"/>
              <a:ext cx="1884644" cy="986525"/>
            </a:xfrm>
            <a:prstGeom prst="roundRect">
              <a:avLst/>
            </a:prstGeom>
            <a:noFill/>
            <a:ln w="317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4473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5F2BD23-09B4-813B-4460-4F5F55C63D7B}"/>
                </a:ext>
              </a:extLst>
            </p:cNvPr>
            <p:cNvSpPr txBox="1"/>
            <p:nvPr/>
          </p:nvSpPr>
          <p:spPr>
            <a:xfrm>
              <a:off x="5439262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Overlapping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10DAFD6-9430-8139-4F77-17BC7CB61FDC}"/>
              </a:ext>
            </a:extLst>
          </p:cNvPr>
          <p:cNvGrpSpPr/>
          <p:nvPr/>
        </p:nvGrpSpPr>
        <p:grpSpPr>
          <a:xfrm>
            <a:off x="5497790" y="3734875"/>
            <a:ext cx="1880967" cy="986525"/>
            <a:chOff x="5307290" y="3782291"/>
            <a:chExt cx="1880967" cy="986525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F730D49F-6B16-EAF2-E2F0-42E3A70EB393}"/>
                </a:ext>
              </a:extLst>
            </p:cNvPr>
            <p:cNvSpPr/>
            <p:nvPr/>
          </p:nvSpPr>
          <p:spPr>
            <a:xfrm>
              <a:off x="5307290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4473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8428020-D410-E59F-3F70-E861C767AF83}"/>
                </a:ext>
              </a:extLst>
            </p:cNvPr>
            <p:cNvSpPr txBox="1"/>
            <p:nvPr/>
          </p:nvSpPr>
          <p:spPr>
            <a:xfrm>
              <a:off x="5437423" y="3967776"/>
              <a:ext cx="1620701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Error Correction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945F5FD-8E67-53E1-A967-29DB37A9E2E4}"/>
              </a:ext>
            </a:extLst>
          </p:cNvPr>
          <p:cNvGrpSpPr/>
          <p:nvPr/>
        </p:nvGrpSpPr>
        <p:grpSpPr>
          <a:xfrm>
            <a:off x="5501467" y="5019953"/>
            <a:ext cx="1880967" cy="986525"/>
            <a:chOff x="5307289" y="3782291"/>
            <a:chExt cx="1880967" cy="986525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1E62717C-3207-30DE-0EFF-75B443CD1314}"/>
                </a:ext>
              </a:extLst>
            </p:cNvPr>
            <p:cNvSpPr/>
            <p:nvPr/>
          </p:nvSpPr>
          <p:spPr>
            <a:xfrm>
              <a:off x="5307289" y="3782291"/>
              <a:ext cx="1880967" cy="986525"/>
            </a:xfrm>
            <a:prstGeom prst="roundRect">
              <a:avLst/>
            </a:prstGeom>
            <a:noFill/>
            <a:ln w="317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solidFill>
                  <a:srgbClr val="4473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6D969E3-05C5-F767-957F-227BAE1A7E97}"/>
                </a:ext>
              </a:extLst>
            </p:cNvPr>
            <p:cNvSpPr txBox="1"/>
            <p:nvPr/>
          </p:nvSpPr>
          <p:spPr>
            <a:xfrm>
              <a:off x="5383923" y="3967777"/>
              <a:ext cx="1727698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</a:t>
              </a:r>
              <a:b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Modifications</a:t>
              </a:r>
            </a:p>
          </p:txBody>
        </p:sp>
      </p:grp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5EBD68E-1295-E709-C133-11718DBB54FA}"/>
              </a:ext>
            </a:extLst>
          </p:cNvPr>
          <p:cNvCxnSpPr>
            <a:cxnSpLocks/>
          </p:cNvCxnSpPr>
          <p:nvPr/>
        </p:nvCxnSpPr>
        <p:spPr>
          <a:xfrm flipV="1">
            <a:off x="7618263" y="2538759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4FD3511-B2D9-FD96-FF0B-70FF7DCEBC0A}"/>
              </a:ext>
            </a:extLst>
          </p:cNvPr>
          <p:cNvCxnSpPr>
            <a:cxnSpLocks/>
          </p:cNvCxnSpPr>
          <p:nvPr/>
        </p:nvCxnSpPr>
        <p:spPr>
          <a:xfrm>
            <a:off x="7618263" y="3669254"/>
            <a:ext cx="1280160" cy="73152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9714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A8825-A807-C794-2E5E-E17761AB3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6DED4A-95E0-E866-766C-FB0403994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STORM Research Group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1D328-621A-F006-AA19-16FD1EF1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55</a:t>
            </a:fld>
            <a:endParaRPr lang="en-US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50A1204-E1AC-A6EE-43AB-1EA3CCECABCB}"/>
              </a:ext>
            </a:extLst>
          </p:cNvPr>
          <p:cNvGrpSpPr/>
          <p:nvPr/>
        </p:nvGrpSpPr>
        <p:grpSpPr>
          <a:xfrm>
            <a:off x="313703" y="898301"/>
            <a:ext cx="4994217" cy="5543427"/>
            <a:chOff x="313703" y="898301"/>
            <a:chExt cx="4994217" cy="5543427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A67A40F0-A224-399C-CA71-28928CF743E3}"/>
                </a:ext>
              </a:extLst>
            </p:cNvPr>
            <p:cNvGrpSpPr/>
            <p:nvPr/>
          </p:nvGrpSpPr>
          <p:grpSpPr>
            <a:xfrm>
              <a:off x="313703" y="1346744"/>
              <a:ext cx="4994217" cy="5094984"/>
              <a:chOff x="313703" y="1346744"/>
              <a:chExt cx="4994217" cy="5094984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386C731B-3A71-5128-1496-4A9A5E918988}"/>
                  </a:ext>
                </a:extLst>
              </p:cNvPr>
              <p:cNvSpPr/>
              <p:nvPr/>
            </p:nvSpPr>
            <p:spPr>
              <a:xfrm>
                <a:off x="313703" y="1346744"/>
                <a:ext cx="4994217" cy="5094984"/>
              </a:xfrm>
              <a:prstGeom prst="roundRect">
                <a:avLst>
                  <a:gd name="adj" fmla="val 5864"/>
                </a:avLst>
              </a:prstGeom>
              <a:solidFill>
                <a:srgbClr val="FFECCD"/>
              </a:solidFill>
              <a:ln w="19050" cap="flat" cmpd="sng" algn="ctr">
                <a:solidFill>
                  <a:srgbClr val="F59511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F599B2FD-42D3-B6AA-9A01-DD1574990C02}"/>
                  </a:ext>
                </a:extLst>
              </p:cNvPr>
              <p:cNvGrpSpPr/>
              <p:nvPr/>
            </p:nvGrpSpPr>
            <p:grpSpPr>
              <a:xfrm>
                <a:off x="400269" y="1658493"/>
                <a:ext cx="4860140" cy="4586001"/>
                <a:chOff x="400269" y="1658493"/>
                <a:chExt cx="4860140" cy="4586001"/>
              </a:xfrm>
            </p:grpSpPr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A469151C-4303-51D5-D523-1FBF585FE826}"/>
                    </a:ext>
                  </a:extLst>
                </p:cNvPr>
                <p:cNvGrpSpPr/>
                <p:nvPr/>
              </p:nvGrpSpPr>
              <p:grpSpPr>
                <a:xfrm>
                  <a:off x="536053" y="1658493"/>
                  <a:ext cx="4620781" cy="738664"/>
                  <a:chOff x="536053" y="1681643"/>
                  <a:chExt cx="4620781" cy="738664"/>
                </a:xfrm>
              </p:grpSpPr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B8DF4070-2DBD-FB76-A693-BE038BAD447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536053" y="1759133"/>
                    <a:ext cx="949801" cy="583685"/>
                    <a:chOff x="403624" y="4779574"/>
                    <a:chExt cx="1261716" cy="775367"/>
                  </a:xfrm>
                </p:grpSpPr>
                <p:cxnSp>
                  <p:nvCxnSpPr>
                    <p:cNvPr id="27" name="Straight Arrow Connector 26">
                      <a:extLst>
                        <a:ext uri="{FF2B5EF4-FFF2-40B4-BE49-F238E27FC236}">
                          <a16:creationId xmlns:a16="http://schemas.microsoft.com/office/drawing/2014/main" id="{879A045F-D1DF-5D3C-FD41-05E21B21EDA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03624" y="5554941"/>
                      <a:ext cx="1261716" cy="0"/>
                    </a:xfrm>
                    <a:prstGeom prst="straightConnector1">
                      <a:avLst/>
                    </a:prstGeom>
                    <a:ln w="381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Straight Arrow Connector 27">
                      <a:extLst>
                        <a:ext uri="{FF2B5EF4-FFF2-40B4-BE49-F238E27FC236}">
                          <a16:creationId xmlns:a16="http://schemas.microsoft.com/office/drawing/2014/main" id="{3F9871A8-52CA-541A-8341-7CC55CC945A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03624" y="4779574"/>
                      <a:ext cx="4974" cy="775367"/>
                    </a:xfrm>
                    <a:prstGeom prst="straightConnector1">
                      <a:avLst/>
                    </a:prstGeom>
                    <a:ln w="381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pic>
                  <p:nvPicPr>
                    <p:cNvPr id="29" name="Graphic 28" descr="Heartbeat with solid fill">
                      <a:extLst>
                        <a:ext uri="{FF2B5EF4-FFF2-40B4-BE49-F238E27FC236}">
                          <a16:creationId xmlns:a16="http://schemas.microsoft.com/office/drawing/2014/main" id="{83828612-5B7A-DFAC-E2FE-FE7C5F7BFB3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441603" y="5009214"/>
                      <a:ext cx="451153" cy="45115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0" name="Graphic 29" descr="Heartbeat with solid fill">
                      <a:extLst>
                        <a:ext uri="{FF2B5EF4-FFF2-40B4-BE49-F238E27FC236}">
                          <a16:creationId xmlns:a16="http://schemas.microsoft.com/office/drawing/2014/main" id="{FFE6D91E-C0E8-1519-9617-349EFA13CFD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762014" y="5009214"/>
                      <a:ext cx="451153" cy="45115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1" name="Graphic 30" descr="Heartbeat with solid fill">
                      <a:extLst>
                        <a:ext uri="{FF2B5EF4-FFF2-40B4-BE49-F238E27FC236}">
                          <a16:creationId xmlns:a16="http://schemas.microsoft.com/office/drawing/2014/main" id="{4DC2367B-9442-D391-CBC3-A3539D098A2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1082424" y="5006922"/>
                      <a:ext cx="451153" cy="451153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87BC8EAB-2F3F-FA72-416F-DA95122DA484}"/>
                      </a:ext>
                    </a:extLst>
                  </p:cNvPr>
                  <p:cNvSpPr/>
                  <p:nvPr/>
                </p:nvSpPr>
                <p:spPr>
                  <a:xfrm>
                    <a:off x="1599774" y="1681643"/>
                    <a:ext cx="3557060" cy="738664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2400" b="1" dirty="0">
                        <a:latin typeface="Avenir Next" panose="020B0503020202020204" pitchFamily="34" charset="0"/>
                      </a:rPr>
                      <a:t>Real-Time and Portable</a:t>
                    </a:r>
                    <a:r>
                      <a:rPr lang="en-US" sz="2400" dirty="0">
                        <a:latin typeface="Avenir Next" panose="020B0503020202020204" pitchFamily="34" charset="0"/>
                      </a:rPr>
                      <a:t> Genomic Signal Analysis</a:t>
                    </a:r>
                    <a:endParaRPr lang="en-US" sz="1200" dirty="0">
                      <a:latin typeface="Avenir Next" panose="020B0503020202020204" pitchFamily="34" charset="0"/>
                    </a:endParaRPr>
                  </a:p>
                </p:txBody>
              </p:sp>
            </p:grp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B59686E3-C6B6-672C-3CF1-B254A853B038}"/>
                    </a:ext>
                  </a:extLst>
                </p:cNvPr>
                <p:cNvGrpSpPr/>
                <p:nvPr/>
              </p:nvGrpSpPr>
              <p:grpSpPr>
                <a:xfrm>
                  <a:off x="629735" y="3049815"/>
                  <a:ext cx="4630674" cy="1350045"/>
                  <a:chOff x="629735" y="3049815"/>
                  <a:chExt cx="4630674" cy="1350045"/>
                </a:xfrm>
              </p:grpSpPr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521F99AB-5EE1-4D98-9265-11A55998716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629735" y="3049815"/>
                    <a:ext cx="707845" cy="1350045"/>
                    <a:chOff x="3570882" y="4145455"/>
                    <a:chExt cx="1080509" cy="2060816"/>
                  </a:xfrm>
                </p:grpSpPr>
                <p:pic>
                  <p:nvPicPr>
                    <p:cNvPr id="23" name="Picture 22">
                      <a:extLst>
                        <a:ext uri="{FF2B5EF4-FFF2-40B4-BE49-F238E27FC236}">
                          <a16:creationId xmlns:a16="http://schemas.microsoft.com/office/drawing/2014/main" id="{101F5DDC-287D-64AF-C99A-2D141651171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619085" y="5222171"/>
                      <a:ext cx="984099" cy="9841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4" name="Picture 23">
                      <a:extLst>
                        <a:ext uri="{FF2B5EF4-FFF2-40B4-BE49-F238E27FC236}">
                          <a16:creationId xmlns:a16="http://schemas.microsoft.com/office/drawing/2014/main" id="{49B56A98-8C83-9DB2-9B2E-5ED1302DB06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70882" y="4145455"/>
                      <a:ext cx="1080509" cy="1080509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EC286355-2BDC-EC6F-BA3E-33712C4EF41D}"/>
                      </a:ext>
                    </a:extLst>
                  </p:cNvPr>
                  <p:cNvSpPr/>
                  <p:nvPr/>
                </p:nvSpPr>
                <p:spPr>
                  <a:xfrm>
                    <a:off x="1436788" y="3170839"/>
                    <a:ext cx="3823621" cy="1107996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2400" b="1" dirty="0">
                        <a:latin typeface="Avenir Next" panose="020B0503020202020204" pitchFamily="34" charset="0"/>
                      </a:rPr>
                      <a:t>Data-centric</a:t>
                    </a:r>
                    <a:r>
                      <a:rPr lang="en-US" sz="2400" dirty="0">
                        <a:latin typeface="Avenir Next" panose="020B0503020202020204" pitchFamily="34" charset="0"/>
                      </a:rPr>
                      <a:t> and</a:t>
                    </a:r>
                    <a:br>
                      <a:rPr lang="en-US" sz="2400" dirty="0">
                        <a:latin typeface="Avenir Next" panose="020B0503020202020204" pitchFamily="34" charset="0"/>
                      </a:rPr>
                    </a:br>
                    <a:r>
                      <a:rPr lang="en-US" sz="2400" b="1" dirty="0">
                        <a:latin typeface="Avenir Next" panose="020B0503020202020204" pitchFamily="34" charset="0"/>
                      </a:rPr>
                      <a:t>AI-Driven</a:t>
                    </a:r>
                    <a:r>
                      <a:rPr lang="en-US" sz="2400" dirty="0">
                        <a:latin typeface="Avenir Next" panose="020B0503020202020204" pitchFamily="34" charset="0"/>
                      </a:rPr>
                      <a:t> Solutions to Analyze Genomic Data</a:t>
                    </a:r>
                    <a:endParaRPr lang="en-US" sz="1200" dirty="0">
                      <a:latin typeface="Avenir Next" panose="020B0503020202020204" pitchFamily="34" charset="0"/>
                    </a:endParaRPr>
                  </a:p>
                </p:txBody>
              </p:sp>
            </p:grp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7CB0D11D-28AB-BC61-2362-652A8738B450}"/>
                    </a:ext>
                  </a:extLst>
                </p:cNvPr>
                <p:cNvGrpSpPr/>
                <p:nvPr/>
              </p:nvGrpSpPr>
              <p:grpSpPr>
                <a:xfrm>
                  <a:off x="400269" y="4767166"/>
                  <a:ext cx="4545663" cy="1477328"/>
                  <a:chOff x="400269" y="4848191"/>
                  <a:chExt cx="4545663" cy="1477328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50AB4D9C-3B9F-3A0A-CD6D-25FAC98D41D4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400269" y="5246399"/>
                    <a:ext cx="1221368" cy="680912"/>
                    <a:chOff x="6928108" y="1584573"/>
                    <a:chExt cx="1599680" cy="891821"/>
                  </a:xfrm>
                </p:grpSpPr>
                <p:pic>
                  <p:nvPicPr>
                    <p:cNvPr id="12" name="Picture 11">
                      <a:extLst>
                        <a:ext uri="{FF2B5EF4-FFF2-40B4-BE49-F238E27FC236}">
                          <a16:creationId xmlns:a16="http://schemas.microsoft.com/office/drawing/2014/main" id="{21D87D61-D018-ADDB-A8E9-EAD26D3BB52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 t="21489" b="22761"/>
                    <a:stretch/>
                  </p:blipFill>
                  <p:spPr>
                    <a:xfrm>
                      <a:off x="6928108" y="1584573"/>
                      <a:ext cx="1599680" cy="891821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13" name="Group 12">
                      <a:extLst>
                        <a:ext uri="{FF2B5EF4-FFF2-40B4-BE49-F238E27FC236}">
                          <a16:creationId xmlns:a16="http://schemas.microsoft.com/office/drawing/2014/main" id="{12C42142-BF80-F0CD-ABA3-8623AC746E5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213821" y="1758462"/>
                      <a:ext cx="1028257" cy="428080"/>
                      <a:chOff x="7210341" y="1766325"/>
                      <a:chExt cx="1028257" cy="428080"/>
                    </a:xfrm>
                  </p:grpSpPr>
                  <p:sp>
                    <p:nvSpPr>
                      <p:cNvPr id="14" name="Rectangle 13">
                        <a:extLst>
                          <a:ext uri="{FF2B5EF4-FFF2-40B4-BE49-F238E27FC236}">
                            <a16:creationId xmlns:a16="http://schemas.microsoft.com/office/drawing/2014/main" id="{D6C86533-DEAD-0614-1DB4-9645C1540FA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47681" y="1906135"/>
                        <a:ext cx="419816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5" name="Rectangle 14">
                        <a:extLst>
                          <a:ext uri="{FF2B5EF4-FFF2-40B4-BE49-F238E27FC236}">
                            <a16:creationId xmlns:a16="http://schemas.microsoft.com/office/drawing/2014/main" id="{5B9C3A0E-E5D8-7A9A-29B9-2E93292AF8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39622" y="2023472"/>
                        <a:ext cx="376334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6" name="Rectangle 15">
                        <a:extLst>
                          <a:ext uri="{FF2B5EF4-FFF2-40B4-BE49-F238E27FC236}">
                            <a16:creationId xmlns:a16="http://schemas.microsoft.com/office/drawing/2014/main" id="{257FB6F7-E0F2-1F7D-6071-0A5207171C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77147" y="2023473"/>
                        <a:ext cx="297692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7" name="Rectangle 16">
                        <a:extLst>
                          <a:ext uri="{FF2B5EF4-FFF2-40B4-BE49-F238E27FC236}">
                            <a16:creationId xmlns:a16="http://schemas.microsoft.com/office/drawing/2014/main" id="{7C652E5B-1493-C360-5120-6982F58120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21956" y="2139540"/>
                        <a:ext cx="248669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8" name="Rectangle 17">
                        <a:extLst>
                          <a:ext uri="{FF2B5EF4-FFF2-40B4-BE49-F238E27FC236}">
                            <a16:creationId xmlns:a16="http://schemas.microsoft.com/office/drawing/2014/main" id="{602EE054-E903-27AB-AEE7-D0FFB5A524A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667501" y="2139541"/>
                        <a:ext cx="571097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9" name="Rectangle 18">
                        <a:extLst>
                          <a:ext uri="{FF2B5EF4-FFF2-40B4-BE49-F238E27FC236}">
                            <a16:creationId xmlns:a16="http://schemas.microsoft.com/office/drawing/2014/main" id="{9289BE1A-CBC7-05AC-FAC8-3EDFD635EA7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771927" y="1907405"/>
                        <a:ext cx="466671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0" name="Rectangle 19">
                        <a:extLst>
                          <a:ext uri="{FF2B5EF4-FFF2-40B4-BE49-F238E27FC236}">
                            <a16:creationId xmlns:a16="http://schemas.microsoft.com/office/drawing/2014/main" id="{885504ED-92A8-3652-DCF4-D46893A2121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10341" y="1766325"/>
                        <a:ext cx="1028257" cy="54864"/>
                      </a:xfrm>
                      <a:prstGeom prst="rect">
                        <a:avLst/>
                      </a:prstGeom>
                      <a:solidFill>
                        <a:srgbClr val="FFE69A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95A91CE2-6C41-DE07-2080-CD348C0C11F5}"/>
                      </a:ext>
                    </a:extLst>
                  </p:cNvPr>
                  <p:cNvSpPr/>
                  <p:nvPr/>
                </p:nvSpPr>
                <p:spPr>
                  <a:xfrm>
                    <a:off x="1751264" y="4848191"/>
                    <a:ext cx="3194668" cy="1477328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2400" dirty="0">
                        <a:latin typeface="Avenir Next" panose="020B0503020202020204" pitchFamily="34" charset="0"/>
                      </a:rPr>
                      <a:t>Accurate and Fast</a:t>
                    </a:r>
                    <a:br>
                      <a:rPr lang="en-US" sz="2400" dirty="0">
                        <a:latin typeface="Avenir Next" panose="020B0503020202020204" pitchFamily="34" charset="0"/>
                      </a:rPr>
                    </a:br>
                    <a:r>
                      <a:rPr lang="en-US" sz="2400" dirty="0">
                        <a:latin typeface="Avenir Next" panose="020B0503020202020204" pitchFamily="34" charset="0"/>
                      </a:rPr>
                      <a:t>Algorithms Scalable to</a:t>
                    </a:r>
                    <a:br>
                      <a:rPr lang="en-US" sz="2400" dirty="0">
                        <a:latin typeface="Avenir Next" panose="020B0503020202020204" pitchFamily="34" charset="0"/>
                      </a:rPr>
                    </a:br>
                    <a:r>
                      <a:rPr lang="en-US" sz="2400" b="1" dirty="0">
                        <a:latin typeface="Avenir Next" panose="020B0503020202020204" pitchFamily="34" charset="0"/>
                      </a:rPr>
                      <a:t>Large Volumes of Genomic Data</a:t>
                    </a:r>
                    <a:endParaRPr lang="en-US" sz="1200" b="1" dirty="0">
                      <a:latin typeface="Avenir Next" panose="020B0503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FE178F8-0181-45FE-8114-7F389FF329DD}"/>
                </a:ext>
              </a:extLst>
            </p:cNvPr>
            <p:cNvSpPr/>
            <p:nvPr/>
          </p:nvSpPr>
          <p:spPr>
            <a:xfrm>
              <a:off x="1337580" y="898301"/>
              <a:ext cx="2934169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49314"/>
                  </a:solidFill>
                  <a:latin typeface="Avenir Next" panose="020B0503020202020204" pitchFamily="34" charset="0"/>
                </a:rPr>
                <a:t>Research Directions</a:t>
              </a:r>
              <a:endParaRPr lang="en-US" sz="1200" b="1" dirty="0">
                <a:solidFill>
                  <a:srgbClr val="F49314"/>
                </a:solidFill>
                <a:latin typeface="Avenir Next" panose="020B0503020202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B77CCA0-4D34-FF0D-A55F-D4FBE94DCCD0}"/>
              </a:ext>
            </a:extLst>
          </p:cNvPr>
          <p:cNvGrpSpPr/>
          <p:nvPr/>
        </p:nvGrpSpPr>
        <p:grpSpPr>
          <a:xfrm>
            <a:off x="8059285" y="2342286"/>
            <a:ext cx="3593544" cy="2438770"/>
            <a:chOff x="5428741" y="641236"/>
            <a:chExt cx="3593544" cy="2438770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7DB500DA-0A60-1B5B-DCBE-FA6153986D4C}"/>
                </a:ext>
              </a:extLst>
            </p:cNvPr>
            <p:cNvSpPr/>
            <p:nvPr/>
          </p:nvSpPr>
          <p:spPr>
            <a:xfrm>
              <a:off x="5428741" y="1054887"/>
              <a:ext cx="3593544" cy="2025119"/>
            </a:xfrm>
            <a:prstGeom prst="roundRect">
              <a:avLst>
                <a:gd name="adj" fmla="val 5864"/>
              </a:avLst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400" dirty="0">
                  <a:latin typeface="Avenir Next" panose="020B0503020202020204" pitchFamily="34" charset="0"/>
                </a:rPr>
                <a:t>Enable fundamentally better integration of biological data analysis in our </a:t>
              </a:r>
              <a:r>
                <a:rPr lang="en-US" sz="2400" b="1" dirty="0">
                  <a:latin typeface="Avenir Next" panose="020B0503020202020204" pitchFamily="34" charset="0"/>
                </a:rPr>
                <a:t>everyday lives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B99DE47-7B37-0E74-74C1-B29570FABC21}"/>
                </a:ext>
              </a:extLst>
            </p:cNvPr>
            <p:cNvSpPr/>
            <p:nvPr/>
          </p:nvSpPr>
          <p:spPr>
            <a:xfrm>
              <a:off x="6792741" y="641236"/>
              <a:ext cx="865543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4473C4"/>
                  </a:solidFill>
                  <a:latin typeface="Avenir Next" panose="020B0503020202020204" pitchFamily="34" charset="0"/>
                </a:rPr>
                <a:t>Goal</a:t>
              </a:r>
              <a:endParaRPr lang="en-US" sz="1200" b="1" dirty="0">
                <a:solidFill>
                  <a:srgbClr val="4473C4"/>
                </a:solidFill>
                <a:latin typeface="Avenir Next" panose="020B0503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3393603-1142-EEEC-33EF-563868BE26D1}"/>
              </a:ext>
            </a:extLst>
          </p:cNvPr>
          <p:cNvGrpSpPr/>
          <p:nvPr/>
        </p:nvGrpSpPr>
        <p:grpSpPr>
          <a:xfrm>
            <a:off x="8098011" y="748698"/>
            <a:ext cx="3503003" cy="5625947"/>
            <a:chOff x="5961063" y="888828"/>
            <a:chExt cx="3503003" cy="5625947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5FE79BE-C5FD-6441-3BDA-4CD34B6E1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80" t="7661" r="25643" b="10118"/>
            <a:stretch/>
          </p:blipFill>
          <p:spPr>
            <a:xfrm>
              <a:off x="6026566" y="1729881"/>
              <a:ext cx="436641" cy="731520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4EB0C3A-9425-1BFE-0725-F41693BA2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453" y="888828"/>
              <a:ext cx="731520" cy="73152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A189D847-AAAD-C076-F4E4-C310EE09A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0797" y="888828"/>
              <a:ext cx="731520" cy="731520"/>
            </a:xfrm>
            <a:prstGeom prst="roundRect">
              <a:avLst>
                <a:gd name="adj" fmla="val 0"/>
              </a:avLst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E226C0D8-304B-45B8-C92D-876EFEC62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0797" y="5783255"/>
              <a:ext cx="731520" cy="731520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B0D9592C-B290-FE8B-E873-017D996BE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2546" y="5183135"/>
              <a:ext cx="731520" cy="731520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18FBA93-2AF6-2135-676F-02906F813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0319" y="5874695"/>
              <a:ext cx="548640" cy="548640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75831063-E767-95A9-0575-9E002E3E3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3986" y="1821220"/>
              <a:ext cx="548640" cy="54864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506BDF41-896B-3DC1-B1A6-1CF4332C7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1063" y="5267465"/>
              <a:ext cx="567645" cy="567645"/>
            </a:xfrm>
            <a:prstGeom prst="rect">
              <a:avLst/>
            </a:prstGeom>
          </p:spPr>
        </p:pic>
      </p:grpSp>
      <p:sp>
        <p:nvSpPr>
          <p:cNvPr id="45" name="Striped Right Arrow 44">
            <a:extLst>
              <a:ext uri="{FF2B5EF4-FFF2-40B4-BE49-F238E27FC236}">
                <a16:creationId xmlns:a16="http://schemas.microsoft.com/office/drawing/2014/main" id="{30E0C295-BFD0-B0BA-EDA5-305B7B5D31CB}"/>
              </a:ext>
            </a:extLst>
          </p:cNvPr>
          <p:cNvSpPr>
            <a:spLocks noChangeAspect="1"/>
          </p:cNvSpPr>
          <p:nvPr/>
        </p:nvSpPr>
        <p:spPr>
          <a:xfrm>
            <a:off x="5486399" y="3631187"/>
            <a:ext cx="2376197" cy="230790"/>
          </a:xfrm>
          <a:prstGeom prst="stripedRightArrow">
            <a:avLst>
              <a:gd name="adj1" fmla="val 42474"/>
              <a:gd name="adj2" fmla="val 9605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8E754FE-4881-5222-9FF6-164A184D0F0D}"/>
              </a:ext>
            </a:extLst>
          </p:cNvPr>
          <p:cNvGrpSpPr/>
          <p:nvPr/>
        </p:nvGrpSpPr>
        <p:grpSpPr>
          <a:xfrm>
            <a:off x="313703" y="1707605"/>
            <a:ext cx="6226930" cy="4738861"/>
            <a:chOff x="313703" y="1707605"/>
            <a:chExt cx="6226930" cy="4738861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AF797BDA-BAB6-11B4-9185-105DD2E2BDBA}"/>
                </a:ext>
              </a:extLst>
            </p:cNvPr>
            <p:cNvSpPr/>
            <p:nvPr/>
          </p:nvSpPr>
          <p:spPr>
            <a:xfrm>
              <a:off x="313703" y="2807131"/>
              <a:ext cx="4994217" cy="3639335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90000"/>
              </a:schemeClr>
            </a:solidFill>
            <a:ln w="19050" cap="flat" cmpd="sng" algn="ctr">
              <a:solidFill>
                <a:srgbClr val="F59511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endPara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1E0DAAE-EDAC-F769-47AF-FFFBAE41887E}"/>
                </a:ext>
              </a:extLst>
            </p:cNvPr>
            <p:cNvSpPr/>
            <p:nvPr/>
          </p:nvSpPr>
          <p:spPr>
            <a:xfrm>
              <a:off x="5414579" y="1707605"/>
              <a:ext cx="1126054" cy="7386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BF0600"/>
                  </a:solidFill>
                  <a:latin typeface="Avenir Next" panose="020B0503020202020204" pitchFamily="34" charset="0"/>
                </a:rPr>
                <a:t>Today’s</a:t>
              </a:r>
              <a:br>
                <a:rPr lang="en-US" sz="2400" b="1" dirty="0">
                  <a:solidFill>
                    <a:srgbClr val="BF0600"/>
                  </a:solidFill>
                  <a:latin typeface="Avenir Next" panose="020B0503020202020204" pitchFamily="34" charset="0"/>
                </a:rPr>
              </a:br>
              <a:r>
                <a:rPr lang="en-US" sz="2400" b="1" dirty="0">
                  <a:solidFill>
                    <a:srgbClr val="BF0600"/>
                  </a:solidFill>
                  <a:latin typeface="Avenir Next" panose="020B0503020202020204" pitchFamily="34" charset="0"/>
                </a:rPr>
                <a:t>Talk</a:t>
              </a:r>
              <a:endParaRPr lang="en-US" sz="1200" b="1" dirty="0">
                <a:solidFill>
                  <a:srgbClr val="BF0600"/>
                </a:solidFill>
                <a:latin typeface="Avenir Next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752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73527-44A2-C5FA-FCB6-7394D872B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3835B-8254-1ADF-1FC8-45AAD8F829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1520" y="1155648"/>
            <a:ext cx="10972800" cy="1169166"/>
          </a:xfrm>
        </p:spPr>
        <p:txBody>
          <a:bodyPr/>
          <a:lstStyle/>
          <a:p>
            <a:r>
              <a:rPr lang="en-US" sz="4200" dirty="0"/>
              <a:t>Lost in Translation: Harnessing the Power of Nanopore Electrical Signals in Genomics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C4779-E43E-DCB1-B792-7B81B60832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Can Firtina | </a:t>
            </a:r>
            <a:r>
              <a:rPr lang="en-US" dirty="0">
                <a:hlinkClick r:id="rId2"/>
              </a:rPr>
              <a:t>canfirtina@gmail.com</a:t>
            </a:r>
            <a:r>
              <a:rPr lang="en-US" dirty="0"/>
              <a:t> | </a:t>
            </a:r>
            <a:r>
              <a:rPr lang="en-US" dirty="0">
                <a:hlinkClick r:id="rId3"/>
              </a:rPr>
              <a:t>cs.umd.edu/~firtina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050AFC-D79D-96BF-A8B5-893EAF0123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Assistant Professor of Computer Science at UMD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F38057-66B4-66ED-8189-661A648235F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1520" y="3649308"/>
            <a:ext cx="11346180" cy="341632"/>
          </a:xfrm>
        </p:spPr>
        <p:txBody>
          <a:bodyPr/>
          <a:lstStyle/>
          <a:p>
            <a:r>
              <a:rPr lang="en-US" dirty="0"/>
              <a:t>Computational Genomics Summer Institute (CGSI 2026)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33C540-5866-B597-ED3B-911C12C57E9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31520" y="4039992"/>
            <a:ext cx="10972800" cy="341632"/>
          </a:xfrm>
        </p:spPr>
        <p:txBody>
          <a:bodyPr/>
          <a:lstStyle/>
          <a:p>
            <a:r>
              <a:rPr lang="en-US" dirty="0"/>
              <a:t>Rancho Palos Verdes, CA, USA. July 9 2026</a:t>
            </a:r>
          </a:p>
        </p:txBody>
      </p:sp>
    </p:spTree>
    <p:extLst>
      <p:ext uri="{BB962C8B-B14F-4D97-AF65-F5344CB8AC3E}">
        <p14:creationId xmlns:p14="http://schemas.microsoft.com/office/powerpoint/2010/main" val="6214854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93332-9F31-11F6-C444-6AADBAD04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54BB61-14A9-7A2B-CD2A-013F807C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53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9A2787-0888-307D-DAD6-16D28D21D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kern="0" dirty="0">
                <a:solidFill>
                  <a:srgbClr val="000000"/>
                </a:solidFill>
                <a:ea typeface="+mn-ea"/>
                <a:cs typeface="+mn-cs"/>
              </a:rPr>
              <a:t>Taha </a:t>
            </a:r>
            <a:r>
              <a:rPr lang="en-US" sz="2000" kern="0" dirty="0" err="1">
                <a:solidFill>
                  <a:srgbClr val="000000"/>
                </a:solidFill>
                <a:ea typeface="+mn-ea"/>
                <a:cs typeface="+mn-cs"/>
              </a:rPr>
              <a:t>Shahroodi</a:t>
            </a:r>
            <a:r>
              <a:rPr lang="en-US" sz="2000" kern="0" dirty="0">
                <a:solidFill>
                  <a:srgbClr val="000000"/>
                </a:solidFill>
                <a:ea typeface="+mn-ea"/>
                <a:cs typeface="+mn-cs"/>
              </a:rPr>
              <a:t>, Gagandeep Singh, Mahdi Zahedi, </a:t>
            </a:r>
            <a:r>
              <a:rPr lang="en-US" sz="2000" kern="0" dirty="0" err="1">
                <a:solidFill>
                  <a:srgbClr val="000000"/>
                </a:solidFill>
                <a:ea typeface="+mn-ea"/>
                <a:cs typeface="+mn-cs"/>
              </a:rPr>
              <a:t>Haiyu</a:t>
            </a:r>
            <a:r>
              <a:rPr lang="en-US" sz="2000" kern="0" dirty="0">
                <a:solidFill>
                  <a:srgbClr val="000000"/>
                </a:solidFill>
                <a:ea typeface="+mn-ea"/>
                <a:cs typeface="+mn-cs"/>
              </a:rPr>
              <a:t> Mao, Joel </a:t>
            </a:r>
            <a:r>
              <a:rPr lang="en-US" sz="2000" kern="0" dirty="0" err="1">
                <a:solidFill>
                  <a:srgbClr val="000000"/>
                </a:solidFill>
                <a:ea typeface="+mn-ea"/>
                <a:cs typeface="+mn-cs"/>
              </a:rPr>
              <a:t>Lindegger</a:t>
            </a:r>
            <a:r>
              <a:rPr lang="en-US" sz="2000" kern="0" dirty="0">
                <a:solidFill>
                  <a:srgbClr val="000000"/>
                </a:solidFill>
                <a:ea typeface="+mn-ea"/>
                <a:cs typeface="+mn-cs"/>
              </a:rPr>
              <a:t>, </a:t>
            </a:r>
            <a:r>
              <a:rPr lang="en-US" sz="2000" u="sng" kern="0" dirty="0">
                <a:solidFill>
                  <a:srgbClr val="000000"/>
                </a:solidFill>
                <a:ea typeface="+mn-ea"/>
                <a:cs typeface="+mn-cs"/>
              </a:rPr>
              <a:t>Can Firtina</a:t>
            </a:r>
            <a:r>
              <a:rPr lang="en-US" sz="2000" kern="0" dirty="0">
                <a:solidFill>
                  <a:srgbClr val="000000"/>
                </a:solidFill>
                <a:ea typeface="+mn-ea"/>
                <a:cs typeface="+mn-cs"/>
              </a:rPr>
              <a:t>,</a:t>
            </a:r>
            <a:br>
              <a:rPr lang="en-US" sz="2000" kern="0" dirty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en-US" sz="2000" kern="0" dirty="0">
                <a:solidFill>
                  <a:srgbClr val="000000"/>
                </a:solidFill>
                <a:ea typeface="+mn-ea"/>
                <a:cs typeface="+mn-cs"/>
              </a:rPr>
              <a:t>Stephan Wong, Onur Mutlu, and Said </a:t>
            </a:r>
            <a:r>
              <a:rPr lang="en-US" sz="2000" kern="0" dirty="0" err="1">
                <a:solidFill>
                  <a:srgbClr val="000000"/>
                </a:solidFill>
                <a:ea typeface="+mn-ea"/>
                <a:cs typeface="+mn-cs"/>
              </a:rPr>
              <a:t>Hamdioui</a:t>
            </a:r>
            <a:r>
              <a:rPr lang="en-US" sz="2000" kern="0" dirty="0">
                <a:solidFill>
                  <a:srgbClr val="000000"/>
                </a:solidFill>
                <a:ea typeface="+mn-ea"/>
                <a:cs typeface="+mn-cs"/>
              </a:rPr>
              <a:t>,</a:t>
            </a:r>
            <a:br>
              <a:rPr lang="en-US" sz="2000" kern="0" dirty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en-US" sz="2000" b="1" kern="0" dirty="0">
                <a:solidFill>
                  <a:srgbClr val="4473C4"/>
                </a:solidFill>
                <a:ea typeface="+mn-ea"/>
                <a:cs typeface="+mn-cs"/>
              </a:rPr>
              <a:t>"</a:t>
            </a:r>
            <a:r>
              <a:rPr lang="en-US" sz="2000" b="1" kern="0" dirty="0">
                <a:solidFill>
                  <a:srgbClr val="4473C4"/>
                </a:solidFill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Swordfish: A Framework for Evaluating Deep Neural Network-based Basecalling</a:t>
            </a:r>
            <a:br>
              <a:rPr lang="en-US" sz="2000" b="1" kern="0" dirty="0">
                <a:solidFill>
                  <a:srgbClr val="4473C4"/>
                </a:solidFill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2000" b="1" kern="0" dirty="0">
                <a:solidFill>
                  <a:srgbClr val="4473C4"/>
                </a:solidFill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using Computation-In-Memory with Non-Ideal Memristors</a:t>
            </a:r>
            <a:r>
              <a:rPr lang="en-US" sz="2000" b="1" kern="0" dirty="0">
                <a:solidFill>
                  <a:srgbClr val="4473C4"/>
                </a:solidFill>
                <a:ea typeface="+mn-ea"/>
                <a:cs typeface="+mn-cs"/>
              </a:rPr>
              <a:t>"</a:t>
            </a:r>
            <a:br>
              <a:rPr lang="en-US" sz="2000" kern="0" dirty="0">
                <a:solidFill>
                  <a:srgbClr val="0000FF"/>
                </a:solidFill>
                <a:ea typeface="+mn-ea"/>
                <a:cs typeface="+mn-cs"/>
              </a:rPr>
            </a:br>
            <a:r>
              <a:rPr lang="en-US" sz="2000" i="1" kern="0" dirty="0">
                <a:solidFill>
                  <a:srgbClr val="000000"/>
                </a:solidFill>
                <a:ea typeface="+mn-ea"/>
                <a:cs typeface="+mn-cs"/>
              </a:rPr>
              <a:t>Proceedings of the </a:t>
            </a:r>
            <a:r>
              <a:rPr lang="en-US" sz="2000" i="1" kern="0" dirty="0">
                <a:solidFill>
                  <a:srgbClr val="000000"/>
                </a:solidFill>
                <a:ea typeface="+mn-ea"/>
                <a:cs typeface="+mn-cs"/>
                <a:hlinkClick r:id="rId4"/>
              </a:rPr>
              <a:t>56th International Symposium on Microarchitecture </a:t>
            </a:r>
            <a:r>
              <a:rPr lang="en-US" sz="2000" i="1" kern="0" dirty="0">
                <a:solidFill>
                  <a:srgbClr val="000000"/>
                </a:solidFill>
                <a:ea typeface="+mn-ea"/>
                <a:cs typeface="+mn-cs"/>
              </a:rPr>
              <a:t>(</a:t>
            </a:r>
            <a:r>
              <a:rPr lang="en-US" sz="2000" b="1" i="1" kern="0" dirty="0">
                <a:solidFill>
                  <a:srgbClr val="000000"/>
                </a:solidFill>
                <a:ea typeface="+mn-ea"/>
                <a:cs typeface="+mn-cs"/>
              </a:rPr>
              <a:t>MICRO</a:t>
            </a:r>
            <a:r>
              <a:rPr lang="en-US" sz="2000" i="1" kern="0" dirty="0">
                <a:solidFill>
                  <a:srgbClr val="000000"/>
                </a:solidFill>
                <a:ea typeface="+mn-ea"/>
                <a:cs typeface="+mn-cs"/>
              </a:rPr>
              <a:t>), Toronto, ON, Canada, November 2023.</a:t>
            </a:r>
            <a:br>
              <a:rPr lang="en-US" sz="2000" kern="0" dirty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en-US" sz="2000" dirty="0">
                <a:solidFill>
                  <a:srgbClr val="000000"/>
                </a:solidFill>
              </a:rPr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>
                <a:solidFill>
                  <a:srgbClr val="000000"/>
                </a:solidFill>
              </a:rPr>
              <a:t> 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>
                <a:solidFill>
                  <a:srgbClr val="000000"/>
                </a:solidFill>
              </a:rPr>
              <a:t>]</a:t>
            </a:r>
            <a:br>
              <a:rPr lang="en-US" sz="2000" dirty="0"/>
            </a:br>
            <a:r>
              <a:rPr lang="en-US" sz="2000" dirty="0">
                <a:solidFill>
                  <a:srgbClr val="000000"/>
                </a:solidFill>
              </a:rPr>
              <a:t>[</a:t>
            </a:r>
            <a:r>
              <a:rPr lang="en-US" sz="2000" dirty="0">
                <a:hlinkClick r:id="rId7"/>
              </a:rPr>
              <a:t>arXiv version</a:t>
            </a:r>
            <a:r>
              <a:rPr lang="en-US" sz="2000" dirty="0">
                <a:solidFill>
                  <a:srgbClr val="000000"/>
                </a:solidFill>
              </a:rPr>
              <a:t>]</a:t>
            </a:r>
            <a:endParaRPr lang="en-US" sz="2000" kern="0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AD7224-FC3E-0E8A-AC3E-D1AB08835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946279-BE0E-577D-1EAB-C3CC43B2D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Basecalling using PIM </a:t>
            </a:r>
            <a:r>
              <a:rPr lang="en-US" sz="2400" dirty="0"/>
              <a:t>[MICRO '23]</a:t>
            </a:r>
          </a:p>
        </p:txBody>
      </p:sp>
      <p:pic>
        <p:nvPicPr>
          <p:cNvPr id="6" name="Picture 5" descr="A close-up of a computer&#10;&#10;Description automatically generated">
            <a:extLst>
              <a:ext uri="{FF2B5EF4-FFF2-40B4-BE49-F238E27FC236}">
                <a16:creationId xmlns:a16="http://schemas.microsoft.com/office/drawing/2014/main" id="{C1F8311E-7ECA-D941-709A-5C84BFAD07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64" y="3429000"/>
            <a:ext cx="10235673" cy="256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719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710A9-5C94-BF2F-1FDA-B09A995B5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venir Next" panose="020B0503020202020204"/>
              </a:rPr>
              <a:t>DNN Hardware Acceleration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E9A367-133B-DD3C-C12B-255225706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59</a:t>
            </a:fld>
            <a:endParaRPr lang="en-US"/>
          </a:p>
        </p:txBody>
      </p:sp>
      <p:sp>
        <p:nvSpPr>
          <p:cNvPr id="4" name="Down Arrow 7">
            <a:extLst>
              <a:ext uri="{FF2B5EF4-FFF2-40B4-BE49-F238E27FC236}">
                <a16:creationId xmlns:a16="http://schemas.microsoft.com/office/drawing/2014/main" id="{AF5F7940-5BD0-3313-47EE-286D8B3F73B5}"/>
              </a:ext>
            </a:extLst>
          </p:cNvPr>
          <p:cNvSpPr/>
          <p:nvPr/>
        </p:nvSpPr>
        <p:spPr>
          <a:xfrm>
            <a:off x="8292002" y="3610378"/>
            <a:ext cx="674915" cy="784261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venir Next" panose="020B0503020202020204"/>
            </a:endParaRPr>
          </a:p>
        </p:txBody>
      </p:sp>
      <p:sp>
        <p:nvSpPr>
          <p:cNvPr id="5" name="Down Arrow 8">
            <a:extLst>
              <a:ext uri="{FF2B5EF4-FFF2-40B4-BE49-F238E27FC236}">
                <a16:creationId xmlns:a16="http://schemas.microsoft.com/office/drawing/2014/main" id="{CDA769A0-2C2D-CF8F-F357-D48B85C77087}"/>
              </a:ext>
            </a:extLst>
          </p:cNvPr>
          <p:cNvSpPr/>
          <p:nvPr/>
        </p:nvSpPr>
        <p:spPr>
          <a:xfrm>
            <a:off x="3690538" y="3610378"/>
            <a:ext cx="674915" cy="784261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venir Next" panose="020B0503020202020204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8C24535-6085-F9FC-228A-E065D70766CA}"/>
              </a:ext>
            </a:extLst>
          </p:cNvPr>
          <p:cNvSpPr/>
          <p:nvPr/>
        </p:nvSpPr>
        <p:spPr>
          <a:xfrm>
            <a:off x="2718169" y="841441"/>
            <a:ext cx="7344478" cy="70046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Avenir Next" panose="020B0503020202020204"/>
                <a:cs typeface="Arial" panose="020B0604020202020204" pitchFamily="34" charset="0"/>
              </a:rPr>
              <a:t>DNN execution is dominated by: 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31C1F13E-D3DC-1F03-6DDB-D9D9B11D4888}"/>
              </a:ext>
            </a:extLst>
          </p:cNvPr>
          <p:cNvSpPr/>
          <p:nvPr/>
        </p:nvSpPr>
        <p:spPr>
          <a:xfrm>
            <a:off x="2042953" y="4394639"/>
            <a:ext cx="3970086" cy="20090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Avenir Next" panose="020B0503020202020204"/>
              </a:rPr>
              <a:t>Memristor-based crossbars support VMM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77D02629-9837-7C66-E047-E49F499CF166}"/>
              </a:ext>
            </a:extLst>
          </p:cNvPr>
          <p:cNvSpPr/>
          <p:nvPr/>
        </p:nvSpPr>
        <p:spPr>
          <a:xfrm>
            <a:off x="2042953" y="1601317"/>
            <a:ext cx="3970086" cy="20090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457200"/>
            <a:r>
              <a:rPr lang="en-US" sz="2800">
                <a:solidFill>
                  <a:schemeClr val="tx1"/>
                </a:solidFill>
                <a:latin typeface="Avenir Next" panose="020B0503020202020204"/>
              </a:rPr>
              <a:t>Vector-Matrix Multiplication (VMM)</a:t>
            </a:r>
            <a:endParaRPr lang="en-US" sz="2800" dirty="0">
              <a:solidFill>
                <a:schemeClr val="tx1"/>
              </a:solidFill>
              <a:latin typeface="Avenir Next" panose="020B0503020202020204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8E69BE6-3F01-13BC-0E5B-5DE35B60064B}"/>
              </a:ext>
            </a:extLst>
          </p:cNvPr>
          <p:cNvSpPr/>
          <p:nvPr/>
        </p:nvSpPr>
        <p:spPr>
          <a:xfrm>
            <a:off x="6644416" y="1601317"/>
            <a:ext cx="3970086" cy="20090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Avenir Next" panose="020B0503020202020204"/>
              </a:rPr>
              <a:t>Data movement between memory and accelerator</a:t>
            </a:r>
          </a:p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Avenir Next" panose="020B0503020202020204"/>
              </a:rPr>
              <a:t>(e.g., GPU or TPU)</a:t>
            </a: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A109D53B-AD00-EB5F-DFDE-5C6B9E2A8935}"/>
              </a:ext>
            </a:extLst>
          </p:cNvPr>
          <p:cNvSpPr/>
          <p:nvPr/>
        </p:nvSpPr>
        <p:spPr>
          <a:xfrm>
            <a:off x="6644416" y="4394639"/>
            <a:ext cx="3970086" cy="20090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Avenir Next" panose="020B0503020202020204"/>
              </a:rPr>
              <a:t>Processing in Memory (PIM) minimizes data movement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3DB3E8-8083-7189-7590-E41E60156058}"/>
              </a:ext>
            </a:extLst>
          </p:cNvPr>
          <p:cNvSpPr/>
          <p:nvPr/>
        </p:nvSpPr>
        <p:spPr>
          <a:xfrm>
            <a:off x="-1842" y="843279"/>
            <a:ext cx="12193842" cy="5721183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17E137B-A6FD-65C1-E2A2-FCE1320DE56B}"/>
              </a:ext>
            </a:extLst>
          </p:cNvPr>
          <p:cNvSpPr/>
          <p:nvPr/>
        </p:nvSpPr>
        <p:spPr>
          <a:xfrm>
            <a:off x="-218209" y="3003441"/>
            <a:ext cx="12531436" cy="1457844"/>
          </a:xfrm>
          <a:prstGeom prst="roundRect">
            <a:avLst>
              <a:gd name="adj" fmla="val 0"/>
            </a:avLst>
          </a:prstGeom>
          <a:solidFill>
            <a:srgbClr val="E5EFFF"/>
          </a:solidFill>
          <a:ln w="57150" cap="sq">
            <a:solidFill>
              <a:srgbClr val="4473C4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  <a:latin typeface="Avenir Next" panose="020B0503020202020204"/>
                <a:cs typeface="Arial" panose="020B0604020202020204" pitchFamily="34" charset="0"/>
              </a:rPr>
              <a:t>Memristor-based PIM for DNN Acceleration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FD02E6-DB0F-02EE-1141-251666A969C3}"/>
              </a:ext>
            </a:extLst>
          </p:cNvPr>
          <p:cNvSpPr txBox="1"/>
          <p:nvPr/>
        </p:nvSpPr>
        <p:spPr>
          <a:xfrm>
            <a:off x="633044" y="6510727"/>
            <a:ext cx="10420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800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Lato" panose="020F0502020204030203" pitchFamily="34" charset="0"/>
              </a:rPr>
              <a:t>[Ankit+, ASPLOS 2019], [Chi+, ISCA 2016],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Lato" panose="020F0502020204030203" pitchFamily="34" charset="0"/>
              </a:rPr>
              <a:t>[Lou+, PACT2020], 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Lato" panose="020F0502020204030203" pitchFamily="34" charset="0"/>
              </a:rPr>
              <a:t>[</a:t>
            </a:r>
            <a:r>
              <a:rPr lang="en-US" sz="1800" b="1" dirty="0" err="1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Lato" panose="020F0502020204030203" pitchFamily="34" charset="0"/>
              </a:rPr>
              <a:t>Shafiee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  <a:latin typeface="Avenir Next" panose="020B0503020202020204"/>
                <a:cs typeface="Lato" panose="020F0502020204030203" pitchFamily="34" charset="0"/>
              </a:rPr>
              <a:t>+, ISCA 2016]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Avenir Next" panose="020B0503020202020204"/>
              <a:cs typeface="Lato" panose="020F0502020204030203" pitchFamily="34" charset="0"/>
            </a:endParaRPr>
          </a:p>
          <a:p>
            <a:pPr lvl="1"/>
            <a:endParaRPr lang="en-US" b="1" dirty="0">
              <a:solidFill>
                <a:schemeClr val="bg2">
                  <a:lumMod val="50000"/>
                </a:schemeClr>
              </a:solidFill>
              <a:latin typeface="Avenir Next" panose="020B0503020202020204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24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97D67-C0E3-D3BD-DD0C-72FBADC2F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AA631-3F3E-A30A-0922-9948A1B2A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VMM in Memristor-based Crossbars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E39FFC-036C-59A8-AEDC-78466D365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60</a:t>
            </a:fld>
            <a:endParaRPr 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52CA568E-B31E-9564-1EE5-CABC0E524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051" y="2084461"/>
            <a:ext cx="2394612" cy="987092"/>
          </a:xfrm>
          <a:prstGeom prst="rect">
            <a:avLst/>
          </a:prstGeom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CF38D0EF-3F19-D5C6-A941-98BB9CA80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154" y="2410153"/>
            <a:ext cx="399943" cy="399943"/>
          </a:xfrm>
          <a:prstGeom prst="rect">
            <a:avLst/>
          </a:prstGeom>
        </p:spPr>
      </p:pic>
      <p:pic>
        <p:nvPicPr>
          <p:cNvPr id="6" name="图片 6">
            <a:extLst>
              <a:ext uri="{FF2B5EF4-FFF2-40B4-BE49-F238E27FC236}">
                <a16:creationId xmlns:a16="http://schemas.microsoft.com/office/drawing/2014/main" id="{74F5F389-669F-F5CD-FB67-F6E33936A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3111" y="1271181"/>
            <a:ext cx="2504052" cy="2707083"/>
          </a:xfrm>
          <a:prstGeom prst="rect">
            <a:avLst/>
          </a:prstGeom>
        </p:spPr>
      </p:pic>
      <p:pic>
        <p:nvPicPr>
          <p:cNvPr id="7" name="图片 8">
            <a:extLst>
              <a:ext uri="{FF2B5EF4-FFF2-40B4-BE49-F238E27FC236}">
                <a16:creationId xmlns:a16="http://schemas.microsoft.com/office/drawing/2014/main" id="{4F4475DC-3827-DA47-19A6-1ECD81265D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7136" y="2193827"/>
            <a:ext cx="2048885" cy="731744"/>
          </a:xfrm>
          <a:prstGeom prst="rect">
            <a:avLst/>
          </a:prstGeom>
        </p:spPr>
      </p:pic>
      <p:pic>
        <p:nvPicPr>
          <p:cNvPr id="8" name="图片 9">
            <a:extLst>
              <a:ext uri="{FF2B5EF4-FFF2-40B4-BE49-F238E27FC236}">
                <a16:creationId xmlns:a16="http://schemas.microsoft.com/office/drawing/2014/main" id="{616D4762-C7E5-40BD-C4FB-6D0FC81D7A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8623" y="2084461"/>
            <a:ext cx="846584" cy="940649"/>
          </a:xfrm>
          <a:prstGeom prst="rect">
            <a:avLst/>
          </a:prstGeom>
        </p:spPr>
      </p:pic>
      <p:pic>
        <p:nvPicPr>
          <p:cNvPr id="9" name="图片 10">
            <a:extLst>
              <a:ext uri="{FF2B5EF4-FFF2-40B4-BE49-F238E27FC236}">
                <a16:creationId xmlns:a16="http://schemas.microsoft.com/office/drawing/2014/main" id="{A25B031E-B28B-C8BC-4D66-0855D7C4AE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9072" y="1080498"/>
            <a:ext cx="3655361" cy="3460927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17">
            <a:extLst>
              <a:ext uri="{FF2B5EF4-FFF2-40B4-BE49-F238E27FC236}">
                <a16:creationId xmlns:a16="http://schemas.microsoft.com/office/drawing/2014/main" id="{99ED8EC0-078B-0A14-13D4-9DC95E98CB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5244" y="1183306"/>
            <a:ext cx="1189586" cy="2808203"/>
          </a:xfrm>
          <a:prstGeom prst="rect">
            <a:avLst/>
          </a:prstGeom>
        </p:spPr>
      </p:pic>
      <p:pic>
        <p:nvPicPr>
          <p:cNvPr id="11" name="图片 18">
            <a:extLst>
              <a:ext uri="{FF2B5EF4-FFF2-40B4-BE49-F238E27FC236}">
                <a16:creationId xmlns:a16="http://schemas.microsoft.com/office/drawing/2014/main" id="{DB0E4C47-D7FD-F1C1-BC19-8B40A39A3A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0200" y="4473213"/>
            <a:ext cx="3117315" cy="986492"/>
          </a:xfrm>
          <a:prstGeom prst="rect">
            <a:avLst/>
          </a:prstGeom>
        </p:spPr>
      </p:pic>
      <p:cxnSp>
        <p:nvCxnSpPr>
          <p:cNvPr id="12" name="直接箭头连接符 22">
            <a:extLst>
              <a:ext uri="{FF2B5EF4-FFF2-40B4-BE49-F238E27FC236}">
                <a16:creationId xmlns:a16="http://schemas.microsoft.com/office/drawing/2014/main" id="{22D679E2-8850-A5C6-ED80-761DE4577B59}"/>
              </a:ext>
            </a:extLst>
          </p:cNvPr>
          <p:cNvCxnSpPr/>
          <p:nvPr/>
        </p:nvCxnSpPr>
        <p:spPr>
          <a:xfrm flipH="1">
            <a:off x="5110700" y="1449691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47">
            <a:extLst>
              <a:ext uri="{FF2B5EF4-FFF2-40B4-BE49-F238E27FC236}">
                <a16:creationId xmlns:a16="http://schemas.microsoft.com/office/drawing/2014/main" id="{90FC231F-E0D7-ECAA-9734-23F384D162E4}"/>
              </a:ext>
            </a:extLst>
          </p:cNvPr>
          <p:cNvGrpSpPr/>
          <p:nvPr/>
        </p:nvGrpSpPr>
        <p:grpSpPr>
          <a:xfrm>
            <a:off x="4279856" y="1467896"/>
            <a:ext cx="830844" cy="2236488"/>
            <a:chOff x="2382229" y="2776110"/>
            <a:chExt cx="830844" cy="2236488"/>
          </a:xfrm>
        </p:grpSpPr>
        <p:grpSp>
          <p:nvGrpSpPr>
            <p:cNvPr id="14" name="组合 46">
              <a:extLst>
                <a:ext uri="{FF2B5EF4-FFF2-40B4-BE49-F238E27FC236}">
                  <a16:creationId xmlns:a16="http://schemas.microsoft.com/office/drawing/2014/main" id="{25ED1D32-8FF1-E0CF-F70C-E52BD769E2B9}"/>
                </a:ext>
              </a:extLst>
            </p:cNvPr>
            <p:cNvGrpSpPr/>
            <p:nvPr/>
          </p:nvGrpSpPr>
          <p:grpSpPr>
            <a:xfrm>
              <a:off x="2382229" y="2776110"/>
              <a:ext cx="830844" cy="1493556"/>
              <a:chOff x="2382229" y="2776110"/>
              <a:chExt cx="830844" cy="1493556"/>
            </a:xfrm>
          </p:grpSpPr>
          <p:cxnSp>
            <p:nvCxnSpPr>
              <p:cNvPr id="16" name="直接连接符 3">
                <a:extLst>
                  <a:ext uri="{FF2B5EF4-FFF2-40B4-BE49-F238E27FC236}">
                    <a16:creationId xmlns:a16="http://schemas.microsoft.com/office/drawing/2014/main" id="{4CE4FCBE-6623-232E-B8D8-7E06648AA243}"/>
                  </a:ext>
                </a:extLst>
              </p:cNvPr>
              <p:cNvCxnSpPr/>
              <p:nvPr/>
            </p:nvCxnSpPr>
            <p:spPr>
              <a:xfrm>
                <a:off x="2412583" y="2776110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26">
                <a:extLst>
                  <a:ext uri="{FF2B5EF4-FFF2-40B4-BE49-F238E27FC236}">
                    <a16:creationId xmlns:a16="http://schemas.microsoft.com/office/drawing/2014/main" id="{6ECD7E0A-3517-2E5D-FA7C-922055CFA733}"/>
                  </a:ext>
                </a:extLst>
              </p:cNvPr>
              <p:cNvCxnSpPr/>
              <p:nvPr/>
            </p:nvCxnSpPr>
            <p:spPr>
              <a:xfrm>
                <a:off x="2412583" y="3545846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27">
                <a:extLst>
                  <a:ext uri="{FF2B5EF4-FFF2-40B4-BE49-F238E27FC236}">
                    <a16:creationId xmlns:a16="http://schemas.microsoft.com/office/drawing/2014/main" id="{4417FBAD-4A5F-0523-D1F3-D02EB19CB31F}"/>
                  </a:ext>
                </a:extLst>
              </p:cNvPr>
              <p:cNvCxnSpPr/>
              <p:nvPr/>
            </p:nvCxnSpPr>
            <p:spPr>
              <a:xfrm>
                <a:off x="2382229" y="4269666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直接连接符 28">
              <a:extLst>
                <a:ext uri="{FF2B5EF4-FFF2-40B4-BE49-F238E27FC236}">
                  <a16:creationId xmlns:a16="http://schemas.microsoft.com/office/drawing/2014/main" id="{27B0DF66-C8DB-B070-C49E-B9BF8CEB7EC6}"/>
                </a:ext>
              </a:extLst>
            </p:cNvPr>
            <p:cNvCxnSpPr/>
            <p:nvPr/>
          </p:nvCxnSpPr>
          <p:spPr>
            <a:xfrm>
              <a:off x="2412583" y="5012598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直接箭头连接符 29">
            <a:extLst>
              <a:ext uri="{FF2B5EF4-FFF2-40B4-BE49-F238E27FC236}">
                <a16:creationId xmlns:a16="http://schemas.microsoft.com/office/drawing/2014/main" id="{43949A71-2771-057D-7EE7-5DA81AC19411}"/>
              </a:ext>
            </a:extLst>
          </p:cNvPr>
          <p:cNvCxnSpPr/>
          <p:nvPr/>
        </p:nvCxnSpPr>
        <p:spPr>
          <a:xfrm flipH="1">
            <a:off x="5934125" y="1469051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30">
            <a:extLst>
              <a:ext uri="{FF2B5EF4-FFF2-40B4-BE49-F238E27FC236}">
                <a16:creationId xmlns:a16="http://schemas.microsoft.com/office/drawing/2014/main" id="{27DBFF62-906A-10D5-6D97-6DDE395F90BB}"/>
              </a:ext>
            </a:extLst>
          </p:cNvPr>
          <p:cNvCxnSpPr/>
          <p:nvPr/>
        </p:nvCxnSpPr>
        <p:spPr>
          <a:xfrm flipH="1">
            <a:off x="6799941" y="1458388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31">
            <a:extLst>
              <a:ext uri="{FF2B5EF4-FFF2-40B4-BE49-F238E27FC236}">
                <a16:creationId xmlns:a16="http://schemas.microsoft.com/office/drawing/2014/main" id="{86417C45-A998-9EFF-CEAC-9D91F5F80045}"/>
              </a:ext>
            </a:extLst>
          </p:cNvPr>
          <p:cNvCxnSpPr/>
          <p:nvPr/>
        </p:nvCxnSpPr>
        <p:spPr>
          <a:xfrm flipH="1">
            <a:off x="7591600" y="1469051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48">
            <a:extLst>
              <a:ext uri="{FF2B5EF4-FFF2-40B4-BE49-F238E27FC236}">
                <a16:creationId xmlns:a16="http://schemas.microsoft.com/office/drawing/2014/main" id="{BB3C5A5F-DB9A-E420-ED6F-87C8D2CB4517}"/>
              </a:ext>
            </a:extLst>
          </p:cNvPr>
          <p:cNvGrpSpPr/>
          <p:nvPr/>
        </p:nvGrpSpPr>
        <p:grpSpPr>
          <a:xfrm>
            <a:off x="5102943" y="1467896"/>
            <a:ext cx="830844" cy="2236488"/>
            <a:chOff x="3205316" y="2776110"/>
            <a:chExt cx="830844" cy="2236488"/>
          </a:xfrm>
        </p:grpSpPr>
        <p:cxnSp>
          <p:nvCxnSpPr>
            <p:cNvPr id="23" name="直接连接符 32">
              <a:extLst>
                <a:ext uri="{FF2B5EF4-FFF2-40B4-BE49-F238E27FC236}">
                  <a16:creationId xmlns:a16="http://schemas.microsoft.com/office/drawing/2014/main" id="{C377A87C-E931-C9DE-C8C0-9BF99611DECA}"/>
                </a:ext>
              </a:extLst>
            </p:cNvPr>
            <p:cNvCxnSpPr/>
            <p:nvPr/>
          </p:nvCxnSpPr>
          <p:spPr>
            <a:xfrm>
              <a:off x="3235670" y="2776110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33">
              <a:extLst>
                <a:ext uri="{FF2B5EF4-FFF2-40B4-BE49-F238E27FC236}">
                  <a16:creationId xmlns:a16="http://schemas.microsoft.com/office/drawing/2014/main" id="{5C222A3B-E917-3908-B08B-FBC6EAA59D58}"/>
                </a:ext>
              </a:extLst>
            </p:cNvPr>
            <p:cNvCxnSpPr/>
            <p:nvPr/>
          </p:nvCxnSpPr>
          <p:spPr>
            <a:xfrm>
              <a:off x="3235670" y="3545846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34">
              <a:extLst>
                <a:ext uri="{FF2B5EF4-FFF2-40B4-BE49-F238E27FC236}">
                  <a16:creationId xmlns:a16="http://schemas.microsoft.com/office/drawing/2014/main" id="{2741C763-714F-5672-FC11-6E1EDE9D163B}"/>
                </a:ext>
              </a:extLst>
            </p:cNvPr>
            <p:cNvCxnSpPr/>
            <p:nvPr/>
          </p:nvCxnSpPr>
          <p:spPr>
            <a:xfrm>
              <a:off x="3205316" y="4269666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35">
              <a:extLst>
                <a:ext uri="{FF2B5EF4-FFF2-40B4-BE49-F238E27FC236}">
                  <a16:creationId xmlns:a16="http://schemas.microsoft.com/office/drawing/2014/main" id="{A5EAFE16-A61F-1477-FD3C-4450AD46BE7C}"/>
                </a:ext>
              </a:extLst>
            </p:cNvPr>
            <p:cNvCxnSpPr/>
            <p:nvPr/>
          </p:nvCxnSpPr>
          <p:spPr>
            <a:xfrm>
              <a:off x="3235670" y="5012598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40">
            <a:extLst>
              <a:ext uri="{FF2B5EF4-FFF2-40B4-BE49-F238E27FC236}">
                <a16:creationId xmlns:a16="http://schemas.microsoft.com/office/drawing/2014/main" id="{E2AE1C98-7FE7-A489-8FEE-82AF83F100F6}"/>
              </a:ext>
            </a:extLst>
          </p:cNvPr>
          <p:cNvGrpSpPr/>
          <p:nvPr/>
        </p:nvGrpSpPr>
        <p:grpSpPr>
          <a:xfrm>
            <a:off x="5917084" y="1469051"/>
            <a:ext cx="896170" cy="2236488"/>
            <a:chOff x="4019457" y="2777265"/>
            <a:chExt cx="830844" cy="2236488"/>
          </a:xfrm>
        </p:grpSpPr>
        <p:cxnSp>
          <p:nvCxnSpPr>
            <p:cNvPr id="28" name="直接连接符 36">
              <a:extLst>
                <a:ext uri="{FF2B5EF4-FFF2-40B4-BE49-F238E27FC236}">
                  <a16:creationId xmlns:a16="http://schemas.microsoft.com/office/drawing/2014/main" id="{C287C98E-AE64-0030-5481-927EC1802596}"/>
                </a:ext>
              </a:extLst>
            </p:cNvPr>
            <p:cNvCxnSpPr/>
            <p:nvPr/>
          </p:nvCxnSpPr>
          <p:spPr>
            <a:xfrm>
              <a:off x="4049811" y="2777265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37">
              <a:extLst>
                <a:ext uri="{FF2B5EF4-FFF2-40B4-BE49-F238E27FC236}">
                  <a16:creationId xmlns:a16="http://schemas.microsoft.com/office/drawing/2014/main" id="{1512C618-4F9C-994E-BB63-47494CC43BDB}"/>
                </a:ext>
              </a:extLst>
            </p:cNvPr>
            <p:cNvCxnSpPr/>
            <p:nvPr/>
          </p:nvCxnSpPr>
          <p:spPr>
            <a:xfrm>
              <a:off x="4049811" y="354700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38">
              <a:extLst>
                <a:ext uri="{FF2B5EF4-FFF2-40B4-BE49-F238E27FC236}">
                  <a16:creationId xmlns:a16="http://schemas.microsoft.com/office/drawing/2014/main" id="{192DF397-092D-3F7E-A885-1F8D31072144}"/>
                </a:ext>
              </a:extLst>
            </p:cNvPr>
            <p:cNvCxnSpPr/>
            <p:nvPr/>
          </p:nvCxnSpPr>
          <p:spPr>
            <a:xfrm>
              <a:off x="4019457" y="427082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9">
              <a:extLst>
                <a:ext uri="{FF2B5EF4-FFF2-40B4-BE49-F238E27FC236}">
                  <a16:creationId xmlns:a16="http://schemas.microsoft.com/office/drawing/2014/main" id="{6394F502-DC16-4072-8258-148033ACAF60}"/>
                </a:ext>
              </a:extLst>
            </p:cNvPr>
            <p:cNvCxnSpPr/>
            <p:nvPr/>
          </p:nvCxnSpPr>
          <p:spPr>
            <a:xfrm>
              <a:off x="4049811" y="5013753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41">
            <a:extLst>
              <a:ext uri="{FF2B5EF4-FFF2-40B4-BE49-F238E27FC236}">
                <a16:creationId xmlns:a16="http://schemas.microsoft.com/office/drawing/2014/main" id="{1EE65B6F-77F9-9ABF-62A9-C383B8D0B2E2}"/>
              </a:ext>
            </a:extLst>
          </p:cNvPr>
          <p:cNvGrpSpPr/>
          <p:nvPr/>
        </p:nvGrpSpPr>
        <p:grpSpPr>
          <a:xfrm>
            <a:off x="6763313" y="1463254"/>
            <a:ext cx="851439" cy="2236488"/>
            <a:chOff x="4019457" y="2777265"/>
            <a:chExt cx="830844" cy="2236488"/>
          </a:xfrm>
        </p:grpSpPr>
        <p:cxnSp>
          <p:nvCxnSpPr>
            <p:cNvPr id="33" name="直接连接符 42">
              <a:extLst>
                <a:ext uri="{FF2B5EF4-FFF2-40B4-BE49-F238E27FC236}">
                  <a16:creationId xmlns:a16="http://schemas.microsoft.com/office/drawing/2014/main" id="{04FAAFBD-EEB3-2CF1-593D-A5105B6F6D34}"/>
                </a:ext>
              </a:extLst>
            </p:cNvPr>
            <p:cNvCxnSpPr/>
            <p:nvPr/>
          </p:nvCxnSpPr>
          <p:spPr>
            <a:xfrm>
              <a:off x="4049811" y="2777265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43">
              <a:extLst>
                <a:ext uri="{FF2B5EF4-FFF2-40B4-BE49-F238E27FC236}">
                  <a16:creationId xmlns:a16="http://schemas.microsoft.com/office/drawing/2014/main" id="{2E2535E0-3289-0DA3-6FA0-A9E3682083D1}"/>
                </a:ext>
              </a:extLst>
            </p:cNvPr>
            <p:cNvCxnSpPr/>
            <p:nvPr/>
          </p:nvCxnSpPr>
          <p:spPr>
            <a:xfrm>
              <a:off x="4049811" y="354700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44">
              <a:extLst>
                <a:ext uri="{FF2B5EF4-FFF2-40B4-BE49-F238E27FC236}">
                  <a16:creationId xmlns:a16="http://schemas.microsoft.com/office/drawing/2014/main" id="{82D66C06-2403-50C4-BCF8-69D1FEA954F0}"/>
                </a:ext>
              </a:extLst>
            </p:cNvPr>
            <p:cNvCxnSpPr/>
            <p:nvPr/>
          </p:nvCxnSpPr>
          <p:spPr>
            <a:xfrm>
              <a:off x="4019457" y="427082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45">
              <a:extLst>
                <a:ext uri="{FF2B5EF4-FFF2-40B4-BE49-F238E27FC236}">
                  <a16:creationId xmlns:a16="http://schemas.microsoft.com/office/drawing/2014/main" id="{9C6B70A1-0E0B-E82C-9BC4-02C44DF709C3}"/>
                </a:ext>
              </a:extLst>
            </p:cNvPr>
            <p:cNvCxnSpPr/>
            <p:nvPr/>
          </p:nvCxnSpPr>
          <p:spPr>
            <a:xfrm>
              <a:off x="4049811" y="5013753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D5C71782-0227-46BA-FC6A-97C0EF005366}"/>
              </a:ext>
            </a:extLst>
          </p:cNvPr>
          <p:cNvSpPr txBox="1">
            <a:spLocks/>
          </p:cNvSpPr>
          <p:nvPr/>
        </p:nvSpPr>
        <p:spPr>
          <a:xfrm rot="16200000">
            <a:off x="3144601" y="2420999"/>
            <a:ext cx="2763708" cy="28832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000" indent="0">
              <a:buFont typeface="Arial" panose="020B0604020202020204" pitchFamily="34" charset="0"/>
              <a:buNone/>
            </a:pPr>
            <a:r>
              <a:rPr lang="en-US" sz="1400" b="1" dirty="0">
                <a:cs typeface="Lato" panose="020F0502020204030203" pitchFamily="34" charset="0"/>
              </a:rPr>
              <a:t>Digital to Analog Converters</a:t>
            </a:r>
            <a:endParaRPr lang="en-US" sz="1400" dirty="0">
              <a:cs typeface="Lato" panose="020F0502020204030203" pitchFamily="34" charset="0"/>
            </a:endParaRPr>
          </a:p>
        </p:txBody>
      </p:sp>
      <p:sp>
        <p:nvSpPr>
          <p:cNvPr id="38" name="Content Placeholder 4">
            <a:extLst>
              <a:ext uri="{FF2B5EF4-FFF2-40B4-BE49-F238E27FC236}">
                <a16:creationId xmlns:a16="http://schemas.microsoft.com/office/drawing/2014/main" id="{67131E56-6D9E-ED07-6EAC-BBE9E67572BC}"/>
              </a:ext>
            </a:extLst>
          </p:cNvPr>
          <p:cNvSpPr txBox="1">
            <a:spLocks/>
          </p:cNvSpPr>
          <p:nvPr/>
        </p:nvSpPr>
        <p:spPr>
          <a:xfrm>
            <a:off x="5006127" y="4227889"/>
            <a:ext cx="2750823" cy="2406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24000" indent="-243000" algn="l" defTabSz="685800" rtl="0" eaLnBrk="1" latinLnBrk="0" hangingPunct="1">
              <a:lnSpc>
                <a:spcPct val="90000"/>
              </a:lnSpc>
              <a:spcBef>
                <a:spcPts val="1063"/>
              </a:spcBef>
              <a:buClr>
                <a:schemeClr val="tx1"/>
              </a:buClr>
              <a:buSzPct val="45000"/>
              <a:buFont typeface="Wingdings" charset="2"/>
              <a:buChar char=""/>
              <a:defRPr sz="24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Cambria" panose="02040503050406030204" pitchFamily="18" charset="0"/>
              <a:buChar char="-"/>
              <a:defRPr sz="20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000" indent="0">
              <a:buNone/>
            </a:pPr>
            <a:r>
              <a:rPr lang="en-US" sz="1400" b="1" dirty="0">
                <a:cs typeface="Lato" panose="020F0502020204030203" pitchFamily="34" charset="0"/>
              </a:rPr>
              <a:t>Analog to Digital Converters</a:t>
            </a:r>
            <a:endParaRPr lang="en-US" sz="1400" dirty="0"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5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CE316-8EE9-87AD-B742-32C8CA633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2B0E5-A8AC-1737-7C31-89AC9FA9E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Non-idealities in Memristor-based Crossbars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D44C4F-7F2C-2D1E-76FA-ECE16ED19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61</a:t>
            </a:fld>
            <a:endParaRPr lang="en-US"/>
          </a:p>
        </p:txBody>
      </p:sp>
      <p:pic>
        <p:nvPicPr>
          <p:cNvPr id="4" name="图片 10">
            <a:extLst>
              <a:ext uri="{FF2B5EF4-FFF2-40B4-BE49-F238E27FC236}">
                <a16:creationId xmlns:a16="http://schemas.microsoft.com/office/drawing/2014/main" id="{CA2DCE82-90E4-1690-EEEC-C643F27AA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9073" y="1080502"/>
            <a:ext cx="3655361" cy="3460927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17">
            <a:extLst>
              <a:ext uri="{FF2B5EF4-FFF2-40B4-BE49-F238E27FC236}">
                <a16:creationId xmlns:a16="http://schemas.microsoft.com/office/drawing/2014/main" id="{BE83F544-A249-4249-5C03-85E380F61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245" y="1183310"/>
            <a:ext cx="1189586" cy="2808203"/>
          </a:xfrm>
          <a:prstGeom prst="rect">
            <a:avLst/>
          </a:prstGeom>
        </p:spPr>
      </p:pic>
      <p:pic>
        <p:nvPicPr>
          <p:cNvPr id="6" name="图片 18">
            <a:extLst>
              <a:ext uri="{FF2B5EF4-FFF2-40B4-BE49-F238E27FC236}">
                <a16:creationId xmlns:a16="http://schemas.microsoft.com/office/drawing/2014/main" id="{B4CE6DED-658C-4567-22AE-23934452FB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201" y="4473217"/>
            <a:ext cx="3117315" cy="986492"/>
          </a:xfrm>
          <a:prstGeom prst="rect">
            <a:avLst/>
          </a:prstGeom>
        </p:spPr>
      </p:pic>
      <p:cxnSp>
        <p:nvCxnSpPr>
          <p:cNvPr id="7" name="直接箭头连接符 22">
            <a:extLst>
              <a:ext uri="{FF2B5EF4-FFF2-40B4-BE49-F238E27FC236}">
                <a16:creationId xmlns:a16="http://schemas.microsoft.com/office/drawing/2014/main" id="{D205AA92-5073-7BC1-289A-25E5AA06A454}"/>
              </a:ext>
            </a:extLst>
          </p:cNvPr>
          <p:cNvCxnSpPr/>
          <p:nvPr/>
        </p:nvCxnSpPr>
        <p:spPr>
          <a:xfrm flipH="1">
            <a:off x="5110701" y="1449695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47">
            <a:extLst>
              <a:ext uri="{FF2B5EF4-FFF2-40B4-BE49-F238E27FC236}">
                <a16:creationId xmlns:a16="http://schemas.microsoft.com/office/drawing/2014/main" id="{5AAE0BA7-6532-225C-EC8B-447E0A778BB9}"/>
              </a:ext>
            </a:extLst>
          </p:cNvPr>
          <p:cNvGrpSpPr/>
          <p:nvPr/>
        </p:nvGrpSpPr>
        <p:grpSpPr>
          <a:xfrm>
            <a:off x="4279857" y="1467900"/>
            <a:ext cx="830844" cy="2236488"/>
            <a:chOff x="2382229" y="2776110"/>
            <a:chExt cx="830844" cy="2236488"/>
          </a:xfrm>
        </p:grpSpPr>
        <p:grpSp>
          <p:nvGrpSpPr>
            <p:cNvPr id="9" name="组合 46">
              <a:extLst>
                <a:ext uri="{FF2B5EF4-FFF2-40B4-BE49-F238E27FC236}">
                  <a16:creationId xmlns:a16="http://schemas.microsoft.com/office/drawing/2014/main" id="{33938953-A879-EA54-0AFB-4B5397F729A9}"/>
                </a:ext>
              </a:extLst>
            </p:cNvPr>
            <p:cNvGrpSpPr/>
            <p:nvPr/>
          </p:nvGrpSpPr>
          <p:grpSpPr>
            <a:xfrm>
              <a:off x="2382229" y="2776110"/>
              <a:ext cx="830844" cy="1493556"/>
              <a:chOff x="2382229" y="2776110"/>
              <a:chExt cx="830844" cy="1493556"/>
            </a:xfrm>
          </p:grpSpPr>
          <p:cxnSp>
            <p:nvCxnSpPr>
              <p:cNvPr id="11" name="直接连接符 3">
                <a:extLst>
                  <a:ext uri="{FF2B5EF4-FFF2-40B4-BE49-F238E27FC236}">
                    <a16:creationId xmlns:a16="http://schemas.microsoft.com/office/drawing/2014/main" id="{A4A7CB55-C2EC-9901-4EF1-0CF20CE57EF7}"/>
                  </a:ext>
                </a:extLst>
              </p:cNvPr>
              <p:cNvCxnSpPr/>
              <p:nvPr/>
            </p:nvCxnSpPr>
            <p:spPr>
              <a:xfrm>
                <a:off x="2412583" y="2776110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26">
                <a:extLst>
                  <a:ext uri="{FF2B5EF4-FFF2-40B4-BE49-F238E27FC236}">
                    <a16:creationId xmlns:a16="http://schemas.microsoft.com/office/drawing/2014/main" id="{28A4EC93-D4AC-997A-ABE4-CE873FF1BDD3}"/>
                  </a:ext>
                </a:extLst>
              </p:cNvPr>
              <p:cNvCxnSpPr/>
              <p:nvPr/>
            </p:nvCxnSpPr>
            <p:spPr>
              <a:xfrm>
                <a:off x="2412583" y="3545846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27">
                <a:extLst>
                  <a:ext uri="{FF2B5EF4-FFF2-40B4-BE49-F238E27FC236}">
                    <a16:creationId xmlns:a16="http://schemas.microsoft.com/office/drawing/2014/main" id="{28B5E952-1890-A693-5C21-4AD889648A21}"/>
                  </a:ext>
                </a:extLst>
              </p:cNvPr>
              <p:cNvCxnSpPr/>
              <p:nvPr/>
            </p:nvCxnSpPr>
            <p:spPr>
              <a:xfrm>
                <a:off x="2382229" y="4269666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直接连接符 28">
              <a:extLst>
                <a:ext uri="{FF2B5EF4-FFF2-40B4-BE49-F238E27FC236}">
                  <a16:creationId xmlns:a16="http://schemas.microsoft.com/office/drawing/2014/main" id="{7D7FDB06-189D-4B36-0A99-582A619EA2B2}"/>
                </a:ext>
              </a:extLst>
            </p:cNvPr>
            <p:cNvCxnSpPr/>
            <p:nvPr/>
          </p:nvCxnSpPr>
          <p:spPr>
            <a:xfrm>
              <a:off x="2412583" y="5012598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箭头连接符 29">
            <a:extLst>
              <a:ext uri="{FF2B5EF4-FFF2-40B4-BE49-F238E27FC236}">
                <a16:creationId xmlns:a16="http://schemas.microsoft.com/office/drawing/2014/main" id="{68EDE1E5-105C-FEE8-0772-6E321C31A0EE}"/>
              </a:ext>
            </a:extLst>
          </p:cNvPr>
          <p:cNvCxnSpPr/>
          <p:nvPr/>
        </p:nvCxnSpPr>
        <p:spPr>
          <a:xfrm flipH="1">
            <a:off x="5934126" y="1469055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30">
            <a:extLst>
              <a:ext uri="{FF2B5EF4-FFF2-40B4-BE49-F238E27FC236}">
                <a16:creationId xmlns:a16="http://schemas.microsoft.com/office/drawing/2014/main" id="{F7EBA599-6A24-A2D5-3BFB-5E4BE2D1FAFD}"/>
              </a:ext>
            </a:extLst>
          </p:cNvPr>
          <p:cNvCxnSpPr/>
          <p:nvPr/>
        </p:nvCxnSpPr>
        <p:spPr>
          <a:xfrm flipH="1">
            <a:off x="6799942" y="1458392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31">
            <a:extLst>
              <a:ext uri="{FF2B5EF4-FFF2-40B4-BE49-F238E27FC236}">
                <a16:creationId xmlns:a16="http://schemas.microsoft.com/office/drawing/2014/main" id="{77FC94DB-A1F6-47EA-E707-28B44478BDAC}"/>
              </a:ext>
            </a:extLst>
          </p:cNvPr>
          <p:cNvCxnSpPr/>
          <p:nvPr/>
        </p:nvCxnSpPr>
        <p:spPr>
          <a:xfrm flipH="1">
            <a:off x="7591601" y="1469055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48">
            <a:extLst>
              <a:ext uri="{FF2B5EF4-FFF2-40B4-BE49-F238E27FC236}">
                <a16:creationId xmlns:a16="http://schemas.microsoft.com/office/drawing/2014/main" id="{62D8F6AC-0CBF-5EE8-EDEE-EA78B13A8841}"/>
              </a:ext>
            </a:extLst>
          </p:cNvPr>
          <p:cNvGrpSpPr/>
          <p:nvPr/>
        </p:nvGrpSpPr>
        <p:grpSpPr>
          <a:xfrm>
            <a:off x="5102944" y="1467900"/>
            <a:ext cx="830844" cy="2236488"/>
            <a:chOff x="3205316" y="2776110"/>
            <a:chExt cx="830844" cy="2236488"/>
          </a:xfrm>
        </p:grpSpPr>
        <p:cxnSp>
          <p:nvCxnSpPr>
            <p:cNvPr id="18" name="直接连接符 32">
              <a:extLst>
                <a:ext uri="{FF2B5EF4-FFF2-40B4-BE49-F238E27FC236}">
                  <a16:creationId xmlns:a16="http://schemas.microsoft.com/office/drawing/2014/main" id="{81F921BF-CDBB-1561-4DA3-3ADF9D81993D}"/>
                </a:ext>
              </a:extLst>
            </p:cNvPr>
            <p:cNvCxnSpPr/>
            <p:nvPr/>
          </p:nvCxnSpPr>
          <p:spPr>
            <a:xfrm>
              <a:off x="3235670" y="2776110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33">
              <a:extLst>
                <a:ext uri="{FF2B5EF4-FFF2-40B4-BE49-F238E27FC236}">
                  <a16:creationId xmlns:a16="http://schemas.microsoft.com/office/drawing/2014/main" id="{ABEFBD49-C370-F9F8-D905-1D139D3158D8}"/>
                </a:ext>
              </a:extLst>
            </p:cNvPr>
            <p:cNvCxnSpPr/>
            <p:nvPr/>
          </p:nvCxnSpPr>
          <p:spPr>
            <a:xfrm>
              <a:off x="3235670" y="3545846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34">
              <a:extLst>
                <a:ext uri="{FF2B5EF4-FFF2-40B4-BE49-F238E27FC236}">
                  <a16:creationId xmlns:a16="http://schemas.microsoft.com/office/drawing/2014/main" id="{8ECB945D-99FD-CD4A-90B2-C845FE845AE7}"/>
                </a:ext>
              </a:extLst>
            </p:cNvPr>
            <p:cNvCxnSpPr/>
            <p:nvPr/>
          </p:nvCxnSpPr>
          <p:spPr>
            <a:xfrm>
              <a:off x="3205316" y="4269666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35">
              <a:extLst>
                <a:ext uri="{FF2B5EF4-FFF2-40B4-BE49-F238E27FC236}">
                  <a16:creationId xmlns:a16="http://schemas.microsoft.com/office/drawing/2014/main" id="{89481A77-126D-7BD5-DC43-AD316C8B2133}"/>
                </a:ext>
              </a:extLst>
            </p:cNvPr>
            <p:cNvCxnSpPr/>
            <p:nvPr/>
          </p:nvCxnSpPr>
          <p:spPr>
            <a:xfrm>
              <a:off x="3235670" y="5012598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40">
            <a:extLst>
              <a:ext uri="{FF2B5EF4-FFF2-40B4-BE49-F238E27FC236}">
                <a16:creationId xmlns:a16="http://schemas.microsoft.com/office/drawing/2014/main" id="{8ED2E4AC-CDFC-15B6-3619-58250607DAD7}"/>
              </a:ext>
            </a:extLst>
          </p:cNvPr>
          <p:cNvGrpSpPr/>
          <p:nvPr/>
        </p:nvGrpSpPr>
        <p:grpSpPr>
          <a:xfrm>
            <a:off x="5917085" y="1469055"/>
            <a:ext cx="896170" cy="2236488"/>
            <a:chOff x="4019457" y="2777265"/>
            <a:chExt cx="830844" cy="2236488"/>
          </a:xfrm>
        </p:grpSpPr>
        <p:cxnSp>
          <p:nvCxnSpPr>
            <p:cNvPr id="23" name="直接连接符 36">
              <a:extLst>
                <a:ext uri="{FF2B5EF4-FFF2-40B4-BE49-F238E27FC236}">
                  <a16:creationId xmlns:a16="http://schemas.microsoft.com/office/drawing/2014/main" id="{D66507C1-7D05-7D93-1E24-3A7FBBA8AA3B}"/>
                </a:ext>
              </a:extLst>
            </p:cNvPr>
            <p:cNvCxnSpPr/>
            <p:nvPr/>
          </p:nvCxnSpPr>
          <p:spPr>
            <a:xfrm>
              <a:off x="4049811" y="2777265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37">
              <a:extLst>
                <a:ext uri="{FF2B5EF4-FFF2-40B4-BE49-F238E27FC236}">
                  <a16:creationId xmlns:a16="http://schemas.microsoft.com/office/drawing/2014/main" id="{14C9A832-4819-9335-2E1D-1550A6B3FC42}"/>
                </a:ext>
              </a:extLst>
            </p:cNvPr>
            <p:cNvCxnSpPr/>
            <p:nvPr/>
          </p:nvCxnSpPr>
          <p:spPr>
            <a:xfrm>
              <a:off x="4049811" y="354700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38">
              <a:extLst>
                <a:ext uri="{FF2B5EF4-FFF2-40B4-BE49-F238E27FC236}">
                  <a16:creationId xmlns:a16="http://schemas.microsoft.com/office/drawing/2014/main" id="{8D8C9BB3-B91C-C278-B722-EC8196FD60A8}"/>
                </a:ext>
              </a:extLst>
            </p:cNvPr>
            <p:cNvCxnSpPr/>
            <p:nvPr/>
          </p:nvCxnSpPr>
          <p:spPr>
            <a:xfrm>
              <a:off x="4019457" y="427082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39">
              <a:extLst>
                <a:ext uri="{FF2B5EF4-FFF2-40B4-BE49-F238E27FC236}">
                  <a16:creationId xmlns:a16="http://schemas.microsoft.com/office/drawing/2014/main" id="{6E2DCB27-0FB8-0120-EC31-AE743B87EF30}"/>
                </a:ext>
              </a:extLst>
            </p:cNvPr>
            <p:cNvCxnSpPr/>
            <p:nvPr/>
          </p:nvCxnSpPr>
          <p:spPr>
            <a:xfrm>
              <a:off x="4049811" y="5013753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41">
            <a:extLst>
              <a:ext uri="{FF2B5EF4-FFF2-40B4-BE49-F238E27FC236}">
                <a16:creationId xmlns:a16="http://schemas.microsoft.com/office/drawing/2014/main" id="{5D25329E-C531-B20E-E9D9-4254DDA10E1B}"/>
              </a:ext>
            </a:extLst>
          </p:cNvPr>
          <p:cNvGrpSpPr/>
          <p:nvPr/>
        </p:nvGrpSpPr>
        <p:grpSpPr>
          <a:xfrm>
            <a:off x="6763314" y="1463258"/>
            <a:ext cx="851439" cy="2236488"/>
            <a:chOff x="4019457" y="2777265"/>
            <a:chExt cx="830844" cy="2236488"/>
          </a:xfrm>
        </p:grpSpPr>
        <p:cxnSp>
          <p:nvCxnSpPr>
            <p:cNvPr id="28" name="直接连接符 42">
              <a:extLst>
                <a:ext uri="{FF2B5EF4-FFF2-40B4-BE49-F238E27FC236}">
                  <a16:creationId xmlns:a16="http://schemas.microsoft.com/office/drawing/2014/main" id="{03629D34-FC68-48F7-2FC4-3C7ADE1D62D8}"/>
                </a:ext>
              </a:extLst>
            </p:cNvPr>
            <p:cNvCxnSpPr/>
            <p:nvPr/>
          </p:nvCxnSpPr>
          <p:spPr>
            <a:xfrm>
              <a:off x="4049811" y="2777265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43">
              <a:extLst>
                <a:ext uri="{FF2B5EF4-FFF2-40B4-BE49-F238E27FC236}">
                  <a16:creationId xmlns:a16="http://schemas.microsoft.com/office/drawing/2014/main" id="{1673A7C5-4C44-6E8A-D3C4-489F18A4B509}"/>
                </a:ext>
              </a:extLst>
            </p:cNvPr>
            <p:cNvCxnSpPr/>
            <p:nvPr/>
          </p:nvCxnSpPr>
          <p:spPr>
            <a:xfrm>
              <a:off x="4049811" y="354700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44">
              <a:extLst>
                <a:ext uri="{FF2B5EF4-FFF2-40B4-BE49-F238E27FC236}">
                  <a16:creationId xmlns:a16="http://schemas.microsoft.com/office/drawing/2014/main" id="{413AE51D-0520-2AFA-3673-F33394B3C59E}"/>
                </a:ext>
              </a:extLst>
            </p:cNvPr>
            <p:cNvCxnSpPr/>
            <p:nvPr/>
          </p:nvCxnSpPr>
          <p:spPr>
            <a:xfrm>
              <a:off x="4019457" y="427082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45">
              <a:extLst>
                <a:ext uri="{FF2B5EF4-FFF2-40B4-BE49-F238E27FC236}">
                  <a16:creationId xmlns:a16="http://schemas.microsoft.com/office/drawing/2014/main" id="{78A6030E-739A-174D-71AE-3635CB2072E9}"/>
                </a:ext>
              </a:extLst>
            </p:cNvPr>
            <p:cNvCxnSpPr/>
            <p:nvPr/>
          </p:nvCxnSpPr>
          <p:spPr>
            <a:xfrm>
              <a:off x="4049811" y="5013753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982B83A6-4589-23CD-E114-69867151A8BA}"/>
              </a:ext>
            </a:extLst>
          </p:cNvPr>
          <p:cNvSpPr txBox="1">
            <a:spLocks/>
          </p:cNvSpPr>
          <p:nvPr/>
        </p:nvSpPr>
        <p:spPr>
          <a:xfrm rot="16200000">
            <a:off x="3117339" y="2479671"/>
            <a:ext cx="2732300" cy="20239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000" indent="0">
              <a:buFont typeface="Arial" panose="020B0604020202020204" pitchFamily="34" charset="0"/>
              <a:buNone/>
            </a:pPr>
            <a:r>
              <a:rPr lang="en-US" sz="1400" b="1" dirty="0">
                <a:cs typeface="Lato" panose="020F0502020204030203" pitchFamily="34" charset="0"/>
              </a:rPr>
              <a:t>Digital to Analog Converters</a:t>
            </a:r>
            <a:endParaRPr lang="en-US" sz="1400" dirty="0">
              <a:cs typeface="Lato" panose="020F0502020204030203" pitchFamily="34" charset="0"/>
            </a:endParaRP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5DCA70E2-E6B6-39E7-82D7-3E410D0CD33D}"/>
              </a:ext>
            </a:extLst>
          </p:cNvPr>
          <p:cNvSpPr txBox="1">
            <a:spLocks/>
          </p:cNvSpPr>
          <p:nvPr/>
        </p:nvSpPr>
        <p:spPr>
          <a:xfrm>
            <a:off x="5006128" y="4227893"/>
            <a:ext cx="2750823" cy="2406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24000" indent="-243000" algn="l" defTabSz="685800" rtl="0" eaLnBrk="1" latinLnBrk="0" hangingPunct="1">
              <a:lnSpc>
                <a:spcPct val="90000"/>
              </a:lnSpc>
              <a:spcBef>
                <a:spcPts val="1063"/>
              </a:spcBef>
              <a:buClr>
                <a:schemeClr val="tx1"/>
              </a:buClr>
              <a:buSzPct val="45000"/>
              <a:buFont typeface="Wingdings" charset="2"/>
              <a:buChar char=""/>
              <a:defRPr sz="24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Cambria" panose="02040503050406030204" pitchFamily="18" charset="0"/>
              <a:buChar char="-"/>
              <a:defRPr sz="20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000" indent="0">
              <a:buNone/>
            </a:pPr>
            <a:r>
              <a:rPr lang="en-US" sz="1400" b="1" dirty="0">
                <a:cs typeface="Lato" panose="020F0502020204030203" pitchFamily="34" charset="0"/>
              </a:rPr>
              <a:t>Analog to Digital Converters</a:t>
            </a:r>
            <a:endParaRPr lang="en-US" sz="1400" dirty="0">
              <a:cs typeface="Lato" panose="020F0502020204030203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69EB0B1-496F-EF9B-BA16-328CA7CED34E}"/>
              </a:ext>
            </a:extLst>
          </p:cNvPr>
          <p:cNvGrpSpPr/>
          <p:nvPr/>
        </p:nvGrpSpPr>
        <p:grpSpPr>
          <a:xfrm>
            <a:off x="1688828" y="1067362"/>
            <a:ext cx="2875403" cy="1186393"/>
            <a:chOff x="78237" y="828369"/>
            <a:chExt cx="2875403" cy="118639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3F4D711-D516-AFFA-3CC7-744AB38C3C21}"/>
                </a:ext>
              </a:extLst>
            </p:cNvPr>
            <p:cNvSpPr txBox="1"/>
            <p:nvPr/>
          </p:nvSpPr>
          <p:spPr>
            <a:xfrm>
              <a:off x="78237" y="1645430"/>
              <a:ext cx="1984151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2400" b="1" spc="-38" dirty="0">
                  <a:latin typeface="Avenir Next"/>
                  <a:ea typeface="Lato" panose="020F0502020204030203" pitchFamily="34" charset="0"/>
                  <a:cs typeface="Lato" panose="020F0502020204030203" pitchFamily="34" charset="0"/>
                </a:rPr>
                <a:t>Non-ideal DAC</a:t>
              </a:r>
            </a:p>
          </p:txBody>
        </p:sp>
        <p:sp>
          <p:nvSpPr>
            <p:cNvPr id="36" name="Lightning Bolt 35">
              <a:extLst>
                <a:ext uri="{FF2B5EF4-FFF2-40B4-BE49-F238E27FC236}">
                  <a16:creationId xmlns:a16="http://schemas.microsoft.com/office/drawing/2014/main" id="{782429CE-C5D3-752D-B137-236D275EAFD8}"/>
                </a:ext>
              </a:extLst>
            </p:cNvPr>
            <p:cNvSpPr/>
            <p:nvPr/>
          </p:nvSpPr>
          <p:spPr>
            <a:xfrm rot="1800000">
              <a:off x="2119780" y="828369"/>
              <a:ext cx="833860" cy="490356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C16C0B48-CCEB-4BA7-8CA4-34CA5D20D500}"/>
                </a:ext>
              </a:extLst>
            </p:cNvPr>
            <p:cNvSpPr/>
            <p:nvPr/>
          </p:nvSpPr>
          <p:spPr>
            <a:xfrm rot="11487980" flipH="1">
              <a:off x="1460431" y="846341"/>
              <a:ext cx="1117539" cy="1030713"/>
            </a:xfrm>
            <a:prstGeom prst="arc">
              <a:avLst>
                <a:gd name="adj1" fmla="val 16199996"/>
                <a:gd name="adj2" fmla="val 127622"/>
              </a:avLst>
            </a:prstGeom>
            <a:ln w="44450" cap="rnd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 Next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2BAB8A3-E301-D422-3830-B9367A692C72}"/>
              </a:ext>
            </a:extLst>
          </p:cNvPr>
          <p:cNvGrpSpPr/>
          <p:nvPr/>
        </p:nvGrpSpPr>
        <p:grpSpPr>
          <a:xfrm>
            <a:off x="7490482" y="884442"/>
            <a:ext cx="3379661" cy="1465796"/>
            <a:chOff x="5879891" y="645449"/>
            <a:chExt cx="3379661" cy="146579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8CB86BA-B5F3-EE51-5293-92090F5976C8}"/>
                </a:ext>
              </a:extLst>
            </p:cNvPr>
            <p:cNvSpPr txBox="1"/>
            <p:nvPr/>
          </p:nvSpPr>
          <p:spPr>
            <a:xfrm>
              <a:off x="6402477" y="1372581"/>
              <a:ext cx="2857075" cy="73866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2400" b="1" spc="-38" dirty="0">
                  <a:latin typeface="Avenir Next"/>
                  <a:ea typeface="Lato" panose="020F0502020204030203" pitchFamily="34" charset="0"/>
                  <a:cs typeface="Lato" panose="020F0502020204030203" pitchFamily="34" charset="0"/>
                </a:rPr>
                <a:t>Variation in </a:t>
              </a:r>
            </a:p>
            <a:p>
              <a:r>
                <a:rPr lang="en-US" sz="2400" b="1" spc="-38" dirty="0">
                  <a:latin typeface="Avenir Next"/>
                  <a:ea typeface="Lato" panose="020F0502020204030203" pitchFamily="34" charset="0"/>
                  <a:cs typeface="Lato" panose="020F0502020204030203" pitchFamily="34" charset="0"/>
                </a:rPr>
                <a:t>Synaptic Conductance</a:t>
              </a:r>
            </a:p>
          </p:txBody>
        </p: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32B61438-F312-AB83-EA18-980D67D7BB53}"/>
                </a:ext>
              </a:extLst>
            </p:cNvPr>
            <p:cNvSpPr/>
            <p:nvPr/>
          </p:nvSpPr>
          <p:spPr>
            <a:xfrm rot="19800000" flipH="1">
              <a:off x="5879891" y="645449"/>
              <a:ext cx="833860" cy="490356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C8290247-DA68-B3BD-AD2F-D1D6113441BD}"/>
                </a:ext>
              </a:extLst>
            </p:cNvPr>
            <p:cNvSpPr/>
            <p:nvPr/>
          </p:nvSpPr>
          <p:spPr>
            <a:xfrm rot="4977794" flipH="1">
              <a:off x="6171891" y="928507"/>
              <a:ext cx="1117539" cy="1030713"/>
            </a:xfrm>
            <a:prstGeom prst="arc">
              <a:avLst>
                <a:gd name="adj1" fmla="val 16199996"/>
                <a:gd name="adj2" fmla="val 127622"/>
              </a:avLst>
            </a:prstGeom>
            <a:ln w="44450" cap="rnd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 Next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3C3673D-18F7-3241-9284-8F145105EC61}"/>
              </a:ext>
            </a:extLst>
          </p:cNvPr>
          <p:cNvGrpSpPr/>
          <p:nvPr/>
        </p:nvGrpSpPr>
        <p:grpSpPr>
          <a:xfrm>
            <a:off x="7480586" y="2590449"/>
            <a:ext cx="3937279" cy="502546"/>
            <a:chOff x="5869995" y="2472643"/>
            <a:chExt cx="3937279" cy="50254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62C4184-E01A-1C9A-77B7-0E7C1BFAE8EC}"/>
                </a:ext>
              </a:extLst>
            </p:cNvPr>
            <p:cNvSpPr txBox="1"/>
            <p:nvPr/>
          </p:nvSpPr>
          <p:spPr>
            <a:xfrm>
              <a:off x="7022221" y="2605857"/>
              <a:ext cx="2785053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2400" b="1" spc="-38" dirty="0">
                  <a:latin typeface="Avenir Next"/>
                  <a:ea typeface="Lato" panose="020F0502020204030203" pitchFamily="34" charset="0"/>
                  <a:cs typeface="Lato" panose="020F0502020204030203" pitchFamily="34" charset="0"/>
                </a:rPr>
                <a:t>Wire Resistance</a:t>
              </a:r>
            </a:p>
          </p:txBody>
        </p:sp>
        <p:sp>
          <p:nvSpPr>
            <p:cNvPr id="44" name="Lightning Bolt 43">
              <a:extLst>
                <a:ext uri="{FF2B5EF4-FFF2-40B4-BE49-F238E27FC236}">
                  <a16:creationId xmlns:a16="http://schemas.microsoft.com/office/drawing/2014/main" id="{A10B194D-2F6D-10DB-FD7B-9EEC4AF2C3D8}"/>
                </a:ext>
              </a:extLst>
            </p:cNvPr>
            <p:cNvSpPr/>
            <p:nvPr/>
          </p:nvSpPr>
          <p:spPr>
            <a:xfrm rot="19800000" flipH="1">
              <a:off x="5869995" y="2472643"/>
              <a:ext cx="833860" cy="490356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05CB233-66C3-8058-FC47-9043952C9B2D}"/>
                </a:ext>
              </a:extLst>
            </p:cNvPr>
            <p:cNvCxnSpPr>
              <a:cxnSpLocks/>
            </p:cNvCxnSpPr>
            <p:nvPr/>
          </p:nvCxnSpPr>
          <p:spPr>
            <a:xfrm>
              <a:off x="6517588" y="2828202"/>
              <a:ext cx="415290" cy="0"/>
            </a:xfrm>
            <a:prstGeom prst="line">
              <a:avLst/>
            </a:prstGeom>
            <a:ln w="44450" cap="rnd">
              <a:solidFill>
                <a:schemeClr val="tx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C98F1B4-740B-AEB6-B3AC-D79916FDAE28}"/>
              </a:ext>
            </a:extLst>
          </p:cNvPr>
          <p:cNvGrpSpPr/>
          <p:nvPr/>
        </p:nvGrpSpPr>
        <p:grpSpPr>
          <a:xfrm>
            <a:off x="7545999" y="3550905"/>
            <a:ext cx="3492543" cy="1305040"/>
            <a:chOff x="5935408" y="3311912"/>
            <a:chExt cx="3492543" cy="130504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83164FD-C4CE-FEBD-CF84-843CAB541A67}"/>
                </a:ext>
              </a:extLst>
            </p:cNvPr>
            <p:cNvSpPr txBox="1"/>
            <p:nvPr/>
          </p:nvSpPr>
          <p:spPr>
            <a:xfrm>
              <a:off x="6839859" y="4098433"/>
              <a:ext cx="2588092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2400" b="1" spc="-38" dirty="0">
                  <a:latin typeface="Avenir Next"/>
                  <a:ea typeface="Lato" panose="020F0502020204030203" pitchFamily="34" charset="0"/>
                  <a:cs typeface="Lato" panose="020F0502020204030203" pitchFamily="34" charset="0"/>
                </a:rPr>
                <a:t>Non-ideal ADC</a:t>
              </a:r>
            </a:p>
          </p:txBody>
        </p:sp>
        <p:sp>
          <p:nvSpPr>
            <p:cNvPr id="48" name="Lightning Bolt 47">
              <a:extLst>
                <a:ext uri="{FF2B5EF4-FFF2-40B4-BE49-F238E27FC236}">
                  <a16:creationId xmlns:a16="http://schemas.microsoft.com/office/drawing/2014/main" id="{F38657B0-A223-40BD-44A2-F724D1D6E9F6}"/>
                </a:ext>
              </a:extLst>
            </p:cNvPr>
            <p:cNvSpPr/>
            <p:nvPr/>
          </p:nvSpPr>
          <p:spPr>
            <a:xfrm rot="19800000" flipH="1">
              <a:off x="5935408" y="3311912"/>
              <a:ext cx="833860" cy="490356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1334E1C4-1008-58FE-9B65-69BB75BEF0B5}"/>
                </a:ext>
              </a:extLst>
            </p:cNvPr>
            <p:cNvSpPr/>
            <p:nvPr/>
          </p:nvSpPr>
          <p:spPr>
            <a:xfrm rot="4977794" flipH="1">
              <a:off x="6117328" y="3542826"/>
              <a:ext cx="1117539" cy="1030713"/>
            </a:xfrm>
            <a:prstGeom prst="arc">
              <a:avLst>
                <a:gd name="adj1" fmla="val 16199996"/>
                <a:gd name="adj2" fmla="val 127622"/>
              </a:avLst>
            </a:prstGeom>
            <a:ln w="44450" cap="rnd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 Next"/>
              </a:endParaRPr>
            </a:p>
          </p:txBody>
        </p:sp>
      </p:grpSp>
      <p:sp>
        <p:nvSpPr>
          <p:cNvPr id="50" name="Rounded Rectangle 7">
            <a:extLst>
              <a:ext uri="{FF2B5EF4-FFF2-40B4-BE49-F238E27FC236}">
                <a16:creationId xmlns:a16="http://schemas.microsoft.com/office/drawing/2014/main" id="{85C44FFB-091A-55EF-791D-8A93B04B699B}"/>
              </a:ext>
            </a:extLst>
          </p:cNvPr>
          <p:cNvSpPr/>
          <p:nvPr/>
        </p:nvSpPr>
        <p:spPr>
          <a:xfrm>
            <a:off x="531628" y="5407047"/>
            <a:ext cx="10886237" cy="1235390"/>
          </a:xfrm>
          <a:prstGeom prst="roundRect">
            <a:avLst>
              <a:gd name="adj" fmla="val 13951"/>
            </a:avLst>
          </a:prstGeom>
          <a:solidFill>
            <a:srgbClr val="FBE5D6"/>
          </a:solidFill>
          <a:ln w="31750">
            <a:solidFill>
              <a:srgbClr val="C00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Subpar utilization of trained models</a:t>
            </a:r>
            <a:br>
              <a:rPr lang="en-US" sz="3600" dirty="0">
                <a:solidFill>
                  <a:srgbClr val="FF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3600" b="1" dirty="0">
                <a:solidFill>
                  <a:srgbClr val="C006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due to non-idealities</a:t>
            </a:r>
            <a:endParaRPr lang="en-US" sz="2800" b="1" dirty="0">
              <a:solidFill>
                <a:srgbClr val="C00600"/>
              </a:solidFill>
              <a:latin typeface="Avenir Next" panose="020B0503020202020204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50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E17AC-FAF1-CACE-1242-8CBDDEC1F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D39FD-F9D2-AD4E-D8B5-A5FEA6D9B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Accuracy: All Non-idealities without Mitigation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D54259-7711-AEAB-F103-FE1523ECD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F641B3-ABEC-379F-7641-DCEE2A6361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1016"/>
          <a:stretch>
            <a:fillRect/>
          </a:stretch>
        </p:blipFill>
        <p:spPr>
          <a:xfrm>
            <a:off x="3233297" y="868873"/>
            <a:ext cx="2995620" cy="3771940"/>
          </a:xfrm>
          <a:custGeom>
            <a:avLst/>
            <a:gdLst>
              <a:gd name="connsiteX0" fmla="*/ 0 w 5122599"/>
              <a:gd name="connsiteY0" fmla="*/ 0 h 6450128"/>
              <a:gd name="connsiteX1" fmla="*/ 5122599 w 5122599"/>
              <a:gd name="connsiteY1" fmla="*/ 0 h 6450128"/>
              <a:gd name="connsiteX2" fmla="*/ 5122599 w 5122599"/>
              <a:gd name="connsiteY2" fmla="*/ 6450128 h 6450128"/>
              <a:gd name="connsiteX3" fmla="*/ 0 w 5122599"/>
              <a:gd name="connsiteY3" fmla="*/ 6450128 h 645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2599" h="6450128">
                <a:moveTo>
                  <a:pt x="0" y="0"/>
                </a:moveTo>
                <a:lnTo>
                  <a:pt x="5122599" y="0"/>
                </a:lnTo>
                <a:lnTo>
                  <a:pt x="5122599" y="6450128"/>
                </a:lnTo>
                <a:lnTo>
                  <a:pt x="0" y="6450128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400250-168D-0B53-ECC9-E48AEAEA81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887" r="47246"/>
          <a:stretch>
            <a:fillRect/>
          </a:stretch>
        </p:blipFill>
        <p:spPr>
          <a:xfrm>
            <a:off x="7281365" y="868873"/>
            <a:ext cx="2466763" cy="3771940"/>
          </a:xfrm>
          <a:custGeom>
            <a:avLst/>
            <a:gdLst>
              <a:gd name="connsiteX0" fmla="*/ 0 w 4218237"/>
              <a:gd name="connsiteY0" fmla="*/ 0 h 6450128"/>
              <a:gd name="connsiteX1" fmla="*/ 4218237 w 4218237"/>
              <a:gd name="connsiteY1" fmla="*/ 0 h 6450128"/>
              <a:gd name="connsiteX2" fmla="*/ 4218237 w 4218237"/>
              <a:gd name="connsiteY2" fmla="*/ 6450128 h 6450128"/>
              <a:gd name="connsiteX3" fmla="*/ 0 w 4218237"/>
              <a:gd name="connsiteY3" fmla="*/ 6450128 h 645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8237" h="6450128">
                <a:moveTo>
                  <a:pt x="0" y="0"/>
                </a:moveTo>
                <a:lnTo>
                  <a:pt x="4218237" y="0"/>
                </a:lnTo>
                <a:lnTo>
                  <a:pt x="4218237" y="6450128"/>
                </a:lnTo>
                <a:lnTo>
                  <a:pt x="0" y="6450128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18FBB8-D937-D9DD-89EB-429ED61EE31C}"/>
              </a:ext>
            </a:extLst>
          </p:cNvPr>
          <p:cNvSpPr txBox="1"/>
          <p:nvPr/>
        </p:nvSpPr>
        <p:spPr>
          <a:xfrm>
            <a:off x="2011841" y="3429000"/>
            <a:ext cx="160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Next" panose="020B0503020202020204"/>
                <a:ea typeface="Cambria" panose="02040503050406030204" pitchFamily="18" charset="0"/>
              </a:rPr>
              <a:t>Non-idealities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544C9D-9B33-1D25-8F9F-E803B26A1F5D}"/>
              </a:ext>
            </a:extLst>
          </p:cNvPr>
          <p:cNvSpPr txBox="1"/>
          <p:nvPr/>
        </p:nvSpPr>
        <p:spPr>
          <a:xfrm rot="16200000">
            <a:off x="1966846" y="1860121"/>
            <a:ext cx="1933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venir Next" panose="020B0503020202020204"/>
                <a:ea typeface="Cambria" panose="02040503050406030204" pitchFamily="18" charset="0"/>
              </a:rPr>
              <a:t>Accuracy (%)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05ED24-E0BE-90FF-BC3B-7E9A114C5F86}"/>
              </a:ext>
            </a:extLst>
          </p:cNvPr>
          <p:cNvSpPr/>
          <p:nvPr/>
        </p:nvSpPr>
        <p:spPr>
          <a:xfrm>
            <a:off x="3702104" y="774482"/>
            <a:ext cx="655664" cy="431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venir Next" panose="020B0503020202020204"/>
                <a:ea typeface="Cambria" panose="02040503050406030204" pitchFamily="18" charset="0"/>
              </a:rPr>
              <a:t>D1</a:t>
            </a:r>
            <a:endParaRPr lang="en-NL" sz="1600" dirty="0">
              <a:solidFill>
                <a:schemeClr val="tx1"/>
              </a:solidFill>
              <a:latin typeface="Avenir Next" panose="020B0503020202020204"/>
              <a:ea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288DE6-3E9F-59F8-B44C-6F9ACF7DA028}"/>
              </a:ext>
            </a:extLst>
          </p:cNvPr>
          <p:cNvSpPr/>
          <p:nvPr/>
        </p:nvSpPr>
        <p:spPr>
          <a:xfrm>
            <a:off x="7099649" y="774482"/>
            <a:ext cx="655664" cy="431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venir Next" panose="020B0503020202020204"/>
                <a:ea typeface="Cambria" panose="02040503050406030204" pitchFamily="18" charset="0"/>
              </a:rPr>
              <a:t>D2</a:t>
            </a:r>
            <a:endParaRPr lang="en-NL" sz="1600" dirty="0">
              <a:solidFill>
                <a:schemeClr val="tx1"/>
              </a:solidFill>
              <a:latin typeface="Avenir Next" panose="020B0503020202020204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944E86-F0EF-0B12-A7B4-51BF2BC25015}"/>
              </a:ext>
            </a:extLst>
          </p:cNvPr>
          <p:cNvSpPr txBox="1"/>
          <p:nvPr/>
        </p:nvSpPr>
        <p:spPr>
          <a:xfrm>
            <a:off x="4496027" y="803748"/>
            <a:ext cx="1079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venir Next" panose="020B0503020202020204"/>
              </a:rPr>
              <a:t>Baseline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0EAC16-0279-1516-86FE-88891822980E}"/>
              </a:ext>
            </a:extLst>
          </p:cNvPr>
          <p:cNvSpPr txBox="1"/>
          <p:nvPr/>
        </p:nvSpPr>
        <p:spPr>
          <a:xfrm>
            <a:off x="7975006" y="803748"/>
            <a:ext cx="1079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venir Next" panose="020B0503020202020204"/>
              </a:rPr>
              <a:t>Baseline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F158ADD-737D-9327-1473-2E446419790C}"/>
              </a:ext>
            </a:extLst>
          </p:cNvPr>
          <p:cNvGrpSpPr/>
          <p:nvPr/>
        </p:nvGrpSpPr>
        <p:grpSpPr>
          <a:xfrm>
            <a:off x="5581724" y="1111250"/>
            <a:ext cx="3989228" cy="963594"/>
            <a:chOff x="7258221" y="1119773"/>
            <a:chExt cx="5318971" cy="128479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E5E663B-C45E-EE9D-70DB-43F216734E2B}"/>
                </a:ext>
              </a:extLst>
            </p:cNvPr>
            <p:cNvCxnSpPr>
              <a:cxnSpLocks/>
            </p:cNvCxnSpPr>
            <p:nvPr/>
          </p:nvCxnSpPr>
          <p:spPr>
            <a:xfrm>
              <a:off x="7258221" y="1119773"/>
              <a:ext cx="0" cy="958207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4563D00-17A7-59D4-CA68-9811101CC24F}"/>
                </a:ext>
              </a:extLst>
            </p:cNvPr>
            <p:cNvCxnSpPr>
              <a:cxnSpLocks/>
            </p:cNvCxnSpPr>
            <p:nvPr/>
          </p:nvCxnSpPr>
          <p:spPr>
            <a:xfrm>
              <a:off x="7896550" y="1119773"/>
              <a:ext cx="0" cy="1096793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8B85839-D928-7DE3-74E2-DDA78C78DA90}"/>
                </a:ext>
              </a:extLst>
            </p:cNvPr>
            <p:cNvCxnSpPr>
              <a:cxnSpLocks/>
            </p:cNvCxnSpPr>
            <p:nvPr/>
          </p:nvCxnSpPr>
          <p:spPr>
            <a:xfrm>
              <a:off x="11953291" y="1119773"/>
              <a:ext cx="0" cy="1201163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246636C-4CB6-E805-DD86-97BB8894CCCF}"/>
                </a:ext>
              </a:extLst>
            </p:cNvPr>
            <p:cNvCxnSpPr>
              <a:cxnSpLocks/>
            </p:cNvCxnSpPr>
            <p:nvPr/>
          </p:nvCxnSpPr>
          <p:spPr>
            <a:xfrm>
              <a:off x="12577192" y="1119773"/>
              <a:ext cx="0" cy="1284792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524E0A75-54C4-1D49-B2A6-2925F05E1B34}"/>
              </a:ext>
            </a:extLst>
          </p:cNvPr>
          <p:cNvSpPr/>
          <p:nvPr/>
        </p:nvSpPr>
        <p:spPr>
          <a:xfrm>
            <a:off x="1066800" y="5296404"/>
            <a:ext cx="10058400" cy="1148846"/>
          </a:xfrm>
          <a:prstGeom prst="roundRect">
            <a:avLst/>
          </a:prstGeom>
          <a:solidFill>
            <a:srgbClr val="FDDFD4"/>
          </a:solidFill>
          <a:ln w="38100">
            <a:solidFill>
              <a:srgbClr val="BF0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Combined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non-idealities leads to </a:t>
            </a:r>
            <a:r>
              <a:rPr lang="en-US" sz="2400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significant accuracy loss 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en-US" sz="2400" b="1" dirty="0">
                <a:solidFill>
                  <a:srgbClr val="C00000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&gt;18%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E1CD4A-6267-D0F0-EEC7-9EA4C2C005C6}"/>
              </a:ext>
            </a:extLst>
          </p:cNvPr>
          <p:cNvSpPr/>
          <p:nvPr/>
        </p:nvSpPr>
        <p:spPr>
          <a:xfrm>
            <a:off x="3874835" y="1205604"/>
            <a:ext cx="1487195" cy="1931491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C6D4D4-2653-BDAF-514F-9C6DF69899A1}"/>
              </a:ext>
            </a:extLst>
          </p:cNvPr>
          <p:cNvSpPr/>
          <p:nvPr/>
        </p:nvSpPr>
        <p:spPr>
          <a:xfrm>
            <a:off x="7249302" y="1147017"/>
            <a:ext cx="1487195" cy="1931491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10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7" grpId="0" animBg="1"/>
      <p:bldP spid="18" grpId="0" animBg="1"/>
      <p:bldP spid="1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5D918-E806-FF29-DE12-079535795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Accuracy: Enhancement Techniques on All Non-idealities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6A5DD0-DD94-613B-3963-DCBA2D42E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04D955-0573-A8CC-D9B0-489AA9EE1E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43" r="38872"/>
          <a:stretch>
            <a:fillRect/>
          </a:stretch>
        </p:blipFill>
        <p:spPr>
          <a:xfrm>
            <a:off x="6959486" y="1100174"/>
            <a:ext cx="3586486" cy="3396476"/>
          </a:xfrm>
          <a:custGeom>
            <a:avLst/>
            <a:gdLst>
              <a:gd name="connsiteX0" fmla="*/ 0 w 5497699"/>
              <a:gd name="connsiteY0" fmla="*/ 0 h 5206434"/>
              <a:gd name="connsiteX1" fmla="*/ 5497699 w 5497699"/>
              <a:gd name="connsiteY1" fmla="*/ 0 h 5206434"/>
              <a:gd name="connsiteX2" fmla="*/ 5497699 w 5497699"/>
              <a:gd name="connsiteY2" fmla="*/ 5206434 h 5206434"/>
              <a:gd name="connsiteX3" fmla="*/ 0 w 5497699"/>
              <a:gd name="connsiteY3" fmla="*/ 5206434 h 520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7699" h="5206434">
                <a:moveTo>
                  <a:pt x="0" y="0"/>
                </a:moveTo>
                <a:lnTo>
                  <a:pt x="5497699" y="0"/>
                </a:lnTo>
                <a:lnTo>
                  <a:pt x="5497699" y="5206434"/>
                </a:lnTo>
                <a:lnTo>
                  <a:pt x="0" y="520643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5B9775-DB8D-2481-4A0B-B439A4176F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7411"/>
          <a:stretch>
            <a:fillRect/>
          </a:stretch>
        </p:blipFill>
        <p:spPr>
          <a:xfrm>
            <a:off x="2313289" y="1100174"/>
            <a:ext cx="4267343" cy="3396477"/>
          </a:xfrm>
          <a:custGeom>
            <a:avLst/>
            <a:gdLst>
              <a:gd name="connsiteX0" fmla="*/ 0 w 6541380"/>
              <a:gd name="connsiteY0" fmla="*/ 0 h 5206436"/>
              <a:gd name="connsiteX1" fmla="*/ 6541380 w 6541380"/>
              <a:gd name="connsiteY1" fmla="*/ 0 h 5206436"/>
              <a:gd name="connsiteX2" fmla="*/ 6541380 w 6541380"/>
              <a:gd name="connsiteY2" fmla="*/ 5206436 h 5206436"/>
              <a:gd name="connsiteX3" fmla="*/ 0 w 6541380"/>
              <a:gd name="connsiteY3" fmla="*/ 5206436 h 520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1380" h="5206436">
                <a:moveTo>
                  <a:pt x="0" y="0"/>
                </a:moveTo>
                <a:lnTo>
                  <a:pt x="6541380" y="0"/>
                </a:lnTo>
                <a:lnTo>
                  <a:pt x="6541380" y="5206436"/>
                </a:lnTo>
                <a:lnTo>
                  <a:pt x="0" y="5206436"/>
                </a:lnTo>
                <a:close/>
              </a:path>
            </a:pathLst>
          </a:cu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2F8A3BD-3C02-2104-247C-3CD876EF0702}"/>
              </a:ext>
            </a:extLst>
          </p:cNvPr>
          <p:cNvSpPr/>
          <p:nvPr/>
        </p:nvSpPr>
        <p:spPr>
          <a:xfrm>
            <a:off x="2848712" y="1060105"/>
            <a:ext cx="655664" cy="431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venir Next" panose="020B0503020202020204"/>
                <a:ea typeface="Cambria" panose="02040503050406030204" pitchFamily="18" charset="0"/>
              </a:rPr>
              <a:t>D1</a:t>
            </a:r>
            <a:endParaRPr lang="en-NL" sz="1600" dirty="0">
              <a:solidFill>
                <a:schemeClr val="tx1"/>
              </a:solidFill>
              <a:latin typeface="Avenir Next" panose="020B0503020202020204"/>
              <a:ea typeface="Cambria" panose="020405030504060302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5795B7-DF65-5830-26DD-D4D84B0684A3}"/>
              </a:ext>
            </a:extLst>
          </p:cNvPr>
          <p:cNvCxnSpPr>
            <a:cxnSpLocks/>
          </p:cNvCxnSpPr>
          <p:nvPr/>
        </p:nvCxnSpPr>
        <p:spPr>
          <a:xfrm>
            <a:off x="7099694" y="1404385"/>
            <a:ext cx="326571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E9D97E-9090-E46F-FB5D-DD83EB2E62B6}"/>
              </a:ext>
            </a:extLst>
          </p:cNvPr>
          <p:cNvCxnSpPr>
            <a:cxnSpLocks/>
          </p:cNvCxnSpPr>
          <p:nvPr/>
        </p:nvCxnSpPr>
        <p:spPr>
          <a:xfrm>
            <a:off x="2985302" y="1404385"/>
            <a:ext cx="345079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86245DE8-84E6-1A1A-541E-C14BF3B092F2}"/>
              </a:ext>
            </a:extLst>
          </p:cNvPr>
          <p:cNvGrpSpPr/>
          <p:nvPr/>
        </p:nvGrpSpPr>
        <p:grpSpPr>
          <a:xfrm>
            <a:off x="6321978" y="1393578"/>
            <a:ext cx="4011244" cy="210145"/>
            <a:chOff x="5432830" y="2137854"/>
            <a:chExt cx="5348328" cy="280191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E60DD97-DB0B-47E5-1813-764F2EFC62ED}"/>
                </a:ext>
              </a:extLst>
            </p:cNvPr>
            <p:cNvCxnSpPr>
              <a:cxnSpLocks/>
            </p:cNvCxnSpPr>
            <p:nvPr/>
          </p:nvCxnSpPr>
          <p:spPr>
            <a:xfrm>
              <a:off x="5432830" y="2137854"/>
              <a:ext cx="0" cy="280191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A2E72F7-CC0C-0BDB-3514-EA9B20365335}"/>
                </a:ext>
              </a:extLst>
            </p:cNvPr>
            <p:cNvCxnSpPr>
              <a:cxnSpLocks/>
            </p:cNvCxnSpPr>
            <p:nvPr/>
          </p:nvCxnSpPr>
          <p:spPr>
            <a:xfrm>
              <a:off x="10781158" y="2137854"/>
              <a:ext cx="0" cy="237274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9859B79-76CC-AA33-CC73-63176F03BB6D}"/>
              </a:ext>
            </a:extLst>
          </p:cNvPr>
          <p:cNvSpPr txBox="1"/>
          <p:nvPr/>
        </p:nvSpPr>
        <p:spPr>
          <a:xfrm rot="16200000">
            <a:off x="1140369" y="2026954"/>
            <a:ext cx="1933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venir Next" panose="020B0503020202020204"/>
                <a:ea typeface="Cambria" panose="02040503050406030204" pitchFamily="18" charset="0"/>
              </a:rPr>
              <a:t>Accuracy (%)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FB528F-66D5-0F45-2465-EB6A8D849438}"/>
              </a:ext>
            </a:extLst>
          </p:cNvPr>
          <p:cNvSpPr txBox="1"/>
          <p:nvPr/>
        </p:nvSpPr>
        <p:spPr>
          <a:xfrm>
            <a:off x="4337589" y="1097347"/>
            <a:ext cx="1079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venir Next" panose="020B0503020202020204"/>
              </a:rPr>
              <a:t>Baseline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645408-6D6A-F3AA-4E9F-61E5A4C1C5B5}"/>
              </a:ext>
            </a:extLst>
          </p:cNvPr>
          <p:cNvSpPr txBox="1"/>
          <p:nvPr/>
        </p:nvSpPr>
        <p:spPr>
          <a:xfrm>
            <a:off x="8187553" y="1097347"/>
            <a:ext cx="1079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venir Next" panose="020B0503020202020204"/>
              </a:rPr>
              <a:t>Baseline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6D9F88-424E-6752-7D76-97C28F35F39B}"/>
              </a:ext>
            </a:extLst>
          </p:cNvPr>
          <p:cNvSpPr/>
          <p:nvPr/>
        </p:nvSpPr>
        <p:spPr>
          <a:xfrm>
            <a:off x="6865142" y="1060105"/>
            <a:ext cx="655664" cy="431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venir Next" panose="020B0503020202020204"/>
                <a:ea typeface="Cambria" panose="02040503050406030204" pitchFamily="18" charset="0"/>
              </a:rPr>
              <a:t>D3</a:t>
            </a:r>
            <a:endParaRPr lang="en-NL" sz="1600" dirty="0">
              <a:solidFill>
                <a:schemeClr val="tx1"/>
              </a:solidFill>
              <a:latin typeface="Avenir Next" panose="020B0503020202020204"/>
              <a:ea typeface="Cambria" panose="02040503050406030204" pitchFamily="18" charset="0"/>
            </a:endParaRPr>
          </a:p>
        </p:txBody>
      </p:sp>
      <p:sp>
        <p:nvSpPr>
          <p:cNvPr id="16" name="Rounded Rectangle 6">
            <a:extLst>
              <a:ext uri="{FF2B5EF4-FFF2-40B4-BE49-F238E27FC236}">
                <a16:creationId xmlns:a16="http://schemas.microsoft.com/office/drawing/2014/main" id="{1DA6FADC-2F52-1A84-AB10-4AC4D4581CE4}"/>
              </a:ext>
            </a:extLst>
          </p:cNvPr>
          <p:cNvSpPr/>
          <p:nvPr/>
        </p:nvSpPr>
        <p:spPr>
          <a:xfrm>
            <a:off x="1066800" y="5296404"/>
            <a:ext cx="10058400" cy="1148846"/>
          </a:xfrm>
          <a:prstGeom prst="roundRect">
            <a:avLst/>
          </a:prstGeom>
          <a:solidFill>
            <a:srgbClr val="E4F3DE"/>
          </a:solidFill>
          <a:ln w="38100">
            <a:solidFill>
              <a:srgbClr val="108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10813B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Accuracy loss drops to 6%</a:t>
            </a:r>
            <a:r>
              <a:rPr lang="en-US" sz="2400" dirty="0">
                <a:solidFill>
                  <a:srgbClr val="10813B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>
                <a:solidFill>
                  <a:srgbClr val="10813B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from 18% </a:t>
            </a:r>
            <a:r>
              <a:rPr lang="en-US" sz="2400" dirty="0">
                <a:solidFill>
                  <a:schemeClr val="tx1"/>
                </a:solidFill>
                <a:latin typeface="Avenir Next" panose="020B0503020202020204"/>
                <a:ea typeface="Lato" panose="020F0502020204030203" pitchFamily="34" charset="0"/>
                <a:cs typeface="Lato" panose="020F0502020204030203" pitchFamily="34" charset="0"/>
              </a:rPr>
              <a:t>after handling all non-idealities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DFEB9B-6292-C9DD-3E76-4625262A9A32}"/>
              </a:ext>
            </a:extLst>
          </p:cNvPr>
          <p:cNvSpPr txBox="1"/>
          <p:nvPr/>
        </p:nvSpPr>
        <p:spPr>
          <a:xfrm>
            <a:off x="4119145" y="4475388"/>
            <a:ext cx="4620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venir Next" panose="020B0503020202020204"/>
              </a:rPr>
              <a:t>Enhancement Technique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9A69BE-A338-38EB-5FF1-49012159D0B8}"/>
              </a:ext>
            </a:extLst>
          </p:cNvPr>
          <p:cNvSpPr/>
          <p:nvPr/>
        </p:nvSpPr>
        <p:spPr>
          <a:xfrm>
            <a:off x="3090804" y="1475970"/>
            <a:ext cx="2729131" cy="1953028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8EC3DC-B771-2C59-F35E-0AE3DF98349D}"/>
              </a:ext>
            </a:extLst>
          </p:cNvPr>
          <p:cNvSpPr/>
          <p:nvPr/>
        </p:nvSpPr>
        <p:spPr>
          <a:xfrm>
            <a:off x="7022856" y="1475970"/>
            <a:ext cx="2729131" cy="1953028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3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15" grpId="0"/>
      <p:bldP spid="16" grpId="0" animBg="1"/>
      <p:bldP spid="1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16A89D-D05C-06D9-A4B0-BB0CCF9C9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kern="0" dirty="0" err="1">
                <a:solidFill>
                  <a:srgbClr val="000000"/>
                </a:solidFill>
              </a:rPr>
              <a:t>Haiyu</a:t>
            </a:r>
            <a:r>
              <a:rPr lang="en-US" sz="2000" kern="0" dirty="0">
                <a:solidFill>
                  <a:srgbClr val="000000"/>
                </a:solidFill>
              </a:rPr>
              <a:t> Mao, Mohammed </a:t>
            </a:r>
            <a:r>
              <a:rPr lang="en-US" sz="2000" kern="0" dirty="0" err="1">
                <a:solidFill>
                  <a:srgbClr val="000000"/>
                </a:solidFill>
              </a:rPr>
              <a:t>Alser</a:t>
            </a:r>
            <a:r>
              <a:rPr lang="en-US" sz="2000" kern="0" dirty="0">
                <a:solidFill>
                  <a:srgbClr val="000000"/>
                </a:solidFill>
              </a:rPr>
              <a:t>, Mohammad </a:t>
            </a:r>
            <a:r>
              <a:rPr lang="en-US" sz="2000" kern="0" dirty="0" err="1">
                <a:solidFill>
                  <a:srgbClr val="000000"/>
                </a:solidFill>
              </a:rPr>
              <a:t>Sadrosadati</a:t>
            </a:r>
            <a:r>
              <a:rPr lang="en-US" sz="2000" kern="0" dirty="0">
                <a:solidFill>
                  <a:srgbClr val="000000"/>
                </a:solidFill>
              </a:rPr>
              <a:t>, </a:t>
            </a:r>
            <a:r>
              <a:rPr lang="en-US" sz="2000" u="sng" kern="0" dirty="0">
                <a:solidFill>
                  <a:srgbClr val="000000"/>
                </a:solidFill>
              </a:rPr>
              <a:t>Can Firtina</a:t>
            </a:r>
            <a:r>
              <a:rPr lang="en-US" sz="2000" kern="0" dirty="0">
                <a:solidFill>
                  <a:srgbClr val="000000"/>
                </a:solidFill>
              </a:rPr>
              <a:t>, Akanksha Baranwal,</a:t>
            </a:r>
            <a:br>
              <a:rPr lang="en-US" sz="2000" kern="0" dirty="0">
                <a:solidFill>
                  <a:srgbClr val="000000"/>
                </a:solidFill>
              </a:rPr>
            </a:br>
            <a:r>
              <a:rPr lang="en-US" sz="2000" kern="0" dirty="0">
                <a:solidFill>
                  <a:srgbClr val="000000"/>
                </a:solidFill>
              </a:rPr>
              <a:t>Damla Senol Cali, Aditya </a:t>
            </a:r>
            <a:r>
              <a:rPr lang="en-US" sz="2000" kern="0" dirty="0" err="1">
                <a:solidFill>
                  <a:srgbClr val="000000"/>
                </a:solidFill>
              </a:rPr>
              <a:t>Manglik</a:t>
            </a:r>
            <a:r>
              <a:rPr lang="en-US" sz="2000" kern="0" dirty="0">
                <a:solidFill>
                  <a:srgbClr val="000000"/>
                </a:solidFill>
              </a:rPr>
              <a:t>, Nour </a:t>
            </a:r>
            <a:r>
              <a:rPr lang="en-US" sz="2000" kern="0" dirty="0" err="1">
                <a:solidFill>
                  <a:srgbClr val="000000"/>
                </a:solidFill>
              </a:rPr>
              <a:t>Almadhoun</a:t>
            </a:r>
            <a:r>
              <a:rPr lang="en-US" sz="2000" kern="0" dirty="0">
                <a:solidFill>
                  <a:srgbClr val="000000"/>
                </a:solidFill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</a:rPr>
              <a:t>Alserr</a:t>
            </a:r>
            <a:r>
              <a:rPr lang="en-US" sz="2000" kern="0" dirty="0">
                <a:solidFill>
                  <a:srgbClr val="000000"/>
                </a:solidFill>
              </a:rPr>
              <a:t>, and Onur Mutlu,</a:t>
            </a:r>
            <a:br>
              <a:rPr lang="en-US" sz="2000" kern="0" dirty="0">
                <a:solidFill>
                  <a:srgbClr val="000000"/>
                </a:solidFill>
              </a:rPr>
            </a:br>
            <a:r>
              <a:rPr lang="en-US" sz="2000" b="1" kern="0" dirty="0">
                <a:solidFill>
                  <a:srgbClr val="4473C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"GenPIP: In-Memory Acceleration of Genome Analysis via Tight Integration</a:t>
            </a:r>
            <a:br>
              <a:rPr lang="en-US" sz="2000" b="1" kern="0" dirty="0">
                <a:solidFill>
                  <a:srgbClr val="4473C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2000" b="1" kern="0" dirty="0">
                <a:solidFill>
                  <a:srgbClr val="4473C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 Basecalling and Read Mapping"</a:t>
            </a:r>
            <a:br>
              <a:rPr lang="en-US" sz="2000" kern="0" dirty="0">
                <a:solidFill>
                  <a:srgbClr val="0000FF"/>
                </a:solidFill>
              </a:rPr>
            </a:br>
            <a:r>
              <a:rPr lang="en-US" sz="2000" i="1" kern="0" dirty="0">
                <a:solidFill>
                  <a:srgbClr val="000000"/>
                </a:solidFill>
              </a:rPr>
              <a:t>Proceedings of the </a:t>
            </a:r>
            <a:r>
              <a:rPr lang="en-US" sz="2000" i="1" kern="0" dirty="0">
                <a:solidFill>
                  <a:srgbClr val="000000"/>
                </a:solidFill>
                <a:hlinkClick r:id="rId4"/>
              </a:rPr>
              <a:t>55th International Symposium on Microarchitecture</a:t>
            </a:r>
            <a:r>
              <a:rPr lang="en-US" sz="2000" i="1" kern="0" dirty="0">
                <a:solidFill>
                  <a:srgbClr val="000000"/>
                </a:solidFill>
              </a:rPr>
              <a:t> (</a:t>
            </a:r>
            <a:r>
              <a:rPr lang="en-US" sz="2000" b="1" i="1" kern="0" dirty="0">
                <a:solidFill>
                  <a:srgbClr val="000000"/>
                </a:solidFill>
              </a:rPr>
              <a:t>MICRO</a:t>
            </a:r>
            <a:r>
              <a:rPr lang="en-US" sz="2000" i="1" kern="0" dirty="0">
                <a:solidFill>
                  <a:srgbClr val="000000"/>
                </a:solidFill>
              </a:rPr>
              <a:t>)</a:t>
            </a:r>
            <a:r>
              <a:rPr lang="en-US" sz="2000" kern="0" dirty="0">
                <a:solidFill>
                  <a:srgbClr val="000000"/>
                </a:solidFill>
              </a:rPr>
              <a:t>, Chicago, IL, USA, October 2022.</a:t>
            </a:r>
            <a:br>
              <a:rPr lang="en-US" sz="2000" kern="0" dirty="0">
                <a:solidFill>
                  <a:srgbClr val="000000"/>
                </a:solidFill>
              </a:rPr>
            </a:br>
            <a:r>
              <a:rPr lang="en-US" sz="2000" kern="0" dirty="0">
                <a:solidFill>
                  <a:srgbClr val="000000"/>
                </a:solidFill>
              </a:rPr>
              <a:t>[</a:t>
            </a:r>
            <a:r>
              <a:rPr lang="en-US" sz="2000" kern="0" dirty="0">
                <a:solidFill>
                  <a:srgbClr val="000000"/>
                </a:solidFill>
                <a:hlinkClick r:id="rId5"/>
              </a:rPr>
              <a:t>Slides (pptx)</a:t>
            </a:r>
            <a:r>
              <a:rPr lang="en-US" sz="2000" kern="0" dirty="0">
                <a:solidFill>
                  <a:srgbClr val="000000"/>
                </a:solidFill>
              </a:rPr>
              <a:t> </a:t>
            </a:r>
            <a:r>
              <a:rPr lang="en-US" sz="2000" kern="0" dirty="0">
                <a:solidFill>
                  <a:srgbClr val="000000"/>
                </a:solidFill>
                <a:hlinkClick r:id="rId6"/>
              </a:rPr>
              <a:t>(pdf)</a:t>
            </a:r>
            <a:r>
              <a:rPr lang="en-US" sz="2000" kern="0" dirty="0">
                <a:solidFill>
                  <a:srgbClr val="000000"/>
                </a:solidFill>
              </a:rPr>
              <a:t>]</a:t>
            </a:r>
            <a:br>
              <a:rPr lang="en-US" sz="2000" kern="0" dirty="0">
                <a:solidFill>
                  <a:srgbClr val="000000"/>
                </a:solidFill>
              </a:rPr>
            </a:br>
            <a:r>
              <a:rPr lang="en-US" sz="2000" kern="0" dirty="0">
                <a:solidFill>
                  <a:srgbClr val="000000"/>
                </a:solidFill>
              </a:rPr>
              <a:t>[</a:t>
            </a:r>
            <a:r>
              <a:rPr lang="en-US" sz="2000" kern="0" dirty="0">
                <a:solidFill>
                  <a:srgbClr val="000000"/>
                </a:solidFill>
                <a:hlinkClick r:id="rId7"/>
              </a:rPr>
              <a:t>Longer Lecture Slides (pptx)</a:t>
            </a:r>
            <a:r>
              <a:rPr lang="en-US" sz="2000" kern="0" dirty="0">
                <a:solidFill>
                  <a:srgbClr val="000000"/>
                </a:solidFill>
              </a:rPr>
              <a:t> </a:t>
            </a:r>
            <a:r>
              <a:rPr lang="en-US" sz="2000" kern="0" dirty="0">
                <a:solidFill>
                  <a:srgbClr val="000000"/>
                </a:solidFill>
                <a:hlinkClick r:id="rId8"/>
              </a:rPr>
              <a:t>(pdf)</a:t>
            </a:r>
            <a:r>
              <a:rPr lang="en-US" sz="2000" kern="0" dirty="0">
                <a:solidFill>
                  <a:srgbClr val="000000"/>
                </a:solidFill>
              </a:rPr>
              <a:t>]</a:t>
            </a:r>
            <a:br>
              <a:rPr lang="en-US" sz="2000" kern="0" dirty="0">
                <a:solidFill>
                  <a:srgbClr val="000000"/>
                </a:solidFill>
              </a:rPr>
            </a:br>
            <a:r>
              <a:rPr lang="en-US" sz="2000" kern="0" dirty="0">
                <a:solidFill>
                  <a:srgbClr val="000000"/>
                </a:solidFill>
              </a:rPr>
              <a:t>[</a:t>
            </a:r>
            <a:r>
              <a:rPr lang="en-US" sz="2000" kern="0" dirty="0">
                <a:solidFill>
                  <a:srgbClr val="000000"/>
                </a:solidFill>
                <a:hlinkClick r:id="rId9"/>
              </a:rPr>
              <a:t>Lecture Video</a:t>
            </a:r>
            <a:r>
              <a:rPr lang="en-US" sz="2000" kern="0" dirty="0">
                <a:solidFill>
                  <a:srgbClr val="000000"/>
                </a:solidFill>
              </a:rPr>
              <a:t> (25 minutes)]</a:t>
            </a:r>
            <a:br>
              <a:rPr lang="en-US" sz="2000" kern="0" dirty="0">
                <a:solidFill>
                  <a:srgbClr val="000000"/>
                </a:solidFill>
              </a:rPr>
            </a:br>
            <a:r>
              <a:rPr lang="en-US" sz="2000" kern="0" dirty="0">
                <a:solidFill>
                  <a:srgbClr val="000000"/>
                </a:solidFill>
              </a:rPr>
              <a:t>[</a:t>
            </a:r>
            <a:r>
              <a:rPr lang="en-US" sz="2000" kern="0" dirty="0">
                <a:solidFill>
                  <a:srgbClr val="000000"/>
                </a:solidFill>
                <a:hlinkClick r:id="rId10"/>
              </a:rPr>
              <a:t>arXiv version</a:t>
            </a:r>
            <a:r>
              <a:rPr lang="en-US" sz="2000" kern="0" dirty="0">
                <a:solidFill>
                  <a:srgbClr val="000000"/>
                </a:solidFill>
              </a:rPr>
              <a:t>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29C86E-8476-5196-9B16-2AB99B8D5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22EA9C0-14C1-3438-99BF-C5703C7F1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ML-based Genome Analysis via PIM </a:t>
            </a:r>
            <a:r>
              <a:rPr lang="en-US" sz="2400" dirty="0"/>
              <a:t>[MICRO '22]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CB7275-37A0-75D4-C72B-156833E134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1560" y="4000911"/>
            <a:ext cx="11068880" cy="208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576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8E156-3DC8-AF44-9BF4-A8A4A7391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1: Large Data Movement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3D80FD-3C4D-3F91-FC58-AFE822EDF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65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EF4D97C-2240-4663-B955-8A8B526D0A39}"/>
              </a:ext>
            </a:extLst>
          </p:cNvPr>
          <p:cNvGrpSpPr/>
          <p:nvPr/>
        </p:nvGrpSpPr>
        <p:grpSpPr>
          <a:xfrm>
            <a:off x="1668090" y="1710322"/>
            <a:ext cx="1071258" cy="523206"/>
            <a:chOff x="320538" y="1839686"/>
            <a:chExt cx="1071258" cy="523206"/>
          </a:xfrm>
        </p:grpSpPr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3A066B99-1DC7-C8A8-F5C7-D396270F22C8}"/>
                </a:ext>
              </a:extLst>
            </p:cNvPr>
            <p:cNvSpPr/>
            <p:nvPr/>
          </p:nvSpPr>
          <p:spPr>
            <a:xfrm>
              <a:off x="366963" y="1839686"/>
              <a:ext cx="978408" cy="484632"/>
            </a:xfrm>
            <a:prstGeom prst="homePlate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928413-2C9E-A94C-4347-22F7EC5360B9}"/>
                </a:ext>
              </a:extLst>
            </p:cNvPr>
            <p:cNvSpPr txBox="1"/>
            <p:nvPr/>
          </p:nvSpPr>
          <p:spPr>
            <a:xfrm>
              <a:off x="320538" y="1850572"/>
              <a:ext cx="1071258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Raw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 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Signals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sp>
        <p:nvSpPr>
          <p:cNvPr id="7" name="Chevron 6">
            <a:extLst>
              <a:ext uri="{FF2B5EF4-FFF2-40B4-BE49-F238E27FC236}">
                <a16:creationId xmlns:a16="http://schemas.microsoft.com/office/drawing/2014/main" id="{D07EC5AA-F29E-CA75-AA60-BFE6EB02264C}"/>
              </a:ext>
            </a:extLst>
          </p:cNvPr>
          <p:cNvSpPr/>
          <p:nvPr/>
        </p:nvSpPr>
        <p:spPr>
          <a:xfrm>
            <a:off x="2523207" y="1710322"/>
            <a:ext cx="1839688" cy="484632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Basecalling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BABC679F-94A0-A6B2-CA55-5701EA648E1D}"/>
              </a:ext>
            </a:extLst>
          </p:cNvPr>
          <p:cNvSpPr/>
          <p:nvPr/>
        </p:nvSpPr>
        <p:spPr>
          <a:xfrm>
            <a:off x="4188721" y="1710322"/>
            <a:ext cx="1273631" cy="484632"/>
          </a:xfrm>
          <a:prstGeom prst="chevron">
            <a:avLst/>
          </a:prstGeom>
          <a:solidFill>
            <a:srgbClr val="FE6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Reads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C9EF0E9-3789-BEF5-FA4C-D2E4172CAEE0}"/>
              </a:ext>
            </a:extLst>
          </p:cNvPr>
          <p:cNvGrpSpPr/>
          <p:nvPr/>
        </p:nvGrpSpPr>
        <p:grpSpPr>
          <a:xfrm>
            <a:off x="5288178" y="1710322"/>
            <a:ext cx="1839688" cy="523206"/>
            <a:chOff x="3820884" y="1251857"/>
            <a:chExt cx="1839688" cy="523206"/>
          </a:xfrm>
        </p:grpSpPr>
        <p:sp>
          <p:nvSpPr>
            <p:cNvPr id="10" name="Chevron 9">
              <a:extLst>
                <a:ext uri="{FF2B5EF4-FFF2-40B4-BE49-F238E27FC236}">
                  <a16:creationId xmlns:a16="http://schemas.microsoft.com/office/drawing/2014/main" id="{4DDF9B6D-7323-E4CB-9214-EEB6DDCE9BA1}"/>
                </a:ext>
              </a:extLst>
            </p:cNvPr>
            <p:cNvSpPr/>
            <p:nvPr/>
          </p:nvSpPr>
          <p:spPr>
            <a:xfrm>
              <a:off x="3820884" y="1251857"/>
              <a:ext cx="1839688" cy="484632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A50BF57-ACF1-4BA6-6A4A-52FD77B81590}"/>
                </a:ext>
              </a:extLst>
            </p:cNvPr>
            <p:cNvSpPr txBox="1"/>
            <p:nvPr/>
          </p:nvSpPr>
          <p:spPr>
            <a:xfrm>
              <a:off x="3995057" y="1262743"/>
              <a:ext cx="1449373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Read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 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quality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control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726051E-7002-E695-FFD2-70F285BE1A3E}"/>
              </a:ext>
            </a:extLst>
          </p:cNvPr>
          <p:cNvGrpSpPr/>
          <p:nvPr/>
        </p:nvGrpSpPr>
        <p:grpSpPr>
          <a:xfrm>
            <a:off x="6899261" y="1700130"/>
            <a:ext cx="1578431" cy="512320"/>
            <a:chOff x="5431967" y="1241665"/>
            <a:chExt cx="1578431" cy="512320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F145E7F1-8DEC-D894-5C30-624D9EC05A61}"/>
                </a:ext>
              </a:extLst>
            </p:cNvPr>
            <p:cNvSpPr/>
            <p:nvPr/>
          </p:nvSpPr>
          <p:spPr>
            <a:xfrm>
              <a:off x="5486397" y="1251857"/>
              <a:ext cx="1426030" cy="484632"/>
            </a:xfrm>
            <a:prstGeom prst="chevron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831E15-5FAA-DFD5-521E-0611F0DC3143}"/>
                </a:ext>
              </a:extLst>
            </p:cNvPr>
            <p:cNvSpPr txBox="1"/>
            <p:nvPr/>
          </p:nvSpPr>
          <p:spPr>
            <a:xfrm>
              <a:off x="5431967" y="1241665"/>
              <a:ext cx="1578431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High-quality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reads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3ED6C3-5044-D1C2-E037-15EBD701E159}"/>
              </a:ext>
            </a:extLst>
          </p:cNvPr>
          <p:cNvGrpSpPr/>
          <p:nvPr/>
        </p:nvGrpSpPr>
        <p:grpSpPr>
          <a:xfrm>
            <a:off x="8205547" y="1710322"/>
            <a:ext cx="1328061" cy="516474"/>
            <a:chOff x="6738253" y="1251857"/>
            <a:chExt cx="1328061" cy="516474"/>
          </a:xfrm>
        </p:grpSpPr>
        <p:sp>
          <p:nvSpPr>
            <p:cNvPr id="16" name="Chevron 15">
              <a:extLst>
                <a:ext uri="{FF2B5EF4-FFF2-40B4-BE49-F238E27FC236}">
                  <a16:creationId xmlns:a16="http://schemas.microsoft.com/office/drawing/2014/main" id="{24090348-730B-6C58-6719-32922163BFC0}"/>
                </a:ext>
              </a:extLst>
            </p:cNvPr>
            <p:cNvSpPr/>
            <p:nvPr/>
          </p:nvSpPr>
          <p:spPr>
            <a:xfrm>
              <a:off x="6738253" y="1251857"/>
              <a:ext cx="1328061" cy="484632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0435473-D07B-DAE4-53C0-867781F7C621}"/>
                </a:ext>
              </a:extLst>
            </p:cNvPr>
            <p:cNvSpPr txBox="1"/>
            <p:nvPr/>
          </p:nvSpPr>
          <p:spPr>
            <a:xfrm>
              <a:off x="6912427" y="1262743"/>
              <a:ext cx="968831" cy="50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Read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 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mapping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5342E8A-E486-E1F3-75AA-A6F69DF4FA95}"/>
              </a:ext>
            </a:extLst>
          </p:cNvPr>
          <p:cNvGrpSpPr/>
          <p:nvPr/>
        </p:nvGrpSpPr>
        <p:grpSpPr>
          <a:xfrm>
            <a:off x="9294119" y="1700130"/>
            <a:ext cx="1197434" cy="512320"/>
            <a:chOff x="7826825" y="1241665"/>
            <a:chExt cx="1197434" cy="512320"/>
          </a:xfrm>
        </p:grpSpPr>
        <p:sp>
          <p:nvSpPr>
            <p:cNvPr id="19" name="Chevron 18">
              <a:extLst>
                <a:ext uri="{FF2B5EF4-FFF2-40B4-BE49-F238E27FC236}">
                  <a16:creationId xmlns:a16="http://schemas.microsoft.com/office/drawing/2014/main" id="{7A63CB36-415F-0019-677E-49FE0343676B}"/>
                </a:ext>
              </a:extLst>
            </p:cNvPr>
            <p:cNvSpPr/>
            <p:nvPr/>
          </p:nvSpPr>
          <p:spPr>
            <a:xfrm>
              <a:off x="7881254" y="1251857"/>
              <a:ext cx="1055918" cy="484632"/>
            </a:xfrm>
            <a:prstGeom prst="chevron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7913B0E-9380-5D6B-AD30-6C20A11CC7D2}"/>
                </a:ext>
              </a:extLst>
            </p:cNvPr>
            <p:cNvSpPr txBox="1"/>
            <p:nvPr/>
          </p:nvSpPr>
          <p:spPr>
            <a:xfrm>
              <a:off x="7826825" y="1241665"/>
              <a:ext cx="1197434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Mapped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reads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4CF33733-304C-5043-A333-34C5EAB44B03}"/>
              </a:ext>
            </a:extLst>
          </p:cNvPr>
          <p:cNvSpPr/>
          <p:nvPr/>
        </p:nvSpPr>
        <p:spPr>
          <a:xfrm>
            <a:off x="1714515" y="3822148"/>
            <a:ext cx="8529815" cy="1153886"/>
          </a:xfrm>
          <a:prstGeom prst="roundRect">
            <a:avLst>
              <a:gd name="adj" fmla="val 1116"/>
            </a:avLst>
          </a:prstGeom>
          <a:solidFill>
            <a:srgbClr val="C00000">
              <a:alpha val="17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Large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data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movement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between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genome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analysis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steps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orbel" panose="020B0503020204020204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B5E167-E828-8CDC-5CC4-66CF22BF2410}"/>
              </a:ext>
            </a:extLst>
          </p:cNvPr>
          <p:cNvSpPr/>
          <p:nvPr/>
        </p:nvSpPr>
        <p:spPr>
          <a:xfrm>
            <a:off x="2034890" y="2671516"/>
            <a:ext cx="13860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3913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GB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888162CF-0121-C402-F07A-5432A64F0146}"/>
              </a:ext>
            </a:extLst>
          </p:cNvPr>
          <p:cNvCxnSpPr>
            <a:cxnSpLocks/>
            <a:stCxn id="6" idx="2"/>
            <a:endCxn id="22" idx="0"/>
          </p:cNvCxnSpPr>
          <p:nvPr/>
        </p:nvCxnSpPr>
        <p:spPr>
          <a:xfrm rot="16200000" flipH="1">
            <a:off x="2246832" y="2190415"/>
            <a:ext cx="437988" cy="524214"/>
          </a:xfrm>
          <a:prstGeom prst="bentConnector3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2B0FFF8-45A7-157E-75F2-EEC9A7EC5E61}"/>
              </a:ext>
            </a:extLst>
          </p:cNvPr>
          <p:cNvSpPr/>
          <p:nvPr/>
        </p:nvSpPr>
        <p:spPr>
          <a:xfrm>
            <a:off x="4102742" y="2682402"/>
            <a:ext cx="12145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546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GB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49C5822-F579-2E99-EEA3-BE44ED8ECE6A}"/>
              </a:ext>
            </a:extLst>
          </p:cNvPr>
          <p:cNvCxnSpPr>
            <a:stCxn id="8" idx="2"/>
            <a:endCxn id="24" idx="0"/>
          </p:cNvCxnSpPr>
          <p:nvPr/>
        </p:nvCxnSpPr>
        <p:spPr>
          <a:xfrm>
            <a:off x="4704379" y="2194954"/>
            <a:ext cx="5645" cy="487448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396E5E9B-5EB0-BA23-5AF2-CE5E89F15385}"/>
              </a:ext>
            </a:extLst>
          </p:cNvPr>
          <p:cNvSpPr/>
          <p:nvPr/>
        </p:nvSpPr>
        <p:spPr>
          <a:xfrm>
            <a:off x="6208022" y="2682402"/>
            <a:ext cx="12145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437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GB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F3911130-3629-141B-7E1E-C921CE4816CA}"/>
              </a:ext>
            </a:extLst>
          </p:cNvPr>
          <p:cNvCxnSpPr>
            <a:stCxn id="14" idx="2"/>
            <a:endCxn id="26" idx="0"/>
          </p:cNvCxnSpPr>
          <p:nvPr/>
        </p:nvCxnSpPr>
        <p:spPr>
          <a:xfrm rot="5400000">
            <a:off x="7016915" y="2010840"/>
            <a:ext cx="469952" cy="873173"/>
          </a:xfrm>
          <a:prstGeom prst="bentConnector3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B44FDD9-A41C-842F-BB4B-5709B2A8A488}"/>
              </a:ext>
            </a:extLst>
          </p:cNvPr>
          <p:cNvSpPr/>
          <p:nvPr/>
        </p:nvSpPr>
        <p:spPr>
          <a:xfrm>
            <a:off x="9156475" y="2681706"/>
            <a:ext cx="12145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F81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382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F81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GB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F8100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F81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389EC5A-61AE-8D57-1737-FC70E1BD743D}"/>
              </a:ext>
            </a:extLst>
          </p:cNvPr>
          <p:cNvCxnSpPr>
            <a:cxnSpLocks/>
          </p:cNvCxnSpPr>
          <p:nvPr/>
        </p:nvCxnSpPr>
        <p:spPr>
          <a:xfrm>
            <a:off x="9762208" y="2221948"/>
            <a:ext cx="1549" cy="448872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653A0D8B-2F6A-653F-0983-F73EF66239D0}"/>
              </a:ext>
            </a:extLst>
          </p:cNvPr>
          <p:cNvSpPr/>
          <p:nvPr/>
        </p:nvSpPr>
        <p:spPr>
          <a:xfrm>
            <a:off x="2013118" y="2689340"/>
            <a:ext cx="5387695" cy="431050"/>
          </a:xfrm>
          <a:prstGeom prst="roundRect">
            <a:avLst>
              <a:gd name="adj" fmla="val 1116"/>
            </a:avLst>
          </a:prstGeom>
          <a:solidFill>
            <a:srgbClr val="C00000">
              <a:alpha val="17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orbel" panose="020B0503020204020204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44EC76F-181F-2023-0FA5-1F45E4497697}"/>
              </a:ext>
            </a:extLst>
          </p:cNvPr>
          <p:cNvSpPr/>
          <p:nvPr/>
        </p:nvSpPr>
        <p:spPr>
          <a:xfrm>
            <a:off x="1587034" y="6526242"/>
            <a:ext cx="8657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华文楷体" panose="02010600040101010101" pitchFamily="2" charset="-122"/>
                <a:cs typeface="+mn-cs"/>
              </a:rPr>
              <a:t>[NC'19]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+mn-ea"/>
                <a:cs typeface="+mn-cs"/>
              </a:rPr>
              <a:t>Rory Bowden, Robert W Davies, Andreas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+mn-ea"/>
                <a:cs typeface="+mn-cs"/>
              </a:rPr>
              <a:t>Heger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+mn-ea"/>
                <a:cs typeface="+mn-cs"/>
              </a:rPr>
              <a:t>, Alistair T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+mn-ea"/>
                <a:cs typeface="+mn-cs"/>
              </a:rPr>
              <a:t>Pagnamenta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+mn-ea"/>
                <a:cs typeface="+mn-cs"/>
              </a:rPr>
              <a:t>,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+mn-ea"/>
                <a:cs typeface="+mn-cs"/>
              </a:rPr>
              <a:t>Mariateresa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+mn-ea"/>
                <a:cs typeface="+mn-cs"/>
              </a:rPr>
              <a:t> de Cesare, Laura E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+mn-ea"/>
                <a:cs typeface="+mn-cs"/>
              </a:rPr>
              <a:t>Oikkonen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+mn-ea"/>
                <a:cs typeface="+mn-cs"/>
              </a:rPr>
              <a:t>, Duncan Parkes, Colin Freeman, Fatima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+mn-ea"/>
                <a:cs typeface="+mn-cs"/>
              </a:rPr>
              <a:t>Dhalla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+mn-ea"/>
                <a:cs typeface="+mn-cs"/>
              </a:rPr>
              <a:t>,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+mn-ea"/>
                <a:cs typeface="+mn-cs"/>
              </a:rPr>
              <a:t>Smita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mbusRomNo9L"/>
                <a:ea typeface="+mn-ea"/>
                <a:cs typeface="+mn-cs"/>
              </a:rPr>
              <a:t> Y Patel, et al. Sequencing of human genomes with nanopore technology. Nature Communications, 2019. </a:t>
            </a:r>
          </a:p>
        </p:txBody>
      </p:sp>
    </p:spTree>
    <p:extLst>
      <p:ext uri="{BB962C8B-B14F-4D97-AF65-F5344CB8AC3E}">
        <p14:creationId xmlns:p14="http://schemas.microsoft.com/office/powerpoint/2010/main" val="171998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1" grpId="0" animBg="1"/>
      <p:bldP spid="22" grpId="0"/>
      <p:bldP spid="24" grpId="0"/>
      <p:bldP spid="26" grpId="0"/>
      <p:bldP spid="28" grpId="0"/>
      <p:bldP spid="3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5B5B6-1213-1665-E291-F5CDF424E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D718C-FEDE-AE5A-6486-DE2577397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2: Wasted Computation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38229F-F1B6-2F88-1309-38F84AA2F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66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6E3BFEF-2F55-1F8C-1C2C-69057F3ADDEB}"/>
              </a:ext>
            </a:extLst>
          </p:cNvPr>
          <p:cNvGrpSpPr/>
          <p:nvPr/>
        </p:nvGrpSpPr>
        <p:grpSpPr>
          <a:xfrm>
            <a:off x="1668103" y="1710309"/>
            <a:ext cx="1071258" cy="523206"/>
            <a:chOff x="320538" y="1839686"/>
            <a:chExt cx="1071258" cy="523206"/>
          </a:xfrm>
        </p:grpSpPr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2D85EEEC-D823-951A-D6FC-21495BE19D41}"/>
                </a:ext>
              </a:extLst>
            </p:cNvPr>
            <p:cNvSpPr/>
            <p:nvPr/>
          </p:nvSpPr>
          <p:spPr>
            <a:xfrm>
              <a:off x="366963" y="1839686"/>
              <a:ext cx="978408" cy="484632"/>
            </a:xfrm>
            <a:prstGeom prst="homePlate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91EEB87-14DD-9246-1042-9FD43F8AECC6}"/>
                </a:ext>
              </a:extLst>
            </p:cNvPr>
            <p:cNvSpPr txBox="1"/>
            <p:nvPr/>
          </p:nvSpPr>
          <p:spPr>
            <a:xfrm>
              <a:off x="320538" y="1850572"/>
              <a:ext cx="1071258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Raw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 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Signals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sp>
        <p:nvSpPr>
          <p:cNvPr id="7" name="Chevron 6">
            <a:extLst>
              <a:ext uri="{FF2B5EF4-FFF2-40B4-BE49-F238E27FC236}">
                <a16:creationId xmlns:a16="http://schemas.microsoft.com/office/drawing/2014/main" id="{CD31FE97-FCD2-4443-7D47-300768A1BD70}"/>
              </a:ext>
            </a:extLst>
          </p:cNvPr>
          <p:cNvSpPr/>
          <p:nvPr/>
        </p:nvSpPr>
        <p:spPr>
          <a:xfrm>
            <a:off x="2523220" y="1710309"/>
            <a:ext cx="1839688" cy="484632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Basecalling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7699CCA7-D035-1078-C5DF-6EDC56CBA8AA}"/>
              </a:ext>
            </a:extLst>
          </p:cNvPr>
          <p:cNvSpPr/>
          <p:nvPr/>
        </p:nvSpPr>
        <p:spPr>
          <a:xfrm>
            <a:off x="4188734" y="1710309"/>
            <a:ext cx="1273631" cy="484632"/>
          </a:xfrm>
          <a:prstGeom prst="chevron">
            <a:avLst/>
          </a:prstGeom>
          <a:solidFill>
            <a:srgbClr val="FE6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Reads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AC9DD9F-D140-B2F9-53A3-EC3EFA08A7FB}"/>
              </a:ext>
            </a:extLst>
          </p:cNvPr>
          <p:cNvGrpSpPr/>
          <p:nvPr/>
        </p:nvGrpSpPr>
        <p:grpSpPr>
          <a:xfrm>
            <a:off x="5288191" y="1710309"/>
            <a:ext cx="1839688" cy="523206"/>
            <a:chOff x="3820884" y="1251857"/>
            <a:chExt cx="1839688" cy="523206"/>
          </a:xfrm>
        </p:grpSpPr>
        <p:sp>
          <p:nvSpPr>
            <p:cNvPr id="10" name="Chevron 9">
              <a:extLst>
                <a:ext uri="{FF2B5EF4-FFF2-40B4-BE49-F238E27FC236}">
                  <a16:creationId xmlns:a16="http://schemas.microsoft.com/office/drawing/2014/main" id="{F7BFB16A-8959-6B51-6FAB-FCDD357E6963}"/>
                </a:ext>
              </a:extLst>
            </p:cNvPr>
            <p:cNvSpPr/>
            <p:nvPr/>
          </p:nvSpPr>
          <p:spPr>
            <a:xfrm>
              <a:off x="3820884" y="1251857"/>
              <a:ext cx="1839688" cy="484632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D23293D-63AA-1E96-61BD-88CA871E7B56}"/>
                </a:ext>
              </a:extLst>
            </p:cNvPr>
            <p:cNvSpPr txBox="1"/>
            <p:nvPr/>
          </p:nvSpPr>
          <p:spPr>
            <a:xfrm>
              <a:off x="3995057" y="1262743"/>
              <a:ext cx="1449373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Read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 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quality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control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6F3B04-1AD7-B67A-5CE9-F2EF71631BBE}"/>
              </a:ext>
            </a:extLst>
          </p:cNvPr>
          <p:cNvGrpSpPr/>
          <p:nvPr/>
        </p:nvGrpSpPr>
        <p:grpSpPr>
          <a:xfrm>
            <a:off x="6899274" y="1700117"/>
            <a:ext cx="1578431" cy="512320"/>
            <a:chOff x="5431967" y="1241665"/>
            <a:chExt cx="1578431" cy="512320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046AA07C-9847-C2AF-936A-A58D7A5600E0}"/>
                </a:ext>
              </a:extLst>
            </p:cNvPr>
            <p:cNvSpPr/>
            <p:nvPr/>
          </p:nvSpPr>
          <p:spPr>
            <a:xfrm>
              <a:off x="5486397" y="1251857"/>
              <a:ext cx="1426030" cy="484632"/>
            </a:xfrm>
            <a:prstGeom prst="chevron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F6755E1-AE92-9868-131E-26206ED68FCE}"/>
                </a:ext>
              </a:extLst>
            </p:cNvPr>
            <p:cNvSpPr txBox="1"/>
            <p:nvPr/>
          </p:nvSpPr>
          <p:spPr>
            <a:xfrm>
              <a:off x="5431967" y="1241665"/>
              <a:ext cx="1578431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High-quality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reads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58A0BD5-9111-B8EA-9D5E-38CE78F8C54D}"/>
              </a:ext>
            </a:extLst>
          </p:cNvPr>
          <p:cNvGrpSpPr/>
          <p:nvPr/>
        </p:nvGrpSpPr>
        <p:grpSpPr>
          <a:xfrm>
            <a:off x="8205560" y="1710309"/>
            <a:ext cx="1328061" cy="516474"/>
            <a:chOff x="6738253" y="1251857"/>
            <a:chExt cx="1328061" cy="516474"/>
          </a:xfrm>
        </p:grpSpPr>
        <p:sp>
          <p:nvSpPr>
            <p:cNvPr id="16" name="Chevron 15">
              <a:extLst>
                <a:ext uri="{FF2B5EF4-FFF2-40B4-BE49-F238E27FC236}">
                  <a16:creationId xmlns:a16="http://schemas.microsoft.com/office/drawing/2014/main" id="{7FD15553-BEFF-E1BF-F491-2F944A55DDC0}"/>
                </a:ext>
              </a:extLst>
            </p:cNvPr>
            <p:cNvSpPr/>
            <p:nvPr/>
          </p:nvSpPr>
          <p:spPr>
            <a:xfrm>
              <a:off x="6738253" y="1251857"/>
              <a:ext cx="1328061" cy="484632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849B419-314B-CF52-3F30-2DC34C6BBBAE}"/>
                </a:ext>
              </a:extLst>
            </p:cNvPr>
            <p:cNvSpPr txBox="1"/>
            <p:nvPr/>
          </p:nvSpPr>
          <p:spPr>
            <a:xfrm>
              <a:off x="6912427" y="1262743"/>
              <a:ext cx="968831" cy="50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Read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 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mapping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2800449-842D-0EAD-491D-2C301A5531B7}"/>
              </a:ext>
            </a:extLst>
          </p:cNvPr>
          <p:cNvGrpSpPr/>
          <p:nvPr/>
        </p:nvGrpSpPr>
        <p:grpSpPr>
          <a:xfrm>
            <a:off x="9294132" y="1700117"/>
            <a:ext cx="1197434" cy="512320"/>
            <a:chOff x="7826825" y="1241665"/>
            <a:chExt cx="1197434" cy="512320"/>
          </a:xfrm>
        </p:grpSpPr>
        <p:sp>
          <p:nvSpPr>
            <p:cNvPr id="19" name="Chevron 18">
              <a:extLst>
                <a:ext uri="{FF2B5EF4-FFF2-40B4-BE49-F238E27FC236}">
                  <a16:creationId xmlns:a16="http://schemas.microsoft.com/office/drawing/2014/main" id="{01BF01A5-6544-B857-553F-BC1EFC5CFC1E}"/>
                </a:ext>
              </a:extLst>
            </p:cNvPr>
            <p:cNvSpPr/>
            <p:nvPr/>
          </p:nvSpPr>
          <p:spPr>
            <a:xfrm>
              <a:off x="7881254" y="1251857"/>
              <a:ext cx="1055918" cy="484632"/>
            </a:xfrm>
            <a:prstGeom prst="chevron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7B93434-C01C-B828-9C2D-CEE6DF2EEF80}"/>
                </a:ext>
              </a:extLst>
            </p:cNvPr>
            <p:cNvSpPr txBox="1"/>
            <p:nvPr/>
          </p:nvSpPr>
          <p:spPr>
            <a:xfrm>
              <a:off x="7826825" y="1241665"/>
              <a:ext cx="1197434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Mapped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华文楷体" panose="02010600040101010101" pitchFamily="2" charset="-122"/>
                  <a:cs typeface="+mn-cs"/>
                </a:rPr>
                <a:t>reads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427EA74-6182-A4EA-7814-F47233859D5C}"/>
              </a:ext>
            </a:extLst>
          </p:cNvPr>
          <p:cNvGrpSpPr/>
          <p:nvPr/>
        </p:nvGrpSpPr>
        <p:grpSpPr>
          <a:xfrm>
            <a:off x="6541614" y="2201947"/>
            <a:ext cx="1914320" cy="1050090"/>
            <a:chOff x="5074307" y="1743495"/>
            <a:chExt cx="1914320" cy="105009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8136A90-68CA-ED75-D980-14C35BEF87E4}"/>
                </a:ext>
              </a:extLst>
            </p:cNvPr>
            <p:cNvGrpSpPr/>
            <p:nvPr/>
          </p:nvGrpSpPr>
          <p:grpSpPr>
            <a:xfrm>
              <a:off x="5074307" y="2281265"/>
              <a:ext cx="1914320" cy="512320"/>
              <a:chOff x="5074307" y="2281265"/>
              <a:chExt cx="1914320" cy="512320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896F9E-628F-994B-CCA0-7CC1841C21D5}"/>
                  </a:ext>
                </a:extLst>
              </p:cNvPr>
              <p:cNvSpPr txBox="1"/>
              <p:nvPr/>
            </p:nvSpPr>
            <p:spPr>
              <a:xfrm>
                <a:off x="5410196" y="2281265"/>
                <a:ext cx="1578431" cy="512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ts val="1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orbel" panose="020B0503020204020204"/>
                    <a:ea typeface="华文楷体" panose="02010600040101010101" pitchFamily="2" charset="-122"/>
                    <a:cs typeface="+mn-cs"/>
                  </a:rPr>
                  <a:t>Low-quality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1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orbel" panose="020B0503020204020204"/>
                    <a:ea typeface="华文楷体" panose="02010600040101010101" pitchFamily="2" charset="-122"/>
                    <a:cs typeface="+mn-cs"/>
                  </a:rPr>
                  <a:t>reads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endParaRPr>
              </a:p>
            </p:txBody>
          </p:sp>
          <p:sp>
            <p:nvSpPr>
              <p:cNvPr id="25" name="Multiply 24">
                <a:extLst>
                  <a:ext uri="{FF2B5EF4-FFF2-40B4-BE49-F238E27FC236}">
                    <a16:creationId xmlns:a16="http://schemas.microsoft.com/office/drawing/2014/main" id="{6F67ACB0-CFA5-3C72-BEEF-088DAED4A096}"/>
                  </a:ext>
                </a:extLst>
              </p:cNvPr>
              <p:cNvSpPr/>
              <p:nvPr/>
            </p:nvSpPr>
            <p:spPr>
              <a:xfrm>
                <a:off x="5074307" y="2287997"/>
                <a:ext cx="424546" cy="424542"/>
              </a:xfrm>
              <a:prstGeom prst="mathMultiply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endParaRPr>
              </a:p>
            </p:txBody>
          </p:sp>
        </p:grpSp>
        <p:sp>
          <p:nvSpPr>
            <p:cNvPr id="23" name="Bent Arrow 22">
              <a:extLst>
                <a:ext uri="{FF2B5EF4-FFF2-40B4-BE49-F238E27FC236}">
                  <a16:creationId xmlns:a16="http://schemas.microsoft.com/office/drawing/2014/main" id="{3F703814-90CF-6559-283C-3B043F4CD314}"/>
                </a:ext>
              </a:extLst>
            </p:cNvPr>
            <p:cNvSpPr/>
            <p:nvPr/>
          </p:nvSpPr>
          <p:spPr>
            <a:xfrm flipV="1">
              <a:off x="5472010" y="1743495"/>
              <a:ext cx="323086" cy="945273"/>
            </a:xfrm>
            <a:prstGeom prst="bentArrow">
              <a:avLst>
                <a:gd name="adj1" fmla="val 25000"/>
                <a:gd name="adj2" fmla="val 23393"/>
                <a:gd name="adj3" fmla="val 25000"/>
                <a:gd name="adj4" fmla="val 43750"/>
              </a:avLst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54B03F8-90C4-0CA8-D072-A8DB053D9516}"/>
              </a:ext>
            </a:extLst>
          </p:cNvPr>
          <p:cNvGrpSpPr/>
          <p:nvPr/>
        </p:nvGrpSpPr>
        <p:grpSpPr>
          <a:xfrm>
            <a:off x="8951239" y="2201946"/>
            <a:ext cx="1790704" cy="1053750"/>
            <a:chOff x="7574127" y="1212555"/>
            <a:chExt cx="1790704" cy="1053750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797FAB8-2CBE-F648-51CA-D75D3349103A}"/>
                </a:ext>
              </a:extLst>
            </p:cNvPr>
            <p:cNvGrpSpPr/>
            <p:nvPr/>
          </p:nvGrpSpPr>
          <p:grpSpPr>
            <a:xfrm>
              <a:off x="7574127" y="1753985"/>
              <a:ext cx="1790704" cy="512320"/>
              <a:chOff x="7516584" y="1764177"/>
              <a:chExt cx="1790704" cy="51232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402E316-C2C3-A8F5-063D-E5D73DF7D397}"/>
                  </a:ext>
                </a:extLst>
              </p:cNvPr>
              <p:cNvSpPr txBox="1"/>
              <p:nvPr/>
            </p:nvSpPr>
            <p:spPr>
              <a:xfrm>
                <a:off x="7728857" y="1764177"/>
                <a:ext cx="1578431" cy="512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ts val="1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orbel" panose="020B0503020204020204"/>
                    <a:ea typeface="华文楷体" panose="02010600040101010101" pitchFamily="2" charset="-122"/>
                    <a:cs typeface="+mn-cs"/>
                  </a:rPr>
                  <a:t>Unmapped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1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orbel" panose="020B0503020204020204"/>
                    <a:ea typeface="华文楷体" panose="02010600040101010101" pitchFamily="2" charset="-122"/>
                    <a:cs typeface="+mn-cs"/>
                  </a:rPr>
                  <a:t>reads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endParaRPr>
              </a:p>
            </p:txBody>
          </p:sp>
          <p:sp>
            <p:nvSpPr>
              <p:cNvPr id="30" name="Multiply 29">
                <a:extLst>
                  <a:ext uri="{FF2B5EF4-FFF2-40B4-BE49-F238E27FC236}">
                    <a16:creationId xmlns:a16="http://schemas.microsoft.com/office/drawing/2014/main" id="{546BEFCB-0F20-B17F-2405-B955A4C0F640}"/>
                  </a:ext>
                </a:extLst>
              </p:cNvPr>
              <p:cNvSpPr/>
              <p:nvPr/>
            </p:nvSpPr>
            <p:spPr>
              <a:xfrm>
                <a:off x="7516584" y="1778523"/>
                <a:ext cx="424546" cy="424542"/>
              </a:xfrm>
              <a:prstGeom prst="mathMultiply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endParaRPr>
              </a:p>
            </p:txBody>
          </p:sp>
        </p:grpSp>
        <p:sp>
          <p:nvSpPr>
            <p:cNvPr id="28" name="Bent Arrow 27">
              <a:extLst>
                <a:ext uri="{FF2B5EF4-FFF2-40B4-BE49-F238E27FC236}">
                  <a16:creationId xmlns:a16="http://schemas.microsoft.com/office/drawing/2014/main" id="{C0DCC198-131F-3ECB-0393-1BDE7CB7D063}"/>
                </a:ext>
              </a:extLst>
            </p:cNvPr>
            <p:cNvSpPr/>
            <p:nvPr/>
          </p:nvSpPr>
          <p:spPr>
            <a:xfrm flipV="1">
              <a:off x="7971449" y="1212555"/>
              <a:ext cx="286179" cy="945273"/>
            </a:xfrm>
            <a:prstGeom prst="bentArrow">
              <a:avLst>
                <a:gd name="adj1" fmla="val 25000"/>
                <a:gd name="adj2" fmla="val 23393"/>
                <a:gd name="adj3" fmla="val 25000"/>
                <a:gd name="adj4" fmla="val 43750"/>
              </a:avLst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698FF9D2-F94F-033C-F8E6-9497372C0858}"/>
              </a:ext>
            </a:extLst>
          </p:cNvPr>
          <p:cNvSpPr/>
          <p:nvPr/>
        </p:nvSpPr>
        <p:spPr>
          <a:xfrm>
            <a:off x="1714528" y="3976890"/>
            <a:ext cx="8529815" cy="1278237"/>
          </a:xfrm>
          <a:prstGeom prst="roundRect">
            <a:avLst>
              <a:gd name="adj" fmla="val 1116"/>
            </a:avLst>
          </a:prstGeom>
          <a:solidFill>
            <a:srgbClr val="C00000">
              <a:alpha val="17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considerable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amount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of computation on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useless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data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due to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Low-quality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reads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Unmapped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/>
                <a:ea typeface="华文楷体" panose="02010600040101010101" pitchFamily="2" charset="-122"/>
                <a:cs typeface="+mn-cs"/>
              </a:rPr>
              <a:t>reads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049311D-EDE7-0CCA-F81F-850E12CDCF5C}"/>
              </a:ext>
            </a:extLst>
          </p:cNvPr>
          <p:cNvSpPr/>
          <p:nvPr/>
        </p:nvSpPr>
        <p:spPr>
          <a:xfrm>
            <a:off x="4210510" y="1259530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E74A641-BBD6-FF48-332A-0632C295DC25}"/>
              </a:ext>
            </a:extLst>
          </p:cNvPr>
          <p:cNvSpPr/>
          <p:nvPr/>
        </p:nvSpPr>
        <p:spPr>
          <a:xfrm>
            <a:off x="7148423" y="1270953"/>
            <a:ext cx="1058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79.5%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D77CCE-46BE-C96F-63D7-46F7BF15C5C8}"/>
              </a:ext>
            </a:extLst>
          </p:cNvPr>
          <p:cNvSpPr/>
          <p:nvPr/>
        </p:nvSpPr>
        <p:spPr>
          <a:xfrm>
            <a:off x="9261474" y="1270952"/>
            <a:ext cx="1058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F81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69.5%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F81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5C522A4-00BA-098B-E1C7-B0C9837259CC}"/>
              </a:ext>
            </a:extLst>
          </p:cNvPr>
          <p:cNvSpPr/>
          <p:nvPr/>
        </p:nvSpPr>
        <p:spPr>
          <a:xfrm>
            <a:off x="7117750" y="3180027"/>
            <a:ext cx="1058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20.5%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BF46FE9-1E17-1813-1F9F-75982003A440}"/>
              </a:ext>
            </a:extLst>
          </p:cNvPr>
          <p:cNvSpPr/>
          <p:nvPr/>
        </p:nvSpPr>
        <p:spPr>
          <a:xfrm>
            <a:off x="9348561" y="3180027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219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1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EA283-6EB9-0660-CF52-CA29EC6D5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9A0B7-39FE-E515-0B69-8DD63C0E0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and Opportunities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B00602-A0F5-C970-FEF5-2267E412C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67</a:t>
            </a:fld>
            <a:endParaRPr lang="en-US"/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18170BF6-61BF-ACA3-4199-A29F01DA7472}"/>
              </a:ext>
            </a:extLst>
          </p:cNvPr>
          <p:cNvGraphicFramePr>
            <a:graphicFrameLocks/>
          </p:cNvGraphicFramePr>
          <p:nvPr/>
        </p:nvGraphicFramePr>
        <p:xfrm>
          <a:off x="1123002" y="3041767"/>
          <a:ext cx="9164298" cy="2072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28F0C0C-CBE8-69D3-444F-9E8E56662A4C}"/>
              </a:ext>
            </a:extLst>
          </p:cNvPr>
          <p:cNvSpPr txBox="1">
            <a:spLocks/>
          </p:cNvSpPr>
          <p:nvPr/>
        </p:nvSpPr>
        <p:spPr>
          <a:xfrm>
            <a:off x="2256697" y="2571896"/>
            <a:ext cx="8047692" cy="50347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A66AC"/>
              </a:buClr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venir Next" panose="020B0503020202020204" pitchFamily="34" charset="0"/>
                <a:ea typeface="华文楷体" panose="02010600040101010101" pitchFamily="2" charset="-122"/>
              </a:rPr>
              <a:t>We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venir Next" panose="020B0503020202020204" pitchFamily="34" charset="0"/>
                <a:ea typeface="华文楷体" panose="02010600040101010101" pitchFamily="2" charset="-122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venir Next" panose="020B0503020202020204" pitchFamily="34" charset="0"/>
                <a:ea typeface="华文楷体" panose="02010600040101010101" pitchFamily="2" charset="-122"/>
              </a:rPr>
              <a:t>perform a study to quantify potential performance benefits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0065E65-B277-060D-B021-F82C73C514E0}"/>
              </a:ext>
            </a:extLst>
          </p:cNvPr>
          <p:cNvSpPr/>
          <p:nvPr/>
        </p:nvSpPr>
        <p:spPr>
          <a:xfrm>
            <a:off x="1708228" y="1094335"/>
            <a:ext cx="8365982" cy="957943"/>
          </a:xfrm>
          <a:prstGeom prst="roundRect">
            <a:avLst>
              <a:gd name="adj" fmla="val 1116"/>
            </a:avLst>
          </a:prstGeom>
          <a:solidFill>
            <a:srgbClr val="FFD89B">
              <a:alpha val="17000"/>
            </a:srgbClr>
          </a:solidFill>
          <a:ln w="28575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	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275B48B-A5DF-6AD8-1AB8-361F6A028C3F}"/>
              </a:ext>
            </a:extLst>
          </p:cNvPr>
          <p:cNvSpPr txBox="1">
            <a:spLocks/>
          </p:cNvSpPr>
          <p:nvPr/>
        </p:nvSpPr>
        <p:spPr>
          <a:xfrm>
            <a:off x="1620044" y="1216247"/>
            <a:ext cx="8410073" cy="61789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4A66AC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orbel" panose="020B0503020204020204" pitchFamily="34" charset="0"/>
                <a:ea typeface="华文楷体" panose="02010600040101010101" pitchFamily="2" charset="-122"/>
                <a:cs typeface="Calibri" panose="020F0502020204030204" pitchFamily="34" charset="0"/>
              </a:rPr>
              <a:t>Goal: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orbel" panose="020B0503020204020204" pitchFamily="34" charset="0"/>
                <a:ea typeface="华文楷体" panose="02010600040101010101" pitchFamily="2" charset="-122"/>
                <a:cs typeface="Calibri" panose="020F0502020204030204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华文楷体" panose="02010600040101010101" pitchFamily="2" charset="-122"/>
                <a:cs typeface="Calibri" panose="020F0502020204030204" pitchFamily="34" charset="0"/>
              </a:rPr>
              <a:t>Efficiently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华文楷体" panose="02010600040101010101" pitchFamily="2" charset="-122"/>
                <a:cs typeface="Calibri" panose="020F0502020204030204" pitchFamily="34" charset="0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华文楷体" panose="02010600040101010101" pitchFamily="2" charset="-122"/>
                <a:cs typeface="Calibri" panose="020F0502020204030204" pitchFamily="34" charset="0"/>
              </a:rPr>
              <a:t>accelerate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华文楷体" panose="02010600040101010101" pitchFamily="2" charset="-122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the entire genome analysis pipeline while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t>minimizing data movement and useless computation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52299D0-A464-915A-9246-AAB5F35E698B}"/>
              </a:ext>
            </a:extLst>
          </p:cNvPr>
          <p:cNvGrpSpPr/>
          <p:nvPr/>
        </p:nvGrpSpPr>
        <p:grpSpPr>
          <a:xfrm>
            <a:off x="2842945" y="4708398"/>
            <a:ext cx="1917357" cy="1361278"/>
            <a:chOff x="3135086" y="3156294"/>
            <a:chExt cx="1917357" cy="1361278"/>
          </a:xfrm>
        </p:grpSpPr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E3C3F1D9-2E65-7891-1D4E-7CCA09D51096}"/>
                </a:ext>
              </a:extLst>
            </p:cNvPr>
            <p:cNvSpPr txBox="1">
              <a:spLocks/>
            </p:cNvSpPr>
            <p:nvPr/>
          </p:nvSpPr>
          <p:spPr>
            <a:xfrm>
              <a:off x="3135086" y="3156294"/>
              <a:ext cx="1854872" cy="1361278"/>
            </a:xfrm>
            <a:prstGeom prst="rect">
              <a:avLst/>
            </a:prstGeom>
          </p:spPr>
          <p:txBody>
            <a:bodyPr vert="horz" lIns="0" tIns="45720" rIns="0" bIns="45720" rtlCol="0">
              <a:noAutofit/>
            </a:bodyPr>
            <a:lstStyle>
              <a:lvl1pPr marL="454025" indent="-274638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q"/>
                <a:tabLst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1pPr>
              <a:lvl2pPr marL="717550" indent="-263525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Courier New" panose="02070309020205020404" pitchFamily="49" charset="0"/>
                <a:buChar char="o"/>
                <a:tabLst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2pPr>
              <a:lvl3pPr marL="896938" indent="-17938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§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3pPr>
              <a:lvl4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4pPr>
              <a:lvl5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A66AC"/>
                </a:buClr>
                <a:buSzPct val="90000"/>
                <a:buFont typeface="Wingdings" pitchFamily="2" charset="2"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NVM-based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PIM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Calibri" panose="020F0502020204030204" pitchFamily="34" charset="0"/>
                </a:rPr>
                <a:t> accelerators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for separate </a:t>
              </a:r>
              <a:r>
                <a:rPr kumimoji="0" lang="en-US" altLang="zh-CN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basecalling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and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read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mapping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CE3FA1-ACD9-D90A-93CE-837C3A75A039}"/>
                </a:ext>
              </a:extLst>
            </p:cNvPr>
            <p:cNvSpPr/>
            <p:nvPr/>
          </p:nvSpPr>
          <p:spPr>
            <a:xfrm>
              <a:off x="3135086" y="3168961"/>
              <a:ext cx="1917357" cy="1163554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ED05FFA-FF39-37E4-4F43-A79E436E23E8}"/>
              </a:ext>
            </a:extLst>
          </p:cNvPr>
          <p:cNvGrpSpPr/>
          <p:nvPr/>
        </p:nvGrpSpPr>
        <p:grpSpPr>
          <a:xfrm>
            <a:off x="5335773" y="4721063"/>
            <a:ext cx="1889901" cy="1163556"/>
            <a:chOff x="5072743" y="3168959"/>
            <a:chExt cx="1889901" cy="1163556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CAB71FBE-FF0B-A1CE-1426-BB67B6F5354B}"/>
                </a:ext>
              </a:extLst>
            </p:cNvPr>
            <p:cNvSpPr txBox="1">
              <a:spLocks/>
            </p:cNvSpPr>
            <p:nvPr/>
          </p:nvSpPr>
          <p:spPr>
            <a:xfrm>
              <a:off x="5157542" y="3190083"/>
              <a:ext cx="1719943" cy="1066231"/>
            </a:xfrm>
            <a:prstGeom prst="rect">
              <a:avLst/>
            </a:prstGeom>
          </p:spPr>
          <p:txBody>
            <a:bodyPr vert="horz" lIns="0" tIns="45720" rIns="0" bIns="45720" rtlCol="0">
              <a:normAutofit fontScale="77500" lnSpcReduction="20000"/>
            </a:bodyPr>
            <a:lstStyle>
              <a:lvl1pPr marL="454025" indent="-274638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q"/>
                <a:tabLst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1pPr>
              <a:lvl2pPr marL="717550" indent="-263525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Courier New" panose="02070309020205020404" pitchFamily="49" charset="0"/>
                <a:buChar char="o"/>
                <a:tabLst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2pPr>
              <a:lvl3pPr marL="896938" indent="-17938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§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3pPr>
              <a:lvl4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4pPr>
              <a:lvl5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A66AC"/>
                </a:buClr>
                <a:buSzPct val="90000"/>
                <a:buFont typeface="Wingdings" pitchFamily="2" charset="2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Calibri" panose="020F0502020204030204" pitchFamily="34" charset="0"/>
                </a:rPr>
                <a:t>no data movement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华文楷体" panose="02010600040101010101" pitchFamily="2" charset="-122"/>
                <a:cs typeface="Calibri" panose="020F050202020403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A66AC"/>
                </a:buClr>
                <a:buSzPct val="90000"/>
                <a:buFont typeface="Wingdings" pitchFamily="2" charset="2"/>
                <a:buNone/>
                <a:tabLst/>
                <a:defRPr/>
              </a:pPr>
              <a:r>
                <a: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Calibri" panose="020F0502020204030204" pitchFamily="34" charset="0"/>
                </a:rPr>
                <a:t>between </a:t>
              </a:r>
              <a:r>
                <a:rPr kumimoji="0" lang="en-US" altLang="zh-CN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the</a:t>
              </a:r>
              <a:r>
                <a: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Calibri" panose="020F0502020204030204" pitchFamily="34" charset="0"/>
                </a:rPr>
                <a:t>accelerators of analysis steps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D4D63CC-2508-FE6F-72F3-3340954482BF}"/>
                </a:ext>
              </a:extLst>
            </p:cNvPr>
            <p:cNvSpPr/>
            <p:nvPr/>
          </p:nvSpPr>
          <p:spPr>
            <a:xfrm>
              <a:off x="5072743" y="3168959"/>
              <a:ext cx="1889901" cy="1163556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031EEB-2196-94D7-431E-8BFDC1B34DAA}"/>
              </a:ext>
            </a:extLst>
          </p:cNvPr>
          <p:cNvGrpSpPr/>
          <p:nvPr/>
        </p:nvGrpSpPr>
        <p:grpSpPr>
          <a:xfrm>
            <a:off x="7801145" y="4708398"/>
            <a:ext cx="2004785" cy="1242325"/>
            <a:chOff x="6917629" y="3156294"/>
            <a:chExt cx="2004785" cy="1242325"/>
          </a:xfrm>
        </p:grpSpPr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B719FB2B-6D11-F6D3-CCB3-1D0E1B5EFF3B}"/>
                </a:ext>
              </a:extLst>
            </p:cNvPr>
            <p:cNvSpPr txBox="1">
              <a:spLocks/>
            </p:cNvSpPr>
            <p:nvPr/>
          </p:nvSpPr>
          <p:spPr>
            <a:xfrm>
              <a:off x="6917629" y="3156294"/>
              <a:ext cx="2004785" cy="1242325"/>
            </a:xfrm>
            <a:prstGeom prst="rect">
              <a:avLst/>
            </a:prstGeom>
          </p:spPr>
          <p:txBody>
            <a:bodyPr vert="horz" lIns="0" tIns="45720" rIns="0" bIns="45720" rtlCol="0">
              <a:normAutofit fontScale="85000" lnSpcReduction="20000"/>
            </a:bodyPr>
            <a:lstStyle>
              <a:lvl1pPr marL="454025" indent="-274638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q"/>
                <a:tabLst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1pPr>
              <a:lvl2pPr marL="717550" indent="-263525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Courier New" panose="02070309020205020404" pitchFamily="49" charset="0"/>
                <a:buChar char="o"/>
                <a:tabLst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2pPr>
              <a:lvl3pPr marL="896938" indent="-17938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§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3pPr>
              <a:lvl4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4pPr>
              <a:lvl5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orbel" panose="020B0503020204020204" pitchFamily="34" charset="0"/>
                  <a:ea typeface="+mn-ea"/>
                  <a:cs typeface="Calibri" panose="020F0502020204030204" pitchFamily="34" charset="0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A66AC"/>
                </a:buClr>
                <a:buSzPct val="90000"/>
                <a:buFont typeface="Wingdings" pitchFamily="2" charset="2"/>
                <a:buNone/>
                <a:tabLst/>
                <a:defRPr/>
              </a:pPr>
              <a:r>
                <a:rPr kumimoji="0" lang="en-US" altLang="zh-CN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n</a:t>
              </a:r>
              <a:r>
                <a:rPr kumimoji="0" lang="en-US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Calibri" panose="020F0502020204030204" pitchFamily="34" charset="0"/>
                </a:rPr>
                <a:t>o data movement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A66AC"/>
                </a:buClr>
                <a:buSzPct val="90000"/>
                <a:buFont typeface="Wingdings" pitchFamily="2" charset="2"/>
                <a:buNone/>
                <a:tabLst/>
                <a:defRPr/>
              </a:pPr>
              <a:r>
                <a: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Calibri" panose="020F0502020204030204" pitchFamily="34" charset="0"/>
                </a:rPr>
                <a:t>and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A66AC"/>
                </a:buClr>
                <a:buSzPct val="90000"/>
                <a:buFont typeface="Wingdings" pitchFamily="2" charset="2"/>
                <a:buNone/>
                <a:tabLst/>
                <a:defRPr/>
              </a:pPr>
              <a:r>
                <a:rPr kumimoji="0" lang="en-US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Calibri" panose="020F0502020204030204" pitchFamily="34" charset="0"/>
                </a:rPr>
                <a:t>no useless reads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A66AC"/>
                </a:buClr>
                <a:buSzPct val="90000"/>
                <a:buFont typeface="Wingdings" pitchFamily="2" charset="2"/>
                <a:buNone/>
                <a:tabLst/>
                <a:defRPr/>
              </a:pPr>
              <a:r>
                <a:rPr kumimoji="0" lang="en-US" altLang="zh-C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0937FF"/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(ideal</a:t>
              </a:r>
              <a:r>
                <a:rPr kumimoji="0" lang="zh-CN" alt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0937FF"/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0937FF"/>
                  </a:solidFill>
                  <a:effectLst/>
                  <a:uLnTx/>
                  <a:uFillTx/>
                  <a:latin typeface="Corbel" panose="020B0503020204020204" pitchFamily="34" charset="0"/>
                  <a:ea typeface="华文楷体" panose="02010600040101010101" pitchFamily="2" charset="-122"/>
                  <a:cs typeface="Calibri" panose="020F0502020204030204" pitchFamily="34" charset="0"/>
                </a:rPr>
                <a:t>case)</a:t>
              </a:r>
              <a:endPara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937F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0FCB443-4C6E-B86D-B84D-68B99DA7A3E5}"/>
                </a:ext>
              </a:extLst>
            </p:cNvPr>
            <p:cNvSpPr/>
            <p:nvPr/>
          </p:nvSpPr>
          <p:spPr>
            <a:xfrm>
              <a:off x="6927840" y="3168960"/>
              <a:ext cx="1900473" cy="1163556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151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El"/>
        </p:bldSub>
      </p:bldGraphic>
      <p:bldP spid="5" grpId="0"/>
      <p:bldP spid="6" grpId="0" animBg="1"/>
      <p:bldP spid="7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0D28B-C182-9A10-780D-959879A84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97155-476E-26AC-EA5A-E4E53BA34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GenPIP</a:t>
            </a:r>
            <a:r>
              <a:rPr lang="en-US" dirty="0"/>
              <a:t>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D60E23-144D-03CC-0A6D-EC79376F7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68</a:t>
            </a:fld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586E3C3-EBAB-8E13-DECC-72EDE79CA5FA}"/>
              </a:ext>
            </a:extLst>
          </p:cNvPr>
          <p:cNvSpPr/>
          <p:nvPr/>
        </p:nvSpPr>
        <p:spPr>
          <a:xfrm>
            <a:off x="2090904" y="1374654"/>
            <a:ext cx="8438449" cy="4141349"/>
          </a:xfrm>
          <a:prstGeom prst="rect">
            <a:avLst/>
          </a:prstGeom>
          <a:solidFill>
            <a:srgbClr val="E7E6E6">
              <a:lumMod val="9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GenPIP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81A4FE-F3D6-1534-0B93-14CD7B66A022}"/>
              </a:ext>
            </a:extLst>
          </p:cNvPr>
          <p:cNvGrpSpPr/>
          <p:nvPr/>
        </p:nvGrpSpPr>
        <p:grpSpPr>
          <a:xfrm>
            <a:off x="7603520" y="1489832"/>
            <a:ext cx="2856700" cy="3943825"/>
            <a:chOff x="5838516" y="1906278"/>
            <a:chExt cx="2856700" cy="3943825"/>
          </a:xfrm>
        </p:grpSpPr>
        <p:sp>
          <p:nvSpPr>
            <p:cNvPr id="64" name="Google Shape;481;p54">
              <a:extLst>
                <a:ext uri="{FF2B5EF4-FFF2-40B4-BE49-F238E27FC236}">
                  <a16:creationId xmlns:a16="http://schemas.microsoft.com/office/drawing/2014/main" id="{C5BD8920-BDFA-BFAD-E057-FC6D4DCCCAA4}"/>
                </a:ext>
              </a:extLst>
            </p:cNvPr>
            <p:cNvSpPr/>
            <p:nvPr/>
          </p:nvSpPr>
          <p:spPr>
            <a:xfrm>
              <a:off x="5838516" y="1906278"/>
              <a:ext cx="2856700" cy="3943825"/>
            </a:xfrm>
            <a:prstGeom prst="roundRect">
              <a:avLst>
                <a:gd name="adj" fmla="val 10613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0F880FC-F14F-4748-43CB-E1DE2EB33F11}"/>
                </a:ext>
              </a:extLst>
            </p:cNvPr>
            <p:cNvSpPr/>
            <p:nvPr/>
          </p:nvSpPr>
          <p:spPr>
            <a:xfrm>
              <a:off x="5937803" y="5391038"/>
              <a:ext cx="2688489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Read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Module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F178080-5B08-E4A1-6968-E9C951ACDA94}"/>
              </a:ext>
            </a:extLst>
          </p:cNvPr>
          <p:cNvGrpSpPr/>
          <p:nvPr/>
        </p:nvGrpSpPr>
        <p:grpSpPr>
          <a:xfrm>
            <a:off x="5353241" y="1631087"/>
            <a:ext cx="1404693" cy="3802569"/>
            <a:chOff x="3588237" y="2047533"/>
            <a:chExt cx="1404693" cy="3802569"/>
          </a:xfrm>
        </p:grpSpPr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CFB5595A-5729-68B8-50F0-CBC3F8A15B14}"/>
                </a:ext>
              </a:extLst>
            </p:cNvPr>
            <p:cNvSpPr/>
            <p:nvPr/>
          </p:nvSpPr>
          <p:spPr>
            <a:xfrm rot="16200000">
              <a:off x="2389299" y="3246471"/>
              <a:ext cx="3802569" cy="1404693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5875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6CD2376-6CD6-5983-48DE-FE01178C6AF5}"/>
                </a:ext>
              </a:extLst>
            </p:cNvPr>
            <p:cNvSpPr/>
            <p:nvPr/>
          </p:nvSpPr>
          <p:spPr>
            <a:xfrm>
              <a:off x="3723818" y="5331513"/>
              <a:ext cx="1184111" cy="428969"/>
            </a:xfrm>
            <a:prstGeom prst="rect">
              <a:avLst/>
            </a:prstGeom>
            <a:noFill/>
            <a:ln w="158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GenPIP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Controller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8473E6F-2A7D-F53C-B1EC-D8F7FF8883BA}"/>
              </a:ext>
            </a:extLst>
          </p:cNvPr>
          <p:cNvGrpSpPr/>
          <p:nvPr/>
        </p:nvGrpSpPr>
        <p:grpSpPr>
          <a:xfrm>
            <a:off x="2155087" y="1489832"/>
            <a:ext cx="2176645" cy="3943826"/>
            <a:chOff x="390083" y="1906278"/>
            <a:chExt cx="2325619" cy="3943826"/>
          </a:xfrm>
        </p:grpSpPr>
        <p:sp>
          <p:nvSpPr>
            <p:cNvPr id="70" name="Google Shape;481;p54">
              <a:extLst>
                <a:ext uri="{FF2B5EF4-FFF2-40B4-BE49-F238E27FC236}">
                  <a16:creationId xmlns:a16="http://schemas.microsoft.com/office/drawing/2014/main" id="{A9DCB396-2B99-7A79-5BCC-8C5AE07BEF40}"/>
                </a:ext>
              </a:extLst>
            </p:cNvPr>
            <p:cNvSpPr/>
            <p:nvPr/>
          </p:nvSpPr>
          <p:spPr>
            <a:xfrm>
              <a:off x="390083" y="1906278"/>
              <a:ext cx="2325619" cy="3943826"/>
            </a:xfrm>
            <a:prstGeom prst="roundRect">
              <a:avLst>
                <a:gd name="adj" fmla="val 6203"/>
              </a:avLst>
            </a:prstGeom>
            <a:solidFill>
              <a:srgbClr val="D9EAD3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4A3264A-7655-5743-61F2-EAF266C05352}"/>
                </a:ext>
              </a:extLst>
            </p:cNvPr>
            <p:cNvSpPr/>
            <p:nvPr/>
          </p:nvSpPr>
          <p:spPr>
            <a:xfrm>
              <a:off x="445339" y="5391038"/>
              <a:ext cx="2223453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F8100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Basecalling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F8100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F8100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Module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2F8100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B1851B1A-2E35-5B17-A70A-1FAB8211F87E}"/>
              </a:ext>
            </a:extLst>
          </p:cNvPr>
          <p:cNvSpPr/>
          <p:nvPr/>
        </p:nvSpPr>
        <p:spPr>
          <a:xfrm>
            <a:off x="5467438" y="1936230"/>
            <a:ext cx="1170019" cy="11395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eDRAM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BB2DF36-B089-242F-9A12-783A50BBD519}"/>
              </a:ext>
            </a:extLst>
          </p:cNvPr>
          <p:cNvSpPr/>
          <p:nvPr/>
        </p:nvSpPr>
        <p:spPr>
          <a:xfrm rot="5400000">
            <a:off x="8219207" y="1377439"/>
            <a:ext cx="1616116" cy="2476839"/>
          </a:xfrm>
          <a:prstGeom prst="rect">
            <a:avLst/>
          </a:prstGeom>
          <a:gradFill flip="none" rotWithShape="1">
            <a:gsLst>
              <a:gs pos="11000">
                <a:schemeClr val="bg1">
                  <a:lumMod val="75000"/>
                </a:schemeClr>
              </a:gs>
              <a:gs pos="89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 w="25400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In-memory</a:t>
            </a: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Read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Mapping</a:t>
            </a:r>
          </a:p>
          <a:p>
            <a:pPr algn="ctr" defTabSz="914267">
              <a:defRPr/>
            </a:pPr>
            <a:r>
              <a:rPr lang="en-US" altLang="zh-CN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/>
              </a:rPr>
              <a:t>[PARC,</a:t>
            </a:r>
            <a:r>
              <a:rPr lang="zh-CN" altLang="en-US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/>
              </a:rPr>
              <a:t> </a:t>
            </a:r>
            <a:r>
              <a:rPr lang="en-US" altLang="zh-CN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/>
              </a:rPr>
              <a:t>ASPDAC’20]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kern="0" dirty="0">
                <a:solidFill>
                  <a:srgbClr val="0070C0"/>
                </a:solidFill>
                <a:latin typeface="Arial" panose="020B0604020202020204"/>
              </a:rPr>
              <a:t>+</a:t>
            </a:r>
            <a:r>
              <a:rPr lang="zh-CN" altLang="en-US" sz="1600" b="1" kern="0" dirty="0">
                <a:solidFill>
                  <a:srgbClr val="0070C0"/>
                </a:solidFill>
                <a:latin typeface="Arial" panose="020B0604020202020204"/>
              </a:rPr>
              <a:t> </a:t>
            </a:r>
            <a:r>
              <a:rPr lang="en-US" altLang="zh-CN" sz="1600" b="1" kern="0" dirty="0">
                <a:solidFill>
                  <a:srgbClr val="0070C0"/>
                </a:solidFill>
                <a:latin typeface="Arial" panose="020B0604020202020204"/>
              </a:rPr>
              <a:t>Our</a:t>
            </a:r>
            <a:r>
              <a:rPr lang="zh-CN" altLang="en-US" sz="1600" b="1" kern="0" dirty="0">
                <a:solidFill>
                  <a:srgbClr val="0070C0"/>
                </a:solidFill>
                <a:latin typeface="Arial" panose="020B0604020202020204"/>
              </a:rPr>
              <a:t> </a:t>
            </a:r>
            <a:r>
              <a:rPr lang="en-US" altLang="zh-CN" sz="1600" b="1" kern="0" dirty="0">
                <a:solidFill>
                  <a:srgbClr val="0070C0"/>
                </a:solidFill>
                <a:latin typeface="Arial" panose="020B0604020202020204"/>
              </a:rPr>
              <a:t>design</a:t>
            </a:r>
            <a:r>
              <a:rPr lang="zh-CN" altLang="en-US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/>
              </a:rPr>
              <a:t> </a:t>
            </a:r>
            <a:endParaRPr lang="en-US" altLang="zh-CN" sz="1400" b="1" kern="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701DDA0-0453-C2D1-DBAD-69119032342B}"/>
              </a:ext>
            </a:extLst>
          </p:cNvPr>
          <p:cNvSpPr/>
          <p:nvPr/>
        </p:nvSpPr>
        <p:spPr>
          <a:xfrm>
            <a:off x="2379890" y="1747648"/>
            <a:ext cx="1703688" cy="193215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黑体" panose="02010609060101010101" pitchFamily="49" charset="-122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黑体" panose="02010609060101010101" pitchFamily="49" charset="-122"/>
              </a:rPr>
              <a:t>In-memory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Basecaller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黑体" panose="02010609060101010101" pitchFamily="49" charset="-122"/>
              </a:rPr>
              <a:t>[Helix,</a:t>
            </a:r>
            <a:r>
              <a:rPr lang="zh-CN" alt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黑体" panose="02010609060101010101" pitchFamily="49" charset="-122"/>
              </a:rPr>
              <a:t> </a:t>
            </a:r>
            <a:r>
              <a: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黑体" panose="02010609060101010101" pitchFamily="49" charset="-122"/>
              </a:rPr>
              <a:t>PACT’20]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28E6A22-7C38-0CA9-2BC0-B8E0B1AD57D9}"/>
              </a:ext>
            </a:extLst>
          </p:cNvPr>
          <p:cNvSpPr/>
          <p:nvPr/>
        </p:nvSpPr>
        <p:spPr>
          <a:xfrm>
            <a:off x="2361297" y="4115303"/>
            <a:ext cx="1803432" cy="615241"/>
          </a:xfrm>
          <a:prstGeom prst="rect">
            <a:avLst/>
          </a:prstGeom>
          <a:pattFill prst="lgGrid">
            <a:fgClr>
              <a:srgbClr val="9CC3E6">
                <a:lumMod val="20000"/>
                <a:lumOff val="80000"/>
              </a:srgbClr>
            </a:fgClr>
            <a:bgClr>
              <a:srgbClr val="FFFFFF"/>
            </a:bgClr>
          </a:pattFill>
          <a:ln w="25400" cap="flat" cmpd="sng" algn="ctr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PIM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-CQS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/>
              <a:cs typeface="+mn-cs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PIM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chunk quality score calculation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8941FAE-22B8-3E01-C923-F1F0856C8529}"/>
              </a:ext>
            </a:extLst>
          </p:cNvPr>
          <p:cNvGrpSpPr/>
          <p:nvPr/>
        </p:nvGrpSpPr>
        <p:grpSpPr>
          <a:xfrm>
            <a:off x="1946738" y="1071600"/>
            <a:ext cx="4478184" cy="853744"/>
            <a:chOff x="181734" y="1474278"/>
            <a:chExt cx="4478184" cy="853744"/>
          </a:xfrm>
        </p:grpSpPr>
        <p:cxnSp>
          <p:nvCxnSpPr>
            <p:cNvPr id="77" name="Elbow Connector 76">
              <a:extLst>
                <a:ext uri="{FF2B5EF4-FFF2-40B4-BE49-F238E27FC236}">
                  <a16:creationId xmlns:a16="http://schemas.microsoft.com/office/drawing/2014/main" id="{FC6C4135-E7B8-109F-B621-37F9E1A52F4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04503" y="2043553"/>
              <a:ext cx="567411" cy="1527"/>
            </a:xfrm>
            <a:prstGeom prst="bentConnector3">
              <a:avLst>
                <a:gd name="adj1" fmla="val 50000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6061BD3-FEA1-9EFE-17BB-5AFE11D14E0B}"/>
                </a:ext>
              </a:extLst>
            </p:cNvPr>
            <p:cNvSpPr/>
            <p:nvPr/>
          </p:nvSpPr>
          <p:spPr>
            <a:xfrm>
              <a:off x="181734" y="1474278"/>
              <a:ext cx="4478184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Raw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signals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from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the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sequencing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machine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6556BB0-2A57-CF88-A74C-0E983BF77841}"/>
              </a:ext>
            </a:extLst>
          </p:cNvPr>
          <p:cNvGrpSpPr/>
          <p:nvPr/>
        </p:nvGrpSpPr>
        <p:grpSpPr>
          <a:xfrm>
            <a:off x="4331732" y="1693949"/>
            <a:ext cx="1117660" cy="432000"/>
            <a:chOff x="2566728" y="2110395"/>
            <a:chExt cx="1117660" cy="432000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B661237D-D956-8890-FEBE-26347D19D4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66728" y="2524166"/>
              <a:ext cx="1117660" cy="0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C123333-EB2D-745B-1CCA-EE16440F0807}"/>
                </a:ext>
              </a:extLst>
            </p:cNvPr>
            <p:cNvSpPr/>
            <p:nvPr/>
          </p:nvSpPr>
          <p:spPr>
            <a:xfrm>
              <a:off x="2668681" y="2110395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Signal</a:t>
              </a: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B29CD53-26C9-08B5-205D-E0E02BCFFBCC}"/>
              </a:ext>
            </a:extLst>
          </p:cNvPr>
          <p:cNvGrpSpPr/>
          <p:nvPr/>
        </p:nvGrpSpPr>
        <p:grpSpPr>
          <a:xfrm>
            <a:off x="2217352" y="3647751"/>
            <a:ext cx="2369447" cy="434721"/>
            <a:chOff x="452348" y="4064197"/>
            <a:chExt cx="2369447" cy="434721"/>
          </a:xfrm>
        </p:grpSpPr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4FE38650-F7CE-CB68-6A97-6B802FB2D905}"/>
                </a:ext>
              </a:extLst>
            </p:cNvPr>
            <p:cNvCxnSpPr>
              <a:cxnSpLocks/>
            </p:cNvCxnSpPr>
            <p:nvPr/>
          </p:nvCxnSpPr>
          <p:spPr>
            <a:xfrm>
              <a:off x="684586" y="4096247"/>
              <a:ext cx="0" cy="402671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54890DBB-326A-C0C7-0FC1-53456B5AC299}"/>
                </a:ext>
              </a:extLst>
            </p:cNvPr>
            <p:cNvSpPr/>
            <p:nvPr/>
          </p:nvSpPr>
          <p:spPr>
            <a:xfrm>
              <a:off x="452348" y="4064197"/>
              <a:ext cx="2369447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quality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3784565-1420-3751-119A-091EE5CB5AA4}"/>
              </a:ext>
            </a:extLst>
          </p:cNvPr>
          <p:cNvGrpSpPr/>
          <p:nvPr/>
        </p:nvGrpSpPr>
        <p:grpSpPr>
          <a:xfrm>
            <a:off x="6546603" y="4138112"/>
            <a:ext cx="2087737" cy="432000"/>
            <a:chOff x="4781599" y="4554558"/>
            <a:chExt cx="2087737" cy="432000"/>
          </a:xfrm>
        </p:grpSpPr>
        <p:cxnSp>
          <p:nvCxnSpPr>
            <p:cNvPr id="86" name="Elbow Connector 85">
              <a:extLst>
                <a:ext uri="{FF2B5EF4-FFF2-40B4-BE49-F238E27FC236}">
                  <a16:creationId xmlns:a16="http://schemas.microsoft.com/office/drawing/2014/main" id="{27A6214C-C5A0-84CD-DFCB-766C4986550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781599" y="4564028"/>
              <a:ext cx="2087737" cy="402897"/>
            </a:xfrm>
            <a:prstGeom prst="bentConnector3">
              <a:avLst>
                <a:gd name="adj1" fmla="val 1509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headEnd type="none"/>
              <a:tailEnd type="triangle" w="med" len="med"/>
            </a:ln>
            <a:effectLst/>
          </p:spPr>
        </p:cxn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72264A0-5FD6-4653-2EE7-AC4D2144EDA0}"/>
                </a:ext>
              </a:extLst>
            </p:cNvPr>
            <p:cNvSpPr/>
            <p:nvPr/>
          </p:nvSpPr>
          <p:spPr>
            <a:xfrm>
              <a:off x="4909358" y="4554558"/>
              <a:ext cx="1959978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Chunk</a:t>
              </a:r>
              <a:r>
                <a:rPr lang="zh-CN" altLang="en-US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altLang="zh-CN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m</a:t>
              </a: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27E4D29-6114-FCF7-364D-71F21C08F5D4}"/>
              </a:ext>
            </a:extLst>
          </p:cNvPr>
          <p:cNvGrpSpPr/>
          <p:nvPr/>
        </p:nvGrpSpPr>
        <p:grpSpPr>
          <a:xfrm>
            <a:off x="8865158" y="4049065"/>
            <a:ext cx="2024056" cy="1309425"/>
            <a:chOff x="7100154" y="4465511"/>
            <a:chExt cx="2024056" cy="1309425"/>
          </a:xfrm>
        </p:grpSpPr>
        <p:cxnSp>
          <p:nvCxnSpPr>
            <p:cNvPr id="89" name="Elbow Connector 88">
              <a:extLst>
                <a:ext uri="{FF2B5EF4-FFF2-40B4-BE49-F238E27FC236}">
                  <a16:creationId xmlns:a16="http://schemas.microsoft.com/office/drawing/2014/main" id="{1CD0F75B-AB8A-01AD-1C9D-4D2EF810AE1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747147" y="3907353"/>
              <a:ext cx="437051" cy="1694665"/>
            </a:xfrm>
            <a:prstGeom prst="bentConnector2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479E184-BF4A-D88F-992D-4142732D60E1}"/>
                </a:ext>
              </a:extLst>
            </p:cNvPr>
            <p:cNvSpPr/>
            <p:nvPr/>
          </p:nvSpPr>
          <p:spPr>
            <a:xfrm rot="16200000">
              <a:off x="8253497" y="4904224"/>
              <a:ext cx="13094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To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storage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C4B7971-5489-154C-4AC2-936E62D5450B}"/>
                </a:ext>
              </a:extLst>
            </p:cNvPr>
            <p:cNvSpPr/>
            <p:nvPr/>
          </p:nvSpPr>
          <p:spPr>
            <a:xfrm>
              <a:off x="7100154" y="4570077"/>
              <a:ext cx="1829934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Read</a:t>
              </a:r>
              <a:r>
                <a:rPr lang="zh-CN" altLang="en-US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 </a:t>
              </a:r>
              <a:r>
                <a:rPr lang="en-US" altLang="zh-CN" sz="1600" b="1" kern="0" dirty="0">
                  <a:solidFill>
                    <a:srgbClr val="FE6200"/>
                  </a:solidFill>
                  <a:latin typeface="Arial" panose="020B0604020202020204"/>
                  <a:ea typeface="黑体" panose="02010609060101010101" pitchFamily="49" charset="-122"/>
                </a:rPr>
                <a:t>m</a:t>
              </a: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result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EFC9C69-2755-A6BD-D616-E9975350FA68}"/>
              </a:ext>
            </a:extLst>
          </p:cNvPr>
          <p:cNvGrpSpPr/>
          <p:nvPr/>
        </p:nvGrpSpPr>
        <p:grpSpPr>
          <a:xfrm>
            <a:off x="5360828" y="3158107"/>
            <a:ext cx="1431674" cy="568788"/>
            <a:chOff x="3595824" y="3574553"/>
            <a:chExt cx="1431674" cy="568788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2470AE8-8E58-E955-B242-F8186A1689D2}"/>
                </a:ext>
              </a:extLst>
            </p:cNvPr>
            <p:cNvSpPr/>
            <p:nvPr/>
          </p:nvSpPr>
          <p:spPr>
            <a:xfrm>
              <a:off x="3721696" y="3574553"/>
              <a:ext cx="1153238" cy="5687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solidFill>
                <a:schemeClr val="accent3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D051266-B283-1717-849B-92F5BE6EF570}"/>
                </a:ext>
              </a:extLst>
            </p:cNvPr>
            <p:cNvSpPr txBox="1"/>
            <p:nvPr/>
          </p:nvSpPr>
          <p:spPr>
            <a:xfrm>
              <a:off x="3595824" y="3628419"/>
              <a:ext cx="143167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67">
                <a:lnSpc>
                  <a:spcPts val="1500"/>
                </a:lnSpc>
              </a:pPr>
              <a:r>
                <a:rPr lang="en-US" altLang="zh-CN" sz="1600" b="1" dirty="0">
                  <a:solidFill>
                    <a:srgbClr val="0070C0"/>
                  </a:solidFill>
                  <a:latin typeface="Arial" panose="020B0604020202020204"/>
                  <a:ea typeface="黑体" panose="02010609060101010101" pitchFamily="49" charset="-122"/>
                </a:rPr>
                <a:t>Average Calculator</a:t>
              </a:r>
              <a:endParaRPr lang="en-US" sz="1600" b="1" dirty="0">
                <a:solidFill>
                  <a:srgbClr val="0070C0"/>
                </a:solidFill>
                <a:latin typeface="Arial" panose="020B0604020202020204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0F71DDC-DCFC-DBFD-B70B-386232E4AAD2}"/>
              </a:ext>
            </a:extLst>
          </p:cNvPr>
          <p:cNvGrpSpPr/>
          <p:nvPr/>
        </p:nvGrpSpPr>
        <p:grpSpPr>
          <a:xfrm>
            <a:off x="6629108" y="4875698"/>
            <a:ext cx="1118681" cy="432000"/>
            <a:chOff x="4883905" y="5261032"/>
            <a:chExt cx="1118681" cy="432000"/>
          </a:xfrm>
        </p:grpSpPr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ADBA1ADE-22A7-B5A9-68B9-8A469AA59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92930" y="5610824"/>
              <a:ext cx="845586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E2000A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</p:cxn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737867C-4ACB-4046-A863-658B23FEEF7E}"/>
                </a:ext>
              </a:extLst>
            </p:cNvPr>
            <p:cNvSpPr/>
            <p:nvPr/>
          </p:nvSpPr>
          <p:spPr>
            <a:xfrm>
              <a:off x="4883905" y="5261032"/>
              <a:ext cx="1118681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ER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06FE550-6C6F-0B76-8A04-658FC32BCB65}"/>
              </a:ext>
            </a:extLst>
          </p:cNvPr>
          <p:cNvGrpSpPr/>
          <p:nvPr/>
        </p:nvGrpSpPr>
        <p:grpSpPr>
          <a:xfrm>
            <a:off x="5447040" y="4138112"/>
            <a:ext cx="1184165" cy="648154"/>
            <a:chOff x="5179244" y="2092469"/>
            <a:chExt cx="1184165" cy="368944"/>
          </a:xfrm>
        </p:grpSpPr>
        <p:sp>
          <p:nvSpPr>
            <p:cNvPr id="99" name="Rounded Rectangle 98">
              <a:extLst>
                <a:ext uri="{FF2B5EF4-FFF2-40B4-BE49-F238E27FC236}">
                  <a16:creationId xmlns:a16="http://schemas.microsoft.com/office/drawing/2014/main" id="{062D123B-00C7-592A-AAB5-D68BF69C39C3}"/>
                </a:ext>
              </a:extLst>
            </p:cNvPr>
            <p:cNvSpPr/>
            <p:nvPr/>
          </p:nvSpPr>
          <p:spPr>
            <a:xfrm>
              <a:off x="5225790" y="2109623"/>
              <a:ext cx="1094463" cy="35179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solidFill>
                <a:schemeClr val="accent3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749FC81-BA06-D51D-2419-0C3C649C7DF9}"/>
                </a:ext>
              </a:extLst>
            </p:cNvPr>
            <p:cNvSpPr txBox="1"/>
            <p:nvPr/>
          </p:nvSpPr>
          <p:spPr>
            <a:xfrm>
              <a:off x="5179244" y="2092469"/>
              <a:ext cx="1184165" cy="32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</a:endParaRPr>
            </a:p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</a:rPr>
                <a:t>ER</a:t>
              </a:r>
            </a:p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</a:rPr>
                <a:t>Controller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16296F7-736F-0A5E-F761-659B8104F96F}"/>
              </a:ext>
            </a:extLst>
          </p:cNvPr>
          <p:cNvGrpSpPr/>
          <p:nvPr/>
        </p:nvGrpSpPr>
        <p:grpSpPr>
          <a:xfrm>
            <a:off x="5672380" y="3731414"/>
            <a:ext cx="906126" cy="451938"/>
            <a:chOff x="3830165" y="4147221"/>
            <a:chExt cx="906126" cy="451938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C099433-FC33-0512-6CA6-7405323B514C}"/>
                </a:ext>
              </a:extLst>
            </p:cNvPr>
            <p:cNvSpPr/>
            <p:nvPr/>
          </p:nvSpPr>
          <p:spPr>
            <a:xfrm>
              <a:off x="3842984" y="4167159"/>
              <a:ext cx="893307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Quality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7149D02B-B070-31BD-3BFA-F91BB9FD5819}"/>
                </a:ext>
              </a:extLst>
            </p:cNvPr>
            <p:cNvCxnSpPr>
              <a:cxnSpLocks/>
            </p:cNvCxnSpPr>
            <p:nvPr/>
          </p:nvCxnSpPr>
          <p:spPr>
            <a:xfrm>
              <a:off x="3830165" y="4147221"/>
              <a:ext cx="0" cy="419506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C379C49-3E53-ED6B-53B6-4E493737DF8E}"/>
              </a:ext>
            </a:extLst>
          </p:cNvPr>
          <p:cNvGrpSpPr/>
          <p:nvPr/>
        </p:nvGrpSpPr>
        <p:grpSpPr>
          <a:xfrm>
            <a:off x="4298210" y="4870556"/>
            <a:ext cx="1118681" cy="432000"/>
            <a:chOff x="2545893" y="5287002"/>
            <a:chExt cx="1118681" cy="432000"/>
          </a:xfrm>
        </p:grpSpPr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AF1FF47E-97D7-EA66-5165-C24A0EA09F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66728" y="5634706"/>
              <a:ext cx="1032846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E2000A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199AF13-BC18-BA04-B8C3-772510664A9E}"/>
                </a:ext>
              </a:extLst>
            </p:cNvPr>
            <p:cNvSpPr/>
            <p:nvPr/>
          </p:nvSpPr>
          <p:spPr>
            <a:xfrm>
              <a:off x="2545893" y="5287002"/>
              <a:ext cx="1118681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ER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4D79B5B-BD10-38DD-D420-FEDE47B321BE}"/>
              </a:ext>
            </a:extLst>
          </p:cNvPr>
          <p:cNvGrpSpPr/>
          <p:nvPr/>
        </p:nvGrpSpPr>
        <p:grpSpPr>
          <a:xfrm>
            <a:off x="6637069" y="2454755"/>
            <a:ext cx="994924" cy="432000"/>
            <a:chOff x="4872065" y="2871201"/>
            <a:chExt cx="994924" cy="432000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C6118DC-0C2D-7D2D-073C-D3D312DDD014}"/>
                </a:ext>
              </a:extLst>
            </p:cNvPr>
            <p:cNvSpPr/>
            <p:nvPr/>
          </p:nvSpPr>
          <p:spPr>
            <a:xfrm>
              <a:off x="4907929" y="2871201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3721A2F7-DB1C-59D4-44A9-DFB85D08168E}"/>
                </a:ext>
              </a:extLst>
            </p:cNvPr>
            <p:cNvCxnSpPr>
              <a:cxnSpLocks/>
            </p:cNvCxnSpPr>
            <p:nvPr/>
          </p:nvCxnSpPr>
          <p:spPr>
            <a:xfrm>
              <a:off x="4872065" y="3264454"/>
              <a:ext cx="994924" cy="0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med"/>
            </a:ln>
            <a:effectLst/>
          </p:spPr>
        </p:cxn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26D8E24-49FC-ED56-0462-C330F4902A9C}"/>
              </a:ext>
            </a:extLst>
          </p:cNvPr>
          <p:cNvGrpSpPr/>
          <p:nvPr/>
        </p:nvGrpSpPr>
        <p:grpSpPr>
          <a:xfrm rot="5400000">
            <a:off x="8628987" y="2534585"/>
            <a:ext cx="813521" cy="2682462"/>
            <a:chOff x="6526425" y="2374744"/>
            <a:chExt cx="813521" cy="2504298"/>
          </a:xfrm>
        </p:grpSpPr>
        <p:sp>
          <p:nvSpPr>
            <p:cNvPr id="111" name="Rounded Rectangle 110">
              <a:extLst>
                <a:ext uri="{FF2B5EF4-FFF2-40B4-BE49-F238E27FC236}">
                  <a16:creationId xmlns:a16="http://schemas.microsoft.com/office/drawing/2014/main" id="{774E5131-7727-8654-82C6-A83FA1ACFA37}"/>
                </a:ext>
              </a:extLst>
            </p:cNvPr>
            <p:cNvSpPr/>
            <p:nvPr/>
          </p:nvSpPr>
          <p:spPr>
            <a:xfrm rot="16200000">
              <a:off x="5654904" y="3356862"/>
              <a:ext cx="2504298" cy="54006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solidFill>
                <a:schemeClr val="accent2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D0554303-B91B-1AE5-7491-0287930143AE}"/>
                </a:ext>
              </a:extLst>
            </p:cNvPr>
            <p:cNvSpPr/>
            <p:nvPr/>
          </p:nvSpPr>
          <p:spPr>
            <a:xfrm rot="16200000">
              <a:off x="5706682" y="3196044"/>
              <a:ext cx="2453007" cy="81352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Read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Mapping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Controller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4254005A-59A3-6CDF-3423-53CD6A3E3758}"/>
              </a:ext>
            </a:extLst>
          </p:cNvPr>
          <p:cNvGrpSpPr/>
          <p:nvPr/>
        </p:nvGrpSpPr>
        <p:grpSpPr>
          <a:xfrm>
            <a:off x="4083661" y="2331289"/>
            <a:ext cx="1383389" cy="606575"/>
            <a:chOff x="2318657" y="2015235"/>
            <a:chExt cx="1383389" cy="772568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9AAFDB0-F801-46F6-1E49-AE1B07F6C7CB}"/>
                </a:ext>
              </a:extLst>
            </p:cNvPr>
            <p:cNvSpPr/>
            <p:nvPr/>
          </p:nvSpPr>
          <p:spPr>
            <a:xfrm>
              <a:off x="2377963" y="2015235"/>
              <a:ext cx="1313776" cy="772568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Basecalled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cxnSp>
          <p:nvCxnSpPr>
            <p:cNvPr id="115" name="Elbow Connector 114">
              <a:extLst>
                <a:ext uri="{FF2B5EF4-FFF2-40B4-BE49-F238E27FC236}">
                  <a16:creationId xmlns:a16="http://schemas.microsoft.com/office/drawing/2014/main" id="{E59C271C-C589-F4A8-ADB0-469A27666B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18657" y="2644115"/>
              <a:ext cx="1383389" cy="0"/>
            </a:xfrm>
            <a:prstGeom prst="bentConnector3">
              <a:avLst>
                <a:gd name="adj1" fmla="val 83049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B01410F-131B-2854-2D52-3A65C75C1689}"/>
              </a:ext>
            </a:extLst>
          </p:cNvPr>
          <p:cNvGrpSpPr/>
          <p:nvPr/>
        </p:nvGrpSpPr>
        <p:grpSpPr>
          <a:xfrm>
            <a:off x="4163812" y="3610920"/>
            <a:ext cx="1310217" cy="578037"/>
            <a:chOff x="2398808" y="4027366"/>
            <a:chExt cx="1310217" cy="578037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1968D582-6FF6-CAF4-AFE1-574DA700FAE3}"/>
                </a:ext>
              </a:extLst>
            </p:cNvPr>
            <p:cNvSpPr/>
            <p:nvPr/>
          </p:nvSpPr>
          <p:spPr>
            <a:xfrm>
              <a:off x="2588123" y="4105473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Chunk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quality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Arial" panose="020B0604020202020204"/>
                  <a:ea typeface="黑体" panose="02010609060101010101" pitchFamily="49" charset="-122"/>
                  <a:cs typeface="+mn-cs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Arial" panose="020B0604020202020204"/>
                <a:cs typeface="+mn-cs"/>
              </a:endParaRPr>
            </a:p>
          </p:txBody>
        </p:sp>
        <p:cxnSp>
          <p:nvCxnSpPr>
            <p:cNvPr id="118" name="Elbow Connector 117">
              <a:extLst>
                <a:ext uri="{FF2B5EF4-FFF2-40B4-BE49-F238E27FC236}">
                  <a16:creationId xmlns:a16="http://schemas.microsoft.com/office/drawing/2014/main" id="{1E954F30-F2FB-B2E6-E8F8-551DFDC3F2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98808" y="4027366"/>
              <a:ext cx="1310217" cy="578037"/>
            </a:xfrm>
            <a:prstGeom prst="bentConnector3">
              <a:avLst>
                <a:gd name="adj1" fmla="val 82403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BFDC07E1-3241-93F0-27F8-BC083CAB428E}"/>
              </a:ext>
            </a:extLst>
          </p:cNvPr>
          <p:cNvSpPr txBox="1"/>
          <p:nvPr/>
        </p:nvSpPr>
        <p:spPr>
          <a:xfrm>
            <a:off x="4231529" y="5753052"/>
            <a:ext cx="3806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solidFill>
                  <a:srgbClr val="7030A0"/>
                </a:solidFill>
              </a:rPr>
              <a:t>https://</a:t>
            </a:r>
            <a:r>
              <a:rPr lang="en-US" b="1" u="sng" dirty="0" err="1">
                <a:solidFill>
                  <a:srgbClr val="7030A0"/>
                </a:solidFill>
              </a:rPr>
              <a:t>arxiv.org</a:t>
            </a:r>
            <a:r>
              <a:rPr lang="en-US" b="1" u="sng" dirty="0">
                <a:solidFill>
                  <a:srgbClr val="7030A0"/>
                </a:solidFill>
              </a:rPr>
              <a:t>/pdf/2209.08600.pdf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1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 tmFilter="0, 0; .2, .5; .8, .5; 1, 0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2" grpId="1" animBg="1"/>
      <p:bldP spid="73" grpId="0" animBg="1"/>
      <p:bldP spid="74" grpId="0" animBg="1"/>
      <p:bldP spid="75" grpId="0" animBg="1"/>
      <p:bldP spid="75" grpId="1" animBg="1"/>
      <p:bldP spid="11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4BE51-ACF8-CE44-AA89-9ADF4B621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5DFF55-FD7E-797A-42C2-1357C6680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Acceleration Efforts for AI and Genomics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C50FB69-EC29-D77B-5743-F8DA013A3EEC}"/>
              </a:ext>
            </a:extLst>
          </p:cNvPr>
          <p:cNvGrpSpPr/>
          <p:nvPr/>
        </p:nvGrpSpPr>
        <p:grpSpPr>
          <a:xfrm>
            <a:off x="4257862" y="841954"/>
            <a:ext cx="1860985" cy="1549628"/>
            <a:chOff x="2795904" y="1215071"/>
            <a:chExt cx="1860985" cy="154962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6CC7D46-06C3-FC41-296D-29DD4B33A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5904" y="1368960"/>
              <a:ext cx="1860985" cy="1395739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B568119-F977-AD73-CDD8-33FA27DD2429}"/>
                </a:ext>
              </a:extLst>
            </p:cNvPr>
            <p:cNvSpPr/>
            <p:nvPr/>
          </p:nvSpPr>
          <p:spPr>
            <a:xfrm>
              <a:off x="2795904" y="1215071"/>
              <a:ext cx="186098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ＭＳ Ｐゴシック" panose="020B0600070205080204" pitchFamily="34" charset="-128"/>
                </a:rPr>
                <a:t>Google’s TPUs:</a:t>
              </a:r>
              <a:endParaRPr lang="en-US" sz="2000" dirty="0">
                <a:solidFill>
                  <a:srgbClr val="000000"/>
                </a:solidFill>
                <a:latin typeface="Avenir Next" panose="020B0503020202020204" pitchFamily="34" charset="0"/>
                <a:ea typeface="ＭＳ Ｐゴシック" panose="020B0600070205080204" pitchFamily="34" charset="-128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E2B3C56-4983-813C-818E-216C1E79D855}"/>
              </a:ext>
            </a:extLst>
          </p:cNvPr>
          <p:cNvGrpSpPr/>
          <p:nvPr/>
        </p:nvGrpSpPr>
        <p:grpSpPr>
          <a:xfrm>
            <a:off x="1183436" y="841955"/>
            <a:ext cx="2054961" cy="2808525"/>
            <a:chOff x="414348" y="841954"/>
            <a:chExt cx="2054961" cy="2808525"/>
          </a:xfrm>
        </p:grpSpPr>
        <p:pic>
          <p:nvPicPr>
            <p:cNvPr id="1026" name="Picture 2" descr="https://cerebras.net/wp-content/uploads/2021/03/img-chip-section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336" y="1789494"/>
              <a:ext cx="1860985" cy="18609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E46F8DA-A865-BFEF-556E-C1E375807284}"/>
                </a:ext>
              </a:extLst>
            </p:cNvPr>
            <p:cNvSpPr/>
            <p:nvPr/>
          </p:nvSpPr>
          <p:spPr>
            <a:xfrm>
              <a:off x="414348" y="841954"/>
              <a:ext cx="2054961" cy="9233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dirty="0" err="1">
                  <a:solidFill>
                    <a:srgbClr val="4473C4"/>
                  </a:solidFill>
                  <a:latin typeface="Avenir Next" panose="020B0503020202020204" pitchFamily="34" charset="0"/>
                  <a:ea typeface="ＭＳ Ｐゴシック" panose="020B0600070205080204" pitchFamily="34" charset="-128"/>
                </a:rPr>
                <a:t>Cerebras</a:t>
              </a: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ＭＳ Ｐゴシック" panose="020B0600070205080204" pitchFamily="34" charset="-128"/>
                </a:rPr>
                <a:t> WSE-3</a:t>
              </a:r>
              <a:b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ＭＳ Ｐゴシック" panose="020B0600070205080204" pitchFamily="34" charset="-128"/>
                </a:rPr>
              </a:br>
              <a:r>
                <a:rPr lang="en-US" sz="2000" dirty="0">
                  <a:solidFill>
                    <a:srgbClr val="000000"/>
                  </a:solidFill>
                  <a:latin typeface="Avenir Next" panose="020B0503020202020204" pitchFamily="34" charset="0"/>
                  <a:ea typeface="ＭＳ Ｐゴシック" panose="020B0600070205080204" pitchFamily="34" charset="-128"/>
                </a:rPr>
                <a:t>The largest ML accelerator chip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A144A3C-693E-7410-5C1A-E09182320759}"/>
              </a:ext>
            </a:extLst>
          </p:cNvPr>
          <p:cNvGrpSpPr/>
          <p:nvPr/>
        </p:nvGrpSpPr>
        <p:grpSpPr>
          <a:xfrm>
            <a:off x="7269966" y="841955"/>
            <a:ext cx="4016932" cy="2067269"/>
            <a:chOff x="1831378" y="3657435"/>
            <a:chExt cx="4016932" cy="206726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1F2F93B-88C0-D384-F4AA-1652451EB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31378" y="3965212"/>
              <a:ext cx="4016932" cy="1759492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7B80534-BFB1-71A4-7A36-2DF0F542653A}"/>
                </a:ext>
              </a:extLst>
            </p:cNvPr>
            <p:cNvSpPr/>
            <p:nvPr/>
          </p:nvSpPr>
          <p:spPr>
            <a:xfrm>
              <a:off x="2909351" y="3657435"/>
              <a:ext cx="186098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Avenir Next" panose="020B0503020202020204" pitchFamily="34" charset="0"/>
                  <a:ea typeface="ＭＳ Ｐゴシック" panose="020B0600070205080204" pitchFamily="34" charset="-128"/>
                </a:rPr>
                <a:t>NVIDIA H100</a:t>
              </a:r>
              <a:endParaRPr lang="en-US" sz="2000" dirty="0">
                <a:solidFill>
                  <a:srgbClr val="000000"/>
                </a:solidFill>
                <a:latin typeface="Avenir Next" panose="020B0503020202020204" pitchFamily="34" charset="0"/>
                <a:ea typeface="ＭＳ Ｐゴシック" panose="020B0600070205080204" pitchFamily="34" charset="-128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1455678-3790-2540-4132-5245E6212581}"/>
              </a:ext>
            </a:extLst>
          </p:cNvPr>
          <p:cNvGrpSpPr>
            <a:grpSpLocks noChangeAspect="1"/>
          </p:cNvGrpSpPr>
          <p:nvPr/>
        </p:nvGrpSpPr>
        <p:grpSpPr>
          <a:xfrm>
            <a:off x="3993309" y="2607937"/>
            <a:ext cx="5107274" cy="2026588"/>
            <a:chOff x="266700" y="1412776"/>
            <a:chExt cx="8610600" cy="3416722"/>
          </a:xfrm>
        </p:grpSpPr>
        <p:pic>
          <p:nvPicPr>
            <p:cNvPr id="29" name="Content Placeholder 7" descr="A white and orange device&#10;&#10;Description automatically generated with medium confidence">
              <a:extLst>
                <a:ext uri="{FF2B5EF4-FFF2-40B4-BE49-F238E27FC236}">
                  <a16:creationId xmlns:a16="http://schemas.microsoft.com/office/drawing/2014/main" id="{09E89D05-46B0-3BF8-45F5-8CACF1713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" y="1412776"/>
              <a:ext cx="8610600" cy="3416722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794A25E-9E5C-ED4A-DBD9-5F37F9DB0260}"/>
                </a:ext>
              </a:extLst>
            </p:cNvPr>
            <p:cNvSpPr/>
            <p:nvPr/>
          </p:nvSpPr>
          <p:spPr>
            <a:xfrm>
              <a:off x="6203245" y="2357193"/>
              <a:ext cx="1652282" cy="284460"/>
            </a:xfrm>
            <a:prstGeom prst="rect">
              <a:avLst/>
            </a:prstGeom>
            <a:noFill/>
            <a:ln w="38100" cap="flat">
              <a:solidFill>
                <a:srgbClr val="BF07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2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CC8C724-8BA9-FBBE-3C5A-D605A4128963}"/>
                </a:ext>
              </a:extLst>
            </p:cNvPr>
            <p:cNvSpPr/>
            <p:nvPr/>
          </p:nvSpPr>
          <p:spPr>
            <a:xfrm>
              <a:off x="4325533" y="2805868"/>
              <a:ext cx="3312368" cy="216024"/>
            </a:xfrm>
            <a:prstGeom prst="rect">
              <a:avLst/>
            </a:prstGeom>
            <a:noFill/>
            <a:ln w="38100" cap="flat">
              <a:solidFill>
                <a:srgbClr val="BF07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2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EF384469-C809-07E5-C7F1-ED04A899AF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17"/>
          <a:stretch/>
        </p:blipFill>
        <p:spPr>
          <a:xfrm>
            <a:off x="1594202" y="4712797"/>
            <a:ext cx="4753157" cy="127806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B18D448-CA33-D1E3-F36A-C857E49147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76"/>
          <a:stretch/>
        </p:blipFill>
        <p:spPr>
          <a:xfrm>
            <a:off x="8155936" y="4333994"/>
            <a:ext cx="2689504" cy="1861224"/>
          </a:xfrm>
          <a:prstGeom prst="rect">
            <a:avLst/>
          </a:prstGeom>
        </p:spPr>
      </p:pic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2AE6A012-861A-9F2C-00C6-FA3D09535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6133" y="6510727"/>
            <a:ext cx="84735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96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454D1-920B-4BAF-8893-4E530EFB0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A2F6CD-C7C8-4797-8D5C-6BC4B51FD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000" dirty="0">
                <a:solidFill>
                  <a:srgbClr val="222222"/>
                </a:solidFill>
              </a:rPr>
              <a:t>Joël </a:t>
            </a:r>
            <a:r>
              <a:rPr lang="en-US" altLang="en-US" sz="2000" dirty="0" err="1">
                <a:solidFill>
                  <a:srgbClr val="222222"/>
                </a:solidFill>
              </a:rPr>
              <a:t>Lindegger</a:t>
            </a:r>
            <a:r>
              <a:rPr lang="en-US" altLang="en-US" sz="2000" dirty="0">
                <a:solidFill>
                  <a:srgbClr val="222222"/>
                </a:solidFill>
              </a:rPr>
              <a:t>, </a:t>
            </a:r>
            <a:r>
              <a:rPr lang="en-US" altLang="en-US" sz="2000" u="sng" dirty="0">
                <a:solidFill>
                  <a:srgbClr val="222222"/>
                </a:solidFill>
              </a:rPr>
              <a:t>Can Firtina</a:t>
            </a:r>
            <a:r>
              <a:rPr lang="en-US" altLang="en-US" sz="2000" dirty="0">
                <a:solidFill>
                  <a:srgbClr val="222222"/>
                </a:solidFill>
              </a:rPr>
              <a:t>, Nika Mansouri </a:t>
            </a:r>
            <a:r>
              <a:rPr lang="en-US" altLang="en-US" sz="2000" dirty="0" err="1">
                <a:solidFill>
                  <a:srgbClr val="222222"/>
                </a:solidFill>
              </a:rPr>
              <a:t>Ghiasi</a:t>
            </a:r>
            <a:r>
              <a:rPr lang="en-US" altLang="en-US" sz="2000" dirty="0">
                <a:solidFill>
                  <a:srgbClr val="222222"/>
                </a:solidFill>
              </a:rPr>
              <a:t>, Mohammad </a:t>
            </a:r>
            <a:r>
              <a:rPr lang="en-US" altLang="en-US" sz="2000" dirty="0" err="1">
                <a:solidFill>
                  <a:srgbClr val="222222"/>
                </a:solidFill>
              </a:rPr>
              <a:t>Sadrosadati</a:t>
            </a:r>
            <a:r>
              <a:rPr lang="en-US" altLang="en-US" sz="2000" dirty="0">
                <a:solidFill>
                  <a:srgbClr val="222222"/>
                </a:solidFill>
              </a:rPr>
              <a:t>, Mohammed </a:t>
            </a:r>
            <a:r>
              <a:rPr lang="en-US" altLang="en-US" sz="2000" dirty="0" err="1">
                <a:solidFill>
                  <a:srgbClr val="222222"/>
                </a:solidFill>
              </a:rPr>
              <a:t>Alser</a:t>
            </a:r>
            <a:r>
              <a:rPr lang="en-US" altLang="en-US" sz="2000" dirty="0">
                <a:solidFill>
                  <a:srgbClr val="222222"/>
                </a:solidFill>
              </a:rPr>
              <a:t>, and Onur Mutlu,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b="1" dirty="0">
                <a:solidFill>
                  <a:srgbClr val="222222"/>
                </a:solidFill>
              </a:rPr>
              <a:t>"RawAlign: Accurate, Fast, and Scalable Raw Nanopore Signal Mapping via Combining Seeding and Alignment"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i="1" dirty="0">
                <a:solidFill>
                  <a:srgbClr val="222222"/>
                </a:solidFill>
                <a:hlinkClick r:id="rId3"/>
              </a:rPr>
              <a:t>IEEE Access</a:t>
            </a:r>
            <a:r>
              <a:rPr lang="en-US" altLang="en-US" sz="2000" dirty="0">
                <a:solidFill>
                  <a:srgbClr val="222222"/>
                </a:solidFill>
              </a:rPr>
              <a:t>, December 2024.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dirty="0">
                <a:solidFill>
                  <a:srgbClr val="222222"/>
                </a:solidFill>
              </a:rPr>
              <a:t>Paper </a:t>
            </a:r>
            <a:r>
              <a:rPr lang="en-US" altLang="en-US" sz="2000" dirty="0">
                <a:solidFill>
                  <a:srgbClr val="222222"/>
                </a:solidFill>
                <a:hlinkClick r:id="rId4"/>
              </a:rPr>
              <a:t>[online]</a:t>
            </a:r>
            <a:r>
              <a:rPr lang="en-US" altLang="en-US" sz="2000" dirty="0">
                <a:solidFill>
                  <a:srgbClr val="222222"/>
                </a:solidFill>
              </a:rPr>
              <a:t> </a:t>
            </a:r>
            <a:r>
              <a:rPr lang="en-US" altLang="en-US" sz="2000" dirty="0">
                <a:solidFill>
                  <a:srgbClr val="222222"/>
                </a:solidFill>
                <a:hlinkClick r:id="rId5"/>
              </a:rPr>
              <a:t>[pdf]</a:t>
            </a:r>
            <a:r>
              <a:rPr lang="en-US" altLang="en-US" sz="2000" dirty="0">
                <a:solidFill>
                  <a:srgbClr val="222222"/>
                </a:solidFill>
              </a:rPr>
              <a:t> </a:t>
            </a:r>
            <a:r>
              <a:rPr lang="en-US" altLang="en-US" sz="2000" dirty="0">
                <a:solidFill>
                  <a:srgbClr val="222222"/>
                </a:solidFill>
                <a:hlinkClick r:id="rId6"/>
              </a:rPr>
              <a:t>[code]</a:t>
            </a:r>
            <a:endParaRPr lang="en-US" altLang="en-US" sz="2000" dirty="0">
              <a:solidFill>
                <a:srgbClr val="22222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F33C3D-C1A6-C55A-E68E-B80EA0B97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70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A1F334-41A0-582D-DF0A-0E98B58BE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Quickly Aligning Raw Signals </a:t>
            </a:r>
            <a:r>
              <a:rPr lang="en-US" sz="2400" dirty="0"/>
              <a:t>[IEEE Access '24]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8C0042-C844-2BF4-4051-298DBD1FC1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917" y="3001903"/>
            <a:ext cx="8398165" cy="341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81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RawAlign Overview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47EEDDA-44F1-39C9-E44D-AA1558AE1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5139" y="2016951"/>
            <a:ext cx="7561722" cy="2824098"/>
          </a:xfrm>
          <a:prstGeom prst="rect">
            <a:avLst/>
          </a:prstGeom>
        </p:spPr>
      </p:pic>
      <p:sp>
        <p:nvSpPr>
          <p:cNvPr id="5" name="Right Brace 4">
            <a:extLst>
              <a:ext uri="{FF2B5EF4-FFF2-40B4-BE49-F238E27FC236}">
                <a16:creationId xmlns:a16="http://schemas.microsoft.com/office/drawing/2014/main" id="{275CC1F6-6F79-8D3E-2439-496EA06A1190}"/>
              </a:ext>
            </a:extLst>
          </p:cNvPr>
          <p:cNvSpPr/>
          <p:nvPr/>
        </p:nvSpPr>
        <p:spPr>
          <a:xfrm rot="5400000">
            <a:off x="4912420" y="2555179"/>
            <a:ext cx="494520" cy="4691000"/>
          </a:xfrm>
          <a:prstGeom prst="rightBrace">
            <a:avLst>
              <a:gd name="adj1" fmla="val 27100"/>
              <a:gd name="adj2" fmla="val 50000"/>
            </a:avLst>
          </a:prstGeom>
          <a:ln w="381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47BC1B2B-72C1-8B84-C2B2-32822A61BA7A}"/>
              </a:ext>
            </a:extLst>
          </p:cNvPr>
          <p:cNvSpPr/>
          <p:nvPr/>
        </p:nvSpPr>
        <p:spPr>
          <a:xfrm rot="5400000">
            <a:off x="8481337" y="3752416"/>
            <a:ext cx="494520" cy="2296527"/>
          </a:xfrm>
          <a:prstGeom prst="rightBrace">
            <a:avLst>
              <a:gd name="adj1" fmla="val 27100"/>
              <a:gd name="adj2" fmla="val 50000"/>
            </a:avLst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30F476-AD94-AC2D-2506-0B3992DF333F}"/>
              </a:ext>
            </a:extLst>
          </p:cNvPr>
          <p:cNvSpPr txBox="1"/>
          <p:nvPr/>
        </p:nvSpPr>
        <p:spPr>
          <a:xfrm>
            <a:off x="3352800" y="5064911"/>
            <a:ext cx="3613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Coarse-Grained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7EF207-537F-45D2-4BEE-354AD4CAE29D}"/>
              </a:ext>
            </a:extLst>
          </p:cNvPr>
          <p:cNvSpPr txBox="1"/>
          <p:nvPr/>
        </p:nvSpPr>
        <p:spPr>
          <a:xfrm>
            <a:off x="7377917" y="5064910"/>
            <a:ext cx="2701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Fine-Grained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Accurate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5734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9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C1364-568A-1355-6A3B-430B4B5CA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34D721-22F2-1314-3202-1AFC67353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000" dirty="0">
                <a:solidFill>
                  <a:srgbClr val="222222"/>
                </a:solidFill>
              </a:rPr>
              <a:t>Furkan Eris, Ulysse McConnell, </a:t>
            </a:r>
            <a:r>
              <a:rPr lang="en-US" altLang="en-US" sz="2000" u="sng" dirty="0">
                <a:solidFill>
                  <a:srgbClr val="222222"/>
                </a:solidFill>
              </a:rPr>
              <a:t>Can Firtina</a:t>
            </a:r>
            <a:r>
              <a:rPr lang="en-US" altLang="en-US" sz="2000" dirty="0">
                <a:solidFill>
                  <a:srgbClr val="222222"/>
                </a:solidFill>
              </a:rPr>
              <a:t>, and Onur Mutlu,</a:t>
            </a:r>
            <a:br>
              <a:rPr lang="en-US" altLang="en-US" sz="2000" dirty="0"/>
            </a:br>
            <a:r>
              <a:rPr lang="en-US" altLang="en-US" sz="2000" b="1" dirty="0">
                <a:solidFill>
                  <a:srgbClr val="222222"/>
                </a:solidFill>
              </a:rPr>
              <a:t>"</a:t>
            </a:r>
            <a:r>
              <a:rPr lang="en-US" altLang="en-US" sz="2000" b="1" dirty="0" err="1">
                <a:solidFill>
                  <a:srgbClr val="222222"/>
                </a:solidFill>
              </a:rPr>
              <a:t>RawBench</a:t>
            </a:r>
            <a:r>
              <a:rPr lang="en-US" altLang="en-US" sz="2000" b="1" dirty="0">
                <a:solidFill>
                  <a:srgbClr val="222222"/>
                </a:solidFill>
              </a:rPr>
              <a:t>: A Comprehensive Benchmarking Framework</a:t>
            </a:r>
            <a:br>
              <a:rPr lang="en-US" altLang="en-US" sz="2000" b="1" dirty="0">
                <a:solidFill>
                  <a:srgbClr val="222222"/>
                </a:solidFill>
              </a:rPr>
            </a:br>
            <a:r>
              <a:rPr lang="en-US" altLang="en-US" sz="2000" b="1" dirty="0">
                <a:solidFill>
                  <a:srgbClr val="222222"/>
                </a:solidFill>
              </a:rPr>
              <a:t>for Raw Nanopore Signal Analysis Techniques"</a:t>
            </a:r>
            <a:br>
              <a:rPr lang="en-US" altLang="en-US" sz="2000" b="1" dirty="0"/>
            </a:br>
            <a:r>
              <a:rPr lang="en-US" altLang="en-US" sz="2000" i="1" dirty="0">
                <a:solidFill>
                  <a:srgbClr val="222222"/>
                </a:solidFill>
              </a:rPr>
              <a:t>Proceedings of the </a:t>
            </a:r>
            <a:r>
              <a:rPr lang="en-US" altLang="en-US" sz="2000" i="1" u="sng" dirty="0">
                <a:solidFill>
                  <a:srgbClr val="222222"/>
                </a:solidFill>
                <a:hlinkClick r:id="rId3"/>
              </a:rPr>
              <a:t>16th ACM Conference on Bioinformatics, Computational Biology, and Health Informatics (</a:t>
            </a:r>
            <a:r>
              <a:rPr lang="en-US" altLang="en-US" sz="2000" b="1" i="1" u="sng" dirty="0">
                <a:solidFill>
                  <a:srgbClr val="222222"/>
                </a:solidFill>
                <a:hlinkClick r:id="rId3"/>
              </a:rPr>
              <a:t>ACM-BCB 2025</a:t>
            </a:r>
            <a:r>
              <a:rPr lang="en-US" altLang="en-US" sz="2000" i="1" u="sng" dirty="0">
                <a:solidFill>
                  <a:srgbClr val="222222"/>
                </a:solidFill>
                <a:hlinkClick r:id="rId3"/>
              </a:rPr>
              <a:t>)</a:t>
            </a:r>
            <a:r>
              <a:rPr lang="en-US" altLang="en-US" sz="2000" dirty="0">
                <a:solidFill>
                  <a:srgbClr val="222222"/>
                </a:solidFill>
              </a:rPr>
              <a:t>, Philadelphia, PA, USA, October 2025.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dirty="0">
                <a:solidFill>
                  <a:srgbClr val="222222"/>
                </a:solidFill>
              </a:rPr>
              <a:t>Paper </a:t>
            </a:r>
            <a:r>
              <a:rPr lang="en-US" altLang="en-US" sz="2000" dirty="0">
                <a:hlinkClick r:id="rId4"/>
              </a:rPr>
              <a:t>[online]</a:t>
            </a:r>
            <a:r>
              <a:rPr lang="en-US" altLang="en-US" sz="2000" dirty="0">
                <a:solidFill>
                  <a:srgbClr val="222222"/>
                </a:solidFill>
              </a:rPr>
              <a:t> </a:t>
            </a:r>
            <a:r>
              <a:rPr lang="en-US" altLang="en-US" sz="2000" dirty="0">
                <a:hlinkClick r:id="rId5"/>
              </a:rPr>
              <a:t>[pdf]</a:t>
            </a:r>
            <a:br>
              <a:rPr lang="en-US" altLang="en-US" sz="2000" dirty="0"/>
            </a:br>
            <a:r>
              <a:rPr lang="en-US" altLang="en-US" sz="2000" dirty="0">
                <a:solidFill>
                  <a:srgbClr val="222222"/>
                </a:solidFill>
              </a:rPr>
              <a:t>Conference Talk </a:t>
            </a:r>
            <a:r>
              <a:rPr lang="en-US" altLang="en-US" sz="2000" dirty="0">
                <a:hlinkClick r:id="rId6"/>
              </a:rPr>
              <a:t>[pptx]</a:t>
            </a:r>
            <a:r>
              <a:rPr lang="en-US" altLang="en-US" sz="2000" dirty="0">
                <a:solidFill>
                  <a:srgbClr val="222222"/>
                </a:solidFill>
              </a:rPr>
              <a:t> </a:t>
            </a:r>
            <a:r>
              <a:rPr lang="en-US" altLang="en-US" sz="2000" dirty="0">
                <a:hlinkClick r:id="rId7"/>
              </a:rPr>
              <a:t>[pdf]</a:t>
            </a:r>
            <a:endParaRPr lang="en-US" alt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69603B-CAB7-0FF5-6FBE-EB4C633F5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72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FB77AF-29BC-006B-D6B4-76D6B92B7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Benchmarking Raw Signal Analysis </a:t>
            </a:r>
            <a:r>
              <a:rPr lang="en-US" sz="2400" dirty="0"/>
              <a:t>[ACM-BCB '25]</a:t>
            </a:r>
          </a:p>
        </p:txBody>
      </p:sp>
      <p:pic>
        <p:nvPicPr>
          <p:cNvPr id="7" name="Picture 6" descr="A close-up of a benchmark&#10;&#10;AI-generated content may be incorrect.">
            <a:extLst>
              <a:ext uri="{FF2B5EF4-FFF2-40B4-BE49-F238E27FC236}">
                <a16:creationId xmlns:a16="http://schemas.microsoft.com/office/drawing/2014/main" id="{335D0001-5586-ACB8-9A27-D2B3508842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740" y="3376889"/>
            <a:ext cx="8974753" cy="313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0422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95296-5A56-A503-E2FE-CC554CB22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25701-4933-E2B8-ABAC-730E6CD5A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RawBench</a:t>
            </a:r>
            <a:r>
              <a:rPr lang="en-US" dirty="0"/>
              <a:t> Benchmarking Framework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E358018-DACE-2291-498B-5B3324351ACA}"/>
              </a:ext>
            </a:extLst>
          </p:cNvPr>
          <p:cNvSpPr txBox="1">
            <a:spLocks/>
          </p:cNvSpPr>
          <p:nvPr/>
        </p:nvSpPr>
        <p:spPr>
          <a:xfrm>
            <a:off x="2628522" y="3559270"/>
            <a:ext cx="8162179" cy="773545"/>
          </a:xfrm>
          <a:prstGeom prst="rect">
            <a:avLst/>
          </a:prstGeom>
        </p:spPr>
        <p:txBody>
          <a:bodyPr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/>
              </a:buClr>
              <a:buSzPct val="100000"/>
              <a:buNone/>
            </a:pPr>
            <a:r>
              <a:rPr lang="en-US" sz="2400" b="1" dirty="0">
                <a:solidFill>
                  <a:srgbClr val="92D050"/>
                </a:solidFill>
                <a:latin typeface="Avenir Next" panose="020B0503020202020204" pitchFamily="34" charset="0"/>
              </a:rPr>
              <a:t>Encoding Reference Genome</a:t>
            </a:r>
            <a:endParaRPr lang="en-US" sz="2400" b="1" dirty="0">
              <a:latin typeface="Avenir Next" panose="020B0503020202020204" pitchFamily="34" charset="0"/>
            </a:endParaRPr>
          </a:p>
          <a:p>
            <a:pPr marL="342900" lvl="1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" panose="020B0503020202020204" pitchFamily="34" charset="0"/>
              </a:rPr>
              <a:t>Uses learned pore models by ONT and community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D990A4C-3631-AA60-CEEA-48A2FC265E21}"/>
              </a:ext>
            </a:extLst>
          </p:cNvPr>
          <p:cNvSpPr txBox="1">
            <a:spLocks/>
          </p:cNvSpPr>
          <p:nvPr/>
        </p:nvSpPr>
        <p:spPr>
          <a:xfrm>
            <a:off x="2628522" y="4508948"/>
            <a:ext cx="8162181" cy="773545"/>
          </a:xfrm>
          <a:prstGeom prst="rect">
            <a:avLst/>
          </a:prstGeom>
        </p:spPr>
        <p:txBody>
          <a:bodyPr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/>
              </a:buClr>
              <a:buSzPct val="100000"/>
              <a:buNone/>
            </a:pPr>
            <a:r>
              <a:rPr lang="en-US" sz="2400" b="1" dirty="0">
                <a:solidFill>
                  <a:srgbClr val="C00000"/>
                </a:solidFill>
                <a:latin typeface="Avenir Next" panose="020B0503020202020204" pitchFamily="34" charset="0"/>
              </a:rPr>
              <a:t>Encoding Raw Signal</a:t>
            </a:r>
            <a:endParaRPr lang="en-US" sz="2400" b="1" dirty="0">
              <a:latin typeface="Avenir Next" panose="020B0503020202020204" pitchFamily="34" charset="0"/>
            </a:endParaRPr>
          </a:p>
          <a:p>
            <a:pPr marL="342900" lvl="1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" panose="020B0503020202020204" pitchFamily="34" charset="0"/>
              </a:rPr>
              <a:t>Utilizes statistical and ML-based encoding techniques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4D3DAE0-B5E0-2D61-F1EF-D01D59AE9863}"/>
              </a:ext>
            </a:extLst>
          </p:cNvPr>
          <p:cNvSpPr txBox="1">
            <a:spLocks/>
          </p:cNvSpPr>
          <p:nvPr/>
        </p:nvSpPr>
        <p:spPr>
          <a:xfrm>
            <a:off x="2628522" y="5536650"/>
            <a:ext cx="8624497" cy="77354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/>
              </a:buClr>
              <a:buSzPct val="100000"/>
              <a:buNone/>
            </a:pP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Matching Encoded Representations</a:t>
            </a:r>
            <a:endParaRPr lang="en-US" sz="2400" b="1" dirty="0">
              <a:latin typeface="Avenir Next" panose="020B0503020202020204" pitchFamily="34" charset="0"/>
            </a:endParaRPr>
          </a:p>
          <a:p>
            <a:pPr marL="342900" lvl="1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latin typeface="Avenir Next" panose="020B0503020202020204" pitchFamily="34" charset="0"/>
              </a:rPr>
              <a:t>Compares representations that are now encoded into the same space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B2DFE88-C094-A97B-B961-8352A59B2058}"/>
              </a:ext>
            </a:extLst>
          </p:cNvPr>
          <p:cNvSpPr/>
          <p:nvPr/>
        </p:nvSpPr>
        <p:spPr>
          <a:xfrm>
            <a:off x="2358636" y="3583248"/>
            <a:ext cx="269886" cy="303995"/>
          </a:xfrm>
          <a:prstGeom prst="ellipse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>
              <a:solidFill>
                <a:srgbClr val="FFFFFF"/>
              </a:solidFill>
              <a:latin typeface="Avenir Next" panose="020B0503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C75E70B-2A14-DEB7-0AB9-A21E52214E68}"/>
              </a:ext>
            </a:extLst>
          </p:cNvPr>
          <p:cNvSpPr txBox="1"/>
          <p:nvPr/>
        </p:nvSpPr>
        <p:spPr>
          <a:xfrm>
            <a:off x="2373379" y="3566694"/>
            <a:ext cx="127404" cy="337100"/>
          </a:xfrm>
          <a:prstGeom prst="rect">
            <a:avLst/>
          </a:prstGeom>
          <a:noFill/>
          <a:ln w="0">
            <a:noFill/>
          </a:ln>
        </p:spPr>
        <p:txBody>
          <a:bodyPr wrap="square" lIns="90000" tIns="45000" rIns="90000" bIns="45000" anchor="t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  <a:latin typeface="Avenir Next" panose="020B0503020202020204" pitchFamily="34" charset="0"/>
              </a:rPr>
              <a:t>1</a:t>
            </a:r>
            <a:endParaRPr lang="en-US" sz="1600" dirty="0">
              <a:solidFill>
                <a:srgbClr val="000000"/>
              </a:solidFill>
              <a:latin typeface="Avenir Next" panose="020B0503020202020204" pitchFamily="34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290A530-BA39-362E-B833-9A191A2E45EA}"/>
              </a:ext>
            </a:extLst>
          </p:cNvPr>
          <p:cNvSpPr/>
          <p:nvPr/>
        </p:nvSpPr>
        <p:spPr>
          <a:xfrm>
            <a:off x="2368889" y="4525501"/>
            <a:ext cx="269886" cy="303995"/>
          </a:xfrm>
          <a:prstGeom prst="ellipse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>
              <a:solidFill>
                <a:srgbClr val="FFFFFF"/>
              </a:solidFill>
              <a:latin typeface="Avenir Next" panose="020B0503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F66C67-20C9-77B2-A3E9-7E2575C7F572}"/>
              </a:ext>
            </a:extLst>
          </p:cNvPr>
          <p:cNvSpPr txBox="1"/>
          <p:nvPr/>
        </p:nvSpPr>
        <p:spPr>
          <a:xfrm>
            <a:off x="2383632" y="4508947"/>
            <a:ext cx="127404" cy="337100"/>
          </a:xfrm>
          <a:prstGeom prst="rect">
            <a:avLst/>
          </a:prstGeom>
          <a:noFill/>
          <a:ln w="0">
            <a:noFill/>
          </a:ln>
        </p:spPr>
        <p:txBody>
          <a:bodyPr wrap="square" lIns="90000" tIns="45000" rIns="90000" bIns="45000" anchor="t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  <a:latin typeface="Avenir Next" panose="020B0503020202020204" pitchFamily="34" charset="0"/>
              </a:rPr>
              <a:t>2</a:t>
            </a:r>
            <a:endParaRPr lang="en-US" sz="1600" dirty="0">
              <a:solidFill>
                <a:srgbClr val="000000"/>
              </a:solidFill>
              <a:latin typeface="Avenir Next" panose="020B0503020202020204" pitchFamily="34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8B32A42-6429-5116-8E98-D92205FA178D}"/>
              </a:ext>
            </a:extLst>
          </p:cNvPr>
          <p:cNvSpPr/>
          <p:nvPr/>
        </p:nvSpPr>
        <p:spPr>
          <a:xfrm>
            <a:off x="2368889" y="5500859"/>
            <a:ext cx="269886" cy="303995"/>
          </a:xfrm>
          <a:prstGeom prst="ellipse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>
              <a:solidFill>
                <a:srgbClr val="FFFFFF"/>
              </a:solidFill>
              <a:latin typeface="Avenir Next" panose="020B0503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112AD7-4427-71CE-DA48-199EF4D56C6D}"/>
              </a:ext>
            </a:extLst>
          </p:cNvPr>
          <p:cNvSpPr txBox="1"/>
          <p:nvPr/>
        </p:nvSpPr>
        <p:spPr>
          <a:xfrm>
            <a:off x="2378229" y="5484305"/>
            <a:ext cx="127404" cy="337100"/>
          </a:xfrm>
          <a:prstGeom prst="rect">
            <a:avLst/>
          </a:prstGeom>
          <a:noFill/>
          <a:ln w="0">
            <a:noFill/>
          </a:ln>
        </p:spPr>
        <p:txBody>
          <a:bodyPr wrap="square" lIns="90000" tIns="45000" rIns="90000" bIns="45000" anchor="t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  <a:latin typeface="Avenir Next" panose="020B0503020202020204" pitchFamily="34" charset="0"/>
              </a:rPr>
              <a:t>3</a:t>
            </a:r>
            <a:endParaRPr lang="en-US" sz="1600" dirty="0">
              <a:solidFill>
                <a:srgbClr val="000000"/>
              </a:solidFill>
              <a:latin typeface="Avenir Next" panose="020B050302020202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986D497-DA78-8E45-3AD5-7DCCA99F5317}"/>
              </a:ext>
            </a:extLst>
          </p:cNvPr>
          <p:cNvSpPr/>
          <p:nvPr/>
        </p:nvSpPr>
        <p:spPr>
          <a:xfrm>
            <a:off x="3985929" y="1066034"/>
            <a:ext cx="228600" cy="222979"/>
          </a:xfrm>
          <a:prstGeom prst="ellipse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A0A363D-1390-124F-925A-B6CE8160E76A}"/>
              </a:ext>
            </a:extLst>
          </p:cNvPr>
          <p:cNvSpPr txBox="1"/>
          <p:nvPr/>
        </p:nvSpPr>
        <p:spPr>
          <a:xfrm>
            <a:off x="4001229" y="1039484"/>
            <a:ext cx="114480" cy="244767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Arial"/>
              </a:rPr>
              <a:t>1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E939D6E-B857-E19B-78F6-612FD3CF4980}"/>
              </a:ext>
            </a:extLst>
          </p:cNvPr>
          <p:cNvSpPr txBox="1"/>
          <p:nvPr/>
        </p:nvSpPr>
        <p:spPr>
          <a:xfrm>
            <a:off x="4132279" y="870212"/>
            <a:ext cx="945720" cy="644877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Arial"/>
              </a:rPr>
              <a:t>Encoding reference genome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7811613-D8BF-D725-EBBA-841AE8E6E5C4}"/>
              </a:ext>
            </a:extLst>
          </p:cNvPr>
          <p:cNvSpPr/>
          <p:nvPr/>
        </p:nvSpPr>
        <p:spPr>
          <a:xfrm rot="16200000">
            <a:off x="3655386" y="1899997"/>
            <a:ext cx="1704615" cy="951120"/>
          </a:xfrm>
          <a:custGeom>
            <a:avLst/>
            <a:gdLst>
              <a:gd name="textAreaLeft" fmla="*/ 237240 w 2286000"/>
              <a:gd name="textAreaRight" fmla="*/ 2048760 w 2286000"/>
              <a:gd name="textAreaTop" fmla="*/ 98640 h 951120"/>
              <a:gd name="textAreaBottom" fmla="*/ 852480 h 951120"/>
              <a:gd name="GluePoint1X" fmla="*/ 6 w 21600"/>
              <a:gd name="GluePoint1Y" fmla="*/ 10800 h 21600"/>
              <a:gd name="GluePoint2X" fmla="*/ 10800 w 21600"/>
              <a:gd name="GluePoint2Y" fmla="*/ 21600 h 21600"/>
              <a:gd name="GluePoint3X" fmla="*/ 5 w 21600"/>
              <a:gd name="GluePoint3Y" fmla="*/ 10800 h 21600"/>
              <a:gd name="GluePoint4X" fmla="*/ 10800 w 21600"/>
              <a:gd name="GluePoint4Y" fmla="*/ 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</a:cxnLst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0712" y="21600"/>
                </a:lnTo>
                <a:lnTo>
                  <a:pt x="888" y="21600"/>
                </a:lnTo>
                <a:close/>
              </a:path>
            </a:pathLst>
          </a:custGeom>
          <a:solidFill>
            <a:srgbClr val="DEE7E5"/>
          </a:solidFill>
          <a:ln w="18360">
            <a:solidFill>
              <a:srgbClr val="1584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2A29AC9-8181-D9F5-EB09-7982E5D2A4F3}"/>
              </a:ext>
            </a:extLst>
          </p:cNvPr>
          <p:cNvSpPr/>
          <p:nvPr/>
        </p:nvSpPr>
        <p:spPr>
          <a:xfrm>
            <a:off x="4085053" y="1792890"/>
            <a:ext cx="841320" cy="320947"/>
          </a:xfrm>
          <a:prstGeom prst="rect">
            <a:avLst/>
          </a:prstGeom>
          <a:solidFill>
            <a:srgbClr val="EEEEEE"/>
          </a:solidFill>
          <a:ln w="183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Arial"/>
              </a:rPr>
              <a:t>ONT</a:t>
            </a:r>
            <a:br>
              <a:rPr sz="1000"/>
            </a:br>
            <a:r>
              <a:rPr lang="en-US" sz="1000">
                <a:solidFill>
                  <a:srgbClr val="000000"/>
                </a:solidFill>
                <a:latin typeface="Arial"/>
              </a:rPr>
              <a:t>pore model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CF56F4B-8784-E5FA-21ED-02F9A9D2CF59}"/>
              </a:ext>
            </a:extLst>
          </p:cNvPr>
          <p:cNvSpPr/>
          <p:nvPr/>
        </p:nvSpPr>
        <p:spPr>
          <a:xfrm>
            <a:off x="4085053" y="2273850"/>
            <a:ext cx="841320" cy="320947"/>
          </a:xfrm>
          <a:prstGeom prst="rect">
            <a:avLst/>
          </a:prstGeom>
          <a:solidFill>
            <a:srgbClr val="EEEEEE"/>
          </a:solidFill>
          <a:ln w="183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Arial"/>
              </a:rPr>
              <a:t>Uncalled4</a:t>
            </a:r>
            <a:br>
              <a:rPr sz="1000"/>
            </a:br>
            <a:r>
              <a:rPr lang="en-US" sz="1000">
                <a:solidFill>
                  <a:srgbClr val="000000"/>
                </a:solidFill>
                <a:latin typeface="Arial"/>
              </a:rPr>
              <a:t>pore model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7410B2B-55A0-DD29-4C1E-BF59857F5AF8}"/>
              </a:ext>
            </a:extLst>
          </p:cNvPr>
          <p:cNvSpPr/>
          <p:nvPr/>
        </p:nvSpPr>
        <p:spPr>
          <a:xfrm>
            <a:off x="4092253" y="2740410"/>
            <a:ext cx="841320" cy="320947"/>
          </a:xfrm>
          <a:prstGeom prst="rect">
            <a:avLst/>
          </a:prstGeom>
          <a:solidFill>
            <a:srgbClr val="FFE994"/>
          </a:solidFill>
          <a:ln w="18360" cap="rnd">
            <a:solidFill>
              <a:srgbClr val="808080"/>
            </a:solidFill>
            <a:prstDash val="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Arial"/>
              </a:rPr>
              <a:t>Add-on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ED771DC-FF31-DEB9-55DB-C7DCCD41303C}"/>
              </a:ext>
            </a:extLst>
          </p:cNvPr>
          <p:cNvSpPr/>
          <p:nvPr/>
        </p:nvSpPr>
        <p:spPr>
          <a:xfrm rot="5400000">
            <a:off x="6568489" y="1900889"/>
            <a:ext cx="1706400" cy="951120"/>
          </a:xfrm>
          <a:custGeom>
            <a:avLst/>
            <a:gdLst>
              <a:gd name="textAreaLeft" fmla="*/ 237960 w 2286000"/>
              <a:gd name="textAreaRight" fmla="*/ 2048040 w 2286000"/>
              <a:gd name="textAreaTop" fmla="*/ 99000 h 951120"/>
              <a:gd name="textAreaBottom" fmla="*/ 852120 h 951120"/>
              <a:gd name="GluePoint1X" fmla="*/ 6 w 21600"/>
              <a:gd name="GluePoint1Y" fmla="*/ 10800 h 21600"/>
              <a:gd name="GluePoint2X" fmla="*/ 10800 w 21600"/>
              <a:gd name="GluePoint2Y" fmla="*/ 21600 h 21600"/>
              <a:gd name="GluePoint3X" fmla="*/ 5 w 21600"/>
              <a:gd name="GluePoint3Y" fmla="*/ 10800 h 21600"/>
              <a:gd name="GluePoint4X" fmla="*/ 10800 w 21600"/>
              <a:gd name="GluePoint4Y" fmla="*/ 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</a:cxnLst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0702" y="21600"/>
                </a:lnTo>
                <a:lnTo>
                  <a:pt x="898" y="21600"/>
                </a:lnTo>
                <a:close/>
              </a:path>
            </a:pathLst>
          </a:custGeom>
          <a:solidFill>
            <a:srgbClr val="FFD8CE"/>
          </a:solidFill>
          <a:ln w="18360">
            <a:solidFill>
              <a:srgbClr val="FF542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C87DC74-0E76-F9C3-5583-07A7AB2467AD}"/>
              </a:ext>
            </a:extLst>
          </p:cNvPr>
          <p:cNvSpPr/>
          <p:nvPr/>
        </p:nvSpPr>
        <p:spPr>
          <a:xfrm>
            <a:off x="7019029" y="1751287"/>
            <a:ext cx="841320" cy="329040"/>
          </a:xfrm>
          <a:prstGeom prst="rect">
            <a:avLst/>
          </a:prstGeom>
          <a:solidFill>
            <a:srgbClr val="EEEEEE"/>
          </a:solidFill>
          <a:ln w="183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pPr algn="ctr"/>
            <a:r>
              <a:rPr lang="en-US" sz="1000" dirty="0">
                <a:solidFill>
                  <a:srgbClr val="000000"/>
                </a:solidFill>
                <a:latin typeface="Arial"/>
              </a:rPr>
              <a:t>t-test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E0DB0EB-AAE0-5F85-8B44-6EB4F9403D36}"/>
              </a:ext>
            </a:extLst>
          </p:cNvPr>
          <p:cNvSpPr/>
          <p:nvPr/>
        </p:nvSpPr>
        <p:spPr>
          <a:xfrm>
            <a:off x="7019029" y="2232247"/>
            <a:ext cx="841320" cy="329040"/>
          </a:xfrm>
          <a:prstGeom prst="rect">
            <a:avLst/>
          </a:prstGeom>
          <a:solidFill>
            <a:srgbClr val="EEEEEE"/>
          </a:solidFill>
          <a:ln w="183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Arial"/>
              </a:rPr>
              <a:t>Move tables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0B2F9C1-1A57-ED0C-7627-E0A848812305}"/>
              </a:ext>
            </a:extLst>
          </p:cNvPr>
          <p:cNvSpPr/>
          <p:nvPr/>
        </p:nvSpPr>
        <p:spPr>
          <a:xfrm>
            <a:off x="7026229" y="2698807"/>
            <a:ext cx="841320" cy="329040"/>
          </a:xfrm>
          <a:prstGeom prst="rect">
            <a:avLst/>
          </a:prstGeom>
          <a:solidFill>
            <a:srgbClr val="FFE994"/>
          </a:solidFill>
          <a:ln w="18360" cap="rnd">
            <a:solidFill>
              <a:srgbClr val="808080"/>
            </a:solidFill>
            <a:prstDash val="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Arial"/>
              </a:rPr>
              <a:t>Add-on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99FF17B-DFB7-E0F9-08C1-4A1D8890DB80}"/>
              </a:ext>
            </a:extLst>
          </p:cNvPr>
          <p:cNvSpPr/>
          <p:nvPr/>
        </p:nvSpPr>
        <p:spPr>
          <a:xfrm>
            <a:off x="5023969" y="1591447"/>
            <a:ext cx="1874520" cy="1562400"/>
          </a:xfrm>
          <a:prstGeom prst="rect">
            <a:avLst/>
          </a:prstGeom>
          <a:solidFill>
            <a:srgbClr val="DEE6EF"/>
          </a:solidFill>
          <a:ln w="18360">
            <a:solidFill>
              <a:srgbClr val="2A6099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B0FEE85-E65C-D809-5FF4-FB6436D0AE43}"/>
              </a:ext>
            </a:extLst>
          </p:cNvPr>
          <p:cNvSpPr/>
          <p:nvPr/>
        </p:nvSpPr>
        <p:spPr>
          <a:xfrm>
            <a:off x="5079049" y="1763167"/>
            <a:ext cx="841320" cy="329040"/>
          </a:xfrm>
          <a:prstGeom prst="rect">
            <a:avLst/>
          </a:prstGeom>
          <a:solidFill>
            <a:srgbClr val="EEEEEE"/>
          </a:solidFill>
          <a:ln w="183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Arial"/>
              </a:rPr>
              <a:t>Hash-based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CD84CD8-3075-66F1-FEC0-14D1062BA3FA}"/>
              </a:ext>
            </a:extLst>
          </p:cNvPr>
          <p:cNvSpPr/>
          <p:nvPr/>
        </p:nvSpPr>
        <p:spPr>
          <a:xfrm>
            <a:off x="5984449" y="1763167"/>
            <a:ext cx="841320" cy="329040"/>
          </a:xfrm>
          <a:prstGeom prst="rect">
            <a:avLst/>
          </a:prstGeom>
          <a:solidFill>
            <a:srgbClr val="EEEEEE"/>
          </a:solidFill>
          <a:ln w="183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Arial"/>
              </a:rPr>
              <a:t>FM-index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70EC390-CE63-C917-F29E-8E145D201E70}"/>
              </a:ext>
            </a:extLst>
          </p:cNvPr>
          <p:cNvSpPr/>
          <p:nvPr/>
        </p:nvSpPr>
        <p:spPr>
          <a:xfrm>
            <a:off x="5079049" y="2231167"/>
            <a:ext cx="841320" cy="329040"/>
          </a:xfrm>
          <a:prstGeom prst="rect">
            <a:avLst/>
          </a:prstGeom>
          <a:solidFill>
            <a:srgbClr val="EEEEEE"/>
          </a:solidFill>
          <a:ln w="183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Arial"/>
              </a:rPr>
              <a:t>Vector</a:t>
            </a:r>
            <a:br>
              <a:rPr sz="1000"/>
            </a:br>
            <a:r>
              <a:rPr lang="en-US" sz="1000">
                <a:solidFill>
                  <a:srgbClr val="000000"/>
                </a:solidFill>
                <a:latin typeface="Arial"/>
              </a:rPr>
              <a:t>distance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720451B-9E8D-E42F-DD0B-923CE779C1D8}"/>
              </a:ext>
            </a:extLst>
          </p:cNvPr>
          <p:cNvSpPr/>
          <p:nvPr/>
        </p:nvSpPr>
        <p:spPr>
          <a:xfrm>
            <a:off x="5984449" y="2231167"/>
            <a:ext cx="841320" cy="329040"/>
          </a:xfrm>
          <a:prstGeom prst="rect">
            <a:avLst/>
          </a:prstGeom>
          <a:solidFill>
            <a:srgbClr val="EEEEEE"/>
          </a:solidFill>
          <a:ln w="183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Arial"/>
              </a:rPr>
              <a:t>R-index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7C17A97-1D2A-5B20-0024-5BD90F9DF43B}"/>
              </a:ext>
            </a:extLst>
          </p:cNvPr>
          <p:cNvSpPr/>
          <p:nvPr/>
        </p:nvSpPr>
        <p:spPr>
          <a:xfrm>
            <a:off x="5079049" y="2706727"/>
            <a:ext cx="841320" cy="329040"/>
          </a:xfrm>
          <a:prstGeom prst="rect">
            <a:avLst/>
          </a:prstGeom>
          <a:solidFill>
            <a:srgbClr val="EEEEEE"/>
          </a:solidFill>
          <a:ln w="18360">
            <a:solidFill>
              <a:srgbClr val="8080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Arial"/>
              </a:rPr>
              <a:t>DTW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3C651A4-B620-9205-4D7F-C20EE29F83EB}"/>
              </a:ext>
            </a:extLst>
          </p:cNvPr>
          <p:cNvSpPr/>
          <p:nvPr/>
        </p:nvSpPr>
        <p:spPr>
          <a:xfrm>
            <a:off x="5985169" y="2711047"/>
            <a:ext cx="841320" cy="329040"/>
          </a:xfrm>
          <a:prstGeom prst="rect">
            <a:avLst/>
          </a:prstGeom>
          <a:solidFill>
            <a:srgbClr val="FFE994"/>
          </a:solidFill>
          <a:ln w="18360" cap="rnd">
            <a:solidFill>
              <a:srgbClr val="808080"/>
            </a:solidFill>
            <a:prstDash val="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Arial"/>
              </a:rPr>
              <a:t>Add-on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E3AD334-CAE0-5A3D-C5B3-93E9E2346F4F}"/>
              </a:ext>
            </a:extLst>
          </p:cNvPr>
          <p:cNvSpPr txBox="1"/>
          <p:nvPr/>
        </p:nvSpPr>
        <p:spPr>
          <a:xfrm>
            <a:off x="7053772" y="905992"/>
            <a:ext cx="986040" cy="46021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Arial"/>
              </a:rPr>
              <a:t>Encoding raw signal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457FC25-3EDF-79F1-E5EE-C1821B5CE275}"/>
              </a:ext>
            </a:extLst>
          </p:cNvPr>
          <p:cNvSpPr/>
          <p:nvPr/>
        </p:nvSpPr>
        <p:spPr>
          <a:xfrm>
            <a:off x="6861167" y="1011108"/>
            <a:ext cx="228600" cy="222979"/>
          </a:xfrm>
          <a:prstGeom prst="ellipse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DD85EBC-CFD3-E8BE-B98B-63CD83AD1461}"/>
              </a:ext>
            </a:extLst>
          </p:cNvPr>
          <p:cNvSpPr txBox="1"/>
          <p:nvPr/>
        </p:nvSpPr>
        <p:spPr>
          <a:xfrm>
            <a:off x="6876467" y="984558"/>
            <a:ext cx="114480" cy="244767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Arial"/>
              </a:rPr>
              <a:t>2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F1E7C2E-77FD-9DCA-9199-27FC70EBBCA6}"/>
              </a:ext>
            </a:extLst>
          </p:cNvPr>
          <p:cNvSpPr txBox="1"/>
          <p:nvPr/>
        </p:nvSpPr>
        <p:spPr>
          <a:xfrm>
            <a:off x="5288949" y="855365"/>
            <a:ext cx="1339920" cy="644877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latin typeface="Arial"/>
              </a:rPr>
              <a:t>Matching encoded representations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5354152-020A-596D-18B5-1E2325625E08}"/>
              </a:ext>
            </a:extLst>
          </p:cNvPr>
          <p:cNvSpPr/>
          <p:nvPr/>
        </p:nvSpPr>
        <p:spPr>
          <a:xfrm>
            <a:off x="5216409" y="1037819"/>
            <a:ext cx="228600" cy="222979"/>
          </a:xfrm>
          <a:prstGeom prst="ellipse">
            <a:avLst/>
          </a:pr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5405A1F-9C95-D49C-36BF-6E057E14186D}"/>
              </a:ext>
            </a:extLst>
          </p:cNvPr>
          <p:cNvSpPr txBox="1"/>
          <p:nvPr/>
        </p:nvSpPr>
        <p:spPr>
          <a:xfrm>
            <a:off x="5231709" y="1011269"/>
            <a:ext cx="114480" cy="244767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Arial"/>
              </a:rPr>
              <a:t>3</a:t>
            </a:r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Flowchart: Magnetic Disk 2">
            <a:extLst>
              <a:ext uri="{FF2B5EF4-FFF2-40B4-BE49-F238E27FC236}">
                <a16:creationId xmlns:a16="http://schemas.microsoft.com/office/drawing/2014/main" id="{2E4FD3A7-93C9-3103-7516-4ABD93AEEBBD}"/>
              </a:ext>
            </a:extLst>
          </p:cNvPr>
          <p:cNvSpPr/>
          <p:nvPr/>
        </p:nvSpPr>
        <p:spPr>
          <a:xfrm>
            <a:off x="2576077" y="2265428"/>
            <a:ext cx="800280" cy="457200"/>
          </a:xfrm>
          <a:prstGeom prst="flowChartMagneticDisk">
            <a:avLst/>
          </a:prstGeom>
          <a:solidFill>
            <a:srgbClr val="FFFFFF"/>
          </a:solidFill>
          <a:ln w="18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endParaRPr lang="en-US" sz="14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lowchart: Magnetic Disk 4">
            <a:extLst>
              <a:ext uri="{FF2B5EF4-FFF2-40B4-BE49-F238E27FC236}">
                <a16:creationId xmlns:a16="http://schemas.microsoft.com/office/drawing/2014/main" id="{0C05A12B-D311-CCD3-2D30-C9AEE1B06239}"/>
              </a:ext>
            </a:extLst>
          </p:cNvPr>
          <p:cNvSpPr/>
          <p:nvPr/>
        </p:nvSpPr>
        <p:spPr>
          <a:xfrm>
            <a:off x="2576077" y="1950788"/>
            <a:ext cx="800280" cy="457200"/>
          </a:xfrm>
          <a:prstGeom prst="flowChartMagneticDisk">
            <a:avLst/>
          </a:prstGeom>
          <a:solidFill>
            <a:srgbClr val="FFFFFF"/>
          </a:solidFill>
          <a:ln w="18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endParaRPr lang="en-US" sz="14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lowchart: Magnetic Disk 5">
            <a:extLst>
              <a:ext uri="{FF2B5EF4-FFF2-40B4-BE49-F238E27FC236}">
                <a16:creationId xmlns:a16="http://schemas.microsoft.com/office/drawing/2014/main" id="{6E19B8FA-EE6F-234D-D88D-2C691CCD9288}"/>
              </a:ext>
            </a:extLst>
          </p:cNvPr>
          <p:cNvSpPr/>
          <p:nvPr/>
        </p:nvSpPr>
        <p:spPr>
          <a:xfrm>
            <a:off x="2576077" y="1634348"/>
            <a:ext cx="800280" cy="457200"/>
          </a:xfrm>
          <a:prstGeom prst="flowChartMagneticDisk">
            <a:avLst/>
          </a:prstGeom>
          <a:solidFill>
            <a:srgbClr val="FFFFFF"/>
          </a:solidFill>
          <a:ln w="18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endParaRPr lang="en-US" sz="14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E2A06736-9F5E-570A-8516-603AA7A66823}"/>
              </a:ext>
            </a:extLst>
          </p:cNvPr>
          <p:cNvSpPr/>
          <p:nvPr/>
        </p:nvSpPr>
        <p:spPr>
          <a:xfrm>
            <a:off x="2575717" y="1316108"/>
            <a:ext cx="800280" cy="457200"/>
          </a:xfrm>
          <a:prstGeom prst="flowChartMagneticDisk">
            <a:avLst/>
          </a:prstGeom>
          <a:solidFill>
            <a:srgbClr val="FFFFFF"/>
          </a:solidFill>
          <a:ln w="18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endParaRPr lang="en-US" sz="14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9877E7-051A-4B9E-8B2C-DD801F5F95AB}"/>
              </a:ext>
            </a:extLst>
          </p:cNvPr>
          <p:cNvSpPr txBox="1"/>
          <p:nvPr/>
        </p:nvSpPr>
        <p:spPr>
          <a:xfrm>
            <a:off x="2510917" y="2784189"/>
            <a:ext cx="900000" cy="46021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Arial"/>
              </a:rPr>
              <a:t>Input Reference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D1C21579-435D-27ED-F6A1-A967B3238EAF}"/>
              </a:ext>
            </a:extLst>
          </p:cNvPr>
          <p:cNvCxnSpPr>
            <a:cxnSpLocks/>
          </p:cNvCxnSpPr>
          <p:nvPr/>
        </p:nvCxnSpPr>
        <p:spPr>
          <a:xfrm rot="16200000" flipH="1">
            <a:off x="3028385" y="1415876"/>
            <a:ext cx="947081" cy="1051056"/>
          </a:xfrm>
          <a:prstGeom prst="bentConnector4">
            <a:avLst>
              <a:gd name="adj1" fmla="val -24137"/>
              <a:gd name="adj2" fmla="val 69027"/>
            </a:avLst>
          </a:prstGeom>
          <a:ln w="18360">
            <a:solidFill>
              <a:srgbClr val="000000"/>
            </a:solidFill>
            <a:prstDash val="lgDash"/>
            <a:round/>
            <a:tailEnd type="triangle" w="med" len="med"/>
          </a:ln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918886A-1BFB-4183-F878-1EFF6479C2FC}"/>
              </a:ext>
            </a:extLst>
          </p:cNvPr>
          <p:cNvSpPr txBox="1"/>
          <p:nvPr/>
        </p:nvSpPr>
        <p:spPr>
          <a:xfrm>
            <a:off x="2968772" y="868752"/>
            <a:ext cx="763920" cy="32171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spAutoFit/>
          </a:bodyPr>
          <a:lstStyle/>
          <a:p>
            <a:pPr algn="ctr"/>
            <a:r>
              <a:rPr lang="en-US" sz="1500" dirty="0">
                <a:solidFill>
                  <a:srgbClr val="000000"/>
                </a:solidFill>
                <a:latin typeface="Arial"/>
              </a:rPr>
              <a:t>ACGT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158845-C3EB-7F79-1AF3-FC29F0A04A8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804062" y="2244447"/>
            <a:ext cx="633240" cy="402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BD2490-505A-15F8-A5EC-AAA5FBE3F8C9}"/>
              </a:ext>
            </a:extLst>
          </p:cNvPr>
          <p:cNvPicPr/>
          <p:nvPr/>
        </p:nvPicPr>
        <p:blipFill>
          <a:blip r:embed="rId4"/>
          <a:srcRect l="6237" r="37505"/>
          <a:stretch/>
        </p:blipFill>
        <p:spPr>
          <a:xfrm>
            <a:off x="8059582" y="1425807"/>
            <a:ext cx="79992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7BC00A7-5E33-603A-D9BC-CC9417A89418}"/>
              </a:ext>
            </a:extLst>
          </p:cNvPr>
          <p:cNvSpPr/>
          <p:nvPr/>
        </p:nvSpPr>
        <p:spPr>
          <a:xfrm>
            <a:off x="7896142" y="1713807"/>
            <a:ext cx="914400" cy="685800"/>
          </a:xfrm>
          <a:custGeom>
            <a:avLst/>
            <a:gdLst/>
            <a:ahLst/>
            <a:cxnLst/>
            <a:rect l="0" t="0" r="r" b="b"/>
            <a:pathLst>
              <a:path w="2540" h="1905" fill="none">
                <a:moveTo>
                  <a:pt x="0" y="1905"/>
                </a:moveTo>
                <a:lnTo>
                  <a:pt x="635" y="1905"/>
                </a:lnTo>
                <a:lnTo>
                  <a:pt x="635" y="0"/>
                </a:lnTo>
                <a:lnTo>
                  <a:pt x="2540" y="0"/>
                </a:lnTo>
                <a:lnTo>
                  <a:pt x="2540" y="1587"/>
                </a:lnTo>
              </a:path>
            </a:pathLst>
          </a:custGeom>
          <a:ln w="18360">
            <a:solidFill>
              <a:srgbClr val="000000"/>
            </a:solidFill>
            <a:prstDash val="lgDash"/>
            <a:round/>
            <a:headEnd type="triangle" w="med" len="med"/>
          </a:ln>
        </p:spPr>
        <p:txBody>
          <a:bodyPr lIns="99000" tIns="54000" rIns="99000" bIns="54000" anchor="ctr">
            <a:noAutofit/>
          </a:bodyPr>
          <a:lstStyle/>
          <a:p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6668EF-84E5-818E-2677-794C418EFE83}"/>
              </a:ext>
            </a:extLst>
          </p:cNvPr>
          <p:cNvSpPr txBox="1"/>
          <p:nvPr/>
        </p:nvSpPr>
        <p:spPr>
          <a:xfrm>
            <a:off x="7906882" y="953060"/>
            <a:ext cx="1121040" cy="460211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  <a:latin typeface="Arial"/>
              </a:rPr>
              <a:t>Input</a:t>
            </a:r>
            <a:br>
              <a:rPr sz="1200" dirty="0"/>
            </a:br>
            <a:r>
              <a:rPr lang="en-US" sz="1200" dirty="0">
                <a:solidFill>
                  <a:srgbClr val="000000"/>
                </a:solidFill>
                <a:latin typeface="Arial"/>
              </a:rPr>
              <a:t>Raw Signals</a:t>
            </a:r>
          </a:p>
        </p:txBody>
      </p:sp>
    </p:spTree>
    <p:extLst>
      <p:ext uri="{BB962C8B-B14F-4D97-AF65-F5344CB8AC3E}">
        <p14:creationId xmlns:p14="http://schemas.microsoft.com/office/powerpoint/2010/main" val="354537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  <p:bldP spid="29" grpId="0" animBg="1"/>
      <p:bldP spid="30" grpId="0"/>
      <p:bldP spid="33" grpId="0" animBg="1"/>
      <p:bldP spid="34" grpId="0"/>
      <p:bldP spid="35" grpId="0" animBg="1"/>
      <p:bldP spid="36" grpId="0"/>
      <p:bldP spid="37" grpId="0" animBg="1"/>
      <p:bldP spid="38" grpId="0"/>
      <p:bldP spid="39" grpId="0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 animBg="1"/>
      <p:bldP spid="57" grpId="0"/>
      <p:bldP spid="58" grpId="0"/>
      <p:bldP spid="59" grpId="0" animBg="1"/>
      <p:bldP spid="60" grpId="0"/>
      <p:bldP spid="3" grpId="0" animBg="1"/>
      <p:bldP spid="5" grpId="0" animBg="1"/>
      <p:bldP spid="6" grpId="0" animBg="1"/>
      <p:bldP spid="8" grpId="0" animBg="1"/>
      <p:bldP spid="9" grpId="0"/>
      <p:bldP spid="12" grpId="0"/>
      <p:bldP spid="15" grpId="0" animBg="1"/>
      <p:bldP spid="16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46935-07BF-0921-AD98-4B45AC913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C63458-D67D-2D19-8C63-C6694C090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000" dirty="0">
                <a:solidFill>
                  <a:srgbClr val="222222"/>
                </a:solidFill>
              </a:rPr>
              <a:t>Melina Soysal, Konstantina </a:t>
            </a:r>
            <a:r>
              <a:rPr lang="en-US" altLang="en-US" sz="2000" dirty="0" err="1">
                <a:solidFill>
                  <a:srgbClr val="222222"/>
                </a:solidFill>
              </a:rPr>
              <a:t>Koliogeorgi</a:t>
            </a:r>
            <a:r>
              <a:rPr lang="en-US" altLang="en-US" sz="2000" dirty="0">
                <a:solidFill>
                  <a:srgbClr val="222222"/>
                </a:solidFill>
              </a:rPr>
              <a:t>, </a:t>
            </a:r>
            <a:r>
              <a:rPr lang="en-US" altLang="en-US" sz="2000" u="sng" dirty="0">
                <a:solidFill>
                  <a:srgbClr val="222222"/>
                </a:solidFill>
              </a:rPr>
              <a:t>Can Firtina</a:t>
            </a:r>
            <a:r>
              <a:rPr lang="en-US" altLang="en-US" sz="2000" dirty="0">
                <a:solidFill>
                  <a:srgbClr val="222222"/>
                </a:solidFill>
              </a:rPr>
              <a:t>, Nika Mansouri </a:t>
            </a:r>
            <a:r>
              <a:rPr lang="en-US" altLang="en-US" sz="2000" dirty="0" err="1">
                <a:solidFill>
                  <a:srgbClr val="222222"/>
                </a:solidFill>
              </a:rPr>
              <a:t>Ghiasi</a:t>
            </a:r>
            <a:r>
              <a:rPr lang="en-US" altLang="en-US" sz="2000" dirty="0">
                <a:solidFill>
                  <a:srgbClr val="222222"/>
                </a:solidFill>
              </a:rPr>
              <a:t>, Rakesh Nadig,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dirty="0" err="1">
                <a:solidFill>
                  <a:srgbClr val="222222"/>
                </a:solidFill>
              </a:rPr>
              <a:t>Haiyu</a:t>
            </a:r>
            <a:r>
              <a:rPr lang="en-US" altLang="en-US" sz="2000" dirty="0">
                <a:solidFill>
                  <a:srgbClr val="222222"/>
                </a:solidFill>
              </a:rPr>
              <a:t> Mao, Geraldo Francisco Oliveira Junior, Yu Liang, Klea </a:t>
            </a:r>
            <a:r>
              <a:rPr lang="en-US" altLang="en-US" sz="2000" dirty="0" err="1">
                <a:solidFill>
                  <a:srgbClr val="222222"/>
                </a:solidFill>
              </a:rPr>
              <a:t>Zambaku</a:t>
            </a:r>
            <a:r>
              <a:rPr lang="en-US" altLang="en-US" sz="2000" dirty="0">
                <a:solidFill>
                  <a:srgbClr val="222222"/>
                </a:solidFill>
              </a:rPr>
              <a:t>, Mohammad </a:t>
            </a:r>
            <a:r>
              <a:rPr lang="en-US" altLang="en-US" sz="2000" dirty="0" err="1">
                <a:solidFill>
                  <a:srgbClr val="222222"/>
                </a:solidFill>
              </a:rPr>
              <a:t>Sadrosadati</a:t>
            </a:r>
            <a:r>
              <a:rPr lang="en-US" altLang="en-US" sz="2000" dirty="0">
                <a:solidFill>
                  <a:srgbClr val="222222"/>
                </a:solidFill>
              </a:rPr>
              <a:t>, and Onur Mutlu,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b="1" dirty="0">
                <a:solidFill>
                  <a:srgbClr val="222222"/>
                </a:solidFill>
              </a:rPr>
              <a:t>"MARS: Processing-In-Memory Acceleration of</a:t>
            </a:r>
            <a:br>
              <a:rPr lang="en-US" altLang="en-US" sz="2000" b="1" dirty="0">
                <a:solidFill>
                  <a:srgbClr val="222222"/>
                </a:solidFill>
              </a:rPr>
            </a:br>
            <a:r>
              <a:rPr lang="en-US" altLang="en-US" sz="2000" b="1" dirty="0">
                <a:solidFill>
                  <a:srgbClr val="222222"/>
                </a:solidFill>
              </a:rPr>
              <a:t>Raw Signal Genome Analysis Inside the Storage Subsystem"</a:t>
            </a:r>
            <a:br>
              <a:rPr lang="en-US" altLang="en-US" sz="2000" b="1" dirty="0">
                <a:solidFill>
                  <a:srgbClr val="222222"/>
                </a:solidFill>
              </a:rPr>
            </a:br>
            <a:r>
              <a:rPr lang="en-US" altLang="en-US" sz="2000" i="1" dirty="0">
                <a:solidFill>
                  <a:srgbClr val="222222"/>
                </a:solidFill>
              </a:rPr>
              <a:t>Proceedings of the </a:t>
            </a:r>
            <a:r>
              <a:rPr lang="en-US" altLang="en-US" sz="2000" i="1" dirty="0">
                <a:solidFill>
                  <a:srgbClr val="222222"/>
                </a:solidFill>
                <a:hlinkClick r:id="rId3"/>
              </a:rPr>
              <a:t>39th International Conference on Supercomputing (</a:t>
            </a:r>
            <a:r>
              <a:rPr lang="en-US" altLang="en-US" sz="2000" b="1" i="1" dirty="0">
                <a:solidFill>
                  <a:srgbClr val="222222"/>
                </a:solidFill>
                <a:hlinkClick r:id="rId3"/>
              </a:rPr>
              <a:t>ICS 2025</a:t>
            </a:r>
            <a:r>
              <a:rPr lang="en-US" altLang="en-US" sz="2000" i="1" dirty="0">
                <a:solidFill>
                  <a:srgbClr val="222222"/>
                </a:solidFill>
                <a:hlinkClick r:id="rId3"/>
              </a:rPr>
              <a:t>)</a:t>
            </a:r>
            <a:r>
              <a:rPr lang="en-US" altLang="en-US" sz="2000" dirty="0">
                <a:solidFill>
                  <a:srgbClr val="222222"/>
                </a:solidFill>
              </a:rPr>
              <a:t>, Salt Lake City, Utah, USA, June 2025.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dirty="0">
                <a:solidFill>
                  <a:srgbClr val="222222"/>
                </a:solidFill>
              </a:rPr>
              <a:t>Paper </a:t>
            </a:r>
            <a:r>
              <a:rPr lang="en-US" altLang="en-US" sz="2000" dirty="0">
                <a:solidFill>
                  <a:srgbClr val="222222"/>
                </a:solidFill>
                <a:hlinkClick r:id="rId4"/>
              </a:rPr>
              <a:t>[online]</a:t>
            </a:r>
            <a:r>
              <a:rPr lang="en-US" altLang="en-US" sz="2000" dirty="0">
                <a:solidFill>
                  <a:srgbClr val="222222"/>
                </a:solidFill>
              </a:rPr>
              <a:t> </a:t>
            </a:r>
            <a:r>
              <a:rPr lang="en-US" altLang="en-US" sz="2000" dirty="0">
                <a:solidFill>
                  <a:srgbClr val="222222"/>
                </a:solidFill>
                <a:hlinkClick r:id="rId5"/>
              </a:rPr>
              <a:t>[pdf]</a:t>
            </a:r>
            <a:br>
              <a:rPr lang="en-US" altLang="en-US" sz="2000" dirty="0">
                <a:solidFill>
                  <a:srgbClr val="222222"/>
                </a:solidFill>
              </a:rPr>
            </a:br>
            <a:r>
              <a:rPr lang="en-US" altLang="en-US" sz="2000" dirty="0">
                <a:solidFill>
                  <a:srgbClr val="222222"/>
                </a:solidFill>
              </a:rPr>
              <a:t>Conference Talk </a:t>
            </a:r>
            <a:r>
              <a:rPr lang="en-US" altLang="en-US" sz="2000" dirty="0">
                <a:solidFill>
                  <a:srgbClr val="222222"/>
                </a:solidFill>
                <a:hlinkClick r:id="rId6"/>
              </a:rPr>
              <a:t>[video]</a:t>
            </a:r>
            <a:r>
              <a:rPr lang="en-US" altLang="en-US" sz="2000" dirty="0">
                <a:solidFill>
                  <a:srgbClr val="222222"/>
                </a:solidFill>
              </a:rPr>
              <a:t> </a:t>
            </a:r>
            <a:r>
              <a:rPr lang="en-US" altLang="en-US" sz="2000" dirty="0">
                <a:solidFill>
                  <a:srgbClr val="222222"/>
                </a:solidFill>
                <a:hlinkClick r:id="rId7"/>
              </a:rPr>
              <a:t>[pptx]</a:t>
            </a:r>
            <a:r>
              <a:rPr lang="en-US" altLang="en-US" sz="2000" dirty="0">
                <a:solidFill>
                  <a:srgbClr val="222222"/>
                </a:solidFill>
              </a:rPr>
              <a:t> </a:t>
            </a:r>
            <a:r>
              <a:rPr lang="en-US" altLang="en-US" sz="2000" dirty="0">
                <a:solidFill>
                  <a:srgbClr val="222222"/>
                </a:solidFill>
                <a:hlinkClick r:id="rId8"/>
              </a:rPr>
              <a:t>[pdf]</a:t>
            </a:r>
            <a:endParaRPr lang="en-US" altLang="en-US" sz="2000" dirty="0">
              <a:solidFill>
                <a:srgbClr val="222222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608ECA-0674-75AB-A738-A75569D90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74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036C0F7-FBE0-EDB2-BB26-A1042BD84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In-Storage Raw Signal Analysis </a:t>
            </a:r>
            <a:r>
              <a:rPr lang="en-US" sz="2400" dirty="0"/>
              <a:t>[ICS '25]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6DAB1D-4480-C953-08A3-97431C03CF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6" y="3688445"/>
            <a:ext cx="10609767" cy="290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679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81BC6-514C-2B4D-E6E6-F1E5506AD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99820-75EF-BCF9-2565-B15C6D8E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Mapping with Raw Signals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9BBC37D-79A4-B884-6877-AD6EBB53E78D}"/>
              </a:ext>
            </a:extLst>
          </p:cNvPr>
          <p:cNvSpPr txBox="1">
            <a:spLocks/>
          </p:cNvSpPr>
          <p:nvPr/>
        </p:nvSpPr>
        <p:spPr>
          <a:xfrm>
            <a:off x="3095568" y="1083170"/>
            <a:ext cx="6000865" cy="786433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06436E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Level Overview of Read Mapping in</a:t>
            </a:r>
            <a:br>
              <a:rPr lang="en-US" sz="2400" dirty="0">
                <a:solidFill>
                  <a:srgbClr val="06436E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solidFill>
                  <a:srgbClr val="06436E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 Genome Analysis (RSGA)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E726074-C740-E8C8-302D-00A89EA7F086}"/>
              </a:ext>
            </a:extLst>
          </p:cNvPr>
          <p:cNvCxnSpPr>
            <a:cxnSpLocks/>
          </p:cNvCxnSpPr>
          <p:nvPr/>
        </p:nvCxnSpPr>
        <p:spPr>
          <a:xfrm>
            <a:off x="6867574" y="3465480"/>
            <a:ext cx="3528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1F8D3A-C725-F0AB-0E47-644CBB04C164}"/>
              </a:ext>
            </a:extLst>
          </p:cNvPr>
          <p:cNvCxnSpPr/>
          <p:nvPr/>
        </p:nvCxnSpPr>
        <p:spPr>
          <a:xfrm>
            <a:off x="6867574" y="4475399"/>
            <a:ext cx="3528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12D2ADD-19E5-121D-0D5C-1F1BE93AC3E3}"/>
              </a:ext>
            </a:extLst>
          </p:cNvPr>
          <p:cNvSpPr txBox="1"/>
          <p:nvPr/>
        </p:nvSpPr>
        <p:spPr>
          <a:xfrm>
            <a:off x="7613515" y="2833539"/>
            <a:ext cx="2147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EVENT DETECTION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11C6FC-A7A2-1437-032D-4D08476EDEF3}"/>
              </a:ext>
            </a:extLst>
          </p:cNvPr>
          <p:cNvSpPr txBox="1"/>
          <p:nvPr/>
        </p:nvSpPr>
        <p:spPr>
          <a:xfrm>
            <a:off x="8111858" y="3638680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SEEDING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810871-115D-B919-C0FB-6E9EF69169E8}"/>
              </a:ext>
            </a:extLst>
          </p:cNvPr>
          <p:cNvSpPr txBox="1"/>
          <p:nvPr/>
        </p:nvSpPr>
        <p:spPr>
          <a:xfrm>
            <a:off x="7832006" y="3911701"/>
            <a:ext cx="1710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hash and query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90B632-91D5-AC5F-F193-625845FB8732}"/>
              </a:ext>
            </a:extLst>
          </p:cNvPr>
          <p:cNvSpPr txBox="1"/>
          <p:nvPr/>
        </p:nvSpPr>
        <p:spPr>
          <a:xfrm>
            <a:off x="8041326" y="4569210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CHAINING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03ACA5-334F-367D-F817-2AFB1514B245}"/>
              </a:ext>
            </a:extLst>
          </p:cNvPr>
          <p:cNvSpPr txBox="1"/>
          <p:nvPr/>
        </p:nvSpPr>
        <p:spPr>
          <a:xfrm>
            <a:off x="7524745" y="4865713"/>
            <a:ext cx="2325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sorting and DP-based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E14F7C-1DB9-B3CA-7785-E5160546005B}"/>
              </a:ext>
            </a:extLst>
          </p:cNvPr>
          <p:cNvSpPr txBox="1"/>
          <p:nvPr/>
        </p:nvSpPr>
        <p:spPr>
          <a:xfrm>
            <a:off x="3236857" y="3835810"/>
            <a:ext cx="58070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0">
                <a:solidFill>
                  <a:prstClr val="black"/>
                </a:solidFill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1800" b="1" dirty="0">
                <a:solidFill>
                  <a:schemeClr val="accent2"/>
                </a:solidFill>
              </a:rPr>
              <a:t>query</a:t>
            </a:r>
            <a:endParaRPr lang="en-US" b="1" dirty="0">
              <a:solidFill>
                <a:schemeClr val="accent2"/>
              </a:solidFill>
            </a:endParaRPr>
          </a:p>
        </p:txBody>
      </p:sp>
      <p:cxnSp>
        <p:nvCxnSpPr>
          <p:cNvPr id="13" name="Elbow Connector 625">
            <a:extLst>
              <a:ext uri="{FF2B5EF4-FFF2-40B4-BE49-F238E27FC236}">
                <a16:creationId xmlns:a16="http://schemas.microsoft.com/office/drawing/2014/main" id="{B777B5A1-51C1-FB0A-46E8-CF9B97466495}"/>
              </a:ext>
            </a:extLst>
          </p:cNvPr>
          <p:cNvCxnSpPr>
            <a:cxnSpLocks/>
          </p:cNvCxnSpPr>
          <p:nvPr/>
        </p:nvCxnSpPr>
        <p:spPr>
          <a:xfrm rot="5400000">
            <a:off x="5235316" y="3744947"/>
            <a:ext cx="336144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B0A848EA-C3C2-3A40-67A7-220CD0209E1D}"/>
              </a:ext>
            </a:extLst>
          </p:cNvPr>
          <p:cNvSpPr/>
          <p:nvPr/>
        </p:nvSpPr>
        <p:spPr>
          <a:xfrm>
            <a:off x="3806056" y="4013656"/>
            <a:ext cx="365389" cy="165425"/>
          </a:xfrm>
          <a:prstGeom prst="rect">
            <a:avLst/>
          </a:prstGeom>
          <a:solidFill>
            <a:srgbClr val="DEECF8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1100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0x00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4ACE80-53C9-9D15-4825-FAB262D25617}"/>
              </a:ext>
            </a:extLst>
          </p:cNvPr>
          <p:cNvSpPr/>
          <p:nvPr/>
        </p:nvSpPr>
        <p:spPr>
          <a:xfrm>
            <a:off x="4766469" y="3515292"/>
            <a:ext cx="365389" cy="92736"/>
          </a:xfrm>
          <a:prstGeom prst="rect">
            <a:avLst/>
          </a:prstGeom>
          <a:solidFill>
            <a:srgbClr val="F8F3E1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algn="ctr">
              <a:defRPr/>
            </a:pPr>
            <a:endParaRPr lang="en-CH" sz="1200" b="1" kern="0" dirty="0">
              <a:solidFill>
                <a:srgbClr val="5B9BD5"/>
              </a:solidFill>
              <a:latin typeface="Corbel" panose="020B050302020402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2194B37-188F-BC8A-71F9-E9F2191FF3A9}"/>
              </a:ext>
            </a:extLst>
          </p:cNvPr>
          <p:cNvCxnSpPr>
            <a:cxnSpLocks/>
          </p:cNvCxnSpPr>
          <p:nvPr/>
        </p:nvCxnSpPr>
        <p:spPr>
          <a:xfrm>
            <a:off x="6419910" y="3722310"/>
            <a:ext cx="0" cy="202075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760050F-FA22-526E-AEAF-47EEC67F88A1}"/>
              </a:ext>
            </a:extLst>
          </p:cNvPr>
          <p:cNvCxnSpPr>
            <a:cxnSpLocks/>
          </p:cNvCxnSpPr>
          <p:nvPr/>
        </p:nvCxnSpPr>
        <p:spPr>
          <a:xfrm>
            <a:off x="5837017" y="3692101"/>
            <a:ext cx="0" cy="202075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A824838-5B29-793D-119E-56DA7D07A37E}"/>
              </a:ext>
            </a:extLst>
          </p:cNvPr>
          <p:cNvCxnSpPr>
            <a:cxnSpLocks/>
          </p:cNvCxnSpPr>
          <p:nvPr/>
        </p:nvCxnSpPr>
        <p:spPr>
          <a:xfrm>
            <a:off x="4959126" y="3700630"/>
            <a:ext cx="0" cy="202075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462">
            <a:extLst>
              <a:ext uri="{FF2B5EF4-FFF2-40B4-BE49-F238E27FC236}">
                <a16:creationId xmlns:a16="http://schemas.microsoft.com/office/drawing/2014/main" id="{DEB49F9F-E05C-A079-AD36-B57057195A13}"/>
              </a:ext>
            </a:extLst>
          </p:cNvPr>
          <p:cNvCxnSpPr>
            <a:cxnSpLocks/>
          </p:cNvCxnSpPr>
          <p:nvPr/>
        </p:nvCxnSpPr>
        <p:spPr>
          <a:xfrm flipH="1">
            <a:off x="3152375" y="4096367"/>
            <a:ext cx="623382" cy="0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5943A12-9310-4EE7-AA86-505F3290A037}"/>
              </a:ext>
            </a:extLst>
          </p:cNvPr>
          <p:cNvSpPr txBox="1"/>
          <p:nvPr/>
        </p:nvSpPr>
        <p:spPr>
          <a:xfrm>
            <a:off x="4651751" y="2042592"/>
            <a:ext cx="1971966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600847">
              <a:defRPr/>
            </a:pPr>
            <a:r>
              <a:rPr lang="en-US" b="1" kern="0" dirty="0">
                <a:solidFill>
                  <a:prstClr val="black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Mapping (online)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981FC06-9B54-8A79-7BBA-F90665D28534}"/>
              </a:ext>
            </a:extLst>
          </p:cNvPr>
          <p:cNvGrpSpPr/>
          <p:nvPr/>
        </p:nvGrpSpPr>
        <p:grpSpPr>
          <a:xfrm>
            <a:off x="4430089" y="2513606"/>
            <a:ext cx="2415290" cy="177166"/>
            <a:chOff x="6244720" y="3411046"/>
            <a:chExt cx="2415290" cy="17716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3EF7BA1-DC78-B9CB-DCE5-B19E1B90FE59}"/>
                </a:ext>
              </a:extLst>
            </p:cNvPr>
            <p:cNvSpPr/>
            <p:nvPr/>
          </p:nvSpPr>
          <p:spPr>
            <a:xfrm>
              <a:off x="6244720" y="3416916"/>
              <a:ext cx="2415290" cy="165426"/>
            </a:xfrm>
            <a:prstGeom prst="rect">
              <a:avLst/>
            </a:prstGeom>
            <a:solidFill>
              <a:srgbClr val="F8F4E2"/>
            </a:solidFill>
            <a:ln w="158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lIns="0" tIns="27432" rIns="0" bIns="36576" rtlCol="0" anchor="ctr">
              <a:noAutofit/>
            </a:bodyPr>
            <a:lstStyle/>
            <a:p>
              <a:pPr algn="ctr">
                <a:defRPr/>
              </a:pPr>
              <a:r>
                <a:rPr lang="en-US" sz="1200" b="1" kern="0" dirty="0">
                  <a:solidFill>
                    <a:prstClr val="black"/>
                  </a:solidFill>
                  <a:latin typeface="Corbel" panose="020B0503020204020204" pitchFamily="34" charset="0"/>
                </a:rPr>
                <a:t>Query Sequence</a:t>
              </a:r>
            </a:p>
          </p:txBody>
        </p:sp>
        <p:pic>
          <p:nvPicPr>
            <p:cNvPr id="24" name="Picture 2" descr="Heartbeat with solid fill">
              <a:extLst>
                <a:ext uri="{FF2B5EF4-FFF2-40B4-BE49-F238E27FC236}">
                  <a16:creationId xmlns:a16="http://schemas.microsoft.com/office/drawing/2014/main" id="{E8758C33-1E28-4116-CC8D-7152B79DDB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7273" y="3411046"/>
              <a:ext cx="448035" cy="177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Heartbeat with solid fill">
              <a:extLst>
                <a:ext uri="{FF2B5EF4-FFF2-40B4-BE49-F238E27FC236}">
                  <a16:creationId xmlns:a16="http://schemas.microsoft.com/office/drawing/2014/main" id="{8C20E037-D46C-B46E-F04E-101B35968A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7217" y="3411046"/>
              <a:ext cx="448035" cy="177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6714ED2E-DFF2-A909-D1A0-1F04BD2BA292}"/>
              </a:ext>
            </a:extLst>
          </p:cNvPr>
          <p:cNvSpPr/>
          <p:nvPr/>
        </p:nvSpPr>
        <p:spPr>
          <a:xfrm>
            <a:off x="6105652" y="3523299"/>
            <a:ext cx="588094" cy="92736"/>
          </a:xfrm>
          <a:prstGeom prst="rect">
            <a:avLst/>
          </a:prstGeom>
          <a:solidFill>
            <a:srgbClr val="F8F3E1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algn="ctr">
              <a:defRPr/>
            </a:pPr>
            <a:endParaRPr lang="en-CH" sz="1200" b="1" kern="0" dirty="0">
              <a:solidFill>
                <a:srgbClr val="5B9BD5"/>
              </a:solidFill>
              <a:latin typeface="Corbel" panose="020B0503020204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21D8B1A-5770-8C11-1830-015ADAAAB7ED}"/>
              </a:ext>
            </a:extLst>
          </p:cNvPr>
          <p:cNvSpPr/>
          <p:nvPr/>
        </p:nvSpPr>
        <p:spPr>
          <a:xfrm>
            <a:off x="5189101" y="3450442"/>
            <a:ext cx="365389" cy="92736"/>
          </a:xfrm>
          <a:prstGeom prst="rect">
            <a:avLst/>
          </a:prstGeom>
          <a:solidFill>
            <a:srgbClr val="F8F3E1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algn="ctr">
              <a:defRPr/>
            </a:pPr>
            <a:endParaRPr lang="en-CH" sz="1200" b="1" kern="0" dirty="0">
              <a:solidFill>
                <a:srgbClr val="5B9BD5"/>
              </a:solidFill>
              <a:latin typeface="Corbel" panose="020B0503020204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4E2CD9E-3C43-C011-43BA-4191C532806B}"/>
              </a:ext>
            </a:extLst>
          </p:cNvPr>
          <p:cNvSpPr/>
          <p:nvPr/>
        </p:nvSpPr>
        <p:spPr>
          <a:xfrm>
            <a:off x="5611733" y="3529178"/>
            <a:ext cx="365389" cy="92736"/>
          </a:xfrm>
          <a:prstGeom prst="rect">
            <a:avLst/>
          </a:prstGeom>
          <a:solidFill>
            <a:srgbClr val="F8F3E1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algn="ctr">
              <a:defRPr/>
            </a:pPr>
            <a:endParaRPr lang="en-CH" sz="1200" b="1" kern="0" dirty="0">
              <a:solidFill>
                <a:srgbClr val="5B9BD5"/>
              </a:solidFill>
              <a:latin typeface="Corbel" panose="020B0503020204020204" pitchFamily="34" charset="0"/>
            </a:endParaRPr>
          </a:p>
        </p:txBody>
      </p:sp>
      <p:pic>
        <p:nvPicPr>
          <p:cNvPr id="29" name="Picture 2" descr="Heartbeat with solid fill">
            <a:extLst>
              <a:ext uri="{FF2B5EF4-FFF2-40B4-BE49-F238E27FC236}">
                <a16:creationId xmlns:a16="http://schemas.microsoft.com/office/drawing/2014/main" id="{FF056AF7-BF9E-BDFD-CC6F-8901830C7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444" y="3477163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eartbeat with solid fill">
            <a:extLst>
              <a:ext uri="{FF2B5EF4-FFF2-40B4-BE49-F238E27FC236}">
                <a16:creationId xmlns:a16="http://schemas.microsoft.com/office/drawing/2014/main" id="{E2D92626-D6C0-46D9-79D5-CF3624969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295" y="3413210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eartbeat with solid fill">
            <a:extLst>
              <a:ext uri="{FF2B5EF4-FFF2-40B4-BE49-F238E27FC236}">
                <a16:creationId xmlns:a16="http://schemas.microsoft.com/office/drawing/2014/main" id="{D914972C-FD4E-7B9D-B22C-802FE6B97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330" y="3488291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eartbeat with solid fill">
            <a:extLst>
              <a:ext uri="{FF2B5EF4-FFF2-40B4-BE49-F238E27FC236}">
                <a16:creationId xmlns:a16="http://schemas.microsoft.com/office/drawing/2014/main" id="{E208B08C-F17F-6EBA-88B5-6FA58D2F4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682" y="3488291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C04D52E-C0D4-ECB3-49C3-64C54F6CC586}"/>
              </a:ext>
            </a:extLst>
          </p:cNvPr>
          <p:cNvCxnSpPr>
            <a:cxnSpLocks/>
          </p:cNvCxnSpPr>
          <p:nvPr/>
        </p:nvCxnSpPr>
        <p:spPr>
          <a:xfrm flipH="1" flipV="1">
            <a:off x="4171445" y="4096367"/>
            <a:ext cx="258645" cy="0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219C69B-2DA3-CAF2-7C79-1D9DE196AE12}"/>
              </a:ext>
            </a:extLst>
          </p:cNvPr>
          <p:cNvCxnSpPr>
            <a:cxnSpLocks/>
          </p:cNvCxnSpPr>
          <p:nvPr/>
        </p:nvCxnSpPr>
        <p:spPr>
          <a:xfrm>
            <a:off x="4959147" y="3189964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F62DF27-5039-1230-9F38-2DDAD631DFD3}"/>
              </a:ext>
            </a:extLst>
          </p:cNvPr>
          <p:cNvCxnSpPr>
            <a:cxnSpLocks/>
          </p:cNvCxnSpPr>
          <p:nvPr/>
        </p:nvCxnSpPr>
        <p:spPr>
          <a:xfrm>
            <a:off x="5417079" y="3189964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41A9A27-2680-14E5-0BBF-55AE5034F198}"/>
              </a:ext>
            </a:extLst>
          </p:cNvPr>
          <p:cNvCxnSpPr>
            <a:cxnSpLocks/>
          </p:cNvCxnSpPr>
          <p:nvPr/>
        </p:nvCxnSpPr>
        <p:spPr>
          <a:xfrm>
            <a:off x="5840346" y="3211230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64ADF29-CAA0-731E-D128-97002DED6AA6}"/>
              </a:ext>
            </a:extLst>
          </p:cNvPr>
          <p:cNvCxnSpPr>
            <a:cxnSpLocks/>
          </p:cNvCxnSpPr>
          <p:nvPr/>
        </p:nvCxnSpPr>
        <p:spPr>
          <a:xfrm>
            <a:off x="6419910" y="3202702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BDF6D7E-9516-CF1D-77D9-A9A89DC0ED20}"/>
              </a:ext>
            </a:extLst>
          </p:cNvPr>
          <p:cNvSpPr txBox="1"/>
          <p:nvPr/>
        </p:nvSpPr>
        <p:spPr>
          <a:xfrm>
            <a:off x="3686024" y="3336520"/>
            <a:ext cx="848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Corbel" panose="020B0503020204020204" pitchFamily="34" charset="0"/>
              </a:rPr>
              <a:t>events</a:t>
            </a:r>
            <a:endParaRPr lang="en-US" sz="1600" b="1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39" name="Rectangle: Rounded Corners 347">
            <a:extLst>
              <a:ext uri="{FF2B5EF4-FFF2-40B4-BE49-F238E27FC236}">
                <a16:creationId xmlns:a16="http://schemas.microsoft.com/office/drawing/2014/main" id="{5A4AA112-C26B-8A78-6177-52420E243FAE}"/>
              </a:ext>
            </a:extLst>
          </p:cNvPr>
          <p:cNvSpPr/>
          <p:nvPr/>
        </p:nvSpPr>
        <p:spPr>
          <a:xfrm>
            <a:off x="4430089" y="4817026"/>
            <a:ext cx="2415290" cy="65810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3EC74B4-1DAD-4FD8-C7C4-55A249293A4C}"/>
              </a:ext>
            </a:extLst>
          </p:cNvPr>
          <p:cNvCxnSpPr>
            <a:cxnSpLocks/>
          </p:cNvCxnSpPr>
          <p:nvPr/>
        </p:nvCxnSpPr>
        <p:spPr>
          <a:xfrm flipH="1">
            <a:off x="5637734" y="2709617"/>
            <a:ext cx="0" cy="166181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C084BD39-12FA-D747-13A7-231839DD86B8}"/>
              </a:ext>
            </a:extLst>
          </p:cNvPr>
          <p:cNvSpPr/>
          <p:nvPr/>
        </p:nvSpPr>
        <p:spPr>
          <a:xfrm>
            <a:off x="4430089" y="2924734"/>
            <a:ext cx="2415290" cy="1869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Sketching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83E601C-6A3A-E015-DE21-1BDD18505A7A}"/>
              </a:ext>
            </a:extLst>
          </p:cNvPr>
          <p:cNvSpPr/>
          <p:nvPr/>
        </p:nvSpPr>
        <p:spPr>
          <a:xfrm>
            <a:off x="4430089" y="4002896"/>
            <a:ext cx="2415290" cy="1869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Hash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7451AD9-4228-2A14-B1AB-AB62E6660002}"/>
              </a:ext>
            </a:extLst>
          </p:cNvPr>
          <p:cNvSpPr/>
          <p:nvPr/>
        </p:nvSpPr>
        <p:spPr>
          <a:xfrm>
            <a:off x="4430089" y="4575341"/>
            <a:ext cx="2415290" cy="1869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Chaining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B9FA195-92B9-CBF8-40EA-4F92412DBFCE}"/>
              </a:ext>
            </a:extLst>
          </p:cNvPr>
          <p:cNvCxnSpPr>
            <a:cxnSpLocks/>
          </p:cNvCxnSpPr>
          <p:nvPr/>
        </p:nvCxnSpPr>
        <p:spPr>
          <a:xfrm>
            <a:off x="2954315" y="4668812"/>
            <a:ext cx="1457302" cy="0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08AC6E32-BEDA-A0A0-682F-FF4394BA2F7A}"/>
              </a:ext>
            </a:extLst>
          </p:cNvPr>
          <p:cNvSpPr txBox="1"/>
          <p:nvPr/>
        </p:nvSpPr>
        <p:spPr>
          <a:xfrm>
            <a:off x="3170825" y="4678526"/>
            <a:ext cx="999596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0">
                <a:solidFill>
                  <a:prstClr val="black"/>
                </a:solidFill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1800" b="1" dirty="0">
                <a:solidFill>
                  <a:schemeClr val="accent2"/>
                </a:solidFill>
              </a:rPr>
              <a:t>matches</a:t>
            </a:r>
            <a:endParaRPr lang="en-US" b="1" dirty="0">
              <a:solidFill>
                <a:schemeClr val="accent2"/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E44252D-5097-88FF-DE93-09FDC4F81E84}"/>
              </a:ext>
            </a:extLst>
          </p:cNvPr>
          <p:cNvGrpSpPr/>
          <p:nvPr/>
        </p:nvGrpSpPr>
        <p:grpSpPr>
          <a:xfrm>
            <a:off x="4711676" y="4680606"/>
            <a:ext cx="1801695" cy="795058"/>
            <a:chOff x="6632636" y="5523634"/>
            <a:chExt cx="1801695" cy="795058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DC30DFC-1D9C-B937-158D-CC3DBFB941FD}"/>
                </a:ext>
              </a:extLst>
            </p:cNvPr>
            <p:cNvGrpSpPr/>
            <p:nvPr/>
          </p:nvGrpSpPr>
          <p:grpSpPr>
            <a:xfrm>
              <a:off x="7749349" y="5721681"/>
              <a:ext cx="448035" cy="177166"/>
              <a:chOff x="3088628" y="6181979"/>
              <a:chExt cx="448035" cy="177166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26E435C5-AB07-3E82-C442-0AE6D77353B3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algn="ctr">
                  <a:defRPr/>
                </a:pPr>
                <a:endParaRPr lang="en-CH" sz="1200" b="1" kern="0" dirty="0">
                  <a:solidFill>
                    <a:srgbClr val="5B9BD5"/>
                  </a:solidFill>
                  <a:latin typeface="Corbel" panose="020B0503020204020204" pitchFamily="34" charset="0"/>
                </a:endParaRPr>
              </a:p>
            </p:txBody>
          </p:sp>
          <p:pic>
            <p:nvPicPr>
              <p:cNvPr id="70" name="Picture 2" descr="Heartbeat with solid fill">
                <a:extLst>
                  <a:ext uri="{FF2B5EF4-FFF2-40B4-BE49-F238E27FC236}">
                    <a16:creationId xmlns:a16="http://schemas.microsoft.com/office/drawing/2014/main" id="{7088924B-10F2-3AB6-BF98-467F19DD29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BEDC7AC-8D61-0D78-4CF1-74C40ACA99B0}"/>
                </a:ext>
              </a:extLst>
            </p:cNvPr>
            <p:cNvGrpSpPr/>
            <p:nvPr/>
          </p:nvGrpSpPr>
          <p:grpSpPr>
            <a:xfrm>
              <a:off x="7126255" y="5752299"/>
              <a:ext cx="448035" cy="177166"/>
              <a:chOff x="3088628" y="6181979"/>
              <a:chExt cx="448035" cy="177166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1B3F2B1B-A3C4-3A4A-9346-9D1B7F3C1900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algn="ctr">
                  <a:defRPr/>
                </a:pPr>
                <a:endParaRPr lang="en-CH" sz="1200" b="1" kern="0" dirty="0">
                  <a:solidFill>
                    <a:srgbClr val="5B9BD5"/>
                  </a:solidFill>
                  <a:latin typeface="Corbel" panose="020B0503020204020204" pitchFamily="34" charset="0"/>
                </a:endParaRPr>
              </a:p>
            </p:txBody>
          </p:sp>
          <p:pic>
            <p:nvPicPr>
              <p:cNvPr id="68" name="Picture 2" descr="Heartbeat with solid fill">
                <a:extLst>
                  <a:ext uri="{FF2B5EF4-FFF2-40B4-BE49-F238E27FC236}">
                    <a16:creationId xmlns:a16="http://schemas.microsoft.com/office/drawing/2014/main" id="{C5BB7CAF-200D-35AE-6066-80316E6718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25A4CFF-1474-2D3F-3302-FD4F6F0E0472}"/>
                </a:ext>
              </a:extLst>
            </p:cNvPr>
            <p:cNvGrpSpPr/>
            <p:nvPr/>
          </p:nvGrpSpPr>
          <p:grpSpPr>
            <a:xfrm>
              <a:off x="7278655" y="5904699"/>
              <a:ext cx="448035" cy="177166"/>
              <a:chOff x="3088628" y="6181979"/>
              <a:chExt cx="448035" cy="177166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03E634C-A376-9909-DA6D-633287086A36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algn="ctr">
                  <a:defRPr/>
                </a:pPr>
                <a:endParaRPr lang="en-CH" sz="1200" b="1" kern="0" dirty="0">
                  <a:solidFill>
                    <a:srgbClr val="5B9BD5"/>
                  </a:solidFill>
                  <a:latin typeface="Corbel" panose="020B0503020204020204" pitchFamily="34" charset="0"/>
                </a:endParaRPr>
              </a:p>
            </p:txBody>
          </p:sp>
          <p:pic>
            <p:nvPicPr>
              <p:cNvPr id="66" name="Picture 2" descr="Heartbeat with solid fill">
                <a:extLst>
                  <a:ext uri="{FF2B5EF4-FFF2-40B4-BE49-F238E27FC236}">
                    <a16:creationId xmlns:a16="http://schemas.microsoft.com/office/drawing/2014/main" id="{1AEACD10-F21E-2B1D-475E-37EE35EA9A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79B3CF3-3348-F908-96CA-255710A5ADEF}"/>
                </a:ext>
              </a:extLst>
            </p:cNvPr>
            <p:cNvGrpSpPr/>
            <p:nvPr/>
          </p:nvGrpSpPr>
          <p:grpSpPr>
            <a:xfrm>
              <a:off x="7431055" y="6057099"/>
              <a:ext cx="448035" cy="177166"/>
              <a:chOff x="3088628" y="6181979"/>
              <a:chExt cx="448035" cy="177166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3A9020D1-B5C1-4A96-B46A-F035C64F89CF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algn="ctr">
                  <a:defRPr/>
                </a:pPr>
                <a:endParaRPr lang="en-CH" sz="1200" b="1" kern="0" dirty="0">
                  <a:solidFill>
                    <a:srgbClr val="5B9BD5"/>
                  </a:solidFill>
                  <a:latin typeface="Corbel" panose="020B0503020204020204" pitchFamily="34" charset="0"/>
                </a:endParaRPr>
              </a:p>
            </p:txBody>
          </p:sp>
          <p:pic>
            <p:nvPicPr>
              <p:cNvPr id="63" name="Picture 2" descr="Heartbeat with solid fill">
                <a:extLst>
                  <a:ext uri="{FF2B5EF4-FFF2-40B4-BE49-F238E27FC236}">
                    <a16:creationId xmlns:a16="http://schemas.microsoft.com/office/drawing/2014/main" id="{A19F2645-BE35-9201-FE14-A5DD2EC8C2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DE7B650-974E-6922-EAC1-6E50E138B8F5}"/>
                </a:ext>
              </a:extLst>
            </p:cNvPr>
            <p:cNvGrpSpPr/>
            <p:nvPr/>
          </p:nvGrpSpPr>
          <p:grpSpPr>
            <a:xfrm>
              <a:off x="6717428" y="5838761"/>
              <a:ext cx="448035" cy="177166"/>
              <a:chOff x="3088628" y="6181979"/>
              <a:chExt cx="448035" cy="177166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5B80FF6-A5FC-F2A4-E4F8-7F3F18D1E710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algn="ctr">
                  <a:defRPr/>
                </a:pPr>
                <a:endParaRPr lang="en-CH" sz="1200" b="1" kern="0" dirty="0">
                  <a:solidFill>
                    <a:srgbClr val="5B9BD5"/>
                  </a:solidFill>
                  <a:latin typeface="Corbel" panose="020B0503020204020204" pitchFamily="34" charset="0"/>
                </a:endParaRPr>
              </a:p>
            </p:txBody>
          </p:sp>
          <p:pic>
            <p:nvPicPr>
              <p:cNvPr id="61" name="Picture 2" descr="Heartbeat with solid fill">
                <a:extLst>
                  <a:ext uri="{FF2B5EF4-FFF2-40B4-BE49-F238E27FC236}">
                    <a16:creationId xmlns:a16="http://schemas.microsoft.com/office/drawing/2014/main" id="{37D66B6E-632F-B186-E043-BA02F86999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BEB1A4D-DB05-6A98-42DD-DB7523BBAAB4}"/>
                </a:ext>
              </a:extLst>
            </p:cNvPr>
            <p:cNvGrpSpPr/>
            <p:nvPr/>
          </p:nvGrpSpPr>
          <p:grpSpPr>
            <a:xfrm>
              <a:off x="7986296" y="6060500"/>
              <a:ext cx="448035" cy="177166"/>
              <a:chOff x="3088628" y="6181979"/>
              <a:chExt cx="448035" cy="177166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C20D6DA-ED7F-4CE3-F3A9-70FB8F707740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algn="ctr">
                  <a:defRPr/>
                </a:pPr>
                <a:endParaRPr lang="en-CH" sz="1200" b="1" kern="0" dirty="0">
                  <a:solidFill>
                    <a:srgbClr val="5B9BD5"/>
                  </a:solidFill>
                  <a:latin typeface="Corbel" panose="020B0503020204020204" pitchFamily="34" charset="0"/>
                </a:endParaRPr>
              </a:p>
            </p:txBody>
          </p:sp>
          <p:pic>
            <p:nvPicPr>
              <p:cNvPr id="58" name="Picture 2" descr="Heartbeat with solid fill">
                <a:extLst>
                  <a:ext uri="{FF2B5EF4-FFF2-40B4-BE49-F238E27FC236}">
                    <a16:creationId xmlns:a16="http://schemas.microsoft.com/office/drawing/2014/main" id="{D20EB7B2-97C3-0202-08B2-FE82EBDBA0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1E93BA7-57EF-50A1-34E4-0D1AF0D2CDEB}"/>
                </a:ext>
              </a:extLst>
            </p:cNvPr>
            <p:cNvSpPr txBox="1"/>
            <p:nvPr/>
          </p:nvSpPr>
          <p:spPr>
            <a:xfrm>
              <a:off x="7825810" y="5562584"/>
              <a:ext cx="3113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x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48CC4FF-2A91-0C7C-9912-19B8DAA03B62}"/>
                </a:ext>
              </a:extLst>
            </p:cNvPr>
            <p:cNvSpPr txBox="1"/>
            <p:nvPr/>
          </p:nvSpPr>
          <p:spPr>
            <a:xfrm>
              <a:off x="6632636" y="5697259"/>
              <a:ext cx="3113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x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33F535F-FF28-C420-AC38-4FEC541B4B98}"/>
                </a:ext>
              </a:extLst>
            </p:cNvPr>
            <p:cNvSpPr txBox="1"/>
            <p:nvPr/>
          </p:nvSpPr>
          <p:spPr>
            <a:xfrm>
              <a:off x="8004929" y="5918582"/>
              <a:ext cx="3113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x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6" name="Arc 55">
              <a:extLst>
                <a:ext uri="{FF2B5EF4-FFF2-40B4-BE49-F238E27FC236}">
                  <a16:creationId xmlns:a16="http://schemas.microsoft.com/office/drawing/2014/main" id="{B93235BA-1096-757E-FAA5-60FEF89DC6F1}"/>
                </a:ext>
              </a:extLst>
            </p:cNvPr>
            <p:cNvSpPr/>
            <p:nvPr/>
          </p:nvSpPr>
          <p:spPr>
            <a:xfrm rot="11364592">
              <a:off x="7174651" y="5523634"/>
              <a:ext cx="1032437" cy="616332"/>
            </a:xfrm>
            <a:prstGeom prst="arc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D61E712-3AA9-D5D2-6773-621F2AFB9FCF}"/>
              </a:ext>
            </a:extLst>
          </p:cNvPr>
          <p:cNvGrpSpPr/>
          <p:nvPr/>
        </p:nvGrpSpPr>
        <p:grpSpPr>
          <a:xfrm>
            <a:off x="1846103" y="3420423"/>
            <a:ext cx="1306273" cy="1351891"/>
            <a:chOff x="3647362" y="4114830"/>
            <a:chExt cx="1306273" cy="1351891"/>
          </a:xfrm>
        </p:grpSpPr>
        <p:sp>
          <p:nvSpPr>
            <p:cNvPr id="72" name="Rounded Rectangle 596">
              <a:extLst>
                <a:ext uri="{FF2B5EF4-FFF2-40B4-BE49-F238E27FC236}">
                  <a16:creationId xmlns:a16="http://schemas.microsoft.com/office/drawing/2014/main" id="{5F670C81-A396-CDA8-1683-579E3E525088}"/>
                </a:ext>
              </a:extLst>
            </p:cNvPr>
            <p:cNvSpPr/>
            <p:nvPr/>
          </p:nvSpPr>
          <p:spPr>
            <a:xfrm>
              <a:off x="3659623" y="4114830"/>
              <a:ext cx="1285228" cy="1351891"/>
            </a:xfrm>
            <a:prstGeom prst="roundRect">
              <a:avLst>
                <a:gd name="adj" fmla="val 4157"/>
              </a:avLst>
            </a:prstGeom>
            <a:solidFill>
              <a:srgbClr val="DEEDF8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>
                <a:defRPr/>
              </a:pPr>
              <a:endParaRPr lang="en-US" sz="1050" kern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21414A6-8D76-29B0-209A-28AA698AC622}"/>
                </a:ext>
              </a:extLst>
            </p:cNvPr>
            <p:cNvSpPr txBox="1"/>
            <p:nvPr/>
          </p:nvSpPr>
          <p:spPr>
            <a:xfrm>
              <a:off x="3769335" y="4114830"/>
              <a:ext cx="1026828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defRPr/>
              </a:pPr>
              <a:r>
                <a:rPr lang="en-US" sz="1400" b="1" kern="0" dirty="0">
                  <a:solidFill>
                    <a:srgbClr val="0062D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 Table</a:t>
              </a:r>
              <a:endParaRPr lang="en-US" sz="1400" b="1" dirty="0">
                <a:solidFill>
                  <a:srgbClr val="0062D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44C05CF-094F-209F-949D-90FDBC085B72}"/>
                </a:ext>
              </a:extLst>
            </p:cNvPr>
            <p:cNvSpPr/>
            <p:nvPr/>
          </p:nvSpPr>
          <p:spPr>
            <a:xfrm>
              <a:off x="3659623" y="4479369"/>
              <a:ext cx="441624" cy="179355"/>
            </a:xfrm>
            <a:prstGeom prst="rect">
              <a:avLst/>
            </a:prstGeom>
            <a:solidFill>
              <a:srgbClr val="DEECF8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1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0x00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E216A4E-ED15-B661-434D-3A0937F29A41}"/>
                </a:ext>
              </a:extLst>
            </p:cNvPr>
            <p:cNvSpPr/>
            <p:nvPr/>
          </p:nvSpPr>
          <p:spPr>
            <a:xfrm>
              <a:off x="3659623" y="4658724"/>
              <a:ext cx="441624" cy="179355"/>
            </a:xfrm>
            <a:prstGeom prst="rect">
              <a:avLst/>
            </a:prstGeom>
            <a:solidFill>
              <a:srgbClr val="DEECF8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1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0x01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F3A8859-BBD6-C845-C6EF-04BF5229F60E}"/>
                </a:ext>
              </a:extLst>
            </p:cNvPr>
            <p:cNvSpPr/>
            <p:nvPr/>
          </p:nvSpPr>
          <p:spPr>
            <a:xfrm>
              <a:off x="3659623" y="5094655"/>
              <a:ext cx="441624" cy="179355"/>
            </a:xfrm>
            <a:prstGeom prst="rect">
              <a:avLst/>
            </a:prstGeom>
            <a:solidFill>
              <a:srgbClr val="DEECF8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11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0xFF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866AF8D-4A6A-2AED-2046-98B44D007D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01246" y="4292465"/>
              <a:ext cx="0" cy="1174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B1A2EA0C-1F6F-859B-54FC-DF879789668E}"/>
                </a:ext>
              </a:extLst>
            </p:cNvPr>
            <p:cNvCxnSpPr>
              <a:cxnSpLocks/>
            </p:cNvCxnSpPr>
            <p:nvPr/>
          </p:nvCxnSpPr>
          <p:spPr>
            <a:xfrm>
              <a:off x="3659623" y="5274120"/>
              <a:ext cx="12852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9D7EDC3C-CFDB-90D7-5CF7-941FFEF578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59623" y="4291462"/>
              <a:ext cx="1285228" cy="30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6176B2C-6E78-4B5B-7FEB-708E6F138365}"/>
                </a:ext>
              </a:extLst>
            </p:cNvPr>
            <p:cNvCxnSpPr>
              <a:cxnSpLocks/>
            </p:cNvCxnSpPr>
            <p:nvPr/>
          </p:nvCxnSpPr>
          <p:spPr>
            <a:xfrm>
              <a:off x="3659623" y="4658724"/>
              <a:ext cx="12852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173F1299-9292-6F54-3FF3-811EC48AD210}"/>
                </a:ext>
              </a:extLst>
            </p:cNvPr>
            <p:cNvCxnSpPr>
              <a:cxnSpLocks/>
            </p:cNvCxnSpPr>
            <p:nvPr/>
          </p:nvCxnSpPr>
          <p:spPr>
            <a:xfrm>
              <a:off x="3659623" y="4838079"/>
              <a:ext cx="12852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EEDFF4C7-0820-DF35-85D5-A8CA5D806DE4}"/>
                </a:ext>
              </a:extLst>
            </p:cNvPr>
            <p:cNvCxnSpPr>
              <a:cxnSpLocks/>
            </p:cNvCxnSpPr>
            <p:nvPr/>
          </p:nvCxnSpPr>
          <p:spPr>
            <a:xfrm>
              <a:off x="3659623" y="5094655"/>
              <a:ext cx="12852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73D7541-452A-6BCA-7FFF-6576D30B0C04}"/>
                </a:ext>
              </a:extLst>
            </p:cNvPr>
            <p:cNvSpPr txBox="1"/>
            <p:nvPr/>
          </p:nvSpPr>
          <p:spPr>
            <a:xfrm rot="5400000">
              <a:off x="3763974" y="4866194"/>
              <a:ext cx="321000" cy="21412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defRPr/>
              </a:pPr>
              <a:r>
                <a:rPr lang="en-US" sz="1100" kern="0" dirty="0">
                  <a:solidFill>
                    <a:prstClr val="black"/>
                  </a:solidFill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  <a:endParaRPr lang="en-US" sz="1100" dirty="0">
                <a:solidFill>
                  <a:prstClr val="black"/>
                </a:solidFill>
                <a:latin typeface="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9A483ED-9AA3-81AF-1AA3-5FCDB94E3E38}"/>
                </a:ext>
              </a:extLst>
            </p:cNvPr>
            <p:cNvSpPr txBox="1"/>
            <p:nvPr/>
          </p:nvSpPr>
          <p:spPr>
            <a:xfrm>
              <a:off x="3647362" y="4300904"/>
              <a:ext cx="466145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srgbClr val="0062D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</a:t>
              </a:r>
              <a:endParaRPr lang="en-US" sz="1100" dirty="0">
                <a:solidFill>
                  <a:srgbClr val="0062D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B7EAFE8-641F-74E8-AA94-FA09F17B1E6D}"/>
                </a:ext>
              </a:extLst>
            </p:cNvPr>
            <p:cNvSpPr txBox="1"/>
            <p:nvPr/>
          </p:nvSpPr>
          <p:spPr>
            <a:xfrm>
              <a:off x="4149450" y="4294184"/>
              <a:ext cx="748769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srgbClr val="0062D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Positions</a:t>
              </a:r>
              <a:endParaRPr lang="en-US" sz="1400" dirty="0">
                <a:solidFill>
                  <a:srgbClr val="0062D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E426640-307F-E877-693A-8FC2A5ED7EC1}"/>
                </a:ext>
              </a:extLst>
            </p:cNvPr>
            <p:cNvSpPr txBox="1"/>
            <p:nvPr/>
          </p:nvSpPr>
          <p:spPr>
            <a:xfrm>
              <a:off x="4139382" y="5081927"/>
              <a:ext cx="814253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>
                <a:defRPr/>
              </a:pPr>
              <a:r>
                <a:rPr lang="en-US" sz="11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13,21</a:t>
              </a:r>
              <a:endParaRPr lang="en-US" sz="1100" dirty="0">
                <a:solidFill>
                  <a:prstClr val="black"/>
                </a:solidFill>
                <a:latin typeface="PT Mono" panose="02060509020205020204" pitchFamily="49" charset="77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46D04EA-61D3-472D-FD47-D5DCB9A284CC}"/>
                </a:ext>
              </a:extLst>
            </p:cNvPr>
            <p:cNvSpPr txBox="1"/>
            <p:nvPr/>
          </p:nvSpPr>
          <p:spPr>
            <a:xfrm>
              <a:off x="4139382" y="4652360"/>
              <a:ext cx="814253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>
                <a:defRPr/>
              </a:pPr>
              <a:r>
                <a:rPr lang="en-US" sz="11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1,101,…</a:t>
              </a:r>
              <a:endParaRPr lang="en-US" sz="1100" dirty="0">
                <a:solidFill>
                  <a:prstClr val="black"/>
                </a:solidFill>
                <a:latin typeface="PT Mono" panose="02060509020205020204" pitchFamily="49" charset="77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0D34056-A998-21C7-6701-0931AE39B368}"/>
                </a:ext>
              </a:extLst>
            </p:cNvPr>
            <p:cNvSpPr txBox="1"/>
            <p:nvPr/>
          </p:nvSpPr>
          <p:spPr>
            <a:xfrm>
              <a:off x="4139382" y="4474556"/>
              <a:ext cx="814253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>
                <a:defRPr/>
              </a:pPr>
              <a:r>
                <a:rPr lang="en-US" sz="11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2,64,… </a:t>
              </a:r>
              <a:endParaRPr lang="en-US" sz="1100" dirty="0">
                <a:solidFill>
                  <a:prstClr val="black"/>
                </a:solidFill>
                <a:latin typeface="PT Mono" panose="02060509020205020204" pitchFamily="49" charset="77"/>
              </a:endParaRP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59B9308-5506-DEC1-0BBC-F89758E1FCE3}"/>
                </a:ext>
              </a:extLst>
            </p:cNvPr>
            <p:cNvCxnSpPr>
              <a:cxnSpLocks/>
            </p:cNvCxnSpPr>
            <p:nvPr/>
          </p:nvCxnSpPr>
          <p:spPr>
            <a:xfrm>
              <a:off x="4105482" y="4479370"/>
              <a:ext cx="83225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Google Shape;1218;g35ca313daad_0_0">
            <a:extLst>
              <a:ext uri="{FF2B5EF4-FFF2-40B4-BE49-F238E27FC236}">
                <a16:creationId xmlns:a16="http://schemas.microsoft.com/office/drawing/2014/main" id="{B3D6926E-412F-B9F5-E53C-938D42EFFE12}"/>
              </a:ext>
            </a:extLst>
          </p:cNvPr>
          <p:cNvSpPr/>
          <p:nvPr/>
        </p:nvSpPr>
        <p:spPr>
          <a:xfrm>
            <a:off x="7334114" y="2883205"/>
            <a:ext cx="270000" cy="270000"/>
          </a:xfrm>
          <a:prstGeom prst="ellipse">
            <a:avLst/>
          </a:prstGeom>
          <a:solidFill>
            <a:srgbClr val="C5E0B4"/>
          </a:solidFill>
          <a:ln w="19050" cap="flat" cmpd="sng">
            <a:solidFill>
              <a:srgbClr val="5683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b="1" dirty="0">
                <a:solidFill>
                  <a:srgbClr val="568338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 b="1" dirty="0">
              <a:solidFill>
                <a:srgbClr val="5683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18;g35ca313daad_0_0">
            <a:extLst>
              <a:ext uri="{FF2B5EF4-FFF2-40B4-BE49-F238E27FC236}">
                <a16:creationId xmlns:a16="http://schemas.microsoft.com/office/drawing/2014/main" id="{CE7D522F-6099-EBE1-1DF3-B1B8DB0E4D8E}"/>
              </a:ext>
            </a:extLst>
          </p:cNvPr>
          <p:cNvSpPr/>
          <p:nvPr/>
        </p:nvSpPr>
        <p:spPr>
          <a:xfrm>
            <a:off x="7334114" y="3688346"/>
            <a:ext cx="270000" cy="270000"/>
          </a:xfrm>
          <a:prstGeom prst="ellipse">
            <a:avLst/>
          </a:prstGeom>
          <a:solidFill>
            <a:srgbClr val="C5E0B4"/>
          </a:solidFill>
          <a:ln w="19050" cap="flat" cmpd="sng">
            <a:solidFill>
              <a:srgbClr val="5683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b="1" dirty="0">
                <a:solidFill>
                  <a:srgbClr val="568338"/>
                </a:solidFill>
                <a:latin typeface="Calibri"/>
                <a:ea typeface="Calibri"/>
                <a:cs typeface="Calibri"/>
                <a:sym typeface="Calibri"/>
              </a:rPr>
              <a:t>II</a:t>
            </a:r>
            <a:endParaRPr b="1" dirty="0">
              <a:solidFill>
                <a:srgbClr val="5683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8;g35ca313daad_0_0">
            <a:extLst>
              <a:ext uri="{FF2B5EF4-FFF2-40B4-BE49-F238E27FC236}">
                <a16:creationId xmlns:a16="http://schemas.microsoft.com/office/drawing/2014/main" id="{B9707831-B288-9C0A-A18C-20EA2FDA12AB}"/>
              </a:ext>
            </a:extLst>
          </p:cNvPr>
          <p:cNvSpPr/>
          <p:nvPr/>
        </p:nvSpPr>
        <p:spPr>
          <a:xfrm>
            <a:off x="7334114" y="4618876"/>
            <a:ext cx="270000" cy="270000"/>
          </a:xfrm>
          <a:prstGeom prst="ellipse">
            <a:avLst/>
          </a:prstGeom>
          <a:solidFill>
            <a:srgbClr val="C5E0B4"/>
          </a:solidFill>
          <a:ln w="19050" cap="flat" cmpd="sng">
            <a:solidFill>
              <a:srgbClr val="5683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b="1" dirty="0">
                <a:solidFill>
                  <a:srgbClr val="568338"/>
                </a:solidFill>
                <a:latin typeface="Calibri"/>
                <a:ea typeface="Calibri"/>
                <a:cs typeface="Calibri"/>
                <a:sym typeface="Calibri"/>
              </a:rPr>
              <a:t>III</a:t>
            </a:r>
            <a:endParaRPr b="1" dirty="0">
              <a:solidFill>
                <a:srgbClr val="5683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14BFEC0-D789-E87A-5ACA-109A2350C191}"/>
              </a:ext>
            </a:extLst>
          </p:cNvPr>
          <p:cNvSpPr txBox="1"/>
          <p:nvPr/>
        </p:nvSpPr>
        <p:spPr>
          <a:xfrm>
            <a:off x="5152549" y="5595158"/>
            <a:ext cx="999596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0">
                <a:solidFill>
                  <a:prstClr val="black"/>
                </a:solidFill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1800" b="1" dirty="0">
                <a:solidFill>
                  <a:schemeClr val="accent2"/>
                </a:solidFill>
              </a:rPr>
              <a:t>chains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6904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45068-134A-804A-F66F-F0DD82914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44A59-195F-CD5D-6358-C91A4C89E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AE2FBAFC-AFB8-1EE1-8BCD-7A857D845D3A}"/>
              </a:ext>
            </a:extLst>
          </p:cNvPr>
          <p:cNvGraphicFramePr>
            <a:graphicFrameLocks/>
          </p:cNvGraphicFramePr>
          <p:nvPr/>
        </p:nvGraphicFramePr>
        <p:xfrm>
          <a:off x="964080" y="1117625"/>
          <a:ext cx="10263839" cy="2609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61B4DA5A-ECF7-CC19-4638-C254B10AECB0}"/>
              </a:ext>
            </a:extLst>
          </p:cNvPr>
          <p:cNvSpPr txBox="1"/>
          <p:nvPr/>
        </p:nvSpPr>
        <p:spPr>
          <a:xfrm>
            <a:off x="2316154" y="4395285"/>
            <a:ext cx="75596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venir Next" panose="020B0503020202020204" pitchFamily="34" charset="0"/>
              </a:rPr>
              <a:t>Chaining</a:t>
            </a:r>
            <a:r>
              <a:rPr lang="en-US" sz="2400" dirty="0">
                <a:latin typeface="Avenir Next" panose="020B0503020202020204" pitchFamily="34" charset="0"/>
              </a:rPr>
              <a:t> &amp; </a:t>
            </a:r>
            <a:r>
              <a:rPr lang="en-US" sz="2400" b="1" dirty="0">
                <a:solidFill>
                  <a:srgbClr val="C00000"/>
                </a:solidFill>
                <a:latin typeface="Avenir Next" panose="020B0503020202020204" pitchFamily="34" charset="0"/>
              </a:rPr>
              <a:t>seeding</a:t>
            </a:r>
            <a:r>
              <a:rPr lang="en-US" sz="2400" dirty="0">
                <a:latin typeface="Avenir Next" panose="020B0503020202020204" pitchFamily="34" charset="0"/>
              </a:rPr>
              <a:t> consistently dominate runtime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C76D914-AE9A-0627-76C4-56E04C5388B6}"/>
              </a:ext>
            </a:extLst>
          </p:cNvPr>
          <p:cNvSpPr txBox="1"/>
          <p:nvPr/>
        </p:nvSpPr>
        <p:spPr>
          <a:xfrm>
            <a:off x="1079809" y="5324876"/>
            <a:ext cx="100323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Event detection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 </a:t>
            </a:r>
            <a:r>
              <a:rPr lang="en-US" sz="2400" dirty="0">
                <a:latin typeface="Avenir Next" panose="020B0503020202020204" pitchFamily="34" charset="0"/>
              </a:rPr>
              <a:t>&amp;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Avenir Next" panose="020B0503020202020204" pitchFamily="34" charset="0"/>
              </a:rPr>
              <a:t>I/O overhead </a:t>
            </a:r>
            <a:r>
              <a:rPr lang="en-US" sz="2400" dirty="0">
                <a:latin typeface="Avenir Next" panose="020B0503020202020204" pitchFamily="34" charset="0"/>
              </a:rPr>
              <a:t>are non-negligible for some datasets</a:t>
            </a:r>
          </a:p>
        </p:txBody>
      </p:sp>
    </p:spTree>
    <p:extLst>
      <p:ext uri="{BB962C8B-B14F-4D97-AF65-F5344CB8AC3E}">
        <p14:creationId xmlns:p14="http://schemas.microsoft.com/office/powerpoint/2010/main" val="260847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F3CCD-5EE9-AC30-52BE-99D005077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6E614-FEF8-BD2C-3BA9-460DFFBD7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I/O data movement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A99C461-DA6A-1A60-8E7C-BB98969A668B}"/>
              </a:ext>
            </a:extLst>
          </p:cNvPr>
          <p:cNvSpPr txBox="1">
            <a:spLocks/>
          </p:cNvSpPr>
          <p:nvPr/>
        </p:nvSpPr>
        <p:spPr>
          <a:xfrm>
            <a:off x="1824942" y="1086372"/>
            <a:ext cx="9159288" cy="864299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Avenir Next" panose="020B0503020202020204" pitchFamily="34" charset="0"/>
              </a:rPr>
              <a:t>We model </a:t>
            </a:r>
            <a:r>
              <a:rPr lang="en-US" sz="2400" b="1" dirty="0">
                <a:latin typeface="Avenir Next" panose="020B0503020202020204" pitchFamily="34" charset="0"/>
              </a:rPr>
              <a:t>I/O data movement overhead </a:t>
            </a:r>
            <a:r>
              <a:rPr lang="en-US" sz="2400" dirty="0">
                <a:latin typeface="Avenir Next" panose="020B0503020202020204" pitchFamily="34" charset="0"/>
              </a:rPr>
              <a:t>when accelerating commonly targeted steps in the pipeline: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venir Next" panose="020B0503020202020204" pitchFamily="34" charset="0"/>
              </a:rPr>
              <a:t>seeding</a:t>
            </a:r>
            <a:r>
              <a:rPr lang="en-US" sz="2400" dirty="0">
                <a:latin typeface="Avenir Next" panose="020B0503020202020204" pitchFamily="34" charset="0"/>
              </a:rPr>
              <a:t> and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venir Next" panose="020B0503020202020204" pitchFamily="34" charset="0"/>
              </a:rPr>
              <a:t>chaining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9B86AF-B3CA-4336-7EC6-B3C9E401644A}"/>
              </a:ext>
            </a:extLst>
          </p:cNvPr>
          <p:cNvGrpSpPr/>
          <p:nvPr/>
        </p:nvGrpSpPr>
        <p:grpSpPr>
          <a:xfrm>
            <a:off x="1914336" y="2230999"/>
            <a:ext cx="6509084" cy="2396002"/>
            <a:chOff x="401911" y="1990797"/>
            <a:chExt cx="7232316" cy="2662224"/>
          </a:xfrm>
        </p:grpSpPr>
        <p:graphicFrame>
          <p:nvGraphicFramePr>
            <p:cNvPr id="19" name="Chart 18">
              <a:extLst>
                <a:ext uri="{FF2B5EF4-FFF2-40B4-BE49-F238E27FC236}">
                  <a16:creationId xmlns:a16="http://schemas.microsoft.com/office/drawing/2014/main" id="{9633C2AA-2943-802A-140E-F49D66890DE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01911" y="2072015"/>
            <a:ext cx="7144846" cy="258100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A27949E-294F-5E13-4269-039877EB8DB1}"/>
                </a:ext>
              </a:extLst>
            </p:cNvPr>
            <p:cNvSpPr/>
            <p:nvPr/>
          </p:nvSpPr>
          <p:spPr>
            <a:xfrm>
              <a:off x="6690644" y="1990797"/>
              <a:ext cx="943583" cy="1518674"/>
            </a:xfrm>
            <a:prstGeom prst="ellipse">
              <a:avLst/>
            </a:prstGeom>
            <a:noFill/>
            <a:ln w="25718">
              <a:solidFill>
                <a:srgbClr val="0643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96" tIns="41148" rIns="82296" bIns="41148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1EE796F-8B59-DFA1-5AA8-C6CA896FAAF1}"/>
              </a:ext>
            </a:extLst>
          </p:cNvPr>
          <p:cNvSpPr/>
          <p:nvPr/>
        </p:nvSpPr>
        <p:spPr>
          <a:xfrm>
            <a:off x="1524001" y="5058137"/>
            <a:ext cx="9159289" cy="11124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82800" rtlCol="0" anchor="ctr"/>
          <a:lstStyle/>
          <a:p>
            <a:pPr algn="ctr">
              <a:spcAft>
                <a:spcPts val="1000"/>
              </a:spcAft>
            </a:pPr>
            <a:r>
              <a:rPr lang="en-GB" sz="2800" b="1" dirty="0">
                <a:solidFill>
                  <a:srgbClr val="06436E"/>
                </a:solidFill>
                <a:latin typeface="Avenir Next" panose="020B0503020202020204" pitchFamily="34" charset="0"/>
              </a:rPr>
              <a:t>I/O data movement from SSD becomes dominant overhead as compute steps are accelerated in RSGA</a:t>
            </a:r>
            <a:endParaRPr lang="en-CH" sz="2800" b="1" dirty="0">
              <a:solidFill>
                <a:srgbClr val="06436E"/>
              </a:solidFill>
              <a:latin typeface="Avenir Next" panose="020B0503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F90963D-CF79-27C2-E038-672053446383}"/>
              </a:ext>
            </a:extLst>
          </p:cNvPr>
          <p:cNvGrpSpPr/>
          <p:nvPr/>
        </p:nvGrpSpPr>
        <p:grpSpPr>
          <a:xfrm>
            <a:off x="8423421" y="2254090"/>
            <a:ext cx="1978361" cy="1845962"/>
            <a:chOff x="-2053058" y="1341711"/>
            <a:chExt cx="1978361" cy="1845962"/>
          </a:xfrm>
        </p:grpSpPr>
        <p:cxnSp>
          <p:nvCxnSpPr>
            <p:cNvPr id="5" name="AutoShape 4">
              <a:extLst>
                <a:ext uri="{FF2B5EF4-FFF2-40B4-BE49-F238E27FC236}">
                  <a16:creationId xmlns:a16="http://schemas.microsoft.com/office/drawing/2014/main" id="{4A583CC6-9CEB-2350-E754-509000F0D985}"/>
                </a:ext>
              </a:extLst>
            </p:cNvPr>
            <p:cNvCxnSpPr>
              <a:cxnSpLocks noChangeShapeType="1"/>
              <a:stCxn id="6" idx="7"/>
            </p:cNvCxnSpPr>
            <p:nvPr>
              <p:custDataLst>
                <p:tags r:id="rId1"/>
              </p:custDataLst>
            </p:nvPr>
          </p:nvCxnSpPr>
          <p:spPr bwMode="auto">
            <a:xfrm flipH="1" flipV="1">
              <a:off x="-2053058" y="2124075"/>
              <a:ext cx="161137" cy="140617"/>
            </a:xfrm>
            <a:prstGeom prst="straightConnector1">
              <a:avLst/>
            </a:prstGeom>
            <a:solidFill>
              <a:schemeClr val="accent5"/>
            </a:solidFill>
            <a:ln w="19050" cmpd="sng">
              <a:solidFill>
                <a:srgbClr val="06436E"/>
              </a:solidFill>
              <a:prstDash val="solid"/>
              <a:round/>
              <a:headEnd/>
              <a:tailEnd type="oval" w="med" len="med"/>
            </a:ln>
          </p:spPr>
        </p:cxnSp>
        <p:sp>
          <p:nvSpPr>
            <p:cNvPr id="6" name="AutoShape 108">
              <a:extLst>
                <a:ext uri="{FF2B5EF4-FFF2-40B4-BE49-F238E27FC236}">
                  <a16:creationId xmlns:a16="http://schemas.microsoft.com/office/drawing/2014/main" id="{1473F781-0B84-6A53-513D-58D1AC40BB6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-1891921" y="1341711"/>
              <a:ext cx="1817224" cy="1845962"/>
            </a:xfrm>
            <a:prstGeom prst="leftRightArrow">
              <a:avLst>
                <a:gd name="adj1" fmla="val 100000"/>
                <a:gd name="adj2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 cmpd="sng" algn="ctr">
              <a:solidFill>
                <a:srgbClr val="06436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36000" tIns="36000" rIns="36000" bIns="3600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latin typeface="Avenir Next" panose="020B0503020202020204" pitchFamily="34" charset="0"/>
                  <a:cs typeface="Arial" pitchFamily="34" charset="0"/>
                </a:rPr>
                <a:t>As compute latency is reduced, </a:t>
              </a:r>
              <a:r>
                <a:rPr lang="en-US" sz="1600" b="1" dirty="0">
                  <a:latin typeface="Avenir Next" panose="020B0503020202020204" pitchFamily="34" charset="0"/>
                  <a:cs typeface="Arial" pitchFamily="34" charset="0"/>
                </a:rPr>
                <a:t>I/O </a:t>
              </a:r>
              <a:r>
                <a:rPr lang="en-US" sz="1600" dirty="0">
                  <a:latin typeface="Avenir Next" panose="020B0503020202020204" pitchFamily="34" charset="0"/>
                  <a:cs typeface="Arial" pitchFamily="34" charset="0"/>
                </a:rPr>
                <a:t>becomes the </a:t>
              </a:r>
              <a:r>
                <a:rPr lang="en-US" sz="1600" b="1" dirty="0">
                  <a:latin typeface="Avenir Next" panose="020B0503020202020204" pitchFamily="34" charset="0"/>
                  <a:cs typeface="Arial" pitchFamily="34" charset="0"/>
                </a:rPr>
                <a:t>dominant contributor </a:t>
              </a:r>
              <a:r>
                <a:rPr lang="en-US" sz="1600" dirty="0">
                  <a:latin typeface="Avenir Next" panose="020B0503020202020204" pitchFamily="34" charset="0"/>
                  <a:cs typeface="Arial" pitchFamily="34" charset="0"/>
                </a:rPr>
                <a:t>to total execution time</a:t>
              </a:r>
              <a:endParaRPr lang="en-US" sz="2400" dirty="0">
                <a:latin typeface="Avenir Next" panose="020B0503020202020204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99419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A2923-64CC-E724-FA11-5990DDA52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01FDD-C644-2A73-0BD6-F96CE5639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Architecture &amp; System - Overview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A8EBF6-E6B1-8C62-F6DF-C14E744D52B7}"/>
              </a:ext>
            </a:extLst>
          </p:cNvPr>
          <p:cNvSpPr txBox="1"/>
          <p:nvPr/>
        </p:nvSpPr>
        <p:spPr>
          <a:xfrm>
            <a:off x="1120388" y="1035936"/>
            <a:ext cx="9951224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06436E"/>
                </a:solidFill>
                <a:latin typeface="Avenir Next" panose="020B0503020202020204" pitchFamily="34" charset="0"/>
              </a:rPr>
              <a:t>I</a:t>
            </a:r>
            <a:r>
              <a:rPr lang="en-CH" sz="2400" b="1" dirty="0">
                <a:solidFill>
                  <a:srgbClr val="06436E"/>
                </a:solidFill>
                <a:latin typeface="Avenir Next" panose="020B0503020202020204" pitchFamily="34" charset="0"/>
              </a:rPr>
              <a:t>n-</a:t>
            </a:r>
            <a:r>
              <a:rPr lang="en-US" sz="2400" b="1" dirty="0">
                <a:solidFill>
                  <a:srgbClr val="06436E"/>
                </a:solidFill>
                <a:latin typeface="Avenir Next" panose="020B0503020202020204" pitchFamily="34" charset="0"/>
              </a:rPr>
              <a:t>S</a:t>
            </a:r>
            <a:r>
              <a:rPr lang="en-CH" sz="2400" b="1" dirty="0">
                <a:solidFill>
                  <a:srgbClr val="06436E"/>
                </a:solidFill>
                <a:latin typeface="Avenir Next" panose="020B0503020202020204" pitchFamily="34" charset="0"/>
              </a:rPr>
              <a:t>torage</a:t>
            </a:r>
            <a:r>
              <a:rPr lang="en-US" sz="2400" b="1" dirty="0">
                <a:solidFill>
                  <a:srgbClr val="06436E"/>
                </a:solidFill>
                <a:latin typeface="Avenir Next" panose="020B0503020202020204" pitchFamily="34" charset="0"/>
              </a:rPr>
              <a:t>-Processing </a:t>
            </a:r>
            <a:r>
              <a:rPr lang="en-GB" sz="2400" b="1" dirty="0">
                <a:solidFill>
                  <a:srgbClr val="06436E"/>
                </a:solidFill>
                <a:latin typeface="Avenir Next" panose="020B0503020202020204" pitchFamily="34" charset="0"/>
              </a:rPr>
              <a:t>system for </a:t>
            </a:r>
            <a:r>
              <a:rPr lang="en-GB" sz="2400" b="1" i="1" dirty="0">
                <a:solidFill>
                  <a:srgbClr val="06436E"/>
                </a:solidFill>
                <a:latin typeface="Avenir Next" panose="020B0503020202020204" pitchFamily="34" charset="0"/>
              </a:rPr>
              <a:t>RSGA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6436E"/>
                </a:solidFill>
                <a:latin typeface="Avenir Next" panose="020B0503020202020204" pitchFamily="34" charset="0"/>
              </a:rPr>
              <a:t>Conventional Mode: 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SSD performs standard SSD storage operations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6436E"/>
                </a:solidFill>
                <a:latin typeface="Avenir Next" panose="020B0503020202020204" pitchFamily="34" charset="0"/>
              </a:rPr>
              <a:t>Accelerator Mode: 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" panose="020B0503020202020204" pitchFamily="34" charset="0"/>
              </a:rPr>
              <a:t>SSD executes the full RSGA pipeline without host intervention</a:t>
            </a:r>
            <a:endParaRPr lang="en-CH" sz="2000" dirty="0">
              <a:solidFill>
                <a:schemeClr val="tx1">
                  <a:lumMod val="85000"/>
                  <a:lumOff val="15000"/>
                </a:schemeClr>
              </a:solidFill>
              <a:latin typeface="Avenir Next" panose="020B0503020202020204" pitchFamily="34" charset="0"/>
            </a:endParaRPr>
          </a:p>
        </p:txBody>
      </p:sp>
      <p:sp>
        <p:nvSpPr>
          <p:cNvPr id="6" name="Google Shape;1153;g35ca313daad_0_0">
            <a:extLst>
              <a:ext uri="{FF2B5EF4-FFF2-40B4-BE49-F238E27FC236}">
                <a16:creationId xmlns:a16="http://schemas.microsoft.com/office/drawing/2014/main" id="{12EE315C-425A-6D40-B050-B8CF787D424B}"/>
              </a:ext>
            </a:extLst>
          </p:cNvPr>
          <p:cNvSpPr/>
          <p:nvPr/>
        </p:nvSpPr>
        <p:spPr>
          <a:xfrm>
            <a:off x="7871507" y="4103260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Google Shape;1154;g35ca313daad_0_0">
            <a:extLst>
              <a:ext uri="{FF2B5EF4-FFF2-40B4-BE49-F238E27FC236}">
                <a16:creationId xmlns:a16="http://schemas.microsoft.com/office/drawing/2014/main" id="{CA13C356-BE66-6CFC-C343-99FE0BE8EDDE}"/>
              </a:ext>
            </a:extLst>
          </p:cNvPr>
          <p:cNvSpPr/>
          <p:nvPr/>
        </p:nvSpPr>
        <p:spPr>
          <a:xfrm>
            <a:off x="7871507" y="2731660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155;g35ca313daad_0_0">
            <a:extLst>
              <a:ext uri="{FF2B5EF4-FFF2-40B4-BE49-F238E27FC236}">
                <a16:creationId xmlns:a16="http://schemas.microsoft.com/office/drawing/2014/main" id="{31E0A213-3A90-C95F-5F05-AC99AAB33302}"/>
              </a:ext>
            </a:extLst>
          </p:cNvPr>
          <p:cNvSpPr/>
          <p:nvPr/>
        </p:nvSpPr>
        <p:spPr>
          <a:xfrm>
            <a:off x="2441080" y="2405460"/>
            <a:ext cx="55458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E066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156;g35ca313daad_0_0">
            <a:extLst>
              <a:ext uri="{FF2B5EF4-FFF2-40B4-BE49-F238E27FC236}">
                <a16:creationId xmlns:a16="http://schemas.microsoft.com/office/drawing/2014/main" id="{3439669F-D413-468B-F583-161F4CE72931}"/>
              </a:ext>
            </a:extLst>
          </p:cNvPr>
          <p:cNvSpPr/>
          <p:nvPr/>
        </p:nvSpPr>
        <p:spPr>
          <a:xfrm>
            <a:off x="4059630" y="2570810"/>
            <a:ext cx="3823500" cy="900900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defRPr/>
            </a:pPr>
            <a:endParaRPr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60;g35ca313daad_0_0">
            <a:extLst>
              <a:ext uri="{FF2B5EF4-FFF2-40B4-BE49-F238E27FC236}">
                <a16:creationId xmlns:a16="http://schemas.microsoft.com/office/drawing/2014/main" id="{BEB6A490-7360-6F99-64CC-7BD12AD59014}"/>
              </a:ext>
            </a:extLst>
          </p:cNvPr>
          <p:cNvSpPr txBox="1"/>
          <p:nvPr/>
        </p:nvSpPr>
        <p:spPr>
          <a:xfrm>
            <a:off x="2470108" y="2411022"/>
            <a:ext cx="156743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E06666"/>
                </a:solidFill>
                <a:ea typeface="Calibri"/>
                <a:cs typeface="Calibri"/>
                <a:sym typeface="Calibri"/>
              </a:rPr>
              <a:t>SSD Controller</a:t>
            </a:r>
            <a:endParaRPr b="1" kern="0" dirty="0">
              <a:solidFill>
                <a:srgbClr val="E0666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161;g35ca313daad_0_0">
            <a:extLst>
              <a:ext uri="{FF2B5EF4-FFF2-40B4-BE49-F238E27FC236}">
                <a16:creationId xmlns:a16="http://schemas.microsoft.com/office/drawing/2014/main" id="{375C773D-C8EF-FE4E-2313-C15FCE5D653F}"/>
              </a:ext>
            </a:extLst>
          </p:cNvPr>
          <p:cNvSpPr/>
          <p:nvPr/>
        </p:nvSpPr>
        <p:spPr>
          <a:xfrm>
            <a:off x="2487179" y="4627871"/>
            <a:ext cx="7222500" cy="1535574"/>
          </a:xfrm>
          <a:prstGeom prst="roundRect">
            <a:avLst>
              <a:gd name="adj" fmla="val 0"/>
            </a:avLst>
          </a:prstGeom>
          <a:solidFill>
            <a:srgbClr val="FCECE6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defRPr/>
            </a:pPr>
            <a:endParaRPr sz="16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162;g35ca313daad_0_0">
            <a:extLst>
              <a:ext uri="{FF2B5EF4-FFF2-40B4-BE49-F238E27FC236}">
                <a16:creationId xmlns:a16="http://schemas.microsoft.com/office/drawing/2014/main" id="{9D68636D-17D8-A55D-8DC6-CAD63E6A93FE}"/>
              </a:ext>
            </a:extLst>
          </p:cNvPr>
          <p:cNvSpPr txBox="1"/>
          <p:nvPr/>
        </p:nvSpPr>
        <p:spPr>
          <a:xfrm>
            <a:off x="2531497" y="4637819"/>
            <a:ext cx="205601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F07F09"/>
                </a:solidFill>
                <a:ea typeface="Calibri"/>
                <a:cs typeface="Calibri"/>
                <a:sym typeface="Calibri"/>
              </a:rPr>
              <a:t>SSD-Internal DRAM</a:t>
            </a:r>
            <a:endParaRPr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1164;g35ca313daad_0_0">
            <a:extLst>
              <a:ext uri="{FF2B5EF4-FFF2-40B4-BE49-F238E27FC236}">
                <a16:creationId xmlns:a16="http://schemas.microsoft.com/office/drawing/2014/main" id="{4A4D2259-6E4F-8F00-ACAB-AD3AEE5360D3}"/>
              </a:ext>
            </a:extLst>
          </p:cNvPr>
          <p:cNvGrpSpPr/>
          <p:nvPr/>
        </p:nvGrpSpPr>
        <p:grpSpPr>
          <a:xfrm>
            <a:off x="2916580" y="2781273"/>
            <a:ext cx="772750" cy="1285500"/>
            <a:chOff x="-1949225" y="1469888"/>
            <a:chExt cx="772750" cy="1285500"/>
          </a:xfrm>
        </p:grpSpPr>
        <p:sp>
          <p:nvSpPr>
            <p:cNvPr id="15" name="Google Shape;1165;g35ca313daad_0_0">
              <a:extLst>
                <a:ext uri="{FF2B5EF4-FFF2-40B4-BE49-F238E27FC236}">
                  <a16:creationId xmlns:a16="http://schemas.microsoft.com/office/drawing/2014/main" id="{0376CEC7-750D-7201-FD26-ADE5EEA29370}"/>
                </a:ext>
              </a:extLst>
            </p:cNvPr>
            <p:cNvSpPr/>
            <p:nvPr/>
          </p:nvSpPr>
          <p:spPr>
            <a:xfrm rot="5400000">
              <a:off x="-1801675" y="2034376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59BA3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defRPr/>
              </a:pPr>
              <a:r>
                <a:rPr lang="en-US" sz="2000" kern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 </a:t>
              </a:r>
              <a:endParaRPr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166;g35ca313daad_0_0">
              <a:extLst>
                <a:ext uri="{FF2B5EF4-FFF2-40B4-BE49-F238E27FC236}">
                  <a16:creationId xmlns:a16="http://schemas.microsoft.com/office/drawing/2014/main" id="{1D2BE27F-C3CD-8D73-3E09-5EC8F5E9CB42}"/>
                </a:ext>
              </a:extLst>
            </p:cNvPr>
            <p:cNvSpPr/>
            <p:nvPr/>
          </p:nvSpPr>
          <p:spPr>
            <a:xfrm rot="16200000">
              <a:off x="-1810731" y="1979388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A9999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600"/>
                <a:defRPr/>
              </a:pPr>
              <a:r>
                <a:rPr lang="en-US" sz="1400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  </a:t>
              </a:r>
              <a:r>
                <a:rPr lang="en-US" sz="17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Cores</a:t>
              </a:r>
              <a:endParaRPr sz="17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167;g35ca313daad_0_0">
              <a:extLst>
                <a:ext uri="{FF2B5EF4-FFF2-40B4-BE49-F238E27FC236}">
                  <a16:creationId xmlns:a16="http://schemas.microsoft.com/office/drawing/2014/main" id="{60096A20-F385-769B-C7D7-5B619385F167}"/>
                </a:ext>
              </a:extLst>
            </p:cNvPr>
            <p:cNvSpPr txBox="1"/>
            <p:nvPr/>
          </p:nvSpPr>
          <p:spPr>
            <a:xfrm>
              <a:off x="-1949225" y="1469888"/>
              <a:ext cx="507600" cy="1285500"/>
            </a:xfrm>
            <a:prstGeom prst="rect">
              <a:avLst/>
            </a:prstGeom>
            <a:solidFill>
              <a:srgbClr val="C2E0F2"/>
            </a:solidFill>
            <a:ln w="19050" cap="flat" cmpd="sng">
              <a:solidFill>
                <a:srgbClr val="32323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defRPr/>
              </a:pPr>
              <a:r>
                <a:rPr lang="en-US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FTL</a:t>
              </a:r>
              <a:endParaRPr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" name="Google Shape;1196;g35ca313daad_0_0">
            <a:extLst>
              <a:ext uri="{FF2B5EF4-FFF2-40B4-BE49-F238E27FC236}">
                <a16:creationId xmlns:a16="http://schemas.microsoft.com/office/drawing/2014/main" id="{10170399-CB37-5B0F-9070-43BAC922D263}"/>
              </a:ext>
            </a:extLst>
          </p:cNvPr>
          <p:cNvSpPr txBox="1"/>
          <p:nvPr/>
        </p:nvSpPr>
        <p:spPr>
          <a:xfrm>
            <a:off x="4032614" y="2483583"/>
            <a:ext cx="24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Flash Controller</a:t>
            </a:r>
            <a:endParaRPr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198;g35ca313daad_0_0">
            <a:extLst>
              <a:ext uri="{FF2B5EF4-FFF2-40B4-BE49-F238E27FC236}">
                <a16:creationId xmlns:a16="http://schemas.microsoft.com/office/drawing/2014/main" id="{9F69FE52-BD1A-D537-0550-CA93BE7300F1}"/>
              </a:ext>
            </a:extLst>
          </p:cNvPr>
          <p:cNvSpPr txBox="1"/>
          <p:nvPr/>
        </p:nvSpPr>
        <p:spPr>
          <a:xfrm rot="5400000" flipH="1">
            <a:off x="2755682" y="5138737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199;g35ca313daad_0_0">
            <a:extLst>
              <a:ext uri="{FF2B5EF4-FFF2-40B4-BE49-F238E27FC236}">
                <a16:creationId xmlns:a16="http://schemas.microsoft.com/office/drawing/2014/main" id="{E223903A-43D7-23A0-80D3-F662547F9846}"/>
              </a:ext>
            </a:extLst>
          </p:cNvPr>
          <p:cNvSpPr/>
          <p:nvPr/>
        </p:nvSpPr>
        <p:spPr>
          <a:xfrm>
            <a:off x="2531498" y="5523395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defRPr/>
            </a:pPr>
            <a:r>
              <a:rPr lang="en-US" sz="16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Bank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200;g35ca313daad_0_0">
            <a:extLst>
              <a:ext uri="{FF2B5EF4-FFF2-40B4-BE49-F238E27FC236}">
                <a16:creationId xmlns:a16="http://schemas.microsoft.com/office/drawing/2014/main" id="{D7BC5629-82F5-0DDF-737C-693FEB43EA31}"/>
              </a:ext>
            </a:extLst>
          </p:cNvPr>
          <p:cNvSpPr/>
          <p:nvPr/>
        </p:nvSpPr>
        <p:spPr>
          <a:xfrm>
            <a:off x="2531498" y="4988145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defRPr/>
            </a:pPr>
            <a:r>
              <a:rPr lang="en-US" sz="16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Bank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203;g35ca313daad_0_0">
            <a:extLst>
              <a:ext uri="{FF2B5EF4-FFF2-40B4-BE49-F238E27FC236}">
                <a16:creationId xmlns:a16="http://schemas.microsoft.com/office/drawing/2014/main" id="{BD2F96E9-491A-0966-0833-FEF2722CBC26}"/>
              </a:ext>
            </a:extLst>
          </p:cNvPr>
          <p:cNvSpPr/>
          <p:nvPr/>
        </p:nvSpPr>
        <p:spPr>
          <a:xfrm>
            <a:off x="3595456" y="4974733"/>
            <a:ext cx="5818625" cy="103457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ap="flat" cmpd="sng">
            <a:solidFill>
              <a:srgbClr val="99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204;g35ca313daad_0_0">
            <a:extLst>
              <a:ext uri="{FF2B5EF4-FFF2-40B4-BE49-F238E27FC236}">
                <a16:creationId xmlns:a16="http://schemas.microsoft.com/office/drawing/2014/main" id="{5D3ACC32-33F8-655C-2928-8E62674811EB}"/>
              </a:ext>
            </a:extLst>
          </p:cNvPr>
          <p:cNvSpPr txBox="1"/>
          <p:nvPr/>
        </p:nvSpPr>
        <p:spPr>
          <a:xfrm flipH="1">
            <a:off x="4074589" y="5285433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205;g35ca313daad_0_0">
            <a:extLst>
              <a:ext uri="{FF2B5EF4-FFF2-40B4-BE49-F238E27FC236}">
                <a16:creationId xmlns:a16="http://schemas.microsoft.com/office/drawing/2014/main" id="{BAE155CB-2383-C9B2-AA17-B5CBC8BDA5DE}"/>
              </a:ext>
            </a:extLst>
          </p:cNvPr>
          <p:cNvSpPr txBox="1"/>
          <p:nvPr/>
        </p:nvSpPr>
        <p:spPr>
          <a:xfrm rot="-886">
            <a:off x="7481732" y="5307126"/>
            <a:ext cx="116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kern="0" dirty="0">
                <a:solidFill>
                  <a:srgbClr val="1B587C"/>
                </a:solidFill>
                <a:ea typeface="Calibri"/>
                <a:cs typeface="Calibri"/>
                <a:sym typeface="Calibri"/>
              </a:rPr>
              <a:t>Subarrays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1206;g35ca313daad_0_0">
            <a:extLst>
              <a:ext uri="{FF2B5EF4-FFF2-40B4-BE49-F238E27FC236}">
                <a16:creationId xmlns:a16="http://schemas.microsoft.com/office/drawing/2014/main" id="{6F882776-FC1C-5FC2-C40E-32215870E81C}"/>
              </a:ext>
            </a:extLst>
          </p:cNvPr>
          <p:cNvCxnSpPr>
            <a:cxnSpLocks/>
          </p:cNvCxnSpPr>
          <p:nvPr/>
        </p:nvCxnSpPr>
        <p:spPr>
          <a:xfrm flipH="1">
            <a:off x="3312399" y="4988146"/>
            <a:ext cx="283057" cy="522613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6" name="Google Shape;1207;g35ca313daad_0_0">
            <a:extLst>
              <a:ext uri="{FF2B5EF4-FFF2-40B4-BE49-F238E27FC236}">
                <a16:creationId xmlns:a16="http://schemas.microsoft.com/office/drawing/2014/main" id="{0974B153-1CB2-7E03-03E9-4C0D0911E417}"/>
              </a:ext>
            </a:extLst>
          </p:cNvPr>
          <p:cNvCxnSpPr>
            <a:cxnSpLocks/>
          </p:cNvCxnSpPr>
          <p:nvPr/>
        </p:nvCxnSpPr>
        <p:spPr>
          <a:xfrm flipH="1" flipV="1">
            <a:off x="3312399" y="5727095"/>
            <a:ext cx="283057" cy="28221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7" name="Google Shape;1209;g35ca313daad_0_0">
            <a:extLst>
              <a:ext uri="{FF2B5EF4-FFF2-40B4-BE49-F238E27FC236}">
                <a16:creationId xmlns:a16="http://schemas.microsoft.com/office/drawing/2014/main" id="{26274042-37E1-4810-1DDE-0DF0183B6A2A}"/>
              </a:ext>
            </a:extLst>
          </p:cNvPr>
          <p:cNvSpPr/>
          <p:nvPr/>
        </p:nvSpPr>
        <p:spPr>
          <a:xfrm>
            <a:off x="5509307" y="3112660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1210;g35ca313daad_0_0">
            <a:extLst>
              <a:ext uri="{FF2B5EF4-FFF2-40B4-BE49-F238E27FC236}">
                <a16:creationId xmlns:a16="http://schemas.microsoft.com/office/drawing/2014/main" id="{C279D04B-5752-19F5-3A26-5851B623CA54}"/>
              </a:ext>
            </a:extLst>
          </p:cNvPr>
          <p:cNvSpPr/>
          <p:nvPr/>
        </p:nvSpPr>
        <p:spPr>
          <a:xfrm>
            <a:off x="6652307" y="3112660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1212;g35ca313daad_0_0">
            <a:extLst>
              <a:ext uri="{FF2B5EF4-FFF2-40B4-BE49-F238E27FC236}">
                <a16:creationId xmlns:a16="http://schemas.microsoft.com/office/drawing/2014/main" id="{F9531572-C3C3-B626-EB58-1F80074F9E81}"/>
              </a:ext>
            </a:extLst>
          </p:cNvPr>
          <p:cNvSpPr txBox="1"/>
          <p:nvPr/>
        </p:nvSpPr>
        <p:spPr>
          <a:xfrm>
            <a:off x="5693505" y="3150835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1213;g35ca313daad_0_0">
            <a:extLst>
              <a:ext uri="{FF2B5EF4-FFF2-40B4-BE49-F238E27FC236}">
                <a16:creationId xmlns:a16="http://schemas.microsoft.com/office/drawing/2014/main" id="{73A0FAA0-3066-5703-B755-878A990749D1}"/>
              </a:ext>
            </a:extLst>
          </p:cNvPr>
          <p:cNvSpPr/>
          <p:nvPr/>
        </p:nvSpPr>
        <p:spPr>
          <a:xfrm>
            <a:off x="5827305" y="2864885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Merger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31" name="Google Shape;1220;g35ca313daad_0_0">
            <a:extLst>
              <a:ext uri="{FF2B5EF4-FFF2-40B4-BE49-F238E27FC236}">
                <a16:creationId xmlns:a16="http://schemas.microsoft.com/office/drawing/2014/main" id="{1843FB75-8A39-6D0E-1988-2FBF726AB0DC}"/>
              </a:ext>
            </a:extLst>
          </p:cNvPr>
          <p:cNvSpPr/>
          <p:nvPr/>
        </p:nvSpPr>
        <p:spPr>
          <a:xfrm>
            <a:off x="5706419" y="2806089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III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1223;g35ca313daad_0_0">
            <a:extLst>
              <a:ext uri="{FF2B5EF4-FFF2-40B4-BE49-F238E27FC236}">
                <a16:creationId xmlns:a16="http://schemas.microsoft.com/office/drawing/2014/main" id="{9C0BB980-8B8D-9636-693C-7B5CA36A126B}"/>
              </a:ext>
            </a:extLst>
          </p:cNvPr>
          <p:cNvSpPr txBox="1"/>
          <p:nvPr/>
        </p:nvSpPr>
        <p:spPr>
          <a:xfrm>
            <a:off x="4717855" y="482166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b="1" kern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1225;g35ca313daad_0_0">
            <a:extLst>
              <a:ext uri="{FF2B5EF4-FFF2-40B4-BE49-F238E27FC236}">
                <a16:creationId xmlns:a16="http://schemas.microsoft.com/office/drawing/2014/main" id="{C07C96D5-8733-2A48-A52A-F49C66D8F18B}"/>
              </a:ext>
            </a:extLst>
          </p:cNvPr>
          <p:cNvSpPr txBox="1"/>
          <p:nvPr/>
        </p:nvSpPr>
        <p:spPr>
          <a:xfrm rot="5400000" flipH="1">
            <a:off x="7253247" y="5138737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1226;g35ca313daad_0_0">
            <a:extLst>
              <a:ext uri="{FF2B5EF4-FFF2-40B4-BE49-F238E27FC236}">
                <a16:creationId xmlns:a16="http://schemas.microsoft.com/office/drawing/2014/main" id="{D7298767-2C85-FE5C-CA2B-F2C6853822F2}"/>
              </a:ext>
            </a:extLst>
          </p:cNvPr>
          <p:cNvSpPr txBox="1"/>
          <p:nvPr/>
        </p:nvSpPr>
        <p:spPr>
          <a:xfrm rot="5400000" flipH="1">
            <a:off x="5440065" y="5138737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1227;g35ca313daad_0_0">
            <a:extLst>
              <a:ext uri="{FF2B5EF4-FFF2-40B4-BE49-F238E27FC236}">
                <a16:creationId xmlns:a16="http://schemas.microsoft.com/office/drawing/2014/main" id="{DE0921E4-AAB3-9D88-61C5-985D864AD8A9}"/>
              </a:ext>
            </a:extLst>
          </p:cNvPr>
          <p:cNvSpPr/>
          <p:nvPr/>
        </p:nvSpPr>
        <p:spPr>
          <a:xfrm>
            <a:off x="5100220" y="5639595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rgbClr val="323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Arithmetic Unit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36" name="Google Shape;1228;g35ca313daad_0_0">
            <a:extLst>
              <a:ext uri="{FF2B5EF4-FFF2-40B4-BE49-F238E27FC236}">
                <a16:creationId xmlns:a16="http://schemas.microsoft.com/office/drawing/2014/main" id="{C87DE9D5-4200-76CC-2404-E3A96F520BA4}"/>
              </a:ext>
            </a:extLst>
          </p:cNvPr>
          <p:cNvGrpSpPr/>
          <p:nvPr/>
        </p:nvGrpSpPr>
        <p:grpSpPr>
          <a:xfrm>
            <a:off x="5100195" y="5097883"/>
            <a:ext cx="1236300" cy="507400"/>
            <a:chOff x="5910688" y="5184363"/>
            <a:chExt cx="1236300" cy="507400"/>
          </a:xfrm>
        </p:grpSpPr>
        <p:grpSp>
          <p:nvGrpSpPr>
            <p:cNvPr id="37" name="Google Shape;1229;g35ca313daad_0_0">
              <a:extLst>
                <a:ext uri="{FF2B5EF4-FFF2-40B4-BE49-F238E27FC236}">
                  <a16:creationId xmlns:a16="http://schemas.microsoft.com/office/drawing/2014/main" id="{7BF7D850-72FE-3DF0-4961-7978E8FE4A98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39" name="Google Shape;1230;g35ca313daad_0_0">
                <a:extLst>
                  <a:ext uri="{FF2B5EF4-FFF2-40B4-BE49-F238E27FC236}">
                    <a16:creationId xmlns:a16="http://schemas.microsoft.com/office/drawing/2014/main" id="{2D4976E6-A5BE-3CA8-9569-744F38AD434A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FFFFFF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40" name="Google Shape;1231;g35ca313daad_0_0">
                <a:extLst>
                  <a:ext uri="{FF2B5EF4-FFF2-40B4-BE49-F238E27FC236}">
                    <a16:creationId xmlns:a16="http://schemas.microsoft.com/office/drawing/2014/main" id="{078F725C-4025-9604-1764-9AE650EB4599}"/>
                  </a:ext>
                </a:extLst>
              </p:cNvPr>
              <p:cNvCxnSpPr>
                <a:cxnSpLocks/>
                <a:stCxn id="48" idx="4"/>
                <a:endCxn id="44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1" name="Google Shape;1234;g35ca313daad_0_0">
                <a:extLst>
                  <a:ext uri="{FF2B5EF4-FFF2-40B4-BE49-F238E27FC236}">
                    <a16:creationId xmlns:a16="http://schemas.microsoft.com/office/drawing/2014/main" id="{49EA0919-CD86-4371-8718-0421A095FE26}"/>
                  </a:ext>
                </a:extLst>
              </p:cNvPr>
              <p:cNvCxnSpPr>
                <a:cxnSpLocks/>
                <a:stCxn id="49" idx="4"/>
                <a:endCxn id="45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2" name="Google Shape;1237;g35ca313daad_0_0">
                <a:extLst>
                  <a:ext uri="{FF2B5EF4-FFF2-40B4-BE49-F238E27FC236}">
                    <a16:creationId xmlns:a16="http://schemas.microsoft.com/office/drawing/2014/main" id="{FF38762B-0B5E-CBF0-E546-8190B37C43AB}"/>
                  </a:ext>
                </a:extLst>
              </p:cNvPr>
              <p:cNvCxnSpPr>
                <a:cxnSpLocks/>
                <a:stCxn id="50" idx="4"/>
                <a:endCxn id="46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3" name="Google Shape;1240;g35ca313daad_0_0">
                <a:extLst>
                  <a:ext uri="{FF2B5EF4-FFF2-40B4-BE49-F238E27FC236}">
                    <a16:creationId xmlns:a16="http://schemas.microsoft.com/office/drawing/2014/main" id="{B5078DB8-DF4F-17B6-9727-7F8599B2E3CE}"/>
                  </a:ext>
                </a:extLst>
              </p:cNvPr>
              <p:cNvCxnSpPr>
                <a:cxnSpLocks/>
                <a:stCxn id="46" idx="6"/>
                <a:endCxn id="44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44" name="Google Shape;1233;g35ca313daad_0_0">
                <a:extLst>
                  <a:ext uri="{FF2B5EF4-FFF2-40B4-BE49-F238E27FC236}">
                    <a16:creationId xmlns:a16="http://schemas.microsoft.com/office/drawing/2014/main" id="{CFB0B4B1-809A-7942-CB55-7B57B096C756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1236;g35ca313daad_0_0">
                <a:extLst>
                  <a:ext uri="{FF2B5EF4-FFF2-40B4-BE49-F238E27FC236}">
                    <a16:creationId xmlns:a16="http://schemas.microsoft.com/office/drawing/2014/main" id="{FC6149A8-EAD5-5659-A7C4-D6ECC36B8697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1239;g35ca313daad_0_0">
                <a:extLst>
                  <a:ext uri="{FF2B5EF4-FFF2-40B4-BE49-F238E27FC236}">
                    <a16:creationId xmlns:a16="http://schemas.microsoft.com/office/drawing/2014/main" id="{EEF07776-BB63-27EF-464B-71FA2E6DDE6D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47" name="Google Shape;1241;g35ca313daad_0_0">
                <a:extLst>
                  <a:ext uri="{FF2B5EF4-FFF2-40B4-BE49-F238E27FC236}">
                    <a16:creationId xmlns:a16="http://schemas.microsoft.com/office/drawing/2014/main" id="{81F0D8E0-4DDA-4867-2B40-4485D7737CF1}"/>
                  </a:ext>
                </a:extLst>
              </p:cNvPr>
              <p:cNvCxnSpPr>
                <a:cxnSpLocks/>
                <a:stCxn id="50" idx="6"/>
                <a:endCxn id="48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48" name="Google Shape;1232;g35ca313daad_0_0">
                <a:extLst>
                  <a:ext uri="{FF2B5EF4-FFF2-40B4-BE49-F238E27FC236}">
                    <a16:creationId xmlns:a16="http://schemas.microsoft.com/office/drawing/2014/main" id="{EF7BDD01-D2AF-617D-4791-11271FD63883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1235;g35ca313daad_0_0">
                <a:extLst>
                  <a:ext uri="{FF2B5EF4-FFF2-40B4-BE49-F238E27FC236}">
                    <a16:creationId xmlns:a16="http://schemas.microsoft.com/office/drawing/2014/main" id="{4D3A00F2-6E44-78C0-F4A6-83F545FF76D0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1238;g35ca313daad_0_0">
                <a:extLst>
                  <a:ext uri="{FF2B5EF4-FFF2-40B4-BE49-F238E27FC236}">
                    <a16:creationId xmlns:a16="http://schemas.microsoft.com/office/drawing/2014/main" id="{B7CD409F-6710-6211-8C27-1F82520B9C2C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1242;g35ca313daad_0_0">
                <a:extLst>
                  <a:ext uri="{FF2B5EF4-FFF2-40B4-BE49-F238E27FC236}">
                    <a16:creationId xmlns:a16="http://schemas.microsoft.com/office/drawing/2014/main" id="{6A16C86D-54C0-5415-8793-5F87F3BE6E98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>
                  <a:buClr>
                    <a:srgbClr val="000000"/>
                  </a:buClr>
                  <a:buSzPts val="1800"/>
                  <a:defRPr/>
                </a:pPr>
                <a:r>
                  <a:rPr lang="en-US" kern="0">
                    <a:solidFill>
                      <a:srgbClr val="000000"/>
                    </a:solidFill>
                    <a:ea typeface="Calibri"/>
                    <a:cs typeface="Calibri"/>
                    <a:sym typeface="Calibri"/>
                  </a:rPr>
                  <a:t>…</a:t>
                </a:r>
                <a:endParaRPr sz="1400" kern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" name="Google Shape;1243;g35ca313daad_0_0">
              <a:extLst>
                <a:ext uri="{FF2B5EF4-FFF2-40B4-BE49-F238E27FC236}">
                  <a16:creationId xmlns:a16="http://schemas.microsoft.com/office/drawing/2014/main" id="{22E6D0C3-8BC3-E3D2-2ED9-EBB1BFEA8D51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r>
                <a:rPr lang="en-US"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Querying Unit </a:t>
              </a:r>
              <a:endParaRPr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" name="Google Shape;1244;g35ca313daad_0_0">
            <a:extLst>
              <a:ext uri="{FF2B5EF4-FFF2-40B4-BE49-F238E27FC236}">
                <a16:creationId xmlns:a16="http://schemas.microsoft.com/office/drawing/2014/main" id="{CD4E02BB-590D-DD37-52CC-0D78EF5C3911}"/>
              </a:ext>
            </a:extLst>
          </p:cNvPr>
          <p:cNvGrpSpPr/>
          <p:nvPr/>
        </p:nvGrpSpPr>
        <p:grpSpPr>
          <a:xfrm>
            <a:off x="6373445" y="5097883"/>
            <a:ext cx="1236300" cy="507400"/>
            <a:chOff x="5910688" y="5184363"/>
            <a:chExt cx="1236300" cy="507400"/>
          </a:xfrm>
        </p:grpSpPr>
        <p:grpSp>
          <p:nvGrpSpPr>
            <p:cNvPr id="53" name="Google Shape;1245;g35ca313daad_0_0">
              <a:extLst>
                <a:ext uri="{FF2B5EF4-FFF2-40B4-BE49-F238E27FC236}">
                  <a16:creationId xmlns:a16="http://schemas.microsoft.com/office/drawing/2014/main" id="{BC4B9910-D490-411F-D66A-5698EA90044D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55" name="Google Shape;1246;g35ca313daad_0_0">
                <a:extLst>
                  <a:ext uri="{FF2B5EF4-FFF2-40B4-BE49-F238E27FC236}">
                    <a16:creationId xmlns:a16="http://schemas.microsoft.com/office/drawing/2014/main" id="{CEC48A37-1ED2-FCCC-DEA7-C4B1318E9B49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FFFFFF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56" name="Google Shape;1247;g35ca313daad_0_0">
                <a:extLst>
                  <a:ext uri="{FF2B5EF4-FFF2-40B4-BE49-F238E27FC236}">
                    <a16:creationId xmlns:a16="http://schemas.microsoft.com/office/drawing/2014/main" id="{820776FE-FFEF-4661-BDF2-D2B9A18443E9}"/>
                  </a:ext>
                </a:extLst>
              </p:cNvPr>
              <p:cNvCxnSpPr>
                <a:cxnSpLocks/>
                <a:stCxn id="64" idx="4"/>
                <a:endCxn id="60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7" name="Google Shape;1250;g35ca313daad_0_0">
                <a:extLst>
                  <a:ext uri="{FF2B5EF4-FFF2-40B4-BE49-F238E27FC236}">
                    <a16:creationId xmlns:a16="http://schemas.microsoft.com/office/drawing/2014/main" id="{E604F877-8D98-C383-053A-B8FD22658602}"/>
                  </a:ext>
                </a:extLst>
              </p:cNvPr>
              <p:cNvCxnSpPr>
                <a:cxnSpLocks/>
                <a:stCxn id="65" idx="4"/>
                <a:endCxn id="61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8" name="Google Shape;1253;g35ca313daad_0_0">
                <a:extLst>
                  <a:ext uri="{FF2B5EF4-FFF2-40B4-BE49-F238E27FC236}">
                    <a16:creationId xmlns:a16="http://schemas.microsoft.com/office/drawing/2014/main" id="{4B9FE37D-6928-8281-0C55-59FC031F30F4}"/>
                  </a:ext>
                </a:extLst>
              </p:cNvPr>
              <p:cNvCxnSpPr>
                <a:cxnSpLocks/>
                <a:stCxn id="66" idx="4"/>
                <a:endCxn id="62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9" name="Google Shape;1256;g35ca313daad_0_0">
                <a:extLst>
                  <a:ext uri="{FF2B5EF4-FFF2-40B4-BE49-F238E27FC236}">
                    <a16:creationId xmlns:a16="http://schemas.microsoft.com/office/drawing/2014/main" id="{22FD945D-8ED5-6DF1-4EC3-D215E8C5FDA7}"/>
                  </a:ext>
                </a:extLst>
              </p:cNvPr>
              <p:cNvCxnSpPr>
                <a:cxnSpLocks/>
                <a:stCxn id="62" idx="6"/>
                <a:endCxn id="60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60" name="Google Shape;1249;g35ca313daad_0_0">
                <a:extLst>
                  <a:ext uri="{FF2B5EF4-FFF2-40B4-BE49-F238E27FC236}">
                    <a16:creationId xmlns:a16="http://schemas.microsoft.com/office/drawing/2014/main" id="{EF622B4A-A8DC-C567-3C61-E55C07B05AAF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1252;g35ca313daad_0_0">
                <a:extLst>
                  <a:ext uri="{FF2B5EF4-FFF2-40B4-BE49-F238E27FC236}">
                    <a16:creationId xmlns:a16="http://schemas.microsoft.com/office/drawing/2014/main" id="{BACB2D40-B514-A4E9-1337-BBD9183A0927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1255;g35ca313daad_0_0">
                <a:extLst>
                  <a:ext uri="{FF2B5EF4-FFF2-40B4-BE49-F238E27FC236}">
                    <a16:creationId xmlns:a16="http://schemas.microsoft.com/office/drawing/2014/main" id="{EA7E2ADF-CC25-4956-7187-033F68C6F0D3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63" name="Google Shape;1257;g35ca313daad_0_0">
                <a:extLst>
                  <a:ext uri="{FF2B5EF4-FFF2-40B4-BE49-F238E27FC236}">
                    <a16:creationId xmlns:a16="http://schemas.microsoft.com/office/drawing/2014/main" id="{A86C18F6-A9C9-4F21-152B-E38665699638}"/>
                  </a:ext>
                </a:extLst>
              </p:cNvPr>
              <p:cNvCxnSpPr>
                <a:cxnSpLocks/>
                <a:stCxn id="66" idx="6"/>
                <a:endCxn id="64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64" name="Google Shape;1248;g35ca313daad_0_0">
                <a:extLst>
                  <a:ext uri="{FF2B5EF4-FFF2-40B4-BE49-F238E27FC236}">
                    <a16:creationId xmlns:a16="http://schemas.microsoft.com/office/drawing/2014/main" id="{B650584A-3155-6A99-F29C-B4D49477C3E3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1251;g35ca313daad_0_0">
                <a:extLst>
                  <a:ext uri="{FF2B5EF4-FFF2-40B4-BE49-F238E27FC236}">
                    <a16:creationId xmlns:a16="http://schemas.microsoft.com/office/drawing/2014/main" id="{59D7E011-38DE-74A8-1383-0782E8A6D78F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1254;g35ca313daad_0_0">
                <a:extLst>
                  <a:ext uri="{FF2B5EF4-FFF2-40B4-BE49-F238E27FC236}">
                    <a16:creationId xmlns:a16="http://schemas.microsoft.com/office/drawing/2014/main" id="{6B902BBE-A386-B189-D4BE-2BB22D72C6E5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1258;g35ca313daad_0_0">
                <a:extLst>
                  <a:ext uri="{FF2B5EF4-FFF2-40B4-BE49-F238E27FC236}">
                    <a16:creationId xmlns:a16="http://schemas.microsoft.com/office/drawing/2014/main" id="{6C8F71CF-5433-93A4-D4E8-9FEA90FF1D56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>
                  <a:buClr>
                    <a:srgbClr val="000000"/>
                  </a:buClr>
                  <a:buSzPts val="1800"/>
                  <a:defRPr/>
                </a:pPr>
                <a:r>
                  <a:rPr lang="en-US" kern="0">
                    <a:solidFill>
                      <a:srgbClr val="000000"/>
                    </a:solidFill>
                    <a:ea typeface="Calibri"/>
                    <a:cs typeface="Calibri"/>
                    <a:sym typeface="Calibri"/>
                  </a:rPr>
                  <a:t>…</a:t>
                </a:r>
                <a:endParaRPr sz="1400" kern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" name="Google Shape;1259;g35ca313daad_0_0">
              <a:extLst>
                <a:ext uri="{FF2B5EF4-FFF2-40B4-BE49-F238E27FC236}">
                  <a16:creationId xmlns:a16="http://schemas.microsoft.com/office/drawing/2014/main" id="{B47571A8-27E2-3D44-FD65-D8540AC82FE6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r>
                <a:rPr lang="en-US" sz="1400" b="1" kern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Querying Unit </a:t>
              </a:r>
              <a:endParaRPr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" name="Google Shape;1261;g35ca313daad_0_0">
            <a:extLst>
              <a:ext uri="{FF2B5EF4-FFF2-40B4-BE49-F238E27FC236}">
                <a16:creationId xmlns:a16="http://schemas.microsoft.com/office/drawing/2014/main" id="{E123C8DD-AB70-B2CA-3CE2-141FBA9E84B0}"/>
              </a:ext>
            </a:extLst>
          </p:cNvPr>
          <p:cNvSpPr/>
          <p:nvPr/>
        </p:nvSpPr>
        <p:spPr>
          <a:xfrm>
            <a:off x="5116502" y="5006713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1262;g35ca313daad_0_0">
            <a:extLst>
              <a:ext uri="{FF2B5EF4-FFF2-40B4-BE49-F238E27FC236}">
                <a16:creationId xmlns:a16="http://schemas.microsoft.com/office/drawing/2014/main" id="{004D0120-02EF-4187-B41F-7B73F601BBEB}"/>
              </a:ext>
            </a:extLst>
          </p:cNvPr>
          <p:cNvSpPr/>
          <p:nvPr/>
        </p:nvSpPr>
        <p:spPr>
          <a:xfrm>
            <a:off x="6396534" y="5006713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1273;g35ca313daad_0_0">
            <a:extLst>
              <a:ext uri="{FF2B5EF4-FFF2-40B4-BE49-F238E27FC236}">
                <a16:creationId xmlns:a16="http://schemas.microsoft.com/office/drawing/2014/main" id="{6CF6F1A7-4946-8AF1-8EC8-C772B337F721}"/>
              </a:ext>
            </a:extLst>
          </p:cNvPr>
          <p:cNvSpPr txBox="1"/>
          <p:nvPr/>
        </p:nvSpPr>
        <p:spPr>
          <a:xfrm>
            <a:off x="5693505" y="3455635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1" name="Google Shape;1274;g35ca313daad_0_0">
            <a:extLst>
              <a:ext uri="{FF2B5EF4-FFF2-40B4-BE49-F238E27FC236}">
                <a16:creationId xmlns:a16="http://schemas.microsoft.com/office/drawing/2014/main" id="{07A3582C-C2DE-A640-D87E-4CE7DD81B40C}"/>
              </a:ext>
            </a:extLst>
          </p:cNvPr>
          <p:cNvSpPr txBox="1"/>
          <p:nvPr/>
        </p:nvSpPr>
        <p:spPr>
          <a:xfrm>
            <a:off x="5693505" y="3303235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2" name="Google Shape;1204;g35ca313daad_0_0">
            <a:extLst>
              <a:ext uri="{FF2B5EF4-FFF2-40B4-BE49-F238E27FC236}">
                <a16:creationId xmlns:a16="http://schemas.microsoft.com/office/drawing/2014/main" id="{291D90F8-3DC1-4F80-C759-A14786F7DA59}"/>
              </a:ext>
            </a:extLst>
          </p:cNvPr>
          <p:cNvSpPr txBox="1"/>
          <p:nvPr/>
        </p:nvSpPr>
        <p:spPr>
          <a:xfrm flipH="1">
            <a:off x="8374487" y="5275547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1156;g35ca313daad_0_0">
            <a:extLst>
              <a:ext uri="{FF2B5EF4-FFF2-40B4-BE49-F238E27FC236}">
                <a16:creationId xmlns:a16="http://schemas.microsoft.com/office/drawing/2014/main" id="{D1107F01-3251-97E8-6BBD-9690845685D7}"/>
              </a:ext>
            </a:extLst>
          </p:cNvPr>
          <p:cNvSpPr/>
          <p:nvPr/>
        </p:nvSpPr>
        <p:spPr>
          <a:xfrm>
            <a:off x="3996894" y="3935249"/>
            <a:ext cx="3823500" cy="397333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defRPr/>
            </a:pPr>
            <a:endParaRPr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1183;g35ca313daad_0_0">
            <a:extLst>
              <a:ext uri="{FF2B5EF4-FFF2-40B4-BE49-F238E27FC236}">
                <a16:creationId xmlns:a16="http://schemas.microsoft.com/office/drawing/2014/main" id="{9F7CAE7F-A737-0869-24E2-D61F68B4B043}"/>
              </a:ext>
            </a:extLst>
          </p:cNvPr>
          <p:cNvSpPr/>
          <p:nvPr/>
        </p:nvSpPr>
        <p:spPr>
          <a:xfrm>
            <a:off x="4272896" y="3019902"/>
            <a:ext cx="567637" cy="1607969"/>
          </a:xfrm>
          <a:prstGeom prst="bentArrow">
            <a:avLst>
              <a:gd name="adj1" fmla="val 20924"/>
              <a:gd name="adj2" fmla="val 25000"/>
              <a:gd name="adj3" fmla="val 0"/>
              <a:gd name="adj4" fmla="val 0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1217;g35ca313daad_0_0">
            <a:extLst>
              <a:ext uri="{FF2B5EF4-FFF2-40B4-BE49-F238E27FC236}">
                <a16:creationId xmlns:a16="http://schemas.microsoft.com/office/drawing/2014/main" id="{3131C71E-D358-D19D-7A27-8753AF00830C}"/>
              </a:ext>
            </a:extLst>
          </p:cNvPr>
          <p:cNvSpPr/>
          <p:nvPr/>
        </p:nvSpPr>
        <p:spPr>
          <a:xfrm>
            <a:off x="6988380" y="2675560"/>
            <a:ext cx="780900" cy="1683398"/>
          </a:xfrm>
          <a:prstGeom prst="rect">
            <a:avLst/>
          </a:prstGeom>
          <a:solidFill>
            <a:srgbClr val="EAEAEA"/>
          </a:solidFill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MARS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Control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  <a:endParaRPr sz="1300" b="1" kern="0" dirty="0">
              <a:solidFill>
                <a:srgbClr val="38761D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1218;g35ca313daad_0_0">
            <a:extLst>
              <a:ext uri="{FF2B5EF4-FFF2-40B4-BE49-F238E27FC236}">
                <a16:creationId xmlns:a16="http://schemas.microsoft.com/office/drawing/2014/main" id="{8DB8012D-E6FA-832E-7113-08F0F5BEC73B}"/>
              </a:ext>
            </a:extLst>
          </p:cNvPr>
          <p:cNvSpPr/>
          <p:nvPr/>
        </p:nvSpPr>
        <p:spPr>
          <a:xfrm>
            <a:off x="6849980" y="2600541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1208;g35ca313daad_0_0">
            <a:extLst>
              <a:ext uri="{FF2B5EF4-FFF2-40B4-BE49-F238E27FC236}">
                <a16:creationId xmlns:a16="http://schemas.microsoft.com/office/drawing/2014/main" id="{27F734DD-0B63-FD8B-5927-A284F2DDE013}"/>
              </a:ext>
            </a:extLst>
          </p:cNvPr>
          <p:cNvSpPr/>
          <p:nvPr/>
        </p:nvSpPr>
        <p:spPr>
          <a:xfrm>
            <a:off x="4560205" y="2850760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Sorter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78" name="Google Shape;1219;g35ca313daad_0_0">
            <a:extLst>
              <a:ext uri="{FF2B5EF4-FFF2-40B4-BE49-F238E27FC236}">
                <a16:creationId xmlns:a16="http://schemas.microsoft.com/office/drawing/2014/main" id="{343F0B47-9318-21A1-887E-E14449139CD6}"/>
              </a:ext>
            </a:extLst>
          </p:cNvPr>
          <p:cNvSpPr/>
          <p:nvPr/>
        </p:nvSpPr>
        <p:spPr>
          <a:xfrm>
            <a:off x="4453645" y="2806089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1227;g35ca313daad_0_0">
            <a:extLst>
              <a:ext uri="{FF2B5EF4-FFF2-40B4-BE49-F238E27FC236}">
                <a16:creationId xmlns:a16="http://schemas.microsoft.com/office/drawing/2014/main" id="{A0420325-3DEC-5CB4-5D57-12E346126AFE}"/>
              </a:ext>
            </a:extLst>
          </p:cNvPr>
          <p:cNvSpPr/>
          <p:nvPr/>
        </p:nvSpPr>
        <p:spPr>
          <a:xfrm>
            <a:off x="5098761" y="5631642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Arithmetic Unit</a:t>
            </a:r>
            <a:endParaRPr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1260;g35ca313daad_0_0">
            <a:extLst>
              <a:ext uri="{FF2B5EF4-FFF2-40B4-BE49-F238E27FC236}">
                <a16:creationId xmlns:a16="http://schemas.microsoft.com/office/drawing/2014/main" id="{560C2394-8A63-CA5F-03FD-3D84D344E1B7}"/>
              </a:ext>
            </a:extLst>
          </p:cNvPr>
          <p:cNvSpPr/>
          <p:nvPr/>
        </p:nvSpPr>
        <p:spPr>
          <a:xfrm>
            <a:off x="5261362" y="5628105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sz="1600" b="1" dirty="0">
                <a:latin typeface="Calibri"/>
                <a:ea typeface="Calibri"/>
                <a:cs typeface="Calibri"/>
                <a:sym typeface="Calibri"/>
              </a:rPr>
              <a:t>IV</a:t>
            </a:r>
            <a:endParaRPr sz="12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1158;g35ca313daad_0_0">
            <a:extLst>
              <a:ext uri="{FF2B5EF4-FFF2-40B4-BE49-F238E27FC236}">
                <a16:creationId xmlns:a16="http://schemas.microsoft.com/office/drawing/2014/main" id="{BCC8B8DA-E08B-08D3-C42F-B6A0C4F3790E}"/>
              </a:ext>
            </a:extLst>
          </p:cNvPr>
          <p:cNvSpPr/>
          <p:nvPr/>
        </p:nvSpPr>
        <p:spPr>
          <a:xfrm>
            <a:off x="8239755" y="2405460"/>
            <a:ext cx="14229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3876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1163;g35ca313daad_0_0">
            <a:extLst>
              <a:ext uri="{FF2B5EF4-FFF2-40B4-BE49-F238E27FC236}">
                <a16:creationId xmlns:a16="http://schemas.microsoft.com/office/drawing/2014/main" id="{94104AA8-A339-512F-E948-05A843F2CB86}"/>
              </a:ext>
            </a:extLst>
          </p:cNvPr>
          <p:cNvSpPr txBox="1"/>
          <p:nvPr/>
        </p:nvSpPr>
        <p:spPr>
          <a:xfrm>
            <a:off x="8230279" y="3106361"/>
            <a:ext cx="134254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 dirty="0">
                <a:solidFill>
                  <a:srgbClr val="434343"/>
                </a:solidFill>
                <a:ea typeface="Calibri"/>
                <a:cs typeface="Calibri"/>
                <a:sym typeface="Calibri"/>
              </a:rPr>
              <a:t>Flash Memory</a:t>
            </a:r>
            <a:endParaRPr sz="2000" b="1" kern="0" dirty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315763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A679F-2696-743C-5596-499839E02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25300-8539-27CC-AA0D-54466E6A0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Architecture &amp; System (I/IV)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1C2005-C911-E834-0F32-A6DC88871D80}"/>
              </a:ext>
            </a:extLst>
          </p:cNvPr>
          <p:cNvSpPr txBox="1"/>
          <p:nvPr/>
        </p:nvSpPr>
        <p:spPr>
          <a:xfrm>
            <a:off x="4224110" y="891035"/>
            <a:ext cx="4152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SSD Controller Components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FFDE6D-5D5D-32D0-88B0-CF6102B9B9E8}"/>
              </a:ext>
            </a:extLst>
          </p:cNvPr>
          <p:cNvSpPr/>
          <p:nvPr/>
        </p:nvSpPr>
        <p:spPr>
          <a:xfrm>
            <a:off x="1906709" y="3972013"/>
            <a:ext cx="2473981" cy="16391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80FD1C-C6E6-32F9-FB4B-C573659B7901}"/>
              </a:ext>
            </a:extLst>
          </p:cNvPr>
          <p:cNvSpPr txBox="1"/>
          <p:nvPr/>
        </p:nvSpPr>
        <p:spPr>
          <a:xfrm>
            <a:off x="2000972" y="3997212"/>
            <a:ext cx="2285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MARS Control Unit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28A43B-7E14-6CDC-E90F-690EF2639C01}"/>
              </a:ext>
            </a:extLst>
          </p:cNvPr>
          <p:cNvSpPr txBox="1"/>
          <p:nvPr/>
        </p:nvSpPr>
        <p:spPr>
          <a:xfrm>
            <a:off x="2000972" y="4356972"/>
            <a:ext cx="2285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Finite State Machine that orchestrates pipeline execution, control and data flow  </a:t>
            </a:r>
          </a:p>
        </p:txBody>
      </p:sp>
      <p:sp>
        <p:nvSpPr>
          <p:cNvPr id="9" name="Google Shape;1218;g35ca313daad_0_0">
            <a:extLst>
              <a:ext uri="{FF2B5EF4-FFF2-40B4-BE49-F238E27FC236}">
                <a16:creationId xmlns:a16="http://schemas.microsoft.com/office/drawing/2014/main" id="{3CF17018-E985-DF38-0D5E-D3309F25559B}"/>
              </a:ext>
            </a:extLst>
          </p:cNvPr>
          <p:cNvSpPr/>
          <p:nvPr/>
        </p:nvSpPr>
        <p:spPr>
          <a:xfrm>
            <a:off x="1772559" y="3843706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</a:t>
            </a:r>
            <a:endParaRPr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153;g35ca313daad_0_0">
            <a:extLst>
              <a:ext uri="{FF2B5EF4-FFF2-40B4-BE49-F238E27FC236}">
                <a16:creationId xmlns:a16="http://schemas.microsoft.com/office/drawing/2014/main" id="{987C5FE7-86D1-4F2C-CC80-1F0835F7967A}"/>
              </a:ext>
            </a:extLst>
          </p:cNvPr>
          <p:cNvSpPr/>
          <p:nvPr/>
        </p:nvSpPr>
        <p:spPr>
          <a:xfrm>
            <a:off x="7945734" y="31680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/>
          </a:p>
        </p:txBody>
      </p:sp>
      <p:sp>
        <p:nvSpPr>
          <p:cNvPr id="10" name="Google Shape;1154;g35ca313daad_0_0">
            <a:extLst>
              <a:ext uri="{FF2B5EF4-FFF2-40B4-BE49-F238E27FC236}">
                <a16:creationId xmlns:a16="http://schemas.microsoft.com/office/drawing/2014/main" id="{6128AFBA-E019-737B-B25E-3DFF15FC249B}"/>
              </a:ext>
            </a:extLst>
          </p:cNvPr>
          <p:cNvSpPr/>
          <p:nvPr/>
        </p:nvSpPr>
        <p:spPr>
          <a:xfrm>
            <a:off x="7945734" y="17964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/>
          </a:p>
        </p:txBody>
      </p:sp>
      <p:sp>
        <p:nvSpPr>
          <p:cNvPr id="11" name="Google Shape;1155;g35ca313daad_0_0">
            <a:extLst>
              <a:ext uri="{FF2B5EF4-FFF2-40B4-BE49-F238E27FC236}">
                <a16:creationId xmlns:a16="http://schemas.microsoft.com/office/drawing/2014/main" id="{F7C0AF37-753D-7304-9984-4305407A61D0}"/>
              </a:ext>
            </a:extLst>
          </p:cNvPr>
          <p:cNvSpPr/>
          <p:nvPr/>
        </p:nvSpPr>
        <p:spPr>
          <a:xfrm>
            <a:off x="2515307" y="1470215"/>
            <a:ext cx="55458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E066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156;g35ca313daad_0_0">
            <a:extLst>
              <a:ext uri="{FF2B5EF4-FFF2-40B4-BE49-F238E27FC236}">
                <a16:creationId xmlns:a16="http://schemas.microsoft.com/office/drawing/2014/main" id="{B93CFA04-EDD6-EBD8-CFCB-0FB87EA150BD}"/>
              </a:ext>
            </a:extLst>
          </p:cNvPr>
          <p:cNvSpPr/>
          <p:nvPr/>
        </p:nvSpPr>
        <p:spPr>
          <a:xfrm>
            <a:off x="4133857" y="1635565"/>
            <a:ext cx="3823500" cy="900900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</a:pP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158;g35ca313daad_0_0">
            <a:extLst>
              <a:ext uri="{FF2B5EF4-FFF2-40B4-BE49-F238E27FC236}">
                <a16:creationId xmlns:a16="http://schemas.microsoft.com/office/drawing/2014/main" id="{43703E01-38A0-03FF-FA6A-E69326BD4FCB}"/>
              </a:ext>
            </a:extLst>
          </p:cNvPr>
          <p:cNvSpPr/>
          <p:nvPr/>
        </p:nvSpPr>
        <p:spPr>
          <a:xfrm>
            <a:off x="8313982" y="1470215"/>
            <a:ext cx="14229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3876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160;g35ca313daad_0_0">
            <a:extLst>
              <a:ext uri="{FF2B5EF4-FFF2-40B4-BE49-F238E27FC236}">
                <a16:creationId xmlns:a16="http://schemas.microsoft.com/office/drawing/2014/main" id="{4F46EB34-4F67-0347-C924-D5B1655914C6}"/>
              </a:ext>
            </a:extLst>
          </p:cNvPr>
          <p:cNvSpPr txBox="1"/>
          <p:nvPr/>
        </p:nvSpPr>
        <p:spPr>
          <a:xfrm>
            <a:off x="2353060" y="1393716"/>
            <a:ext cx="18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b="1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SSD Controller</a:t>
            </a:r>
            <a:endParaRPr b="1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163;g35ca313daad_0_0">
            <a:extLst>
              <a:ext uri="{FF2B5EF4-FFF2-40B4-BE49-F238E27FC236}">
                <a16:creationId xmlns:a16="http://schemas.microsoft.com/office/drawing/2014/main" id="{3EE0A2D3-A43D-7697-9B78-35D08C6A0A58}"/>
              </a:ext>
            </a:extLst>
          </p:cNvPr>
          <p:cNvSpPr txBox="1"/>
          <p:nvPr/>
        </p:nvSpPr>
        <p:spPr>
          <a:xfrm>
            <a:off x="8304506" y="2171116"/>
            <a:ext cx="134254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sz="20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Flash Memory</a:t>
            </a:r>
            <a:endParaRPr sz="20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" name="Google Shape;1164;g35ca313daad_0_0">
            <a:extLst>
              <a:ext uri="{FF2B5EF4-FFF2-40B4-BE49-F238E27FC236}">
                <a16:creationId xmlns:a16="http://schemas.microsoft.com/office/drawing/2014/main" id="{6EBCFA9E-BDFE-224F-A3CF-ADE1DFD54D98}"/>
              </a:ext>
            </a:extLst>
          </p:cNvPr>
          <p:cNvGrpSpPr/>
          <p:nvPr/>
        </p:nvGrpSpPr>
        <p:grpSpPr>
          <a:xfrm>
            <a:off x="2990807" y="1846028"/>
            <a:ext cx="772750" cy="1285500"/>
            <a:chOff x="-1949225" y="1469888"/>
            <a:chExt cx="772750" cy="1285500"/>
          </a:xfrm>
        </p:grpSpPr>
        <p:sp>
          <p:nvSpPr>
            <p:cNvPr id="28" name="Google Shape;1165;g35ca313daad_0_0">
              <a:extLst>
                <a:ext uri="{FF2B5EF4-FFF2-40B4-BE49-F238E27FC236}">
                  <a16:creationId xmlns:a16="http://schemas.microsoft.com/office/drawing/2014/main" id="{80AC2A18-6B57-CAB9-9A74-9ED700D1990B}"/>
                </a:ext>
              </a:extLst>
            </p:cNvPr>
            <p:cNvSpPr/>
            <p:nvPr/>
          </p:nvSpPr>
          <p:spPr>
            <a:xfrm rot="5400000">
              <a:off x="-1801675" y="2034376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59BA3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</a:pPr>
              <a:r>
                <a:rPr lang="en-US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166;g35ca313daad_0_0">
              <a:extLst>
                <a:ext uri="{FF2B5EF4-FFF2-40B4-BE49-F238E27FC236}">
                  <a16:creationId xmlns:a16="http://schemas.microsoft.com/office/drawing/2014/main" id="{2E66508A-B245-0516-382E-0D217E7E2A55}"/>
                </a:ext>
              </a:extLst>
            </p:cNvPr>
            <p:cNvSpPr/>
            <p:nvPr/>
          </p:nvSpPr>
          <p:spPr>
            <a:xfrm rot="-5400000">
              <a:off x="-1845900" y="1979388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A9999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600"/>
              </a:pPr>
              <a:r>
                <a:rPr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r>
                <a:rPr lang="en-US" sz="17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Cores</a:t>
              </a:r>
              <a:endParaRPr sz="17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167;g35ca313daad_0_0">
              <a:extLst>
                <a:ext uri="{FF2B5EF4-FFF2-40B4-BE49-F238E27FC236}">
                  <a16:creationId xmlns:a16="http://schemas.microsoft.com/office/drawing/2014/main" id="{A5035420-75B2-6D4E-956D-57A6ADE8AE2E}"/>
                </a:ext>
              </a:extLst>
            </p:cNvPr>
            <p:cNvSpPr txBox="1"/>
            <p:nvPr/>
          </p:nvSpPr>
          <p:spPr>
            <a:xfrm>
              <a:off x="-1949225" y="1469888"/>
              <a:ext cx="507600" cy="1285500"/>
            </a:xfrm>
            <a:prstGeom prst="rect">
              <a:avLst/>
            </a:prstGeom>
            <a:solidFill>
              <a:srgbClr val="C2E0F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</a:pPr>
              <a:r>
                <a:rPr lang="en-US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FTL</a:t>
              </a:r>
              <a:endParaRPr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" name="Google Shape;1196;g35ca313daad_0_0">
            <a:extLst>
              <a:ext uri="{FF2B5EF4-FFF2-40B4-BE49-F238E27FC236}">
                <a16:creationId xmlns:a16="http://schemas.microsoft.com/office/drawing/2014/main" id="{0896046E-42D8-9701-DA1E-D81BD0E24412}"/>
              </a:ext>
            </a:extLst>
          </p:cNvPr>
          <p:cNvSpPr txBox="1"/>
          <p:nvPr/>
        </p:nvSpPr>
        <p:spPr>
          <a:xfrm>
            <a:off x="4376470" y="1536615"/>
            <a:ext cx="24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1600" b="1"/>
              <a:t>Flash Controller</a:t>
            </a:r>
            <a:endParaRPr sz="1600" b="1"/>
          </a:p>
        </p:txBody>
      </p:sp>
      <p:sp>
        <p:nvSpPr>
          <p:cNvPr id="32" name="Google Shape;1209;g35ca313daad_0_0">
            <a:extLst>
              <a:ext uri="{FF2B5EF4-FFF2-40B4-BE49-F238E27FC236}">
                <a16:creationId xmlns:a16="http://schemas.microsoft.com/office/drawing/2014/main" id="{ABB77D37-9B07-2098-4657-BAF48002970D}"/>
              </a:ext>
            </a:extLst>
          </p:cNvPr>
          <p:cNvSpPr/>
          <p:nvPr/>
        </p:nvSpPr>
        <p:spPr>
          <a:xfrm>
            <a:off x="5583534" y="21774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/>
          </a:p>
        </p:txBody>
      </p:sp>
      <p:sp>
        <p:nvSpPr>
          <p:cNvPr id="33" name="Google Shape;1210;g35ca313daad_0_0">
            <a:extLst>
              <a:ext uri="{FF2B5EF4-FFF2-40B4-BE49-F238E27FC236}">
                <a16:creationId xmlns:a16="http://schemas.microsoft.com/office/drawing/2014/main" id="{11AE6A40-C2CD-0D7A-B3DE-0D1F8D7A4CE8}"/>
              </a:ext>
            </a:extLst>
          </p:cNvPr>
          <p:cNvSpPr/>
          <p:nvPr/>
        </p:nvSpPr>
        <p:spPr>
          <a:xfrm>
            <a:off x="6726534" y="21774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/>
          </a:p>
        </p:txBody>
      </p:sp>
      <p:sp>
        <p:nvSpPr>
          <p:cNvPr id="35" name="Google Shape;1213;g35ca313daad_0_0">
            <a:extLst>
              <a:ext uri="{FF2B5EF4-FFF2-40B4-BE49-F238E27FC236}">
                <a16:creationId xmlns:a16="http://schemas.microsoft.com/office/drawing/2014/main" id="{3003A4F6-4962-14A6-FECB-553A99E47B31}"/>
              </a:ext>
            </a:extLst>
          </p:cNvPr>
          <p:cNvSpPr/>
          <p:nvPr/>
        </p:nvSpPr>
        <p:spPr>
          <a:xfrm>
            <a:off x="5901532" y="1929640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</a:pPr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Merger</a:t>
            </a:r>
          </a:p>
          <a:p>
            <a:pPr algn="ctr">
              <a:buClr>
                <a:srgbClr val="000000"/>
              </a:buClr>
              <a:buSzPts val="1600"/>
            </a:pPr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36" name="Google Shape;1220;g35ca313daad_0_0">
            <a:extLst>
              <a:ext uri="{FF2B5EF4-FFF2-40B4-BE49-F238E27FC236}">
                <a16:creationId xmlns:a16="http://schemas.microsoft.com/office/drawing/2014/main" id="{95832BD5-9FCE-8CEE-4C4B-65F745449F30}"/>
              </a:ext>
            </a:extLst>
          </p:cNvPr>
          <p:cNvSpPr/>
          <p:nvPr/>
        </p:nvSpPr>
        <p:spPr>
          <a:xfrm>
            <a:off x="5772262" y="18540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III</a:t>
            </a:r>
            <a:endParaRPr sz="1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1208;g35ca313daad_0_0">
            <a:extLst>
              <a:ext uri="{FF2B5EF4-FFF2-40B4-BE49-F238E27FC236}">
                <a16:creationId xmlns:a16="http://schemas.microsoft.com/office/drawing/2014/main" id="{3E6D18A3-57B5-B088-9930-4DD242444FBB}"/>
              </a:ext>
            </a:extLst>
          </p:cNvPr>
          <p:cNvSpPr/>
          <p:nvPr/>
        </p:nvSpPr>
        <p:spPr>
          <a:xfrm>
            <a:off x="4634432" y="1915515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</a:pPr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Sorter</a:t>
            </a:r>
          </a:p>
          <a:p>
            <a:pPr algn="ctr">
              <a:buClr>
                <a:srgbClr val="000000"/>
              </a:buClr>
              <a:buSzPts val="1600"/>
            </a:pPr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43" name="Google Shape;1219;g35ca313daad_0_0">
            <a:extLst>
              <a:ext uri="{FF2B5EF4-FFF2-40B4-BE49-F238E27FC236}">
                <a16:creationId xmlns:a16="http://schemas.microsoft.com/office/drawing/2014/main" id="{5D8A2E68-25FE-D71A-9BE2-BD915B802CCB}"/>
              </a:ext>
            </a:extLst>
          </p:cNvPr>
          <p:cNvSpPr/>
          <p:nvPr/>
        </p:nvSpPr>
        <p:spPr>
          <a:xfrm>
            <a:off x="4505365" y="18540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II</a:t>
            </a:r>
            <a:endParaRPr sz="1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1212;g35ca313daad_0_0">
            <a:extLst>
              <a:ext uri="{FF2B5EF4-FFF2-40B4-BE49-F238E27FC236}">
                <a16:creationId xmlns:a16="http://schemas.microsoft.com/office/drawing/2014/main" id="{D14B07DB-BDC1-2CEC-4086-B176AD4C158B}"/>
              </a:ext>
            </a:extLst>
          </p:cNvPr>
          <p:cNvSpPr txBox="1"/>
          <p:nvPr/>
        </p:nvSpPr>
        <p:spPr>
          <a:xfrm>
            <a:off x="5767732" y="2215590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2400" b="1"/>
              <a:t>.</a:t>
            </a:r>
            <a:endParaRPr sz="2400" b="1"/>
          </a:p>
        </p:txBody>
      </p:sp>
      <p:sp>
        <p:nvSpPr>
          <p:cNvPr id="37" name="Google Shape;1273;g35ca313daad_0_0">
            <a:extLst>
              <a:ext uri="{FF2B5EF4-FFF2-40B4-BE49-F238E27FC236}">
                <a16:creationId xmlns:a16="http://schemas.microsoft.com/office/drawing/2014/main" id="{39B238CF-737F-1F68-E640-FC3374F66CF7}"/>
              </a:ext>
            </a:extLst>
          </p:cNvPr>
          <p:cNvSpPr txBox="1"/>
          <p:nvPr/>
        </p:nvSpPr>
        <p:spPr>
          <a:xfrm>
            <a:off x="5767732" y="2520390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2400" b="1"/>
              <a:t>.</a:t>
            </a:r>
            <a:endParaRPr sz="2400" b="1"/>
          </a:p>
        </p:txBody>
      </p:sp>
      <p:sp>
        <p:nvSpPr>
          <p:cNvPr id="38" name="Google Shape;1274;g35ca313daad_0_0">
            <a:extLst>
              <a:ext uri="{FF2B5EF4-FFF2-40B4-BE49-F238E27FC236}">
                <a16:creationId xmlns:a16="http://schemas.microsoft.com/office/drawing/2014/main" id="{6F503A16-D492-0BAD-1661-3B98F0EC9A71}"/>
              </a:ext>
            </a:extLst>
          </p:cNvPr>
          <p:cNvSpPr txBox="1"/>
          <p:nvPr/>
        </p:nvSpPr>
        <p:spPr>
          <a:xfrm>
            <a:off x="5767732" y="2367990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2400" b="1"/>
              <a:t>.</a:t>
            </a:r>
            <a:endParaRPr sz="2400" b="1"/>
          </a:p>
        </p:txBody>
      </p:sp>
      <p:sp>
        <p:nvSpPr>
          <p:cNvPr id="39" name="Google Shape;1156;g35ca313daad_0_0">
            <a:extLst>
              <a:ext uri="{FF2B5EF4-FFF2-40B4-BE49-F238E27FC236}">
                <a16:creationId xmlns:a16="http://schemas.microsoft.com/office/drawing/2014/main" id="{A89EF083-010E-6EE7-8CCA-995B1306B892}"/>
              </a:ext>
            </a:extLst>
          </p:cNvPr>
          <p:cNvSpPr/>
          <p:nvPr/>
        </p:nvSpPr>
        <p:spPr>
          <a:xfrm>
            <a:off x="4071121" y="3000004"/>
            <a:ext cx="3823500" cy="397333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</a:pP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2CC4787-F730-0E86-A518-D0DBD4A87C51}"/>
              </a:ext>
            </a:extLst>
          </p:cNvPr>
          <p:cNvSpPr/>
          <p:nvPr/>
        </p:nvSpPr>
        <p:spPr>
          <a:xfrm>
            <a:off x="2277794" y="1400946"/>
            <a:ext cx="7607177" cy="2322510"/>
          </a:xfrm>
          <a:prstGeom prst="rect">
            <a:avLst/>
          </a:prstGeom>
          <a:solidFill>
            <a:srgbClr val="FFFFFF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5B26D7D-D9F5-AB20-EB1C-A86509FAB0D9}"/>
              </a:ext>
            </a:extLst>
          </p:cNvPr>
          <p:cNvGrpSpPr/>
          <p:nvPr/>
        </p:nvGrpSpPr>
        <p:grpSpPr>
          <a:xfrm>
            <a:off x="6938875" y="1615699"/>
            <a:ext cx="904632" cy="1808015"/>
            <a:chOff x="5414875" y="1615698"/>
            <a:chExt cx="904632" cy="1808015"/>
          </a:xfrm>
        </p:grpSpPr>
        <p:sp>
          <p:nvSpPr>
            <p:cNvPr id="40" name="Google Shape;1217;g35ca313daad_0_0">
              <a:extLst>
                <a:ext uri="{FF2B5EF4-FFF2-40B4-BE49-F238E27FC236}">
                  <a16:creationId xmlns:a16="http://schemas.microsoft.com/office/drawing/2014/main" id="{A57A8240-C8CE-19EE-E23A-C370334D81EC}"/>
                </a:ext>
              </a:extLst>
            </p:cNvPr>
            <p:cNvSpPr/>
            <p:nvPr/>
          </p:nvSpPr>
          <p:spPr>
            <a:xfrm>
              <a:off x="5538607" y="1740315"/>
              <a:ext cx="780900" cy="1683398"/>
            </a:xfrm>
            <a:prstGeom prst="rect">
              <a:avLst/>
            </a:prstGeom>
            <a:solidFill>
              <a:srgbClr val="EAEAEA"/>
            </a:solidFill>
            <a:ln w="19050" cap="flat" cmpd="sng">
              <a:solidFill>
                <a:srgbClr val="43434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en-US" sz="1500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MARS</a:t>
              </a:r>
              <a:endParaRPr sz="15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ctr">
                <a:buClr>
                  <a:srgbClr val="000000"/>
                </a:buClr>
                <a:buSzPts val="1400"/>
              </a:pPr>
              <a:r>
                <a:rPr lang="en-US" sz="1500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Control</a:t>
              </a:r>
              <a:endParaRPr sz="15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ctr">
                <a:buClr>
                  <a:srgbClr val="000000"/>
                </a:buClr>
                <a:buSzPts val="1400"/>
              </a:pPr>
              <a:r>
                <a:rPr lang="en-US" sz="1500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Unit</a:t>
              </a:r>
              <a:endParaRPr sz="1300" b="1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218;g35ca313daad_0_0">
              <a:extLst>
                <a:ext uri="{FF2B5EF4-FFF2-40B4-BE49-F238E27FC236}">
                  <a16:creationId xmlns:a16="http://schemas.microsoft.com/office/drawing/2014/main" id="{51A6B75B-7F95-924E-92B5-7B4C0614C229}"/>
                </a:ext>
              </a:extLst>
            </p:cNvPr>
            <p:cNvSpPr/>
            <p:nvPr/>
          </p:nvSpPr>
          <p:spPr>
            <a:xfrm>
              <a:off x="5414875" y="1615698"/>
              <a:ext cx="270000" cy="270000"/>
            </a:xfrm>
            <a:prstGeom prst="ellipse">
              <a:avLst/>
            </a:prstGeom>
            <a:solidFill>
              <a:srgbClr val="BFBFB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</a:pPr>
              <a:r>
                <a:rPr lang="en-US" b="1"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sz="1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66242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6AE92-ED4E-D2EF-20A6-036EC7FAD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FCF19-76BE-023E-CB9D-E29F42939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Architecture &amp; System (II/IV)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969E4C-25F1-9086-08E0-39B5BB365C01}"/>
              </a:ext>
            </a:extLst>
          </p:cNvPr>
          <p:cNvSpPr txBox="1"/>
          <p:nvPr/>
        </p:nvSpPr>
        <p:spPr>
          <a:xfrm>
            <a:off x="4224110" y="891035"/>
            <a:ext cx="4152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SSD Controller Components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1630E2-6025-D771-BBF7-5F549E80078B}"/>
              </a:ext>
            </a:extLst>
          </p:cNvPr>
          <p:cNvSpPr/>
          <p:nvPr/>
        </p:nvSpPr>
        <p:spPr>
          <a:xfrm>
            <a:off x="1906709" y="3972013"/>
            <a:ext cx="2473981" cy="16391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3D18E7-E371-2B25-0B97-249D0803CF80}"/>
              </a:ext>
            </a:extLst>
          </p:cNvPr>
          <p:cNvSpPr txBox="1"/>
          <p:nvPr/>
        </p:nvSpPr>
        <p:spPr>
          <a:xfrm>
            <a:off x="2000972" y="3997212"/>
            <a:ext cx="2285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MARS Control Unit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0AA7B3-1351-4F8C-59EA-E55F67FB1F56}"/>
              </a:ext>
            </a:extLst>
          </p:cNvPr>
          <p:cNvSpPr txBox="1"/>
          <p:nvPr/>
        </p:nvSpPr>
        <p:spPr>
          <a:xfrm>
            <a:off x="2000972" y="4356972"/>
            <a:ext cx="2285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Finite State Machine that orchestrates pipeline execution, control and data flow  </a:t>
            </a:r>
          </a:p>
        </p:txBody>
      </p:sp>
      <p:sp>
        <p:nvSpPr>
          <p:cNvPr id="9" name="Google Shape;1218;g35ca313daad_0_0">
            <a:extLst>
              <a:ext uri="{FF2B5EF4-FFF2-40B4-BE49-F238E27FC236}">
                <a16:creationId xmlns:a16="http://schemas.microsoft.com/office/drawing/2014/main" id="{59D3F0A4-05DE-323D-73CB-58EBA56E6484}"/>
              </a:ext>
            </a:extLst>
          </p:cNvPr>
          <p:cNvSpPr/>
          <p:nvPr/>
        </p:nvSpPr>
        <p:spPr>
          <a:xfrm>
            <a:off x="1772559" y="3843706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</a:t>
            </a:r>
            <a:endParaRPr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318559-E53B-C02D-89CF-3AB43D680E6E}"/>
              </a:ext>
            </a:extLst>
          </p:cNvPr>
          <p:cNvSpPr/>
          <p:nvPr/>
        </p:nvSpPr>
        <p:spPr>
          <a:xfrm>
            <a:off x="4856332" y="3972013"/>
            <a:ext cx="2473981" cy="16391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371A26-17D8-76CA-36FC-0199E59C61BB}"/>
              </a:ext>
            </a:extLst>
          </p:cNvPr>
          <p:cNvSpPr/>
          <p:nvPr/>
        </p:nvSpPr>
        <p:spPr>
          <a:xfrm>
            <a:off x="7805955" y="3972013"/>
            <a:ext cx="2473981" cy="16391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57418C-D09E-4F38-C541-98EF7C69E325}"/>
              </a:ext>
            </a:extLst>
          </p:cNvPr>
          <p:cNvSpPr txBox="1"/>
          <p:nvPr/>
        </p:nvSpPr>
        <p:spPr>
          <a:xfrm>
            <a:off x="8051382" y="3997212"/>
            <a:ext cx="198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Merger Unit</a:t>
            </a:r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15E4C08-360A-6F92-556D-39FBA5A47B2F}"/>
              </a:ext>
            </a:extLst>
          </p:cNvPr>
          <p:cNvSpPr txBox="1"/>
          <p:nvPr/>
        </p:nvSpPr>
        <p:spPr>
          <a:xfrm>
            <a:off x="7930276" y="4356971"/>
            <a:ext cx="22607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Combines sorted subsequences into longer sorted ones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46624F-E2D6-391D-93B5-1EDF36CF88EF}"/>
              </a:ext>
            </a:extLst>
          </p:cNvPr>
          <p:cNvSpPr txBox="1"/>
          <p:nvPr/>
        </p:nvSpPr>
        <p:spPr>
          <a:xfrm>
            <a:off x="5098105" y="3997212"/>
            <a:ext cx="199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Sorter Unit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B2B024-6D4A-B944-B9F1-AB37FCE73526}"/>
              </a:ext>
            </a:extLst>
          </p:cNvPr>
          <p:cNvSpPr txBox="1"/>
          <p:nvPr/>
        </p:nvSpPr>
        <p:spPr>
          <a:xfrm>
            <a:off x="4950595" y="4356971"/>
            <a:ext cx="2285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Performs parallel sorting of sequences using dedicated logic</a:t>
            </a:r>
          </a:p>
        </p:txBody>
      </p:sp>
      <p:sp>
        <p:nvSpPr>
          <p:cNvPr id="21" name="Google Shape;1218;g35ca313daad_0_0">
            <a:extLst>
              <a:ext uri="{FF2B5EF4-FFF2-40B4-BE49-F238E27FC236}">
                <a16:creationId xmlns:a16="http://schemas.microsoft.com/office/drawing/2014/main" id="{CCCD8C1D-58E9-1B99-13E3-9F6F6BE2CCF5}"/>
              </a:ext>
            </a:extLst>
          </p:cNvPr>
          <p:cNvSpPr/>
          <p:nvPr/>
        </p:nvSpPr>
        <p:spPr>
          <a:xfrm>
            <a:off x="4728409" y="3846991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II</a:t>
            </a:r>
            <a:endParaRPr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218;g35ca313daad_0_0">
            <a:extLst>
              <a:ext uri="{FF2B5EF4-FFF2-40B4-BE49-F238E27FC236}">
                <a16:creationId xmlns:a16="http://schemas.microsoft.com/office/drawing/2014/main" id="{882F22A1-7DC3-11ED-1ADD-9C1B4794B234}"/>
              </a:ext>
            </a:extLst>
          </p:cNvPr>
          <p:cNvSpPr/>
          <p:nvPr/>
        </p:nvSpPr>
        <p:spPr>
          <a:xfrm>
            <a:off x="7685949" y="3846991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III</a:t>
            </a:r>
            <a:endParaRPr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153;g35ca313daad_0_0">
            <a:extLst>
              <a:ext uri="{FF2B5EF4-FFF2-40B4-BE49-F238E27FC236}">
                <a16:creationId xmlns:a16="http://schemas.microsoft.com/office/drawing/2014/main" id="{36DE42D4-2A4F-B25E-8E7D-C129ED0BB824}"/>
              </a:ext>
            </a:extLst>
          </p:cNvPr>
          <p:cNvSpPr/>
          <p:nvPr/>
        </p:nvSpPr>
        <p:spPr>
          <a:xfrm>
            <a:off x="7945734" y="31680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/>
          </a:p>
        </p:txBody>
      </p:sp>
      <p:sp>
        <p:nvSpPr>
          <p:cNvPr id="10" name="Google Shape;1154;g35ca313daad_0_0">
            <a:extLst>
              <a:ext uri="{FF2B5EF4-FFF2-40B4-BE49-F238E27FC236}">
                <a16:creationId xmlns:a16="http://schemas.microsoft.com/office/drawing/2014/main" id="{DC1B1431-FA0E-AD45-327B-83B90B2FB06C}"/>
              </a:ext>
            </a:extLst>
          </p:cNvPr>
          <p:cNvSpPr/>
          <p:nvPr/>
        </p:nvSpPr>
        <p:spPr>
          <a:xfrm>
            <a:off x="7945734" y="17964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/>
          </a:p>
        </p:txBody>
      </p:sp>
      <p:sp>
        <p:nvSpPr>
          <p:cNvPr id="11" name="Google Shape;1155;g35ca313daad_0_0">
            <a:extLst>
              <a:ext uri="{FF2B5EF4-FFF2-40B4-BE49-F238E27FC236}">
                <a16:creationId xmlns:a16="http://schemas.microsoft.com/office/drawing/2014/main" id="{EAAA71D1-EF91-6EBD-A9DD-BEEFBA3B5422}"/>
              </a:ext>
            </a:extLst>
          </p:cNvPr>
          <p:cNvSpPr/>
          <p:nvPr/>
        </p:nvSpPr>
        <p:spPr>
          <a:xfrm>
            <a:off x="2515307" y="1470215"/>
            <a:ext cx="55458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E066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156;g35ca313daad_0_0">
            <a:extLst>
              <a:ext uri="{FF2B5EF4-FFF2-40B4-BE49-F238E27FC236}">
                <a16:creationId xmlns:a16="http://schemas.microsoft.com/office/drawing/2014/main" id="{CD743875-BAAE-8D9C-25C8-4F3AABE572FA}"/>
              </a:ext>
            </a:extLst>
          </p:cNvPr>
          <p:cNvSpPr/>
          <p:nvPr/>
        </p:nvSpPr>
        <p:spPr>
          <a:xfrm>
            <a:off x="4133857" y="1635565"/>
            <a:ext cx="3823500" cy="900900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</a:pP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158;g35ca313daad_0_0">
            <a:extLst>
              <a:ext uri="{FF2B5EF4-FFF2-40B4-BE49-F238E27FC236}">
                <a16:creationId xmlns:a16="http://schemas.microsoft.com/office/drawing/2014/main" id="{44AE367D-74B9-2EE5-AD62-B4DA92852B2C}"/>
              </a:ext>
            </a:extLst>
          </p:cNvPr>
          <p:cNvSpPr/>
          <p:nvPr/>
        </p:nvSpPr>
        <p:spPr>
          <a:xfrm>
            <a:off x="8313982" y="1470215"/>
            <a:ext cx="14229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3876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160;g35ca313daad_0_0">
            <a:extLst>
              <a:ext uri="{FF2B5EF4-FFF2-40B4-BE49-F238E27FC236}">
                <a16:creationId xmlns:a16="http://schemas.microsoft.com/office/drawing/2014/main" id="{141CDF66-C113-9588-E7A7-9D2074469B19}"/>
              </a:ext>
            </a:extLst>
          </p:cNvPr>
          <p:cNvSpPr txBox="1"/>
          <p:nvPr/>
        </p:nvSpPr>
        <p:spPr>
          <a:xfrm>
            <a:off x="2353060" y="1393716"/>
            <a:ext cx="18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b="1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SSD Controller</a:t>
            </a:r>
            <a:endParaRPr b="1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163;g35ca313daad_0_0">
            <a:extLst>
              <a:ext uri="{FF2B5EF4-FFF2-40B4-BE49-F238E27FC236}">
                <a16:creationId xmlns:a16="http://schemas.microsoft.com/office/drawing/2014/main" id="{08BA2644-015E-0032-AB48-AF1F5056A3FC}"/>
              </a:ext>
            </a:extLst>
          </p:cNvPr>
          <p:cNvSpPr txBox="1"/>
          <p:nvPr/>
        </p:nvSpPr>
        <p:spPr>
          <a:xfrm>
            <a:off x="8304506" y="2171116"/>
            <a:ext cx="134254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sz="20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Flash Memory</a:t>
            </a:r>
            <a:endParaRPr sz="20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" name="Google Shape;1164;g35ca313daad_0_0">
            <a:extLst>
              <a:ext uri="{FF2B5EF4-FFF2-40B4-BE49-F238E27FC236}">
                <a16:creationId xmlns:a16="http://schemas.microsoft.com/office/drawing/2014/main" id="{C2C4A5E1-B852-6321-5D10-F1753AC94C0B}"/>
              </a:ext>
            </a:extLst>
          </p:cNvPr>
          <p:cNvGrpSpPr/>
          <p:nvPr/>
        </p:nvGrpSpPr>
        <p:grpSpPr>
          <a:xfrm>
            <a:off x="2990807" y="1846028"/>
            <a:ext cx="772750" cy="1285500"/>
            <a:chOff x="-1949225" y="1469888"/>
            <a:chExt cx="772750" cy="1285500"/>
          </a:xfrm>
        </p:grpSpPr>
        <p:sp>
          <p:nvSpPr>
            <p:cNvPr id="28" name="Google Shape;1165;g35ca313daad_0_0">
              <a:extLst>
                <a:ext uri="{FF2B5EF4-FFF2-40B4-BE49-F238E27FC236}">
                  <a16:creationId xmlns:a16="http://schemas.microsoft.com/office/drawing/2014/main" id="{BC704356-CEE6-3B40-A5F7-A5133D928DF6}"/>
                </a:ext>
              </a:extLst>
            </p:cNvPr>
            <p:cNvSpPr/>
            <p:nvPr/>
          </p:nvSpPr>
          <p:spPr>
            <a:xfrm rot="5400000">
              <a:off x="-1801675" y="2034376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59BA3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</a:pPr>
              <a:r>
                <a:rPr lang="en-US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166;g35ca313daad_0_0">
              <a:extLst>
                <a:ext uri="{FF2B5EF4-FFF2-40B4-BE49-F238E27FC236}">
                  <a16:creationId xmlns:a16="http://schemas.microsoft.com/office/drawing/2014/main" id="{4971F039-755F-5CCA-7F24-43C3625DD14C}"/>
                </a:ext>
              </a:extLst>
            </p:cNvPr>
            <p:cNvSpPr/>
            <p:nvPr/>
          </p:nvSpPr>
          <p:spPr>
            <a:xfrm rot="-5400000">
              <a:off x="-1845900" y="1979388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A9999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600"/>
              </a:pPr>
              <a:r>
                <a:rPr lang="en-US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r>
                <a:rPr lang="en-US" sz="17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Cores</a:t>
              </a:r>
              <a:endParaRPr sz="17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167;g35ca313daad_0_0">
              <a:extLst>
                <a:ext uri="{FF2B5EF4-FFF2-40B4-BE49-F238E27FC236}">
                  <a16:creationId xmlns:a16="http://schemas.microsoft.com/office/drawing/2014/main" id="{236ABA22-DEE6-91C3-617F-F31EB7ACF6BE}"/>
                </a:ext>
              </a:extLst>
            </p:cNvPr>
            <p:cNvSpPr txBox="1"/>
            <p:nvPr/>
          </p:nvSpPr>
          <p:spPr>
            <a:xfrm>
              <a:off x="-1949225" y="1469888"/>
              <a:ext cx="507600" cy="1285500"/>
            </a:xfrm>
            <a:prstGeom prst="rect">
              <a:avLst/>
            </a:prstGeom>
            <a:solidFill>
              <a:srgbClr val="C2E0F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</a:pPr>
              <a:r>
                <a:rPr lang="en-US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FTL</a:t>
              </a:r>
              <a:endParaRPr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" name="Google Shape;1196;g35ca313daad_0_0">
            <a:extLst>
              <a:ext uri="{FF2B5EF4-FFF2-40B4-BE49-F238E27FC236}">
                <a16:creationId xmlns:a16="http://schemas.microsoft.com/office/drawing/2014/main" id="{0AE17822-4E68-5965-0257-F58912FDC759}"/>
              </a:ext>
            </a:extLst>
          </p:cNvPr>
          <p:cNvSpPr txBox="1"/>
          <p:nvPr/>
        </p:nvSpPr>
        <p:spPr>
          <a:xfrm>
            <a:off x="4376470" y="1536615"/>
            <a:ext cx="24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1600" b="1"/>
              <a:t>Flash Controller</a:t>
            </a:r>
            <a:endParaRPr sz="1600" b="1"/>
          </a:p>
        </p:txBody>
      </p:sp>
      <p:sp>
        <p:nvSpPr>
          <p:cNvPr id="32" name="Google Shape;1209;g35ca313daad_0_0">
            <a:extLst>
              <a:ext uri="{FF2B5EF4-FFF2-40B4-BE49-F238E27FC236}">
                <a16:creationId xmlns:a16="http://schemas.microsoft.com/office/drawing/2014/main" id="{C59FD75A-8FC5-CB14-700D-E348E80B6112}"/>
              </a:ext>
            </a:extLst>
          </p:cNvPr>
          <p:cNvSpPr/>
          <p:nvPr/>
        </p:nvSpPr>
        <p:spPr>
          <a:xfrm>
            <a:off x="5583534" y="21774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/>
          </a:p>
        </p:txBody>
      </p:sp>
      <p:sp>
        <p:nvSpPr>
          <p:cNvPr id="33" name="Google Shape;1210;g35ca313daad_0_0">
            <a:extLst>
              <a:ext uri="{FF2B5EF4-FFF2-40B4-BE49-F238E27FC236}">
                <a16:creationId xmlns:a16="http://schemas.microsoft.com/office/drawing/2014/main" id="{BEADEEB8-F227-D7C3-A65F-453DC51174F7}"/>
              </a:ext>
            </a:extLst>
          </p:cNvPr>
          <p:cNvSpPr/>
          <p:nvPr/>
        </p:nvSpPr>
        <p:spPr>
          <a:xfrm>
            <a:off x="6726534" y="21774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/>
          </a:p>
        </p:txBody>
      </p:sp>
      <p:sp>
        <p:nvSpPr>
          <p:cNvPr id="34" name="Google Shape;1212;g35ca313daad_0_0">
            <a:extLst>
              <a:ext uri="{FF2B5EF4-FFF2-40B4-BE49-F238E27FC236}">
                <a16:creationId xmlns:a16="http://schemas.microsoft.com/office/drawing/2014/main" id="{BE237CFB-A39F-83DD-2EDC-D266D990E09D}"/>
              </a:ext>
            </a:extLst>
          </p:cNvPr>
          <p:cNvSpPr txBox="1"/>
          <p:nvPr/>
        </p:nvSpPr>
        <p:spPr>
          <a:xfrm>
            <a:off x="5767732" y="2215590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2400" b="1"/>
              <a:t>.</a:t>
            </a:r>
            <a:endParaRPr sz="2400" b="1"/>
          </a:p>
        </p:txBody>
      </p:sp>
      <p:sp>
        <p:nvSpPr>
          <p:cNvPr id="37" name="Google Shape;1273;g35ca313daad_0_0">
            <a:extLst>
              <a:ext uri="{FF2B5EF4-FFF2-40B4-BE49-F238E27FC236}">
                <a16:creationId xmlns:a16="http://schemas.microsoft.com/office/drawing/2014/main" id="{4BE06A67-E159-4C6D-29BB-5969D7873534}"/>
              </a:ext>
            </a:extLst>
          </p:cNvPr>
          <p:cNvSpPr txBox="1"/>
          <p:nvPr/>
        </p:nvSpPr>
        <p:spPr>
          <a:xfrm>
            <a:off x="5767732" y="2520390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2400" b="1"/>
              <a:t>.</a:t>
            </a:r>
            <a:endParaRPr sz="2400" b="1"/>
          </a:p>
        </p:txBody>
      </p:sp>
      <p:sp>
        <p:nvSpPr>
          <p:cNvPr id="38" name="Google Shape;1274;g35ca313daad_0_0">
            <a:extLst>
              <a:ext uri="{FF2B5EF4-FFF2-40B4-BE49-F238E27FC236}">
                <a16:creationId xmlns:a16="http://schemas.microsoft.com/office/drawing/2014/main" id="{16ECD866-E0E5-6AE2-DA4F-81DDD86D0B9B}"/>
              </a:ext>
            </a:extLst>
          </p:cNvPr>
          <p:cNvSpPr txBox="1"/>
          <p:nvPr/>
        </p:nvSpPr>
        <p:spPr>
          <a:xfrm>
            <a:off x="5767732" y="2367990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2400" b="1"/>
              <a:t>.</a:t>
            </a:r>
            <a:endParaRPr sz="2400" b="1"/>
          </a:p>
        </p:txBody>
      </p:sp>
      <p:sp>
        <p:nvSpPr>
          <p:cNvPr id="39" name="Google Shape;1156;g35ca313daad_0_0">
            <a:extLst>
              <a:ext uri="{FF2B5EF4-FFF2-40B4-BE49-F238E27FC236}">
                <a16:creationId xmlns:a16="http://schemas.microsoft.com/office/drawing/2014/main" id="{E79641F7-0CC5-32A7-360D-F6E79FE5F94D}"/>
              </a:ext>
            </a:extLst>
          </p:cNvPr>
          <p:cNvSpPr/>
          <p:nvPr/>
        </p:nvSpPr>
        <p:spPr>
          <a:xfrm>
            <a:off x="4071121" y="3000004"/>
            <a:ext cx="3823500" cy="397333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</a:pP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2FB783C-1E2D-4BDC-4A85-E53B7F92189F}"/>
              </a:ext>
            </a:extLst>
          </p:cNvPr>
          <p:cNvSpPr/>
          <p:nvPr/>
        </p:nvSpPr>
        <p:spPr>
          <a:xfrm>
            <a:off x="2277794" y="1400946"/>
            <a:ext cx="7607177" cy="2322510"/>
          </a:xfrm>
          <a:prstGeom prst="rect">
            <a:avLst/>
          </a:prstGeom>
          <a:solidFill>
            <a:srgbClr val="FFFFFF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939AE32-11A5-8C88-378A-67611B9BC8C9}"/>
              </a:ext>
            </a:extLst>
          </p:cNvPr>
          <p:cNvGrpSpPr/>
          <p:nvPr/>
        </p:nvGrpSpPr>
        <p:grpSpPr>
          <a:xfrm>
            <a:off x="6938875" y="1615699"/>
            <a:ext cx="904632" cy="1808015"/>
            <a:chOff x="5414875" y="1615698"/>
            <a:chExt cx="904632" cy="1808015"/>
          </a:xfrm>
        </p:grpSpPr>
        <p:sp>
          <p:nvSpPr>
            <p:cNvPr id="40" name="Google Shape;1217;g35ca313daad_0_0">
              <a:extLst>
                <a:ext uri="{FF2B5EF4-FFF2-40B4-BE49-F238E27FC236}">
                  <a16:creationId xmlns:a16="http://schemas.microsoft.com/office/drawing/2014/main" id="{E7D8E7C2-B717-5B0F-13DB-3B38805345EA}"/>
                </a:ext>
              </a:extLst>
            </p:cNvPr>
            <p:cNvSpPr/>
            <p:nvPr/>
          </p:nvSpPr>
          <p:spPr>
            <a:xfrm>
              <a:off x="5538607" y="1740315"/>
              <a:ext cx="780900" cy="1683398"/>
            </a:xfrm>
            <a:prstGeom prst="rect">
              <a:avLst/>
            </a:prstGeom>
            <a:solidFill>
              <a:srgbClr val="EAEAEA"/>
            </a:solidFill>
            <a:ln w="19050" cap="flat" cmpd="sng">
              <a:solidFill>
                <a:srgbClr val="43434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en-US" sz="1500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MARS</a:t>
              </a:r>
              <a:endParaRPr sz="15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ctr">
                <a:buClr>
                  <a:srgbClr val="000000"/>
                </a:buClr>
                <a:buSzPts val="1400"/>
              </a:pPr>
              <a:r>
                <a:rPr lang="en-US" sz="1500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Control</a:t>
              </a:r>
              <a:endParaRPr sz="15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ctr">
                <a:buClr>
                  <a:srgbClr val="000000"/>
                </a:buClr>
                <a:buSzPts val="1400"/>
              </a:pPr>
              <a:r>
                <a:rPr lang="en-US" sz="1500" b="1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Unit</a:t>
              </a:r>
              <a:endParaRPr sz="1300" b="1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218;g35ca313daad_0_0">
              <a:extLst>
                <a:ext uri="{FF2B5EF4-FFF2-40B4-BE49-F238E27FC236}">
                  <a16:creationId xmlns:a16="http://schemas.microsoft.com/office/drawing/2014/main" id="{0B0FD3F5-1B0A-2AD7-27B9-5DF70A93C7A5}"/>
                </a:ext>
              </a:extLst>
            </p:cNvPr>
            <p:cNvSpPr/>
            <p:nvPr/>
          </p:nvSpPr>
          <p:spPr>
            <a:xfrm>
              <a:off x="5414875" y="1615698"/>
              <a:ext cx="270000" cy="270000"/>
            </a:xfrm>
            <a:prstGeom prst="ellipse">
              <a:avLst/>
            </a:prstGeom>
            <a:solidFill>
              <a:srgbClr val="BFBFB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</a:pPr>
              <a:r>
                <a:rPr lang="en-US" b="1"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sz="1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" name="Google Shape;1213;g35ca313daad_0_0">
            <a:extLst>
              <a:ext uri="{FF2B5EF4-FFF2-40B4-BE49-F238E27FC236}">
                <a16:creationId xmlns:a16="http://schemas.microsoft.com/office/drawing/2014/main" id="{BD2B2B90-8AAB-9925-01A3-3FCB04902D18}"/>
              </a:ext>
            </a:extLst>
          </p:cNvPr>
          <p:cNvSpPr/>
          <p:nvPr/>
        </p:nvSpPr>
        <p:spPr>
          <a:xfrm>
            <a:off x="5901532" y="1929640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</a:pPr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Merger</a:t>
            </a:r>
          </a:p>
          <a:p>
            <a:pPr algn="ctr">
              <a:buClr>
                <a:srgbClr val="000000"/>
              </a:buClr>
              <a:buSzPts val="1600"/>
            </a:pPr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36" name="Google Shape;1220;g35ca313daad_0_0">
            <a:extLst>
              <a:ext uri="{FF2B5EF4-FFF2-40B4-BE49-F238E27FC236}">
                <a16:creationId xmlns:a16="http://schemas.microsoft.com/office/drawing/2014/main" id="{0597C045-06F0-462F-7F1E-34DDA2D74D3B}"/>
              </a:ext>
            </a:extLst>
          </p:cNvPr>
          <p:cNvSpPr/>
          <p:nvPr/>
        </p:nvSpPr>
        <p:spPr>
          <a:xfrm>
            <a:off x="5772262" y="18540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III</a:t>
            </a:r>
            <a:endParaRPr sz="1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1208;g35ca313daad_0_0">
            <a:extLst>
              <a:ext uri="{FF2B5EF4-FFF2-40B4-BE49-F238E27FC236}">
                <a16:creationId xmlns:a16="http://schemas.microsoft.com/office/drawing/2014/main" id="{14F9C428-8EF1-4B2B-22D6-E3806B5AE062}"/>
              </a:ext>
            </a:extLst>
          </p:cNvPr>
          <p:cNvSpPr/>
          <p:nvPr/>
        </p:nvSpPr>
        <p:spPr>
          <a:xfrm>
            <a:off x="4634432" y="1915515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</a:pPr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Sorter</a:t>
            </a:r>
          </a:p>
          <a:p>
            <a:pPr algn="ctr">
              <a:buClr>
                <a:srgbClr val="000000"/>
              </a:buClr>
              <a:buSzPts val="1600"/>
            </a:pPr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43" name="Google Shape;1219;g35ca313daad_0_0">
            <a:extLst>
              <a:ext uri="{FF2B5EF4-FFF2-40B4-BE49-F238E27FC236}">
                <a16:creationId xmlns:a16="http://schemas.microsoft.com/office/drawing/2014/main" id="{44F4858F-94EE-94AC-7B3C-50A35DBBE3CE}"/>
              </a:ext>
            </a:extLst>
          </p:cNvPr>
          <p:cNvSpPr/>
          <p:nvPr/>
        </p:nvSpPr>
        <p:spPr>
          <a:xfrm>
            <a:off x="4505365" y="18540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II</a:t>
            </a:r>
            <a:endParaRPr sz="1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Right Brace 49">
            <a:extLst>
              <a:ext uri="{FF2B5EF4-FFF2-40B4-BE49-F238E27FC236}">
                <a16:creationId xmlns:a16="http://schemas.microsoft.com/office/drawing/2014/main" id="{B717BA32-9E3D-2681-3909-3D52D73BBA09}"/>
              </a:ext>
            </a:extLst>
          </p:cNvPr>
          <p:cNvSpPr/>
          <p:nvPr/>
        </p:nvSpPr>
        <p:spPr>
          <a:xfrm rot="5400000">
            <a:off x="7433133" y="3088989"/>
            <a:ext cx="270000" cy="5423604"/>
          </a:xfrm>
          <a:prstGeom prst="righ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6D8463B-23B3-27F1-2CE6-76D57981335C}"/>
              </a:ext>
            </a:extLst>
          </p:cNvPr>
          <p:cNvSpPr txBox="1"/>
          <p:nvPr/>
        </p:nvSpPr>
        <p:spPr>
          <a:xfrm>
            <a:off x="5321767" y="5966965"/>
            <a:ext cx="4492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Paradigm: </a:t>
            </a:r>
            <a:r>
              <a:rPr lang="en-US" sz="1600" dirty="0"/>
              <a:t>Implements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Processing Near DRAM</a:t>
            </a:r>
          </a:p>
          <a:p>
            <a:pPr algn="ctr"/>
            <a:r>
              <a:rPr lang="en-US" sz="1600" i="1" dirty="0">
                <a:solidFill>
                  <a:schemeClr val="accent2"/>
                </a:solidFill>
              </a:rPr>
              <a:t>1 Sorter-Merger pair per flash controller</a:t>
            </a:r>
          </a:p>
        </p:txBody>
      </p:sp>
    </p:spTree>
    <p:extLst>
      <p:ext uri="{BB962C8B-B14F-4D97-AF65-F5344CB8AC3E}">
        <p14:creationId xmlns:p14="http://schemas.microsoft.com/office/powerpoint/2010/main" val="35802840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B33BB-07F7-F33E-48F2-34DB40DC9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79631-A2D2-4614-CF08-2B53E5D60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Architecture &amp; System (III/IV)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B2F1F2-027A-465E-E8D0-693F67ADE220}"/>
              </a:ext>
            </a:extLst>
          </p:cNvPr>
          <p:cNvSpPr txBox="1"/>
          <p:nvPr/>
        </p:nvSpPr>
        <p:spPr>
          <a:xfrm>
            <a:off x="3789416" y="1073826"/>
            <a:ext cx="47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ea typeface="Calibri"/>
                <a:cs typeface="Calibri"/>
                <a:sym typeface="Calibri"/>
              </a:rPr>
              <a:t>SSD-Internal DRAM Components</a:t>
            </a:r>
          </a:p>
        </p:txBody>
      </p:sp>
      <p:sp>
        <p:nvSpPr>
          <p:cNvPr id="108" name="Google Shape;1161;g35ca313daad_0_0">
            <a:extLst>
              <a:ext uri="{FF2B5EF4-FFF2-40B4-BE49-F238E27FC236}">
                <a16:creationId xmlns:a16="http://schemas.microsoft.com/office/drawing/2014/main" id="{4BAA005D-0CE7-43EB-3C68-D897405CCF2D}"/>
              </a:ext>
            </a:extLst>
          </p:cNvPr>
          <p:cNvSpPr/>
          <p:nvPr/>
        </p:nvSpPr>
        <p:spPr>
          <a:xfrm>
            <a:off x="2513858" y="1756868"/>
            <a:ext cx="7222500" cy="1535574"/>
          </a:xfrm>
          <a:prstGeom prst="roundRect">
            <a:avLst>
              <a:gd name="adj" fmla="val 0"/>
            </a:avLst>
          </a:prstGeom>
          <a:solidFill>
            <a:srgbClr val="FCECE6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defRPr/>
            </a:pPr>
            <a:endParaRPr sz="16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162;g35ca313daad_0_0">
            <a:extLst>
              <a:ext uri="{FF2B5EF4-FFF2-40B4-BE49-F238E27FC236}">
                <a16:creationId xmlns:a16="http://schemas.microsoft.com/office/drawing/2014/main" id="{53EC0457-3504-02CE-E11F-F5A90B198D03}"/>
              </a:ext>
            </a:extLst>
          </p:cNvPr>
          <p:cNvSpPr txBox="1"/>
          <p:nvPr/>
        </p:nvSpPr>
        <p:spPr>
          <a:xfrm>
            <a:off x="2427053" y="1695610"/>
            <a:ext cx="232438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F07F09"/>
                </a:solidFill>
                <a:ea typeface="Calibri"/>
                <a:cs typeface="Calibri"/>
                <a:sym typeface="Calibri"/>
              </a:rPr>
              <a:t>SSD-Internal DRAM</a:t>
            </a:r>
            <a:endParaRPr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98;g35ca313daad_0_0">
            <a:extLst>
              <a:ext uri="{FF2B5EF4-FFF2-40B4-BE49-F238E27FC236}">
                <a16:creationId xmlns:a16="http://schemas.microsoft.com/office/drawing/2014/main" id="{EA9BFEBB-7E85-1481-8CDA-BF0FEF608AB6}"/>
              </a:ext>
            </a:extLst>
          </p:cNvPr>
          <p:cNvSpPr txBox="1"/>
          <p:nvPr/>
        </p:nvSpPr>
        <p:spPr>
          <a:xfrm rot="5400000" flipH="1">
            <a:off x="2850095" y="2228527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99;g35ca313daad_0_0">
            <a:extLst>
              <a:ext uri="{FF2B5EF4-FFF2-40B4-BE49-F238E27FC236}">
                <a16:creationId xmlns:a16="http://schemas.microsoft.com/office/drawing/2014/main" id="{715150A2-2B27-28FE-320C-DB1AE36C5FCA}"/>
              </a:ext>
            </a:extLst>
          </p:cNvPr>
          <p:cNvSpPr/>
          <p:nvPr/>
        </p:nvSpPr>
        <p:spPr>
          <a:xfrm>
            <a:off x="2581592" y="2590607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defRPr/>
            </a:pPr>
            <a:r>
              <a:rPr lang="en-US" sz="16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Bank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200;g35ca313daad_0_0">
            <a:extLst>
              <a:ext uri="{FF2B5EF4-FFF2-40B4-BE49-F238E27FC236}">
                <a16:creationId xmlns:a16="http://schemas.microsoft.com/office/drawing/2014/main" id="{5CB8E667-01BF-F94E-2816-CEBDAE132FFB}"/>
              </a:ext>
            </a:extLst>
          </p:cNvPr>
          <p:cNvSpPr/>
          <p:nvPr/>
        </p:nvSpPr>
        <p:spPr>
          <a:xfrm>
            <a:off x="2573667" y="2055357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defRPr/>
            </a:pPr>
            <a:r>
              <a:rPr lang="en-US" sz="16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Bank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203;g35ca313daad_0_0">
            <a:extLst>
              <a:ext uri="{FF2B5EF4-FFF2-40B4-BE49-F238E27FC236}">
                <a16:creationId xmlns:a16="http://schemas.microsoft.com/office/drawing/2014/main" id="{614888CF-298A-E10C-334F-FE746DFE75D4}"/>
              </a:ext>
            </a:extLst>
          </p:cNvPr>
          <p:cNvSpPr/>
          <p:nvPr/>
        </p:nvSpPr>
        <p:spPr>
          <a:xfrm>
            <a:off x="3622135" y="2041945"/>
            <a:ext cx="5818625" cy="103457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ap="flat" cmpd="sng">
            <a:solidFill>
              <a:srgbClr val="99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204;g35ca313daad_0_0">
            <a:extLst>
              <a:ext uri="{FF2B5EF4-FFF2-40B4-BE49-F238E27FC236}">
                <a16:creationId xmlns:a16="http://schemas.microsoft.com/office/drawing/2014/main" id="{401190C1-3B7D-B35F-D2BC-571A309C10C5}"/>
              </a:ext>
            </a:extLst>
          </p:cNvPr>
          <p:cNvSpPr txBox="1"/>
          <p:nvPr/>
        </p:nvSpPr>
        <p:spPr>
          <a:xfrm flipH="1">
            <a:off x="4101268" y="2352645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205;g35ca313daad_0_0">
            <a:extLst>
              <a:ext uri="{FF2B5EF4-FFF2-40B4-BE49-F238E27FC236}">
                <a16:creationId xmlns:a16="http://schemas.microsoft.com/office/drawing/2014/main" id="{5E41D48B-EE7F-8EFF-C4DD-650C624740CB}"/>
              </a:ext>
            </a:extLst>
          </p:cNvPr>
          <p:cNvSpPr txBox="1"/>
          <p:nvPr/>
        </p:nvSpPr>
        <p:spPr>
          <a:xfrm>
            <a:off x="7484358" y="2251796"/>
            <a:ext cx="116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kern="0" dirty="0">
                <a:solidFill>
                  <a:srgbClr val="1B587C"/>
                </a:solidFill>
                <a:ea typeface="Calibri"/>
                <a:cs typeface="Calibri"/>
                <a:sym typeface="Calibri"/>
              </a:rPr>
              <a:t>Subarrays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117" name="Google Shape;1206;g35ca313daad_0_0">
            <a:extLst>
              <a:ext uri="{FF2B5EF4-FFF2-40B4-BE49-F238E27FC236}">
                <a16:creationId xmlns:a16="http://schemas.microsoft.com/office/drawing/2014/main" id="{85222506-F055-6F33-6910-A5FBFD03B5D6}"/>
              </a:ext>
            </a:extLst>
          </p:cNvPr>
          <p:cNvCxnSpPr>
            <a:cxnSpLocks/>
          </p:cNvCxnSpPr>
          <p:nvPr/>
        </p:nvCxnSpPr>
        <p:spPr>
          <a:xfrm flipH="1">
            <a:off x="3286833" y="2041945"/>
            <a:ext cx="347796" cy="52150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118" name="Google Shape;1207;g35ca313daad_0_0">
            <a:extLst>
              <a:ext uri="{FF2B5EF4-FFF2-40B4-BE49-F238E27FC236}">
                <a16:creationId xmlns:a16="http://schemas.microsoft.com/office/drawing/2014/main" id="{285E87FA-FE9F-33F0-E856-3C1C27B03A4C}"/>
              </a:ext>
            </a:extLst>
          </p:cNvPr>
          <p:cNvCxnSpPr>
            <a:cxnSpLocks/>
          </p:cNvCxnSpPr>
          <p:nvPr/>
        </p:nvCxnSpPr>
        <p:spPr>
          <a:xfrm flipH="1" flipV="1">
            <a:off x="3294759" y="2794308"/>
            <a:ext cx="307667" cy="261001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19" name="Google Shape;1223;g35ca313daad_0_0">
            <a:extLst>
              <a:ext uri="{FF2B5EF4-FFF2-40B4-BE49-F238E27FC236}">
                <a16:creationId xmlns:a16="http://schemas.microsoft.com/office/drawing/2014/main" id="{5DC8E547-D876-CD3E-DDBB-A69B07C3DE2C}"/>
              </a:ext>
            </a:extLst>
          </p:cNvPr>
          <p:cNvSpPr txBox="1"/>
          <p:nvPr/>
        </p:nvSpPr>
        <p:spPr>
          <a:xfrm>
            <a:off x="4744534" y="1950657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b="1" kern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25;g35ca313daad_0_0">
            <a:extLst>
              <a:ext uri="{FF2B5EF4-FFF2-40B4-BE49-F238E27FC236}">
                <a16:creationId xmlns:a16="http://schemas.microsoft.com/office/drawing/2014/main" id="{8F5F5163-928F-031F-1D1E-8CD549F85051}"/>
              </a:ext>
            </a:extLst>
          </p:cNvPr>
          <p:cNvSpPr txBox="1"/>
          <p:nvPr/>
        </p:nvSpPr>
        <p:spPr>
          <a:xfrm rot="5400000" flipH="1">
            <a:off x="7279926" y="2205949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26;g35ca313daad_0_0">
            <a:extLst>
              <a:ext uri="{FF2B5EF4-FFF2-40B4-BE49-F238E27FC236}">
                <a16:creationId xmlns:a16="http://schemas.microsoft.com/office/drawing/2014/main" id="{5BCAD9DD-94AE-35DE-577F-6E69B282F997}"/>
              </a:ext>
            </a:extLst>
          </p:cNvPr>
          <p:cNvSpPr txBox="1"/>
          <p:nvPr/>
        </p:nvSpPr>
        <p:spPr>
          <a:xfrm rot="5400000" flipH="1">
            <a:off x="5466744" y="2205949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24" name="Google Shape;1229;g35ca313daad_0_0">
            <a:extLst>
              <a:ext uri="{FF2B5EF4-FFF2-40B4-BE49-F238E27FC236}">
                <a16:creationId xmlns:a16="http://schemas.microsoft.com/office/drawing/2014/main" id="{10561154-A0E2-A09C-9DA8-4C4801967B70}"/>
              </a:ext>
            </a:extLst>
          </p:cNvPr>
          <p:cNvGrpSpPr/>
          <p:nvPr/>
        </p:nvGrpSpPr>
        <p:grpSpPr>
          <a:xfrm>
            <a:off x="5126874" y="2195495"/>
            <a:ext cx="1236300" cy="477000"/>
            <a:chOff x="-2094375" y="1746300"/>
            <a:chExt cx="1236300" cy="477000"/>
          </a:xfrm>
        </p:grpSpPr>
        <p:sp>
          <p:nvSpPr>
            <p:cNvPr id="126" name="Google Shape;1230;g35ca313daad_0_0">
              <a:extLst>
                <a:ext uri="{FF2B5EF4-FFF2-40B4-BE49-F238E27FC236}">
                  <a16:creationId xmlns:a16="http://schemas.microsoft.com/office/drawing/2014/main" id="{1CC7B320-DF6E-BF94-751B-D8695E776EC8}"/>
                </a:ext>
              </a:extLst>
            </p:cNvPr>
            <p:cNvSpPr/>
            <p:nvPr/>
          </p:nvSpPr>
          <p:spPr>
            <a:xfrm flipH="1">
              <a:off x="-2094375" y="1746300"/>
              <a:ext cx="1236300" cy="477000"/>
            </a:xfrm>
            <a:prstGeom prst="rect">
              <a:avLst/>
            </a:prstGeom>
            <a:solidFill>
              <a:srgbClr val="CFE2F3"/>
            </a:solidFill>
            <a:ln w="19050" cap="flat" cmpd="sng">
              <a:solidFill>
                <a:srgbClr val="1B587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endParaRPr sz="1400" kern="0">
                <a:solidFill>
                  <a:srgbClr val="FFFFFF"/>
                </a:solidFill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7" name="Google Shape;1231;g35ca313daad_0_0">
              <a:extLst>
                <a:ext uri="{FF2B5EF4-FFF2-40B4-BE49-F238E27FC236}">
                  <a16:creationId xmlns:a16="http://schemas.microsoft.com/office/drawing/2014/main" id="{5E96E1AA-E3F7-2EE0-B40D-D14E822E7680}"/>
                </a:ext>
              </a:extLst>
            </p:cNvPr>
            <p:cNvCxnSpPr>
              <a:cxnSpLocks/>
              <a:stCxn id="135" idx="4"/>
              <a:endCxn id="131" idx="0"/>
            </p:cNvCxnSpPr>
            <p:nvPr/>
          </p:nvCxnSpPr>
          <p:spPr>
            <a:xfrm rot="10800000">
              <a:off x="-1973812" y="1787100"/>
              <a:ext cx="0" cy="3954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28" name="Google Shape;1234;g35ca313daad_0_0">
              <a:extLst>
                <a:ext uri="{FF2B5EF4-FFF2-40B4-BE49-F238E27FC236}">
                  <a16:creationId xmlns:a16="http://schemas.microsoft.com/office/drawing/2014/main" id="{CD4CFBC0-DBF7-F575-6301-77D1B8145279}"/>
                </a:ext>
              </a:extLst>
            </p:cNvPr>
            <p:cNvCxnSpPr>
              <a:cxnSpLocks/>
              <a:stCxn id="136" idx="4"/>
              <a:endCxn id="132" idx="0"/>
            </p:cNvCxnSpPr>
            <p:nvPr/>
          </p:nvCxnSpPr>
          <p:spPr>
            <a:xfrm rot="10800000">
              <a:off x="-1675048" y="1787100"/>
              <a:ext cx="0" cy="3954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29" name="Google Shape;1237;g35ca313daad_0_0">
              <a:extLst>
                <a:ext uri="{FF2B5EF4-FFF2-40B4-BE49-F238E27FC236}">
                  <a16:creationId xmlns:a16="http://schemas.microsoft.com/office/drawing/2014/main" id="{1668DBE1-8F15-5927-2090-A4199CD9C7EF}"/>
                </a:ext>
              </a:extLst>
            </p:cNvPr>
            <p:cNvCxnSpPr>
              <a:cxnSpLocks/>
              <a:stCxn id="137" idx="4"/>
              <a:endCxn id="133" idx="0"/>
            </p:cNvCxnSpPr>
            <p:nvPr/>
          </p:nvCxnSpPr>
          <p:spPr>
            <a:xfrm rot="10800000">
              <a:off x="-961542" y="1787100"/>
              <a:ext cx="0" cy="3954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0" name="Google Shape;1240;g35ca313daad_0_0">
              <a:extLst>
                <a:ext uri="{FF2B5EF4-FFF2-40B4-BE49-F238E27FC236}">
                  <a16:creationId xmlns:a16="http://schemas.microsoft.com/office/drawing/2014/main" id="{31A58C06-4635-EB19-1642-F0C21158F966}"/>
                </a:ext>
              </a:extLst>
            </p:cNvPr>
            <p:cNvCxnSpPr>
              <a:cxnSpLocks/>
              <a:stCxn id="133" idx="6"/>
              <a:endCxn id="131" idx="2"/>
            </p:cNvCxnSpPr>
            <p:nvPr/>
          </p:nvCxnSpPr>
          <p:spPr>
            <a:xfrm rot="10800000">
              <a:off x="-2047392" y="1855469"/>
              <a:ext cx="11595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1" name="Google Shape;1233;g35ca313daad_0_0">
              <a:extLst>
                <a:ext uri="{FF2B5EF4-FFF2-40B4-BE49-F238E27FC236}">
                  <a16:creationId xmlns:a16="http://schemas.microsoft.com/office/drawing/2014/main" id="{E5D09C99-2A7E-E170-9E40-DC13EDE1E4B9}"/>
                </a:ext>
              </a:extLst>
            </p:cNvPr>
            <p:cNvSpPr/>
            <p:nvPr/>
          </p:nvSpPr>
          <p:spPr>
            <a:xfrm>
              <a:off x="-2047462" y="1787219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endParaRPr sz="1400" kern="0">
                <a:solidFill>
                  <a:srgbClr val="4E8542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236;g35ca313daad_0_0">
              <a:extLst>
                <a:ext uri="{FF2B5EF4-FFF2-40B4-BE49-F238E27FC236}">
                  <a16:creationId xmlns:a16="http://schemas.microsoft.com/office/drawing/2014/main" id="{500B1A0E-7651-7F91-08B3-A96F2BF33DD7}"/>
                </a:ext>
              </a:extLst>
            </p:cNvPr>
            <p:cNvSpPr/>
            <p:nvPr/>
          </p:nvSpPr>
          <p:spPr>
            <a:xfrm>
              <a:off x="-1748698" y="1787219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endParaRPr sz="1400" kern="0">
                <a:solidFill>
                  <a:srgbClr val="4E8542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239;g35ca313daad_0_0">
              <a:extLst>
                <a:ext uri="{FF2B5EF4-FFF2-40B4-BE49-F238E27FC236}">
                  <a16:creationId xmlns:a16="http://schemas.microsoft.com/office/drawing/2014/main" id="{70CEC5A2-BBAE-C727-B060-DCEFDFBA4D05}"/>
                </a:ext>
              </a:extLst>
            </p:cNvPr>
            <p:cNvSpPr/>
            <p:nvPr/>
          </p:nvSpPr>
          <p:spPr>
            <a:xfrm>
              <a:off x="-1035192" y="1787219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endParaRPr sz="1400" kern="0">
                <a:solidFill>
                  <a:srgbClr val="4E8542"/>
                </a:solidFill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4" name="Google Shape;1241;g35ca313daad_0_0">
              <a:extLst>
                <a:ext uri="{FF2B5EF4-FFF2-40B4-BE49-F238E27FC236}">
                  <a16:creationId xmlns:a16="http://schemas.microsoft.com/office/drawing/2014/main" id="{7F6C6EE8-DE43-2FD9-9A79-DEC5818BECBE}"/>
                </a:ext>
              </a:extLst>
            </p:cNvPr>
            <p:cNvCxnSpPr>
              <a:cxnSpLocks/>
              <a:stCxn id="137" idx="6"/>
              <a:endCxn id="135" idx="2"/>
            </p:cNvCxnSpPr>
            <p:nvPr/>
          </p:nvCxnSpPr>
          <p:spPr>
            <a:xfrm rot="10800000">
              <a:off x="-2047392" y="2114250"/>
              <a:ext cx="11595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5" name="Google Shape;1232;g35ca313daad_0_0">
              <a:extLst>
                <a:ext uri="{FF2B5EF4-FFF2-40B4-BE49-F238E27FC236}">
                  <a16:creationId xmlns:a16="http://schemas.microsoft.com/office/drawing/2014/main" id="{66E3FD27-222E-B81A-3D16-61094A678215}"/>
                </a:ext>
              </a:extLst>
            </p:cNvPr>
            <p:cNvSpPr/>
            <p:nvPr/>
          </p:nvSpPr>
          <p:spPr>
            <a:xfrm>
              <a:off x="-2047462" y="2046000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endParaRPr sz="1400" kern="0">
                <a:solidFill>
                  <a:srgbClr val="4E8542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235;g35ca313daad_0_0">
              <a:extLst>
                <a:ext uri="{FF2B5EF4-FFF2-40B4-BE49-F238E27FC236}">
                  <a16:creationId xmlns:a16="http://schemas.microsoft.com/office/drawing/2014/main" id="{54326C89-DD35-39C1-B193-0F8023E9118E}"/>
                </a:ext>
              </a:extLst>
            </p:cNvPr>
            <p:cNvSpPr/>
            <p:nvPr/>
          </p:nvSpPr>
          <p:spPr>
            <a:xfrm>
              <a:off x="-1748698" y="2046000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endParaRPr sz="1400" kern="0">
                <a:solidFill>
                  <a:srgbClr val="4E8542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238;g35ca313daad_0_0">
              <a:extLst>
                <a:ext uri="{FF2B5EF4-FFF2-40B4-BE49-F238E27FC236}">
                  <a16:creationId xmlns:a16="http://schemas.microsoft.com/office/drawing/2014/main" id="{809E3DA3-B12B-F1CC-DCDA-E0D00EE8F803}"/>
                </a:ext>
              </a:extLst>
            </p:cNvPr>
            <p:cNvSpPr/>
            <p:nvPr/>
          </p:nvSpPr>
          <p:spPr>
            <a:xfrm>
              <a:off x="-1035192" y="2046000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endParaRPr sz="1400" kern="0">
                <a:solidFill>
                  <a:srgbClr val="4E8542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242;g35ca313daad_0_0">
              <a:extLst>
                <a:ext uri="{FF2B5EF4-FFF2-40B4-BE49-F238E27FC236}">
                  <a16:creationId xmlns:a16="http://schemas.microsoft.com/office/drawing/2014/main" id="{2F6C9F99-1796-A397-551F-15AEF82F7023}"/>
                </a:ext>
              </a:extLst>
            </p:cNvPr>
            <p:cNvSpPr txBox="1"/>
            <p:nvPr/>
          </p:nvSpPr>
          <p:spPr>
            <a:xfrm rot="5400000" flipH="1">
              <a:off x="-1401950" y="1807475"/>
              <a:ext cx="273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800"/>
                <a:defRPr/>
              </a:pPr>
              <a:r>
                <a:rPr lang="en-US" kern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…</a:t>
              </a:r>
              <a:endParaRPr sz="14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246;g35ca313daad_0_0">
            <a:extLst>
              <a:ext uri="{FF2B5EF4-FFF2-40B4-BE49-F238E27FC236}">
                <a16:creationId xmlns:a16="http://schemas.microsoft.com/office/drawing/2014/main" id="{C3D0016D-438C-A262-C6DE-D4B11CDBAFD3}"/>
              </a:ext>
            </a:extLst>
          </p:cNvPr>
          <p:cNvSpPr/>
          <p:nvPr/>
        </p:nvSpPr>
        <p:spPr>
          <a:xfrm flipH="1">
            <a:off x="6400124" y="2195495"/>
            <a:ext cx="1236300" cy="477000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400"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143" name="Google Shape;1247;g35ca313daad_0_0">
            <a:extLst>
              <a:ext uri="{FF2B5EF4-FFF2-40B4-BE49-F238E27FC236}">
                <a16:creationId xmlns:a16="http://schemas.microsoft.com/office/drawing/2014/main" id="{481D28FC-9417-AAD4-4225-14326E51E21A}"/>
              </a:ext>
            </a:extLst>
          </p:cNvPr>
          <p:cNvCxnSpPr>
            <a:cxnSpLocks/>
            <a:stCxn id="151" idx="4"/>
            <a:endCxn id="147" idx="0"/>
          </p:cNvCxnSpPr>
          <p:nvPr/>
        </p:nvCxnSpPr>
        <p:spPr>
          <a:xfrm rot="10800000">
            <a:off x="6520687" y="2236295"/>
            <a:ext cx="0" cy="395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250;g35ca313daad_0_0">
            <a:extLst>
              <a:ext uri="{FF2B5EF4-FFF2-40B4-BE49-F238E27FC236}">
                <a16:creationId xmlns:a16="http://schemas.microsoft.com/office/drawing/2014/main" id="{3CE4E758-3A07-312C-C5D9-7068D740C036}"/>
              </a:ext>
            </a:extLst>
          </p:cNvPr>
          <p:cNvCxnSpPr>
            <a:cxnSpLocks/>
            <a:stCxn id="152" idx="4"/>
            <a:endCxn id="148" idx="0"/>
          </p:cNvCxnSpPr>
          <p:nvPr/>
        </p:nvCxnSpPr>
        <p:spPr>
          <a:xfrm rot="10800000">
            <a:off x="6819451" y="2236295"/>
            <a:ext cx="0" cy="395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5" name="Google Shape;1253;g35ca313daad_0_0">
            <a:extLst>
              <a:ext uri="{FF2B5EF4-FFF2-40B4-BE49-F238E27FC236}">
                <a16:creationId xmlns:a16="http://schemas.microsoft.com/office/drawing/2014/main" id="{364FAFA7-193E-E808-31FB-2CDF0B9D1355}"/>
              </a:ext>
            </a:extLst>
          </p:cNvPr>
          <p:cNvCxnSpPr>
            <a:cxnSpLocks/>
            <a:stCxn id="153" idx="4"/>
            <a:endCxn id="149" idx="0"/>
          </p:cNvCxnSpPr>
          <p:nvPr/>
        </p:nvCxnSpPr>
        <p:spPr>
          <a:xfrm rot="10800000">
            <a:off x="7532957" y="2236295"/>
            <a:ext cx="0" cy="395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6" name="Google Shape;1256;g35ca313daad_0_0">
            <a:extLst>
              <a:ext uri="{FF2B5EF4-FFF2-40B4-BE49-F238E27FC236}">
                <a16:creationId xmlns:a16="http://schemas.microsoft.com/office/drawing/2014/main" id="{0C503C13-5107-36A7-9F70-AEBF831F5B16}"/>
              </a:ext>
            </a:extLst>
          </p:cNvPr>
          <p:cNvCxnSpPr>
            <a:cxnSpLocks/>
            <a:stCxn id="149" idx="6"/>
            <a:endCxn id="147" idx="2"/>
          </p:cNvCxnSpPr>
          <p:nvPr/>
        </p:nvCxnSpPr>
        <p:spPr>
          <a:xfrm rot="10800000">
            <a:off x="6447107" y="2304664"/>
            <a:ext cx="11595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7" name="Google Shape;1249;g35ca313daad_0_0">
            <a:extLst>
              <a:ext uri="{FF2B5EF4-FFF2-40B4-BE49-F238E27FC236}">
                <a16:creationId xmlns:a16="http://schemas.microsoft.com/office/drawing/2014/main" id="{88419B87-8426-61B0-2564-5CE7EE6F8C40}"/>
              </a:ext>
            </a:extLst>
          </p:cNvPr>
          <p:cNvSpPr/>
          <p:nvPr/>
        </p:nvSpPr>
        <p:spPr>
          <a:xfrm>
            <a:off x="6447037" y="2236414"/>
            <a:ext cx="147300" cy="1365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1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400" kern="0">
              <a:solidFill>
                <a:srgbClr val="4E854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252;g35ca313daad_0_0">
            <a:extLst>
              <a:ext uri="{FF2B5EF4-FFF2-40B4-BE49-F238E27FC236}">
                <a16:creationId xmlns:a16="http://schemas.microsoft.com/office/drawing/2014/main" id="{C9765CB8-E9F5-F744-6763-07A9DF52984B}"/>
              </a:ext>
            </a:extLst>
          </p:cNvPr>
          <p:cNvSpPr/>
          <p:nvPr/>
        </p:nvSpPr>
        <p:spPr>
          <a:xfrm>
            <a:off x="6745801" y="2236414"/>
            <a:ext cx="147300" cy="1365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1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400" kern="0">
              <a:solidFill>
                <a:srgbClr val="4E854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255;g35ca313daad_0_0">
            <a:extLst>
              <a:ext uri="{FF2B5EF4-FFF2-40B4-BE49-F238E27FC236}">
                <a16:creationId xmlns:a16="http://schemas.microsoft.com/office/drawing/2014/main" id="{6FC03488-36B1-CA4F-360E-D522B9059DF7}"/>
              </a:ext>
            </a:extLst>
          </p:cNvPr>
          <p:cNvSpPr/>
          <p:nvPr/>
        </p:nvSpPr>
        <p:spPr>
          <a:xfrm>
            <a:off x="7459307" y="2236414"/>
            <a:ext cx="147300" cy="1365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1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400" kern="0">
              <a:solidFill>
                <a:srgbClr val="4E8542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150" name="Google Shape;1257;g35ca313daad_0_0">
            <a:extLst>
              <a:ext uri="{FF2B5EF4-FFF2-40B4-BE49-F238E27FC236}">
                <a16:creationId xmlns:a16="http://schemas.microsoft.com/office/drawing/2014/main" id="{6C6825A7-2C0C-FB4A-32C2-C386389A4F99}"/>
              </a:ext>
            </a:extLst>
          </p:cNvPr>
          <p:cNvCxnSpPr>
            <a:cxnSpLocks/>
            <a:stCxn id="153" idx="6"/>
            <a:endCxn id="151" idx="2"/>
          </p:cNvCxnSpPr>
          <p:nvPr/>
        </p:nvCxnSpPr>
        <p:spPr>
          <a:xfrm rot="10800000">
            <a:off x="6447107" y="2563445"/>
            <a:ext cx="11595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248;g35ca313daad_0_0">
            <a:extLst>
              <a:ext uri="{FF2B5EF4-FFF2-40B4-BE49-F238E27FC236}">
                <a16:creationId xmlns:a16="http://schemas.microsoft.com/office/drawing/2014/main" id="{1B86FB5A-520A-D7F4-9D24-5DAD59A539CE}"/>
              </a:ext>
            </a:extLst>
          </p:cNvPr>
          <p:cNvSpPr/>
          <p:nvPr/>
        </p:nvSpPr>
        <p:spPr>
          <a:xfrm>
            <a:off x="6447037" y="2495195"/>
            <a:ext cx="147300" cy="1365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1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400" kern="0">
              <a:solidFill>
                <a:srgbClr val="4E854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251;g35ca313daad_0_0">
            <a:extLst>
              <a:ext uri="{FF2B5EF4-FFF2-40B4-BE49-F238E27FC236}">
                <a16:creationId xmlns:a16="http://schemas.microsoft.com/office/drawing/2014/main" id="{A28E4B39-CC38-B502-80E6-F89467C20A03}"/>
              </a:ext>
            </a:extLst>
          </p:cNvPr>
          <p:cNvSpPr/>
          <p:nvPr/>
        </p:nvSpPr>
        <p:spPr>
          <a:xfrm>
            <a:off x="6745801" y="2495195"/>
            <a:ext cx="147300" cy="1365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1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400" kern="0">
              <a:solidFill>
                <a:srgbClr val="4E854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254;g35ca313daad_0_0">
            <a:extLst>
              <a:ext uri="{FF2B5EF4-FFF2-40B4-BE49-F238E27FC236}">
                <a16:creationId xmlns:a16="http://schemas.microsoft.com/office/drawing/2014/main" id="{BB2DC7BE-5A7E-E07D-81C8-8B962EABB98E}"/>
              </a:ext>
            </a:extLst>
          </p:cNvPr>
          <p:cNvSpPr/>
          <p:nvPr/>
        </p:nvSpPr>
        <p:spPr>
          <a:xfrm>
            <a:off x="7459307" y="2495195"/>
            <a:ext cx="147300" cy="1365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1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endParaRPr sz="1400" kern="0">
              <a:solidFill>
                <a:srgbClr val="4E854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258;g35ca313daad_0_0">
            <a:extLst>
              <a:ext uri="{FF2B5EF4-FFF2-40B4-BE49-F238E27FC236}">
                <a16:creationId xmlns:a16="http://schemas.microsoft.com/office/drawing/2014/main" id="{6CB8144E-6D52-C3C9-46A0-C3E9A3CDE740}"/>
              </a:ext>
            </a:extLst>
          </p:cNvPr>
          <p:cNvSpPr txBox="1"/>
          <p:nvPr/>
        </p:nvSpPr>
        <p:spPr>
          <a:xfrm rot="5400000" flipH="1">
            <a:off x="7092549" y="2256670"/>
            <a:ext cx="273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defRPr/>
            </a:pPr>
            <a:r>
              <a:rPr lang="en-US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204;g35ca313daad_0_0">
            <a:extLst>
              <a:ext uri="{FF2B5EF4-FFF2-40B4-BE49-F238E27FC236}">
                <a16:creationId xmlns:a16="http://schemas.microsoft.com/office/drawing/2014/main" id="{B3BE969D-EBCF-0000-8C5A-4B95E7A8E9CC}"/>
              </a:ext>
            </a:extLst>
          </p:cNvPr>
          <p:cNvSpPr txBox="1"/>
          <p:nvPr/>
        </p:nvSpPr>
        <p:spPr>
          <a:xfrm flipH="1">
            <a:off x="8401166" y="2342759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C35D0A21-B3B2-EB83-AC31-29DD6E9AEB96}"/>
              </a:ext>
            </a:extLst>
          </p:cNvPr>
          <p:cNvGrpSpPr/>
          <p:nvPr/>
        </p:nvGrpSpPr>
        <p:grpSpPr>
          <a:xfrm>
            <a:off x="6337440" y="2073940"/>
            <a:ext cx="1099139" cy="461448"/>
            <a:chOff x="7982862" y="2247956"/>
            <a:chExt cx="1099139" cy="461448"/>
          </a:xfrm>
        </p:grpSpPr>
        <p:sp>
          <p:nvSpPr>
            <p:cNvPr id="141" name="Google Shape;1259;g35ca313daad_0_0">
              <a:extLst>
                <a:ext uri="{FF2B5EF4-FFF2-40B4-BE49-F238E27FC236}">
                  <a16:creationId xmlns:a16="http://schemas.microsoft.com/office/drawing/2014/main" id="{F5FFC03D-500F-AE4A-F05C-848F5BE70B4A}"/>
                </a:ext>
              </a:extLst>
            </p:cNvPr>
            <p:cNvSpPr/>
            <p:nvPr/>
          </p:nvSpPr>
          <p:spPr>
            <a:xfrm>
              <a:off x="8155601" y="2340104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r>
                <a:rPr lang="en-US"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Querying Unit </a:t>
              </a:r>
              <a:endParaRPr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262;g35ca313daad_0_0">
              <a:extLst>
                <a:ext uri="{FF2B5EF4-FFF2-40B4-BE49-F238E27FC236}">
                  <a16:creationId xmlns:a16="http://schemas.microsoft.com/office/drawing/2014/main" id="{8557DAE3-420B-E9BE-B7E6-578A587980A5}"/>
                </a:ext>
              </a:extLst>
            </p:cNvPr>
            <p:cNvSpPr/>
            <p:nvPr/>
          </p:nvSpPr>
          <p:spPr>
            <a:xfrm>
              <a:off x="7982862" y="2247956"/>
              <a:ext cx="270000" cy="270000"/>
            </a:xfrm>
            <a:prstGeom prst="ellipse">
              <a:avLst/>
            </a:prstGeom>
            <a:solidFill>
              <a:srgbClr val="BFBFB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V</a:t>
              </a:r>
              <a:endParaRPr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E188F24A-1165-5D91-4F58-D10DD98F4D89}"/>
              </a:ext>
            </a:extLst>
          </p:cNvPr>
          <p:cNvGrpSpPr/>
          <p:nvPr/>
        </p:nvGrpSpPr>
        <p:grpSpPr>
          <a:xfrm>
            <a:off x="5079328" y="2080423"/>
            <a:ext cx="1099139" cy="461448"/>
            <a:chOff x="7982862" y="2247956"/>
            <a:chExt cx="1099139" cy="461448"/>
          </a:xfrm>
        </p:grpSpPr>
        <p:sp>
          <p:nvSpPr>
            <p:cNvPr id="169" name="Google Shape;1259;g35ca313daad_0_0">
              <a:extLst>
                <a:ext uri="{FF2B5EF4-FFF2-40B4-BE49-F238E27FC236}">
                  <a16:creationId xmlns:a16="http://schemas.microsoft.com/office/drawing/2014/main" id="{AFE924BE-415C-68CD-D92B-09EFAB33601D}"/>
                </a:ext>
              </a:extLst>
            </p:cNvPr>
            <p:cNvSpPr/>
            <p:nvPr/>
          </p:nvSpPr>
          <p:spPr>
            <a:xfrm>
              <a:off x="8155601" y="2340104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r>
                <a:rPr lang="en-US"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Querying Unit </a:t>
              </a:r>
              <a:endParaRPr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262;g35ca313daad_0_0">
              <a:extLst>
                <a:ext uri="{FF2B5EF4-FFF2-40B4-BE49-F238E27FC236}">
                  <a16:creationId xmlns:a16="http://schemas.microsoft.com/office/drawing/2014/main" id="{5D6587EF-A484-0980-8BD5-4D61A713200E}"/>
                </a:ext>
              </a:extLst>
            </p:cNvPr>
            <p:cNvSpPr/>
            <p:nvPr/>
          </p:nvSpPr>
          <p:spPr>
            <a:xfrm>
              <a:off x="7982862" y="2247956"/>
              <a:ext cx="270000" cy="270000"/>
            </a:xfrm>
            <a:prstGeom prst="ellipse">
              <a:avLst/>
            </a:prstGeom>
            <a:solidFill>
              <a:srgbClr val="BFBFB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V</a:t>
              </a:r>
              <a:endParaRPr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3FA9005-204A-BF40-25DE-8F7A2405170B}"/>
              </a:ext>
            </a:extLst>
          </p:cNvPr>
          <p:cNvSpPr/>
          <p:nvPr/>
        </p:nvSpPr>
        <p:spPr>
          <a:xfrm>
            <a:off x="2455642" y="1743152"/>
            <a:ext cx="7309304" cy="1565202"/>
          </a:xfrm>
          <a:prstGeom prst="rect">
            <a:avLst/>
          </a:prstGeom>
          <a:solidFill>
            <a:srgbClr val="FFFFFF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2" name="Google Shape;1227;g35ca313daad_0_0">
            <a:extLst>
              <a:ext uri="{FF2B5EF4-FFF2-40B4-BE49-F238E27FC236}">
                <a16:creationId xmlns:a16="http://schemas.microsoft.com/office/drawing/2014/main" id="{13649149-ECBF-1ABD-E801-5B21C53D37D6}"/>
              </a:ext>
            </a:extLst>
          </p:cNvPr>
          <p:cNvSpPr/>
          <p:nvPr/>
        </p:nvSpPr>
        <p:spPr>
          <a:xfrm>
            <a:off x="5126899" y="2706807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rgbClr val="323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defRPr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Arithmetic Unit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260;g35ca313daad_0_0">
            <a:extLst>
              <a:ext uri="{FF2B5EF4-FFF2-40B4-BE49-F238E27FC236}">
                <a16:creationId xmlns:a16="http://schemas.microsoft.com/office/drawing/2014/main" id="{0C6211B5-1B43-D42A-30CE-1FF6E8580DDB}"/>
              </a:ext>
            </a:extLst>
          </p:cNvPr>
          <p:cNvSpPr/>
          <p:nvPr/>
        </p:nvSpPr>
        <p:spPr>
          <a:xfrm>
            <a:off x="5484412" y="2706807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336405-3D90-D5EC-22FD-A5E77C5EADA2}"/>
              </a:ext>
            </a:extLst>
          </p:cNvPr>
          <p:cNvSpPr/>
          <p:nvPr/>
        </p:nvSpPr>
        <p:spPr>
          <a:xfrm>
            <a:off x="1773625" y="3542553"/>
            <a:ext cx="4289602" cy="2042807"/>
          </a:xfrm>
          <a:prstGeom prst="rect">
            <a:avLst/>
          </a:prstGeom>
          <a:solidFill>
            <a:srgbClr val="E3DBE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5E785F-2662-E120-7B08-59F12E39123C}"/>
              </a:ext>
            </a:extLst>
          </p:cNvPr>
          <p:cNvSpPr txBox="1"/>
          <p:nvPr/>
        </p:nvSpPr>
        <p:spPr>
          <a:xfrm>
            <a:off x="2993241" y="3579822"/>
            <a:ext cx="1875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Arithmetic Unit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D5CCF0-0A0C-74F4-20EB-A4DBD6D58D68}"/>
              </a:ext>
            </a:extLst>
          </p:cNvPr>
          <p:cNvSpPr txBox="1"/>
          <p:nvPr/>
        </p:nvSpPr>
        <p:spPr>
          <a:xfrm>
            <a:off x="1790765" y="4455183"/>
            <a:ext cx="4272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Paradigm: </a:t>
            </a:r>
            <a:r>
              <a:rPr lang="en-US" sz="1600" dirty="0"/>
              <a:t>Implements Processing Near DRAM</a:t>
            </a:r>
          </a:p>
        </p:txBody>
      </p:sp>
      <p:sp>
        <p:nvSpPr>
          <p:cNvPr id="28" name="Google Shape;1262;g35ca313daad_0_0">
            <a:extLst>
              <a:ext uri="{FF2B5EF4-FFF2-40B4-BE49-F238E27FC236}">
                <a16:creationId xmlns:a16="http://schemas.microsoft.com/office/drawing/2014/main" id="{DEE27E5A-C0BB-6244-9C67-EAEC0082FB7F}"/>
              </a:ext>
            </a:extLst>
          </p:cNvPr>
          <p:cNvSpPr/>
          <p:nvPr/>
        </p:nvSpPr>
        <p:spPr>
          <a:xfrm>
            <a:off x="1635252" y="3399014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6D7B36F-D3DD-CC0C-FA19-5858BDA4BCA3}"/>
              </a:ext>
            </a:extLst>
          </p:cNvPr>
          <p:cNvSpPr txBox="1"/>
          <p:nvPr/>
        </p:nvSpPr>
        <p:spPr>
          <a:xfrm>
            <a:off x="1790765" y="3909781"/>
            <a:ext cx="4116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Performs arithmetic and logical operations required for RSGA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6BDD93-3E91-EF9B-CF0C-9441A28A1648}"/>
              </a:ext>
            </a:extLst>
          </p:cNvPr>
          <p:cNvSpPr txBox="1"/>
          <p:nvPr/>
        </p:nvSpPr>
        <p:spPr>
          <a:xfrm>
            <a:off x="1790764" y="4754362"/>
            <a:ext cx="4272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Design: </a:t>
            </a:r>
            <a:r>
              <a:rPr lang="en-US" sz="1600" dirty="0"/>
              <a:t>Based on the FULCRUM</a:t>
            </a:r>
            <a:r>
              <a:rPr lang="en-US" sz="1600" baseline="30000" dirty="0"/>
              <a:t>1</a:t>
            </a:r>
            <a:r>
              <a:rPr lang="en-US" sz="1600" dirty="0"/>
              <a:t> architecture for leveraging DRAM subarray proximity for low-latency parallel arithmetic operations</a:t>
            </a:r>
            <a:r>
              <a:rPr lang="en-US" sz="1600" b="1" dirty="0"/>
              <a:t> </a:t>
            </a:r>
            <a:endParaRPr lang="en-US" sz="1600" dirty="0"/>
          </a:p>
        </p:txBody>
      </p:sp>
      <p:sp>
        <p:nvSpPr>
          <p:cNvPr id="31" name="Right Brace 30">
            <a:extLst>
              <a:ext uri="{FF2B5EF4-FFF2-40B4-BE49-F238E27FC236}">
                <a16:creationId xmlns:a16="http://schemas.microsoft.com/office/drawing/2014/main" id="{EE7E3A89-3C87-1F38-40ED-4363C94BFB56}"/>
              </a:ext>
            </a:extLst>
          </p:cNvPr>
          <p:cNvSpPr/>
          <p:nvPr/>
        </p:nvSpPr>
        <p:spPr>
          <a:xfrm rot="5400000">
            <a:off x="3783424" y="3620780"/>
            <a:ext cx="270000" cy="4289600"/>
          </a:xfrm>
          <a:prstGeom prst="righ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0F947E-4F64-7367-5B54-FE34F56CB34A}"/>
              </a:ext>
            </a:extLst>
          </p:cNvPr>
          <p:cNvSpPr txBox="1"/>
          <p:nvPr/>
        </p:nvSpPr>
        <p:spPr>
          <a:xfrm>
            <a:off x="1842809" y="5865043"/>
            <a:ext cx="4151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accent2"/>
                </a:solidFill>
              </a:rPr>
              <a:t>1 per two subarrays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97CDED-CE09-0A07-F7F2-CB34EDCE8979}"/>
              </a:ext>
            </a:extLst>
          </p:cNvPr>
          <p:cNvSpPr txBox="1"/>
          <p:nvPr/>
        </p:nvSpPr>
        <p:spPr>
          <a:xfrm>
            <a:off x="2878223" y="6419833"/>
            <a:ext cx="46722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1: [</a:t>
            </a:r>
            <a:r>
              <a:rPr lang="en-US" sz="1200" dirty="0" err="1"/>
              <a:t>Lenjani</a:t>
            </a:r>
            <a:r>
              <a:rPr lang="en-US" sz="1200" dirty="0"/>
              <a:t>, HPCA’20]; </a:t>
            </a:r>
          </a:p>
        </p:txBody>
      </p:sp>
    </p:spTree>
    <p:extLst>
      <p:ext uri="{BB962C8B-B14F-4D97-AF65-F5344CB8AC3E}">
        <p14:creationId xmlns:p14="http://schemas.microsoft.com/office/powerpoint/2010/main" val="135006377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90A18-C661-DDE3-1F67-98A2F99E1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C3861-A99C-2A05-5663-34B0DA0F7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Architecture &amp; System (IV/IV)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E14893-4234-784A-3ED6-3CFE3E81CA32}"/>
              </a:ext>
            </a:extLst>
          </p:cNvPr>
          <p:cNvSpPr txBox="1"/>
          <p:nvPr/>
        </p:nvSpPr>
        <p:spPr>
          <a:xfrm>
            <a:off x="3789416" y="1073826"/>
            <a:ext cx="4778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ea typeface="Calibri"/>
                <a:cs typeface="Calibri"/>
                <a:sym typeface="Calibri"/>
              </a:rPr>
              <a:t>SSD-Internal DRAM Components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7D9E685-BB6F-61A2-F582-7A97E027F063}"/>
              </a:ext>
            </a:extLst>
          </p:cNvPr>
          <p:cNvGrpSpPr/>
          <p:nvPr/>
        </p:nvGrpSpPr>
        <p:grpSpPr>
          <a:xfrm>
            <a:off x="2427053" y="1695611"/>
            <a:ext cx="7337893" cy="1612744"/>
            <a:chOff x="903053" y="1774633"/>
            <a:chExt cx="7337893" cy="1612744"/>
          </a:xfrm>
        </p:grpSpPr>
        <p:sp>
          <p:nvSpPr>
            <p:cNvPr id="108" name="Google Shape;1161;g35ca313daad_0_0">
              <a:extLst>
                <a:ext uri="{FF2B5EF4-FFF2-40B4-BE49-F238E27FC236}">
                  <a16:creationId xmlns:a16="http://schemas.microsoft.com/office/drawing/2014/main" id="{D3D2FE71-E4D7-790D-F1A0-920C4291FC46}"/>
                </a:ext>
              </a:extLst>
            </p:cNvPr>
            <p:cNvSpPr/>
            <p:nvPr/>
          </p:nvSpPr>
          <p:spPr>
            <a:xfrm>
              <a:off x="989858" y="1835891"/>
              <a:ext cx="7222500" cy="1535574"/>
            </a:xfrm>
            <a:prstGeom prst="roundRect">
              <a:avLst>
                <a:gd name="adj" fmla="val 0"/>
              </a:avLst>
            </a:prstGeom>
            <a:solidFill>
              <a:srgbClr val="FCECE6"/>
            </a:solidFill>
            <a:ln w="19050" cap="flat" cmpd="sng">
              <a:solidFill>
                <a:srgbClr val="F07F0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defRPr/>
              </a:pPr>
              <a:endParaRPr sz="16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162;g35ca313daad_0_0">
              <a:extLst>
                <a:ext uri="{FF2B5EF4-FFF2-40B4-BE49-F238E27FC236}">
                  <a16:creationId xmlns:a16="http://schemas.microsoft.com/office/drawing/2014/main" id="{DABBE285-39D3-E1D6-DD30-8FC0E2FB8322}"/>
                </a:ext>
              </a:extLst>
            </p:cNvPr>
            <p:cNvSpPr txBox="1"/>
            <p:nvPr/>
          </p:nvSpPr>
          <p:spPr>
            <a:xfrm>
              <a:off x="903053" y="1774633"/>
              <a:ext cx="2287663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b="1" kern="0" dirty="0">
                  <a:solidFill>
                    <a:srgbClr val="F07F09"/>
                  </a:solidFill>
                  <a:ea typeface="Calibri"/>
                  <a:cs typeface="Calibri"/>
                  <a:sym typeface="Calibri"/>
                </a:rPr>
                <a:t>SSD-Internal DRAM</a:t>
              </a:r>
              <a:endParaRPr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98;g35ca313daad_0_0">
              <a:extLst>
                <a:ext uri="{FF2B5EF4-FFF2-40B4-BE49-F238E27FC236}">
                  <a16:creationId xmlns:a16="http://schemas.microsoft.com/office/drawing/2014/main" id="{4306BF18-5473-DA44-05A1-9FDA39E537EE}"/>
                </a:ext>
              </a:extLst>
            </p:cNvPr>
            <p:cNvSpPr txBox="1"/>
            <p:nvPr/>
          </p:nvSpPr>
          <p:spPr>
            <a:xfrm rot="5400000" flipH="1">
              <a:off x="1326095" y="2307550"/>
              <a:ext cx="396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…</a:t>
              </a:r>
              <a:endParaRPr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99;g35ca313daad_0_0">
              <a:extLst>
                <a:ext uri="{FF2B5EF4-FFF2-40B4-BE49-F238E27FC236}">
                  <a16:creationId xmlns:a16="http://schemas.microsoft.com/office/drawing/2014/main" id="{BCFFE3A9-1928-304A-34DC-93D0467F95E2}"/>
                </a:ext>
              </a:extLst>
            </p:cNvPr>
            <p:cNvSpPr/>
            <p:nvPr/>
          </p:nvSpPr>
          <p:spPr>
            <a:xfrm>
              <a:off x="1057592" y="2669630"/>
              <a:ext cx="780900" cy="2037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19050" cap="flat" cmpd="sng">
              <a:solidFill>
                <a:srgbClr val="F07F0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defRPr/>
              </a:pPr>
              <a:r>
                <a:rPr lang="en-US" sz="1600" b="1" kern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Bank</a:t>
              </a:r>
              <a:endParaRPr sz="1600" b="1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200;g35ca313daad_0_0">
              <a:extLst>
                <a:ext uri="{FF2B5EF4-FFF2-40B4-BE49-F238E27FC236}">
                  <a16:creationId xmlns:a16="http://schemas.microsoft.com/office/drawing/2014/main" id="{B1A4FDFB-6D8E-0AA6-A4AA-7F82C8EAA716}"/>
                </a:ext>
              </a:extLst>
            </p:cNvPr>
            <p:cNvSpPr/>
            <p:nvPr/>
          </p:nvSpPr>
          <p:spPr>
            <a:xfrm>
              <a:off x="1049667" y="2134380"/>
              <a:ext cx="780900" cy="2037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19050" cap="flat" cmpd="sng">
              <a:solidFill>
                <a:srgbClr val="F07F0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defRPr/>
              </a:pPr>
              <a:r>
                <a:rPr lang="en-US" sz="1600" b="1" kern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Bank</a:t>
              </a:r>
              <a:endParaRPr sz="1600" b="1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203;g35ca313daad_0_0">
              <a:extLst>
                <a:ext uri="{FF2B5EF4-FFF2-40B4-BE49-F238E27FC236}">
                  <a16:creationId xmlns:a16="http://schemas.microsoft.com/office/drawing/2014/main" id="{1E770C90-926B-3225-6424-505336977426}"/>
                </a:ext>
              </a:extLst>
            </p:cNvPr>
            <p:cNvSpPr/>
            <p:nvPr/>
          </p:nvSpPr>
          <p:spPr>
            <a:xfrm>
              <a:off x="2098134" y="2120968"/>
              <a:ext cx="5818625" cy="1034572"/>
            </a:xfrm>
            <a:prstGeom prst="roundRect">
              <a:avLst>
                <a:gd name="adj" fmla="val 0"/>
              </a:avLst>
            </a:prstGeom>
            <a:solidFill>
              <a:srgbClr val="F2F2F2"/>
            </a:solidFill>
            <a:ln w="19050" cap="flat" cmpd="sng">
              <a:solidFill>
                <a:srgbClr val="99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endParaRPr sz="14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204;g35ca313daad_0_0">
              <a:extLst>
                <a:ext uri="{FF2B5EF4-FFF2-40B4-BE49-F238E27FC236}">
                  <a16:creationId xmlns:a16="http://schemas.microsoft.com/office/drawing/2014/main" id="{21C268C0-2658-AA15-A270-E2000824A542}"/>
                </a:ext>
              </a:extLst>
            </p:cNvPr>
            <p:cNvSpPr txBox="1"/>
            <p:nvPr/>
          </p:nvSpPr>
          <p:spPr>
            <a:xfrm flipH="1">
              <a:off x="2577268" y="2431668"/>
              <a:ext cx="396600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800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…</a:t>
              </a:r>
              <a:endParaRPr sz="20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205;g35ca313daad_0_0">
              <a:extLst>
                <a:ext uri="{FF2B5EF4-FFF2-40B4-BE49-F238E27FC236}">
                  <a16:creationId xmlns:a16="http://schemas.microsoft.com/office/drawing/2014/main" id="{E53A0C70-9671-DD7D-1F1E-C6C272E26B09}"/>
                </a:ext>
              </a:extLst>
            </p:cNvPr>
            <p:cNvSpPr txBox="1"/>
            <p:nvPr/>
          </p:nvSpPr>
          <p:spPr>
            <a:xfrm>
              <a:off x="5960358" y="2330819"/>
              <a:ext cx="1164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kern="0" dirty="0">
                  <a:solidFill>
                    <a:srgbClr val="1B587C"/>
                  </a:solidFill>
                  <a:ea typeface="Calibri"/>
                  <a:cs typeface="Calibri"/>
                  <a:sym typeface="Calibri"/>
                </a:rPr>
                <a:t>Subarrays</a:t>
              </a:r>
              <a:endParaRPr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7" name="Google Shape;1206;g35ca313daad_0_0">
              <a:extLst>
                <a:ext uri="{FF2B5EF4-FFF2-40B4-BE49-F238E27FC236}">
                  <a16:creationId xmlns:a16="http://schemas.microsoft.com/office/drawing/2014/main" id="{4C53AA4B-2398-3695-DBE4-1A17031A9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62833" y="2120968"/>
              <a:ext cx="347796" cy="521500"/>
            </a:xfrm>
            <a:prstGeom prst="straightConnector1">
              <a:avLst/>
            </a:prstGeom>
            <a:noFill/>
            <a:ln w="19050" cap="flat" cmpd="sng">
              <a:solidFill>
                <a:srgbClr val="C00000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8" name="Google Shape;1207;g35ca313daad_0_0">
              <a:extLst>
                <a:ext uri="{FF2B5EF4-FFF2-40B4-BE49-F238E27FC236}">
                  <a16:creationId xmlns:a16="http://schemas.microsoft.com/office/drawing/2014/main" id="{1A2802E5-D0E8-3222-8E59-FDF525CBDCF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70758" y="2873330"/>
              <a:ext cx="307667" cy="261001"/>
            </a:xfrm>
            <a:prstGeom prst="straightConnector1">
              <a:avLst/>
            </a:prstGeom>
            <a:noFill/>
            <a:ln w="19050" cap="flat" cmpd="sng">
              <a:solidFill>
                <a:srgbClr val="C00000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119" name="Google Shape;1223;g35ca313daad_0_0">
              <a:extLst>
                <a:ext uri="{FF2B5EF4-FFF2-40B4-BE49-F238E27FC236}">
                  <a16:creationId xmlns:a16="http://schemas.microsoft.com/office/drawing/2014/main" id="{FD86B2B6-6328-4E89-48D1-90E19B867A91}"/>
                </a:ext>
              </a:extLst>
            </p:cNvPr>
            <p:cNvSpPr txBox="1"/>
            <p:nvPr/>
          </p:nvSpPr>
          <p:spPr>
            <a:xfrm>
              <a:off x="3220534" y="2029680"/>
              <a:ext cx="252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400" b="1" kern="0">
                <a:solidFill>
                  <a:srgbClr val="434343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25;g35ca313daad_0_0">
              <a:extLst>
                <a:ext uri="{FF2B5EF4-FFF2-40B4-BE49-F238E27FC236}">
                  <a16:creationId xmlns:a16="http://schemas.microsoft.com/office/drawing/2014/main" id="{4C0B9A95-11CB-7C27-DFC4-098BD2986123}"/>
                </a:ext>
              </a:extLst>
            </p:cNvPr>
            <p:cNvSpPr txBox="1"/>
            <p:nvPr/>
          </p:nvSpPr>
          <p:spPr>
            <a:xfrm rot="5400000" flipH="1">
              <a:off x="5755926" y="2284972"/>
              <a:ext cx="396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1" kern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…</a:t>
              </a:r>
              <a:endParaRPr sz="1600" b="1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26;g35ca313daad_0_0">
              <a:extLst>
                <a:ext uri="{FF2B5EF4-FFF2-40B4-BE49-F238E27FC236}">
                  <a16:creationId xmlns:a16="http://schemas.microsoft.com/office/drawing/2014/main" id="{F3CB1DF2-65D1-0DD7-328A-3A3667835D6E}"/>
                </a:ext>
              </a:extLst>
            </p:cNvPr>
            <p:cNvSpPr txBox="1"/>
            <p:nvPr/>
          </p:nvSpPr>
          <p:spPr>
            <a:xfrm rot="5400000" flipH="1">
              <a:off x="3942744" y="2284972"/>
              <a:ext cx="396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1" kern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…</a:t>
              </a:r>
              <a:endParaRPr sz="1600" b="1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4" name="Google Shape;1229;g35ca313daad_0_0">
              <a:extLst>
                <a:ext uri="{FF2B5EF4-FFF2-40B4-BE49-F238E27FC236}">
                  <a16:creationId xmlns:a16="http://schemas.microsoft.com/office/drawing/2014/main" id="{C3B10153-A0F3-B207-8926-8E365AF75B37}"/>
                </a:ext>
              </a:extLst>
            </p:cNvPr>
            <p:cNvGrpSpPr/>
            <p:nvPr/>
          </p:nvGrpSpPr>
          <p:grpSpPr>
            <a:xfrm>
              <a:off x="3602874" y="2274518"/>
              <a:ext cx="1236300" cy="477000"/>
              <a:chOff x="-2094375" y="1746300"/>
              <a:chExt cx="1236300" cy="477000"/>
            </a:xfrm>
          </p:grpSpPr>
          <p:sp>
            <p:nvSpPr>
              <p:cNvPr id="126" name="Google Shape;1230;g35ca313daad_0_0">
                <a:extLst>
                  <a:ext uri="{FF2B5EF4-FFF2-40B4-BE49-F238E27FC236}">
                    <a16:creationId xmlns:a16="http://schemas.microsoft.com/office/drawing/2014/main" id="{EFE3F78C-BE8A-7744-7241-3BBA4C97FD03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FFFFFF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27" name="Google Shape;1231;g35ca313daad_0_0">
                <a:extLst>
                  <a:ext uri="{FF2B5EF4-FFF2-40B4-BE49-F238E27FC236}">
                    <a16:creationId xmlns:a16="http://schemas.microsoft.com/office/drawing/2014/main" id="{54F61EEA-FBE6-3C01-51E3-3667AC019DB0}"/>
                  </a:ext>
                </a:extLst>
              </p:cNvPr>
              <p:cNvCxnSpPr>
                <a:cxnSpLocks/>
                <a:stCxn id="135" idx="4"/>
                <a:endCxn id="131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28" name="Google Shape;1234;g35ca313daad_0_0">
                <a:extLst>
                  <a:ext uri="{FF2B5EF4-FFF2-40B4-BE49-F238E27FC236}">
                    <a16:creationId xmlns:a16="http://schemas.microsoft.com/office/drawing/2014/main" id="{8B0C17D9-AAD5-544F-3E5F-BB4803626356}"/>
                  </a:ext>
                </a:extLst>
              </p:cNvPr>
              <p:cNvCxnSpPr>
                <a:cxnSpLocks/>
                <a:stCxn id="136" idx="4"/>
                <a:endCxn id="132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29" name="Google Shape;1237;g35ca313daad_0_0">
                <a:extLst>
                  <a:ext uri="{FF2B5EF4-FFF2-40B4-BE49-F238E27FC236}">
                    <a16:creationId xmlns:a16="http://schemas.microsoft.com/office/drawing/2014/main" id="{8954BA3C-7B4C-6396-AEA5-CB0F14E088B7}"/>
                  </a:ext>
                </a:extLst>
              </p:cNvPr>
              <p:cNvCxnSpPr>
                <a:cxnSpLocks/>
                <a:stCxn id="137" idx="4"/>
                <a:endCxn id="133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0" name="Google Shape;1240;g35ca313daad_0_0">
                <a:extLst>
                  <a:ext uri="{FF2B5EF4-FFF2-40B4-BE49-F238E27FC236}">
                    <a16:creationId xmlns:a16="http://schemas.microsoft.com/office/drawing/2014/main" id="{4A60C26B-4095-034A-A540-7396B6E8C32B}"/>
                  </a:ext>
                </a:extLst>
              </p:cNvPr>
              <p:cNvCxnSpPr>
                <a:cxnSpLocks/>
                <a:stCxn id="133" idx="6"/>
                <a:endCxn id="131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131" name="Google Shape;1233;g35ca313daad_0_0">
                <a:extLst>
                  <a:ext uri="{FF2B5EF4-FFF2-40B4-BE49-F238E27FC236}">
                    <a16:creationId xmlns:a16="http://schemas.microsoft.com/office/drawing/2014/main" id="{BBEFC76E-4DC1-EFF2-AC25-10F40F60BB4E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236;g35ca313daad_0_0">
                <a:extLst>
                  <a:ext uri="{FF2B5EF4-FFF2-40B4-BE49-F238E27FC236}">
                    <a16:creationId xmlns:a16="http://schemas.microsoft.com/office/drawing/2014/main" id="{3B7699A7-0F14-71AD-3662-6CB5D6D00268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239;g35ca313daad_0_0">
                <a:extLst>
                  <a:ext uri="{FF2B5EF4-FFF2-40B4-BE49-F238E27FC236}">
                    <a16:creationId xmlns:a16="http://schemas.microsoft.com/office/drawing/2014/main" id="{5ACEF249-5D18-1090-D3DD-0874B6A53ED2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34" name="Google Shape;1241;g35ca313daad_0_0">
                <a:extLst>
                  <a:ext uri="{FF2B5EF4-FFF2-40B4-BE49-F238E27FC236}">
                    <a16:creationId xmlns:a16="http://schemas.microsoft.com/office/drawing/2014/main" id="{51D9A78C-FBC4-8ACC-385A-EFF267ACCEFC}"/>
                  </a:ext>
                </a:extLst>
              </p:cNvPr>
              <p:cNvCxnSpPr>
                <a:cxnSpLocks/>
                <a:stCxn id="137" idx="6"/>
                <a:endCxn id="135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135" name="Google Shape;1232;g35ca313daad_0_0">
                <a:extLst>
                  <a:ext uri="{FF2B5EF4-FFF2-40B4-BE49-F238E27FC236}">
                    <a16:creationId xmlns:a16="http://schemas.microsoft.com/office/drawing/2014/main" id="{A6AE1BCC-A304-73DD-D910-BED16CE47F9F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235;g35ca313daad_0_0">
                <a:extLst>
                  <a:ext uri="{FF2B5EF4-FFF2-40B4-BE49-F238E27FC236}">
                    <a16:creationId xmlns:a16="http://schemas.microsoft.com/office/drawing/2014/main" id="{3B6413DC-4002-4B83-12A6-BD851617E26C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238;g35ca313daad_0_0">
                <a:extLst>
                  <a:ext uri="{FF2B5EF4-FFF2-40B4-BE49-F238E27FC236}">
                    <a16:creationId xmlns:a16="http://schemas.microsoft.com/office/drawing/2014/main" id="{6F1DC095-7DA1-EB6E-53E2-8C9A9F2308F1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endParaRPr sz="1400" kern="0">
                  <a:solidFill>
                    <a:srgbClr val="4E8542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242;g35ca313daad_0_0">
                <a:extLst>
                  <a:ext uri="{FF2B5EF4-FFF2-40B4-BE49-F238E27FC236}">
                    <a16:creationId xmlns:a16="http://schemas.microsoft.com/office/drawing/2014/main" id="{929734D8-8C08-3D20-CAF6-F145F07FC07A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>
                  <a:buClr>
                    <a:srgbClr val="000000"/>
                  </a:buClr>
                  <a:buSzPts val="1800"/>
                  <a:defRPr/>
                </a:pPr>
                <a:r>
                  <a:rPr lang="en-US" kern="0">
                    <a:solidFill>
                      <a:srgbClr val="000000"/>
                    </a:solidFill>
                    <a:ea typeface="Calibri"/>
                    <a:cs typeface="Calibri"/>
                    <a:sym typeface="Calibri"/>
                  </a:rPr>
                  <a:t>…</a:t>
                </a:r>
                <a:endParaRPr sz="1400" kern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2" name="Google Shape;1246;g35ca313daad_0_0">
              <a:extLst>
                <a:ext uri="{FF2B5EF4-FFF2-40B4-BE49-F238E27FC236}">
                  <a16:creationId xmlns:a16="http://schemas.microsoft.com/office/drawing/2014/main" id="{1A670827-EE14-3A36-4BF7-AC4CA8A38212}"/>
                </a:ext>
              </a:extLst>
            </p:cNvPr>
            <p:cNvSpPr/>
            <p:nvPr/>
          </p:nvSpPr>
          <p:spPr>
            <a:xfrm flipH="1">
              <a:off x="4876124" y="2274518"/>
              <a:ext cx="1236300" cy="477000"/>
            </a:xfrm>
            <a:prstGeom prst="rect">
              <a:avLst/>
            </a:prstGeom>
            <a:solidFill>
              <a:srgbClr val="CFE2F3"/>
            </a:solidFill>
            <a:ln w="19050" cap="flat" cmpd="sng">
              <a:solidFill>
                <a:srgbClr val="1B587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endParaRPr sz="1400" kern="0">
                <a:solidFill>
                  <a:srgbClr val="FFFFFF"/>
                </a:solidFill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3" name="Google Shape;1247;g35ca313daad_0_0">
              <a:extLst>
                <a:ext uri="{FF2B5EF4-FFF2-40B4-BE49-F238E27FC236}">
                  <a16:creationId xmlns:a16="http://schemas.microsoft.com/office/drawing/2014/main" id="{0B87ED2A-0D11-B960-7966-DD712F6F911F}"/>
                </a:ext>
              </a:extLst>
            </p:cNvPr>
            <p:cNvCxnSpPr>
              <a:cxnSpLocks/>
              <a:stCxn id="151" idx="4"/>
              <a:endCxn id="147" idx="0"/>
            </p:cNvCxnSpPr>
            <p:nvPr/>
          </p:nvCxnSpPr>
          <p:spPr>
            <a:xfrm rot="10800000">
              <a:off x="4996687" y="2315318"/>
              <a:ext cx="0" cy="3954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4" name="Google Shape;1250;g35ca313daad_0_0">
              <a:extLst>
                <a:ext uri="{FF2B5EF4-FFF2-40B4-BE49-F238E27FC236}">
                  <a16:creationId xmlns:a16="http://schemas.microsoft.com/office/drawing/2014/main" id="{96E512EA-5751-FF7A-FEAF-E5881FE05F54}"/>
                </a:ext>
              </a:extLst>
            </p:cNvPr>
            <p:cNvCxnSpPr>
              <a:cxnSpLocks/>
              <a:stCxn id="152" idx="4"/>
              <a:endCxn id="148" idx="0"/>
            </p:cNvCxnSpPr>
            <p:nvPr/>
          </p:nvCxnSpPr>
          <p:spPr>
            <a:xfrm rot="10800000">
              <a:off x="5295451" y="2315318"/>
              <a:ext cx="0" cy="3954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5" name="Google Shape;1253;g35ca313daad_0_0">
              <a:extLst>
                <a:ext uri="{FF2B5EF4-FFF2-40B4-BE49-F238E27FC236}">
                  <a16:creationId xmlns:a16="http://schemas.microsoft.com/office/drawing/2014/main" id="{8F381B87-E02F-16E9-4C95-C06E821934E6}"/>
                </a:ext>
              </a:extLst>
            </p:cNvPr>
            <p:cNvCxnSpPr>
              <a:cxnSpLocks/>
              <a:stCxn id="153" idx="4"/>
              <a:endCxn id="149" idx="0"/>
            </p:cNvCxnSpPr>
            <p:nvPr/>
          </p:nvCxnSpPr>
          <p:spPr>
            <a:xfrm rot="10800000">
              <a:off x="6008957" y="2315318"/>
              <a:ext cx="0" cy="3954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6" name="Google Shape;1256;g35ca313daad_0_0">
              <a:extLst>
                <a:ext uri="{FF2B5EF4-FFF2-40B4-BE49-F238E27FC236}">
                  <a16:creationId xmlns:a16="http://schemas.microsoft.com/office/drawing/2014/main" id="{00DC669E-4B95-2A6A-D8B3-008D949B4C13}"/>
                </a:ext>
              </a:extLst>
            </p:cNvPr>
            <p:cNvCxnSpPr>
              <a:cxnSpLocks/>
              <a:stCxn id="149" idx="6"/>
              <a:endCxn id="147" idx="2"/>
            </p:cNvCxnSpPr>
            <p:nvPr/>
          </p:nvCxnSpPr>
          <p:spPr>
            <a:xfrm rot="10800000">
              <a:off x="4923107" y="2383687"/>
              <a:ext cx="11595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47" name="Google Shape;1249;g35ca313daad_0_0">
              <a:extLst>
                <a:ext uri="{FF2B5EF4-FFF2-40B4-BE49-F238E27FC236}">
                  <a16:creationId xmlns:a16="http://schemas.microsoft.com/office/drawing/2014/main" id="{E043F29E-8CFB-7083-2751-A878C66AAD42}"/>
                </a:ext>
              </a:extLst>
            </p:cNvPr>
            <p:cNvSpPr/>
            <p:nvPr/>
          </p:nvSpPr>
          <p:spPr>
            <a:xfrm>
              <a:off x="4923037" y="2315437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endParaRPr sz="1400" kern="0">
                <a:solidFill>
                  <a:srgbClr val="4E8542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252;g35ca313daad_0_0">
              <a:extLst>
                <a:ext uri="{FF2B5EF4-FFF2-40B4-BE49-F238E27FC236}">
                  <a16:creationId xmlns:a16="http://schemas.microsoft.com/office/drawing/2014/main" id="{8DA992C3-7099-8580-7D11-9080152B6C00}"/>
                </a:ext>
              </a:extLst>
            </p:cNvPr>
            <p:cNvSpPr/>
            <p:nvPr/>
          </p:nvSpPr>
          <p:spPr>
            <a:xfrm>
              <a:off x="5221801" y="2315437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endParaRPr sz="1400" kern="0">
                <a:solidFill>
                  <a:srgbClr val="4E8542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255;g35ca313daad_0_0">
              <a:extLst>
                <a:ext uri="{FF2B5EF4-FFF2-40B4-BE49-F238E27FC236}">
                  <a16:creationId xmlns:a16="http://schemas.microsoft.com/office/drawing/2014/main" id="{1E5EFB45-D49F-2A52-D0A4-57B93B419F0E}"/>
                </a:ext>
              </a:extLst>
            </p:cNvPr>
            <p:cNvSpPr/>
            <p:nvPr/>
          </p:nvSpPr>
          <p:spPr>
            <a:xfrm>
              <a:off x="5935307" y="2315437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endParaRPr sz="1400" kern="0">
                <a:solidFill>
                  <a:srgbClr val="4E8542"/>
                </a:solidFill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0" name="Google Shape;1257;g35ca313daad_0_0">
              <a:extLst>
                <a:ext uri="{FF2B5EF4-FFF2-40B4-BE49-F238E27FC236}">
                  <a16:creationId xmlns:a16="http://schemas.microsoft.com/office/drawing/2014/main" id="{25737FBB-6F25-8CDD-401F-C40B486CCB7A}"/>
                </a:ext>
              </a:extLst>
            </p:cNvPr>
            <p:cNvCxnSpPr>
              <a:cxnSpLocks/>
              <a:stCxn id="153" idx="6"/>
              <a:endCxn id="151" idx="2"/>
            </p:cNvCxnSpPr>
            <p:nvPr/>
          </p:nvCxnSpPr>
          <p:spPr>
            <a:xfrm rot="10800000">
              <a:off x="4923107" y="2642468"/>
              <a:ext cx="11595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51" name="Google Shape;1248;g35ca313daad_0_0">
              <a:extLst>
                <a:ext uri="{FF2B5EF4-FFF2-40B4-BE49-F238E27FC236}">
                  <a16:creationId xmlns:a16="http://schemas.microsoft.com/office/drawing/2014/main" id="{C722E701-C6D8-32FC-BFB3-52C09552B813}"/>
                </a:ext>
              </a:extLst>
            </p:cNvPr>
            <p:cNvSpPr/>
            <p:nvPr/>
          </p:nvSpPr>
          <p:spPr>
            <a:xfrm>
              <a:off x="4923037" y="2574218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endParaRPr sz="1400" kern="0">
                <a:solidFill>
                  <a:srgbClr val="4E8542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251;g35ca313daad_0_0">
              <a:extLst>
                <a:ext uri="{FF2B5EF4-FFF2-40B4-BE49-F238E27FC236}">
                  <a16:creationId xmlns:a16="http://schemas.microsoft.com/office/drawing/2014/main" id="{927ADE26-5E94-2A2B-69F3-7993823E0A85}"/>
                </a:ext>
              </a:extLst>
            </p:cNvPr>
            <p:cNvSpPr/>
            <p:nvPr/>
          </p:nvSpPr>
          <p:spPr>
            <a:xfrm>
              <a:off x="5221801" y="2574218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endParaRPr sz="1400" kern="0">
                <a:solidFill>
                  <a:srgbClr val="4E8542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254;g35ca313daad_0_0">
              <a:extLst>
                <a:ext uri="{FF2B5EF4-FFF2-40B4-BE49-F238E27FC236}">
                  <a16:creationId xmlns:a16="http://schemas.microsoft.com/office/drawing/2014/main" id="{97941A6D-A460-2849-45BB-5D38A8BB0571}"/>
                </a:ext>
              </a:extLst>
            </p:cNvPr>
            <p:cNvSpPr/>
            <p:nvPr/>
          </p:nvSpPr>
          <p:spPr>
            <a:xfrm>
              <a:off x="5935307" y="2574218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endParaRPr sz="1400" kern="0">
                <a:solidFill>
                  <a:srgbClr val="4E8542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258;g35ca313daad_0_0">
              <a:extLst>
                <a:ext uri="{FF2B5EF4-FFF2-40B4-BE49-F238E27FC236}">
                  <a16:creationId xmlns:a16="http://schemas.microsoft.com/office/drawing/2014/main" id="{76AD0992-40FC-CE26-7557-C0F64CCBE26D}"/>
                </a:ext>
              </a:extLst>
            </p:cNvPr>
            <p:cNvSpPr txBox="1"/>
            <p:nvPr/>
          </p:nvSpPr>
          <p:spPr>
            <a:xfrm rot="5400000" flipH="1">
              <a:off x="5568549" y="2335693"/>
              <a:ext cx="273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800"/>
                <a:defRPr/>
              </a:pPr>
              <a:r>
                <a:rPr lang="en-US" kern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…</a:t>
              </a:r>
              <a:endParaRPr sz="14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204;g35ca313daad_0_0">
              <a:extLst>
                <a:ext uri="{FF2B5EF4-FFF2-40B4-BE49-F238E27FC236}">
                  <a16:creationId xmlns:a16="http://schemas.microsoft.com/office/drawing/2014/main" id="{F8B0B610-B14F-4135-75CD-8D5EA8D04C1A}"/>
                </a:ext>
              </a:extLst>
            </p:cNvPr>
            <p:cNvSpPr txBox="1"/>
            <p:nvPr/>
          </p:nvSpPr>
          <p:spPr>
            <a:xfrm flipH="1">
              <a:off x="6877166" y="2421782"/>
              <a:ext cx="396600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800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…</a:t>
              </a:r>
              <a:endParaRPr sz="20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EC1CEF2-37A4-D1F7-CDAF-DBD687A86649}"/>
                </a:ext>
              </a:extLst>
            </p:cNvPr>
            <p:cNvSpPr/>
            <p:nvPr/>
          </p:nvSpPr>
          <p:spPr>
            <a:xfrm>
              <a:off x="931642" y="1822175"/>
              <a:ext cx="7309304" cy="1565202"/>
            </a:xfrm>
            <a:prstGeom prst="rect">
              <a:avLst/>
            </a:prstGeom>
            <a:solidFill>
              <a:srgbClr val="FFFFFF">
                <a:alpha val="6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21EF1A5E-99BA-4ABA-9B67-96296D9A5C3F}"/>
                </a:ext>
              </a:extLst>
            </p:cNvPr>
            <p:cNvGrpSpPr/>
            <p:nvPr/>
          </p:nvGrpSpPr>
          <p:grpSpPr>
            <a:xfrm>
              <a:off x="4813439" y="2152963"/>
              <a:ext cx="1099139" cy="461448"/>
              <a:chOff x="7982862" y="2247956"/>
              <a:chExt cx="1099139" cy="461448"/>
            </a:xfrm>
          </p:grpSpPr>
          <p:sp>
            <p:nvSpPr>
              <p:cNvPr id="141" name="Google Shape;1259;g35ca313daad_0_0">
                <a:extLst>
                  <a:ext uri="{FF2B5EF4-FFF2-40B4-BE49-F238E27FC236}">
                    <a16:creationId xmlns:a16="http://schemas.microsoft.com/office/drawing/2014/main" id="{6848C964-43E9-573C-B443-D3C55742E900}"/>
                  </a:ext>
                </a:extLst>
              </p:cNvPr>
              <p:cNvSpPr/>
              <p:nvPr/>
            </p:nvSpPr>
            <p:spPr>
              <a:xfrm>
                <a:off x="8155601" y="2340104"/>
                <a:ext cx="926400" cy="369300"/>
              </a:xfrm>
              <a:prstGeom prst="rect">
                <a:avLst/>
              </a:prstGeom>
              <a:solidFill>
                <a:srgbClr val="B3D5AB"/>
              </a:solidFill>
              <a:ln w="9525" cap="flat" cmpd="sng">
                <a:solidFill>
                  <a:srgbClr val="32323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r>
                  <a:rPr lang="en-US" sz="1400" b="1" kern="0" dirty="0">
                    <a:solidFill>
                      <a:srgbClr val="000000"/>
                    </a:solidFill>
                    <a:ea typeface="Calibri"/>
                    <a:cs typeface="Calibri"/>
                    <a:sym typeface="Calibri"/>
                  </a:rPr>
                  <a:t>Querying Unit </a:t>
                </a:r>
                <a:endParaRPr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262;g35ca313daad_0_0">
                <a:extLst>
                  <a:ext uri="{FF2B5EF4-FFF2-40B4-BE49-F238E27FC236}">
                    <a16:creationId xmlns:a16="http://schemas.microsoft.com/office/drawing/2014/main" id="{7C88ADB6-0F42-0814-6A7D-246D1C16B5B5}"/>
                  </a:ext>
                </a:extLst>
              </p:cNvPr>
              <p:cNvSpPr/>
              <p:nvPr/>
            </p:nvSpPr>
            <p:spPr>
              <a:xfrm>
                <a:off x="7982862" y="2247956"/>
                <a:ext cx="270000" cy="270000"/>
              </a:xfrm>
              <a:prstGeom prst="ellipse">
                <a:avLst/>
              </a:prstGeom>
              <a:solidFill>
                <a:srgbClr val="BFBFBF"/>
              </a:solidFill>
              <a:ln w="19050" cap="flat" cmpd="sng">
                <a:solidFill>
                  <a:srgbClr val="43434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400" b="1" kern="0" dirty="0">
                    <a:solidFill>
                      <a:srgbClr val="000000"/>
                    </a:solidFill>
                    <a:ea typeface="Calibri"/>
                    <a:cs typeface="Calibri"/>
                    <a:sym typeface="Calibri"/>
                  </a:rPr>
                  <a:t>V</a:t>
                </a:r>
                <a:endParaRPr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3999B7DE-BE30-F72B-3ED8-CEE83B77A045}"/>
                </a:ext>
              </a:extLst>
            </p:cNvPr>
            <p:cNvGrpSpPr/>
            <p:nvPr/>
          </p:nvGrpSpPr>
          <p:grpSpPr>
            <a:xfrm>
              <a:off x="3555327" y="2159446"/>
              <a:ext cx="1099139" cy="461448"/>
              <a:chOff x="7982862" y="2247956"/>
              <a:chExt cx="1099139" cy="461448"/>
            </a:xfrm>
          </p:grpSpPr>
          <p:sp>
            <p:nvSpPr>
              <p:cNvPr id="169" name="Google Shape;1259;g35ca313daad_0_0">
                <a:extLst>
                  <a:ext uri="{FF2B5EF4-FFF2-40B4-BE49-F238E27FC236}">
                    <a16:creationId xmlns:a16="http://schemas.microsoft.com/office/drawing/2014/main" id="{5615D6D1-9133-D39F-D303-85543F33739D}"/>
                  </a:ext>
                </a:extLst>
              </p:cNvPr>
              <p:cNvSpPr/>
              <p:nvPr/>
            </p:nvSpPr>
            <p:spPr>
              <a:xfrm>
                <a:off x="8155601" y="2340104"/>
                <a:ext cx="926400" cy="369300"/>
              </a:xfrm>
              <a:prstGeom prst="rect">
                <a:avLst/>
              </a:prstGeom>
              <a:solidFill>
                <a:srgbClr val="B3D5AB"/>
              </a:solidFill>
              <a:ln w="9525" cap="flat" cmpd="sng">
                <a:solidFill>
                  <a:srgbClr val="32323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400"/>
                  <a:defRPr/>
                </a:pPr>
                <a:r>
                  <a:rPr lang="en-US" sz="1400" b="1" kern="0" dirty="0">
                    <a:solidFill>
                      <a:srgbClr val="000000"/>
                    </a:solidFill>
                    <a:ea typeface="Calibri"/>
                    <a:cs typeface="Calibri"/>
                    <a:sym typeface="Calibri"/>
                  </a:rPr>
                  <a:t>Querying Unit </a:t>
                </a:r>
                <a:endParaRPr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262;g35ca313daad_0_0">
                <a:extLst>
                  <a:ext uri="{FF2B5EF4-FFF2-40B4-BE49-F238E27FC236}">
                    <a16:creationId xmlns:a16="http://schemas.microsoft.com/office/drawing/2014/main" id="{D31EB4D2-688D-EA52-7251-AD1752C1ADEF}"/>
                  </a:ext>
                </a:extLst>
              </p:cNvPr>
              <p:cNvSpPr/>
              <p:nvPr/>
            </p:nvSpPr>
            <p:spPr>
              <a:xfrm>
                <a:off x="7982862" y="2247956"/>
                <a:ext cx="270000" cy="270000"/>
              </a:xfrm>
              <a:prstGeom prst="ellipse">
                <a:avLst/>
              </a:prstGeom>
              <a:solidFill>
                <a:srgbClr val="BFBFBF"/>
              </a:solidFill>
              <a:ln w="19050" cap="flat" cmpd="sng">
                <a:solidFill>
                  <a:srgbClr val="43434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400" b="1" kern="0" dirty="0">
                    <a:solidFill>
                      <a:srgbClr val="000000"/>
                    </a:solidFill>
                    <a:ea typeface="Calibri"/>
                    <a:cs typeface="Calibri"/>
                    <a:sym typeface="Calibri"/>
                  </a:rPr>
                  <a:t>V</a:t>
                </a:r>
                <a:endParaRPr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2" name="Google Shape;1227;g35ca313daad_0_0">
              <a:extLst>
                <a:ext uri="{FF2B5EF4-FFF2-40B4-BE49-F238E27FC236}">
                  <a16:creationId xmlns:a16="http://schemas.microsoft.com/office/drawing/2014/main" id="{AA4EFF66-50A8-DE56-4694-51364D8134F1}"/>
                </a:ext>
              </a:extLst>
            </p:cNvPr>
            <p:cNvSpPr/>
            <p:nvPr/>
          </p:nvSpPr>
          <p:spPr>
            <a:xfrm>
              <a:off x="3602899" y="2785830"/>
              <a:ext cx="2509500" cy="270000"/>
            </a:xfrm>
            <a:prstGeom prst="rect">
              <a:avLst/>
            </a:prstGeom>
            <a:solidFill>
              <a:srgbClr val="BFAECF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  <a:defRPr/>
              </a:pPr>
              <a:r>
                <a:rPr lang="en-US"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Arithmetic Unit</a:t>
              </a:r>
              <a:endParaRPr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260;g35ca313daad_0_0">
              <a:extLst>
                <a:ext uri="{FF2B5EF4-FFF2-40B4-BE49-F238E27FC236}">
                  <a16:creationId xmlns:a16="http://schemas.microsoft.com/office/drawing/2014/main" id="{60141257-5B04-EA1B-F081-DF372EDE0DBA}"/>
                </a:ext>
              </a:extLst>
            </p:cNvPr>
            <p:cNvSpPr/>
            <p:nvPr/>
          </p:nvSpPr>
          <p:spPr>
            <a:xfrm>
              <a:off x="3960412" y="2785830"/>
              <a:ext cx="270000" cy="270000"/>
            </a:xfrm>
            <a:prstGeom prst="ellipse">
              <a:avLst/>
            </a:prstGeom>
            <a:solidFill>
              <a:srgbClr val="BFBFB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IV</a:t>
              </a:r>
              <a:endParaRPr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55BAD6E-9CAA-25E4-A701-CCE1BF5E9EA8}"/>
              </a:ext>
            </a:extLst>
          </p:cNvPr>
          <p:cNvGrpSpPr/>
          <p:nvPr/>
        </p:nvGrpSpPr>
        <p:grpSpPr>
          <a:xfrm>
            <a:off x="6146914" y="3399015"/>
            <a:ext cx="4657495" cy="2796625"/>
            <a:chOff x="3951344" y="3746747"/>
            <a:chExt cx="4657495" cy="2796625"/>
          </a:xfrm>
        </p:grpSpPr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E1BF79EB-F7CB-3F44-B8EF-19EE84BA15B0}"/>
                </a:ext>
              </a:extLst>
            </p:cNvPr>
            <p:cNvSpPr/>
            <p:nvPr/>
          </p:nvSpPr>
          <p:spPr>
            <a:xfrm>
              <a:off x="4089716" y="3890285"/>
              <a:ext cx="4501983" cy="204280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8A40C75D-744C-F43F-3CB5-1A7B100AF848}"/>
                </a:ext>
              </a:extLst>
            </p:cNvPr>
            <p:cNvSpPr txBox="1"/>
            <p:nvPr/>
          </p:nvSpPr>
          <p:spPr>
            <a:xfrm>
              <a:off x="5524006" y="3927554"/>
              <a:ext cx="1633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Querying Unit</a:t>
              </a:r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975DDA-A4ED-31F3-6502-B088BEAAFA54}"/>
                </a:ext>
              </a:extLst>
            </p:cNvPr>
            <p:cNvSpPr txBox="1"/>
            <p:nvPr/>
          </p:nvSpPr>
          <p:spPr>
            <a:xfrm>
              <a:off x="4106857" y="4802915"/>
              <a:ext cx="44848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Paradigm: </a:t>
              </a:r>
              <a:r>
                <a:rPr lang="en-US" sz="1600" dirty="0"/>
                <a:t>Implements Processing Using DRAM</a:t>
              </a:r>
            </a:p>
          </p:txBody>
        </p:sp>
        <p:sp>
          <p:nvSpPr>
            <p:cNvPr id="15" name="Google Shape;1262;g35ca313daad_0_0">
              <a:extLst>
                <a:ext uri="{FF2B5EF4-FFF2-40B4-BE49-F238E27FC236}">
                  <a16:creationId xmlns:a16="http://schemas.microsoft.com/office/drawing/2014/main" id="{3EC368F4-1164-D4C8-DEAA-C53DDA30CD61}"/>
                </a:ext>
              </a:extLst>
            </p:cNvPr>
            <p:cNvSpPr/>
            <p:nvPr/>
          </p:nvSpPr>
          <p:spPr>
            <a:xfrm>
              <a:off x="3951344" y="3746747"/>
              <a:ext cx="270000" cy="270000"/>
            </a:xfrm>
            <a:prstGeom prst="ellipse">
              <a:avLst/>
            </a:prstGeom>
            <a:solidFill>
              <a:srgbClr val="BFBFB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V</a:t>
              </a:r>
              <a:endParaRPr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A94E4F8-379D-2F72-80A6-A0BA09DFC795}"/>
                </a:ext>
              </a:extLst>
            </p:cNvPr>
            <p:cNvSpPr txBox="1"/>
            <p:nvPr/>
          </p:nvSpPr>
          <p:spPr>
            <a:xfrm>
              <a:off x="4106857" y="4257513"/>
              <a:ext cx="44848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/>
                <a:t>Performs efficient, in-memory hash table lookups for seeding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62EFB84-EA87-401E-7012-D139FA4CDD70}"/>
                </a:ext>
              </a:extLst>
            </p:cNvPr>
            <p:cNvSpPr txBox="1"/>
            <p:nvPr/>
          </p:nvSpPr>
          <p:spPr>
            <a:xfrm>
              <a:off x="4106856" y="5102095"/>
              <a:ext cx="45019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Design: </a:t>
              </a:r>
              <a:r>
                <a:rPr lang="en-US" sz="1600" dirty="0"/>
                <a:t>Based on the PLUTO</a:t>
              </a:r>
              <a:r>
                <a:rPr lang="en-US" sz="1600" baseline="30000" dirty="0"/>
                <a:t>2</a:t>
              </a:r>
              <a:r>
                <a:rPr lang="en-US" sz="1600" dirty="0"/>
                <a:t> architecture leveraging DRAM row activation for massively parallel hash-table lookup operations</a:t>
              </a:r>
            </a:p>
          </p:txBody>
        </p:sp>
        <p:sp>
          <p:nvSpPr>
            <p:cNvPr id="21" name="Right Brace 20">
              <a:extLst>
                <a:ext uri="{FF2B5EF4-FFF2-40B4-BE49-F238E27FC236}">
                  <a16:creationId xmlns:a16="http://schemas.microsoft.com/office/drawing/2014/main" id="{7BDC9EB0-487A-D544-F995-206F2D72015F}"/>
                </a:ext>
              </a:extLst>
            </p:cNvPr>
            <p:cNvSpPr/>
            <p:nvPr/>
          </p:nvSpPr>
          <p:spPr>
            <a:xfrm rot="5400000">
              <a:off x="6205707" y="3862321"/>
              <a:ext cx="270000" cy="4501982"/>
            </a:xfrm>
            <a:prstGeom prst="rightBrac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5193847-2FB0-1E88-1993-01026F65E0BC}"/>
                </a:ext>
              </a:extLst>
            </p:cNvPr>
            <p:cNvSpPr txBox="1"/>
            <p:nvPr/>
          </p:nvSpPr>
          <p:spPr>
            <a:xfrm>
              <a:off x="4263400" y="6204818"/>
              <a:ext cx="41512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solidFill>
                    <a:schemeClr val="accent2"/>
                  </a:solidFill>
                </a:rPr>
                <a:t>1 per subarray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2339F46-20D0-D263-3BDE-58674D68BD80}"/>
              </a:ext>
            </a:extLst>
          </p:cNvPr>
          <p:cNvSpPr txBox="1"/>
          <p:nvPr/>
        </p:nvSpPr>
        <p:spPr>
          <a:xfrm>
            <a:off x="2776155" y="6433743"/>
            <a:ext cx="41169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1: [</a:t>
            </a:r>
            <a:r>
              <a:rPr lang="en-US" sz="1200" dirty="0" err="1"/>
              <a:t>Lenjani</a:t>
            </a:r>
            <a:r>
              <a:rPr lang="en-US" sz="1200" dirty="0"/>
              <a:t>, HPCA’20]; 2: [Ferreira+, MICRO’22]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E58518-14E3-6D8E-087B-339FFD878EFC}"/>
              </a:ext>
            </a:extLst>
          </p:cNvPr>
          <p:cNvSpPr/>
          <p:nvPr/>
        </p:nvSpPr>
        <p:spPr>
          <a:xfrm>
            <a:off x="1773625" y="3542553"/>
            <a:ext cx="4289602" cy="2042807"/>
          </a:xfrm>
          <a:prstGeom prst="rect">
            <a:avLst/>
          </a:prstGeom>
          <a:solidFill>
            <a:srgbClr val="E3DBE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14DB50-472C-58AF-86E5-8ABA063D1F2E}"/>
              </a:ext>
            </a:extLst>
          </p:cNvPr>
          <p:cNvSpPr txBox="1"/>
          <p:nvPr/>
        </p:nvSpPr>
        <p:spPr>
          <a:xfrm>
            <a:off x="2980605" y="3579822"/>
            <a:ext cx="1875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Arithmetic Unit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FE2987-CE84-7AD6-1153-FF6BAC7C509D}"/>
              </a:ext>
            </a:extLst>
          </p:cNvPr>
          <p:cNvSpPr txBox="1"/>
          <p:nvPr/>
        </p:nvSpPr>
        <p:spPr>
          <a:xfrm>
            <a:off x="1790765" y="4455183"/>
            <a:ext cx="4272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Paradigm: </a:t>
            </a:r>
            <a:r>
              <a:rPr lang="en-US" sz="1600" dirty="0"/>
              <a:t>Implements Processing Near DRAM</a:t>
            </a:r>
          </a:p>
        </p:txBody>
      </p:sp>
      <p:sp>
        <p:nvSpPr>
          <p:cNvPr id="8" name="Google Shape;1262;g35ca313daad_0_0">
            <a:extLst>
              <a:ext uri="{FF2B5EF4-FFF2-40B4-BE49-F238E27FC236}">
                <a16:creationId xmlns:a16="http://schemas.microsoft.com/office/drawing/2014/main" id="{019EBE76-AF1E-AB35-1248-F7EC9F9FE58A}"/>
              </a:ext>
            </a:extLst>
          </p:cNvPr>
          <p:cNvSpPr/>
          <p:nvPr/>
        </p:nvSpPr>
        <p:spPr>
          <a:xfrm>
            <a:off x="1635252" y="3399014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FD4E40-58B3-3A8D-E70C-9CCC3D62441B}"/>
              </a:ext>
            </a:extLst>
          </p:cNvPr>
          <p:cNvSpPr txBox="1"/>
          <p:nvPr/>
        </p:nvSpPr>
        <p:spPr>
          <a:xfrm>
            <a:off x="1790765" y="3909781"/>
            <a:ext cx="4116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Performs arithmetic and logical operations required for RSGA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82C832-E4DD-DC77-C0A2-81EB5287038B}"/>
              </a:ext>
            </a:extLst>
          </p:cNvPr>
          <p:cNvSpPr txBox="1"/>
          <p:nvPr/>
        </p:nvSpPr>
        <p:spPr>
          <a:xfrm>
            <a:off x="1790764" y="4754362"/>
            <a:ext cx="4272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Design: </a:t>
            </a:r>
            <a:r>
              <a:rPr lang="en-US" sz="1600" dirty="0"/>
              <a:t>Based on the FULCRUM</a:t>
            </a:r>
            <a:r>
              <a:rPr lang="en-US" sz="1600" baseline="30000" dirty="0"/>
              <a:t>1</a:t>
            </a:r>
            <a:r>
              <a:rPr lang="en-US" sz="1600" dirty="0"/>
              <a:t> architecture for leveraging DRAM subarray proximity for low-latency parallel arithmetic operations</a:t>
            </a:r>
            <a:r>
              <a:rPr lang="en-US" sz="1600" b="1" dirty="0"/>
              <a:t> </a:t>
            </a:r>
            <a:endParaRPr lang="en-US" sz="1600" dirty="0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777D758C-B24B-2126-E81F-81DFA81C930F}"/>
              </a:ext>
            </a:extLst>
          </p:cNvPr>
          <p:cNvSpPr/>
          <p:nvPr/>
        </p:nvSpPr>
        <p:spPr>
          <a:xfrm rot="5400000">
            <a:off x="3783424" y="3620780"/>
            <a:ext cx="270000" cy="4289600"/>
          </a:xfrm>
          <a:prstGeom prst="righ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C9DA51-0D8B-770D-067A-D50656B3085C}"/>
              </a:ext>
            </a:extLst>
          </p:cNvPr>
          <p:cNvSpPr txBox="1"/>
          <p:nvPr/>
        </p:nvSpPr>
        <p:spPr>
          <a:xfrm>
            <a:off x="1842809" y="5865043"/>
            <a:ext cx="4151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accent2"/>
                </a:solidFill>
              </a:rPr>
              <a:t>1 per two subarrays</a:t>
            </a:r>
          </a:p>
        </p:txBody>
      </p:sp>
    </p:spTree>
    <p:extLst>
      <p:ext uri="{BB962C8B-B14F-4D97-AF65-F5344CB8AC3E}">
        <p14:creationId xmlns:p14="http://schemas.microsoft.com/office/powerpoint/2010/main" val="25946739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F94FF-3337-4E12-D289-44324B50B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Rectangle 262">
            <a:extLst>
              <a:ext uri="{FF2B5EF4-FFF2-40B4-BE49-F238E27FC236}">
                <a16:creationId xmlns:a16="http://schemas.microsoft.com/office/drawing/2014/main" id="{6966F902-BDEE-E0FF-1E0B-38E1A8D234AA}"/>
              </a:ext>
            </a:extLst>
          </p:cNvPr>
          <p:cNvSpPr/>
          <p:nvPr/>
        </p:nvSpPr>
        <p:spPr>
          <a:xfrm>
            <a:off x="2479546" y="837704"/>
            <a:ext cx="2463327" cy="448951"/>
          </a:xfrm>
          <a:prstGeom prst="rect">
            <a:avLst/>
          </a:prstGeom>
          <a:solidFill>
            <a:srgbClr val="5B9B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5B959E2E-E343-DCF1-9B03-A8609B05D264}"/>
              </a:ext>
            </a:extLst>
          </p:cNvPr>
          <p:cNvSpPr/>
          <p:nvPr/>
        </p:nvSpPr>
        <p:spPr>
          <a:xfrm>
            <a:off x="5387769" y="837704"/>
            <a:ext cx="5022517" cy="448951"/>
          </a:xfrm>
          <a:prstGeom prst="rect">
            <a:avLst/>
          </a:prstGeom>
          <a:solidFill>
            <a:srgbClr val="F4B81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089C3E-F8C0-FDF7-824F-D46EDCFC1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Evaluation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5795D95-8B88-BFA2-4517-F9EA7DAD7351}"/>
              </a:ext>
            </a:extLst>
          </p:cNvPr>
          <p:cNvSpPr txBox="1"/>
          <p:nvPr/>
        </p:nvSpPr>
        <p:spPr>
          <a:xfrm rot="16200000">
            <a:off x="860664" y="5091270"/>
            <a:ext cx="2043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6436E"/>
                </a:solidFill>
              </a:rPr>
              <a:t>Key Observations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9FBA56-B589-33FE-2E8F-0CDAE39644EC}"/>
              </a:ext>
            </a:extLst>
          </p:cNvPr>
          <p:cNvSpPr/>
          <p:nvPr/>
        </p:nvSpPr>
        <p:spPr>
          <a:xfrm>
            <a:off x="9005279" y="1335406"/>
            <a:ext cx="1277513" cy="2422769"/>
          </a:xfrm>
          <a:prstGeom prst="rect">
            <a:avLst/>
          </a:prstGeom>
          <a:solidFill>
            <a:schemeClr val="tx2">
              <a:lumMod val="25000"/>
              <a:lumOff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Google Shape;2357;p34">
            <a:extLst>
              <a:ext uri="{FF2B5EF4-FFF2-40B4-BE49-F238E27FC236}">
                <a16:creationId xmlns:a16="http://schemas.microsoft.com/office/drawing/2014/main" id="{F34E8BD5-2A31-997A-8DAD-46C8BE1AEDDB}"/>
              </a:ext>
            </a:extLst>
          </p:cNvPr>
          <p:cNvGraphicFramePr/>
          <p:nvPr/>
        </p:nvGraphicFramePr>
        <p:xfrm>
          <a:off x="2195761" y="1228139"/>
          <a:ext cx="8119608" cy="3406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5C79313E-A267-1D5E-EAB6-C07648999AD8}"/>
              </a:ext>
            </a:extLst>
          </p:cNvPr>
          <p:cNvGrpSpPr/>
          <p:nvPr/>
        </p:nvGrpSpPr>
        <p:grpSpPr>
          <a:xfrm>
            <a:off x="8847071" y="929219"/>
            <a:ext cx="1563215" cy="307777"/>
            <a:chOff x="6911613" y="438200"/>
            <a:chExt cx="1563215" cy="307777"/>
          </a:xfrm>
        </p:grpSpPr>
        <p:cxnSp>
          <p:nvCxnSpPr>
            <p:cNvPr id="7" name="Straight Connector 2">
              <a:extLst>
                <a:ext uri="{FF2B5EF4-FFF2-40B4-BE49-F238E27FC236}">
                  <a16:creationId xmlns:a16="http://schemas.microsoft.com/office/drawing/2014/main" id="{3682D179-F554-CDD6-392C-DD516AE44E09}"/>
                </a:ext>
              </a:extLst>
            </p:cNvPr>
            <p:cNvCxnSpPr>
              <a:cxnSpLocks/>
            </p:cNvCxnSpPr>
            <p:nvPr/>
          </p:nvCxnSpPr>
          <p:spPr>
            <a:xfrm>
              <a:off x="6911613" y="592089"/>
              <a:ext cx="216000" cy="0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0ED9F523-36E4-260D-635D-6A098C7FA38F}"/>
                </a:ext>
              </a:extLst>
            </p:cNvPr>
            <p:cNvSpPr txBox="1"/>
            <p:nvPr/>
          </p:nvSpPr>
          <p:spPr>
            <a:xfrm>
              <a:off x="7211079" y="438200"/>
              <a:ext cx="126374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RawHash2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7F77AC-0494-DCB0-736A-7736D1243F2D}"/>
              </a:ext>
            </a:extLst>
          </p:cNvPr>
          <p:cNvGrpSpPr/>
          <p:nvPr/>
        </p:nvGrpSpPr>
        <p:grpSpPr>
          <a:xfrm>
            <a:off x="7248004" y="929219"/>
            <a:ext cx="902633" cy="307777"/>
            <a:chOff x="5385433" y="438200"/>
            <a:chExt cx="902633" cy="30777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A0A502D-A29C-2952-E342-73D3416B2DC8}"/>
                </a:ext>
              </a:extLst>
            </p:cNvPr>
            <p:cNvSpPr txBox="1"/>
            <p:nvPr/>
          </p:nvSpPr>
          <p:spPr>
            <a:xfrm>
              <a:off x="5577808" y="438200"/>
              <a:ext cx="71025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MARS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671D251-3EF7-A83C-36D1-51319D06A96A}"/>
                </a:ext>
              </a:extLst>
            </p:cNvPr>
            <p:cNvSpPr/>
            <p:nvPr/>
          </p:nvSpPr>
          <p:spPr>
            <a:xfrm>
              <a:off x="5385433" y="542772"/>
              <a:ext cx="108910" cy="98634"/>
            </a:xfrm>
            <a:prstGeom prst="rect">
              <a:avLst/>
            </a:prstGeom>
            <a:solidFill>
              <a:srgbClr val="333F50"/>
            </a:solidFill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" name="Google Shape;2358;p34">
            <a:extLst>
              <a:ext uri="{FF2B5EF4-FFF2-40B4-BE49-F238E27FC236}">
                <a16:creationId xmlns:a16="http://schemas.microsoft.com/office/drawing/2014/main" id="{7B59AAE9-7E62-3B46-D108-EDADD68402AF}"/>
              </a:ext>
            </a:extLst>
          </p:cNvPr>
          <p:cNvSpPr/>
          <p:nvPr/>
        </p:nvSpPr>
        <p:spPr>
          <a:xfrm>
            <a:off x="2364582" y="3737863"/>
            <a:ext cx="8046376" cy="8470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371;p34">
            <a:extLst>
              <a:ext uri="{FF2B5EF4-FFF2-40B4-BE49-F238E27FC236}">
                <a16:creationId xmlns:a16="http://schemas.microsoft.com/office/drawing/2014/main" id="{5E67B73A-CDF3-2632-E891-BFABD5F90765}"/>
              </a:ext>
            </a:extLst>
          </p:cNvPr>
          <p:cNvSpPr txBox="1"/>
          <p:nvPr/>
        </p:nvSpPr>
        <p:spPr>
          <a:xfrm>
            <a:off x="2100316" y="2778756"/>
            <a:ext cx="30168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14" name="Google Shape;2372;p34">
            <a:extLst>
              <a:ext uri="{FF2B5EF4-FFF2-40B4-BE49-F238E27FC236}">
                <a16:creationId xmlns:a16="http://schemas.microsoft.com/office/drawing/2014/main" id="{84D48A60-D7F8-F17A-4776-A53277724FE4}"/>
              </a:ext>
            </a:extLst>
          </p:cNvPr>
          <p:cNvSpPr txBox="1"/>
          <p:nvPr/>
        </p:nvSpPr>
        <p:spPr>
          <a:xfrm>
            <a:off x="2026325" y="2016152"/>
            <a:ext cx="41870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dirty="0"/>
          </a:p>
        </p:txBody>
      </p:sp>
      <p:sp>
        <p:nvSpPr>
          <p:cNvPr id="15" name="Google Shape;2373;p34">
            <a:extLst>
              <a:ext uri="{FF2B5EF4-FFF2-40B4-BE49-F238E27FC236}">
                <a16:creationId xmlns:a16="http://schemas.microsoft.com/office/drawing/2014/main" id="{035ACB26-03C0-8598-8E3D-4E98C3A253B1}"/>
              </a:ext>
            </a:extLst>
          </p:cNvPr>
          <p:cNvSpPr txBox="1"/>
          <p:nvPr/>
        </p:nvSpPr>
        <p:spPr>
          <a:xfrm>
            <a:off x="1969017" y="1335406"/>
            <a:ext cx="53572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</a:t>
            </a:r>
            <a:endParaRPr dirty="0"/>
          </a:p>
        </p:txBody>
      </p:sp>
      <p:sp>
        <p:nvSpPr>
          <p:cNvPr id="16" name="Google Shape;2374;p34">
            <a:extLst>
              <a:ext uri="{FF2B5EF4-FFF2-40B4-BE49-F238E27FC236}">
                <a16:creationId xmlns:a16="http://schemas.microsoft.com/office/drawing/2014/main" id="{D8C7089F-511F-99EB-3431-28F3F1BC4C8D}"/>
              </a:ext>
            </a:extLst>
          </p:cNvPr>
          <p:cNvSpPr txBox="1"/>
          <p:nvPr/>
        </p:nvSpPr>
        <p:spPr>
          <a:xfrm>
            <a:off x="2820621" y="3784250"/>
            <a:ext cx="44435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D1</a:t>
            </a:r>
            <a:endParaRPr dirty="0"/>
          </a:p>
        </p:txBody>
      </p:sp>
      <p:sp>
        <p:nvSpPr>
          <p:cNvPr id="17" name="Google Shape;2375;p34">
            <a:extLst>
              <a:ext uri="{FF2B5EF4-FFF2-40B4-BE49-F238E27FC236}">
                <a16:creationId xmlns:a16="http://schemas.microsoft.com/office/drawing/2014/main" id="{D74A1795-E755-35D6-DC44-D7D256889F1E}"/>
              </a:ext>
            </a:extLst>
          </p:cNvPr>
          <p:cNvSpPr txBox="1"/>
          <p:nvPr/>
        </p:nvSpPr>
        <p:spPr>
          <a:xfrm>
            <a:off x="4137341" y="3784250"/>
            <a:ext cx="44435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D2</a:t>
            </a:r>
            <a:endParaRPr dirty="0"/>
          </a:p>
        </p:txBody>
      </p:sp>
      <p:sp>
        <p:nvSpPr>
          <p:cNvPr id="18" name="Google Shape;2376;p34">
            <a:extLst>
              <a:ext uri="{FF2B5EF4-FFF2-40B4-BE49-F238E27FC236}">
                <a16:creationId xmlns:a16="http://schemas.microsoft.com/office/drawing/2014/main" id="{3CF8C2EC-4FB0-2064-EF92-E8D75CDC163A}"/>
              </a:ext>
            </a:extLst>
          </p:cNvPr>
          <p:cNvSpPr txBox="1"/>
          <p:nvPr/>
        </p:nvSpPr>
        <p:spPr>
          <a:xfrm>
            <a:off x="5454062" y="3784250"/>
            <a:ext cx="44435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D3</a:t>
            </a:r>
            <a:endParaRPr dirty="0"/>
          </a:p>
        </p:txBody>
      </p:sp>
      <p:sp>
        <p:nvSpPr>
          <p:cNvPr id="19" name="Google Shape;2377;p34">
            <a:extLst>
              <a:ext uri="{FF2B5EF4-FFF2-40B4-BE49-F238E27FC236}">
                <a16:creationId xmlns:a16="http://schemas.microsoft.com/office/drawing/2014/main" id="{AD29FA1A-1DCF-42E9-A50F-43994603A2DC}"/>
              </a:ext>
            </a:extLst>
          </p:cNvPr>
          <p:cNvSpPr txBox="1"/>
          <p:nvPr/>
        </p:nvSpPr>
        <p:spPr>
          <a:xfrm>
            <a:off x="6770783" y="3784250"/>
            <a:ext cx="44435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D4</a:t>
            </a:r>
            <a:endParaRPr dirty="0"/>
          </a:p>
        </p:txBody>
      </p:sp>
      <p:sp>
        <p:nvSpPr>
          <p:cNvPr id="20" name="Google Shape;2378;p34">
            <a:extLst>
              <a:ext uri="{FF2B5EF4-FFF2-40B4-BE49-F238E27FC236}">
                <a16:creationId xmlns:a16="http://schemas.microsoft.com/office/drawing/2014/main" id="{E70A93AC-73CB-84B4-FE8E-D12ECA7495A6}"/>
              </a:ext>
            </a:extLst>
          </p:cNvPr>
          <p:cNvSpPr txBox="1"/>
          <p:nvPr/>
        </p:nvSpPr>
        <p:spPr>
          <a:xfrm>
            <a:off x="8087503" y="3784250"/>
            <a:ext cx="44435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D5</a:t>
            </a:r>
            <a:endParaRPr dirty="0"/>
          </a:p>
        </p:txBody>
      </p:sp>
      <p:sp>
        <p:nvSpPr>
          <p:cNvPr id="21" name="Google Shape;2379;p34">
            <a:extLst>
              <a:ext uri="{FF2B5EF4-FFF2-40B4-BE49-F238E27FC236}">
                <a16:creationId xmlns:a16="http://schemas.microsoft.com/office/drawing/2014/main" id="{9F2B621B-8D06-305B-0C5D-5266ADF9B5C6}"/>
              </a:ext>
            </a:extLst>
          </p:cNvPr>
          <p:cNvSpPr txBox="1"/>
          <p:nvPr/>
        </p:nvSpPr>
        <p:spPr>
          <a:xfrm>
            <a:off x="9056992" y="3784250"/>
            <a:ext cx="117758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GEOMEAN</a:t>
            </a:r>
            <a:endParaRPr dirty="0"/>
          </a:p>
        </p:txBody>
      </p:sp>
      <p:sp>
        <p:nvSpPr>
          <p:cNvPr id="22" name="Google Shape;2381;p34">
            <a:extLst>
              <a:ext uri="{FF2B5EF4-FFF2-40B4-BE49-F238E27FC236}">
                <a16:creationId xmlns:a16="http://schemas.microsoft.com/office/drawing/2014/main" id="{1D5894C8-26C0-5BE4-FDDC-C0AF6DCB8D2D}"/>
              </a:ext>
            </a:extLst>
          </p:cNvPr>
          <p:cNvSpPr/>
          <p:nvPr/>
        </p:nvSpPr>
        <p:spPr>
          <a:xfrm>
            <a:off x="2490004" y="1325730"/>
            <a:ext cx="7792793" cy="2422769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" name="Google Shape;2385;p34">
            <a:extLst>
              <a:ext uri="{FF2B5EF4-FFF2-40B4-BE49-F238E27FC236}">
                <a16:creationId xmlns:a16="http://schemas.microsoft.com/office/drawing/2014/main" id="{2E91883D-BF4F-228A-9A12-87133EDE42EE}"/>
              </a:ext>
            </a:extLst>
          </p:cNvPr>
          <p:cNvCxnSpPr/>
          <p:nvPr/>
        </p:nvCxnSpPr>
        <p:spPr>
          <a:xfrm>
            <a:off x="2515375" y="2960050"/>
            <a:ext cx="7622487" cy="0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4" name="Google Shape;2389;p34">
            <a:extLst>
              <a:ext uri="{FF2B5EF4-FFF2-40B4-BE49-F238E27FC236}">
                <a16:creationId xmlns:a16="http://schemas.microsoft.com/office/drawing/2014/main" id="{2496B7BF-046F-D835-18EA-1E9475BD9272}"/>
              </a:ext>
            </a:extLst>
          </p:cNvPr>
          <p:cNvSpPr txBox="1"/>
          <p:nvPr/>
        </p:nvSpPr>
        <p:spPr>
          <a:xfrm>
            <a:off x="2003133" y="3522133"/>
            <a:ext cx="4764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0.1</a:t>
            </a:r>
            <a:endParaRPr dirty="0"/>
          </a:p>
        </p:txBody>
      </p:sp>
      <p:grpSp>
        <p:nvGrpSpPr>
          <p:cNvPr id="25" name="Google Shape;2390;p34">
            <a:extLst>
              <a:ext uri="{FF2B5EF4-FFF2-40B4-BE49-F238E27FC236}">
                <a16:creationId xmlns:a16="http://schemas.microsoft.com/office/drawing/2014/main" id="{F3F56E85-619C-E0C1-2D72-C81572600478}"/>
              </a:ext>
            </a:extLst>
          </p:cNvPr>
          <p:cNvGrpSpPr/>
          <p:nvPr/>
        </p:nvGrpSpPr>
        <p:grpSpPr>
          <a:xfrm>
            <a:off x="2546744" y="3455698"/>
            <a:ext cx="226800" cy="197401"/>
            <a:chOff x="2106626" y="5650438"/>
            <a:chExt cx="226800" cy="197401"/>
          </a:xfrm>
        </p:grpSpPr>
        <p:sp>
          <p:nvSpPr>
            <p:cNvPr id="26" name="Google Shape;2391;p34">
              <a:extLst>
                <a:ext uri="{FF2B5EF4-FFF2-40B4-BE49-F238E27FC236}">
                  <a16:creationId xmlns:a16="http://schemas.microsoft.com/office/drawing/2014/main" id="{0AA7B85F-D2BC-E593-630E-59DEC65C984A}"/>
                </a:ext>
              </a:extLst>
            </p:cNvPr>
            <p:cNvSpPr/>
            <p:nvPr/>
          </p:nvSpPr>
          <p:spPr>
            <a:xfrm rot="5400000" flipH="1">
              <a:off x="2124626" y="5632438"/>
              <a:ext cx="190800" cy="226800"/>
            </a:xfrm>
            <a:prstGeom prst="parallelogram">
              <a:avLst>
                <a:gd name="adj" fmla="val 54426"/>
              </a:avLst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7" name="Google Shape;2392;p34">
              <a:extLst>
                <a:ext uri="{FF2B5EF4-FFF2-40B4-BE49-F238E27FC236}">
                  <a16:creationId xmlns:a16="http://schemas.microsoft.com/office/drawing/2014/main" id="{303BD6D1-787A-7E87-C682-F50CCA624254}"/>
                </a:ext>
              </a:extLst>
            </p:cNvPr>
            <p:cNvCxnSpPr/>
            <p:nvPr/>
          </p:nvCxnSpPr>
          <p:spPr>
            <a:xfrm rot="10800000" flipH="1">
              <a:off x="2112555" y="5745838"/>
              <a:ext cx="216501" cy="102001"/>
            </a:xfrm>
            <a:prstGeom prst="straightConnector1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8" name="Google Shape;2393;p34">
              <a:extLst>
                <a:ext uri="{FF2B5EF4-FFF2-40B4-BE49-F238E27FC236}">
                  <a16:creationId xmlns:a16="http://schemas.microsoft.com/office/drawing/2014/main" id="{527F2628-9B66-4E55-4F4E-40D247C34F7A}"/>
                </a:ext>
              </a:extLst>
            </p:cNvPr>
            <p:cNvCxnSpPr/>
            <p:nvPr/>
          </p:nvCxnSpPr>
          <p:spPr>
            <a:xfrm rot="10800000" flipH="1">
              <a:off x="2108185" y="5650438"/>
              <a:ext cx="216501" cy="102001"/>
            </a:xfrm>
            <a:prstGeom prst="straightConnector1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FB47ECE-56C7-17DD-D9B3-A52E6D5388B5}"/>
              </a:ext>
            </a:extLst>
          </p:cNvPr>
          <p:cNvGrpSpPr/>
          <p:nvPr/>
        </p:nvGrpSpPr>
        <p:grpSpPr>
          <a:xfrm>
            <a:off x="2521437" y="929219"/>
            <a:ext cx="555284" cy="307777"/>
            <a:chOff x="931943" y="438200"/>
            <a:chExt cx="555284" cy="30777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931A9BB-6BD3-2D72-0CFC-480DC303EEFC}"/>
                </a:ext>
              </a:extLst>
            </p:cNvPr>
            <p:cNvSpPr txBox="1"/>
            <p:nvPr/>
          </p:nvSpPr>
          <p:spPr>
            <a:xfrm>
              <a:off x="1124318" y="438200"/>
              <a:ext cx="362909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BC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A8EA48F-B6EF-AD2F-04F2-ABC716A0DC6B}"/>
                </a:ext>
              </a:extLst>
            </p:cNvPr>
            <p:cNvSpPr/>
            <p:nvPr/>
          </p:nvSpPr>
          <p:spPr>
            <a:xfrm>
              <a:off x="931943" y="542772"/>
              <a:ext cx="108910" cy="98634"/>
            </a:xfrm>
            <a:prstGeom prst="rect">
              <a:avLst/>
            </a:prstGeom>
            <a:solidFill>
              <a:srgbClr val="D6DCE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oogle Shape;2390;p34">
            <a:extLst>
              <a:ext uri="{FF2B5EF4-FFF2-40B4-BE49-F238E27FC236}">
                <a16:creationId xmlns:a16="http://schemas.microsoft.com/office/drawing/2014/main" id="{E3E26B37-4F47-424A-5BBB-97612E5B6487}"/>
              </a:ext>
            </a:extLst>
          </p:cNvPr>
          <p:cNvGrpSpPr/>
          <p:nvPr/>
        </p:nvGrpSpPr>
        <p:grpSpPr>
          <a:xfrm>
            <a:off x="2796031" y="3455698"/>
            <a:ext cx="226800" cy="197401"/>
            <a:chOff x="2106626" y="5650438"/>
            <a:chExt cx="226800" cy="197401"/>
          </a:xfrm>
        </p:grpSpPr>
        <p:sp>
          <p:nvSpPr>
            <p:cNvPr id="33" name="Google Shape;2391;p34">
              <a:extLst>
                <a:ext uri="{FF2B5EF4-FFF2-40B4-BE49-F238E27FC236}">
                  <a16:creationId xmlns:a16="http://schemas.microsoft.com/office/drawing/2014/main" id="{C5AEFA9D-E4DA-3E7E-F8EC-1661DA554DDC}"/>
                </a:ext>
              </a:extLst>
            </p:cNvPr>
            <p:cNvSpPr/>
            <p:nvPr/>
          </p:nvSpPr>
          <p:spPr>
            <a:xfrm rot="5400000" flipH="1">
              <a:off x="2124626" y="5632438"/>
              <a:ext cx="190800" cy="226800"/>
            </a:xfrm>
            <a:prstGeom prst="parallelogram">
              <a:avLst>
                <a:gd name="adj" fmla="val 54426"/>
              </a:avLst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4" name="Google Shape;2392;p34">
              <a:extLst>
                <a:ext uri="{FF2B5EF4-FFF2-40B4-BE49-F238E27FC236}">
                  <a16:creationId xmlns:a16="http://schemas.microsoft.com/office/drawing/2014/main" id="{5551F4FF-8C20-B05A-FB48-6F1006E19C2D}"/>
                </a:ext>
              </a:extLst>
            </p:cNvPr>
            <p:cNvCxnSpPr/>
            <p:nvPr/>
          </p:nvCxnSpPr>
          <p:spPr>
            <a:xfrm rot="10800000" flipH="1">
              <a:off x="2112555" y="5745838"/>
              <a:ext cx="216501" cy="102001"/>
            </a:xfrm>
            <a:prstGeom prst="straightConnector1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5" name="Google Shape;2393;p34">
              <a:extLst>
                <a:ext uri="{FF2B5EF4-FFF2-40B4-BE49-F238E27FC236}">
                  <a16:creationId xmlns:a16="http://schemas.microsoft.com/office/drawing/2014/main" id="{C3BC4628-2CDE-B7F1-8319-529245E27ED4}"/>
                </a:ext>
              </a:extLst>
            </p:cNvPr>
            <p:cNvCxnSpPr/>
            <p:nvPr/>
          </p:nvCxnSpPr>
          <p:spPr>
            <a:xfrm rot="10800000" flipH="1">
              <a:off x="2108185" y="5650438"/>
              <a:ext cx="216501" cy="102001"/>
            </a:xfrm>
            <a:prstGeom prst="straightConnector1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90829A8-2DCE-46BC-70CB-C5C1202C7424}"/>
              </a:ext>
            </a:extLst>
          </p:cNvPr>
          <p:cNvGrpSpPr/>
          <p:nvPr/>
        </p:nvGrpSpPr>
        <p:grpSpPr>
          <a:xfrm>
            <a:off x="5468233" y="929219"/>
            <a:ext cx="1170234" cy="307777"/>
            <a:chOff x="3678550" y="438200"/>
            <a:chExt cx="1170234" cy="30777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8ABC6FD-581A-CB88-288A-9C3A56786440}"/>
                </a:ext>
              </a:extLst>
            </p:cNvPr>
            <p:cNvSpPr/>
            <p:nvPr/>
          </p:nvSpPr>
          <p:spPr>
            <a:xfrm>
              <a:off x="3678550" y="542772"/>
              <a:ext cx="108910" cy="98634"/>
            </a:xfrm>
            <a:prstGeom prst="rect">
              <a:avLst/>
            </a:prstGeom>
            <a:solidFill>
              <a:srgbClr val="8497B0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DCE7AA7-CBBE-03AB-6D42-02DFD5BBC1EE}"/>
                </a:ext>
              </a:extLst>
            </p:cNvPr>
            <p:cNvSpPr txBox="1"/>
            <p:nvPr/>
          </p:nvSpPr>
          <p:spPr>
            <a:xfrm>
              <a:off x="3870925" y="438200"/>
              <a:ext cx="977859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MS-CPU</a:t>
              </a:r>
              <a:endParaRPr lang="en-US" sz="2000" b="1" baseline="-25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AC321D7-7A78-6286-FF93-91E96FE71463}"/>
              </a:ext>
            </a:extLst>
          </p:cNvPr>
          <p:cNvGrpSpPr/>
          <p:nvPr/>
        </p:nvGrpSpPr>
        <p:grpSpPr>
          <a:xfrm>
            <a:off x="3773155" y="929219"/>
            <a:ext cx="1169718" cy="307777"/>
            <a:chOff x="2056359" y="438200"/>
            <a:chExt cx="1169718" cy="30777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8D3D901-2D86-BFC5-ECE1-F65DB953D36D}"/>
                </a:ext>
              </a:extLst>
            </p:cNvPr>
            <p:cNvSpPr txBox="1"/>
            <p:nvPr/>
          </p:nvSpPr>
          <p:spPr>
            <a:xfrm>
              <a:off x="2248734" y="438200"/>
              <a:ext cx="97734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GenPIP</a:t>
              </a:r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2D61867-3146-5275-3EA9-6A0A9BB02311}"/>
                </a:ext>
              </a:extLst>
            </p:cNvPr>
            <p:cNvSpPr/>
            <p:nvPr/>
          </p:nvSpPr>
          <p:spPr>
            <a:xfrm>
              <a:off x="2056359" y="542772"/>
              <a:ext cx="108910" cy="98634"/>
            </a:xfrm>
            <a:prstGeom prst="rect">
              <a:avLst/>
            </a:prstGeom>
            <a:solidFill>
              <a:srgbClr val="ADB9C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D723CC7-7CE2-1AF2-9CDC-0AA1D0BF7D55}"/>
              </a:ext>
            </a:extLst>
          </p:cNvPr>
          <p:cNvCxnSpPr/>
          <p:nvPr/>
        </p:nvCxnSpPr>
        <p:spPr>
          <a:xfrm>
            <a:off x="9005278" y="1335405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E5F28C7-4562-EE9D-55C5-161DDD2982E3}"/>
              </a:ext>
            </a:extLst>
          </p:cNvPr>
          <p:cNvCxnSpPr/>
          <p:nvPr/>
        </p:nvCxnSpPr>
        <p:spPr>
          <a:xfrm>
            <a:off x="7658062" y="1332357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7D9DDAB-0B30-399C-A302-C075A867FFFB}"/>
              </a:ext>
            </a:extLst>
          </p:cNvPr>
          <p:cNvCxnSpPr/>
          <p:nvPr/>
        </p:nvCxnSpPr>
        <p:spPr>
          <a:xfrm>
            <a:off x="6396190" y="1350645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7E26113-E6E3-9707-1F9A-899CEFA77A65}"/>
              </a:ext>
            </a:extLst>
          </p:cNvPr>
          <p:cNvCxnSpPr/>
          <p:nvPr/>
        </p:nvCxnSpPr>
        <p:spPr>
          <a:xfrm>
            <a:off x="4997158" y="1359789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4D92A20-D4C2-DF4E-AD17-56B34B237D8B}"/>
              </a:ext>
            </a:extLst>
          </p:cNvPr>
          <p:cNvCxnSpPr/>
          <p:nvPr/>
        </p:nvCxnSpPr>
        <p:spPr>
          <a:xfrm>
            <a:off x="3668230" y="1365885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EFF417A-8980-96A9-027D-03EE8FAEAF1D}"/>
              </a:ext>
            </a:extLst>
          </p:cNvPr>
          <p:cNvSpPr txBox="1"/>
          <p:nvPr/>
        </p:nvSpPr>
        <p:spPr>
          <a:xfrm rot="16200000">
            <a:off x="1294775" y="2418285"/>
            <a:ext cx="1175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Speedup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CB445E14-B619-A846-935D-B255A102C6B5}"/>
              </a:ext>
            </a:extLst>
          </p:cNvPr>
          <p:cNvGrpSpPr/>
          <p:nvPr/>
        </p:nvGrpSpPr>
        <p:grpSpPr>
          <a:xfrm>
            <a:off x="2232038" y="4613772"/>
            <a:ext cx="254000" cy="254000"/>
            <a:chOff x="692015" y="4544465"/>
            <a:chExt cx="254000" cy="254000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D17A0EDB-4776-5827-2516-51723C14AA9E}"/>
                </a:ext>
              </a:extLst>
            </p:cNvPr>
            <p:cNvGrpSpPr>
              <a:grpSpLocks noChangeAspect="1"/>
            </p:cNvGrpSpPr>
            <p:nvPr>
              <p:custDataLst>
                <p:tags r:id="rId3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182" name="background">
                <a:extLst>
                  <a:ext uri="{FF2B5EF4-FFF2-40B4-BE49-F238E27FC236}">
                    <a16:creationId xmlns:a16="http://schemas.microsoft.com/office/drawing/2014/main" id="{23CE7BCD-5124-4EAF-833C-B155E451CEA9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183" name="arc">
                <a:extLst>
                  <a:ext uri="{FF2B5EF4-FFF2-40B4-BE49-F238E27FC236}">
                    <a16:creationId xmlns:a16="http://schemas.microsoft.com/office/drawing/2014/main" id="{38CE7373-0408-487E-A41E-887A807DBB3E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rgbClr val="06436E"/>
              </a:solidFill>
              <a:ln w="9525" cap="flat" cmpd="sng" algn="ctr">
                <a:solidFill>
                  <a:srgbClr val="06436E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4" name="circle">
                <a:extLst>
                  <a:ext uri="{FF2B5EF4-FFF2-40B4-BE49-F238E27FC236}">
                    <a16:creationId xmlns:a16="http://schemas.microsoft.com/office/drawing/2014/main" id="{5C2E45AA-1C98-07B7-CFD7-8FFB53CF2859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noFill/>
              <a:ln w="9525">
                <a:solidFill>
                  <a:srgbClr val="06436E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85" name="Chevron 184">
              <a:extLst>
                <a:ext uri="{FF2B5EF4-FFF2-40B4-BE49-F238E27FC236}">
                  <a16:creationId xmlns:a16="http://schemas.microsoft.com/office/drawing/2014/main" id="{ABDCC2EB-FB46-DF15-300D-5B83BD46B3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E697D5D3-5985-3859-6922-75D15829E1F0}"/>
              </a:ext>
            </a:extLst>
          </p:cNvPr>
          <p:cNvGrpSpPr/>
          <p:nvPr/>
        </p:nvGrpSpPr>
        <p:grpSpPr>
          <a:xfrm>
            <a:off x="2232038" y="5010401"/>
            <a:ext cx="254000" cy="254000"/>
            <a:chOff x="692015" y="4544465"/>
            <a:chExt cx="254000" cy="254000"/>
          </a:xfrm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DF8B6BC7-E95A-D14C-F680-83DD9FB8887A}"/>
                </a:ext>
              </a:extLst>
            </p:cNvPr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191" name="background">
                <a:extLst>
                  <a:ext uri="{FF2B5EF4-FFF2-40B4-BE49-F238E27FC236}">
                    <a16:creationId xmlns:a16="http://schemas.microsoft.com/office/drawing/2014/main" id="{2CDEDE60-A849-25B1-1E0E-5F3C68631A6B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192" name="arc">
                <a:extLst>
                  <a:ext uri="{FF2B5EF4-FFF2-40B4-BE49-F238E27FC236}">
                    <a16:creationId xmlns:a16="http://schemas.microsoft.com/office/drawing/2014/main" id="{0AE8B38B-624A-35C0-FB7E-0F15A3824898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rgbClr val="06436E"/>
              </a:solidFill>
              <a:ln w="9525" cap="flat" cmpd="sng" algn="ctr">
                <a:solidFill>
                  <a:srgbClr val="06436E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3" name="circle">
                <a:extLst>
                  <a:ext uri="{FF2B5EF4-FFF2-40B4-BE49-F238E27FC236}">
                    <a16:creationId xmlns:a16="http://schemas.microsoft.com/office/drawing/2014/main" id="{9551292D-FEA2-72C3-5E6F-2006F9204286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noFill/>
              <a:ln w="9525">
                <a:solidFill>
                  <a:srgbClr val="06436E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90" name="Chevron 189">
              <a:extLst>
                <a:ext uri="{FF2B5EF4-FFF2-40B4-BE49-F238E27FC236}">
                  <a16:creationId xmlns:a16="http://schemas.microsoft.com/office/drawing/2014/main" id="{24F08D64-2D35-AEEE-9035-512B7BD820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A5FCB597-7209-98C5-9CC2-D8190BBFDDAD}"/>
              </a:ext>
            </a:extLst>
          </p:cNvPr>
          <p:cNvGrpSpPr/>
          <p:nvPr/>
        </p:nvGrpSpPr>
        <p:grpSpPr>
          <a:xfrm>
            <a:off x="2232038" y="5803659"/>
            <a:ext cx="254000" cy="254000"/>
            <a:chOff x="692015" y="4544465"/>
            <a:chExt cx="254000" cy="254000"/>
          </a:xfrm>
        </p:grpSpPr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5BF8F278-2E34-D34D-A528-3E145A7981AB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203" name="background">
                <a:extLst>
                  <a:ext uri="{FF2B5EF4-FFF2-40B4-BE49-F238E27FC236}">
                    <a16:creationId xmlns:a16="http://schemas.microsoft.com/office/drawing/2014/main" id="{CA01CB32-B459-361A-4851-88240B8B9951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204" name="arc">
                <a:extLst>
                  <a:ext uri="{FF2B5EF4-FFF2-40B4-BE49-F238E27FC236}">
                    <a16:creationId xmlns:a16="http://schemas.microsoft.com/office/drawing/2014/main" id="{C4FAFF15-A6C3-C0ED-8E16-648A792FFE73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>
                  <a:lumMod val="100000"/>
                </a:schemeClr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accent1">
                        <a:shade val="95000"/>
                        <a:satMod val="105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5" name="circle">
                <a:extLst>
                  <a:ext uri="{FF2B5EF4-FFF2-40B4-BE49-F238E27FC236}">
                    <a16:creationId xmlns:a16="http://schemas.microsoft.com/office/drawing/2014/main" id="{49F8CC71-58A5-88EB-4795-4E9934E3C042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06436E"/>
              </a:solidFill>
              <a:ln w="9525">
                <a:solidFill>
                  <a:srgbClr val="0643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02" name="Chevron 201">
              <a:extLst>
                <a:ext uri="{FF2B5EF4-FFF2-40B4-BE49-F238E27FC236}">
                  <a16:creationId xmlns:a16="http://schemas.microsoft.com/office/drawing/2014/main" id="{73E40D6D-6066-7FD4-BA87-B887ED9464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06" name="TextBox 205">
            <a:extLst>
              <a:ext uri="{FF2B5EF4-FFF2-40B4-BE49-F238E27FC236}">
                <a16:creationId xmlns:a16="http://schemas.microsoft.com/office/drawing/2014/main" id="{0D31570E-8E1F-A7A7-B164-5A2DA71D9F2E}"/>
              </a:ext>
            </a:extLst>
          </p:cNvPr>
          <p:cNvSpPr txBox="1"/>
          <p:nvPr/>
        </p:nvSpPr>
        <p:spPr>
          <a:xfrm>
            <a:off x="2552674" y="4556106"/>
            <a:ext cx="612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MARS outperforms all other baselines across all datasets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0EBC3F11-F52E-F070-741D-8114C8AEE3F2}"/>
              </a:ext>
            </a:extLst>
          </p:cNvPr>
          <p:cNvSpPr txBox="1"/>
          <p:nvPr/>
        </p:nvSpPr>
        <p:spPr>
          <a:xfrm>
            <a:off x="2552674" y="4952735"/>
            <a:ext cx="612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MARS outperforms </a:t>
            </a:r>
            <a:r>
              <a:rPr lang="en-US" dirty="0" err="1"/>
              <a:t>GenPIP</a:t>
            </a:r>
            <a:r>
              <a:rPr lang="en-US" dirty="0"/>
              <a:t> adopting PIM outside storage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58A623EE-0B61-D891-95EE-E00ECB474972}"/>
              </a:ext>
            </a:extLst>
          </p:cNvPr>
          <p:cNvSpPr txBox="1"/>
          <p:nvPr/>
        </p:nvSpPr>
        <p:spPr>
          <a:xfrm>
            <a:off x="2552674" y="5745993"/>
            <a:ext cx="612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MARS-CPU provide speedup of 1.7x over RH2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FF87B93A-FDDA-32F3-8EC4-035BDE79A2F2}"/>
              </a:ext>
            </a:extLst>
          </p:cNvPr>
          <p:cNvSpPr txBox="1"/>
          <p:nvPr/>
        </p:nvSpPr>
        <p:spPr>
          <a:xfrm>
            <a:off x="2857472" y="5267304"/>
            <a:ext cx="678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We fundamentally solve the I/O data movement overhead problem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4AB77886-40E2-589A-A752-AEDBA3BF93DE}"/>
              </a:ext>
            </a:extLst>
          </p:cNvPr>
          <p:cNvSpPr txBox="1"/>
          <p:nvPr/>
        </p:nvSpPr>
        <p:spPr>
          <a:xfrm>
            <a:off x="2857470" y="6060563"/>
            <a:ext cx="7099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Our SW modifications are effective in reducing the computational load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CC058E9-FB64-E6E2-55E5-467B7171D38A}"/>
              </a:ext>
            </a:extLst>
          </p:cNvPr>
          <p:cNvGrpSpPr/>
          <p:nvPr/>
        </p:nvGrpSpPr>
        <p:grpSpPr>
          <a:xfrm>
            <a:off x="3451780" y="4104561"/>
            <a:ext cx="5895421" cy="369333"/>
            <a:chOff x="4772579" y="4104561"/>
            <a:chExt cx="5895421" cy="36933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F745367-1ACC-4069-6A75-53B2447004A5}"/>
                </a:ext>
              </a:extLst>
            </p:cNvPr>
            <p:cNvGrpSpPr/>
            <p:nvPr/>
          </p:nvGrpSpPr>
          <p:grpSpPr>
            <a:xfrm>
              <a:off x="4772579" y="4104562"/>
              <a:ext cx="3135481" cy="369332"/>
              <a:chOff x="5094312" y="4104562"/>
              <a:chExt cx="3135481" cy="369332"/>
            </a:xfrm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FB31A941-3CA9-21AF-C40C-79673488B3B8}"/>
                  </a:ext>
                </a:extLst>
              </p:cNvPr>
              <p:cNvSpPr/>
              <p:nvPr/>
            </p:nvSpPr>
            <p:spPr>
              <a:xfrm>
                <a:off x="5094312" y="4163227"/>
                <a:ext cx="252000" cy="252000"/>
              </a:xfrm>
              <a:prstGeom prst="rect">
                <a:avLst/>
              </a:prstGeom>
              <a:solidFill>
                <a:srgbClr val="5B9BD5">
                  <a:alpha val="20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AFD03500-292B-A20E-B129-116C9ACFCD2A}"/>
                  </a:ext>
                </a:extLst>
              </p:cNvPr>
              <p:cNvSpPr txBox="1"/>
              <p:nvPr/>
            </p:nvSpPr>
            <p:spPr>
              <a:xfrm>
                <a:off x="5306608" y="4104562"/>
                <a:ext cx="29231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Basecalling</a:t>
                </a:r>
                <a:r>
                  <a:rPr lang="en-US" dirty="0"/>
                  <a:t>-based pipeline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35A3607-4C2A-8AAF-F05F-D738D1A2CA00}"/>
                </a:ext>
              </a:extLst>
            </p:cNvPr>
            <p:cNvGrpSpPr/>
            <p:nvPr/>
          </p:nvGrpSpPr>
          <p:grpSpPr>
            <a:xfrm>
              <a:off x="8017499" y="4104561"/>
              <a:ext cx="2650501" cy="369332"/>
              <a:chOff x="8017499" y="4104561"/>
              <a:chExt cx="2650501" cy="369332"/>
            </a:xfrm>
          </p:grpSpPr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390D1FFA-D3B6-A37A-5925-557786061121}"/>
                  </a:ext>
                </a:extLst>
              </p:cNvPr>
              <p:cNvSpPr/>
              <p:nvPr/>
            </p:nvSpPr>
            <p:spPr>
              <a:xfrm>
                <a:off x="8017499" y="4163227"/>
                <a:ext cx="252000" cy="252000"/>
              </a:xfrm>
              <a:prstGeom prst="rect">
                <a:avLst/>
              </a:prstGeom>
              <a:solidFill>
                <a:srgbClr val="F4B818">
                  <a:alpha val="20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FBDD4380-5B9D-B8C6-C5F0-8A2D51FAA434}"/>
                  </a:ext>
                </a:extLst>
              </p:cNvPr>
              <p:cNvSpPr txBox="1"/>
              <p:nvPr/>
            </p:nvSpPr>
            <p:spPr>
              <a:xfrm>
                <a:off x="8229795" y="4104561"/>
                <a:ext cx="24382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RSGA-based pipeline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73854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01B63-B1D0-8CC0-9BC4-3FB55EB00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Energy Evaluation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C991F-8649-A7AA-5F07-F402754D6619}"/>
              </a:ext>
            </a:extLst>
          </p:cNvPr>
          <p:cNvSpPr/>
          <p:nvPr/>
        </p:nvSpPr>
        <p:spPr>
          <a:xfrm>
            <a:off x="9063464" y="1458727"/>
            <a:ext cx="1290285" cy="2047685"/>
          </a:xfrm>
          <a:prstGeom prst="rect">
            <a:avLst/>
          </a:prstGeom>
          <a:solidFill>
            <a:schemeClr val="tx2">
              <a:lumMod val="25000"/>
              <a:lumOff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68" tIns="43434" rIns="86868" bIns="43434" rtlCol="0" anchor="ctr"/>
          <a:lstStyle/>
          <a:p>
            <a:pPr algn="ctr"/>
            <a:endParaRPr lang="en-US"/>
          </a:p>
        </p:txBody>
      </p:sp>
      <p:sp>
        <p:nvSpPr>
          <p:cNvPr id="12" name="Google Shape;2371;p34">
            <a:extLst>
              <a:ext uri="{FF2B5EF4-FFF2-40B4-BE49-F238E27FC236}">
                <a16:creationId xmlns:a16="http://schemas.microsoft.com/office/drawing/2014/main" id="{35F063ED-93A5-4BB5-63DF-838C95F9C341}"/>
              </a:ext>
            </a:extLst>
          </p:cNvPr>
          <p:cNvSpPr txBox="1"/>
          <p:nvPr/>
        </p:nvSpPr>
        <p:spPr>
          <a:xfrm>
            <a:off x="1960916" y="2658760"/>
            <a:ext cx="314842" cy="350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4" tIns="43415" rIns="86854" bIns="43415" anchor="t" anchorCtr="0">
            <a:spAutoFit/>
          </a:bodyPr>
          <a:lstStyle/>
          <a:p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710" dirty="0"/>
          </a:p>
        </p:txBody>
      </p:sp>
      <p:sp>
        <p:nvSpPr>
          <p:cNvPr id="13" name="Google Shape;2372;p34">
            <a:extLst>
              <a:ext uri="{FF2B5EF4-FFF2-40B4-BE49-F238E27FC236}">
                <a16:creationId xmlns:a16="http://schemas.microsoft.com/office/drawing/2014/main" id="{8B411C4A-EB7B-E923-9DB3-233BA5CEE07F}"/>
              </a:ext>
            </a:extLst>
          </p:cNvPr>
          <p:cNvSpPr txBox="1"/>
          <p:nvPr/>
        </p:nvSpPr>
        <p:spPr>
          <a:xfrm>
            <a:off x="1901352" y="2219902"/>
            <a:ext cx="436963" cy="350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4" tIns="43415" rIns="86854" bIns="43415" anchor="t" anchorCtr="0">
            <a:spAutoFit/>
          </a:bodyPr>
          <a:lstStyle/>
          <a:p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1710" dirty="0"/>
          </a:p>
        </p:txBody>
      </p:sp>
      <p:sp>
        <p:nvSpPr>
          <p:cNvPr id="14" name="Google Shape;2373;p34">
            <a:extLst>
              <a:ext uri="{FF2B5EF4-FFF2-40B4-BE49-F238E27FC236}">
                <a16:creationId xmlns:a16="http://schemas.microsoft.com/office/drawing/2014/main" id="{5427C8EF-53C8-70DE-4587-1ABEB2BF10F6}"/>
              </a:ext>
            </a:extLst>
          </p:cNvPr>
          <p:cNvSpPr txBox="1"/>
          <p:nvPr/>
        </p:nvSpPr>
        <p:spPr>
          <a:xfrm>
            <a:off x="1880671" y="1761087"/>
            <a:ext cx="559086" cy="350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4" tIns="43415" rIns="86854" bIns="43415" anchor="t" anchorCtr="0">
            <a:spAutoFit/>
          </a:bodyPr>
          <a:lstStyle/>
          <a:p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71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710" baseline="30000" dirty="0"/>
          </a:p>
        </p:txBody>
      </p:sp>
      <p:sp>
        <p:nvSpPr>
          <p:cNvPr id="21" name="Google Shape;2381;p34">
            <a:extLst>
              <a:ext uri="{FF2B5EF4-FFF2-40B4-BE49-F238E27FC236}">
                <a16:creationId xmlns:a16="http://schemas.microsoft.com/office/drawing/2014/main" id="{00976EC3-92EA-A13D-1A81-0DC49A8B9055}"/>
              </a:ext>
            </a:extLst>
          </p:cNvPr>
          <p:cNvSpPr/>
          <p:nvPr/>
        </p:nvSpPr>
        <p:spPr>
          <a:xfrm>
            <a:off x="2249228" y="1458726"/>
            <a:ext cx="8098334" cy="2047684"/>
          </a:xfrm>
          <a:prstGeom prst="rect">
            <a:avLst/>
          </a:prstGeom>
          <a:noFill/>
          <a:ln w="1206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6854" tIns="43415" rIns="86854" bIns="43415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89;p34">
            <a:extLst>
              <a:ext uri="{FF2B5EF4-FFF2-40B4-BE49-F238E27FC236}">
                <a16:creationId xmlns:a16="http://schemas.microsoft.com/office/drawing/2014/main" id="{D672DF84-C605-6DCE-B5A6-9C1CE3DF88D8}"/>
              </a:ext>
            </a:extLst>
          </p:cNvPr>
          <p:cNvSpPr txBox="1"/>
          <p:nvPr/>
        </p:nvSpPr>
        <p:spPr>
          <a:xfrm>
            <a:off x="1851045" y="3112260"/>
            <a:ext cx="497188" cy="350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4" tIns="43415" rIns="86854" bIns="43415" anchor="t" anchorCtr="0">
            <a:spAutoFit/>
          </a:bodyPr>
          <a:lstStyle/>
          <a:p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0.1</a:t>
            </a:r>
            <a:endParaRPr sz="171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8ADEFAB-24D3-5E86-0115-C66D19069201}"/>
              </a:ext>
            </a:extLst>
          </p:cNvPr>
          <p:cNvCxnSpPr>
            <a:cxnSpLocks/>
          </p:cNvCxnSpPr>
          <p:nvPr/>
        </p:nvCxnSpPr>
        <p:spPr>
          <a:xfrm>
            <a:off x="9063463" y="1458726"/>
            <a:ext cx="0" cy="2047684"/>
          </a:xfrm>
          <a:prstGeom prst="line">
            <a:avLst/>
          </a:prstGeom>
          <a:ln w="6032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1C60A52-D0DC-3C90-C0FC-F453E2ABFCB0}"/>
              </a:ext>
            </a:extLst>
          </p:cNvPr>
          <p:cNvCxnSpPr>
            <a:cxnSpLocks/>
          </p:cNvCxnSpPr>
          <p:nvPr/>
        </p:nvCxnSpPr>
        <p:spPr>
          <a:xfrm>
            <a:off x="7575124" y="1458726"/>
            <a:ext cx="0" cy="2047684"/>
          </a:xfrm>
          <a:prstGeom prst="line">
            <a:avLst/>
          </a:prstGeom>
          <a:ln w="6032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168A750-4720-EF98-2742-DFD865A0C078}"/>
              </a:ext>
            </a:extLst>
          </p:cNvPr>
          <p:cNvCxnSpPr>
            <a:cxnSpLocks/>
          </p:cNvCxnSpPr>
          <p:nvPr/>
        </p:nvCxnSpPr>
        <p:spPr>
          <a:xfrm>
            <a:off x="6298165" y="1458726"/>
            <a:ext cx="0" cy="2047684"/>
          </a:xfrm>
          <a:prstGeom prst="line">
            <a:avLst/>
          </a:prstGeom>
          <a:ln w="6032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E1715B8-16B8-E924-5194-970A969D4CC7}"/>
              </a:ext>
            </a:extLst>
          </p:cNvPr>
          <p:cNvCxnSpPr>
            <a:cxnSpLocks/>
          </p:cNvCxnSpPr>
          <p:nvPr/>
        </p:nvCxnSpPr>
        <p:spPr>
          <a:xfrm>
            <a:off x="5021205" y="1458726"/>
            <a:ext cx="0" cy="2047684"/>
          </a:xfrm>
          <a:prstGeom prst="line">
            <a:avLst/>
          </a:prstGeom>
          <a:ln w="6032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C950356-3B14-37F4-DE06-9E70A7B5B468}"/>
              </a:ext>
            </a:extLst>
          </p:cNvPr>
          <p:cNvCxnSpPr>
            <a:cxnSpLocks/>
          </p:cNvCxnSpPr>
          <p:nvPr/>
        </p:nvCxnSpPr>
        <p:spPr>
          <a:xfrm>
            <a:off x="3605257" y="1458726"/>
            <a:ext cx="0" cy="2047684"/>
          </a:xfrm>
          <a:prstGeom prst="line">
            <a:avLst/>
          </a:prstGeom>
          <a:ln w="6032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2B539C1-AF10-03C9-D9D0-F53C670DCDAE}"/>
              </a:ext>
            </a:extLst>
          </p:cNvPr>
          <p:cNvSpPr txBox="1"/>
          <p:nvPr/>
        </p:nvSpPr>
        <p:spPr>
          <a:xfrm rot="16200000">
            <a:off x="774597" y="2318911"/>
            <a:ext cx="2015360" cy="380104"/>
          </a:xfrm>
          <a:prstGeom prst="rect">
            <a:avLst/>
          </a:prstGeom>
          <a:noFill/>
        </p:spPr>
        <p:txBody>
          <a:bodyPr wrap="none" lIns="86868" tIns="43434" rIns="86868" bIns="43434" rtlCol="0">
            <a:spAutoFit/>
          </a:bodyPr>
          <a:lstStyle/>
          <a:p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Energy Reduction</a:t>
            </a:r>
          </a:p>
        </p:txBody>
      </p:sp>
      <p:graphicFrame>
        <p:nvGraphicFramePr>
          <p:cNvPr id="8" name="Google Shape;2357;p34">
            <a:extLst>
              <a:ext uri="{FF2B5EF4-FFF2-40B4-BE49-F238E27FC236}">
                <a16:creationId xmlns:a16="http://schemas.microsoft.com/office/drawing/2014/main" id="{04A6A0E1-A4B2-E839-0765-8CBF3B3E3C22}"/>
              </a:ext>
            </a:extLst>
          </p:cNvPr>
          <p:cNvGraphicFramePr/>
          <p:nvPr/>
        </p:nvGraphicFramePr>
        <p:xfrm>
          <a:off x="2094365" y="918252"/>
          <a:ext cx="8253196" cy="3396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2" name="Google Shape;2385;p34">
            <a:extLst>
              <a:ext uri="{FF2B5EF4-FFF2-40B4-BE49-F238E27FC236}">
                <a16:creationId xmlns:a16="http://schemas.microsoft.com/office/drawing/2014/main" id="{77BF9C76-DC42-C15D-91A4-4680B248B48A}"/>
              </a:ext>
            </a:extLst>
          </p:cNvPr>
          <p:cNvCxnSpPr>
            <a:cxnSpLocks/>
          </p:cNvCxnSpPr>
          <p:nvPr/>
        </p:nvCxnSpPr>
        <p:spPr>
          <a:xfrm>
            <a:off x="2249228" y="2888868"/>
            <a:ext cx="8098334" cy="0"/>
          </a:xfrm>
          <a:prstGeom prst="straightConnector1">
            <a:avLst/>
          </a:prstGeom>
          <a:noFill/>
          <a:ln w="45244" cap="flat" cmpd="sng">
            <a:solidFill>
              <a:schemeClr val="accent2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34" name="Google Shape;2358;p34">
            <a:extLst>
              <a:ext uri="{FF2B5EF4-FFF2-40B4-BE49-F238E27FC236}">
                <a16:creationId xmlns:a16="http://schemas.microsoft.com/office/drawing/2014/main" id="{3A77B1A1-6B9C-3989-2BC1-0319BA5C3974}"/>
              </a:ext>
            </a:extLst>
          </p:cNvPr>
          <p:cNvSpPr/>
          <p:nvPr/>
        </p:nvSpPr>
        <p:spPr>
          <a:xfrm>
            <a:off x="2364582" y="3524104"/>
            <a:ext cx="8046376" cy="8470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374;p34">
            <a:extLst>
              <a:ext uri="{FF2B5EF4-FFF2-40B4-BE49-F238E27FC236}">
                <a16:creationId xmlns:a16="http://schemas.microsoft.com/office/drawing/2014/main" id="{63C91396-087B-1D40-9F8D-EFEFBB6163B7}"/>
              </a:ext>
            </a:extLst>
          </p:cNvPr>
          <p:cNvSpPr txBox="1"/>
          <p:nvPr/>
        </p:nvSpPr>
        <p:spPr>
          <a:xfrm>
            <a:off x="2712479" y="3564578"/>
            <a:ext cx="463729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D1</a:t>
            </a:r>
            <a:endParaRPr sz="1710" dirty="0"/>
          </a:p>
        </p:txBody>
      </p:sp>
      <p:sp>
        <p:nvSpPr>
          <p:cNvPr id="16" name="Google Shape;2375;p34">
            <a:extLst>
              <a:ext uri="{FF2B5EF4-FFF2-40B4-BE49-F238E27FC236}">
                <a16:creationId xmlns:a16="http://schemas.microsoft.com/office/drawing/2014/main" id="{2C4E8F69-2046-CC54-3E7F-5A681B6A4D0C}"/>
              </a:ext>
            </a:extLst>
          </p:cNvPr>
          <p:cNvSpPr txBox="1"/>
          <p:nvPr/>
        </p:nvSpPr>
        <p:spPr>
          <a:xfrm>
            <a:off x="4061806" y="3564578"/>
            <a:ext cx="456428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D2</a:t>
            </a:r>
            <a:endParaRPr sz="1710" dirty="0"/>
          </a:p>
        </p:txBody>
      </p:sp>
      <p:sp>
        <p:nvSpPr>
          <p:cNvPr id="17" name="Google Shape;2376;p34">
            <a:extLst>
              <a:ext uri="{FF2B5EF4-FFF2-40B4-BE49-F238E27FC236}">
                <a16:creationId xmlns:a16="http://schemas.microsoft.com/office/drawing/2014/main" id="{5AEFC029-BC28-876E-0827-86EC4951350E}"/>
              </a:ext>
            </a:extLst>
          </p:cNvPr>
          <p:cNvSpPr txBox="1"/>
          <p:nvPr/>
        </p:nvSpPr>
        <p:spPr>
          <a:xfrm>
            <a:off x="5403834" y="3564578"/>
            <a:ext cx="463729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D3</a:t>
            </a:r>
            <a:endParaRPr sz="1710" dirty="0"/>
          </a:p>
        </p:txBody>
      </p:sp>
      <p:sp>
        <p:nvSpPr>
          <p:cNvPr id="18" name="Google Shape;2377;p34">
            <a:extLst>
              <a:ext uri="{FF2B5EF4-FFF2-40B4-BE49-F238E27FC236}">
                <a16:creationId xmlns:a16="http://schemas.microsoft.com/office/drawing/2014/main" id="{63C509CC-62C0-F94F-FB42-806239CBE4D9}"/>
              </a:ext>
            </a:extLst>
          </p:cNvPr>
          <p:cNvSpPr txBox="1"/>
          <p:nvPr/>
        </p:nvSpPr>
        <p:spPr>
          <a:xfrm>
            <a:off x="6753162" y="3564578"/>
            <a:ext cx="463729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D4</a:t>
            </a:r>
            <a:endParaRPr sz="1710" dirty="0"/>
          </a:p>
        </p:txBody>
      </p:sp>
      <p:sp>
        <p:nvSpPr>
          <p:cNvPr id="19" name="Google Shape;2378;p34">
            <a:extLst>
              <a:ext uri="{FF2B5EF4-FFF2-40B4-BE49-F238E27FC236}">
                <a16:creationId xmlns:a16="http://schemas.microsoft.com/office/drawing/2014/main" id="{717311CD-B50F-2979-9B06-909BFBFC0BFE}"/>
              </a:ext>
            </a:extLst>
          </p:cNvPr>
          <p:cNvSpPr txBox="1"/>
          <p:nvPr/>
        </p:nvSpPr>
        <p:spPr>
          <a:xfrm>
            <a:off x="8102490" y="3564578"/>
            <a:ext cx="463729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D5</a:t>
            </a:r>
            <a:endParaRPr sz="1710" dirty="0"/>
          </a:p>
        </p:txBody>
      </p:sp>
      <p:sp>
        <p:nvSpPr>
          <p:cNvPr id="20" name="Google Shape;2379;p34">
            <a:extLst>
              <a:ext uri="{FF2B5EF4-FFF2-40B4-BE49-F238E27FC236}">
                <a16:creationId xmlns:a16="http://schemas.microsoft.com/office/drawing/2014/main" id="{52F5AD0C-70E0-6822-C3CD-76430E7C2B08}"/>
              </a:ext>
            </a:extLst>
          </p:cNvPr>
          <p:cNvSpPr txBox="1"/>
          <p:nvPr/>
        </p:nvSpPr>
        <p:spPr>
          <a:xfrm>
            <a:off x="9062716" y="3564578"/>
            <a:ext cx="1228938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GEOMEAN</a:t>
            </a:r>
            <a:endParaRPr sz="1710" dirty="0"/>
          </a:p>
        </p:txBody>
      </p:sp>
      <p:grpSp>
        <p:nvGrpSpPr>
          <p:cNvPr id="24" name="Google Shape;2390;p34">
            <a:extLst>
              <a:ext uri="{FF2B5EF4-FFF2-40B4-BE49-F238E27FC236}">
                <a16:creationId xmlns:a16="http://schemas.microsoft.com/office/drawing/2014/main" id="{23A213BF-1DFC-3742-422A-1F26AC1DCB24}"/>
              </a:ext>
            </a:extLst>
          </p:cNvPr>
          <p:cNvGrpSpPr/>
          <p:nvPr/>
        </p:nvGrpSpPr>
        <p:grpSpPr>
          <a:xfrm>
            <a:off x="2446316" y="3200273"/>
            <a:ext cx="205200" cy="229073"/>
            <a:chOff x="2106626" y="5650438"/>
            <a:chExt cx="226800" cy="197401"/>
          </a:xfrm>
        </p:grpSpPr>
        <p:sp>
          <p:nvSpPr>
            <p:cNvPr id="31" name="Google Shape;2391;p34">
              <a:extLst>
                <a:ext uri="{FF2B5EF4-FFF2-40B4-BE49-F238E27FC236}">
                  <a16:creationId xmlns:a16="http://schemas.microsoft.com/office/drawing/2014/main" id="{BDB5C016-F8A1-72AF-C8D9-FD19A8A7FD1B}"/>
                </a:ext>
              </a:extLst>
            </p:cNvPr>
            <p:cNvSpPr/>
            <p:nvPr/>
          </p:nvSpPr>
          <p:spPr>
            <a:xfrm rot="5400000" flipH="1">
              <a:off x="2124626" y="5632438"/>
              <a:ext cx="190800" cy="226800"/>
            </a:xfrm>
            <a:prstGeom prst="parallelogram">
              <a:avLst>
                <a:gd name="adj" fmla="val 54426"/>
              </a:avLst>
            </a:prstGeom>
            <a:solidFill>
              <a:schemeClr val="lt1"/>
            </a:solidFill>
            <a:ln w="1206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6854" tIns="43415" rIns="86854" bIns="43415" anchor="ctr" anchorCtr="0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2" name="Google Shape;2392;p34">
              <a:extLst>
                <a:ext uri="{FF2B5EF4-FFF2-40B4-BE49-F238E27FC236}">
                  <a16:creationId xmlns:a16="http://schemas.microsoft.com/office/drawing/2014/main" id="{8A7B7C5E-4B97-7930-2627-195006B144D9}"/>
                </a:ext>
              </a:extLst>
            </p:cNvPr>
            <p:cNvCxnSpPr/>
            <p:nvPr/>
          </p:nvCxnSpPr>
          <p:spPr>
            <a:xfrm rot="10800000" flipH="1">
              <a:off x="2112555" y="5745838"/>
              <a:ext cx="216501" cy="102001"/>
            </a:xfrm>
            <a:prstGeom prst="straightConnector1">
              <a:avLst/>
            </a:prstGeom>
            <a:solidFill>
              <a:schemeClr val="lt1"/>
            </a:solidFill>
            <a:ln w="1206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" name="Google Shape;2393;p34">
              <a:extLst>
                <a:ext uri="{FF2B5EF4-FFF2-40B4-BE49-F238E27FC236}">
                  <a16:creationId xmlns:a16="http://schemas.microsoft.com/office/drawing/2014/main" id="{BB8DE83D-535B-EA33-1241-A1C94C372B4B}"/>
                </a:ext>
              </a:extLst>
            </p:cNvPr>
            <p:cNvCxnSpPr/>
            <p:nvPr/>
          </p:nvCxnSpPr>
          <p:spPr>
            <a:xfrm rot="10800000" flipH="1">
              <a:off x="2108185" y="5650438"/>
              <a:ext cx="216501" cy="102001"/>
            </a:xfrm>
            <a:prstGeom prst="straightConnector1">
              <a:avLst/>
            </a:prstGeom>
            <a:solidFill>
              <a:schemeClr val="lt1"/>
            </a:solidFill>
            <a:ln w="1206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CA7005F9-8F08-34B0-1EC5-086DC929FEF3}"/>
              </a:ext>
            </a:extLst>
          </p:cNvPr>
          <p:cNvSpPr/>
          <p:nvPr/>
        </p:nvSpPr>
        <p:spPr>
          <a:xfrm>
            <a:off x="2479546" y="837704"/>
            <a:ext cx="2463327" cy="448951"/>
          </a:xfrm>
          <a:prstGeom prst="rect">
            <a:avLst/>
          </a:prstGeom>
          <a:solidFill>
            <a:srgbClr val="5B9B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7626D1C-7564-9EC3-69DB-07382BBAC881}"/>
              </a:ext>
            </a:extLst>
          </p:cNvPr>
          <p:cNvSpPr/>
          <p:nvPr/>
        </p:nvSpPr>
        <p:spPr>
          <a:xfrm>
            <a:off x="5387770" y="837704"/>
            <a:ext cx="5023188" cy="448951"/>
          </a:xfrm>
          <a:prstGeom prst="rect">
            <a:avLst/>
          </a:prstGeom>
          <a:solidFill>
            <a:srgbClr val="F4B81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92CED5A-D43D-EB30-998D-028A50793814}"/>
              </a:ext>
            </a:extLst>
          </p:cNvPr>
          <p:cNvGrpSpPr/>
          <p:nvPr/>
        </p:nvGrpSpPr>
        <p:grpSpPr>
          <a:xfrm>
            <a:off x="8847071" y="929219"/>
            <a:ext cx="1589751" cy="307777"/>
            <a:chOff x="6911613" y="438200"/>
            <a:chExt cx="1589751" cy="307777"/>
          </a:xfrm>
        </p:grpSpPr>
        <p:cxnSp>
          <p:nvCxnSpPr>
            <p:cNvPr id="39" name="Straight Connector 2">
              <a:extLst>
                <a:ext uri="{FF2B5EF4-FFF2-40B4-BE49-F238E27FC236}">
                  <a16:creationId xmlns:a16="http://schemas.microsoft.com/office/drawing/2014/main" id="{BDC94CA2-2349-708C-5AFF-E0AD49B35E54}"/>
                </a:ext>
              </a:extLst>
            </p:cNvPr>
            <p:cNvCxnSpPr>
              <a:cxnSpLocks/>
            </p:cNvCxnSpPr>
            <p:nvPr/>
          </p:nvCxnSpPr>
          <p:spPr>
            <a:xfrm>
              <a:off x="6911613" y="592089"/>
              <a:ext cx="216000" cy="0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B1B83ABE-5C15-BFAB-9C6C-0C07348EC569}"/>
                </a:ext>
              </a:extLst>
            </p:cNvPr>
            <p:cNvSpPr txBox="1"/>
            <p:nvPr/>
          </p:nvSpPr>
          <p:spPr>
            <a:xfrm>
              <a:off x="7211079" y="438200"/>
              <a:ext cx="129028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RawHash2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29F2013-EFDC-6782-9CE4-71504730346C}"/>
              </a:ext>
            </a:extLst>
          </p:cNvPr>
          <p:cNvGrpSpPr/>
          <p:nvPr/>
        </p:nvGrpSpPr>
        <p:grpSpPr>
          <a:xfrm>
            <a:off x="7248004" y="929219"/>
            <a:ext cx="902633" cy="307777"/>
            <a:chOff x="5385433" y="438200"/>
            <a:chExt cx="902633" cy="30777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BD9F295-246E-5DFB-7C57-956B941724D2}"/>
                </a:ext>
              </a:extLst>
            </p:cNvPr>
            <p:cNvSpPr txBox="1"/>
            <p:nvPr/>
          </p:nvSpPr>
          <p:spPr>
            <a:xfrm>
              <a:off x="5577808" y="438200"/>
              <a:ext cx="71025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MARS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0F24ADB-F62C-291E-DE85-DC6321B1D71A}"/>
                </a:ext>
              </a:extLst>
            </p:cNvPr>
            <p:cNvSpPr/>
            <p:nvPr/>
          </p:nvSpPr>
          <p:spPr>
            <a:xfrm>
              <a:off x="5385433" y="542772"/>
              <a:ext cx="108910" cy="98634"/>
            </a:xfrm>
            <a:prstGeom prst="rect">
              <a:avLst/>
            </a:prstGeom>
            <a:solidFill>
              <a:srgbClr val="333F50"/>
            </a:solidFill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A19C4CE-DDDB-2BB4-6C27-6181A5FE25EF}"/>
              </a:ext>
            </a:extLst>
          </p:cNvPr>
          <p:cNvGrpSpPr/>
          <p:nvPr/>
        </p:nvGrpSpPr>
        <p:grpSpPr>
          <a:xfrm>
            <a:off x="2521437" y="929219"/>
            <a:ext cx="555284" cy="307777"/>
            <a:chOff x="931943" y="438200"/>
            <a:chExt cx="555284" cy="30777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341DF9C-542D-85B4-CA1D-A0686BAF7EB2}"/>
                </a:ext>
              </a:extLst>
            </p:cNvPr>
            <p:cNvSpPr txBox="1"/>
            <p:nvPr/>
          </p:nvSpPr>
          <p:spPr>
            <a:xfrm>
              <a:off x="1124318" y="438200"/>
              <a:ext cx="362909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BC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9126F07-0AE2-2FC4-02C4-D163C0A5C459}"/>
                </a:ext>
              </a:extLst>
            </p:cNvPr>
            <p:cNvSpPr/>
            <p:nvPr/>
          </p:nvSpPr>
          <p:spPr>
            <a:xfrm>
              <a:off x="931943" y="542772"/>
              <a:ext cx="108910" cy="98634"/>
            </a:xfrm>
            <a:prstGeom prst="rect">
              <a:avLst/>
            </a:prstGeom>
            <a:solidFill>
              <a:srgbClr val="D6DCE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BA48C12-A5AB-A793-90F4-792285CC26A7}"/>
              </a:ext>
            </a:extLst>
          </p:cNvPr>
          <p:cNvGrpSpPr/>
          <p:nvPr/>
        </p:nvGrpSpPr>
        <p:grpSpPr>
          <a:xfrm>
            <a:off x="5468233" y="929219"/>
            <a:ext cx="1223833" cy="307777"/>
            <a:chOff x="3678550" y="438200"/>
            <a:chExt cx="1223833" cy="307777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0E2FCC2-8B4D-76D6-A729-883B7FD8FDA6}"/>
                </a:ext>
              </a:extLst>
            </p:cNvPr>
            <p:cNvSpPr/>
            <p:nvPr/>
          </p:nvSpPr>
          <p:spPr>
            <a:xfrm>
              <a:off x="3678550" y="542772"/>
              <a:ext cx="108910" cy="98634"/>
            </a:xfrm>
            <a:prstGeom prst="rect">
              <a:avLst/>
            </a:prstGeom>
            <a:solidFill>
              <a:srgbClr val="8497B0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398A6C5-6ED1-DB93-EE8D-142E3ABAF730}"/>
                </a:ext>
              </a:extLst>
            </p:cNvPr>
            <p:cNvSpPr txBox="1"/>
            <p:nvPr/>
          </p:nvSpPr>
          <p:spPr>
            <a:xfrm>
              <a:off x="3870925" y="438200"/>
              <a:ext cx="103145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MS-CPU</a:t>
              </a:r>
              <a:endParaRPr lang="en-US" sz="2000" b="1" baseline="-25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3B69972-4372-8C06-FE65-93B14ACAA3F0}"/>
              </a:ext>
            </a:extLst>
          </p:cNvPr>
          <p:cNvGrpSpPr/>
          <p:nvPr/>
        </p:nvGrpSpPr>
        <p:grpSpPr>
          <a:xfrm>
            <a:off x="3773155" y="929219"/>
            <a:ext cx="1132465" cy="307777"/>
            <a:chOff x="2056359" y="438200"/>
            <a:chExt cx="1132465" cy="30777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A886F44-A9FE-C678-75B1-2448C594473F}"/>
                </a:ext>
              </a:extLst>
            </p:cNvPr>
            <p:cNvSpPr txBox="1"/>
            <p:nvPr/>
          </p:nvSpPr>
          <p:spPr>
            <a:xfrm>
              <a:off x="2248734" y="438200"/>
              <a:ext cx="94009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GenPIP</a:t>
              </a:r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AAFE275-31CF-308B-2D50-EE65B3AD63DE}"/>
                </a:ext>
              </a:extLst>
            </p:cNvPr>
            <p:cNvSpPr/>
            <p:nvPr/>
          </p:nvSpPr>
          <p:spPr>
            <a:xfrm>
              <a:off x="2056359" y="542772"/>
              <a:ext cx="108910" cy="98634"/>
            </a:xfrm>
            <a:prstGeom prst="rect">
              <a:avLst/>
            </a:prstGeom>
            <a:solidFill>
              <a:srgbClr val="ADB9C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28B6431F-DEBA-1C2C-4CBA-214689582F8C}"/>
              </a:ext>
            </a:extLst>
          </p:cNvPr>
          <p:cNvSpPr txBox="1"/>
          <p:nvPr/>
        </p:nvSpPr>
        <p:spPr>
          <a:xfrm rot="16200000">
            <a:off x="860664" y="5094299"/>
            <a:ext cx="2043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6436E"/>
                </a:solidFill>
              </a:rPr>
              <a:t>Key Observation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6CC3BD5-5F49-1B93-2F3E-4B7B6580736E}"/>
              </a:ext>
            </a:extLst>
          </p:cNvPr>
          <p:cNvGrpSpPr/>
          <p:nvPr/>
        </p:nvGrpSpPr>
        <p:grpSpPr>
          <a:xfrm>
            <a:off x="2232038" y="4800167"/>
            <a:ext cx="254000" cy="254000"/>
            <a:chOff x="692015" y="4544465"/>
            <a:chExt cx="254000" cy="254000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8C8404B-C4F3-2B26-E4A8-9591A66B3991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68" name="background">
                <a:extLst>
                  <a:ext uri="{FF2B5EF4-FFF2-40B4-BE49-F238E27FC236}">
                    <a16:creationId xmlns:a16="http://schemas.microsoft.com/office/drawing/2014/main" id="{BC8E6214-6BB0-6A65-BB44-F9D53F2BFF19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69" name="arc">
                <a:extLst>
                  <a:ext uri="{FF2B5EF4-FFF2-40B4-BE49-F238E27FC236}">
                    <a16:creationId xmlns:a16="http://schemas.microsoft.com/office/drawing/2014/main" id="{79EC5B78-7137-60EE-D86F-C882449A6E2C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>
                  <a:lumMod val="100000"/>
                </a:schemeClr>
              </a:solidFill>
              <a:ln w="9525" cap="flat" cmpd="sng" algn="ctr">
                <a:solidFill>
                  <a:srgbClr val="06436E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circle">
                <a:extLst>
                  <a:ext uri="{FF2B5EF4-FFF2-40B4-BE49-F238E27FC236}">
                    <a16:creationId xmlns:a16="http://schemas.microsoft.com/office/drawing/2014/main" id="{C66F70C7-A963-9DEC-04BF-4DD290C78E4B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06436E"/>
              </a:solidFill>
              <a:ln w="9525">
                <a:solidFill>
                  <a:srgbClr val="0643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67" name="Chevron 66">
              <a:extLst>
                <a:ext uri="{FF2B5EF4-FFF2-40B4-BE49-F238E27FC236}">
                  <a16:creationId xmlns:a16="http://schemas.microsoft.com/office/drawing/2014/main" id="{1F7B5736-3A10-7126-7E3C-ABFE1D361A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B8563E4A-9F54-6D9A-04D7-09DD003A544F}"/>
              </a:ext>
            </a:extLst>
          </p:cNvPr>
          <p:cNvSpPr txBox="1"/>
          <p:nvPr/>
        </p:nvSpPr>
        <p:spPr>
          <a:xfrm>
            <a:off x="2552674" y="4742502"/>
            <a:ext cx="804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MARS reduces energy consumption over all other baselines across all datasets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61E6417-DBF9-BA97-1CFD-B380BB26A7FF}"/>
              </a:ext>
            </a:extLst>
          </p:cNvPr>
          <p:cNvSpPr txBox="1"/>
          <p:nvPr/>
        </p:nvSpPr>
        <p:spPr>
          <a:xfrm>
            <a:off x="2857472" y="5057069"/>
            <a:ext cx="6593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Improvement stems from</a:t>
            </a:r>
          </a:p>
          <a:p>
            <a:pPr marL="342900" indent="-342900">
              <a:buAutoNum type="arabicParenBoth"/>
            </a:pPr>
            <a:r>
              <a:rPr lang="en-US" i="1" dirty="0"/>
              <a:t>reduced execution time</a:t>
            </a:r>
          </a:p>
          <a:p>
            <a:pPr marL="342900" indent="-342900">
              <a:buAutoNum type="arabicParenBoth"/>
            </a:pPr>
            <a:r>
              <a:rPr lang="en-US" i="1" dirty="0"/>
              <a:t>fundamentally addressing the I/O data movement overhead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86A14C9-FA56-29C9-E0C9-CAB42221D8C2}"/>
              </a:ext>
            </a:extLst>
          </p:cNvPr>
          <p:cNvGrpSpPr/>
          <p:nvPr/>
        </p:nvGrpSpPr>
        <p:grpSpPr>
          <a:xfrm>
            <a:off x="3451780" y="3969097"/>
            <a:ext cx="5895421" cy="369333"/>
            <a:chOff x="4772579" y="4104561"/>
            <a:chExt cx="5895421" cy="36933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4DE1CD3-26CD-EDD6-A709-31D8B5BBDFBC}"/>
                </a:ext>
              </a:extLst>
            </p:cNvPr>
            <p:cNvGrpSpPr/>
            <p:nvPr/>
          </p:nvGrpSpPr>
          <p:grpSpPr>
            <a:xfrm>
              <a:off x="4772579" y="4104562"/>
              <a:ext cx="3135481" cy="369332"/>
              <a:chOff x="5094312" y="4104562"/>
              <a:chExt cx="3135481" cy="36933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E634662-9659-DDDE-1E0B-90C43AD9F85B}"/>
                  </a:ext>
                </a:extLst>
              </p:cNvPr>
              <p:cNvSpPr/>
              <p:nvPr/>
            </p:nvSpPr>
            <p:spPr>
              <a:xfrm>
                <a:off x="5094312" y="4163227"/>
                <a:ext cx="252000" cy="252000"/>
              </a:xfrm>
              <a:prstGeom prst="rect">
                <a:avLst/>
              </a:prstGeom>
              <a:solidFill>
                <a:srgbClr val="5B9BD5">
                  <a:alpha val="20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0F593D0-6F6E-2AEE-8C41-D8B10E130016}"/>
                  </a:ext>
                </a:extLst>
              </p:cNvPr>
              <p:cNvSpPr txBox="1"/>
              <p:nvPr/>
            </p:nvSpPr>
            <p:spPr>
              <a:xfrm>
                <a:off x="5306608" y="4104562"/>
                <a:ext cx="29231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Basecalling</a:t>
                </a:r>
                <a:r>
                  <a:rPr lang="en-US" dirty="0"/>
                  <a:t>-based pipeline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E0A3E2E-142E-0802-F4EC-0B2BFC179226}"/>
                </a:ext>
              </a:extLst>
            </p:cNvPr>
            <p:cNvGrpSpPr/>
            <p:nvPr/>
          </p:nvGrpSpPr>
          <p:grpSpPr>
            <a:xfrm>
              <a:off x="8017499" y="4104561"/>
              <a:ext cx="2650501" cy="369332"/>
              <a:chOff x="8017499" y="4104561"/>
              <a:chExt cx="2650501" cy="369332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D966286-9E33-DD4C-7645-AD0661B07545}"/>
                  </a:ext>
                </a:extLst>
              </p:cNvPr>
              <p:cNvSpPr/>
              <p:nvPr/>
            </p:nvSpPr>
            <p:spPr>
              <a:xfrm>
                <a:off x="8017499" y="4163227"/>
                <a:ext cx="252000" cy="252000"/>
              </a:xfrm>
              <a:prstGeom prst="rect">
                <a:avLst/>
              </a:prstGeom>
              <a:solidFill>
                <a:srgbClr val="F4B818">
                  <a:alpha val="20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D7F3A92-666D-935A-F01F-FA55A6519A21}"/>
                  </a:ext>
                </a:extLst>
              </p:cNvPr>
              <p:cNvSpPr txBox="1"/>
              <p:nvPr/>
            </p:nvSpPr>
            <p:spPr>
              <a:xfrm>
                <a:off x="8229795" y="4104561"/>
                <a:ext cx="24382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RSGA-based pipeline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306025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D43BB-F0BE-3666-2B62-CD7936330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EE2887-F65A-4AAE-4BA1-9F36BC855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85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3F1D1-C7D1-6506-7307-15D5CE38A0CF}"/>
              </a:ext>
            </a:extLst>
          </p:cNvPr>
          <p:cNvSpPr txBox="1">
            <a:spLocks/>
          </p:cNvSpPr>
          <p:nvPr/>
        </p:nvSpPr>
        <p:spPr>
          <a:xfrm>
            <a:off x="626534" y="2071709"/>
            <a:ext cx="10938933" cy="2714589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800" dirty="0">
                <a:solidFill>
                  <a:srgbClr val="4473C4"/>
                </a:solidFill>
              </a:rPr>
              <a:t>Processing Data Where It Makes Sense Provides Significant Performance</a:t>
            </a:r>
            <a:br>
              <a:rPr lang="en-US" sz="4800" dirty="0">
                <a:solidFill>
                  <a:srgbClr val="4473C4"/>
                </a:solidFill>
              </a:rPr>
            </a:br>
            <a:r>
              <a:rPr lang="en-US" sz="4800" dirty="0">
                <a:solidFill>
                  <a:srgbClr val="4473C4"/>
                </a:solidFill>
              </a:rPr>
              <a:t>and Energy Benefits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33646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2"/>
          <p:cNvSpPr txBox="1">
            <a:spLocks noGrp="1"/>
          </p:cNvSpPr>
          <p:nvPr>
            <p:ph type="title"/>
          </p:nvPr>
        </p:nvSpPr>
        <p:spPr>
          <a:xfrm>
            <a:off x="252743" y="95698"/>
            <a:ext cx="11730600" cy="77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Executive Summary</a:t>
            </a:r>
            <a:endParaRPr dirty="0"/>
          </a:p>
        </p:txBody>
      </p:sp>
      <p:sp>
        <p:nvSpPr>
          <p:cNvPr id="339" name="Google Shape;339;p22"/>
          <p:cNvSpPr txBox="1">
            <a:spLocks noGrp="1"/>
          </p:cNvSpPr>
          <p:nvPr>
            <p:ph type="sldNum" idx="12"/>
          </p:nvPr>
        </p:nvSpPr>
        <p:spPr>
          <a:xfrm>
            <a:off x="11136133" y="6510727"/>
            <a:ext cx="847500" cy="36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86</a:t>
            </a:fld>
            <a:endParaRPr/>
          </a:p>
        </p:txBody>
      </p:sp>
      <p:sp>
        <p:nvSpPr>
          <p:cNvPr id="340" name="Google Shape;340;p22"/>
          <p:cNvSpPr/>
          <p:nvPr/>
        </p:nvSpPr>
        <p:spPr>
          <a:xfrm>
            <a:off x="321875" y="919225"/>
            <a:ext cx="11661600" cy="11019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38100" cap="flat" cmpd="sng">
            <a:solidFill>
              <a:srgbClr val="E691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Problem:</a:t>
            </a:r>
            <a:endParaRPr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Noise and signal processing errors reduce the accuracy of raw signal analyses</a:t>
            </a:r>
            <a:endParaRPr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341" name="Google Shape;341;p22"/>
          <p:cNvSpPr/>
          <p:nvPr/>
        </p:nvSpPr>
        <p:spPr>
          <a:xfrm>
            <a:off x="287250" y="2231550"/>
            <a:ext cx="11661600" cy="11019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38100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Goal:</a:t>
            </a:r>
            <a:endParaRPr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Detect and correct errors in raw signal data</a:t>
            </a:r>
            <a:endParaRPr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342" name="Google Shape;342;p22"/>
          <p:cNvSpPr/>
          <p:nvPr/>
        </p:nvSpPr>
        <p:spPr>
          <a:xfrm>
            <a:off x="265200" y="3543875"/>
            <a:ext cx="11661600" cy="1439700"/>
          </a:xfrm>
          <a:prstGeom prst="roundRect">
            <a:avLst>
              <a:gd name="adj" fmla="val 16667"/>
            </a:avLst>
          </a:prstGeom>
          <a:solidFill>
            <a:srgbClr val="D9EAD3"/>
          </a:solidFill>
          <a:ln w="38100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Key Contributions:</a:t>
            </a:r>
            <a:endParaRPr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AutoNum type="arabicParenR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CRANE - the first sophisticated mechanism for removing errors in raw signals</a:t>
            </a:r>
            <a:endParaRPr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AutoNum type="arabicParenR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Framework which can optimize CRANE for various signal analysis pipelines</a:t>
            </a:r>
            <a:endParaRPr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343" name="Google Shape;343;p22"/>
          <p:cNvSpPr/>
          <p:nvPr/>
        </p:nvSpPr>
        <p:spPr>
          <a:xfrm>
            <a:off x="265200" y="5196200"/>
            <a:ext cx="11661600" cy="1101900"/>
          </a:xfrm>
          <a:prstGeom prst="roundRect">
            <a:avLst>
              <a:gd name="adj" fmla="val 16667"/>
            </a:avLst>
          </a:prstGeom>
          <a:solidFill>
            <a:srgbClr val="D9D2E9"/>
          </a:solidFill>
          <a:ln w="38100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Key Results: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CRANE consistently increases SOTA read mapping F1 score by up to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11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% while accounting for less than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1%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 of total runtime for large genomes</a:t>
            </a:r>
            <a:endParaRPr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87</a:t>
            </a:fld>
            <a:endParaRPr/>
          </a:p>
        </p:txBody>
      </p:sp>
      <p:cxnSp>
        <p:nvCxnSpPr>
          <p:cNvPr id="353" name="Google Shape;353;p23"/>
          <p:cNvCxnSpPr>
            <a:cxnSpLocks/>
          </p:cNvCxnSpPr>
          <p:nvPr/>
        </p:nvCxnSpPr>
        <p:spPr>
          <a:xfrm>
            <a:off x="6073200" y="1463040"/>
            <a:ext cx="0" cy="5437435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4" name="Google Shape;354;p23"/>
          <p:cNvCxnSpPr/>
          <p:nvPr/>
        </p:nvCxnSpPr>
        <p:spPr>
          <a:xfrm rot="10800000" flipH="1">
            <a:off x="73925" y="2053000"/>
            <a:ext cx="12012900" cy="2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5" name="Google Shape;355;p23"/>
          <p:cNvSpPr txBox="1"/>
          <p:nvPr/>
        </p:nvSpPr>
        <p:spPr>
          <a:xfrm>
            <a:off x="437544" y="897165"/>
            <a:ext cx="50508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375" tIns="122375" rIns="122375" bIns="1223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DNA Sequence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Homopolymer Compression</a:t>
            </a:r>
            <a:endParaRPr sz="3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356" name="Google Shape;356;p23"/>
          <p:cNvSpPr txBox="1"/>
          <p:nvPr/>
        </p:nvSpPr>
        <p:spPr>
          <a:xfrm>
            <a:off x="6555022" y="897165"/>
            <a:ext cx="50508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375" tIns="122375" rIns="122375" bIns="122375" anchor="t" anchorCtr="0">
            <a:noAutofit/>
          </a:bodyPr>
          <a:lstStyle/>
          <a:p>
            <a:pPr algn="ctr"/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Nanopore Events</a:t>
            </a:r>
            <a:b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</a:br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Homopolymer Compression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2" name="Rounded Rectangle 35">
            <a:extLst>
              <a:ext uri="{FF2B5EF4-FFF2-40B4-BE49-F238E27FC236}">
                <a16:creationId xmlns:a16="http://schemas.microsoft.com/office/drawing/2014/main" id="{B5EE168E-E287-49D5-F57C-2E86AA376067}"/>
              </a:ext>
            </a:extLst>
          </p:cNvPr>
          <p:cNvSpPr/>
          <p:nvPr/>
        </p:nvSpPr>
        <p:spPr>
          <a:xfrm>
            <a:off x="1206492" y="2383447"/>
            <a:ext cx="810887" cy="3979581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635BF6-8A69-3466-FD8A-01B2882E87EE}"/>
              </a:ext>
            </a:extLst>
          </p:cNvPr>
          <p:cNvSpPr/>
          <p:nvPr/>
        </p:nvSpPr>
        <p:spPr>
          <a:xfrm>
            <a:off x="1369293" y="3815669"/>
            <a:ext cx="493997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3792A2-8C97-A010-B4C6-DF293D947C71}"/>
              </a:ext>
            </a:extLst>
          </p:cNvPr>
          <p:cNvSpPr/>
          <p:nvPr/>
        </p:nvSpPr>
        <p:spPr>
          <a:xfrm>
            <a:off x="1369293" y="3167904"/>
            <a:ext cx="493997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927561-37E1-94E5-A930-8575CB0FF163}"/>
              </a:ext>
            </a:extLst>
          </p:cNvPr>
          <p:cNvSpPr/>
          <p:nvPr/>
        </p:nvSpPr>
        <p:spPr>
          <a:xfrm>
            <a:off x="1369293" y="2540571"/>
            <a:ext cx="493997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CC7683-F7D1-FE87-CA10-FF337BFE9C84}"/>
              </a:ext>
            </a:extLst>
          </p:cNvPr>
          <p:cNvSpPr/>
          <p:nvPr/>
        </p:nvSpPr>
        <p:spPr>
          <a:xfrm>
            <a:off x="1369293" y="5738532"/>
            <a:ext cx="493997" cy="487043"/>
          </a:xfrm>
          <a:prstGeom prst="rect">
            <a:avLst/>
          </a:prstGeom>
          <a:solidFill>
            <a:srgbClr val="FFE0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6F9860-3A4A-7AF4-902C-7A5CFBB4CBD6}"/>
              </a:ext>
            </a:extLst>
          </p:cNvPr>
          <p:cNvSpPr/>
          <p:nvPr/>
        </p:nvSpPr>
        <p:spPr>
          <a:xfrm>
            <a:off x="1369293" y="5090767"/>
            <a:ext cx="493997" cy="487043"/>
          </a:xfrm>
          <a:prstGeom prst="rect">
            <a:avLst/>
          </a:prstGeom>
          <a:solidFill>
            <a:srgbClr val="FFE0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6BC164-4486-75F6-8E49-34776C8F4CFD}"/>
              </a:ext>
            </a:extLst>
          </p:cNvPr>
          <p:cNvSpPr/>
          <p:nvPr/>
        </p:nvSpPr>
        <p:spPr>
          <a:xfrm>
            <a:off x="1369293" y="4463434"/>
            <a:ext cx="493997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</a:p>
        </p:txBody>
      </p:sp>
      <p:sp>
        <p:nvSpPr>
          <p:cNvPr id="9" name="Rounded Rectangle 35">
            <a:extLst>
              <a:ext uri="{FF2B5EF4-FFF2-40B4-BE49-F238E27FC236}">
                <a16:creationId xmlns:a16="http://schemas.microsoft.com/office/drawing/2014/main" id="{9CCCACAE-F5F7-1A6D-EC22-EAEFC45C438F}"/>
              </a:ext>
            </a:extLst>
          </p:cNvPr>
          <p:cNvSpPr/>
          <p:nvPr/>
        </p:nvSpPr>
        <p:spPr>
          <a:xfrm>
            <a:off x="3908509" y="3324571"/>
            <a:ext cx="810887" cy="2097334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6B164A-4201-DB8C-8C17-6C0F7E5AA0F2}"/>
              </a:ext>
            </a:extLst>
          </p:cNvPr>
          <p:cNvSpPr/>
          <p:nvPr/>
        </p:nvSpPr>
        <p:spPr>
          <a:xfrm>
            <a:off x="4071310" y="3502440"/>
            <a:ext cx="493997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CABAED-9CFC-7B29-9437-68306178B5AC}"/>
              </a:ext>
            </a:extLst>
          </p:cNvPr>
          <p:cNvSpPr/>
          <p:nvPr/>
        </p:nvSpPr>
        <p:spPr>
          <a:xfrm>
            <a:off x="4071310" y="4777538"/>
            <a:ext cx="493997" cy="487043"/>
          </a:xfrm>
          <a:prstGeom prst="rect">
            <a:avLst/>
          </a:prstGeom>
          <a:solidFill>
            <a:srgbClr val="FFE0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2CA5E5-B01D-57B9-5AA3-62D1DE234FEF}"/>
              </a:ext>
            </a:extLst>
          </p:cNvPr>
          <p:cNvSpPr/>
          <p:nvPr/>
        </p:nvSpPr>
        <p:spPr>
          <a:xfrm>
            <a:off x="4071310" y="4150205"/>
            <a:ext cx="493997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E2AC7A0-17EE-3E91-0FBC-A98E0485585F}"/>
              </a:ext>
            </a:extLst>
          </p:cNvPr>
          <p:cNvCxnSpPr>
            <a:stCxn id="2" idx="3"/>
            <a:endCxn id="9" idx="1"/>
          </p:cNvCxnSpPr>
          <p:nvPr/>
        </p:nvCxnSpPr>
        <p:spPr>
          <a:xfrm>
            <a:off x="2017379" y="4373238"/>
            <a:ext cx="189113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oogle Shape;355;p23">
            <a:extLst>
              <a:ext uri="{FF2B5EF4-FFF2-40B4-BE49-F238E27FC236}">
                <a16:creationId xmlns:a16="http://schemas.microsoft.com/office/drawing/2014/main" id="{A84355D5-A3C8-F81A-6B6D-186AB9FA9F2E}"/>
              </a:ext>
            </a:extLst>
          </p:cNvPr>
          <p:cNvSpPr txBox="1"/>
          <p:nvPr/>
        </p:nvSpPr>
        <p:spPr>
          <a:xfrm>
            <a:off x="2046187" y="3427583"/>
            <a:ext cx="1842457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375" tIns="122375" rIns="122375" bIns="1223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Combine Runs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19" name="Rounded Rectangle 35">
            <a:extLst>
              <a:ext uri="{FF2B5EF4-FFF2-40B4-BE49-F238E27FC236}">
                <a16:creationId xmlns:a16="http://schemas.microsoft.com/office/drawing/2014/main" id="{CCA9CD52-E951-347D-A992-0C284D44578B}"/>
              </a:ext>
            </a:extLst>
          </p:cNvPr>
          <p:cNvSpPr/>
          <p:nvPr/>
        </p:nvSpPr>
        <p:spPr>
          <a:xfrm>
            <a:off x="6974172" y="2383619"/>
            <a:ext cx="1190625" cy="3979581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A1EB84-1536-3328-25CE-CF96BF5B7109}"/>
              </a:ext>
            </a:extLst>
          </p:cNvPr>
          <p:cNvSpPr/>
          <p:nvPr/>
        </p:nvSpPr>
        <p:spPr>
          <a:xfrm>
            <a:off x="7122671" y="3815841"/>
            <a:ext cx="888038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-1.42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99C086-BD2B-41DF-0821-B8DF8B17B7DD}"/>
              </a:ext>
            </a:extLst>
          </p:cNvPr>
          <p:cNvSpPr/>
          <p:nvPr/>
        </p:nvSpPr>
        <p:spPr>
          <a:xfrm>
            <a:off x="7122671" y="3168076"/>
            <a:ext cx="888038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-1.52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3D37F4-E1DA-6FAE-D0F5-47A8882C34F4}"/>
              </a:ext>
            </a:extLst>
          </p:cNvPr>
          <p:cNvSpPr/>
          <p:nvPr/>
        </p:nvSpPr>
        <p:spPr>
          <a:xfrm>
            <a:off x="7122671" y="2540743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0.45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AFFE9C-5F48-7B0D-3FC0-764F5E753672}"/>
              </a:ext>
            </a:extLst>
          </p:cNvPr>
          <p:cNvSpPr/>
          <p:nvPr/>
        </p:nvSpPr>
        <p:spPr>
          <a:xfrm>
            <a:off x="7122671" y="5738704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1.99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5A1BA7-CE8E-D2D0-92EB-29484E735CF9}"/>
              </a:ext>
            </a:extLst>
          </p:cNvPr>
          <p:cNvSpPr/>
          <p:nvPr/>
        </p:nvSpPr>
        <p:spPr>
          <a:xfrm>
            <a:off x="7122671" y="5090939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1.20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A581F4D-2C63-1E70-E5E3-48254176E412}"/>
              </a:ext>
            </a:extLst>
          </p:cNvPr>
          <p:cNvSpPr/>
          <p:nvPr/>
        </p:nvSpPr>
        <p:spPr>
          <a:xfrm>
            <a:off x="7122671" y="4463606"/>
            <a:ext cx="888038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-1.60</a:t>
            </a: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4791FC9D-E0FD-CE37-BF5D-9F94C1615F2B}"/>
              </a:ext>
            </a:extLst>
          </p:cNvPr>
          <p:cNvSpPr/>
          <p:nvPr/>
        </p:nvSpPr>
        <p:spPr>
          <a:xfrm>
            <a:off x="10007241" y="3034732"/>
            <a:ext cx="1190625" cy="2677012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A2B0B87-6A2F-53E2-DE12-B71DA47AB774}"/>
              </a:ext>
            </a:extLst>
          </p:cNvPr>
          <p:cNvSpPr/>
          <p:nvPr/>
        </p:nvSpPr>
        <p:spPr>
          <a:xfrm>
            <a:off x="10155740" y="3812150"/>
            <a:ext cx="888038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-1.52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1C3E4D-2679-1901-51BF-D8EA41B86ABE}"/>
              </a:ext>
            </a:extLst>
          </p:cNvPr>
          <p:cNvSpPr/>
          <p:nvPr/>
        </p:nvSpPr>
        <p:spPr>
          <a:xfrm>
            <a:off x="10155740" y="3183072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0.45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3F307E-7757-34EA-D6E4-73AA9C3D2E7B}"/>
              </a:ext>
            </a:extLst>
          </p:cNvPr>
          <p:cNvSpPr/>
          <p:nvPr/>
        </p:nvSpPr>
        <p:spPr>
          <a:xfrm>
            <a:off x="10155740" y="5087248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1.99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E07524B-E4C7-4494-7751-4E30F0EDB31D}"/>
              </a:ext>
            </a:extLst>
          </p:cNvPr>
          <p:cNvSpPr/>
          <p:nvPr/>
        </p:nvSpPr>
        <p:spPr>
          <a:xfrm>
            <a:off x="10155740" y="4439483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1.20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36058D1-4018-2772-CAE4-C85CE04A96C2}"/>
              </a:ext>
            </a:extLst>
          </p:cNvPr>
          <p:cNvCxnSpPr>
            <a:cxnSpLocks/>
            <a:stCxn id="19" idx="3"/>
            <a:endCxn id="26" idx="1"/>
          </p:cNvCxnSpPr>
          <p:nvPr/>
        </p:nvCxnSpPr>
        <p:spPr>
          <a:xfrm flipV="1">
            <a:off x="8164797" y="4373238"/>
            <a:ext cx="1842444" cy="1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355;p23">
            <a:extLst>
              <a:ext uri="{FF2B5EF4-FFF2-40B4-BE49-F238E27FC236}">
                <a16:creationId xmlns:a16="http://schemas.microsoft.com/office/drawing/2014/main" id="{5093685D-B67F-5BA5-F13D-434DA6448B1D}"/>
              </a:ext>
            </a:extLst>
          </p:cNvPr>
          <p:cNvSpPr txBox="1"/>
          <p:nvPr/>
        </p:nvSpPr>
        <p:spPr>
          <a:xfrm>
            <a:off x="8159195" y="3394490"/>
            <a:ext cx="1842457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375" tIns="122375" rIns="122375" bIns="1223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Combine Runs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38" name="Google Shape;355;p23">
            <a:extLst>
              <a:ext uri="{FF2B5EF4-FFF2-40B4-BE49-F238E27FC236}">
                <a16:creationId xmlns:a16="http://schemas.microsoft.com/office/drawing/2014/main" id="{FDB1F94E-C753-509F-29AE-2A5835D1E0EE}"/>
              </a:ext>
            </a:extLst>
          </p:cNvPr>
          <p:cNvSpPr txBox="1"/>
          <p:nvPr/>
        </p:nvSpPr>
        <p:spPr>
          <a:xfrm>
            <a:off x="8159194" y="4402054"/>
            <a:ext cx="1842457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375" tIns="122375" rIns="122375" bIns="1223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(Diff &lt;0.3)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C90105B8-A36A-20D0-3CC5-3BBBAC4AA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Error Correction Methods Are Heuristic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3"/>
          <p:cNvSpPr txBox="1">
            <a:spLocks noGrp="1"/>
          </p:cNvSpPr>
          <p:nvPr>
            <p:ph type="title"/>
          </p:nvPr>
        </p:nvSpPr>
        <p:spPr>
          <a:xfrm>
            <a:off x="252743" y="95698"/>
            <a:ext cx="11730600" cy="7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aramond"/>
              <a:buNone/>
            </a:pPr>
            <a:r>
              <a:rPr lang="en-US" dirty="0"/>
              <a:t>Existing Error Correction Methods Are Heuristic</a:t>
            </a:r>
            <a:endParaRPr dirty="0"/>
          </a:p>
        </p:txBody>
      </p:sp>
      <p:sp>
        <p:nvSpPr>
          <p:cNvPr id="350" name="Google Shape;350;p23"/>
          <p:cNvSpPr txBox="1">
            <a:spLocks noGrp="1"/>
          </p:cNvSpPr>
          <p:nvPr>
            <p:ph type="sldNum" idx="12"/>
          </p:nvPr>
        </p:nvSpPr>
        <p:spPr>
          <a:xfrm>
            <a:off x="11136133" y="6510727"/>
            <a:ext cx="847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88</a:t>
            </a:fld>
            <a:endParaRPr/>
          </a:p>
        </p:txBody>
      </p:sp>
      <p:cxnSp>
        <p:nvCxnSpPr>
          <p:cNvPr id="353" name="Google Shape;353;p23"/>
          <p:cNvCxnSpPr>
            <a:cxnSpLocks/>
          </p:cNvCxnSpPr>
          <p:nvPr/>
        </p:nvCxnSpPr>
        <p:spPr>
          <a:xfrm>
            <a:off x="6073200" y="1452460"/>
            <a:ext cx="0" cy="5508975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4" name="Google Shape;354;p23"/>
          <p:cNvCxnSpPr/>
          <p:nvPr/>
        </p:nvCxnSpPr>
        <p:spPr>
          <a:xfrm rot="10800000" flipH="1">
            <a:off x="73925" y="2053000"/>
            <a:ext cx="12012900" cy="27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Rounded Rectangle 35">
            <a:extLst>
              <a:ext uri="{FF2B5EF4-FFF2-40B4-BE49-F238E27FC236}">
                <a16:creationId xmlns:a16="http://schemas.microsoft.com/office/drawing/2014/main" id="{B5EE168E-E287-49D5-F57C-2E86AA376067}"/>
              </a:ext>
            </a:extLst>
          </p:cNvPr>
          <p:cNvSpPr/>
          <p:nvPr/>
        </p:nvSpPr>
        <p:spPr>
          <a:xfrm>
            <a:off x="1206492" y="2383447"/>
            <a:ext cx="810887" cy="3979581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635BF6-8A69-3466-FD8A-01B2882E87EE}"/>
              </a:ext>
            </a:extLst>
          </p:cNvPr>
          <p:cNvSpPr/>
          <p:nvPr/>
        </p:nvSpPr>
        <p:spPr>
          <a:xfrm>
            <a:off x="1369293" y="3815669"/>
            <a:ext cx="493997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3792A2-8C97-A010-B4C6-DF293D947C71}"/>
              </a:ext>
            </a:extLst>
          </p:cNvPr>
          <p:cNvSpPr/>
          <p:nvPr/>
        </p:nvSpPr>
        <p:spPr>
          <a:xfrm>
            <a:off x="1369293" y="3167904"/>
            <a:ext cx="493997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927561-37E1-94E5-A930-8575CB0FF163}"/>
              </a:ext>
            </a:extLst>
          </p:cNvPr>
          <p:cNvSpPr/>
          <p:nvPr/>
        </p:nvSpPr>
        <p:spPr>
          <a:xfrm>
            <a:off x="1369293" y="2540571"/>
            <a:ext cx="493997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CC7683-F7D1-FE87-CA10-FF337BFE9C84}"/>
              </a:ext>
            </a:extLst>
          </p:cNvPr>
          <p:cNvSpPr/>
          <p:nvPr/>
        </p:nvSpPr>
        <p:spPr>
          <a:xfrm>
            <a:off x="1369293" y="5738532"/>
            <a:ext cx="493997" cy="487043"/>
          </a:xfrm>
          <a:prstGeom prst="rect">
            <a:avLst/>
          </a:prstGeom>
          <a:solidFill>
            <a:srgbClr val="FFE0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6F9860-3A4A-7AF4-902C-7A5CFBB4CBD6}"/>
              </a:ext>
            </a:extLst>
          </p:cNvPr>
          <p:cNvSpPr/>
          <p:nvPr/>
        </p:nvSpPr>
        <p:spPr>
          <a:xfrm>
            <a:off x="1369293" y="5090767"/>
            <a:ext cx="493997" cy="487043"/>
          </a:xfrm>
          <a:prstGeom prst="rect">
            <a:avLst/>
          </a:prstGeom>
          <a:solidFill>
            <a:srgbClr val="FFE0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6BC164-4486-75F6-8E49-34776C8F4CFD}"/>
              </a:ext>
            </a:extLst>
          </p:cNvPr>
          <p:cNvSpPr/>
          <p:nvPr/>
        </p:nvSpPr>
        <p:spPr>
          <a:xfrm>
            <a:off x="1369293" y="4463434"/>
            <a:ext cx="493997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</a:p>
        </p:txBody>
      </p:sp>
      <p:sp>
        <p:nvSpPr>
          <p:cNvPr id="9" name="Rounded Rectangle 35">
            <a:extLst>
              <a:ext uri="{FF2B5EF4-FFF2-40B4-BE49-F238E27FC236}">
                <a16:creationId xmlns:a16="http://schemas.microsoft.com/office/drawing/2014/main" id="{9CCCACAE-F5F7-1A6D-EC22-EAEFC45C438F}"/>
              </a:ext>
            </a:extLst>
          </p:cNvPr>
          <p:cNvSpPr/>
          <p:nvPr/>
        </p:nvSpPr>
        <p:spPr>
          <a:xfrm>
            <a:off x="3908509" y="3324571"/>
            <a:ext cx="810887" cy="2097334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6B164A-4201-DB8C-8C17-6C0F7E5AA0F2}"/>
              </a:ext>
            </a:extLst>
          </p:cNvPr>
          <p:cNvSpPr/>
          <p:nvPr/>
        </p:nvSpPr>
        <p:spPr>
          <a:xfrm>
            <a:off x="4071310" y="3502440"/>
            <a:ext cx="493997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CABAED-9CFC-7B29-9437-68306178B5AC}"/>
              </a:ext>
            </a:extLst>
          </p:cNvPr>
          <p:cNvSpPr/>
          <p:nvPr/>
        </p:nvSpPr>
        <p:spPr>
          <a:xfrm>
            <a:off x="4071310" y="4777538"/>
            <a:ext cx="493997" cy="487043"/>
          </a:xfrm>
          <a:prstGeom prst="rect">
            <a:avLst/>
          </a:prstGeom>
          <a:solidFill>
            <a:srgbClr val="FFE0D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2CA5E5-B01D-57B9-5AA3-62D1DE234FEF}"/>
              </a:ext>
            </a:extLst>
          </p:cNvPr>
          <p:cNvSpPr/>
          <p:nvPr/>
        </p:nvSpPr>
        <p:spPr>
          <a:xfrm>
            <a:off x="4071310" y="4150205"/>
            <a:ext cx="493997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E2AC7A0-17EE-3E91-0FBC-A98E0485585F}"/>
              </a:ext>
            </a:extLst>
          </p:cNvPr>
          <p:cNvCxnSpPr>
            <a:stCxn id="2" idx="3"/>
            <a:endCxn id="9" idx="1"/>
          </p:cNvCxnSpPr>
          <p:nvPr/>
        </p:nvCxnSpPr>
        <p:spPr>
          <a:xfrm>
            <a:off x="2017379" y="4373238"/>
            <a:ext cx="189113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oogle Shape;355;p23">
            <a:extLst>
              <a:ext uri="{FF2B5EF4-FFF2-40B4-BE49-F238E27FC236}">
                <a16:creationId xmlns:a16="http://schemas.microsoft.com/office/drawing/2014/main" id="{A84355D5-A3C8-F81A-6B6D-186AB9FA9F2E}"/>
              </a:ext>
            </a:extLst>
          </p:cNvPr>
          <p:cNvSpPr txBox="1"/>
          <p:nvPr/>
        </p:nvSpPr>
        <p:spPr>
          <a:xfrm>
            <a:off x="2046187" y="3427583"/>
            <a:ext cx="1842457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375" tIns="122375" rIns="122375" bIns="1223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Combine Runs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19" name="Rounded Rectangle 35">
            <a:extLst>
              <a:ext uri="{FF2B5EF4-FFF2-40B4-BE49-F238E27FC236}">
                <a16:creationId xmlns:a16="http://schemas.microsoft.com/office/drawing/2014/main" id="{CCA9CD52-E951-347D-A992-0C284D44578B}"/>
              </a:ext>
            </a:extLst>
          </p:cNvPr>
          <p:cNvSpPr/>
          <p:nvPr/>
        </p:nvSpPr>
        <p:spPr>
          <a:xfrm>
            <a:off x="6974172" y="2383619"/>
            <a:ext cx="1190625" cy="3979581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A1EB84-1536-3328-25CE-CF96BF5B7109}"/>
              </a:ext>
            </a:extLst>
          </p:cNvPr>
          <p:cNvSpPr/>
          <p:nvPr/>
        </p:nvSpPr>
        <p:spPr>
          <a:xfrm>
            <a:off x="7122671" y="3815841"/>
            <a:ext cx="888038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-1.42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99C086-BD2B-41DF-0821-B8DF8B17B7DD}"/>
              </a:ext>
            </a:extLst>
          </p:cNvPr>
          <p:cNvSpPr/>
          <p:nvPr/>
        </p:nvSpPr>
        <p:spPr>
          <a:xfrm>
            <a:off x="7122671" y="3168076"/>
            <a:ext cx="888038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-1.52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3D37F4-E1DA-6FAE-D0F5-47A8882C34F4}"/>
              </a:ext>
            </a:extLst>
          </p:cNvPr>
          <p:cNvSpPr/>
          <p:nvPr/>
        </p:nvSpPr>
        <p:spPr>
          <a:xfrm>
            <a:off x="7122671" y="2540743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0.45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AFFE9C-5F48-7B0D-3FC0-764F5E753672}"/>
              </a:ext>
            </a:extLst>
          </p:cNvPr>
          <p:cNvSpPr/>
          <p:nvPr/>
        </p:nvSpPr>
        <p:spPr>
          <a:xfrm>
            <a:off x="7122671" y="5738704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1.99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5A1BA7-CE8E-D2D0-92EB-29484E735CF9}"/>
              </a:ext>
            </a:extLst>
          </p:cNvPr>
          <p:cNvSpPr/>
          <p:nvPr/>
        </p:nvSpPr>
        <p:spPr>
          <a:xfrm>
            <a:off x="7122671" y="5090939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1.20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A581F4D-2C63-1E70-E5E3-48254176E412}"/>
              </a:ext>
            </a:extLst>
          </p:cNvPr>
          <p:cNvSpPr/>
          <p:nvPr/>
        </p:nvSpPr>
        <p:spPr>
          <a:xfrm>
            <a:off x="7122671" y="4463606"/>
            <a:ext cx="888038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-1.60</a:t>
            </a:r>
          </a:p>
        </p:txBody>
      </p:sp>
      <p:sp>
        <p:nvSpPr>
          <p:cNvPr id="26" name="Rounded Rectangle 35">
            <a:extLst>
              <a:ext uri="{FF2B5EF4-FFF2-40B4-BE49-F238E27FC236}">
                <a16:creationId xmlns:a16="http://schemas.microsoft.com/office/drawing/2014/main" id="{4791FC9D-E0FD-CE37-BF5D-9F94C1615F2B}"/>
              </a:ext>
            </a:extLst>
          </p:cNvPr>
          <p:cNvSpPr/>
          <p:nvPr/>
        </p:nvSpPr>
        <p:spPr>
          <a:xfrm>
            <a:off x="10007241" y="3034732"/>
            <a:ext cx="1190625" cy="2677012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A2B0B87-6A2F-53E2-DE12-B71DA47AB774}"/>
              </a:ext>
            </a:extLst>
          </p:cNvPr>
          <p:cNvSpPr/>
          <p:nvPr/>
        </p:nvSpPr>
        <p:spPr>
          <a:xfrm>
            <a:off x="10155740" y="3812150"/>
            <a:ext cx="888038" cy="487043"/>
          </a:xfrm>
          <a:prstGeom prst="rect">
            <a:avLst/>
          </a:prstGeom>
          <a:solidFill>
            <a:srgbClr val="C4D7FC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-1.52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1C3E4D-2679-1901-51BF-D8EA41B86ABE}"/>
              </a:ext>
            </a:extLst>
          </p:cNvPr>
          <p:cNvSpPr/>
          <p:nvPr/>
        </p:nvSpPr>
        <p:spPr>
          <a:xfrm>
            <a:off x="10155740" y="3183072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0.45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3F307E-7757-34EA-D6E4-73AA9C3D2E7B}"/>
              </a:ext>
            </a:extLst>
          </p:cNvPr>
          <p:cNvSpPr/>
          <p:nvPr/>
        </p:nvSpPr>
        <p:spPr>
          <a:xfrm>
            <a:off x="10155740" y="5087248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1.99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E07524B-E4C7-4494-7751-4E30F0EDB31D}"/>
              </a:ext>
            </a:extLst>
          </p:cNvPr>
          <p:cNvSpPr/>
          <p:nvPr/>
        </p:nvSpPr>
        <p:spPr>
          <a:xfrm>
            <a:off x="10155740" y="4439483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1.20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36058D1-4018-2772-CAE4-C85CE04A96C2}"/>
              </a:ext>
            </a:extLst>
          </p:cNvPr>
          <p:cNvCxnSpPr>
            <a:cxnSpLocks/>
            <a:stCxn id="19" idx="3"/>
            <a:endCxn id="26" idx="1"/>
          </p:cNvCxnSpPr>
          <p:nvPr/>
        </p:nvCxnSpPr>
        <p:spPr>
          <a:xfrm flipV="1">
            <a:off x="8164797" y="4373238"/>
            <a:ext cx="1842444" cy="1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355;p23">
            <a:extLst>
              <a:ext uri="{FF2B5EF4-FFF2-40B4-BE49-F238E27FC236}">
                <a16:creationId xmlns:a16="http://schemas.microsoft.com/office/drawing/2014/main" id="{5093685D-B67F-5BA5-F13D-434DA6448B1D}"/>
              </a:ext>
            </a:extLst>
          </p:cNvPr>
          <p:cNvSpPr txBox="1"/>
          <p:nvPr/>
        </p:nvSpPr>
        <p:spPr>
          <a:xfrm>
            <a:off x="8159195" y="3394490"/>
            <a:ext cx="1842457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375" tIns="122375" rIns="122375" bIns="1223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Combine Runs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38" name="Google Shape;355;p23">
            <a:extLst>
              <a:ext uri="{FF2B5EF4-FFF2-40B4-BE49-F238E27FC236}">
                <a16:creationId xmlns:a16="http://schemas.microsoft.com/office/drawing/2014/main" id="{FDB1F94E-C753-509F-29AE-2A5835D1E0EE}"/>
              </a:ext>
            </a:extLst>
          </p:cNvPr>
          <p:cNvSpPr txBox="1"/>
          <p:nvPr/>
        </p:nvSpPr>
        <p:spPr>
          <a:xfrm>
            <a:off x="8159194" y="4402054"/>
            <a:ext cx="1842457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375" tIns="122375" rIns="122375" bIns="1223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(Diff &lt;0.3)</a:t>
            </a: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12" name="Google Shape;355;p23">
            <a:extLst>
              <a:ext uri="{FF2B5EF4-FFF2-40B4-BE49-F238E27FC236}">
                <a16:creationId xmlns:a16="http://schemas.microsoft.com/office/drawing/2014/main" id="{792158A1-433E-37C8-4227-CB415484717E}"/>
              </a:ext>
            </a:extLst>
          </p:cNvPr>
          <p:cNvSpPr txBox="1"/>
          <p:nvPr/>
        </p:nvSpPr>
        <p:spPr>
          <a:xfrm>
            <a:off x="437544" y="897165"/>
            <a:ext cx="50508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375" tIns="122375" rIns="122375" bIns="1223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DNA Sequence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Homopolymer Compression</a:t>
            </a:r>
            <a:endParaRPr sz="3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13" name="Google Shape;356;p23">
            <a:extLst>
              <a:ext uri="{FF2B5EF4-FFF2-40B4-BE49-F238E27FC236}">
                <a16:creationId xmlns:a16="http://schemas.microsoft.com/office/drawing/2014/main" id="{75766C4E-1A4E-071A-7BFC-B662797A2327}"/>
              </a:ext>
            </a:extLst>
          </p:cNvPr>
          <p:cNvSpPr txBox="1"/>
          <p:nvPr/>
        </p:nvSpPr>
        <p:spPr>
          <a:xfrm>
            <a:off x="6555022" y="897165"/>
            <a:ext cx="50508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375" tIns="122375" rIns="122375" bIns="122375" anchor="t" anchorCtr="0">
            <a:noAutofit/>
          </a:bodyPr>
          <a:lstStyle/>
          <a:p>
            <a:pPr algn="ctr"/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Nanopore Events</a:t>
            </a:r>
            <a:b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</a:br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Homopolymer Compression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E5A81BF-EC84-5D0A-9C54-BBC36F4ED248}"/>
              </a:ext>
            </a:extLst>
          </p:cNvPr>
          <p:cNvSpPr/>
          <p:nvPr/>
        </p:nvSpPr>
        <p:spPr>
          <a:xfrm>
            <a:off x="73925" y="2383447"/>
            <a:ext cx="12012900" cy="2609151"/>
          </a:xfrm>
          <a:prstGeom prst="roundRect">
            <a:avLst/>
          </a:prstGeom>
          <a:solidFill>
            <a:srgbClr val="E5EFFF"/>
          </a:solidFill>
          <a:ln w="5715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can we quickly and accurately correct errors </a:t>
            </a:r>
            <a:b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raw nanopore events?</a:t>
            </a:r>
          </a:p>
        </p:txBody>
      </p:sp>
    </p:spTree>
    <p:extLst>
      <p:ext uri="{BB962C8B-B14F-4D97-AF65-F5344CB8AC3E}">
        <p14:creationId xmlns:p14="http://schemas.microsoft.com/office/powerpoint/2010/main" val="163634883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4"/>
          <p:cNvSpPr txBox="1">
            <a:spLocks noGrp="1"/>
          </p:cNvSpPr>
          <p:nvPr>
            <p:ph type="title"/>
          </p:nvPr>
        </p:nvSpPr>
        <p:spPr>
          <a:xfrm>
            <a:off x="252743" y="95698"/>
            <a:ext cx="11730600" cy="77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dirty="0"/>
              <a:t>HMMs Model Unobservable Processes</a:t>
            </a:r>
            <a:endParaRPr dirty="0"/>
          </a:p>
        </p:txBody>
      </p:sp>
      <p:sp>
        <p:nvSpPr>
          <p:cNvPr id="370" name="Google Shape;370;p24"/>
          <p:cNvSpPr txBox="1">
            <a:spLocks noGrp="1"/>
          </p:cNvSpPr>
          <p:nvPr>
            <p:ph type="sldNum" idx="12"/>
          </p:nvPr>
        </p:nvSpPr>
        <p:spPr>
          <a:xfrm>
            <a:off x="11136133" y="6510727"/>
            <a:ext cx="847500" cy="36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89</a:t>
            </a:fld>
            <a:endParaRPr/>
          </a:p>
        </p:txBody>
      </p:sp>
      <p:sp>
        <p:nvSpPr>
          <p:cNvPr id="371" name="Google Shape;371;p24"/>
          <p:cNvSpPr/>
          <p:nvPr/>
        </p:nvSpPr>
        <p:spPr>
          <a:xfrm>
            <a:off x="2597450" y="1588598"/>
            <a:ext cx="2442300" cy="1245900"/>
          </a:xfrm>
          <a:prstGeom prst="ellipse">
            <a:avLst/>
          </a:prstGeom>
          <a:solidFill>
            <a:srgbClr val="E5EFFF"/>
          </a:solidFill>
          <a:ln w="38100" cap="flat" cmpd="sng">
            <a:solidFill>
              <a:srgbClr val="4473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Fair Die</a:t>
            </a:r>
            <a:endParaRPr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372" name="Google Shape;372;p24"/>
          <p:cNvSpPr/>
          <p:nvPr/>
        </p:nvSpPr>
        <p:spPr>
          <a:xfrm>
            <a:off x="6866650" y="1588598"/>
            <a:ext cx="2442300" cy="1245900"/>
          </a:xfrm>
          <a:prstGeom prst="ellipse">
            <a:avLst/>
          </a:prstGeom>
          <a:solidFill>
            <a:srgbClr val="FFEBCD"/>
          </a:solidFill>
          <a:ln w="38100" cap="flat" cmpd="sng">
            <a:solidFill>
              <a:srgbClr val="F493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Loaded Die</a:t>
            </a:r>
            <a:endParaRPr sz="2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cxnSp>
        <p:nvCxnSpPr>
          <p:cNvPr id="373" name="Google Shape;373;p24"/>
          <p:cNvCxnSpPr>
            <a:stCxn id="371" idx="7"/>
            <a:endCxn id="372" idx="1"/>
          </p:cNvCxnSpPr>
          <p:nvPr/>
        </p:nvCxnSpPr>
        <p:spPr>
          <a:xfrm rot="-5400000" flipH="1">
            <a:off x="5952883" y="500256"/>
            <a:ext cx="600" cy="2542200"/>
          </a:xfrm>
          <a:prstGeom prst="curvedConnector3">
            <a:avLst>
              <a:gd name="adj1" fmla="val -70097138"/>
            </a:avLst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74" name="Google Shape;374;p24"/>
          <p:cNvCxnSpPr>
            <a:stCxn id="372" idx="3"/>
            <a:endCxn id="371" idx="5"/>
          </p:cNvCxnSpPr>
          <p:nvPr/>
        </p:nvCxnSpPr>
        <p:spPr>
          <a:xfrm rot="5400000">
            <a:off x="5952917" y="1381240"/>
            <a:ext cx="600" cy="2542200"/>
          </a:xfrm>
          <a:prstGeom prst="curvedConnector3">
            <a:avLst>
              <a:gd name="adj1" fmla="val 70097138"/>
            </a:avLst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75" name="Google Shape;375;p24"/>
          <p:cNvCxnSpPr>
            <a:stCxn id="371" idx="1"/>
            <a:endCxn id="371" idx="3"/>
          </p:cNvCxnSpPr>
          <p:nvPr/>
        </p:nvCxnSpPr>
        <p:spPr>
          <a:xfrm rot="-5400000" flipH="1">
            <a:off x="2514867" y="2211306"/>
            <a:ext cx="881100" cy="600"/>
          </a:xfrm>
          <a:prstGeom prst="curvedConnector5">
            <a:avLst>
              <a:gd name="adj1" fmla="val -21840"/>
              <a:gd name="adj2" fmla="val -147661092"/>
              <a:gd name="adj3" fmla="val 118442"/>
            </a:avLst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76" name="Google Shape;376;p24"/>
          <p:cNvCxnSpPr>
            <a:stCxn id="372" idx="7"/>
            <a:endCxn id="372" idx="5"/>
          </p:cNvCxnSpPr>
          <p:nvPr/>
        </p:nvCxnSpPr>
        <p:spPr>
          <a:xfrm rot="-5400000" flipH="1">
            <a:off x="8511033" y="2211306"/>
            <a:ext cx="881100" cy="600"/>
          </a:xfrm>
          <a:prstGeom prst="curvedConnector5">
            <a:avLst>
              <a:gd name="adj1" fmla="val -26366"/>
              <a:gd name="adj2" fmla="val 168756926"/>
              <a:gd name="adj3" fmla="val 125232"/>
            </a:avLst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77" name="Google Shape;377;p24"/>
          <p:cNvSpPr txBox="1"/>
          <p:nvPr/>
        </p:nvSpPr>
        <p:spPr>
          <a:xfrm>
            <a:off x="5572600" y="866098"/>
            <a:ext cx="886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0.15</a:t>
            </a:r>
            <a:endParaRPr sz="240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378" name="Google Shape;378;p24"/>
          <p:cNvSpPr txBox="1"/>
          <p:nvPr/>
        </p:nvSpPr>
        <p:spPr>
          <a:xfrm>
            <a:off x="5636345" y="3025748"/>
            <a:ext cx="886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0.1</a:t>
            </a:r>
            <a:endParaRPr sz="24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379" name="Google Shape;379;p24"/>
          <p:cNvSpPr txBox="1"/>
          <p:nvPr/>
        </p:nvSpPr>
        <p:spPr>
          <a:xfrm>
            <a:off x="1256475" y="1771648"/>
            <a:ext cx="886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0.85</a:t>
            </a:r>
            <a:endParaRPr sz="240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380" name="Google Shape;380;p24"/>
          <p:cNvSpPr txBox="1"/>
          <p:nvPr/>
        </p:nvSpPr>
        <p:spPr>
          <a:xfrm>
            <a:off x="9963825" y="1854273"/>
            <a:ext cx="886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0.9</a:t>
            </a:r>
            <a:endParaRPr sz="240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381" name="Google Shape;381;p24"/>
          <p:cNvSpPr/>
          <p:nvPr/>
        </p:nvSpPr>
        <p:spPr>
          <a:xfrm>
            <a:off x="3063240" y="3513450"/>
            <a:ext cx="1508760" cy="1503375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cxnSp>
        <p:nvCxnSpPr>
          <p:cNvPr id="383" name="Google Shape;383;p24"/>
          <p:cNvCxnSpPr>
            <a:cxnSpLocks/>
            <a:stCxn id="371" idx="4"/>
            <a:endCxn id="381" idx="0"/>
          </p:cNvCxnSpPr>
          <p:nvPr/>
        </p:nvCxnSpPr>
        <p:spPr>
          <a:xfrm flipH="1">
            <a:off x="3817620" y="2834498"/>
            <a:ext cx="980" cy="67895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4" name="Google Shape;384;p24"/>
          <p:cNvCxnSpPr>
            <a:cxnSpLocks/>
            <a:stCxn id="372" idx="4"/>
          </p:cNvCxnSpPr>
          <p:nvPr/>
        </p:nvCxnSpPr>
        <p:spPr>
          <a:xfrm>
            <a:off x="8087800" y="2834498"/>
            <a:ext cx="0" cy="669774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8704FC2-C3DA-2C88-009B-3B70D863817A}"/>
              </a:ext>
            </a:extLst>
          </p:cNvPr>
          <p:cNvSpPr txBox="1"/>
          <p:nvPr/>
        </p:nvSpPr>
        <p:spPr>
          <a:xfrm>
            <a:off x="3110057" y="3579848"/>
            <a:ext cx="264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222536-EA52-A45E-2300-B0EFC2EE6B5A}"/>
              </a:ext>
            </a:extLst>
          </p:cNvPr>
          <p:cNvSpPr txBox="1"/>
          <p:nvPr/>
        </p:nvSpPr>
        <p:spPr>
          <a:xfrm>
            <a:off x="3110056" y="3791105"/>
            <a:ext cx="264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3F96C8-4B51-2188-126E-BD6A488F7329}"/>
              </a:ext>
            </a:extLst>
          </p:cNvPr>
          <p:cNvSpPr txBox="1"/>
          <p:nvPr/>
        </p:nvSpPr>
        <p:spPr>
          <a:xfrm>
            <a:off x="3110052" y="4008493"/>
            <a:ext cx="264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AF5374-28B0-F384-83AB-4F3E0F77BB8E}"/>
              </a:ext>
            </a:extLst>
          </p:cNvPr>
          <p:cNvSpPr txBox="1"/>
          <p:nvPr/>
        </p:nvSpPr>
        <p:spPr>
          <a:xfrm>
            <a:off x="3110052" y="4224843"/>
            <a:ext cx="264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4C9FBF-45FB-036A-CFDB-8390341B9E2E}"/>
              </a:ext>
            </a:extLst>
          </p:cNvPr>
          <p:cNvSpPr txBox="1"/>
          <p:nvPr/>
        </p:nvSpPr>
        <p:spPr>
          <a:xfrm>
            <a:off x="3110052" y="4440036"/>
            <a:ext cx="264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7AE2D9-8695-1116-114E-760A20A56392}"/>
              </a:ext>
            </a:extLst>
          </p:cNvPr>
          <p:cNvSpPr txBox="1"/>
          <p:nvPr/>
        </p:nvSpPr>
        <p:spPr>
          <a:xfrm>
            <a:off x="3110052" y="4641943"/>
            <a:ext cx="264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2F669FB-4E6B-8D75-854F-5F39C5792C4E}"/>
              </a:ext>
            </a:extLst>
          </p:cNvPr>
          <p:cNvSpPr/>
          <p:nvPr/>
        </p:nvSpPr>
        <p:spPr>
          <a:xfrm>
            <a:off x="3371850" y="3690088"/>
            <a:ext cx="342900" cy="86594"/>
          </a:xfrm>
          <a:prstGeom prst="roundRect">
            <a:avLst/>
          </a:prstGeom>
          <a:solidFill>
            <a:srgbClr val="E5EFFF"/>
          </a:solidFill>
          <a:ln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457E9C5-32FE-3285-D9BB-ABCF351A9E4C}"/>
              </a:ext>
            </a:extLst>
          </p:cNvPr>
          <p:cNvSpPr/>
          <p:nvPr/>
        </p:nvSpPr>
        <p:spPr>
          <a:xfrm>
            <a:off x="3371850" y="3907317"/>
            <a:ext cx="342900" cy="86594"/>
          </a:xfrm>
          <a:prstGeom prst="roundRect">
            <a:avLst/>
          </a:prstGeom>
          <a:solidFill>
            <a:srgbClr val="E5EFFF"/>
          </a:solidFill>
          <a:ln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85855ED-8E11-0DCA-7993-8C085DD3D9E5}"/>
              </a:ext>
            </a:extLst>
          </p:cNvPr>
          <p:cNvSpPr/>
          <p:nvPr/>
        </p:nvSpPr>
        <p:spPr>
          <a:xfrm>
            <a:off x="3371850" y="4124546"/>
            <a:ext cx="342900" cy="86594"/>
          </a:xfrm>
          <a:prstGeom prst="roundRect">
            <a:avLst/>
          </a:prstGeom>
          <a:solidFill>
            <a:srgbClr val="E5EFFF"/>
          </a:solidFill>
          <a:ln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89E8E94-53C9-76C3-D631-92805A358604}"/>
              </a:ext>
            </a:extLst>
          </p:cNvPr>
          <p:cNvSpPr/>
          <p:nvPr/>
        </p:nvSpPr>
        <p:spPr>
          <a:xfrm>
            <a:off x="3371850" y="4329946"/>
            <a:ext cx="342900" cy="86594"/>
          </a:xfrm>
          <a:prstGeom prst="roundRect">
            <a:avLst/>
          </a:prstGeom>
          <a:solidFill>
            <a:srgbClr val="E5EFFF"/>
          </a:solidFill>
          <a:ln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3325FC7-F076-65D1-4958-253A00942659}"/>
              </a:ext>
            </a:extLst>
          </p:cNvPr>
          <p:cNvSpPr/>
          <p:nvPr/>
        </p:nvSpPr>
        <p:spPr>
          <a:xfrm>
            <a:off x="3371850" y="4542676"/>
            <a:ext cx="342900" cy="86594"/>
          </a:xfrm>
          <a:prstGeom prst="roundRect">
            <a:avLst/>
          </a:prstGeom>
          <a:solidFill>
            <a:srgbClr val="E5EFFF"/>
          </a:solidFill>
          <a:ln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EC17C8B-5F1C-0381-7608-7A6F125B9131}"/>
              </a:ext>
            </a:extLst>
          </p:cNvPr>
          <p:cNvSpPr/>
          <p:nvPr/>
        </p:nvSpPr>
        <p:spPr>
          <a:xfrm>
            <a:off x="3371850" y="4748180"/>
            <a:ext cx="342900" cy="86594"/>
          </a:xfrm>
          <a:prstGeom prst="roundRect">
            <a:avLst/>
          </a:prstGeom>
          <a:solidFill>
            <a:srgbClr val="E5EFFF"/>
          </a:solidFill>
          <a:ln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Google Shape;381;p24">
            <a:extLst>
              <a:ext uri="{FF2B5EF4-FFF2-40B4-BE49-F238E27FC236}">
                <a16:creationId xmlns:a16="http://schemas.microsoft.com/office/drawing/2014/main" id="{23919F1A-8A53-B9A5-C2B7-447449BF3C4F}"/>
              </a:ext>
            </a:extLst>
          </p:cNvPr>
          <p:cNvSpPr/>
          <p:nvPr/>
        </p:nvSpPr>
        <p:spPr>
          <a:xfrm>
            <a:off x="7333420" y="3513450"/>
            <a:ext cx="1508760" cy="1503375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6744CC-B40C-0868-33D5-6B7F2F1A029A}"/>
              </a:ext>
            </a:extLst>
          </p:cNvPr>
          <p:cNvSpPr txBox="1"/>
          <p:nvPr/>
        </p:nvSpPr>
        <p:spPr>
          <a:xfrm>
            <a:off x="7380237" y="3579848"/>
            <a:ext cx="264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2D5314-2BC7-0555-B50C-DDD1F1786DBE}"/>
              </a:ext>
            </a:extLst>
          </p:cNvPr>
          <p:cNvSpPr txBox="1"/>
          <p:nvPr/>
        </p:nvSpPr>
        <p:spPr>
          <a:xfrm>
            <a:off x="7380236" y="3791105"/>
            <a:ext cx="264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7F3BE9B-09F5-E02A-6265-733E38FD5DB8}"/>
              </a:ext>
            </a:extLst>
          </p:cNvPr>
          <p:cNvSpPr txBox="1"/>
          <p:nvPr/>
        </p:nvSpPr>
        <p:spPr>
          <a:xfrm>
            <a:off x="7380232" y="4008493"/>
            <a:ext cx="264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1463754-025D-7797-0A8E-E8D32C0A6231}"/>
              </a:ext>
            </a:extLst>
          </p:cNvPr>
          <p:cNvSpPr txBox="1"/>
          <p:nvPr/>
        </p:nvSpPr>
        <p:spPr>
          <a:xfrm>
            <a:off x="7380232" y="4224843"/>
            <a:ext cx="264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BDBC6D-CDE8-2CC4-700B-8196A468271F}"/>
              </a:ext>
            </a:extLst>
          </p:cNvPr>
          <p:cNvSpPr txBox="1"/>
          <p:nvPr/>
        </p:nvSpPr>
        <p:spPr>
          <a:xfrm>
            <a:off x="7380232" y="4440036"/>
            <a:ext cx="264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9E3C78F-BFC5-0AD2-3845-B6B2434D6902}"/>
              </a:ext>
            </a:extLst>
          </p:cNvPr>
          <p:cNvSpPr txBox="1"/>
          <p:nvPr/>
        </p:nvSpPr>
        <p:spPr>
          <a:xfrm>
            <a:off x="7380232" y="4641943"/>
            <a:ext cx="264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B7FD3A70-94A4-129E-4A37-7005E746AB72}"/>
              </a:ext>
            </a:extLst>
          </p:cNvPr>
          <p:cNvSpPr/>
          <p:nvPr/>
        </p:nvSpPr>
        <p:spPr>
          <a:xfrm>
            <a:off x="7642030" y="3690088"/>
            <a:ext cx="143070" cy="86594"/>
          </a:xfrm>
          <a:prstGeom prst="roundRect">
            <a:avLst/>
          </a:prstGeom>
          <a:solidFill>
            <a:srgbClr val="FFEBCD"/>
          </a:solidFill>
          <a:ln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0295F3-6EA7-768B-0716-F59B3DDA033F}"/>
              </a:ext>
            </a:extLst>
          </p:cNvPr>
          <p:cNvSpPr/>
          <p:nvPr/>
        </p:nvSpPr>
        <p:spPr>
          <a:xfrm>
            <a:off x="7642030" y="3907317"/>
            <a:ext cx="143070" cy="86594"/>
          </a:xfrm>
          <a:prstGeom prst="roundRect">
            <a:avLst/>
          </a:prstGeom>
          <a:solidFill>
            <a:srgbClr val="FFEBCD"/>
          </a:solidFill>
          <a:ln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5BFEE182-26FA-055D-C720-AB2117B82798}"/>
              </a:ext>
            </a:extLst>
          </p:cNvPr>
          <p:cNvSpPr/>
          <p:nvPr/>
        </p:nvSpPr>
        <p:spPr>
          <a:xfrm>
            <a:off x="7642030" y="4124546"/>
            <a:ext cx="143070" cy="86594"/>
          </a:xfrm>
          <a:prstGeom prst="roundRect">
            <a:avLst/>
          </a:prstGeom>
          <a:solidFill>
            <a:srgbClr val="FFEBCD"/>
          </a:solidFill>
          <a:ln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4876F9A-F8A7-7B8F-A097-CAB059B7B2DB}"/>
              </a:ext>
            </a:extLst>
          </p:cNvPr>
          <p:cNvSpPr/>
          <p:nvPr/>
        </p:nvSpPr>
        <p:spPr>
          <a:xfrm>
            <a:off x="7642030" y="4329946"/>
            <a:ext cx="143070" cy="86594"/>
          </a:xfrm>
          <a:prstGeom prst="roundRect">
            <a:avLst/>
          </a:prstGeom>
          <a:solidFill>
            <a:srgbClr val="FFEBCD"/>
          </a:solidFill>
          <a:ln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598EB6D9-5750-71D6-EDC8-5E96EEBE2555}"/>
              </a:ext>
            </a:extLst>
          </p:cNvPr>
          <p:cNvSpPr/>
          <p:nvPr/>
        </p:nvSpPr>
        <p:spPr>
          <a:xfrm>
            <a:off x="7642030" y="4542676"/>
            <a:ext cx="143070" cy="86594"/>
          </a:xfrm>
          <a:prstGeom prst="roundRect">
            <a:avLst/>
          </a:prstGeom>
          <a:solidFill>
            <a:srgbClr val="FFEBCD"/>
          </a:solidFill>
          <a:ln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3A86370-43AB-5E67-C38A-147C3BC159FE}"/>
              </a:ext>
            </a:extLst>
          </p:cNvPr>
          <p:cNvSpPr/>
          <p:nvPr/>
        </p:nvSpPr>
        <p:spPr>
          <a:xfrm>
            <a:off x="7642029" y="4748180"/>
            <a:ext cx="943171" cy="86594"/>
          </a:xfrm>
          <a:prstGeom prst="roundRect">
            <a:avLst/>
          </a:prstGeom>
          <a:solidFill>
            <a:srgbClr val="FFEBCD"/>
          </a:solidFill>
          <a:ln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ounded Rectangle 35">
            <a:extLst>
              <a:ext uri="{FF2B5EF4-FFF2-40B4-BE49-F238E27FC236}">
                <a16:creationId xmlns:a16="http://schemas.microsoft.com/office/drawing/2014/main" id="{8F418F65-3F01-026E-7926-052F189AA951}"/>
              </a:ext>
            </a:extLst>
          </p:cNvPr>
          <p:cNvSpPr/>
          <p:nvPr/>
        </p:nvSpPr>
        <p:spPr>
          <a:xfrm>
            <a:off x="1367941" y="5498960"/>
            <a:ext cx="9411525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C17ACC3-7DA8-7F7E-5658-B68CA0C87156}"/>
              </a:ext>
            </a:extLst>
          </p:cNvPr>
          <p:cNvSpPr/>
          <p:nvPr/>
        </p:nvSpPr>
        <p:spPr>
          <a:xfrm>
            <a:off x="4623831" y="5634196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93EEA60-D217-1F0D-C692-57A7528337D4}"/>
              </a:ext>
            </a:extLst>
          </p:cNvPr>
          <p:cNvSpPr/>
          <p:nvPr/>
        </p:nvSpPr>
        <p:spPr>
          <a:xfrm>
            <a:off x="5624229" y="5634196"/>
            <a:ext cx="888037" cy="487043"/>
          </a:xfrm>
          <a:prstGeom prst="rect">
            <a:avLst/>
          </a:prstGeom>
          <a:solidFill>
            <a:srgbClr val="FFEBC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0AC0E8E-363B-DF96-058A-3E775F32D126}"/>
              </a:ext>
            </a:extLst>
          </p:cNvPr>
          <p:cNvSpPr/>
          <p:nvPr/>
        </p:nvSpPr>
        <p:spPr>
          <a:xfrm>
            <a:off x="6624628" y="5634196"/>
            <a:ext cx="888038" cy="487043"/>
          </a:xfrm>
          <a:prstGeom prst="rect">
            <a:avLst/>
          </a:prstGeom>
          <a:solidFill>
            <a:srgbClr val="FFEBC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D4B475B-44E1-4480-68A7-00D13622E90B}"/>
              </a:ext>
            </a:extLst>
          </p:cNvPr>
          <p:cNvSpPr/>
          <p:nvPr/>
        </p:nvSpPr>
        <p:spPr>
          <a:xfrm>
            <a:off x="3623431" y="5634195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5A6FF51-168F-DC6A-6336-569E7F856F88}"/>
              </a:ext>
            </a:extLst>
          </p:cNvPr>
          <p:cNvSpPr/>
          <p:nvPr/>
        </p:nvSpPr>
        <p:spPr>
          <a:xfrm>
            <a:off x="2623031" y="5634148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EBF7548-C6C5-92EC-9208-EBD3DFDD5754}"/>
              </a:ext>
            </a:extLst>
          </p:cNvPr>
          <p:cNvSpPr/>
          <p:nvPr/>
        </p:nvSpPr>
        <p:spPr>
          <a:xfrm>
            <a:off x="1607648" y="5634150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E0FB0EA-0449-F871-33A7-0366CF0D3ACA}"/>
              </a:ext>
            </a:extLst>
          </p:cNvPr>
          <p:cNvSpPr/>
          <p:nvPr/>
        </p:nvSpPr>
        <p:spPr>
          <a:xfrm>
            <a:off x="7625027" y="5634149"/>
            <a:ext cx="888038" cy="487043"/>
          </a:xfrm>
          <a:prstGeom prst="rect">
            <a:avLst/>
          </a:prstGeom>
          <a:solidFill>
            <a:srgbClr val="FFEBC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15B58D1-F91A-F6CE-1DD8-5C5D041DABE8}"/>
              </a:ext>
            </a:extLst>
          </p:cNvPr>
          <p:cNvSpPr/>
          <p:nvPr/>
        </p:nvSpPr>
        <p:spPr>
          <a:xfrm>
            <a:off x="8640410" y="5634149"/>
            <a:ext cx="888038" cy="487043"/>
          </a:xfrm>
          <a:prstGeom prst="rect">
            <a:avLst/>
          </a:prstGeom>
          <a:solidFill>
            <a:srgbClr val="FFEBC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F449EE2-4403-2D47-3A67-5E06164E348F}"/>
              </a:ext>
            </a:extLst>
          </p:cNvPr>
          <p:cNvSpPr/>
          <p:nvPr/>
        </p:nvSpPr>
        <p:spPr>
          <a:xfrm>
            <a:off x="9658199" y="5634149"/>
            <a:ext cx="888038" cy="487043"/>
          </a:xfrm>
          <a:prstGeom prst="rect">
            <a:avLst/>
          </a:prstGeom>
          <a:solidFill>
            <a:srgbClr val="FFEBCD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diagram of height and weight&#10;&#10;Description automatically generated">
            <a:extLst>
              <a:ext uri="{FF2B5EF4-FFF2-40B4-BE49-F238E27FC236}">
                <a16:creationId xmlns:a16="http://schemas.microsoft.com/office/drawing/2014/main" id="{CA61BB31-5E44-3C02-B3A3-4C002921D5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04" t="13197" r="22468" b="28831"/>
          <a:stretch/>
        </p:blipFill>
        <p:spPr>
          <a:xfrm>
            <a:off x="5063960" y="2117451"/>
            <a:ext cx="1929746" cy="131154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4099DD6-4BA7-9F94-982A-E6360219A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HMMs Can Model Nanopores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24707-A1D1-D68D-83AC-ECC0FFA52F4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90</a:t>
            </a:fld>
            <a:endParaRPr lang="en-US"/>
          </a:p>
        </p:txBody>
      </p:sp>
      <p:sp>
        <p:nvSpPr>
          <p:cNvPr id="6" name="Rounded Rectangle 35">
            <a:extLst>
              <a:ext uri="{FF2B5EF4-FFF2-40B4-BE49-F238E27FC236}">
                <a16:creationId xmlns:a16="http://schemas.microsoft.com/office/drawing/2014/main" id="{4778BCAB-9426-6B65-A262-7A0F515B2F25}"/>
              </a:ext>
            </a:extLst>
          </p:cNvPr>
          <p:cNvSpPr/>
          <p:nvPr/>
        </p:nvSpPr>
        <p:spPr>
          <a:xfrm>
            <a:off x="1367941" y="5498960"/>
            <a:ext cx="9411525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F06AF8-0213-6A87-70AE-2AB4B6AF4CFF}"/>
              </a:ext>
            </a:extLst>
          </p:cNvPr>
          <p:cNvSpPr/>
          <p:nvPr/>
        </p:nvSpPr>
        <p:spPr>
          <a:xfrm>
            <a:off x="4623831" y="5634196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99A6E7-D765-24AE-DA98-FBBB58DB7E3B}"/>
              </a:ext>
            </a:extLst>
          </p:cNvPr>
          <p:cNvSpPr/>
          <p:nvPr/>
        </p:nvSpPr>
        <p:spPr>
          <a:xfrm>
            <a:off x="5624229" y="5634196"/>
            <a:ext cx="888037" cy="487043"/>
          </a:xfrm>
          <a:prstGeom prst="rect">
            <a:avLst/>
          </a:prstGeom>
          <a:solidFill>
            <a:srgbClr val="C1E5F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0.78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F7B4E5-C247-BFA1-E459-BB448F5CDD9F}"/>
              </a:ext>
            </a:extLst>
          </p:cNvPr>
          <p:cNvSpPr/>
          <p:nvPr/>
        </p:nvSpPr>
        <p:spPr>
          <a:xfrm>
            <a:off x="6624628" y="5634196"/>
            <a:ext cx="888038" cy="487043"/>
          </a:xfrm>
          <a:prstGeom prst="rect">
            <a:avLst/>
          </a:prstGeom>
          <a:solidFill>
            <a:srgbClr val="C1E5F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-0.23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119BA0-D450-020C-6CFA-4066B1C44058}"/>
              </a:ext>
            </a:extLst>
          </p:cNvPr>
          <p:cNvSpPr/>
          <p:nvPr/>
        </p:nvSpPr>
        <p:spPr>
          <a:xfrm>
            <a:off x="3623431" y="5634195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0B7E24-640D-EA09-CECF-09C3A225DC25}"/>
              </a:ext>
            </a:extLst>
          </p:cNvPr>
          <p:cNvSpPr/>
          <p:nvPr/>
        </p:nvSpPr>
        <p:spPr>
          <a:xfrm>
            <a:off x="2623031" y="5634148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F8A1AA-874E-3022-A429-E75B14C3E08B}"/>
              </a:ext>
            </a:extLst>
          </p:cNvPr>
          <p:cNvSpPr/>
          <p:nvPr/>
        </p:nvSpPr>
        <p:spPr>
          <a:xfrm>
            <a:off x="1607648" y="5634150"/>
            <a:ext cx="888038" cy="4870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A46E26-18C0-5AEE-0F81-17A99283E876}"/>
              </a:ext>
            </a:extLst>
          </p:cNvPr>
          <p:cNvSpPr/>
          <p:nvPr/>
        </p:nvSpPr>
        <p:spPr>
          <a:xfrm>
            <a:off x="7625027" y="5634149"/>
            <a:ext cx="888038" cy="487043"/>
          </a:xfrm>
          <a:prstGeom prst="rect">
            <a:avLst/>
          </a:prstGeom>
          <a:solidFill>
            <a:srgbClr val="C1E5F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-0.78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10163-911F-1F2A-876A-90FA4DB86B5C}"/>
              </a:ext>
            </a:extLst>
          </p:cNvPr>
          <p:cNvSpPr/>
          <p:nvPr/>
        </p:nvSpPr>
        <p:spPr>
          <a:xfrm>
            <a:off x="8640410" y="5634149"/>
            <a:ext cx="888038" cy="487043"/>
          </a:xfrm>
          <a:prstGeom prst="rect">
            <a:avLst/>
          </a:prstGeom>
          <a:solidFill>
            <a:srgbClr val="C1E5F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1.56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740F06-4A0B-564F-51C0-9D4082CADB21}"/>
              </a:ext>
            </a:extLst>
          </p:cNvPr>
          <p:cNvSpPr/>
          <p:nvPr/>
        </p:nvSpPr>
        <p:spPr>
          <a:xfrm>
            <a:off x="9658199" y="5634149"/>
            <a:ext cx="888038" cy="487043"/>
          </a:xfrm>
          <a:prstGeom prst="rect">
            <a:avLst/>
          </a:prstGeom>
          <a:solidFill>
            <a:srgbClr val="C1E5F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0.50</a:t>
            </a:r>
          </a:p>
        </p:txBody>
      </p:sp>
      <p:pic>
        <p:nvPicPr>
          <p:cNvPr id="16" name="Google Shape;241;p17">
            <a:extLst>
              <a:ext uri="{FF2B5EF4-FFF2-40B4-BE49-F238E27FC236}">
                <a16:creationId xmlns:a16="http://schemas.microsoft.com/office/drawing/2014/main" id="{C683DD5D-9FC7-0EA9-AC21-7F09612A126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t="18698" r="65865" b="12021"/>
          <a:stretch/>
        </p:blipFill>
        <p:spPr>
          <a:xfrm>
            <a:off x="1607648" y="1693956"/>
            <a:ext cx="2144306" cy="273067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6D79023-FA7C-0CD2-B820-742734797DF3}"/>
              </a:ext>
            </a:extLst>
          </p:cNvPr>
          <p:cNvSpPr/>
          <p:nvPr/>
        </p:nvSpPr>
        <p:spPr>
          <a:xfrm>
            <a:off x="3013082" y="2240517"/>
            <a:ext cx="364980" cy="1133852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sx="104000" sy="104000" algn="ctr" rotWithShape="0">
              <a:srgbClr val="FF0000">
                <a:alpha val="8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90;p15">
            <a:extLst>
              <a:ext uri="{FF2B5EF4-FFF2-40B4-BE49-F238E27FC236}">
                <a16:creationId xmlns:a16="http://schemas.microsoft.com/office/drawing/2014/main" id="{BDA8C8E8-D0DB-871C-FD1B-22B04B14A8B9}"/>
              </a:ext>
            </a:extLst>
          </p:cNvPr>
          <p:cNvSpPr txBox="1"/>
          <p:nvPr/>
        </p:nvSpPr>
        <p:spPr>
          <a:xfrm>
            <a:off x="1827620" y="4138648"/>
            <a:ext cx="2735905" cy="842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Hidden State:</a:t>
            </a: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k-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mer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 inside pore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FADE590-9053-DB0C-B541-5FE54F2233B3}"/>
              </a:ext>
            </a:extLst>
          </p:cNvPr>
          <p:cNvCxnSpPr/>
          <p:nvPr/>
        </p:nvCxnSpPr>
        <p:spPr>
          <a:xfrm flipV="1">
            <a:off x="2923004" y="3374369"/>
            <a:ext cx="90078" cy="7642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286DCE3-B93A-E26D-4D14-6208B85E27C2}"/>
              </a:ext>
            </a:extLst>
          </p:cNvPr>
          <p:cNvCxnSpPr>
            <a:cxnSpLocks/>
          </p:cNvCxnSpPr>
          <p:nvPr/>
        </p:nvCxnSpPr>
        <p:spPr>
          <a:xfrm>
            <a:off x="3417103" y="2773226"/>
            <a:ext cx="164685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Google Shape;190;p15">
            <a:extLst>
              <a:ext uri="{FF2B5EF4-FFF2-40B4-BE49-F238E27FC236}">
                <a16:creationId xmlns:a16="http://schemas.microsoft.com/office/drawing/2014/main" id="{F181DA13-EA6D-48BA-CCE6-735D68F77CF0}"/>
              </a:ext>
            </a:extLst>
          </p:cNvPr>
          <p:cNvSpPr txBox="1"/>
          <p:nvPr/>
        </p:nvSpPr>
        <p:spPr>
          <a:xfrm>
            <a:off x="7104586" y="2386276"/>
            <a:ext cx="2735905" cy="842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Observations:</a:t>
            </a:r>
          </a:p>
          <a:p>
            <a:pPr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Measured current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51944DD-DE44-60A4-31E8-A3EC22CF14D5}"/>
              </a:ext>
            </a:extLst>
          </p:cNvPr>
          <p:cNvCxnSpPr>
            <a:cxnSpLocks/>
          </p:cNvCxnSpPr>
          <p:nvPr/>
        </p:nvCxnSpPr>
        <p:spPr>
          <a:xfrm>
            <a:off x="6028833" y="3591898"/>
            <a:ext cx="0" cy="189411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190;p15">
                <a:extLst>
                  <a:ext uri="{FF2B5EF4-FFF2-40B4-BE49-F238E27FC236}">
                    <a16:creationId xmlns:a16="http://schemas.microsoft.com/office/drawing/2014/main" id="{DA505D30-F9CD-83FE-C3E7-26BC00719B48}"/>
                  </a:ext>
                </a:extLst>
              </p:cNvPr>
              <p:cNvSpPr txBox="1"/>
              <p:nvPr/>
            </p:nvSpPr>
            <p:spPr>
              <a:xfrm>
                <a:off x="4700294" y="1564128"/>
                <a:ext cx="2735905" cy="8423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 algn="ctr" rtl="0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venir"/>
                          <a:cs typeface="Times New Roman" panose="02020603050405020304" pitchFamily="18" charset="0"/>
                          <a:sym typeface="Avenir"/>
                        </a:rPr>
                        <m:t>𝒩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venir"/>
                          <a:cs typeface="Times New Roman" panose="02020603050405020304" pitchFamily="18" charset="0"/>
                          <a:sym typeface="Avenir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venir"/>
                          <a:cs typeface="Times New Roman" panose="02020603050405020304" pitchFamily="18" charset="0"/>
                          <a:sym typeface="Avenir"/>
                        </a:rPr>
                        <m:t>𝜇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venir"/>
                          <a:cs typeface="Times New Roman" panose="02020603050405020304" pitchFamily="18" charset="0"/>
                          <a:sym typeface="Avenir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venir"/>
                          <a:cs typeface="Times New Roman" panose="02020603050405020304" pitchFamily="18" charset="0"/>
                          <a:sym typeface="Avenir"/>
                        </a:rPr>
                        <m:t>𝜎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venir"/>
                          <a:cs typeface="Times New Roman" panose="02020603050405020304" pitchFamily="18" charset="0"/>
                          <a:sym typeface="Avenir"/>
                        </a:rPr>
                        <m:t>)</m:t>
                      </m:r>
                    </m:oMath>
                  </m:oMathPara>
                </a14:m>
                <a:endParaRPr sz="2400" i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venir"/>
                </a:endParaRPr>
              </a:p>
            </p:txBody>
          </p:sp>
        </mc:Choice>
        <mc:Fallback xmlns="">
          <p:sp>
            <p:nvSpPr>
              <p:cNvPr id="2" name="Google Shape;190;p15">
                <a:extLst>
                  <a:ext uri="{FF2B5EF4-FFF2-40B4-BE49-F238E27FC236}">
                    <a16:creationId xmlns:a16="http://schemas.microsoft.com/office/drawing/2014/main" id="{DA505D30-F9CD-83FE-C3E7-26BC00719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294" y="1564128"/>
                <a:ext cx="2735905" cy="84233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113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/>
      <p:bldP spid="27" grpId="0"/>
      <p:bldP spid="2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6"/>
          <p:cNvSpPr txBox="1">
            <a:spLocks noGrp="1"/>
          </p:cNvSpPr>
          <p:nvPr>
            <p:ph type="title"/>
          </p:nvPr>
        </p:nvSpPr>
        <p:spPr>
          <a:xfrm>
            <a:off x="252743" y="95698"/>
            <a:ext cx="11730600" cy="77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443" name="Google Shape;443;p26"/>
          <p:cNvSpPr txBox="1">
            <a:spLocks noGrp="1"/>
          </p:cNvSpPr>
          <p:nvPr>
            <p:ph type="sldNum" idx="12"/>
          </p:nvPr>
        </p:nvSpPr>
        <p:spPr>
          <a:xfrm>
            <a:off x="11136133" y="6510727"/>
            <a:ext cx="847500" cy="36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91</a:t>
            </a:fld>
            <a:endParaRPr/>
          </a:p>
        </p:txBody>
      </p:sp>
      <p:sp>
        <p:nvSpPr>
          <p:cNvPr id="444" name="Google Shape;444;p26"/>
          <p:cNvSpPr/>
          <p:nvPr/>
        </p:nvSpPr>
        <p:spPr>
          <a:xfrm>
            <a:off x="278375" y="933725"/>
            <a:ext cx="11425200" cy="120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Background</a:t>
            </a:r>
            <a:endParaRPr sz="4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445" name="Google Shape;445;p26"/>
          <p:cNvSpPr/>
          <p:nvPr/>
        </p:nvSpPr>
        <p:spPr>
          <a:xfrm>
            <a:off x="278375" y="2362051"/>
            <a:ext cx="11425200" cy="12033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CRANE</a:t>
            </a: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446" name="Google Shape;446;p26"/>
          <p:cNvSpPr/>
          <p:nvPr/>
        </p:nvSpPr>
        <p:spPr>
          <a:xfrm>
            <a:off x="278375" y="3761379"/>
            <a:ext cx="11425200" cy="120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Results</a:t>
            </a: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447" name="Google Shape;447;p26"/>
          <p:cNvSpPr/>
          <p:nvPr/>
        </p:nvSpPr>
        <p:spPr>
          <a:xfrm>
            <a:off x="278375" y="5165050"/>
            <a:ext cx="11425200" cy="120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Conclusion</a:t>
            </a: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D9E95-684E-F3E7-8DDB-4ACD61F66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Idea: Train An HMM To Model A Nanopore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C5366E-DEBC-915F-09DC-F33E599B0B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92</a:t>
            </a:fld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1FD95D-22CF-10DF-B588-3A36C8183F17}"/>
              </a:ext>
            </a:extLst>
          </p:cNvPr>
          <p:cNvSpPr/>
          <p:nvPr/>
        </p:nvSpPr>
        <p:spPr>
          <a:xfrm>
            <a:off x="4199955" y="1386441"/>
            <a:ext cx="3129280" cy="50036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…ACGATTATCGACTA…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D41824-85DF-EF58-63A4-2D274C5C8A36}"/>
              </a:ext>
            </a:extLst>
          </p:cNvPr>
          <p:cNvSpPr txBox="1"/>
          <p:nvPr/>
        </p:nvSpPr>
        <p:spPr>
          <a:xfrm>
            <a:off x="4072955" y="924776"/>
            <a:ext cx="3383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Synthetic DNA Sequence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B18A29-E6A3-7BF3-7887-9C44AEB2483B}"/>
              </a:ext>
            </a:extLst>
          </p:cNvPr>
          <p:cNvSpPr/>
          <p:nvPr/>
        </p:nvSpPr>
        <p:spPr>
          <a:xfrm>
            <a:off x="3895155" y="2195612"/>
            <a:ext cx="3738880" cy="461665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DNA-to-Event Conversion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F0BDBC6-CD7C-4551-95BD-5D19FA874C3E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>
          <a:xfrm>
            <a:off x="5764595" y="1886810"/>
            <a:ext cx="0" cy="3088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35">
            <a:extLst>
              <a:ext uri="{FF2B5EF4-FFF2-40B4-BE49-F238E27FC236}">
                <a16:creationId xmlns:a16="http://schemas.microsoft.com/office/drawing/2014/main" id="{474DEFC4-1BB7-F0B2-F6FB-90C01EF4CDC9}"/>
              </a:ext>
            </a:extLst>
          </p:cNvPr>
          <p:cNvSpPr/>
          <p:nvPr/>
        </p:nvSpPr>
        <p:spPr>
          <a:xfrm>
            <a:off x="3895155" y="2966079"/>
            <a:ext cx="3738880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6370DC-8DAA-39C4-DD4B-24D67CB5FC5C}"/>
              </a:ext>
            </a:extLst>
          </p:cNvPr>
          <p:cNvSpPr/>
          <p:nvPr/>
        </p:nvSpPr>
        <p:spPr>
          <a:xfrm>
            <a:off x="6333401" y="3123247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7D6A34-D7DB-7870-7086-6780BF14EE52}"/>
              </a:ext>
            </a:extLst>
          </p:cNvPr>
          <p:cNvSpPr/>
          <p:nvPr/>
        </p:nvSpPr>
        <p:spPr>
          <a:xfrm>
            <a:off x="5333001" y="3123200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2951CD-0AAC-0419-AB75-D3DCFDB96656}"/>
              </a:ext>
            </a:extLst>
          </p:cNvPr>
          <p:cNvSpPr/>
          <p:nvPr/>
        </p:nvSpPr>
        <p:spPr>
          <a:xfrm>
            <a:off x="4317618" y="3123202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0B217D-658A-31E5-93E1-0F3AD1BB0E4D}"/>
              </a:ext>
            </a:extLst>
          </p:cNvPr>
          <p:cNvSpPr txBox="1"/>
          <p:nvPr/>
        </p:nvSpPr>
        <p:spPr>
          <a:xfrm>
            <a:off x="3938813" y="3274881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8F97E3-3B58-6B99-062A-9A9630D4916F}"/>
              </a:ext>
            </a:extLst>
          </p:cNvPr>
          <p:cNvSpPr txBox="1"/>
          <p:nvPr/>
        </p:nvSpPr>
        <p:spPr>
          <a:xfrm>
            <a:off x="7213256" y="3278079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CA18A10-6B03-282B-7DFA-3A11FFFBA053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>
            <a:off x="5764595" y="2657277"/>
            <a:ext cx="0" cy="3088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49CC2DC-B392-1691-3A61-107963FD2D59}"/>
              </a:ext>
            </a:extLst>
          </p:cNvPr>
          <p:cNvSpPr txBox="1"/>
          <p:nvPr/>
        </p:nvSpPr>
        <p:spPr>
          <a:xfrm>
            <a:off x="157137" y="3505713"/>
            <a:ext cx="3383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Initial Gaussian HMM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60250FA-2E05-F5E7-FFF6-E29342174036}"/>
              </a:ext>
            </a:extLst>
          </p:cNvPr>
          <p:cNvSpPr/>
          <p:nvPr/>
        </p:nvSpPr>
        <p:spPr>
          <a:xfrm>
            <a:off x="712640" y="4011693"/>
            <a:ext cx="2272275" cy="2114993"/>
          </a:xfrm>
          <a:prstGeom prst="roundRect">
            <a:avLst/>
          </a:prstGeom>
          <a:solidFill>
            <a:srgbClr val="E3F3DB"/>
          </a:solidFill>
          <a:ln w="38100"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611043E-8A6C-6FDC-99F6-570F2C49EBA5}"/>
              </a:ext>
            </a:extLst>
          </p:cNvPr>
          <p:cNvSpPr/>
          <p:nvPr/>
        </p:nvSpPr>
        <p:spPr>
          <a:xfrm>
            <a:off x="4212380" y="4779757"/>
            <a:ext cx="3129280" cy="578867"/>
          </a:xfrm>
          <a:prstGeom prst="roundRect">
            <a:avLst/>
          </a:prstGeom>
          <a:solidFill>
            <a:srgbClr val="F1EEFC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Baum-Welch Training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401C96C-CA66-2E67-246F-D10069C01C58}"/>
              </a:ext>
            </a:extLst>
          </p:cNvPr>
          <p:cNvSpPr/>
          <p:nvPr/>
        </p:nvSpPr>
        <p:spPr>
          <a:xfrm>
            <a:off x="1032836" y="4729644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D75437E-0E74-8848-6326-106D303F4CAB}"/>
              </a:ext>
            </a:extLst>
          </p:cNvPr>
          <p:cNvSpPr/>
          <p:nvPr/>
        </p:nvSpPr>
        <p:spPr>
          <a:xfrm>
            <a:off x="1681137" y="4243582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2D7CCB8-1878-372C-6D90-72FC69971B1E}"/>
              </a:ext>
            </a:extLst>
          </p:cNvPr>
          <p:cNvSpPr/>
          <p:nvPr/>
        </p:nvSpPr>
        <p:spPr>
          <a:xfrm>
            <a:off x="2361728" y="4729644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2912DE1-8996-60B3-636C-0DAA85596AAC}"/>
              </a:ext>
            </a:extLst>
          </p:cNvPr>
          <p:cNvSpPr/>
          <p:nvPr/>
        </p:nvSpPr>
        <p:spPr>
          <a:xfrm>
            <a:off x="1294333" y="5494625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E49F876-4A0C-75DD-28AF-6D4AFA540D33}"/>
              </a:ext>
            </a:extLst>
          </p:cNvPr>
          <p:cNvSpPr/>
          <p:nvPr/>
        </p:nvSpPr>
        <p:spPr>
          <a:xfrm>
            <a:off x="2075705" y="5494625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67AA17F-79D2-746F-706E-4D682CF19C16}"/>
              </a:ext>
            </a:extLst>
          </p:cNvPr>
          <p:cNvCxnSpPr>
            <a:cxnSpLocks/>
            <a:stCxn id="23" idx="5"/>
            <a:endCxn id="24" idx="1"/>
          </p:cNvCxnSpPr>
          <p:nvPr/>
        </p:nvCxnSpPr>
        <p:spPr>
          <a:xfrm>
            <a:off x="1967316" y="4516753"/>
            <a:ext cx="443513" cy="25976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436065E-804F-0739-6685-5BB2E1732462}"/>
              </a:ext>
            </a:extLst>
          </p:cNvPr>
          <p:cNvCxnSpPr>
            <a:cxnSpLocks/>
            <a:stCxn id="23" idx="3"/>
            <a:endCxn id="19" idx="7"/>
          </p:cNvCxnSpPr>
          <p:nvPr/>
        </p:nvCxnSpPr>
        <p:spPr>
          <a:xfrm flipH="1">
            <a:off x="1319015" y="4516753"/>
            <a:ext cx="411223" cy="25976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D080312-307C-F81B-5811-1DE1CEA13633}"/>
              </a:ext>
            </a:extLst>
          </p:cNvPr>
          <p:cNvCxnSpPr>
            <a:cxnSpLocks/>
            <a:endCxn id="25" idx="0"/>
          </p:cNvCxnSpPr>
          <p:nvPr/>
        </p:nvCxnSpPr>
        <p:spPr>
          <a:xfrm flipH="1">
            <a:off x="1461973" y="4563622"/>
            <a:ext cx="314132" cy="93100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57B4293-07DB-50E5-A197-C4177333495D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1922869" y="4563622"/>
            <a:ext cx="320476" cy="93100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4FD8E5B-24BB-C5FF-D54C-31AF74033423}"/>
              </a:ext>
            </a:extLst>
          </p:cNvPr>
          <p:cNvCxnSpPr>
            <a:cxnSpLocks/>
            <a:stCxn id="24" idx="2"/>
            <a:endCxn id="19" idx="6"/>
          </p:cNvCxnSpPr>
          <p:nvPr/>
        </p:nvCxnSpPr>
        <p:spPr>
          <a:xfrm flipH="1">
            <a:off x="1368116" y="4889664"/>
            <a:ext cx="99361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4C955945-1A8C-65F1-1516-A611B292C5C5}"/>
              </a:ext>
            </a:extLst>
          </p:cNvPr>
          <p:cNvCxnSpPr>
            <a:cxnSpLocks/>
            <a:stCxn id="24" idx="3"/>
            <a:endCxn id="25" idx="7"/>
          </p:cNvCxnSpPr>
          <p:nvPr/>
        </p:nvCxnSpPr>
        <p:spPr>
          <a:xfrm flipH="1">
            <a:off x="1580512" y="5002815"/>
            <a:ext cx="830317" cy="53867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39217D2-E77D-E549-3FED-7E32398D6E48}"/>
              </a:ext>
            </a:extLst>
          </p:cNvPr>
          <p:cNvCxnSpPr>
            <a:cxnSpLocks/>
            <a:stCxn id="24" idx="4"/>
            <a:endCxn id="26" idx="7"/>
          </p:cNvCxnSpPr>
          <p:nvPr/>
        </p:nvCxnSpPr>
        <p:spPr>
          <a:xfrm flipH="1">
            <a:off x="2361884" y="5049684"/>
            <a:ext cx="167484" cy="49181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109FBC1-EC9E-A69D-00E3-F50DB72640D7}"/>
              </a:ext>
            </a:extLst>
          </p:cNvPr>
          <p:cNvCxnSpPr>
            <a:cxnSpLocks/>
            <a:stCxn id="26" idx="1"/>
            <a:endCxn id="19" idx="5"/>
          </p:cNvCxnSpPr>
          <p:nvPr/>
        </p:nvCxnSpPr>
        <p:spPr>
          <a:xfrm flipH="1" flipV="1">
            <a:off x="1319015" y="5002815"/>
            <a:ext cx="805791" cy="538679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DCA2A35-03F6-E6EF-CFE0-FE29B52CEEE6}"/>
              </a:ext>
            </a:extLst>
          </p:cNvPr>
          <p:cNvCxnSpPr>
            <a:cxnSpLocks/>
            <a:stCxn id="25" idx="1"/>
            <a:endCxn id="19" idx="4"/>
          </p:cNvCxnSpPr>
          <p:nvPr/>
        </p:nvCxnSpPr>
        <p:spPr>
          <a:xfrm flipH="1" flipV="1">
            <a:off x="1200476" y="5049684"/>
            <a:ext cx="142958" cy="49181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C0F2A55F-43BA-0951-BCB6-73786474D8FA}"/>
              </a:ext>
            </a:extLst>
          </p:cNvPr>
          <p:cNvCxnSpPr>
            <a:cxnSpLocks/>
            <a:stCxn id="25" idx="6"/>
            <a:endCxn id="26" idx="2"/>
          </p:cNvCxnSpPr>
          <p:nvPr/>
        </p:nvCxnSpPr>
        <p:spPr>
          <a:xfrm>
            <a:off x="1629613" y="5654645"/>
            <a:ext cx="446092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A31BAC4B-8EFE-F742-A00C-11E3341827B3}"/>
              </a:ext>
            </a:extLst>
          </p:cNvPr>
          <p:cNvSpPr/>
          <p:nvPr/>
        </p:nvSpPr>
        <p:spPr>
          <a:xfrm>
            <a:off x="8886889" y="4011693"/>
            <a:ext cx="2272275" cy="2114993"/>
          </a:xfrm>
          <a:prstGeom prst="roundRect">
            <a:avLst/>
          </a:prstGeom>
          <a:solidFill>
            <a:srgbClr val="E3F3DB"/>
          </a:solidFill>
          <a:ln w="38100"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9941C23-2529-DAD4-DDED-FD5CF38CB461}"/>
              </a:ext>
            </a:extLst>
          </p:cNvPr>
          <p:cNvSpPr/>
          <p:nvPr/>
        </p:nvSpPr>
        <p:spPr>
          <a:xfrm>
            <a:off x="9207085" y="4729644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C77A010D-6068-EFBA-7EE6-6064A8F7564B}"/>
              </a:ext>
            </a:extLst>
          </p:cNvPr>
          <p:cNvSpPr/>
          <p:nvPr/>
        </p:nvSpPr>
        <p:spPr>
          <a:xfrm>
            <a:off x="9855386" y="4243582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F1304B2-B475-E390-285C-DB0B36D536E5}"/>
              </a:ext>
            </a:extLst>
          </p:cNvPr>
          <p:cNvSpPr/>
          <p:nvPr/>
        </p:nvSpPr>
        <p:spPr>
          <a:xfrm>
            <a:off x="10535977" y="4729644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D3E1EB1-DB88-28C9-F4AD-1CE889226DBD}"/>
              </a:ext>
            </a:extLst>
          </p:cNvPr>
          <p:cNvSpPr/>
          <p:nvPr/>
        </p:nvSpPr>
        <p:spPr>
          <a:xfrm>
            <a:off x="9468582" y="5494625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9994792-B677-6021-1BD6-6A376CF2C5D3}"/>
              </a:ext>
            </a:extLst>
          </p:cNvPr>
          <p:cNvSpPr/>
          <p:nvPr/>
        </p:nvSpPr>
        <p:spPr>
          <a:xfrm>
            <a:off x="10249954" y="5494625"/>
            <a:ext cx="335280" cy="32004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79EFBFE7-9A23-4296-0633-D74BE91B624B}"/>
              </a:ext>
            </a:extLst>
          </p:cNvPr>
          <p:cNvCxnSpPr>
            <a:cxnSpLocks/>
            <a:stCxn id="80" idx="3"/>
            <a:endCxn id="79" idx="7"/>
          </p:cNvCxnSpPr>
          <p:nvPr/>
        </p:nvCxnSpPr>
        <p:spPr>
          <a:xfrm flipH="1">
            <a:off x="9493264" y="4516753"/>
            <a:ext cx="411223" cy="259760"/>
          </a:xfrm>
          <a:prstGeom prst="straightConnector1">
            <a:avLst/>
          </a:prstGeom>
          <a:ln w="38100">
            <a:solidFill>
              <a:srgbClr val="0160A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4A0F3A89-FCFC-51ED-FADF-D1158FB5A8BE}"/>
              </a:ext>
            </a:extLst>
          </p:cNvPr>
          <p:cNvCxnSpPr>
            <a:cxnSpLocks/>
            <a:endCxn id="82" idx="0"/>
          </p:cNvCxnSpPr>
          <p:nvPr/>
        </p:nvCxnSpPr>
        <p:spPr>
          <a:xfrm flipH="1">
            <a:off x="9636222" y="4563622"/>
            <a:ext cx="314132" cy="931003"/>
          </a:xfrm>
          <a:prstGeom prst="straightConnector1">
            <a:avLst/>
          </a:prstGeom>
          <a:ln w="38100">
            <a:solidFill>
              <a:srgbClr val="016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1A416FD6-53A2-E016-4567-57E814BE7D7A}"/>
              </a:ext>
            </a:extLst>
          </p:cNvPr>
          <p:cNvCxnSpPr>
            <a:cxnSpLocks/>
            <a:endCxn id="83" idx="0"/>
          </p:cNvCxnSpPr>
          <p:nvPr/>
        </p:nvCxnSpPr>
        <p:spPr>
          <a:xfrm>
            <a:off x="10097118" y="4563622"/>
            <a:ext cx="320476" cy="931003"/>
          </a:xfrm>
          <a:prstGeom prst="straightConnector1">
            <a:avLst/>
          </a:prstGeom>
          <a:ln w="38100">
            <a:solidFill>
              <a:srgbClr val="0160A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C4EA28A-BC2B-CDFB-3B71-6AC84AC4C847}"/>
              </a:ext>
            </a:extLst>
          </p:cNvPr>
          <p:cNvCxnSpPr>
            <a:cxnSpLocks/>
            <a:stCxn id="81" idx="2"/>
            <a:endCxn id="79" idx="6"/>
          </p:cNvCxnSpPr>
          <p:nvPr/>
        </p:nvCxnSpPr>
        <p:spPr>
          <a:xfrm flipH="1">
            <a:off x="9542365" y="4889664"/>
            <a:ext cx="993612" cy="0"/>
          </a:xfrm>
          <a:prstGeom prst="straightConnector1">
            <a:avLst/>
          </a:prstGeom>
          <a:ln w="38100">
            <a:solidFill>
              <a:srgbClr val="016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1AE112B1-B766-A898-2F34-C0EB522BAA51}"/>
              </a:ext>
            </a:extLst>
          </p:cNvPr>
          <p:cNvCxnSpPr>
            <a:cxnSpLocks/>
            <a:stCxn id="81" idx="3"/>
            <a:endCxn id="82" idx="7"/>
          </p:cNvCxnSpPr>
          <p:nvPr/>
        </p:nvCxnSpPr>
        <p:spPr>
          <a:xfrm flipH="1">
            <a:off x="9754761" y="5002815"/>
            <a:ext cx="830317" cy="538679"/>
          </a:xfrm>
          <a:prstGeom prst="straightConnector1">
            <a:avLst/>
          </a:prstGeom>
          <a:ln w="38100">
            <a:solidFill>
              <a:srgbClr val="0160A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8E08EC3E-03AA-75B6-08BB-EDF7FE781ABD}"/>
              </a:ext>
            </a:extLst>
          </p:cNvPr>
          <p:cNvCxnSpPr>
            <a:cxnSpLocks/>
            <a:stCxn id="82" idx="6"/>
            <a:endCxn id="83" idx="2"/>
          </p:cNvCxnSpPr>
          <p:nvPr/>
        </p:nvCxnSpPr>
        <p:spPr>
          <a:xfrm>
            <a:off x="9803862" y="5654645"/>
            <a:ext cx="446092" cy="0"/>
          </a:xfrm>
          <a:prstGeom prst="straightConnector1">
            <a:avLst/>
          </a:prstGeom>
          <a:ln w="38100">
            <a:solidFill>
              <a:srgbClr val="016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F932A204-3577-08E9-10A4-12AC69422FB4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>
            <a:off x="5764595" y="3736546"/>
            <a:ext cx="12425" cy="104321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5CA1401-2598-861B-9ECD-5C32A6B3F8EE}"/>
              </a:ext>
            </a:extLst>
          </p:cNvPr>
          <p:cNvCxnSpPr>
            <a:cxnSpLocks/>
            <a:stCxn id="8" idx="3"/>
            <a:endCxn id="11" idx="1"/>
          </p:cNvCxnSpPr>
          <p:nvPr/>
        </p:nvCxnSpPr>
        <p:spPr>
          <a:xfrm>
            <a:off x="2984915" y="5069190"/>
            <a:ext cx="1227465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0C6F129-4D15-CD06-8623-905A3733974A}"/>
              </a:ext>
            </a:extLst>
          </p:cNvPr>
          <p:cNvCxnSpPr>
            <a:cxnSpLocks/>
            <a:stCxn id="11" idx="3"/>
            <a:endCxn id="78" idx="1"/>
          </p:cNvCxnSpPr>
          <p:nvPr/>
        </p:nvCxnSpPr>
        <p:spPr>
          <a:xfrm flipV="1">
            <a:off x="7341660" y="5069190"/>
            <a:ext cx="154522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041AAC37-1F7B-6F54-1994-98A92D2E00E8}"/>
              </a:ext>
            </a:extLst>
          </p:cNvPr>
          <p:cNvSpPr txBox="1"/>
          <p:nvPr/>
        </p:nvSpPr>
        <p:spPr>
          <a:xfrm>
            <a:off x="8333024" y="2842360"/>
            <a:ext cx="3383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C00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nopore </a:t>
            </a:r>
            <a:r>
              <a:rPr lang="en-US" sz="2400" dirty="0">
                <a:solidFill>
                  <a:srgbClr val="C00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vent </a:t>
            </a:r>
            <a:r>
              <a:rPr lang="en-US" sz="2400" dirty="0">
                <a:solidFill>
                  <a:srgbClr val="C006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deling HMM</a:t>
            </a:r>
          </a:p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(NEMO-HMM)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BCB9ACB1-97FB-87F0-DD57-46301EF2FBBA}"/>
              </a:ext>
            </a:extLst>
          </p:cNvPr>
          <p:cNvCxnSpPr>
            <a:cxnSpLocks/>
            <a:stCxn id="83" idx="1"/>
            <a:endCxn id="79" idx="5"/>
          </p:cNvCxnSpPr>
          <p:nvPr/>
        </p:nvCxnSpPr>
        <p:spPr>
          <a:xfrm flipH="1" flipV="1">
            <a:off x="9493264" y="5002815"/>
            <a:ext cx="805791" cy="538679"/>
          </a:xfrm>
          <a:prstGeom prst="straightConnector1">
            <a:avLst/>
          </a:prstGeom>
          <a:ln w="38100">
            <a:solidFill>
              <a:srgbClr val="016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04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10" grpId="0" animBg="1"/>
      <p:bldP spid="14" grpId="0" animBg="1"/>
      <p:bldP spid="15" grpId="0" animBg="1"/>
      <p:bldP spid="16" grpId="0" animBg="1"/>
      <p:bldP spid="20" grpId="0"/>
      <p:bldP spid="21" grpId="0"/>
      <p:bldP spid="6" grpId="0"/>
      <p:bldP spid="8" grpId="0" animBg="1"/>
      <p:bldP spid="11" grpId="0" animBg="1"/>
      <p:bldP spid="19" grpId="0" animBg="1"/>
      <p:bldP spid="23" grpId="0" animBg="1"/>
      <p:bldP spid="24" grpId="0" animBg="1"/>
      <p:bldP spid="25" grpId="0" animBg="1"/>
      <p:bldP spid="26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104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ounded Rectangle 35">
            <a:extLst>
              <a:ext uri="{FF2B5EF4-FFF2-40B4-BE49-F238E27FC236}">
                <a16:creationId xmlns:a16="http://schemas.microsoft.com/office/drawing/2014/main" id="{D5CF3986-026E-9868-605C-956B69348421}"/>
              </a:ext>
            </a:extLst>
          </p:cNvPr>
          <p:cNvSpPr/>
          <p:nvPr/>
        </p:nvSpPr>
        <p:spPr>
          <a:xfrm>
            <a:off x="8105399" y="2859709"/>
            <a:ext cx="3738880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Rounded Rectangle 35">
            <a:extLst>
              <a:ext uri="{FF2B5EF4-FFF2-40B4-BE49-F238E27FC236}">
                <a16:creationId xmlns:a16="http://schemas.microsoft.com/office/drawing/2014/main" id="{9F494AFB-805B-5E23-22C4-D5FDE86CE175}"/>
              </a:ext>
            </a:extLst>
          </p:cNvPr>
          <p:cNvSpPr/>
          <p:nvPr/>
        </p:nvSpPr>
        <p:spPr>
          <a:xfrm>
            <a:off x="8048249" y="2913049"/>
            <a:ext cx="3738880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ounded Rectangle 35">
            <a:extLst>
              <a:ext uri="{FF2B5EF4-FFF2-40B4-BE49-F238E27FC236}">
                <a16:creationId xmlns:a16="http://schemas.microsoft.com/office/drawing/2014/main" id="{FA65053C-D03A-75F9-4DBF-BEF13CBDE65A}"/>
              </a:ext>
            </a:extLst>
          </p:cNvPr>
          <p:cNvSpPr/>
          <p:nvPr/>
        </p:nvSpPr>
        <p:spPr>
          <a:xfrm>
            <a:off x="7988559" y="2974009"/>
            <a:ext cx="3738880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4F604A7-4193-164C-7152-7A349FCA4C0D}"/>
              </a:ext>
            </a:extLst>
          </p:cNvPr>
          <p:cNvSpPr/>
          <p:nvPr/>
        </p:nvSpPr>
        <p:spPr>
          <a:xfrm>
            <a:off x="5303638" y="2991361"/>
            <a:ext cx="2111538" cy="2532102"/>
          </a:xfrm>
          <a:prstGeom prst="roundRect">
            <a:avLst/>
          </a:prstGeom>
          <a:solidFill>
            <a:srgbClr val="E5EFFF"/>
          </a:solidFill>
          <a:ln w="3810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Error Correction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FB5C65AF-1BA5-8E97-BF6E-5E1404E09B5D}"/>
              </a:ext>
            </a:extLst>
          </p:cNvPr>
          <p:cNvSpPr/>
          <p:nvPr/>
        </p:nvSpPr>
        <p:spPr>
          <a:xfrm>
            <a:off x="5235693" y="3044701"/>
            <a:ext cx="2111538" cy="2532102"/>
          </a:xfrm>
          <a:prstGeom prst="roundRect">
            <a:avLst/>
          </a:prstGeom>
          <a:solidFill>
            <a:srgbClr val="E5EFFF"/>
          </a:solidFill>
          <a:ln w="3810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Error Correction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339B2C9-CA81-FF9E-62BF-7482C6D7A7AA}"/>
              </a:ext>
            </a:extLst>
          </p:cNvPr>
          <p:cNvSpPr/>
          <p:nvPr/>
        </p:nvSpPr>
        <p:spPr>
          <a:xfrm>
            <a:off x="5163687" y="3105689"/>
            <a:ext cx="2111538" cy="2532102"/>
          </a:xfrm>
          <a:prstGeom prst="roundRect">
            <a:avLst/>
          </a:prstGeom>
          <a:solidFill>
            <a:srgbClr val="E5EFFF"/>
          </a:solidFill>
          <a:ln w="3810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Error Correction</a:t>
            </a:r>
          </a:p>
        </p:txBody>
      </p:sp>
      <p:sp>
        <p:nvSpPr>
          <p:cNvPr id="507" name="Google Shape;507;p31"/>
          <p:cNvSpPr txBox="1">
            <a:spLocks noGrp="1"/>
          </p:cNvSpPr>
          <p:nvPr>
            <p:ph type="title"/>
          </p:nvPr>
        </p:nvSpPr>
        <p:spPr>
          <a:xfrm>
            <a:off x="252743" y="95698"/>
            <a:ext cx="11730600" cy="77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CRANE Can Be Tuned For Any Raw Signal Pipeline</a:t>
            </a:r>
            <a:endParaRPr dirty="0"/>
          </a:p>
        </p:txBody>
      </p:sp>
      <p:sp>
        <p:nvSpPr>
          <p:cNvPr id="508" name="Google Shape;508;p31"/>
          <p:cNvSpPr txBox="1">
            <a:spLocks noGrp="1"/>
          </p:cNvSpPr>
          <p:nvPr>
            <p:ph type="sldNum" idx="12"/>
          </p:nvPr>
        </p:nvSpPr>
        <p:spPr>
          <a:xfrm>
            <a:off x="11136133" y="6510727"/>
            <a:ext cx="847500" cy="36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93</a:t>
            </a:fld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1C3935-AF05-E29D-C3BB-B282CBD549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r="60550"/>
          <a:stretch/>
        </p:blipFill>
        <p:spPr>
          <a:xfrm>
            <a:off x="1507925" y="3204625"/>
            <a:ext cx="2336456" cy="595096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AB3E39A-B7F6-89A1-E035-07E882068131}"/>
              </a:ext>
            </a:extLst>
          </p:cNvPr>
          <p:cNvSpPr txBox="1"/>
          <p:nvPr/>
        </p:nvSpPr>
        <p:spPr>
          <a:xfrm>
            <a:off x="984513" y="2720051"/>
            <a:ext cx="3383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 Dataset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A1AE730-990C-2E70-CFDB-7FEF6B14CC9C}"/>
              </a:ext>
            </a:extLst>
          </p:cNvPr>
          <p:cNvSpPr/>
          <p:nvPr/>
        </p:nvSpPr>
        <p:spPr>
          <a:xfrm>
            <a:off x="1507927" y="4108523"/>
            <a:ext cx="2336454" cy="461665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Segmentation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8F6F837-4FAF-4594-6FEB-3F59C4378C91}"/>
              </a:ext>
            </a:extLst>
          </p:cNvPr>
          <p:cNvCxnSpPr>
            <a:cxnSpLocks/>
            <a:stCxn id="17" idx="2"/>
            <a:endCxn id="19" idx="0"/>
          </p:cNvCxnSpPr>
          <p:nvPr/>
        </p:nvCxnSpPr>
        <p:spPr>
          <a:xfrm>
            <a:off x="2676153" y="3799721"/>
            <a:ext cx="1" cy="3088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5">
            <a:extLst>
              <a:ext uri="{FF2B5EF4-FFF2-40B4-BE49-F238E27FC236}">
                <a16:creationId xmlns:a16="http://schemas.microsoft.com/office/drawing/2014/main" id="{B75621CD-4753-5FDB-FEF7-FACE411C61CD}"/>
              </a:ext>
            </a:extLst>
          </p:cNvPr>
          <p:cNvSpPr/>
          <p:nvPr/>
        </p:nvSpPr>
        <p:spPr>
          <a:xfrm>
            <a:off x="806369" y="4919431"/>
            <a:ext cx="3738880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964E22-7A56-1C46-F95C-E71F9BC51C06}"/>
              </a:ext>
            </a:extLst>
          </p:cNvPr>
          <p:cNvSpPr/>
          <p:nvPr/>
        </p:nvSpPr>
        <p:spPr>
          <a:xfrm>
            <a:off x="3244615" y="5076599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-0.48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4186C2D-8788-5CFF-6545-FA1E109A0045}"/>
              </a:ext>
            </a:extLst>
          </p:cNvPr>
          <p:cNvSpPr/>
          <p:nvPr/>
        </p:nvSpPr>
        <p:spPr>
          <a:xfrm>
            <a:off x="2244215" y="5076552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7A96BBF-8E0F-D57E-E181-A6752A9EA991}"/>
              </a:ext>
            </a:extLst>
          </p:cNvPr>
          <p:cNvSpPr/>
          <p:nvPr/>
        </p:nvSpPr>
        <p:spPr>
          <a:xfrm>
            <a:off x="1228832" y="5076554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ADF410-D39F-5013-EDB2-1C6C5285D7A7}"/>
              </a:ext>
            </a:extLst>
          </p:cNvPr>
          <p:cNvSpPr txBox="1"/>
          <p:nvPr/>
        </p:nvSpPr>
        <p:spPr>
          <a:xfrm>
            <a:off x="850027" y="5228233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98B95C-B460-CF07-0BC7-F3C26B94EA15}"/>
              </a:ext>
            </a:extLst>
          </p:cNvPr>
          <p:cNvSpPr txBox="1"/>
          <p:nvPr/>
        </p:nvSpPr>
        <p:spPr>
          <a:xfrm>
            <a:off x="4124470" y="5231431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D8F39AA-1439-F71F-B526-A9A1BEFF9C04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flipH="1">
            <a:off x="2675809" y="4570188"/>
            <a:ext cx="345" cy="3492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7D973896-78E5-24DF-DE5D-CE3D5EB166E7}"/>
              </a:ext>
            </a:extLst>
          </p:cNvPr>
          <p:cNvSpPr txBox="1">
            <a:spLocks/>
          </p:cNvSpPr>
          <p:nvPr/>
        </p:nvSpPr>
        <p:spPr>
          <a:xfrm>
            <a:off x="252743" y="866165"/>
            <a:ext cx="5843257" cy="128397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3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parameter search is performed over: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P(stay)</a:t>
            </a:r>
          </a:p>
          <a:p>
            <a:pPr marL="342900" lvl="4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P(skip)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AAFEA2A-92BC-667B-E960-D389B676F8B9}"/>
              </a:ext>
            </a:extLst>
          </p:cNvPr>
          <p:cNvSpPr/>
          <p:nvPr/>
        </p:nvSpPr>
        <p:spPr>
          <a:xfrm>
            <a:off x="5102882" y="3165407"/>
            <a:ext cx="2111538" cy="2532102"/>
          </a:xfrm>
          <a:prstGeom prst="roundRect">
            <a:avLst/>
          </a:prstGeom>
          <a:solidFill>
            <a:srgbClr val="E5EFFF"/>
          </a:solidFill>
          <a:ln w="3810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Error Correction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Parameter Sweep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B25DBDF-BF56-8BAA-A844-D9E80D8E31FA}"/>
              </a:ext>
            </a:extLst>
          </p:cNvPr>
          <p:cNvCxnSpPr/>
          <p:nvPr/>
        </p:nvCxnSpPr>
        <p:spPr>
          <a:xfrm>
            <a:off x="4545249" y="5294908"/>
            <a:ext cx="55763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35">
            <a:extLst>
              <a:ext uri="{FF2B5EF4-FFF2-40B4-BE49-F238E27FC236}">
                <a16:creationId xmlns:a16="http://schemas.microsoft.com/office/drawing/2014/main" id="{81ECE7A8-559B-B9B5-FDE1-C38F58CA23A8}"/>
              </a:ext>
            </a:extLst>
          </p:cNvPr>
          <p:cNvSpPr/>
          <p:nvPr/>
        </p:nvSpPr>
        <p:spPr>
          <a:xfrm>
            <a:off x="7931409" y="3029254"/>
            <a:ext cx="3738880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931D128-2D7B-A03F-3B8B-16FE6B24DA37}"/>
              </a:ext>
            </a:extLst>
          </p:cNvPr>
          <p:cNvSpPr/>
          <p:nvPr/>
        </p:nvSpPr>
        <p:spPr>
          <a:xfrm>
            <a:off x="10369655" y="3186422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-0.46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5C75DAA-DD8C-5E07-6F87-DE289BC6BA85}"/>
              </a:ext>
            </a:extLst>
          </p:cNvPr>
          <p:cNvSpPr/>
          <p:nvPr/>
        </p:nvSpPr>
        <p:spPr>
          <a:xfrm>
            <a:off x="9369255" y="3186375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-1.54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F4A12FF-406F-AC58-B038-8BB094CF24E0}"/>
              </a:ext>
            </a:extLst>
          </p:cNvPr>
          <p:cNvSpPr/>
          <p:nvPr/>
        </p:nvSpPr>
        <p:spPr>
          <a:xfrm>
            <a:off x="8353872" y="3186377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3A6E14C-6DC1-AD38-C315-7105D069977A}"/>
              </a:ext>
            </a:extLst>
          </p:cNvPr>
          <p:cNvSpPr txBox="1"/>
          <p:nvPr/>
        </p:nvSpPr>
        <p:spPr>
          <a:xfrm>
            <a:off x="7975067" y="3338056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FC2EA49-66D6-023F-6458-E822C56BFFE0}"/>
              </a:ext>
            </a:extLst>
          </p:cNvPr>
          <p:cNvSpPr txBox="1"/>
          <p:nvPr/>
        </p:nvSpPr>
        <p:spPr>
          <a:xfrm>
            <a:off x="11249510" y="3341254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F6FDA21-90D7-62CD-9592-7FD1A3FD7BA6}"/>
              </a:ext>
            </a:extLst>
          </p:cNvPr>
          <p:cNvCxnSpPr>
            <a:cxnSpLocks/>
          </p:cNvCxnSpPr>
          <p:nvPr/>
        </p:nvCxnSpPr>
        <p:spPr>
          <a:xfrm>
            <a:off x="7425336" y="3429000"/>
            <a:ext cx="481082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C1B1601-6D77-BB92-B77D-7E077BB1AE1B}"/>
              </a:ext>
            </a:extLst>
          </p:cNvPr>
          <p:cNvCxnSpPr>
            <a:cxnSpLocks/>
            <a:stCxn id="43" idx="2"/>
            <a:endCxn id="56" idx="0"/>
          </p:cNvCxnSpPr>
          <p:nvPr/>
        </p:nvCxnSpPr>
        <p:spPr>
          <a:xfrm>
            <a:off x="9800849" y="3799721"/>
            <a:ext cx="0" cy="3227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79BFFD9A-262E-991F-39AC-6E250EB51E2F}"/>
              </a:ext>
            </a:extLst>
          </p:cNvPr>
          <p:cNvSpPr/>
          <p:nvPr/>
        </p:nvSpPr>
        <p:spPr>
          <a:xfrm>
            <a:off x="8408954" y="4122485"/>
            <a:ext cx="2783790" cy="461665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Raw Signal Analysis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B578DAC7-9CC0-5812-1735-F702052E3339}"/>
              </a:ext>
            </a:extLst>
          </p:cNvPr>
          <p:cNvSpPr/>
          <p:nvPr/>
        </p:nvSpPr>
        <p:spPr>
          <a:xfrm>
            <a:off x="8421379" y="4824573"/>
            <a:ext cx="2783790" cy="618063"/>
          </a:xfrm>
          <a:prstGeom prst="roundRect">
            <a:avLst/>
          </a:prstGeom>
          <a:solidFill>
            <a:srgbClr val="E3F3DB"/>
          </a:solidFill>
          <a:ln w="38100"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Best </a:t>
            </a:r>
            <a:r>
              <a:rPr lang="en-US" sz="2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P(stay)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P(skip)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37CDB40-9838-9DF6-FD4A-5ABEBBE933F0}"/>
              </a:ext>
            </a:extLst>
          </p:cNvPr>
          <p:cNvCxnSpPr>
            <a:cxnSpLocks/>
            <a:stCxn id="56" idx="2"/>
            <a:endCxn id="60" idx="0"/>
          </p:cNvCxnSpPr>
          <p:nvPr/>
        </p:nvCxnSpPr>
        <p:spPr>
          <a:xfrm>
            <a:off x="9800849" y="4584150"/>
            <a:ext cx="12425" cy="24042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6" name="Google Shape;792;p44">
            <a:extLst>
              <a:ext uri="{FF2B5EF4-FFF2-40B4-BE49-F238E27FC236}">
                <a16:creationId xmlns:a16="http://schemas.microsoft.com/office/drawing/2014/main" id="{B2B4AE10-2430-AB03-A94E-CFCD6F7D1D79}"/>
              </a:ext>
            </a:extLst>
          </p:cNvPr>
          <p:cNvSpPr/>
          <p:nvPr/>
        </p:nvSpPr>
        <p:spPr>
          <a:xfrm>
            <a:off x="1352947" y="3982218"/>
            <a:ext cx="2664585" cy="699343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algn="bl" rotWithShape="0">
              <a:srgbClr val="FF00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457" name="Google Shape;792;p44">
            <a:extLst>
              <a:ext uri="{FF2B5EF4-FFF2-40B4-BE49-F238E27FC236}">
                <a16:creationId xmlns:a16="http://schemas.microsoft.com/office/drawing/2014/main" id="{7C5621FA-E6A1-8E1F-447D-A4CDC09F6C76}"/>
              </a:ext>
            </a:extLst>
          </p:cNvPr>
          <p:cNvSpPr/>
          <p:nvPr/>
        </p:nvSpPr>
        <p:spPr>
          <a:xfrm flipV="1">
            <a:off x="8211071" y="3982219"/>
            <a:ext cx="3190354" cy="716048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algn="bl" rotWithShape="0">
              <a:srgbClr val="FF00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458" name="Google Shape;792;p44">
            <a:extLst>
              <a:ext uri="{FF2B5EF4-FFF2-40B4-BE49-F238E27FC236}">
                <a16:creationId xmlns:a16="http://schemas.microsoft.com/office/drawing/2014/main" id="{73C9C29C-3EFA-1814-8362-26A888961C35}"/>
              </a:ext>
            </a:extLst>
          </p:cNvPr>
          <p:cNvSpPr/>
          <p:nvPr/>
        </p:nvSpPr>
        <p:spPr>
          <a:xfrm flipV="1">
            <a:off x="4897387" y="2779768"/>
            <a:ext cx="2713071" cy="3144771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algn="bl" rotWithShape="0">
              <a:srgbClr val="FF00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0" grpId="0" animBg="1"/>
      <p:bldP spid="49" grpId="0" animBg="1"/>
      <p:bldP spid="38" grpId="0" animBg="1"/>
      <p:bldP spid="37" grpId="0" animBg="1"/>
      <p:bldP spid="36" grpId="0" animBg="1"/>
      <p:bldP spid="18" grpId="0"/>
      <p:bldP spid="19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34" grpId="0" build="p"/>
      <p:bldP spid="35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56" grpId="0" animBg="1"/>
      <p:bldP spid="60" grpId="0" animBg="1"/>
      <p:bldP spid="456" grpId="0" animBg="1"/>
      <p:bldP spid="456" grpId="1" animBg="1"/>
      <p:bldP spid="457" grpId="0" animBg="1"/>
      <p:bldP spid="457" grpId="1" animBg="1"/>
      <p:bldP spid="458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F08FF349-6CB3-484F-A9A0-118B3B6F1B0B}"/>
              </a:ext>
            </a:extLst>
          </p:cNvPr>
          <p:cNvGrpSpPr/>
          <p:nvPr/>
        </p:nvGrpSpPr>
        <p:grpSpPr>
          <a:xfrm>
            <a:off x="976124" y="1099893"/>
            <a:ext cx="1839203" cy="1638926"/>
            <a:chOff x="5034949" y="1038818"/>
            <a:chExt cx="1731654" cy="1611249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8FF01FA7-6B03-1725-5A12-79893CE740BF}"/>
                </a:ext>
              </a:extLst>
            </p:cNvPr>
            <p:cNvSpPr/>
            <p:nvPr/>
          </p:nvSpPr>
          <p:spPr>
            <a:xfrm>
              <a:off x="5034949" y="1038818"/>
              <a:ext cx="1731654" cy="1611249"/>
            </a:xfrm>
            <a:prstGeom prst="roundRect">
              <a:avLst/>
            </a:prstGeom>
            <a:solidFill>
              <a:srgbClr val="E3F3DB"/>
            </a:solidFill>
            <a:ln w="38100">
              <a:solidFill>
                <a:srgbClr val="6EAD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3621AD4-2BF5-E429-DB2C-C0DD68085A50}"/>
                </a:ext>
              </a:extLst>
            </p:cNvPr>
            <p:cNvSpPr/>
            <p:nvPr/>
          </p:nvSpPr>
          <p:spPr>
            <a:xfrm>
              <a:off x="5278964" y="1585769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4C868B3-2454-0432-F533-E5F0C6708339}"/>
                </a:ext>
              </a:extLst>
            </p:cNvPr>
            <p:cNvSpPr/>
            <p:nvPr/>
          </p:nvSpPr>
          <p:spPr>
            <a:xfrm>
              <a:off x="5773021" y="1215476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D519237-E9B8-A6BE-3EB8-3974D0125A68}"/>
                </a:ext>
              </a:extLst>
            </p:cNvPr>
            <p:cNvSpPr/>
            <p:nvPr/>
          </p:nvSpPr>
          <p:spPr>
            <a:xfrm>
              <a:off x="6291685" y="1585769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BF39F65-9AB5-67A3-7520-445DC2CB9B56}"/>
                </a:ext>
              </a:extLst>
            </p:cNvPr>
            <p:cNvSpPr/>
            <p:nvPr/>
          </p:nvSpPr>
          <p:spPr>
            <a:xfrm>
              <a:off x="5478245" y="2168549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8AE9249-F5BC-89CC-5091-ABB748476E3A}"/>
                </a:ext>
              </a:extLst>
            </p:cNvPr>
            <p:cNvSpPr/>
            <p:nvPr/>
          </p:nvSpPr>
          <p:spPr>
            <a:xfrm>
              <a:off x="6073713" y="2168549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9A13D952-4E8A-26A5-13CA-8127130DC300}"/>
                </a:ext>
              </a:extLst>
            </p:cNvPr>
            <p:cNvCxnSpPr>
              <a:cxnSpLocks/>
              <a:stCxn id="66" idx="3"/>
            </p:cNvCxnSpPr>
            <p:nvPr/>
          </p:nvCxnSpPr>
          <p:spPr>
            <a:xfrm flipH="1">
              <a:off x="5560873" y="1423584"/>
              <a:ext cx="249567" cy="157228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B4DB0675-D336-2823-18E6-0E3C2236BDD3}"/>
                </a:ext>
              </a:extLst>
            </p:cNvPr>
            <p:cNvCxnSpPr>
              <a:cxnSpLocks/>
              <a:endCxn id="68" idx="0"/>
            </p:cNvCxnSpPr>
            <p:nvPr/>
          </p:nvCxnSpPr>
          <p:spPr>
            <a:xfrm flipH="1">
              <a:off x="5606000" y="1497357"/>
              <a:ext cx="224695" cy="671192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C245B05D-C70A-69C8-0336-B56EA4C8B094}"/>
                </a:ext>
              </a:extLst>
            </p:cNvPr>
            <p:cNvCxnSpPr>
              <a:cxnSpLocks/>
            </p:cNvCxnSpPr>
            <p:nvPr/>
          </p:nvCxnSpPr>
          <p:spPr>
            <a:xfrm>
              <a:off x="5957240" y="1459290"/>
              <a:ext cx="220876" cy="638142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E7B3AA8E-E319-5C05-E863-4B6CCB772CFA}"/>
                </a:ext>
              </a:extLst>
            </p:cNvPr>
            <p:cNvCxnSpPr>
              <a:cxnSpLocks/>
              <a:endCxn id="64" idx="6"/>
            </p:cNvCxnSpPr>
            <p:nvPr/>
          </p:nvCxnSpPr>
          <p:spPr>
            <a:xfrm flipH="1">
              <a:off x="5534474" y="1707676"/>
              <a:ext cx="685831" cy="0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3C8B5627-F372-88D3-75B9-2EF4D29748DA}"/>
                </a:ext>
              </a:extLst>
            </p:cNvPr>
            <p:cNvCxnSpPr>
              <a:cxnSpLocks/>
              <a:stCxn id="67" idx="3"/>
            </p:cNvCxnSpPr>
            <p:nvPr/>
          </p:nvCxnSpPr>
          <p:spPr>
            <a:xfrm flipH="1">
              <a:off x="5744982" y="1793877"/>
              <a:ext cx="584122" cy="374672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49191785-1B16-C8E1-461A-42C92FEC9734}"/>
                </a:ext>
              </a:extLst>
            </p:cNvPr>
            <p:cNvCxnSpPr>
              <a:cxnSpLocks/>
              <a:endCxn id="70" idx="2"/>
            </p:cNvCxnSpPr>
            <p:nvPr/>
          </p:nvCxnSpPr>
          <p:spPr>
            <a:xfrm>
              <a:off x="5787591" y="2290456"/>
              <a:ext cx="286122" cy="0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5C13E6D-8F29-E77C-4CF8-5BD96DCDF99C}"/>
                </a:ext>
              </a:extLst>
            </p:cNvPr>
            <p:cNvCxnSpPr>
              <a:cxnSpLocks/>
              <a:stCxn id="70" idx="1"/>
              <a:endCxn id="64" idx="5"/>
            </p:cNvCxnSpPr>
            <p:nvPr/>
          </p:nvCxnSpPr>
          <p:spPr>
            <a:xfrm flipH="1" flipV="1">
              <a:off x="5497055" y="1793877"/>
              <a:ext cx="614077" cy="410378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14EDFFE-9BAF-956C-0A3F-093BC3F4FF6D}"/>
                </a:ext>
              </a:extLst>
            </p:cNvPr>
            <p:cNvCxnSpPr>
              <a:stCxn id="66" idx="5"/>
              <a:endCxn id="67" idx="1"/>
            </p:cNvCxnSpPr>
            <p:nvPr/>
          </p:nvCxnSpPr>
          <p:spPr>
            <a:xfrm>
              <a:off x="5991112" y="1423584"/>
              <a:ext cx="337992" cy="197891"/>
            </a:xfrm>
            <a:prstGeom prst="line">
              <a:avLst/>
            </a:prstGeom>
            <a:ln w="38100">
              <a:solidFill>
                <a:srgbClr val="C006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7A82AE4B-4E4D-CCB9-D1E8-A61CD1681075}"/>
                </a:ext>
              </a:extLst>
            </p:cNvPr>
            <p:cNvCxnSpPr>
              <a:cxnSpLocks/>
              <a:stCxn id="70" idx="7"/>
              <a:endCxn id="67" idx="4"/>
            </p:cNvCxnSpPr>
            <p:nvPr/>
          </p:nvCxnSpPr>
          <p:spPr>
            <a:xfrm flipV="1">
              <a:off x="6291804" y="1829583"/>
              <a:ext cx="127636" cy="374672"/>
            </a:xfrm>
            <a:prstGeom prst="line">
              <a:avLst/>
            </a:prstGeom>
            <a:ln w="38100">
              <a:solidFill>
                <a:srgbClr val="C006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B529507-33D6-8374-0CB4-5D09365E1F0D}"/>
                </a:ext>
              </a:extLst>
            </p:cNvPr>
            <p:cNvCxnSpPr>
              <a:cxnSpLocks/>
              <a:stCxn id="68" idx="1"/>
              <a:endCxn id="64" idx="4"/>
            </p:cNvCxnSpPr>
            <p:nvPr/>
          </p:nvCxnSpPr>
          <p:spPr>
            <a:xfrm flipH="1" flipV="1">
              <a:off x="5406719" y="1829583"/>
              <a:ext cx="108945" cy="374672"/>
            </a:xfrm>
            <a:prstGeom prst="line">
              <a:avLst/>
            </a:prstGeom>
            <a:ln w="38100">
              <a:solidFill>
                <a:srgbClr val="C006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28CF4B0B-8140-B942-9D0F-27760693F824}"/>
                </a:ext>
              </a:extLst>
            </p:cNvPr>
            <p:cNvCxnSpPr>
              <a:cxnSpLocks/>
              <a:stCxn id="64" idx="7"/>
            </p:cNvCxnSpPr>
            <p:nvPr/>
          </p:nvCxnSpPr>
          <p:spPr>
            <a:xfrm flipV="1">
              <a:off x="5497055" y="1540149"/>
              <a:ext cx="127636" cy="81326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B050CBAF-3F61-E030-C2A0-D9EB104818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73021" y="1459290"/>
              <a:ext cx="72373" cy="213327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2D245F18-848F-96DC-106F-89ECE6B21978}"/>
                </a:ext>
              </a:extLst>
            </p:cNvPr>
            <p:cNvCxnSpPr>
              <a:cxnSpLocks/>
              <a:stCxn id="68" idx="7"/>
            </p:cNvCxnSpPr>
            <p:nvPr/>
          </p:nvCxnSpPr>
          <p:spPr>
            <a:xfrm flipV="1">
              <a:off x="5696336" y="2097432"/>
              <a:ext cx="160615" cy="106823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5BF79CD0-FB48-BF24-6361-465C79B9969C}"/>
                </a:ext>
              </a:extLst>
            </p:cNvPr>
            <p:cNvCxnSpPr>
              <a:cxnSpLocks/>
              <a:stCxn id="70" idx="0"/>
            </p:cNvCxnSpPr>
            <p:nvPr/>
          </p:nvCxnSpPr>
          <p:spPr>
            <a:xfrm flipH="1" flipV="1">
              <a:off x="6143826" y="1998372"/>
              <a:ext cx="57642" cy="170177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A70A03FF-C21C-29A8-42AA-2332A6BB8E25}"/>
                </a:ext>
              </a:extLst>
            </p:cNvPr>
            <p:cNvCxnSpPr>
              <a:cxnSpLocks/>
              <a:endCxn id="68" idx="6"/>
            </p:cNvCxnSpPr>
            <p:nvPr/>
          </p:nvCxnSpPr>
          <p:spPr>
            <a:xfrm flipH="1">
              <a:off x="5733755" y="2290456"/>
              <a:ext cx="158756" cy="0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43142E9C-2E9E-CC49-D579-27C93B19A200}"/>
                </a:ext>
              </a:extLst>
            </p:cNvPr>
            <p:cNvCxnSpPr>
              <a:cxnSpLocks/>
              <a:endCxn id="67" idx="2"/>
            </p:cNvCxnSpPr>
            <p:nvPr/>
          </p:nvCxnSpPr>
          <p:spPr>
            <a:xfrm>
              <a:off x="6094296" y="1707676"/>
              <a:ext cx="197389" cy="0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ctor: Curved 95">
              <a:extLst>
                <a:ext uri="{FF2B5EF4-FFF2-40B4-BE49-F238E27FC236}">
                  <a16:creationId xmlns:a16="http://schemas.microsoft.com/office/drawing/2014/main" id="{427BD51C-6B3B-A669-0E58-1A5CFE8C964D}"/>
                </a:ext>
              </a:extLst>
            </p:cNvPr>
            <p:cNvCxnSpPr>
              <a:stCxn id="66" idx="1"/>
              <a:endCxn id="66" idx="7"/>
            </p:cNvCxnSpPr>
            <p:nvPr/>
          </p:nvCxnSpPr>
          <p:spPr>
            <a:xfrm rot="5400000" flipH="1" flipV="1">
              <a:off x="5900776" y="1160846"/>
              <a:ext cx="12700" cy="180672"/>
            </a:xfrm>
            <a:prstGeom prst="curvedConnector3">
              <a:avLst>
                <a:gd name="adj1" fmla="val 1101150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or: Curved 96">
              <a:extLst>
                <a:ext uri="{FF2B5EF4-FFF2-40B4-BE49-F238E27FC236}">
                  <a16:creationId xmlns:a16="http://schemas.microsoft.com/office/drawing/2014/main" id="{FE0CC5DB-CB73-CEAF-36CF-A1C21769F231}"/>
                </a:ext>
              </a:extLst>
            </p:cNvPr>
            <p:cNvCxnSpPr>
              <a:cxnSpLocks/>
              <a:stCxn id="64" idx="3"/>
              <a:endCxn id="64" idx="1"/>
            </p:cNvCxnSpPr>
            <p:nvPr/>
          </p:nvCxnSpPr>
          <p:spPr>
            <a:xfrm rot="5400000" flipH="1">
              <a:off x="5230182" y="1707676"/>
              <a:ext cx="172402" cy="12700"/>
            </a:xfrm>
            <a:prstGeom prst="curvedConnector5">
              <a:avLst>
                <a:gd name="adj1" fmla="val -30939"/>
                <a:gd name="adj2" fmla="val 1457252"/>
                <a:gd name="adj3" fmla="val 92633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or: Curved 97">
              <a:extLst>
                <a:ext uri="{FF2B5EF4-FFF2-40B4-BE49-F238E27FC236}">
                  <a16:creationId xmlns:a16="http://schemas.microsoft.com/office/drawing/2014/main" id="{15CB07CF-72F6-C3B7-E82D-6F14FAC9A214}"/>
                </a:ext>
              </a:extLst>
            </p:cNvPr>
            <p:cNvCxnSpPr>
              <a:cxnSpLocks/>
              <a:stCxn id="67" idx="5"/>
              <a:endCxn id="67" idx="7"/>
            </p:cNvCxnSpPr>
            <p:nvPr/>
          </p:nvCxnSpPr>
          <p:spPr>
            <a:xfrm rot="5400000" flipH="1">
              <a:off x="6423575" y="1707676"/>
              <a:ext cx="172402" cy="12700"/>
            </a:xfrm>
            <a:prstGeom prst="curvedConnector5">
              <a:avLst>
                <a:gd name="adj1" fmla="val -23573"/>
                <a:gd name="adj2" fmla="val -1205362"/>
                <a:gd name="adj3" fmla="val 91160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or: Curved 98">
              <a:extLst>
                <a:ext uri="{FF2B5EF4-FFF2-40B4-BE49-F238E27FC236}">
                  <a16:creationId xmlns:a16="http://schemas.microsoft.com/office/drawing/2014/main" id="{40E8BF22-847A-23A3-17F1-AB51DE7356B8}"/>
                </a:ext>
              </a:extLst>
            </p:cNvPr>
            <p:cNvCxnSpPr>
              <a:cxnSpLocks/>
              <a:stCxn id="70" idx="4"/>
              <a:endCxn id="70" idx="6"/>
            </p:cNvCxnSpPr>
            <p:nvPr/>
          </p:nvCxnSpPr>
          <p:spPr>
            <a:xfrm rot="5400000" flipH="1" flipV="1">
              <a:off x="6204391" y="2287532"/>
              <a:ext cx="121907" cy="127755"/>
            </a:xfrm>
            <a:prstGeom prst="curvedConnector4">
              <a:avLst>
                <a:gd name="adj1" fmla="val -91676"/>
                <a:gd name="adj2" fmla="val 221279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ctor: Curved 99">
              <a:extLst>
                <a:ext uri="{FF2B5EF4-FFF2-40B4-BE49-F238E27FC236}">
                  <a16:creationId xmlns:a16="http://schemas.microsoft.com/office/drawing/2014/main" id="{2B0075B6-BF05-64E6-DAC8-A51BBB0B9E89}"/>
                </a:ext>
              </a:extLst>
            </p:cNvPr>
            <p:cNvCxnSpPr>
              <a:cxnSpLocks/>
              <a:stCxn id="68" idx="4"/>
            </p:cNvCxnSpPr>
            <p:nvPr/>
          </p:nvCxnSpPr>
          <p:spPr>
            <a:xfrm rot="5400000" flipH="1">
              <a:off x="5472645" y="2279009"/>
              <a:ext cx="121903" cy="144807"/>
            </a:xfrm>
            <a:prstGeom prst="curvedConnector4">
              <a:avLst>
                <a:gd name="adj1" fmla="val -95847"/>
                <a:gd name="adj2" fmla="val 194094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BB31F0-3BEB-4BF4-3029-E89FF72CA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CRANE Error Correction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79209E-5301-30D8-47E1-3ACCFD2C94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94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1F910-FBE5-EA02-B487-F3CDE8DC90F1}"/>
              </a:ext>
            </a:extLst>
          </p:cNvPr>
          <p:cNvSpPr txBox="1"/>
          <p:nvPr/>
        </p:nvSpPr>
        <p:spPr>
          <a:xfrm>
            <a:off x="5510962" y="2754535"/>
            <a:ext cx="2078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NEMO-HMM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9B51D59-A746-B059-68BF-B0E514F47FD0}"/>
              </a:ext>
            </a:extLst>
          </p:cNvPr>
          <p:cNvGrpSpPr/>
          <p:nvPr/>
        </p:nvGrpSpPr>
        <p:grpSpPr>
          <a:xfrm>
            <a:off x="5630583" y="1079290"/>
            <a:ext cx="1839204" cy="1638926"/>
            <a:chOff x="8210614" y="1310050"/>
            <a:chExt cx="2272275" cy="211499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A132C90-0401-CB02-8754-08B73DD85FA5}"/>
                </a:ext>
              </a:extLst>
            </p:cNvPr>
            <p:cNvSpPr/>
            <p:nvPr/>
          </p:nvSpPr>
          <p:spPr>
            <a:xfrm>
              <a:off x="8210614" y="1310050"/>
              <a:ext cx="2272275" cy="2114993"/>
            </a:xfrm>
            <a:prstGeom prst="roundRect">
              <a:avLst/>
            </a:prstGeom>
            <a:solidFill>
              <a:srgbClr val="E3F3DB"/>
            </a:solidFill>
            <a:ln w="38100">
              <a:solidFill>
                <a:srgbClr val="6EAD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AFD80BC-3D1B-96CA-6DBD-2E06C96F2936}"/>
                </a:ext>
              </a:extLst>
            </p:cNvPr>
            <p:cNvSpPr/>
            <p:nvPr/>
          </p:nvSpPr>
          <p:spPr>
            <a:xfrm>
              <a:off x="8530810" y="2028001"/>
              <a:ext cx="335280" cy="32004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13C8AD4-5D98-B21F-5180-2664AADEE426}"/>
                </a:ext>
              </a:extLst>
            </p:cNvPr>
            <p:cNvSpPr/>
            <p:nvPr/>
          </p:nvSpPr>
          <p:spPr>
            <a:xfrm>
              <a:off x="9179111" y="1541939"/>
              <a:ext cx="335280" cy="32004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66670CE-D5A6-6B12-30DF-74651FD3C2F7}"/>
                </a:ext>
              </a:extLst>
            </p:cNvPr>
            <p:cNvSpPr/>
            <p:nvPr/>
          </p:nvSpPr>
          <p:spPr>
            <a:xfrm>
              <a:off x="9859702" y="2028001"/>
              <a:ext cx="335280" cy="32004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DF60C92-2B9A-3F26-64A2-86BF0C46CFF9}"/>
                </a:ext>
              </a:extLst>
            </p:cNvPr>
            <p:cNvSpPr/>
            <p:nvPr/>
          </p:nvSpPr>
          <p:spPr>
            <a:xfrm>
              <a:off x="8792307" y="2792982"/>
              <a:ext cx="335280" cy="32004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0E009BC-804B-1D02-798E-1E8BD27E02C5}"/>
                </a:ext>
              </a:extLst>
            </p:cNvPr>
            <p:cNvSpPr/>
            <p:nvPr/>
          </p:nvSpPr>
          <p:spPr>
            <a:xfrm>
              <a:off x="9573679" y="2792982"/>
              <a:ext cx="335280" cy="32004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9A0F0A5-3AA5-F453-8CC4-BE6E556B9928}"/>
                </a:ext>
              </a:extLst>
            </p:cNvPr>
            <p:cNvCxnSpPr>
              <a:cxnSpLocks/>
              <a:stCxn id="6" idx="3"/>
              <a:endCxn id="5" idx="7"/>
            </p:cNvCxnSpPr>
            <p:nvPr/>
          </p:nvCxnSpPr>
          <p:spPr>
            <a:xfrm flipH="1">
              <a:off x="8816989" y="1815110"/>
              <a:ext cx="411223" cy="259760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D473AD5-2385-8D5C-CD4A-11F3FB9904E7}"/>
                </a:ext>
              </a:extLst>
            </p:cNvPr>
            <p:cNvCxnSpPr>
              <a:cxnSpLocks/>
              <a:endCxn id="8" idx="0"/>
            </p:cNvCxnSpPr>
            <p:nvPr/>
          </p:nvCxnSpPr>
          <p:spPr>
            <a:xfrm flipH="1">
              <a:off x="8959947" y="1861979"/>
              <a:ext cx="314132" cy="931003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BC9F078-3566-8CC8-3B2E-A693AD0E5DD4}"/>
                </a:ext>
              </a:extLst>
            </p:cNvPr>
            <p:cNvCxnSpPr>
              <a:cxnSpLocks/>
              <a:endCxn id="9" idx="0"/>
            </p:cNvCxnSpPr>
            <p:nvPr/>
          </p:nvCxnSpPr>
          <p:spPr>
            <a:xfrm>
              <a:off x="9420843" y="1861979"/>
              <a:ext cx="320476" cy="931003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CC64D51-5E28-6182-272E-886B4B578CF7}"/>
                </a:ext>
              </a:extLst>
            </p:cNvPr>
            <p:cNvCxnSpPr>
              <a:cxnSpLocks/>
              <a:stCxn id="7" idx="2"/>
              <a:endCxn id="5" idx="6"/>
            </p:cNvCxnSpPr>
            <p:nvPr/>
          </p:nvCxnSpPr>
          <p:spPr>
            <a:xfrm flipH="1">
              <a:off x="8866090" y="2188021"/>
              <a:ext cx="993612" cy="0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30735C7-59D1-F61F-2E86-4E32ABB44517}"/>
                </a:ext>
              </a:extLst>
            </p:cNvPr>
            <p:cNvCxnSpPr>
              <a:cxnSpLocks/>
              <a:stCxn id="7" idx="3"/>
              <a:endCxn id="8" idx="7"/>
            </p:cNvCxnSpPr>
            <p:nvPr/>
          </p:nvCxnSpPr>
          <p:spPr>
            <a:xfrm flipH="1">
              <a:off x="9078486" y="2301172"/>
              <a:ext cx="830317" cy="538679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91EF864-F9E6-DC39-4006-3FBD6CBFEE73}"/>
                </a:ext>
              </a:extLst>
            </p:cNvPr>
            <p:cNvCxnSpPr>
              <a:cxnSpLocks/>
              <a:stCxn id="8" idx="6"/>
              <a:endCxn id="9" idx="2"/>
            </p:cNvCxnSpPr>
            <p:nvPr/>
          </p:nvCxnSpPr>
          <p:spPr>
            <a:xfrm>
              <a:off x="9127587" y="2953002"/>
              <a:ext cx="446092" cy="0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54CB968-7D73-6474-24D3-19C98F19F1C3}"/>
                </a:ext>
              </a:extLst>
            </p:cNvPr>
            <p:cNvCxnSpPr>
              <a:cxnSpLocks/>
              <a:stCxn id="9" idx="1"/>
              <a:endCxn id="5" idx="5"/>
            </p:cNvCxnSpPr>
            <p:nvPr/>
          </p:nvCxnSpPr>
          <p:spPr>
            <a:xfrm flipH="1" flipV="1">
              <a:off x="8816989" y="2301172"/>
              <a:ext cx="805791" cy="538679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D7A08C8-6F91-5A25-35AD-66783054CDFA}"/>
              </a:ext>
            </a:extLst>
          </p:cNvPr>
          <p:cNvSpPr/>
          <p:nvPr/>
        </p:nvSpPr>
        <p:spPr>
          <a:xfrm>
            <a:off x="3193479" y="1510311"/>
            <a:ext cx="2088205" cy="770467"/>
          </a:xfrm>
          <a:prstGeom prst="roundRect">
            <a:avLst/>
          </a:prstGeom>
          <a:solidFill>
            <a:srgbClr val="FFE0D6"/>
          </a:solidFill>
          <a:ln w="38100">
            <a:solidFill>
              <a:srgbClr val="C00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Introduce </a:t>
            </a:r>
            <a:r>
              <a:rPr lang="en-US" sz="2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P(stay)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P(skip)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9D67678-1E38-A572-8CB5-55E00902F8A8}"/>
              </a:ext>
            </a:extLst>
          </p:cNvPr>
          <p:cNvCxnSpPr>
            <a:cxnSpLocks/>
            <a:stCxn id="4" idx="1"/>
            <a:endCxn id="33" idx="3"/>
          </p:cNvCxnSpPr>
          <p:nvPr/>
        </p:nvCxnSpPr>
        <p:spPr>
          <a:xfrm flipH="1" flipV="1">
            <a:off x="5281684" y="1895545"/>
            <a:ext cx="348899" cy="32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F3BEB34-7E2B-1EB9-99C2-DE5EB1F253DA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2807823" y="1895545"/>
            <a:ext cx="385656" cy="349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84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B31F0-3BEB-4BF4-3029-E89FF72CA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CRANE Error Correction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79209E-5301-30D8-47E1-3ACCFD2C94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95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16D98CD-C370-AD88-D855-F92AC395B3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r="60550"/>
          <a:stretch/>
        </p:blipFill>
        <p:spPr>
          <a:xfrm>
            <a:off x="4724283" y="1440135"/>
            <a:ext cx="2336456" cy="595096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3DF19E2-553F-747C-0EBE-0405A740CF68}"/>
              </a:ext>
            </a:extLst>
          </p:cNvPr>
          <p:cNvSpPr txBox="1"/>
          <p:nvPr/>
        </p:nvSpPr>
        <p:spPr>
          <a:xfrm>
            <a:off x="4200871" y="955561"/>
            <a:ext cx="3383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Raw Signals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CAABA39-D287-99BD-0B25-273F0F1C0860}"/>
              </a:ext>
            </a:extLst>
          </p:cNvPr>
          <p:cNvSpPr/>
          <p:nvPr/>
        </p:nvSpPr>
        <p:spPr>
          <a:xfrm>
            <a:off x="4724285" y="2374776"/>
            <a:ext cx="2336454" cy="461665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Segmentation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EDFF84E-FAE5-25D4-2A3F-AFE32CAAF09D}"/>
              </a:ext>
            </a:extLst>
          </p:cNvPr>
          <p:cNvCxnSpPr>
            <a:stCxn id="18" idx="2"/>
            <a:endCxn id="20" idx="0"/>
          </p:cNvCxnSpPr>
          <p:nvPr/>
        </p:nvCxnSpPr>
        <p:spPr>
          <a:xfrm>
            <a:off x="5892511" y="2035231"/>
            <a:ext cx="1" cy="3395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35">
            <a:extLst>
              <a:ext uri="{FF2B5EF4-FFF2-40B4-BE49-F238E27FC236}">
                <a16:creationId xmlns:a16="http://schemas.microsoft.com/office/drawing/2014/main" id="{338688FE-3CED-9D27-AB3E-8D917AD5D94E}"/>
              </a:ext>
            </a:extLst>
          </p:cNvPr>
          <p:cNvSpPr/>
          <p:nvPr/>
        </p:nvSpPr>
        <p:spPr>
          <a:xfrm>
            <a:off x="4023071" y="3120252"/>
            <a:ext cx="3738880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BAADE4-02D2-A477-05CA-7062B5E4DC77}"/>
              </a:ext>
            </a:extLst>
          </p:cNvPr>
          <p:cNvSpPr/>
          <p:nvPr/>
        </p:nvSpPr>
        <p:spPr>
          <a:xfrm>
            <a:off x="6461317" y="3277420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-0.48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DAF59CF-2AFB-8C01-4E29-151C220B4A0C}"/>
              </a:ext>
            </a:extLst>
          </p:cNvPr>
          <p:cNvSpPr/>
          <p:nvPr/>
        </p:nvSpPr>
        <p:spPr>
          <a:xfrm>
            <a:off x="5460917" y="3277373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886D701-E2D6-4679-0D33-E4692377FEC4}"/>
              </a:ext>
            </a:extLst>
          </p:cNvPr>
          <p:cNvSpPr/>
          <p:nvPr/>
        </p:nvSpPr>
        <p:spPr>
          <a:xfrm>
            <a:off x="4445534" y="3277375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F02DF2-CD81-1CDE-DDEA-16DD70DE0546}"/>
              </a:ext>
            </a:extLst>
          </p:cNvPr>
          <p:cNvSpPr txBox="1"/>
          <p:nvPr/>
        </p:nvSpPr>
        <p:spPr>
          <a:xfrm>
            <a:off x="4066729" y="3429054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1F42AE-761F-9144-2002-872F344DA609}"/>
              </a:ext>
            </a:extLst>
          </p:cNvPr>
          <p:cNvSpPr txBox="1"/>
          <p:nvPr/>
        </p:nvSpPr>
        <p:spPr>
          <a:xfrm>
            <a:off x="7341172" y="3432252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ECBAC42-A31E-40C1-5824-87DE7A4A9666}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 flipH="1">
            <a:off x="5892511" y="2836441"/>
            <a:ext cx="1" cy="28381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C30F37E6-F1EB-5ECE-7AB1-525B0E33B5E6}"/>
              </a:ext>
            </a:extLst>
          </p:cNvPr>
          <p:cNvSpPr/>
          <p:nvPr/>
        </p:nvSpPr>
        <p:spPr>
          <a:xfrm>
            <a:off x="729622" y="3129298"/>
            <a:ext cx="2336454" cy="752373"/>
          </a:xfrm>
          <a:prstGeom prst="roundRect">
            <a:avLst/>
          </a:prstGeom>
          <a:solidFill>
            <a:srgbClr val="F1EEFC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Viterbi Algorithm</a:t>
            </a:r>
          </a:p>
        </p:txBody>
      </p:sp>
      <p:sp>
        <p:nvSpPr>
          <p:cNvPr id="86" name="Rounded Rectangle 35">
            <a:extLst>
              <a:ext uri="{FF2B5EF4-FFF2-40B4-BE49-F238E27FC236}">
                <a16:creationId xmlns:a16="http://schemas.microsoft.com/office/drawing/2014/main" id="{85BB78D5-C833-CF5A-9096-85C7DFA34848}"/>
              </a:ext>
            </a:extLst>
          </p:cNvPr>
          <p:cNvSpPr/>
          <p:nvPr/>
        </p:nvSpPr>
        <p:spPr>
          <a:xfrm>
            <a:off x="490720" y="4390138"/>
            <a:ext cx="2810013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0413BB9-DE83-3CD1-2234-12ECE5636E04}"/>
              </a:ext>
            </a:extLst>
          </p:cNvPr>
          <p:cNvSpPr/>
          <p:nvPr/>
        </p:nvSpPr>
        <p:spPr>
          <a:xfrm>
            <a:off x="2362065" y="4531851"/>
            <a:ext cx="502922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CD78C2F-8ABF-2897-7BAE-509E59A2EBEC}"/>
              </a:ext>
            </a:extLst>
          </p:cNvPr>
          <p:cNvSpPr/>
          <p:nvPr/>
        </p:nvSpPr>
        <p:spPr>
          <a:xfrm>
            <a:off x="1648743" y="4531851"/>
            <a:ext cx="502922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7A8B764-1344-A6D8-DE08-CB5EFA716397}"/>
              </a:ext>
            </a:extLst>
          </p:cNvPr>
          <p:cNvSpPr/>
          <p:nvPr/>
        </p:nvSpPr>
        <p:spPr>
          <a:xfrm>
            <a:off x="928146" y="4531851"/>
            <a:ext cx="502921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26A3ED9-272F-EEFD-D960-4868D9CB63BB}"/>
              </a:ext>
            </a:extLst>
          </p:cNvPr>
          <p:cNvSpPr txBox="1"/>
          <p:nvPr/>
        </p:nvSpPr>
        <p:spPr>
          <a:xfrm>
            <a:off x="507079" y="4680853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14906AA-5F73-FE15-B8DA-4EDB5814BFE6}"/>
              </a:ext>
            </a:extLst>
          </p:cNvPr>
          <p:cNvSpPr txBox="1"/>
          <p:nvPr/>
        </p:nvSpPr>
        <p:spPr>
          <a:xfrm>
            <a:off x="2899891" y="4670031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ADACC08F-AEFE-AFFE-994F-00D8FFEC6EF3}"/>
              </a:ext>
            </a:extLst>
          </p:cNvPr>
          <p:cNvSpPr/>
          <p:nvPr/>
        </p:nvSpPr>
        <p:spPr>
          <a:xfrm>
            <a:off x="4549333" y="4392551"/>
            <a:ext cx="2693978" cy="752373"/>
          </a:xfrm>
          <a:prstGeom prst="roundRect">
            <a:avLst/>
          </a:prstGeom>
          <a:solidFill>
            <a:srgbClr val="E5EFFF"/>
          </a:solidFill>
          <a:ln w="3810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 Merging &amp; Noise Reduction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A7010DE9-7320-89C1-1339-D613A204E0BD}"/>
              </a:ext>
            </a:extLst>
          </p:cNvPr>
          <p:cNvCxnSpPr>
            <a:cxnSpLocks/>
            <a:stCxn id="23" idx="1"/>
            <a:endCxn id="79" idx="3"/>
          </p:cNvCxnSpPr>
          <p:nvPr/>
        </p:nvCxnSpPr>
        <p:spPr>
          <a:xfrm flipH="1" flipV="1">
            <a:off x="3066076" y="3505485"/>
            <a:ext cx="956995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DDCA2386-575C-9696-CEF2-23C5AFAE64D3}"/>
              </a:ext>
            </a:extLst>
          </p:cNvPr>
          <p:cNvGrpSpPr/>
          <p:nvPr/>
        </p:nvGrpSpPr>
        <p:grpSpPr>
          <a:xfrm>
            <a:off x="976124" y="1099893"/>
            <a:ext cx="1839203" cy="1638926"/>
            <a:chOff x="5034949" y="1038818"/>
            <a:chExt cx="1731654" cy="1611249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00E1F6BB-CC43-BAA1-CAB8-B09CFBE6609E}"/>
                </a:ext>
              </a:extLst>
            </p:cNvPr>
            <p:cNvSpPr/>
            <p:nvPr/>
          </p:nvSpPr>
          <p:spPr>
            <a:xfrm>
              <a:off x="5034949" y="1038818"/>
              <a:ext cx="1731654" cy="1611249"/>
            </a:xfrm>
            <a:prstGeom prst="roundRect">
              <a:avLst/>
            </a:prstGeom>
            <a:solidFill>
              <a:srgbClr val="E3F3DB"/>
            </a:solidFill>
            <a:ln w="38100">
              <a:solidFill>
                <a:srgbClr val="6EAD4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EA6EAC3-8BDF-088D-2236-8816359762FC}"/>
                </a:ext>
              </a:extLst>
            </p:cNvPr>
            <p:cNvSpPr/>
            <p:nvPr/>
          </p:nvSpPr>
          <p:spPr>
            <a:xfrm>
              <a:off x="5278964" y="1585769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F12FDAD-C3A9-024F-C7DF-2253085A380A}"/>
                </a:ext>
              </a:extLst>
            </p:cNvPr>
            <p:cNvSpPr/>
            <p:nvPr/>
          </p:nvSpPr>
          <p:spPr>
            <a:xfrm>
              <a:off x="5773021" y="1215476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058A3AB-407C-CDEB-B416-89D202EFD192}"/>
                </a:ext>
              </a:extLst>
            </p:cNvPr>
            <p:cNvSpPr/>
            <p:nvPr/>
          </p:nvSpPr>
          <p:spPr>
            <a:xfrm>
              <a:off x="6291685" y="1585769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81C210E-8F58-2D52-E596-BC2623E58317}"/>
                </a:ext>
              </a:extLst>
            </p:cNvPr>
            <p:cNvSpPr/>
            <p:nvPr/>
          </p:nvSpPr>
          <p:spPr>
            <a:xfrm>
              <a:off x="5478245" y="2168549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2EE4B05-DF50-CE7E-98DE-285D55029401}"/>
                </a:ext>
              </a:extLst>
            </p:cNvPr>
            <p:cNvSpPr/>
            <p:nvPr/>
          </p:nvSpPr>
          <p:spPr>
            <a:xfrm>
              <a:off x="6073713" y="2168549"/>
              <a:ext cx="255510" cy="2438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24967F57-5A18-3D96-E292-CEC4AAE2E840}"/>
                </a:ext>
              </a:extLst>
            </p:cNvPr>
            <p:cNvCxnSpPr>
              <a:cxnSpLocks/>
              <a:stCxn id="44" idx="3"/>
            </p:cNvCxnSpPr>
            <p:nvPr/>
          </p:nvCxnSpPr>
          <p:spPr>
            <a:xfrm flipH="1">
              <a:off x="5560873" y="1423584"/>
              <a:ext cx="249567" cy="157228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37B6EC00-9AE4-28A9-2CA4-E438995CA8E7}"/>
                </a:ext>
              </a:extLst>
            </p:cNvPr>
            <p:cNvCxnSpPr>
              <a:cxnSpLocks/>
              <a:endCxn id="46" idx="0"/>
            </p:cNvCxnSpPr>
            <p:nvPr/>
          </p:nvCxnSpPr>
          <p:spPr>
            <a:xfrm flipH="1">
              <a:off x="5606000" y="1497357"/>
              <a:ext cx="224695" cy="671192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5BB1594-C1FB-B9B8-D3CD-9DEC37948643}"/>
                </a:ext>
              </a:extLst>
            </p:cNvPr>
            <p:cNvCxnSpPr>
              <a:cxnSpLocks/>
            </p:cNvCxnSpPr>
            <p:nvPr/>
          </p:nvCxnSpPr>
          <p:spPr>
            <a:xfrm>
              <a:off x="5957240" y="1459290"/>
              <a:ext cx="220876" cy="638142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5575EEEB-901B-4867-0B49-5622E043C7B6}"/>
                </a:ext>
              </a:extLst>
            </p:cNvPr>
            <p:cNvCxnSpPr>
              <a:cxnSpLocks/>
              <a:endCxn id="43" idx="6"/>
            </p:cNvCxnSpPr>
            <p:nvPr/>
          </p:nvCxnSpPr>
          <p:spPr>
            <a:xfrm flipH="1">
              <a:off x="5534474" y="1707676"/>
              <a:ext cx="685831" cy="0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509D0DC4-7348-AD2A-6683-E7BD053AA31B}"/>
                </a:ext>
              </a:extLst>
            </p:cNvPr>
            <p:cNvCxnSpPr>
              <a:cxnSpLocks/>
              <a:stCxn id="45" idx="3"/>
            </p:cNvCxnSpPr>
            <p:nvPr/>
          </p:nvCxnSpPr>
          <p:spPr>
            <a:xfrm flipH="1">
              <a:off x="5744982" y="1793877"/>
              <a:ext cx="584122" cy="374672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3A4BBFA-AF39-36A2-92AF-B56364BA1463}"/>
                </a:ext>
              </a:extLst>
            </p:cNvPr>
            <p:cNvCxnSpPr>
              <a:cxnSpLocks/>
              <a:endCxn id="47" idx="2"/>
            </p:cNvCxnSpPr>
            <p:nvPr/>
          </p:nvCxnSpPr>
          <p:spPr>
            <a:xfrm>
              <a:off x="5787591" y="2290456"/>
              <a:ext cx="286122" cy="0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A99D7144-2A64-C377-0C2C-CFBD393B254B}"/>
                </a:ext>
              </a:extLst>
            </p:cNvPr>
            <p:cNvCxnSpPr>
              <a:cxnSpLocks/>
              <a:stCxn id="47" idx="1"/>
              <a:endCxn id="43" idx="5"/>
            </p:cNvCxnSpPr>
            <p:nvPr/>
          </p:nvCxnSpPr>
          <p:spPr>
            <a:xfrm flipH="1" flipV="1">
              <a:off x="5497055" y="1793877"/>
              <a:ext cx="614077" cy="410378"/>
            </a:xfrm>
            <a:prstGeom prst="straightConnector1">
              <a:avLst/>
            </a:prstGeom>
            <a:ln w="38100">
              <a:solidFill>
                <a:srgbClr val="0160A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3F0C011-C4AA-12E7-D32A-24667A30E8EE}"/>
                </a:ext>
              </a:extLst>
            </p:cNvPr>
            <p:cNvCxnSpPr>
              <a:stCxn id="44" idx="5"/>
              <a:endCxn id="45" idx="1"/>
            </p:cNvCxnSpPr>
            <p:nvPr/>
          </p:nvCxnSpPr>
          <p:spPr>
            <a:xfrm>
              <a:off x="5991112" y="1423584"/>
              <a:ext cx="337992" cy="197891"/>
            </a:xfrm>
            <a:prstGeom prst="line">
              <a:avLst/>
            </a:prstGeom>
            <a:ln w="38100">
              <a:solidFill>
                <a:srgbClr val="C006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B17278F-BA98-E3F0-90A7-B8E8E4BF10B7}"/>
                </a:ext>
              </a:extLst>
            </p:cNvPr>
            <p:cNvCxnSpPr>
              <a:cxnSpLocks/>
              <a:stCxn id="47" idx="7"/>
              <a:endCxn id="45" idx="4"/>
            </p:cNvCxnSpPr>
            <p:nvPr/>
          </p:nvCxnSpPr>
          <p:spPr>
            <a:xfrm flipV="1">
              <a:off x="6291804" y="1829583"/>
              <a:ext cx="127636" cy="374672"/>
            </a:xfrm>
            <a:prstGeom prst="line">
              <a:avLst/>
            </a:prstGeom>
            <a:ln w="38100">
              <a:solidFill>
                <a:srgbClr val="C006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F37EA55-7EA5-715F-F52C-5CE4191BD2A1}"/>
                </a:ext>
              </a:extLst>
            </p:cNvPr>
            <p:cNvCxnSpPr>
              <a:cxnSpLocks/>
              <a:stCxn id="46" idx="1"/>
              <a:endCxn id="43" idx="4"/>
            </p:cNvCxnSpPr>
            <p:nvPr/>
          </p:nvCxnSpPr>
          <p:spPr>
            <a:xfrm flipH="1" flipV="1">
              <a:off x="5406719" y="1829583"/>
              <a:ext cx="108945" cy="374672"/>
            </a:xfrm>
            <a:prstGeom prst="line">
              <a:avLst/>
            </a:prstGeom>
            <a:ln w="38100">
              <a:solidFill>
                <a:srgbClr val="C006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A181F0A7-45DF-7F65-8B0A-4C4A4FE4F15F}"/>
                </a:ext>
              </a:extLst>
            </p:cNvPr>
            <p:cNvCxnSpPr>
              <a:cxnSpLocks/>
              <a:stCxn id="43" idx="7"/>
            </p:cNvCxnSpPr>
            <p:nvPr/>
          </p:nvCxnSpPr>
          <p:spPr>
            <a:xfrm flipV="1">
              <a:off x="5497055" y="1540149"/>
              <a:ext cx="127636" cy="81326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FF7BB3C-3429-4BCE-09FE-B3C1A04E61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73021" y="1459290"/>
              <a:ext cx="72373" cy="213327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12B309B2-EC27-0425-7AF9-6CC0C2273859}"/>
                </a:ext>
              </a:extLst>
            </p:cNvPr>
            <p:cNvCxnSpPr>
              <a:cxnSpLocks/>
              <a:stCxn id="46" idx="7"/>
            </p:cNvCxnSpPr>
            <p:nvPr/>
          </p:nvCxnSpPr>
          <p:spPr>
            <a:xfrm flipV="1">
              <a:off x="5696336" y="2097432"/>
              <a:ext cx="160615" cy="106823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9C70A59C-2959-C8BA-99A5-4F711D345567}"/>
                </a:ext>
              </a:extLst>
            </p:cNvPr>
            <p:cNvCxnSpPr>
              <a:cxnSpLocks/>
              <a:stCxn id="47" idx="0"/>
            </p:cNvCxnSpPr>
            <p:nvPr/>
          </p:nvCxnSpPr>
          <p:spPr>
            <a:xfrm flipH="1" flipV="1">
              <a:off x="6143826" y="1998372"/>
              <a:ext cx="57642" cy="170177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4C37ED60-3825-1091-FC3F-14D2BA7CD8B1}"/>
                </a:ext>
              </a:extLst>
            </p:cNvPr>
            <p:cNvCxnSpPr>
              <a:cxnSpLocks/>
              <a:endCxn id="46" idx="6"/>
            </p:cNvCxnSpPr>
            <p:nvPr/>
          </p:nvCxnSpPr>
          <p:spPr>
            <a:xfrm flipH="1">
              <a:off x="5733755" y="2290456"/>
              <a:ext cx="158756" cy="0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CF78B935-7DA2-498A-325C-1122BF67DDD3}"/>
                </a:ext>
              </a:extLst>
            </p:cNvPr>
            <p:cNvCxnSpPr>
              <a:cxnSpLocks/>
              <a:endCxn id="45" idx="2"/>
            </p:cNvCxnSpPr>
            <p:nvPr/>
          </p:nvCxnSpPr>
          <p:spPr>
            <a:xfrm>
              <a:off x="6094296" y="1707676"/>
              <a:ext cx="197389" cy="0"/>
            </a:xfrm>
            <a:prstGeom prst="straightConnector1">
              <a:avLst/>
            </a:prstGeom>
            <a:ln w="38100">
              <a:solidFill>
                <a:srgbClr val="C006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ctor: Curved 126">
              <a:extLst>
                <a:ext uri="{FF2B5EF4-FFF2-40B4-BE49-F238E27FC236}">
                  <a16:creationId xmlns:a16="http://schemas.microsoft.com/office/drawing/2014/main" id="{0A07A9A4-C432-0C18-45D2-4F5B9021CE99}"/>
                </a:ext>
              </a:extLst>
            </p:cNvPr>
            <p:cNvCxnSpPr>
              <a:stCxn id="44" idx="1"/>
              <a:endCxn id="44" idx="7"/>
            </p:cNvCxnSpPr>
            <p:nvPr/>
          </p:nvCxnSpPr>
          <p:spPr>
            <a:xfrm rot="5400000" flipH="1" flipV="1">
              <a:off x="5900776" y="1160846"/>
              <a:ext cx="12700" cy="180672"/>
            </a:xfrm>
            <a:prstGeom prst="curvedConnector3">
              <a:avLst>
                <a:gd name="adj1" fmla="val 1101150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ctor: Curved 129">
              <a:extLst>
                <a:ext uri="{FF2B5EF4-FFF2-40B4-BE49-F238E27FC236}">
                  <a16:creationId xmlns:a16="http://schemas.microsoft.com/office/drawing/2014/main" id="{B00DBC69-0DB9-E02F-CAD9-E9A0AD4C662C}"/>
                </a:ext>
              </a:extLst>
            </p:cNvPr>
            <p:cNvCxnSpPr>
              <a:cxnSpLocks/>
              <a:stCxn id="43" idx="3"/>
              <a:endCxn id="43" idx="1"/>
            </p:cNvCxnSpPr>
            <p:nvPr/>
          </p:nvCxnSpPr>
          <p:spPr>
            <a:xfrm rot="5400000" flipH="1">
              <a:off x="5230182" y="1707676"/>
              <a:ext cx="172402" cy="12700"/>
            </a:xfrm>
            <a:prstGeom prst="curvedConnector5">
              <a:avLst>
                <a:gd name="adj1" fmla="val -30939"/>
                <a:gd name="adj2" fmla="val 1457252"/>
                <a:gd name="adj3" fmla="val 92633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nector: Curved 136">
              <a:extLst>
                <a:ext uri="{FF2B5EF4-FFF2-40B4-BE49-F238E27FC236}">
                  <a16:creationId xmlns:a16="http://schemas.microsoft.com/office/drawing/2014/main" id="{F41D0A04-E99B-E397-D7AC-8AD59B939E32}"/>
                </a:ext>
              </a:extLst>
            </p:cNvPr>
            <p:cNvCxnSpPr>
              <a:cxnSpLocks/>
              <a:stCxn id="45" idx="5"/>
              <a:endCxn id="45" idx="7"/>
            </p:cNvCxnSpPr>
            <p:nvPr/>
          </p:nvCxnSpPr>
          <p:spPr>
            <a:xfrm rot="5400000" flipH="1">
              <a:off x="6423575" y="1707676"/>
              <a:ext cx="172402" cy="12700"/>
            </a:xfrm>
            <a:prstGeom prst="curvedConnector5">
              <a:avLst>
                <a:gd name="adj1" fmla="val -23573"/>
                <a:gd name="adj2" fmla="val -1205362"/>
                <a:gd name="adj3" fmla="val 91160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Connector: Curved 143">
              <a:extLst>
                <a:ext uri="{FF2B5EF4-FFF2-40B4-BE49-F238E27FC236}">
                  <a16:creationId xmlns:a16="http://schemas.microsoft.com/office/drawing/2014/main" id="{EB7232E0-F74C-96B5-F5A7-8D2F0A87B3CD}"/>
                </a:ext>
              </a:extLst>
            </p:cNvPr>
            <p:cNvCxnSpPr>
              <a:cxnSpLocks/>
              <a:stCxn id="47" idx="4"/>
              <a:endCxn id="47" idx="6"/>
            </p:cNvCxnSpPr>
            <p:nvPr/>
          </p:nvCxnSpPr>
          <p:spPr>
            <a:xfrm rot="5400000" flipH="1" flipV="1">
              <a:off x="6204391" y="2287532"/>
              <a:ext cx="121907" cy="127755"/>
            </a:xfrm>
            <a:prstGeom prst="curvedConnector4">
              <a:avLst>
                <a:gd name="adj1" fmla="val -91676"/>
                <a:gd name="adj2" fmla="val 221279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nector: Curved 148">
              <a:extLst>
                <a:ext uri="{FF2B5EF4-FFF2-40B4-BE49-F238E27FC236}">
                  <a16:creationId xmlns:a16="http://schemas.microsoft.com/office/drawing/2014/main" id="{1D8EBB8A-6A87-EEE0-C6F6-C888058DA517}"/>
                </a:ext>
              </a:extLst>
            </p:cNvPr>
            <p:cNvCxnSpPr>
              <a:cxnSpLocks/>
              <a:stCxn id="46" idx="4"/>
            </p:cNvCxnSpPr>
            <p:nvPr/>
          </p:nvCxnSpPr>
          <p:spPr>
            <a:xfrm rot="5400000" flipH="1">
              <a:off x="5472645" y="2279009"/>
              <a:ext cx="121903" cy="144807"/>
            </a:xfrm>
            <a:prstGeom prst="curvedConnector4">
              <a:avLst>
                <a:gd name="adj1" fmla="val -95847"/>
                <a:gd name="adj2" fmla="val 194094"/>
              </a:avLst>
            </a:prstGeom>
            <a:ln w="38100">
              <a:solidFill>
                <a:srgbClr val="C00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29336732-1CFF-9F6F-6E66-E2BCB5ABD01F}"/>
              </a:ext>
            </a:extLst>
          </p:cNvPr>
          <p:cNvCxnSpPr>
            <a:cxnSpLocks/>
            <a:stCxn id="92" idx="2"/>
            <a:endCxn id="158" idx="0"/>
          </p:cNvCxnSpPr>
          <p:nvPr/>
        </p:nvCxnSpPr>
        <p:spPr>
          <a:xfrm>
            <a:off x="5896322" y="5144924"/>
            <a:ext cx="4454" cy="3867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ounded Rectangle 35">
            <a:extLst>
              <a:ext uri="{FF2B5EF4-FFF2-40B4-BE49-F238E27FC236}">
                <a16:creationId xmlns:a16="http://schemas.microsoft.com/office/drawing/2014/main" id="{79EAB687-99D8-6ECE-08AA-3D93DFE5D71A}"/>
              </a:ext>
            </a:extLst>
          </p:cNvPr>
          <p:cNvSpPr/>
          <p:nvPr/>
        </p:nvSpPr>
        <p:spPr>
          <a:xfrm>
            <a:off x="4031336" y="5531687"/>
            <a:ext cx="3738880" cy="770467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28165CCB-50DB-8D8B-F922-DA344EBCC2C5}"/>
              </a:ext>
            </a:extLst>
          </p:cNvPr>
          <p:cNvSpPr/>
          <p:nvPr/>
        </p:nvSpPr>
        <p:spPr>
          <a:xfrm>
            <a:off x="6469582" y="5688855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-0.45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D9C89944-A786-1EAF-BCDF-EB671913F387}"/>
              </a:ext>
            </a:extLst>
          </p:cNvPr>
          <p:cNvSpPr/>
          <p:nvPr/>
        </p:nvSpPr>
        <p:spPr>
          <a:xfrm>
            <a:off x="5469182" y="5688808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-1.52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F467EBCE-4860-902B-5573-0A6D0473A5D4}"/>
              </a:ext>
            </a:extLst>
          </p:cNvPr>
          <p:cNvSpPr/>
          <p:nvPr/>
        </p:nvSpPr>
        <p:spPr>
          <a:xfrm>
            <a:off x="4453799" y="5688810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0.45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9AFC265-E996-8CB9-E61A-38E3987B7ABA}"/>
              </a:ext>
            </a:extLst>
          </p:cNvPr>
          <p:cNvSpPr txBox="1"/>
          <p:nvPr/>
        </p:nvSpPr>
        <p:spPr>
          <a:xfrm>
            <a:off x="4074994" y="5840489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7DD54C44-4E8E-22A1-3C9B-168F54EE1E18}"/>
              </a:ext>
            </a:extLst>
          </p:cNvPr>
          <p:cNvSpPr txBox="1"/>
          <p:nvPr/>
        </p:nvSpPr>
        <p:spPr>
          <a:xfrm>
            <a:off x="7349437" y="5843687"/>
            <a:ext cx="50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24665DE-69F2-ADBC-C931-5F35B5F72443}"/>
              </a:ext>
            </a:extLst>
          </p:cNvPr>
          <p:cNvCxnSpPr>
            <a:cxnSpLocks/>
            <a:stCxn id="23" idx="2"/>
            <a:endCxn id="92" idx="0"/>
          </p:cNvCxnSpPr>
          <p:nvPr/>
        </p:nvCxnSpPr>
        <p:spPr>
          <a:xfrm>
            <a:off x="5892511" y="3890719"/>
            <a:ext cx="3811" cy="5018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C94000B9-DE79-DFF5-B14B-BB683B2E9944}"/>
              </a:ext>
            </a:extLst>
          </p:cNvPr>
          <p:cNvCxnSpPr>
            <a:cxnSpLocks/>
            <a:endCxn id="92" idx="1"/>
          </p:cNvCxnSpPr>
          <p:nvPr/>
        </p:nvCxnSpPr>
        <p:spPr>
          <a:xfrm>
            <a:off x="3315879" y="4768738"/>
            <a:ext cx="123345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A6C4FC7D-76E2-EC00-6A9D-F5BB7ACBB1E2}"/>
              </a:ext>
            </a:extLst>
          </p:cNvPr>
          <p:cNvCxnSpPr>
            <a:cxnSpLocks/>
            <a:stCxn id="42" idx="2"/>
            <a:endCxn id="79" idx="0"/>
          </p:cNvCxnSpPr>
          <p:nvPr/>
        </p:nvCxnSpPr>
        <p:spPr>
          <a:xfrm>
            <a:off x="1895726" y="2738819"/>
            <a:ext cx="2123" cy="3904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0A2EA943-76B8-6BD4-BAE9-CE9C2D4591A1}"/>
              </a:ext>
            </a:extLst>
          </p:cNvPr>
          <p:cNvCxnSpPr>
            <a:cxnSpLocks/>
            <a:stCxn id="79" idx="2"/>
            <a:endCxn id="86" idx="0"/>
          </p:cNvCxnSpPr>
          <p:nvPr/>
        </p:nvCxnSpPr>
        <p:spPr>
          <a:xfrm flipH="1">
            <a:off x="1895727" y="3881671"/>
            <a:ext cx="2122" cy="50846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3572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79" grpId="0" animBg="1"/>
      <p:bldP spid="86" grpId="0" animBg="1"/>
      <p:bldP spid="87" grpId="0" animBg="1"/>
      <p:bldP spid="88" grpId="0" animBg="1"/>
      <p:bldP spid="89" grpId="0" animBg="1"/>
      <p:bldP spid="90" grpId="0"/>
      <p:bldP spid="91" grpId="0"/>
      <p:bldP spid="92" grpId="0" animBg="1"/>
      <p:bldP spid="158" grpId="0" animBg="1"/>
      <p:bldP spid="159" grpId="0" animBg="1"/>
      <p:bldP spid="160" grpId="0" animBg="1"/>
      <p:bldP spid="161" grpId="0" animBg="1"/>
      <p:bldP spid="162" grpId="0"/>
      <p:bldP spid="16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E85F14-80C2-BB9E-5FBB-735F4CAAF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3" y="866164"/>
            <a:ext cx="11730748" cy="770467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Segmentation algorithms may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oversegment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signal</a:t>
            </a:r>
          </a:p>
        </p:txBody>
      </p:sp>
      <p:sp>
        <p:nvSpPr>
          <p:cNvPr id="538" name="Google Shape;538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CRANE Merges Duplicate Events</a:t>
            </a:r>
            <a:endParaRPr dirty="0"/>
          </a:p>
        </p:txBody>
      </p:sp>
      <p:sp>
        <p:nvSpPr>
          <p:cNvPr id="539" name="Google Shape;539;p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96</a:t>
            </a:fld>
            <a:endParaRPr/>
          </a:p>
        </p:txBody>
      </p:sp>
      <p:sp>
        <p:nvSpPr>
          <p:cNvPr id="3" name="Rounded Rectangle 35">
            <a:extLst>
              <a:ext uri="{FF2B5EF4-FFF2-40B4-BE49-F238E27FC236}">
                <a16:creationId xmlns:a16="http://schemas.microsoft.com/office/drawing/2014/main" id="{F292A56D-9216-DCF5-3DAA-84B943CFE72E}"/>
              </a:ext>
            </a:extLst>
          </p:cNvPr>
          <p:cNvSpPr/>
          <p:nvPr/>
        </p:nvSpPr>
        <p:spPr>
          <a:xfrm>
            <a:off x="887095" y="2211911"/>
            <a:ext cx="1190625" cy="3979581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536858-6361-CFAF-F2CB-2634652B7577}"/>
              </a:ext>
            </a:extLst>
          </p:cNvPr>
          <p:cNvSpPr/>
          <p:nvPr/>
        </p:nvSpPr>
        <p:spPr>
          <a:xfrm>
            <a:off x="1035594" y="3644133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6E296-E345-4393-6FCB-8B91EEC39B92}"/>
              </a:ext>
            </a:extLst>
          </p:cNvPr>
          <p:cNvSpPr/>
          <p:nvPr/>
        </p:nvSpPr>
        <p:spPr>
          <a:xfrm>
            <a:off x="1035594" y="2996368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1C2361-B45D-AD9C-9EC0-E404DCC1F247}"/>
              </a:ext>
            </a:extLst>
          </p:cNvPr>
          <p:cNvSpPr/>
          <p:nvPr/>
        </p:nvSpPr>
        <p:spPr>
          <a:xfrm>
            <a:off x="1035594" y="2369035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4B4CFA-D535-C014-27FA-00D0238EDEB4}"/>
              </a:ext>
            </a:extLst>
          </p:cNvPr>
          <p:cNvSpPr/>
          <p:nvPr/>
        </p:nvSpPr>
        <p:spPr>
          <a:xfrm>
            <a:off x="1035594" y="5566996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1.99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AD27D4-2597-8FA6-B745-A042E20BFB42}"/>
              </a:ext>
            </a:extLst>
          </p:cNvPr>
          <p:cNvSpPr/>
          <p:nvPr/>
        </p:nvSpPr>
        <p:spPr>
          <a:xfrm>
            <a:off x="1035594" y="4919231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1.20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C87446-5A0A-0C15-BB08-6A4E7252D5F4}"/>
              </a:ext>
            </a:extLst>
          </p:cNvPr>
          <p:cNvSpPr/>
          <p:nvPr/>
        </p:nvSpPr>
        <p:spPr>
          <a:xfrm>
            <a:off x="1035594" y="4291898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-0.47</a:t>
            </a:r>
          </a:p>
        </p:txBody>
      </p:sp>
      <p:sp>
        <p:nvSpPr>
          <p:cNvPr id="12" name="Rounded Rectangle 35">
            <a:extLst>
              <a:ext uri="{FF2B5EF4-FFF2-40B4-BE49-F238E27FC236}">
                <a16:creationId xmlns:a16="http://schemas.microsoft.com/office/drawing/2014/main" id="{1C47F7CC-974B-D634-B380-380323B530B3}"/>
              </a:ext>
            </a:extLst>
          </p:cNvPr>
          <p:cNvSpPr/>
          <p:nvPr/>
        </p:nvSpPr>
        <p:spPr>
          <a:xfrm>
            <a:off x="4363720" y="2211911"/>
            <a:ext cx="1190625" cy="3979581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126F1E-4E89-5C1F-8E5E-2E15A8C783B5}"/>
              </a:ext>
            </a:extLst>
          </p:cNvPr>
          <p:cNvSpPr/>
          <p:nvPr/>
        </p:nvSpPr>
        <p:spPr>
          <a:xfrm>
            <a:off x="4512219" y="3644133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4C394C-B43D-A73D-D78A-D1FBE10ABCC3}"/>
              </a:ext>
            </a:extLst>
          </p:cNvPr>
          <p:cNvSpPr/>
          <p:nvPr/>
        </p:nvSpPr>
        <p:spPr>
          <a:xfrm>
            <a:off x="4512219" y="2996368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92E66D-41C7-7CC9-0EC4-2CE91C0973FD}"/>
              </a:ext>
            </a:extLst>
          </p:cNvPr>
          <p:cNvSpPr/>
          <p:nvPr/>
        </p:nvSpPr>
        <p:spPr>
          <a:xfrm>
            <a:off x="4512219" y="2369035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BAFE2-A1E5-F5E4-AA93-0B1E08BF0545}"/>
              </a:ext>
            </a:extLst>
          </p:cNvPr>
          <p:cNvSpPr/>
          <p:nvPr/>
        </p:nvSpPr>
        <p:spPr>
          <a:xfrm>
            <a:off x="4512219" y="5566996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352090-0688-FBC8-D612-4D95184D57E1}"/>
              </a:ext>
            </a:extLst>
          </p:cNvPr>
          <p:cNvSpPr/>
          <p:nvPr/>
        </p:nvSpPr>
        <p:spPr>
          <a:xfrm>
            <a:off x="4512219" y="4919231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69063C-23D4-30C9-809E-8500EEFDAC2F}"/>
              </a:ext>
            </a:extLst>
          </p:cNvPr>
          <p:cNvSpPr/>
          <p:nvPr/>
        </p:nvSpPr>
        <p:spPr>
          <a:xfrm>
            <a:off x="4512219" y="4291898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9" name="Rounded Rectangle 35">
            <a:extLst>
              <a:ext uri="{FF2B5EF4-FFF2-40B4-BE49-F238E27FC236}">
                <a16:creationId xmlns:a16="http://schemas.microsoft.com/office/drawing/2014/main" id="{EBAF69E3-B7AD-C53B-1BE5-E6FA31A0C484}"/>
              </a:ext>
            </a:extLst>
          </p:cNvPr>
          <p:cNvSpPr/>
          <p:nvPr/>
        </p:nvSpPr>
        <p:spPr>
          <a:xfrm>
            <a:off x="7840345" y="2536592"/>
            <a:ext cx="1190625" cy="3355085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C8BF48-2B3E-9FEC-F699-26D0A0D83284}"/>
              </a:ext>
            </a:extLst>
          </p:cNvPr>
          <p:cNvSpPr/>
          <p:nvPr/>
        </p:nvSpPr>
        <p:spPr>
          <a:xfrm>
            <a:off x="7988844" y="3968814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BBD3AD-4539-174E-18C2-4CC6F60A8BF8}"/>
              </a:ext>
            </a:extLst>
          </p:cNvPr>
          <p:cNvSpPr/>
          <p:nvPr/>
        </p:nvSpPr>
        <p:spPr>
          <a:xfrm>
            <a:off x="7988844" y="3321049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330B65-0945-0230-B58B-4F548EDE8968}"/>
              </a:ext>
            </a:extLst>
          </p:cNvPr>
          <p:cNvSpPr/>
          <p:nvPr/>
        </p:nvSpPr>
        <p:spPr>
          <a:xfrm>
            <a:off x="7988844" y="2693716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7E103C4-C23D-7BA0-3B2E-818BD893F40F}"/>
              </a:ext>
            </a:extLst>
          </p:cNvPr>
          <p:cNvSpPr/>
          <p:nvPr/>
        </p:nvSpPr>
        <p:spPr>
          <a:xfrm>
            <a:off x="7988844" y="5264342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1.99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283E83-CAE2-512E-659B-73789094300C}"/>
              </a:ext>
            </a:extLst>
          </p:cNvPr>
          <p:cNvSpPr/>
          <p:nvPr/>
        </p:nvSpPr>
        <p:spPr>
          <a:xfrm>
            <a:off x="7988844" y="4616578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1.20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EEF5DF5-5D40-B3D5-41F6-38BE4177AB65}"/>
              </a:ext>
            </a:extLst>
          </p:cNvPr>
          <p:cNvCxnSpPr>
            <a:stCxn id="3" idx="3"/>
            <a:endCxn id="12" idx="1"/>
          </p:cNvCxnSpPr>
          <p:nvPr/>
        </p:nvCxnSpPr>
        <p:spPr>
          <a:xfrm>
            <a:off x="2077720" y="4201702"/>
            <a:ext cx="2286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367A244-2E51-FDBD-580F-C38CDEFEB5D0}"/>
              </a:ext>
            </a:extLst>
          </p:cNvPr>
          <p:cNvCxnSpPr>
            <a:cxnSpLocks/>
            <a:stCxn id="12" idx="3"/>
            <a:endCxn id="19" idx="1"/>
          </p:cNvCxnSpPr>
          <p:nvPr/>
        </p:nvCxnSpPr>
        <p:spPr>
          <a:xfrm>
            <a:off x="5554345" y="4201702"/>
            <a:ext cx="2286000" cy="1243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262C1E9-45F5-66EC-9813-A074C4790925}"/>
              </a:ext>
            </a:extLst>
          </p:cNvPr>
          <p:cNvSpPr txBox="1"/>
          <p:nvPr/>
        </p:nvSpPr>
        <p:spPr>
          <a:xfrm>
            <a:off x="2250014" y="3669511"/>
            <a:ext cx="1941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Viterbi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9448894-4964-58BC-DAA7-57ECFB5572AC}"/>
              </a:ext>
            </a:extLst>
          </p:cNvPr>
          <p:cNvSpPr txBox="1"/>
          <p:nvPr/>
        </p:nvSpPr>
        <p:spPr>
          <a:xfrm>
            <a:off x="5726639" y="3321049"/>
            <a:ext cx="1941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Merge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DA6416-A9C9-76C2-4CF0-0BC9DEDBAE02}"/>
              </a:ext>
            </a:extLst>
          </p:cNvPr>
          <p:cNvSpPr txBox="1"/>
          <p:nvPr/>
        </p:nvSpPr>
        <p:spPr>
          <a:xfrm>
            <a:off x="508907" y="1636631"/>
            <a:ext cx="1941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771B74F-3A00-2B4A-E849-ADB191913071}"/>
              </a:ext>
            </a:extLst>
          </p:cNvPr>
          <p:cNvSpPr txBox="1"/>
          <p:nvPr/>
        </p:nvSpPr>
        <p:spPr>
          <a:xfrm>
            <a:off x="3985532" y="1663727"/>
            <a:ext cx="1941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Viterbi Path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A9EAD3B-4205-EFB2-28CC-8ED4BB1CD6A8}"/>
              </a:ext>
            </a:extLst>
          </p:cNvPr>
          <p:cNvSpPr txBox="1"/>
          <p:nvPr/>
        </p:nvSpPr>
        <p:spPr>
          <a:xfrm>
            <a:off x="7462157" y="1701997"/>
            <a:ext cx="1941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Merged Events</a:t>
            </a:r>
          </a:p>
        </p:txBody>
      </p:sp>
      <p:sp>
        <p:nvSpPr>
          <p:cNvPr id="36" name="Google Shape;792;p44">
            <a:extLst>
              <a:ext uri="{FF2B5EF4-FFF2-40B4-BE49-F238E27FC236}">
                <a16:creationId xmlns:a16="http://schemas.microsoft.com/office/drawing/2014/main" id="{B579CCF4-D1AC-E7B8-2167-95191190E4FF}"/>
              </a:ext>
            </a:extLst>
          </p:cNvPr>
          <p:cNvSpPr/>
          <p:nvPr/>
        </p:nvSpPr>
        <p:spPr>
          <a:xfrm flipV="1">
            <a:off x="4439920" y="3569925"/>
            <a:ext cx="1042416" cy="1275293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algn="bl" rotWithShape="0">
              <a:srgbClr val="FF00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C252AD8-F5E7-FBED-CF94-7729CA6A9249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9030970" y="4214135"/>
            <a:ext cx="9461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5">
            <a:extLst>
              <a:ext uri="{FF2B5EF4-FFF2-40B4-BE49-F238E27FC236}">
                <a16:creationId xmlns:a16="http://schemas.microsoft.com/office/drawing/2014/main" id="{F8B6E2E9-8416-E9FE-CB06-1B5B0DF9DD8B}"/>
              </a:ext>
            </a:extLst>
          </p:cNvPr>
          <p:cNvSpPr/>
          <p:nvPr/>
        </p:nvSpPr>
        <p:spPr>
          <a:xfrm>
            <a:off x="9977120" y="3689182"/>
            <a:ext cx="1930400" cy="1025037"/>
          </a:xfrm>
          <a:prstGeom prst="roundRect">
            <a:avLst>
              <a:gd name="adj" fmla="val 9166"/>
            </a:avLst>
          </a:prstGeom>
          <a:solidFill>
            <a:srgbClr val="E5EFFF"/>
          </a:solidFill>
          <a:ln w="38100" cap="flat" cmpd="sng" algn="ctr">
            <a:solidFill>
              <a:srgbClr val="4473C4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Noise Reduction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1" grpId="0"/>
      <p:bldP spid="32" grpId="0"/>
      <p:bldP spid="34" grpId="0"/>
      <p:bldP spid="35" grpId="0"/>
      <p:bldP spid="36" grpId="0" animBg="1"/>
      <p:bldP spid="40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E85F14-80C2-BB9E-5FBB-735F4CAAF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3" y="866164"/>
            <a:ext cx="11730748" cy="770467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can detect background noise which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spans multiple events</a:t>
            </a:r>
          </a:p>
        </p:txBody>
      </p:sp>
      <p:sp>
        <p:nvSpPr>
          <p:cNvPr id="538" name="Google Shape;538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CRANE Reduces Noise In The Raw Signal</a:t>
            </a:r>
            <a:endParaRPr dirty="0"/>
          </a:p>
        </p:txBody>
      </p:sp>
      <p:sp>
        <p:nvSpPr>
          <p:cNvPr id="539" name="Google Shape;539;p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97</a:t>
            </a:fld>
            <a:endParaRPr/>
          </a:p>
        </p:txBody>
      </p:sp>
      <p:sp>
        <p:nvSpPr>
          <p:cNvPr id="12" name="Rounded Rectangle 35">
            <a:extLst>
              <a:ext uri="{FF2B5EF4-FFF2-40B4-BE49-F238E27FC236}">
                <a16:creationId xmlns:a16="http://schemas.microsoft.com/office/drawing/2014/main" id="{1C47F7CC-974B-D634-B380-380323B530B3}"/>
              </a:ext>
            </a:extLst>
          </p:cNvPr>
          <p:cNvSpPr/>
          <p:nvPr/>
        </p:nvSpPr>
        <p:spPr>
          <a:xfrm>
            <a:off x="4335781" y="2505790"/>
            <a:ext cx="1190625" cy="3355085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4C394C-B43D-A73D-D78A-D1FBE10ABCC3}"/>
              </a:ext>
            </a:extLst>
          </p:cNvPr>
          <p:cNvSpPr/>
          <p:nvPr/>
        </p:nvSpPr>
        <p:spPr>
          <a:xfrm>
            <a:off x="4484280" y="3290247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92E66D-41C7-7CC9-0EC4-2CE91C0973FD}"/>
              </a:ext>
            </a:extLst>
          </p:cNvPr>
          <p:cNvSpPr/>
          <p:nvPr/>
        </p:nvSpPr>
        <p:spPr>
          <a:xfrm>
            <a:off x="4484280" y="2662914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BAFE2-A1E5-F5E4-AA93-0B1E08BF0545}"/>
              </a:ext>
            </a:extLst>
          </p:cNvPr>
          <p:cNvSpPr/>
          <p:nvPr/>
        </p:nvSpPr>
        <p:spPr>
          <a:xfrm>
            <a:off x="4484280" y="5188865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352090-0688-FBC8-D612-4D95184D57E1}"/>
              </a:ext>
            </a:extLst>
          </p:cNvPr>
          <p:cNvSpPr/>
          <p:nvPr/>
        </p:nvSpPr>
        <p:spPr>
          <a:xfrm>
            <a:off x="4484280" y="4541100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69063C-23D4-30C9-809E-8500EEFDAC2F}"/>
              </a:ext>
            </a:extLst>
          </p:cNvPr>
          <p:cNvSpPr/>
          <p:nvPr/>
        </p:nvSpPr>
        <p:spPr>
          <a:xfrm>
            <a:off x="4484280" y="3913767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9" name="Rounded Rectangle 35">
            <a:extLst>
              <a:ext uri="{FF2B5EF4-FFF2-40B4-BE49-F238E27FC236}">
                <a16:creationId xmlns:a16="http://schemas.microsoft.com/office/drawing/2014/main" id="{EBAF69E3-B7AD-C53B-1BE5-E6FA31A0C484}"/>
              </a:ext>
            </a:extLst>
          </p:cNvPr>
          <p:cNvSpPr/>
          <p:nvPr/>
        </p:nvSpPr>
        <p:spPr>
          <a:xfrm>
            <a:off x="855374" y="2498902"/>
            <a:ext cx="1190625" cy="3355085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C8BF48-2B3E-9FEC-F699-26D0A0D83284}"/>
              </a:ext>
            </a:extLst>
          </p:cNvPr>
          <p:cNvSpPr/>
          <p:nvPr/>
        </p:nvSpPr>
        <p:spPr>
          <a:xfrm>
            <a:off x="1003873" y="3931124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BBD3AD-4539-174E-18C2-4CC6F60A8BF8}"/>
              </a:ext>
            </a:extLst>
          </p:cNvPr>
          <p:cNvSpPr/>
          <p:nvPr/>
        </p:nvSpPr>
        <p:spPr>
          <a:xfrm>
            <a:off x="1003873" y="3283359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330B65-0945-0230-B58B-4F548EDE8968}"/>
              </a:ext>
            </a:extLst>
          </p:cNvPr>
          <p:cNvSpPr/>
          <p:nvPr/>
        </p:nvSpPr>
        <p:spPr>
          <a:xfrm>
            <a:off x="1003873" y="2656026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7E103C4-C23D-7BA0-3B2E-818BD893F40F}"/>
              </a:ext>
            </a:extLst>
          </p:cNvPr>
          <p:cNvSpPr/>
          <p:nvPr/>
        </p:nvSpPr>
        <p:spPr>
          <a:xfrm>
            <a:off x="1003873" y="5226652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1.99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283E83-CAE2-512E-659B-73789094300C}"/>
              </a:ext>
            </a:extLst>
          </p:cNvPr>
          <p:cNvSpPr/>
          <p:nvPr/>
        </p:nvSpPr>
        <p:spPr>
          <a:xfrm>
            <a:off x="1003873" y="4578888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1.20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771B74F-3A00-2B4A-E849-ADB191913071}"/>
              </a:ext>
            </a:extLst>
          </p:cNvPr>
          <p:cNvSpPr txBox="1"/>
          <p:nvPr/>
        </p:nvSpPr>
        <p:spPr>
          <a:xfrm>
            <a:off x="3957593" y="2020624"/>
            <a:ext cx="1941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Viterbi Path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A9EAD3B-4205-EFB2-28CC-8ED4BB1CD6A8}"/>
              </a:ext>
            </a:extLst>
          </p:cNvPr>
          <p:cNvSpPr txBox="1"/>
          <p:nvPr/>
        </p:nvSpPr>
        <p:spPr>
          <a:xfrm>
            <a:off x="852579" y="1664307"/>
            <a:ext cx="1190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Merged Events</a:t>
            </a:r>
          </a:p>
        </p:txBody>
      </p:sp>
      <p:sp>
        <p:nvSpPr>
          <p:cNvPr id="25" name="Rounded Rectangle 35">
            <a:extLst>
              <a:ext uri="{FF2B5EF4-FFF2-40B4-BE49-F238E27FC236}">
                <a16:creationId xmlns:a16="http://schemas.microsoft.com/office/drawing/2014/main" id="{8A79F701-E2A4-F5D9-A2AD-F088F90758FC}"/>
              </a:ext>
            </a:extLst>
          </p:cNvPr>
          <p:cNvSpPr/>
          <p:nvPr/>
        </p:nvSpPr>
        <p:spPr>
          <a:xfrm>
            <a:off x="7841448" y="2505790"/>
            <a:ext cx="1190625" cy="3355085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57B2B05-DE4D-D496-6EC3-F39496A86A7B}"/>
              </a:ext>
            </a:extLst>
          </p:cNvPr>
          <p:cNvSpPr/>
          <p:nvPr/>
        </p:nvSpPr>
        <p:spPr>
          <a:xfrm>
            <a:off x="7989947" y="3290247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30AA2FA-2CBE-0E24-68D8-3BC2870795B4}"/>
              </a:ext>
            </a:extLst>
          </p:cNvPr>
          <p:cNvSpPr/>
          <p:nvPr/>
        </p:nvSpPr>
        <p:spPr>
          <a:xfrm>
            <a:off x="7989947" y="2662914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7197B4-54DE-E31A-280B-F2C82A93CCE8}"/>
              </a:ext>
            </a:extLst>
          </p:cNvPr>
          <p:cNvSpPr/>
          <p:nvPr/>
        </p:nvSpPr>
        <p:spPr>
          <a:xfrm>
            <a:off x="7989947" y="5188865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1.98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5A1F37-6338-6663-209F-2A7B03FB8B39}"/>
              </a:ext>
            </a:extLst>
          </p:cNvPr>
          <p:cNvSpPr/>
          <p:nvPr/>
        </p:nvSpPr>
        <p:spPr>
          <a:xfrm>
            <a:off x="7989947" y="4541100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1.21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314B479-2B23-BB1A-3AA9-F4C986061EC8}"/>
              </a:ext>
            </a:extLst>
          </p:cNvPr>
          <p:cNvSpPr/>
          <p:nvPr/>
        </p:nvSpPr>
        <p:spPr>
          <a:xfrm>
            <a:off x="7989947" y="3913767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-0.52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870CBD5-1598-6801-F43B-19E0885BB0F5}"/>
              </a:ext>
            </a:extLst>
          </p:cNvPr>
          <p:cNvCxnSpPr>
            <a:cxnSpLocks/>
            <a:stCxn id="12" idx="3"/>
            <a:endCxn id="25" idx="1"/>
          </p:cNvCxnSpPr>
          <p:nvPr/>
        </p:nvCxnSpPr>
        <p:spPr>
          <a:xfrm>
            <a:off x="5526406" y="4183333"/>
            <a:ext cx="231504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279C296A-7F12-3B28-6F96-9EE0285C49BD}"/>
              </a:ext>
            </a:extLst>
          </p:cNvPr>
          <p:cNvSpPr txBox="1"/>
          <p:nvPr/>
        </p:nvSpPr>
        <p:spPr>
          <a:xfrm>
            <a:off x="7260907" y="1664685"/>
            <a:ext cx="2346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State Emission Means</a:t>
            </a:r>
          </a:p>
        </p:txBody>
      </p:sp>
    </p:spTree>
    <p:extLst>
      <p:ext uri="{BB962C8B-B14F-4D97-AF65-F5344CB8AC3E}">
        <p14:creationId xmlns:p14="http://schemas.microsoft.com/office/powerpoint/2010/main" val="294288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4" grpId="0"/>
      <p:bldP spid="25" grpId="0" animBg="1"/>
      <p:bldP spid="26" grpId="0" animBg="1"/>
      <p:bldP spid="29" grpId="0" animBg="1"/>
      <p:bldP spid="30" grpId="0" animBg="1"/>
      <p:bldP spid="38" grpId="0" animBg="1"/>
      <p:bldP spid="39" grpId="0" animBg="1"/>
      <p:bldP spid="45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E85F14-80C2-BB9E-5FBB-735F4CAAF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3" y="866164"/>
            <a:ext cx="11730748" cy="770467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can detect background noise which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spans multiple events</a:t>
            </a:r>
          </a:p>
        </p:txBody>
      </p:sp>
      <p:sp>
        <p:nvSpPr>
          <p:cNvPr id="538" name="Google Shape;538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CRANE Reduces Noise In The Raw Signal</a:t>
            </a:r>
            <a:endParaRPr dirty="0"/>
          </a:p>
        </p:txBody>
      </p:sp>
      <p:sp>
        <p:nvSpPr>
          <p:cNvPr id="539" name="Google Shape;539;p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98</a:t>
            </a:fld>
            <a:endParaRPr/>
          </a:p>
        </p:txBody>
      </p:sp>
      <p:sp>
        <p:nvSpPr>
          <p:cNvPr id="19" name="Rounded Rectangle 35">
            <a:extLst>
              <a:ext uri="{FF2B5EF4-FFF2-40B4-BE49-F238E27FC236}">
                <a16:creationId xmlns:a16="http://schemas.microsoft.com/office/drawing/2014/main" id="{EBAF69E3-B7AD-C53B-1BE5-E6FA31A0C484}"/>
              </a:ext>
            </a:extLst>
          </p:cNvPr>
          <p:cNvSpPr/>
          <p:nvPr/>
        </p:nvSpPr>
        <p:spPr>
          <a:xfrm>
            <a:off x="804574" y="2498902"/>
            <a:ext cx="1190625" cy="3355085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C8BF48-2B3E-9FEC-F699-26D0A0D83284}"/>
              </a:ext>
            </a:extLst>
          </p:cNvPr>
          <p:cNvSpPr/>
          <p:nvPr/>
        </p:nvSpPr>
        <p:spPr>
          <a:xfrm>
            <a:off x="953073" y="3931124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BBD3AD-4539-174E-18C2-4CC6F60A8BF8}"/>
              </a:ext>
            </a:extLst>
          </p:cNvPr>
          <p:cNvSpPr/>
          <p:nvPr/>
        </p:nvSpPr>
        <p:spPr>
          <a:xfrm>
            <a:off x="953073" y="3283359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330B65-0945-0230-B58B-4F548EDE8968}"/>
              </a:ext>
            </a:extLst>
          </p:cNvPr>
          <p:cNvSpPr/>
          <p:nvPr/>
        </p:nvSpPr>
        <p:spPr>
          <a:xfrm>
            <a:off x="953073" y="2656026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7E103C4-C23D-7BA0-3B2E-818BD893F40F}"/>
              </a:ext>
            </a:extLst>
          </p:cNvPr>
          <p:cNvSpPr/>
          <p:nvPr/>
        </p:nvSpPr>
        <p:spPr>
          <a:xfrm>
            <a:off x="953073" y="5226652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1.99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283E83-CAE2-512E-659B-73789094300C}"/>
              </a:ext>
            </a:extLst>
          </p:cNvPr>
          <p:cNvSpPr/>
          <p:nvPr/>
        </p:nvSpPr>
        <p:spPr>
          <a:xfrm>
            <a:off x="953073" y="4578888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1.20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A9EAD3B-4205-EFB2-28CC-8ED4BB1CD6A8}"/>
              </a:ext>
            </a:extLst>
          </p:cNvPr>
          <p:cNvSpPr txBox="1"/>
          <p:nvPr/>
        </p:nvSpPr>
        <p:spPr>
          <a:xfrm>
            <a:off x="801779" y="1664307"/>
            <a:ext cx="1190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Merged Events</a:t>
            </a:r>
          </a:p>
        </p:txBody>
      </p:sp>
      <p:sp>
        <p:nvSpPr>
          <p:cNvPr id="25" name="Rounded Rectangle 35">
            <a:extLst>
              <a:ext uri="{FF2B5EF4-FFF2-40B4-BE49-F238E27FC236}">
                <a16:creationId xmlns:a16="http://schemas.microsoft.com/office/drawing/2014/main" id="{8A79F701-E2A4-F5D9-A2AD-F088F90758FC}"/>
              </a:ext>
            </a:extLst>
          </p:cNvPr>
          <p:cNvSpPr/>
          <p:nvPr/>
        </p:nvSpPr>
        <p:spPr>
          <a:xfrm>
            <a:off x="4439995" y="2495304"/>
            <a:ext cx="1190625" cy="3355085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57B2B05-DE4D-D496-6EC3-F39496A86A7B}"/>
              </a:ext>
            </a:extLst>
          </p:cNvPr>
          <p:cNvSpPr/>
          <p:nvPr/>
        </p:nvSpPr>
        <p:spPr>
          <a:xfrm>
            <a:off x="4588494" y="3279761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30AA2FA-2CBE-0E24-68D8-3BC2870795B4}"/>
              </a:ext>
            </a:extLst>
          </p:cNvPr>
          <p:cNvSpPr/>
          <p:nvPr/>
        </p:nvSpPr>
        <p:spPr>
          <a:xfrm>
            <a:off x="4588494" y="2652428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7197B4-54DE-E31A-280B-F2C82A93CCE8}"/>
              </a:ext>
            </a:extLst>
          </p:cNvPr>
          <p:cNvSpPr/>
          <p:nvPr/>
        </p:nvSpPr>
        <p:spPr>
          <a:xfrm>
            <a:off x="4588494" y="5178379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1.98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5A1F37-6338-6663-209F-2A7B03FB8B39}"/>
              </a:ext>
            </a:extLst>
          </p:cNvPr>
          <p:cNvSpPr/>
          <p:nvPr/>
        </p:nvSpPr>
        <p:spPr>
          <a:xfrm>
            <a:off x="4588494" y="4530614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1.21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314B479-2B23-BB1A-3AA9-F4C986061EC8}"/>
              </a:ext>
            </a:extLst>
          </p:cNvPr>
          <p:cNvSpPr/>
          <p:nvPr/>
        </p:nvSpPr>
        <p:spPr>
          <a:xfrm>
            <a:off x="4588494" y="3903281"/>
            <a:ext cx="888038" cy="487043"/>
          </a:xfrm>
          <a:prstGeom prst="rect">
            <a:avLst/>
          </a:prstGeom>
          <a:solidFill>
            <a:srgbClr val="DAD3F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-0.52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BE4E74E-E765-E200-7CD0-03F9DD5D8FA3}"/>
              </a:ext>
            </a:extLst>
          </p:cNvPr>
          <p:cNvSpPr txBox="1"/>
          <p:nvPr/>
        </p:nvSpPr>
        <p:spPr>
          <a:xfrm>
            <a:off x="3859454" y="1651506"/>
            <a:ext cx="2346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State Emission Means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52D7C0-1140-6B9A-5340-5E90426AB82A}"/>
              </a:ext>
            </a:extLst>
          </p:cNvPr>
          <p:cNvSpPr/>
          <p:nvPr/>
        </p:nvSpPr>
        <p:spPr>
          <a:xfrm>
            <a:off x="2743760" y="4102977"/>
            <a:ext cx="944880" cy="1303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91293-452E-754E-6FF7-088519AE7A5C}"/>
              </a:ext>
            </a:extLst>
          </p:cNvPr>
          <p:cNvSpPr/>
          <p:nvPr/>
        </p:nvSpPr>
        <p:spPr>
          <a:xfrm>
            <a:off x="6024880" y="3931124"/>
            <a:ext cx="944880" cy="1303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83B067-5AD8-48CA-39AB-43ABB0B403BB}"/>
              </a:ext>
            </a:extLst>
          </p:cNvPr>
          <p:cNvSpPr/>
          <p:nvPr/>
        </p:nvSpPr>
        <p:spPr>
          <a:xfrm>
            <a:off x="6024880" y="4260012"/>
            <a:ext cx="944880" cy="1303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ounded Rectangle 35">
            <a:extLst>
              <a:ext uri="{FF2B5EF4-FFF2-40B4-BE49-F238E27FC236}">
                <a16:creationId xmlns:a16="http://schemas.microsoft.com/office/drawing/2014/main" id="{607C3E17-EBC9-9527-E58A-1EF770180BF2}"/>
              </a:ext>
            </a:extLst>
          </p:cNvPr>
          <p:cNvSpPr/>
          <p:nvPr/>
        </p:nvSpPr>
        <p:spPr>
          <a:xfrm>
            <a:off x="7404599" y="2499698"/>
            <a:ext cx="1190625" cy="3355085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01139D-2A17-1F83-9AF6-0BC38AA4A10E}"/>
              </a:ext>
            </a:extLst>
          </p:cNvPr>
          <p:cNvSpPr/>
          <p:nvPr/>
        </p:nvSpPr>
        <p:spPr>
          <a:xfrm>
            <a:off x="7553098" y="3931920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0.06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C48A9C-1B55-F520-8448-97C5D5C8B9E9}"/>
              </a:ext>
            </a:extLst>
          </p:cNvPr>
          <p:cNvSpPr/>
          <p:nvPr/>
        </p:nvSpPr>
        <p:spPr>
          <a:xfrm>
            <a:off x="7553098" y="3284155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2A27A6-70CB-3F16-4A15-44E81675D703}"/>
              </a:ext>
            </a:extLst>
          </p:cNvPr>
          <p:cNvSpPr/>
          <p:nvPr/>
        </p:nvSpPr>
        <p:spPr>
          <a:xfrm>
            <a:off x="7553098" y="2656822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0.01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312EDD-20E8-F93F-5EC4-E0EE2EC0EE2A}"/>
              </a:ext>
            </a:extLst>
          </p:cNvPr>
          <p:cNvSpPr/>
          <p:nvPr/>
        </p:nvSpPr>
        <p:spPr>
          <a:xfrm>
            <a:off x="7553098" y="5227448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0.01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D70D7D-6B52-8BD1-2105-95B671D0318D}"/>
              </a:ext>
            </a:extLst>
          </p:cNvPr>
          <p:cNvSpPr/>
          <p:nvPr/>
        </p:nvSpPr>
        <p:spPr>
          <a:xfrm>
            <a:off x="7553098" y="4579684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534AFA-1AE9-B314-B151-A1D83D879ED3}"/>
              </a:ext>
            </a:extLst>
          </p:cNvPr>
          <p:cNvSpPr txBox="1"/>
          <p:nvPr/>
        </p:nvSpPr>
        <p:spPr>
          <a:xfrm>
            <a:off x="6960925" y="1947023"/>
            <a:ext cx="2072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Differences</a:t>
            </a:r>
          </a:p>
        </p:txBody>
      </p:sp>
      <p:sp>
        <p:nvSpPr>
          <p:cNvPr id="27" name="Left Brace 26">
            <a:extLst>
              <a:ext uri="{FF2B5EF4-FFF2-40B4-BE49-F238E27FC236}">
                <a16:creationId xmlns:a16="http://schemas.microsoft.com/office/drawing/2014/main" id="{9C94A816-91B8-2970-EDBC-0E1D20DF7509}"/>
              </a:ext>
            </a:extLst>
          </p:cNvPr>
          <p:cNvSpPr/>
          <p:nvPr/>
        </p:nvSpPr>
        <p:spPr>
          <a:xfrm flipH="1">
            <a:off x="8661160" y="2652428"/>
            <a:ext cx="705077" cy="1796885"/>
          </a:xfrm>
          <a:prstGeom prst="leftBrace">
            <a:avLst>
              <a:gd name="adj1" fmla="val 77564"/>
              <a:gd name="adj2" fmla="val 50000"/>
            </a:avLst>
          </a:prstGeom>
          <a:noFill/>
          <a:ln w="31750" cap="flat" cmpd="sng" algn="ctr">
            <a:solidFill>
              <a:srgbClr val="C006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buClrTx/>
              <a:defRPr/>
            </a:pPr>
            <a:endParaRPr lang="en-CH" sz="18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ounded Rectangle 35">
            <a:extLst>
              <a:ext uri="{FF2B5EF4-FFF2-40B4-BE49-F238E27FC236}">
                <a16:creationId xmlns:a16="http://schemas.microsoft.com/office/drawing/2014/main" id="{3DB3DB9A-6E9F-0356-428E-509FB061448C}"/>
              </a:ext>
            </a:extLst>
          </p:cNvPr>
          <p:cNvSpPr/>
          <p:nvPr/>
        </p:nvSpPr>
        <p:spPr>
          <a:xfrm>
            <a:off x="9416859" y="2495304"/>
            <a:ext cx="1190625" cy="3355085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4CDA718-AF8B-4E5D-D6D8-537C7422612E}"/>
              </a:ext>
            </a:extLst>
          </p:cNvPr>
          <p:cNvSpPr/>
          <p:nvPr/>
        </p:nvSpPr>
        <p:spPr>
          <a:xfrm>
            <a:off x="9565358" y="3927526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0.02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BD873D5-D20B-D574-4353-23E1EE0FAE49}"/>
              </a:ext>
            </a:extLst>
          </p:cNvPr>
          <p:cNvSpPr/>
          <p:nvPr/>
        </p:nvSpPr>
        <p:spPr>
          <a:xfrm>
            <a:off x="9565358" y="3279761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0.03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3B1FB1-C02D-A5CD-79F6-2021D90D7D23}"/>
              </a:ext>
            </a:extLst>
          </p:cNvPr>
          <p:cNvSpPr/>
          <p:nvPr/>
        </p:nvSpPr>
        <p:spPr>
          <a:xfrm>
            <a:off x="9565358" y="2652428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---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262C596-9204-EF93-EFC1-DBB09DF71BCD}"/>
              </a:ext>
            </a:extLst>
          </p:cNvPr>
          <p:cNvSpPr/>
          <p:nvPr/>
        </p:nvSpPr>
        <p:spPr>
          <a:xfrm>
            <a:off x="9565358" y="5223054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---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2DA16EC-49E0-206C-B088-4E14CD67817F}"/>
              </a:ext>
            </a:extLst>
          </p:cNvPr>
          <p:cNvSpPr/>
          <p:nvPr/>
        </p:nvSpPr>
        <p:spPr>
          <a:xfrm>
            <a:off x="9565358" y="4575290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0.02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A24B834-9318-C847-0BF1-DC5EA145D64D}"/>
              </a:ext>
            </a:extLst>
          </p:cNvPr>
          <p:cNvSpPr txBox="1"/>
          <p:nvPr/>
        </p:nvSpPr>
        <p:spPr>
          <a:xfrm>
            <a:off x="8973185" y="1650469"/>
            <a:ext cx="2072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Windowed Average</a:t>
            </a:r>
          </a:p>
        </p:txBody>
      </p:sp>
    </p:spTree>
    <p:extLst>
      <p:ext uri="{BB962C8B-B14F-4D97-AF65-F5344CB8AC3E}">
        <p14:creationId xmlns:p14="http://schemas.microsoft.com/office/powerpoint/2010/main" val="349738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1" grpId="0" animBg="1"/>
      <p:bldP spid="32" grpId="0" animBg="1"/>
      <p:bldP spid="33" grpId="0" animBg="1"/>
      <p:bldP spid="36" grpId="0" animBg="1"/>
      <p:bldP spid="37" grpId="0" animBg="1"/>
      <p:bldP spid="40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E85F14-80C2-BB9E-5FBB-735F4CAAF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3" y="866164"/>
            <a:ext cx="11730748" cy="770467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can detect background noise which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spans multiple events</a:t>
            </a:r>
          </a:p>
        </p:txBody>
      </p:sp>
      <p:sp>
        <p:nvSpPr>
          <p:cNvPr id="538" name="Google Shape;538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CRANE Reduces Noise In The Raw Signal</a:t>
            </a:r>
            <a:endParaRPr dirty="0"/>
          </a:p>
        </p:txBody>
      </p:sp>
      <p:sp>
        <p:nvSpPr>
          <p:cNvPr id="539" name="Google Shape;539;p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99</a:t>
            </a:fld>
            <a:endParaRPr/>
          </a:p>
        </p:txBody>
      </p:sp>
      <p:sp>
        <p:nvSpPr>
          <p:cNvPr id="19" name="Rounded Rectangle 35">
            <a:extLst>
              <a:ext uri="{FF2B5EF4-FFF2-40B4-BE49-F238E27FC236}">
                <a16:creationId xmlns:a16="http://schemas.microsoft.com/office/drawing/2014/main" id="{EBAF69E3-B7AD-C53B-1BE5-E6FA31A0C484}"/>
              </a:ext>
            </a:extLst>
          </p:cNvPr>
          <p:cNvSpPr/>
          <p:nvPr/>
        </p:nvSpPr>
        <p:spPr>
          <a:xfrm>
            <a:off x="804574" y="2498902"/>
            <a:ext cx="1190625" cy="3355085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C8BF48-2B3E-9FEC-F699-26D0A0D83284}"/>
              </a:ext>
            </a:extLst>
          </p:cNvPr>
          <p:cNvSpPr/>
          <p:nvPr/>
        </p:nvSpPr>
        <p:spPr>
          <a:xfrm>
            <a:off x="953073" y="3931124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BBD3AD-4539-174E-18C2-4CC6F60A8BF8}"/>
              </a:ext>
            </a:extLst>
          </p:cNvPr>
          <p:cNvSpPr/>
          <p:nvPr/>
        </p:nvSpPr>
        <p:spPr>
          <a:xfrm>
            <a:off x="953073" y="3283359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330B65-0945-0230-B58B-4F548EDE8968}"/>
              </a:ext>
            </a:extLst>
          </p:cNvPr>
          <p:cNvSpPr/>
          <p:nvPr/>
        </p:nvSpPr>
        <p:spPr>
          <a:xfrm>
            <a:off x="953073" y="2656026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7E103C4-C23D-7BA0-3B2E-818BD893F40F}"/>
              </a:ext>
            </a:extLst>
          </p:cNvPr>
          <p:cNvSpPr/>
          <p:nvPr/>
        </p:nvSpPr>
        <p:spPr>
          <a:xfrm>
            <a:off x="953073" y="5226652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1.99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283E83-CAE2-512E-659B-73789094300C}"/>
              </a:ext>
            </a:extLst>
          </p:cNvPr>
          <p:cNvSpPr/>
          <p:nvPr/>
        </p:nvSpPr>
        <p:spPr>
          <a:xfrm>
            <a:off x="953073" y="4578888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1.20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A9EAD3B-4205-EFB2-28CC-8ED4BB1CD6A8}"/>
              </a:ext>
            </a:extLst>
          </p:cNvPr>
          <p:cNvSpPr txBox="1"/>
          <p:nvPr/>
        </p:nvSpPr>
        <p:spPr>
          <a:xfrm>
            <a:off x="801779" y="1664307"/>
            <a:ext cx="1190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Merged Events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BE4E74E-E765-E200-7CD0-03F9DD5D8FA3}"/>
              </a:ext>
            </a:extLst>
          </p:cNvPr>
          <p:cNvSpPr txBox="1"/>
          <p:nvPr/>
        </p:nvSpPr>
        <p:spPr>
          <a:xfrm>
            <a:off x="3847667" y="1650710"/>
            <a:ext cx="2346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Windowed Average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91293-452E-754E-6FF7-088519AE7A5C}"/>
              </a:ext>
            </a:extLst>
          </p:cNvPr>
          <p:cNvSpPr/>
          <p:nvPr/>
        </p:nvSpPr>
        <p:spPr>
          <a:xfrm>
            <a:off x="4593352" y="3944166"/>
            <a:ext cx="944880" cy="1303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83B067-5AD8-48CA-39AB-43ABB0B403BB}"/>
              </a:ext>
            </a:extLst>
          </p:cNvPr>
          <p:cNvSpPr/>
          <p:nvPr/>
        </p:nvSpPr>
        <p:spPr>
          <a:xfrm>
            <a:off x="4593352" y="4273054"/>
            <a:ext cx="944880" cy="1303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ounded Rectangle 35">
            <a:extLst>
              <a:ext uri="{FF2B5EF4-FFF2-40B4-BE49-F238E27FC236}">
                <a16:creationId xmlns:a16="http://schemas.microsoft.com/office/drawing/2014/main" id="{607C3E17-EBC9-9527-E58A-1EF770180BF2}"/>
              </a:ext>
            </a:extLst>
          </p:cNvPr>
          <p:cNvSpPr/>
          <p:nvPr/>
        </p:nvSpPr>
        <p:spPr>
          <a:xfrm>
            <a:off x="7392812" y="2498902"/>
            <a:ext cx="1190625" cy="3355085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01139D-2A17-1F83-9AF6-0BC38AA4A10E}"/>
              </a:ext>
            </a:extLst>
          </p:cNvPr>
          <p:cNvSpPr/>
          <p:nvPr/>
        </p:nvSpPr>
        <p:spPr>
          <a:xfrm>
            <a:off x="7541311" y="3931124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-0.48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C48A9C-1B55-F520-8448-97C5D5C8B9E9}"/>
              </a:ext>
            </a:extLst>
          </p:cNvPr>
          <p:cNvSpPr/>
          <p:nvPr/>
        </p:nvSpPr>
        <p:spPr>
          <a:xfrm>
            <a:off x="7541311" y="3283359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-1.55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2A27A6-70CB-3F16-4A15-44E81675D703}"/>
              </a:ext>
            </a:extLst>
          </p:cNvPr>
          <p:cNvSpPr/>
          <p:nvPr/>
        </p:nvSpPr>
        <p:spPr>
          <a:xfrm>
            <a:off x="7541311" y="2656026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0.45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312EDD-20E8-F93F-5EC4-E0EE2EC0EE2A}"/>
              </a:ext>
            </a:extLst>
          </p:cNvPr>
          <p:cNvSpPr/>
          <p:nvPr/>
        </p:nvSpPr>
        <p:spPr>
          <a:xfrm>
            <a:off x="7541311" y="5226652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1.99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D70D7D-6B52-8BD1-2105-95B671D0318D}"/>
              </a:ext>
            </a:extLst>
          </p:cNvPr>
          <p:cNvSpPr/>
          <p:nvPr/>
        </p:nvSpPr>
        <p:spPr>
          <a:xfrm>
            <a:off x="7541311" y="4578888"/>
            <a:ext cx="888038" cy="487043"/>
          </a:xfrm>
          <a:prstGeom prst="rect">
            <a:avLst/>
          </a:prstGeom>
          <a:solidFill>
            <a:srgbClr val="E5E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1.18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534AFA-1AE9-B314-B151-A1D83D879ED3}"/>
              </a:ext>
            </a:extLst>
          </p:cNvPr>
          <p:cNvSpPr txBox="1"/>
          <p:nvPr/>
        </p:nvSpPr>
        <p:spPr>
          <a:xfrm>
            <a:off x="6949138" y="1650710"/>
            <a:ext cx="2072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Corrected</a:t>
            </a:r>
          </a:p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Events</a:t>
            </a:r>
          </a:p>
        </p:txBody>
      </p:sp>
      <p:sp>
        <p:nvSpPr>
          <p:cNvPr id="12" name="Rounded Rectangle 35">
            <a:extLst>
              <a:ext uri="{FF2B5EF4-FFF2-40B4-BE49-F238E27FC236}">
                <a16:creationId xmlns:a16="http://schemas.microsoft.com/office/drawing/2014/main" id="{A1685F63-DEA9-DFCC-E49D-BD78EA104D4F}"/>
              </a:ext>
            </a:extLst>
          </p:cNvPr>
          <p:cNvSpPr/>
          <p:nvPr/>
        </p:nvSpPr>
        <p:spPr>
          <a:xfrm>
            <a:off x="4425414" y="2494508"/>
            <a:ext cx="1190625" cy="3355085"/>
          </a:xfrm>
          <a:prstGeom prst="roundRect">
            <a:avLst>
              <a:gd name="adj" fmla="val 9166"/>
            </a:avLst>
          </a:prstGeom>
          <a:solidFill>
            <a:srgbClr val="F2F2F2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BD1432-B56D-5D75-E1F1-B885B3722305}"/>
              </a:ext>
            </a:extLst>
          </p:cNvPr>
          <p:cNvSpPr/>
          <p:nvPr/>
        </p:nvSpPr>
        <p:spPr>
          <a:xfrm>
            <a:off x="4573913" y="3926730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0.02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A7584F-DC54-6B61-6071-D838E337C4EC}"/>
              </a:ext>
            </a:extLst>
          </p:cNvPr>
          <p:cNvSpPr/>
          <p:nvPr/>
        </p:nvSpPr>
        <p:spPr>
          <a:xfrm>
            <a:off x="4573913" y="3278965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D1764C-6232-1EFE-B29C-59B57A38B6AE}"/>
              </a:ext>
            </a:extLst>
          </p:cNvPr>
          <p:cNvSpPr/>
          <p:nvPr/>
        </p:nvSpPr>
        <p:spPr>
          <a:xfrm>
            <a:off x="4573913" y="2651632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---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0E6EAF-F752-E48E-98CC-644A87D7E084}"/>
              </a:ext>
            </a:extLst>
          </p:cNvPr>
          <p:cNvSpPr/>
          <p:nvPr/>
        </p:nvSpPr>
        <p:spPr>
          <a:xfrm>
            <a:off x="4573913" y="5222258"/>
            <a:ext cx="888038" cy="487043"/>
          </a:xfrm>
          <a:prstGeom prst="rect">
            <a:avLst/>
          </a:prstGeom>
          <a:solidFill>
            <a:srgbClr val="F2F2F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---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2E2F08-60BD-C305-B06C-8FF52C86068E}"/>
              </a:ext>
            </a:extLst>
          </p:cNvPr>
          <p:cNvSpPr/>
          <p:nvPr/>
        </p:nvSpPr>
        <p:spPr>
          <a:xfrm>
            <a:off x="4573913" y="4574494"/>
            <a:ext cx="888038" cy="487043"/>
          </a:xfrm>
          <a:prstGeom prst="rect">
            <a:avLst/>
          </a:prstGeom>
          <a:solidFill>
            <a:srgbClr val="FFE0D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0.02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3DAB69D-E6C1-A573-50DE-3423AFA209B8}"/>
              </a:ext>
            </a:extLst>
          </p:cNvPr>
          <p:cNvSpPr/>
          <p:nvPr/>
        </p:nvSpPr>
        <p:spPr>
          <a:xfrm>
            <a:off x="6013093" y="3930328"/>
            <a:ext cx="944880" cy="1303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16AEA5D-E939-F3F3-7710-840FB1A6B9D3}"/>
              </a:ext>
            </a:extLst>
          </p:cNvPr>
          <p:cNvSpPr/>
          <p:nvPr/>
        </p:nvSpPr>
        <p:spPr>
          <a:xfrm>
            <a:off x="6013093" y="4259216"/>
            <a:ext cx="944880" cy="1303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1112569-115E-139A-711B-35A91BEC14F7}"/>
              </a:ext>
            </a:extLst>
          </p:cNvPr>
          <p:cNvSpPr/>
          <p:nvPr/>
        </p:nvSpPr>
        <p:spPr>
          <a:xfrm>
            <a:off x="2743760" y="4102977"/>
            <a:ext cx="944880" cy="1303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11280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38"/>
          <p:cNvSpPr txBox="1">
            <a:spLocks noGrp="1"/>
          </p:cNvSpPr>
          <p:nvPr>
            <p:ph type="title"/>
          </p:nvPr>
        </p:nvSpPr>
        <p:spPr>
          <a:xfrm>
            <a:off x="252743" y="95698"/>
            <a:ext cx="11730600" cy="77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651" name="Google Shape;651;p38"/>
          <p:cNvSpPr txBox="1">
            <a:spLocks noGrp="1"/>
          </p:cNvSpPr>
          <p:nvPr>
            <p:ph type="sldNum" idx="12"/>
          </p:nvPr>
        </p:nvSpPr>
        <p:spPr>
          <a:xfrm>
            <a:off x="11136133" y="6510727"/>
            <a:ext cx="847500" cy="36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100</a:t>
            </a:fld>
            <a:endParaRPr/>
          </a:p>
        </p:txBody>
      </p:sp>
      <p:sp>
        <p:nvSpPr>
          <p:cNvPr id="652" name="Google Shape;652;p38"/>
          <p:cNvSpPr/>
          <p:nvPr/>
        </p:nvSpPr>
        <p:spPr>
          <a:xfrm>
            <a:off x="278375" y="933725"/>
            <a:ext cx="11425200" cy="120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Background</a:t>
            </a:r>
            <a:endParaRPr sz="4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653" name="Google Shape;653;p38"/>
          <p:cNvSpPr/>
          <p:nvPr/>
        </p:nvSpPr>
        <p:spPr>
          <a:xfrm>
            <a:off x="278375" y="2362051"/>
            <a:ext cx="11425200" cy="120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CRANE</a:t>
            </a: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654" name="Google Shape;654;p38"/>
          <p:cNvSpPr/>
          <p:nvPr/>
        </p:nvSpPr>
        <p:spPr>
          <a:xfrm>
            <a:off x="278375" y="3761379"/>
            <a:ext cx="11425200" cy="12033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Results</a:t>
            </a: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655" name="Google Shape;655;p38"/>
          <p:cNvSpPr/>
          <p:nvPr/>
        </p:nvSpPr>
        <p:spPr>
          <a:xfrm>
            <a:off x="278375" y="5165050"/>
            <a:ext cx="11425200" cy="120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Conclusion</a:t>
            </a: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A3F3991-8B77-E6F7-1A9A-688E5DA7C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3" y="866164"/>
            <a:ext cx="11730748" cy="108948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RawHash2 is a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raw signal read-mapping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tool</a:t>
            </a:r>
          </a:p>
        </p:txBody>
      </p:sp>
      <p:sp>
        <p:nvSpPr>
          <p:cNvPr id="661" name="Google Shape;661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Evaluate Our Approach Using RawHash2</a:t>
            </a:r>
            <a:endParaRPr/>
          </a:p>
        </p:txBody>
      </p:sp>
      <p:sp>
        <p:nvSpPr>
          <p:cNvPr id="662" name="Google Shape;662;p3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101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06A2E8-428D-D9E0-FD8D-5D4C84E86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24" y="2054072"/>
            <a:ext cx="9721321" cy="51196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F796D3D-D3A1-AF80-9AE4-DA7011CC1804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2328609" y="2566034"/>
            <a:ext cx="2923" cy="31430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58859F6-C77C-D4AA-C83B-DA229DDEFE7B}"/>
              </a:ext>
            </a:extLst>
          </p:cNvPr>
          <p:cNvSpPr/>
          <p:nvPr/>
        </p:nvSpPr>
        <p:spPr>
          <a:xfrm>
            <a:off x="1080255" y="2880339"/>
            <a:ext cx="2502553" cy="511963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Segmentation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83B3470-314C-8672-F595-06954BCF5A38}"/>
              </a:ext>
            </a:extLst>
          </p:cNvPr>
          <p:cNvCxnSpPr>
            <a:cxnSpLocks/>
            <a:stCxn id="5" idx="2"/>
            <a:endCxn id="12" idx="0"/>
          </p:cNvCxnSpPr>
          <p:nvPr/>
        </p:nvCxnSpPr>
        <p:spPr>
          <a:xfrm flipH="1">
            <a:off x="2330262" y="3392302"/>
            <a:ext cx="1270" cy="107076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CE339A5-35FC-E37D-0E72-028939C863A2}"/>
              </a:ext>
            </a:extLst>
          </p:cNvPr>
          <p:cNvSpPr/>
          <p:nvPr/>
        </p:nvSpPr>
        <p:spPr>
          <a:xfrm>
            <a:off x="1078985" y="4463065"/>
            <a:ext cx="2502553" cy="511963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RawHash2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31806FE-F92C-C52B-8329-9533FBB854BE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flipH="1">
            <a:off x="2328609" y="4975028"/>
            <a:ext cx="1653" cy="37055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CD88706-ADCB-87DD-F033-E8319C71AF56}"/>
              </a:ext>
            </a:extLst>
          </p:cNvPr>
          <p:cNvSpPr/>
          <p:nvPr/>
        </p:nvSpPr>
        <p:spPr>
          <a:xfrm>
            <a:off x="1077332" y="5345585"/>
            <a:ext cx="2502553" cy="865326"/>
          </a:xfrm>
          <a:prstGeom prst="roundRect">
            <a:avLst/>
          </a:prstGeom>
          <a:solidFill>
            <a:srgbClr val="FFF3CE"/>
          </a:solidFill>
          <a:ln w="38100">
            <a:solidFill>
              <a:srgbClr val="FFC3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Baseline </a:t>
            </a:r>
            <a:b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 Mappings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60ED7A-7F61-0C35-F8A9-55D75C54D1C1}"/>
              </a:ext>
            </a:extLst>
          </p:cNvPr>
          <p:cNvSpPr txBox="1"/>
          <p:nvPr/>
        </p:nvSpPr>
        <p:spPr>
          <a:xfrm>
            <a:off x="4969039" y="1592407"/>
            <a:ext cx="1849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Raw Signal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A9CEADD-5D3D-E738-D272-830B68B6006B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5893499" y="2566034"/>
            <a:ext cx="383" cy="30286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0B865CD-9531-E1A2-FA7F-23BCCA8E5686}"/>
              </a:ext>
            </a:extLst>
          </p:cNvPr>
          <p:cNvSpPr/>
          <p:nvPr/>
        </p:nvSpPr>
        <p:spPr>
          <a:xfrm>
            <a:off x="4642222" y="2868897"/>
            <a:ext cx="2502553" cy="511963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Segmentation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0763971-E737-AEFF-DCE4-E58E46C4BD65}"/>
              </a:ext>
            </a:extLst>
          </p:cNvPr>
          <p:cNvCxnSpPr>
            <a:cxnSpLocks/>
            <a:stCxn id="19" idx="2"/>
            <a:endCxn id="27" idx="0"/>
          </p:cNvCxnSpPr>
          <p:nvPr/>
        </p:nvCxnSpPr>
        <p:spPr>
          <a:xfrm>
            <a:off x="5893499" y="3380860"/>
            <a:ext cx="383" cy="27325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4EBA684-5260-2441-8456-1C10A8C118CF}"/>
              </a:ext>
            </a:extLst>
          </p:cNvPr>
          <p:cNvSpPr/>
          <p:nvPr/>
        </p:nvSpPr>
        <p:spPr>
          <a:xfrm>
            <a:off x="4642605" y="4463065"/>
            <a:ext cx="2502553" cy="511963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RawHash2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799F3FC-1647-4432-7D29-7A0393411BAC}"/>
              </a:ext>
            </a:extLst>
          </p:cNvPr>
          <p:cNvCxnSpPr>
            <a:cxnSpLocks/>
            <a:stCxn id="21" idx="2"/>
          </p:cNvCxnSpPr>
          <p:nvPr/>
        </p:nvCxnSpPr>
        <p:spPr>
          <a:xfrm flipH="1">
            <a:off x="5893881" y="4975028"/>
            <a:ext cx="1" cy="33600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848548A-0BB7-ED63-2495-2E5CA48032F0}"/>
              </a:ext>
            </a:extLst>
          </p:cNvPr>
          <p:cNvSpPr/>
          <p:nvPr/>
        </p:nvSpPr>
        <p:spPr>
          <a:xfrm>
            <a:off x="4625574" y="5345585"/>
            <a:ext cx="2502553" cy="865326"/>
          </a:xfrm>
          <a:prstGeom prst="roundRect">
            <a:avLst/>
          </a:prstGeom>
          <a:solidFill>
            <a:srgbClr val="E5EFFF"/>
          </a:solidFill>
          <a:ln w="3810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Corrected </a:t>
            </a:r>
            <a:b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 Mappings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A0F563F-1E52-C7C0-4FEC-17BBDA35E18F}"/>
              </a:ext>
            </a:extLst>
          </p:cNvPr>
          <p:cNvSpPr/>
          <p:nvPr/>
        </p:nvSpPr>
        <p:spPr>
          <a:xfrm>
            <a:off x="4642605" y="3654117"/>
            <a:ext cx="2502553" cy="511963"/>
          </a:xfrm>
          <a:prstGeom prst="roundRect">
            <a:avLst/>
          </a:prstGeom>
          <a:solidFill>
            <a:srgbClr val="E5EFFF"/>
          </a:solidFill>
          <a:ln w="3810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B02EDA3-8FB2-AF81-7506-BAC32D8AC553}"/>
              </a:ext>
            </a:extLst>
          </p:cNvPr>
          <p:cNvCxnSpPr>
            <a:cxnSpLocks/>
            <a:stCxn id="27" idx="2"/>
            <a:endCxn id="21" idx="0"/>
          </p:cNvCxnSpPr>
          <p:nvPr/>
        </p:nvCxnSpPr>
        <p:spPr>
          <a:xfrm>
            <a:off x="5893882" y="4166080"/>
            <a:ext cx="0" cy="29698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144E060-58F4-A433-ADFC-7DF85660EE06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9458389" y="2566034"/>
            <a:ext cx="0" cy="31430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28EBCFB-14C3-1FFE-D4B4-605B51189971}"/>
              </a:ext>
            </a:extLst>
          </p:cNvPr>
          <p:cNvSpPr/>
          <p:nvPr/>
        </p:nvSpPr>
        <p:spPr>
          <a:xfrm>
            <a:off x="8207112" y="2880339"/>
            <a:ext cx="2502553" cy="511963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Basecalling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2CE5D29-2024-C421-9F1D-628E6F03F27C}"/>
              </a:ext>
            </a:extLst>
          </p:cNvPr>
          <p:cNvCxnSpPr>
            <a:cxnSpLocks/>
            <a:stCxn id="44" idx="2"/>
            <a:endCxn id="46" idx="0"/>
          </p:cNvCxnSpPr>
          <p:nvPr/>
        </p:nvCxnSpPr>
        <p:spPr>
          <a:xfrm flipH="1">
            <a:off x="9457119" y="3392302"/>
            <a:ext cx="1270" cy="107076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699B05BD-74DE-46C9-49AB-6D64A5C04AD4}"/>
              </a:ext>
            </a:extLst>
          </p:cNvPr>
          <p:cNvSpPr/>
          <p:nvPr/>
        </p:nvSpPr>
        <p:spPr>
          <a:xfrm>
            <a:off x="8205842" y="4463065"/>
            <a:ext cx="2502553" cy="511963"/>
          </a:xfrm>
          <a:prstGeom prst="roundRect">
            <a:avLst/>
          </a:prstGeom>
          <a:solidFill>
            <a:srgbClr val="FFEBCD"/>
          </a:solidFill>
          <a:ln w="3810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minimap2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6F544D5-22CB-BEDC-867A-83C8E256E531}"/>
              </a:ext>
            </a:extLst>
          </p:cNvPr>
          <p:cNvCxnSpPr>
            <a:cxnSpLocks/>
            <a:stCxn id="46" idx="2"/>
            <a:endCxn id="48" idx="0"/>
          </p:cNvCxnSpPr>
          <p:nvPr/>
        </p:nvCxnSpPr>
        <p:spPr>
          <a:xfrm flipH="1">
            <a:off x="9455466" y="4975028"/>
            <a:ext cx="1653" cy="37055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CC681E51-0EDA-EED3-58E6-A5053A08969A}"/>
              </a:ext>
            </a:extLst>
          </p:cNvPr>
          <p:cNvSpPr/>
          <p:nvPr/>
        </p:nvSpPr>
        <p:spPr>
          <a:xfrm>
            <a:off x="8204189" y="5345585"/>
            <a:ext cx="2502553" cy="865326"/>
          </a:xfrm>
          <a:prstGeom prst="roundRect">
            <a:avLst/>
          </a:prstGeom>
          <a:solidFill>
            <a:srgbClr val="FFF3CE"/>
          </a:solidFill>
          <a:ln w="38100">
            <a:solidFill>
              <a:srgbClr val="FFC3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 Truth Read Mappings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25C6B1-9E06-155F-D30D-2C0F82392270}"/>
              </a:ext>
            </a:extLst>
          </p:cNvPr>
          <p:cNvCxnSpPr>
            <a:cxnSpLocks/>
          </p:cNvCxnSpPr>
          <p:nvPr/>
        </p:nvCxnSpPr>
        <p:spPr>
          <a:xfrm>
            <a:off x="7711440" y="2773680"/>
            <a:ext cx="0" cy="3737047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6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5" grpId="0" animBg="1"/>
      <p:bldP spid="19" grpId="0" animBg="1"/>
      <p:bldP spid="21" grpId="0" animBg="1"/>
      <p:bldP spid="23" grpId="0" animBg="1"/>
      <p:bldP spid="27" grpId="0" animBg="1"/>
      <p:bldP spid="44" grpId="0" animBg="1"/>
      <p:bldP spid="46" grpId="0" animBg="1"/>
      <p:bldP spid="48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CDE3B-8C6C-D1DE-058E-C3981F8C1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3" y="866164"/>
            <a:ext cx="11730748" cy="2424503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datasets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12,000 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 coli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reads for parameter searches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10,000 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 coli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Fruit Fly, and Human reads for evaluation</a:t>
            </a:r>
          </a:p>
        </p:txBody>
      </p:sp>
      <p:sp>
        <p:nvSpPr>
          <p:cNvPr id="765" name="Google Shape;765;p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Datasets</a:t>
            </a:r>
            <a:endParaRPr/>
          </a:p>
        </p:txBody>
      </p:sp>
      <p:sp>
        <p:nvSpPr>
          <p:cNvPr id="766" name="Google Shape;766;p4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102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C681D3-A02B-6EB3-5786-BCC44BD79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120" y="3429000"/>
            <a:ext cx="8763759" cy="2301439"/>
          </a:xfrm>
          <a:prstGeom prst="rect">
            <a:avLst/>
          </a:prstGeom>
        </p:spPr>
      </p:pic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3D88DF70-7D86-A1E5-8E2D-52B4ECA8214F}"/>
              </a:ext>
            </a:extLst>
          </p:cNvPr>
          <p:cNvSpPr txBox="1">
            <a:spLocks/>
          </p:cNvSpPr>
          <p:nvPr/>
        </p:nvSpPr>
        <p:spPr>
          <a:xfrm>
            <a:off x="252743" y="866164"/>
            <a:ext cx="11730748" cy="322006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4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A10C87-8324-E459-D749-E901E7558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3" y="866164"/>
            <a:ext cx="11730748" cy="3220061"/>
          </a:xfrm>
        </p:spPr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We evaluate CRANE’s impact on </a:t>
            </a:r>
            <a:r>
              <a:rPr lang="en-US" sz="2400" b="1" dirty="0">
                <a:solidFill>
                  <a:srgbClr val="4473C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RawHash2’s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 read-mapping F1 score:</a:t>
            </a:r>
            <a:b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</a:br>
            <a:endParaRPr lang="en-US" sz="24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Char char="●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Across three segmentation algorithms</a:t>
            </a: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Char char="○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Scrappie R9</a:t>
            </a: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Char char="○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Scrappie R10</a:t>
            </a: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Char char="○"/>
            </a:pPr>
            <a:r>
              <a:rPr lang="en-US" sz="240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Campolina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 (ML-based)</a:t>
            </a:r>
            <a:b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</a:br>
            <a:endParaRPr lang="en-US" sz="24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Char char="●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With and without an existing error correction mechanism </a:t>
            </a: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Char char="○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venir"/>
              </a:rPr>
              <a:t>Homopolymer Compression (HPC)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7" name="Google Shape;757;p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Evaluation Methodology</a:t>
            </a:r>
            <a:endParaRPr/>
          </a:p>
        </p:txBody>
      </p:sp>
      <p:sp>
        <p:nvSpPr>
          <p:cNvPr id="758" name="Google Shape;758;p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42"/>
          <p:cNvSpPr txBox="1">
            <a:spLocks noGrp="1"/>
          </p:cNvSpPr>
          <p:nvPr>
            <p:ph type="title"/>
          </p:nvPr>
        </p:nvSpPr>
        <p:spPr>
          <a:xfrm>
            <a:off x="252743" y="95698"/>
            <a:ext cx="11730600" cy="77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Accuracy Results - RawHash2 Read-mapping w/o HPC</a:t>
            </a:r>
            <a:endParaRPr dirty="0"/>
          </a:p>
        </p:txBody>
      </p:sp>
      <p:sp>
        <p:nvSpPr>
          <p:cNvPr id="774" name="Google Shape;774;p42"/>
          <p:cNvSpPr txBox="1">
            <a:spLocks noGrp="1"/>
          </p:cNvSpPr>
          <p:nvPr>
            <p:ph type="sldNum" idx="12"/>
          </p:nvPr>
        </p:nvSpPr>
        <p:spPr>
          <a:xfrm>
            <a:off x="11136133" y="6510727"/>
            <a:ext cx="847500" cy="36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104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57FA24-A21B-917E-538B-8F29A9186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303" y="866098"/>
            <a:ext cx="4514803" cy="5553607"/>
          </a:xfrm>
          <a:prstGeom prst="rect">
            <a:avLst/>
          </a:prstGeom>
        </p:spPr>
      </p:pic>
      <p:sp>
        <p:nvSpPr>
          <p:cNvPr id="5" name="Google Shape;793;p44">
            <a:extLst>
              <a:ext uri="{FF2B5EF4-FFF2-40B4-BE49-F238E27FC236}">
                <a16:creationId xmlns:a16="http://schemas.microsoft.com/office/drawing/2014/main" id="{05A6C4C7-4947-F8AC-3CBC-A8B752AA5137}"/>
              </a:ext>
            </a:extLst>
          </p:cNvPr>
          <p:cNvSpPr/>
          <p:nvPr/>
        </p:nvSpPr>
        <p:spPr>
          <a:xfrm>
            <a:off x="8328659" y="935355"/>
            <a:ext cx="1330961" cy="5149020"/>
          </a:xfrm>
          <a:prstGeom prst="rect">
            <a:avLst/>
          </a:prstGeom>
          <a:noFill/>
          <a:ln w="3810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algn="bl" rotWithShape="0">
              <a:srgbClr val="00FF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C46F9E8-0BBF-9808-142C-55AAC8987CE7}"/>
              </a:ext>
            </a:extLst>
          </p:cNvPr>
          <p:cNvSpPr/>
          <p:nvPr/>
        </p:nvSpPr>
        <p:spPr>
          <a:xfrm>
            <a:off x="252743" y="2641502"/>
            <a:ext cx="5843257" cy="1736725"/>
          </a:xfrm>
          <a:prstGeom prst="roundRect">
            <a:avLst/>
          </a:prstGeom>
          <a:solidFill>
            <a:srgbClr val="E3F3DB"/>
          </a:solidFill>
          <a:ln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improves state of the art </a:t>
            </a:r>
            <a:b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 mapping F1 score by </a:t>
            </a:r>
            <a:b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 to 11%</a:t>
            </a:r>
            <a:endParaRPr lang="en-US" sz="3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2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BBC9DC-BD94-C65B-D899-A7BF6E681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303" y="866098"/>
            <a:ext cx="4514803" cy="5553607"/>
          </a:xfrm>
          <a:prstGeom prst="rect">
            <a:avLst/>
          </a:prstGeom>
        </p:spPr>
      </p:pic>
      <p:sp>
        <p:nvSpPr>
          <p:cNvPr id="773" name="Google Shape;773;p42"/>
          <p:cNvSpPr txBox="1">
            <a:spLocks noGrp="1"/>
          </p:cNvSpPr>
          <p:nvPr>
            <p:ph type="title"/>
          </p:nvPr>
        </p:nvSpPr>
        <p:spPr>
          <a:xfrm>
            <a:off x="252743" y="95698"/>
            <a:ext cx="11730600" cy="77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Accuracy Results - RawHash2 Read-mapping w/o HPC</a:t>
            </a:r>
            <a:endParaRPr dirty="0"/>
          </a:p>
        </p:txBody>
      </p:sp>
      <p:sp>
        <p:nvSpPr>
          <p:cNvPr id="774" name="Google Shape;774;p42"/>
          <p:cNvSpPr txBox="1">
            <a:spLocks noGrp="1"/>
          </p:cNvSpPr>
          <p:nvPr>
            <p:ph type="sldNum" idx="12"/>
          </p:nvPr>
        </p:nvSpPr>
        <p:spPr>
          <a:xfrm>
            <a:off x="11136133" y="6510727"/>
            <a:ext cx="847500" cy="36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105</a:t>
            </a:fld>
            <a:endParaRPr/>
          </a:p>
        </p:txBody>
      </p:sp>
      <p:sp>
        <p:nvSpPr>
          <p:cNvPr id="5" name="Google Shape;793;p44">
            <a:extLst>
              <a:ext uri="{FF2B5EF4-FFF2-40B4-BE49-F238E27FC236}">
                <a16:creationId xmlns:a16="http://schemas.microsoft.com/office/drawing/2014/main" id="{05A6C4C7-4947-F8AC-3CBC-A8B752AA5137}"/>
              </a:ext>
            </a:extLst>
          </p:cNvPr>
          <p:cNvSpPr/>
          <p:nvPr/>
        </p:nvSpPr>
        <p:spPr>
          <a:xfrm>
            <a:off x="9554185" y="932773"/>
            <a:ext cx="1330961" cy="5149020"/>
          </a:xfrm>
          <a:prstGeom prst="rect">
            <a:avLst/>
          </a:prstGeom>
          <a:noFill/>
          <a:ln w="3810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algn="bl" rotWithShape="0">
              <a:srgbClr val="00FF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DBE8906-0B67-A162-5C82-DCD8AF41C78D}"/>
              </a:ext>
            </a:extLst>
          </p:cNvPr>
          <p:cNvSpPr/>
          <p:nvPr/>
        </p:nvSpPr>
        <p:spPr>
          <a:xfrm>
            <a:off x="252743" y="2641502"/>
            <a:ext cx="5843257" cy="1736725"/>
          </a:xfrm>
          <a:prstGeom prst="roundRect">
            <a:avLst/>
          </a:prstGeom>
          <a:solidFill>
            <a:srgbClr val="E3F3DB"/>
          </a:solidFill>
          <a:ln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improves state of the art </a:t>
            </a:r>
            <a:b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 mapping F1 score by </a:t>
            </a:r>
            <a:b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 to 11%</a:t>
            </a:r>
            <a:endParaRPr lang="en-US" sz="3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42277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42"/>
          <p:cNvSpPr txBox="1">
            <a:spLocks noGrp="1"/>
          </p:cNvSpPr>
          <p:nvPr>
            <p:ph type="title"/>
          </p:nvPr>
        </p:nvSpPr>
        <p:spPr>
          <a:xfrm>
            <a:off x="252743" y="95698"/>
            <a:ext cx="11730600" cy="77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Accuracy Results - RawHash2 Read-mapping w/o HPC</a:t>
            </a:r>
            <a:endParaRPr dirty="0"/>
          </a:p>
        </p:txBody>
      </p:sp>
      <p:sp>
        <p:nvSpPr>
          <p:cNvPr id="774" name="Google Shape;774;p42"/>
          <p:cNvSpPr txBox="1">
            <a:spLocks noGrp="1"/>
          </p:cNvSpPr>
          <p:nvPr>
            <p:ph type="sldNum" idx="12"/>
          </p:nvPr>
        </p:nvSpPr>
        <p:spPr>
          <a:xfrm>
            <a:off x="11136133" y="6510727"/>
            <a:ext cx="847500" cy="36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106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58D735-3D23-4822-E906-338A6E850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303" y="866098"/>
            <a:ext cx="4514803" cy="5553607"/>
          </a:xfrm>
          <a:prstGeom prst="rect">
            <a:avLst/>
          </a:prstGeom>
        </p:spPr>
      </p:pic>
      <p:sp>
        <p:nvSpPr>
          <p:cNvPr id="5" name="Google Shape;793;p44">
            <a:extLst>
              <a:ext uri="{FF2B5EF4-FFF2-40B4-BE49-F238E27FC236}">
                <a16:creationId xmlns:a16="http://schemas.microsoft.com/office/drawing/2014/main" id="{F7AF9478-BBB3-D674-4831-5B164B7ED129}"/>
              </a:ext>
            </a:extLst>
          </p:cNvPr>
          <p:cNvSpPr/>
          <p:nvPr/>
        </p:nvSpPr>
        <p:spPr>
          <a:xfrm>
            <a:off x="7084799" y="946262"/>
            <a:ext cx="1330961" cy="5149020"/>
          </a:xfrm>
          <a:prstGeom prst="rect">
            <a:avLst/>
          </a:prstGeom>
          <a:noFill/>
          <a:ln w="3810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algn="bl" rotWithShape="0">
              <a:srgbClr val="00FF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5A6F3FD-9778-1192-D56E-77D1C902D620}"/>
              </a:ext>
            </a:extLst>
          </p:cNvPr>
          <p:cNvSpPr/>
          <p:nvPr/>
        </p:nvSpPr>
        <p:spPr>
          <a:xfrm>
            <a:off x="252743" y="2641502"/>
            <a:ext cx="5843257" cy="1736725"/>
          </a:xfrm>
          <a:prstGeom prst="roundRect">
            <a:avLst/>
          </a:prstGeom>
          <a:solidFill>
            <a:srgbClr val="E3F3DB"/>
          </a:solidFill>
          <a:ln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improves state of the art </a:t>
            </a:r>
            <a:b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 mapping F1 score by </a:t>
            </a:r>
            <a:b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 to 11%</a:t>
            </a:r>
            <a:endParaRPr lang="en-US" sz="3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47150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43"/>
          <p:cNvSpPr txBox="1">
            <a:spLocks noGrp="1"/>
          </p:cNvSpPr>
          <p:nvPr>
            <p:ph type="title"/>
          </p:nvPr>
        </p:nvSpPr>
        <p:spPr>
          <a:xfrm>
            <a:off x="252743" y="95698"/>
            <a:ext cx="11730600" cy="77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Accuracy Results - RawHash2 Read-mapping w/ HPC</a:t>
            </a:r>
            <a:endParaRPr dirty="0"/>
          </a:p>
        </p:txBody>
      </p:sp>
      <p:sp>
        <p:nvSpPr>
          <p:cNvPr id="782" name="Google Shape;782;p43"/>
          <p:cNvSpPr txBox="1">
            <a:spLocks noGrp="1"/>
          </p:cNvSpPr>
          <p:nvPr>
            <p:ph type="sldNum" idx="12"/>
          </p:nvPr>
        </p:nvSpPr>
        <p:spPr>
          <a:xfrm>
            <a:off x="11136133" y="6510727"/>
            <a:ext cx="847500" cy="36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107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5C8874-C449-7973-A506-76FDB9880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724" y="875623"/>
            <a:ext cx="4499434" cy="553470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B669C99-E5EB-CD8D-C569-3A8E11E4F8C6}"/>
              </a:ext>
            </a:extLst>
          </p:cNvPr>
          <p:cNvSpPr/>
          <p:nvPr/>
        </p:nvSpPr>
        <p:spPr>
          <a:xfrm>
            <a:off x="252743" y="2640867"/>
            <a:ext cx="5843257" cy="1736725"/>
          </a:xfrm>
          <a:prstGeom prst="roundRect">
            <a:avLst/>
          </a:prstGeom>
          <a:solidFill>
            <a:srgbClr val="E3F3DB"/>
          </a:solidFill>
          <a:ln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consistently improves </a:t>
            </a:r>
            <a:b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F1 score of RawHash2,</a:t>
            </a:r>
            <a:b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and without HPC</a:t>
            </a:r>
            <a:endParaRPr lang="en-US" sz="3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67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44"/>
          <p:cNvSpPr txBox="1">
            <a:spLocks noGrp="1"/>
          </p:cNvSpPr>
          <p:nvPr>
            <p:ph type="sldNum" idx="12"/>
          </p:nvPr>
        </p:nvSpPr>
        <p:spPr>
          <a:xfrm>
            <a:off x="11136133" y="6510727"/>
            <a:ext cx="847500" cy="36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108</a:t>
            </a:fld>
            <a:endParaRPr/>
          </a:p>
        </p:txBody>
      </p:sp>
      <p:sp>
        <p:nvSpPr>
          <p:cNvPr id="790" name="Google Shape;790;p44"/>
          <p:cNvSpPr txBox="1">
            <a:spLocks noGrp="1"/>
          </p:cNvSpPr>
          <p:nvPr>
            <p:ph type="title"/>
          </p:nvPr>
        </p:nvSpPr>
        <p:spPr>
          <a:xfrm>
            <a:off x="252750" y="95700"/>
            <a:ext cx="11730600" cy="81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Runtime Results - CRANE + RawHash2 w/o HPC</a:t>
            </a:r>
            <a:endParaRPr sz="2650"/>
          </a:p>
        </p:txBody>
      </p:sp>
      <p:pic>
        <p:nvPicPr>
          <p:cNvPr id="791" name="Google Shape;791;p44" title="runtime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600" y="1080451"/>
            <a:ext cx="4544134" cy="52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44"/>
          <p:cNvSpPr/>
          <p:nvPr/>
        </p:nvSpPr>
        <p:spPr>
          <a:xfrm>
            <a:off x="1539500" y="1052375"/>
            <a:ext cx="3735300" cy="15648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algn="bl" rotWithShape="0">
              <a:srgbClr val="FF00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793" name="Google Shape;793;p44"/>
          <p:cNvSpPr/>
          <p:nvPr/>
        </p:nvSpPr>
        <p:spPr>
          <a:xfrm>
            <a:off x="1539350" y="2681975"/>
            <a:ext cx="3735300" cy="3377100"/>
          </a:xfrm>
          <a:prstGeom prst="rect">
            <a:avLst/>
          </a:prstGeom>
          <a:noFill/>
          <a:ln w="3810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algn="bl" rotWithShape="0">
              <a:srgbClr val="00FF00">
                <a:alpha val="6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venir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6C6D911-F26C-4093-A67E-BA967C84DA64}"/>
              </a:ext>
            </a:extLst>
          </p:cNvPr>
          <p:cNvSpPr/>
          <p:nvPr/>
        </p:nvSpPr>
        <p:spPr>
          <a:xfrm>
            <a:off x="5716627" y="1759981"/>
            <a:ext cx="5843257" cy="1736725"/>
          </a:xfrm>
          <a:prstGeom prst="roundRect">
            <a:avLst/>
          </a:prstGeom>
          <a:solidFill>
            <a:srgbClr val="E3F3DB"/>
          </a:solidFill>
          <a:ln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adds a small total runtime increase </a:t>
            </a:r>
            <a:r>
              <a:rPr lang="en-US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(&lt;1.12x) </a:t>
            </a:r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larger genomes</a:t>
            </a:r>
            <a:endParaRPr lang="en-US" sz="3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9A1E9C9-1E94-63B6-7441-FC120DD12368}"/>
              </a:ext>
            </a:extLst>
          </p:cNvPr>
          <p:cNvSpPr/>
          <p:nvPr/>
        </p:nvSpPr>
        <p:spPr>
          <a:xfrm>
            <a:off x="5716626" y="3724051"/>
            <a:ext cx="5843257" cy="1736725"/>
          </a:xfrm>
          <a:prstGeom prst="roundRect">
            <a:avLst/>
          </a:prstGeom>
          <a:solidFill>
            <a:srgbClr val="E3F3DB"/>
          </a:solidFill>
          <a:ln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CRANE accounts for </a:t>
            </a:r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&lt;1%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total runtime for human genome</a:t>
            </a:r>
            <a:endParaRPr lang="en-US" sz="3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45"/>
          <p:cNvSpPr txBox="1">
            <a:spLocks noGrp="1"/>
          </p:cNvSpPr>
          <p:nvPr>
            <p:ph type="sldNum" idx="12"/>
          </p:nvPr>
        </p:nvSpPr>
        <p:spPr>
          <a:xfrm>
            <a:off x="11136133" y="6510727"/>
            <a:ext cx="847500" cy="36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109</a:t>
            </a:fld>
            <a:endParaRPr/>
          </a:p>
        </p:txBody>
      </p:sp>
      <p:pic>
        <p:nvPicPr>
          <p:cNvPr id="802" name="Google Shape;802;p45" title="runtime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959" y="1075939"/>
            <a:ext cx="4544134" cy="528720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45"/>
          <p:cNvSpPr txBox="1">
            <a:spLocks noGrp="1"/>
          </p:cNvSpPr>
          <p:nvPr>
            <p:ph type="title"/>
          </p:nvPr>
        </p:nvSpPr>
        <p:spPr>
          <a:xfrm>
            <a:off x="252750" y="95700"/>
            <a:ext cx="11730600" cy="81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Runtime Results - CRANE + RawHash2 w/ HPC</a:t>
            </a:r>
            <a:endParaRPr sz="265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C3E4D0F-418B-275A-295C-C22082478453}"/>
              </a:ext>
            </a:extLst>
          </p:cNvPr>
          <p:cNvSpPr/>
          <p:nvPr/>
        </p:nvSpPr>
        <p:spPr>
          <a:xfrm>
            <a:off x="5716626" y="2841651"/>
            <a:ext cx="5843257" cy="1736725"/>
          </a:xfrm>
          <a:prstGeom prst="roundRect">
            <a:avLst/>
          </a:prstGeom>
          <a:solidFill>
            <a:srgbClr val="E3F3DB"/>
          </a:solidFill>
          <a:ln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HPC</a:t>
            </a:r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CRANE has a negligible effect on runtime (</a:t>
            </a:r>
            <a:r>
              <a:rPr lang="en-US" sz="3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&lt;1.06x</a:t>
            </a:r>
            <a:r>
              <a:rPr lang="en-US" sz="3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3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heme/theme1.xml><?xml version="1.0" encoding="utf-8"?>
<a:theme xmlns:a="http://schemas.openxmlformats.org/drawingml/2006/main" name="Custom Design">
  <a:themeElements>
    <a:clrScheme name="Custom 2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473C3"/>
      </a:hlink>
      <a:folHlink>
        <a:srgbClr val="4473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88737</TotalTime>
  <Words>5256</Words>
  <Application>Microsoft Macintosh PowerPoint</Application>
  <PresentationFormat>Widescreen</PresentationFormat>
  <Paragraphs>1525</Paragraphs>
  <Slides>109</Slides>
  <Notes>80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109</vt:i4>
      </vt:variant>
    </vt:vector>
  </HeadingPairs>
  <TitlesOfParts>
    <vt:vector size="127" baseType="lpstr">
      <vt:lpstr>Aptos</vt:lpstr>
      <vt:lpstr>Arial</vt:lpstr>
      <vt:lpstr>Avenir</vt:lpstr>
      <vt:lpstr>Avenir Next</vt:lpstr>
      <vt:lpstr>Calibri</vt:lpstr>
      <vt:lpstr>Cambria</vt:lpstr>
      <vt:lpstr>Cambria Math</vt:lpstr>
      <vt:lpstr>Corbel</vt:lpstr>
      <vt:lpstr>Courier New</vt:lpstr>
      <vt:lpstr>Garamond</vt:lpstr>
      <vt:lpstr>Lato</vt:lpstr>
      <vt:lpstr>medium-content-sans-serif-font</vt:lpstr>
      <vt:lpstr>NimbusRomNo9L</vt:lpstr>
      <vt:lpstr>PT Mono</vt:lpstr>
      <vt:lpstr>Quire Sans</vt:lpstr>
      <vt:lpstr>Tahoma</vt:lpstr>
      <vt:lpstr>Wingdings</vt:lpstr>
      <vt:lpstr>Custom Design</vt:lpstr>
      <vt:lpstr>PowerPoint Presentation</vt:lpstr>
      <vt:lpstr>Analyzing Genomes Reveals Key Insights</vt:lpstr>
      <vt:lpstr>Generating the Entire Genomic Sequence</vt:lpstr>
      <vt:lpstr>Genomic Data: Giant Jigsaw Puzzle to Solve</vt:lpstr>
      <vt:lpstr>A Common Genome Analysis Pipeline</vt:lpstr>
      <vt:lpstr>A Pipeline That Wastes Resources</vt:lpstr>
      <vt:lpstr>A Pipeline That is Computationally Costly</vt:lpstr>
      <vt:lpstr>Limited Application Scope and Accuracy</vt:lpstr>
      <vt:lpstr>STORM Research Group</vt:lpstr>
      <vt:lpstr>Generating Electrical Signals from DNA</vt:lpstr>
      <vt:lpstr>Democratizing Genome Analysis</vt:lpstr>
      <vt:lpstr>Democratizing Genome Analysis</vt:lpstr>
      <vt:lpstr>Future of genomic analysis demands portable, scalable, secure, and private solutions</vt:lpstr>
      <vt:lpstr>A Common Genome Analysis Pipeline</vt:lpstr>
      <vt:lpstr>Key Perspective: Analyze Signals (Before Translation)</vt:lpstr>
      <vt:lpstr>Noise in Raw Electrical Signals</vt:lpstr>
      <vt:lpstr>Raw Signal Mapping</vt:lpstr>
      <vt:lpstr>Scalability Issues Limit Real-Time Analysis</vt:lpstr>
      <vt:lpstr>New Frontiers: Raw Signal Analysis [ISMB '23]</vt:lpstr>
      <vt:lpstr>RawHash’s Key Idea</vt:lpstr>
      <vt:lpstr>RawHash’s Key Idea – Quantization</vt:lpstr>
      <vt:lpstr>Adaptive Quantization</vt:lpstr>
      <vt:lpstr>RawHash Key Idea – Hash-based Matching</vt:lpstr>
      <vt:lpstr>Real-Time Analysis Benefits from Fast Search</vt:lpstr>
      <vt:lpstr>Fast Search Leads to Accurate Search</vt:lpstr>
      <vt:lpstr>RawHash is Open Source</vt:lpstr>
      <vt:lpstr>Real-Time Raw Signal Analysis [Bioinformatics '24]</vt:lpstr>
      <vt:lpstr>Raw Signal Mapping</vt:lpstr>
      <vt:lpstr>Signal Overlapping</vt:lpstr>
      <vt:lpstr>New Directions: Overlapping Raw Signals</vt:lpstr>
      <vt:lpstr>Beyond Reference Mapping: Overlapping</vt:lpstr>
      <vt:lpstr>Rawsamble Overview</vt:lpstr>
      <vt:lpstr>Eliminating Basecalling from the Pipeline</vt:lpstr>
      <vt:lpstr>Key Results – Miniasm Assemblies from Overlaps</vt:lpstr>
      <vt:lpstr>Signal Overlapping</vt:lpstr>
      <vt:lpstr>Signal Denoising / Error Correction</vt:lpstr>
      <vt:lpstr>Correcting Raw Signals [arXiv '26 &amp; ISMB'26]</vt:lpstr>
      <vt:lpstr>Segmenting Raw Signals Combats Noise</vt:lpstr>
      <vt:lpstr>Segmenting Raw Signals Combats Noise</vt:lpstr>
      <vt:lpstr>Segmenting Raw Signals Combats Noise</vt:lpstr>
      <vt:lpstr>Key Observation: HMMs Can Model Nanopores</vt:lpstr>
      <vt:lpstr>Key Idea: Train An HMM To Model A Nanopore</vt:lpstr>
      <vt:lpstr>CRANE Error Correction</vt:lpstr>
      <vt:lpstr>We Evaluate Our Approach Using RawHash2</vt:lpstr>
      <vt:lpstr>Accuracy Results - RawHash2 Read-mapping w/o HPC</vt:lpstr>
      <vt:lpstr>Runtime Results - CRANE + RawHash2 w/o HPC</vt:lpstr>
      <vt:lpstr>Source Code</vt:lpstr>
      <vt:lpstr>Correcting Raw Signals [arXiv '26 &amp; ISMB'26]</vt:lpstr>
      <vt:lpstr>Signal Denoising / Error Correction</vt:lpstr>
      <vt:lpstr>Identify Base Modifications</vt:lpstr>
      <vt:lpstr>Motivation: Understanding Beyond DNA Letters</vt:lpstr>
      <vt:lpstr>Our Approach: RawMod</vt:lpstr>
      <vt:lpstr>Poster Presentation at ISMB on Monday (#A-153)</vt:lpstr>
      <vt:lpstr>Key Perspective: Analyze Signals (Before Translation)</vt:lpstr>
      <vt:lpstr>STORM Research Group</vt:lpstr>
      <vt:lpstr>PowerPoint Presentation</vt:lpstr>
      <vt:lpstr>Backup Slides</vt:lpstr>
      <vt:lpstr>Basecalling using PIM [MICRO '23]</vt:lpstr>
      <vt:lpstr>DNN Hardware Acceleration</vt:lpstr>
      <vt:lpstr>VMM in Memristor-based Crossbars</vt:lpstr>
      <vt:lpstr>Non-idealities in Memristor-based Crossbars</vt:lpstr>
      <vt:lpstr>Accuracy: All Non-idealities without Mitigation</vt:lpstr>
      <vt:lpstr>Accuracy: Enhancement Techniques on All Non-idealities</vt:lpstr>
      <vt:lpstr>ML-based Genome Analysis via PIM [MICRO '22]</vt:lpstr>
      <vt:lpstr>Problem 1: Large Data Movement</vt:lpstr>
      <vt:lpstr>Problem 2: Wasted Computation</vt:lpstr>
      <vt:lpstr>Goal and Opportunities</vt:lpstr>
      <vt:lpstr>GenPIP Overview</vt:lpstr>
      <vt:lpstr>Acceleration Efforts for AI and Genomics</vt:lpstr>
      <vt:lpstr>Quickly Aligning Raw Signals [IEEE Access '24]</vt:lpstr>
      <vt:lpstr>RawAlign Overview</vt:lpstr>
      <vt:lpstr>Benchmarking Raw Signal Analysis [ACM-BCB '25]</vt:lpstr>
      <vt:lpstr>RawBench Benchmarking Framework</vt:lpstr>
      <vt:lpstr>In-Storage Raw Signal Analysis [ICS '25]</vt:lpstr>
      <vt:lpstr>Read Mapping with Raw Signals</vt:lpstr>
      <vt:lpstr>Motivation</vt:lpstr>
      <vt:lpstr>Impact of I/O data movement</vt:lpstr>
      <vt:lpstr>MARS Architecture &amp; System - Overview</vt:lpstr>
      <vt:lpstr>MARS Architecture &amp; System (I/IV)</vt:lpstr>
      <vt:lpstr>MARS Architecture &amp; System (II/IV)</vt:lpstr>
      <vt:lpstr>MARS Architecture &amp; System (III/IV)</vt:lpstr>
      <vt:lpstr>MARS Architecture &amp; System (IV/IV)</vt:lpstr>
      <vt:lpstr>Performance Evaluation</vt:lpstr>
      <vt:lpstr>Energy Evaluation</vt:lpstr>
      <vt:lpstr>PowerPoint Presentation</vt:lpstr>
      <vt:lpstr>Executive Summary</vt:lpstr>
      <vt:lpstr>Existing Error Correction Methods Are Heuristic</vt:lpstr>
      <vt:lpstr>Existing Error Correction Methods Are Heuristic</vt:lpstr>
      <vt:lpstr>HMMs Model Unobservable Processes</vt:lpstr>
      <vt:lpstr>HMMs Can Model Nanopores</vt:lpstr>
      <vt:lpstr>Outline</vt:lpstr>
      <vt:lpstr>Key Idea: Train An HMM To Model A Nanopore</vt:lpstr>
      <vt:lpstr>CRANE Can Be Tuned For Any Raw Signal Pipeline</vt:lpstr>
      <vt:lpstr>CRANE Error Correction</vt:lpstr>
      <vt:lpstr>CRANE Error Correction</vt:lpstr>
      <vt:lpstr>CRANE Merges Duplicate Events</vt:lpstr>
      <vt:lpstr>CRANE Reduces Noise In The Raw Signal</vt:lpstr>
      <vt:lpstr>CRANE Reduces Noise In The Raw Signal</vt:lpstr>
      <vt:lpstr>CRANE Reduces Noise In The Raw Signal</vt:lpstr>
      <vt:lpstr>Outline</vt:lpstr>
      <vt:lpstr>We Evaluate Our Approach Using RawHash2</vt:lpstr>
      <vt:lpstr>Datasets</vt:lpstr>
      <vt:lpstr>Evaluation Methodology</vt:lpstr>
      <vt:lpstr>Accuracy Results - RawHash2 Read-mapping w/o HPC</vt:lpstr>
      <vt:lpstr>Accuracy Results - RawHash2 Read-mapping w/o HPC</vt:lpstr>
      <vt:lpstr>Accuracy Results - RawHash2 Read-mapping w/o HPC</vt:lpstr>
      <vt:lpstr>Accuracy Results - RawHash2 Read-mapping w/ HPC</vt:lpstr>
      <vt:lpstr>Runtime Results - CRANE + RawHash2 w/o HPC</vt:lpstr>
      <vt:lpstr>Runtime Results - CRANE + RawHash2 w/ HPC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Can Firtina</dc:creator>
  <cp:keywords/>
  <dc:description/>
  <cp:lastModifiedBy>Can Firtina</cp:lastModifiedBy>
  <cp:revision>2829</cp:revision>
  <cp:lastPrinted>2019-02-23T04:26:38Z</cp:lastPrinted>
  <dcterms:created xsi:type="dcterms:W3CDTF">2017-06-05T15:22:10Z</dcterms:created>
  <dcterms:modified xsi:type="dcterms:W3CDTF">2026-07-08T23:17:23Z</dcterms:modified>
  <cp:category/>
</cp:coreProperties>
</file>