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tags/tag2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3.xml" ContentType="application/vnd.openxmlformats-officedocument.presentationml.tags+xml"/>
  <Override PartName="/ppt/notesSlides/notesSlide59.xml" ContentType="application/vnd.openxmlformats-officedocument.presentationml.notesSlide+xml"/>
  <Override PartName="/ppt/tags/tag4.xml" ContentType="application/vnd.openxmlformats-officedocument.presentationml.tags+xml"/>
  <Override PartName="/ppt/notesSlides/notesSlide60.xml" ContentType="application/vnd.openxmlformats-officedocument.presentationml.notesSlide+xml"/>
  <Override PartName="/ppt/tags/tag5.xml" ContentType="application/vnd.openxmlformats-officedocument.presentationml.tags+xml"/>
  <Override PartName="/ppt/notesSlides/notesSlide61.xml" ContentType="application/vnd.openxmlformats-officedocument.presentationml.notesSlide+xml"/>
  <Override PartName="/ppt/tags/tag6.xml" ContentType="application/vnd.openxmlformats-officedocument.presentationml.tags+xml"/>
  <Override PartName="/ppt/notesSlides/notesSlide62.xml" ContentType="application/vnd.openxmlformats-officedocument.presentationml.notesSlide+xml"/>
  <Override PartName="/ppt/tags/tag7.xml" ContentType="application/vnd.openxmlformats-officedocument.presentationml.tags+xml"/>
  <Override PartName="/ppt/notesSlides/notesSlide63.xml" ContentType="application/vnd.openxmlformats-officedocument.presentationml.notesSlide+xml"/>
  <Override PartName="/ppt/tags/tag8.xml" ContentType="application/vnd.openxmlformats-officedocument.presentationml.tags+xml"/>
  <Override PartName="/ppt/notesSlides/notesSlide64.xml" ContentType="application/vnd.openxmlformats-officedocument.presentationml.notesSlide+xml"/>
  <Override PartName="/ppt/tags/tag9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10.xml" ContentType="application/vnd.openxmlformats-officedocument.presentationml.tags+xml"/>
  <Override PartName="/ppt/notesSlides/notesSlide85.xml" ContentType="application/vnd.openxmlformats-officedocument.presentationml.notesSlide+xml"/>
  <Override PartName="/ppt/tags/tag11.xml" ContentType="application/vnd.openxmlformats-officedocument.presentationml.tags+xml"/>
  <Override PartName="/ppt/notesSlides/notesSlide86.xml" ContentType="application/vnd.openxmlformats-officedocument.presentationml.notesSlide+xml"/>
  <Override PartName="/ppt/tags/tag12.xml" ContentType="application/vnd.openxmlformats-officedocument.presentationml.tags+xml"/>
  <Override PartName="/ppt/notesSlides/notesSlide87.xml" ContentType="application/vnd.openxmlformats-officedocument.presentationml.notesSlide+xml"/>
  <Override PartName="/ppt/tags/tag13.xml" ContentType="application/vnd.openxmlformats-officedocument.presentationml.tags+xml"/>
  <Override PartName="/ppt/notesSlides/notesSlide88.xml" ContentType="application/vnd.openxmlformats-officedocument.presentationml.notesSlide+xml"/>
  <Override PartName="/ppt/tags/tag14.xml" ContentType="application/vnd.openxmlformats-officedocument.presentationml.tags+xml"/>
  <Override PartName="/ppt/notesSlides/notesSlide89.xml" ContentType="application/vnd.openxmlformats-officedocument.presentationml.notesSlide+xml"/>
  <Override PartName="/ppt/tags/tag15.xml" ContentType="application/vnd.openxmlformats-officedocument.presentationml.tags+xml"/>
  <Override PartName="/ppt/notesSlides/notesSlide90.xml" ContentType="application/vnd.openxmlformats-officedocument.presentationml.notesSlide+xml"/>
  <Override PartName="/ppt/tags/tag16.xml" ContentType="application/vnd.openxmlformats-officedocument.presentationml.tags+xml"/>
  <Override PartName="/ppt/notesSlides/notesSlide91.xml" ContentType="application/vnd.openxmlformats-officedocument.presentationml.notesSlide+xml"/>
  <Override PartName="/ppt/tags/tag17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43"/>
  </p:notesMasterIdLst>
  <p:handoutMasterIdLst>
    <p:handoutMasterId r:id="rId144"/>
  </p:handoutMasterIdLst>
  <p:sldIdLst>
    <p:sldId id="688" r:id="rId2"/>
    <p:sldId id="4678" r:id="rId3"/>
    <p:sldId id="4747" r:id="rId4"/>
    <p:sldId id="4679" r:id="rId5"/>
    <p:sldId id="4682" r:id="rId6"/>
    <p:sldId id="4683" r:id="rId7"/>
    <p:sldId id="4684" r:id="rId8"/>
    <p:sldId id="4758" r:id="rId9"/>
    <p:sldId id="4716" r:id="rId10"/>
    <p:sldId id="4717" r:id="rId11"/>
    <p:sldId id="4746" r:id="rId12"/>
    <p:sldId id="4718" r:id="rId13"/>
    <p:sldId id="4719" r:id="rId14"/>
    <p:sldId id="4720" r:id="rId15"/>
    <p:sldId id="4721" r:id="rId16"/>
    <p:sldId id="4722" r:id="rId17"/>
    <p:sldId id="4762" r:id="rId18"/>
    <p:sldId id="4759" r:id="rId19"/>
    <p:sldId id="4723" r:id="rId20"/>
    <p:sldId id="4724" r:id="rId21"/>
    <p:sldId id="4725" r:id="rId22"/>
    <p:sldId id="4726" r:id="rId23"/>
    <p:sldId id="4727" r:id="rId24"/>
    <p:sldId id="4728" r:id="rId25"/>
    <p:sldId id="4729" r:id="rId26"/>
    <p:sldId id="4730" r:id="rId27"/>
    <p:sldId id="4763" r:id="rId28"/>
    <p:sldId id="4760" r:id="rId29"/>
    <p:sldId id="4734" r:id="rId30"/>
    <p:sldId id="4735" r:id="rId31"/>
    <p:sldId id="4736" r:id="rId32"/>
    <p:sldId id="4769" r:id="rId33"/>
    <p:sldId id="4737" r:id="rId34"/>
    <p:sldId id="4768" r:id="rId35"/>
    <p:sldId id="4771" r:id="rId36"/>
    <p:sldId id="4772" r:id="rId37"/>
    <p:sldId id="4764" r:id="rId38"/>
    <p:sldId id="4761" r:id="rId39"/>
    <p:sldId id="4685" r:id="rId40"/>
    <p:sldId id="4750" r:id="rId41"/>
    <p:sldId id="4686" r:id="rId42"/>
    <p:sldId id="4770" r:id="rId43"/>
    <p:sldId id="4688" r:id="rId44"/>
    <p:sldId id="4773" r:id="rId45"/>
    <p:sldId id="4690" r:id="rId46"/>
    <p:sldId id="4765" r:id="rId47"/>
    <p:sldId id="4766" r:id="rId48"/>
    <p:sldId id="4696" r:id="rId49"/>
    <p:sldId id="4697" r:id="rId50"/>
    <p:sldId id="4698" r:id="rId51"/>
    <p:sldId id="4756" r:id="rId52"/>
    <p:sldId id="4681" r:id="rId53"/>
    <p:sldId id="4786" r:id="rId54"/>
    <p:sldId id="4742" r:id="rId55"/>
    <p:sldId id="2146847600" r:id="rId56"/>
    <p:sldId id="1207" r:id="rId57"/>
    <p:sldId id="2146847601" r:id="rId58"/>
    <p:sldId id="7428" r:id="rId59"/>
    <p:sldId id="2146847602" r:id="rId60"/>
    <p:sldId id="2146847603" r:id="rId61"/>
    <p:sldId id="2146847627" r:id="rId62"/>
    <p:sldId id="2146847623" r:id="rId63"/>
    <p:sldId id="2146847626" r:id="rId64"/>
    <p:sldId id="4774" r:id="rId65"/>
    <p:sldId id="2146847547" r:id="rId66"/>
    <p:sldId id="1224" r:id="rId67"/>
    <p:sldId id="2146847549" r:id="rId68"/>
    <p:sldId id="2146847556" r:id="rId69"/>
    <p:sldId id="2146847557" r:id="rId70"/>
    <p:sldId id="2146847558" r:id="rId71"/>
    <p:sldId id="2146847550" r:id="rId72"/>
    <p:sldId id="2146847559" r:id="rId73"/>
    <p:sldId id="2146847560" r:id="rId74"/>
    <p:sldId id="2146847561" r:id="rId75"/>
    <p:sldId id="4767" r:id="rId76"/>
    <p:sldId id="2146847553" r:id="rId77"/>
    <p:sldId id="2146847554" r:id="rId78"/>
    <p:sldId id="2146847562" r:id="rId79"/>
    <p:sldId id="2146847563" r:id="rId80"/>
    <p:sldId id="2146847564" r:id="rId81"/>
    <p:sldId id="2146847565" r:id="rId82"/>
    <p:sldId id="2146847555" r:id="rId83"/>
    <p:sldId id="4779" r:id="rId84"/>
    <p:sldId id="2146847572" r:id="rId85"/>
    <p:sldId id="2146847573" r:id="rId86"/>
    <p:sldId id="2146847574" r:id="rId87"/>
    <p:sldId id="2146847566" r:id="rId88"/>
    <p:sldId id="2146847567" r:id="rId89"/>
    <p:sldId id="2146847568" r:id="rId90"/>
    <p:sldId id="2146847569" r:id="rId91"/>
    <p:sldId id="2146847575" r:id="rId92"/>
    <p:sldId id="2146847624" r:id="rId93"/>
    <p:sldId id="2146847625" r:id="rId94"/>
    <p:sldId id="2146847598" r:id="rId95"/>
    <p:sldId id="7413" r:id="rId96"/>
    <p:sldId id="7414" r:id="rId97"/>
    <p:sldId id="2146847618" r:id="rId98"/>
    <p:sldId id="2146847619" r:id="rId99"/>
    <p:sldId id="2146847599" r:id="rId100"/>
    <p:sldId id="7350" r:id="rId101"/>
    <p:sldId id="7352" r:id="rId102"/>
    <p:sldId id="1221" r:id="rId103"/>
    <p:sldId id="2146847513" r:id="rId104"/>
    <p:sldId id="2146847607" r:id="rId105"/>
    <p:sldId id="2146847608" r:id="rId106"/>
    <p:sldId id="7355" r:id="rId107"/>
    <p:sldId id="7356" r:id="rId108"/>
    <p:sldId id="4780" r:id="rId109"/>
    <p:sldId id="4781" r:id="rId110"/>
    <p:sldId id="2146847620" r:id="rId111"/>
    <p:sldId id="2146847576" r:id="rId112"/>
    <p:sldId id="4776" r:id="rId113"/>
    <p:sldId id="4782" r:id="rId114"/>
    <p:sldId id="4783" r:id="rId115"/>
    <p:sldId id="2146847584" r:id="rId116"/>
    <p:sldId id="2146847585" r:id="rId117"/>
    <p:sldId id="2146847586" r:id="rId118"/>
    <p:sldId id="2146847609" r:id="rId119"/>
    <p:sldId id="2146847587" r:id="rId120"/>
    <p:sldId id="2146847588" r:id="rId121"/>
    <p:sldId id="2146847610" r:id="rId122"/>
    <p:sldId id="2146847611" r:id="rId123"/>
    <p:sldId id="2146847612" r:id="rId124"/>
    <p:sldId id="2146847589" r:id="rId125"/>
    <p:sldId id="2146847590" r:id="rId126"/>
    <p:sldId id="2146847591" r:id="rId127"/>
    <p:sldId id="2146847621" r:id="rId128"/>
    <p:sldId id="2146847578" r:id="rId129"/>
    <p:sldId id="4784" r:id="rId130"/>
    <p:sldId id="4785" r:id="rId131"/>
    <p:sldId id="2146847592" r:id="rId132"/>
    <p:sldId id="2146847593" r:id="rId133"/>
    <p:sldId id="2146847594" r:id="rId134"/>
    <p:sldId id="2146847595" r:id="rId135"/>
    <p:sldId id="2146847596" r:id="rId136"/>
    <p:sldId id="2146847597" r:id="rId137"/>
    <p:sldId id="2146847613" r:id="rId138"/>
    <p:sldId id="2146847614" r:id="rId139"/>
    <p:sldId id="2146847615" r:id="rId140"/>
    <p:sldId id="2146847622" r:id="rId141"/>
    <p:sldId id="2146847616" r:id="rId1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5E7A748-0BE5-0642-A3C9-ECB8006B45EE}">
          <p14:sldIdLst>
            <p14:sldId id="688"/>
          </p14:sldIdLst>
        </p14:section>
        <p14:section name="Introduction" id="{85AFD18F-C696-F141-B20C-F338E27D12F4}">
          <p14:sldIdLst>
            <p14:sldId id="4678"/>
            <p14:sldId id="4747"/>
            <p14:sldId id="4679"/>
            <p14:sldId id="4682"/>
            <p14:sldId id="4683"/>
            <p14:sldId id="4684"/>
          </p14:sldIdLst>
        </p14:section>
        <p14:section name="BLEND" id="{A2714128-8DA7-5E44-9505-160C7DD268FB}">
          <p14:sldIdLst>
            <p14:sldId id="4758"/>
            <p14:sldId id="4716"/>
            <p14:sldId id="4717"/>
            <p14:sldId id="4746"/>
            <p14:sldId id="4718"/>
            <p14:sldId id="4719"/>
            <p14:sldId id="4720"/>
            <p14:sldId id="4721"/>
            <p14:sldId id="4722"/>
            <p14:sldId id="4762"/>
          </p14:sldIdLst>
        </p14:section>
        <p14:section name="RawHash" id="{ED73CDBB-7A38-E14F-A5D5-797BD4C298B8}">
          <p14:sldIdLst>
            <p14:sldId id="4759"/>
            <p14:sldId id="4723"/>
            <p14:sldId id="4724"/>
            <p14:sldId id="4725"/>
            <p14:sldId id="4726"/>
            <p14:sldId id="4727"/>
            <p14:sldId id="4728"/>
            <p14:sldId id="4729"/>
            <p14:sldId id="4730"/>
            <p14:sldId id="4763"/>
          </p14:sldIdLst>
        </p14:section>
        <p14:section name="RawHash2" id="{82B2724A-8A3E-4346-B71B-881AFF357FF7}">
          <p14:sldIdLst>
            <p14:sldId id="4760"/>
            <p14:sldId id="4734"/>
            <p14:sldId id="4735"/>
            <p14:sldId id="4736"/>
            <p14:sldId id="4769"/>
            <p14:sldId id="4737"/>
            <p14:sldId id="4768"/>
            <p14:sldId id="4771"/>
            <p14:sldId id="4772"/>
            <p14:sldId id="4764"/>
          </p14:sldIdLst>
        </p14:section>
        <p14:section name="Rawsamble" id="{3E365E82-0343-B74D-A209-6C1DACA4DCEC}">
          <p14:sldIdLst>
            <p14:sldId id="4761"/>
            <p14:sldId id="4685"/>
            <p14:sldId id="4750"/>
            <p14:sldId id="4686"/>
            <p14:sldId id="4770"/>
            <p14:sldId id="4688"/>
            <p14:sldId id="4773"/>
            <p14:sldId id="4690"/>
          </p14:sldIdLst>
        </p14:section>
        <p14:section name="Conclusion" id="{D9FDE060-FD82-984E-AE2D-463F9B35D558}">
          <p14:sldIdLst>
            <p14:sldId id="4765"/>
            <p14:sldId id="4766"/>
            <p14:sldId id="4696"/>
            <p14:sldId id="4697"/>
            <p14:sldId id="4698"/>
          </p14:sldIdLst>
        </p14:section>
        <p14:section name="Closing" id="{078B86B8-1EB9-9D42-9D9D-A53A3E13CC58}">
          <p14:sldIdLst>
            <p14:sldId id="4756"/>
          </p14:sldIdLst>
        </p14:section>
        <p14:section name="Background Backup Slides" id="{610E2F31-A7F2-CA4A-9D28-0558E1FF0AA8}">
          <p14:sldIdLst>
            <p14:sldId id="4681"/>
            <p14:sldId id="4786"/>
            <p14:sldId id="4742"/>
            <p14:sldId id="2146847600"/>
            <p14:sldId id="1207"/>
            <p14:sldId id="2146847601"/>
            <p14:sldId id="7428"/>
            <p14:sldId id="2146847602"/>
            <p14:sldId id="2146847603"/>
            <p14:sldId id="2146847627"/>
            <p14:sldId id="2146847623"/>
            <p14:sldId id="2146847626"/>
          </p14:sldIdLst>
        </p14:section>
        <p14:section name="BLEND Backup Slides" id="{64A20784-157A-1643-8C85-9C0CFDA34C28}">
          <p14:sldIdLst>
            <p14:sldId id="4774"/>
            <p14:sldId id="2146847547"/>
            <p14:sldId id="1224"/>
            <p14:sldId id="2146847549"/>
            <p14:sldId id="2146847556"/>
            <p14:sldId id="2146847557"/>
            <p14:sldId id="2146847558"/>
            <p14:sldId id="2146847550"/>
            <p14:sldId id="2146847559"/>
            <p14:sldId id="2146847560"/>
            <p14:sldId id="2146847561"/>
            <p14:sldId id="4767"/>
            <p14:sldId id="2146847553"/>
            <p14:sldId id="2146847554"/>
            <p14:sldId id="2146847562"/>
            <p14:sldId id="2146847563"/>
            <p14:sldId id="2146847564"/>
            <p14:sldId id="2146847565"/>
            <p14:sldId id="2146847555"/>
            <p14:sldId id="4779"/>
            <p14:sldId id="2146847572"/>
            <p14:sldId id="2146847573"/>
            <p14:sldId id="2146847574"/>
            <p14:sldId id="2146847566"/>
            <p14:sldId id="2146847567"/>
            <p14:sldId id="2146847568"/>
            <p14:sldId id="2146847569"/>
            <p14:sldId id="2146847575"/>
            <p14:sldId id="2146847624"/>
            <p14:sldId id="2146847625"/>
          </p14:sldIdLst>
        </p14:section>
        <p14:section name="RawHash Backup Slides" id="{66D9FE36-F3EC-594F-8F64-ABE6E7138D2C}">
          <p14:sldIdLst>
            <p14:sldId id="2146847598"/>
            <p14:sldId id="7413"/>
            <p14:sldId id="7414"/>
            <p14:sldId id="2146847618"/>
            <p14:sldId id="2146847619"/>
            <p14:sldId id="2146847599"/>
            <p14:sldId id="7350"/>
            <p14:sldId id="7352"/>
            <p14:sldId id="1221"/>
            <p14:sldId id="2146847513"/>
            <p14:sldId id="2146847607"/>
            <p14:sldId id="2146847608"/>
            <p14:sldId id="7355"/>
            <p14:sldId id="7356"/>
            <p14:sldId id="4780"/>
            <p14:sldId id="4781"/>
            <p14:sldId id="2146847620"/>
            <p14:sldId id="2146847576"/>
          </p14:sldIdLst>
        </p14:section>
        <p14:section name="RawHash2 Backup Slides" id="{70189C81-07B6-8047-99E0-50CFF8484292}">
          <p14:sldIdLst>
            <p14:sldId id="4776"/>
            <p14:sldId id="4782"/>
            <p14:sldId id="4783"/>
            <p14:sldId id="2146847584"/>
            <p14:sldId id="2146847585"/>
            <p14:sldId id="2146847586"/>
            <p14:sldId id="2146847609"/>
            <p14:sldId id="2146847587"/>
            <p14:sldId id="2146847588"/>
            <p14:sldId id="2146847610"/>
            <p14:sldId id="2146847611"/>
            <p14:sldId id="2146847612"/>
            <p14:sldId id="2146847589"/>
            <p14:sldId id="2146847590"/>
            <p14:sldId id="2146847591"/>
            <p14:sldId id="2146847621"/>
            <p14:sldId id="2146847578"/>
          </p14:sldIdLst>
        </p14:section>
        <p14:section name="Rawsamble Backup Slides" id="{A239C3F2-A7EB-4747-910C-66403C5C2DF9}">
          <p14:sldIdLst>
            <p14:sldId id="4784"/>
            <p14:sldId id="4785"/>
            <p14:sldId id="2146847592"/>
            <p14:sldId id="2146847593"/>
            <p14:sldId id="2146847594"/>
            <p14:sldId id="2146847595"/>
            <p14:sldId id="2146847596"/>
            <p14:sldId id="2146847597"/>
            <p14:sldId id="2146847613"/>
            <p14:sldId id="2146847614"/>
            <p14:sldId id="2146847615"/>
            <p14:sldId id="2146847622"/>
            <p14:sldId id="21468476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13C"/>
    <a:srgbClr val="4473C4"/>
    <a:srgbClr val="4372C2"/>
    <a:srgbClr val="C5D7FD"/>
    <a:srgbClr val="E6F0FF"/>
    <a:srgbClr val="6391F8"/>
    <a:srgbClr val="10813B"/>
    <a:srgbClr val="BFBFBF"/>
    <a:srgbClr val="DBDBDB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1"/>
    <p:restoredTop sz="72153"/>
  </p:normalViewPr>
  <p:slideViewPr>
    <p:cSldViewPr snapToGrid="0" snapToObjects="1">
      <p:cViewPr>
        <p:scale>
          <a:sx n="91" d="100"/>
          <a:sy n="91" d="100"/>
        </p:scale>
        <p:origin x="1488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microsoft.com/office/2018/10/relationships/authors" Target="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handoutMaster" Target="handoutMasters/handoutMaster1.xml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92-B144-8896-8C2C7F2CE0D4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92-B144-8896-8C2C7F2CE0D4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92-B144-8896-8C2C7F2CE0D4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92-B144-8896-8C2C7F2CE0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1.wdp"/><Relationship Id="rId1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27238" y="635420"/>
          <a:ext cx="564246" cy="448484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 everyone, I’m Can. Thank you for attending my doctoral examination.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Today, I will provide a high-level overview of my thesis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entitled Enabling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2200-637A-42DD-BD93-B45C1CFA40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5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large segments or seeds are unlikely to exactly match due to potential mutations and sequencing errors</a:t>
            </a:r>
          </a:p>
          <a:p>
            <a:r>
              <a:rPr lang="en-US" dirty="0"/>
              <a:t>[CLICK] which we call noise</a:t>
            </a:r>
          </a:p>
          <a:p>
            <a:endParaRPr lang="en-US" dirty="0"/>
          </a:p>
          <a:p>
            <a:r>
              <a:rPr lang="en-US" dirty="0"/>
              <a:t>[CLICK] This leads to generating completely different hash values</a:t>
            </a:r>
          </a:p>
          <a:p>
            <a:r>
              <a:rPr lang="en-US" dirty="0"/>
              <a:t>[CLICK] due to the nature of low-collision hash functions used in seeding</a:t>
            </a:r>
          </a:p>
          <a:p>
            <a:endParaRPr lang="en-US" dirty="0"/>
          </a:p>
          <a:p>
            <a:r>
              <a:rPr lang="en-US" dirty="0"/>
              <a:t>[CLICK] which prevents us from identifying highly similar sequence segments</a:t>
            </a:r>
          </a:p>
          <a:p>
            <a:r>
              <a:rPr lang="en-US" dirty="0"/>
              <a:t>with quick matching.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423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FAST5 supports </a:t>
            </a:r>
            <a:r>
              <a:rPr lang="en-US" dirty="0" err="1"/>
              <a:t>zlib</a:t>
            </a:r>
            <a:r>
              <a:rPr lang="en-US" dirty="0"/>
              <a:t> and </a:t>
            </a:r>
            <a:r>
              <a:rPr lang="en-US" dirty="0" err="1"/>
              <a:t>vbz</a:t>
            </a:r>
            <a:r>
              <a:rPr lang="en-US" dirty="0"/>
              <a:t> (</a:t>
            </a:r>
            <a:r>
              <a:rPr lang="en-US" dirty="0" err="1"/>
              <a:t>zstd+streamvbyte</a:t>
            </a:r>
            <a:r>
              <a:rPr lang="en-US" dirty="0"/>
              <a:t>) as compression methods.</a:t>
            </a:r>
          </a:p>
          <a:p>
            <a:r>
              <a:rPr lang="en-US" dirty="0"/>
              <a:t>Default used to be </a:t>
            </a:r>
            <a:r>
              <a:rPr lang="en-US" dirty="0" err="1"/>
              <a:t>zlib</a:t>
            </a:r>
            <a:r>
              <a:rPr lang="en-US" dirty="0"/>
              <a:t> which ONT at once point made </a:t>
            </a:r>
            <a:r>
              <a:rPr lang="en-US" dirty="0" err="1"/>
              <a:t>vbz</a:t>
            </a:r>
            <a:r>
              <a:rPr lang="en-US" dirty="0"/>
              <a:t> the default.</a:t>
            </a:r>
          </a:p>
          <a:p>
            <a:r>
              <a:rPr lang="en-US" dirty="0"/>
              <a:t>BLOW5 also has </a:t>
            </a:r>
            <a:r>
              <a:rPr lang="en-US" dirty="0" err="1"/>
              <a:t>zlib</a:t>
            </a:r>
            <a:r>
              <a:rPr lang="en-US" dirty="0"/>
              <a:t> and </a:t>
            </a:r>
            <a:r>
              <a:rPr lang="en-US" dirty="0" err="1"/>
              <a:t>vbz</a:t>
            </a:r>
            <a:r>
              <a:rPr lang="en-US" dirty="0"/>
              <a:t> and the default is </a:t>
            </a:r>
            <a:r>
              <a:rPr lang="en-US" dirty="0" err="1"/>
              <a:t>zlib</a:t>
            </a:r>
            <a:r>
              <a:rPr lang="en-US" dirty="0"/>
              <a:t>.</a:t>
            </a:r>
          </a:p>
          <a:p>
            <a:r>
              <a:rPr lang="en-US" dirty="0"/>
              <a:t>POD5 only has </a:t>
            </a:r>
            <a:r>
              <a:rPr lang="en-US" dirty="0" err="1"/>
              <a:t>vbz</a:t>
            </a:r>
            <a:r>
              <a:rPr lang="en-US" dirty="0"/>
              <a:t> (actually an SIMD accelerated version of </a:t>
            </a:r>
            <a:r>
              <a:rPr lang="en-US" dirty="0" err="1"/>
              <a:t>vbz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 err="1"/>
              <a:t>zlib</a:t>
            </a:r>
            <a:r>
              <a:rPr lang="en-US" dirty="0"/>
              <a:t> is much more CPU-intensive than </a:t>
            </a:r>
            <a:r>
              <a:rPr lang="en-US" dirty="0" err="1"/>
              <a:t>zstd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7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reasons: 1) Better </a:t>
            </a:r>
            <a:r>
              <a:rPr lang="en-US" dirty="0" err="1"/>
              <a:t>basecalled</a:t>
            </a:r>
            <a:r>
              <a:rPr lang="en-US" dirty="0"/>
              <a:t> mapping, so we are further away from ground truth -&gt; significant drop in recall</a:t>
            </a:r>
          </a:p>
          <a:p>
            <a:r>
              <a:rPr lang="en-US" dirty="0"/>
              <a:t>2) Worse segmentation. -&gt; still some drop in precision (this can be explained by 1 too)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798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Filtering: finding mid point index, min and max values for number of positions in the mid points. If within </a:t>
            </a:r>
            <a:r>
              <a:rPr lang="en-US" dirty="0" err="1"/>
              <a:t>min,max</a:t>
            </a:r>
            <a:r>
              <a:rPr lang="en-US" dirty="0"/>
              <a:t> range use the value we find. If not, use either min or max depending on where the actual mid value is.</a:t>
            </a:r>
          </a:p>
          <a:p>
            <a:endParaRPr lang="en-US" dirty="0"/>
          </a:p>
          <a:p>
            <a:r>
              <a:rPr lang="en-US" dirty="0"/>
              <a:t>Using this for filtering.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common solution to identify such highly similar regions is to reduce the seed length used for matching</a:t>
            </a:r>
          </a:p>
          <a:p>
            <a:endParaRPr lang="en-US" dirty="0"/>
          </a:p>
          <a:p>
            <a:r>
              <a:rPr lang="en-US" dirty="0"/>
              <a:t>[CLICK] which can help avoid non-matching regions</a:t>
            </a:r>
          </a:p>
          <a:p>
            <a:endParaRPr lang="en-US" dirty="0"/>
          </a:p>
          <a:p>
            <a:r>
              <a:rPr lang="en-US" dirty="0"/>
              <a:t>[CLICK] However, using shorter seeds is problematic as it results in a larger number of shorter exact matches to analyze</a:t>
            </a:r>
          </a:p>
          <a:p>
            <a:r>
              <a:rPr lang="en-US" dirty="0"/>
              <a:t>[CLICK] leading to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14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goal is to</a:t>
            </a:r>
          </a:p>
          <a:p>
            <a:endParaRPr lang="en-US" dirty="0"/>
          </a:p>
          <a:p>
            <a:r>
              <a:rPr lang="en-US" dirty="0"/>
              <a:t>[CLICK] enable generating the same hash value for highly similar seeds</a:t>
            </a:r>
          </a:p>
          <a:p>
            <a:r>
              <a:rPr lang="en-US" dirty="0"/>
              <a:t>[CLICK] while generating different hash values for dissimilar ones</a:t>
            </a:r>
          </a:p>
          <a:p>
            <a:endParaRPr lang="en-US" dirty="0"/>
          </a:p>
          <a:p>
            <a:r>
              <a:rPr lang="en-US" dirty="0"/>
              <a:t>[CLICK] which we call fuzzy seed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do so, we replace the existing low-collision hash functions in seed matching</a:t>
            </a:r>
          </a:p>
          <a:p>
            <a:endParaRPr lang="en-US" dirty="0"/>
          </a:p>
          <a:p>
            <a:r>
              <a:rPr lang="en-US" dirty="0"/>
              <a:t>[CLICK] with a hashing technique called </a:t>
            </a:r>
            <a:r>
              <a:rPr lang="en-US" dirty="0" err="1"/>
              <a:t>SimHash</a:t>
            </a:r>
            <a:endParaRPr lang="en-US" dirty="0"/>
          </a:p>
          <a:p>
            <a:r>
              <a:rPr lang="en-US" dirty="0"/>
              <a:t>[CLICK] which can generate the same hash value for highly similar vectors</a:t>
            </a:r>
          </a:p>
          <a:p>
            <a:r>
              <a:rPr lang="en-US" dirty="0"/>
              <a:t>[CLICK] and different hash values for dissimilar ones</a:t>
            </a:r>
          </a:p>
          <a:p>
            <a:r>
              <a:rPr lang="en-US" dirty="0"/>
              <a:t>[CLICK] However, due to its mechanism, we cannot directly use </a:t>
            </a:r>
            <a:r>
              <a:rPr lang="en-US" dirty="0" err="1"/>
              <a:t>SimHash</a:t>
            </a:r>
            <a:r>
              <a:rPr lang="en-US" dirty="0"/>
              <a:t> to generate hash values from seeds</a:t>
            </a:r>
          </a:p>
          <a:p>
            <a:endParaRPr lang="en-US" dirty="0"/>
          </a:p>
          <a:p>
            <a:r>
              <a:rPr lang="en-US" dirty="0"/>
              <a:t>[CLICK] To enable the use of </a:t>
            </a:r>
            <a:r>
              <a:rPr lang="en-US" dirty="0" err="1"/>
              <a:t>SimHash</a:t>
            </a:r>
            <a:r>
              <a:rPr lang="en-US" dirty="0"/>
              <a:t> and its properties, BLEND provides effective sequence-to-vector conversion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9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look at our evaluation methodology.</a:t>
            </a:r>
          </a:p>
          <a:p>
            <a:endParaRPr lang="en-US" dirty="0"/>
          </a:p>
          <a:p>
            <a:r>
              <a:rPr lang="en-US" dirty="0"/>
              <a:t>[CLICK] We integrate BLEND into minimap2 to perform end-to-end read mapping</a:t>
            </a:r>
          </a:p>
          <a:p>
            <a:endParaRPr lang="en-US" dirty="0"/>
          </a:p>
          <a:p>
            <a:r>
              <a:rPr lang="en-US" dirty="0"/>
              <a:t>[CLICK] We use real and simulated datasets from various sequencing devices, including highly accurate reads from PacBio HiFi</a:t>
            </a:r>
          </a:p>
          <a:p>
            <a:endParaRPr lang="en-US" dirty="0"/>
          </a:p>
          <a:p>
            <a:r>
              <a:rPr lang="en-US" dirty="0"/>
              <a:t>[CLICK] We evaluate BLEND in terms of two use cases: read overlapping</a:t>
            </a:r>
          </a:p>
          <a:p>
            <a:r>
              <a:rPr lang="en-US" dirty="0"/>
              <a:t>[CLICK] and read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0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discussing the results, we first conduct an empirical analysis of BLEND's fuzzy seed matching capabilities.</a:t>
            </a:r>
          </a:p>
          <a:p>
            <a:endParaRPr lang="en-US" dirty="0"/>
          </a:p>
          <a:p>
            <a:r>
              <a:rPr lang="en-US" dirty="0"/>
              <a:t>[CLICK] We calculate the cumulative proportion of hash collisions on the Y-axis</a:t>
            </a:r>
          </a:p>
          <a:p>
            <a:r>
              <a:rPr lang="en-US" dirty="0"/>
              <a:t>based on the edit distance between seeds with collisions on the X-axis.</a:t>
            </a:r>
          </a:p>
          <a:p>
            <a:r>
              <a:rPr lang="en-US" dirty="0"/>
              <a:t>[CLICK] The goal of BLEND’s fuzzy seed matching is to increase this proportion</a:t>
            </a:r>
          </a:p>
          <a:p>
            <a:r>
              <a:rPr lang="en-US" dirty="0"/>
              <a:t>for highly similar seeds at lower edit distances.</a:t>
            </a:r>
          </a:p>
          <a:p>
            <a:endParaRPr lang="en-US" dirty="0"/>
          </a:p>
          <a:p>
            <a:r>
              <a:rPr lang="en-US" dirty="0"/>
              <a:t>[CLICK] Here, we show the proportion of hash collisions at certain edit distances for minimap2. We find that only a small portion of seed pairs with hash collisions are similar.</a:t>
            </a:r>
          </a:p>
          <a:p>
            <a:r>
              <a:rPr lang="en-US" dirty="0"/>
              <a:t>[CLICK] We observe that BLEND increases the proportion of hash collisions</a:t>
            </a:r>
          </a:p>
          <a:p>
            <a:r>
              <a:rPr lang="en-US" dirty="0"/>
              <a:t>between highly similar seeds.</a:t>
            </a:r>
          </a:p>
          <a:p>
            <a:r>
              <a:rPr lang="en-US" dirty="0"/>
              <a:t>[CLICK] And BLEND can be configured to further improve this collision rate.</a:t>
            </a:r>
          </a:p>
          <a:p>
            <a:endParaRPr lang="en-US" dirty="0"/>
          </a:p>
          <a:p>
            <a:r>
              <a:rPr lang="en-US" dirty="0"/>
              <a:t>[CLICK] We find that BLEND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9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figures show CPU time, peak memory, and assembly accuracy when using highly accurate reads for overlapping.</a:t>
            </a:r>
          </a:p>
          <a:p>
            <a:endParaRPr lang="en-US" dirty="0"/>
          </a:p>
          <a:p>
            <a:r>
              <a:rPr lang="en-US" dirty="0"/>
              <a:t>[CLICK] Compared to minimap2, BLEND provides a speedup of up to 84 times</a:t>
            </a:r>
          </a:p>
          <a:p>
            <a:r>
              <a:rPr lang="en-US" dirty="0"/>
              <a:t>[CLICK] Reduces peak memory requirements by 14 times</a:t>
            </a:r>
          </a:p>
          <a:p>
            <a:r>
              <a:rPr lang="en-US" dirty="0"/>
              <a:t>[CLICK] while providing the most accurate assemblies generated from the overlaps identified by BLEND</a:t>
            </a:r>
          </a:p>
          <a:p>
            <a:endParaRPr lang="en-US" dirty="0"/>
          </a:p>
          <a:p>
            <a:r>
              <a:rPr lang="en-US" dirty="0"/>
              <a:t>[CLICK] We conclude that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E6CD8-5E14-D16A-1436-A35A94D2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19A47-D85B-C6DD-8EC7-D1489DFCB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72290-58FF-E39F-722E-5F7A295D7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our first contribution, BLEND.</a:t>
            </a:r>
          </a:p>
          <a:p>
            <a:endParaRPr lang="en-US" dirty="0"/>
          </a:p>
          <a:p>
            <a:r>
              <a:rPr lang="en-US" dirty="0"/>
              <a:t>Motivated by the potential to improve both performance and accuracy by tolerating noise effectively, we switch our focus to an analysis where we have significantly increased noise.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BF219-DCC8-B553-3D54-1932D2D28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1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31BD-CD7D-5855-A3BB-7BC5FB7A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2F613-086C-3908-0456-48661FDB1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FCA4E-E4C8-BCDF-CCF5-BD7E20D6F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this, we look at raw nanopore signal analysis in our second contribution, RawHash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1F512-7CAD-F63B-36A7-1BC08707B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0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look at how nanopore sequencing works. This is a nanopore sequencer that contains many tiny pores, called nanopores.</a:t>
            </a:r>
          </a:p>
          <a:p>
            <a:endParaRPr lang="en-US" dirty="0"/>
          </a:p>
          <a:p>
            <a:r>
              <a:rPr lang="en-US" dirty="0"/>
              <a:t>[CLICK] As a nucleic acid molecule passes through a single nanopore from the negatively charged side to the positively charged side,</a:t>
            </a:r>
          </a:p>
          <a:p>
            <a:endParaRPr lang="en-US" dirty="0"/>
          </a:p>
          <a:p>
            <a:r>
              <a:rPr lang="en-US" dirty="0"/>
              <a:t>[CLICK] we can measure the ionic current disruptions that are distinctive to identify each nucleotide passing through. These disruptions are generated</a:t>
            </a:r>
          </a:p>
          <a:p>
            <a:r>
              <a:rPr lang="en-US" dirty="0"/>
              <a:t>as raw electrical signals</a:t>
            </a:r>
          </a:p>
          <a:p>
            <a:r>
              <a:rPr lang="en-US" dirty="0"/>
              <a:t>at a certain throughput.</a:t>
            </a:r>
          </a:p>
          <a:p>
            <a:endParaRPr lang="en-US" dirty="0"/>
          </a:p>
          <a:p>
            <a:r>
              <a:rPr lang="en-US" dirty="0"/>
              <a:t>[CLICK] We can analyze these raw signals instantly</a:t>
            </a:r>
          </a:p>
          <a:p>
            <a:r>
              <a:rPr lang="en-US" dirty="0"/>
              <a:t>as they are generated, which we call real-time analysis.</a:t>
            </a:r>
          </a:p>
          <a:p>
            <a:endParaRPr lang="en-US" dirty="0"/>
          </a:p>
          <a:p>
            <a:r>
              <a:rPr lang="en-US" dirty="0"/>
              <a:t>[CLICK] Based on the real-time analysis, we can stop sequencing a read or the entire sequencing run.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Let's start by looking at some key applications in genome analysis.</a:t>
            </a:r>
          </a:p>
          <a:p>
            <a:endParaRPr lang="en-US" b="0" dirty="0"/>
          </a:p>
          <a:p>
            <a:r>
              <a:rPr lang="en-US" b="0" dirty="0"/>
              <a:t>[CLICK] For example, we can uncover, …</a:t>
            </a:r>
          </a:p>
          <a:p>
            <a:endParaRPr lang="en-US" b="0" dirty="0"/>
          </a:p>
          <a:p>
            <a:r>
              <a:rPr lang="en-US" b="0" dirty="0"/>
              <a:t>To enable many of these applications, we need to analyze the genomic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9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main benefits of real-time analysis.</a:t>
            </a:r>
          </a:p>
          <a:p>
            <a:r>
              <a:rPr lang="en-US" dirty="0"/>
              <a:t>First, we can reduce latency</a:t>
            </a:r>
          </a:p>
          <a:p>
            <a:r>
              <a:rPr lang="en-US" dirty="0"/>
              <a:t>[CLICK] by overlapping analysis with sequencing</a:t>
            </a:r>
          </a:p>
          <a:p>
            <a:endParaRPr lang="en-US" dirty="0"/>
          </a:p>
          <a:p>
            <a:r>
              <a:rPr lang="en-US" dirty="0"/>
              <a:t>[CLICK] Second, we can reduce sequencing time and cost</a:t>
            </a:r>
          </a:p>
          <a:p>
            <a:r>
              <a:rPr lang="en-US" dirty="0"/>
              <a:t>[CLICK] by stopping the sequencing 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main ways of analyzing raw nanopore signals in real time.</a:t>
            </a:r>
          </a:p>
          <a:p>
            <a:endParaRPr lang="en-US" dirty="0"/>
          </a:p>
          <a:p>
            <a:r>
              <a:rPr lang="en-US" dirty="0"/>
              <a:t>[CLICK] The traditional way is to translate these electrical signals into nucleotide sequences with a basecalling step that mainly utilizes complex deep neural models.</a:t>
            </a:r>
          </a:p>
          <a:p>
            <a:r>
              <a:rPr lang="en-US" dirty="0"/>
              <a:t>[CLICK] These </a:t>
            </a:r>
            <a:r>
              <a:rPr lang="en-US" dirty="0" err="1"/>
              <a:t>basecalled</a:t>
            </a:r>
            <a:r>
              <a:rPr lang="en-US" dirty="0"/>
              <a:t> sequences can then be analyzed using regular read mapping steps.</a:t>
            </a:r>
          </a:p>
          <a:p>
            <a:endParaRPr lang="en-US" dirty="0"/>
          </a:p>
          <a:p>
            <a:r>
              <a:rPr lang="en-US" dirty="0"/>
              <a:t>[CLICK] An alternative way is to avoid the costly basecalling step by directly analyzing raw signals.</a:t>
            </a:r>
          </a:p>
          <a:p>
            <a:r>
              <a:rPr lang="en-US" dirty="0"/>
              <a:t>[CLICK] This approach typically starts by converting the reference genome into its expected electrical signal values using a pre-constructed conversion model, followed by the analysis of raw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3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raw signal analysis is noisy. Let's look at why.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Ionic current disruptions are caused by the presence</a:t>
            </a:r>
          </a:p>
          <a:p>
            <a:r>
              <a:rPr lang="en-US" dirty="0"/>
              <a:t>of a certain small number of nucleotides inside the nanopore, called a k-mer.</a:t>
            </a:r>
          </a:p>
          <a:p>
            <a:r>
              <a:rPr lang="en-US" dirty="0"/>
              <a:t>[CLICK] It is possible to sequence this short k-</a:t>
            </a:r>
            <a:r>
              <a:rPr lang="en-US" dirty="0" err="1"/>
              <a:t>mer</a:t>
            </a:r>
            <a:r>
              <a:rPr lang="en-US" dirty="0"/>
              <a:t> at different times or in different nanopores.</a:t>
            </a:r>
          </a:p>
          <a:p>
            <a:r>
              <a:rPr lang="en-US" dirty="0"/>
              <a:t>[CLICK] Each will report ionic current disruptions as an electrical signal measurement.</a:t>
            </a:r>
          </a:p>
          <a:p>
            <a:endParaRPr lang="en-US" dirty="0"/>
          </a:p>
          <a:p>
            <a:r>
              <a:rPr lang="en-US" dirty="0"/>
              <a:t>[CLICK] However, noise ...</a:t>
            </a:r>
          </a:p>
          <a:p>
            <a:r>
              <a:rPr lang="en-US" dirty="0"/>
              <a:t>[CLICK] This means we cannot directly match raw signals, as this is not feasible.</a:t>
            </a:r>
          </a:p>
          <a:p>
            <a:r>
              <a:rPr lang="en-US" dirty="0"/>
              <a:t>[CLICK] And even if we could, a single k-</a:t>
            </a:r>
            <a:r>
              <a:rPr lang="en-US" dirty="0" err="1"/>
              <a:t>mer</a:t>
            </a:r>
            <a:r>
              <a:rPr lang="en-US" dirty="0"/>
              <a:t> is too short and likely to appear in many places in a reference genome.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2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assigning the same values to similar raw signals</a:t>
            </a:r>
          </a:p>
          <a:p>
            <a:endParaRPr lang="en-US" dirty="0"/>
          </a:p>
          <a:p>
            <a:r>
              <a:rPr lang="en-US" dirty="0"/>
              <a:t>[CLICK] The key idea in RawHash is to perform quantization in two steps.</a:t>
            </a:r>
          </a:p>
          <a:p>
            <a:endParaRPr lang="en-US" dirty="0"/>
          </a:p>
          <a:p>
            <a:r>
              <a:rPr lang="en-US" dirty="0"/>
              <a:t>[CLICK] First, the quantization step creates a certain number of equal-width buckets across the entire raw signal range.</a:t>
            </a:r>
          </a:p>
          <a:p>
            <a:r>
              <a:rPr lang="en-US" dirty="0"/>
              <a:t>[CLICK] Second, we assign similar raw signals within the same signal range to the same bucket.</a:t>
            </a:r>
          </a:p>
          <a:p>
            <a:endParaRPr lang="en-US" dirty="0"/>
          </a:p>
          <a:p>
            <a:r>
              <a:rPr lang="en-US" dirty="0"/>
              <a:t>[CLICK] This reduces noise by quantizing raw signals into equal-width buckets</a:t>
            </a:r>
          </a:p>
          <a:p>
            <a:r>
              <a:rPr lang="en-US" dirty="0"/>
              <a:t>[CLICK] By doing so, RawHash enables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we are limited by the length of k-</a:t>
            </a:r>
            <a:r>
              <a:rPr lang="en-US" dirty="0" err="1"/>
              <a:t>mers</a:t>
            </a:r>
            <a:r>
              <a:rPr lang="en-US" dirty="0"/>
              <a:t> we can sequence at a time, we can still increase the k-</a:t>
            </a:r>
            <a:r>
              <a:rPr lang="en-US" dirty="0" err="1"/>
              <a:t>mer</a:t>
            </a:r>
            <a:r>
              <a:rPr lang="en-US" dirty="0"/>
              <a:t> length used for hash-based seeding.</a:t>
            </a:r>
          </a:p>
          <a:p>
            <a:endParaRPr lang="en-US" dirty="0"/>
          </a:p>
          <a:p>
            <a:r>
              <a:rPr lang="en-US" dirty="0"/>
              <a:t>[MULTI CLICKS] To do this, we use multiple raw signals generated when sequencing a longer sequence segment from consecutive overlapping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These quantized values shown in binary</a:t>
            </a:r>
          </a:p>
          <a:p>
            <a:r>
              <a:rPr lang="en-US" dirty="0"/>
              <a:t>[CLICK] can be packed together using simple bitwise operations and hashed.</a:t>
            </a:r>
          </a:p>
          <a:p>
            <a:r>
              <a:rPr lang="en-US" dirty="0"/>
              <a:t>Our packing strategy captures both the content and order of multiple consecutive k-</a:t>
            </a:r>
            <a:r>
              <a:rPr lang="en-US" dirty="0" err="1"/>
              <a:t>mers</a:t>
            </a:r>
            <a:r>
              <a:rPr lang="en-US" dirty="0"/>
              <a:t>, providing more detailed information than a single quantized value.</a:t>
            </a:r>
          </a:p>
          <a:p>
            <a:endParaRPr lang="en-US" dirty="0"/>
          </a:p>
          <a:p>
            <a:r>
              <a:rPr lang="en-US" dirty="0"/>
              <a:t>[CLICK] We can reliably use the hash value after packing to find fewer</a:t>
            </a:r>
          </a:p>
          <a:p>
            <a:r>
              <a:rPr lang="en-US" dirty="0"/>
              <a:t>and more accurate matches in the genome</a:t>
            </a:r>
          </a:p>
          <a:p>
            <a:r>
              <a:rPr lang="en-US" dirty="0"/>
              <a:t>[CLICK] by following the regular steps in hash-based read mapping, including seeding, chaining, and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noise reduction enables us to perform accurate and real-time analysis in several steps.</a:t>
            </a:r>
          </a:p>
          <a:p>
            <a:endParaRPr lang="en-US" dirty="0"/>
          </a:p>
          <a:p>
            <a:r>
              <a:rPr lang="en-US" dirty="0"/>
              <a:t>[CLICK] First, we store the hash values we construct from the reference genome and use them as an index. This is an offline, one-time task.</a:t>
            </a:r>
          </a:p>
          <a:p>
            <a:endParaRPr lang="en-US" dirty="0"/>
          </a:p>
          <a:p>
            <a:r>
              <a:rPr lang="en-US" dirty="0"/>
              <a:t>[CLICK] Second, in real time, we query the hash values we generate from streaming raw signal data, which identifies matching regions between the reference genome and a read based on hash matches.</a:t>
            </a:r>
          </a:p>
          <a:p>
            <a:endParaRPr lang="en-US" dirty="0"/>
          </a:p>
          <a:p>
            <a:r>
              <a:rPr lang="en-US" dirty="0"/>
              <a:t>[CLICK] Third, we use the classical chaining and mapping process to determine if a read is mapped based on the chaining information we have so far.</a:t>
            </a:r>
          </a:p>
          <a:p>
            <a:r>
              <a:rPr lang="en-US" dirty="0"/>
              <a:t>[CLICK] If we need to sequence more to answer this question, we retrieve the next chunk of streaming data and perform similar computations in real time.</a:t>
            </a:r>
          </a:p>
          <a:p>
            <a:r>
              <a:rPr lang="en-US" dirty="0"/>
              <a:t>[CLICK] If not, we can stop sequencing, reducing sequencing time and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88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quickly show our initial comparisons of RawHash with the state-of-the-art tools UNCALLED and </a:t>
            </a:r>
            <a:r>
              <a:rPr lang="en-US" dirty="0" err="1"/>
              <a:t>Sigmap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[CLICK] We find that RawHash achieves a throughput speedup of around 26x and 3.4x compared to these tools</a:t>
            </a:r>
          </a:p>
          <a:p>
            <a:endParaRPr lang="en-US" dirty="0"/>
          </a:p>
          <a:p>
            <a:r>
              <a:rPr lang="en-US" dirty="0"/>
              <a:t>[CLICK] and up to 1.75x better accuracy when mapping reads to large human genomes.</a:t>
            </a:r>
          </a:p>
          <a:p>
            <a:endParaRPr lang="en-US" dirty="0"/>
          </a:p>
          <a:p>
            <a:r>
              <a:rPr lang="en-US" dirty="0"/>
              <a:t>[CLICK] We find that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6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E3889-7A1C-BF3F-C2E5-F702F93A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E2A31-EDF7-7E5D-201E-9D18A5108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2E44A-13DD-9F01-5BA6-30EA3D8B6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our second contribution. Now, I will discuss our third contribution,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1D823-68BF-A161-5E64-A93A02BF0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2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827A7-780F-903D-9CA9-B5D0D3C8F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CFDE9-AA76-7A00-982A-1016EAEC9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265E5-9B59-6F05-F097-88AE7A90D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RawHash2, we enable a better understanding and handling of noise in raw signals, which allows us to further improve raw signal analysis.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14424-B6E0-62B5-1C82-4C5667D47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74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constructing equal-width buckets enables noise reduction in RawHash,</a:t>
            </a:r>
          </a:p>
          <a:p>
            <a:endParaRPr lang="en-US" dirty="0"/>
          </a:p>
          <a:p>
            <a:r>
              <a:rPr lang="en-US" dirty="0"/>
              <a:t>[CLICK] we find that ...</a:t>
            </a:r>
          </a:p>
          <a:p>
            <a:endParaRPr lang="en-US" dirty="0"/>
          </a:p>
          <a:p>
            <a:r>
              <a:rPr lang="en-US" dirty="0"/>
              <a:t>[CLICK] which can cause more false hash matches due to reduced uniqueness, impacting several parameters related to accuracy and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69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analysis of genomic data starts by converting the biological molecules</a:t>
            </a:r>
          </a:p>
          <a:p>
            <a:r>
              <a:rPr lang="en-US" dirty="0"/>
              <a:t>[CLICK] into digital nucleotide sequences that we call reads</a:t>
            </a:r>
          </a:p>
          <a:p>
            <a:r>
              <a:rPr lang="en-US" dirty="0"/>
              <a:t>However, there are certain challenges to analyzing genomic data.</a:t>
            </a:r>
          </a:p>
          <a:p>
            <a:endParaRPr lang="en-US" dirty="0"/>
          </a:p>
          <a:p>
            <a:r>
              <a:rPr lang="en-US" dirty="0"/>
              <a:t>[CLICK] First, the genomic origins of these reads are lost after sequencing.</a:t>
            </a:r>
          </a:p>
          <a:p>
            <a:r>
              <a:rPr lang="en-US" dirty="0"/>
              <a:t>[CLICK] Second, we need to analyze a large volume of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16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idea in RawHash2 is to generate buckets with varying sizes</a:t>
            </a:r>
          </a:p>
          <a:p>
            <a:endParaRPr lang="en-US" dirty="0"/>
          </a:p>
          <a:p>
            <a:r>
              <a:rPr lang="en-US" dirty="0"/>
              <a:t>[CLICK] with the goal of balancing the amount of raw signals placed in each bucket, which we call adaptive quantization.</a:t>
            </a:r>
          </a:p>
          <a:p>
            <a:endParaRPr lang="en-US" dirty="0"/>
          </a:p>
          <a:p>
            <a:r>
              <a:rPr lang="en-US" dirty="0"/>
              <a:t>[CLICK] By doing so, we can reduce collisions caused by skewed raw signal distributions.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0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RawHash2 provides three other key improvements over RawHash.</a:t>
            </a:r>
          </a:p>
          <a:p>
            <a:endParaRPr lang="en-US" dirty="0"/>
          </a:p>
          <a:p>
            <a:r>
              <a:rPr lang="en-US" dirty="0"/>
              <a:t>[CLICK] First, rather than using a simple chaining score threshold, we generate multiple features to collectively decide if mapping should continue.</a:t>
            </a:r>
          </a:p>
          <a:p>
            <a:r>
              <a:rPr lang="en-US" dirty="0"/>
              <a:t>[CLICK] We assign weights to these features and update the weights to optimize mapping accuracy and performance.</a:t>
            </a:r>
          </a:p>
          <a:p>
            <a:r>
              <a:rPr lang="en-US" dirty="0"/>
              <a:t>We believe this idea should not be limited to raw signal mapping, but should be utilized in general read mappers.</a:t>
            </a:r>
          </a:p>
          <a:p>
            <a:endParaRPr lang="en-US" dirty="0"/>
          </a:p>
          <a:p>
            <a:r>
              <a:rPr lang="en-US" dirty="0"/>
              <a:t>[CLICK] Second, we use sampling strategies to reduce the amount of raw signal data we process</a:t>
            </a:r>
          </a:p>
          <a:p>
            <a:r>
              <a:rPr lang="en-US" dirty="0"/>
              <a:t>with frequency filtering and minimizer sketching.</a:t>
            </a:r>
          </a:p>
          <a:p>
            <a:r>
              <a:rPr lang="en-US" dirty="0"/>
              <a:t>[CLICK] For example, the frequency filter excludes matching regions if the number of matches from a hash value is above a certain threshold.</a:t>
            </a:r>
          </a:p>
          <a:p>
            <a:r>
              <a:rPr lang="en-US" dirty="0"/>
              <a:t>[CLICK] Otherwise, these matching regions proceed to steps such as chaining.</a:t>
            </a:r>
          </a:p>
          <a:p>
            <a:endParaRPr lang="en-US" dirty="0"/>
          </a:p>
          <a:p>
            <a:r>
              <a:rPr lang="en-US" dirty="0"/>
              <a:t>[CLICK] Third, we improve the chaining algorithm with more sensitive scoring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1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E4C7-178C-4CFD-BBA6-8137A190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57C44-90C8-8039-7FFC-3ABC0C9CB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FB1DC-E67B-D22D-5796-BE7F0E1EC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modify the earlier RawHash pipeline by integrating adaptive quantization</a:t>
            </a:r>
          </a:p>
          <a:p>
            <a:endParaRPr lang="en-US" dirty="0"/>
          </a:p>
          <a:p>
            <a:r>
              <a:rPr lang="en-US"/>
              <a:t>[CLICK] followed by the same hashing technique from RawHash and the new sketching step</a:t>
            </a:r>
          </a:p>
          <a:p>
            <a:r>
              <a:rPr lang="en-US"/>
              <a:t>[CLICK] We use the hash values after sketching to construct the index and query the index as before.</a:t>
            </a:r>
          </a:p>
          <a:p>
            <a:r>
              <a:rPr lang="en-US"/>
              <a:t>[</a:t>
            </a:r>
            <a:r>
              <a:rPr lang="en-US" dirty="0"/>
              <a:t>CLICK] Matching regions we receive after querying are filtered with a frequency filter</a:t>
            </a:r>
          </a:p>
          <a:p>
            <a:r>
              <a:rPr lang="en-US" dirty="0"/>
              <a:t>[CLICK] followed by a more sensitive chaining mechanism</a:t>
            </a:r>
          </a:p>
          <a:p>
            <a:r>
              <a:rPr lang="en-US" dirty="0"/>
              <a:t>[CLICK] and we decide on the mapping based on a weighted mapping strategy.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68BE-800D-6B55-7667-B5603AA4F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86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two different versions of RawHash2: first, the default case without any sketching technique, and second, RawHash2 with the minimizer sketching technique.</a:t>
            </a:r>
          </a:p>
          <a:p>
            <a:endParaRPr lang="en-US" dirty="0"/>
          </a:p>
          <a:p>
            <a:r>
              <a:rPr lang="en-US" dirty="0"/>
              <a:t>[CLICK] We compare RawHash2 with ...</a:t>
            </a:r>
          </a:p>
          <a:p>
            <a:endParaRPr lang="en-US" dirty="0"/>
          </a:p>
          <a:p>
            <a:r>
              <a:rPr lang="en-US" dirty="0"/>
              <a:t>[CLICK] We evaluate based on three different use cases, including read mapping.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9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4DC88-0749-9A2C-EE0E-54DAE0D7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100DC-B9BE-B690-E4FF-9CD32F214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32E8F-332A-7F62-3019-3661E5121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look at the throughput comparisons. A single nanopore generates roughly 4 to 5000 signals per second, corresponding to around 450 bases per second.</a:t>
            </a:r>
          </a:p>
          <a:p>
            <a:r>
              <a:rPr lang="en-US" dirty="0"/>
              <a:t>A single nanopore device contains around 500 to 2500 of these nanopores.</a:t>
            </a:r>
          </a:p>
          <a:p>
            <a:endParaRPr lang="en-US" dirty="0"/>
          </a:p>
          <a:p>
            <a:r>
              <a:rPr lang="en-US" dirty="0"/>
              <a:t>[CLICK] We define computational throughput as the number of bases a tool can process per second per CPU thread.</a:t>
            </a:r>
          </a:p>
          <a:p>
            <a:r>
              <a:rPr lang="en-US" dirty="0"/>
              <a:t>A tool's scalability is based on how many nanopores it can process with a single CPU thread.</a:t>
            </a:r>
          </a:p>
          <a:p>
            <a:endParaRPr lang="en-US" dirty="0"/>
          </a:p>
          <a:p>
            <a:r>
              <a:rPr lang="en-US" dirty="0"/>
              <a:t>[CLICK] First, we show the throughput results for UNCALLED and </a:t>
            </a:r>
            <a:r>
              <a:rPr lang="en-US" dirty="0" err="1"/>
              <a:t>Sigmap</a:t>
            </a:r>
            <a:r>
              <a:rPr lang="en-US" dirty="0"/>
              <a:t>,</a:t>
            </a:r>
          </a:p>
          <a:p>
            <a:r>
              <a:rPr lang="en-US" dirty="0"/>
              <a:t>with different datasets on the x-axis</a:t>
            </a:r>
          </a:p>
          <a:p>
            <a:r>
              <a:rPr lang="en-US" dirty="0"/>
              <a:t>and throughput on the y-axis.</a:t>
            </a:r>
          </a:p>
          <a:p>
            <a:r>
              <a:rPr lang="en-US" dirty="0"/>
              <a:t>The number of nanopores they can process with a single CPU thread is shown inside the bars.</a:t>
            </a:r>
          </a:p>
          <a:p>
            <a:r>
              <a:rPr lang="en-US" dirty="0" err="1"/>
              <a:t>Sigmap</a:t>
            </a:r>
            <a:r>
              <a:rPr lang="en-US" dirty="0"/>
              <a:t> falls short of real-time analysis, as its throughput is below the data generation speed of a single nanopore for human genomes.</a:t>
            </a:r>
          </a:p>
          <a:p>
            <a:endParaRPr lang="en-US" dirty="0"/>
          </a:p>
          <a:p>
            <a:r>
              <a:rPr lang="en-US" dirty="0"/>
              <a:t>[CLICK] RawHash achieves significant speedup due to its fast hash-based search,</a:t>
            </a:r>
          </a:p>
          <a:p>
            <a:r>
              <a:rPr lang="en-US" dirty="0"/>
              <a:t>[CLICK] while RawHash2 and RawHash2-Minimizer further improve throughput with effective sampling strategies.</a:t>
            </a:r>
          </a:p>
          <a:p>
            <a:endParaRPr lang="en-US" dirty="0"/>
          </a:p>
          <a:p>
            <a:r>
              <a:rPr lang="en-US" dirty="0"/>
              <a:t>[CLICK] RawHash2 provides an average speedup of 26 times, 19 times, and 4 times compared to UNCALLED, </a:t>
            </a:r>
            <a:r>
              <a:rPr lang="en-US" dirty="0" err="1"/>
              <a:t>Sigmap</a:t>
            </a:r>
            <a:r>
              <a:rPr lang="en-US" dirty="0"/>
              <a:t>, and RawHash</a:t>
            </a:r>
          </a:p>
          <a:p>
            <a:r>
              <a:rPr lang="en-US" dirty="0"/>
              <a:t>[CLICK] RawHash2-Minimizer further increases throughput by 2.5x compared to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D31CC-528B-169E-F679-BDDAEFCB1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95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98BF7-739F-B80E-13B1-829561D2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94AAA-CB4A-F9CD-50CB-672921DD8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C21C9-77D1-A1BF-35B5-232A4F546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look at the mapping accuracy by identifying the correct mapping positions that each tool reports</a:t>
            </a:r>
          </a:p>
          <a:p>
            <a:r>
              <a:rPr lang="en-US" dirty="0"/>
              <a:t>based on the ground truth mapping positions</a:t>
            </a:r>
          </a:p>
          <a:p>
            <a:r>
              <a:rPr lang="en-US" dirty="0"/>
              <a:t>and calculating their F1 scores accordingly.</a:t>
            </a:r>
          </a:p>
          <a:p>
            <a:endParaRPr lang="en-US" dirty="0"/>
          </a:p>
          <a:p>
            <a:r>
              <a:rPr lang="en-US" dirty="0"/>
              <a:t>[CLICK] This figure shows the mapping accuracy results on the y-axis</a:t>
            </a:r>
          </a:p>
          <a:p>
            <a:r>
              <a:rPr lang="en-US" dirty="0"/>
              <a:t>using the datasets on the x-axis.</a:t>
            </a:r>
          </a:p>
          <a:p>
            <a:r>
              <a:rPr lang="en-US" dirty="0"/>
              <a:t>The accuracies of UNCALLED and </a:t>
            </a:r>
            <a:r>
              <a:rPr lang="en-US" dirty="0" err="1"/>
              <a:t>Sigmap</a:t>
            </a:r>
            <a:r>
              <a:rPr lang="en-US" dirty="0"/>
              <a:t> significantly drop for the human genome.</a:t>
            </a:r>
          </a:p>
          <a:p>
            <a:r>
              <a:rPr lang="en-US" dirty="0"/>
              <a:t>[CLICK] RawHash provides comparable accuracy on smaller genomes and substantially better accuracy for the human genome,</a:t>
            </a:r>
          </a:p>
          <a:p>
            <a:r>
              <a:rPr lang="en-US" dirty="0"/>
              <a:t>[CLICK] while RawHash2 and RawHash2-Minimizer substantially improve accuracy with the new and effective quantization and chaining mechanisms.</a:t>
            </a:r>
          </a:p>
          <a:p>
            <a:endParaRPr lang="en-US" dirty="0"/>
          </a:p>
          <a:p>
            <a:r>
              <a:rPr lang="en-US" dirty="0"/>
              <a:t>[CLICK] We find that RawHash2 ...</a:t>
            </a:r>
          </a:p>
          <a:p>
            <a:r>
              <a:rPr lang="en-US" dirty="0"/>
              <a:t>[CLICK] And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385A9-AB0E-AC8B-A483-22349619F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4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D7844-EF65-FA5C-47B1-9471FC9B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9F45D-23EC-D767-8BE6-3775E97A4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95120-8EE5-9AAA-B522-2B64E4833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looking at both performance and accuracy results</a:t>
            </a:r>
          </a:p>
          <a:p>
            <a:endParaRPr lang="en-US" dirty="0"/>
          </a:p>
          <a:p>
            <a:r>
              <a:rPr lang="en-US" dirty="0"/>
              <a:t>[CLICK] We conclude that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4C280-4471-C663-D9DF-4303F8DE2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57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4992-6646-9749-FFB8-20F3F9D4B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9BC3C-309F-2CC8-3543-A0999552B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EF7ECC-F2B5-A03B-05E7-D75DA2C1A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our third contribution,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216AD-C5F7-A51D-1003-3A9768555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23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688FC-1557-A9F9-DC7F-06A1AFE60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FFCD9-9CCD-0FA0-95C6-D60390E7F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ED11D0-FAC8-C557-16B8-8727A3104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now move on to Rawsamble, where we enable a new application</a:t>
            </a:r>
          </a:p>
          <a:p>
            <a:r>
              <a:rPr lang="en-US" dirty="0"/>
              <a:t>in raw signal analysis</a:t>
            </a:r>
          </a:p>
          <a:p>
            <a:r>
              <a:rPr lang="en-US" dirty="0"/>
              <a:t>by utilizing the improvements provided in RawHash and RawHash2.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E972B-F161-470E-52CB-B0C162675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17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Although reference-based raw signal analysis provides accurate mapping,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reference genomes are not always available or ideal for certain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In such cases, we can construct an individual’s genome from scratch by finding overlaps between reads.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However, we cannot do this without basecalling.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Generating the genomic data is usually the first step in a common genome analysis pipeline.</a:t>
            </a:r>
          </a:p>
          <a:p>
            <a:endParaRPr lang="en-US" dirty="0"/>
          </a:p>
          <a:p>
            <a:r>
              <a:rPr lang="en-US" dirty="0"/>
              <a:t>[CLICK] And initially these sequencing devices produce raw sequencing data</a:t>
            </a:r>
          </a:p>
          <a:p>
            <a:r>
              <a:rPr lang="en-US" dirty="0"/>
              <a:t>[CLICK] Which either needs to be translated into nucleotide sequences with a process called basecalling</a:t>
            </a:r>
          </a:p>
          <a:p>
            <a:r>
              <a:rPr lang="en-US" dirty="0"/>
              <a:t>[CLICK] Or preprocessed to reduce the inherent noise in raw sequencing data before further analysis</a:t>
            </a:r>
          </a:p>
          <a:p>
            <a:endParaRPr lang="en-US" dirty="0"/>
          </a:p>
          <a:p>
            <a:r>
              <a:rPr lang="en-US" dirty="0"/>
              <a:t>[CLICK] To identify the origin of sequencing data</a:t>
            </a:r>
          </a:p>
          <a:p>
            <a:r>
              <a:rPr lang="en-US" dirty="0"/>
              <a:t>[CLICK] we compare it with a representative sequence of a species, called a reference genome.</a:t>
            </a:r>
          </a:p>
          <a:p>
            <a:r>
              <a:rPr lang="en-US" dirty="0"/>
              <a:t>This process is known as read mapping and involves several steps.</a:t>
            </a:r>
          </a:p>
          <a:p>
            <a:endParaRPr lang="en-US" dirty="0"/>
          </a:p>
          <a:p>
            <a:r>
              <a:rPr lang="en-US" dirty="0"/>
              <a:t>[CLICK] First, we build an index, a hash table from the subsequences of a reference genome as a target sequence</a:t>
            </a:r>
          </a:p>
          <a:p>
            <a:r>
              <a:rPr lang="en-US" dirty="0"/>
              <a:t>[CLICK] Second, we extract subsequences, called seeds, from the sequencing data and query the index to find seed matches in the seeding step</a:t>
            </a:r>
          </a:p>
          <a:p>
            <a:r>
              <a:rPr lang="en-US" dirty="0"/>
              <a:t>[CLICK] Third, we identify nearby seed matches, called chains, to locate potential genomic regions of origin</a:t>
            </a:r>
          </a:p>
          <a:p>
            <a:r>
              <a:rPr lang="en-US" dirty="0"/>
              <a:t>[CLICK] Fourth, we optionally find exact matches and differences within the chaining region.</a:t>
            </a:r>
          </a:p>
          <a:p>
            <a:endParaRPr lang="en-US" dirty="0"/>
          </a:p>
          <a:p>
            <a:r>
              <a:rPr lang="en-US" dirty="0"/>
              <a:t>[CLICK] The information we generate from read mapping can be used for several purposes in downstream analysis, such as genome assembly, variant calling, and metagenomics.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46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4AA3-2F81-2E5F-DE10-890E6E4F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3C276-3B4A-CF89-2BDD-FCA54919C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8B4D5-82FF-DE3F-FF41-5B3A3E4E6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Identifying overlaps between raw signals with existing hash-based seeding mechanisms is challenging because</a:t>
            </a:r>
          </a:p>
          <a:p>
            <a:endParaRPr lang="en-US" dirty="0"/>
          </a:p>
          <a:p>
            <a:r>
              <a:rPr lang="en-US" dirty="0"/>
              <a:t>[CLICK] it requires identifying ...</a:t>
            </a:r>
          </a:p>
          <a:p>
            <a:r>
              <a:rPr lang="en-US" dirty="0"/>
              <a:t>[CLICK] finding ...</a:t>
            </a:r>
          </a:p>
          <a:p>
            <a:r>
              <a:rPr lang="en-US" dirty="0"/>
              <a:t>[CLICK] and generating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28E7-E7B4-4E91-C07A-3888E3C64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9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these challenges, Rawsamble provides several key improvements in raw signal analysis.</a:t>
            </a:r>
          </a:p>
          <a:p>
            <a:endParaRPr lang="en-US" dirty="0"/>
          </a:p>
          <a:p>
            <a:r>
              <a:rPr lang="en-US" dirty="0"/>
              <a:t>[CLICK] First, to reduce noise when comparing noisy raw signals,</a:t>
            </a:r>
          </a:p>
          <a:p>
            <a:r>
              <a:rPr lang="en-US" dirty="0"/>
              <a:t>we apply aggressive filtering.</a:t>
            </a:r>
          </a:p>
          <a:p>
            <a:r>
              <a:rPr lang="en-US" dirty="0"/>
              <a:t>This removes similar signals that appear consecutively, often generated by sequencing errors such as stay errors,</a:t>
            </a:r>
          </a:p>
          <a:p>
            <a:r>
              <a:rPr lang="en-US" dirty="0"/>
              <a:t>though it may result in some data loss.</a:t>
            </a:r>
          </a:p>
          <a:p>
            <a:endParaRPr lang="en-US" dirty="0"/>
          </a:p>
          <a:p>
            <a:r>
              <a:rPr lang="en-US" dirty="0"/>
              <a:t>[CLICK] Second, overlapping reads can map to each other cyclically</a:t>
            </a:r>
          </a:p>
          <a:p>
            <a:r>
              <a:rPr lang="en-US" dirty="0"/>
              <a:t>[CLICK] when using the target signal as query and vice versa due to shared regions.</a:t>
            </a:r>
          </a:p>
          <a:p>
            <a:r>
              <a:rPr lang="en-US" dirty="0"/>
              <a:t>[CLICK] To prevent cyclic overlaps, we perform a simple deterministic comparison and report each overlapping pair only once.</a:t>
            </a:r>
          </a:p>
          <a:p>
            <a:endParaRPr lang="en-US" dirty="0"/>
          </a:p>
          <a:p>
            <a:r>
              <a:rPr lang="en-US" dirty="0"/>
              <a:t>[CLICK] Third, we identify highly accurate chains to effectively prune incorrect overlapping pairs.</a:t>
            </a:r>
          </a:p>
          <a:p>
            <a:endParaRPr lang="en-US" dirty="0"/>
          </a:p>
          <a:p>
            <a:r>
              <a:rPr lang="en-US" dirty="0"/>
              <a:t>[CLICK] Fourth, we enable constructing an index directly from raw nanopore signals instead of reference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7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2AF3-59F1-1D50-B665-7B513C516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F228A-526B-29BC-8F3B-E1FCF61B5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2C08B-13E7-BB5C-BCAE-D95D88992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integrate the improvements made in Rawsamble into the RawHash2 pipeline as follows.</a:t>
            </a:r>
          </a:p>
          <a:p>
            <a:endParaRPr lang="en-US" dirty="0"/>
          </a:p>
          <a:p>
            <a:r>
              <a:rPr lang="en-US" dirty="0"/>
              <a:t>[CLICK] We perform aggressive filtering on both target and query signals.</a:t>
            </a:r>
          </a:p>
          <a:p>
            <a:r>
              <a:rPr lang="en-US" dirty="0"/>
              <a:t>[CLICK] Followed by the existing quantization, hashing, and sketching steps in RawHash and RawHash2.</a:t>
            </a:r>
          </a:p>
          <a:p>
            <a:r>
              <a:rPr lang="en-US" dirty="0"/>
              <a:t>The index contains hash values from raw nanopore signals instead of reference signals.</a:t>
            </a:r>
          </a:p>
          <a:p>
            <a:endParaRPr lang="en-US" dirty="0"/>
          </a:p>
          <a:p>
            <a:r>
              <a:rPr lang="en-US" dirty="0"/>
              <a:t>[CLICK] From matching hash values, we identify many highly accurate chains,</a:t>
            </a:r>
          </a:p>
          <a:p>
            <a:r>
              <a:rPr lang="en-US" dirty="0"/>
              <a:t>[CLICK] and report these chains as all-vs-all overlapping pairs.</a:t>
            </a:r>
          </a:p>
          <a:p>
            <a:r>
              <a:rPr lang="en-US" dirty="0"/>
              <a:t>[CLICK] These overlapping pairs can be directly used by off-the-shelf assemblers to construct de novo assemblies.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C8135-B5DF-3FB2-641B-49853D33B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757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the overlaps generated by Rawsamble</a:t>
            </a:r>
          </a:p>
          <a:p>
            <a:r>
              <a:rPr lang="en-US" dirty="0"/>
              <a:t>with those generated by minimap2 on the forward strand.</a:t>
            </a:r>
          </a:p>
          <a:p>
            <a:r>
              <a:rPr lang="en-US" dirty="0"/>
              <a:t>For basecalling, we use various Dorado models on both CPUs and GPUs.</a:t>
            </a:r>
          </a:p>
          <a:p>
            <a:endParaRPr lang="en-US" dirty="0"/>
          </a:p>
          <a:p>
            <a:r>
              <a:rPr lang="en-US" dirty="0"/>
              <a:t>[CLICK] We use the </a:t>
            </a:r>
            <a:r>
              <a:rPr lang="en-US" dirty="0" err="1"/>
              <a:t>miniasm</a:t>
            </a:r>
            <a:r>
              <a:rPr lang="en-US" dirty="0"/>
              <a:t> assembler off-the-shelf to construct and evaluate de novo assemblies from raw signal overlaps,</a:t>
            </a:r>
          </a:p>
          <a:p>
            <a:r>
              <a:rPr lang="en-US" dirty="0"/>
              <a:t>[CLICK] using real datasets with various configurations.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654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27C-CAA9-2B4D-EC0B-576A66D4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695DF-A4F7-86A5-CF8B-63B5D8F3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A17B3-6692-F03F-2385-C19D8CF0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first look at the performance results in terms of runtime for both Rawsamble</a:t>
            </a:r>
          </a:p>
          <a:p>
            <a:r>
              <a:rPr lang="en-US" dirty="0"/>
              <a:t>and the Dorado </a:t>
            </a:r>
            <a:r>
              <a:rPr lang="en-US" dirty="0" err="1"/>
              <a:t>basecaller</a:t>
            </a:r>
            <a:r>
              <a:rPr lang="en-US" dirty="0"/>
              <a:t> with different configurations followed by minimap2.</a:t>
            </a:r>
          </a:p>
          <a:p>
            <a:r>
              <a:rPr lang="en-US" dirty="0"/>
              <a:t>The Y-axis shows runtimes normalized to </a:t>
            </a:r>
            <a:r>
              <a:rPr lang="en-US" dirty="0" err="1"/>
              <a:t>Rawsamble's</a:t>
            </a:r>
            <a:r>
              <a:rPr lang="en-US" dirty="0"/>
              <a:t> runtime</a:t>
            </a:r>
          </a:p>
          <a:p>
            <a:r>
              <a:rPr lang="en-US" dirty="0"/>
              <a:t>across different datasets on the X axis.</a:t>
            </a:r>
          </a:p>
          <a:p>
            <a:endParaRPr lang="en-US" dirty="0"/>
          </a:p>
          <a:p>
            <a:r>
              <a:rPr lang="en-US" dirty="0"/>
              <a:t>[CLICK] We find that Rawsamble provides an average speedup of 16 times compared to the configuration when using Dorado's fastest CPU model</a:t>
            </a:r>
          </a:p>
          <a:p>
            <a:r>
              <a:rPr lang="en-US" dirty="0"/>
              <a:t>[CLICK] And an average speedup of 2 times compared to the configuration when using Dorado's conventional GPU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2328-7CA8-CCEF-A150-9CDCBF8A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68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look at de novo assembly construction.</a:t>
            </a:r>
          </a:p>
          <a:p>
            <a:r>
              <a:rPr lang="en-US" dirty="0"/>
              <a:t>This figure shows the visualization of the assembly graph we construct from raw signal overlaps.</a:t>
            </a:r>
          </a:p>
          <a:p>
            <a:endParaRPr lang="en-US" dirty="0"/>
          </a:p>
          <a:p>
            <a:r>
              <a:rPr lang="en-US" dirty="0"/>
              <a:t>[CLICK] The biggest takeaway is that we construct the first de novo assemblies ...</a:t>
            </a:r>
          </a:p>
          <a:p>
            <a:r>
              <a:rPr lang="en-US" dirty="0"/>
              <a:t>[CLICK] These assemblies are not necessarily short.</a:t>
            </a:r>
          </a:p>
          <a:p>
            <a:r>
              <a:rPr lang="en-US" dirty="0"/>
              <a:t>For example, we can construct contigs of the half the E. coli genome length, which is 400 times larger than the average read length for that dataset.</a:t>
            </a:r>
          </a:p>
          <a:p>
            <a:endParaRPr lang="en-US" dirty="0"/>
          </a:p>
          <a:p>
            <a:r>
              <a:rPr lang="en-US" dirty="0"/>
              <a:t>[CLICK] We conclude that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9C02B-5762-25DF-3166-D6BE95067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946DD-8DCF-693E-C5C1-75C3389A2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681FE-F111-D919-8FD6-02DD5B9A2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this, we cover all our contributions.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5256A-C0DE-2C21-F81A-14FC43636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6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4C90-09AB-FC4C-1E7F-4DE48F345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421F7-91C4-91D8-A4F0-A5CFF440C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C291F-C7A9-421B-E06E-A91DF01AE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conclude, we state that</a:t>
            </a:r>
          </a:p>
          <a:p>
            <a:endParaRPr lang="en-US" dirty="0"/>
          </a:p>
          <a:p>
            <a:r>
              <a:rPr lang="en-US" dirty="0"/>
              <a:t>[CLICK] We can ...</a:t>
            </a:r>
          </a:p>
          <a:p>
            <a:r>
              <a:rPr lang="en-US" dirty="0"/>
              <a:t>[CLICK] Building ...</a:t>
            </a:r>
          </a:p>
          <a:p>
            <a:r>
              <a:rPr lang="en-US" dirty="0"/>
              <a:t>[CLICK] developing ...</a:t>
            </a:r>
          </a:p>
          <a:p>
            <a:r>
              <a:rPr lang="en-US" dirty="0"/>
              <a:t>[CLICK] We tolerate noise with BLEND</a:t>
            </a:r>
          </a:p>
          <a:p>
            <a:r>
              <a:rPr lang="en-US" dirty="0"/>
              <a:t>[CLICK] and understand and reduce noise with RawHash and RawHash2</a:t>
            </a:r>
          </a:p>
          <a:p>
            <a:endParaRPr lang="en-US" dirty="0"/>
          </a:p>
          <a:p>
            <a:r>
              <a:rPr lang="en-US" dirty="0"/>
              <a:t>[CLICK] By doing so we provide ...</a:t>
            </a:r>
          </a:p>
          <a:p>
            <a:r>
              <a:rPr lang="en-US" dirty="0"/>
              <a:t>[CLICK] which we demonstrate by enabling de novo assemblies from raw signal overlaps.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D60D-EDF1-CE33-83CB-0BA8EF882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81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identify three key future research directions.</a:t>
            </a:r>
          </a:p>
          <a:p>
            <a:endParaRPr lang="en-US" dirty="0"/>
          </a:p>
          <a:p>
            <a:r>
              <a:rPr lang="en-US" dirty="0"/>
              <a:t>[CLICK] First, to improve the basecalling performance and accuracy, we should guide ...</a:t>
            </a:r>
          </a:p>
          <a:p>
            <a:r>
              <a:rPr lang="en-US" dirty="0"/>
              <a:t>[CLICK] by filtering reads with raw signal analysis before basecalling</a:t>
            </a:r>
          </a:p>
          <a:p>
            <a:r>
              <a:rPr lang="en-US" dirty="0"/>
              <a:t>[CLICK] and using overlapping signal information to train and use </a:t>
            </a:r>
            <a:r>
              <a:rPr lang="en-US" dirty="0" err="1"/>
              <a:t>basecallers</a:t>
            </a:r>
            <a:r>
              <a:rPr lang="en-US" dirty="0"/>
              <a:t> for improved accuracy and performance.</a:t>
            </a:r>
          </a:p>
          <a:p>
            <a:endParaRPr lang="en-US" dirty="0"/>
          </a:p>
          <a:p>
            <a:r>
              <a:rPr lang="en-US" dirty="0"/>
              <a:t>[CLICK] Second, to improve the accuracy of genome analysis, we should aim to perform full genome analysis without basecalling,</a:t>
            </a:r>
          </a:p>
          <a:p>
            <a:r>
              <a:rPr lang="en-US" dirty="0"/>
              <a:t>[CLICK] by designing specialized assemblers for raw signals</a:t>
            </a:r>
          </a:p>
          <a:p>
            <a:r>
              <a:rPr lang="en-US" dirty="0"/>
              <a:t>[CLICK] and performing downstream analysis up to variant calling.</a:t>
            </a:r>
          </a:p>
          <a:p>
            <a:endParaRPr lang="en-US" dirty="0"/>
          </a:p>
          <a:p>
            <a:r>
              <a:rPr lang="en-US" dirty="0"/>
              <a:t>[CLICK] Third, to improve the performance and accuracy of read mapping,</a:t>
            </a:r>
          </a:p>
          <a:p>
            <a:r>
              <a:rPr lang="en-US" dirty="0"/>
              <a:t>we should rethink heuristic techniques in read mapping</a:t>
            </a:r>
          </a:p>
          <a:p>
            <a:r>
              <a:rPr lang="en-US" dirty="0"/>
              <a:t>as generating highly accurate reads becomes a common practice,</a:t>
            </a:r>
          </a:p>
          <a:p>
            <a:r>
              <a:rPr lang="en-US" dirty="0"/>
              <a:t>[CLICK] by using very long seeds with fuzzy seed matching capabilities</a:t>
            </a:r>
          </a:p>
          <a:p>
            <a:r>
              <a:rPr lang="en-US" dirty="0"/>
              <a:t>[CLICK] and enabling reference-free comparisons through accurate de novo assembly constructions.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5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my PhD, I was fortunate to be involved in many projects from our research group,</a:t>
            </a:r>
          </a:p>
          <a:p>
            <a:r>
              <a:rPr lang="en-US" dirty="0"/>
              <a:t>including four my other first/co-first author publications outside the scope of my thesis.</a:t>
            </a:r>
          </a:p>
          <a:p>
            <a:r>
              <a:rPr lang="en-US" dirty="0"/>
              <a:t>We addressed a variety of problems in genome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find that the imperfections both in sequencing data</a:t>
            </a:r>
          </a:p>
          <a:p>
            <a:r>
              <a:rPr lang="en-US" dirty="0"/>
              <a:t>and the analysis of this sequencing data negatively impact the entire genome analysis pipeline.</a:t>
            </a:r>
          </a:p>
          <a:p>
            <a:endParaRPr lang="en-US" dirty="0"/>
          </a:p>
          <a:p>
            <a:r>
              <a:rPr lang="en-US" dirty="0"/>
              <a:t>[CLICK] For example, we have unwanted variations in raw sequencing data</a:t>
            </a:r>
          </a:p>
          <a:p>
            <a:r>
              <a:rPr lang="en-US" dirty="0"/>
              <a:t>[CLICK] and variations that are left unhandled when analyzing </a:t>
            </a:r>
            <a:r>
              <a:rPr lang="en-US" dirty="0" err="1"/>
              <a:t>basecalled</a:t>
            </a:r>
            <a:r>
              <a:rPr lang="en-US" dirty="0"/>
              <a:t> sequencing data</a:t>
            </a:r>
          </a:p>
          <a:p>
            <a:r>
              <a:rPr lang="en-US" dirty="0"/>
              <a:t>[CLICK] which we refer to as noise</a:t>
            </a:r>
          </a:p>
          <a:p>
            <a:endParaRPr lang="en-US" dirty="0"/>
          </a:p>
          <a:p>
            <a:r>
              <a:rPr lang="en-US" dirty="0"/>
              <a:t>[CLICK] Noise causes significant computational overhead</a:t>
            </a:r>
          </a:p>
          <a:p>
            <a:r>
              <a:rPr lang="en-US" dirty="0"/>
              <a:t>[CLICK] limiting the accuracy and application scope of genome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205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thank my advisor, Onur Mutlu, my committee members, and the chair,</a:t>
            </a:r>
          </a:p>
          <a:p>
            <a:endParaRPr lang="en-US" dirty="0"/>
          </a:p>
          <a:p>
            <a:r>
              <a:rPr lang="en-US" dirty="0"/>
              <a:t>as well as funding agencies, industry sponsors, colleagues, mentors, collaborators, and friends worldwide.</a:t>
            </a:r>
          </a:p>
          <a:p>
            <a:endParaRPr lang="en-US" dirty="0"/>
          </a:p>
          <a:p>
            <a:r>
              <a:rPr lang="en-US" dirty="0"/>
              <a:t>A special thanks goes to my family: my parents, Emine and Turan, and my wife, </a:t>
            </a:r>
            <a:r>
              <a:rPr lang="en-US" dirty="0" err="1"/>
              <a:t>Cicek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78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0C04-4B3B-A98F-8E7B-9D1371F7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27812-826E-7A18-8BC6-B4E315D448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BF9DA-7154-B94F-A3A6-D069C3462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concludes my talk, and I am happy to take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5C034-CEF7-9804-013E-EBC2362D7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2200-637A-42DD-BD93-B45C1CFA40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889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we need to analyze a large volume of sequencing data, there are many types of optimizations to make the genome analysis practical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1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hashing.pdf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52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22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Nanopore technology consists of a </a:t>
            </a:r>
            <a:r>
              <a:rPr lang="en-US" dirty="0" err="1"/>
              <a:t>nanometre</a:t>
            </a:r>
            <a:r>
              <a:rPr lang="en-US" dirty="0"/>
              <a:t>-sized pore in an insulating membrane that separates two electrolyte-filled wells</a:t>
            </a:r>
          </a:p>
          <a:p>
            <a:endParaRPr lang="en-US" dirty="0"/>
          </a:p>
          <a:p>
            <a:r>
              <a:rPr lang="en-US" dirty="0"/>
              <a:t>DNA/RNA: negatively charged due to their phosphate-sugar backbones, which contain phosphate groups that carry negative charges.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31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6D-3E1C-4E76-D128-3AE7DE82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81E19-35F1-223D-25FF-0A42DF1B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569E-DC7A-D6C2-38F6-26DEE40B8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Thermal fluctuations: Stochastic thermal fluctuations refer to random, small-scale variations in “ion movement” due to inherent thermal energy at the molecular level. These fluctuations occur at any temperature above absolute zero.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Brownian motion and even at quantum levels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Variations: due to the design of motor protein -&gt; can be affected by environmental factors like temperature (below)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Temperature: can alter enzyme performance, leading to signal inconsistencies. -&gt; higher temperatures may speedup translocation. Increases molecular Kinetic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B16E5-9366-A85A-0F6E-6C14A2F0C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290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PTMs: post-translational modifications, PTM code: unique and specific roles in driving biological processes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Peptide vs protein</a:t>
            </a:r>
          </a:p>
          <a:p>
            <a:endParaRPr lang="en-US" dirty="0"/>
          </a:p>
          <a:p>
            <a:r>
              <a:rPr lang="en-US" dirty="0"/>
              <a:t>Challenge: neutrally charged polypeptide backbone (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lacking a consistent charge distribution): complicates the application of techniques that rely on charge-based separation or detection</a:t>
            </a:r>
          </a:p>
          <a:p>
            <a:r>
              <a:rPr lang="en-US" dirty="0"/>
              <a:t>Challenge: varying charge states of amino acid side chains: 20 different amino acids, each with unique side chains that can carry positive, negative, or neutral charges depending on the pH and local environment. Canceling out behavior?</a:t>
            </a:r>
          </a:p>
          <a:p>
            <a:r>
              <a:rPr lang="en-US" dirty="0"/>
              <a:t>Challenge: Rigid/Stable 3D protein structures. Challenging to sequence full length molecule</a:t>
            </a:r>
          </a:p>
          <a:p>
            <a:endParaRPr lang="en-US" dirty="0"/>
          </a:p>
          <a:p>
            <a:r>
              <a:rPr lang="en-US" dirty="0"/>
              <a:t>Control pH to control the movement of the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1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Winnowing: Multiple minimum k-</a:t>
            </a:r>
            <a:r>
              <a:rPr lang="en-US" dirty="0" err="1"/>
              <a:t>mers</a:t>
            </a:r>
            <a:r>
              <a:rPr lang="en-US" dirty="0"/>
              <a:t> in a window. Select the already selected one, instead of selecting all minimum. ACACACA…</a:t>
            </a:r>
          </a:p>
          <a:p>
            <a:endParaRPr lang="en-US" dirty="0"/>
          </a:p>
          <a:p>
            <a:r>
              <a:rPr lang="en-US" dirty="0" err="1"/>
              <a:t>LexicHash</a:t>
            </a:r>
            <a:r>
              <a:rPr lang="en-US" dirty="0"/>
              <a:t>: Two bit encoding of sequences. Create multiple masks from random k-</a:t>
            </a:r>
            <a:r>
              <a:rPr lang="en-US" dirty="0" err="1"/>
              <a:t>mers</a:t>
            </a:r>
            <a:r>
              <a:rPr lang="en-US" dirty="0"/>
              <a:t> and use their two bit encoding as masks when XORing with original k-</a:t>
            </a:r>
            <a:r>
              <a:rPr lang="en-US" dirty="0" err="1"/>
              <a:t>mers</a:t>
            </a:r>
            <a:r>
              <a:rPr lang="en-US" dirty="0"/>
              <a:t> from the sequence.</a:t>
            </a:r>
          </a:p>
          <a:p>
            <a:r>
              <a:rPr lang="en-US" dirty="0"/>
              <a:t>This is similar to </a:t>
            </a:r>
            <a:r>
              <a:rPr lang="en-US" dirty="0" err="1"/>
              <a:t>MinHash</a:t>
            </a:r>
            <a:r>
              <a:rPr lang="en-US" dirty="0"/>
              <a:t> but now rather than different hash functions, we have different masks. Each mask determines a different lexicographic ordering (this is probably to mitigate the ordering bias caused when assigning bits to A,T,G,Cs)</a:t>
            </a:r>
          </a:p>
          <a:p>
            <a:r>
              <a:rPr lang="en-US" dirty="0"/>
              <a:t>In a window of k-</a:t>
            </a:r>
            <a:r>
              <a:rPr lang="en-US" dirty="0" err="1"/>
              <a:t>mers</a:t>
            </a:r>
            <a:r>
              <a:rPr lang="en-US" dirty="0"/>
              <a:t>, for each mask, select the minimum k-</a:t>
            </a:r>
            <a:r>
              <a:rPr lang="en-US" dirty="0" err="1"/>
              <a:t>mer</a:t>
            </a:r>
            <a:r>
              <a:rPr lang="en-US" dirty="0"/>
              <a:t> (after </a:t>
            </a:r>
            <a:r>
              <a:rPr lang="en-US" dirty="0" err="1"/>
              <a:t>xoring</a:t>
            </a:r>
            <a:r>
              <a:rPr lang="en-US" dirty="0"/>
              <a:t> with the particular mask), let’s call them </a:t>
            </a:r>
            <a:r>
              <a:rPr lang="en-US" dirty="0" err="1"/>
              <a:t>minmers</a:t>
            </a:r>
            <a:r>
              <a:rPr lang="en-US" dirty="0"/>
              <a:t>. Similar to </a:t>
            </a:r>
            <a:r>
              <a:rPr lang="en-US" dirty="0" err="1"/>
              <a:t>MinHash</a:t>
            </a:r>
            <a:r>
              <a:rPr lang="en-US" dirty="0"/>
              <a:t>, create a vector of </a:t>
            </a:r>
            <a:r>
              <a:rPr lang="en-US" dirty="0" err="1"/>
              <a:t>minmers</a:t>
            </a:r>
            <a:r>
              <a:rPr lang="en-US" dirty="0"/>
              <a:t> (using each mask). For each mask, calculate the number of most significant bits between a pair of </a:t>
            </a:r>
            <a:r>
              <a:rPr lang="en-US" dirty="0" err="1"/>
              <a:t>minmers</a:t>
            </a:r>
            <a:r>
              <a:rPr lang="en-US" dirty="0"/>
              <a:t> between two sequences. This gives an intuition about the number of matching bases (e.g., 8 bits ~= 4 bases). Among all masks, choose the largest number of matching bits [1,4,1,1] = choose 4 because second mask gives 8 bits (4 bases) most significant match.</a:t>
            </a:r>
          </a:p>
          <a:p>
            <a:r>
              <a:rPr lang="en-US" dirty="0"/>
              <a:t>This is useful if you do not want to set k-</a:t>
            </a:r>
            <a:r>
              <a:rPr lang="en-US" dirty="0" err="1"/>
              <a:t>mer</a:t>
            </a:r>
            <a:r>
              <a:rPr lang="en-US" dirty="0"/>
              <a:t> in a very fixed way. Rather here the chosen k is a CAP for us (if 10-mer is chosen, we can still find 4-mer matches). They have a tree structure to find these.</a:t>
            </a:r>
          </a:p>
          <a:p>
            <a:endParaRPr lang="en-US" dirty="0"/>
          </a:p>
          <a:p>
            <a:r>
              <a:rPr lang="en-US" dirty="0" err="1"/>
              <a:t>Winnowmap</a:t>
            </a:r>
            <a:r>
              <a:rPr lang="en-US" dirty="0"/>
              <a:t>: Assign weights to minimizers to balance the frequency of minimizers (instead of using a frequency filter)</a:t>
            </a:r>
          </a:p>
          <a:p>
            <a:r>
              <a:rPr lang="en-US" dirty="0"/>
              <a:t>Winnowmap2: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Harding"/>
              </a:rPr>
              <a:t>minimal confidently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alignable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Harding"/>
              </a:rPr>
              <a:t> substrings (MCASs)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Others: Score-based hashing like </a:t>
            </a:r>
            <a:r>
              <a:rPr lang="en-US" dirty="0" err="1"/>
              <a:t>Nilsimsa</a:t>
            </a:r>
            <a:r>
              <a:rPr lang="en-US" dirty="0"/>
              <a:t> hash (0 for dissimilar to 128 for very similar)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396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3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this problem, my thesis statement is as follows:</a:t>
            </a:r>
          </a:p>
          <a:p>
            <a:endParaRPr lang="en-US" dirty="0"/>
          </a:p>
          <a:p>
            <a:r>
              <a:rPr lang="en-US" dirty="0"/>
              <a:t>[CLICK] We can mitigate noise</a:t>
            </a:r>
          </a:p>
          <a:p>
            <a:r>
              <a:rPr lang="en-US" dirty="0"/>
              <a:t>[CLICK] building...</a:t>
            </a:r>
          </a:p>
          <a:p>
            <a:r>
              <a:rPr lang="en-US" dirty="0"/>
              <a:t>[CLICK] developing...</a:t>
            </a:r>
          </a:p>
          <a:p>
            <a:r>
              <a:rPr lang="en-US" dirty="0"/>
              <a:t>[CLICK] thereby providing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486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578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66291-DA90-20E4-A014-0F228BCD9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B467-2EFA-241A-2E1A-27FC93A9F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81705-8EF5-B6F7-78FE-60D77A0A5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A3CB7-7121-5F84-CCDC-34E654B5C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630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5CBD-E9D5-9E6C-042B-75061511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602CC-F93E-D6A4-E6FE-95FDEBEA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1183D-35B8-6D61-C7D7-E31BB56E0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To enable 1,-1 encoding for a given hash value (more detailed description in the next slide)</a:t>
            </a:r>
          </a:p>
          <a:p>
            <a:pPr marL="228600" indent="-228600">
              <a:buAutoNum type="arabicParenR"/>
            </a:pPr>
            <a:r>
              <a:rPr lang="en-US" dirty="0"/>
              <a:t>Encoding. Set to 1 or -1 if the bits are either 0 or 1. Funnily, the native function is also called blend here. (more detailed description in the next slide)</a:t>
            </a:r>
          </a:p>
          <a:p>
            <a:pPr marL="228600" indent="-228600">
              <a:buAutoNum type="arabicParenR"/>
            </a:pPr>
            <a:r>
              <a:rPr lang="en-US" dirty="0"/>
              <a:t>Inverse of </a:t>
            </a:r>
            <a:r>
              <a:rPr lang="en-US" dirty="0" err="1"/>
              <a:t>movemask</a:t>
            </a:r>
            <a:r>
              <a:rPr lang="en-US" dirty="0"/>
              <a:t> inverse (from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85743-6BD4-F9FB-271B-DEFA1B27D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80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9B3F-A16B-FED0-2AC5-DC1B68A80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B55F0-F34F-3BA8-7AF3-FB661DBB7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CFE88-0EB5-6DFE-B441-03592546E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A8FEC-E7FE-B6F4-ED1F-544FFEE21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60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0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C20A-DBC5-B9FC-D204-7CDAC7AEA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16FF7-9B3B-AD6F-0002-C9EDCC87B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BD3E1-2609-B77D-C7B7-1E5442E81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HG002 was on h37 because of the SV calling evaluation where the ground truth was generated using hg37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3D85E-9BB0-FD60-4C21-EF811D8D0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50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4C8D-8164-6CF5-18C1-7670BAFB7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AD690-9752-376D-F5B5-D5BBD1CF0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618BB-E3A1-9C88-D673-A0F4263EF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Collision rate increases, while </a:t>
            </a:r>
            <a:r>
              <a:rPr lang="en-GB" dirty="0" err="1"/>
              <a:t>avg</a:t>
            </a:r>
            <a:r>
              <a:rPr lang="en-GB" dirty="0"/>
              <a:t> edit distance decreases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4073-8858-7C42-22C2-9C6435611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223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729E-A559-0A3B-E556-D0B461F5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F7E1B-19B4-8C21-4805-539DB92BF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5B5B1E-F1F0-B9F5-85ED-132F73C12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Collisions only between previously known similar sequences. BLEND ‘generates’ collisions, although low collision hash function cannot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DF957-711C-2AC8-4230-EC0743F3F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398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B627E-B233-8C49-AFF4-550C180F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72B36-951E-CA00-E518-BE336BA7C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F673BB-D87F-D123-3DB8-613212113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62540-4BCB-B94C-EA69-4B05CD1D7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8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 will present the core contributions of this thesis</a:t>
            </a:r>
          </a:p>
          <a:p>
            <a:r>
              <a:rPr lang="en-US" dirty="0"/>
              <a:t>in terms of the types of noise they address</a:t>
            </a:r>
          </a:p>
          <a:p>
            <a:r>
              <a:rPr lang="en-US" dirty="0"/>
              <a:t>and the new applications they enable.</a:t>
            </a:r>
          </a:p>
          <a:p>
            <a:endParaRPr lang="en-US" dirty="0"/>
          </a:p>
          <a:p>
            <a:r>
              <a:rPr lang="en-US" dirty="0"/>
              <a:t>[CLICK] Our first contribution, BLEND, addresses noise in</a:t>
            </a:r>
          </a:p>
          <a:p>
            <a:r>
              <a:rPr lang="en-US" dirty="0"/>
              <a:t>the analysis of </a:t>
            </a:r>
            <a:r>
              <a:rPr lang="en-US" dirty="0" err="1"/>
              <a:t>basecalled</a:t>
            </a:r>
            <a:r>
              <a:rPr lang="en-US" dirty="0"/>
              <a:t> sequencing data by providing an effective hash-based search method for noise tolerance.</a:t>
            </a:r>
          </a:p>
          <a:p>
            <a:r>
              <a:rPr lang="en-US" dirty="0"/>
              <a:t>[CLICK] Second, RawHash targets noise in raw nanopore sequencing data</a:t>
            </a:r>
          </a:p>
          <a:p>
            <a:r>
              <a:rPr lang="en-US" dirty="0"/>
              <a:t>to reduce noise and enable hash-based search for raw signals.</a:t>
            </a:r>
          </a:p>
          <a:p>
            <a:r>
              <a:rPr lang="en-US" dirty="0"/>
              <a:t>[CLICK] Third, RawHash2 improves our understanding of noise in raw nanopore signals, allowing for better noise reduction.</a:t>
            </a:r>
          </a:p>
          <a:p>
            <a:r>
              <a:rPr lang="en-US" dirty="0"/>
              <a:t>[CLICK] Our fourth contribution, Rawsamble, enables a new application</a:t>
            </a:r>
          </a:p>
          <a:p>
            <a:r>
              <a:rPr lang="en-US" dirty="0"/>
              <a:t>by overlapping raw nanopore signals to build assemblies without basecalling.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539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11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Shorter overlaps cannot be found? It’s OK because of the assembly results. (especially for HiFi)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524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accuracy for </a:t>
            </a:r>
            <a:r>
              <a:rPr lang="en-US" dirty="0" err="1"/>
              <a:t>Hifi</a:t>
            </a:r>
            <a:endParaRPr lang="en-US" dirty="0"/>
          </a:p>
          <a:p>
            <a:r>
              <a:rPr lang="en-US" dirty="0"/>
              <a:t>Usually better contiguity for HiFi</a:t>
            </a:r>
          </a:p>
          <a:p>
            <a:endParaRPr lang="en-US" dirty="0"/>
          </a:p>
          <a:p>
            <a:r>
              <a:rPr lang="en-US" dirty="0"/>
              <a:t>Still usually better accuracy for non-HiFi</a:t>
            </a:r>
          </a:p>
          <a:p>
            <a:r>
              <a:rPr lang="en-US" dirty="0"/>
              <a:t>Usually poor contiguity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294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performance for HiFi,</a:t>
            </a:r>
          </a:p>
          <a:p>
            <a:endParaRPr lang="en-US" dirty="0"/>
          </a:p>
          <a:p>
            <a:r>
              <a:rPr lang="en-US" dirty="0"/>
              <a:t>Similar </a:t>
            </a:r>
            <a:r>
              <a:rPr lang="en-US" dirty="0" err="1"/>
              <a:t>performance,memory</a:t>
            </a:r>
            <a:r>
              <a:rPr lang="en-US" dirty="0"/>
              <a:t> for non-HiFi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42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want to be on the top and towards left.</a:t>
            </a:r>
          </a:p>
          <a:p>
            <a:endParaRPr lang="en-US" dirty="0"/>
          </a:p>
          <a:p>
            <a:r>
              <a:rPr lang="en-US" dirty="0"/>
              <a:t>Left: more accurate</a:t>
            </a:r>
          </a:p>
          <a:p>
            <a:r>
              <a:rPr lang="en-US" dirty="0"/>
              <a:t>Top: more reads mapped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759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results are similar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18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Best SV, almost best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309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BLEND-S faster, more memory efficient as expected for HiFi. Longer runs of seeds are likely to appear (their spanning region is much longer). This observation is later exploited in </a:t>
            </a:r>
            <a:r>
              <a:rPr lang="en-US" dirty="0" err="1"/>
              <a:t>mapquik</a:t>
            </a:r>
            <a:r>
              <a:rPr lang="en-US" dirty="0"/>
              <a:t>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110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not have this same comparison for read mapping because the parameters in the main results already show them under the same parameter configurations.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 HiFi here because k-</a:t>
            </a:r>
            <a:r>
              <a:rPr lang="en-US" dirty="0" err="1"/>
              <a:t>mer</a:t>
            </a:r>
            <a:r>
              <a:rPr lang="en-US" dirty="0"/>
              <a:t> length we span was 31-mer, which was not possible in minimap2 (without a serious implementation modification). So we focused on non-HiFi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438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BLEND-S accuracy is better for HiFi.</a:t>
            </a:r>
          </a:p>
          <a:p>
            <a:endParaRPr lang="en-US" dirty="0"/>
          </a:p>
          <a:p>
            <a:r>
              <a:rPr lang="en-US" dirty="0"/>
              <a:t>BLEND-S is much less contiguous for non-HiFi, although sometimes provides better accuracy. This shows we need non-</a:t>
            </a:r>
            <a:r>
              <a:rPr lang="en-US" dirty="0" err="1"/>
              <a:t>strobemer</a:t>
            </a:r>
            <a:r>
              <a:rPr lang="en-US" dirty="0"/>
              <a:t> like seed matches in non-HiFi, hence BLEND-S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9E920-D84E-9002-C7DC-8F1942A3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705278-1F92-F51A-F6C4-94E0B1A0A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44E4B-EE3D-38B1-D32A-EFFEF69BF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start by discussing BLEND.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2DA17-DC6E-0A72-3F78-77F806470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134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not have this same comparison for read mapping because the parameters in the main results already show them under the same parameter configurations.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Mixed results, sometimes BLEND-I is better sometimes minimap2-Eq. But we know BLEND-S was consistently better than BLEND-I for HiFi while it was mixed for non-HiFi for accuracy. So we expect consistent better accuracy for HiFi if we could compare to </a:t>
            </a:r>
            <a:r>
              <a:rPr lang="en-US" dirty="0" err="1"/>
              <a:t>minimap</a:t>
            </a:r>
            <a:r>
              <a:rPr lang="en-US" dirty="0"/>
              <a:t>-Eq.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089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perf for HiFi: longer regions we span, quicker to find chains (fewer anchors to chain). For non-</a:t>
            </a:r>
            <a:r>
              <a:rPr lang="en-US" dirty="0" err="1"/>
              <a:t>Hifi</a:t>
            </a:r>
            <a:r>
              <a:rPr lang="en-US" dirty="0"/>
              <a:t>, we are probably trying RMQ chaining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Same number of sketches but probably BLEND-S k-</a:t>
            </a:r>
            <a:r>
              <a:rPr lang="en-US" dirty="0" err="1"/>
              <a:t>mers</a:t>
            </a:r>
            <a:r>
              <a:rPr lang="en-US" dirty="0"/>
              <a:t> are more unique: hence more memory usage</a:t>
            </a:r>
          </a:p>
          <a:p>
            <a:r>
              <a:rPr lang="en-US" dirty="0"/>
              <a:t>Probably this is also why we have poor performance for BLEND-S in non-HiFi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027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Substantially better aligned reads for HG002. Ref was hg37!!</a:t>
            </a:r>
          </a:p>
          <a:p>
            <a:endParaRPr lang="en-US" dirty="0"/>
          </a:p>
          <a:p>
            <a:r>
              <a:rPr lang="en-US" dirty="0"/>
              <a:t>Other results are similar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95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07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Overlapping parameters for minimap2 ava-</a:t>
            </a:r>
            <a:r>
              <a:rPr lang="en-US" dirty="0" err="1"/>
              <a:t>hifi</a:t>
            </a:r>
            <a:r>
              <a:rPr lang="en-US" dirty="0"/>
              <a:t> was suggested by </a:t>
            </a:r>
            <a:r>
              <a:rPr lang="en-US" dirty="0" err="1"/>
              <a:t>HiCanu</a:t>
            </a:r>
            <a:r>
              <a:rPr lang="en-US" dirty="0"/>
              <a:t> (they use these parameters for overlapping </a:t>
            </a:r>
            <a:r>
              <a:rPr lang="en-US" dirty="0" err="1"/>
              <a:t>hifi</a:t>
            </a:r>
            <a:r>
              <a:rPr lang="en-US" dirty="0"/>
              <a:t> reads with minimap2)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10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721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0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34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79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Let's start by looking at the traditional mechanisms we use for finding seed matches between a reference genome and a read sequence.</a:t>
            </a:r>
          </a:p>
          <a:p>
            <a:endParaRPr lang="en-US" dirty="0"/>
          </a:p>
          <a:p>
            <a:r>
              <a:rPr lang="en-US" dirty="0"/>
              <a:t>[CLICK] First, we identify certain subsequences or segments</a:t>
            </a:r>
          </a:p>
          <a:p>
            <a:r>
              <a:rPr lang="en-US" dirty="0"/>
              <a:t>[CLICK] and generate their hash values to use as seeds.</a:t>
            </a:r>
          </a:p>
          <a:p>
            <a:endParaRPr lang="en-US" dirty="0"/>
          </a:p>
          <a:p>
            <a:r>
              <a:rPr lang="en-US" dirty="0"/>
              <a:t>[CLICK] Second, we find seed matches if their corresponding sequence segments exactly match.</a:t>
            </a:r>
          </a:p>
          <a:p>
            <a:endParaRPr lang="en-US" dirty="0"/>
          </a:p>
          <a:p>
            <a:r>
              <a:rPr lang="en-US" dirty="0"/>
              <a:t>[CLICK] This hash-based mechanism enables ...</a:t>
            </a:r>
          </a:p>
          <a:p>
            <a:r>
              <a:rPr lang="en-US" dirty="0"/>
              <a:t>[CLICK] while ensuring that hash values from dissimilar sequences are unlikely to match, avoiding false matches.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211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440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568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139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Considering the relative abundance estimation use case, the Sequence Until mechanism works in several steps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generate ongoing relative abundance estimations after every sequencing of 𝑛 reads.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always retain the most recent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estimation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The next step involves detecting any outliers in these results. This is achieved by performing a cross-correlation between the last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If we find no outliers, it indicates that we are consistently generating similar results. In other words, the recent sequencing of reads could not change the estimation result significantly.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In such a scenario, it is unlikely that further sequencing of reads will produce an outlier. Therefore, we can make the decision to stop the sequencing process.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This approach allows us to optimize the sequencing process by stopping it when no new significant information is likely to be gained.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If there is an outlier, we simply keep sequencing as new reads keep changing the results.</a:t>
                </a:r>
                <a:endParaRPr lang="en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19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UNCALLED: Searching with ambiguity in FM-index. Find all possible k-</a:t>
            </a:r>
            <a:r>
              <a:rPr lang="en-US" dirty="0" err="1"/>
              <a:t>mers</a:t>
            </a:r>
            <a:r>
              <a:rPr lang="en-US" dirty="0"/>
              <a:t> that a event can represent. Query all in FM-index, then start a node from each match, and edge to the next ”event” where the next event can also represent multiple k-</a:t>
            </a:r>
            <a:r>
              <a:rPr lang="en-US" dirty="0" err="1"/>
              <a:t>mers</a:t>
            </a:r>
            <a:r>
              <a:rPr lang="en-US" dirty="0"/>
              <a:t>. Keep doing this until you uniquely reach a region. </a:t>
            </a:r>
            <a:r>
              <a:rPr lang="en-US"/>
              <a:t>Forest of trees.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484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Staphylococcus aureus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3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larger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2463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larger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27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does not show how many bases they sequence. Not a great metric. If they were sequencing the same amount, would be good.</a:t>
            </a:r>
          </a:p>
          <a:p>
            <a:endParaRPr lang="en-US" dirty="0"/>
          </a:p>
          <a:p>
            <a:r>
              <a:rPr lang="en-US" dirty="0"/>
              <a:t>That’s why throughput + sequenced bases is better.</a:t>
            </a:r>
          </a:p>
          <a:p>
            <a:endParaRPr lang="en-US" dirty="0"/>
          </a:p>
          <a:p>
            <a:r>
              <a:rPr lang="en-US" dirty="0"/>
              <a:t>RawHash2/RawHash2-Minimizer is still better because of lower sequenced bases and higher throughput.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4432-8C5A-94BB-1F22-56FCC5E1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C4A8F-E437-119C-8A02-EC7AAFAD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E132-3BE0-BA52-0BEA-33ED01F3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1709738"/>
            <a:ext cx="8798062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6" y="4589463"/>
            <a:ext cx="87980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06" y="866164"/>
            <a:ext cx="4258294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66163"/>
            <a:ext cx="4339418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076"/>
            <a:ext cx="4358468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8" y="866164"/>
            <a:ext cx="43094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58" y="1690076"/>
            <a:ext cx="4309418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866163"/>
            <a:ext cx="435846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5099830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382" y="987425"/>
            <a:ext cx="3423431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866164"/>
            <a:ext cx="8798061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2099" y="6510726"/>
            <a:ext cx="63551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rgbClr val="4473C4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9489406" y="4991189"/>
            <a:ext cx="849085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9489406" y="5700255"/>
            <a:ext cx="849085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9489406" y="4282123"/>
            <a:ext cx="849085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9489406" y="6409320"/>
            <a:ext cx="849085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2764971" y="-1441319"/>
            <a:ext cx="849085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4608285" y="-1441319"/>
            <a:ext cx="849085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3686628" y="-1441319"/>
            <a:ext cx="849085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921656" y="-1441319"/>
            <a:ext cx="849085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0" y="-1441319"/>
            <a:ext cx="849085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0" y="-773468"/>
            <a:ext cx="849085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9489406" y="27727"/>
            <a:ext cx="849085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921657" y="-773468"/>
            <a:ext cx="849085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1843314" y="-773468"/>
            <a:ext cx="849085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2764971" y="-773468"/>
            <a:ext cx="849085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3686628" y="-773468"/>
            <a:ext cx="849085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4608285" y="-773468"/>
            <a:ext cx="849085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5529942" y="-773468"/>
            <a:ext cx="849085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6451599" y="-773468"/>
            <a:ext cx="849085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1843312" y="-1441320"/>
            <a:ext cx="849085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9489406" y="736793"/>
            <a:ext cx="849085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9489406" y="1445859"/>
            <a:ext cx="849085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9489406" y="2154925"/>
            <a:ext cx="849085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9489406" y="2863991"/>
            <a:ext cx="849085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9489406" y="3573057"/>
            <a:ext cx="849085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9489406" y="7118385"/>
            <a:ext cx="849085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6292F7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2993FA2-F702-FF21-9400-8947C73999E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820" y="6682247"/>
            <a:ext cx="832265" cy="160112"/>
          </a:xfrm>
          <a:prstGeom prst="rect">
            <a:avLst/>
          </a:prstGeom>
        </p:spPr>
      </p:pic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9489406" y="7827450"/>
            <a:ext cx="849085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5" r:id="rId8"/>
    <p:sldLayoutId id="214748368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60A0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86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5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hyperlink" Target="https://nanoporetech.com/platform/technology/basecalling" TargetMode="External"/><Relationship Id="rId17" Type="http://schemas.openxmlformats.org/officeDocument/2006/relationships/hyperlink" Target="https://blogs.ed.ac.uk/institute-genetics-cancer/2020/04/08/nanopore-sequencing-controversial-world-records-and-whale-watching/" TargetMode="Externa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59.emf"/><Relationship Id="rId5" Type="http://schemas.openxmlformats.org/officeDocument/2006/relationships/image" Target="../media/image53.png"/><Relationship Id="rId15" Type="http://schemas.openxmlformats.org/officeDocument/2006/relationships/image" Target="../media/image61.svg"/><Relationship Id="rId10" Type="http://schemas.openxmlformats.org/officeDocument/2006/relationships/image" Target="../media/image58.gif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66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8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2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3.svg"/><Relationship Id="rId18" Type="http://schemas.openxmlformats.org/officeDocument/2006/relationships/image" Target="../media/image9.png"/><Relationship Id="rId26" Type="http://schemas.openxmlformats.org/officeDocument/2006/relationships/image" Target="../media/image37.emf"/><Relationship Id="rId3" Type="http://schemas.openxmlformats.org/officeDocument/2006/relationships/image" Target="../media/image14.emf"/><Relationship Id="rId21" Type="http://schemas.openxmlformats.org/officeDocument/2006/relationships/image" Target="../media/image32.pn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17" Type="http://schemas.openxmlformats.org/officeDocument/2006/relationships/image" Target="../media/image27.emf"/><Relationship Id="rId25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24" Type="http://schemas.openxmlformats.org/officeDocument/2006/relationships/image" Target="../media/image35.emf"/><Relationship Id="rId5" Type="http://schemas.openxmlformats.org/officeDocument/2006/relationships/image" Target="../media/image16.svg"/><Relationship Id="rId15" Type="http://schemas.openxmlformats.org/officeDocument/2006/relationships/image" Target="../media/image25.png"/><Relationship Id="rId23" Type="http://schemas.openxmlformats.org/officeDocument/2006/relationships/image" Target="../media/image34.emf"/><Relationship Id="rId10" Type="http://schemas.openxmlformats.org/officeDocument/2006/relationships/image" Target="../media/image20.tiff"/><Relationship Id="rId19" Type="http://schemas.openxmlformats.org/officeDocument/2006/relationships/chart" Target="../charts/chart1.xm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24.emf"/><Relationship Id="rId22" Type="http://schemas.openxmlformats.org/officeDocument/2006/relationships/image" Target="../media/image3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22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23.svg"/><Relationship Id="rId9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12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7.png"/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5.png"/><Relationship Id="rId5" Type="http://schemas.openxmlformats.org/officeDocument/2006/relationships/image" Target="../media/image117.png"/><Relationship Id="rId10" Type="http://schemas.openxmlformats.org/officeDocument/2006/relationships/image" Target="../media/image124.png"/><Relationship Id="rId4" Type="http://schemas.openxmlformats.org/officeDocument/2006/relationships/image" Target="../media/image114.svg"/><Relationship Id="rId9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150.png"/><Relationship Id="rId18" Type="http://schemas.openxmlformats.org/officeDocument/2006/relationships/image" Target="../media/image132.emf"/><Relationship Id="rId3" Type="http://schemas.openxmlformats.org/officeDocument/2006/relationships/image" Target="../media/image139.png"/><Relationship Id="rId21" Type="http://schemas.openxmlformats.org/officeDocument/2006/relationships/image" Target="../media/image135.emf"/><Relationship Id="rId7" Type="http://schemas.openxmlformats.org/officeDocument/2006/relationships/image" Target="../media/image143.png"/><Relationship Id="rId17" Type="http://schemas.openxmlformats.org/officeDocument/2006/relationships/image" Target="../media/image131.emf"/><Relationship Id="rId2" Type="http://schemas.openxmlformats.org/officeDocument/2006/relationships/image" Target="../media/image138.png"/><Relationship Id="rId16" Type="http://schemas.openxmlformats.org/officeDocument/2006/relationships/image" Target="../media/image1180.png"/><Relationship Id="rId20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5" Type="http://schemas.openxmlformats.org/officeDocument/2006/relationships/image" Target="../media/image1170.png"/><Relationship Id="rId10" Type="http://schemas.openxmlformats.org/officeDocument/2006/relationships/image" Target="../media/image146.png"/><Relationship Id="rId19" Type="http://schemas.openxmlformats.org/officeDocument/2006/relationships/image" Target="../media/image133.emf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36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5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7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78.png"/><Relationship Id="rId11" Type="http://schemas.openxmlformats.org/officeDocument/2006/relationships/image" Target="../media/image183.svg"/><Relationship Id="rId5" Type="http://schemas.openxmlformats.org/officeDocument/2006/relationships/image" Target="../media/image177.sv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8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309" y="272527"/>
            <a:ext cx="8527691" cy="1803564"/>
          </a:xfrm>
        </p:spPr>
        <p:txBody>
          <a:bodyPr anchor="t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  <a:t>Enabling Fast, Accurate, and Efficient Real-Time Genome Analysis </a:t>
            </a:r>
            <a:b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</a:br>
            <a: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  <a:t>via New Algorithms and Techniques</a:t>
            </a:r>
            <a:endParaRPr lang="en-US" sz="2800" dirty="0">
              <a:solidFill>
                <a:srgbClr val="104862"/>
              </a:solidFill>
              <a:latin typeface="Garamond" panose="02020404030301010803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308" y="2176666"/>
            <a:ext cx="8095891" cy="1324334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prstClr val="black"/>
                </a:solidFill>
              </a:rPr>
              <a:t>Can </a:t>
            </a:r>
            <a:r>
              <a:rPr lang="en-US" sz="3200" b="1" dirty="0" err="1">
                <a:solidFill>
                  <a:prstClr val="black"/>
                </a:solidFill>
              </a:rPr>
              <a:t>Firtina</a:t>
            </a:r>
            <a:endParaRPr lang="en-US" sz="3200" b="1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Doctoral Examination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11.11.2024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ED90441-37AD-4B49-A91C-1B7A5249A139}"/>
              </a:ext>
            </a:extLst>
          </p:cNvPr>
          <p:cNvSpPr txBox="1">
            <a:spLocks/>
          </p:cNvSpPr>
          <p:nvPr/>
        </p:nvSpPr>
        <p:spPr>
          <a:xfrm>
            <a:off x="616307" y="3745313"/>
            <a:ext cx="5255758" cy="23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rPr>
              <a:t>Advisor: 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Onur Mutlu (ETH Zurich)</a:t>
            </a:r>
            <a:b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</a:br>
            <a:endParaRPr lang="en-US" dirty="0">
              <a:latin typeface="Avenir Next" panose="020B0503020202020204" pitchFamily="34" charset="0"/>
              <a:cs typeface="Quire Sans" panose="020B0502040400020003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rPr>
              <a:t>Co-Examiners: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Reetuparna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Das (University of Michigan)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Hasindu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Gamaarachchi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(UNSW Sydney)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Benjamin Langmead (Johns Hopkins University)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Heng Li (Harvard Medical School)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333957F-F1D9-4DD3-8DE1-238F1111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49" y="6069544"/>
            <a:ext cx="3098800" cy="5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7731885-DF02-499B-B161-7BC4E6374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3808" y="6066353"/>
            <a:ext cx="2698391" cy="519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502116-BEC1-25A8-C96C-3D710DF9737D}"/>
              </a:ext>
            </a:extLst>
          </p:cNvPr>
          <p:cNvSpPr/>
          <p:nvPr/>
        </p:nvSpPr>
        <p:spPr>
          <a:xfrm>
            <a:off x="0" y="6647246"/>
            <a:ext cx="923067" cy="212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3A32A-F771-4CAB-9454-70A4AC664343}"/>
              </a:ext>
            </a:extLst>
          </p:cNvPr>
          <p:cNvSpPr/>
          <p:nvPr/>
        </p:nvSpPr>
        <p:spPr>
          <a:xfrm>
            <a:off x="0" y="0"/>
            <a:ext cx="2921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6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04722-D932-CBCD-26F0-47B127BD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7B562-6F6F-28D4-6023-198E4F45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B2A7C7-D837-C0AA-1A1C-B135439D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Traditional Hashing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F6ACC9-259A-81CB-3033-7B5ADBD5A18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C66BEAF7-7ACC-2914-56B1-79649250126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8A14BD6-64AB-C995-FCFB-3A9FBE797C6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F37060A9-D147-1CA0-4490-8E8A152120A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2E609117-A356-476F-B2CA-1A00A064A31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C4624B2-A86E-4E93-46AD-D1B776CCA45F}"/>
              </a:ext>
            </a:extLst>
          </p:cNvPr>
          <p:cNvSpPr/>
          <p:nvPr/>
        </p:nvSpPr>
        <p:spPr>
          <a:xfrm>
            <a:off x="1412338" y="924832"/>
            <a:ext cx="34910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 (Target)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01A1AB-FB70-EE81-7429-049F8784E247}"/>
              </a:ext>
            </a:extLst>
          </p:cNvPr>
          <p:cNvGrpSpPr/>
          <p:nvPr/>
        </p:nvGrpSpPr>
        <p:grpSpPr>
          <a:xfrm>
            <a:off x="1067763" y="1297586"/>
            <a:ext cx="4180188" cy="457201"/>
            <a:chOff x="1067763" y="1297586"/>
            <a:chExt cx="4180188" cy="457201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B86E1CC3-E3F4-BF71-478A-543616BE5CB9}"/>
                </a:ext>
              </a:extLst>
            </p:cNvPr>
            <p:cNvSpPr/>
            <p:nvPr/>
          </p:nvSpPr>
          <p:spPr>
            <a:xfrm>
              <a:off x="1242238" y="1297587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2C22547-C9B2-2286-0615-96F6EA96F4EA}"/>
                </a:ext>
              </a:extLst>
            </p:cNvPr>
            <p:cNvGrpSpPr/>
            <p:nvPr/>
          </p:nvGrpSpPr>
          <p:grpSpPr>
            <a:xfrm>
              <a:off x="4606156" y="1297586"/>
              <a:ext cx="641795" cy="457201"/>
              <a:chOff x="4073343" y="1547359"/>
              <a:chExt cx="641795" cy="457201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CBB1A05A-0AF1-A3A2-DA4F-4C6AD2AF314F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45C2CFA-BDF3-4793-AEC2-A50776C34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64A643D-C185-6F8F-77C2-18194A24B9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97F6335-3E69-80AE-E040-C01F485CD877}"/>
                </a:ext>
              </a:extLst>
            </p:cNvPr>
            <p:cNvGrpSpPr/>
            <p:nvPr/>
          </p:nvGrpSpPr>
          <p:grpSpPr>
            <a:xfrm>
              <a:off x="1067763" y="1297586"/>
              <a:ext cx="641794" cy="457201"/>
              <a:chOff x="130622" y="1547359"/>
              <a:chExt cx="641794" cy="457201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83BA2912-5354-418D-7F46-D0420BE8E7C9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09B6424-F123-C73F-1E76-91069C4DB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A4E5DF5A-FB8E-AE63-6961-DA44578165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CE8EE0D9-8D01-CE5E-2BA1-EA51B2ACACDC}"/>
              </a:ext>
            </a:extLst>
          </p:cNvPr>
          <p:cNvSpPr/>
          <p:nvPr/>
        </p:nvSpPr>
        <p:spPr>
          <a:xfrm>
            <a:off x="2332144" y="4168926"/>
            <a:ext cx="16514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(Query)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88789C-C4C2-2F91-372E-105EDC3F5E2C}"/>
              </a:ext>
            </a:extLst>
          </p:cNvPr>
          <p:cNvGrpSpPr/>
          <p:nvPr/>
        </p:nvGrpSpPr>
        <p:grpSpPr>
          <a:xfrm>
            <a:off x="1058209" y="3636897"/>
            <a:ext cx="4180188" cy="457201"/>
            <a:chOff x="1058209" y="3636897"/>
            <a:chExt cx="4180188" cy="457201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B02A16D-7639-14D3-CF09-1C2DD8DE1C58}"/>
                </a:ext>
              </a:extLst>
            </p:cNvPr>
            <p:cNvSpPr/>
            <p:nvPr/>
          </p:nvSpPr>
          <p:spPr>
            <a:xfrm>
              <a:off x="1242238" y="3636898"/>
              <a:ext cx="3831238" cy="457200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4CFC5DAB-FD9D-8B23-20EB-EF29D1F3255A}"/>
                </a:ext>
              </a:extLst>
            </p:cNvPr>
            <p:cNvSpPr/>
            <p:nvPr/>
          </p:nvSpPr>
          <p:spPr>
            <a:xfrm>
              <a:off x="4596603" y="3636897"/>
              <a:ext cx="641794" cy="457200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F9F5E3"/>
                </a:gs>
                <a:gs pos="100000">
                  <a:srgbClr val="F9F5E3"/>
                </a:gs>
                <a:gs pos="2700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85498F2-53AD-93BF-4F4B-8A380D809562}"/>
                </a:ext>
              </a:extLst>
            </p:cNvPr>
            <p:cNvCxnSpPr>
              <a:cxnSpLocks/>
            </p:cNvCxnSpPr>
            <p:nvPr/>
          </p:nvCxnSpPr>
          <p:spPr>
            <a:xfrm>
              <a:off x="4596602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AFEFB53-C45F-0126-0A96-6898B6C31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602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E5A25E3A-A327-62C4-6E3F-52B967E5EDFD}"/>
                </a:ext>
              </a:extLst>
            </p:cNvPr>
            <p:cNvSpPr/>
            <p:nvPr/>
          </p:nvSpPr>
          <p:spPr>
            <a:xfrm>
              <a:off x="1058209" y="3636897"/>
              <a:ext cx="641794" cy="457200"/>
            </a:xfrm>
            <a:prstGeom prst="roundRect">
              <a:avLst/>
            </a:prstGeom>
            <a:gradFill>
              <a:gsLst>
                <a:gs pos="100000">
                  <a:schemeClr val="bg1"/>
                </a:gs>
                <a:gs pos="0">
                  <a:srgbClr val="F9F5E3"/>
                </a:gs>
                <a:gs pos="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E779E08-231F-A05F-A64E-308A5846675C}"/>
                </a:ext>
              </a:extLst>
            </p:cNvPr>
            <p:cNvCxnSpPr>
              <a:cxnSpLocks/>
            </p:cNvCxnSpPr>
            <p:nvPr/>
          </p:nvCxnSpPr>
          <p:spPr>
            <a:xfrm>
              <a:off x="1116285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E36580-CF49-5221-759C-F67DBE173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285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BD3F92EC-0215-4580-47A9-E7439730F13A}"/>
              </a:ext>
            </a:extLst>
          </p:cNvPr>
          <p:cNvSpPr/>
          <p:nvPr/>
        </p:nvSpPr>
        <p:spPr>
          <a:xfrm>
            <a:off x="2018989" y="1372415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561CAB8A-4C16-3C9A-30F7-FB1883ABF069}"/>
              </a:ext>
            </a:extLst>
          </p:cNvPr>
          <p:cNvSpPr/>
          <p:nvPr/>
        </p:nvSpPr>
        <p:spPr>
          <a:xfrm>
            <a:off x="2018989" y="3711726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7D52A6-6C59-C40A-E959-C753491C6343}"/>
              </a:ext>
            </a:extLst>
          </p:cNvPr>
          <p:cNvGrpSpPr/>
          <p:nvPr/>
        </p:nvGrpSpPr>
        <p:grpSpPr>
          <a:xfrm>
            <a:off x="4636139" y="1172888"/>
            <a:ext cx="3260372" cy="3045906"/>
            <a:chOff x="4636139" y="1172888"/>
            <a:chExt cx="3260372" cy="304590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4C63A53-87A6-DA5C-4ED5-8A005A6EAAFB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1526186"/>
              <a:ext cx="11087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Hexagon 82">
              <a:extLst>
                <a:ext uri="{FF2B5EF4-FFF2-40B4-BE49-F238E27FC236}">
                  <a16:creationId xmlns:a16="http://schemas.microsoft.com/office/drawing/2014/main" id="{FE30BB5D-C1A2-F706-41EC-45E0F8A4B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6694" y="1172888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9816C4D-F8B7-E155-D815-69216DE15329}"/>
                </a:ext>
              </a:extLst>
            </p:cNvPr>
            <p:cNvCxnSpPr>
              <a:cxnSpLocks/>
            </p:cNvCxnSpPr>
            <p:nvPr/>
          </p:nvCxnSpPr>
          <p:spPr>
            <a:xfrm>
              <a:off x="6680588" y="1526186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36C1235-671E-A967-5210-3A27CCF817D4}"/>
                </a:ext>
              </a:extLst>
            </p:cNvPr>
            <p:cNvSpPr/>
            <p:nvPr/>
          </p:nvSpPr>
          <p:spPr>
            <a:xfrm>
              <a:off x="7229410" y="1390177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CBDDEB-74C7-0355-D486-F06BA104EBA4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3865497"/>
              <a:ext cx="111829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Hexagon 86">
              <a:extLst>
                <a:ext uri="{FF2B5EF4-FFF2-40B4-BE49-F238E27FC236}">
                  <a16:creationId xmlns:a16="http://schemas.microsoft.com/office/drawing/2014/main" id="{21B272E3-A98C-21AD-ECC9-7A9D3DA59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247" y="3512199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758C49F-8258-98A0-1642-17233E7F8D67}"/>
                </a:ext>
              </a:extLst>
            </p:cNvPr>
            <p:cNvCxnSpPr>
              <a:cxnSpLocks/>
            </p:cNvCxnSpPr>
            <p:nvPr/>
          </p:nvCxnSpPr>
          <p:spPr>
            <a:xfrm>
              <a:off x="6690142" y="3865497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B2CCE36-96FF-0CA8-2A9F-B01E9F02FC30}"/>
                </a:ext>
              </a:extLst>
            </p:cNvPr>
            <p:cNvSpPr/>
            <p:nvPr/>
          </p:nvSpPr>
          <p:spPr>
            <a:xfrm>
              <a:off x="7238964" y="3729488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4EE62-88AA-D768-B299-A45B2F7B09B0}"/>
              </a:ext>
            </a:extLst>
          </p:cNvPr>
          <p:cNvGrpSpPr/>
          <p:nvPr/>
        </p:nvGrpSpPr>
        <p:grpSpPr>
          <a:xfrm>
            <a:off x="7000591" y="1669386"/>
            <a:ext cx="1115183" cy="2052909"/>
            <a:chOff x="7000591" y="1669386"/>
            <a:chExt cx="1115183" cy="2052909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BF8A589B-750B-4463-4A87-F75CB77015D8}"/>
                </a:ext>
              </a:extLst>
            </p:cNvPr>
            <p:cNvSpPr/>
            <p:nvPr/>
          </p:nvSpPr>
          <p:spPr>
            <a:xfrm>
              <a:off x="7000591" y="2310607"/>
              <a:ext cx="1115183" cy="770467"/>
            </a:xfrm>
            <a:prstGeom prst="roundRect">
              <a:avLst/>
            </a:prstGeom>
            <a:solidFill>
              <a:srgbClr val="FFE0D6"/>
            </a:solidFill>
            <a:ln w="317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</a:t>
              </a: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9BAF74D4-51B4-A3D3-EA14-DD43F6C3729A}"/>
                </a:ext>
              </a:extLst>
            </p:cNvPr>
            <p:cNvSpPr/>
            <p:nvPr/>
          </p:nvSpPr>
          <p:spPr>
            <a:xfrm rot="5400000">
              <a:off x="7265232" y="1898349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Striped Right Arrow 107">
              <a:extLst>
                <a:ext uri="{FF2B5EF4-FFF2-40B4-BE49-F238E27FC236}">
                  <a16:creationId xmlns:a16="http://schemas.microsoft.com/office/drawing/2014/main" id="{B642C5CB-D45B-A355-ECA8-FC42401B993D}"/>
                </a:ext>
              </a:extLst>
            </p:cNvPr>
            <p:cNvSpPr/>
            <p:nvPr/>
          </p:nvSpPr>
          <p:spPr>
            <a:xfrm rot="16200000">
              <a:off x="7265233" y="3346250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FC59454-BB46-AF77-5101-D5E3A3D3EA31}"/>
              </a:ext>
            </a:extLst>
          </p:cNvPr>
          <p:cNvGrpSpPr/>
          <p:nvPr/>
        </p:nvGrpSpPr>
        <p:grpSpPr>
          <a:xfrm>
            <a:off x="1771780" y="5685446"/>
            <a:ext cx="5600441" cy="548640"/>
            <a:chOff x="1391386" y="5685945"/>
            <a:chExt cx="5600441" cy="54864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8003F8A-4DEA-3F69-6840-4948B6C3896C}"/>
                </a:ext>
              </a:extLst>
            </p:cNvPr>
            <p:cNvSpPr/>
            <p:nvPr/>
          </p:nvSpPr>
          <p:spPr>
            <a:xfrm>
              <a:off x="2046751" y="5806377"/>
              <a:ext cx="494507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similar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seeds are unlikely to match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0C275B4-7AAF-9824-2A8F-3FDE26F07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5CC89-2DB9-92B2-D962-4696BF8F9D18}"/>
              </a:ext>
            </a:extLst>
          </p:cNvPr>
          <p:cNvGrpSpPr/>
          <p:nvPr/>
        </p:nvGrpSpPr>
        <p:grpSpPr>
          <a:xfrm>
            <a:off x="5304154" y="4218794"/>
            <a:ext cx="1858875" cy="1100982"/>
            <a:chOff x="5304154" y="4218794"/>
            <a:chExt cx="1858875" cy="1100982"/>
          </a:xfrm>
        </p:grpSpPr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16C9CDB-E5A0-D8F1-76D0-2B5F780AA3FD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>
              <a:off x="6489801" y="4218794"/>
              <a:ext cx="673228" cy="486102"/>
            </a:xfrm>
            <a:prstGeom prst="straightConnector1">
              <a:avLst/>
            </a:prstGeom>
            <a:ln w="12700">
              <a:solidFill>
                <a:srgbClr val="6291F7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A88DF825-3A51-26A0-C6A1-CE3823C10E83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5304154" y="4218794"/>
              <a:ext cx="678742" cy="486102"/>
            </a:xfrm>
            <a:prstGeom prst="straightConnector1">
              <a:avLst/>
            </a:prstGeom>
            <a:ln w="12700">
              <a:solidFill>
                <a:srgbClr val="6291F7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52276DBB-F5B7-44E7-457D-A870832F6380}"/>
                </a:ext>
              </a:extLst>
            </p:cNvPr>
            <p:cNvSpPr/>
            <p:nvPr/>
          </p:nvSpPr>
          <p:spPr>
            <a:xfrm>
              <a:off x="5309668" y="4651922"/>
              <a:ext cx="1853361" cy="667854"/>
            </a:xfrm>
            <a:prstGeom prst="roundRect">
              <a:avLst/>
            </a:prstGeom>
            <a:solidFill>
              <a:srgbClr val="C4D7FE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Low-collision hash functions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BABD34-7DFA-6239-549E-A79A4C7C82A8}"/>
              </a:ext>
            </a:extLst>
          </p:cNvPr>
          <p:cNvGrpSpPr/>
          <p:nvPr/>
        </p:nvGrpSpPr>
        <p:grpSpPr>
          <a:xfrm>
            <a:off x="2094700" y="1619735"/>
            <a:ext cx="2444750" cy="2149752"/>
            <a:chOff x="2094700" y="1619735"/>
            <a:chExt cx="2444750" cy="2149752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A63FC86-A6D5-2A9A-78C8-7FC73E4FB24E}"/>
                </a:ext>
              </a:extLst>
            </p:cNvPr>
            <p:cNvCxnSpPr>
              <a:cxnSpLocks/>
            </p:cNvCxnSpPr>
            <p:nvPr/>
          </p:nvCxnSpPr>
          <p:spPr>
            <a:xfrm>
              <a:off x="209470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58BB4D0-36EB-349E-CAA7-ED5BEAEA1032}"/>
                </a:ext>
              </a:extLst>
            </p:cNvPr>
            <p:cNvCxnSpPr>
              <a:cxnSpLocks/>
            </p:cNvCxnSpPr>
            <p:nvPr/>
          </p:nvCxnSpPr>
          <p:spPr>
            <a:xfrm>
              <a:off x="2247497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6D7F3022-F3F3-CD18-BCB7-D1EBF9ECEC00}"/>
                </a:ext>
              </a:extLst>
            </p:cNvPr>
            <p:cNvCxnSpPr>
              <a:cxnSpLocks/>
            </p:cNvCxnSpPr>
            <p:nvPr/>
          </p:nvCxnSpPr>
          <p:spPr>
            <a:xfrm>
              <a:off x="2400294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1266EA7-0D66-781F-9FDA-87B682FCF663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88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7CD0418-026A-CB8B-CA26-956143727A5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685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58E055B-B883-D85B-04FF-1808480B7895}"/>
                </a:ext>
              </a:extLst>
            </p:cNvPr>
            <p:cNvCxnSpPr>
              <a:cxnSpLocks/>
            </p:cNvCxnSpPr>
            <p:nvPr/>
          </p:nvCxnSpPr>
          <p:spPr>
            <a:xfrm>
              <a:off x="3164279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F626F0E2-7EF0-75CF-6BCD-C225E4095BAB}"/>
                </a:ext>
              </a:extLst>
            </p:cNvPr>
            <p:cNvCxnSpPr>
              <a:cxnSpLocks/>
            </p:cNvCxnSpPr>
            <p:nvPr/>
          </p:nvCxnSpPr>
          <p:spPr>
            <a:xfrm>
              <a:off x="3317076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75BCDB1-6FD9-39DE-5D97-2E67149E33C8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73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7F9DAD4-89C4-0620-FC2A-A9F5DE241BFE}"/>
                </a:ext>
              </a:extLst>
            </p:cNvPr>
            <p:cNvCxnSpPr>
              <a:cxnSpLocks/>
            </p:cNvCxnSpPr>
            <p:nvPr/>
          </p:nvCxnSpPr>
          <p:spPr>
            <a:xfrm>
              <a:off x="362267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295D402-E994-FF05-84E2-BEDA8275BFCD}"/>
                </a:ext>
              </a:extLst>
            </p:cNvPr>
            <p:cNvCxnSpPr>
              <a:cxnSpLocks/>
            </p:cNvCxnSpPr>
            <p:nvPr/>
          </p:nvCxnSpPr>
          <p:spPr>
            <a:xfrm>
              <a:off x="3775467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3493E72-F762-DBE2-A029-6CB68C5A3352}"/>
                </a:ext>
              </a:extLst>
            </p:cNvPr>
            <p:cNvCxnSpPr>
              <a:cxnSpLocks/>
            </p:cNvCxnSpPr>
            <p:nvPr/>
          </p:nvCxnSpPr>
          <p:spPr>
            <a:xfrm>
              <a:off x="3928264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85A67606-E50C-6A85-495F-F2E84AF258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300FE3-6FF3-ADA2-1C2D-70DF073196A9}"/>
                </a:ext>
              </a:extLst>
            </p:cNvPr>
            <p:cNvCxnSpPr>
              <a:cxnSpLocks/>
            </p:cNvCxnSpPr>
            <p:nvPr/>
          </p:nvCxnSpPr>
          <p:spPr>
            <a:xfrm>
              <a:off x="4233858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44BC10F-A308-4638-1629-921AA48079F8}"/>
                </a:ext>
              </a:extLst>
            </p:cNvPr>
            <p:cNvCxnSpPr>
              <a:cxnSpLocks/>
            </p:cNvCxnSpPr>
            <p:nvPr/>
          </p:nvCxnSpPr>
          <p:spPr>
            <a:xfrm>
              <a:off x="4386655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59410B95-97B0-2D85-7B55-4D188521EC56}"/>
                </a:ext>
              </a:extLst>
            </p:cNvPr>
            <p:cNvCxnSpPr>
              <a:cxnSpLocks/>
            </p:cNvCxnSpPr>
            <p:nvPr/>
          </p:nvCxnSpPr>
          <p:spPr>
            <a:xfrm>
              <a:off x="453945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10A4FE5-5076-7136-2A7A-F81B0E22BA11}"/>
                </a:ext>
              </a:extLst>
            </p:cNvPr>
            <p:cNvCxnSpPr>
              <a:cxnSpLocks/>
            </p:cNvCxnSpPr>
            <p:nvPr/>
          </p:nvCxnSpPr>
          <p:spPr>
            <a:xfrm>
              <a:off x="3011482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7652F4-95F8-E62A-87AC-37ED2CE21F52}"/>
              </a:ext>
            </a:extLst>
          </p:cNvPr>
          <p:cNvSpPr/>
          <p:nvPr/>
        </p:nvSpPr>
        <p:spPr>
          <a:xfrm rot="16200000">
            <a:off x="1660681" y="2564221"/>
            <a:ext cx="1798011" cy="256862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Garamond" panose="02020404030301010803" pitchFamily="18" charset="0"/>
              </a:rPr>
              <a:t>The Problem – Mapping Raw Signals</a:t>
            </a:r>
            <a:endParaRPr lang="en-US" sz="3400" b="1" dirty="0">
              <a:latin typeface="Garamond" panose="02020404030301010803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4888BC-53F1-8A29-DB74-755EF7C37D9E}"/>
              </a:ext>
            </a:extLst>
          </p:cNvPr>
          <p:cNvGrpSpPr/>
          <p:nvPr/>
        </p:nvGrpSpPr>
        <p:grpSpPr>
          <a:xfrm>
            <a:off x="3942923" y="1273411"/>
            <a:ext cx="1254273" cy="396518"/>
            <a:chOff x="851037" y="1870572"/>
            <a:chExt cx="1254273" cy="3965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9635D-6E9E-DCC1-017D-7A7119651F06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DDA5BCE8-CBF9-48C8-F4BA-0DBD9D00B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BCF6C818-989A-0C24-92BD-432DA06B3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B2C6DE-3374-F866-793D-8E84703C79DF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19" name="Graphic 18" descr="Heartbeat with solid fill">
                <a:extLst>
                  <a:ext uri="{FF2B5EF4-FFF2-40B4-BE49-F238E27FC236}">
                    <a16:creationId xmlns:a16="http://schemas.microsoft.com/office/drawing/2014/main" id="{CF823995-BC2D-5E7A-EB38-5E033A4C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20" name="Graphic 19" descr="Heartbeat with solid fill">
                <a:extLst>
                  <a:ext uri="{FF2B5EF4-FFF2-40B4-BE49-F238E27FC236}">
                    <a16:creationId xmlns:a16="http://schemas.microsoft.com/office/drawing/2014/main" id="{0354F414-2DA7-20CA-9609-1D0B27ACE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883E72-5993-D469-2F41-5B5182CF1454}"/>
              </a:ext>
            </a:extLst>
          </p:cNvPr>
          <p:cNvSpPr/>
          <p:nvPr/>
        </p:nvSpPr>
        <p:spPr>
          <a:xfrm>
            <a:off x="3643210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4F3C93B-34DF-E52B-0C82-BBDA1822BB7B}"/>
              </a:ext>
            </a:extLst>
          </p:cNvPr>
          <p:cNvSpPr/>
          <p:nvPr/>
        </p:nvSpPr>
        <p:spPr>
          <a:xfrm>
            <a:off x="3639332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916781-B50E-7653-001F-5F457D51FBF8}"/>
              </a:ext>
            </a:extLst>
          </p:cNvPr>
          <p:cNvSpPr/>
          <p:nvPr/>
        </p:nvSpPr>
        <p:spPr>
          <a:xfrm>
            <a:off x="156378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8D9268-D019-64C6-25BC-85A3E719EEA6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2CDD36-C513-84F8-428E-2120EDEB9C4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4" y="1471670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222269-14E0-52D8-1179-8FF4CB0A5E9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0" y="1471670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7B65C8-F687-0989-3E5F-9C833175743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C12BC1-9B76-4757-2DA3-ABF31455BEB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0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798B4F-95A0-81A8-5D5D-606593CF36ED}"/>
              </a:ext>
            </a:extLst>
          </p:cNvPr>
          <p:cNvCxnSpPr>
            <a:cxnSpLocks/>
            <a:stCxn id="20" idx="3"/>
            <a:endCxn id="29" idx="0"/>
          </p:cNvCxnSpPr>
          <p:nvPr/>
        </p:nvCxnSpPr>
        <p:spPr>
          <a:xfrm>
            <a:off x="5197196" y="1471670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367C08-00F7-D616-4E71-C7EB1ED83400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5062859" y="1471670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E69A92F-317A-234C-3FA5-438147CD7D2D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885467" y="1471670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CC5382B-2B62-B738-8744-794A47975015}"/>
              </a:ext>
            </a:extLst>
          </p:cNvPr>
          <p:cNvSpPr txBox="1"/>
          <p:nvPr/>
        </p:nvSpPr>
        <p:spPr>
          <a:xfrm>
            <a:off x="156378" y="3160303"/>
            <a:ext cx="3104981" cy="770400"/>
          </a:xfrm>
          <a:prstGeom prst="roundRect">
            <a:avLst>
              <a:gd name="adj" fmla="val 9377"/>
            </a:avLst>
          </a:prstGeom>
          <a:solidFill>
            <a:srgbClr val="EDE8F1"/>
          </a:solidFill>
          <a:ln w="28575">
            <a:solidFill>
              <a:srgbClr val="6F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D32B26-4A32-F15C-6D2E-CCED6A0ACEE7}"/>
              </a:ext>
            </a:extLst>
          </p:cNvPr>
          <p:cNvSpPr txBox="1"/>
          <p:nvPr/>
        </p:nvSpPr>
        <p:spPr>
          <a:xfrm>
            <a:off x="156378" y="4449171"/>
            <a:ext cx="3104981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F27DF5-E13F-6520-65EB-0F8E5232C445}"/>
              </a:ext>
            </a:extLst>
          </p:cNvPr>
          <p:cNvSpPr txBox="1"/>
          <p:nvPr/>
        </p:nvSpPr>
        <p:spPr>
          <a:xfrm>
            <a:off x="156379" y="5581783"/>
            <a:ext cx="3104980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91BE19D-84B5-6CCE-A7B1-FB3884E1CA1E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DFEEF9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679322-17D0-550E-8949-F3887DE27CFB}"/>
              </a:ext>
            </a:extLst>
          </p:cNvPr>
          <p:cNvSpPr txBox="1"/>
          <p:nvPr/>
        </p:nvSpPr>
        <p:spPr>
          <a:xfrm>
            <a:off x="3458425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F186D9-5435-E93F-112C-F35F74E943B4}"/>
              </a:ext>
            </a:extLst>
          </p:cNvPr>
          <p:cNvSpPr txBox="1"/>
          <p:nvPr/>
        </p:nvSpPr>
        <p:spPr>
          <a:xfrm>
            <a:off x="3458425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469E5-0958-37BE-EFE3-DDD6A8A9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F52B24-B86F-F366-24EF-CB1267FC0E9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9C484538-30D9-3653-5E10-FE95BE09299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52312773-042D-A46B-291A-267C9D56408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79C1557B-F571-EE08-11E7-0BFBDA53F56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630E9960-E64A-A19B-7481-76261C66E38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49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72" grpId="0" animBg="1"/>
      <p:bldP spid="74" grpId="0" animBg="1"/>
      <p:bldP spid="91" grpId="0" animBg="1"/>
      <p:bldP spid="9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RawHash – Key Idea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88A96F-39B1-DE3B-6872-96C9F6A0C226}"/>
              </a:ext>
            </a:extLst>
          </p:cNvPr>
          <p:cNvGrpSpPr/>
          <p:nvPr/>
        </p:nvGrpSpPr>
        <p:grpSpPr>
          <a:xfrm>
            <a:off x="1194108" y="1676681"/>
            <a:ext cx="1865335" cy="830290"/>
            <a:chOff x="1822407" y="1163236"/>
            <a:chExt cx="1865335" cy="8302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A225F9-8EBB-2962-321F-23ABBB7EB604}"/>
                </a:ext>
              </a:extLst>
            </p:cNvPr>
            <p:cNvGrpSpPr/>
            <p:nvPr/>
          </p:nvGrpSpPr>
          <p:grpSpPr>
            <a:xfrm>
              <a:off x="2125998" y="1560209"/>
              <a:ext cx="1254273" cy="396518"/>
              <a:chOff x="851037" y="1870572"/>
              <a:chExt cx="1254273" cy="39651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8BF83B-3324-581F-28B7-C0C1BDC32DBB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102D3E71-F378-534F-913A-AC97400EE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216A3A53-B10B-C510-4BBF-16BD50CA76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AF1623-E8AF-6C68-D3B5-7370DDD99A33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6" name="Graphic 15" descr="Heartbeat with solid fill">
                  <a:extLst>
                    <a:ext uri="{FF2B5EF4-FFF2-40B4-BE49-F238E27FC236}">
                      <a16:creationId xmlns:a16="http://schemas.microsoft.com/office/drawing/2014/main" id="{213D1FA0-F6E1-9C8E-79A2-CD534FDA7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0CFE0A64-5EDD-9C98-687F-8F8DD5A99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CDC1377-6EBE-D2CC-FD2E-41530BB2C25C}"/>
                </a:ext>
              </a:extLst>
            </p:cNvPr>
            <p:cNvSpPr/>
            <p:nvPr/>
          </p:nvSpPr>
          <p:spPr>
            <a:xfrm>
              <a:off x="1826285" y="1471752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1B828A8-41CA-672F-A519-16936C3F01FE}"/>
                </a:ext>
              </a:extLst>
            </p:cNvPr>
            <p:cNvSpPr/>
            <p:nvPr/>
          </p:nvSpPr>
          <p:spPr>
            <a:xfrm>
              <a:off x="1822407" y="1163236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Hexagon 33">
            <a:extLst>
              <a:ext uri="{FF2B5EF4-FFF2-40B4-BE49-F238E27FC236}">
                <a16:creationId xmlns:a16="http://schemas.microsoft.com/office/drawing/2014/main" id="{B61E6FED-B7AA-A983-398D-6EDF65509BBA}"/>
              </a:ext>
            </a:extLst>
          </p:cNvPr>
          <p:cNvSpPr/>
          <p:nvPr/>
        </p:nvSpPr>
        <p:spPr>
          <a:xfrm>
            <a:off x="1622775" y="2979338"/>
            <a:ext cx="1008000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123D5A-47EF-3B91-6EE1-1016AEF1742E}"/>
              </a:ext>
            </a:extLst>
          </p:cNvPr>
          <p:cNvCxnSpPr>
            <a:cxnSpLocks/>
          </p:cNvCxnSpPr>
          <p:nvPr/>
        </p:nvCxnSpPr>
        <p:spPr>
          <a:xfrm flipH="1">
            <a:off x="2125805" y="2506971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9756C5-14EF-2B33-1E77-2C8753EB8F2E}"/>
              </a:ext>
            </a:extLst>
          </p:cNvPr>
          <p:cNvCxnSpPr>
            <a:cxnSpLocks/>
          </p:cNvCxnSpPr>
          <p:nvPr/>
        </p:nvCxnSpPr>
        <p:spPr>
          <a:xfrm>
            <a:off x="2126775" y="3807337"/>
            <a:ext cx="1" cy="472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D29CE5E-2FA1-77F3-E5D2-068919251277}"/>
              </a:ext>
            </a:extLst>
          </p:cNvPr>
          <p:cNvSpPr/>
          <p:nvPr/>
        </p:nvSpPr>
        <p:spPr>
          <a:xfrm>
            <a:off x="1625735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86BAFAC-7EED-0726-4F11-ADEF34ECDD57}"/>
              </a:ext>
            </a:extLst>
          </p:cNvPr>
          <p:cNvSpPr/>
          <p:nvPr/>
        </p:nvSpPr>
        <p:spPr>
          <a:xfrm>
            <a:off x="3891280" y="4133800"/>
            <a:ext cx="1335233" cy="653934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175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Match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8F8CB0E-F894-C377-47A9-FA6021915192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>
            <a:off x="2627816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5EEB97F-1E05-8CA6-4C84-1C80733C4524}"/>
              </a:ext>
            </a:extLst>
          </p:cNvPr>
          <p:cNvCxnSpPr>
            <a:cxnSpLocks/>
            <a:stCxn id="68" idx="1"/>
            <a:endCxn id="69" idx="3"/>
          </p:cNvCxnSpPr>
          <p:nvPr/>
        </p:nvCxnSpPr>
        <p:spPr>
          <a:xfrm flipH="1">
            <a:off x="5226513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91A984-3A5D-19CA-F641-0254437211EE}"/>
              </a:ext>
            </a:extLst>
          </p:cNvPr>
          <p:cNvGrpSpPr/>
          <p:nvPr/>
        </p:nvGrpSpPr>
        <p:grpSpPr>
          <a:xfrm>
            <a:off x="6058350" y="1639882"/>
            <a:ext cx="1865335" cy="830290"/>
            <a:chOff x="5452380" y="1126437"/>
            <a:chExt cx="1865335" cy="8302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FC2A43-05A3-C768-7779-8EAD43CE1ECD}"/>
                </a:ext>
              </a:extLst>
            </p:cNvPr>
            <p:cNvGrpSpPr/>
            <p:nvPr/>
          </p:nvGrpSpPr>
          <p:grpSpPr>
            <a:xfrm>
              <a:off x="5755971" y="1523410"/>
              <a:ext cx="1254273" cy="396518"/>
              <a:chOff x="851037" y="1870572"/>
              <a:chExt cx="1254273" cy="3965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4A7A369-9A5F-BDDF-8A93-7D49CEAEAD5E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8" name="Graphic 27" descr="Heartbeat with solid fill">
                  <a:extLst>
                    <a:ext uri="{FF2B5EF4-FFF2-40B4-BE49-F238E27FC236}">
                      <a16:creationId xmlns:a16="http://schemas.microsoft.com/office/drawing/2014/main" id="{A39DAD13-C8C4-B6B1-1ED8-651DEC8CF5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9" name="Graphic 28" descr="Heartbeat with solid fill">
                  <a:extLst>
                    <a:ext uri="{FF2B5EF4-FFF2-40B4-BE49-F238E27FC236}">
                      <a16:creationId xmlns:a16="http://schemas.microsoft.com/office/drawing/2014/main" id="{FAE8F117-D7CB-9FFA-E458-A8210C2A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2A62F32-0F1B-AB03-A2C9-EC31ACECFA4F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228E4E18-3D21-B050-FC18-92E918AF5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53BE6B8D-C187-530E-48B2-B9E027A3A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7607AC6-0B04-AFD8-1E8C-F3FA2885A147}"/>
                </a:ext>
              </a:extLst>
            </p:cNvPr>
            <p:cNvSpPr/>
            <p:nvPr/>
          </p:nvSpPr>
          <p:spPr>
            <a:xfrm>
              <a:off x="5456258" y="1434953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3FAE838-2324-4602-88A9-A2ECFE8E60F3}"/>
                </a:ext>
              </a:extLst>
            </p:cNvPr>
            <p:cNvSpPr/>
            <p:nvPr/>
          </p:nvSpPr>
          <p:spPr>
            <a:xfrm>
              <a:off x="5452380" y="1126437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FA5A8C-EEA7-978F-30E5-010E5274F853}"/>
              </a:ext>
            </a:extLst>
          </p:cNvPr>
          <p:cNvCxnSpPr>
            <a:cxnSpLocks/>
          </p:cNvCxnSpPr>
          <p:nvPr/>
        </p:nvCxnSpPr>
        <p:spPr>
          <a:xfrm flipH="1">
            <a:off x="6989563" y="2470172"/>
            <a:ext cx="2909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94224F5-9D65-D494-4A96-88CC11D15BEA}"/>
              </a:ext>
            </a:extLst>
          </p:cNvPr>
          <p:cNvCxnSpPr>
            <a:cxnSpLocks/>
          </p:cNvCxnSpPr>
          <p:nvPr/>
        </p:nvCxnSpPr>
        <p:spPr>
          <a:xfrm>
            <a:off x="6990532" y="3788938"/>
            <a:ext cx="970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6D668A2E-21B4-B42E-5D57-6DB2F938B5A7}"/>
              </a:ext>
            </a:extLst>
          </p:cNvPr>
          <p:cNvSpPr/>
          <p:nvPr/>
        </p:nvSpPr>
        <p:spPr>
          <a:xfrm>
            <a:off x="6489977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6F0C334A-BFE2-E6FA-AA55-7E6370B92602}"/>
              </a:ext>
            </a:extLst>
          </p:cNvPr>
          <p:cNvSpPr/>
          <p:nvPr/>
        </p:nvSpPr>
        <p:spPr>
          <a:xfrm>
            <a:off x="6487018" y="2960939"/>
            <a:ext cx="1007999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FE24A693-4B01-82D3-323A-26FE055FA714}"/>
              </a:ext>
            </a:extLst>
          </p:cNvPr>
          <p:cNvSpPr/>
          <p:nvPr/>
        </p:nvSpPr>
        <p:spPr>
          <a:xfrm>
            <a:off x="3813857" y="1775578"/>
            <a:ext cx="1411956" cy="653934"/>
          </a:xfrm>
          <a:prstGeom prst="roundRect">
            <a:avLst/>
          </a:prstGeom>
          <a:solidFill>
            <a:srgbClr val="C00000">
              <a:alpha val="20000"/>
            </a:srgbClr>
          </a:solidFill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 Calculation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FB7D029-126D-BCF6-89C1-3FE37727758F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3055565" y="2099037"/>
            <a:ext cx="758292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51901F0-EE1B-BC0B-B478-FCABE9FDC6BB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5225813" y="2099037"/>
            <a:ext cx="832537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ross 101">
            <a:extLst>
              <a:ext uri="{FF2B5EF4-FFF2-40B4-BE49-F238E27FC236}">
                <a16:creationId xmlns:a16="http://schemas.microsoft.com/office/drawing/2014/main" id="{9DD6944F-2EC3-2404-8B2E-8FA09FAF7039}"/>
              </a:ext>
            </a:extLst>
          </p:cNvPr>
          <p:cNvSpPr/>
          <p:nvPr/>
        </p:nvSpPr>
        <p:spPr>
          <a:xfrm rot="2683010">
            <a:off x="3979835" y="1562545"/>
            <a:ext cx="1080000" cy="1080000"/>
          </a:xfrm>
          <a:prstGeom prst="plus">
            <a:avLst>
              <a:gd name="adj" fmla="val 43665"/>
            </a:avLst>
          </a:prstGeom>
          <a:solidFill>
            <a:srgbClr val="E90404">
              <a:alpha val="695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7903DEF-1BE4-12EE-4A74-3A28194328BE}"/>
              </a:ext>
            </a:extLst>
          </p:cNvPr>
          <p:cNvSpPr/>
          <p:nvPr/>
        </p:nvSpPr>
        <p:spPr>
          <a:xfrm>
            <a:off x="0" y="5761133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#2: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Accurately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few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regions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possible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D0AEDAD-9B20-A994-3775-33B1D937ECB9}"/>
              </a:ext>
            </a:extLst>
          </p:cNvPr>
          <p:cNvSpPr/>
          <p:nvPr/>
        </p:nvSpPr>
        <p:spPr>
          <a:xfrm>
            <a:off x="0" y="4986692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#1: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Generating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 value for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enough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B3744AA-8018-A0D6-807A-D9E8B7BC0F02}"/>
              </a:ext>
            </a:extLst>
          </p:cNvPr>
          <p:cNvSpPr/>
          <p:nvPr/>
        </p:nvSpPr>
        <p:spPr>
          <a:xfrm>
            <a:off x="0" y="918874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Observation: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Identical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nucleotides generate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signals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4F8098-948E-1B5C-C1E7-778915A6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BE6B5-31A7-5733-6AF8-F07E33F7B81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96913F7-81EC-E320-41EE-B0E4664CF4B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0F9C0AE3-1262-C6D2-1A8D-9BC2472C3FF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4A2B1001-2CC2-ACC0-DFD5-0B35EC8E722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0D9B9E0A-7EA5-D7C7-8D1D-0A4B68B2AA4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5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0" grpId="0" animBg="1"/>
      <p:bldP spid="60" grpId="1" animBg="1"/>
      <p:bldP spid="69" grpId="0" animBg="1"/>
      <p:bldP spid="68" grpId="0" animBg="1"/>
      <p:bldP spid="82" grpId="0" animBg="1"/>
      <p:bldP spid="102" grpId="0" animBg="1"/>
      <p:bldP spid="112" grpId="0" animBg="1"/>
      <p:bldP spid="1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2187882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event values </a:t>
            </a:r>
            <a:r>
              <a:rPr lang="en-US" b="1" dirty="0"/>
              <a:t>for each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reference genome to their </a:t>
            </a:r>
            <a:r>
              <a:rPr lang="en-US" b="1" dirty="0"/>
              <a:t>expected</a:t>
            </a:r>
            <a:r>
              <a:rPr lang="en-US" dirty="0"/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5" y="3527415"/>
            <a:ext cx="2292640" cy="2314818"/>
            <a:chOff x="394245" y="3527415"/>
            <a:chExt cx="2292640" cy="231481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kumimoji="0" lang="en-US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943" r="-54545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5999" y="4541851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48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68795" cy="1313088"/>
              <a:chOff x="5247476" y="2700531"/>
              <a:chExt cx="1468795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68795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6" y="3748082"/>
                <a:ext cx="1468793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4091956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6040793" y="6166987"/>
              <a:ext cx="43079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6040794" y="5817228"/>
              <a:ext cx="430789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6040795" y="5467468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6040795" y="5118572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C312C4-C4FD-F8E3-23F3-50821F9B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0AA0DA-7B0A-6DD8-2960-AB81439F017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E55F3CCC-DDE4-8D91-456C-384A1D649158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8" name="Arrow: Chevron 43">
              <a:extLst>
                <a:ext uri="{FF2B5EF4-FFF2-40B4-BE49-F238E27FC236}">
                  <a16:creationId xmlns:a16="http://schemas.microsoft.com/office/drawing/2014/main" id="{240E0A18-7955-E759-5DB0-97D7435AF1C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5">
              <a:extLst>
                <a:ext uri="{FF2B5EF4-FFF2-40B4-BE49-F238E27FC236}">
                  <a16:creationId xmlns:a16="http://schemas.microsoft.com/office/drawing/2014/main" id="{C792E91D-11A6-8C9B-974C-2BA7182BB8D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0" name="Arrow: Chevron 46">
              <a:extLst>
                <a:ext uri="{FF2B5EF4-FFF2-40B4-BE49-F238E27FC236}">
                  <a16:creationId xmlns:a16="http://schemas.microsoft.com/office/drawing/2014/main" id="{91D61855-E1E7-A47F-344D-1FA09A3DE8D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0" y="95697"/>
            <a:ext cx="9270193" cy="770467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Enabling Analysis From Electrical Signals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1" y="907673"/>
            <a:ext cx="8954441" cy="54931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Event: </a:t>
            </a:r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Corresponds to a </a:t>
            </a:r>
            <a:r>
              <a:rPr lang="en-US" b="1" dirty="0"/>
              <a:t>particular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</a:t>
            </a:r>
            <a:br>
              <a:rPr lang="en-US" b="1" dirty="0"/>
            </a:br>
            <a:endParaRPr lang="en-US" b="1" dirty="0"/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r>
              <a:rPr lang="en-GB" b="1" kern="1200" dirty="0">
                <a:solidFill>
                  <a:prstClr val="black"/>
                </a:solidFill>
              </a:rPr>
              <a:t>Observation: </a:t>
            </a:r>
            <a:r>
              <a:rPr lang="en-GB" kern="1200" dirty="0">
                <a:solidFill>
                  <a:prstClr val="black"/>
                </a:solidFill>
              </a:rPr>
              <a:t>Event values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generated after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sequencing </a:t>
            </a:r>
            <a:r>
              <a:rPr lang="en-GB" b="1" kern="1200" dirty="0">
                <a:solidFill>
                  <a:prstClr val="black"/>
                </a:solidFill>
              </a:rPr>
              <a:t>the same k-</a:t>
            </a:r>
            <a:r>
              <a:rPr lang="en-GB" b="1" kern="1200" dirty="0" err="1">
                <a:solidFill>
                  <a:prstClr val="black"/>
                </a:solidFill>
              </a:rPr>
              <a:t>mer</a:t>
            </a:r>
            <a:r>
              <a:rPr lang="en-GB" kern="1200" dirty="0">
                <a:solidFill>
                  <a:prstClr val="black"/>
                </a:solidFill>
              </a:rPr>
              <a:t> are </a:t>
            </a:r>
            <a:r>
              <a:rPr lang="en-GB" b="1" kern="1200" dirty="0">
                <a:solidFill>
                  <a:prstClr val="black"/>
                </a:solidFill>
              </a:rPr>
              <a:t>similar</a:t>
            </a:r>
            <a:r>
              <a:rPr lang="en-GB" kern="1200" dirty="0">
                <a:solidFill>
                  <a:prstClr val="black"/>
                </a:solidFill>
              </a:rPr>
              <a:t> in value (not necessarily the same)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23765D-E193-153C-6E00-70C97D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1381254" y="2958317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4C2F7-874B-D5CB-032E-D562AA4D2F9E}"/>
              </a:ext>
            </a:extLst>
          </p:cNvPr>
          <p:cNvSpPr txBox="1"/>
          <p:nvPr/>
        </p:nvSpPr>
        <p:spPr>
          <a:xfrm>
            <a:off x="1188234" y="2705133"/>
            <a:ext cx="1579655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384AD5-D594-0DBC-9C57-F06C47B55179}"/>
              </a:ext>
            </a:extLst>
          </p:cNvPr>
          <p:cNvGrpSpPr/>
          <p:nvPr/>
        </p:nvGrpSpPr>
        <p:grpSpPr>
          <a:xfrm>
            <a:off x="5325232" y="2679744"/>
            <a:ext cx="3783272" cy="1194097"/>
            <a:chOff x="5325232" y="2894235"/>
            <a:chExt cx="3783272" cy="1194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79027-ED47-3135-BEF3-00C2B82EA8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7176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4C6C074-B4F9-43B2-CCE3-0AAFAC119CDE}"/>
                </a:ext>
              </a:extLst>
            </p:cNvPr>
            <p:cNvSpPr/>
            <p:nvPr/>
          </p:nvSpPr>
          <p:spPr>
            <a:xfrm>
              <a:off x="6714920" y="3344637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48F3B8-611B-85B6-70B5-C6583F5E5904}"/>
                </a:ext>
              </a:extLst>
            </p:cNvPr>
            <p:cNvCxnSpPr>
              <a:cxnSpLocks/>
            </p:cNvCxnSpPr>
            <p:nvPr/>
          </p:nvCxnSpPr>
          <p:spPr>
            <a:xfrm>
              <a:off x="7619965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D9175-E5C0-7A7B-220D-671232CE9AF2}"/>
                </a:ext>
              </a:extLst>
            </p:cNvPr>
            <p:cNvSpPr txBox="1"/>
            <p:nvPr/>
          </p:nvSpPr>
          <p:spPr>
            <a:xfrm>
              <a:off x="7715168" y="2894235"/>
              <a:ext cx="893818" cy="176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624741-D68E-39BE-4932-920BD2B4F3E5}"/>
                </a:ext>
              </a:extLst>
            </p:cNvPr>
            <p:cNvGrpSpPr/>
            <p:nvPr/>
          </p:nvGrpSpPr>
          <p:grpSpPr>
            <a:xfrm>
              <a:off x="7914890" y="3070273"/>
              <a:ext cx="1193614" cy="1018059"/>
              <a:chOff x="7554850" y="3086068"/>
              <a:chExt cx="1193614" cy="10180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611F8B-E03A-E723-A9EE-D04A09E4C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r="60550"/>
              <a:stretch/>
            </p:blipFill>
            <p:spPr>
              <a:xfrm>
                <a:off x="7554850" y="3188604"/>
                <a:ext cx="1193614" cy="821733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D880A9D-0E07-A5D9-21B1-CB74D489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1950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8761CF-C073-115E-087C-48AF4DB48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552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A0C40F-BD85-1106-CAB9-49A3F8844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908558-A1B4-D569-4C53-A5F1903D6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699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F7CE5-975A-9E04-47BF-2EBB80786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521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5372E0-FDEB-E61E-9850-840476442345}"/>
                  </a:ext>
                </a:extLst>
              </p:cNvPr>
              <p:cNvSpPr/>
              <p:nvPr/>
            </p:nvSpPr>
            <p:spPr>
              <a:xfrm>
                <a:off x="7589447" y="3504388"/>
                <a:ext cx="425180" cy="140636"/>
              </a:xfrm>
              <a:prstGeom prst="roundRect">
                <a:avLst>
                  <a:gd name="adj" fmla="val 0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.21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387E34-C6AD-B7F1-F8BD-15F8690F2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9960" y="3688409"/>
                <a:ext cx="4467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3652C7-C625-CB31-B3BA-9FB4125B2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28" y="3401240"/>
                <a:ext cx="919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C9CC7-0A4E-F93A-4CA5-1824421CE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714330"/>
                <a:ext cx="34603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0AABD2-EA60-6676-83CD-8A0412545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203" y="3659479"/>
                <a:ext cx="27782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5512058B-6C83-7991-7525-894709AD3D72}"/>
                  </a:ext>
                </a:extLst>
              </p:cNvPr>
              <p:cNvSpPr/>
              <p:nvPr/>
            </p:nvSpPr>
            <p:spPr>
              <a:xfrm rot="5400000">
                <a:off x="7731145" y="3173459"/>
                <a:ext cx="126309" cy="440654"/>
              </a:xfrm>
              <a:prstGeom prst="leftBrace">
                <a:avLst>
                  <a:gd name="adj1" fmla="val 77564"/>
                  <a:gd name="adj2" fmla="val 48854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FD242F-C7C2-5897-009F-37DA85A231AB}"/>
                  </a:ext>
                </a:extLst>
              </p:cNvPr>
              <p:cNvCxnSpPr>
                <a:cxnSpLocks/>
                <a:stCxn id="18" idx="2"/>
                <a:endCxn id="35" idx="1"/>
              </p:cNvCxnSpPr>
              <p:nvPr/>
            </p:nvCxnSpPr>
            <p:spPr>
              <a:xfrm flipH="1">
                <a:off x="7799350" y="3086068"/>
                <a:ext cx="0" cy="24456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none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25A1A-3D6F-5D91-141C-714912C4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2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29B316-013F-FBAF-7709-BB68EE6056ED}"/>
                </a:ext>
              </a:extLst>
            </p:cNvPr>
            <p:cNvSpPr/>
            <p:nvPr/>
          </p:nvSpPr>
          <p:spPr>
            <a:xfrm rot="16200000">
              <a:off x="5794916" y="3178622"/>
              <a:ext cx="483277" cy="815306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6E1A80B1-FB62-59F4-F9EF-C5C2F98A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922" r="46897"/>
          <a:stretch/>
        </p:blipFill>
        <p:spPr>
          <a:xfrm>
            <a:off x="-14650" y="2406811"/>
            <a:ext cx="926783" cy="1525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D24B12-B9C2-BC88-C355-50E9C6ECBB77}"/>
              </a:ext>
            </a:extLst>
          </p:cNvPr>
          <p:cNvSpPr txBox="1"/>
          <p:nvPr/>
        </p:nvSpPr>
        <p:spPr>
          <a:xfrm rot="5400000">
            <a:off x="348060" y="3189612"/>
            <a:ext cx="575152" cy="18466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ACTTGG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2ACAA2-0195-294A-B7D5-338939B85A4B}"/>
              </a:ext>
            </a:extLst>
          </p:cNvPr>
          <p:cNvCxnSpPr>
            <a:cxnSpLocks/>
          </p:cNvCxnSpPr>
          <p:nvPr/>
        </p:nvCxnSpPr>
        <p:spPr>
          <a:xfrm>
            <a:off x="874450" y="3500898"/>
            <a:ext cx="32264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6EC40C-2BFC-C01B-1F3A-F506D3CDD59D}"/>
              </a:ext>
            </a:extLst>
          </p:cNvPr>
          <p:cNvGrpSpPr/>
          <p:nvPr/>
        </p:nvGrpSpPr>
        <p:grpSpPr>
          <a:xfrm>
            <a:off x="2574868" y="2552132"/>
            <a:ext cx="2745376" cy="1321709"/>
            <a:chOff x="2574868" y="2766623"/>
            <a:chExt cx="2745376" cy="132170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10C614-1B4F-FA9A-A565-F5D2248BCED5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 flipV="1">
              <a:off x="2574868" y="3583674"/>
              <a:ext cx="3107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EC22E1F-5F48-D1F6-B2F9-858917808F6C}"/>
                </a:ext>
              </a:extLst>
            </p:cNvPr>
            <p:cNvSpPr/>
            <p:nvPr/>
          </p:nvSpPr>
          <p:spPr>
            <a:xfrm>
              <a:off x="2885642" y="3388776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D88B-77BA-8E1A-3E46-26198809BCD1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821176" y="3583674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E701457-DDAD-F878-6129-605BA6A7CA3A}"/>
                </a:ext>
              </a:extLst>
            </p:cNvPr>
            <p:cNvSpPr/>
            <p:nvPr/>
          </p:nvSpPr>
          <p:spPr>
            <a:xfrm rot="5400000">
              <a:off x="4318615" y="2788374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6AC936-FFD4-8BCA-2E31-9E37FDD75E13}"/>
                </a:ext>
              </a:extLst>
            </p:cNvPr>
            <p:cNvSpPr txBox="1"/>
            <p:nvPr/>
          </p:nvSpPr>
          <p:spPr>
            <a:xfrm>
              <a:off x="4100815" y="2766623"/>
              <a:ext cx="561909" cy="217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DB87CDF-E134-94ED-8DB0-07A8146B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4126630" y="3172808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94FC1E-A8A7-AF58-7CD5-741A89FE2335}"/>
                </a:ext>
              </a:extLst>
            </p:cNvPr>
            <p:cNvCxnSpPr>
              <a:cxnSpLocks/>
            </p:cNvCxnSpPr>
            <p:nvPr/>
          </p:nvCxnSpPr>
          <p:spPr>
            <a:xfrm>
              <a:off x="4153730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010354-6C40-EB23-9C22-AFF6513BE15E}"/>
                </a:ext>
              </a:extLst>
            </p:cNvPr>
            <p:cNvCxnSpPr>
              <a:cxnSpLocks/>
            </p:cNvCxnSpPr>
            <p:nvPr/>
          </p:nvCxnSpPr>
          <p:spPr>
            <a:xfrm>
              <a:off x="4600332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4C9893-7B89-CF1C-56A2-133FBDD2951C}"/>
                </a:ext>
              </a:extLst>
            </p:cNvPr>
            <p:cNvCxnSpPr>
              <a:cxnSpLocks/>
            </p:cNvCxnSpPr>
            <p:nvPr/>
          </p:nvCxnSpPr>
          <p:spPr>
            <a:xfrm>
              <a:off x="4690445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D100E5-203D-92DA-FC09-F3AF1CDD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479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6D1B-0284-5CF5-FFB0-99CF7181218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301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758948D-A593-6399-CD37-0AC006119F03}"/>
              </a:ext>
            </a:extLst>
          </p:cNvPr>
          <p:cNvSpPr txBox="1"/>
          <p:nvPr/>
        </p:nvSpPr>
        <p:spPr>
          <a:xfrm rot="16200000">
            <a:off x="928023" y="3263942"/>
            <a:ext cx="688857" cy="210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pAmpere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3D783-B42E-0005-23B7-90AC7C253BC4}"/>
              </a:ext>
            </a:extLst>
          </p:cNvPr>
          <p:cNvSpPr txBox="1"/>
          <p:nvPr/>
        </p:nvSpPr>
        <p:spPr>
          <a:xfrm>
            <a:off x="1771009" y="3782458"/>
            <a:ext cx="403270" cy="210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E96B68-9FCC-9872-6C5E-CBEF1A77C299}"/>
              </a:ext>
            </a:extLst>
          </p:cNvPr>
          <p:cNvGrpSpPr/>
          <p:nvPr/>
        </p:nvGrpSpPr>
        <p:grpSpPr>
          <a:xfrm>
            <a:off x="768737" y="3652010"/>
            <a:ext cx="4692717" cy="495393"/>
            <a:chOff x="768737" y="3866501"/>
            <a:chExt cx="4692717" cy="4953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A36F6-923B-4425-0834-A80E4C29F802}"/>
                </a:ext>
              </a:extLst>
            </p:cNvPr>
            <p:cNvSpPr txBox="1"/>
            <p:nvPr/>
          </p:nvSpPr>
          <p:spPr>
            <a:xfrm>
              <a:off x="4900252" y="4177228"/>
              <a:ext cx="561202" cy="18466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ACTTGG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70EE387E-467D-F766-6B4E-491E01829F83}"/>
                </a:ext>
              </a:extLst>
            </p:cNvPr>
            <p:cNvSpPr/>
            <p:nvPr/>
          </p:nvSpPr>
          <p:spPr>
            <a:xfrm rot="16200000">
              <a:off x="5136586" y="3766395"/>
              <a:ext cx="88535" cy="288748"/>
            </a:xfrm>
            <a:prstGeom prst="leftBrace">
              <a:avLst>
                <a:gd name="adj1" fmla="val 52735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42A01B-1375-B450-D2C2-DFD1826EB397}"/>
                </a:ext>
              </a:extLst>
            </p:cNvPr>
            <p:cNvCxnSpPr>
              <a:cxnSpLocks/>
              <a:stCxn id="65" idx="1"/>
              <a:endCxn id="59" idx="0"/>
            </p:cNvCxnSpPr>
            <p:nvPr/>
          </p:nvCxnSpPr>
          <p:spPr>
            <a:xfrm>
              <a:off x="5177545" y="3955037"/>
              <a:ext cx="3308" cy="2221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0B622C49-FF7D-85A5-D028-732F047D630B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768737" y="3911826"/>
              <a:ext cx="4131515" cy="357735"/>
            </a:xfrm>
            <a:prstGeom prst="bentConnector3">
              <a:avLst>
                <a:gd name="adj1" fmla="val 294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FDBEE7-FB5A-CB09-0C21-E673D125E607}"/>
              </a:ext>
            </a:extLst>
          </p:cNvPr>
          <p:cNvCxnSpPr>
            <a:cxnSpLocks/>
            <a:stCxn id="74" idx="0"/>
            <a:endCxn id="50" idx="2"/>
          </p:cNvCxnSpPr>
          <p:nvPr/>
        </p:nvCxnSpPr>
        <p:spPr>
          <a:xfrm flipV="1">
            <a:off x="363931" y="3281945"/>
            <a:ext cx="179372" cy="65004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BEF4E3-C89F-AC9C-2825-CCB7DA9895D6}"/>
              </a:ext>
            </a:extLst>
          </p:cNvPr>
          <p:cNvSpPr txBox="1"/>
          <p:nvPr/>
        </p:nvSpPr>
        <p:spPr>
          <a:xfrm>
            <a:off x="49709" y="3931986"/>
            <a:ext cx="628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5D65-72B6-29DA-4FC8-1F33207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684674-08DA-0D1D-23EB-598CDC2C620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E570B99-C039-07B2-2956-351207DE926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C8F737DF-7AEA-D7F9-9DD7-52B660D9A9E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43F94ACC-342D-BA6F-8057-0DF9DB3C14F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1E2CF4D9-1361-03B3-B9EF-A8696756604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30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50" grpId="0" animBg="1"/>
      <p:bldP spid="7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1665-9068-19C2-D276-D2403DFD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6E97-4C18-C6A8-36E2-CE7D7144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C24CF-C12A-D6EB-83FE-201E79CD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-- RawHash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0A227-CAFA-394B-F87C-6A116D608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9" y="1660016"/>
            <a:ext cx="8798061" cy="3537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6D30AD-3F3C-5832-92B7-5BFE925CF2A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6C022E71-A9D6-FEED-CAED-F977063CAF0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937A038-4B03-4F75-AC41-59FDD272454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91ACA3F6-F313-5DB5-2F5F-29A1F95EB5D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C3721C9-6EB0-F290-9F8E-EDEF18475BA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5275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48A0-7AD3-91BF-0B90-9CD70538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1561-FEAD-A1C1-F415-2170C447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753F6-A038-8BDF-7E56-5136C958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and Hashing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2C1392-6BD1-976B-3C84-05BFF4DAE3BF}"/>
              </a:ext>
            </a:extLst>
          </p:cNvPr>
          <p:cNvGrpSpPr/>
          <p:nvPr/>
        </p:nvGrpSpPr>
        <p:grpSpPr>
          <a:xfrm>
            <a:off x="0" y="2160040"/>
            <a:ext cx="9074134" cy="3056810"/>
            <a:chOff x="0" y="3159128"/>
            <a:chExt cx="9074134" cy="30568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5944B21-2859-819C-53BC-58B237EA33CF}"/>
                </a:ext>
              </a:extLst>
            </p:cNvPr>
            <p:cNvSpPr/>
            <p:nvPr/>
          </p:nvSpPr>
          <p:spPr>
            <a:xfrm>
              <a:off x="135881" y="3988540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8E769C-6D51-F07F-AF00-DF7E0B8BB343}"/>
                </a:ext>
              </a:extLst>
            </p:cNvPr>
            <p:cNvCxnSpPr>
              <a:cxnSpLocks/>
              <a:stCxn id="5" idx="3"/>
              <a:endCxn id="8" idx="1"/>
            </p:cNvCxnSpPr>
            <p:nvPr/>
          </p:nvCxnSpPr>
          <p:spPr>
            <a:xfrm>
              <a:off x="1259081" y="4121740"/>
              <a:ext cx="55305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388D7A5-EDE6-DE04-F65F-D14695D70973}"/>
                </a:ext>
              </a:extLst>
            </p:cNvPr>
            <p:cNvSpPr/>
            <p:nvPr/>
          </p:nvSpPr>
          <p:spPr>
            <a:xfrm>
              <a:off x="1812135" y="3994165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-0.09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2B2BE0-B0DA-2C95-4F5E-27228495ECEA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2813175" y="4126932"/>
              <a:ext cx="305123" cy="56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E46115-64BB-A8E3-DE03-A6AF227EB8D2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246762" y="4117632"/>
              <a:ext cx="2689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E7030-AED0-2C97-8533-D14BF7CE7654}"/>
                </a:ext>
              </a:extLst>
            </p:cNvPr>
            <p:cNvGrpSpPr/>
            <p:nvPr/>
          </p:nvGrpSpPr>
          <p:grpSpPr>
            <a:xfrm>
              <a:off x="4515748" y="3995662"/>
              <a:ext cx="997709" cy="266400"/>
              <a:chOff x="6151529" y="3877508"/>
              <a:chExt cx="997709" cy="26640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5E4AC31-0006-F88B-B3CD-8D5D8830238E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9334EF-DE1B-C4EE-5176-4C05B17C15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CFF7DA-CD74-F8A5-6D71-025A02D54BD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6B85B2-9B0B-845E-799D-7429FB10C0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9682D6E-C73A-FAFF-013F-27940AEE03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3C4AFC1-85E4-095D-DA4A-EB9EA3E8FB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CBED03-51FB-7238-363B-0EFC437441CA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55447-0485-D8CB-EDA0-C2C2055BB5DC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21A0DF-AA94-6B29-74C2-BB0DF7FDF34A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257C9-F44B-085F-227F-99E74A002038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7547C-932A-72DF-3E8E-E590BE2A513E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85E007-B64D-D0A3-6BF3-CD252CF30BF0}"/>
                </a:ext>
              </a:extLst>
            </p:cNvPr>
            <p:cNvGrpSpPr/>
            <p:nvPr/>
          </p:nvGrpSpPr>
          <p:grpSpPr>
            <a:xfrm>
              <a:off x="0" y="3159128"/>
              <a:ext cx="5513456" cy="2100086"/>
              <a:chOff x="0" y="3264058"/>
              <a:chExt cx="5513456" cy="2100086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F5F466-8509-2395-1434-EAE33C87770B}"/>
                  </a:ext>
                </a:extLst>
              </p:cNvPr>
              <p:cNvSpPr/>
              <p:nvPr/>
            </p:nvSpPr>
            <p:spPr>
              <a:xfrm>
                <a:off x="274372" y="4442366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TATTAC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C5B7C70-1D3C-4F06-F5BE-B051E642E29B}"/>
                  </a:ext>
                </a:extLst>
              </p:cNvPr>
              <p:cNvSpPr/>
              <p:nvPr/>
            </p:nvSpPr>
            <p:spPr>
              <a:xfrm>
                <a:off x="412863" y="5093427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ATTACC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4EC476B-A257-587C-63D3-AFA4D3A77A2F}"/>
                  </a:ext>
                </a:extLst>
              </p:cNvPr>
              <p:cNvCxnSpPr>
                <a:cxnSpLocks/>
                <a:stCxn id="24" idx="3"/>
                <a:endCxn id="30" idx="1"/>
              </p:cNvCxnSpPr>
              <p:nvPr/>
            </p:nvCxnSpPr>
            <p:spPr>
              <a:xfrm>
                <a:off x="1397572" y="4575566"/>
                <a:ext cx="41456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9DBDB2A-CBF3-8070-EEC7-C8061846645B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1536063" y="5226195"/>
                <a:ext cx="257787" cy="43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1FD5E59-023C-871D-9BBD-256F5E52D879}"/>
                  </a:ext>
                </a:extLst>
              </p:cNvPr>
              <p:cNvSpPr/>
              <p:nvPr/>
            </p:nvSpPr>
            <p:spPr>
              <a:xfrm>
                <a:off x="1812135" y="4447769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FD992B5-8E03-4775-137F-A15FAF290F1F}"/>
                  </a:ext>
                </a:extLst>
              </p:cNvPr>
              <p:cNvSpPr/>
              <p:nvPr/>
            </p:nvSpPr>
            <p:spPr>
              <a:xfrm>
                <a:off x="1812135" y="5097744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1AE40F6-0FEA-090E-6310-2F95493C6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175" y="5244736"/>
                <a:ext cx="2903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5D6035-B4F3-C112-C1DD-5DD43FFF765B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2813175" y="4573623"/>
                <a:ext cx="305124" cy="194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9C5CA1E-08D7-9E29-D64C-64BE34BF4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6762" y="5235435"/>
                <a:ext cx="2471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2D89F5-19B6-98A1-B319-66B340897466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>
                <a:off x="4246762" y="4564322"/>
                <a:ext cx="2689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6" name="Left Brace 35">
                <a:extLst>
                  <a:ext uri="{FF2B5EF4-FFF2-40B4-BE49-F238E27FC236}">
                    <a16:creationId xmlns:a16="http://schemas.microsoft.com/office/drawing/2014/main" id="{83D7A310-652E-0C5F-6E34-4482EE1DBF73}"/>
                  </a:ext>
                </a:extLst>
              </p:cNvPr>
              <p:cNvSpPr/>
              <p:nvPr/>
            </p:nvSpPr>
            <p:spPr>
              <a:xfrm rot="5400000">
                <a:off x="576676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16D3DA-8D0E-72C6-EB85-44ABABB6C0E2}"/>
                  </a:ext>
                </a:extLst>
              </p:cNvPr>
              <p:cNvSpPr txBox="1"/>
              <p:nvPr/>
            </p:nvSpPr>
            <p:spPr>
              <a:xfrm>
                <a:off x="0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k-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2660703C-0AC7-C7A3-7218-5F9143D81F1D}"/>
                  </a:ext>
                </a:extLst>
              </p:cNvPr>
              <p:cNvSpPr/>
              <p:nvPr/>
            </p:nvSpPr>
            <p:spPr>
              <a:xfrm rot="5400000">
                <a:off x="2200093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482C63-F655-87E2-AF4D-EC4F046CB233}"/>
                  </a:ext>
                </a:extLst>
              </p:cNvPr>
              <p:cNvSpPr txBox="1"/>
              <p:nvPr/>
            </p:nvSpPr>
            <p:spPr>
              <a:xfrm>
                <a:off x="1623417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events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145FD9-1256-47A4-0F94-200222B5A2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5748" y="4438792"/>
                <a:ext cx="997708" cy="266400"/>
                <a:chOff x="2819145" y="3122495"/>
                <a:chExt cx="1344764" cy="359068"/>
              </a:xfrm>
            </p:grpSpPr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81C0615C-364C-2D19-8CDA-FEACC151D1D9}"/>
                    </a:ext>
                  </a:extLst>
                </p:cNvPr>
                <p:cNvSpPr/>
                <p:nvPr/>
              </p:nvSpPr>
              <p:spPr>
                <a:xfrm rot="5400000">
                  <a:off x="3313842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DCD0E5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ACE1F42-6925-1B7D-3BA9-FF25BE768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977158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178E58C3-B1DC-4FBA-20B0-5BCEE8769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9414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8AEB9E-5F78-37D7-4241-7A4BED8F81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441671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9AD42B5-FE0D-B1D1-51CE-C3E39EB33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1739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644A48A-BE61-8AE2-531F-E53E3FC86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9061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683C6DB-7229-4249-16AF-2524A5AE3BB3}"/>
                    </a:ext>
                  </a:extLst>
                </p:cNvPr>
                <p:cNvSpPr txBox="1"/>
                <p:nvPr/>
              </p:nvSpPr>
              <p:spPr>
                <a:xfrm>
                  <a:off x="3086612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4800205-3948-679F-D37A-CE5E8EAD5F9C}"/>
                    </a:ext>
                  </a:extLst>
                </p:cNvPr>
                <p:cNvSpPr txBox="1"/>
                <p:nvPr/>
              </p:nvSpPr>
              <p:spPr>
                <a:xfrm>
                  <a:off x="281914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9F0AB6-1580-EAE0-432A-3953DFC0F850}"/>
                    </a:ext>
                  </a:extLst>
                </p:cNvPr>
                <p:cNvSpPr txBox="1"/>
                <p:nvPr/>
              </p:nvSpPr>
              <p:spPr>
                <a:xfrm>
                  <a:off x="3354080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64BA37F-159F-A0B0-9DDA-6656B6A65E88}"/>
                    </a:ext>
                  </a:extLst>
                </p:cNvPr>
                <p:cNvSpPr txBox="1"/>
                <p:nvPr/>
              </p:nvSpPr>
              <p:spPr>
                <a:xfrm>
                  <a:off x="3621548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49E7931-9635-ECFC-FCBD-2B74DF8622CD}"/>
                    </a:ext>
                  </a:extLst>
                </p:cNvPr>
                <p:cNvSpPr txBox="1"/>
                <p:nvPr/>
              </p:nvSpPr>
              <p:spPr>
                <a:xfrm>
                  <a:off x="3889016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767660-59AD-083F-C08E-9A7ECDED7C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0393" y="5093427"/>
                <a:ext cx="997708" cy="266400"/>
                <a:chOff x="4943314" y="3122495"/>
                <a:chExt cx="1344764" cy="359068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44CF92C4-AE1C-191C-E4E5-A8CAF844642F}"/>
                    </a:ext>
                  </a:extLst>
                </p:cNvPr>
                <p:cNvSpPr/>
                <p:nvPr/>
              </p:nvSpPr>
              <p:spPr>
                <a:xfrm rot="5400000">
                  <a:off x="5438011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9E7FBD7-D5D5-CA24-2728-79A23979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3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7BD0E90-F52D-59E0-90C8-3FDA6C720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8335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BB69F08-0EE1-A8B8-E8F6-3DFBFBB96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565840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BE8190C-552D-E609-64DE-786AE5D30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98096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784AB75-BA7B-563C-C3BE-3172B84689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03035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6C8E901-1796-08B6-CFFF-7FF5415DB02D}"/>
                    </a:ext>
                  </a:extLst>
                </p:cNvPr>
                <p:cNvSpPr txBox="1"/>
                <p:nvPr/>
              </p:nvSpPr>
              <p:spPr>
                <a:xfrm>
                  <a:off x="5210781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DF3E0EA-69BE-E654-B3E0-CA8AF7C10304}"/>
                    </a:ext>
                  </a:extLst>
                </p:cNvPr>
                <p:cNvSpPr txBox="1"/>
                <p:nvPr/>
              </p:nvSpPr>
              <p:spPr>
                <a:xfrm>
                  <a:off x="4943314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063443B-E6E6-7A64-F04C-59152CD6CC72}"/>
                    </a:ext>
                  </a:extLst>
                </p:cNvPr>
                <p:cNvSpPr txBox="1"/>
                <p:nvPr/>
              </p:nvSpPr>
              <p:spPr>
                <a:xfrm>
                  <a:off x="5478249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B6DD03B-5D35-BFE7-B56E-E491D96B045B}"/>
                    </a:ext>
                  </a:extLst>
                </p:cNvPr>
                <p:cNvSpPr txBox="1"/>
                <p:nvPr/>
              </p:nvSpPr>
              <p:spPr>
                <a:xfrm>
                  <a:off x="5745717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846C33D-256F-BDCC-DA36-8ADA4CB79DC4}"/>
                    </a:ext>
                  </a:extLst>
                </p:cNvPr>
                <p:cNvSpPr txBox="1"/>
                <p:nvPr/>
              </p:nvSpPr>
              <p:spPr>
                <a:xfrm>
                  <a:off x="601318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C498F9-6201-E944-0FF2-3AA465C89168}"/>
                  </a:ext>
                </a:extLst>
              </p:cNvPr>
              <p:cNvSpPr txBox="1"/>
              <p:nvPr/>
            </p:nvSpPr>
            <p:spPr>
              <a:xfrm rot="5400000">
                <a:off x="907544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EF80552-84DE-4415-C053-6D7F3CDCA051}"/>
                  </a:ext>
                </a:extLst>
              </p:cNvPr>
              <p:cNvSpPr txBox="1"/>
              <p:nvPr/>
            </p:nvSpPr>
            <p:spPr>
              <a:xfrm rot="5400000">
                <a:off x="2325625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43BE70-4C00-DF3E-FC54-A9C781119502}"/>
                  </a:ext>
                </a:extLst>
              </p:cNvPr>
              <p:cNvSpPr txBox="1"/>
              <p:nvPr/>
            </p:nvSpPr>
            <p:spPr>
              <a:xfrm rot="5400000">
                <a:off x="368016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0F314B-2089-3024-7153-D3310A21BC33}"/>
                  </a:ext>
                </a:extLst>
              </p:cNvPr>
              <p:cNvSpPr txBox="1"/>
              <p:nvPr/>
            </p:nvSpPr>
            <p:spPr>
              <a:xfrm rot="5400000">
                <a:off x="502257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CA7A5A4-9E2E-2053-7EAA-05D981442739}"/>
                  </a:ext>
                </a:extLst>
              </p:cNvPr>
              <p:cNvSpPr/>
              <p:nvPr/>
            </p:nvSpPr>
            <p:spPr>
              <a:xfrm>
                <a:off x="3118299" y="4442366"/>
                <a:ext cx="1186304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F66B99E-0BD2-BB31-914A-9B01883AFAC9}"/>
                  </a:ext>
                </a:extLst>
              </p:cNvPr>
              <p:cNvSpPr/>
              <p:nvPr/>
            </p:nvSpPr>
            <p:spPr>
              <a:xfrm>
                <a:off x="3118299" y="5097744"/>
                <a:ext cx="1185398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099076-9B8B-A90D-233B-E643D02EA560}"/>
                </a:ext>
              </a:extLst>
            </p:cNvPr>
            <p:cNvGrpSpPr/>
            <p:nvPr/>
          </p:nvGrpSpPr>
          <p:grpSpPr>
            <a:xfrm>
              <a:off x="5504740" y="3927811"/>
              <a:ext cx="3569394" cy="1396311"/>
              <a:chOff x="5504740" y="4032741"/>
              <a:chExt cx="3569394" cy="1396311"/>
            </a:xfrm>
          </p:grpSpPr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A65404FA-0384-FA2D-CE09-85E560FCA06C}"/>
                  </a:ext>
                </a:extLst>
              </p:cNvPr>
              <p:cNvSpPr/>
              <p:nvPr/>
            </p:nvSpPr>
            <p:spPr>
              <a:xfrm rot="10800000">
                <a:off x="5504740" y="4032741"/>
                <a:ext cx="196853" cy="1393789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D4FC9135-69DE-371C-E23D-283F213007AE}"/>
                  </a:ext>
                </a:extLst>
              </p:cNvPr>
              <p:cNvSpPr/>
              <p:nvPr/>
            </p:nvSpPr>
            <p:spPr>
              <a:xfrm>
                <a:off x="5912734" y="4580537"/>
                <a:ext cx="752813" cy="314396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B3CB705-92AB-D857-2A8A-A90014967D16}"/>
                  </a:ext>
                </a:extLst>
              </p:cNvPr>
              <p:cNvCxnSpPr>
                <a:cxnSpLocks/>
                <a:stCxn id="69" idx="1"/>
                <a:endCxn id="70" idx="1"/>
              </p:cNvCxnSpPr>
              <p:nvPr/>
            </p:nvCxnSpPr>
            <p:spPr>
              <a:xfrm>
                <a:off x="5701593" y="4729635"/>
                <a:ext cx="211141" cy="81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7DE3C82-771A-607C-6C83-8D6A76EEF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140" y="4888995"/>
                <a:ext cx="0" cy="2474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2BC7CD4-6B5F-0959-41EC-CBB088A6A320}"/>
                  </a:ext>
                </a:extLst>
              </p:cNvPr>
              <p:cNvGrpSpPr/>
              <p:nvPr/>
            </p:nvGrpSpPr>
            <p:grpSpPr>
              <a:xfrm>
                <a:off x="5846956" y="5095298"/>
                <a:ext cx="3227178" cy="333754"/>
                <a:chOff x="5846956" y="5031696"/>
                <a:chExt cx="3227178" cy="333754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6CC0590E-4095-BF7B-E2A4-BD9D7208FBC5}"/>
                    </a:ext>
                  </a:extLst>
                </p:cNvPr>
                <p:cNvSpPr/>
                <p:nvPr/>
              </p:nvSpPr>
              <p:spPr>
                <a:xfrm rot="5400000">
                  <a:off x="6201842" y="4753111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E3F0D9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C757C23-10BD-6CE8-9D44-70CBB824B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85618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F791F1D-D35C-138F-AF39-0E289856C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3544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47095AF-0ED4-1B2B-A165-15C49DCB2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470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B3CD81E-43CB-698E-DCD0-75EA3FBCE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909396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DECD075-DD8F-3767-ADE6-5103A7F02FB4}"/>
                    </a:ext>
                  </a:extLst>
                </p:cNvPr>
                <p:cNvSpPr txBox="1"/>
                <p:nvPr/>
              </p:nvSpPr>
              <p:spPr>
                <a:xfrm>
                  <a:off x="6038832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D2A50D4-F3ED-DEA8-66F0-59DEB3741187}"/>
                    </a:ext>
                  </a:extLst>
                </p:cNvPr>
                <p:cNvSpPr txBox="1"/>
                <p:nvPr/>
              </p:nvSpPr>
              <p:spPr>
                <a:xfrm>
                  <a:off x="5846956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51CBD34-AE47-B596-D726-66A739C082A1}"/>
                    </a:ext>
                  </a:extLst>
                </p:cNvPr>
                <p:cNvSpPr txBox="1"/>
                <p:nvPr/>
              </p:nvSpPr>
              <p:spPr>
                <a:xfrm>
                  <a:off x="6230708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A369A95-C3A2-D7CF-CCF7-F87D830AC865}"/>
                    </a:ext>
                  </a:extLst>
                </p:cNvPr>
                <p:cNvSpPr txBox="1"/>
                <p:nvPr/>
              </p:nvSpPr>
              <p:spPr>
                <a:xfrm>
                  <a:off x="642258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9157E89-3E2A-3130-A516-D0C94E1A906A}"/>
                    </a:ext>
                  </a:extLst>
                </p:cNvPr>
                <p:cNvSpPr txBox="1"/>
                <p:nvPr/>
              </p:nvSpPr>
              <p:spPr>
                <a:xfrm>
                  <a:off x="6614460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83FCFAFD-7B58-D9EB-E090-259DE723AB8E}"/>
                    </a:ext>
                  </a:extLst>
                </p:cNvPr>
                <p:cNvSpPr/>
                <p:nvPr/>
              </p:nvSpPr>
              <p:spPr>
                <a:xfrm rot="5400000">
                  <a:off x="7175467" y="4753111"/>
                  <a:ext cx="257586" cy="96204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CD0E5"/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6EB02F1-CCD9-D2D3-B94F-9897FF50F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59243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B3D36EB-4C5F-0464-051F-B3E1282CE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267169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62F63DD-EF7E-187D-A31D-5F5EA8EF1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075095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517F75C-24C5-34A4-32A7-2DCBB85EC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83022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E0F3009-1B2C-3708-2990-41312C05F680}"/>
                    </a:ext>
                  </a:extLst>
                </p:cNvPr>
                <p:cNvSpPr txBox="1"/>
                <p:nvPr/>
              </p:nvSpPr>
              <p:spPr>
                <a:xfrm>
                  <a:off x="7012457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DE379BB-00A7-B240-92D3-3A2187EC7233}"/>
                    </a:ext>
                  </a:extLst>
                </p:cNvPr>
                <p:cNvSpPr txBox="1"/>
                <p:nvPr/>
              </p:nvSpPr>
              <p:spPr>
                <a:xfrm>
                  <a:off x="680053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7635842-19CF-1B81-C5F6-97C5ECBD8C42}"/>
                    </a:ext>
                  </a:extLst>
                </p:cNvPr>
                <p:cNvSpPr txBox="1"/>
                <p:nvPr/>
              </p:nvSpPr>
              <p:spPr>
                <a:xfrm>
                  <a:off x="7204333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71BD709-E711-EDCD-37F1-911525652419}"/>
                    </a:ext>
                  </a:extLst>
                </p:cNvPr>
                <p:cNvSpPr txBox="1"/>
                <p:nvPr/>
              </p:nvSpPr>
              <p:spPr>
                <a:xfrm>
                  <a:off x="7396209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250BBD0-FD2C-3D5B-55E4-58463FA6088D}"/>
                    </a:ext>
                  </a:extLst>
                </p:cNvPr>
                <p:cNvSpPr txBox="1"/>
                <p:nvPr/>
              </p:nvSpPr>
              <p:spPr>
                <a:xfrm>
                  <a:off x="7588085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BCB6F39-4719-8137-0F53-52D4A4D26B27}"/>
                    </a:ext>
                  </a:extLst>
                </p:cNvPr>
                <p:cNvSpPr txBox="1"/>
                <p:nvPr/>
              </p:nvSpPr>
              <p:spPr>
                <a:xfrm>
                  <a:off x="7865796" y="5031696"/>
                  <a:ext cx="140222" cy="2772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AC0248DD-6653-C6CD-CD91-7CD4315EB485}"/>
                    </a:ext>
                  </a:extLst>
                </p:cNvPr>
                <p:cNvSpPr/>
                <p:nvPr/>
              </p:nvSpPr>
              <p:spPr>
                <a:xfrm rot="5400000">
                  <a:off x="8464313" y="4753637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6008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4376E80-3767-644D-2495-E007B55AB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40163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385FAB91-2603-0F66-7AA4-CC8D9D369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48089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A9B3800-8C18-9132-B77F-E0CA957A5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556015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86D694A-B65A-1E01-B298-55D3EA747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363941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25FDAE6-B1F7-9E20-BEC8-4F9EC8FCE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171868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F783529-3F9D-5543-5DC3-8B7047705D7F}"/>
                    </a:ext>
                  </a:extLst>
                </p:cNvPr>
                <p:cNvSpPr txBox="1"/>
                <p:nvPr/>
              </p:nvSpPr>
              <p:spPr>
                <a:xfrm>
                  <a:off x="8301304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F652383A-0155-E098-35F3-B9450190545D}"/>
                    </a:ext>
                  </a:extLst>
                </p:cNvPr>
                <p:cNvSpPr txBox="1"/>
                <p:nvPr/>
              </p:nvSpPr>
              <p:spPr>
                <a:xfrm>
                  <a:off x="8109428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2431A8C-4FB1-73D4-05CB-6069D64B64F3}"/>
                    </a:ext>
                  </a:extLst>
                </p:cNvPr>
                <p:cNvSpPr txBox="1"/>
                <p:nvPr/>
              </p:nvSpPr>
              <p:spPr>
                <a:xfrm>
                  <a:off x="8493179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092184A-1C84-E3C2-5509-CCBB85170746}"/>
                    </a:ext>
                  </a:extLst>
                </p:cNvPr>
                <p:cNvSpPr txBox="1"/>
                <p:nvPr/>
              </p:nvSpPr>
              <p:spPr>
                <a:xfrm>
                  <a:off x="8685055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D6082D3-6E6F-6DFB-1248-7D6496FE10FD}"/>
                    </a:ext>
                  </a:extLst>
                </p:cNvPr>
                <p:cNvSpPr txBox="1"/>
                <p:nvPr/>
              </p:nvSpPr>
              <p:spPr>
                <a:xfrm>
                  <a:off x="8876931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4F165C3C-1C94-0731-A8D1-D023E9FAF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100206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B72DCA2-A320-BFFC-03A7-ED3D9515E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365450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B7235A0D-2E9D-7443-E3C3-A17E36FE3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098419"/>
                  <a:ext cx="1325774" cy="38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6D49FD2-A9A8-3A9A-0A96-36025C4D9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365015"/>
                  <a:ext cx="132577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38F020C-A9E5-8A53-CC63-73BDCB7F654D}"/>
                </a:ext>
              </a:extLst>
            </p:cNvPr>
            <p:cNvGrpSpPr/>
            <p:nvPr/>
          </p:nvGrpSpPr>
          <p:grpSpPr>
            <a:xfrm>
              <a:off x="2700455" y="5317313"/>
              <a:ext cx="5035819" cy="898625"/>
              <a:chOff x="2700455" y="5437233"/>
              <a:chExt cx="5035819" cy="898625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BC5B345-4075-A308-CAD5-07B7426F7F9C}"/>
                  </a:ext>
                </a:extLst>
              </p:cNvPr>
              <p:cNvSpPr/>
              <p:nvPr/>
            </p:nvSpPr>
            <p:spPr>
              <a:xfrm>
                <a:off x="6868232" y="5891757"/>
                <a:ext cx="868042" cy="339781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1D42C40-5441-C1B1-903A-2D647E7B7546}"/>
                  </a:ext>
                </a:extLst>
              </p:cNvPr>
              <p:cNvCxnSpPr>
                <a:cxnSpLocks/>
                <a:stCxn id="91" idx="2"/>
                <a:endCxn id="111" idx="0"/>
              </p:cNvCxnSpPr>
              <p:nvPr/>
            </p:nvCxnSpPr>
            <p:spPr>
              <a:xfrm flipH="1">
                <a:off x="7302253" y="5437233"/>
                <a:ext cx="682" cy="45452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BA4B0A9-FB84-C15C-2281-C025FFDC1723}"/>
                  </a:ext>
                </a:extLst>
              </p:cNvPr>
              <p:cNvCxnSpPr>
                <a:cxnSpLocks/>
                <a:stCxn id="111" idx="1"/>
              </p:cNvCxnSpPr>
              <p:nvPr/>
            </p:nvCxnSpPr>
            <p:spPr>
              <a:xfrm flipH="1">
                <a:off x="6421656" y="6061648"/>
                <a:ext cx="4465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04B33A1-20D0-9953-0325-200282D3AEA2}"/>
                  </a:ext>
                </a:extLst>
              </p:cNvPr>
              <p:cNvSpPr/>
              <p:nvPr/>
            </p:nvSpPr>
            <p:spPr>
              <a:xfrm>
                <a:off x="5017588" y="5895433"/>
                <a:ext cx="1417303" cy="3361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0x400D70A4</a:t>
                </a:r>
              </a:p>
            </p:txBody>
          </p:sp>
          <p:sp>
            <p:nvSpPr>
              <p:cNvPr id="115" name="Left Brace 114">
                <a:extLst>
                  <a:ext uri="{FF2B5EF4-FFF2-40B4-BE49-F238E27FC236}">
                    <a16:creationId xmlns:a16="http://schemas.microsoft.com/office/drawing/2014/main" id="{68DF1DFA-A4C3-802E-2B7C-C935F7FC113E}"/>
                  </a:ext>
                </a:extLst>
              </p:cNvPr>
              <p:cNvSpPr/>
              <p:nvPr/>
            </p:nvSpPr>
            <p:spPr>
              <a:xfrm>
                <a:off x="4844259" y="5859302"/>
                <a:ext cx="121901" cy="417294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7FA3CE3-B7EC-DA60-8CE5-83EEA6B1C0E8}"/>
                  </a:ext>
                </a:extLst>
              </p:cNvPr>
              <p:cNvSpPr txBox="1"/>
              <p:nvPr/>
            </p:nvSpPr>
            <p:spPr>
              <a:xfrm>
                <a:off x="2700455" y="5781860"/>
                <a:ext cx="23571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value of consecutive events</a:t>
                </a: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C0D102-4C16-0259-C278-C3840566B575}"/>
                </a:ext>
              </a:extLst>
            </p:cNvPr>
            <p:cNvSpPr/>
            <p:nvPr/>
          </p:nvSpPr>
          <p:spPr>
            <a:xfrm>
              <a:off x="3118298" y="3999424"/>
              <a:ext cx="1186305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4BCF3D-4987-5661-0D18-92C1E969F32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17" name="Arrow: Chevron 42">
              <a:extLst>
                <a:ext uri="{FF2B5EF4-FFF2-40B4-BE49-F238E27FC236}">
                  <a16:creationId xmlns:a16="http://schemas.microsoft.com/office/drawing/2014/main" id="{88FA8807-7D7C-8815-A8B5-D6FBFDD38F2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18" name="Arrow: Chevron 43">
              <a:extLst>
                <a:ext uri="{FF2B5EF4-FFF2-40B4-BE49-F238E27FC236}">
                  <a16:creationId xmlns:a16="http://schemas.microsoft.com/office/drawing/2014/main" id="{E3317BCB-A7AE-319E-0F14-9A8D1CD1665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20" name="Arrow: Chevron 45">
              <a:extLst>
                <a:ext uri="{FF2B5EF4-FFF2-40B4-BE49-F238E27FC236}">
                  <a16:creationId xmlns:a16="http://schemas.microsoft.com/office/drawing/2014/main" id="{3D0A87AA-7C33-F629-2888-C9C3C457A54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21" name="Arrow: Chevron 46">
              <a:extLst>
                <a:ext uri="{FF2B5EF4-FFF2-40B4-BE49-F238E27FC236}">
                  <a16:creationId xmlns:a16="http://schemas.microsoft.com/office/drawing/2014/main" id="{82DFFF59-ABAD-1DBB-49BD-4A889B61317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7081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31094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Problem: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Unnecessary sequencing waste time, power and money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Key Idea: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b="1" dirty="0"/>
              <a:t>Dynamically</a:t>
            </a:r>
            <a:r>
              <a:rPr lang="en-GB" b="1" dirty="0">
                <a:solidFill>
                  <a:srgbClr val="2E5597"/>
                </a:solidFill>
              </a:rPr>
              <a:t> </a:t>
            </a:r>
            <a:r>
              <a:rPr lang="en-GB" dirty="0"/>
              <a:t>decide if further sequencing of the entire sample is necessary to achieve high accuracy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Stop sequencing early without sacrificing accuracy</a:t>
            </a:r>
          </a:p>
          <a:p>
            <a:pPr lvl="1">
              <a:spcAft>
                <a:spcPts val="500"/>
              </a:spcAft>
            </a:pPr>
            <a:endParaRPr lang="en-GB" sz="1600" b="1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Potential Benefits: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Significant </a:t>
            </a:r>
            <a:r>
              <a:rPr lang="en-GB" b="1" dirty="0"/>
              <a:t>reduction in sequencing time and cost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Example real-time genome analysis use case: 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Relative abundance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379D9-AA2E-0498-59CC-AA135C44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0ED70A-2BE4-3C80-C662-99160CFC178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B71C01FC-F1E1-CD91-A7C5-4302FB9DD44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13A10F31-916B-628C-9386-68852234753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1F77810-2224-ACF4-FE57-A819C196E29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AD1DC2E-AF4A-0FDF-1F29-AB6C0602AB4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</p:spPr>
            <p:txBody>
              <a:bodyPr/>
              <a:lstStyle/>
              <a:p>
                <a:pPr>
                  <a:spcAft>
                    <a:spcPts val="500"/>
                  </a:spcAft>
                </a:pPr>
                <a:r>
                  <a:rPr lang="en-GB" b="1" dirty="0">
                    <a:solidFill>
                      <a:srgbClr val="4473C4"/>
                    </a:solidFill>
                  </a:rPr>
                  <a:t>Key Steps:</a:t>
                </a:r>
                <a:endParaRPr lang="en-GB" dirty="0">
                  <a:solidFill>
                    <a:srgbClr val="4473C4"/>
                  </a:solidFill>
                </a:endParaRP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Continuously generate relative abundance estimation after every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800" dirty="0"/>
                  <a:t> reads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Keep the last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/>
                  <a:t> estimation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</a:t>
                </a:r>
                <a:r>
                  <a:rPr lang="en-GB" sz="1800" b="1" dirty="0"/>
                  <a:t>Detect outliers</a:t>
                </a:r>
                <a:r>
                  <a:rPr lang="en-GB" sz="1800" dirty="0"/>
                  <a:t> in the results via </a:t>
                </a:r>
                <a:r>
                  <a:rPr lang="en-GB" sz="1800" b="1" dirty="0"/>
                  <a:t>cross-correlation</a:t>
                </a:r>
                <a:r>
                  <a:rPr lang="en-GB" sz="1800" dirty="0"/>
                  <a:t> of the recent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/>
                  <a:t>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sz="1800" dirty="0"/>
                  <a:t> Absence of outliers indicates </a:t>
                </a:r>
                <a:r>
                  <a:rPr lang="en-GB" sz="1800" b="1" dirty="0"/>
                  <a:t>consistent results</a:t>
                </a:r>
                <a:endParaRPr lang="en-GB" sz="1800" b="1" dirty="0">
                  <a:sym typeface="Wingdings" pitchFamily="2" charset="2"/>
                </a:endParaRPr>
              </a:p>
              <a:p>
                <a:pPr lvl="1">
                  <a:spcAft>
                    <a:spcPts val="500"/>
                  </a:spcAft>
                </a:pPr>
                <a:r>
                  <a:rPr lang="en-GB" dirty="0">
                    <a:sym typeface="Wingdings" pitchFamily="2" charset="2"/>
                  </a:rPr>
                  <a:t>Further sequencing </a:t>
                </a:r>
                <a:r>
                  <a:rPr lang="en-GB" b="1" dirty="0">
                    <a:sym typeface="Wingdings" pitchFamily="2" charset="2"/>
                  </a:rPr>
                  <a:t>is likely </a:t>
                </a:r>
                <a:r>
                  <a:rPr lang="en-GB" dirty="0">
                    <a:sym typeface="Wingdings" pitchFamily="2" charset="2"/>
                  </a:rPr>
                  <a:t>to generate consistent results  Stop the sequencing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0" y="934126"/>
                <a:ext cx="8798061" cy="5466674"/>
              </a:xfrm>
              <a:blipFill>
                <a:blip r:embed="rId3"/>
                <a:stretch>
                  <a:fillRect l="-432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392C46A-1C29-5A94-C8C4-53A3A77AD354}"/>
              </a:ext>
            </a:extLst>
          </p:cNvPr>
          <p:cNvGrpSpPr/>
          <p:nvPr/>
        </p:nvGrpSpPr>
        <p:grpSpPr>
          <a:xfrm>
            <a:off x="190232" y="3443724"/>
            <a:ext cx="6913832" cy="815885"/>
            <a:chOff x="190232" y="3537853"/>
            <a:chExt cx="6913832" cy="815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/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</a:t>
                  </a:r>
                  <a:r>
                    <a:rPr kumimoji="0" lang="en-US" i="0" u="none" strike="noStrike" kern="1200" cap="none" spc="0" normalizeH="0" baseline="0" noProof="0" dirty="0" err="1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eads</a:t>
                  </a:r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Sequenced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4"/>
                  <a:stretch>
                    <a:fillRect b="-13889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AF817B-9880-44FC-D126-7741DEEED546}"/>
                </a:ext>
              </a:extLst>
            </p:cNvPr>
            <p:cNvCxnSpPr>
              <a:cxnSpLocks/>
              <a:stCxn id="4" idx="3"/>
              <a:endCxn id="15" idx="1"/>
            </p:cNvCxnSpPr>
            <p:nvPr/>
          </p:nvCxnSpPr>
          <p:spPr>
            <a:xfrm>
              <a:off x="2763981" y="3945795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3C42002-49AF-A20F-7FFB-DD2926272CF5}"/>
                </a:ext>
              </a:extLst>
            </p:cNvPr>
            <p:cNvSpPr/>
            <p:nvPr/>
          </p:nvSpPr>
          <p:spPr>
            <a:xfrm>
              <a:off x="3242848" y="3537853"/>
              <a:ext cx="1583983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838315-10C5-D213-6F34-3B309816D761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4826831" y="3945795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804B4F3-2A72-B0DF-D8E5-212E6EFECB7E}"/>
                </a:ext>
              </a:extLst>
            </p:cNvPr>
            <p:cNvSpPr/>
            <p:nvPr/>
          </p:nvSpPr>
          <p:spPr>
            <a:xfrm>
              <a:off x="5398404" y="3737038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</a:t>
              </a:r>
              <a:r>
                <a:rPr lang="en-US" i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24F7B6-7C78-34D2-C17C-3B7037BAC6C7}"/>
              </a:ext>
            </a:extLst>
          </p:cNvPr>
          <p:cNvGrpSpPr/>
          <p:nvPr/>
        </p:nvGrpSpPr>
        <p:grpSpPr>
          <a:xfrm>
            <a:off x="190232" y="4367726"/>
            <a:ext cx="6913832" cy="2019207"/>
            <a:chOff x="190232" y="4461855"/>
            <a:chExt cx="6913832" cy="2019207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432ACE-B7D0-BE3E-06AF-09BB08F524B2}"/>
                </a:ext>
              </a:extLst>
            </p:cNvPr>
            <p:cNvSpPr/>
            <p:nvPr/>
          </p:nvSpPr>
          <p:spPr>
            <a:xfrm>
              <a:off x="3242848" y="5665177"/>
              <a:ext cx="1583981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/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kumimoji="0" lang="en-US" b="0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5"/>
                  <a:stretch>
                    <a:fillRect b="-13514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21C1CC-4ED5-9BA4-CA0D-F8BB21191D0A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2763982" y="4869797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137F40A-BED6-A64E-28E2-088B64D3A56E}"/>
                </a:ext>
              </a:extLst>
            </p:cNvPr>
            <p:cNvSpPr/>
            <p:nvPr/>
          </p:nvSpPr>
          <p:spPr>
            <a:xfrm>
              <a:off x="3242849" y="4461855"/>
              <a:ext cx="1583982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</a:t>
              </a:r>
              <a:r>
                <a:rPr kumimoji="0" lang="en-US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Estimation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482836-A877-BFE8-E6D0-980B071983DF}"/>
                </a:ext>
              </a:extLst>
            </p:cNvPr>
            <p:cNvCxnSpPr>
              <a:cxnSpLocks/>
              <a:stCxn id="33" idx="3"/>
              <a:endCxn id="35" idx="1"/>
            </p:cNvCxnSpPr>
            <p:nvPr/>
          </p:nvCxnSpPr>
          <p:spPr>
            <a:xfrm flipV="1">
              <a:off x="4826831" y="4869797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DD20B1-779E-5AD3-C2C2-D5CEC9295D39}"/>
                </a:ext>
              </a:extLst>
            </p:cNvPr>
            <p:cNvSpPr/>
            <p:nvPr/>
          </p:nvSpPr>
          <p:spPr>
            <a:xfrm>
              <a:off x="5398404" y="4661040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</a:t>
              </a:r>
              <a:r>
                <a:rPr lang="en-US" i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/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lvl="0"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0" lang="en-US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6"/>
                  <a:stretch>
                    <a:fillRect r="-485" b="-16667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ADCC01-3B5E-5914-9AD9-EC512320415F}"/>
                </a:ext>
              </a:extLst>
            </p:cNvPr>
            <p:cNvCxnSpPr>
              <a:cxnSpLocks/>
              <a:stCxn id="36" idx="3"/>
              <a:endCxn id="38" idx="1"/>
            </p:cNvCxnSpPr>
            <p:nvPr/>
          </p:nvCxnSpPr>
          <p:spPr>
            <a:xfrm>
              <a:off x="2763982" y="6073119"/>
              <a:ext cx="478866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52720A-E012-F819-5768-8E5A9D14FF9F}"/>
                </a:ext>
              </a:extLst>
            </p:cNvPr>
            <p:cNvCxnSpPr>
              <a:cxnSpLocks/>
              <a:stCxn id="38" idx="3"/>
              <a:endCxn id="40" idx="1"/>
            </p:cNvCxnSpPr>
            <p:nvPr/>
          </p:nvCxnSpPr>
          <p:spPr>
            <a:xfrm flipV="1">
              <a:off x="4826829" y="6073119"/>
              <a:ext cx="5715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/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solidFill>
                  <a:srgbClr val="FCEECB"/>
                </a:solid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/>
                  <a:r>
                    <a:rPr lang="en-US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Estimation #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𝑡</m:t>
                      </m:r>
                    </m:oMath>
                  </a14:m>
                  <a:endParaRPr lang="en-US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blipFill>
                  <a:blip r:embed="rId7"/>
                  <a:stretch>
                    <a:fillRect b="-13889"/>
                  </a:stretch>
                </a:blip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FAFF20-11D1-E217-7748-FDB133389628}"/>
                </a:ext>
              </a:extLst>
            </p:cNvPr>
            <p:cNvSpPr txBox="1"/>
            <p:nvPr/>
          </p:nvSpPr>
          <p:spPr>
            <a:xfrm rot="5400000">
              <a:off x="3983538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BB1D7D-64A8-F120-A207-0A6C70010CB7}"/>
                </a:ext>
              </a:extLst>
            </p:cNvPr>
            <p:cNvSpPr txBox="1"/>
            <p:nvPr/>
          </p:nvSpPr>
          <p:spPr>
            <a:xfrm rot="5400000">
              <a:off x="6322805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862BBE-3E3C-0C81-AD02-EC8F415E3541}"/>
                </a:ext>
              </a:extLst>
            </p:cNvPr>
            <p:cNvSpPr txBox="1"/>
            <p:nvPr/>
          </p:nvSpPr>
          <p:spPr>
            <a:xfrm rot="5400000">
              <a:off x="1343497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40673E-6521-27BF-6F0C-73F1D2D424A0}"/>
              </a:ext>
            </a:extLst>
          </p:cNvPr>
          <p:cNvGrpSpPr/>
          <p:nvPr/>
        </p:nvGrpSpPr>
        <p:grpSpPr>
          <a:xfrm>
            <a:off x="7170521" y="3642905"/>
            <a:ext cx="1602142" cy="2544841"/>
            <a:chOff x="7170521" y="3737034"/>
            <a:chExt cx="1602142" cy="2544841"/>
          </a:xfrm>
        </p:grpSpPr>
        <p:sp>
          <p:nvSpPr>
            <p:cNvPr id="56" name="Left Brace 55">
              <a:extLst>
                <a:ext uri="{FF2B5EF4-FFF2-40B4-BE49-F238E27FC236}">
                  <a16:creationId xmlns:a16="http://schemas.microsoft.com/office/drawing/2014/main" id="{4FBC3491-ED31-BA18-1F80-D0B84ABEE294}"/>
                </a:ext>
              </a:extLst>
            </p:cNvPr>
            <p:cNvSpPr/>
            <p:nvPr/>
          </p:nvSpPr>
          <p:spPr>
            <a:xfrm rot="10800000">
              <a:off x="7170521" y="3737034"/>
              <a:ext cx="213571" cy="2544841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5D453D-9701-1F76-D488-6472DF2379EB}"/>
                </a:ext>
              </a:extLst>
            </p:cNvPr>
            <p:cNvCxnSpPr>
              <a:cxnSpLocks/>
            </p:cNvCxnSpPr>
            <p:nvPr/>
          </p:nvCxnSpPr>
          <p:spPr>
            <a:xfrm>
              <a:off x="7384092" y="5009456"/>
              <a:ext cx="30857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9C0AC6BF-9345-BCEA-DDBB-EF6ACC24E1B2}"/>
                </a:ext>
              </a:extLst>
            </p:cNvPr>
            <p:cNvSpPr/>
            <p:nvPr/>
          </p:nvSpPr>
          <p:spPr>
            <a:xfrm>
              <a:off x="7692663" y="4649455"/>
              <a:ext cx="1080000" cy="720000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Outlier?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BDF99C-89F4-16E8-D427-6C689D05D82B}"/>
              </a:ext>
            </a:extLst>
          </p:cNvPr>
          <p:cNvGrpSpPr/>
          <p:nvPr/>
        </p:nvGrpSpPr>
        <p:grpSpPr>
          <a:xfrm>
            <a:off x="7450549" y="3467972"/>
            <a:ext cx="1495638" cy="1106012"/>
            <a:chOff x="7450549" y="3562101"/>
            <a:chExt cx="1495638" cy="110601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8652B5-4D6C-CF61-CB78-35327A5BDD3B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 flipH="1" flipV="1">
              <a:off x="8198368" y="4167741"/>
              <a:ext cx="34295" cy="48171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6D3103-2AA7-C1A5-7631-1231574A5E1F}"/>
                </a:ext>
              </a:extLst>
            </p:cNvPr>
            <p:cNvSpPr txBox="1"/>
            <p:nvPr/>
          </p:nvSpPr>
          <p:spPr>
            <a:xfrm rot="16200000">
              <a:off x="7887905" y="4323355"/>
              <a:ext cx="4125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6155AFA7-50C7-2803-683F-70DDAF6A7774}"/>
                </a:ext>
              </a:extLst>
            </p:cNvPr>
            <p:cNvSpPr/>
            <p:nvPr/>
          </p:nvSpPr>
          <p:spPr>
            <a:xfrm>
              <a:off x="7450549" y="3562101"/>
              <a:ext cx="1495638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Sequencing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530B5D-276E-E873-5ACB-AB7BC8F65371}"/>
              </a:ext>
            </a:extLst>
          </p:cNvPr>
          <p:cNvGrpSpPr/>
          <p:nvPr/>
        </p:nvGrpSpPr>
        <p:grpSpPr>
          <a:xfrm>
            <a:off x="7459357" y="5275326"/>
            <a:ext cx="1492863" cy="1065488"/>
            <a:chOff x="7459357" y="5275326"/>
            <a:chExt cx="1492863" cy="1065488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5784F1D-B9AE-FFD3-C0EC-2A6096303F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8232663" y="5275326"/>
              <a:ext cx="0" cy="42570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88D4-8A1A-E941-515F-16BE32A14910}"/>
                </a:ext>
              </a:extLst>
            </p:cNvPr>
            <p:cNvSpPr txBox="1"/>
            <p:nvPr/>
          </p:nvSpPr>
          <p:spPr>
            <a:xfrm rot="16200000">
              <a:off x="7896481" y="5353482"/>
              <a:ext cx="3953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09DF2C7-7B06-308A-3F28-F98FD72218DC}"/>
                </a:ext>
              </a:extLst>
            </p:cNvPr>
            <p:cNvSpPr/>
            <p:nvPr/>
          </p:nvSpPr>
          <p:spPr>
            <a:xfrm>
              <a:off x="7459357" y="5735174"/>
              <a:ext cx="1492863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Sequencing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93AF4-E53F-5B2F-C5D6-7B64835C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107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9F834E-3BED-7D82-FC7D-D90068208EF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0CB0862B-6F7A-C127-C42E-AEBC5FDBF59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8" name="Arrow: Chevron 43">
              <a:extLst>
                <a:ext uri="{FF2B5EF4-FFF2-40B4-BE49-F238E27FC236}">
                  <a16:creationId xmlns:a16="http://schemas.microsoft.com/office/drawing/2014/main" id="{5E8E78EF-8DCC-BCDA-C63E-80D9A80CF126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5">
              <a:extLst>
                <a:ext uri="{FF2B5EF4-FFF2-40B4-BE49-F238E27FC236}">
                  <a16:creationId xmlns:a16="http://schemas.microsoft.com/office/drawing/2014/main" id="{B551BA15-9A04-3AEA-A281-1AEB21EC72F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0" name="Arrow: Chevron 46">
              <a:extLst>
                <a:ext uri="{FF2B5EF4-FFF2-40B4-BE49-F238E27FC236}">
                  <a16:creationId xmlns:a16="http://schemas.microsoft.com/office/drawing/2014/main" id="{D80D6F58-2448-869A-327C-3020AF1F20A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0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E931-1938-6685-9754-0A61F9A1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560E38-4CDC-D9FE-B069-40447281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346149"/>
            <a:ext cx="8797925" cy="46848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6D12A-82CB-76CE-F4ED-DE7DF4DE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3D4C5-030A-F249-8F09-2DC1736D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Until – RawHash &amp; UNCALLED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CF1A06-83C1-016C-A13C-BDCA2C48D55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50613DDF-E6A2-BED2-4958-6D6DFB4469B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99A51D8-72EC-DBF8-ABA6-B5E1964C6BE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814D5E1-62D1-5DE0-4FD6-BBA6161C280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F8740A61-081B-61DA-5109-0A2EE46F468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5574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4F77-67CD-F13B-38D0-80F24A5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81CEA4-A563-6ECE-C39A-099624DE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689895"/>
            <a:ext cx="8797925" cy="19973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9868E-E0B0-E46E-3A64-E38FD69E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D122FF-1274-BCAC-54BD-7183D752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Until – RawHash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D03634-ACE7-8535-1DD4-C66C8010C72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1161EAD-F4B9-FA1B-3C6A-DD98A326F64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EEE30C1-30D5-0AD0-30DB-537CEA8C735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93FE4A2-94AC-D024-58C2-043FA3A9394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F92B6BB2-6DD7-247B-C77A-2EC3C807240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209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CD3BE-9347-8D36-7143-62F53741B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127C0-1EAC-1F73-0D5A-FF487C92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6235CE-3C1A-1946-6F5E-DA940A66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Low-Collision Hashing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24804B-3084-8468-A0F1-676A2762F83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003B291D-899E-A2E5-D522-5DF38C54E43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F6F2E63-4268-F987-3D6F-4445DA8AFA7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8473E37-E83E-1857-E6A7-EF57047B0CE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740F0C2-C4F0-ED81-70B9-C163AD72A0C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E6977F2-2C7C-1939-4B22-24EF47D515D9}"/>
              </a:ext>
            </a:extLst>
          </p:cNvPr>
          <p:cNvSpPr/>
          <p:nvPr/>
        </p:nvSpPr>
        <p:spPr>
          <a:xfrm>
            <a:off x="1412338" y="924832"/>
            <a:ext cx="34910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 (Target)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9FAA8F-5E1F-62EA-81C5-C70BCD6E34CC}"/>
              </a:ext>
            </a:extLst>
          </p:cNvPr>
          <p:cNvGrpSpPr/>
          <p:nvPr/>
        </p:nvGrpSpPr>
        <p:grpSpPr>
          <a:xfrm>
            <a:off x="1067763" y="1297586"/>
            <a:ext cx="4180188" cy="457201"/>
            <a:chOff x="1067763" y="1297586"/>
            <a:chExt cx="4180188" cy="457201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612CB7C7-78CB-B52E-DB6D-E42D95D2A972}"/>
                </a:ext>
              </a:extLst>
            </p:cNvPr>
            <p:cNvSpPr/>
            <p:nvPr/>
          </p:nvSpPr>
          <p:spPr>
            <a:xfrm>
              <a:off x="1242238" y="1297587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8582BF3-8CD4-341B-47D5-25076B402C78}"/>
                </a:ext>
              </a:extLst>
            </p:cNvPr>
            <p:cNvGrpSpPr/>
            <p:nvPr/>
          </p:nvGrpSpPr>
          <p:grpSpPr>
            <a:xfrm>
              <a:off x="4606156" y="1297586"/>
              <a:ext cx="641795" cy="457201"/>
              <a:chOff x="4073343" y="1547359"/>
              <a:chExt cx="641795" cy="457201"/>
            </a:xfrm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3F9D2974-7BB0-CF77-E9E6-78B000AD21B2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BBF564E-71BE-76DD-39E6-1B55B6C25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6B6206D-0198-FDA4-8F96-83FC60386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E67D044-5929-FE69-5EDB-ACECC3E1FE68}"/>
                </a:ext>
              </a:extLst>
            </p:cNvPr>
            <p:cNvGrpSpPr/>
            <p:nvPr/>
          </p:nvGrpSpPr>
          <p:grpSpPr>
            <a:xfrm>
              <a:off x="1067763" y="1297586"/>
              <a:ext cx="641794" cy="457201"/>
              <a:chOff x="130622" y="1547359"/>
              <a:chExt cx="641794" cy="457201"/>
            </a:xfrm>
          </p:grpSpPr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3BE75D6D-19AD-0987-12E2-2BE6A598A316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56CDB81-AC0F-85AA-DB0B-F8002E1C2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8412FA6-4FA0-3559-A6CE-088050AAE2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134FB362-F713-23D6-5049-FA3DB28D7D0D}"/>
              </a:ext>
            </a:extLst>
          </p:cNvPr>
          <p:cNvSpPr/>
          <p:nvPr/>
        </p:nvSpPr>
        <p:spPr>
          <a:xfrm>
            <a:off x="2332144" y="4168926"/>
            <a:ext cx="16514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(Query)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56B904-6080-3E9F-5503-267B3332C18C}"/>
              </a:ext>
            </a:extLst>
          </p:cNvPr>
          <p:cNvGrpSpPr/>
          <p:nvPr/>
        </p:nvGrpSpPr>
        <p:grpSpPr>
          <a:xfrm>
            <a:off x="1058209" y="3636897"/>
            <a:ext cx="4180188" cy="457201"/>
            <a:chOff x="1058209" y="3636897"/>
            <a:chExt cx="4180188" cy="457201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A31E66D8-2420-C43B-D9AA-11EF77634CAE}"/>
                </a:ext>
              </a:extLst>
            </p:cNvPr>
            <p:cNvSpPr/>
            <p:nvPr/>
          </p:nvSpPr>
          <p:spPr>
            <a:xfrm>
              <a:off x="1242238" y="3636898"/>
              <a:ext cx="3831238" cy="457200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CA03E980-ACDF-4BC4-FE17-9C31233D46B7}"/>
                </a:ext>
              </a:extLst>
            </p:cNvPr>
            <p:cNvSpPr/>
            <p:nvPr/>
          </p:nvSpPr>
          <p:spPr>
            <a:xfrm>
              <a:off x="4596603" y="3636897"/>
              <a:ext cx="641794" cy="457200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F9F5E3"/>
                </a:gs>
                <a:gs pos="100000">
                  <a:srgbClr val="F9F5E3"/>
                </a:gs>
                <a:gs pos="2700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192FC86-FFF1-17A6-61A7-CFA1B2F5C0F5}"/>
                </a:ext>
              </a:extLst>
            </p:cNvPr>
            <p:cNvCxnSpPr>
              <a:cxnSpLocks/>
            </p:cNvCxnSpPr>
            <p:nvPr/>
          </p:nvCxnSpPr>
          <p:spPr>
            <a:xfrm>
              <a:off x="4596602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B54A86-EEA0-B387-B82E-EEA04B4BF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602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0C84783-32E0-0C64-207C-35931F243C5F}"/>
                </a:ext>
              </a:extLst>
            </p:cNvPr>
            <p:cNvSpPr/>
            <p:nvPr/>
          </p:nvSpPr>
          <p:spPr>
            <a:xfrm>
              <a:off x="1058209" y="3636897"/>
              <a:ext cx="641794" cy="457200"/>
            </a:xfrm>
            <a:prstGeom prst="roundRect">
              <a:avLst/>
            </a:prstGeom>
            <a:gradFill>
              <a:gsLst>
                <a:gs pos="100000">
                  <a:schemeClr val="bg1"/>
                </a:gs>
                <a:gs pos="0">
                  <a:srgbClr val="F9F5E3"/>
                </a:gs>
                <a:gs pos="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9FBDC2D-2349-6225-D61B-52BF01C197FD}"/>
                </a:ext>
              </a:extLst>
            </p:cNvPr>
            <p:cNvCxnSpPr>
              <a:cxnSpLocks/>
            </p:cNvCxnSpPr>
            <p:nvPr/>
          </p:nvCxnSpPr>
          <p:spPr>
            <a:xfrm>
              <a:off x="1116285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476FD29-03EA-99D0-4CFD-35C0218124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285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954F7CF2-E0A2-C2F6-7E8C-E68CDA5F8FB5}"/>
              </a:ext>
            </a:extLst>
          </p:cNvPr>
          <p:cNvSpPr/>
          <p:nvPr/>
        </p:nvSpPr>
        <p:spPr>
          <a:xfrm>
            <a:off x="3228040" y="1372415"/>
            <a:ext cx="1392948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B2BB287D-549F-EB54-FEA2-9680CBE2DB7C}"/>
              </a:ext>
            </a:extLst>
          </p:cNvPr>
          <p:cNvSpPr/>
          <p:nvPr/>
        </p:nvSpPr>
        <p:spPr>
          <a:xfrm>
            <a:off x="3228040" y="3711726"/>
            <a:ext cx="1392948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6057ED-17DB-60F7-1CBD-BF669E838E23}"/>
              </a:ext>
            </a:extLst>
          </p:cNvPr>
          <p:cNvGrpSpPr/>
          <p:nvPr/>
        </p:nvGrpSpPr>
        <p:grpSpPr>
          <a:xfrm>
            <a:off x="3317076" y="1619735"/>
            <a:ext cx="1222374" cy="2149752"/>
            <a:chOff x="3317076" y="1619735"/>
            <a:chExt cx="1222374" cy="2149752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687FFF7-6AF4-F071-C37E-AE0FDA603269}"/>
                </a:ext>
              </a:extLst>
            </p:cNvPr>
            <p:cNvCxnSpPr>
              <a:cxnSpLocks/>
            </p:cNvCxnSpPr>
            <p:nvPr/>
          </p:nvCxnSpPr>
          <p:spPr>
            <a:xfrm>
              <a:off x="3317076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B1C7BE2-1538-5CBA-C8C9-085E88FF5703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73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116A514-B0F3-4B11-947E-0F716DA668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267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7A0E108-3C44-EF58-3097-717B0F33F2B9}"/>
                </a:ext>
              </a:extLst>
            </p:cNvPr>
            <p:cNvCxnSpPr>
              <a:cxnSpLocks/>
            </p:cNvCxnSpPr>
            <p:nvPr/>
          </p:nvCxnSpPr>
          <p:spPr>
            <a:xfrm>
              <a:off x="3775467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AD52EB1-D09B-E0D2-114F-A13A699844AA}"/>
                </a:ext>
              </a:extLst>
            </p:cNvPr>
            <p:cNvCxnSpPr>
              <a:cxnSpLocks/>
            </p:cNvCxnSpPr>
            <p:nvPr/>
          </p:nvCxnSpPr>
          <p:spPr>
            <a:xfrm>
              <a:off x="3928264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D9F729A-786A-1264-3AB9-A23437882E24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D1340DF-EFC9-7565-56CD-48C374C7301B}"/>
                </a:ext>
              </a:extLst>
            </p:cNvPr>
            <p:cNvCxnSpPr>
              <a:cxnSpLocks/>
            </p:cNvCxnSpPr>
            <p:nvPr/>
          </p:nvCxnSpPr>
          <p:spPr>
            <a:xfrm>
              <a:off x="4233858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01562A3-25DB-6D33-E172-CC61C5DBDAD7}"/>
                </a:ext>
              </a:extLst>
            </p:cNvPr>
            <p:cNvCxnSpPr>
              <a:cxnSpLocks/>
            </p:cNvCxnSpPr>
            <p:nvPr/>
          </p:nvCxnSpPr>
          <p:spPr>
            <a:xfrm>
              <a:off x="4386655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BD786D3-0777-7E75-10BD-57C07675B92D}"/>
                </a:ext>
              </a:extLst>
            </p:cNvPr>
            <p:cNvCxnSpPr>
              <a:cxnSpLocks/>
            </p:cNvCxnSpPr>
            <p:nvPr/>
          </p:nvCxnSpPr>
          <p:spPr>
            <a:xfrm>
              <a:off x="453945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332FBD-8C11-3056-4A08-73405C071776}"/>
              </a:ext>
            </a:extLst>
          </p:cNvPr>
          <p:cNvGrpSpPr/>
          <p:nvPr/>
        </p:nvGrpSpPr>
        <p:grpSpPr>
          <a:xfrm>
            <a:off x="4636139" y="1172888"/>
            <a:ext cx="3479635" cy="3045906"/>
            <a:chOff x="4636139" y="1172888"/>
            <a:chExt cx="3479635" cy="3045906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624FFEFC-68B9-8777-8544-1206874AA1BA}"/>
                </a:ext>
              </a:extLst>
            </p:cNvPr>
            <p:cNvSpPr/>
            <p:nvPr/>
          </p:nvSpPr>
          <p:spPr>
            <a:xfrm>
              <a:off x="7000591" y="2310607"/>
              <a:ext cx="1115183" cy="770467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23E2F9-B4C8-DC67-E063-2ADE6B47F4D7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1526186"/>
              <a:ext cx="11087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DD7EC4F8-A427-8E96-0EAB-BEF825DAC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6694" y="1172888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CAB6F1E-3695-CEBF-C5F9-B04DE623933B}"/>
                </a:ext>
              </a:extLst>
            </p:cNvPr>
            <p:cNvCxnSpPr>
              <a:cxnSpLocks/>
            </p:cNvCxnSpPr>
            <p:nvPr/>
          </p:nvCxnSpPr>
          <p:spPr>
            <a:xfrm>
              <a:off x="6680588" y="1526186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BB0D1E8-7545-187B-E0F3-4BD2E9D451DA}"/>
                </a:ext>
              </a:extLst>
            </p:cNvPr>
            <p:cNvSpPr/>
            <p:nvPr/>
          </p:nvSpPr>
          <p:spPr>
            <a:xfrm>
              <a:off x="7229410" y="1390177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0x02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3A8CD4-6DCB-EE2F-798D-3DE695872612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3865497"/>
              <a:ext cx="111829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0019A6FD-A182-65D7-60FC-EB118E884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248" y="3512199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92B1C-6379-8F03-2DB5-FE7AA7B5F4AB}"/>
                </a:ext>
              </a:extLst>
            </p:cNvPr>
            <p:cNvCxnSpPr>
              <a:cxnSpLocks/>
            </p:cNvCxnSpPr>
            <p:nvPr/>
          </p:nvCxnSpPr>
          <p:spPr>
            <a:xfrm>
              <a:off x="6690142" y="3865497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D33F22C-DE37-78E0-7049-D529693FCE6E}"/>
                </a:ext>
              </a:extLst>
            </p:cNvPr>
            <p:cNvSpPr/>
            <p:nvPr/>
          </p:nvSpPr>
          <p:spPr>
            <a:xfrm>
              <a:off x="7238964" y="3729488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0x02</a:t>
              </a:r>
            </a:p>
          </p:txBody>
        </p:sp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21686BF7-BC31-B801-7C96-D91224376E95}"/>
                </a:ext>
              </a:extLst>
            </p:cNvPr>
            <p:cNvSpPr/>
            <p:nvPr/>
          </p:nvSpPr>
          <p:spPr>
            <a:xfrm rot="5400000">
              <a:off x="7265232" y="1898349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922DACBD-5883-7F9A-B2B1-C6212C3A9286}"/>
                </a:ext>
              </a:extLst>
            </p:cNvPr>
            <p:cNvSpPr/>
            <p:nvPr/>
          </p:nvSpPr>
          <p:spPr>
            <a:xfrm rot="16200000">
              <a:off x="7265233" y="3346250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BE6D460-62F9-39BA-16CF-525FD2E12AC8}"/>
              </a:ext>
            </a:extLst>
          </p:cNvPr>
          <p:cNvGrpSpPr/>
          <p:nvPr/>
        </p:nvGrpSpPr>
        <p:grpSpPr>
          <a:xfrm>
            <a:off x="840355" y="4791290"/>
            <a:ext cx="7463290" cy="548640"/>
            <a:chOff x="1391386" y="5685945"/>
            <a:chExt cx="7463290" cy="548640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40B4E04-789C-96CD-95FF-09BDBF128F96}"/>
                </a:ext>
              </a:extLst>
            </p:cNvPr>
            <p:cNvSpPr/>
            <p:nvPr/>
          </p:nvSpPr>
          <p:spPr>
            <a:xfrm>
              <a:off x="2046751" y="5806377"/>
              <a:ext cx="680792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Larger number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shorter exact seed matches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analyze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EDD2D8D-2F3F-4E8A-2C0E-28D34E897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CED44B-8B6A-CBBD-732F-55C53868319E}"/>
              </a:ext>
            </a:extLst>
          </p:cNvPr>
          <p:cNvGrpSpPr/>
          <p:nvPr/>
        </p:nvGrpSpPr>
        <p:grpSpPr>
          <a:xfrm>
            <a:off x="1118754" y="5687049"/>
            <a:ext cx="6906493" cy="548640"/>
            <a:chOff x="1391386" y="5685945"/>
            <a:chExt cx="6906493" cy="548640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1814210-4E21-62B7-40C3-0D9E9A636EEB}"/>
                </a:ext>
              </a:extLst>
            </p:cNvPr>
            <p:cNvSpPr/>
            <p:nvPr/>
          </p:nvSpPr>
          <p:spPr>
            <a:xfrm>
              <a:off x="2052691" y="5800434"/>
              <a:ext cx="624518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Leading to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computational overhead and inaccuracy</a:t>
              </a: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FC13B16-5D8B-B961-1445-21ADF4E23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4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F355-87D6-E33D-5672-642A5195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349DD-0411-DA38-7B3A-2C1717CE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B2891-97DF-5D78-DCFD-03C53C1D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530984-C114-44C4-F227-51AD67EC5C6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D08F8CC8-2E77-C5E5-4549-12E679BCD59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E7ABE5D-7EBD-9981-7773-1D593948D85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18963A8-3107-D03D-6DA2-20EED43DBC5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A3A1ADF-A117-81FC-1429-D8E8FB48267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36FFE0D-3250-6386-5FD5-54D2B353B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755106"/>
            <a:ext cx="7988300" cy="1866900"/>
          </a:xfrm>
        </p:spPr>
      </p:pic>
    </p:spTree>
    <p:extLst>
      <p:ext uri="{BB962C8B-B14F-4D97-AF65-F5344CB8AC3E}">
        <p14:creationId xmlns:p14="http://schemas.microsoft.com/office/powerpoint/2010/main" val="14236650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542-D04D-E09A-D11E-55E4029F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AF662-2D50-D56D-8083-27B01CC63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7" y="2184400"/>
            <a:ext cx="2844800" cy="2489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7A6F3-9414-5FCE-3635-03CFD8FA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3E64C-074C-5FC2-B668-A8D528D6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 – RawHash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39206E-44C4-B1A3-8D99-7FA99A78BFB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8770245-A1C7-8110-5762-A441E11ADE5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78FA16A-E02B-8BBA-5F89-E6958661EE8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4C23122-C534-3789-4772-7589950E95F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B0A5515-A553-6761-B464-064E03768DE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2383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EF87-47D3-7BBF-B56E-0618F362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C15C47-7C59-2F8C-D890-3220E486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Basecalled</a:t>
            </a:r>
            <a:r>
              <a:rPr lang="en-US" b="1" dirty="0"/>
              <a:t> real-time analysis</a:t>
            </a:r>
          </a:p>
          <a:p>
            <a:pPr lvl="1"/>
            <a:r>
              <a:rPr lang="en-US" dirty="0" err="1"/>
              <a:t>ReadFish</a:t>
            </a:r>
            <a:r>
              <a:rPr lang="en-US" dirty="0"/>
              <a:t>, </a:t>
            </a:r>
            <a:r>
              <a:rPr lang="en-US" dirty="0" err="1"/>
              <a:t>ReadBouncer</a:t>
            </a:r>
            <a:r>
              <a:rPr lang="en-US" dirty="0"/>
              <a:t>, RUBRIC: </a:t>
            </a:r>
            <a:r>
              <a:rPr lang="en-US" dirty="0" err="1"/>
              <a:t>Basecalled</a:t>
            </a:r>
            <a:r>
              <a:rPr lang="en-US" dirty="0"/>
              <a:t> read mapping</a:t>
            </a:r>
          </a:p>
          <a:p>
            <a:pPr lvl="1"/>
            <a:r>
              <a:rPr lang="en-US" dirty="0"/>
              <a:t>SPUMONI, SPUMONI 2: </a:t>
            </a:r>
            <a:r>
              <a:rPr lang="en-US" dirty="0" err="1"/>
              <a:t>Basecalled</a:t>
            </a:r>
            <a:r>
              <a:rPr lang="en-US" dirty="0"/>
              <a:t> binary classification using r-index</a:t>
            </a:r>
          </a:p>
          <a:p>
            <a:pPr lvl="1"/>
            <a:r>
              <a:rPr lang="en-US" dirty="0"/>
              <a:t>Coriolis: </a:t>
            </a:r>
            <a:r>
              <a:rPr lang="en-US" dirty="0" err="1"/>
              <a:t>Basecalled</a:t>
            </a:r>
            <a:r>
              <a:rPr lang="en-US" dirty="0"/>
              <a:t> metagenomics classification</a:t>
            </a:r>
          </a:p>
          <a:p>
            <a:pPr lvl="1"/>
            <a:r>
              <a:rPr lang="en-US" dirty="0" err="1"/>
              <a:t>baseLess</a:t>
            </a:r>
            <a:r>
              <a:rPr lang="en-US" dirty="0"/>
              <a:t>: k-</a:t>
            </a:r>
            <a:r>
              <a:rPr lang="en-US" dirty="0" err="1"/>
              <a:t>mer</a:t>
            </a:r>
            <a:r>
              <a:rPr lang="en-US" dirty="0"/>
              <a:t> calling for classification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Raw signal analysis without basecalling</a:t>
            </a:r>
          </a:p>
          <a:p>
            <a:pPr lvl="1"/>
            <a:r>
              <a:rPr lang="en-US" dirty="0" err="1"/>
              <a:t>SquiggleNet</a:t>
            </a:r>
            <a:r>
              <a:rPr lang="en-US" dirty="0"/>
              <a:t>, </a:t>
            </a:r>
            <a:r>
              <a:rPr lang="en-US" dirty="0" err="1"/>
              <a:t>DeepSelectNet</a:t>
            </a:r>
            <a:r>
              <a:rPr lang="en-US" dirty="0"/>
              <a:t>, </a:t>
            </a:r>
            <a:r>
              <a:rPr lang="en-US" dirty="0" err="1"/>
              <a:t>RawMap</a:t>
            </a:r>
            <a:r>
              <a:rPr lang="en-US" dirty="0"/>
              <a:t>: Target/non-target classification </a:t>
            </a:r>
          </a:p>
          <a:p>
            <a:pPr lvl="1"/>
            <a:r>
              <a:rPr lang="en-US" dirty="0" err="1"/>
              <a:t>Sigmoni</a:t>
            </a:r>
            <a:r>
              <a:rPr lang="en-US" dirty="0"/>
              <a:t>: Target/non-target classification using r-index</a:t>
            </a:r>
          </a:p>
          <a:p>
            <a:pPr lvl="1"/>
            <a:r>
              <a:rPr lang="en-US" dirty="0"/>
              <a:t>UNCALLED, </a:t>
            </a:r>
            <a:r>
              <a:rPr lang="en-US" dirty="0" err="1"/>
              <a:t>Sigmap</a:t>
            </a:r>
            <a:r>
              <a:rPr lang="en-US" dirty="0"/>
              <a:t>, RawHash: Read mapping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ACA65-36BB-2B46-85D0-CE2D1FA4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F83FE3-2426-7430-1255-D8194BD7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099765-6B70-9893-68A8-9850B093FBD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E935CCEF-D0CC-8245-89AC-00999296D3B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FB1C37F-7333-DBA5-7E05-902433F2F96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8522B93-2271-FFB8-FA57-E348B7305AA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6BEE184-0811-1673-FD1F-B9C65843EBF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191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159FF-E330-EE49-4D09-23646D65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DD6875-BF18-95B3-33FB-81388C5C5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2" y="2329779"/>
            <a:ext cx="6841949" cy="219844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71DD0-9494-A7AE-4573-CCD6187F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3114F7-0717-5C2D-9E34-CC2D397C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3CDB04-9BC8-BBDE-FA57-734C07ACEED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EBECF9FB-B2F8-BE1C-EE8A-0C6ADC4CD1F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2BB926F-9C5D-B7D7-DC78-DEF278DAFA7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9703035-54D8-0F02-44DC-1409BCB4814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01F08BC8-0199-408F-41ED-6C2A28DE037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6051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71CA-0A76-72A8-46A2-9705B955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DA5B3-39D6-2E26-BE40-CB4321C63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RawHash Chaining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RawHash2 Chaining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9FCFD-06A8-A248-A09B-22C6C598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3FC6C5-2B44-23B8-0439-BB77513E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Scores – RawHash vs RawHash2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E1505-538E-F7B7-3B74-4F1CC7E42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5" y="1246414"/>
            <a:ext cx="4187009" cy="593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7CED5-F001-096A-A3BE-1D3250EF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5" y="2012482"/>
            <a:ext cx="4187010" cy="41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4A48B-604F-0FBD-3337-68EB67E8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8" y="3429000"/>
            <a:ext cx="4676502" cy="593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5557B-97BD-ED6E-4C08-AEBD3B931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61" y="4236064"/>
            <a:ext cx="3977277" cy="440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CC200-2DA8-8301-7201-06A8589FD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00" y="4890009"/>
            <a:ext cx="4944600" cy="1035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A97FAD-4E78-0F28-58E6-C25F4E69AE6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4C78904C-C705-C524-51FB-8FA64B7DE8D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9" name="Arrow: Chevron 43">
              <a:extLst>
                <a:ext uri="{FF2B5EF4-FFF2-40B4-BE49-F238E27FC236}">
                  <a16:creationId xmlns:a16="http://schemas.microsoft.com/office/drawing/2014/main" id="{03A6869F-F4F3-537F-4422-61FE8F01D8B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5">
              <a:extLst>
                <a:ext uri="{FF2B5EF4-FFF2-40B4-BE49-F238E27FC236}">
                  <a16:creationId xmlns:a16="http://schemas.microsoft.com/office/drawing/2014/main" id="{BFE3E348-3A2C-6C8B-B7B9-B6C29319857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3" name="Arrow: Chevron 46">
              <a:extLst>
                <a:ext uri="{FF2B5EF4-FFF2-40B4-BE49-F238E27FC236}">
                  <a16:creationId xmlns:a16="http://schemas.microsoft.com/office/drawing/2014/main" id="{27C13295-CE7A-E20A-954D-47E25005302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46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F123B-71F0-05C3-5C90-0040AB46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BF60CD-44F7-A003-0BA7-97B48DC1B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"/>
          <a:stretch/>
        </p:blipFill>
        <p:spPr>
          <a:xfrm>
            <a:off x="173037" y="2049602"/>
            <a:ext cx="8797925" cy="275879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818E6-A1C5-94BA-6A2B-30881DD7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2B766-D2CC-7122-766E-9C656801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F76CAF-510D-7407-B124-2A1357E505B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1B78573-7D2D-8BAF-459B-2B99DB9DD93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BA9B0C4-0483-5404-166E-003BB425896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4A22870-54F5-9AE0-34AC-5510E346F54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5C787EA-AC87-A103-B238-824F6F4BDE4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5950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98BB-BF3F-E998-E2F2-C1C52C07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B3AE2E-AAC7-1C22-70E2-14B4C7C1E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194569"/>
            <a:ext cx="8797925" cy="29879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5C1D5-809B-39B6-6A98-D7FEE5B3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10AADF-F283-A2EE-3D22-F3C01E1B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62F4E6-2900-464D-45D1-23106B58453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69A92557-84B4-DE23-C87F-00975D86A79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CAACF9E-5957-E8AF-457A-5C5DED87DB3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C361942-0A6E-320A-BF39-A543FF9DC62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E018030A-C600-F2EF-30BD-68CA00BC0BF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7315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CB341-CFDB-69E9-3BCF-545E276C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33039-ECAB-5EFB-5E40-7B91A2B2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675" y="1332706"/>
            <a:ext cx="8788400" cy="4711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8BE8E-11D2-7DAD-9B32-D36BFC09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A62C4-38B3-F774-AD14-65AD8A40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Radar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DD37D-EC46-3B17-6FBA-715BA980606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F481F18-1AFA-FBAB-F6AF-7B23A1F0EF6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C62F2B0-73D6-A4D8-8FFE-7DC952014D0E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0BD3BF6-086C-F262-6AD3-494EDC0B7C7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0F6CA2C-3E53-FC3B-0ADF-D8984E54EF2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3050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6DF3-9745-B05E-C978-C88378D3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088C1-E1CF-9E6D-4582-526D7FA2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C3E77-6BC6-5F57-A6EC-16BA170A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All Metrics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68CA40-E8A6-6673-FBCE-256C68AEF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91" y="866775"/>
            <a:ext cx="6485968" cy="564356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2CCD3E-1CA7-5A73-DAD5-DFF3A20998E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C3C5F5A2-CF5D-58E5-98DA-760805D21EE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6E097BAC-07DD-94D4-058D-EA6D76928EC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88FD1418-CF0C-0264-2A96-0B6C1E25340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CE146D5-CB17-4485-B31B-FAA5F8097DE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4614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BDD6E-64A6-9153-7E73-11695CB3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643C52-E918-D2CA-67D8-0FE0B9CB7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1410522"/>
            <a:ext cx="8797925" cy="455606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D6584-0EB5-EF58-0BF4-492BC2FD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3B556-EC30-C624-E7BA-267B3BDA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Benefits – Radar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7DA64E-CE26-C4DD-579A-86EF173D2EF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D51C6A8D-1046-7C0E-C6ED-EFC8FED0C49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B39DD0AD-1135-5D1B-75BB-D0612F9DDAC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F024D5B-24A6-C0F1-8162-E502A48B369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722B56CE-04F9-181D-6120-F2BDCF06EA1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27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886E-C17F-F7CE-5761-BEF98F14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3EBA4-F419-F3FE-1A2A-9C1A2C12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902B95-E14F-D4C3-8514-FEB389E1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– Fuzzy Seed Matching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54CD60-3866-AA76-698E-F7DAF6E87B0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6393557B-AF30-B383-1C21-1E1814CBF1E8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46688424-EDF5-6A8F-D1A7-8BE04869108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11FD1F4-C786-1F9A-93D0-ED429253152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0782A54-C865-6843-9566-9B57ED5A79C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88AB11-497F-DC78-174E-91FCA0D466D5}"/>
              </a:ext>
            </a:extLst>
          </p:cNvPr>
          <p:cNvGrpSpPr/>
          <p:nvPr/>
        </p:nvGrpSpPr>
        <p:grpSpPr>
          <a:xfrm>
            <a:off x="1067763" y="1927537"/>
            <a:ext cx="4180188" cy="457201"/>
            <a:chOff x="1067763" y="1927537"/>
            <a:chExt cx="4180188" cy="457201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B434BB0-94A8-C01C-4608-B98F6B6C9ADE}"/>
                </a:ext>
              </a:extLst>
            </p:cNvPr>
            <p:cNvSpPr/>
            <p:nvPr/>
          </p:nvSpPr>
          <p:spPr>
            <a:xfrm>
              <a:off x="1242238" y="1927538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93DF5C-78A5-4CB4-5EC2-9D60A9AB41F8}"/>
                </a:ext>
              </a:extLst>
            </p:cNvPr>
            <p:cNvGrpSpPr/>
            <p:nvPr/>
          </p:nvGrpSpPr>
          <p:grpSpPr>
            <a:xfrm>
              <a:off x="4606156" y="1927537"/>
              <a:ext cx="641795" cy="457201"/>
              <a:chOff x="4073343" y="1547359"/>
              <a:chExt cx="641795" cy="457201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87F8CCA-2132-7F9D-185E-FD9BE2F9A7FA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ACC5A8-CBC7-C860-404F-7522EA3AC2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8DE90D4-4491-317E-011D-EC97BB2226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D6D017-27EF-92AD-CE17-4C28506540BF}"/>
                </a:ext>
              </a:extLst>
            </p:cNvPr>
            <p:cNvGrpSpPr/>
            <p:nvPr/>
          </p:nvGrpSpPr>
          <p:grpSpPr>
            <a:xfrm>
              <a:off x="1067763" y="1927537"/>
              <a:ext cx="641794" cy="457201"/>
              <a:chOff x="130622" y="1547359"/>
              <a:chExt cx="641794" cy="457201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98CC155-B33A-E3E7-D3AF-C7E5ECD38A92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909DA7-982B-B611-1492-8415AB967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F8B9972-1B95-E2E4-054C-5F054387C4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F47696B-6530-2CCA-A498-A0880FCDCEE5}"/>
              </a:ext>
            </a:extLst>
          </p:cNvPr>
          <p:cNvSpPr/>
          <p:nvPr/>
        </p:nvSpPr>
        <p:spPr>
          <a:xfrm>
            <a:off x="2018989" y="2002366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3C9327-3F86-633F-7C5D-6D2F17B7BDCF}"/>
              </a:ext>
            </a:extLst>
          </p:cNvPr>
          <p:cNvGrpSpPr/>
          <p:nvPr/>
        </p:nvGrpSpPr>
        <p:grpSpPr>
          <a:xfrm>
            <a:off x="1058209" y="922766"/>
            <a:ext cx="4180188" cy="488517"/>
            <a:chOff x="1058209" y="922766"/>
            <a:chExt cx="4180188" cy="4885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F0C9B3-CC58-73D0-6CBF-7475901A9033}"/>
                </a:ext>
              </a:extLst>
            </p:cNvPr>
            <p:cNvSpPr/>
            <p:nvPr/>
          </p:nvSpPr>
          <p:spPr>
            <a:xfrm>
              <a:off x="1412338" y="922766"/>
              <a:ext cx="349103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(Target)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33314F60-B790-1C53-AC2B-114F975E814B}"/>
                </a:ext>
              </a:extLst>
            </p:cNvPr>
            <p:cNvSpPr/>
            <p:nvPr/>
          </p:nvSpPr>
          <p:spPr>
            <a:xfrm>
              <a:off x="1242238" y="954083"/>
              <a:ext cx="3831238" cy="457200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BF42B265-5E34-5C01-0CB8-4BF0D869EFC3}"/>
                </a:ext>
              </a:extLst>
            </p:cNvPr>
            <p:cNvSpPr/>
            <p:nvPr/>
          </p:nvSpPr>
          <p:spPr>
            <a:xfrm>
              <a:off x="4596603" y="954082"/>
              <a:ext cx="641794" cy="457200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F9F5E3"/>
                </a:gs>
                <a:gs pos="100000">
                  <a:srgbClr val="F9F5E3"/>
                </a:gs>
                <a:gs pos="2700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87FEA5-45E6-5169-C2EA-EADA90558F04}"/>
                </a:ext>
              </a:extLst>
            </p:cNvPr>
            <p:cNvCxnSpPr>
              <a:cxnSpLocks/>
            </p:cNvCxnSpPr>
            <p:nvPr/>
          </p:nvCxnSpPr>
          <p:spPr>
            <a:xfrm>
              <a:off x="4596602" y="954083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2DA229-0C8B-4A13-66E0-88DBC124D1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602" y="1411282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EBC8DE0A-7717-281C-A690-25ECEB18BB00}"/>
                </a:ext>
              </a:extLst>
            </p:cNvPr>
            <p:cNvSpPr/>
            <p:nvPr/>
          </p:nvSpPr>
          <p:spPr>
            <a:xfrm>
              <a:off x="1058209" y="954082"/>
              <a:ext cx="641794" cy="457200"/>
            </a:xfrm>
            <a:prstGeom prst="roundRect">
              <a:avLst/>
            </a:prstGeom>
            <a:gradFill>
              <a:gsLst>
                <a:gs pos="100000">
                  <a:schemeClr val="bg1"/>
                </a:gs>
                <a:gs pos="0">
                  <a:srgbClr val="F9F5E3"/>
                </a:gs>
                <a:gs pos="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907FC68-B08A-16E1-44B0-5A9E8C5A33AE}"/>
                </a:ext>
              </a:extLst>
            </p:cNvPr>
            <p:cNvCxnSpPr>
              <a:cxnSpLocks/>
            </p:cNvCxnSpPr>
            <p:nvPr/>
          </p:nvCxnSpPr>
          <p:spPr>
            <a:xfrm>
              <a:off x="1116285" y="954083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29E8E70-12FD-50FC-EDA9-4753695870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285" y="1411282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8ADB8F6F-948A-3DCD-2FD1-5C974C916474}"/>
              </a:ext>
            </a:extLst>
          </p:cNvPr>
          <p:cNvSpPr/>
          <p:nvPr/>
        </p:nvSpPr>
        <p:spPr>
          <a:xfrm>
            <a:off x="2018989" y="1028911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DA6CFBB-6DE8-FE16-A6B3-85E7167F44F1}"/>
              </a:ext>
            </a:extLst>
          </p:cNvPr>
          <p:cNvGrpSpPr/>
          <p:nvPr/>
        </p:nvGrpSpPr>
        <p:grpSpPr>
          <a:xfrm>
            <a:off x="1643279" y="3824977"/>
            <a:ext cx="5857442" cy="615553"/>
            <a:chOff x="2097011" y="5643725"/>
            <a:chExt cx="5857442" cy="61555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591BA3B-6AF6-2635-1687-127EFCBB40D9}"/>
                </a:ext>
              </a:extLst>
            </p:cNvPr>
            <p:cNvSpPr/>
            <p:nvPr/>
          </p:nvSpPr>
          <p:spPr>
            <a:xfrm>
              <a:off x="2752053" y="5643725"/>
              <a:ext cx="520240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similar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 matching</a:t>
              </a:r>
              <a:b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mismatches at any arbitrary positions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7C82595-2E4D-0FBE-CDA6-B6AB3852E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677181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31033CB-2D29-CDBD-96C9-08CE124A6F02}"/>
              </a:ext>
            </a:extLst>
          </p:cNvPr>
          <p:cNvGrpSpPr/>
          <p:nvPr/>
        </p:nvGrpSpPr>
        <p:grpSpPr>
          <a:xfrm>
            <a:off x="1608737" y="4686754"/>
            <a:ext cx="5926527" cy="548640"/>
            <a:chOff x="2097011" y="5585895"/>
            <a:chExt cx="5926527" cy="54864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09EE3F6-C406-51CC-D08D-A689C2FC3949}"/>
                </a:ext>
              </a:extLst>
            </p:cNvPr>
            <p:cNvSpPr/>
            <p:nvPr/>
          </p:nvSpPr>
          <p:spPr>
            <a:xfrm>
              <a:off x="2753071" y="5704275"/>
              <a:ext cx="527046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dissimilar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seeds are unlikely to match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0168769-6D77-396A-905B-44445F653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127005-37FB-DCBF-B41C-13328824C4AA}"/>
              </a:ext>
            </a:extLst>
          </p:cNvPr>
          <p:cNvGrpSpPr/>
          <p:nvPr/>
        </p:nvGrpSpPr>
        <p:grpSpPr>
          <a:xfrm>
            <a:off x="1058209" y="2250723"/>
            <a:ext cx="4180188" cy="1116383"/>
            <a:chOff x="1058209" y="2250723"/>
            <a:chExt cx="4180188" cy="11163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63D98E-B4FA-0B94-7029-74E772F1C97F}"/>
                </a:ext>
              </a:extLst>
            </p:cNvPr>
            <p:cNvGrpSpPr/>
            <p:nvPr/>
          </p:nvGrpSpPr>
          <p:grpSpPr>
            <a:xfrm>
              <a:off x="1058209" y="2909905"/>
              <a:ext cx="4180188" cy="457201"/>
              <a:chOff x="1058209" y="2909905"/>
              <a:chExt cx="4180188" cy="457201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BEEC840-E233-008C-670C-5F524B2561C0}"/>
                  </a:ext>
                </a:extLst>
              </p:cNvPr>
              <p:cNvSpPr/>
              <p:nvPr/>
            </p:nvSpPr>
            <p:spPr>
              <a:xfrm>
                <a:off x="1242238" y="2909906"/>
                <a:ext cx="3831238" cy="457200"/>
              </a:xfrm>
              <a:prstGeom prst="roundRect">
                <a:avLst/>
              </a:prstGeom>
              <a:solidFill>
                <a:srgbClr val="F9F5E3"/>
              </a:solidFill>
              <a:ln w="38100" cap="flat" cmpd="sng" algn="ctr">
                <a:solidFill>
                  <a:srgbClr val="BF8F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GGG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D713B72-041E-596D-92E2-CD14006DB02A}"/>
                  </a:ext>
                </a:extLst>
              </p:cNvPr>
              <p:cNvSpPr/>
              <p:nvPr/>
            </p:nvSpPr>
            <p:spPr>
              <a:xfrm>
                <a:off x="4596603" y="2909905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9F5E3"/>
                  </a:gs>
                  <a:gs pos="100000">
                    <a:srgbClr val="F9F5E3"/>
                  </a:gs>
                  <a:gs pos="27000">
                    <a:srgbClr val="F9F5E3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D89968C-4FAA-D413-05E5-EED7883D29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6602" y="2909906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BF8F00"/>
                    </a:gs>
                    <a:gs pos="0">
                      <a:srgbClr val="BF8F00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8BA7AEA-1DD1-290A-7377-6B778C5CD6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6602" y="3367105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BF8F00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F13DDC1F-4167-0A37-F08D-BCD4602C3C18}"/>
                  </a:ext>
                </a:extLst>
              </p:cNvPr>
              <p:cNvSpPr/>
              <p:nvPr/>
            </p:nvSpPr>
            <p:spPr>
              <a:xfrm>
                <a:off x="1058209" y="2909905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9F5E3"/>
                  </a:gs>
                  <a:gs pos="0">
                    <a:srgbClr val="F9F5E3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F6A9400-8E13-3B58-E01E-C58A511C5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6285" y="2909906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BF8F00"/>
                    </a:gs>
                    <a:gs pos="100000">
                      <a:srgbClr val="BF8F00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499675F-D808-E1EA-422E-008219339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285" y="3367105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BF8F00"/>
                    </a:gs>
                    <a:gs pos="100000">
                      <a:srgbClr val="BF8F00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F6BBAC2-066D-2056-8A8F-180EDDF9598F}"/>
                </a:ext>
              </a:extLst>
            </p:cNvPr>
            <p:cNvSpPr/>
            <p:nvPr/>
          </p:nvSpPr>
          <p:spPr>
            <a:xfrm>
              <a:off x="2018989" y="2984734"/>
              <a:ext cx="2601999" cy="307542"/>
            </a:xfrm>
            <a:prstGeom prst="roundRect">
              <a:avLst>
                <a:gd name="adj" fmla="val 9166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9E29FE-105E-9DC4-FD88-756C2CB113BA}"/>
                </a:ext>
              </a:extLst>
            </p:cNvPr>
            <p:cNvGrpSpPr/>
            <p:nvPr/>
          </p:nvGrpSpPr>
          <p:grpSpPr>
            <a:xfrm>
              <a:off x="3168144" y="2250723"/>
              <a:ext cx="912917" cy="777240"/>
              <a:chOff x="3168144" y="2250723"/>
              <a:chExt cx="912917" cy="777240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73B9349-8B16-AA1E-EF53-38F28FEE3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144" y="2250723"/>
                <a:ext cx="0" cy="777240"/>
              </a:xfrm>
              <a:prstGeom prst="straightConnector1">
                <a:avLst/>
              </a:prstGeom>
              <a:ln w="22225">
                <a:solidFill>
                  <a:srgbClr val="4EA72E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F0BA698C-30EA-46A6-5793-56391BEE6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3738" y="2250723"/>
                <a:ext cx="0" cy="777240"/>
              </a:xfrm>
              <a:prstGeom prst="straightConnector1">
                <a:avLst/>
              </a:prstGeom>
              <a:ln w="22225">
                <a:solidFill>
                  <a:srgbClr val="4EA72E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D5180071-5FCF-1707-CD77-833A50BF2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7422" y="2250723"/>
                <a:ext cx="0" cy="777240"/>
              </a:xfrm>
              <a:prstGeom prst="straightConnector1">
                <a:avLst/>
              </a:prstGeom>
              <a:ln w="22225">
                <a:solidFill>
                  <a:srgbClr val="4EA72E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AD57C7DD-ACC5-EC9C-893B-4EF40D014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1061" y="2250723"/>
                <a:ext cx="0" cy="777240"/>
              </a:xfrm>
              <a:prstGeom prst="straightConnector1">
                <a:avLst/>
              </a:prstGeom>
              <a:ln w="22225">
                <a:solidFill>
                  <a:srgbClr val="4EA72E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6C1E09-DBAE-3205-0764-36696D804DAA}"/>
              </a:ext>
            </a:extLst>
          </p:cNvPr>
          <p:cNvGrpSpPr/>
          <p:nvPr/>
        </p:nvGrpSpPr>
        <p:grpSpPr>
          <a:xfrm>
            <a:off x="2094700" y="1276922"/>
            <a:ext cx="2444750" cy="777240"/>
            <a:chOff x="2094700" y="1276922"/>
            <a:chExt cx="2444750" cy="77724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C15AC4C-4B57-FF2D-6E5E-8F77506DDCB0}"/>
                </a:ext>
              </a:extLst>
            </p:cNvPr>
            <p:cNvCxnSpPr>
              <a:cxnSpLocks/>
            </p:cNvCxnSpPr>
            <p:nvPr/>
          </p:nvCxnSpPr>
          <p:spPr>
            <a:xfrm>
              <a:off x="2094700" y="1276922"/>
              <a:ext cx="0" cy="776851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2C3F009-4804-F6ED-90EA-29802C94E2DC}"/>
                </a:ext>
              </a:extLst>
            </p:cNvPr>
            <p:cNvCxnSpPr>
              <a:cxnSpLocks/>
            </p:cNvCxnSpPr>
            <p:nvPr/>
          </p:nvCxnSpPr>
          <p:spPr>
            <a:xfrm>
              <a:off x="2247497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FA8EBE7-63AC-41A0-FFE3-8571E0951AA8}"/>
                </a:ext>
              </a:extLst>
            </p:cNvPr>
            <p:cNvCxnSpPr>
              <a:cxnSpLocks/>
            </p:cNvCxnSpPr>
            <p:nvPr/>
          </p:nvCxnSpPr>
          <p:spPr>
            <a:xfrm>
              <a:off x="2400294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A6AFB1F-8D79-FD4C-FC03-79332D5AFBCF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88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D31FAA9-7B18-EA84-86E8-A21DA3737B0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685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33952D6-C222-D794-791D-1B82E513E985}"/>
                </a:ext>
              </a:extLst>
            </p:cNvPr>
            <p:cNvCxnSpPr>
              <a:cxnSpLocks/>
            </p:cNvCxnSpPr>
            <p:nvPr/>
          </p:nvCxnSpPr>
          <p:spPr>
            <a:xfrm>
              <a:off x="3011482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C900EA2-CA01-2513-A1B6-C7C47010870C}"/>
                </a:ext>
              </a:extLst>
            </p:cNvPr>
            <p:cNvCxnSpPr>
              <a:cxnSpLocks/>
            </p:cNvCxnSpPr>
            <p:nvPr/>
          </p:nvCxnSpPr>
          <p:spPr>
            <a:xfrm>
              <a:off x="3164279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DF1D1DF-7C81-3364-D42C-FFCA63FD53EB}"/>
                </a:ext>
              </a:extLst>
            </p:cNvPr>
            <p:cNvCxnSpPr>
              <a:cxnSpLocks/>
            </p:cNvCxnSpPr>
            <p:nvPr/>
          </p:nvCxnSpPr>
          <p:spPr>
            <a:xfrm>
              <a:off x="3317076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753BA3C-4749-C1CB-D095-BDBF51598914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73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5274E4A-86D6-F2C9-01BB-A4B16B076025}"/>
                </a:ext>
              </a:extLst>
            </p:cNvPr>
            <p:cNvCxnSpPr>
              <a:cxnSpLocks/>
            </p:cNvCxnSpPr>
            <p:nvPr/>
          </p:nvCxnSpPr>
          <p:spPr>
            <a:xfrm>
              <a:off x="3622670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A2E2799-B0B5-9081-C53C-C03E62041A0A}"/>
                </a:ext>
              </a:extLst>
            </p:cNvPr>
            <p:cNvCxnSpPr>
              <a:cxnSpLocks/>
            </p:cNvCxnSpPr>
            <p:nvPr/>
          </p:nvCxnSpPr>
          <p:spPr>
            <a:xfrm>
              <a:off x="3775467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BE0E849-DC92-C74F-5190-4F325A8DB8FA}"/>
                </a:ext>
              </a:extLst>
            </p:cNvPr>
            <p:cNvCxnSpPr>
              <a:cxnSpLocks/>
            </p:cNvCxnSpPr>
            <p:nvPr/>
          </p:nvCxnSpPr>
          <p:spPr>
            <a:xfrm>
              <a:off x="3928264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32CD777-985D-626C-99BE-36F565E9A479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F61B90E-47F6-48D3-46FF-E20720AA45D6}"/>
                </a:ext>
              </a:extLst>
            </p:cNvPr>
            <p:cNvCxnSpPr>
              <a:cxnSpLocks/>
            </p:cNvCxnSpPr>
            <p:nvPr/>
          </p:nvCxnSpPr>
          <p:spPr>
            <a:xfrm>
              <a:off x="4233858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709E4D4-95A4-C6F3-5759-D562AECCA9F5}"/>
                </a:ext>
              </a:extLst>
            </p:cNvPr>
            <p:cNvCxnSpPr>
              <a:cxnSpLocks/>
            </p:cNvCxnSpPr>
            <p:nvPr/>
          </p:nvCxnSpPr>
          <p:spPr>
            <a:xfrm>
              <a:off x="4386655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3324B51-D2DD-77E2-ADE1-041A61615D4B}"/>
                </a:ext>
              </a:extLst>
            </p:cNvPr>
            <p:cNvCxnSpPr>
              <a:cxnSpLocks/>
            </p:cNvCxnSpPr>
            <p:nvPr/>
          </p:nvCxnSpPr>
          <p:spPr>
            <a:xfrm>
              <a:off x="4539450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71BDDF-31E6-13FD-4863-12C09AE6AA11}"/>
              </a:ext>
            </a:extLst>
          </p:cNvPr>
          <p:cNvGrpSpPr/>
          <p:nvPr/>
        </p:nvGrpSpPr>
        <p:grpSpPr>
          <a:xfrm>
            <a:off x="4636139" y="829384"/>
            <a:ext cx="4323673" cy="1680050"/>
            <a:chOff x="4636139" y="829384"/>
            <a:chExt cx="4323673" cy="168005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CA9DF2-381C-0C07-1593-3CE8A4309107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2156137"/>
              <a:ext cx="11087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D80F048E-AA10-D7F2-4F9C-5E2C2B053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6694" y="1802839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2CF40DB-75D6-8EED-CFC7-9E5702FD08AC}"/>
                </a:ext>
              </a:extLst>
            </p:cNvPr>
            <p:cNvCxnSpPr>
              <a:cxnSpLocks/>
            </p:cNvCxnSpPr>
            <p:nvPr/>
          </p:nvCxnSpPr>
          <p:spPr>
            <a:xfrm>
              <a:off x="6680588" y="2156137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10A4CE-8826-FE95-1061-B1757E89BB02}"/>
                </a:ext>
              </a:extLst>
            </p:cNvPr>
            <p:cNvSpPr/>
            <p:nvPr/>
          </p:nvSpPr>
          <p:spPr>
            <a:xfrm>
              <a:off x="7229410" y="1038486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2B295F-D1E7-021F-285D-90A9B0ADCB1F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1182682"/>
              <a:ext cx="111829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Hexagon 86">
              <a:extLst>
                <a:ext uri="{FF2B5EF4-FFF2-40B4-BE49-F238E27FC236}">
                  <a16:creationId xmlns:a16="http://schemas.microsoft.com/office/drawing/2014/main" id="{6834D56B-F38C-E694-D5EF-0D7A2C55E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248" y="829384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8B455E9-91EB-9AE8-D855-9A6A381D929C}"/>
                </a:ext>
              </a:extLst>
            </p:cNvPr>
            <p:cNvCxnSpPr>
              <a:cxnSpLocks/>
            </p:cNvCxnSpPr>
            <p:nvPr/>
          </p:nvCxnSpPr>
          <p:spPr>
            <a:xfrm>
              <a:off x="6690142" y="1182682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D1882F8-4F7D-D922-552E-897625B64A43}"/>
                </a:ext>
              </a:extLst>
            </p:cNvPr>
            <p:cNvSpPr/>
            <p:nvPr/>
          </p:nvSpPr>
          <p:spPr>
            <a:xfrm>
              <a:off x="7229410" y="2016396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F183D97D-B994-276C-2065-7FC61F0ADB78}"/>
                </a:ext>
              </a:extLst>
            </p:cNvPr>
            <p:cNvSpPr/>
            <p:nvPr/>
          </p:nvSpPr>
          <p:spPr>
            <a:xfrm>
              <a:off x="7844629" y="1479280"/>
              <a:ext cx="1115183" cy="36512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36B93EF-845A-09B1-CAF4-C5171F871A7B}"/>
                </a:ext>
              </a:extLst>
            </p:cNvPr>
            <p:cNvGrpSpPr/>
            <p:nvPr/>
          </p:nvGrpSpPr>
          <p:grpSpPr>
            <a:xfrm>
              <a:off x="7402113" y="1290670"/>
              <a:ext cx="429451" cy="742701"/>
              <a:chOff x="7402150" y="2640104"/>
              <a:chExt cx="429451" cy="742701"/>
            </a:xfrm>
          </p:grpSpPr>
          <p:sp>
            <p:nvSpPr>
              <p:cNvPr id="133" name="Striped Right Arrow 132">
                <a:extLst>
                  <a:ext uri="{FF2B5EF4-FFF2-40B4-BE49-F238E27FC236}">
                    <a16:creationId xmlns:a16="http://schemas.microsoft.com/office/drawing/2014/main" id="{94823111-E2E1-D0BC-7E5E-EE8EB1CC324D}"/>
                  </a:ext>
                </a:extLst>
              </p:cNvPr>
              <p:cNvSpPr/>
              <p:nvPr/>
            </p:nvSpPr>
            <p:spPr>
              <a:xfrm>
                <a:off x="7444495" y="2923221"/>
                <a:ext cx="387106" cy="147846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Striped Right Arrow 133">
                <a:extLst>
                  <a:ext uri="{FF2B5EF4-FFF2-40B4-BE49-F238E27FC236}">
                    <a16:creationId xmlns:a16="http://schemas.microsoft.com/office/drawing/2014/main" id="{23C55D2C-8794-2A19-BB24-4E2040D71D14}"/>
                  </a:ext>
                </a:extLst>
              </p:cNvPr>
              <p:cNvSpPr/>
              <p:nvPr/>
            </p:nvSpPr>
            <p:spPr>
              <a:xfrm rot="5400000">
                <a:off x="7280110" y="2762144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Striped Right Arrow 134">
                <a:extLst>
                  <a:ext uri="{FF2B5EF4-FFF2-40B4-BE49-F238E27FC236}">
                    <a16:creationId xmlns:a16="http://schemas.microsoft.com/office/drawing/2014/main" id="{E2317FDC-6F96-35B6-8717-7FE436E8DB56}"/>
                  </a:ext>
                </a:extLst>
              </p:cNvPr>
              <p:cNvSpPr/>
              <p:nvPr/>
            </p:nvSpPr>
            <p:spPr>
              <a:xfrm rot="16200000">
                <a:off x="7280111" y="3114462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88C60B7-09EB-33C3-13E5-295570B0AAB4}"/>
              </a:ext>
            </a:extLst>
          </p:cNvPr>
          <p:cNvGrpSpPr/>
          <p:nvPr/>
        </p:nvGrpSpPr>
        <p:grpSpPr>
          <a:xfrm>
            <a:off x="1536201" y="5213469"/>
            <a:ext cx="6007755" cy="1106143"/>
            <a:chOff x="1536201" y="5213469"/>
            <a:chExt cx="6007755" cy="110614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10EAA34-869D-4BF9-D814-BCE1FC9FED7A}"/>
                </a:ext>
              </a:extLst>
            </p:cNvPr>
            <p:cNvGrpSpPr/>
            <p:nvPr/>
          </p:nvGrpSpPr>
          <p:grpSpPr>
            <a:xfrm>
              <a:off x="1536201" y="5213469"/>
              <a:ext cx="6007755" cy="569223"/>
              <a:chOff x="756483" y="4127413"/>
              <a:chExt cx="7225657" cy="672297"/>
            </a:xfrm>
          </p:grpSpPr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8EEAAB12-C74A-07C0-819C-A7F0F1C40A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67884" y="4450728"/>
                <a:ext cx="1342" cy="348982"/>
              </a:xfrm>
              <a:prstGeom prst="straightConnector1">
                <a:avLst/>
              </a:prstGeom>
              <a:ln w="76200">
                <a:solidFill>
                  <a:srgbClr val="4473C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Right Brace 137">
                <a:extLst>
                  <a:ext uri="{FF2B5EF4-FFF2-40B4-BE49-F238E27FC236}">
                    <a16:creationId xmlns:a16="http://schemas.microsoft.com/office/drawing/2014/main" id="{88A2E771-9733-F943-28B2-E6F4BEC14B73}"/>
                  </a:ext>
                </a:extLst>
              </p:cNvPr>
              <p:cNvSpPr/>
              <p:nvPr/>
            </p:nvSpPr>
            <p:spPr>
              <a:xfrm rot="5400000">
                <a:off x="4164983" y="718913"/>
                <a:ext cx="408658" cy="7225657"/>
              </a:xfrm>
              <a:prstGeom prst="rightBrace">
                <a:avLst>
                  <a:gd name="adj1" fmla="val 30298"/>
                  <a:gd name="adj2" fmla="val 50000"/>
                </a:avLst>
              </a:prstGeom>
              <a:ln w="57150">
                <a:solidFill>
                  <a:srgbClr val="4473C4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4C12FE1-4275-A345-BDCF-FB7F2719B313}"/>
                </a:ext>
              </a:extLst>
            </p:cNvPr>
            <p:cNvSpPr/>
            <p:nvPr/>
          </p:nvSpPr>
          <p:spPr>
            <a:xfrm>
              <a:off x="2737922" y="5829089"/>
              <a:ext cx="3661514" cy="49052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2800" b="1" dirty="0">
                  <a:solidFill>
                    <a:srgbClr val="4473C4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Fuzzy seed matching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A938AF-8837-44D0-D46E-5CF686B4C4EC}"/>
              </a:ext>
            </a:extLst>
          </p:cNvPr>
          <p:cNvGrpSpPr/>
          <p:nvPr/>
        </p:nvGrpSpPr>
        <p:grpSpPr>
          <a:xfrm>
            <a:off x="4636139" y="2288413"/>
            <a:ext cx="4400515" cy="1203389"/>
            <a:chOff x="4636139" y="2288413"/>
            <a:chExt cx="4400515" cy="1203389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8F05C698-FD16-C25C-3B1C-265059EF3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248" y="2785207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6922A36-B2E7-9A2B-729A-575F30E2CC7F}"/>
                </a:ext>
              </a:extLst>
            </p:cNvPr>
            <p:cNvCxnSpPr>
              <a:cxnSpLocks/>
            </p:cNvCxnSpPr>
            <p:nvPr/>
          </p:nvCxnSpPr>
          <p:spPr>
            <a:xfrm>
              <a:off x="6690142" y="3138505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4F4ECB-170C-6261-61AF-61A2C4298B01}"/>
                </a:ext>
              </a:extLst>
            </p:cNvPr>
            <p:cNvSpPr/>
            <p:nvPr/>
          </p:nvSpPr>
          <p:spPr>
            <a:xfrm>
              <a:off x="7238964" y="3002496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0x05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2DEE3409-5328-691A-ADCF-E7E1B635717C}"/>
                </a:ext>
              </a:extLst>
            </p:cNvPr>
            <p:cNvSpPr/>
            <p:nvPr/>
          </p:nvSpPr>
          <p:spPr>
            <a:xfrm>
              <a:off x="7767787" y="2462890"/>
              <a:ext cx="1268867" cy="36512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Match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5A66324-643C-CF47-AF44-8EB26D01A6CA}"/>
                </a:ext>
              </a:extLst>
            </p:cNvPr>
            <p:cNvGrpSpPr/>
            <p:nvPr/>
          </p:nvGrpSpPr>
          <p:grpSpPr>
            <a:xfrm>
              <a:off x="7402150" y="2288413"/>
              <a:ext cx="365637" cy="742701"/>
              <a:chOff x="7402150" y="2640104"/>
              <a:chExt cx="365637" cy="742701"/>
            </a:xfrm>
          </p:grpSpPr>
          <p:sp>
            <p:nvSpPr>
              <p:cNvPr id="127" name="Striped Right Arrow 126">
                <a:extLst>
                  <a:ext uri="{FF2B5EF4-FFF2-40B4-BE49-F238E27FC236}">
                    <a16:creationId xmlns:a16="http://schemas.microsoft.com/office/drawing/2014/main" id="{178E3253-4831-95A7-A09D-2696DF7EA3FC}"/>
                  </a:ext>
                </a:extLst>
              </p:cNvPr>
              <p:cNvSpPr/>
              <p:nvPr/>
            </p:nvSpPr>
            <p:spPr>
              <a:xfrm>
                <a:off x="7444495" y="2923221"/>
                <a:ext cx="323292" cy="147846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Striped Right Arrow 127">
                <a:extLst>
                  <a:ext uri="{FF2B5EF4-FFF2-40B4-BE49-F238E27FC236}">
                    <a16:creationId xmlns:a16="http://schemas.microsoft.com/office/drawing/2014/main" id="{CA4E814D-0D79-F064-38F1-CC6AEE299CA2}"/>
                  </a:ext>
                </a:extLst>
              </p:cNvPr>
              <p:cNvSpPr/>
              <p:nvPr/>
            </p:nvSpPr>
            <p:spPr>
              <a:xfrm rot="5400000">
                <a:off x="7280110" y="2762144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Striped Right Arrow 129">
                <a:extLst>
                  <a:ext uri="{FF2B5EF4-FFF2-40B4-BE49-F238E27FC236}">
                    <a16:creationId xmlns:a16="http://schemas.microsoft.com/office/drawing/2014/main" id="{30A291F7-D5F7-77B5-E379-1F0809E328FF}"/>
                  </a:ext>
                </a:extLst>
              </p:cNvPr>
              <p:cNvSpPr/>
              <p:nvPr/>
            </p:nvSpPr>
            <p:spPr>
              <a:xfrm rot="16200000">
                <a:off x="7280111" y="3114462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108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62E66C-3D6B-D674-DB6E-27A21327B465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3138505"/>
              <a:ext cx="111829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01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C3689-2F70-7059-BB49-8AD3B277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137EE1-E981-A2FA-7423-A56C519D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038512"/>
            <a:ext cx="8797925" cy="33000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AC291-900A-3BD1-3760-6E5FDB87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833A8-0FBF-A344-6BB2-60F7307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Sequenced Length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E368FF-967B-65DE-D93A-921C63EE4D9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FBF09FC8-033F-DA3B-4156-B4EDFC50BFA3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B907BFC5-CEDE-6E92-72D3-408F7C89C6C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91C3A593-265D-757D-97B7-002ED7B979C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F4877F5D-265F-CF6F-F979-334B1D68F7F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1599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4607-1A2E-7E86-D8E7-5D1BE189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606F79-9714-E734-A8FC-166937CBF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76" y="866775"/>
            <a:ext cx="6036999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2B15B-B5D8-EAA0-5FA1-D030D633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C0ADD-BBDC-7414-87E3-17342B5E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601032-B26F-9161-DE84-C2DE0DBC388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8888734F-C670-9872-2FCF-078A1FC2826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6F7F0D3-5DEA-B636-9B15-FD398D263F1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E833443-C3C9-5558-65AA-3911FDC78BF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4B62A7F-68FE-0BA1-722E-D202C732A90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25788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0F5-3123-A8E8-42B7-2874A2B8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E66EF-D960-1D80-2AD0-D59D74F5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6E4F3-FB1B-FB02-51A1-5BF6B2B4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C31597-2046-5B66-5464-AD01B7D0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12" y="866775"/>
            <a:ext cx="6321327" cy="564356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24BC3D-F5AB-2972-1A97-1A932F360EB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9DB58238-A580-83E0-DC7D-348FE663D41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5A1B541A-C9D4-AC6B-6DAF-B7FE890D369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03E28299-8FA8-A7E7-4BD6-00E3E2E5D7E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DDF3FA3-E2C9-A7FA-EDE2-0F5C95E1C12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5751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DCE7-0DDC-F02E-7C6F-A832A897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491C0C-7195-DE8B-044A-CCBCBBF6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2423537"/>
            <a:ext cx="8797925" cy="25300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E2FEA-A24D-467A-B6C2-AA2DB247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31E6A3-9ACE-F840-774D-B2D02E32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Time Spent per Read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DD31C2-212B-4F41-8D8E-33E75DB035E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D5647BBA-4665-E83D-E079-27AAB17640C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C129C03E-2C23-467A-3311-9508E527C6C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ECD49AC-2DDD-D479-CDF1-A8F5020B378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A602016-0B4E-CA78-5AD9-61FA9672EDD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0792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546A-824C-F264-2635-0EAA447E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9F9175-51D3-513F-F37B-E6C9D492A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75" y="1822867"/>
            <a:ext cx="4019450" cy="321226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E8C82-0137-CDDC-2D31-AA3EAB5C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1AB6CF-8EF9-E5F9-4C69-095D86D4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FAST5 vs. POD5. vs S/BLOW5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5E2F0C-AF57-9BA5-F771-43EAC70A19C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19E6CAE-64B6-6613-EE47-D8B1E3ADFC28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371505D-4473-71E3-E2E0-EC6FC632A78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5170C59D-DCF8-8CF6-1F65-C35774A9481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42D8933D-2927-43E9-7FFF-B9CCD49BA59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75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CF55-56E9-3001-7292-E190CD87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5B160D-B094-45AC-9C39-2EAE3782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79" y="866775"/>
            <a:ext cx="4954592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2CC86-806D-3427-BF1C-F8CC3BB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0CA68-AD32-FDA5-722E-FB0A5831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Cell Types R9 vs R10.4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B97A47-FE2D-5EBF-1601-A371654253F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2D3FF1D-D6F2-83E9-4EF2-214896C90E6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4520BF2-462E-E277-2DE9-23502B81C1E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55F85615-1F36-5E80-AB43-E2EFFC9F405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701073A-7412-85E5-6B3D-3E642F96656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45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90D9-5B39-FE67-6772-3A020B475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BAD24-98D4-A6A9-A2D8-CEFA2262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13" y="1739856"/>
            <a:ext cx="5531947" cy="3378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1D413-0F21-68D2-4A08-9D4983D2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FB193-84F3-AD05-19F1-E5DCA6B5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Filtered Seed Hits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408399-39B6-7BCE-653C-6F3E74CDE8A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896A602-A717-2572-EE33-4403D18F513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6F0FF3A6-D5AF-976B-445E-4390FBDFDA5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3F312EB0-7CFD-BAA8-8893-08093F1092B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153E252-C71F-33FF-DC44-26B48765FC5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177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6B64-4B62-42D3-C684-4EEB3B57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B5208-63DB-C720-CC31-50019465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812A39-EF81-24CF-D046-DD50071C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A63A71-6A70-8BBD-0FCB-B8373432098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2539EFF-29EC-939C-B1A5-AB06082D79A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6C95E04D-74C0-B4F6-F8B7-2DB99BFFAE2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5C17465-659F-56F9-6297-CCCCA341DFD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CAAC51E-83F1-EB00-60E3-AC87931FF37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301DD3D-DF23-23E0-481D-38685F15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8" y="2325259"/>
            <a:ext cx="8797925" cy="2726594"/>
          </a:xfrm>
        </p:spPr>
      </p:pic>
    </p:spTree>
    <p:extLst>
      <p:ext uri="{BB962C8B-B14F-4D97-AF65-F5344CB8AC3E}">
        <p14:creationId xmlns:p14="http://schemas.microsoft.com/office/powerpoint/2010/main" val="17210667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2341-6496-7D33-5D9C-DA7DBB5B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5D6E1-D808-E01D-D339-D59D55581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66" y="1483342"/>
            <a:ext cx="2561468" cy="389131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EC374-2221-2F34-0292-DE60F201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8499D4-1384-38D5-6B94-C89B806B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B20D27-A538-CCCA-4193-D0E36340E14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CDA11C8-D9A2-8CB2-BB55-798234CF523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C38C19C3-48D1-57ED-FA7E-C293086D222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5C7C040-04C8-3B71-3030-93DD41DD0A6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77F41BC9-B714-F1A3-31E8-07F0975B554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3752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52DF-2B62-5F2A-27A8-166D7E6F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F7BBF3-F154-D034-03BB-6FC43283F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430429"/>
            <a:ext cx="8797925" cy="251625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41B58-7C20-5B80-57C6-DB9B74CC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16160-7888-AC67-AE87-18013413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D80BA0-9159-C13F-CDBC-7FB94EF5D3A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9AE046F6-2CB7-41F6-A551-10F45C7A725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86D7F6D6-DCDE-70DF-52DF-FBB6D3B1760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ABA759F8-D1E3-E23C-C14C-DB1C50B548F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320CA83-C7DA-A328-5B51-5B0703FB523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37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0B158-FAF4-072D-4970-F751E09C0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Hexagon 71">
            <a:extLst>
              <a:ext uri="{FF2B5EF4-FFF2-40B4-BE49-F238E27FC236}">
                <a16:creationId xmlns:a16="http://schemas.microsoft.com/office/drawing/2014/main" id="{1918241D-8E9D-93AB-A99D-C5C4298D9E0E}"/>
              </a:ext>
            </a:extLst>
          </p:cNvPr>
          <p:cNvSpPr>
            <a:spLocks noChangeAspect="1"/>
          </p:cNvSpPr>
          <p:nvPr/>
        </p:nvSpPr>
        <p:spPr>
          <a:xfrm>
            <a:off x="6419437" y="2787933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Hexagon 70">
            <a:extLst>
              <a:ext uri="{FF2B5EF4-FFF2-40B4-BE49-F238E27FC236}">
                <a16:creationId xmlns:a16="http://schemas.microsoft.com/office/drawing/2014/main" id="{AFB031BD-0D30-4E28-F5B9-41BB7CFD7434}"/>
              </a:ext>
            </a:extLst>
          </p:cNvPr>
          <p:cNvSpPr>
            <a:spLocks noChangeAspect="1"/>
          </p:cNvSpPr>
          <p:nvPr/>
        </p:nvSpPr>
        <p:spPr>
          <a:xfrm>
            <a:off x="6419437" y="1801599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10440BA5-5324-177E-53B8-DD4D46979102}"/>
              </a:ext>
            </a:extLst>
          </p:cNvPr>
          <p:cNvSpPr>
            <a:spLocks noChangeAspect="1"/>
          </p:cNvSpPr>
          <p:nvPr/>
        </p:nvSpPr>
        <p:spPr>
          <a:xfrm>
            <a:off x="6419437" y="829383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AFD48D-570A-18AD-0FFD-AE0561F93E45}"/>
              </a:ext>
            </a:extLst>
          </p:cNvPr>
          <p:cNvCxnSpPr>
            <a:cxnSpLocks/>
          </p:cNvCxnSpPr>
          <p:nvPr/>
        </p:nvCxnSpPr>
        <p:spPr>
          <a:xfrm>
            <a:off x="3134967" y="3141230"/>
            <a:ext cx="326583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AA4BA-F3C1-E716-1C8E-9E0DC4DB2907}"/>
              </a:ext>
            </a:extLst>
          </p:cNvPr>
          <p:cNvCxnSpPr>
            <a:cxnSpLocks/>
          </p:cNvCxnSpPr>
          <p:nvPr/>
        </p:nvCxnSpPr>
        <p:spPr>
          <a:xfrm>
            <a:off x="3134967" y="2154896"/>
            <a:ext cx="326583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B4D4BFD-4948-29BE-8040-6D22E9B09784}"/>
              </a:ext>
            </a:extLst>
          </p:cNvPr>
          <p:cNvCxnSpPr>
            <a:cxnSpLocks/>
          </p:cNvCxnSpPr>
          <p:nvPr/>
        </p:nvCxnSpPr>
        <p:spPr>
          <a:xfrm>
            <a:off x="3134967" y="1181841"/>
            <a:ext cx="3265834" cy="1679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CCBEA4-AC2F-EB92-E4C1-3759B853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BE24CA-C96B-D941-CBC8-63B8501E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Key Idea – Integrate </a:t>
            </a:r>
            <a:r>
              <a:rPr lang="en-US" dirty="0" err="1"/>
              <a:t>SimHash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2689DA-4B06-2B50-3214-9D3250A627D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B6112216-830B-F9DF-BC12-2F4D714DB17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1205D8AE-3297-C395-EBEA-089EC0F9A65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C1F3331-A3E1-8D08-4DBD-C0623C01BB6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F6F8391-7E9C-671D-8C8C-5D97DF40FF3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29C9D5C-F341-D5E3-91DB-39F21A1BC643}"/>
              </a:ext>
            </a:extLst>
          </p:cNvPr>
          <p:cNvSpPr/>
          <p:nvPr/>
        </p:nvSpPr>
        <p:spPr>
          <a:xfrm>
            <a:off x="418284" y="2001125"/>
            <a:ext cx="2716683" cy="307542"/>
          </a:xfrm>
          <a:prstGeom prst="roundRect">
            <a:avLst/>
          </a:prstGeom>
          <a:solidFill>
            <a:srgbClr val="FFE69A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4D242D5-B2BA-818E-A7F5-76AB21460595}"/>
              </a:ext>
            </a:extLst>
          </p:cNvPr>
          <p:cNvSpPr/>
          <p:nvPr/>
        </p:nvSpPr>
        <p:spPr>
          <a:xfrm>
            <a:off x="418284" y="2987459"/>
            <a:ext cx="2716683" cy="307542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GGG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55C0376-679C-2883-E8B3-DC21214CDC9D}"/>
              </a:ext>
            </a:extLst>
          </p:cNvPr>
          <p:cNvSpPr/>
          <p:nvPr/>
        </p:nvSpPr>
        <p:spPr>
          <a:xfrm>
            <a:off x="418284" y="1027232"/>
            <a:ext cx="2716683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66" name="Hexagon 65">
            <a:extLst>
              <a:ext uri="{FF2B5EF4-FFF2-40B4-BE49-F238E27FC236}">
                <a16:creationId xmlns:a16="http://schemas.microsoft.com/office/drawing/2014/main" id="{7C95B29B-BF3B-F56C-4577-1AD8A4796477}"/>
              </a:ext>
            </a:extLst>
          </p:cNvPr>
          <p:cNvSpPr>
            <a:spLocks noChangeAspect="1"/>
          </p:cNvSpPr>
          <p:nvPr/>
        </p:nvSpPr>
        <p:spPr>
          <a:xfrm>
            <a:off x="6419437" y="829383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7C6A66-60F7-B258-153C-068DCAC33729}"/>
              </a:ext>
            </a:extLst>
          </p:cNvPr>
          <p:cNvGrpSpPr/>
          <p:nvPr/>
        </p:nvGrpSpPr>
        <p:grpSpPr>
          <a:xfrm>
            <a:off x="7638409" y="1046673"/>
            <a:ext cx="1087307" cy="272015"/>
            <a:chOff x="7638409" y="1046674"/>
            <a:chExt cx="1087307" cy="2720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E0ECB4B-56AF-B704-E0FE-F1BEB336A6E2}"/>
                </a:ext>
              </a:extLst>
            </p:cNvPr>
            <p:cNvSpPr/>
            <p:nvPr/>
          </p:nvSpPr>
          <p:spPr>
            <a:xfrm>
              <a:off x="8068169" y="1046674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BA97985-6087-FB84-FA50-7219F357C489}"/>
                </a:ext>
              </a:extLst>
            </p:cNvPr>
            <p:cNvCxnSpPr>
              <a:cxnSpLocks/>
            </p:cNvCxnSpPr>
            <p:nvPr/>
          </p:nvCxnSpPr>
          <p:spPr>
            <a:xfrm>
              <a:off x="7638409" y="1182681"/>
              <a:ext cx="41277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Hexagon 80">
            <a:extLst>
              <a:ext uri="{FF2B5EF4-FFF2-40B4-BE49-F238E27FC236}">
                <a16:creationId xmlns:a16="http://schemas.microsoft.com/office/drawing/2014/main" id="{5A9B6C7E-4DE8-1489-3C61-206FDBEC75DE}"/>
              </a:ext>
            </a:extLst>
          </p:cNvPr>
          <p:cNvSpPr>
            <a:spLocks noChangeAspect="1"/>
          </p:cNvSpPr>
          <p:nvPr/>
        </p:nvSpPr>
        <p:spPr>
          <a:xfrm>
            <a:off x="6419437" y="1801599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63A443-55C2-4813-D873-5623C8F1BE5C}"/>
              </a:ext>
            </a:extLst>
          </p:cNvPr>
          <p:cNvGrpSpPr/>
          <p:nvPr/>
        </p:nvGrpSpPr>
        <p:grpSpPr>
          <a:xfrm>
            <a:off x="7638409" y="2018889"/>
            <a:ext cx="1087307" cy="272015"/>
            <a:chOff x="7638409" y="2018890"/>
            <a:chExt cx="1087307" cy="27201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B261ACF-648C-AA67-908E-ABB5D64DA514}"/>
                </a:ext>
              </a:extLst>
            </p:cNvPr>
            <p:cNvSpPr/>
            <p:nvPr/>
          </p:nvSpPr>
          <p:spPr>
            <a:xfrm>
              <a:off x="8068169" y="2018890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EF9408B-6F98-67BB-F7FB-1352F2F5220D}"/>
                </a:ext>
              </a:extLst>
            </p:cNvPr>
            <p:cNvCxnSpPr>
              <a:cxnSpLocks/>
            </p:cNvCxnSpPr>
            <p:nvPr/>
          </p:nvCxnSpPr>
          <p:spPr>
            <a:xfrm>
              <a:off x="7638409" y="2154897"/>
              <a:ext cx="41277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Hexagon 86">
            <a:extLst>
              <a:ext uri="{FF2B5EF4-FFF2-40B4-BE49-F238E27FC236}">
                <a16:creationId xmlns:a16="http://schemas.microsoft.com/office/drawing/2014/main" id="{A6FFA380-1AB5-0090-8F2F-264569A7C2F9}"/>
              </a:ext>
            </a:extLst>
          </p:cNvPr>
          <p:cNvSpPr>
            <a:spLocks noChangeAspect="1"/>
          </p:cNvSpPr>
          <p:nvPr/>
        </p:nvSpPr>
        <p:spPr>
          <a:xfrm>
            <a:off x="6419437" y="2787933"/>
            <a:ext cx="1201983" cy="706595"/>
          </a:xfrm>
          <a:prstGeom prst="hexagon">
            <a:avLst/>
          </a:prstGeom>
          <a:solidFill>
            <a:srgbClr val="C4D7FD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SimHash</a:t>
            </a:r>
            <a:endParaRPr kumimoji="0" lang="en-C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5C8A08-F7A9-D60C-A2C4-58DB52158352}"/>
              </a:ext>
            </a:extLst>
          </p:cNvPr>
          <p:cNvGrpSpPr/>
          <p:nvPr/>
        </p:nvGrpSpPr>
        <p:grpSpPr>
          <a:xfrm>
            <a:off x="7638409" y="3005223"/>
            <a:ext cx="1087307" cy="272015"/>
            <a:chOff x="7638409" y="3005224"/>
            <a:chExt cx="1087307" cy="27201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EC4235F-7E8E-C275-EFAC-9878A527FAC3}"/>
                </a:ext>
              </a:extLst>
            </p:cNvPr>
            <p:cNvSpPr/>
            <p:nvPr/>
          </p:nvSpPr>
          <p:spPr>
            <a:xfrm>
              <a:off x="8068169" y="3005224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0x05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69AC521-6E4F-908A-94DD-34719809A3D7}"/>
                </a:ext>
              </a:extLst>
            </p:cNvPr>
            <p:cNvCxnSpPr>
              <a:cxnSpLocks/>
            </p:cNvCxnSpPr>
            <p:nvPr/>
          </p:nvCxnSpPr>
          <p:spPr>
            <a:xfrm>
              <a:off x="7638409" y="3141231"/>
              <a:ext cx="41277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Content Placeholder 1">
            <a:extLst>
              <a:ext uri="{FF2B5EF4-FFF2-40B4-BE49-F238E27FC236}">
                <a16:creationId xmlns:a16="http://schemas.microsoft.com/office/drawing/2014/main" id="{87BA1A08-321D-E7C9-7B2D-50C78D4CF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6" y="3794278"/>
            <a:ext cx="8798061" cy="2381797"/>
          </a:xfrm>
        </p:spPr>
        <p:txBody>
          <a:bodyPr/>
          <a:lstStyle/>
          <a:p>
            <a:r>
              <a:rPr lang="en-US" sz="2000" b="1" dirty="0">
                <a:solidFill>
                  <a:srgbClr val="4473C4"/>
                </a:solidFill>
              </a:rPr>
              <a:t>Key Idea:</a:t>
            </a:r>
            <a:r>
              <a:rPr lang="en-US" sz="2000" dirty="0"/>
              <a:t> Replace the existing low-collision hash functions</a:t>
            </a:r>
            <a:br>
              <a:rPr lang="en-US" sz="2000" dirty="0"/>
            </a:br>
            <a:r>
              <a:rPr lang="en-US" sz="2000" dirty="0"/>
              <a:t>with </a:t>
            </a:r>
            <a:r>
              <a:rPr lang="en-US" sz="2000" b="1" dirty="0" err="1">
                <a:solidFill>
                  <a:srgbClr val="4473C4"/>
                </a:solidFill>
              </a:rPr>
              <a:t>SimHash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10813D"/>
                </a:solidFill>
              </a:rPr>
              <a:t>to enable fuzzy seed matching</a:t>
            </a:r>
          </a:p>
          <a:p>
            <a:pPr lvl="1"/>
            <a:r>
              <a:rPr lang="en-US" sz="1800" dirty="0" err="1"/>
              <a:t>SimHash</a:t>
            </a:r>
            <a:r>
              <a:rPr lang="en-US" sz="1800" b="1" dirty="0"/>
              <a:t> </a:t>
            </a:r>
            <a:r>
              <a:rPr lang="en-US" sz="1800" dirty="0"/>
              <a:t>can generate </a:t>
            </a:r>
            <a:r>
              <a:rPr lang="en-US" sz="1800" b="1" dirty="0">
                <a:solidFill>
                  <a:srgbClr val="10813D"/>
                </a:solidFill>
              </a:rPr>
              <a:t>the same hash value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600"/>
                </a:solidFill>
              </a:rPr>
              <a:t>for similar vectors</a:t>
            </a:r>
          </a:p>
          <a:p>
            <a:pPr lvl="1"/>
            <a:r>
              <a:rPr lang="en-US" b="1" dirty="0">
                <a:solidFill>
                  <a:srgbClr val="C00600"/>
                </a:solidFill>
              </a:rPr>
              <a:t>Challenge:</a:t>
            </a:r>
            <a:r>
              <a:rPr lang="en-US" b="1" dirty="0">
                <a:solidFill>
                  <a:srgbClr val="4473C4"/>
                </a:solidFill>
              </a:rPr>
              <a:t> </a:t>
            </a:r>
            <a:r>
              <a:rPr lang="en-US" dirty="0"/>
              <a:t>Accurately encoding a seed as a vector (of items)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BLEND provides </a:t>
            </a:r>
            <a:r>
              <a:rPr lang="en-US" b="1" dirty="0">
                <a:solidFill>
                  <a:srgbClr val="4473C4"/>
                </a:solidFill>
              </a:rPr>
              <a:t>sequence</a:t>
            </a:r>
            <a:r>
              <a:rPr lang="en-US" sz="2000" b="1" dirty="0">
                <a:solidFill>
                  <a:srgbClr val="4473C4"/>
                </a:solidFill>
              </a:rPr>
              <a:t>-to-vector conversion strategies</a:t>
            </a:r>
            <a:br>
              <a:rPr lang="en-US" sz="2000" b="1" dirty="0">
                <a:solidFill>
                  <a:srgbClr val="7030A0"/>
                </a:solidFill>
              </a:rPr>
            </a:br>
            <a:r>
              <a:rPr lang="en-US" sz="2000" dirty="0"/>
              <a:t>to effectively integrate </a:t>
            </a:r>
            <a:r>
              <a:rPr lang="en-US" sz="2000" dirty="0" err="1"/>
              <a:t>SimHash</a:t>
            </a:r>
            <a:r>
              <a:rPr lang="en-US" sz="2000" dirty="0"/>
              <a:t> in seed matching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45432D-5CDE-E401-459C-5E40AB08572B}"/>
              </a:ext>
            </a:extLst>
          </p:cNvPr>
          <p:cNvGrpSpPr/>
          <p:nvPr/>
        </p:nvGrpSpPr>
        <p:grpSpPr>
          <a:xfrm>
            <a:off x="561624" y="1282738"/>
            <a:ext cx="2444750" cy="777240"/>
            <a:chOff x="2094700" y="1276922"/>
            <a:chExt cx="2444750" cy="77724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4AB8A04-B5FB-BAB9-B1B4-119A9D31CEA9}"/>
                </a:ext>
              </a:extLst>
            </p:cNvPr>
            <p:cNvCxnSpPr>
              <a:cxnSpLocks/>
            </p:cNvCxnSpPr>
            <p:nvPr/>
          </p:nvCxnSpPr>
          <p:spPr>
            <a:xfrm>
              <a:off x="2094700" y="1276922"/>
              <a:ext cx="0" cy="776851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C9AC22-33D4-FECD-1D54-41A7BB39CA74}"/>
                </a:ext>
              </a:extLst>
            </p:cNvPr>
            <p:cNvCxnSpPr>
              <a:cxnSpLocks/>
            </p:cNvCxnSpPr>
            <p:nvPr/>
          </p:nvCxnSpPr>
          <p:spPr>
            <a:xfrm>
              <a:off x="2247497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65518F-F642-AC05-23C3-333448CB5451}"/>
                </a:ext>
              </a:extLst>
            </p:cNvPr>
            <p:cNvCxnSpPr>
              <a:cxnSpLocks/>
            </p:cNvCxnSpPr>
            <p:nvPr/>
          </p:nvCxnSpPr>
          <p:spPr>
            <a:xfrm>
              <a:off x="2400294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2CAE54B-1B43-96A0-B3AD-5CFAE0C09EAB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88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CCAD18-B2A8-E279-4DC4-65576DA17110}"/>
                </a:ext>
              </a:extLst>
            </p:cNvPr>
            <p:cNvCxnSpPr>
              <a:cxnSpLocks/>
            </p:cNvCxnSpPr>
            <p:nvPr/>
          </p:nvCxnSpPr>
          <p:spPr>
            <a:xfrm>
              <a:off x="2858685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C1C7CDF-B341-7C2E-A5F9-B4833439E39F}"/>
                </a:ext>
              </a:extLst>
            </p:cNvPr>
            <p:cNvCxnSpPr>
              <a:cxnSpLocks/>
            </p:cNvCxnSpPr>
            <p:nvPr/>
          </p:nvCxnSpPr>
          <p:spPr>
            <a:xfrm>
              <a:off x="3011482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463B520-19E8-27AB-A552-A5AAB1CAEB4A}"/>
                </a:ext>
              </a:extLst>
            </p:cNvPr>
            <p:cNvCxnSpPr>
              <a:cxnSpLocks/>
            </p:cNvCxnSpPr>
            <p:nvPr/>
          </p:nvCxnSpPr>
          <p:spPr>
            <a:xfrm>
              <a:off x="3164279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2598A5-730F-8579-A43F-196B8E735960}"/>
                </a:ext>
              </a:extLst>
            </p:cNvPr>
            <p:cNvCxnSpPr>
              <a:cxnSpLocks/>
            </p:cNvCxnSpPr>
            <p:nvPr/>
          </p:nvCxnSpPr>
          <p:spPr>
            <a:xfrm>
              <a:off x="3317076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ED6F8B-BF6C-701F-4200-AF2EFD7B6804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73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93FB18B-CA76-CD99-2C11-D82A500E948D}"/>
                </a:ext>
              </a:extLst>
            </p:cNvPr>
            <p:cNvCxnSpPr>
              <a:cxnSpLocks/>
            </p:cNvCxnSpPr>
            <p:nvPr/>
          </p:nvCxnSpPr>
          <p:spPr>
            <a:xfrm>
              <a:off x="3622670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8AE5879-48A9-145B-78ED-DAE23FBB503C}"/>
                </a:ext>
              </a:extLst>
            </p:cNvPr>
            <p:cNvCxnSpPr>
              <a:cxnSpLocks/>
            </p:cNvCxnSpPr>
            <p:nvPr/>
          </p:nvCxnSpPr>
          <p:spPr>
            <a:xfrm>
              <a:off x="3775467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9755A76-1559-28AE-9EE7-116811806B31}"/>
                </a:ext>
              </a:extLst>
            </p:cNvPr>
            <p:cNvCxnSpPr>
              <a:cxnSpLocks/>
            </p:cNvCxnSpPr>
            <p:nvPr/>
          </p:nvCxnSpPr>
          <p:spPr>
            <a:xfrm>
              <a:off x="3928264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C82311-1B55-6673-D6C1-868DBBA6C82D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51781D7-01F8-14A4-C67A-E387F98784A3}"/>
                </a:ext>
              </a:extLst>
            </p:cNvPr>
            <p:cNvCxnSpPr>
              <a:cxnSpLocks/>
            </p:cNvCxnSpPr>
            <p:nvPr/>
          </p:nvCxnSpPr>
          <p:spPr>
            <a:xfrm>
              <a:off x="4233858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8FF8A3-A3E3-DE0B-CF14-4E5CA38476AF}"/>
                </a:ext>
              </a:extLst>
            </p:cNvPr>
            <p:cNvCxnSpPr>
              <a:cxnSpLocks/>
            </p:cNvCxnSpPr>
            <p:nvPr/>
          </p:nvCxnSpPr>
          <p:spPr>
            <a:xfrm>
              <a:off x="4386655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0A02674-90DD-71EB-862F-769011256DD8}"/>
                </a:ext>
              </a:extLst>
            </p:cNvPr>
            <p:cNvCxnSpPr>
              <a:cxnSpLocks/>
            </p:cNvCxnSpPr>
            <p:nvPr/>
          </p:nvCxnSpPr>
          <p:spPr>
            <a:xfrm>
              <a:off x="4539450" y="1276922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ADC98C-8446-B983-CD35-EFCE8D0427A9}"/>
              </a:ext>
            </a:extLst>
          </p:cNvPr>
          <p:cNvGrpSpPr/>
          <p:nvPr/>
        </p:nvGrpSpPr>
        <p:grpSpPr>
          <a:xfrm>
            <a:off x="1631203" y="2257296"/>
            <a:ext cx="912917" cy="777240"/>
            <a:chOff x="3168144" y="2250723"/>
            <a:chExt cx="912917" cy="77724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F3125E-8B17-4794-7B21-DB26A2B2FCC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144" y="2250723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90E0997-0B5B-0DC7-F6B7-D975E904641C}"/>
                </a:ext>
              </a:extLst>
            </p:cNvPr>
            <p:cNvCxnSpPr>
              <a:cxnSpLocks/>
            </p:cNvCxnSpPr>
            <p:nvPr/>
          </p:nvCxnSpPr>
          <p:spPr>
            <a:xfrm>
              <a:off x="3473738" y="2250723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54081CA-76F8-AEFA-814F-7E8A06DF6A84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22" y="2250723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A005EA9-6825-3D79-5222-367BAC990E94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2250723"/>
              <a:ext cx="0" cy="777240"/>
            </a:xfrm>
            <a:prstGeom prst="straightConnector1">
              <a:avLst/>
            </a:prstGeom>
            <a:ln w="22225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3D9503-D958-AF5F-AD89-F977D0CB8474}"/>
              </a:ext>
            </a:extLst>
          </p:cNvPr>
          <p:cNvGrpSpPr/>
          <p:nvPr/>
        </p:nvGrpSpPr>
        <p:grpSpPr>
          <a:xfrm>
            <a:off x="3134967" y="1109174"/>
            <a:ext cx="3266932" cy="145334"/>
            <a:chOff x="-4102052" y="1598496"/>
            <a:chExt cx="3266932" cy="14533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9385BE-5633-3A7A-A654-7FAFEAE1D884}"/>
                </a:ext>
              </a:extLst>
            </p:cNvPr>
            <p:cNvCxnSpPr>
              <a:cxnSpLocks/>
            </p:cNvCxnSpPr>
            <p:nvPr/>
          </p:nvCxnSpPr>
          <p:spPr>
            <a:xfrm>
              <a:off x="-2499328" y="1673504"/>
              <a:ext cx="166420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5EB4EB0-C5DB-5700-8B0A-B27027DA7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102052" y="1669048"/>
              <a:ext cx="1512170" cy="295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06B6BC-9466-D5E2-25F9-2AF34D1BB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618316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E121981-C5C4-B297-05AA-A4FD73A7D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27555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B46F254-5E14-63BD-4967-FCBB4D8A30D0}"/>
              </a:ext>
            </a:extLst>
          </p:cNvPr>
          <p:cNvGrpSpPr/>
          <p:nvPr/>
        </p:nvGrpSpPr>
        <p:grpSpPr>
          <a:xfrm>
            <a:off x="3134967" y="2082229"/>
            <a:ext cx="3267949" cy="145334"/>
            <a:chOff x="-4102943" y="1598496"/>
            <a:chExt cx="3267949" cy="14533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7D52ACD-6202-F063-7911-0CAB66300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499202" y="1669075"/>
              <a:ext cx="1664208" cy="417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2D2A2D-20F0-0988-206D-A4594436395F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-4102943" y="1670744"/>
              <a:ext cx="1513061" cy="41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5805E08-B46F-4585-3F17-26C020EB6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618316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BC8E122-E02E-010E-03C9-BA8920CEC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27555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742585-7111-EE3F-64AB-7762198FEAFF}"/>
              </a:ext>
            </a:extLst>
          </p:cNvPr>
          <p:cNvGrpSpPr/>
          <p:nvPr/>
        </p:nvGrpSpPr>
        <p:grpSpPr>
          <a:xfrm>
            <a:off x="3134967" y="3068513"/>
            <a:ext cx="3264982" cy="145334"/>
            <a:chOff x="-4103150" y="1598496"/>
            <a:chExt cx="3264982" cy="145334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98520AF-CE1E-576E-B839-FC8D0148FE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02376" y="1669075"/>
              <a:ext cx="1664208" cy="417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6887BE2-F05E-5A17-C54C-80282AC06B86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-4103150" y="1670744"/>
              <a:ext cx="1513268" cy="46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AD1CF7C-6C6E-A78F-5652-CDB557B08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618316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DA51EEA-D12E-F774-0060-0C78BD899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27555" y="1598496"/>
              <a:ext cx="56868" cy="145334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E16575-0031-5789-F9F2-8CE7CBFA19DB}"/>
              </a:ext>
            </a:extLst>
          </p:cNvPr>
          <p:cNvGrpSpPr/>
          <p:nvPr/>
        </p:nvGrpSpPr>
        <p:grpSpPr>
          <a:xfrm>
            <a:off x="3135248" y="881406"/>
            <a:ext cx="3265589" cy="604803"/>
            <a:chOff x="3135212" y="880280"/>
            <a:chExt cx="3265589" cy="604803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E760648-76CB-7913-2F4B-0EAAB9B33226}"/>
                </a:ext>
              </a:extLst>
            </p:cNvPr>
            <p:cNvCxnSpPr>
              <a:cxnSpLocks/>
            </p:cNvCxnSpPr>
            <p:nvPr/>
          </p:nvCxnSpPr>
          <p:spPr>
            <a:xfrm>
              <a:off x="3135212" y="1182681"/>
              <a:ext cx="429630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B4F06B21-C863-8857-51EB-BFEC33836503}"/>
                </a:ext>
              </a:extLst>
            </p:cNvPr>
            <p:cNvSpPr/>
            <p:nvPr/>
          </p:nvSpPr>
          <p:spPr>
            <a:xfrm>
              <a:off x="3564842" y="880280"/>
              <a:ext cx="2421873" cy="604803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Sequence-to-Vector Conversion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2C70487-A96F-14B4-C37A-64C4B9CAF906}"/>
                </a:ext>
              </a:extLst>
            </p:cNvPr>
            <p:cNvCxnSpPr>
              <a:cxnSpLocks/>
            </p:cNvCxnSpPr>
            <p:nvPr/>
          </p:nvCxnSpPr>
          <p:spPr>
            <a:xfrm>
              <a:off x="5988049" y="1182681"/>
              <a:ext cx="4127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DA6F72-B31F-365D-71AF-2ECF53115195}"/>
              </a:ext>
            </a:extLst>
          </p:cNvPr>
          <p:cNvGrpSpPr/>
          <p:nvPr/>
        </p:nvGrpSpPr>
        <p:grpSpPr>
          <a:xfrm>
            <a:off x="3135248" y="1852698"/>
            <a:ext cx="3265589" cy="604803"/>
            <a:chOff x="3135212" y="1852496"/>
            <a:chExt cx="3265589" cy="60480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D644990-6F9D-3A31-FCF6-4CDD11A0B3DA}"/>
                </a:ext>
              </a:extLst>
            </p:cNvPr>
            <p:cNvCxnSpPr>
              <a:cxnSpLocks/>
            </p:cNvCxnSpPr>
            <p:nvPr/>
          </p:nvCxnSpPr>
          <p:spPr>
            <a:xfrm>
              <a:off x="3135212" y="2154897"/>
              <a:ext cx="4115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B92F8A33-0F23-8A9D-2DF9-D94CBAF415AD}"/>
                </a:ext>
              </a:extLst>
            </p:cNvPr>
            <p:cNvSpPr/>
            <p:nvPr/>
          </p:nvSpPr>
          <p:spPr>
            <a:xfrm>
              <a:off x="3564842" y="1852496"/>
              <a:ext cx="2421873" cy="604803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Sequence-to-Vector Conversion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4D48F80-06C1-5D42-7E59-41E8545EF7BB}"/>
                </a:ext>
              </a:extLst>
            </p:cNvPr>
            <p:cNvCxnSpPr>
              <a:cxnSpLocks/>
            </p:cNvCxnSpPr>
            <p:nvPr/>
          </p:nvCxnSpPr>
          <p:spPr>
            <a:xfrm>
              <a:off x="5988049" y="2154897"/>
              <a:ext cx="4127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61610-31E2-1626-11B5-56DDA1FD2908}"/>
              </a:ext>
            </a:extLst>
          </p:cNvPr>
          <p:cNvGrpSpPr/>
          <p:nvPr/>
        </p:nvGrpSpPr>
        <p:grpSpPr>
          <a:xfrm>
            <a:off x="3135248" y="2838825"/>
            <a:ext cx="3265589" cy="604803"/>
            <a:chOff x="3135212" y="2838830"/>
            <a:chExt cx="3265589" cy="60480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B9D830D-52F6-A0F2-7EF7-3413719B227D}"/>
                </a:ext>
              </a:extLst>
            </p:cNvPr>
            <p:cNvCxnSpPr>
              <a:cxnSpLocks/>
            </p:cNvCxnSpPr>
            <p:nvPr/>
          </p:nvCxnSpPr>
          <p:spPr>
            <a:xfrm>
              <a:off x="3135212" y="3141231"/>
              <a:ext cx="4115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84B3711-29DC-D508-7051-D4FEFD64C86A}"/>
                </a:ext>
              </a:extLst>
            </p:cNvPr>
            <p:cNvSpPr/>
            <p:nvPr/>
          </p:nvSpPr>
          <p:spPr>
            <a:xfrm>
              <a:off x="3564842" y="2838830"/>
              <a:ext cx="2421873" cy="604803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Sequence-to-Vector Conversion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E729941-7DB6-45B5-4F8E-08E113D89946}"/>
                </a:ext>
              </a:extLst>
            </p:cNvPr>
            <p:cNvCxnSpPr>
              <a:cxnSpLocks/>
            </p:cNvCxnSpPr>
            <p:nvPr/>
          </p:nvCxnSpPr>
          <p:spPr>
            <a:xfrm>
              <a:off x="5988049" y="3141231"/>
              <a:ext cx="4127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17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1" grpId="0" animBg="1"/>
      <p:bldP spid="68" grpId="0" animBg="1"/>
      <p:bldP spid="66" grpId="0" animBg="1"/>
      <p:bldP spid="81" grpId="0" animBg="1"/>
      <p:bldP spid="8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988F-C4B6-5B6C-F95E-23DAF694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A1E95F-3A6C-2D9C-80EA-4E048E9C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3015205"/>
            <a:ext cx="8797925" cy="13467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B84BE-3ECE-ADC1-2945-3DD9DED0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BF258-89C5-31F9-1BE9-61625A8B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B93713-4181-1830-9887-1239F01D8DC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5DC4F5DB-852B-C018-EFE1-DA3A24FDB718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29CA903-6A81-E4C2-1305-22F68234207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048AE11-A4FD-47A3-4CA9-8564F3175D7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466AE88-F470-73E2-6295-675910B05EC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8448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F60B-028D-141C-A2D9-AEC73402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F06D18-754B-AD4A-B511-7AEF4108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47" y="866775"/>
            <a:ext cx="5859656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83126A-CF42-E0A1-0ECA-CC23E539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5CD681-63EB-BB5B-B978-2246BE48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1BEE1F-3956-CBFA-0264-0B1026BB125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C9AD9A15-0213-4B77-94D8-651C0062D48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A0B92EF-7579-5D5D-A909-E9759ADD7FE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396C9D4F-EB82-1C3C-A8D9-C1704AC6776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B86E2FD-6B2C-607E-5388-1650036AEA3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6989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F5-D2D7-8471-C05A-29FAE2D7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F4F68-326E-80F0-4B4D-1FC4F486E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1" y="2030301"/>
            <a:ext cx="6920971" cy="27973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978F6-502F-560C-9962-9F0C9A69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C6BC3C-F58E-196C-2947-C6D0D608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Statistics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187046-3662-6D7A-B0AD-3F3888ED87D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B6BFB79-7ABE-2BB4-8D01-C35F43EB286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0C0523B0-5019-0A21-75D7-439F0CF17B5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05ED3DA9-EFCE-65A4-2027-CFEFB6CDDCD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FF5F2D65-F9A7-9FCC-C096-7FEE9EADD4C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1537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7C14-B573-A532-46F8-DD6AE6A5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3EFE2-8CC1-B895-0A87-04EB9B9C9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686912"/>
            <a:ext cx="8797925" cy="4003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151CB-B309-7E2A-67A1-1CD15C00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7DC160-15C4-EFD0-C0CA-07BB8613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Statistics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4DB7E5-EFB9-EFA6-9614-D87DED280EC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653F44B-A743-0938-4D92-8AAC809B8C4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1026488-F79B-8784-A847-BA5C04DA91F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3A1913C-5334-500A-F520-EE298588EA5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4B9A610-DDEA-43A3-37CA-D5C2757FCA0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730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C2D7E-9A77-8582-FDE8-1A1DED09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60296-E04F-0661-06EC-2C83D443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458776"/>
            <a:ext cx="8797925" cy="245956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3CFE-37B0-144A-4639-E3D4F9FE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ACD629-676E-05A1-6CE2-1E169E9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E. coli Assembly Graph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B95537-51FB-65A7-01E9-C6A0B8A8457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00CB828-DAE0-5CBA-5327-84E34650F42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C912325-4FC2-E14E-AC44-33215B9C61B6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29E0019-EDC8-F7B4-4CF6-6CAC15AEB16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6B6AC3D-E02F-3391-09AE-C060D71C4D9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9835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F796-ED7B-8414-48CB-9F6BC2F6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B32800-62B1-CBFC-434A-5C146C0B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32437"/>
            <a:ext cx="8797925" cy="31122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67666-6748-A76A-A648-21E356EA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E97FFC-F59C-CE09-5C62-D06F945A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Yeast Assembly Graph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5A3D0C-2F6C-A8FE-3FB3-0AF083C6269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67ACEB25-72C2-52F1-6EF9-0E596943ECE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6D78BB02-09EA-BD31-7186-89E324278DF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0A10A89-A15A-5B8E-4CE1-13045C4B61D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8089CF5-2433-11FF-DAB4-14FF7E149F4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5025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37CD-E4C9-62E5-07C6-391508C8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0ECAB-C24D-FCCF-1049-74EC51393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28765"/>
            <a:ext cx="8797925" cy="31195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B21D9-1DA5-D75B-9755-3E3BE98D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21D4E-9F1B-6F23-AE3C-359C3C98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6" y="95697"/>
            <a:ext cx="8954443" cy="770467"/>
          </a:xfrm>
        </p:spPr>
        <p:txBody>
          <a:bodyPr>
            <a:normAutofit/>
          </a:bodyPr>
          <a:lstStyle/>
          <a:p>
            <a:r>
              <a:rPr lang="en-US" dirty="0"/>
              <a:t>Visualizing the Green Algae Assembly Graph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630BA-7388-9C12-3E38-32F6F9D6FE8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CC37A0D-E2D5-85F8-D962-74026D6EF98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ED14557-AA71-93A2-280D-D550FA3BF24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52A4A93C-D0BC-B1DD-419E-8BFB5D1AEA6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2347B6A-FA5D-DFA4-03CC-787EB11E682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37247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CF26-F100-42F4-6AE2-18163120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864429-0AAE-05BC-A7F5-D206204EC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3" y="2128196"/>
            <a:ext cx="8797925" cy="312072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09883-D651-6608-7618-DF41234E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7CBC9D-32D3-BF37-ED23-31221AD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Human Assembly Graph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1FB79B-0FF4-F46E-EAC8-A734690883B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04D3EC6C-E4D5-0DE3-829D-F6AC3B87B16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2C7D4B2-2408-E4E0-E94F-F2E4749D292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34D9776-3A35-3025-AF5F-8C8B1BBFB6D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8C5CF39-71E2-B826-9AE0-A0DE276263A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1446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6B81-14A3-A1FE-9579-898832C6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30CC8-6A8C-3D82-73DF-5831807A8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700110"/>
            <a:ext cx="8797925" cy="19768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BC29C8-D671-3E81-554D-6952E291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BB26C3-6A7C-9DB6-4363-2EA8A962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HERRO Correction Before and After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202F71-7798-1D70-56A5-C369A08496B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349EF4E-A4DC-FF81-0E8E-0671E1687FC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6EE6FD7-3763-D08D-52B6-3159BCE86C3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4E138C5-E8AC-7A2F-4233-66B692D0B36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209524ED-6CD2-DA90-C811-40D4C968E5C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1082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9B10-AE9A-FB7E-927B-D05E16B9D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99202E-AE66-00A0-23F3-55A6E8795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2431710"/>
            <a:ext cx="8797925" cy="25136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02BEC-4801-562A-EA99-15BD4AF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B727BC-0FC6-EDA1-735C-8753FB2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3B54B-20B7-2EA7-7719-17F6AEB8082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F3B87CB2-5040-DC2F-5CD6-76668187E34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4562EE6-B6F6-56BB-12E9-7645A787314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436AB807-79DD-B863-847D-46A93F0E008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191EC84-0A74-9751-4CC3-F298E72394F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03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DB68-F217-7F6C-61D6-EE4BCA0DE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8FE94-0389-6D8B-E272-72E4E4093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Integrated into minimap2</a:t>
            </a:r>
            <a:r>
              <a:rPr lang="en-GB" b="1" dirty="0"/>
              <a:t> 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[Li, Bioinformatics'18]</a:t>
            </a:r>
            <a:br>
              <a:rPr lang="en-GB" dirty="0"/>
            </a:br>
            <a:r>
              <a:rPr lang="en-GB" dirty="0"/>
              <a:t>to perform end-to-end mapping</a:t>
            </a:r>
          </a:p>
          <a:p>
            <a:pPr marL="123950" lvl="1" indent="0">
              <a:spcAft>
                <a:spcPts val="500"/>
              </a:spcAft>
              <a:buNone/>
            </a:pPr>
            <a:endParaRPr lang="en-GB" sz="2400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Real and simulated datasets</a:t>
            </a:r>
            <a:r>
              <a:rPr lang="en-GB" dirty="0"/>
              <a:t> from 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PacBio (HiFi and CLR), ONT, and Illumina reads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Human CHM13 and HG002, Fruit fly, Yeast, and bacterial genomes</a:t>
            </a:r>
          </a:p>
          <a:p>
            <a:pPr lvl="1">
              <a:spcAft>
                <a:spcPts val="500"/>
              </a:spcAft>
            </a:pPr>
            <a:endParaRPr lang="en-GB" sz="2400" dirty="0"/>
          </a:p>
          <a:p>
            <a:pPr>
              <a:spcAft>
                <a:spcPts val="500"/>
              </a:spcAft>
            </a:pPr>
            <a:r>
              <a:rPr lang="en-GB" dirty="0"/>
              <a:t>Use case 1: </a:t>
            </a:r>
            <a:r>
              <a:rPr lang="en-GB" b="1" dirty="0">
                <a:solidFill>
                  <a:srgbClr val="4473C4"/>
                </a:solidFill>
              </a:rPr>
              <a:t>Read overlapping</a:t>
            </a:r>
            <a:r>
              <a:rPr lang="en-GB" dirty="0"/>
              <a:t> (all-vs-all overlapping)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Evaluated the </a:t>
            </a:r>
            <a:r>
              <a:rPr lang="en-GB" b="1" dirty="0"/>
              <a:t>accuracy, completeness, and contiguity</a:t>
            </a:r>
            <a:r>
              <a:rPr lang="en-GB" dirty="0"/>
              <a:t> of </a:t>
            </a:r>
            <a:r>
              <a:rPr lang="en-GB" i="1" dirty="0"/>
              <a:t>de novo</a:t>
            </a:r>
            <a:r>
              <a:rPr lang="en-GB" dirty="0"/>
              <a:t> assemblies generated from overlaps</a:t>
            </a:r>
          </a:p>
          <a:p>
            <a:pPr>
              <a:spcAft>
                <a:spcPts val="500"/>
              </a:spcAft>
            </a:pPr>
            <a:r>
              <a:rPr lang="en-GB" dirty="0"/>
              <a:t>Use case 2: </a:t>
            </a:r>
            <a:r>
              <a:rPr lang="en-GB" b="1" dirty="0">
                <a:solidFill>
                  <a:srgbClr val="4473C4"/>
                </a:solidFill>
              </a:rPr>
              <a:t>Read mapping</a:t>
            </a:r>
            <a:r>
              <a:rPr lang="en-GB" dirty="0"/>
              <a:t> to a reference genome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Mapping accuracy from simulated reads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Structural variant calling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FF37E-6950-35B9-CEAD-9EB57A7F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E55CEF-967E-67C2-5FF0-AD6444BB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AE3284-F8AD-FF1D-9EE1-F30096D11D3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C8BC9C08-F97A-DF39-9851-0B6517E6C47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84BEC3D2-CA88-FEBE-3ADB-454C18AA919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D9BA66F-55FF-11A9-D965-9149610A730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C4CEBDF-91DA-F67F-A197-C8CD2110D73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27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74E0-F132-4E9B-3A56-A7E29255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16ADC-A43B-72C7-9E8A-9AB11D96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2B5C9-6837-B49C-0A9D-B6E4015D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47650-914D-33A6-60C1-077E73AA267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C3DE2914-4CB1-F61C-7061-25CA135B581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694ED36E-4D53-EF20-AE0F-41D86D1352F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BCD553D0-6259-0A71-B439-30256158B35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573B650-1268-CED1-235F-45670979247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B62857-76C3-427B-EAEF-2CE272D2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3033169"/>
            <a:ext cx="8797925" cy="1310775"/>
          </a:xfrm>
        </p:spPr>
      </p:pic>
    </p:spTree>
    <p:extLst>
      <p:ext uri="{BB962C8B-B14F-4D97-AF65-F5344CB8AC3E}">
        <p14:creationId xmlns:p14="http://schemas.microsoft.com/office/powerpoint/2010/main" val="15676971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40F7-3DD5-D6A2-9AD4-FD6A1320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FD01A-5250-2722-4A7C-63AACDCC3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60" y="1653161"/>
            <a:ext cx="2362279" cy="355167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EB5E2-6FC3-F9EE-4FA6-51586C89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1CFA18-3085-6D6E-0B43-362FA0CE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32E163-055C-4331-C34E-48DE4DB0E5E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6A1B28A1-1929-FEB4-F52B-E74C2D745FD3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5F120F4-1857-9ACC-0EF0-ED854D21B68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FC7D801-9271-3112-E028-1AD4B167E46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5D263C9-22C4-7E00-90A4-FDFACD85393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859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57F83-D3CA-DD1C-D243-35EBB4ADA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5BCDC7-2F8F-33DA-DE16-938E1DE73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calculate </a:t>
            </a:r>
            <a:r>
              <a:rPr lang="en-US" b="1" dirty="0"/>
              <a:t>cumulative proportion of hash collisions</a:t>
            </a:r>
            <a:br>
              <a:rPr lang="en-US" dirty="0"/>
            </a:br>
            <a:r>
              <a:rPr lang="en-US" dirty="0"/>
              <a:t>based on the edit distance between seeds (16-mers) with hash collisions</a:t>
            </a:r>
          </a:p>
          <a:p>
            <a:pPr lvl="1"/>
            <a:r>
              <a:rPr lang="en-US" b="1" dirty="0"/>
              <a:t>Goal:</a:t>
            </a:r>
            <a:r>
              <a:rPr lang="en-US" dirty="0"/>
              <a:t> Increasing the proportion of hash collisions </a:t>
            </a:r>
            <a:r>
              <a:rPr lang="en-US" b="1" dirty="0">
                <a:solidFill>
                  <a:srgbClr val="10813D"/>
                </a:solidFill>
              </a:rPr>
              <a:t>at lower edit distances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F5F52-2447-D89C-984B-3B6C5607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0EEC37-BDFC-FBF3-D8DA-B3198408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Analysis on Fuzzy Seed Matching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E60348-2C37-F95A-12CE-60568BA9F48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67093497-E20B-D9BD-AB72-C2B9569D89E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F48F2DD-DE14-045A-8B67-139E2E52ECB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E899C7C-148F-18D0-BD68-F72720B833B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2487B50-C5A3-90C5-EC8B-E5CF83D56E1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03E3D3-9E1E-35C4-6D15-7FFAC0401E3D}"/>
              </a:ext>
            </a:extLst>
          </p:cNvPr>
          <p:cNvSpPr/>
          <p:nvPr/>
        </p:nvSpPr>
        <p:spPr>
          <a:xfrm>
            <a:off x="526578" y="5420873"/>
            <a:ext cx="8090844" cy="848076"/>
          </a:xfrm>
          <a:prstGeom prst="roundRect">
            <a:avLst/>
          </a:prstGeom>
          <a:solidFill>
            <a:srgbClr val="E4F3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BLEND enables fuzzy seed matching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systematically increasing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collision rate for highly similar seeds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813D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E21AC-E99D-4BCF-6D50-348391CC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067" y="1908583"/>
            <a:ext cx="4976055" cy="3392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015E1-A407-6362-CCFD-B3D42BB3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67" y="1908583"/>
            <a:ext cx="4976056" cy="3392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252FBC-7A97-0303-F5E3-1E3BE8C1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067" y="1908583"/>
            <a:ext cx="4976056" cy="3392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C388E0-259B-99C5-EDDB-B6277711D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067" y="1908583"/>
            <a:ext cx="4976056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8419-B204-90D0-38A4-99E3FEB7C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D80F8DD-51C5-4E4D-5F73-BE6E85A64E5A}"/>
              </a:ext>
            </a:extLst>
          </p:cNvPr>
          <p:cNvSpPr/>
          <p:nvPr/>
        </p:nvSpPr>
        <p:spPr>
          <a:xfrm>
            <a:off x="4021542" y="3747655"/>
            <a:ext cx="4922534" cy="65439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accurate </a:t>
            </a:r>
            <a:r>
              <a:rPr lang="en-US" sz="2000" b="1" i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11F29B81-8597-A110-427D-94810FAF0725}"/>
                  </a:ext>
                </a:extLst>
              </p:cNvPr>
              <p:cNvSpPr/>
              <p:nvPr/>
            </p:nvSpPr>
            <p:spPr>
              <a:xfrm>
                <a:off x="4021542" y="2513190"/>
                <a:ext cx="4922534" cy="654397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peak memory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by up to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14.1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11F29B81-8597-A110-427D-94810FAF0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42" y="2513190"/>
                <a:ext cx="4922534" cy="65439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6B5FACA-8807-B7C3-3634-AD75D02522D6}"/>
                  </a:ext>
                </a:extLst>
              </p:cNvPr>
              <p:cNvSpPr/>
              <p:nvPr/>
            </p:nvSpPr>
            <p:spPr>
              <a:xfrm>
                <a:off x="4021542" y="1278724"/>
                <a:ext cx="4922534" cy="654397"/>
              </a:xfrm>
              <a:prstGeom prst="roundRect">
                <a:avLst/>
              </a:prstGeom>
              <a:solidFill>
                <a:srgbClr val="E4F3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up to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83.9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6B5FACA-8807-B7C3-3634-AD75D02522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42" y="1278724"/>
                <a:ext cx="4922534" cy="6543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A1AE9B-375C-E69B-673B-DF2C8852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45F638-CB84-E776-B9C9-1FAD1C23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Overlapping and Assembly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AFFCE5-F3AF-E216-A7DC-55ECDFE630E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9E061065-CBED-37F0-31BF-3DD1884A38A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1BE6F61B-7977-D5D4-78CF-67C774E0CCC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426A2BA2-DBA2-1A28-BDA3-21E1EC28B91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40201A2-D4B1-B40B-7541-61D6B05418B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419B-221A-5E43-221F-D3FDE818A968}"/>
              </a:ext>
            </a:extLst>
          </p:cNvPr>
          <p:cNvSpPr/>
          <p:nvPr/>
        </p:nvSpPr>
        <p:spPr>
          <a:xfrm>
            <a:off x="-254187" y="5171140"/>
            <a:ext cx="9652374" cy="1198643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 tolerating noise</a:t>
            </a:r>
            <a:b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improves both </a:t>
            </a:r>
            <a:r>
              <a:rPr lang="en-US" sz="3200" b="1" kern="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3200" b="1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CC3AE7-A629-AC77-2898-0CFC8DFC2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8219"/>
            <a:ext cx="3866129" cy="43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3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  <p:bldP spid="13" grpId="1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624E-4A8B-ADB6-C360-6255DB06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A80B0D-BE74-33BC-B9E2-49DA98409121}"/>
              </a:ext>
            </a:extLst>
          </p:cNvPr>
          <p:cNvSpPr/>
          <p:nvPr/>
        </p:nvSpPr>
        <p:spPr>
          <a:xfrm>
            <a:off x="5620729" y="2840386"/>
            <a:ext cx="3421184" cy="156019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64C3E-2A5E-23EC-B530-B52AFB16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96A691FA-A59D-8634-D7AC-569C5B9B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BLEND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7B63D2-D6DF-6219-9051-DF382A3113C4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5C9CC3-448C-4B87-B879-70E782D859A3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B24010A-F050-3B24-1699-3E40AC48965A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C269AA-816C-21A0-1016-99E793603C50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CE881F2-B4AD-30D4-3545-24B94C6DA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0263A9DE-9A79-F911-5BF9-B1A08A4566EF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5AF785C-3232-07F6-9BFC-648BC2DB714F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5827FCE7-A977-C88E-2A43-8314E4534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D1D7E186-01A0-FCB0-2965-5AD43885C9B6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71E1A2D-9BFE-C3FA-371F-E6CF14745623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C5FA614-9A50-2335-D4D8-8363C7A35577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C63122F-25A3-2F2C-B23E-015FAC886D62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63E928B-D627-F6B3-DCEE-7D627E8E83FC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641ED36-56EB-E9FF-7B95-CA986921D67F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91875A3-6451-4BE5-7159-62E87BC785F0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FC8AA5E-B311-5B17-DC6C-739460B2137C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1336CE1-FF03-1351-078D-B06ED6E32B60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2884F58-46D9-CAE1-8D54-D820CF791BD4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9FF4F59-74A9-00A4-9BAF-A55CC8574AA7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9602161-7F94-4F1D-36B5-0F79E7EE8F36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E1C0FCDC-B5A9-3EA1-9490-0B5823DE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86CEC586-BFA1-1E7F-10B2-B2E6E89AE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4F01E477-D614-348D-73F0-B89EBB55F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13B069F-FDA2-254A-8509-0EE3E8D893CC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271E84DF-ADF1-1C02-3F04-161C38BA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FD79A365-BCE9-53E1-649D-7DBE2155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90ED044C-FCAC-8D29-99A0-F3675BC9B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C3F67E6-DAC2-86D4-039C-84F07F52D611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FEDFED0B-B398-DFD1-0683-4C80D353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DE3FEAC4-DFBD-77BC-BB3C-DC4B44A38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179E6E1F-8F33-1301-66B1-E05F0F85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E94F8A2-EF61-35C2-0C7E-52991C3AF18A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FEAA3720-9128-78FC-D768-B16CB4CD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0EB01559-97FD-C193-ABC6-03F40FAE5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7E282011-E538-7572-2844-C30DEDF5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4E10EAB-CF16-0594-9FCC-DAB5F99E91B8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A6828AC5-94D8-AADF-84D3-0B4E670C9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95EE19D5-3B0F-AC80-911E-0ADF8B544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E4DAC010-DDAC-540E-1AE3-3AD030233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433A7AE-77AE-8FB8-3FE6-07A098541B00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273F970E-5CA2-2ABB-FE77-C70A7486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3F58BCC6-3F8F-0F30-70C2-5D76DACE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E2E59DCB-DF0D-3742-6D03-41F24398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4287E85-35FD-548A-C6FF-CDB09B1CA53D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34789C35-72E6-9F3C-344E-573BEA3B7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886DA5C3-6B34-7D81-8344-18D987C6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BBA38BE7-B992-5B75-F631-A1B3FB8E5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457EAF-2A7D-AE32-E4BA-8EA99AC26F86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20922B-0C3C-F0FB-6C12-F593D16E07FC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9DBDB93-38AD-8DB4-AD35-CC4820970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0BE24A6-0A17-EAA4-2F90-C29D129AB1DC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61EF75E-3933-2935-EEAC-AB77B6850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9FF4CCF-15D2-E9C7-82F8-C6A735AF41E9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E74FF10-C0A3-14D2-9231-6D44491975C8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1DFCE1F-75CE-857D-0E13-3E011D7F83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473232F6-8725-4B27-332A-484DE832FD7A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C15C3BD4-015A-CAAF-AFF7-D5551B8A5940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BF60B319-BB3A-2A43-60B9-B5A7D35B9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ADECE3E-D500-43CC-7AE7-593CE34E896D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3424C2C-5563-04C1-F03E-7834D960E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9559126-B727-16C6-60D4-0CB02BF86AC7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2E722C1-0EDA-AFD4-52A1-24E9B6260C38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C12E2089-3408-42FC-12DE-B6A9E4671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5CFC6E6D-BE98-0C4E-0ED7-1A1BA0BB2AD8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7EA4073-76A8-9A9D-FDC7-CD61E11ECA25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063C6A44-1970-208B-E578-74CB9F62CD41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F3E584-8A15-0AE2-C57B-948183993872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1850F7D-019D-9F83-91C1-0405B40AB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6BB4E1-B243-F13E-0F1E-E870FFBCA9D3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BAFD07D-BA69-04B1-D093-7A5ECD3B65F7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5AC42AD-FA1B-E924-00B1-6AE2CD961C20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D09DAC6A-7835-EECA-8915-FF3D57A15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5737DC5-5E09-3D52-676C-7EA4475C2D82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chemeClr val="bg2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chemeClr val="bg2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2C0ED0-94D9-8A80-79A1-FEF36BC82BE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8" name="Arrow: Chevron 42">
              <a:extLst>
                <a:ext uri="{FF2B5EF4-FFF2-40B4-BE49-F238E27FC236}">
                  <a16:creationId xmlns:a16="http://schemas.microsoft.com/office/drawing/2014/main" id="{E5253BD5-8304-E756-3C2A-2CD7C841651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9" name="Arrow: Chevron 43">
              <a:extLst>
                <a:ext uri="{FF2B5EF4-FFF2-40B4-BE49-F238E27FC236}">
                  <a16:creationId xmlns:a16="http://schemas.microsoft.com/office/drawing/2014/main" id="{97BC09A4-ADEA-77C0-6C31-E12E4F484BA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5">
              <a:extLst>
                <a:ext uri="{FF2B5EF4-FFF2-40B4-BE49-F238E27FC236}">
                  <a16:creationId xmlns:a16="http://schemas.microsoft.com/office/drawing/2014/main" id="{D2656EAB-4D6C-1F20-09B4-3880A8611E4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1" name="Arrow: Chevron 46">
              <a:extLst>
                <a:ext uri="{FF2B5EF4-FFF2-40B4-BE49-F238E27FC236}">
                  <a16:creationId xmlns:a16="http://schemas.microsoft.com/office/drawing/2014/main" id="{6BCCC7CB-4198-024D-BF18-D7962F7BD9C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10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AEF8-38E6-7DAC-09FB-19028E79B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F97FC1-5BF4-D79E-C1CF-E1EDC3D4F1FA}"/>
              </a:ext>
            </a:extLst>
          </p:cNvPr>
          <p:cNvSpPr/>
          <p:nvPr/>
        </p:nvSpPr>
        <p:spPr>
          <a:xfrm>
            <a:off x="28819" y="2840386"/>
            <a:ext cx="3557623" cy="156019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58D46-FC00-7C29-F287-02B90EE7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91C981D7-DC01-E52E-CDA9-BEFF5C58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RawHash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139E7F-2636-82AB-EC69-1995583F24CD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90179B-D28A-2BB7-4822-DF630BC83D91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E43D9FFA-38BC-1342-DA21-B3580F7AD09D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463C0E-BE8C-AE5E-A0DC-2D738A2B3D9E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0238614-903B-3D5A-7F42-38F2C527F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FA13470-EEBE-4B8D-0C3C-E92610443D02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F602708-C719-B68F-2AA6-8CC0DA7BB352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0F41BD70-0F58-138C-FB48-7BD8E8253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8265620C-6F09-9CBE-B37B-0366014146EA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F826E6A-D3F4-B162-4AFA-CFC83231933F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CD82142-F5EF-4F5F-1BF8-3618652EB994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51F3420-6909-D75F-2F30-08EB2052AE7B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62795D2-BB75-2AEA-EC40-5A556600D418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3DA6CC2-7B74-3218-2641-601C1E83E4A7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769D590-693E-ACFE-5516-7C763E06EAF2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2080271-EDFF-08E3-60D6-727105EA1408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AE2EF9E-7766-9506-B8D3-FCC93716B830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314FEB2-233C-9169-4759-194E0B878A78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F31BF13-9E5A-B843-DF95-8034D315D58A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42816A0-8272-977B-269F-DF9E077F5D1D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DF26B007-01CF-267C-F1E4-97D66ECA1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A6369BA9-7AD2-A3B7-3085-A88F40DC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111A4596-45F1-EEBC-7131-2514AA9A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3C7FCAB-7FC4-580F-DD90-E04D1D367CF8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BF3949F4-F6B7-567A-CC05-4828FEE6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002CDF60-992F-DE02-AFD7-7C3335D81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0CFB89BC-DFDB-1F61-142A-601870BD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9994250-9374-4CDE-00A2-D823608CA31A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02A8BE41-7AB7-A53A-B9EB-FA61EF4A2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C8B52D20-7005-DEC5-21C7-E689D2F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2087E388-897B-A7C8-1B98-2DFA4E88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491997A-FB5B-00CC-EDC1-089B5A3E6054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78A88BBE-D0E8-616A-A918-7719CB62C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06326757-39BB-5297-3FA6-6AC9A13E1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119147FE-E119-3CB5-9D8E-5D9CEE7F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9E94A28-6E18-098F-58ED-74C49E355232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200CF54A-DF54-DB20-B805-BCFBBC007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E6919A37-CA79-80B1-A694-347A5B5E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FF5B2C37-D6A7-9277-F0B7-3CA0BD184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E76844A-66CD-645B-EBCB-6D7EE2C1EC36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21631AD3-694F-8D7E-877E-D3E91E7F1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D00F7930-DBA6-5259-47E1-1201D9F1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0DD62D55-AD62-4081-919C-9DB9922D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D9314CA-E787-7348-3A98-AE3C12B70722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5D4DC6F7-4C13-6966-B6BB-35F293918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995AC4D3-1052-7385-6B50-A6CB70837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E5DBBFD9-F968-DB96-8236-A8735F17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23CF328-496B-5423-7C5C-18582F25AA55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BF737EE-5ED1-5A96-8973-2698539547E3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34E91FA-6BDA-29A8-68C4-8ED94CA49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92306E0-F14C-6DBA-05CE-F60D7F038A43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7B068E7-1EF0-AF07-048C-EC8EF26DE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7782258-BF5C-EABC-C965-70AC57965400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B004ED9-6BCE-2C5B-1732-53FBD0092DAE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C5EF251-941E-1C72-F880-7144F66304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9CA6C19-9607-88DD-BFE7-066270F8FD82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C73FCC1C-EF59-9D7B-DFFE-0076D80611D2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07DF58F4-D66C-6E87-8C8C-40FCB5133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A1E7633-02F0-1A1B-53D9-F22419678F1D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DB99FBB-5326-F595-1FD1-A8EEB255C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DF5EED8-C753-B610-3ECA-7691C8019124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EFD47AF-D5C3-1A23-E33A-A55E3863A08A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16F5602C-BE6C-F407-7D66-C0B21D48B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16B9AA8D-2976-1981-9132-5E39A861B90B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4929BC12-CFD5-934A-FE99-886A1462A8A8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516B32B6-FEA1-0E0D-E7EB-2E06A0643045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FB7B2E-6FEC-42C3-66EE-12805DC116E1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9063A88-7C62-0845-1CE2-AA0B51974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6CD665-4296-8DF3-957B-0EA53FCDE572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0DEBF81-B2D5-C586-618A-C4F4C1302C7C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E477456-3936-8A13-4E48-583AF76543D9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9BFA2015-589F-A273-C641-9FA10CC57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2827020-3914-ABBD-E1CD-9A2CF4826B9B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chemeClr val="bg2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chemeClr val="bg2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63FD0B-EF9A-51C0-BE70-12C1BE98A67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9" name="Arrow: Chevron 42">
              <a:extLst>
                <a:ext uri="{FF2B5EF4-FFF2-40B4-BE49-F238E27FC236}">
                  <a16:creationId xmlns:a16="http://schemas.microsoft.com/office/drawing/2014/main" id="{3C581DC0-6E90-15E0-2888-0E4071C99D0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20" name="Arrow: Chevron 43">
              <a:extLst>
                <a:ext uri="{FF2B5EF4-FFF2-40B4-BE49-F238E27FC236}">
                  <a16:creationId xmlns:a16="http://schemas.microsoft.com/office/drawing/2014/main" id="{EFC55687-F33D-EE87-2556-33D6F0C8F486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1" name="Arrow: Chevron 45">
              <a:extLst>
                <a:ext uri="{FF2B5EF4-FFF2-40B4-BE49-F238E27FC236}">
                  <a16:creationId xmlns:a16="http://schemas.microsoft.com/office/drawing/2014/main" id="{FF2604AF-49EE-E373-58FF-2AEE8F52001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2" name="Arrow: Chevron 46">
              <a:extLst>
                <a:ext uri="{FF2B5EF4-FFF2-40B4-BE49-F238E27FC236}">
                  <a16:creationId xmlns:a16="http://schemas.microsoft.com/office/drawing/2014/main" id="{9E74A296-AAF0-34C8-DC46-C08BAB2261D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5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75CF-F998-6D7E-5863-1DF6B888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0E62C154-79F1-FEF7-38A6-39A052A7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35" y="1974570"/>
            <a:ext cx="1574800" cy="596900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97D2C2-C47E-19A3-5521-8F6F63D59400}"/>
              </a:ext>
            </a:extLst>
          </p:cNvPr>
          <p:cNvGrpSpPr/>
          <p:nvPr/>
        </p:nvGrpSpPr>
        <p:grpSpPr>
          <a:xfrm>
            <a:off x="2916128" y="1283286"/>
            <a:ext cx="1984789" cy="1984928"/>
            <a:chOff x="-2842888" y="3882585"/>
            <a:chExt cx="2012595" cy="199350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6E3AB105-1C0F-E235-03D3-9AAD79B5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23795" y="3882585"/>
              <a:ext cx="1993502" cy="1993501"/>
            </a:xfrm>
            <a:prstGeom prst="rect">
              <a:avLst/>
            </a:prstGeom>
            <a:ln w="31750">
              <a:solidFill>
                <a:srgbClr val="C00600"/>
              </a:solidFill>
            </a:ln>
          </p:spPr>
        </p:pic>
        <p:pic>
          <p:nvPicPr>
            <p:cNvPr id="130" name="Graphic 129" descr="Badge Follow with solid fill">
              <a:extLst>
                <a:ext uri="{FF2B5EF4-FFF2-40B4-BE49-F238E27FC236}">
                  <a16:creationId xmlns:a16="http://schemas.microsoft.com/office/drawing/2014/main" id="{33BF971D-6950-040D-CF96-96985D80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839149" y="4955583"/>
              <a:ext cx="314343" cy="314343"/>
            </a:xfrm>
            <a:prstGeom prst="rect">
              <a:avLst/>
            </a:prstGeom>
          </p:spPr>
        </p:pic>
        <p:pic>
          <p:nvPicPr>
            <p:cNvPr id="131" name="Graphic 130" descr="Badge Unfollow with solid fill">
              <a:extLst>
                <a:ext uri="{FF2B5EF4-FFF2-40B4-BE49-F238E27FC236}">
                  <a16:creationId xmlns:a16="http://schemas.microsoft.com/office/drawing/2014/main" id="{C3F0DE00-4727-960B-F4F9-BDFC8879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-2842888" y="5541313"/>
              <a:ext cx="314343" cy="314343"/>
            </a:xfrm>
            <a:prstGeom prst="rect">
              <a:avLst/>
            </a:prstGeom>
          </p:spPr>
        </p:pic>
        <p:pic>
          <p:nvPicPr>
            <p:cNvPr id="71" name="Picture 70" descr="A red and white stop sign&#10;&#10;Description automatically generated">
              <a:extLst>
                <a:ext uri="{FF2B5EF4-FFF2-40B4-BE49-F238E27FC236}">
                  <a16:creationId xmlns:a16="http://schemas.microsoft.com/office/drawing/2014/main" id="{BDD560A2-289D-A8F9-90EF-B2018B40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71217" y="4085125"/>
              <a:ext cx="1476709" cy="147670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27A3-8863-63DF-68AC-36B74EF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FB5AB-E850-F195-1C5C-37C5CF2C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863003" cy="770467"/>
          </a:xfrm>
        </p:spPr>
        <p:txBody>
          <a:bodyPr wrap="square" rIns="0">
            <a:normAutofit/>
          </a:bodyPr>
          <a:lstStyle/>
          <a:p>
            <a:r>
              <a:rPr lang="en-US" dirty="0"/>
              <a:t>Nanopore Sequencing &amp; Real-Time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F1364C-F359-DEE7-ECFC-D9B7BF62FC1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9A00DDD5-C57C-B2FB-8EF1-DCA29001F95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CB76D8D-9FE5-74B6-949A-1F3ECB7F826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46D02569-5106-948C-52BD-F3B35165F62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7DE1CD3E-C5D7-83ED-2678-F487B7587EA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1BE5A1F-9A35-3A67-3479-2E6C8C06358D}"/>
              </a:ext>
            </a:extLst>
          </p:cNvPr>
          <p:cNvGrpSpPr/>
          <p:nvPr/>
        </p:nvGrpSpPr>
        <p:grpSpPr>
          <a:xfrm>
            <a:off x="2907393" y="1285260"/>
            <a:ext cx="2006059" cy="1986965"/>
            <a:chOff x="2907393" y="1285260"/>
            <a:chExt cx="2006059" cy="1986965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753534A1-3763-774E-E83D-291101F76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6487" y="1285260"/>
              <a:ext cx="1986965" cy="1986965"/>
            </a:xfrm>
            <a:prstGeom prst="rect">
              <a:avLst/>
            </a:prstGeom>
            <a:noFill/>
            <a:ln w="31750">
              <a:solidFill>
                <a:srgbClr val="10813D"/>
              </a:solidFill>
            </a:ln>
          </p:spPr>
        </p:pic>
        <p:pic>
          <p:nvPicPr>
            <p:cNvPr id="55" name="Graphic 54" descr="Badge Follow with solid fill">
              <a:extLst>
                <a:ext uri="{FF2B5EF4-FFF2-40B4-BE49-F238E27FC236}">
                  <a16:creationId xmlns:a16="http://schemas.microsoft.com/office/drawing/2014/main" id="{32421486-41F2-01E6-CD6E-A7062B29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911132" y="2942457"/>
              <a:ext cx="314343" cy="314343"/>
            </a:xfrm>
            <a:prstGeom prst="rect">
              <a:avLst/>
            </a:prstGeom>
          </p:spPr>
        </p:pic>
        <p:pic>
          <p:nvPicPr>
            <p:cNvPr id="56" name="Graphic 55" descr="Badge Unfollow with solid fill">
              <a:extLst>
                <a:ext uri="{FF2B5EF4-FFF2-40B4-BE49-F238E27FC236}">
                  <a16:creationId xmlns:a16="http://schemas.microsoft.com/office/drawing/2014/main" id="{00BB6D38-7716-9D36-16C6-586BB58F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907393" y="2362962"/>
              <a:ext cx="314343" cy="314343"/>
            </a:xfrm>
            <a:prstGeom prst="rect">
              <a:avLst/>
            </a:prstGeom>
          </p:spPr>
        </p:pic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77A77E8A-91E1-E0EE-8DB9-CCF25F251E95}"/>
              </a:ext>
            </a:extLst>
          </p:cNvPr>
          <p:cNvSpPr/>
          <p:nvPr/>
        </p:nvSpPr>
        <p:spPr>
          <a:xfrm>
            <a:off x="-159026" y="3882586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Signals: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Ionic current measurements generated at a certain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8CBAC4D-EAB3-2775-B4C4-0FE9439B1FCE}"/>
              </a:ext>
            </a:extLst>
          </p:cNvPr>
          <p:cNvSpPr/>
          <p:nvPr/>
        </p:nvSpPr>
        <p:spPr>
          <a:xfrm>
            <a:off x="-159026" y="5613502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Decisions:</a:t>
            </a:r>
            <a:r>
              <a:rPr lang="en-GB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sequencing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based on real-time analysis</a:t>
            </a:r>
            <a:endParaRPr lang="en-CH" sz="20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EEA3AE-64BB-04A0-15EF-58D828CC10D2}"/>
              </a:ext>
            </a:extLst>
          </p:cNvPr>
          <p:cNvSpPr/>
          <p:nvPr/>
        </p:nvSpPr>
        <p:spPr>
          <a:xfrm>
            <a:off x="-159026" y="4748044"/>
            <a:ext cx="9481930" cy="576000"/>
          </a:xfrm>
          <a:prstGeom prst="rect">
            <a:avLst/>
          </a:prstGeom>
          <a:solidFill>
            <a:srgbClr val="E6F0FF"/>
          </a:solidFill>
          <a:ln w="3175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Analyzing raw signals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instantly as they are generated</a:t>
            </a:r>
            <a:endParaRPr lang="en-GB" sz="2000" b="1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807D8-FAD2-4344-7973-84F2A6D1E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639" y="1804848"/>
            <a:ext cx="2108829" cy="9477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F1269-71DD-7F9D-4155-48EF2D1EA423}"/>
              </a:ext>
            </a:extLst>
          </p:cNvPr>
          <p:cNvSpPr txBox="1"/>
          <p:nvPr/>
        </p:nvSpPr>
        <p:spPr>
          <a:xfrm>
            <a:off x="349173" y="1204036"/>
            <a:ext cx="1693760" cy="5741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Nanopore Sequencer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8FA71-8886-4ED5-74E5-B87557E28515}"/>
              </a:ext>
            </a:extLst>
          </p:cNvPr>
          <p:cNvGrpSpPr/>
          <p:nvPr/>
        </p:nvGrpSpPr>
        <p:grpSpPr>
          <a:xfrm>
            <a:off x="2159798" y="926636"/>
            <a:ext cx="2814585" cy="2363755"/>
            <a:chOff x="2159798" y="926636"/>
            <a:chExt cx="2814585" cy="236375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7A15C-434A-71CA-3131-758892887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9798" y="1267093"/>
              <a:ext cx="751334" cy="935017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EA851D-2C34-1605-CA26-12665943238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798" y="2202110"/>
              <a:ext cx="766689" cy="1088281"/>
            </a:xfrm>
            <a:prstGeom prst="straightConnector1">
              <a:avLst/>
            </a:prstGeom>
            <a:ln w="31750">
              <a:solidFill>
                <a:srgbClr val="10813D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688A47-6020-3F10-2FCD-D80DE58926A9}"/>
                </a:ext>
              </a:extLst>
            </p:cNvPr>
            <p:cNvSpPr txBox="1"/>
            <p:nvPr/>
          </p:nvSpPr>
          <p:spPr>
            <a:xfrm>
              <a:off x="2865555" y="926636"/>
              <a:ext cx="210882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</a:t>
              </a: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Nanopore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2E079B-EB7C-C54E-2CD9-A8D1C750DC8A}"/>
              </a:ext>
            </a:extLst>
          </p:cNvPr>
          <p:cNvSpPr txBox="1"/>
          <p:nvPr/>
        </p:nvSpPr>
        <p:spPr>
          <a:xfrm>
            <a:off x="5203751" y="1356098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A24AB-567E-CB8C-EDBE-760807E901F4}"/>
              </a:ext>
            </a:extLst>
          </p:cNvPr>
          <p:cNvCxnSpPr>
            <a:cxnSpLocks/>
          </p:cNvCxnSpPr>
          <p:nvPr/>
        </p:nvCxnSpPr>
        <p:spPr>
          <a:xfrm flipV="1">
            <a:off x="4183402" y="2001392"/>
            <a:ext cx="1406069" cy="647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ECCE4E-386F-A90C-0EF6-ECF45A3B4437}"/>
              </a:ext>
            </a:extLst>
          </p:cNvPr>
          <p:cNvCxnSpPr>
            <a:cxnSpLocks/>
          </p:cNvCxnSpPr>
          <p:nvPr/>
        </p:nvCxnSpPr>
        <p:spPr>
          <a:xfrm flipV="1">
            <a:off x="4259295" y="2559310"/>
            <a:ext cx="1330176" cy="1023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4BE2200-C28A-BC56-A745-7E72C652AFF1}"/>
              </a:ext>
            </a:extLst>
          </p:cNvPr>
          <p:cNvSpPr txBox="1"/>
          <p:nvPr/>
        </p:nvSpPr>
        <p:spPr>
          <a:xfrm>
            <a:off x="0" y="6923123"/>
            <a:ext cx="3504801" cy="1538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2"/>
              </a:rPr>
              <a:t>https://nanoporetech.com/platform/technology/basecalling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8958B9-5395-3204-0A6B-3852AFCC2A03}"/>
              </a:ext>
            </a:extLst>
          </p:cNvPr>
          <p:cNvGrpSpPr/>
          <p:nvPr/>
        </p:nvGrpSpPr>
        <p:grpSpPr>
          <a:xfrm>
            <a:off x="7271499" y="1341730"/>
            <a:ext cx="1717077" cy="1524065"/>
            <a:chOff x="7271499" y="1341730"/>
            <a:chExt cx="1717077" cy="152406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552D2A2-01E1-F0A9-778B-2027A7AD65C6}"/>
                </a:ext>
              </a:extLst>
            </p:cNvPr>
            <p:cNvGrpSpPr/>
            <p:nvPr/>
          </p:nvGrpSpPr>
          <p:grpSpPr>
            <a:xfrm>
              <a:off x="7771436" y="1691690"/>
              <a:ext cx="1174105" cy="1174105"/>
              <a:chOff x="7765046" y="1516805"/>
              <a:chExt cx="1174105" cy="117410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8B883A0-C118-C76A-EDAF-9E27A0FF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5046" y="1516805"/>
                <a:ext cx="1174105" cy="1174105"/>
              </a:xfrm>
              <a:prstGeom prst="rect">
                <a:avLst/>
              </a:prstGeom>
            </p:spPr>
          </p:pic>
          <p:pic>
            <p:nvPicPr>
              <p:cNvPr id="61" name="Graphic 60" descr="Processor with solid fill">
                <a:extLst>
                  <a:ext uri="{FF2B5EF4-FFF2-40B4-BE49-F238E27FC236}">
                    <a16:creationId xmlns:a16="http://schemas.microsoft.com/office/drawing/2014/main" id="{FC3B0994-B1A0-2657-66A8-BDB06E358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8102159" y="1801364"/>
                <a:ext cx="499879" cy="495574"/>
              </a:xfrm>
              <a:prstGeom prst="rect">
                <a:avLst/>
              </a:prstGeom>
            </p:spPr>
          </p:pic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CF92CCF-6933-5975-9ABE-2E1A64BFB537}"/>
                </a:ext>
              </a:extLst>
            </p:cNvPr>
            <p:cNvCxnSpPr>
              <a:cxnSpLocks/>
            </p:cNvCxnSpPr>
            <p:nvPr/>
          </p:nvCxnSpPr>
          <p:spPr>
            <a:xfrm>
              <a:off x="7271499" y="2276329"/>
              <a:ext cx="419276" cy="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6BB2D0-8074-BE9C-F303-B6E3F6F0FC02}"/>
                </a:ext>
              </a:extLst>
            </p:cNvPr>
            <p:cNvSpPr txBox="1"/>
            <p:nvPr/>
          </p:nvSpPr>
          <p:spPr>
            <a:xfrm>
              <a:off x="7728400" y="1341730"/>
              <a:ext cx="1260176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AF4891B9-6C82-077D-B2B3-384915F5EF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589471" y="2018067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0D0CFE9D-3084-8EA2-FC2A-35F2015D55AE}"/>
              </a:ext>
            </a:extLst>
          </p:cNvPr>
          <p:cNvSpPr txBox="1"/>
          <p:nvPr/>
        </p:nvSpPr>
        <p:spPr>
          <a:xfrm>
            <a:off x="0" y="7172705"/>
            <a:ext cx="9144000" cy="1538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sz="1000" dirty="0">
                <a:latin typeface="Avenir Next" panose="020B0503020202020204" pitchFamily="34" charset="0"/>
                <a:hlinkClick r:id="rId17"/>
              </a:rPr>
              <a:t>https://blogs.ed.ac.uk/institute-genetics-cancer/2020/04/08/nanopore-sequencing-controversial-world-records-and-whale-watching/</a:t>
            </a:r>
            <a:r>
              <a:rPr lang="en-US" sz="1000" dirty="0">
                <a:latin typeface="Avenir Next" panose="020B0503020202020204" pitchFamily="34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387A2-2113-D5B4-BE54-6A1DDFA98172}"/>
              </a:ext>
            </a:extLst>
          </p:cNvPr>
          <p:cNvGrpSpPr/>
          <p:nvPr/>
        </p:nvGrpSpPr>
        <p:grpSpPr>
          <a:xfrm>
            <a:off x="3221736" y="2637324"/>
            <a:ext cx="5210291" cy="539225"/>
            <a:chOff x="3221736" y="2637324"/>
            <a:chExt cx="5210291" cy="539225"/>
          </a:xfrm>
        </p:grpSpPr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02BE2E52-210B-0B8C-BB1D-78387DE37724}"/>
                </a:ext>
              </a:extLst>
            </p:cNvPr>
            <p:cNvSpPr/>
            <p:nvPr/>
          </p:nvSpPr>
          <p:spPr>
            <a:xfrm rot="10800000">
              <a:off x="3221736" y="3029468"/>
              <a:ext cx="5166614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Striped Right Arrow 141">
              <a:extLst>
                <a:ext uri="{FF2B5EF4-FFF2-40B4-BE49-F238E27FC236}">
                  <a16:creationId xmlns:a16="http://schemas.microsoft.com/office/drawing/2014/main" id="{A0DD2315-DDCF-8F82-2D71-05133D15ED57}"/>
                </a:ext>
              </a:extLst>
            </p:cNvPr>
            <p:cNvSpPr/>
            <p:nvPr/>
          </p:nvSpPr>
          <p:spPr>
            <a:xfrm rot="5400000">
              <a:off x="8110700" y="2811570"/>
              <a:ext cx="495573" cy="147081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4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2" grpId="0" animBg="1"/>
      <p:bldP spid="73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109708-C0EE-C029-DB20-C5083C8D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954443" cy="770467"/>
          </a:xfrm>
        </p:spPr>
        <p:txBody>
          <a:bodyPr lIns="0" rIns="0"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  <a:ea typeface="+mn-ea"/>
              </a:rPr>
              <a:t>Key Applications of Genome Analysis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E38B30-0FC2-EED4-19C4-A2F213DB7E26}"/>
              </a:ext>
            </a:extLst>
          </p:cNvPr>
          <p:cNvGrpSpPr/>
          <p:nvPr/>
        </p:nvGrpSpPr>
        <p:grpSpPr>
          <a:xfrm>
            <a:off x="207154" y="989275"/>
            <a:ext cx="4297680" cy="2666844"/>
            <a:chOff x="207154" y="989275"/>
            <a:chExt cx="4297680" cy="2666844"/>
          </a:xfrm>
        </p:grpSpPr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9217C2C4-DDF6-D7C2-5BD3-C256134D1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547" y="989275"/>
              <a:ext cx="1968896" cy="1965960"/>
            </a:xfrm>
            <a:prstGeom prst="roundRect">
              <a:avLst>
                <a:gd name="adj" fmla="val 35390"/>
              </a:avLst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51413F-670E-2A19-24B9-FFE5FFC64063}"/>
                </a:ext>
              </a:extLst>
            </p:cNvPr>
            <p:cNvSpPr/>
            <p:nvPr/>
          </p:nvSpPr>
          <p:spPr>
            <a:xfrm>
              <a:off x="207154" y="3040566"/>
              <a:ext cx="42976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Uncovering and treating diseases</a:t>
              </a:r>
              <a:b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linked to genomic variations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1F351-EF22-0D7E-F94C-B34A775A9988}"/>
              </a:ext>
            </a:extLst>
          </p:cNvPr>
          <p:cNvGrpSpPr/>
          <p:nvPr/>
        </p:nvGrpSpPr>
        <p:grpSpPr>
          <a:xfrm>
            <a:off x="1088927" y="3955175"/>
            <a:ext cx="2534134" cy="2604453"/>
            <a:chOff x="1088927" y="3955175"/>
            <a:chExt cx="2534134" cy="26044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BFB8AC-C750-8518-1FBC-06E60DF658C5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97D67-7AE1-4AA4-9913-6C754268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B97F4-B8D3-E9A9-A546-BD2782D336D8}"/>
              </a:ext>
            </a:extLst>
          </p:cNvPr>
          <p:cNvGrpSpPr/>
          <p:nvPr/>
        </p:nvGrpSpPr>
        <p:grpSpPr>
          <a:xfrm>
            <a:off x="5608996" y="3955175"/>
            <a:ext cx="2446077" cy="2612207"/>
            <a:chOff x="5608996" y="3955175"/>
            <a:chExt cx="2446077" cy="26122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3DD1AF-C105-17E7-8667-206E21015C1E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12" name="Picture 11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28ECC5D5-2444-6C2E-A181-0801C9DC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DB0E97-DB83-E334-A563-93E609B7E51D}"/>
              </a:ext>
            </a:extLst>
          </p:cNvPr>
          <p:cNvGrpSpPr/>
          <p:nvPr/>
        </p:nvGrpSpPr>
        <p:grpSpPr>
          <a:xfrm>
            <a:off x="5084180" y="989275"/>
            <a:ext cx="3517486" cy="2666844"/>
            <a:chOff x="5084180" y="989275"/>
            <a:chExt cx="3517486" cy="2666844"/>
          </a:xfrm>
        </p:grpSpPr>
        <p:pic>
          <p:nvPicPr>
            <p:cNvPr id="14" name="Picture 13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17BDF2DC-0F02-DC5A-ABD5-36F0658A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ED0D9D-09D9-4FA1-C7B1-1EA771BF6BA9}"/>
                </a:ext>
              </a:extLst>
            </p:cNvPr>
            <p:cNvSpPr/>
            <p:nvPr/>
          </p:nvSpPr>
          <p:spPr>
            <a:xfrm>
              <a:off x="5084180" y="3040566"/>
              <a:ext cx="3517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</a:t>
              </a: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ing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genomes</a:t>
              </a: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solve</a:t>
              </a:r>
              <a:b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fundamental challenges of life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94573C1-8ED5-D579-1FF8-B331C1DF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CF11-6DEE-82CE-0F4D-A5E8ED25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E877A-E7E5-9F7D-F983-7010B7C0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50A52-512A-B4B3-2A5D-B6002F1C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Real-Time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70C37F-C932-1849-767C-69315FFA25B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AFAADE09-780C-BDBD-0BA0-1ACC3C17ECE3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60EAC69-4346-2882-C3EE-D443481C7E6E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F6B12EF8-9DB9-B692-1702-6495403195C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9DC4D2F-BFEF-3BCF-75A3-7E012F6C5A0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493A-04D4-F3FC-BEC1-D37F3CD34CBF}"/>
              </a:ext>
            </a:extLst>
          </p:cNvPr>
          <p:cNvGrpSpPr/>
          <p:nvPr/>
        </p:nvGrpSpPr>
        <p:grpSpPr>
          <a:xfrm>
            <a:off x="689651" y="1425452"/>
            <a:ext cx="7725019" cy="764703"/>
            <a:chOff x="311193" y="1971533"/>
            <a:chExt cx="7725019" cy="764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D0CECB-3D70-8488-AFB5-E41F96C8BB77}"/>
                </a:ext>
              </a:extLst>
            </p:cNvPr>
            <p:cNvSpPr txBox="1"/>
            <p:nvPr/>
          </p:nvSpPr>
          <p:spPr>
            <a:xfrm>
              <a:off x="311193" y="2413405"/>
              <a:ext cx="5114559" cy="322831"/>
            </a:xfrm>
            <a:prstGeom prst="roundRect">
              <a:avLst>
                <a:gd name="adj" fmla="val 9377"/>
              </a:avLst>
            </a:prstGeom>
            <a:solidFill>
              <a:srgbClr val="F2EEFD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02271-EFE9-AC41-4432-766740B2FDAC}"/>
                </a:ext>
              </a:extLst>
            </p:cNvPr>
            <p:cNvSpPr txBox="1"/>
            <p:nvPr/>
          </p:nvSpPr>
          <p:spPr>
            <a:xfrm>
              <a:off x="5459823" y="2413403"/>
              <a:ext cx="2576389" cy="322831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483C7F-B730-35C7-F1A8-6760B324A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93" y="2312838"/>
              <a:ext cx="7725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8C1E1-5D6D-C34C-CEAD-C7C503EC31A6}"/>
                </a:ext>
              </a:extLst>
            </p:cNvPr>
            <p:cNvSpPr txBox="1"/>
            <p:nvPr/>
          </p:nvSpPr>
          <p:spPr>
            <a:xfrm>
              <a:off x="3566598" y="1971533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C4720-24A1-7616-F7BC-AD52AD748E95}"/>
              </a:ext>
            </a:extLst>
          </p:cNvPr>
          <p:cNvGrpSpPr/>
          <p:nvPr/>
        </p:nvGrpSpPr>
        <p:grpSpPr>
          <a:xfrm>
            <a:off x="173967" y="3630546"/>
            <a:ext cx="8577371" cy="548640"/>
            <a:chOff x="2097011" y="5585895"/>
            <a:chExt cx="8577371" cy="5486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4D2FBD-E6B8-B7F8-F83F-92B65A095D66}"/>
                </a:ext>
              </a:extLst>
            </p:cNvPr>
            <p:cNvSpPr/>
            <p:nvPr/>
          </p:nvSpPr>
          <p:spPr>
            <a:xfrm>
              <a:off x="2753071" y="5704275"/>
              <a:ext cx="79213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CED5DB7-8729-80E0-8BA5-5A299DBA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996DC-E271-1B82-A5D7-DCD8A67E105F}"/>
              </a:ext>
            </a:extLst>
          </p:cNvPr>
          <p:cNvGrpSpPr/>
          <p:nvPr/>
        </p:nvGrpSpPr>
        <p:grpSpPr>
          <a:xfrm>
            <a:off x="766629" y="871889"/>
            <a:ext cx="7610742" cy="548640"/>
            <a:chOff x="2097011" y="5585895"/>
            <a:chExt cx="7610742" cy="5486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0D0C47-1BDB-0701-8861-96B60B757907}"/>
                </a:ext>
              </a:extLst>
            </p:cNvPr>
            <p:cNvSpPr/>
            <p:nvPr/>
          </p:nvSpPr>
          <p:spPr>
            <a:xfrm>
              <a:off x="2753071" y="5704275"/>
              <a:ext cx="69546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analysis with sequencing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27177E-3082-1231-C249-53754875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CFFEF-CC50-7DB7-B273-399606FBCF35}"/>
              </a:ext>
            </a:extLst>
          </p:cNvPr>
          <p:cNvGrpSpPr/>
          <p:nvPr/>
        </p:nvGrpSpPr>
        <p:grpSpPr>
          <a:xfrm>
            <a:off x="689651" y="4218613"/>
            <a:ext cx="7764699" cy="786532"/>
            <a:chOff x="689651" y="4218613"/>
            <a:chExt cx="7764699" cy="7865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EE3CE5-E21C-0309-2185-A99BBD8F7AE0}"/>
                </a:ext>
              </a:extLst>
            </p:cNvPr>
            <p:cNvSpPr txBox="1"/>
            <p:nvPr/>
          </p:nvSpPr>
          <p:spPr>
            <a:xfrm>
              <a:off x="689652" y="4682314"/>
              <a:ext cx="7725316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Completely Sequenced Read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68B8C6-1491-7086-D3A0-06AF4E79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651" y="4574432"/>
              <a:ext cx="77646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45497-C668-8615-1A2F-409F9BDC592F}"/>
                </a:ext>
              </a:extLst>
            </p:cNvPr>
            <p:cNvSpPr txBox="1"/>
            <p:nvPr/>
          </p:nvSpPr>
          <p:spPr>
            <a:xfrm>
              <a:off x="3169203" y="4218613"/>
              <a:ext cx="2350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Sequenced Bases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4181-8260-CAD7-7D66-9733B37C7602}"/>
              </a:ext>
            </a:extLst>
          </p:cNvPr>
          <p:cNvGrpSpPr/>
          <p:nvPr/>
        </p:nvGrpSpPr>
        <p:grpSpPr>
          <a:xfrm>
            <a:off x="689651" y="2190153"/>
            <a:ext cx="7715756" cy="1037301"/>
            <a:chOff x="689651" y="2190153"/>
            <a:chExt cx="7715756" cy="1037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CEF18E-433D-71EE-08CF-8834580B77A4}"/>
                </a:ext>
              </a:extLst>
            </p:cNvPr>
            <p:cNvGrpSpPr/>
            <p:nvPr/>
          </p:nvGrpSpPr>
          <p:grpSpPr>
            <a:xfrm>
              <a:off x="689651" y="2190153"/>
              <a:ext cx="7715756" cy="1037301"/>
              <a:chOff x="311193" y="2736234"/>
              <a:chExt cx="7715756" cy="10373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CC83B-2AE5-2A15-5527-A80C17DD7EBC}"/>
                  </a:ext>
                </a:extLst>
              </p:cNvPr>
              <p:cNvSpPr txBox="1"/>
              <p:nvPr/>
            </p:nvSpPr>
            <p:spPr>
              <a:xfrm>
                <a:off x="311193" y="3450704"/>
                <a:ext cx="5268133" cy="322831"/>
              </a:xfrm>
              <a:prstGeom prst="roundRect">
                <a:avLst>
                  <a:gd name="adj" fmla="val 9377"/>
                </a:avLst>
              </a:prstGeom>
              <a:solidFill>
                <a:srgbClr val="F2EEFD"/>
              </a:solidFill>
              <a:ln w="28575">
                <a:solidFill>
                  <a:srgbClr val="4473C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&amp; Real-Time Analysis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631FEA-5BF7-D096-122E-9C9177931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9326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957909-3B5D-9212-D7BF-B884C1823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6949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DA828-8995-8133-1513-464075DE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9326" y="3612120"/>
                <a:ext cx="2447622" cy="0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FD9BB5-F125-CF9C-673D-40FA1095D334}"/>
                  </a:ext>
                </a:extLst>
              </p:cNvPr>
              <p:cNvSpPr txBox="1"/>
              <p:nvPr/>
            </p:nvSpPr>
            <p:spPr>
              <a:xfrm>
                <a:off x="5830756" y="3270481"/>
                <a:ext cx="1944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Latency</a:t>
                </a:r>
              </a:p>
            </p:txBody>
          </p:sp>
        </p:grpSp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090E8206-4BDF-FD1D-9C06-5959D7B10330}"/>
                </a:ext>
              </a:extLst>
            </p:cNvPr>
            <p:cNvSpPr/>
            <p:nvPr/>
          </p:nvSpPr>
          <p:spPr>
            <a:xfrm rot="5400000">
              <a:off x="3058130" y="2473021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38029-64A1-D096-43F7-9CD049D1BD3E}"/>
              </a:ext>
            </a:extLst>
          </p:cNvPr>
          <p:cNvGrpSpPr/>
          <p:nvPr/>
        </p:nvGrpSpPr>
        <p:grpSpPr>
          <a:xfrm>
            <a:off x="689651" y="5013978"/>
            <a:ext cx="7764699" cy="1549909"/>
            <a:chOff x="689651" y="5013978"/>
            <a:chExt cx="7764699" cy="1549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6CAAE-DF31-1786-E7D6-3774ACBA3F67}"/>
                </a:ext>
              </a:extLst>
            </p:cNvPr>
            <p:cNvGrpSpPr/>
            <p:nvPr/>
          </p:nvGrpSpPr>
          <p:grpSpPr>
            <a:xfrm>
              <a:off x="689651" y="5013978"/>
              <a:ext cx="7764699" cy="1549909"/>
              <a:chOff x="396000" y="5194093"/>
              <a:chExt cx="7764699" cy="15499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E1087F-3B40-165D-5526-DACF7AEDCB75}"/>
                  </a:ext>
                </a:extLst>
              </p:cNvPr>
              <p:cNvSpPr txBox="1"/>
              <p:nvPr/>
            </p:nvSpPr>
            <p:spPr>
              <a:xfrm>
                <a:off x="396000" y="5897617"/>
                <a:ext cx="3117220" cy="322831"/>
              </a:xfrm>
              <a:prstGeom prst="roundRect">
                <a:avLst>
                  <a:gd name="adj" fmla="val 9377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Partially Sequenced Read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A836F-2566-1089-E43C-965BEEDF035F}"/>
                  </a:ext>
                </a:extLst>
              </p:cNvPr>
              <p:cNvSpPr txBox="1"/>
              <p:nvPr/>
            </p:nvSpPr>
            <p:spPr>
              <a:xfrm>
                <a:off x="1588263" y="6405448"/>
                <a:ext cx="516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is stopped early with a real-time decision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E28BB9-9C66-73D7-FD76-1138F8D05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C66CD42-F90C-608A-BA27-55EF6850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027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2EB8A1-EA9E-8771-E60F-A1E511155D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291" y="6066894"/>
                <a:ext cx="4634408" cy="3085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3F9FA-7A51-0585-76BC-919EE38A7827}"/>
                  </a:ext>
                </a:extLst>
              </p:cNvPr>
              <p:cNvSpPr txBox="1"/>
              <p:nvPr/>
            </p:nvSpPr>
            <p:spPr>
              <a:xfrm>
                <a:off x="3832857" y="5728340"/>
                <a:ext cx="4021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Sequencing Time (and Cost)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068836-66B2-E30A-F67D-74A648A69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6059033"/>
                <a:ext cx="1" cy="4243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0CACA2EE-5FD3-488A-6FD2-9399FF191713}"/>
                </a:ext>
              </a:extLst>
            </p:cNvPr>
            <p:cNvSpPr/>
            <p:nvPr/>
          </p:nvSpPr>
          <p:spPr>
            <a:xfrm rot="5400000">
              <a:off x="1960528" y="528569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F2ED3-7464-8E35-6D22-FC72C7ACD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29ECBAFB-55A6-96D9-A786-E038BE19D0AD}"/>
              </a:ext>
            </a:extLst>
          </p:cNvPr>
          <p:cNvCxnSpPr>
            <a:cxnSpLocks/>
          </p:cNvCxnSpPr>
          <p:nvPr/>
        </p:nvCxnSpPr>
        <p:spPr>
          <a:xfrm>
            <a:off x="2290756" y="1972502"/>
            <a:ext cx="4813935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82756CD-DEAE-2059-DC68-63F23C86CD8B}"/>
              </a:ext>
            </a:extLst>
          </p:cNvPr>
          <p:cNvSpPr/>
          <p:nvPr/>
        </p:nvSpPr>
        <p:spPr>
          <a:xfrm>
            <a:off x="2288779" y="1638332"/>
            <a:ext cx="4804722" cy="64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8B011-4B16-9BF0-AF1E-586FA1BA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CC66EC-BF20-FBD3-EDFE-D6472886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Raw Signal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1758C9-A61D-6BFA-4422-155F8773F3D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95145852-E6ED-F291-68A0-661C1E30E4F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5C12820-1852-BFD0-C7E3-33E2F2A5536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0F3604A-8091-E102-C338-B4FA7F088F7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5351B620-E747-6290-F95D-11B009D2F7C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E87F7F80-5EFB-EF9B-8287-9E41084D5D69}"/>
              </a:ext>
            </a:extLst>
          </p:cNvPr>
          <p:cNvSpPr txBox="1"/>
          <p:nvPr/>
        </p:nvSpPr>
        <p:spPr>
          <a:xfrm>
            <a:off x="542017" y="1276794"/>
            <a:ext cx="156586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404038A-2ED4-891D-8E18-C201F62C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75277" y="1711827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11DE31-2C24-1B4F-98D0-E093A6803B8A}"/>
              </a:ext>
            </a:extLst>
          </p:cNvPr>
          <p:cNvGrpSpPr/>
          <p:nvPr/>
        </p:nvGrpSpPr>
        <p:grpSpPr>
          <a:xfrm>
            <a:off x="2290756" y="1276795"/>
            <a:ext cx="4121973" cy="1199599"/>
            <a:chOff x="2290756" y="1276795"/>
            <a:chExt cx="4121973" cy="119959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7ABBAE0-264E-C0AE-9954-868F2762BFF0}"/>
                </a:ext>
              </a:extLst>
            </p:cNvPr>
            <p:cNvSpPr/>
            <p:nvPr/>
          </p:nvSpPr>
          <p:spPr>
            <a:xfrm>
              <a:off x="4980202" y="1817054"/>
              <a:ext cx="1432527" cy="310896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US" sz="2000" b="1" kern="0" dirty="0"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5D953D3-E026-10B3-E5A0-5CCEAE3AEB64}"/>
                </a:ext>
              </a:extLst>
            </p:cNvPr>
            <p:cNvCxnSpPr>
              <a:cxnSpLocks/>
            </p:cNvCxnSpPr>
            <p:nvPr/>
          </p:nvCxnSpPr>
          <p:spPr>
            <a:xfrm>
              <a:off x="2290756" y="1972502"/>
              <a:ext cx="108576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7E30BF-A7E7-5E3A-6DD2-D52B0FFF5B8B}"/>
                </a:ext>
              </a:extLst>
            </p:cNvPr>
            <p:cNvGrpSpPr/>
            <p:nvPr/>
          </p:nvGrpSpPr>
          <p:grpSpPr>
            <a:xfrm>
              <a:off x="2865142" y="1276795"/>
              <a:ext cx="1599680" cy="1199599"/>
              <a:chOff x="2865142" y="1276795"/>
              <a:chExt cx="1599680" cy="119959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0F05AA8-28E3-6CEF-D129-99D7AD16226D}"/>
                  </a:ext>
                </a:extLst>
              </p:cNvPr>
              <p:cNvSpPr txBox="1"/>
              <p:nvPr/>
            </p:nvSpPr>
            <p:spPr>
              <a:xfrm>
                <a:off x="2916487" y="1276795"/>
                <a:ext cx="14965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Basecalling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BD6BEB32-1D85-162B-7E87-D9D7E99C6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331" t="968" r="12537" b="-968"/>
              <a:stretch/>
            </p:blipFill>
            <p:spPr>
              <a:xfrm>
                <a:off x="3414548" y="1667080"/>
                <a:ext cx="500869" cy="610845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08658BF2-54EA-A890-0EE7-02981936F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2865142" y="1584573"/>
                <a:ext cx="1599680" cy="891821"/>
              </a:xfrm>
              <a:prstGeom prst="rect">
                <a:avLst/>
              </a:prstGeom>
            </p:spPr>
          </p:pic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1F6D128-51D0-DDD2-758B-3F48AB6D06EB}"/>
                </a:ext>
              </a:extLst>
            </p:cNvPr>
            <p:cNvCxnSpPr>
              <a:cxnSpLocks/>
            </p:cNvCxnSpPr>
            <p:nvPr/>
          </p:nvCxnSpPr>
          <p:spPr>
            <a:xfrm>
              <a:off x="4068397" y="1972502"/>
              <a:ext cx="8054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3C49944-A33C-7C72-FC64-5C260897D108}"/>
              </a:ext>
            </a:extLst>
          </p:cNvPr>
          <p:cNvCxnSpPr>
            <a:cxnSpLocks/>
          </p:cNvCxnSpPr>
          <p:nvPr/>
        </p:nvCxnSpPr>
        <p:spPr>
          <a:xfrm>
            <a:off x="6484808" y="1972502"/>
            <a:ext cx="619883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9B5FF8-8768-5311-1B18-843F096EDF62}"/>
              </a:ext>
            </a:extLst>
          </p:cNvPr>
          <p:cNvGrpSpPr/>
          <p:nvPr/>
        </p:nvGrpSpPr>
        <p:grpSpPr>
          <a:xfrm>
            <a:off x="6807790" y="1276794"/>
            <a:ext cx="1840319" cy="1199600"/>
            <a:chOff x="6807790" y="1276794"/>
            <a:chExt cx="1840319" cy="119960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938E136-2199-00CA-D448-16003F0759F6}"/>
                </a:ext>
              </a:extLst>
            </p:cNvPr>
            <p:cNvSpPr txBox="1"/>
            <p:nvPr/>
          </p:nvSpPr>
          <p:spPr>
            <a:xfrm>
              <a:off x="6807790" y="1276794"/>
              <a:ext cx="1840319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Mapping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BF7358-8255-37CF-12BB-555F33C72A3E}"/>
                </a:ext>
              </a:extLst>
            </p:cNvPr>
            <p:cNvGrpSpPr/>
            <p:nvPr/>
          </p:nvGrpSpPr>
          <p:grpSpPr>
            <a:xfrm>
              <a:off x="6928109" y="1584573"/>
              <a:ext cx="1599680" cy="891821"/>
              <a:chOff x="6928109" y="1584573"/>
              <a:chExt cx="1599680" cy="891821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3C82027F-6F1A-9938-0B7A-224DEF03B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E3208A8-DFAF-7464-CAD9-96C03C4B0C9B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4605907C-09F5-837B-1828-B1652DED55D3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9C7B051-88FE-050F-BA17-0C5075A98C63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F2C94D4D-88ED-0D1B-8E94-3868AC6D9C4A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89B432BC-7453-5A61-2420-12A976B6F5F6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BB993816-0CCE-5FF5-2F2E-4D8264E15221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9622351-D505-C64C-D867-E02ED80DEBB4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7A83A85-63EB-C670-64F4-C1FD19F4103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D3DA9-F142-9527-34A3-3E118DB46B1D}"/>
              </a:ext>
            </a:extLst>
          </p:cNvPr>
          <p:cNvGrpSpPr/>
          <p:nvPr/>
        </p:nvGrpSpPr>
        <p:grpSpPr>
          <a:xfrm>
            <a:off x="119635" y="2569501"/>
            <a:ext cx="7311634" cy="732226"/>
            <a:chOff x="2097011" y="5585895"/>
            <a:chExt cx="7311634" cy="7322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3BB82A-D113-7873-3251-6A3064FEF020}"/>
                </a:ext>
              </a:extLst>
            </p:cNvPr>
            <p:cNvSpPr/>
            <p:nvPr/>
          </p:nvSpPr>
          <p:spPr>
            <a:xfrm>
              <a:off x="2762050" y="5702568"/>
              <a:ext cx="6646595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 can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avoid</a:t>
              </a: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basecalling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step</a:t>
              </a:r>
              <a:b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directly analyzing raw signals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98EC25-1CB9-888B-EB33-7C5102B01E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D56D28-FF75-07F1-BA84-A49C78CF1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104" y="4235612"/>
            <a:ext cx="4826217" cy="1208023"/>
          </a:xfr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Converting the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  <a:br>
              <a:rPr lang="en-US" sz="2000" dirty="0"/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 expected signal values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US" sz="2000" dirty="0"/>
              <a:t>a pre-constructed</a:t>
            </a:r>
            <a:br>
              <a:rPr lang="en-US" sz="2000" dirty="0"/>
            </a:br>
            <a:r>
              <a:rPr lang="en-US" sz="2000" dirty="0"/>
              <a:t>sequence-to-signal conversion model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9A3D51-32F5-2A62-CD31-226C34959233}"/>
              </a:ext>
            </a:extLst>
          </p:cNvPr>
          <p:cNvGrpSpPr/>
          <p:nvPr/>
        </p:nvGrpSpPr>
        <p:grpSpPr>
          <a:xfrm>
            <a:off x="4794677" y="2539149"/>
            <a:ext cx="4286652" cy="3848134"/>
            <a:chOff x="4794677" y="2441178"/>
            <a:chExt cx="4286652" cy="38481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1CD971-9DA3-A825-D71E-9B909A067971}"/>
                </a:ext>
              </a:extLst>
            </p:cNvPr>
            <p:cNvGrpSpPr/>
            <p:nvPr/>
          </p:nvGrpSpPr>
          <p:grpSpPr>
            <a:xfrm>
              <a:off x="4794677" y="2441178"/>
              <a:ext cx="4286652" cy="3848134"/>
              <a:chOff x="4551621" y="2183148"/>
              <a:chExt cx="4286652" cy="384813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7101176-9152-B4BB-4B97-A3C117E52BA4}"/>
                  </a:ext>
                </a:extLst>
              </p:cNvPr>
              <p:cNvGrpSpPr/>
              <p:nvPr/>
            </p:nvGrpSpPr>
            <p:grpSpPr>
              <a:xfrm>
                <a:off x="4551621" y="2183148"/>
                <a:ext cx="4286652" cy="3848134"/>
                <a:chOff x="4551621" y="2183148"/>
                <a:chExt cx="4286652" cy="3848134"/>
              </a:xfrm>
            </p:grpSpPr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4AED640B-C4B2-712A-2ECB-86EC89A97C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25366" y="2183148"/>
                  <a:ext cx="1801473" cy="78731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ysDot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C093C5AE-1A1D-311F-50CC-E9B9E151E449}"/>
                    </a:ext>
                  </a:extLst>
                </p:cNvPr>
                <p:cNvSpPr/>
                <p:nvPr/>
              </p:nvSpPr>
              <p:spPr>
                <a:xfrm>
                  <a:off x="4551621" y="2943669"/>
                  <a:ext cx="4286652" cy="3087613"/>
                </a:xfrm>
                <a:prstGeom prst="roundRect">
                  <a:avLst/>
                </a:prstGeom>
                <a:noFill/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6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86A38B9-C5CB-B20B-D4F9-B4E8153C7457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2920498"/>
                <a:chOff x="4604469" y="3027226"/>
                <a:chExt cx="4180188" cy="2920498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30831F1-CC69-CFB9-E5F6-1F4D0005048D}"/>
                    </a:ext>
                  </a:extLst>
                </p:cNvPr>
                <p:cNvGrpSpPr/>
                <p:nvPr/>
              </p:nvGrpSpPr>
              <p:grpSpPr>
                <a:xfrm>
                  <a:off x="4604469" y="3027226"/>
                  <a:ext cx="4180188" cy="783573"/>
                  <a:chOff x="4604469" y="3027226"/>
                  <a:chExt cx="4180188" cy="783573"/>
                </a:xfrm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D6FC7DF-42AD-F6A2-2BC8-EE55B2D9B003}"/>
                      </a:ext>
                    </a:extLst>
                  </p:cNvPr>
                  <p:cNvSpPr/>
                  <p:nvPr/>
                </p:nvSpPr>
                <p:spPr>
                  <a:xfrm>
                    <a:off x="5503659" y="3027226"/>
                    <a:ext cx="2381809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Reference Genome</a:t>
                    </a:r>
                    <a:endParaRPr kumimoji="0" lang="en-US" sz="200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A7A44A06-673A-8316-8F8D-430F411CBFCD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4180188" cy="457201"/>
                    <a:chOff x="4604469" y="3353598"/>
                    <a:chExt cx="4180188" cy="457201"/>
                  </a:xfrm>
                </p:grpSpPr>
                <p:sp>
                  <p:nvSpPr>
                    <p:cNvPr id="151" name="Rounded Rectangle 150">
                      <a:extLst>
                        <a:ext uri="{FF2B5EF4-FFF2-40B4-BE49-F238E27FC236}">
                          <a16:creationId xmlns:a16="http://schemas.microsoft.com/office/drawing/2014/main" id="{8AE72501-708A-DA0F-9DEB-2A5EEF6EC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8944" y="3353599"/>
                      <a:ext cx="3831238" cy="457200"/>
                    </a:xfrm>
                    <a:prstGeom prst="roundRect">
                      <a:avLst/>
                    </a:prstGeom>
                    <a:solidFill>
                      <a:srgbClr val="FFE69A"/>
                    </a:solidFill>
                    <a:ln w="38100" cap="flat" cmpd="sng" algn="ctr">
                      <a:solidFill>
                        <a:srgbClr val="FFAE3C"/>
                      </a:solidFill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C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67A042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T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C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67A042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T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63DBE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A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C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63DBE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A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C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67A042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T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63DBE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AA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67A042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T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63DBE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A</a:t>
                      </a:r>
                      <a:r>
                        <a:rPr kumimoji="0" lang="en-CH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G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grpSp>
                  <p:nvGrpSpPr>
                    <p:cNvPr id="152" name="Group 151">
                      <a:extLst>
                        <a:ext uri="{FF2B5EF4-FFF2-40B4-BE49-F238E27FC236}">
                          <a16:creationId xmlns:a16="http://schemas.microsoft.com/office/drawing/2014/main" id="{7E4E79AD-3C47-F447-0C6B-30271A7111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42862" y="3353598"/>
                      <a:ext cx="641795" cy="457201"/>
                      <a:chOff x="4073343" y="1547359"/>
                      <a:chExt cx="641795" cy="457201"/>
                    </a:xfrm>
                  </p:grpSpPr>
                  <p:sp>
                    <p:nvSpPr>
                      <p:cNvPr id="153" name="Rounded Rectangle 152">
                        <a:extLst>
                          <a:ext uri="{FF2B5EF4-FFF2-40B4-BE49-F238E27FC236}">
                            <a16:creationId xmlns:a16="http://schemas.microsoft.com/office/drawing/2014/main" id="{4CE74E15-C940-6AD7-AE22-0091091861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73344" y="1547359"/>
                        <a:ext cx="641794" cy="457200"/>
                      </a:xfrm>
                      <a:prstGeom prst="roundRect">
                        <a:avLst/>
                      </a:prstGeom>
                      <a:gradFill>
                        <a:gsLst>
                          <a:gs pos="0">
                            <a:schemeClr val="bg1"/>
                          </a:gs>
                          <a:gs pos="100000">
                            <a:srgbClr val="FFE69A"/>
                          </a:gs>
                          <a:gs pos="100000">
                            <a:srgbClr val="FFE69A"/>
                          </a:gs>
                          <a:gs pos="27000">
                            <a:schemeClr val="bg1"/>
                          </a:gs>
                        </a:gsLst>
                        <a:lin ang="10800000" scaled="1"/>
                      </a:gradFill>
                      <a:ln w="381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lIns="0" tIns="0" rIns="0" bIns="0" rtlCol="0" anchor="ctr"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PT Mono" panose="02060509020205020204" pitchFamily="49" charset="77"/>
                          </a:rPr>
                          <a:t>...</a:t>
                        </a:r>
                        <a:endParaRPr kumimoji="0" lang="en-CH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endParaRPr>
                      </a:p>
                    </p:txBody>
                  </p:sp>
                  <p:cxnSp>
                    <p:nvCxnSpPr>
                      <p:cNvPr id="154" name="Straight Connector 153">
                        <a:extLst>
                          <a:ext uri="{FF2B5EF4-FFF2-40B4-BE49-F238E27FC236}">
                            <a16:creationId xmlns:a16="http://schemas.microsoft.com/office/drawing/2014/main" id="{2F6A8C38-ECDE-1222-D40C-6C3006A7BC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73343" y="1547360"/>
                        <a:ext cx="583718" cy="0"/>
                      </a:xfrm>
                      <a:prstGeom prst="line">
                        <a:avLst/>
                      </a:prstGeom>
                      <a:ln w="38100">
                        <a:gradFill flip="none" rotWithShape="1">
                          <a:gsLst>
                            <a:gs pos="0">
                              <a:srgbClr val="FFAE3C"/>
                            </a:gs>
                            <a:gs pos="0">
                              <a:srgbClr val="FFAE3C"/>
                            </a:gs>
                            <a:gs pos="100000">
                              <a:schemeClr val="bg1"/>
                            </a:gs>
                          </a:gsLst>
                          <a:lin ang="0" scaled="1"/>
                          <a:tileRect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Straight Connector 154">
                        <a:extLst>
                          <a:ext uri="{FF2B5EF4-FFF2-40B4-BE49-F238E27FC236}">
                            <a16:creationId xmlns:a16="http://schemas.microsoft.com/office/drawing/2014/main" id="{D7B68ECA-B5EA-6499-FF41-21B28ACBBE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073343" y="2004559"/>
                        <a:ext cx="583718" cy="1"/>
                      </a:xfrm>
                      <a:prstGeom prst="line">
                        <a:avLst/>
                      </a:prstGeom>
                      <a:ln w="38100">
                        <a:gradFill flip="none" rotWithShape="1">
                          <a:gsLst>
                            <a:gs pos="0">
                              <a:srgbClr val="FFAE3C"/>
                            </a:gs>
                            <a:gs pos="0">
                              <a:srgbClr val="FFAE3C"/>
                            </a:gs>
                            <a:gs pos="100000">
                              <a:schemeClr val="bg1"/>
                            </a:gs>
                          </a:gsLst>
                          <a:lin ang="0" scaled="1"/>
                          <a:tileRect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BB63931B-8264-B09B-F74F-42DFD8C303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04469" y="3353598"/>
                      <a:ext cx="641794" cy="457201"/>
                      <a:chOff x="130622" y="1547359"/>
                      <a:chExt cx="641794" cy="457201"/>
                    </a:xfrm>
                  </p:grpSpPr>
                  <p:sp>
                    <p:nvSpPr>
                      <p:cNvPr id="157" name="Rounded Rectangle 156">
                        <a:extLst>
                          <a:ext uri="{FF2B5EF4-FFF2-40B4-BE49-F238E27FC236}">
                            <a16:creationId xmlns:a16="http://schemas.microsoft.com/office/drawing/2014/main" id="{2F62F03B-5485-5CBE-3D1C-1AC863A79E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622" y="1547359"/>
                        <a:ext cx="641794" cy="457200"/>
                      </a:xfrm>
                      <a:prstGeom prst="roundRect">
                        <a:avLst/>
                      </a:prstGeom>
                      <a:gradFill>
                        <a:gsLst>
                          <a:gs pos="100000">
                            <a:schemeClr val="bg1"/>
                          </a:gs>
                          <a:gs pos="0">
                            <a:srgbClr val="FFE69A"/>
                          </a:gs>
                        </a:gsLst>
                        <a:lin ang="10800000" scaled="1"/>
                      </a:gradFill>
                      <a:ln w="381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lIns="0" tIns="0" rIns="0" bIns="0" rtlCol="0" anchor="ctr">
                        <a:noAutofit/>
                      </a:bodyPr>
                      <a:lstStyle/>
                      <a:p>
                        <a:pPr marL="0" marR="0" lvl="0" indent="0" algn="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PT Mono" panose="02060509020205020204" pitchFamily="49" charset="77"/>
                          </a:rPr>
                          <a:t>...</a:t>
                        </a:r>
                        <a:endParaRPr kumimoji="0" lang="en-CH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endParaRPr>
                      </a:p>
                    </p:txBody>
                  </p:sp>
                  <p:cxnSp>
                    <p:nvCxnSpPr>
                      <p:cNvPr id="158" name="Straight Connector 157">
                        <a:extLst>
                          <a:ext uri="{FF2B5EF4-FFF2-40B4-BE49-F238E27FC236}">
                            <a16:creationId xmlns:a16="http://schemas.microsoft.com/office/drawing/2014/main" id="{10407304-664B-4DFC-2BAB-5593D019FF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8698" y="1547360"/>
                        <a:ext cx="583718" cy="0"/>
                      </a:xfrm>
                      <a:prstGeom prst="line">
                        <a:avLst/>
                      </a:prstGeom>
                      <a:ln w="38100">
                        <a:gradFill flip="none" rotWithShape="1">
                          <a:gsLst>
                            <a:gs pos="100000">
                              <a:srgbClr val="FFAE3C"/>
                            </a:gs>
                            <a:gs pos="100000">
                              <a:srgbClr val="FFAE3C"/>
                            </a:gs>
                            <a:gs pos="0">
                              <a:schemeClr val="bg1"/>
                            </a:gs>
                          </a:gsLst>
                          <a:lin ang="0" scaled="1"/>
                          <a:tileRect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" name="Straight Connector 158">
                        <a:extLst>
                          <a:ext uri="{FF2B5EF4-FFF2-40B4-BE49-F238E27FC236}">
                            <a16:creationId xmlns:a16="http://schemas.microsoft.com/office/drawing/2014/main" id="{9890EFDA-72C7-6301-E729-B1C5EBBB43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88698" y="2004559"/>
                        <a:ext cx="583718" cy="1"/>
                      </a:xfrm>
                      <a:prstGeom prst="line">
                        <a:avLst/>
                      </a:prstGeom>
                      <a:ln w="38100">
                        <a:gradFill flip="none" rotWithShape="1">
                          <a:gsLst>
                            <a:gs pos="100000">
                              <a:srgbClr val="FFAE3C"/>
                            </a:gs>
                            <a:gs pos="100000">
                              <a:srgbClr val="FFAE3C"/>
                            </a:gs>
                            <a:gs pos="0">
                              <a:schemeClr val="bg1"/>
                            </a:gs>
                          </a:gsLst>
                          <a:lin ang="0" scaled="1"/>
                          <a:tileRect/>
                        </a:gra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F4F391B-D639-D610-92D1-ACC1FAE2FD78}"/>
                    </a:ext>
                  </a:extLst>
                </p:cNvPr>
                <p:cNvGrpSpPr/>
                <p:nvPr/>
              </p:nvGrpSpPr>
              <p:grpSpPr>
                <a:xfrm>
                  <a:off x="4604469" y="4837133"/>
                  <a:ext cx="4180187" cy="457201"/>
                  <a:chOff x="4604469" y="4837133"/>
                  <a:chExt cx="4180187" cy="457201"/>
                </a:xfrm>
              </p:grpSpPr>
              <p:sp>
                <p:nvSpPr>
                  <p:cNvPr id="176" name="Rounded Rectangle 175">
                    <a:extLst>
                      <a:ext uri="{FF2B5EF4-FFF2-40B4-BE49-F238E27FC236}">
                        <a16:creationId xmlns:a16="http://schemas.microsoft.com/office/drawing/2014/main" id="{F834A74E-156D-36C8-108E-81760C4C3FCE}"/>
                      </a:ext>
                    </a:extLst>
                  </p:cNvPr>
                  <p:cNvSpPr/>
                  <p:nvPr/>
                </p:nvSpPr>
                <p:spPr>
                  <a:xfrm>
                    <a:off x="4778944" y="4837134"/>
                    <a:ext cx="382841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srgbClr val="ED7C31"/>
                        </a:solidFill>
                        <a:latin typeface="PT Mono" panose="02060509020205020204" pitchFamily="49" charset="77"/>
                      </a:rPr>
                      <a:t>-0.06,</a:t>
                    </a:r>
                    <a:r>
                      <a:rPr lang="en-US" sz="2000" b="1" kern="0" dirty="0">
                        <a:solidFill>
                          <a:srgbClr val="67A141"/>
                        </a:solidFill>
                        <a:latin typeface="PT Mono" panose="02060509020205020204" pitchFamily="49" charset="77"/>
                      </a:rPr>
                      <a:t>0.24,</a:t>
                    </a:r>
                    <a:r>
                      <a: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CD5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-0.74,</a:t>
                    </a:r>
                    <a:endParaRPr kumimoji="0" lang="en-CH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D23D31CA-AA6C-C0A7-CFDC-DB9A39BFD071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4837133"/>
                    <a:ext cx="641794" cy="457201"/>
                    <a:chOff x="4145387" y="1547359"/>
                    <a:chExt cx="641794" cy="457201"/>
                  </a:xfrm>
                </p:grpSpPr>
                <p:sp>
                  <p:nvSpPr>
                    <p:cNvPr id="183" name="Rounded Rectangle 182">
                      <a:extLst>
                        <a:ext uri="{FF2B5EF4-FFF2-40B4-BE49-F238E27FC236}">
                          <a16:creationId xmlns:a16="http://schemas.microsoft.com/office/drawing/2014/main" id="{B92B099F-C6BA-DD9C-E771-7F82E8038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5387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84" name="Straight Connector 183">
                      <a:extLst>
                        <a:ext uri="{FF2B5EF4-FFF2-40B4-BE49-F238E27FC236}">
                          <a16:creationId xmlns:a16="http://schemas.microsoft.com/office/drawing/2014/main" id="{13C54C33-0838-C17E-B928-613E48DC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45387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84">
                      <a:extLst>
                        <a:ext uri="{FF2B5EF4-FFF2-40B4-BE49-F238E27FC236}">
                          <a16:creationId xmlns:a16="http://schemas.microsoft.com/office/drawing/2014/main" id="{E0C83DEF-2EA0-F06F-03E4-1CDAAF22C5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145387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B5CAB000-413C-8EF7-93B9-F05D8643C605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4837133"/>
                    <a:ext cx="641794" cy="457201"/>
                    <a:chOff x="80748" y="1547359"/>
                    <a:chExt cx="641794" cy="457201"/>
                  </a:xfrm>
                </p:grpSpPr>
                <p:sp>
                  <p:nvSpPr>
                    <p:cNvPr id="180" name="Rounded Rectangle 179">
                      <a:extLst>
                        <a:ext uri="{FF2B5EF4-FFF2-40B4-BE49-F238E27FC236}">
                          <a16:creationId xmlns:a16="http://schemas.microsoft.com/office/drawing/2014/main" id="{74667FB4-B5DD-7011-6537-24E88B27D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48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6716D042-1CF9-EFC0-66DC-81EEBB2C63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8824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Connector 181">
                      <a:extLst>
                        <a:ext uri="{FF2B5EF4-FFF2-40B4-BE49-F238E27FC236}">
                          <a16:creationId xmlns:a16="http://schemas.microsoft.com/office/drawing/2014/main" id="{BB53E15B-16ED-9903-0B54-11CFBC1C75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8824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B60039FB-3186-519F-AE2E-34DFB006FD03}"/>
                    </a:ext>
                  </a:extLst>
                </p:cNvPr>
                <p:cNvGrpSpPr/>
                <p:nvPr/>
              </p:nvGrpSpPr>
              <p:grpSpPr>
                <a:xfrm>
                  <a:off x="4733138" y="3879611"/>
                  <a:ext cx="3922851" cy="870693"/>
                  <a:chOff x="4733138" y="3879611"/>
                  <a:chExt cx="3922851" cy="870693"/>
                </a:xfrm>
              </p:grpSpPr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A38EAE76-9913-8AAC-C1EF-3B169E86A0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4563" y="3879611"/>
                    <a:ext cx="0" cy="2507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486C72FC-8A56-2A24-2108-7411518F4E3D}"/>
                      </a:ext>
                    </a:extLst>
                  </p:cNvPr>
                  <p:cNvSpPr/>
                  <p:nvPr/>
                </p:nvSpPr>
                <p:spPr>
                  <a:xfrm>
                    <a:off x="4733138" y="4155068"/>
                    <a:ext cx="3922851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b="1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Reference-to-Signal Conversion</a:t>
                    </a:r>
                    <a:endParaRPr kumimoji="0" lang="en-US" sz="2000" b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cxnSp>
                <p:nvCxnSpPr>
                  <p:cNvPr id="208" name="Straight Connector 207">
                    <a:extLst>
                      <a:ext uri="{FF2B5EF4-FFF2-40B4-BE49-F238E27FC236}">
                        <a16:creationId xmlns:a16="http://schemas.microsoft.com/office/drawing/2014/main" id="{299F3993-2F3E-1D57-413C-E8D9AC6D75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4563" y="4499555"/>
                    <a:ext cx="0" cy="2507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5C8539D-98E5-7664-2273-F61313AA6CF9}"/>
                    </a:ext>
                  </a:extLst>
                </p:cNvPr>
                <p:cNvGrpSpPr/>
                <p:nvPr/>
              </p:nvGrpSpPr>
              <p:grpSpPr>
                <a:xfrm>
                  <a:off x="5454218" y="5364490"/>
                  <a:ext cx="2480690" cy="583234"/>
                  <a:chOff x="5454218" y="5364490"/>
                  <a:chExt cx="2480690" cy="583234"/>
                </a:xfrm>
              </p:grpSpPr>
              <p:cxnSp>
                <p:nvCxnSpPr>
                  <p:cNvPr id="267" name="Straight Connector 266">
                    <a:extLst>
                      <a:ext uri="{FF2B5EF4-FFF2-40B4-BE49-F238E27FC236}">
                        <a16:creationId xmlns:a16="http://schemas.microsoft.com/office/drawing/2014/main" id="{64A344B8-FFBF-764B-D926-438135D19F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94563" y="5364490"/>
                    <a:ext cx="0" cy="25074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62630738-F148-AD2B-4773-7BC7D0AAC543}"/>
                      </a:ext>
                    </a:extLst>
                  </p:cNvPr>
                  <p:cNvSpPr/>
                  <p:nvPr/>
                </p:nvSpPr>
                <p:spPr>
                  <a:xfrm>
                    <a:off x="5454218" y="5639947"/>
                    <a:ext cx="2480690" cy="3077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2000" b="1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Raw Signal Analysis</a:t>
                    </a:r>
                    <a:endParaRPr kumimoji="0" lang="en-US" sz="2000" b="1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86B51-5657-404E-02B4-63973C7765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74825" y="2441178"/>
              <a:ext cx="373745" cy="8440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99C9B6-9C95-0A63-9FB7-3C99FEB418A0}"/>
              </a:ext>
            </a:extLst>
          </p:cNvPr>
          <p:cNvCxnSpPr>
            <a:cxnSpLocks/>
          </p:cNvCxnSpPr>
          <p:nvPr/>
        </p:nvCxnSpPr>
        <p:spPr>
          <a:xfrm>
            <a:off x="4107971" y="4839623"/>
            <a:ext cx="619883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0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927E-3523-7F38-C05E-DF349A6BA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11DAE-6FF6-E22D-9EF5-3F8D6A18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4DE28-99C9-D8ED-F3DE-16E27856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Raw Signal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14255-13C4-0D17-6C7B-39C3F8D0D69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010BF391-3276-4932-6976-16D79E93F54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3C02D43-4BCB-1D19-36D7-E22A498ACE9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6D0C565C-F0EB-5BD5-F068-F0950969D593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A635596-5A30-04A5-53A8-3312B10F4BE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885F67-2262-09DA-C0B0-FFE4733AD5F6}"/>
              </a:ext>
            </a:extLst>
          </p:cNvPr>
          <p:cNvGrpSpPr/>
          <p:nvPr/>
        </p:nvGrpSpPr>
        <p:grpSpPr>
          <a:xfrm>
            <a:off x="909992" y="799245"/>
            <a:ext cx="7324017" cy="336819"/>
            <a:chOff x="909992" y="799245"/>
            <a:chExt cx="7324017" cy="336819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B24D16-A019-A5C8-571C-B0170CBE0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92" y="1136064"/>
              <a:ext cx="732401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E0E313D-352D-55AE-CDC9-C8C2582BBAEE}"/>
                </a:ext>
              </a:extLst>
            </p:cNvPr>
            <p:cNvSpPr txBox="1"/>
            <p:nvPr/>
          </p:nvSpPr>
          <p:spPr>
            <a:xfrm>
              <a:off x="1557008" y="799245"/>
              <a:ext cx="577561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</a:rPr>
                <a:t>with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Different Nanopores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3C429AA-B350-75CE-8E94-3C1C1A4BA4E9}"/>
              </a:ext>
            </a:extLst>
          </p:cNvPr>
          <p:cNvGrpSpPr/>
          <p:nvPr/>
        </p:nvGrpSpPr>
        <p:grpSpPr>
          <a:xfrm>
            <a:off x="1221479" y="3569773"/>
            <a:ext cx="6627912" cy="538853"/>
            <a:chOff x="607596" y="4127412"/>
            <a:chExt cx="7588223" cy="636427"/>
          </a:xfrm>
        </p:grpSpPr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39437C30-0D10-A43D-BCB8-C4B9C2B57C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06362" y="4414856"/>
              <a:ext cx="1342" cy="348983"/>
            </a:xfrm>
            <a:prstGeom prst="straightConnector1">
              <a:avLst/>
            </a:prstGeom>
            <a:ln w="76200">
              <a:solidFill>
                <a:srgbClr val="C006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ight Brace 142">
              <a:extLst>
                <a:ext uri="{FF2B5EF4-FFF2-40B4-BE49-F238E27FC236}">
                  <a16:creationId xmlns:a16="http://schemas.microsoft.com/office/drawing/2014/main" id="{DBFAA00E-BBC6-95D3-687A-1CA291289964}"/>
                </a:ext>
              </a:extLst>
            </p:cNvPr>
            <p:cNvSpPr/>
            <p:nvPr/>
          </p:nvSpPr>
          <p:spPr>
            <a:xfrm rot="5400000">
              <a:off x="4197379" y="537629"/>
              <a:ext cx="408657" cy="7588223"/>
            </a:xfrm>
            <a:prstGeom prst="rightBrace">
              <a:avLst>
                <a:gd name="adj1" fmla="val 30298"/>
                <a:gd name="adj2" fmla="val 50000"/>
              </a:avLst>
            </a:prstGeom>
            <a:ln w="57150">
              <a:solidFill>
                <a:srgbClr val="C006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706C8D-F081-C53F-7ADC-F65D7F8F50B8}"/>
              </a:ext>
            </a:extLst>
          </p:cNvPr>
          <p:cNvGrpSpPr/>
          <p:nvPr/>
        </p:nvGrpSpPr>
        <p:grpSpPr>
          <a:xfrm>
            <a:off x="266450" y="4168657"/>
            <a:ext cx="8611101" cy="548640"/>
            <a:chOff x="1391386" y="5685945"/>
            <a:chExt cx="8611101" cy="5486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E1120B-37FD-8A35-EE42-0992491DEFF7}"/>
                </a:ext>
              </a:extLst>
            </p:cNvPr>
            <p:cNvSpPr/>
            <p:nvPr/>
          </p:nvSpPr>
          <p:spPr>
            <a:xfrm>
              <a:off x="2046750" y="5806377"/>
              <a:ext cx="795573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Noise causes slight differences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raw signals from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same k-</a:t>
              </a:r>
              <a:r>
                <a:rPr kumimoji="0" lang="en-US" sz="2000" b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5B8A06-BDCB-6010-5DD0-2F813DA36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C86632-6421-33F4-CA74-3CBB5416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22118" y="1178581"/>
            <a:ext cx="150368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8AF1F9-4F61-5A91-6BAE-35D075855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22118" y="1178581"/>
            <a:ext cx="1503680" cy="182880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1DAF4BB-A0F8-7309-EE25-EC2D340689A0}"/>
              </a:ext>
            </a:extLst>
          </p:cNvPr>
          <p:cNvSpPr/>
          <p:nvPr/>
        </p:nvSpPr>
        <p:spPr>
          <a:xfrm>
            <a:off x="4403383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2338DF-54EB-D8A6-63F6-61DC44A8B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357500" y="1178581"/>
            <a:ext cx="1503680" cy="18288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5AD40A5-86F0-9AA5-7A69-DEABEEFF7C12}"/>
              </a:ext>
            </a:extLst>
          </p:cNvPr>
          <p:cNvSpPr/>
          <p:nvPr/>
        </p:nvSpPr>
        <p:spPr>
          <a:xfrm>
            <a:off x="2938765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682F6B-2E52-9FCC-6B72-BE5761C12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2882" y="1178581"/>
            <a:ext cx="1503680" cy="18288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21CE799-2AA6-84D7-0991-3721F3F9BE01}"/>
              </a:ext>
            </a:extLst>
          </p:cNvPr>
          <p:cNvSpPr/>
          <p:nvPr/>
        </p:nvSpPr>
        <p:spPr>
          <a:xfrm>
            <a:off x="1474147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21C493-1AE3-144E-663D-47A051E1F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86736" y="1178581"/>
            <a:ext cx="1503680" cy="18288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92D3355-B59D-0A20-015D-B84E4BF83ACB}"/>
              </a:ext>
            </a:extLst>
          </p:cNvPr>
          <p:cNvSpPr/>
          <p:nvPr/>
        </p:nvSpPr>
        <p:spPr>
          <a:xfrm>
            <a:off x="5868001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431D5C-BC6C-E9D8-F60B-F8E60A854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51355" y="1178581"/>
            <a:ext cx="1503680" cy="18288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49E1B87-333E-25BA-D707-7B67805920CB}"/>
              </a:ext>
            </a:extLst>
          </p:cNvPr>
          <p:cNvSpPr/>
          <p:nvPr/>
        </p:nvSpPr>
        <p:spPr>
          <a:xfrm>
            <a:off x="7332620" y="1860005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02F7A6-A40C-4513-EAA9-D15EA152BD2C}"/>
              </a:ext>
            </a:extLst>
          </p:cNvPr>
          <p:cNvGrpSpPr/>
          <p:nvPr/>
        </p:nvGrpSpPr>
        <p:grpSpPr>
          <a:xfrm>
            <a:off x="2537224" y="2836558"/>
            <a:ext cx="1052463" cy="746720"/>
            <a:chOff x="2537224" y="2836558"/>
            <a:chExt cx="1052463" cy="746720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53B3B276-1E2F-B588-C878-13446A1B220E}"/>
                </a:ext>
              </a:extLst>
            </p:cNvPr>
            <p:cNvSpPr/>
            <p:nvPr/>
          </p:nvSpPr>
          <p:spPr>
            <a:xfrm>
              <a:off x="2537224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9671705-DB2C-E8D2-3605-78F21FA82796}"/>
                </a:ext>
              </a:extLst>
            </p:cNvPr>
            <p:cNvCxnSpPr>
              <a:cxnSpLocks/>
              <a:stCxn id="123" idx="0"/>
              <a:endCxn id="17" idx="2"/>
            </p:cNvCxnSpPr>
            <p:nvPr/>
          </p:nvCxnSpPr>
          <p:spPr>
            <a:xfrm flipV="1">
              <a:off x="3063456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52246-A467-D67D-4C61-E22C20C1ED74}"/>
              </a:ext>
            </a:extLst>
          </p:cNvPr>
          <p:cNvGrpSpPr/>
          <p:nvPr/>
        </p:nvGrpSpPr>
        <p:grpSpPr>
          <a:xfrm>
            <a:off x="5466462" y="2836558"/>
            <a:ext cx="1052463" cy="746720"/>
            <a:chOff x="5466462" y="2836558"/>
            <a:chExt cx="1052463" cy="746720"/>
          </a:xfrm>
        </p:grpSpPr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E9FDAEE-0B8B-88B9-6D17-B865B0751BFC}"/>
                </a:ext>
              </a:extLst>
            </p:cNvPr>
            <p:cNvSpPr/>
            <p:nvPr/>
          </p:nvSpPr>
          <p:spPr>
            <a:xfrm>
              <a:off x="5466462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0CF9AD94-C9A2-6096-4B10-19905A04E030}"/>
                </a:ext>
              </a:extLst>
            </p:cNvPr>
            <p:cNvCxnSpPr>
              <a:cxnSpLocks/>
              <a:stCxn id="125" idx="0"/>
              <a:endCxn id="26" idx="2"/>
            </p:cNvCxnSpPr>
            <p:nvPr/>
          </p:nvCxnSpPr>
          <p:spPr>
            <a:xfrm flipH="1" flipV="1">
              <a:off x="5992693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E0EC34-67DB-ECF8-F7DD-3D1F93B16E4A}"/>
              </a:ext>
            </a:extLst>
          </p:cNvPr>
          <p:cNvGrpSpPr/>
          <p:nvPr/>
        </p:nvGrpSpPr>
        <p:grpSpPr>
          <a:xfrm>
            <a:off x="4001843" y="2836558"/>
            <a:ext cx="1052463" cy="746720"/>
            <a:chOff x="4001843" y="2836558"/>
            <a:chExt cx="1052463" cy="74672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6E0E1F4-014B-B2B8-2B85-E57D67040078}"/>
                </a:ext>
              </a:extLst>
            </p:cNvPr>
            <p:cNvSpPr/>
            <p:nvPr/>
          </p:nvSpPr>
          <p:spPr>
            <a:xfrm>
              <a:off x="4001843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759F526-CBC1-B3D0-D768-A9623FA59B6D}"/>
                </a:ext>
              </a:extLst>
            </p:cNvPr>
            <p:cNvCxnSpPr>
              <a:cxnSpLocks/>
              <a:stCxn id="60" idx="0"/>
              <a:endCxn id="43" idx="2"/>
            </p:cNvCxnSpPr>
            <p:nvPr/>
          </p:nvCxnSpPr>
          <p:spPr>
            <a:xfrm flipV="1">
              <a:off x="4528075" y="2836558"/>
              <a:ext cx="0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610170-0B94-905E-B51A-1AC560D809A2}"/>
              </a:ext>
            </a:extLst>
          </p:cNvPr>
          <p:cNvGrpSpPr/>
          <p:nvPr/>
        </p:nvGrpSpPr>
        <p:grpSpPr>
          <a:xfrm>
            <a:off x="1072606" y="2836558"/>
            <a:ext cx="1052463" cy="746720"/>
            <a:chOff x="1072606" y="2836558"/>
            <a:chExt cx="1052463" cy="746720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FB0F00A4-3DD3-96C7-A3F9-64942444B64D}"/>
                </a:ext>
              </a:extLst>
            </p:cNvPr>
            <p:cNvSpPr/>
            <p:nvPr/>
          </p:nvSpPr>
          <p:spPr>
            <a:xfrm>
              <a:off x="1072606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31C0D0B2-293C-C8DA-9409-ACB6682A57F3}"/>
                </a:ext>
              </a:extLst>
            </p:cNvPr>
            <p:cNvCxnSpPr>
              <a:cxnSpLocks/>
              <a:stCxn id="124" idx="0"/>
              <a:endCxn id="19" idx="2"/>
            </p:cNvCxnSpPr>
            <p:nvPr/>
          </p:nvCxnSpPr>
          <p:spPr>
            <a:xfrm flipV="1">
              <a:off x="1598838" y="2836558"/>
              <a:ext cx="1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CB44E-4713-A9F4-9825-5C8BFBB5603F}"/>
              </a:ext>
            </a:extLst>
          </p:cNvPr>
          <p:cNvGrpSpPr/>
          <p:nvPr/>
        </p:nvGrpSpPr>
        <p:grpSpPr>
          <a:xfrm>
            <a:off x="6931080" y="2836558"/>
            <a:ext cx="1052463" cy="746720"/>
            <a:chOff x="6931080" y="2836558"/>
            <a:chExt cx="1052463" cy="74672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65E597CA-66F5-58FF-5B8B-E980CAF1356D}"/>
                </a:ext>
              </a:extLst>
            </p:cNvPr>
            <p:cNvSpPr/>
            <p:nvPr/>
          </p:nvSpPr>
          <p:spPr>
            <a:xfrm>
              <a:off x="6931080" y="3272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57A775E-72A9-242F-D67B-344F1D9F4340}"/>
                </a:ext>
              </a:extLst>
            </p:cNvPr>
            <p:cNvCxnSpPr>
              <a:cxnSpLocks/>
              <a:stCxn id="126" idx="0"/>
              <a:endCxn id="29" idx="2"/>
            </p:cNvCxnSpPr>
            <p:nvPr/>
          </p:nvCxnSpPr>
          <p:spPr>
            <a:xfrm flipV="1">
              <a:off x="7457312" y="2836558"/>
              <a:ext cx="0" cy="43582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D81CD6-9A19-F15B-1D64-1A2F1EBB21A1}"/>
              </a:ext>
            </a:extLst>
          </p:cNvPr>
          <p:cNvSpPr txBox="1"/>
          <p:nvPr/>
        </p:nvSpPr>
        <p:spPr>
          <a:xfrm>
            <a:off x="153496" y="3126752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A89D28-369E-0FF1-9ED0-E47599326D52}"/>
              </a:ext>
            </a:extLst>
          </p:cNvPr>
          <p:cNvGrpSpPr/>
          <p:nvPr/>
        </p:nvGrpSpPr>
        <p:grpSpPr>
          <a:xfrm>
            <a:off x="266450" y="4990380"/>
            <a:ext cx="7439463" cy="548640"/>
            <a:chOff x="266450" y="5005156"/>
            <a:chExt cx="7439463" cy="548640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DBE386D-C2D3-43E3-6F09-89E69BFB81B3}"/>
                </a:ext>
              </a:extLst>
            </p:cNvPr>
            <p:cNvSpPr/>
            <p:nvPr/>
          </p:nvSpPr>
          <p:spPr>
            <a:xfrm>
              <a:off x="889447" y="5125588"/>
              <a:ext cx="68164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Directly matching raw signals is not feasible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04B6EC-B953-BCE1-DF8C-F346AA13AC36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A2561F5-02BC-173B-EE0E-DBFA16E6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38" name="Graphic 37" descr="Research with solid fill">
                <a:extLst>
                  <a:ext uri="{FF2B5EF4-FFF2-40B4-BE49-F238E27FC236}">
                    <a16:creationId xmlns:a16="http://schemas.microsoft.com/office/drawing/2014/main" id="{AEB4142C-8852-A7A2-93FC-1D1322A60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B7CB3A-2F59-F7FC-EA7D-527FDFB6448E}"/>
              </a:ext>
            </a:extLst>
          </p:cNvPr>
          <p:cNvGrpSpPr/>
          <p:nvPr/>
        </p:nvGrpSpPr>
        <p:grpSpPr>
          <a:xfrm>
            <a:off x="266450" y="5812104"/>
            <a:ext cx="7849437" cy="548640"/>
            <a:chOff x="266450" y="5812104"/>
            <a:chExt cx="7849437" cy="54864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649ACE-7B38-BBFF-745D-1837E4BF32AD}"/>
                </a:ext>
              </a:extLst>
            </p:cNvPr>
            <p:cNvSpPr/>
            <p:nvPr/>
          </p:nvSpPr>
          <p:spPr>
            <a:xfrm>
              <a:off x="889447" y="5932536"/>
              <a:ext cx="722644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A single k-</a:t>
              </a:r>
              <a:r>
                <a:rPr kumimoji="0" lang="en-US" sz="2000" b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is too short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for accurate matching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9702BB-E44D-D853-85F3-66F358E81D9A}"/>
                </a:ext>
              </a:extLst>
            </p:cNvPr>
            <p:cNvGrpSpPr/>
            <p:nvPr/>
          </p:nvGrpSpPr>
          <p:grpSpPr>
            <a:xfrm>
              <a:off x="266450" y="5812104"/>
              <a:ext cx="548640" cy="548640"/>
              <a:chOff x="-782810" y="5832369"/>
              <a:chExt cx="548640" cy="54864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472FB3-BEB9-4E17-C866-B7083D64A4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782810" y="5832369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0" name="Graphic 39" descr="Lost with solid fill">
                <a:extLst>
                  <a:ext uri="{FF2B5EF4-FFF2-40B4-BE49-F238E27FC236}">
                    <a16:creationId xmlns:a16="http://schemas.microsoft.com/office/drawing/2014/main" id="{92567F73-68D0-6395-5EA1-BE9C64ABF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737090" y="5878089"/>
                <a:ext cx="457200" cy="45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7" grpId="0" animBg="1"/>
      <p:bldP spid="19" grpId="0" animBg="1"/>
      <p:bldP spid="26" grpId="0" animBg="1"/>
      <p:bldP spid="29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034D-0E0E-1A81-8DC6-4C26CD43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243AB-54B8-61DE-E591-C4021071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64C2A-D9FD-1DB8-66E9-E2781F8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Key Idea – Quantization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E836D6-3E85-9059-97D3-1F4E37506EB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D13DA0F8-9D4F-3DC6-D6B4-DA74A81DB74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B4331AB-150E-88D0-5F20-60FA3450E70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C1C8DF2-F75C-DDA4-C3D9-C497363643C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E4BBC622-1896-474A-798F-181D3349BD1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F9C9-5B04-6A0D-727D-E2BF47442EB5}"/>
              </a:ext>
            </a:extLst>
          </p:cNvPr>
          <p:cNvGrpSpPr/>
          <p:nvPr/>
        </p:nvGrpSpPr>
        <p:grpSpPr>
          <a:xfrm>
            <a:off x="936261" y="3710950"/>
            <a:ext cx="8124829" cy="961214"/>
            <a:chOff x="936261" y="3710950"/>
            <a:chExt cx="8124829" cy="96121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304E3D-E56B-79A6-1843-079CA85A0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869" y="4330040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F9C569-65F9-48D7-C930-76F5A686193E}"/>
                </a:ext>
              </a:extLst>
            </p:cNvPr>
            <p:cNvGrpSpPr/>
            <p:nvPr/>
          </p:nvGrpSpPr>
          <p:grpSpPr>
            <a:xfrm>
              <a:off x="936261" y="4364387"/>
              <a:ext cx="8124829" cy="307777"/>
              <a:chOff x="936261" y="4364387"/>
              <a:chExt cx="8124829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63DA6-F6BF-B586-2CDB-6FB031C9C0B7}"/>
                  </a:ext>
                </a:extLst>
              </p:cNvPr>
              <p:cNvSpPr txBox="1"/>
              <p:nvPr/>
            </p:nvSpPr>
            <p:spPr>
              <a:xfrm>
                <a:off x="2961808" y="4364387"/>
                <a:ext cx="390109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Range of raw signals (normalized)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400C-1D9F-DB79-9831-A7FB6C699659}"/>
                  </a:ext>
                </a:extLst>
              </p:cNvPr>
              <p:cNvSpPr txBox="1"/>
              <p:nvPr/>
            </p:nvSpPr>
            <p:spPr>
              <a:xfrm>
                <a:off x="936261" y="4364387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C55A9B-0958-0145-60B6-8589DEB7C3C3}"/>
                  </a:ext>
                </a:extLst>
              </p:cNvPr>
              <p:cNvSpPr txBox="1"/>
              <p:nvPr/>
            </p:nvSpPr>
            <p:spPr>
              <a:xfrm>
                <a:off x="8352099" y="4364387"/>
                <a:ext cx="7089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+3.00</a:t>
                </a: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6583D14-987C-D224-8C4F-D4A040DCC949}"/>
                </a:ext>
              </a:extLst>
            </p:cNvPr>
            <p:cNvSpPr/>
            <p:nvPr/>
          </p:nvSpPr>
          <p:spPr>
            <a:xfrm>
              <a:off x="124186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9AE07A-AFEB-932A-7262-F5F76CA4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86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DC6C9AA-65D3-FD72-AAE7-A3F83336333D}"/>
                </a:ext>
              </a:extLst>
            </p:cNvPr>
            <p:cNvSpPr/>
            <p:nvPr/>
          </p:nvSpPr>
          <p:spPr>
            <a:xfrm>
              <a:off x="170078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178658-F67E-8402-AA20-98D70E0F7E03}"/>
                </a:ext>
              </a:extLst>
            </p:cNvPr>
            <p:cNvSpPr/>
            <p:nvPr/>
          </p:nvSpPr>
          <p:spPr>
            <a:xfrm>
              <a:off x="215970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E368B2B-0902-7DCC-E680-B2F0F9412BEB}"/>
                </a:ext>
              </a:extLst>
            </p:cNvPr>
            <p:cNvSpPr/>
            <p:nvPr/>
          </p:nvSpPr>
          <p:spPr>
            <a:xfrm>
              <a:off x="261862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FC1EC81-6598-367C-6DC2-811A64D63145}"/>
                </a:ext>
              </a:extLst>
            </p:cNvPr>
            <p:cNvSpPr/>
            <p:nvPr/>
          </p:nvSpPr>
          <p:spPr>
            <a:xfrm>
              <a:off x="307754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3511EFE-38E0-4B65-4CAF-4FC987BBF314}"/>
                </a:ext>
              </a:extLst>
            </p:cNvPr>
            <p:cNvSpPr/>
            <p:nvPr/>
          </p:nvSpPr>
          <p:spPr>
            <a:xfrm>
              <a:off x="353645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E5C5272-9A35-58AF-02B9-03A489A23F9A}"/>
                </a:ext>
              </a:extLst>
            </p:cNvPr>
            <p:cNvSpPr/>
            <p:nvPr/>
          </p:nvSpPr>
          <p:spPr>
            <a:xfrm>
              <a:off x="399537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AC25767-FE9C-CC35-55D3-99EB5C8AF95C}"/>
                </a:ext>
              </a:extLst>
            </p:cNvPr>
            <p:cNvSpPr/>
            <p:nvPr/>
          </p:nvSpPr>
          <p:spPr>
            <a:xfrm>
              <a:off x="445429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91DCF4A-5B18-87B4-A2EA-6331F022B5EB}"/>
                </a:ext>
              </a:extLst>
            </p:cNvPr>
            <p:cNvSpPr/>
            <p:nvPr/>
          </p:nvSpPr>
          <p:spPr>
            <a:xfrm>
              <a:off x="491321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FFA4C77-71DE-97FB-7EA8-C3C726F18D9B}"/>
                </a:ext>
              </a:extLst>
            </p:cNvPr>
            <p:cNvSpPr/>
            <p:nvPr/>
          </p:nvSpPr>
          <p:spPr>
            <a:xfrm>
              <a:off x="537213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35A412B-DC86-C8AD-9963-899CD00F050D}"/>
                </a:ext>
              </a:extLst>
            </p:cNvPr>
            <p:cNvSpPr/>
            <p:nvPr/>
          </p:nvSpPr>
          <p:spPr>
            <a:xfrm>
              <a:off x="766672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7C7E1-6EBF-E025-F60C-780D6D275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935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C24C9882-B7F8-E384-3360-BB2990065B29}"/>
                </a:ext>
              </a:extLst>
            </p:cNvPr>
            <p:cNvSpPr/>
            <p:nvPr/>
          </p:nvSpPr>
          <p:spPr>
            <a:xfrm>
              <a:off x="812564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BFC96E6-F65B-C018-A90F-3141E938B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72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496C6C2-B75F-3762-B375-EF7DDFF7F7B6}"/>
                </a:ext>
              </a:extLst>
            </p:cNvPr>
            <p:cNvSpPr/>
            <p:nvPr/>
          </p:nvSpPr>
          <p:spPr>
            <a:xfrm>
              <a:off x="583104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22AD4E8-D2BB-1CA9-073E-9B1A6B69C0BB}"/>
                </a:ext>
              </a:extLst>
            </p:cNvPr>
            <p:cNvSpPr/>
            <p:nvPr/>
          </p:nvSpPr>
          <p:spPr>
            <a:xfrm>
              <a:off x="628996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42308EE-571A-100F-17C2-AB935C26610E}"/>
                </a:ext>
              </a:extLst>
            </p:cNvPr>
            <p:cNvSpPr/>
            <p:nvPr/>
          </p:nvSpPr>
          <p:spPr>
            <a:xfrm>
              <a:off x="674888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8E30E18-C1A7-C643-0DBC-984B833179F2}"/>
                </a:ext>
              </a:extLst>
            </p:cNvPr>
            <p:cNvSpPr/>
            <p:nvPr/>
          </p:nvSpPr>
          <p:spPr>
            <a:xfrm>
              <a:off x="720780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840BCF-C351-7675-C95E-FA9233313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85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19586CE-FC00-8F32-DD7D-72A090963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434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83DDE8C-F58D-9904-0DA1-18797AC4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83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9EC689-623C-25F5-C3A5-55A640BC2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32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32030D3-737C-F8AB-4AD5-48B46F5BC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814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D899D2-0C17-78BF-871E-8CB0F893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305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ED70D2-4DA9-0BC1-A9A0-EA92E6B4B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796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980940D-4B64-3AAB-804A-B0A005770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287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C97BD49-A3A8-B69C-4E2E-10817B053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77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4B52BFB-A8AB-6AEE-AD0D-117FC447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26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45FE10-3920-B27D-7F93-77B59EB7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76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1C78533-9982-DACA-0CBE-479D6B2D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25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2E041B-579B-58C0-B216-DB18EE01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674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F2C88F-EFAE-20A8-E864-6246390E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423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40D0B9F-948E-292F-EEEF-22239018CFF5}"/>
              </a:ext>
            </a:extLst>
          </p:cNvPr>
          <p:cNvSpPr txBox="1"/>
          <p:nvPr/>
        </p:nvSpPr>
        <p:spPr>
          <a:xfrm>
            <a:off x="172304" y="3713780"/>
            <a:ext cx="10327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Bucket #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D2C08FA2-19B9-2D8A-853C-FC0322396316}"/>
              </a:ext>
            </a:extLst>
          </p:cNvPr>
          <p:cNvSpPr/>
          <p:nvPr/>
        </p:nvSpPr>
        <p:spPr>
          <a:xfrm>
            <a:off x="4155862" y="1181600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342DD8-2456-FA7C-4DC4-716E68147BA5}"/>
              </a:ext>
            </a:extLst>
          </p:cNvPr>
          <p:cNvSpPr txBox="1"/>
          <p:nvPr/>
        </p:nvSpPr>
        <p:spPr>
          <a:xfrm>
            <a:off x="1868406" y="1181600"/>
            <a:ext cx="218059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Sequenced k-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BA85C-6666-DC86-A7F2-AE77946C799D}"/>
              </a:ext>
            </a:extLst>
          </p:cNvPr>
          <p:cNvGrpSpPr/>
          <p:nvPr/>
        </p:nvGrpSpPr>
        <p:grpSpPr>
          <a:xfrm>
            <a:off x="1235312" y="2038115"/>
            <a:ext cx="6897458" cy="318284"/>
            <a:chOff x="1235312" y="2038115"/>
            <a:chExt cx="6897458" cy="318284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E476995-0C94-05F4-E76F-1886C7711E35}"/>
                </a:ext>
              </a:extLst>
            </p:cNvPr>
            <p:cNvSpPr/>
            <p:nvPr/>
          </p:nvSpPr>
          <p:spPr>
            <a:xfrm>
              <a:off x="415586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AB0E414E-4703-B0C1-D894-F01EAA9ADBFF}"/>
                </a:ext>
              </a:extLst>
            </p:cNvPr>
            <p:cNvSpPr/>
            <p:nvPr/>
          </p:nvSpPr>
          <p:spPr>
            <a:xfrm>
              <a:off x="269558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6C85F8-5854-ACF7-990D-5FBBD986D59B}"/>
                </a:ext>
              </a:extLst>
            </p:cNvPr>
            <p:cNvSpPr/>
            <p:nvPr/>
          </p:nvSpPr>
          <p:spPr>
            <a:xfrm>
              <a:off x="123531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5198781-6B36-3161-960D-49D7F0B06FE9}"/>
                </a:ext>
              </a:extLst>
            </p:cNvPr>
            <p:cNvSpPr/>
            <p:nvPr/>
          </p:nvSpPr>
          <p:spPr>
            <a:xfrm>
              <a:off x="5618085" y="204550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4A3034B-E271-BAC6-535A-AF565A4FBDF0}"/>
                </a:ext>
              </a:extLst>
            </p:cNvPr>
            <p:cNvSpPr/>
            <p:nvPr/>
          </p:nvSpPr>
          <p:spPr>
            <a:xfrm>
              <a:off x="708030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C715-7007-6A1F-49DF-B0419A654C68}"/>
              </a:ext>
            </a:extLst>
          </p:cNvPr>
          <p:cNvGrpSpPr/>
          <p:nvPr/>
        </p:nvGrpSpPr>
        <p:grpSpPr>
          <a:xfrm>
            <a:off x="1761544" y="1492496"/>
            <a:ext cx="5844995" cy="553007"/>
            <a:chOff x="1761544" y="1492496"/>
            <a:chExt cx="5844995" cy="553007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29B6669-1D7A-EF86-851E-41A4C610116E}"/>
                </a:ext>
              </a:extLst>
            </p:cNvPr>
            <p:cNvCxnSpPr>
              <a:cxnSpLocks/>
              <a:stCxn id="111" idx="0"/>
              <a:endCxn id="110" idx="2"/>
            </p:cNvCxnSpPr>
            <p:nvPr/>
          </p:nvCxnSpPr>
          <p:spPr>
            <a:xfrm flipV="1">
              <a:off x="4682094" y="1492496"/>
              <a:ext cx="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10B92E-A99D-ACE2-0A2B-B62D30AC10AB}"/>
                </a:ext>
              </a:extLst>
            </p:cNvPr>
            <p:cNvCxnSpPr>
              <a:cxnSpLocks/>
              <a:stCxn id="114" idx="0"/>
              <a:endCxn id="110" idx="2"/>
            </p:cNvCxnSpPr>
            <p:nvPr/>
          </p:nvCxnSpPr>
          <p:spPr>
            <a:xfrm flipV="1">
              <a:off x="3221819" y="1492496"/>
              <a:ext cx="146027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142DFDE-1C60-1842-BD86-7683D7B37DD0}"/>
                </a:ext>
              </a:extLst>
            </p:cNvPr>
            <p:cNvCxnSpPr>
              <a:cxnSpLocks/>
              <a:stCxn id="115" idx="0"/>
              <a:endCxn id="110" idx="2"/>
            </p:cNvCxnSpPr>
            <p:nvPr/>
          </p:nvCxnSpPr>
          <p:spPr>
            <a:xfrm flipV="1">
              <a:off x="1761544" y="1492496"/>
              <a:ext cx="292055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616AD5D-515E-DC3D-91E1-2DD3D1B2933A}"/>
                </a:ext>
              </a:extLst>
            </p:cNvPr>
            <p:cNvCxnSpPr>
              <a:cxnSpLocks/>
              <a:stCxn id="117" idx="0"/>
              <a:endCxn id="110" idx="2"/>
            </p:cNvCxnSpPr>
            <p:nvPr/>
          </p:nvCxnSpPr>
          <p:spPr>
            <a:xfrm flipH="1" flipV="1">
              <a:off x="4682094" y="1492496"/>
              <a:ext cx="292444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8856C-ABA0-48B6-1940-EE39DCD42669}"/>
                </a:ext>
              </a:extLst>
            </p:cNvPr>
            <p:cNvCxnSpPr>
              <a:cxnSpLocks/>
              <a:stCxn id="116" idx="0"/>
              <a:endCxn id="110" idx="2"/>
            </p:cNvCxnSpPr>
            <p:nvPr/>
          </p:nvCxnSpPr>
          <p:spPr>
            <a:xfrm flipH="1" flipV="1">
              <a:off x="4682094" y="1492496"/>
              <a:ext cx="1462223" cy="5530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919822-4640-771C-298F-845658F5D862}"/>
              </a:ext>
            </a:extLst>
          </p:cNvPr>
          <p:cNvGrpSpPr/>
          <p:nvPr/>
        </p:nvGrpSpPr>
        <p:grpSpPr>
          <a:xfrm>
            <a:off x="289312" y="4955256"/>
            <a:ext cx="8565376" cy="548640"/>
            <a:chOff x="2097011" y="5585895"/>
            <a:chExt cx="8565376" cy="5486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4FC83C-B20E-CD44-65AB-7DA786DD6BE8}"/>
                </a:ext>
              </a:extLst>
            </p:cNvPr>
            <p:cNvSpPr/>
            <p:nvPr/>
          </p:nvSpPr>
          <p:spPr>
            <a:xfrm>
              <a:off x="2753071" y="5704275"/>
              <a:ext cx="790931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noise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quantizing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raw signals into equal-width buckets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B4757B9-9AE6-4D69-5B80-62D693CD3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C2BE2A-AD2A-8210-6C5D-81CACDBA11C9}"/>
              </a:ext>
            </a:extLst>
          </p:cNvPr>
          <p:cNvGrpSpPr/>
          <p:nvPr/>
        </p:nvGrpSpPr>
        <p:grpSpPr>
          <a:xfrm>
            <a:off x="289312" y="5698869"/>
            <a:ext cx="8497114" cy="548640"/>
            <a:chOff x="2097011" y="5585895"/>
            <a:chExt cx="8497114" cy="54864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8CE722F-7FF6-C37A-B27F-AE3D795BAF24}"/>
                </a:ext>
              </a:extLst>
            </p:cNvPr>
            <p:cNvSpPr/>
            <p:nvPr/>
          </p:nvSpPr>
          <p:spPr>
            <a:xfrm>
              <a:off x="2753071" y="5704275"/>
              <a:ext cx="78410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matching raw signals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eliminating slight differences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F2EEF4E-B89A-FF0D-2244-74F22D3CD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6CB262-D764-1EE6-FF0C-C68015FC2469}"/>
              </a:ext>
            </a:extLst>
          </p:cNvPr>
          <p:cNvGrpSpPr/>
          <p:nvPr/>
        </p:nvGrpSpPr>
        <p:grpSpPr>
          <a:xfrm>
            <a:off x="4119069" y="2349011"/>
            <a:ext cx="1126852" cy="798594"/>
            <a:chOff x="4119069" y="2349011"/>
            <a:chExt cx="1126852" cy="79859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E63C56B-DB78-807D-DBA3-C30C771A69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1893" y="2349011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44A6B221-4E32-272C-BD2B-73CFF966FC50}"/>
                </a:ext>
              </a:extLst>
            </p:cNvPr>
            <p:cNvSpPr/>
            <p:nvPr/>
          </p:nvSpPr>
          <p:spPr>
            <a:xfrm>
              <a:off x="411906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2F6C4-FBE6-352C-6312-B76A35DE678B}"/>
              </a:ext>
            </a:extLst>
          </p:cNvPr>
          <p:cNvGrpSpPr/>
          <p:nvPr/>
        </p:nvGrpSpPr>
        <p:grpSpPr>
          <a:xfrm>
            <a:off x="1174341" y="2355702"/>
            <a:ext cx="1126852" cy="791903"/>
            <a:chOff x="1174341" y="2355702"/>
            <a:chExt cx="1126852" cy="791903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E79101B-9E5F-B15A-B019-E335DD437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343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D3D8B230-2B60-8CBE-418D-6C43AB96F15F}"/>
                </a:ext>
              </a:extLst>
            </p:cNvPr>
            <p:cNvSpPr/>
            <p:nvPr/>
          </p:nvSpPr>
          <p:spPr>
            <a:xfrm>
              <a:off x="1174341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7BCC0-B940-D0C3-4D66-D383C29279E8}"/>
              </a:ext>
            </a:extLst>
          </p:cNvPr>
          <p:cNvGrpSpPr/>
          <p:nvPr/>
        </p:nvGrpSpPr>
        <p:grpSpPr>
          <a:xfrm>
            <a:off x="2657399" y="2355702"/>
            <a:ext cx="1126852" cy="791903"/>
            <a:chOff x="2657399" y="2355702"/>
            <a:chExt cx="1126852" cy="79190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C4F0D70-C53F-AF5A-18CE-78787AFA83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1618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BFC850D3-9BD7-1BEE-1DDB-E5C0CBE50701}"/>
                </a:ext>
              </a:extLst>
            </p:cNvPr>
            <p:cNvSpPr/>
            <p:nvPr/>
          </p:nvSpPr>
          <p:spPr>
            <a:xfrm>
              <a:off x="265739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E9E03-6868-46E7-B459-9A985F55570E}"/>
              </a:ext>
            </a:extLst>
          </p:cNvPr>
          <p:cNvGrpSpPr/>
          <p:nvPr/>
        </p:nvGrpSpPr>
        <p:grpSpPr>
          <a:xfrm>
            <a:off x="5579745" y="2355702"/>
            <a:ext cx="1126852" cy="791903"/>
            <a:chOff x="5579745" y="2355702"/>
            <a:chExt cx="1126852" cy="791903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A2B6FFE-EAEC-F2E9-A9EF-9DDD133453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4116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C0E6DF59-1687-9A74-2D23-364DA4521689}"/>
                </a:ext>
              </a:extLst>
            </p:cNvPr>
            <p:cNvSpPr/>
            <p:nvPr/>
          </p:nvSpPr>
          <p:spPr>
            <a:xfrm>
              <a:off x="5579745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521E2-92E1-AE38-3DF3-B1C62779AA5A}"/>
              </a:ext>
            </a:extLst>
          </p:cNvPr>
          <p:cNvGrpSpPr/>
          <p:nvPr/>
        </p:nvGrpSpPr>
        <p:grpSpPr>
          <a:xfrm>
            <a:off x="7039820" y="2355033"/>
            <a:ext cx="1126852" cy="792572"/>
            <a:chOff x="7039820" y="2355033"/>
            <a:chExt cx="1126852" cy="79257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634DF39-31FF-F003-240F-DEC87C8A2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6338" y="2355033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395D9D4-9824-CF22-46A5-081948D17CC2}"/>
                </a:ext>
              </a:extLst>
            </p:cNvPr>
            <p:cNvSpPr/>
            <p:nvPr/>
          </p:nvSpPr>
          <p:spPr>
            <a:xfrm>
              <a:off x="7039820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C7858-8E1A-339D-CCB4-5A53358F4EE3}"/>
              </a:ext>
            </a:extLst>
          </p:cNvPr>
          <p:cNvGrpSpPr/>
          <p:nvPr/>
        </p:nvGrpSpPr>
        <p:grpSpPr>
          <a:xfrm>
            <a:off x="1737767" y="3147605"/>
            <a:ext cx="5865479" cy="578891"/>
            <a:chOff x="1737767" y="3147605"/>
            <a:chExt cx="5865479" cy="578891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9A73122-AADD-870E-3366-07CA5DE9BD47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1737767" y="3147605"/>
              <a:ext cx="2774363" cy="5584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AAD143E-59B3-39A5-EA40-2F43AF7E92DB}"/>
                </a:ext>
              </a:extLst>
            </p:cNvPr>
            <p:cNvCxnSpPr>
              <a:cxnSpLocks/>
              <a:endCxn id="163" idx="2"/>
            </p:cNvCxnSpPr>
            <p:nvPr/>
          </p:nvCxnSpPr>
          <p:spPr>
            <a:xfrm flipH="1" flipV="1">
              <a:off x="3220825" y="3147605"/>
              <a:ext cx="1412519" cy="56520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D9845B-D13E-F975-C536-85673251C457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H="1" flipV="1">
              <a:off x="4682495" y="3147605"/>
              <a:ext cx="400" cy="578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8618623-D740-4058-A122-969847C039DF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735983" y="3147605"/>
              <a:ext cx="1407188" cy="56286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0EABF9-8046-F468-FC55-A23849557B35}"/>
                </a:ext>
              </a:extLst>
            </p:cNvPr>
            <p:cNvCxnSpPr>
              <a:cxnSpLocks/>
              <a:endCxn id="167" idx="2"/>
            </p:cNvCxnSpPr>
            <p:nvPr/>
          </p:nvCxnSpPr>
          <p:spPr>
            <a:xfrm flipV="1">
              <a:off x="4860384" y="3147605"/>
              <a:ext cx="2742862" cy="5707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1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2BFA-FE6F-31E7-9C0D-F03DFB59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300C9FBC-0A63-F700-66FD-8E70C33B4A06}"/>
              </a:ext>
            </a:extLst>
          </p:cNvPr>
          <p:cNvSpPr/>
          <p:nvPr/>
        </p:nvSpPr>
        <p:spPr>
          <a:xfrm>
            <a:off x="4679177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423E711-715D-DFFD-8D0D-966213B33F01}"/>
              </a:ext>
            </a:extLst>
          </p:cNvPr>
          <p:cNvSpPr/>
          <p:nvPr/>
        </p:nvSpPr>
        <p:spPr>
          <a:xfrm>
            <a:off x="4833308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222B864A-E2DE-450C-39EB-C9C52D32629A}"/>
              </a:ext>
            </a:extLst>
          </p:cNvPr>
          <p:cNvSpPr/>
          <p:nvPr/>
        </p:nvSpPr>
        <p:spPr>
          <a:xfrm>
            <a:off x="4987439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1884C121-6A08-2C0E-71D1-2076BED802F3}"/>
              </a:ext>
            </a:extLst>
          </p:cNvPr>
          <p:cNvSpPr/>
          <p:nvPr/>
        </p:nvSpPr>
        <p:spPr>
          <a:xfrm>
            <a:off x="4525046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82840420-168A-0AB3-B4A1-3DCAD477E95E}"/>
              </a:ext>
            </a:extLst>
          </p:cNvPr>
          <p:cNvSpPr/>
          <p:nvPr/>
        </p:nvSpPr>
        <p:spPr>
          <a:xfrm>
            <a:off x="4370915" y="820264"/>
            <a:ext cx="933044" cy="310896"/>
          </a:xfrm>
          <a:prstGeom prst="roundRect">
            <a:avLst/>
          </a:prstGeom>
          <a:solidFill>
            <a:srgbClr val="F9F5E3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07870-DA0F-B905-0F86-0C90AD10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E8352-42A0-C396-2695-B0505851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RawHash Key Idea – Hash-based Seeding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0697DF-EF75-55E5-708D-0B2D0816450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81E59E9D-9C94-1F93-0E96-8993177B27E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2DA7261-4499-C6FA-D199-E0930EB35F6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E67B9FEB-3C9D-4223-8DB3-B5F144603AD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42B9613-6068-A723-D72A-48763F46BA6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F18A623-1F2D-F55C-7754-6A4F57269304}"/>
              </a:ext>
            </a:extLst>
          </p:cNvPr>
          <p:cNvCxnSpPr>
            <a:cxnSpLocks/>
          </p:cNvCxnSpPr>
          <p:nvPr/>
        </p:nvCxnSpPr>
        <p:spPr>
          <a:xfrm flipH="1">
            <a:off x="431545" y="1172250"/>
            <a:ext cx="814486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4169AE8-7167-A4F8-2204-AB09204173F0}"/>
              </a:ext>
            </a:extLst>
          </p:cNvPr>
          <p:cNvSpPr txBox="1"/>
          <p:nvPr/>
        </p:nvSpPr>
        <p:spPr>
          <a:xfrm>
            <a:off x="2860459" y="833337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17">
            <a:extLst>
              <a:ext uri="{FF2B5EF4-FFF2-40B4-BE49-F238E27FC236}">
                <a16:creationId xmlns:a16="http://schemas.microsoft.com/office/drawing/2014/main" id="{394EC21A-887E-8278-0299-545D6CFBB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7402" y="1214767"/>
            <a:ext cx="1503680" cy="1828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AA499C-9711-AABE-5DC4-A2DC724D7A49}"/>
              </a:ext>
            </a:extLst>
          </p:cNvPr>
          <p:cNvGrpSpPr/>
          <p:nvPr/>
        </p:nvGrpSpPr>
        <p:grpSpPr>
          <a:xfrm>
            <a:off x="469932" y="1896191"/>
            <a:ext cx="1126852" cy="2892142"/>
            <a:chOff x="469932" y="1896191"/>
            <a:chExt cx="1126852" cy="2892142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708DAB1-0DC5-3CD2-57F2-AE411294CD9B}"/>
                </a:ext>
              </a:extLst>
            </p:cNvPr>
            <p:cNvSpPr/>
            <p:nvPr/>
          </p:nvSpPr>
          <p:spPr>
            <a:xfrm>
              <a:off x="908667" y="1896191"/>
              <a:ext cx="249383" cy="976553"/>
            </a:xfrm>
            <a:prstGeom prst="round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3ACE9B-8531-E735-7559-05614370EB76}"/>
                </a:ext>
              </a:extLst>
            </p:cNvPr>
            <p:cNvGrpSpPr/>
            <p:nvPr/>
          </p:nvGrpSpPr>
          <p:grpSpPr>
            <a:xfrm>
              <a:off x="469932" y="2888525"/>
              <a:ext cx="1126852" cy="1899808"/>
              <a:chOff x="469932" y="2888525"/>
              <a:chExt cx="1126852" cy="189980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DA86A3D6-62F0-6874-18F8-44F18342D12A}"/>
                  </a:ext>
                </a:extLst>
              </p:cNvPr>
              <p:cNvSpPr/>
              <p:nvPr/>
            </p:nvSpPr>
            <p:spPr>
              <a:xfrm>
                <a:off x="507126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-0.06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521715E-9F6F-1922-FF33-32576E4BB506}"/>
                  </a:ext>
                </a:extLst>
              </p:cNvPr>
              <p:cNvCxnSpPr>
                <a:cxnSpLocks/>
                <a:stCxn id="50" idx="0"/>
              </p:cNvCxnSpPr>
              <p:nvPr/>
            </p:nvCxnSpPr>
            <p:spPr>
              <a:xfrm flipV="1">
                <a:off x="1033358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C29AFF1-B30E-9E77-9A07-30AE8E1443C6}"/>
                  </a:ext>
                </a:extLst>
              </p:cNvPr>
              <p:cNvGrpSpPr/>
              <p:nvPr/>
            </p:nvGrpSpPr>
            <p:grpSpPr>
              <a:xfrm>
                <a:off x="469932" y="3549561"/>
                <a:ext cx="1126852" cy="624200"/>
                <a:chOff x="469931" y="4173245"/>
                <a:chExt cx="1126852" cy="624200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8A5020DA-9D3F-8146-CB4D-C13FC54D9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358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6B0ACEB7-E1AA-8DB6-A3CD-064806C4E572}"/>
                    </a:ext>
                  </a:extLst>
                </p:cNvPr>
                <p:cNvSpPr/>
                <p:nvPr/>
              </p:nvSpPr>
              <p:spPr>
                <a:xfrm>
                  <a:off x="469931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C8450422-DE85-3149-6FDF-E24FF60EE9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5085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24BD9CD5-A5B3-69CD-00EC-0159D9DEB0C6}"/>
                  </a:ext>
                </a:extLst>
              </p:cNvPr>
              <p:cNvSpPr/>
              <p:nvPr/>
            </p:nvSpPr>
            <p:spPr>
              <a:xfrm>
                <a:off x="469932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091017-2551-8057-4E3C-3D7B25C03BE2}"/>
              </a:ext>
            </a:extLst>
          </p:cNvPr>
          <p:cNvGrpSpPr/>
          <p:nvPr/>
        </p:nvGrpSpPr>
        <p:grpSpPr>
          <a:xfrm>
            <a:off x="2013734" y="1214767"/>
            <a:ext cx="1503680" cy="3573566"/>
            <a:chOff x="2013734" y="1214767"/>
            <a:chExt cx="1503680" cy="3573566"/>
          </a:xfrm>
        </p:grpSpPr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29473B8A-FE5D-BC72-4C05-B64EADFD9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013734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F9A3D9-5412-2FC9-1988-A0332776CDF3}"/>
                </a:ext>
              </a:extLst>
            </p:cNvPr>
            <p:cNvGrpSpPr/>
            <p:nvPr/>
          </p:nvGrpSpPr>
          <p:grpSpPr>
            <a:xfrm>
              <a:off x="2156965" y="1896191"/>
              <a:ext cx="1126852" cy="2892142"/>
              <a:chOff x="2156965" y="1896191"/>
              <a:chExt cx="1126852" cy="2892142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EC972D3-2F5D-7EF1-5E6C-D1BA82A4929B}"/>
                  </a:ext>
                </a:extLst>
              </p:cNvPr>
              <p:cNvSpPr/>
              <p:nvPr/>
            </p:nvSpPr>
            <p:spPr>
              <a:xfrm>
                <a:off x="2194159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-0.22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528A77E-3B2B-13CE-BEE4-97FBC54FC3AF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 flipV="1">
                <a:off x="2720391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3AAEA359-1F5C-4BB3-032B-F7CF72F9C707}"/>
                  </a:ext>
                </a:extLst>
              </p:cNvPr>
              <p:cNvSpPr/>
              <p:nvPr/>
            </p:nvSpPr>
            <p:spPr>
              <a:xfrm>
                <a:off x="2595700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ABAB187-0AF6-E938-30E9-C14FC43F2B8D}"/>
                  </a:ext>
                </a:extLst>
              </p:cNvPr>
              <p:cNvGrpSpPr/>
              <p:nvPr/>
            </p:nvGrpSpPr>
            <p:grpSpPr>
              <a:xfrm>
                <a:off x="2156965" y="3549561"/>
                <a:ext cx="1126852" cy="624200"/>
                <a:chOff x="2156965" y="4173245"/>
                <a:chExt cx="1126852" cy="624200"/>
              </a:xfrm>
            </p:grpSpPr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1C96503A-8417-563F-9C44-D1AA0BF17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0392" y="4173245"/>
                  <a:ext cx="0" cy="31330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ounded Rectangle 102">
                  <a:extLst>
                    <a:ext uri="{FF2B5EF4-FFF2-40B4-BE49-F238E27FC236}">
                      <a16:creationId xmlns:a16="http://schemas.microsoft.com/office/drawing/2014/main" id="{FFD993AA-1772-C47F-BF46-1BB503E034F2}"/>
                    </a:ext>
                  </a:extLst>
                </p:cNvPr>
                <p:cNvSpPr/>
                <p:nvPr/>
              </p:nvSpPr>
              <p:spPr>
                <a:xfrm>
                  <a:off x="2156965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583F9E44-C962-7F7F-6AE1-BAC10F30E5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1686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3596C220-5A3D-F034-3DDE-FE1AE7DA9014}"/>
                  </a:ext>
                </a:extLst>
              </p:cNvPr>
              <p:cNvSpPr/>
              <p:nvPr/>
            </p:nvSpPr>
            <p:spPr>
              <a:xfrm>
                <a:off x="2156965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8F994E-2346-9B60-BBDC-FBC2EB239671}"/>
              </a:ext>
            </a:extLst>
          </p:cNvPr>
          <p:cNvGrpSpPr/>
          <p:nvPr/>
        </p:nvGrpSpPr>
        <p:grpSpPr>
          <a:xfrm>
            <a:off x="3700066" y="1214767"/>
            <a:ext cx="1503680" cy="3573566"/>
            <a:chOff x="3700066" y="1214767"/>
            <a:chExt cx="1503680" cy="3573566"/>
          </a:xfrm>
        </p:grpSpPr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AE329039-AAE1-6B0A-B83D-F8E1354B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00066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6CAF66-974B-F9BC-D5F2-F1D79FFC1A5A}"/>
                </a:ext>
              </a:extLst>
            </p:cNvPr>
            <p:cNvGrpSpPr/>
            <p:nvPr/>
          </p:nvGrpSpPr>
          <p:grpSpPr>
            <a:xfrm>
              <a:off x="3843998" y="1896191"/>
              <a:ext cx="1126852" cy="2892142"/>
              <a:chOff x="3843998" y="1896191"/>
              <a:chExt cx="1126852" cy="2892142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39C6D624-840A-9961-8102-0B850FFB872A}"/>
                  </a:ext>
                </a:extLst>
              </p:cNvPr>
              <p:cNvSpPr/>
              <p:nvPr/>
            </p:nvSpPr>
            <p:spPr>
              <a:xfrm>
                <a:off x="3881192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-0.75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6395DD22-3D7C-8D3E-D63B-93058B78AEC6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flipV="1">
                <a:off x="4407424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ounded Rectangle 92">
                <a:extLst>
                  <a:ext uri="{FF2B5EF4-FFF2-40B4-BE49-F238E27FC236}">
                    <a16:creationId xmlns:a16="http://schemas.microsoft.com/office/drawing/2014/main" id="{B50C26EE-B3B8-31B8-33DC-CF39EE14A13E}"/>
                  </a:ext>
                </a:extLst>
              </p:cNvPr>
              <p:cNvSpPr/>
              <p:nvPr/>
            </p:nvSpPr>
            <p:spPr>
              <a:xfrm>
                <a:off x="4282733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FF7776F-3F99-C86D-A177-369C5ED6C4E7}"/>
                  </a:ext>
                </a:extLst>
              </p:cNvPr>
              <p:cNvGrpSpPr/>
              <p:nvPr/>
            </p:nvGrpSpPr>
            <p:grpSpPr>
              <a:xfrm>
                <a:off x="3843998" y="3549561"/>
                <a:ext cx="1126852" cy="624200"/>
                <a:chOff x="3843999" y="4173245"/>
                <a:chExt cx="1126852" cy="624200"/>
              </a:xfrm>
            </p:grpSpPr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66F81DA8-270B-1BE3-32FF-1CA3E6B42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07426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49851E28-699F-2963-CF1D-EE0CCF4715BF}"/>
                    </a:ext>
                  </a:extLst>
                </p:cNvPr>
                <p:cNvSpPr/>
                <p:nvPr/>
              </p:nvSpPr>
              <p:spPr>
                <a:xfrm>
                  <a:off x="3843999" y="4489669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12B7E07B-291A-60E8-89BF-0E117380B0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8287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1317AFC7-DC11-F029-494A-4D2D04F89582}"/>
                  </a:ext>
                </a:extLst>
              </p:cNvPr>
              <p:cNvSpPr/>
              <p:nvPr/>
            </p:nvSpPr>
            <p:spPr>
              <a:xfrm>
                <a:off x="3843998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BA7434-0200-6D9C-6F35-1149200F2F0D}"/>
              </a:ext>
            </a:extLst>
          </p:cNvPr>
          <p:cNvGrpSpPr/>
          <p:nvPr/>
        </p:nvGrpSpPr>
        <p:grpSpPr>
          <a:xfrm>
            <a:off x="5386398" y="1214767"/>
            <a:ext cx="1503680" cy="3573566"/>
            <a:chOff x="5386398" y="1214767"/>
            <a:chExt cx="1503680" cy="3573566"/>
          </a:xfrm>
        </p:grpSpPr>
        <p:pic>
          <p:nvPicPr>
            <p:cNvPr id="44" name="Picture 24">
              <a:extLst>
                <a:ext uri="{FF2B5EF4-FFF2-40B4-BE49-F238E27FC236}">
                  <a16:creationId xmlns:a16="http://schemas.microsoft.com/office/drawing/2014/main" id="{EB1FB38F-CD85-5582-FDA6-404E3FF5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386398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612DD3-1862-A171-3444-0F8C647F083B}"/>
                </a:ext>
              </a:extLst>
            </p:cNvPr>
            <p:cNvGrpSpPr/>
            <p:nvPr/>
          </p:nvGrpSpPr>
          <p:grpSpPr>
            <a:xfrm>
              <a:off x="5531031" y="1896191"/>
              <a:ext cx="1126852" cy="2892142"/>
              <a:chOff x="5531031" y="1896191"/>
              <a:chExt cx="1126852" cy="2892142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F6DD31A-FBF9-7B8A-2AAE-012DC6C7AE35}"/>
                  </a:ext>
                </a:extLst>
              </p:cNvPr>
              <p:cNvSpPr/>
              <p:nvPr/>
            </p:nvSpPr>
            <p:spPr>
              <a:xfrm>
                <a:off x="5568225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0.96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D30EFC7-A25D-91CD-FE96-4E9C71ABA741}"/>
                  </a:ext>
                </a:extLst>
              </p:cNvPr>
              <p:cNvCxnSpPr>
                <a:cxnSpLocks/>
                <a:stCxn id="59" idx="0"/>
              </p:cNvCxnSpPr>
              <p:nvPr/>
            </p:nvCxnSpPr>
            <p:spPr>
              <a:xfrm flipV="1">
                <a:off x="6094457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367DE343-FA61-4DFF-19E4-C4BA0946C09A}"/>
                  </a:ext>
                </a:extLst>
              </p:cNvPr>
              <p:cNvSpPr/>
              <p:nvPr/>
            </p:nvSpPr>
            <p:spPr>
              <a:xfrm>
                <a:off x="5969766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4884213-5FCE-C31A-4CEF-0F27EE23C78F}"/>
                  </a:ext>
                </a:extLst>
              </p:cNvPr>
              <p:cNvGrpSpPr/>
              <p:nvPr/>
            </p:nvGrpSpPr>
            <p:grpSpPr>
              <a:xfrm>
                <a:off x="5531031" y="3549561"/>
                <a:ext cx="1126852" cy="624200"/>
                <a:chOff x="5531031" y="4177070"/>
                <a:chExt cx="1126852" cy="624200"/>
              </a:xfrm>
            </p:grpSpPr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064BF845-39B7-9D31-0883-2332D9466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94458" y="4177070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914DAC35-DB51-BC93-017B-1A5B1861F55B}"/>
                    </a:ext>
                  </a:extLst>
                </p:cNvPr>
                <p:cNvSpPr/>
                <p:nvPr/>
              </p:nvSpPr>
              <p:spPr>
                <a:xfrm>
                  <a:off x="5531031" y="4493494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6116A578-5F37-EC42-B0A8-43E1BB15D6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4888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FB196C0F-F214-0DAD-DC24-033A768B2574}"/>
                  </a:ext>
                </a:extLst>
              </p:cNvPr>
              <p:cNvSpPr/>
              <p:nvPr/>
            </p:nvSpPr>
            <p:spPr>
              <a:xfrm>
                <a:off x="5531031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1011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7BCE8C-2F46-3C62-3A6B-11C76E765FCF}"/>
              </a:ext>
            </a:extLst>
          </p:cNvPr>
          <p:cNvGrpSpPr/>
          <p:nvPr/>
        </p:nvGrpSpPr>
        <p:grpSpPr>
          <a:xfrm>
            <a:off x="7072731" y="1214767"/>
            <a:ext cx="1503680" cy="3573566"/>
            <a:chOff x="7072731" y="1214767"/>
            <a:chExt cx="1503680" cy="3573566"/>
          </a:xfrm>
        </p:grpSpPr>
        <p:pic>
          <p:nvPicPr>
            <p:cNvPr id="46" name="Picture 27">
              <a:extLst>
                <a:ext uri="{FF2B5EF4-FFF2-40B4-BE49-F238E27FC236}">
                  <a16:creationId xmlns:a16="http://schemas.microsoft.com/office/drawing/2014/main" id="{86E7DF7A-5BEE-E997-CB16-4EE35ACB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072731" y="1214767"/>
              <a:ext cx="1503680" cy="18288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6941BB-314D-DD31-B88B-9082DDC70D5C}"/>
                </a:ext>
              </a:extLst>
            </p:cNvPr>
            <p:cNvGrpSpPr/>
            <p:nvPr/>
          </p:nvGrpSpPr>
          <p:grpSpPr>
            <a:xfrm>
              <a:off x="7218063" y="1896191"/>
              <a:ext cx="1126852" cy="2892142"/>
              <a:chOff x="7218063" y="1896191"/>
              <a:chExt cx="1126852" cy="2892142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CC072AC7-0639-E441-C1BF-8F3628B9A7D3}"/>
                  </a:ext>
                </a:extLst>
              </p:cNvPr>
              <p:cNvSpPr/>
              <p:nvPr/>
            </p:nvSpPr>
            <p:spPr>
              <a:xfrm>
                <a:off x="7255259" y="3238665"/>
                <a:ext cx="1052463" cy="31089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-0.49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D4F4A1D-F04F-FB04-234A-651A4F8CA948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V="1">
                <a:off x="7781491" y="2888525"/>
                <a:ext cx="1" cy="35014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B2A949EF-EF88-ED77-2D84-A90CC5E4180E}"/>
                  </a:ext>
                </a:extLst>
              </p:cNvPr>
              <p:cNvSpPr/>
              <p:nvPr/>
            </p:nvSpPr>
            <p:spPr>
              <a:xfrm>
                <a:off x="7656798" y="1896191"/>
                <a:ext cx="249383" cy="976553"/>
              </a:xfrm>
              <a:prstGeom prst="roundRect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1C529777-D67A-970C-4E6E-A8B65579BD6D}"/>
                  </a:ext>
                </a:extLst>
              </p:cNvPr>
              <p:cNvGrpSpPr/>
              <p:nvPr/>
            </p:nvGrpSpPr>
            <p:grpSpPr>
              <a:xfrm>
                <a:off x="7218063" y="3549561"/>
                <a:ext cx="1126852" cy="624200"/>
                <a:chOff x="7255260" y="4177070"/>
                <a:chExt cx="1126852" cy="624200"/>
              </a:xfrm>
            </p:grpSpPr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B67F7B08-3083-DBE5-40DF-6EEE17E7B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8687" y="4177070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68FAD25D-4ADB-51D5-DC75-982FF80D7B36}"/>
                    </a:ext>
                  </a:extLst>
                </p:cNvPr>
                <p:cNvSpPr/>
                <p:nvPr/>
              </p:nvSpPr>
              <p:spPr>
                <a:xfrm>
                  <a:off x="7255260" y="4493494"/>
                  <a:ext cx="1126852" cy="307776"/>
                </a:xfrm>
                <a:prstGeom prst="roundRect">
                  <a:avLst/>
                </a:prstGeom>
                <a:solidFill>
                  <a:srgbClr val="F2EEFD"/>
                </a:solidFill>
                <a:ln w="19050" cap="flat" cmpd="sng" algn="ctr">
                  <a:solidFill>
                    <a:srgbClr val="7030A0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50F5FD34-6B2B-90C0-2441-7766546F2A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1489" y="4165257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5E38DB31-61FA-39E2-3B39-062BA68E6F6F}"/>
                  </a:ext>
                </a:extLst>
              </p:cNvPr>
              <p:cNvSpPr/>
              <p:nvPr/>
            </p:nvSpPr>
            <p:spPr>
              <a:xfrm>
                <a:off x="7218063" y="4480557"/>
                <a:ext cx="112684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358A75-8957-3259-D9CA-4F4B71CC0104}"/>
              </a:ext>
            </a:extLst>
          </p:cNvPr>
          <p:cNvGrpSpPr/>
          <p:nvPr/>
        </p:nvGrpSpPr>
        <p:grpSpPr>
          <a:xfrm>
            <a:off x="469926" y="5126361"/>
            <a:ext cx="4440861" cy="311746"/>
            <a:chOff x="469926" y="5126361"/>
            <a:chExt cx="4440861" cy="311746"/>
          </a:xfrm>
        </p:grpSpPr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E90D6538-82F7-7156-5595-248DF3547F8F}"/>
                </a:ext>
              </a:extLst>
            </p:cNvPr>
            <p:cNvSpPr/>
            <p:nvPr/>
          </p:nvSpPr>
          <p:spPr>
            <a:xfrm>
              <a:off x="469926" y="5130331"/>
              <a:ext cx="688124" cy="307776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Pack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8ACDDEB-DF0B-5505-FBBB-886D441CD3CA}"/>
                </a:ext>
              </a:extLst>
            </p:cNvPr>
            <p:cNvCxnSpPr>
              <a:cxnSpLocks/>
              <a:endCxn id="132" idx="3"/>
            </p:cNvCxnSpPr>
            <p:nvPr/>
          </p:nvCxnSpPr>
          <p:spPr>
            <a:xfrm flipH="1">
              <a:off x="1158050" y="5284219"/>
              <a:ext cx="3382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81FAC7D-1EEF-91D9-7C81-BAEEE36593BC}"/>
                </a:ext>
              </a:extLst>
            </p:cNvPr>
            <p:cNvSpPr/>
            <p:nvPr/>
          </p:nvSpPr>
          <p:spPr>
            <a:xfrm>
              <a:off x="1496291" y="5126361"/>
              <a:ext cx="341449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1011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ED7C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347C463-1DB2-9FA7-F7BD-B58FA08C92C4}"/>
              </a:ext>
            </a:extLst>
          </p:cNvPr>
          <p:cNvGrpSpPr/>
          <p:nvPr/>
        </p:nvGrpSpPr>
        <p:grpSpPr>
          <a:xfrm>
            <a:off x="535267" y="5643233"/>
            <a:ext cx="6527562" cy="615553"/>
            <a:chOff x="2097011" y="5562881"/>
            <a:chExt cx="6527562" cy="615553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C93C39A-E880-8A9C-B874-6BB49A991719}"/>
                </a:ext>
              </a:extLst>
            </p:cNvPr>
            <p:cNvSpPr/>
            <p:nvPr/>
          </p:nvSpPr>
          <p:spPr>
            <a:xfrm>
              <a:off x="2745554" y="5562881"/>
              <a:ext cx="587901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Packing enables directly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fewer</a:t>
              </a:r>
              <a:b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more accurate k-</a:t>
              </a:r>
              <a:r>
                <a:rPr kumimoji="0" lang="en-US" sz="2000" b="1" u="none" strike="noStrike" kern="1200" cap="none" spc="0" normalizeH="0" baseline="0" noProof="0" dirty="0" err="1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80BB2F1-8831-1AE5-E4BB-0D5FD05A9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96337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3ECCB6-B0A2-5E02-21BC-988434738015}"/>
              </a:ext>
            </a:extLst>
          </p:cNvPr>
          <p:cNvGrpSpPr/>
          <p:nvPr/>
        </p:nvGrpSpPr>
        <p:grpSpPr>
          <a:xfrm>
            <a:off x="469926" y="4788333"/>
            <a:ext cx="7311560" cy="495887"/>
            <a:chOff x="469926" y="4788333"/>
            <a:chExt cx="7311560" cy="495887"/>
          </a:xfrm>
        </p:grpSpPr>
        <p:cxnSp>
          <p:nvCxnSpPr>
            <p:cNvPr id="167" name="Elbow Connector 166">
              <a:extLst>
                <a:ext uri="{FF2B5EF4-FFF2-40B4-BE49-F238E27FC236}">
                  <a16:creationId xmlns:a16="http://schemas.microsoft.com/office/drawing/2014/main" id="{9549CA17-87FD-8D44-9251-323E72F6D108}"/>
                </a:ext>
              </a:extLst>
            </p:cNvPr>
            <p:cNvCxnSpPr>
              <a:cxnSpLocks/>
              <a:stCxn id="128" idx="2"/>
              <a:endCxn id="132" idx="1"/>
            </p:cNvCxnSpPr>
            <p:nvPr/>
          </p:nvCxnSpPr>
          <p:spPr>
            <a:xfrm rot="5400000">
              <a:off x="1347214" y="3911045"/>
              <a:ext cx="495886" cy="2250462"/>
            </a:xfrm>
            <a:prstGeom prst="bentConnector4">
              <a:avLst>
                <a:gd name="adj1" fmla="val 34484"/>
                <a:gd name="adj2" fmla="val 110158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lbow Connector 167">
              <a:extLst>
                <a:ext uri="{FF2B5EF4-FFF2-40B4-BE49-F238E27FC236}">
                  <a16:creationId xmlns:a16="http://schemas.microsoft.com/office/drawing/2014/main" id="{4A78C3D0-75AE-F639-DB44-EC46542CB70C}"/>
                </a:ext>
              </a:extLst>
            </p:cNvPr>
            <p:cNvCxnSpPr>
              <a:cxnSpLocks/>
              <a:stCxn id="117" idx="2"/>
              <a:endCxn id="132" idx="1"/>
            </p:cNvCxnSpPr>
            <p:nvPr/>
          </p:nvCxnSpPr>
          <p:spPr>
            <a:xfrm rot="5400000">
              <a:off x="503698" y="4754562"/>
              <a:ext cx="495886" cy="563429"/>
            </a:xfrm>
            <a:prstGeom prst="bentConnector4">
              <a:avLst>
                <a:gd name="adj1" fmla="val 34484"/>
                <a:gd name="adj2" fmla="val 14057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70">
              <a:extLst>
                <a:ext uri="{FF2B5EF4-FFF2-40B4-BE49-F238E27FC236}">
                  <a16:creationId xmlns:a16="http://schemas.microsoft.com/office/drawing/2014/main" id="{61C1A7A4-A86F-714D-0EF4-A35FB70F9D9B}"/>
                </a:ext>
              </a:extLst>
            </p:cNvPr>
            <p:cNvCxnSpPr>
              <a:cxnSpLocks/>
              <a:stCxn id="129" idx="2"/>
              <a:endCxn id="132" idx="1"/>
            </p:cNvCxnSpPr>
            <p:nvPr/>
          </p:nvCxnSpPr>
          <p:spPr>
            <a:xfrm rot="5400000">
              <a:off x="2190731" y="3067529"/>
              <a:ext cx="495886" cy="3937495"/>
            </a:xfrm>
            <a:prstGeom prst="bentConnector4">
              <a:avLst>
                <a:gd name="adj1" fmla="val 34484"/>
                <a:gd name="adj2" fmla="val 105806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Elbow Connector 173">
              <a:extLst>
                <a:ext uri="{FF2B5EF4-FFF2-40B4-BE49-F238E27FC236}">
                  <a16:creationId xmlns:a16="http://schemas.microsoft.com/office/drawing/2014/main" id="{B0CABB79-0B61-62D0-512F-53AAA67EAEAF}"/>
                </a:ext>
              </a:extLst>
            </p:cNvPr>
            <p:cNvCxnSpPr>
              <a:cxnSpLocks/>
              <a:stCxn id="130" idx="2"/>
              <a:endCxn id="132" idx="1"/>
            </p:cNvCxnSpPr>
            <p:nvPr/>
          </p:nvCxnSpPr>
          <p:spPr>
            <a:xfrm rot="5400000">
              <a:off x="3034247" y="2224012"/>
              <a:ext cx="495886" cy="5624528"/>
            </a:xfrm>
            <a:prstGeom prst="bentConnector4">
              <a:avLst>
                <a:gd name="adj1" fmla="val 34484"/>
                <a:gd name="adj2" fmla="val 104064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>
              <a:extLst>
                <a:ext uri="{FF2B5EF4-FFF2-40B4-BE49-F238E27FC236}">
                  <a16:creationId xmlns:a16="http://schemas.microsoft.com/office/drawing/2014/main" id="{5BED47A3-4E9B-0054-D062-9A35D87A7DC8}"/>
                </a:ext>
              </a:extLst>
            </p:cNvPr>
            <p:cNvCxnSpPr>
              <a:cxnSpLocks/>
              <a:stCxn id="131" idx="2"/>
              <a:endCxn id="132" idx="1"/>
            </p:cNvCxnSpPr>
            <p:nvPr/>
          </p:nvCxnSpPr>
          <p:spPr>
            <a:xfrm rot="5400000">
              <a:off x="3877763" y="1380496"/>
              <a:ext cx="495886" cy="7311560"/>
            </a:xfrm>
            <a:prstGeom prst="bentConnector4">
              <a:avLst>
                <a:gd name="adj1" fmla="val 34484"/>
                <a:gd name="adj2" fmla="val 103127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C8EFAD-523C-A18C-C7C0-5A2FF3D563A8}"/>
              </a:ext>
            </a:extLst>
          </p:cNvPr>
          <p:cNvGrpSpPr/>
          <p:nvPr/>
        </p:nvGrpSpPr>
        <p:grpSpPr>
          <a:xfrm>
            <a:off x="4892572" y="5126361"/>
            <a:ext cx="2424096" cy="307776"/>
            <a:chOff x="4892572" y="5126361"/>
            <a:chExt cx="2424096" cy="307776"/>
          </a:xfrm>
        </p:grpSpPr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1F31BEA-2AE3-53F0-47CF-9BC43410C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572" y="5280249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D034D7E7-E894-E7E0-133E-92D3BAB17F56}"/>
                </a:ext>
              </a:extLst>
            </p:cNvPr>
            <p:cNvSpPr/>
            <p:nvPr/>
          </p:nvSpPr>
          <p:spPr>
            <a:xfrm>
              <a:off x="5256158" y="5126361"/>
              <a:ext cx="726652" cy="307776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BB51120-C05C-CB14-DD46-5DF434FAE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810" y="5284535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6A02CE0-112B-BFFC-C5B5-F61D7C45AFC5}"/>
                </a:ext>
              </a:extLst>
            </p:cNvPr>
            <p:cNvSpPr/>
            <p:nvPr/>
          </p:nvSpPr>
          <p:spPr>
            <a:xfrm>
              <a:off x="6275387" y="5126361"/>
              <a:ext cx="1041281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0x77db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0A555-381C-E521-2DAE-06F9D0EA712D}"/>
              </a:ext>
            </a:extLst>
          </p:cNvPr>
          <p:cNvGrpSpPr/>
          <p:nvPr/>
        </p:nvGrpSpPr>
        <p:grpSpPr>
          <a:xfrm>
            <a:off x="6796027" y="5134408"/>
            <a:ext cx="2191591" cy="915173"/>
            <a:chOff x="6796027" y="5134408"/>
            <a:chExt cx="2191591" cy="915173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4AC6B20-5B91-361F-119E-4C7F30A0265B}"/>
                </a:ext>
              </a:extLst>
            </p:cNvPr>
            <p:cNvSpPr txBox="1"/>
            <p:nvPr/>
          </p:nvSpPr>
          <p:spPr>
            <a:xfrm>
              <a:off x="7422097" y="5134408"/>
              <a:ext cx="1565521" cy="915173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Seeding, Chaining &amp; Mapping</a:t>
              </a:r>
            </a:p>
          </p:txBody>
        </p:sp>
        <p:cxnSp>
          <p:nvCxnSpPr>
            <p:cNvPr id="198" name="Elbow Connector 197">
              <a:extLst>
                <a:ext uri="{FF2B5EF4-FFF2-40B4-BE49-F238E27FC236}">
                  <a16:creationId xmlns:a16="http://schemas.microsoft.com/office/drawing/2014/main" id="{F802F160-CD9B-41B0-09E0-A146721A5922}"/>
                </a:ext>
              </a:extLst>
            </p:cNvPr>
            <p:cNvCxnSpPr>
              <a:cxnSpLocks/>
              <a:stCxn id="194" idx="2"/>
              <a:endCxn id="197" idx="1"/>
            </p:cNvCxnSpPr>
            <p:nvPr/>
          </p:nvCxnSpPr>
          <p:spPr>
            <a:xfrm rot="16200000" flipH="1">
              <a:off x="7030133" y="5200031"/>
              <a:ext cx="157858" cy="62606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4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78" grpId="0" animBg="1"/>
      <p:bldP spid="78" grpId="1" animBg="1"/>
      <p:bldP spid="77" grpId="0" animBg="1"/>
      <p:bldP spid="7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761C9-AA76-05A6-66DB-56D50710B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AE4BB-7B8D-DCEB-F77B-C2F89245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422984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5A2939-66C9-472A-A581-03486F32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Mapping with RawHash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C8CFD1-BE99-B661-C648-4302348B60D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102DC9B4-47BC-2BE8-34C0-4725ED0E831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D821988-710A-82F8-DE60-28B6C0BC845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DE08305-EC41-5AE6-9FF1-ACD90EBA8E6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577F5F61-50B6-BA69-8F4F-229F638B34B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7F4DF-BAB6-8B81-DB92-339D6BCCDFB7}"/>
              </a:ext>
            </a:extLst>
          </p:cNvPr>
          <p:cNvGrpSpPr/>
          <p:nvPr/>
        </p:nvGrpSpPr>
        <p:grpSpPr>
          <a:xfrm>
            <a:off x="1369901" y="907279"/>
            <a:ext cx="2593031" cy="2478489"/>
            <a:chOff x="614885" y="1019143"/>
            <a:chExt cx="2593031" cy="247848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4DD95D5-EA09-6303-32F8-9DFE18EB106E}"/>
                </a:ext>
              </a:extLst>
            </p:cNvPr>
            <p:cNvSpPr/>
            <p:nvPr/>
          </p:nvSpPr>
          <p:spPr>
            <a:xfrm>
              <a:off x="772711" y="1741257"/>
              <a:ext cx="2277379" cy="469778"/>
            </a:xfrm>
            <a:prstGeom prst="roundRect">
              <a:avLst/>
            </a:prstGeom>
            <a:solidFill>
              <a:srgbClr val="FFE69A"/>
            </a:solidFill>
            <a:ln w="1905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kumimoji="0" lang="en-CH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D1B114-3743-04F1-F99B-D11FE45D8417}"/>
                </a:ext>
              </a:extLst>
            </p:cNvPr>
            <p:cNvSpPr/>
            <p:nvPr/>
          </p:nvSpPr>
          <p:spPr>
            <a:xfrm>
              <a:off x="614885" y="1019143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0A2AB36-A9C4-0655-A206-5AB2315A7A0D}"/>
                </a:ext>
              </a:extLst>
            </p:cNvPr>
            <p:cNvGrpSpPr/>
            <p:nvPr/>
          </p:nvGrpSpPr>
          <p:grpSpPr>
            <a:xfrm>
              <a:off x="1347974" y="2222373"/>
              <a:ext cx="1126852" cy="1275259"/>
              <a:chOff x="1350633" y="2222373"/>
              <a:chExt cx="1126852" cy="127525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165F25-52CB-932D-E850-D0A3D659AE3D}"/>
                  </a:ext>
                </a:extLst>
              </p:cNvPr>
              <p:cNvGrpSpPr/>
              <p:nvPr/>
            </p:nvGrpSpPr>
            <p:grpSpPr>
              <a:xfrm>
                <a:off x="1350633" y="2222373"/>
                <a:ext cx="1126852" cy="624200"/>
                <a:chOff x="455449" y="4151474"/>
                <a:chExt cx="1126852" cy="624200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8A19587-7B4E-CC14-6E59-755DBACCD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8875" y="4151474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5799CA19-4386-12F6-EBBA-5D5DA144C57A}"/>
                    </a:ext>
                  </a:extLst>
                </p:cNvPr>
                <p:cNvSpPr/>
                <p:nvPr/>
              </p:nvSpPr>
              <p:spPr>
                <a:xfrm>
                  <a:off x="455449" y="4467898"/>
                  <a:ext cx="1126852" cy="307776"/>
                </a:xfrm>
                <a:prstGeom prst="roundRect">
                  <a:avLst/>
                </a:prstGeom>
                <a:solidFill>
                  <a:srgbClr val="FFEADB"/>
                </a:solidFill>
                <a:ln w="19050" cap="flat" cmpd="sng" algn="ctr">
                  <a:solidFill>
                    <a:srgbClr val="E56D0B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5DD46EB-01E3-8C68-83AB-B73069621437}"/>
                  </a:ext>
                </a:extLst>
              </p:cNvPr>
              <p:cNvSpPr/>
              <p:nvPr/>
            </p:nvSpPr>
            <p:spPr>
              <a:xfrm>
                <a:off x="1481118" y="3184328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1CB0592-8D9D-0DAD-48D6-B668AA5C25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4059" y="2846573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C4A29C-FDC4-C1FB-D7B3-DD3622E597A0}"/>
              </a:ext>
            </a:extLst>
          </p:cNvPr>
          <p:cNvGrpSpPr/>
          <p:nvPr/>
        </p:nvGrpSpPr>
        <p:grpSpPr>
          <a:xfrm>
            <a:off x="3111286" y="2914355"/>
            <a:ext cx="1211004" cy="314761"/>
            <a:chOff x="1984342" y="3047819"/>
            <a:chExt cx="1211004" cy="314761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80E2ED2-15C6-B86B-CD26-32E8F0205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342" y="3362580"/>
              <a:ext cx="12110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B95FD89-03B0-FF84-CBC9-56F6BD9D3A05}"/>
                </a:ext>
              </a:extLst>
            </p:cNvPr>
            <p:cNvSpPr/>
            <p:nvPr/>
          </p:nvSpPr>
          <p:spPr>
            <a:xfrm>
              <a:off x="2235295" y="3047819"/>
              <a:ext cx="70909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0" name="Graphic 49" descr="Database with solid fill">
            <a:extLst>
              <a:ext uri="{FF2B5EF4-FFF2-40B4-BE49-F238E27FC236}">
                <a16:creationId xmlns:a16="http://schemas.microsoft.com/office/drawing/2014/main" id="{0BB351C0-C670-791B-1BF8-BB4FB6F4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045" y="2772087"/>
            <a:ext cx="914400" cy="9144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4F982E9-DE9C-59F0-0470-FCEA5CA5CB76}"/>
              </a:ext>
            </a:extLst>
          </p:cNvPr>
          <p:cNvSpPr/>
          <p:nvPr/>
        </p:nvSpPr>
        <p:spPr>
          <a:xfrm>
            <a:off x="3940305" y="2249744"/>
            <a:ext cx="131988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(Index)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F35F7D-F9F0-1B2F-DF2E-2A5103F18F22}"/>
              </a:ext>
            </a:extLst>
          </p:cNvPr>
          <p:cNvGrpSpPr/>
          <p:nvPr/>
        </p:nvGrpSpPr>
        <p:grpSpPr>
          <a:xfrm>
            <a:off x="4878280" y="2914355"/>
            <a:ext cx="1207008" cy="318562"/>
            <a:chOff x="3775192" y="3047819"/>
            <a:chExt cx="1207008" cy="31856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F75FFB2-F38F-B99E-585F-FC03C95078C2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92" y="3362751"/>
              <a:ext cx="1207008" cy="363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8CF814-39B6-55B0-4015-812A7E1C4BF5}"/>
                </a:ext>
              </a:extLst>
            </p:cNvPr>
            <p:cNvSpPr/>
            <p:nvPr/>
          </p:nvSpPr>
          <p:spPr>
            <a:xfrm>
              <a:off x="3975649" y="3047819"/>
              <a:ext cx="80609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9DD9DB-076D-0A52-3FA5-8CC7DA50CFF7}"/>
              </a:ext>
            </a:extLst>
          </p:cNvPr>
          <p:cNvGrpSpPr/>
          <p:nvPr/>
        </p:nvGrpSpPr>
        <p:grpSpPr>
          <a:xfrm>
            <a:off x="3872846" y="3586120"/>
            <a:ext cx="1448127" cy="1196590"/>
            <a:chOff x="2757830" y="3719584"/>
            <a:chExt cx="1448127" cy="119659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FA4FB7B-5E29-E5B0-005B-BACEC4FE2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229" y="3719584"/>
              <a:ext cx="0" cy="50749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4D3EAC-EC85-41CC-1374-00E159474305}"/>
                </a:ext>
              </a:extLst>
            </p:cNvPr>
            <p:cNvSpPr txBox="1"/>
            <p:nvPr/>
          </p:nvSpPr>
          <p:spPr>
            <a:xfrm>
              <a:off x="2757830" y="4227918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9A78A-9FFF-AF74-E289-A40F75FE78C7}"/>
              </a:ext>
            </a:extLst>
          </p:cNvPr>
          <p:cNvGrpSpPr/>
          <p:nvPr/>
        </p:nvGrpSpPr>
        <p:grpSpPr>
          <a:xfrm>
            <a:off x="3903690" y="4782710"/>
            <a:ext cx="3363300" cy="1126789"/>
            <a:chOff x="4605819" y="3760836"/>
            <a:chExt cx="3363300" cy="112678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5D8E577-CD2B-AE55-2139-E92436EAD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038" y="3760836"/>
              <a:ext cx="1" cy="48364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30949A71-6AC1-31D7-5B7D-93D7B7225F48}"/>
                </a:ext>
              </a:extLst>
            </p:cNvPr>
            <p:cNvSpPr/>
            <p:nvPr/>
          </p:nvSpPr>
          <p:spPr>
            <a:xfrm>
              <a:off x="4605819" y="4244480"/>
              <a:ext cx="1386438" cy="643145"/>
            </a:xfrm>
            <a:prstGeom prst="roundRect">
              <a:avLst/>
            </a:prstGeom>
            <a:solidFill>
              <a:srgbClr val="FEEADB"/>
            </a:solidFill>
            <a:ln w="19050" cap="flat" cmpd="sng" algn="ctr">
              <a:solidFill>
                <a:srgbClr val="E46C0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6824573-BABE-8218-5835-79551E401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9795" y="4566052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162CFAB-BBA4-6E78-6F15-4CA7329C2101}"/>
                </a:ext>
              </a:extLst>
            </p:cNvPr>
            <p:cNvSpPr txBox="1"/>
            <p:nvPr/>
          </p:nvSpPr>
          <p:spPr>
            <a:xfrm>
              <a:off x="6520992" y="4258276"/>
              <a:ext cx="1448127" cy="615553"/>
            </a:xfrm>
            <a:prstGeom prst="rect">
              <a:avLst/>
            </a:prstGeom>
            <a:solidFill>
              <a:srgbClr val="FFEADB"/>
            </a:solidFill>
            <a:ln w="15875">
              <a:solidFill>
                <a:srgbClr val="E56D0B"/>
              </a:solidFill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 Mapping?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60EFA0-374E-5FEF-2470-DFD764774F80}"/>
              </a:ext>
            </a:extLst>
          </p:cNvPr>
          <p:cNvGrpSpPr/>
          <p:nvPr/>
        </p:nvGrpSpPr>
        <p:grpSpPr>
          <a:xfrm>
            <a:off x="5395380" y="907279"/>
            <a:ext cx="2277386" cy="2496322"/>
            <a:chOff x="5417786" y="1023081"/>
            <a:chExt cx="2277386" cy="249632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178AFD-0FD0-2FDA-3E91-99B3BB1D14DE}"/>
                </a:ext>
              </a:extLst>
            </p:cNvPr>
            <p:cNvSpPr txBox="1"/>
            <p:nvPr/>
          </p:nvSpPr>
          <p:spPr>
            <a:xfrm>
              <a:off x="5417786" y="1023081"/>
              <a:ext cx="2277386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</a:t>
              </a:r>
            </a:p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(~5000 signals/sec)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03A972-F1E2-A8A3-DBB8-979BAEA2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8702"/>
            <a:stretch/>
          </p:blipFill>
          <p:spPr>
            <a:xfrm>
              <a:off x="5803506" y="1714310"/>
              <a:ext cx="1505945" cy="5213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D300EC5-02C9-084E-39D7-1D93056EBEA8}"/>
                </a:ext>
              </a:extLst>
            </p:cNvPr>
            <p:cNvGrpSpPr/>
            <p:nvPr/>
          </p:nvGrpSpPr>
          <p:grpSpPr>
            <a:xfrm>
              <a:off x="5993459" y="2262481"/>
              <a:ext cx="1126852" cy="1256922"/>
              <a:chOff x="1669328" y="2182972"/>
              <a:chExt cx="1126852" cy="125692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E9E74F0-449D-E554-7B84-956B5F80FAAD}"/>
                  </a:ext>
                </a:extLst>
              </p:cNvPr>
              <p:cNvGrpSpPr/>
              <p:nvPr/>
            </p:nvGrpSpPr>
            <p:grpSpPr>
              <a:xfrm>
                <a:off x="1669328" y="2182972"/>
                <a:ext cx="1126852" cy="624200"/>
                <a:chOff x="469931" y="4173245"/>
                <a:chExt cx="1126852" cy="624200"/>
              </a:xfrm>
            </p:grpSpPr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B990E470-52CE-3762-EEB1-24F9525B61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358" y="4173245"/>
                  <a:ext cx="0" cy="31330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ounded Rectangle 100">
                  <a:extLst>
                    <a:ext uri="{FF2B5EF4-FFF2-40B4-BE49-F238E27FC236}">
                      <a16:creationId xmlns:a16="http://schemas.microsoft.com/office/drawing/2014/main" id="{6C760941-2FBE-15E6-4010-47BC0EE870BA}"/>
                    </a:ext>
                  </a:extLst>
                </p:cNvPr>
                <p:cNvSpPr/>
                <p:nvPr/>
              </p:nvSpPr>
              <p:spPr>
                <a:xfrm>
                  <a:off x="469931" y="4489669"/>
                  <a:ext cx="1126852" cy="307776"/>
                </a:xfrm>
                <a:prstGeom prst="roundRect">
                  <a:avLst/>
                </a:prstGeom>
                <a:solidFill>
                  <a:srgbClr val="FFEADB"/>
                </a:solidFill>
                <a:ln w="19050" cap="flat" cmpd="sng" algn="ctr">
                  <a:solidFill>
                    <a:srgbClr val="E56D0B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Quantize</a:t>
                  </a:r>
                  <a:endParaRPr kumimoji="0" lang="en-US" sz="20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24FA4B43-02D8-8755-974C-F8BA86191CFE}"/>
                  </a:ext>
                </a:extLst>
              </p:cNvPr>
              <p:cNvSpPr/>
              <p:nvPr/>
            </p:nvSpPr>
            <p:spPr>
              <a:xfrm>
                <a:off x="1794229" y="3133850"/>
                <a:ext cx="865883" cy="30604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D9CC172B-A027-0B43-D584-3A64567248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37875" y="2807172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12EEC5-B80F-74A5-6119-BD2914409277}"/>
              </a:ext>
            </a:extLst>
          </p:cNvPr>
          <p:cNvGrpSpPr/>
          <p:nvPr/>
        </p:nvGrpSpPr>
        <p:grpSpPr>
          <a:xfrm>
            <a:off x="7277381" y="1818068"/>
            <a:ext cx="566594" cy="3769859"/>
            <a:chOff x="7266990" y="1818068"/>
            <a:chExt cx="566594" cy="3769859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2A5B826-E365-898E-BABE-5237BBEE6F3A}"/>
                </a:ext>
              </a:extLst>
            </p:cNvPr>
            <p:cNvSpPr txBox="1"/>
            <p:nvPr/>
          </p:nvSpPr>
          <p:spPr>
            <a:xfrm rot="5400000">
              <a:off x="6040580" y="3532599"/>
              <a:ext cx="327823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Analyze the next chunk</a:t>
              </a:r>
            </a:p>
          </p:txBody>
        </p: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819291A9-1F26-3689-79C9-C742C49F4A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6990" y="1818068"/>
              <a:ext cx="20055" cy="3769859"/>
            </a:xfrm>
            <a:prstGeom prst="bentConnector3">
              <a:avLst>
                <a:gd name="adj1" fmla="val 1239865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339624-B27B-7735-631D-EBD15A554FF2}"/>
              </a:ext>
            </a:extLst>
          </p:cNvPr>
          <p:cNvGrpSpPr/>
          <p:nvPr/>
        </p:nvGrpSpPr>
        <p:grpSpPr>
          <a:xfrm>
            <a:off x="6542927" y="5768108"/>
            <a:ext cx="2294454" cy="615553"/>
            <a:chOff x="6542927" y="5768108"/>
            <a:chExt cx="2294454" cy="615553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0F32654-CD74-CE91-5860-37A57403E2BD}"/>
                </a:ext>
              </a:extLst>
            </p:cNvPr>
            <p:cNvSpPr txBox="1"/>
            <p:nvPr/>
          </p:nvSpPr>
          <p:spPr>
            <a:xfrm>
              <a:off x="7337073" y="5768108"/>
              <a:ext cx="150030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4BC87206-D34A-3A60-D2F0-5E2E9E28C9B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849909" y="5588721"/>
              <a:ext cx="180182" cy="794146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9B80B6-8B56-BD29-9A2D-120F481B6F1F}"/>
              </a:ext>
            </a:extLst>
          </p:cNvPr>
          <p:cNvGrpSpPr/>
          <p:nvPr/>
        </p:nvGrpSpPr>
        <p:grpSpPr>
          <a:xfrm>
            <a:off x="756704" y="933468"/>
            <a:ext cx="523459" cy="2652651"/>
            <a:chOff x="756704" y="933468"/>
            <a:chExt cx="523459" cy="2652651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51295049-33E9-5304-0939-39328BF54F6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61558" y="2144399"/>
              <a:ext cx="2652651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7735FA-18CE-263B-7841-C1E5A4D771B1}"/>
                </a:ext>
              </a:extLst>
            </p:cNvPr>
            <p:cNvSpPr/>
            <p:nvPr/>
          </p:nvSpPr>
          <p:spPr>
            <a:xfrm rot="16200000">
              <a:off x="-155690" y="2105906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FE5886-524B-0596-B0FD-3DF4B41BA7A3}"/>
              </a:ext>
            </a:extLst>
          </p:cNvPr>
          <p:cNvGrpSpPr/>
          <p:nvPr/>
        </p:nvGrpSpPr>
        <p:grpSpPr>
          <a:xfrm>
            <a:off x="8102724" y="933470"/>
            <a:ext cx="510277" cy="4654458"/>
            <a:chOff x="1049373" y="933469"/>
            <a:chExt cx="510277" cy="4654458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6F85A8E-64AB-BF7F-35F4-1B70B8F655B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1162461" y="3145303"/>
              <a:ext cx="4654458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4BFDCB-248B-3242-CF58-849A21283480}"/>
                </a:ext>
              </a:extLst>
            </p:cNvPr>
            <p:cNvSpPr/>
            <p:nvPr/>
          </p:nvSpPr>
          <p:spPr>
            <a:xfrm rot="5400000">
              <a:off x="161299" y="3106810"/>
              <a:ext cx="248892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Mapping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DB9A-D623-4973-D47E-77182D72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2D0DE1-70E5-AEA7-F3CA-F12AA81B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4F34C5-8125-610F-F078-079015FE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055F6B-C4F0-20A4-2F5F-6B095A82ED7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7D114737-6850-652D-6A8E-A12DD9CA1B4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64AA8FB-7FCD-A0A1-C86E-D987FE9E1DD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828FD7BD-4F20-8DF0-3250-CE04852ED74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C02D967-FE55-53E4-7D0C-227C3C761EA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2C9A94-CDD3-6587-5351-E94A5C1E408A}"/>
              </a:ext>
            </a:extLst>
          </p:cNvPr>
          <p:cNvSpPr/>
          <p:nvPr/>
        </p:nvSpPr>
        <p:spPr>
          <a:xfrm>
            <a:off x="-254187" y="2963678"/>
            <a:ext cx="9652374" cy="1841449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</a:t>
            </a:r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oise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reduction</a:t>
            </a:r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improves both </a:t>
            </a:r>
            <a:br>
              <a:rPr lang="en-US" sz="32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kern="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3200" b="1" kern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D6ADA010-D362-F610-AE4D-7163ABFD2DDE}"/>
                  </a:ext>
                </a:extLst>
              </p:cNvPr>
              <p:cNvSpPr/>
              <p:nvPr/>
            </p:nvSpPr>
            <p:spPr>
              <a:xfrm>
                <a:off x="598954" y="1662850"/>
                <a:ext cx="7753146" cy="987552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8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8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8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25.8</a:t>
                </a:r>
                <a14:m>
                  <m:oMath xmlns:m="http://schemas.openxmlformats.org/officeDocument/2006/math">
                    <m:r>
                      <a:rPr lang="en-GB" sz="28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(UNCALLED) </a:t>
                </a:r>
                <a:b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</a:t>
                </a:r>
                <a:r>
                  <a:rPr lang="en-US" sz="28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3.4</a:t>
                </a:r>
                <a14:m>
                  <m:oMath xmlns:m="http://schemas.openxmlformats.org/officeDocument/2006/math">
                    <m:r>
                      <a:rPr lang="en-GB" sz="28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Sigmap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D6ADA010-D362-F610-AE4D-7163ABFD2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54" y="1662850"/>
                <a:ext cx="7753146" cy="987552"/>
              </a:xfrm>
              <a:prstGeom prst="roundRect">
                <a:avLst/>
              </a:prstGeom>
              <a:blipFill>
                <a:blip r:embed="rId3"/>
                <a:stretch>
                  <a:fillRect t="-3704" b="-13580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4A6F45EC-7687-271C-35DA-5E283A621F81}"/>
              </a:ext>
            </a:extLst>
          </p:cNvPr>
          <p:cNvSpPr/>
          <p:nvPr/>
        </p:nvSpPr>
        <p:spPr>
          <a:xfrm>
            <a:off x="1245993" y="806030"/>
            <a:ext cx="665201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to the state-of-the-art raw signal analysis tools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UNCALLED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venir Next" panose="020B0503020202020204" pitchFamily="34" charset="0"/>
              </a:rPr>
              <a:t>[Kovaka+'21]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and </a:t>
            </a:r>
            <a:r>
              <a:rPr lang="en-US" sz="2000" b="1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Sigmap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  <a:latin typeface="Avenir Next" panose="020B0503020202020204" pitchFamily="34" charset="0"/>
              </a:rPr>
              <a:t>[Zhang+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venir Next" panose="020B0503020202020204" pitchFamily="34" charset="0"/>
              </a:rPr>
              <a:t>'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  <a:latin typeface="Avenir Next" panose="020B0503020202020204" pitchFamily="34" charset="0"/>
              </a:rPr>
              <a:t>21]</a:t>
            </a:r>
            <a:r>
              <a:rPr lang="en-GB" sz="2000" dirty="0">
                <a:latin typeface="Avenir Next" panose="020B0503020202020204" pitchFamily="34" charset="0"/>
              </a:rPr>
              <a:t>: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85C934DA-3E17-AF6C-6EBB-86B0AE6CD603}"/>
              </a:ext>
            </a:extLst>
          </p:cNvPr>
          <p:cNvSpPr>
            <a:spLocks noChangeAspect="1"/>
          </p:cNvSpPr>
          <p:nvPr/>
        </p:nvSpPr>
        <p:spPr>
          <a:xfrm rot="16200000">
            <a:off x="765722" y="3150196"/>
            <a:ext cx="2181607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E74EE17B-147E-30A5-2E12-E9E35FC6A320}"/>
                  </a:ext>
                </a:extLst>
              </p:cNvPr>
              <p:cNvSpPr/>
              <p:nvPr/>
            </p:nvSpPr>
            <p:spPr>
              <a:xfrm>
                <a:off x="598953" y="5118403"/>
                <a:ext cx="7753146" cy="987126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8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 to ~1.75</a:t>
                </a:r>
                <a14:m>
                  <m:oMath xmlns:m="http://schemas.openxmlformats.org/officeDocument/2006/math">
                    <m:r>
                      <a:rPr lang="en-GB" sz="2800" b="1" i="1" dirty="0" smtClean="0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better accuracy</a:t>
                </a:r>
                <a:br>
                  <a:rPr lang="en-US" sz="28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800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large (human) genomes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E74EE17B-147E-30A5-2E12-E9E35FC6A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53" y="5118403"/>
                <a:ext cx="7753146" cy="987126"/>
              </a:xfrm>
              <a:prstGeom prst="roundRect">
                <a:avLst/>
              </a:prstGeom>
              <a:blipFill>
                <a:blip r:embed="rId4"/>
                <a:stretch>
                  <a:fillRect t="-3704" b="-12346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72890D2B-7901-244E-7FD4-07C8537A68A5}"/>
              </a:ext>
            </a:extLst>
          </p:cNvPr>
          <p:cNvSpPr>
            <a:spLocks noChangeAspect="1"/>
          </p:cNvSpPr>
          <p:nvPr/>
        </p:nvSpPr>
        <p:spPr>
          <a:xfrm rot="5400000">
            <a:off x="6753800" y="4810685"/>
            <a:ext cx="1084782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65DE-572F-E08D-1C5C-600FCD31D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86AF88-A9B2-979F-B9F0-99A393A5ACF9}"/>
              </a:ext>
            </a:extLst>
          </p:cNvPr>
          <p:cNvSpPr/>
          <p:nvPr/>
        </p:nvSpPr>
        <p:spPr>
          <a:xfrm>
            <a:off x="28819" y="2840386"/>
            <a:ext cx="3557623" cy="156019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3C3E2-81F4-B97B-BD1D-E2FAF042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5724EF54-72D7-38EC-012C-DBB7E0D1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RawHash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8F7387-FD6C-C0C1-3BF5-7BE076ACB7F4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73E0B7-1D8B-CB58-FDE7-349A187DE4AC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7E3B284-D909-E63F-D453-C2D94834BF18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8B247-4873-5C36-9472-7F8DBBF6994F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053CC3-B266-A6BE-FA58-739A106B6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B2F781D-1016-9938-A4FC-9DF81B3586BB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B467F41-CD06-3CEA-DCB7-711B2C82D5D6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523F5612-F7AA-7FF0-70A1-98FC9DA2C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76BA47C9-0537-67A7-9140-82CC06E1079D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9D300E6-9BBB-04DC-1430-D03F4CE2CC82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2223D7B-8B35-1E39-A41A-D056F7948468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A5B963B-CD20-1980-47E5-B9DFF0205E72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243D00A-5F1E-8DA4-9C20-071FAFE593F0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E723790-9DA6-C2BE-E85C-5CB31B0F2FB8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5094256-7EB4-2CFE-0CC9-74039B327F5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CFCE92F-28D5-A2A1-9D3A-E0A9DC3DF086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AE65B3FC-179B-DC67-41B7-CF35A0BB7F53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433D594-3856-F548-7C4B-0CF371C1A1C6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82D5F9C-BE9D-20E9-09A9-D26A0586F756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70CD356-F814-CC72-8AB6-168E770FDE9A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6EE4FC94-0B8C-0EFE-F278-61CE1298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8DFCA088-5BDE-A36D-5775-2FC0588F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0BECA37B-A5F2-3DFD-E545-A3CAA3D00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AF276A1-3C95-9FDC-2D64-F6910E876037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1FBED1A2-B7C9-A4DA-0D02-33DEC3CD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31539F06-EFFE-DADC-A7F1-E6B168471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CB126CCE-A7A5-03FD-1635-EF7CC64D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1416C3E-1A5F-14CB-15FA-34D70A5FF58E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A1AA9517-F765-A0E8-822D-B6389421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4C14732B-3AD3-AFD0-CCE6-30172E2C4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33AE79C6-AA59-7D50-4A04-6000467E5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70C6EA-816D-4ADF-C674-907A3369DCDE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DAF80577-0500-DCE8-EFF3-A4E4835A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EC5DE722-91D0-314E-31DC-A208D40C1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D0572589-F37C-5019-C2A9-48E5429E8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1DDFBBB-43E3-0ABB-5BFF-D6C7A24F0E8D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87D5E26C-07BA-7EC0-56B3-4328BA00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3BEC6000-E7C6-166E-CA13-34F8F27B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E79D6FD2-FA5D-2A86-4B4E-3BF13D0CF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443E75E-3597-AB72-EF4D-929895F7E4DF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A7F11190-88A0-C35B-8781-1F81B90C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1681BDB8-B0F5-3E6C-2A08-720915A8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79B9976B-15ED-3847-631E-0B829F2C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48B3566-576B-756E-7C0C-7AF6CF09E668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E72C17A8-97EE-6D0E-661E-0A94E3765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17173827-55BA-4EFF-0C13-9FE3D6BA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E6C7F1CF-362F-740F-EB68-C660A80C4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59B81-80C7-39E0-16C5-7CCB3732932E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FBB81C5-AB13-1451-F42D-FDA41BD4A56C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D8CF25D-D7E9-F87C-DDD4-11366607D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9AFF8D6-BB93-AE04-D6FB-78EC7B3F5A81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6AA8FB6-8143-0A30-E203-1769A91A0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40B177B-C1FD-B8AA-FFE9-F272A55C7FA8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14B06D5-D374-3FBD-A1CB-CE1B3C7AD69C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BA80303-3DFE-C2A4-55A9-B304B7A52A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B86D4F3-E85E-76F5-AAC8-5A52DE8A788B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31D8475-B7EC-F537-A906-6DAC0D3DD136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011D26FF-3EF1-CEE4-B9C3-02650C8BD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69E72AB-B896-55E5-C0B6-69C3133BD028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6263A50-26D9-9F2F-B126-9B670BAAA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94973E6-9695-1284-6B79-92F4151772D4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860C96D-AC0C-16E6-23A0-7500CA10E02B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FA936037-435D-C2FA-A29A-62D1CBC8F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3F441770-8E5E-220C-CB36-1913FE0C2F4F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3ACBAB2F-7B28-30C5-5E13-E5B1336F2A9E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FE43305-3BE9-A6D3-55DB-5B26A2093EA8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CA6514-E802-DD52-5A35-10A75A6041D6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D0F885B-C77D-82FB-6D63-D3503AFF2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1551EF-8D57-35C7-AF06-B3CC5B1DDA57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FBB41D-2867-D216-EEAF-B70019B61947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C37F883-8750-7ABD-3289-A55E161BFA44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C0F8FA56-21BD-F477-ED22-CECDF93272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6BDF77-62F8-E6E7-A794-D8D82BD52071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chemeClr val="bg2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chemeClr val="bg2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7C1C21-3B8B-4732-72AF-94AD41A69EF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9" name="Arrow: Chevron 42">
              <a:extLst>
                <a:ext uri="{FF2B5EF4-FFF2-40B4-BE49-F238E27FC236}">
                  <a16:creationId xmlns:a16="http://schemas.microsoft.com/office/drawing/2014/main" id="{BF13BDB9-A882-7839-4800-E0FE8794F38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20" name="Arrow: Chevron 43">
              <a:extLst>
                <a:ext uri="{FF2B5EF4-FFF2-40B4-BE49-F238E27FC236}">
                  <a16:creationId xmlns:a16="http://schemas.microsoft.com/office/drawing/2014/main" id="{67890C20-2E88-96A8-08EC-FAAB0F14FBB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1" name="Arrow: Chevron 45">
              <a:extLst>
                <a:ext uri="{FF2B5EF4-FFF2-40B4-BE49-F238E27FC236}">
                  <a16:creationId xmlns:a16="http://schemas.microsoft.com/office/drawing/2014/main" id="{E4DB0360-3839-2691-1A64-689E18FFE50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2" name="Arrow: Chevron 46">
              <a:extLst>
                <a:ext uri="{FF2B5EF4-FFF2-40B4-BE49-F238E27FC236}">
                  <a16:creationId xmlns:a16="http://schemas.microsoft.com/office/drawing/2014/main" id="{F8078081-D4E2-9DE9-5C02-358A652E3F2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047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0CFE5-49CE-9D22-5A3A-DC21C9D9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FBC0B7-E55E-8D73-C849-6CD95EF3943B}"/>
              </a:ext>
            </a:extLst>
          </p:cNvPr>
          <p:cNvSpPr/>
          <p:nvPr/>
        </p:nvSpPr>
        <p:spPr>
          <a:xfrm>
            <a:off x="38793" y="5158230"/>
            <a:ext cx="3947330" cy="1230091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0F1007-5B0E-F21A-035A-E7E1FAE2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B416579D-A75D-93F8-A61E-A69D3C4FB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RawHash2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7DAB08-6844-B121-2C09-5E4C45F248E2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555A38-47BF-F473-36CE-8BA8F0A64300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702BA8F-2ED2-422E-7DB7-682B660EB3A6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125D1B-7174-4A26-CE29-1D9896149E2E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69446D5-1ADD-2727-936E-7B4884416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D10E0A4-6D13-B32E-26C4-ECF556E5B04E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841ADEC-5582-5291-340C-C1AC63D85CB8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07AD90FE-6377-E703-40ED-A5090F344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B45F97C2-F49D-BD1E-D1FF-731AD3FF2668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995B041D-B5CD-CFFA-E055-7B0AAA014BC6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3EC6570-3F18-99D5-02C8-6A83252BFE93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59E851E-1AFE-DC1C-42AF-4471113B5BB9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C3419F2-8721-13BF-ADDB-9D724D8E48E3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7A804A2-F3EC-8D3F-D2B2-46D0689817DE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CCB1B86-8820-BB76-EC4B-5AAE789A8DEC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7649DE0-758F-78A4-4526-1B2F0CEACEFB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7C1690-6BFD-86E4-A33F-0E56AABA7EF0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31204FA-0AAD-9312-3683-49741CB6D5B9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4DD167F-5F4C-8312-8967-83A97C9D48F0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CD5CA1C-CFF3-A017-57E0-CD9ACD258401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D900D17C-6770-6422-A13F-4DBAF7A4D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8CFB138E-42E2-C31F-57C1-61ECBD2C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A24B8930-F0B3-8BC2-F2C1-E47D691B3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DF8EEF9-A729-60A5-EF68-73E4689AB8E4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99F4BA2E-04DC-46E5-E88A-D8125425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FDB023D8-A244-2FAF-D001-E0A16E7C1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950F5EA3-4859-0145-38D1-E4E1A0A53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EF401F2-9F71-3D05-663B-5EC2334F56C8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DEADF029-60E8-438E-CEC1-F6AA4B3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E0F5859D-9B57-430E-8911-A201D744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981ABBE4-EDFC-BE48-4CCC-B37F17E3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ED8CACF-E10A-7C4B-9ED0-0B595992FC5B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89EDA667-E211-52DD-F643-D98BA7F3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F53F018B-0B01-7074-B9F3-429D8F57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A75D3203-01AE-E3EC-E148-632B05F5D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A99DF52-BD64-7754-F96A-9640197D26FC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B5598485-42EC-7FD2-65BB-051D624A6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5551BFE6-F161-FE4D-0C4F-5084F3B0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28668CCA-7395-289A-79CF-4FA189B5E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8350E59-BF3D-C4A5-F04F-2D4E136F9DA0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EA2E7079-6F4E-EEE4-9127-0837B5596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9D95F4B8-B27B-02A5-6F83-B54D1B3C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660F95EC-8E05-B649-C396-1321B128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BC9EF54-0098-8CCF-2AD7-B173AF21A3B0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4A2A516E-2747-ADB0-35D2-212B6AD3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DD7A29D4-E32A-6667-984E-D9B5BBC3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CB791404-3CCD-9840-1EE6-2B9BC0AE0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50DBD5-4CAB-BB74-3926-078E63AE653D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3CB7B7C-DBF3-D6DD-AFAA-C88FAFEA69A4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C77EA04-550F-020C-BEBB-8FE5B1CB3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9D44244-705B-5FE4-E96F-EF6FCA362BAF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F6ED3B9-0D2F-A452-1CFF-BCB9925C7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6620761-E03D-737B-6AF7-E58233495B0A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E57E4A9-8289-0FB8-B4C2-06AE8EF40707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7C70ECF-6EDC-B47B-A38A-375E0E68C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457C5AC-256A-A73E-ECE6-84F27FB185BC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7EE4334E-8499-4704-471F-52017CEA1B28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85D6C5FC-5E8E-D6FA-7894-8DD7B2B93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6B13152-0EB7-9318-B7F5-93519DC2868E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3633D3B-281C-BD90-CD43-03A67F1B42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FC56F30-8FC1-8133-38C1-E2FB4F8FB22C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94ADE56-F885-5B25-8153-E47BF2D3B945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95D0A0F7-178E-5CA6-5ECB-90D719571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6F1DAB15-D649-2C66-8262-0718FF3246FC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BC9A739-40D6-844E-8120-AB8429951D81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6180C899-E5F6-9369-4A61-BBD4A83FB83E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E92DA-039C-2FB1-5E8F-48C8C5F44296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2F40B64-F28F-C180-4797-CE1DC56179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5248AD9-0E53-26D8-10C7-B4622F184B5C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F7FAD56-40BC-673E-488D-18B54D025B27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B552A17-D9C2-3196-718F-C5C3F0EE9BA1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B15D21C1-21FE-C3C3-8E7B-85D9C421E5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4C531EA-75FB-F49F-8E1B-5EE2B739FC05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rgbClr val="E5EFFF">
                          <a:alpha val="62471"/>
                        </a:srgb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rgbClr val="E5EFFF">
                        <a:alpha val="62471"/>
                      </a:srgbClr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DEBB8F-73A8-2956-DAAD-0D7AC86EDFD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4" name="Arrow: Chevron 42">
              <a:extLst>
                <a:ext uri="{FF2B5EF4-FFF2-40B4-BE49-F238E27FC236}">
                  <a16:creationId xmlns:a16="http://schemas.microsoft.com/office/drawing/2014/main" id="{C52F5544-0C66-D496-9C85-ECBBCCBFC79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5" name="Arrow: Chevron 43">
              <a:extLst>
                <a:ext uri="{FF2B5EF4-FFF2-40B4-BE49-F238E27FC236}">
                  <a16:creationId xmlns:a16="http://schemas.microsoft.com/office/drawing/2014/main" id="{C681251B-A4FC-2069-A3CD-8B20ADC1E89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6" name="Arrow: Chevron 45">
              <a:extLst>
                <a:ext uri="{FF2B5EF4-FFF2-40B4-BE49-F238E27FC236}">
                  <a16:creationId xmlns:a16="http://schemas.microsoft.com/office/drawing/2014/main" id="{8254BD84-50C8-7FC9-D7AE-1AA0F4CEC3B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7" name="Arrow: Chevron 46">
              <a:extLst>
                <a:ext uri="{FF2B5EF4-FFF2-40B4-BE49-F238E27FC236}">
                  <a16:creationId xmlns:a16="http://schemas.microsoft.com/office/drawing/2014/main" id="{E807C834-6F49-72DA-F34D-254A25F3472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80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DF14-CEA9-D548-E460-22F66886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D566A-CF7D-96D0-856A-F3FCBB0E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251CD-A6F9-D3D2-EA04-1EFB8254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Understanding of Noise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42E252-532E-45EF-4E55-46192E8D6EB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BAD334DB-A384-4460-DDF4-DD942BED0D9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0F12028E-901E-5F07-5457-5ED5460C71B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CD1846D-957B-C060-5D4A-919835B8816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243EFD63-E2FA-7479-0878-2D8389A3BC3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031C59-060D-F7A1-58E0-6FC5F3F10259}"/>
              </a:ext>
            </a:extLst>
          </p:cNvPr>
          <p:cNvGrpSpPr/>
          <p:nvPr/>
        </p:nvGrpSpPr>
        <p:grpSpPr>
          <a:xfrm>
            <a:off x="127607" y="951918"/>
            <a:ext cx="8888786" cy="961214"/>
            <a:chOff x="176084" y="951918"/>
            <a:chExt cx="8888786" cy="9612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7C691F-A1A2-E32E-416D-E268230D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3BAA-C2B0-6F4B-384C-9AF21DBA9BD4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5723A-A969-0E4B-047C-E55304053B09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1BAC2-8C4C-37DD-0FB4-67A2E7A25CA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B8CCDCF-F2A9-EAAC-C397-A056BCAF84D7}"/>
                </a:ext>
              </a:extLst>
            </p:cNvPr>
            <p:cNvSpPr/>
            <p:nvPr/>
          </p:nvSpPr>
          <p:spPr>
            <a:xfrm>
              <a:off x="124564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735DE4-2C4E-3653-E0D7-FEAF8A45D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E48762E-8B7D-DA1E-5ACF-6ECADFCB2688}"/>
                </a:ext>
              </a:extLst>
            </p:cNvPr>
            <p:cNvSpPr/>
            <p:nvPr/>
          </p:nvSpPr>
          <p:spPr>
            <a:xfrm>
              <a:off x="170456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2D651A0-A926-09D3-FCF2-4444108E7E56}"/>
                </a:ext>
              </a:extLst>
            </p:cNvPr>
            <p:cNvSpPr/>
            <p:nvPr/>
          </p:nvSpPr>
          <p:spPr>
            <a:xfrm>
              <a:off x="216348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EC1C8D6-9EFB-AD1B-5764-1E07FB609BB4}"/>
                </a:ext>
              </a:extLst>
            </p:cNvPr>
            <p:cNvSpPr/>
            <p:nvPr/>
          </p:nvSpPr>
          <p:spPr>
            <a:xfrm>
              <a:off x="262240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3B2987C-3132-95C2-ABBA-78F95E8D7EF8}"/>
                </a:ext>
              </a:extLst>
            </p:cNvPr>
            <p:cNvSpPr/>
            <p:nvPr/>
          </p:nvSpPr>
          <p:spPr>
            <a:xfrm>
              <a:off x="308132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8C3BC33-D4BF-0E8D-41A3-9DCFC3E381E7}"/>
                </a:ext>
              </a:extLst>
            </p:cNvPr>
            <p:cNvSpPr/>
            <p:nvPr/>
          </p:nvSpPr>
          <p:spPr>
            <a:xfrm>
              <a:off x="354023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BF7464-79CA-14D0-A4EA-737A5E1263CF}"/>
                </a:ext>
              </a:extLst>
            </p:cNvPr>
            <p:cNvSpPr/>
            <p:nvPr/>
          </p:nvSpPr>
          <p:spPr>
            <a:xfrm>
              <a:off x="399915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CC6E5C-18C1-8876-3CC4-269F3F59136D}"/>
                </a:ext>
              </a:extLst>
            </p:cNvPr>
            <p:cNvSpPr/>
            <p:nvPr/>
          </p:nvSpPr>
          <p:spPr>
            <a:xfrm>
              <a:off x="445807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5C93532-7999-92AA-FA7F-6C09E67DF042}"/>
                </a:ext>
              </a:extLst>
            </p:cNvPr>
            <p:cNvSpPr/>
            <p:nvPr/>
          </p:nvSpPr>
          <p:spPr>
            <a:xfrm>
              <a:off x="491699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9D3CBD2-1622-5A13-2FD2-95B221CE3678}"/>
                </a:ext>
              </a:extLst>
            </p:cNvPr>
            <p:cNvSpPr/>
            <p:nvPr/>
          </p:nvSpPr>
          <p:spPr>
            <a:xfrm>
              <a:off x="537591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2F44CB-C046-18C6-0C69-CF1487FDB272}"/>
                </a:ext>
              </a:extLst>
            </p:cNvPr>
            <p:cNvSpPr/>
            <p:nvPr/>
          </p:nvSpPr>
          <p:spPr>
            <a:xfrm>
              <a:off x="767050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C772E-9930-D616-C3F3-D52BAB426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1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DE10528-6447-0309-D625-23DB4F3475F8}"/>
                </a:ext>
              </a:extLst>
            </p:cNvPr>
            <p:cNvSpPr/>
            <p:nvPr/>
          </p:nvSpPr>
          <p:spPr>
            <a:xfrm>
              <a:off x="812942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89EF1D-0421-5C02-7CEC-59EBE9665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550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494F888-5E9A-C043-E231-66EE84EECBFA}"/>
                </a:ext>
              </a:extLst>
            </p:cNvPr>
            <p:cNvSpPr/>
            <p:nvPr/>
          </p:nvSpPr>
          <p:spPr>
            <a:xfrm>
              <a:off x="583482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A82B385-AB5A-78C0-A777-3B00FD7AF604}"/>
                </a:ext>
              </a:extLst>
            </p:cNvPr>
            <p:cNvSpPr/>
            <p:nvPr/>
          </p:nvSpPr>
          <p:spPr>
            <a:xfrm>
              <a:off x="629374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01E2E5-C869-AA72-FE0B-69C1359B1D9A}"/>
                </a:ext>
              </a:extLst>
            </p:cNvPr>
            <p:cNvSpPr/>
            <p:nvPr/>
          </p:nvSpPr>
          <p:spPr>
            <a:xfrm>
              <a:off x="675266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A951CAB-DFC6-A9C3-AC2C-164771306E6C}"/>
                </a:ext>
              </a:extLst>
            </p:cNvPr>
            <p:cNvSpPr/>
            <p:nvPr/>
          </p:nvSpPr>
          <p:spPr>
            <a:xfrm>
              <a:off x="721158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35B76-6E94-BCD4-422F-54EC633D1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63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DC784A-AFBB-CDC9-CA76-E8CF052F8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812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85BCBD-8869-49D0-4E51-A8C06A97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1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1A0587-4B9F-B8BE-11FE-24207C57B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310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C2FF8A-0341-4E0D-5943-87C8B10B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5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C582D-E881-4AE3-1043-D289593A6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0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62A874C-BEA6-F210-5376-A108D62D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57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D3D91C0-36A9-1FF1-2BE5-70CF9EEE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06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1E4F96-DC35-3D9B-62B1-3108B611F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055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69D39A-565D-F0A9-EFC7-BDF43F3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4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E73C0F1-C219-6766-4CA8-9157FC5D9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54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20727B-2D48-900E-FA55-A076FED4B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03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0236A8-A64E-2446-2B9F-94095056B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5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1F2CC3-F928-7C0B-705F-8BCC27A6B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01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648B82-930A-3EF0-B38C-E54485522FB4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0D2DE7-36C3-9170-B2C2-43DDE10633DE}"/>
              </a:ext>
            </a:extLst>
          </p:cNvPr>
          <p:cNvGrpSpPr/>
          <p:nvPr/>
        </p:nvGrpSpPr>
        <p:grpSpPr>
          <a:xfrm>
            <a:off x="1333330" y="2290923"/>
            <a:ext cx="6560367" cy="994051"/>
            <a:chOff x="1333330" y="2290923"/>
            <a:chExt cx="6560367" cy="99405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86E0F6-46EE-29B1-4BA8-DC86DFEEA29F}"/>
                </a:ext>
              </a:extLst>
            </p:cNvPr>
            <p:cNvGrpSpPr/>
            <p:nvPr/>
          </p:nvGrpSpPr>
          <p:grpSpPr>
            <a:xfrm>
              <a:off x="1333330" y="2290923"/>
              <a:ext cx="6560367" cy="548640"/>
              <a:chOff x="1391386" y="5685945"/>
              <a:chExt cx="6560367" cy="54864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FD4EC0-85EC-C0E9-6BC3-C5BDF91B066F}"/>
                  </a:ext>
                </a:extLst>
              </p:cNvPr>
              <p:cNvSpPr/>
              <p:nvPr/>
            </p:nvSpPr>
            <p:spPr>
              <a:xfrm>
                <a:off x="2046750" y="5806377"/>
                <a:ext cx="590500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Equal-width buckets leads to 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unbalanced loading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17D1D8-054B-7F95-FD50-AA8164F10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1386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3" name="Striped Right Arrow 82">
              <a:extLst>
                <a:ext uri="{FF2B5EF4-FFF2-40B4-BE49-F238E27FC236}">
                  <a16:creationId xmlns:a16="http://schemas.microsoft.com/office/drawing/2014/main" id="{8E8EDD24-5A0D-1333-DB25-552073AA3DAC}"/>
                </a:ext>
              </a:extLst>
            </p:cNvPr>
            <p:cNvSpPr/>
            <p:nvPr/>
          </p:nvSpPr>
          <p:spPr>
            <a:xfrm rot="5400000">
              <a:off x="4365343" y="2936496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3C7F8C-2118-8E10-467C-675D5E173074}"/>
              </a:ext>
            </a:extLst>
          </p:cNvPr>
          <p:cNvGrpSpPr/>
          <p:nvPr/>
        </p:nvGrpSpPr>
        <p:grpSpPr>
          <a:xfrm>
            <a:off x="1080537" y="5020645"/>
            <a:ext cx="6982927" cy="1080320"/>
            <a:chOff x="1080537" y="5020645"/>
            <a:chExt cx="6982927" cy="10803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EA729-6A2F-0C8F-FD74-FE117AAB8CA6}"/>
                </a:ext>
              </a:extLst>
            </p:cNvPr>
            <p:cNvGrpSpPr/>
            <p:nvPr/>
          </p:nvGrpSpPr>
          <p:grpSpPr>
            <a:xfrm>
              <a:off x="1080537" y="5552325"/>
              <a:ext cx="6982927" cy="548640"/>
              <a:chOff x="1391386" y="5685945"/>
              <a:chExt cx="6982927" cy="54864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C4C608-C97F-3778-0F59-5ED89E732A69}"/>
                  </a:ext>
                </a:extLst>
              </p:cNvPr>
              <p:cNvSpPr/>
              <p:nvPr/>
            </p:nvSpPr>
            <p:spPr>
              <a:xfrm>
                <a:off x="2046750" y="5806377"/>
                <a:ext cx="632756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More </a:t>
                </a:r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C008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false hash matches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due to reduced uniqueness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035840-125A-B3E1-78C9-972C709E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1386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2B1203E5-4491-9E88-BE4C-DA88FDE0066B}"/>
                </a:ext>
              </a:extLst>
            </p:cNvPr>
            <p:cNvSpPr/>
            <p:nvPr/>
          </p:nvSpPr>
          <p:spPr>
            <a:xfrm rot="5400000">
              <a:off x="4365343" y="5217875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AC5EE8-5FA6-DBA6-62A0-85CA721A407A}"/>
              </a:ext>
            </a:extLst>
          </p:cNvPr>
          <p:cNvGrpSpPr/>
          <p:nvPr/>
        </p:nvGrpSpPr>
        <p:grpSpPr>
          <a:xfrm>
            <a:off x="407667" y="3198928"/>
            <a:ext cx="8652759" cy="1975606"/>
            <a:chOff x="407667" y="3198928"/>
            <a:chExt cx="8652759" cy="19756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6D6FA2-0731-2517-9FE9-E326C1257476}"/>
                </a:ext>
              </a:extLst>
            </p:cNvPr>
            <p:cNvGrpSpPr/>
            <p:nvPr/>
          </p:nvGrpSpPr>
          <p:grpSpPr>
            <a:xfrm>
              <a:off x="749400" y="3228006"/>
              <a:ext cx="8311026" cy="1946528"/>
              <a:chOff x="749400" y="3228006"/>
              <a:chExt cx="8311026" cy="194652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731BD46-C8FF-41F5-E222-7F110F7619B5}"/>
                  </a:ext>
                </a:extLst>
              </p:cNvPr>
              <p:cNvGrpSpPr/>
              <p:nvPr/>
            </p:nvGrpSpPr>
            <p:grpSpPr>
              <a:xfrm>
                <a:off x="749400" y="3228006"/>
                <a:ext cx="8311026" cy="1946528"/>
                <a:chOff x="760878" y="2930525"/>
                <a:chExt cx="8311026" cy="194652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8E7B965B-0148-4340-5D03-24B5702AC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4224" t="3180" r="1080" b="14830"/>
                <a:stretch/>
              </p:blipFill>
              <p:spPr>
                <a:xfrm>
                  <a:off x="1269312" y="3078940"/>
                  <a:ext cx="7324344" cy="1456913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5DA0DE-30D5-E06B-FD5A-C5BB1D040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52683" y="4534932"/>
                  <a:ext cx="7340973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43E635A-8F50-330C-0C5E-E4FB4C70CBCC}"/>
                    </a:ext>
                  </a:extLst>
                </p:cNvPr>
                <p:cNvSpPr txBox="1"/>
                <p:nvPr/>
              </p:nvSpPr>
              <p:spPr>
                <a:xfrm>
                  <a:off x="947075" y="4569276"/>
                  <a:ext cx="59810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-3.00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EC884B-EA16-FBCE-41F5-DF7EE2D360EB}"/>
                    </a:ext>
                  </a:extLst>
                </p:cNvPr>
                <p:cNvSpPr txBox="1"/>
                <p:nvPr/>
              </p:nvSpPr>
              <p:spPr>
                <a:xfrm>
                  <a:off x="8362913" y="4569276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+3.00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72D1E1C-16F2-E127-1B43-FE16F57ED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9237" y="2930525"/>
                  <a:ext cx="0" cy="160440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7C8647-2730-7C93-5B43-63C8E12DF48B}"/>
                    </a:ext>
                  </a:extLst>
                </p:cNvPr>
                <p:cNvSpPr txBox="1"/>
                <p:nvPr/>
              </p:nvSpPr>
              <p:spPr>
                <a:xfrm>
                  <a:off x="760878" y="3906237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2F0FDD9-1B66-AA95-BB29-EC84E1192C9B}"/>
                    </a:ext>
                  </a:extLst>
                </p:cNvPr>
                <p:cNvSpPr txBox="1"/>
                <p:nvPr/>
              </p:nvSpPr>
              <p:spPr>
                <a:xfrm>
                  <a:off x="760878" y="3430484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400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EBB81DD-C039-D373-4933-BE8497CAC76F}"/>
                    </a:ext>
                  </a:extLst>
                </p:cNvPr>
                <p:cNvSpPr txBox="1"/>
                <p:nvPr/>
              </p:nvSpPr>
              <p:spPr>
                <a:xfrm>
                  <a:off x="760878" y="2954731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600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E453B4-41AF-CB6F-DF54-B344E3D7A9C5}"/>
                  </a:ext>
                </a:extLst>
              </p:cNvPr>
              <p:cNvSpPr txBox="1"/>
              <p:nvPr/>
            </p:nvSpPr>
            <p:spPr>
              <a:xfrm>
                <a:off x="8079852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15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73E28A6-2A21-0CE6-8FEE-D7CC92805E71}"/>
                  </a:ext>
                </a:extLst>
              </p:cNvPr>
              <p:cNvSpPr txBox="1"/>
              <p:nvPr/>
            </p:nvSpPr>
            <p:spPr>
              <a:xfrm>
                <a:off x="125277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7AA9B3B-2467-6AB5-9B40-173E36A66BF4}"/>
                  </a:ext>
                </a:extLst>
              </p:cNvPr>
              <p:cNvSpPr txBox="1"/>
              <p:nvPr/>
            </p:nvSpPr>
            <p:spPr>
              <a:xfrm>
                <a:off x="170791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B90F62C-ECD0-3283-46E0-9BBE6EFFDDD4}"/>
                  </a:ext>
                </a:extLst>
              </p:cNvPr>
              <p:cNvSpPr txBox="1"/>
              <p:nvPr/>
            </p:nvSpPr>
            <p:spPr>
              <a:xfrm>
                <a:off x="216305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06F2001-E8A5-5741-2EB8-3228C9750E47}"/>
                  </a:ext>
                </a:extLst>
              </p:cNvPr>
              <p:cNvSpPr txBox="1"/>
              <p:nvPr/>
            </p:nvSpPr>
            <p:spPr>
              <a:xfrm>
                <a:off x="261819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448171F-70F5-FCF8-73BD-C137FD00CE7E}"/>
                  </a:ext>
                </a:extLst>
              </p:cNvPr>
              <p:cNvSpPr txBox="1"/>
              <p:nvPr/>
            </p:nvSpPr>
            <p:spPr>
              <a:xfrm>
                <a:off x="307333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793CEBB-04E8-A406-3F8B-79E803C95C16}"/>
                  </a:ext>
                </a:extLst>
              </p:cNvPr>
              <p:cNvSpPr txBox="1"/>
              <p:nvPr/>
            </p:nvSpPr>
            <p:spPr>
              <a:xfrm>
                <a:off x="352846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9E28FD5-7B7F-95ED-D37A-F5459B47DA0F}"/>
                  </a:ext>
                </a:extLst>
              </p:cNvPr>
              <p:cNvSpPr txBox="1"/>
              <p:nvPr/>
            </p:nvSpPr>
            <p:spPr>
              <a:xfrm>
                <a:off x="398360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0579B2-7CE3-DA66-5964-9A9251EE99BF}"/>
                  </a:ext>
                </a:extLst>
              </p:cNvPr>
              <p:cNvSpPr txBox="1"/>
              <p:nvPr/>
            </p:nvSpPr>
            <p:spPr>
              <a:xfrm>
                <a:off x="443874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B7A6C2-CBAF-FBD0-220E-FADA5D4FE193}"/>
                  </a:ext>
                </a:extLst>
              </p:cNvPr>
              <p:cNvSpPr txBox="1"/>
              <p:nvPr/>
            </p:nvSpPr>
            <p:spPr>
              <a:xfrm>
                <a:off x="489388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647450-D416-3846-1F36-1258418B9481}"/>
                  </a:ext>
                </a:extLst>
              </p:cNvPr>
              <p:cNvSpPr txBox="1"/>
              <p:nvPr/>
            </p:nvSpPr>
            <p:spPr>
              <a:xfrm>
                <a:off x="534902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B5FB7D-8FDE-1AB0-2AAE-4E0D3C7C344C}"/>
                  </a:ext>
                </a:extLst>
              </p:cNvPr>
              <p:cNvSpPr txBox="1"/>
              <p:nvPr/>
            </p:nvSpPr>
            <p:spPr>
              <a:xfrm>
                <a:off x="580415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DB42B4B-EEBC-FE77-8A8C-19015EF0544D}"/>
                  </a:ext>
                </a:extLst>
              </p:cNvPr>
              <p:cNvSpPr txBox="1"/>
              <p:nvPr/>
            </p:nvSpPr>
            <p:spPr>
              <a:xfrm>
                <a:off x="625929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11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AC432E6-B86B-CA44-86F7-773E5B03D9DE}"/>
                  </a:ext>
                </a:extLst>
              </p:cNvPr>
              <p:cNvSpPr txBox="1"/>
              <p:nvPr/>
            </p:nvSpPr>
            <p:spPr>
              <a:xfrm>
                <a:off x="671443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4E0619-3D5B-C614-8CF0-D5D6EE94E9A3}"/>
                  </a:ext>
                </a:extLst>
              </p:cNvPr>
              <p:cNvSpPr txBox="1"/>
              <p:nvPr/>
            </p:nvSpPr>
            <p:spPr>
              <a:xfrm>
                <a:off x="716957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D3D9E7-803A-7745-AF48-EEB19901FD45}"/>
                  </a:ext>
                </a:extLst>
              </p:cNvPr>
              <p:cNvSpPr txBox="1"/>
              <p:nvPr/>
            </p:nvSpPr>
            <p:spPr>
              <a:xfrm>
                <a:off x="762471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727A8-E167-CFE8-39B3-E073E6383C66}"/>
                </a:ext>
              </a:extLst>
            </p:cNvPr>
            <p:cNvSpPr txBox="1"/>
            <p:nvPr/>
          </p:nvSpPr>
          <p:spPr>
            <a:xfrm rot="16200000">
              <a:off x="-245607" y="3852202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lang="en-US" sz="2000" b="1" dirty="0" err="1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23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26A03-2EDE-F85D-F0AB-D7F0A6B7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999C8-6DE3-7C33-3479-E8C2AB84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B3E89-8BBB-01C4-7115-32E00709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Sequencing Data Generation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F6EED-E449-C137-3FAB-97A6AAE586E8}"/>
              </a:ext>
            </a:extLst>
          </p:cNvPr>
          <p:cNvSpPr/>
          <p:nvPr/>
        </p:nvSpPr>
        <p:spPr>
          <a:xfrm>
            <a:off x="3300687" y="2418511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EF5F4-9377-57BB-8E49-4DC3C89107D3}"/>
              </a:ext>
            </a:extLst>
          </p:cNvPr>
          <p:cNvSpPr/>
          <p:nvPr/>
        </p:nvSpPr>
        <p:spPr>
          <a:xfrm>
            <a:off x="3300687" y="2672904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7A721-7BD8-7694-2C14-5A614FFC5517}"/>
              </a:ext>
            </a:extLst>
          </p:cNvPr>
          <p:cNvSpPr/>
          <p:nvPr/>
        </p:nvSpPr>
        <p:spPr>
          <a:xfrm>
            <a:off x="3300687" y="3181690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TT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21336-7B62-57F7-5F13-7DC03FC6421E}"/>
              </a:ext>
            </a:extLst>
          </p:cNvPr>
          <p:cNvSpPr/>
          <p:nvPr/>
        </p:nvSpPr>
        <p:spPr>
          <a:xfrm>
            <a:off x="3300687" y="2927297"/>
            <a:ext cx="1503176" cy="196772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</a:rPr>
              <a:t>CC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863DBE"/>
                </a:solidFill>
                <a:effectLst/>
                <a:uLnTx/>
                <a:uFillTx/>
                <a:latin typeface="PT Mono" panose="02060509020205020204" pitchFamily="49" charset="77"/>
              </a:rPr>
              <a:t>AA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67A042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8D1F3-5C0B-5904-A56B-FE039538ADB4}"/>
              </a:ext>
            </a:extLst>
          </p:cNvPr>
          <p:cNvSpPr/>
          <p:nvPr/>
        </p:nvSpPr>
        <p:spPr>
          <a:xfrm>
            <a:off x="3099764" y="2361514"/>
            <a:ext cx="1771642" cy="106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616510F-2E24-D7DC-52BA-7DB5B004A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4550">
            <a:off x="1195298" y="2212188"/>
            <a:ext cx="533705" cy="1263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ABC6BE-5EBF-6677-1AD6-6AEED78493FF}"/>
              </a:ext>
            </a:extLst>
          </p:cNvPr>
          <p:cNvSpPr txBox="1"/>
          <p:nvPr/>
        </p:nvSpPr>
        <p:spPr>
          <a:xfrm>
            <a:off x="6091961" y="3688445"/>
            <a:ext cx="22601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(Reads)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6C2FEF-3EFE-DC19-67BE-F1478F8E4BC4}"/>
              </a:ext>
            </a:extLst>
          </p:cNvPr>
          <p:cNvSpPr txBox="1"/>
          <p:nvPr/>
        </p:nvSpPr>
        <p:spPr>
          <a:xfrm>
            <a:off x="61642" y="3688445"/>
            <a:ext cx="25305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Molecule (e.g.,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DNA)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713E02-B13D-B92E-8EB8-040707582D4C}"/>
              </a:ext>
            </a:extLst>
          </p:cNvPr>
          <p:cNvCxnSpPr>
            <a:cxnSpLocks/>
          </p:cNvCxnSpPr>
          <p:nvPr/>
        </p:nvCxnSpPr>
        <p:spPr>
          <a:xfrm flipV="1">
            <a:off x="2015885" y="2937634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44AF52-C33C-2B99-1A84-4D0C5874B812}"/>
              </a:ext>
            </a:extLst>
          </p:cNvPr>
          <p:cNvCxnSpPr>
            <a:cxnSpLocks/>
          </p:cNvCxnSpPr>
          <p:nvPr/>
        </p:nvCxnSpPr>
        <p:spPr>
          <a:xfrm>
            <a:off x="4940960" y="2892556"/>
            <a:ext cx="7315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94CC0BB-DC06-B9BA-7D0D-601D9BA034CA}"/>
              </a:ext>
            </a:extLst>
          </p:cNvPr>
          <p:cNvGrpSpPr/>
          <p:nvPr/>
        </p:nvGrpSpPr>
        <p:grpSpPr>
          <a:xfrm>
            <a:off x="2726901" y="2102741"/>
            <a:ext cx="2450970" cy="1317086"/>
            <a:chOff x="2726901" y="2102741"/>
            <a:chExt cx="2450970" cy="131708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B4084A-CB9C-6A68-F63F-2C8394CC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133" y="2501177"/>
              <a:ext cx="1442752" cy="91865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D20FA9C-4BCF-E404-CB2F-E8F3F757F38F}"/>
                </a:ext>
              </a:extLst>
            </p:cNvPr>
            <p:cNvSpPr txBox="1"/>
            <p:nvPr/>
          </p:nvSpPr>
          <p:spPr>
            <a:xfrm>
              <a:off x="2726901" y="2102741"/>
              <a:ext cx="24509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Device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E902A7-F50D-0306-6C26-7F64F0C96DB0}"/>
              </a:ext>
            </a:extLst>
          </p:cNvPr>
          <p:cNvGrpSpPr/>
          <p:nvPr/>
        </p:nvGrpSpPr>
        <p:grpSpPr>
          <a:xfrm>
            <a:off x="1560019" y="5582417"/>
            <a:ext cx="6023963" cy="548640"/>
            <a:chOff x="916512" y="5584737"/>
            <a:chExt cx="6023963" cy="5486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FB1DCB8-17BF-C44A-C304-4D823571A4DA}"/>
                </a:ext>
              </a:extLst>
            </p:cNvPr>
            <p:cNvSpPr/>
            <p:nvPr/>
          </p:nvSpPr>
          <p:spPr>
            <a:xfrm>
              <a:off x="1570471" y="5705169"/>
              <a:ext cx="537000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Large volume of data to analyze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3342BE-10E6-2B0B-FF2D-E2646EDC6E92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24E69D1-807D-DDA0-AC0A-DF7B35B34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55" name="Graphic 54" descr="Database with solid fill">
                <a:extLst>
                  <a:ext uri="{FF2B5EF4-FFF2-40B4-BE49-F238E27FC236}">
                    <a16:creationId xmlns:a16="http://schemas.microsoft.com/office/drawing/2014/main" id="{7E75E8F8-323A-6790-9D44-F2C1F9C7B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CD2BF0-6D34-62D5-495C-2079BB20B3E3}"/>
              </a:ext>
            </a:extLst>
          </p:cNvPr>
          <p:cNvGrpSpPr/>
          <p:nvPr/>
        </p:nvGrpSpPr>
        <p:grpSpPr>
          <a:xfrm>
            <a:off x="2469435" y="4758265"/>
            <a:ext cx="4205131" cy="548640"/>
            <a:chOff x="1833005" y="4758265"/>
            <a:chExt cx="4205131" cy="54864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5174546-42B6-2D47-FE4E-1EE10A0C6BF2}"/>
                </a:ext>
              </a:extLst>
            </p:cNvPr>
            <p:cNvSpPr/>
            <p:nvPr/>
          </p:nvSpPr>
          <p:spPr>
            <a:xfrm>
              <a:off x="2472810" y="4878697"/>
              <a:ext cx="356532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Unknown origins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7095786-6138-3929-8582-55730B7652C1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40D6503-1CBA-3BFA-F2DC-4856D08E6B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48" name="Graphic 47" descr="Database with solid fill">
                <a:extLst>
                  <a:ext uri="{FF2B5EF4-FFF2-40B4-BE49-F238E27FC236}">
                    <a16:creationId xmlns:a16="http://schemas.microsoft.com/office/drawing/2014/main" id="{92F5A163-7E4E-FD80-E29A-7FBB4CFFE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2844832-972A-EDF3-E87C-4802A6CED661}"/>
              </a:ext>
            </a:extLst>
          </p:cNvPr>
          <p:cNvSpPr/>
          <p:nvPr/>
        </p:nvSpPr>
        <p:spPr>
          <a:xfrm>
            <a:off x="4931778" y="2501177"/>
            <a:ext cx="3718174" cy="182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ACF9C-AB8A-2459-0831-2D9611500894}"/>
              </a:ext>
            </a:extLst>
          </p:cNvPr>
          <p:cNvSpPr txBox="1"/>
          <p:nvPr/>
        </p:nvSpPr>
        <p:spPr>
          <a:xfrm>
            <a:off x="1480630" y="911812"/>
            <a:ext cx="618274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Sequencing process </a:t>
            </a:r>
            <a:r>
              <a:rPr lang="en-US" sz="2000" b="1" dirty="0">
                <a:latin typeface="Avenir Next" panose="020B0503020202020204" pitchFamily="34" charset="0"/>
              </a:rPr>
              <a:t>converts biological molecules</a:t>
            </a:r>
            <a:endParaRPr lang="en-US" sz="20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1584D-8966-8838-9C25-919B71EDD76B}"/>
              </a:ext>
            </a:extLst>
          </p:cNvPr>
          <p:cNvSpPr txBox="1"/>
          <p:nvPr/>
        </p:nvSpPr>
        <p:spPr>
          <a:xfrm>
            <a:off x="1953684" y="1222330"/>
            <a:ext cx="523663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latin typeface="Avenir Next" panose="020B0503020202020204" pitchFamily="34" charset="0"/>
              </a:rPr>
              <a:t>into </a:t>
            </a:r>
            <a:r>
              <a:rPr lang="en-US" sz="1800" b="1" dirty="0">
                <a:solidFill>
                  <a:srgbClr val="F49314"/>
                </a:solidFill>
                <a:latin typeface="Avenir Next" panose="020B0503020202020204" pitchFamily="34" charset="0"/>
              </a:rPr>
              <a:t>digital </a:t>
            </a:r>
            <a:r>
              <a:rPr lang="en-US" sz="2000" b="1" dirty="0">
                <a:solidFill>
                  <a:srgbClr val="F49314"/>
                </a:solidFill>
                <a:latin typeface="Avenir Next" panose="020B0503020202020204" pitchFamily="34" charset="0"/>
              </a:rPr>
              <a:t>nucleotide</a:t>
            </a:r>
            <a:r>
              <a:rPr lang="en-US" sz="1800" b="1" dirty="0">
                <a:solidFill>
                  <a:srgbClr val="F49314"/>
                </a:solidFill>
                <a:latin typeface="Avenir Next" panose="020B0503020202020204" pitchFamily="34" charset="0"/>
              </a:rPr>
              <a:t> sequences called 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741 L 0.34947 0.14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4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199 L 0.28645 0.0078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6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74 L 0.4059 -0.078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3" y="-314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-0.05417 L 0.44027 -0.0178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18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/>
      <p:bldP spid="27" grpId="0"/>
      <p:bldP spid="28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39E-998B-C3D9-8DD5-F7A2C5E94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3E5DB-BC4F-D538-E1EA-79D1D393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Idea:</a:t>
            </a:r>
            <a:r>
              <a:rPr lang="en-US" dirty="0"/>
              <a:t> Quantizing raw signals with </a:t>
            </a:r>
            <a:r>
              <a:rPr lang="en-US" b="1" dirty="0"/>
              <a:t>non-equal bucket widths </a:t>
            </a:r>
            <a:br>
              <a:rPr lang="en-US" dirty="0"/>
            </a:br>
            <a:r>
              <a:rPr lang="en-US" b="1" dirty="0">
                <a:solidFill>
                  <a:srgbClr val="10813D"/>
                </a:solidFill>
              </a:rPr>
              <a:t>to maximize load balancing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0E8F-AFB6-A337-D0A3-7436DF4F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CC78FB-83B5-25C7-2BC6-8964FA2C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9EF750-139D-7D0C-0B61-C465907B899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5C83678E-0013-1602-5558-CAFFB49B6D9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4D6B788-828C-C875-7848-4C3D50620D4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AFF7BF1-C92D-291F-1CEC-4F0197814D6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43319E7-C020-338E-BC85-767E01D381E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C5A58B-4AFD-2207-AF42-27665092A5B0}"/>
              </a:ext>
            </a:extLst>
          </p:cNvPr>
          <p:cNvGrpSpPr/>
          <p:nvPr/>
        </p:nvGrpSpPr>
        <p:grpSpPr>
          <a:xfrm>
            <a:off x="1861015" y="1540620"/>
            <a:ext cx="5579500" cy="1614326"/>
            <a:chOff x="1861015" y="1540620"/>
            <a:chExt cx="5579500" cy="161432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6FABD54-C512-7EEA-480C-E1D38E67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24" t="3180" r="1080" b="14830"/>
            <a:stretch/>
          </p:blipFill>
          <p:spPr>
            <a:xfrm>
              <a:off x="2216888" y="1825231"/>
              <a:ext cx="4924577" cy="97956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8D644F-CFCE-E273-4DDA-E474C9CB34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16888" y="2788719"/>
              <a:ext cx="4924578" cy="2436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301578-C350-AABC-98DB-CA1AE4AF7233}"/>
                </a:ext>
              </a:extLst>
            </p:cNvPr>
            <p:cNvCxnSpPr>
              <a:cxnSpLocks/>
            </p:cNvCxnSpPr>
            <p:nvPr/>
          </p:nvCxnSpPr>
          <p:spPr>
            <a:xfrm>
              <a:off x="2216888" y="1711159"/>
              <a:ext cx="0" cy="109363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2C513C-ED7B-64F3-C681-15A4B2992761}"/>
                </a:ext>
              </a:extLst>
            </p:cNvPr>
            <p:cNvSpPr txBox="1"/>
            <p:nvPr/>
          </p:nvSpPr>
          <p:spPr>
            <a:xfrm>
              <a:off x="2187354" y="2825638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525F83-0595-B600-7125-F93B940FF15B}"/>
                </a:ext>
              </a:extLst>
            </p:cNvPr>
            <p:cNvSpPr txBox="1"/>
            <p:nvPr/>
          </p:nvSpPr>
          <p:spPr>
            <a:xfrm>
              <a:off x="6842414" y="2847168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7BADFD-B302-B984-818A-ABBE4DEF3837}"/>
                </a:ext>
              </a:extLst>
            </p:cNvPr>
            <p:cNvSpPr txBox="1"/>
            <p:nvPr/>
          </p:nvSpPr>
          <p:spPr>
            <a:xfrm rot="16200000">
              <a:off x="1207741" y="2193894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lang="en-US" sz="2000" b="1" dirty="0" err="1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E279B-DFF8-9E20-FCCF-F04F2C746AE5}"/>
              </a:ext>
            </a:extLst>
          </p:cNvPr>
          <p:cNvGrpSpPr/>
          <p:nvPr/>
        </p:nvGrpSpPr>
        <p:grpSpPr>
          <a:xfrm>
            <a:off x="1861015" y="3126410"/>
            <a:ext cx="5575461" cy="2232051"/>
            <a:chOff x="1861015" y="3126410"/>
            <a:chExt cx="5575461" cy="2232051"/>
          </a:xfrm>
        </p:grpSpPr>
        <p:sp>
          <p:nvSpPr>
            <p:cNvPr id="45" name="Striped Right Arrow 44">
              <a:extLst>
                <a:ext uri="{FF2B5EF4-FFF2-40B4-BE49-F238E27FC236}">
                  <a16:creationId xmlns:a16="http://schemas.microsoft.com/office/drawing/2014/main" id="{67CD5DCE-1EF0-415F-AF53-D6882DF2C985}"/>
                </a:ext>
              </a:extLst>
            </p:cNvPr>
            <p:cNvSpPr/>
            <p:nvPr/>
          </p:nvSpPr>
          <p:spPr>
            <a:xfrm rot="5400000">
              <a:off x="4406322" y="3626230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007E1A7-2701-FE90-44CD-8380F0D0F864}"/>
                </a:ext>
              </a:extLst>
            </p:cNvPr>
            <p:cNvSpPr txBox="1"/>
            <p:nvPr/>
          </p:nvSpPr>
          <p:spPr>
            <a:xfrm>
              <a:off x="3149270" y="3126410"/>
              <a:ext cx="305981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Goal: Ideal Load Balance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538F1-15DB-5118-7FB8-E31860186840}"/>
                </a:ext>
              </a:extLst>
            </p:cNvPr>
            <p:cNvGrpSpPr/>
            <p:nvPr/>
          </p:nvGrpSpPr>
          <p:grpSpPr>
            <a:xfrm>
              <a:off x="1861015" y="3722605"/>
              <a:ext cx="5575461" cy="1635856"/>
              <a:chOff x="1861015" y="3722605"/>
              <a:chExt cx="5575461" cy="1635856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6219001-25FB-FB86-947E-087670953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306" t="2841" b="14300"/>
              <a:stretch/>
            </p:blipFill>
            <p:spPr>
              <a:xfrm>
                <a:off x="2212849" y="4024553"/>
                <a:ext cx="4928616" cy="98041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016F6B-04FB-23B2-251E-0FC15C0E6B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849" y="4992235"/>
                <a:ext cx="4924578" cy="243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2481ADA-23B2-69F6-B1D5-F087043A7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2849" y="3914675"/>
                <a:ext cx="0" cy="1093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F3587D-D3C7-AF90-AFF0-DFD70216FA99}"/>
                  </a:ext>
                </a:extLst>
              </p:cNvPr>
              <p:cNvSpPr txBox="1"/>
              <p:nvPr/>
            </p:nvSpPr>
            <p:spPr>
              <a:xfrm>
                <a:off x="2187354" y="502915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F92EBA-75ED-BD11-1113-DA09BD73903E}"/>
                  </a:ext>
                </a:extLst>
              </p:cNvPr>
              <p:cNvSpPr txBox="1"/>
              <p:nvPr/>
            </p:nvSpPr>
            <p:spPr>
              <a:xfrm>
                <a:off x="6838375" y="505068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AA9017-1D06-B6EA-8560-254FB58500F3}"/>
                  </a:ext>
                </a:extLst>
              </p:cNvPr>
              <p:cNvSpPr txBox="1"/>
              <p:nvPr/>
            </p:nvSpPr>
            <p:spPr>
              <a:xfrm rot="16200000">
                <a:off x="1207741" y="4375879"/>
                <a:ext cx="16143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lang="en-US" sz="2000" b="1" dirty="0" err="1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count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47B0C5-C666-236E-DA8E-C60718BB7123}"/>
              </a:ext>
            </a:extLst>
          </p:cNvPr>
          <p:cNvGrpSpPr/>
          <p:nvPr/>
        </p:nvGrpSpPr>
        <p:grpSpPr>
          <a:xfrm>
            <a:off x="785686" y="5744058"/>
            <a:ext cx="7572629" cy="615553"/>
            <a:chOff x="2097011" y="5557788"/>
            <a:chExt cx="7572629" cy="61555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CF2FE1-3D24-25E9-B4C3-64E952A6A8C7}"/>
                </a:ext>
              </a:extLst>
            </p:cNvPr>
            <p:cNvSpPr/>
            <p:nvPr/>
          </p:nvSpPr>
          <p:spPr>
            <a:xfrm>
              <a:off x="2799352" y="5557788"/>
              <a:ext cx="687028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 quantization reduces collisions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caused due to </a:t>
              </a:r>
              <a:b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skewed raw signal distributions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5DD50F-9B02-9388-0D84-9EDF648CE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2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D0E4D-F679-3EB3-9FC0-698F407D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8A0BC6-7A5F-9CF2-B718-261614397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4473C4"/>
                </a:solidFill>
              </a:rPr>
              <a:t>Weighted mapping decisions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4473C4"/>
                </a:solidFill>
              </a:rPr>
              <a:t>Sampling strategies</a:t>
            </a:r>
            <a:r>
              <a:rPr lang="en-US" b="1" dirty="0"/>
              <a:t> </a:t>
            </a:r>
            <a:r>
              <a:rPr lang="en-US" dirty="0"/>
              <a:t>for reduced storage and computation overheads</a:t>
            </a:r>
          </a:p>
          <a:p>
            <a:pPr lvl="1"/>
            <a:r>
              <a:rPr lang="en-US" dirty="0"/>
              <a:t>Frequency filter and minimizer sketching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solidFill>
                  <a:srgbClr val="4473C4"/>
                </a:solidFill>
              </a:rPr>
              <a:t>Improved chaining algorithm</a:t>
            </a:r>
          </a:p>
          <a:p>
            <a:pPr lvl="1"/>
            <a:r>
              <a:rPr lang="en-US" dirty="0"/>
              <a:t>More sensitive scoring functions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5936C-5713-8241-48AE-D8E33B36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BCC243-5BA5-997B-F004-987B53EF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Key Improvements in RawHash2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1042AF-9B9E-F91A-4D91-BBB53C79254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E8C02055-E56F-53D3-AD9C-A9CF9A03855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12BFCC64-4854-5B52-AFE4-75A39F81FDC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A6B8114-C71B-AD87-EC99-97909252527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4AFF695-5E1E-6027-385C-E4CB95AC83D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92B76D-3C3B-C965-5EF5-15404C1FCADB}"/>
              </a:ext>
            </a:extLst>
          </p:cNvPr>
          <p:cNvGrpSpPr/>
          <p:nvPr/>
        </p:nvGrpSpPr>
        <p:grpSpPr>
          <a:xfrm>
            <a:off x="427245" y="1338929"/>
            <a:ext cx="8239383" cy="715494"/>
            <a:chOff x="427245" y="1338929"/>
            <a:chExt cx="8239383" cy="71549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205774-B6AC-4E15-B855-0CD5AB2E6DC7}"/>
                </a:ext>
              </a:extLst>
            </p:cNvPr>
            <p:cNvGrpSpPr/>
            <p:nvPr/>
          </p:nvGrpSpPr>
          <p:grpSpPr>
            <a:xfrm>
              <a:off x="1498476" y="1338929"/>
              <a:ext cx="7168152" cy="715494"/>
              <a:chOff x="707063" y="1536439"/>
              <a:chExt cx="7168152" cy="715494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CFA4BA1-29DC-553E-3DCA-782C80F33228}"/>
                  </a:ext>
                </a:extLst>
              </p:cNvPr>
              <p:cNvSpPr/>
              <p:nvPr/>
            </p:nvSpPr>
            <p:spPr>
              <a:xfrm>
                <a:off x="707063" y="1536439"/>
                <a:ext cx="7168152" cy="688256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BD1EDA2-78DC-EE7C-E515-8B028314F844}"/>
                  </a:ext>
                </a:extLst>
              </p:cNvPr>
              <p:cNvGrpSpPr/>
              <p:nvPr/>
            </p:nvGrpSpPr>
            <p:grpSpPr>
              <a:xfrm>
                <a:off x="915162" y="1536439"/>
                <a:ext cx="6751954" cy="715494"/>
                <a:chOff x="953401" y="1536439"/>
                <a:chExt cx="6751954" cy="715494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84922FB-C6D4-4C02-A001-ECBFBA47BEA5}"/>
                    </a:ext>
                  </a:extLst>
                </p:cNvPr>
                <p:cNvSpPr txBox="1"/>
                <p:nvPr/>
              </p:nvSpPr>
              <p:spPr>
                <a:xfrm>
                  <a:off x="953401" y="1536439"/>
                  <a:ext cx="1171435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Chaining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Score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6F3B72B-1FFC-BD80-D96E-330A4E2DB114}"/>
                    </a:ext>
                  </a:extLst>
                </p:cNvPr>
                <p:cNvSpPr txBox="1"/>
                <p:nvPr/>
              </p:nvSpPr>
              <p:spPr>
                <a:xfrm>
                  <a:off x="2840694" y="1536439"/>
                  <a:ext cx="1171435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Mapping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Quality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338037B-CC02-7AD1-B74C-443A381A6A12}"/>
                    </a:ext>
                  </a:extLst>
                </p:cNvPr>
                <p:cNvSpPr txBox="1"/>
                <p:nvPr/>
              </p:nvSpPr>
              <p:spPr>
                <a:xfrm>
                  <a:off x="4727987" y="1563677"/>
                  <a:ext cx="1833764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Number of</a:t>
                  </a:r>
                  <a:b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 Matches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6D0EDBB-730D-794D-2777-0E1C2D0DAB3D}"/>
                    </a:ext>
                  </a:extLst>
                </p:cNvPr>
                <p:cNvSpPr txBox="1"/>
                <p:nvPr/>
              </p:nvSpPr>
              <p:spPr>
                <a:xfrm>
                  <a:off x="7277609" y="1743572"/>
                  <a:ext cx="427746" cy="380480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48822-87E5-687D-0336-383BC595908D}"/>
                </a:ext>
              </a:extLst>
            </p:cNvPr>
            <p:cNvSpPr txBox="1"/>
            <p:nvPr/>
          </p:nvSpPr>
          <p:spPr>
            <a:xfrm>
              <a:off x="427245" y="1352548"/>
              <a:ext cx="1026690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Feature</a:t>
              </a:r>
              <a:b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</a:t>
              </a:r>
              <a:endParaRPr kumimoji="0" lang="en-C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52275D3-671F-9FA3-F7E1-C238795B08E3}"/>
              </a:ext>
            </a:extLst>
          </p:cNvPr>
          <p:cNvGrpSpPr/>
          <p:nvPr/>
        </p:nvGrpSpPr>
        <p:grpSpPr>
          <a:xfrm>
            <a:off x="2292293" y="2027185"/>
            <a:ext cx="5909457" cy="1401815"/>
            <a:chOff x="2292293" y="2027185"/>
            <a:chExt cx="5909457" cy="140181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0250EC-F10F-2EAC-A8F9-671792564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8232" y="2880360"/>
              <a:ext cx="548640" cy="5486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5400" b="1" baseline="-4000" dirty="0">
                  <a:solidFill>
                    <a:schemeClr val="tx1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824AF89-CAFA-671B-DA34-2C9EA394A0F2}"/>
                </a:ext>
              </a:extLst>
            </p:cNvPr>
            <p:cNvGrpSpPr/>
            <p:nvPr/>
          </p:nvGrpSpPr>
          <p:grpSpPr>
            <a:xfrm>
              <a:off x="2292293" y="2027185"/>
              <a:ext cx="5909457" cy="853175"/>
              <a:chOff x="2292293" y="2027185"/>
              <a:chExt cx="5909457" cy="853175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BE9A708-08BE-0BFC-B1C4-6FFC55C1A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92293" y="2027185"/>
                <a:ext cx="2790259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5601E60-458E-87A9-022B-B5A9341BDD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79586" y="2027185"/>
                <a:ext cx="924809" cy="8432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C4A5EF0-80C3-302C-B30F-28AF690B70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2552" y="2027185"/>
                <a:ext cx="1178548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F5AE8F1-6A54-F996-E308-D371218490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82552" y="2027185"/>
                <a:ext cx="3119198" cy="8531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4BD5089-5339-2B83-FC03-6CD628C1377B}"/>
                  </a:ext>
                </a:extLst>
              </p:cNvPr>
              <p:cNvSpPr txBox="1"/>
              <p:nvPr/>
            </p:nvSpPr>
            <p:spPr>
              <a:xfrm>
                <a:off x="3365470" y="2417172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ECCF517-AD98-07C3-64EB-0CC0D0F8B18F}"/>
                  </a:ext>
                </a:extLst>
              </p:cNvPr>
              <p:cNvSpPr txBox="1"/>
              <p:nvPr/>
            </p:nvSpPr>
            <p:spPr>
              <a:xfrm>
                <a:off x="4179585" y="2238364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lang="en-US" sz="2000" b="1" baseline="-25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27941F-A880-840A-DE18-1CBEE1EF442B}"/>
                  </a:ext>
                </a:extLst>
              </p:cNvPr>
              <p:cNvSpPr txBox="1"/>
              <p:nvPr/>
            </p:nvSpPr>
            <p:spPr>
              <a:xfrm>
                <a:off x="5252763" y="2139832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2B5BAC5-5CB4-A031-B779-5F7D8DC5D2D2}"/>
                  </a:ext>
                </a:extLst>
              </p:cNvPr>
              <p:cNvSpPr txBox="1"/>
              <p:nvPr/>
            </p:nvSpPr>
            <p:spPr>
              <a:xfrm>
                <a:off x="6084077" y="2163707"/>
                <a:ext cx="456795" cy="380480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kumimoji="0" lang="en-US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2F952E-C614-C2D6-C0FE-6915BE71BC29}"/>
              </a:ext>
            </a:extLst>
          </p:cNvPr>
          <p:cNvGrpSpPr/>
          <p:nvPr/>
        </p:nvGrpSpPr>
        <p:grpSpPr>
          <a:xfrm>
            <a:off x="5356872" y="2880360"/>
            <a:ext cx="2816194" cy="548640"/>
            <a:chOff x="5356872" y="2880360"/>
            <a:chExt cx="2816194" cy="54864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72CC12D-41AC-94BB-3A8C-72F1A6C95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6091" y="2880360"/>
              <a:ext cx="548640" cy="5486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5400" b="1" baseline="-4000" dirty="0">
                  <a:solidFill>
                    <a:schemeClr val="tx1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&gt;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4CAD314-3F01-1D92-A960-1FF5CBBCBD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6872" y="3154680"/>
              <a:ext cx="6392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AA3E186-0B83-9AA6-C5E7-9C1D2A94FE82}"/>
                </a:ext>
              </a:extLst>
            </p:cNvPr>
            <p:cNvCxnSpPr>
              <a:cxnSpLocks/>
              <a:endCxn id="59" idx="6"/>
            </p:cNvCxnSpPr>
            <p:nvPr/>
          </p:nvCxnSpPr>
          <p:spPr>
            <a:xfrm flipH="1">
              <a:off x="6544731" y="3154680"/>
              <a:ext cx="81378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4A9E1E-77EB-F998-C880-DA2EF105BE15}"/>
                </a:ext>
              </a:extLst>
            </p:cNvPr>
            <p:cNvSpPr txBox="1"/>
            <p:nvPr/>
          </p:nvSpPr>
          <p:spPr>
            <a:xfrm>
              <a:off x="7350716" y="2965177"/>
              <a:ext cx="822350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</a:t>
              </a:r>
              <a:endParaRPr kumimoji="0" lang="en-CH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84AF3E6-F28D-6DE1-4193-11A81F0589BA}"/>
              </a:ext>
            </a:extLst>
          </p:cNvPr>
          <p:cNvGrpSpPr/>
          <p:nvPr/>
        </p:nvGrpSpPr>
        <p:grpSpPr>
          <a:xfrm>
            <a:off x="6084077" y="5010263"/>
            <a:ext cx="3097319" cy="889344"/>
            <a:chOff x="6084077" y="4830816"/>
            <a:chExt cx="3097319" cy="88934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5672095-1BFB-3121-08CD-B77F2F72A4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4077" y="4830816"/>
              <a:ext cx="911455" cy="41397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37D4BA-88B0-FC8A-C846-03ED9190CFB5}"/>
                </a:ext>
              </a:extLst>
            </p:cNvPr>
            <p:cNvSpPr txBox="1"/>
            <p:nvPr/>
          </p:nvSpPr>
          <p:spPr>
            <a:xfrm rot="1503787">
              <a:off x="6108593" y="4993126"/>
              <a:ext cx="722606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False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3590980-77CE-22D8-19EF-FCC42DE05993}"/>
                </a:ext>
              </a:extLst>
            </p:cNvPr>
            <p:cNvSpPr txBox="1"/>
            <p:nvPr/>
          </p:nvSpPr>
          <p:spPr>
            <a:xfrm>
              <a:off x="6951622" y="5031904"/>
              <a:ext cx="2229774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5F234EF-B6EC-9188-07B9-87FE1BE36D5F}"/>
              </a:ext>
            </a:extLst>
          </p:cNvPr>
          <p:cNvGrpSpPr/>
          <p:nvPr/>
        </p:nvGrpSpPr>
        <p:grpSpPr>
          <a:xfrm>
            <a:off x="6084077" y="4332119"/>
            <a:ext cx="3108898" cy="688256"/>
            <a:chOff x="6084077" y="4152672"/>
            <a:chExt cx="3108898" cy="688256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858B708C-827D-25BF-8805-F80ACC0C5C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077" y="4465805"/>
              <a:ext cx="914399" cy="36501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14587BE-0073-4C38-2CB5-56A72641BD4A}"/>
                </a:ext>
              </a:extLst>
            </p:cNvPr>
            <p:cNvSpPr txBox="1"/>
            <p:nvPr/>
          </p:nvSpPr>
          <p:spPr>
            <a:xfrm rot="20280000">
              <a:off x="6166456" y="4354755"/>
              <a:ext cx="606880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True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5F0D5CA-58B6-FDB4-8350-E63C5317F64D}"/>
                </a:ext>
              </a:extLst>
            </p:cNvPr>
            <p:cNvSpPr txBox="1"/>
            <p:nvPr/>
          </p:nvSpPr>
          <p:spPr>
            <a:xfrm>
              <a:off x="6963201" y="4152672"/>
              <a:ext cx="2229774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 not Use 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102BD80-0445-8417-4E6C-4A5209379E47}"/>
              </a:ext>
            </a:extLst>
          </p:cNvPr>
          <p:cNvGrpSpPr/>
          <p:nvPr/>
        </p:nvGrpSpPr>
        <p:grpSpPr>
          <a:xfrm>
            <a:off x="427245" y="4348702"/>
            <a:ext cx="5656832" cy="1005689"/>
            <a:chOff x="427245" y="4244373"/>
            <a:chExt cx="5656832" cy="100568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E76C740-57A0-BD00-246E-87EDD83F3425}"/>
                </a:ext>
              </a:extLst>
            </p:cNvPr>
            <p:cNvSpPr txBox="1"/>
            <p:nvPr/>
          </p:nvSpPr>
          <p:spPr>
            <a:xfrm>
              <a:off x="427245" y="4561806"/>
              <a:ext cx="1448127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576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Matching Regions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F8FEE24A-3A34-908C-6F44-EE614B430002}"/>
                </a:ext>
              </a:extLst>
            </p:cNvPr>
            <p:cNvSpPr/>
            <p:nvPr/>
          </p:nvSpPr>
          <p:spPr>
            <a:xfrm>
              <a:off x="2292292" y="4589343"/>
              <a:ext cx="3791785" cy="633182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Number of matching regions &gt;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Threshold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BAFC214-93FA-3877-4EF6-FE875180D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5372" y="4905934"/>
              <a:ext cx="4169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B0F257E-ABFC-433E-5BCD-B69921FB888F}"/>
                </a:ext>
              </a:extLst>
            </p:cNvPr>
            <p:cNvSpPr txBox="1"/>
            <p:nvPr/>
          </p:nvSpPr>
          <p:spPr>
            <a:xfrm>
              <a:off x="3125316" y="4244373"/>
              <a:ext cx="2125737" cy="380480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Frequency Filter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9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D10C-9AE4-42EB-15D0-827501A2D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0B1C2-A3B3-DDF6-1E96-7086C1B5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422984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25F82D-3D06-DC89-CA6D-B129DCC1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Mapping with RawHash2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F6DFA5-5A04-77C5-9000-88BA043B5EA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46BE7F0F-2143-9B2E-F385-E2B1B9F0C8E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8C5C693-8C25-D7A7-A77E-66399D0C920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095DEE01-FF74-A32D-A71F-1FF75F8570A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334F934-D01E-5553-2849-19F381F300C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C57F713-E2D8-E6AD-C4C7-7C5DE8975075}"/>
              </a:ext>
            </a:extLst>
          </p:cNvPr>
          <p:cNvGrpSpPr/>
          <p:nvPr/>
        </p:nvGrpSpPr>
        <p:grpSpPr>
          <a:xfrm>
            <a:off x="3063834" y="2425229"/>
            <a:ext cx="2691410" cy="2297008"/>
            <a:chOff x="2769258" y="2425229"/>
            <a:chExt cx="2691410" cy="22970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21C99E-6764-7A1D-5E63-BF26C21733A2}"/>
                </a:ext>
              </a:extLst>
            </p:cNvPr>
            <p:cNvGrpSpPr/>
            <p:nvPr/>
          </p:nvGrpSpPr>
          <p:grpSpPr>
            <a:xfrm>
              <a:off x="2769258" y="3325819"/>
              <a:ext cx="1067750" cy="699780"/>
              <a:chOff x="2127596" y="3271137"/>
              <a:chExt cx="1067750" cy="69978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7C09B78-3EE7-274B-0048-293F7971E8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7596" y="3271137"/>
                <a:ext cx="1067750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8360361-5130-5D2D-64C0-AD429A40DB95}"/>
                  </a:ext>
                </a:extLst>
              </p:cNvPr>
              <p:cNvSpPr/>
              <p:nvPr/>
            </p:nvSpPr>
            <p:spPr>
              <a:xfrm rot="19566683">
                <a:off x="2187260" y="3346968"/>
                <a:ext cx="70909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50" name="Graphic 49" descr="Database with solid fill">
              <a:extLst>
                <a:ext uri="{FF2B5EF4-FFF2-40B4-BE49-F238E27FC236}">
                  <a16:creationId xmlns:a16="http://schemas.microsoft.com/office/drawing/2014/main" id="{15F0CD22-84D0-B2C7-92AC-942D4324B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57763" y="2947572"/>
              <a:ext cx="914400" cy="91440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BECE206-7CB9-B6F1-CEDA-687F2FB20AB1}"/>
                </a:ext>
              </a:extLst>
            </p:cNvPr>
            <p:cNvSpPr/>
            <p:nvPr/>
          </p:nvSpPr>
          <p:spPr>
            <a:xfrm>
              <a:off x="3455023" y="2425229"/>
              <a:ext cx="1319880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(Index)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66977D-E26D-E16B-1F97-654CECE0DD59}"/>
                </a:ext>
              </a:extLst>
            </p:cNvPr>
            <p:cNvGrpSpPr/>
            <p:nvPr/>
          </p:nvGrpSpPr>
          <p:grpSpPr>
            <a:xfrm>
              <a:off x="4392998" y="3324089"/>
              <a:ext cx="1067670" cy="701510"/>
              <a:chOff x="3775192" y="3271308"/>
              <a:chExt cx="1067670" cy="70151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6F31D65-B9B1-3B6B-7D17-A72EA5D61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5192" y="3271308"/>
                <a:ext cx="1067670" cy="7015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E90899D-8796-8D58-EEA3-C74B6E1DC90E}"/>
                  </a:ext>
                </a:extLst>
              </p:cNvPr>
              <p:cNvSpPr/>
              <p:nvPr/>
            </p:nvSpPr>
            <p:spPr>
              <a:xfrm rot="2008394">
                <a:off x="4017452" y="3340626"/>
                <a:ext cx="80609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C43846-2CF5-A067-9EAD-90BD99C11EE8}"/>
                </a:ext>
              </a:extLst>
            </p:cNvPr>
            <p:cNvGrpSpPr/>
            <p:nvPr/>
          </p:nvGrpSpPr>
          <p:grpSpPr>
            <a:xfrm>
              <a:off x="3391235" y="3761605"/>
              <a:ext cx="1448127" cy="960632"/>
              <a:chOff x="2761501" y="3719584"/>
              <a:chExt cx="1448127" cy="960632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6596B0D-EE7E-1B90-F23C-30FD4077B9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5229" y="3719584"/>
                <a:ext cx="0" cy="3391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A06F7E-3817-EFF6-142C-F1F753104583}"/>
                  </a:ext>
                </a:extLst>
              </p:cNvPr>
              <p:cNvSpPr txBox="1"/>
              <p:nvPr/>
            </p:nvSpPr>
            <p:spPr>
              <a:xfrm>
                <a:off x="2761501" y="3991960"/>
                <a:ext cx="1448127" cy="688256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Matching Regions</a:t>
                </a:r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2B841D-4F52-244A-12B2-F20628A365F8}"/>
              </a:ext>
            </a:extLst>
          </p:cNvPr>
          <p:cNvGrpSpPr/>
          <p:nvPr/>
        </p:nvGrpSpPr>
        <p:grpSpPr>
          <a:xfrm>
            <a:off x="638568" y="764752"/>
            <a:ext cx="523459" cy="3417501"/>
            <a:chOff x="756704" y="905526"/>
            <a:chExt cx="523459" cy="3417501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68EA5104-66C3-40D3-20FD-FCFDB800AAD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543983" y="2498882"/>
              <a:ext cx="3417501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ABB5C9-3704-6CFF-2767-9EC0872E2AB2}"/>
                </a:ext>
              </a:extLst>
            </p:cNvPr>
            <p:cNvSpPr/>
            <p:nvPr/>
          </p:nvSpPr>
          <p:spPr>
            <a:xfrm rot="16200000">
              <a:off x="-155690" y="2460389"/>
              <a:ext cx="21325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Offline Indexing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877A6B-CD29-5E3E-1353-45A37C6E5130}"/>
              </a:ext>
            </a:extLst>
          </p:cNvPr>
          <p:cNvSpPr/>
          <p:nvPr/>
        </p:nvSpPr>
        <p:spPr>
          <a:xfrm>
            <a:off x="1337021" y="1448280"/>
            <a:ext cx="2277379" cy="469778"/>
          </a:xfrm>
          <a:prstGeom prst="roundRect">
            <a:avLst/>
          </a:prstGeom>
          <a:solidFill>
            <a:srgbClr val="FFE69A"/>
          </a:solidFill>
          <a:ln w="19050" cap="flat" cmpd="sng" algn="ctr">
            <a:solidFill>
              <a:srgbClr val="FFAE3C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000" kern="0" dirty="0">
                <a:latin typeface="Avenir Next" panose="020B0503020202020204" pitchFamily="34" charset="0"/>
              </a:rPr>
              <a:t>Reference Signals</a:t>
            </a:r>
            <a:endParaRPr kumimoji="0" lang="en-CH" sz="20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venir Next" panose="020B0503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B29BBA-4B81-C697-5EC9-B69F9561B274}"/>
              </a:ext>
            </a:extLst>
          </p:cNvPr>
          <p:cNvSpPr/>
          <p:nvPr/>
        </p:nvSpPr>
        <p:spPr>
          <a:xfrm>
            <a:off x="1179195" y="728405"/>
            <a:ext cx="259303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(Converted to Signals)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666A11-FF9D-2EF0-DD7B-B84C3E5AF531}"/>
              </a:ext>
            </a:extLst>
          </p:cNvPr>
          <p:cNvSpPr txBox="1"/>
          <p:nvPr/>
        </p:nvSpPr>
        <p:spPr>
          <a:xfrm>
            <a:off x="5204674" y="728405"/>
            <a:ext cx="227738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(~5000 signals/sec)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B7D4B5-B987-FA50-EE93-6CAB0E44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02"/>
          <a:stretch/>
        </p:blipFill>
        <p:spPr>
          <a:xfrm>
            <a:off x="5590395" y="1422494"/>
            <a:ext cx="1505945" cy="5213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D1093C7-D72F-37C6-9245-FE943B050F50}"/>
              </a:ext>
            </a:extLst>
          </p:cNvPr>
          <p:cNvGrpSpPr/>
          <p:nvPr/>
        </p:nvGrpSpPr>
        <p:grpSpPr>
          <a:xfrm>
            <a:off x="1681461" y="1918058"/>
            <a:ext cx="5456156" cy="955321"/>
            <a:chOff x="1386885" y="1918058"/>
            <a:chExt cx="5456156" cy="95532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63B0473-0DC7-A5E0-9C13-1165ED362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5" y="1918058"/>
              <a:ext cx="0" cy="35631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00CB084-D9EC-B846-D4B2-8DC7EC1DE642}"/>
                </a:ext>
              </a:extLst>
            </p:cNvPr>
            <p:cNvSpPr/>
            <p:nvPr/>
          </p:nvSpPr>
          <p:spPr>
            <a:xfrm>
              <a:off x="1386885" y="2274372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440B4C-16ED-CEB9-DF4C-9C6BAF561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1957949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D7820489-6AEC-B2AC-FF9D-847449019D5A}"/>
                </a:ext>
              </a:extLst>
            </p:cNvPr>
            <p:cNvSpPr/>
            <p:nvPr/>
          </p:nvSpPr>
          <p:spPr>
            <a:xfrm>
              <a:off x="5254542" y="2274372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F77428E-F196-472B-F880-36500D636E74}"/>
              </a:ext>
            </a:extLst>
          </p:cNvPr>
          <p:cNvGrpSpPr/>
          <p:nvPr/>
        </p:nvGrpSpPr>
        <p:grpSpPr>
          <a:xfrm>
            <a:off x="1887587" y="2881602"/>
            <a:ext cx="5043904" cy="1300649"/>
            <a:chOff x="1593011" y="2881602"/>
            <a:chExt cx="5043904" cy="1300649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96A336A-BAAA-0902-1A52-D410164A752A}"/>
                </a:ext>
              </a:extLst>
            </p:cNvPr>
            <p:cNvSpPr/>
            <p:nvPr/>
          </p:nvSpPr>
          <p:spPr>
            <a:xfrm>
              <a:off x="1748193" y="3219357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4F89E25-9B71-1BCF-2B25-9C491CCC3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4" y="288160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FF1FAB4-F363-34CA-67C1-5F65FF6D1618}"/>
                </a:ext>
              </a:extLst>
            </p:cNvPr>
            <p:cNvSpPr/>
            <p:nvPr/>
          </p:nvSpPr>
          <p:spPr>
            <a:xfrm>
              <a:off x="1593011" y="386894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AF16B5-B6BF-211E-EFEA-0B2569E10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34" y="353119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053C6D-B32F-547F-37E0-3DA1827F4F24}"/>
                </a:ext>
              </a:extLst>
            </p:cNvPr>
            <p:cNvSpPr/>
            <p:nvPr/>
          </p:nvSpPr>
          <p:spPr>
            <a:xfrm>
              <a:off x="5615850" y="3219357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170BF3C-9E15-EFA2-4A65-0BA9A82F0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288160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4B55F48D-173B-9B44-7A63-1A4FE6061B9D}"/>
                </a:ext>
              </a:extLst>
            </p:cNvPr>
            <p:cNvSpPr/>
            <p:nvPr/>
          </p:nvSpPr>
          <p:spPr>
            <a:xfrm>
              <a:off x="5460668" y="3868947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77A648-8A59-1EC0-EFDB-B5FBAF119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791" y="3531192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F09A2D5-2C25-948F-AF77-639DC4AD7A7B}"/>
              </a:ext>
            </a:extLst>
          </p:cNvPr>
          <p:cNvGrpSpPr/>
          <p:nvPr/>
        </p:nvGrpSpPr>
        <p:grpSpPr>
          <a:xfrm>
            <a:off x="2185167" y="4722236"/>
            <a:ext cx="2224709" cy="731232"/>
            <a:chOff x="1890591" y="4722236"/>
            <a:chExt cx="2224709" cy="731232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DCB75DA-D75A-FA6D-1194-8A927A0A0BF0}"/>
                </a:ext>
              </a:extLst>
            </p:cNvPr>
            <p:cNvSpPr/>
            <p:nvPr/>
          </p:nvSpPr>
          <p:spPr>
            <a:xfrm>
              <a:off x="1890591" y="5140164"/>
              <a:ext cx="996980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09B74DB7-F44F-82E4-E86F-7D9801BF41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3227" y="4068091"/>
              <a:ext cx="417927" cy="1726218"/>
            </a:xfrm>
            <a:prstGeom prst="bentConnector3">
              <a:avLst>
                <a:gd name="adj1" fmla="val 3043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201FE91-E60C-750C-6F2E-DFAA373C7206}"/>
              </a:ext>
            </a:extLst>
          </p:cNvPr>
          <p:cNvGrpSpPr/>
          <p:nvPr/>
        </p:nvGrpSpPr>
        <p:grpSpPr>
          <a:xfrm>
            <a:off x="3182147" y="4975244"/>
            <a:ext cx="1901891" cy="643145"/>
            <a:chOff x="2887571" y="4975244"/>
            <a:chExt cx="1901891" cy="643145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E99B371-0E97-2251-94B2-DEDB62B0B7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7571" y="5296816"/>
              <a:ext cx="5029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38FFD31-66BD-1F95-F91B-9FD1E57F45B4}"/>
                </a:ext>
              </a:extLst>
            </p:cNvPr>
            <p:cNvSpPr/>
            <p:nvPr/>
          </p:nvSpPr>
          <p:spPr>
            <a:xfrm>
              <a:off x="3403024" y="4975244"/>
              <a:ext cx="1386438" cy="643145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26A7D88-C638-8788-B00A-4AC344CBC734}"/>
              </a:ext>
            </a:extLst>
          </p:cNvPr>
          <p:cNvGrpSpPr/>
          <p:nvPr/>
        </p:nvGrpSpPr>
        <p:grpSpPr>
          <a:xfrm>
            <a:off x="5101576" y="4989040"/>
            <a:ext cx="1959324" cy="615553"/>
            <a:chOff x="4807000" y="4989040"/>
            <a:chExt cx="1959324" cy="615553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CA726EE-AEC2-AE23-16C4-5F227C06F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7000" y="5296816"/>
              <a:ext cx="503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D1EEABC-F1FC-A86B-6395-64E38F17DD77}"/>
                </a:ext>
              </a:extLst>
            </p:cNvPr>
            <p:cNvSpPr txBox="1"/>
            <p:nvPr/>
          </p:nvSpPr>
          <p:spPr>
            <a:xfrm>
              <a:off x="5318197" y="4989040"/>
              <a:ext cx="1448127" cy="615553"/>
            </a:xfrm>
            <a:prstGeom prst="rect">
              <a:avLst/>
            </a:prstGeom>
            <a:solidFill>
              <a:srgbClr val="E5EFFF"/>
            </a:solidFill>
            <a:ln w="15875">
              <a:solidFill>
                <a:srgbClr val="4473C4"/>
              </a:solidFill>
              <a:prstDash val="solid"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Continue Mapping?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66F4458-A342-3223-620C-D1442445EBF8}"/>
              </a:ext>
            </a:extLst>
          </p:cNvPr>
          <p:cNvGrpSpPr/>
          <p:nvPr/>
        </p:nvGrpSpPr>
        <p:grpSpPr>
          <a:xfrm>
            <a:off x="6336837" y="764751"/>
            <a:ext cx="2309838" cy="5716431"/>
            <a:chOff x="6042261" y="764751"/>
            <a:chExt cx="2309838" cy="57164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4CBACB9-696D-0B4F-F224-7CA6747922CF}"/>
                </a:ext>
              </a:extLst>
            </p:cNvPr>
            <p:cNvGrpSpPr/>
            <p:nvPr/>
          </p:nvGrpSpPr>
          <p:grpSpPr>
            <a:xfrm>
              <a:off x="6766324" y="1683169"/>
              <a:ext cx="592369" cy="3613648"/>
              <a:chOff x="7241215" y="1507684"/>
              <a:chExt cx="592369" cy="3613648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43D929C-3B0B-4240-9687-BF3A2E037F75}"/>
                  </a:ext>
                </a:extLst>
              </p:cNvPr>
              <p:cNvSpPr txBox="1"/>
              <p:nvPr/>
            </p:nvSpPr>
            <p:spPr>
              <a:xfrm rot="5400000">
                <a:off x="6040580" y="3124037"/>
                <a:ext cx="32782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Yes: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Analyze the next chunk</a:t>
                </a:r>
              </a:p>
            </p:txBody>
          </p:sp>
          <p:cxnSp>
            <p:nvCxnSpPr>
              <p:cNvPr id="32" name="Elbow Connector 31">
                <a:extLst>
                  <a:ext uri="{FF2B5EF4-FFF2-40B4-BE49-F238E27FC236}">
                    <a16:creationId xmlns:a16="http://schemas.microsoft.com/office/drawing/2014/main" id="{D2065425-EA06-774B-122E-0738D584E2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1215" y="1507684"/>
                <a:ext cx="35440" cy="3613648"/>
              </a:xfrm>
              <a:prstGeom prst="bentConnector3">
                <a:avLst>
                  <a:gd name="adj1" fmla="val 745034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87BEFB-37B5-3123-2613-23EDF8C900C7}"/>
                </a:ext>
              </a:extLst>
            </p:cNvPr>
            <p:cNvGrpSpPr/>
            <p:nvPr/>
          </p:nvGrpSpPr>
          <p:grpSpPr>
            <a:xfrm>
              <a:off x="7617442" y="764751"/>
              <a:ext cx="510277" cy="4998662"/>
              <a:chOff x="1049373" y="589265"/>
              <a:chExt cx="510277" cy="4998662"/>
            </a:xfrm>
          </p:grpSpPr>
          <p:sp>
            <p:nvSpPr>
              <p:cNvPr id="29" name="Striped Right Arrow 28">
                <a:extLst>
                  <a:ext uri="{FF2B5EF4-FFF2-40B4-BE49-F238E27FC236}">
                    <a16:creationId xmlns:a16="http://schemas.microsoft.com/office/drawing/2014/main" id="{C5FE8C17-3B8E-0518-62BB-EBEC4859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-1334563" y="2973201"/>
                <a:ext cx="4998662" cy="230790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375E10-0251-AEC3-1AE2-F8A95338BC58}"/>
                  </a:ext>
                </a:extLst>
              </p:cNvPr>
              <p:cNvSpPr/>
              <p:nvPr/>
            </p:nvSpPr>
            <p:spPr>
              <a:xfrm rot="5400000">
                <a:off x="161299" y="3106810"/>
                <a:ext cx="248892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Real-Time Mapping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999B400-A14E-5C01-D189-EEE0148262CF}"/>
                </a:ext>
              </a:extLst>
            </p:cNvPr>
            <p:cNvGrpSpPr/>
            <p:nvPr/>
          </p:nvGrpSpPr>
          <p:grpSpPr>
            <a:xfrm>
              <a:off x="6042261" y="5604593"/>
              <a:ext cx="2309838" cy="876589"/>
              <a:chOff x="6527543" y="5507072"/>
              <a:chExt cx="2309838" cy="87658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4D12122-C162-4EA4-2427-0BDAED968451}"/>
                  </a:ext>
                </a:extLst>
              </p:cNvPr>
              <p:cNvSpPr txBox="1"/>
              <p:nvPr/>
            </p:nvSpPr>
            <p:spPr>
              <a:xfrm>
                <a:off x="7337073" y="5768108"/>
                <a:ext cx="150030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Stop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</a:t>
                </a:r>
              </a:p>
            </p:txBody>
          </p:sp>
          <p:cxnSp>
            <p:nvCxnSpPr>
              <p:cNvPr id="124" name="Elbow Connector 123">
                <a:extLst>
                  <a:ext uri="{FF2B5EF4-FFF2-40B4-BE49-F238E27FC236}">
                    <a16:creationId xmlns:a16="http://schemas.microsoft.com/office/drawing/2014/main" id="{CFF3E2B0-732A-0FBC-551B-062B8C70DB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7902" y="5386713"/>
                <a:ext cx="568812" cy="80953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FEF1AB1-0C66-7A3A-5212-E2832FEB2758}"/>
              </a:ext>
            </a:extLst>
          </p:cNvPr>
          <p:cNvGrpSpPr/>
          <p:nvPr/>
        </p:nvGrpSpPr>
        <p:grpSpPr>
          <a:xfrm>
            <a:off x="478048" y="5359834"/>
            <a:ext cx="1470803" cy="697716"/>
            <a:chOff x="183472" y="5359834"/>
            <a:chExt cx="1470803" cy="697716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0CA629A-5135-EC4B-DC14-9249AE21082D}"/>
                </a:ext>
              </a:extLst>
            </p:cNvPr>
            <p:cNvGrpSpPr/>
            <p:nvPr/>
          </p:nvGrpSpPr>
          <p:grpSpPr>
            <a:xfrm>
              <a:off x="185864" y="5359834"/>
              <a:ext cx="1363174" cy="307777"/>
              <a:chOff x="173028" y="4697420"/>
              <a:chExt cx="1363174" cy="307777"/>
            </a:xfrm>
          </p:grpSpPr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EC467D19-C43A-6209-1783-54299F9ECE89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D621497-74AC-DA3B-E610-910B081EB511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106614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95AEACB-2F76-0562-8621-B131CE0EAA2C}"/>
                </a:ext>
              </a:extLst>
            </p:cNvPr>
            <p:cNvGrpSpPr/>
            <p:nvPr/>
          </p:nvGrpSpPr>
          <p:grpSpPr>
            <a:xfrm>
              <a:off x="183472" y="5749773"/>
              <a:ext cx="1470803" cy="307777"/>
              <a:chOff x="173028" y="4697420"/>
              <a:chExt cx="1470803" cy="307777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C67CFD20-9745-AA4D-352B-FCB20FB8AB5B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0CF074E-17A6-F6B8-4684-CDD9730F728A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21424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497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D49AD-C70E-3519-58CB-032DCC13A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E99EF-871A-8AED-10EC-3C483BD6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Two settings for RawHash2: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RawHash2:</a:t>
            </a:r>
            <a:r>
              <a:rPr lang="en-GB" dirty="0"/>
              <a:t> All hash values without sampling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RawHash2-Minimizer:</a:t>
            </a:r>
            <a:r>
              <a:rPr lang="en-GB" dirty="0"/>
              <a:t> Minimizer sketching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500"/>
              </a:spcAft>
            </a:pPr>
            <a:r>
              <a:rPr lang="en-GB" dirty="0">
                <a:solidFill>
                  <a:prstClr val="black"/>
                </a:solidFill>
              </a:rPr>
              <a:t>Compared to </a:t>
            </a:r>
            <a:r>
              <a:rPr lang="en-GB" b="1" dirty="0">
                <a:solidFill>
                  <a:srgbClr val="4473C4"/>
                </a:solidFill>
              </a:rPr>
              <a:t>UNCALLED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[</a:t>
            </a:r>
            <a:r>
              <a:rPr lang="en-GB" sz="1600" dirty="0" err="1">
                <a:solidFill>
                  <a:srgbClr val="E8E8E8">
                    <a:lumMod val="75000"/>
                  </a:srgbClr>
                </a:solidFill>
              </a:rPr>
              <a:t>Kovaka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+, Nat. Biotech.'21]</a:t>
            </a:r>
            <a:r>
              <a:rPr lang="en-GB" dirty="0">
                <a:solidFill>
                  <a:prstClr val="black"/>
                </a:solidFill>
              </a:rPr>
              <a:t>,</a:t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b="1" dirty="0" err="1">
                <a:solidFill>
                  <a:srgbClr val="4473C4"/>
                </a:solidFill>
              </a:rPr>
              <a:t>Sigmap</a:t>
            </a:r>
            <a:r>
              <a:rPr lang="en-GB" dirty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[Zhang+, ISMB/ECCB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'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21]</a:t>
            </a:r>
            <a:r>
              <a:rPr lang="en-GB" dirty="0">
                <a:solidFill>
                  <a:prstClr val="black"/>
                </a:solidFill>
              </a:rPr>
              <a:t>,</a:t>
            </a:r>
            <a:r>
              <a:rPr lang="en-GB" dirty="0">
                <a:solidFill>
                  <a:srgbClr val="E7E6E6">
                    <a:lumMod val="75000"/>
                  </a:srgbClr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and </a:t>
            </a:r>
            <a:r>
              <a:rPr lang="en-GB" b="1" dirty="0">
                <a:solidFill>
                  <a:srgbClr val="4472C4"/>
                </a:solidFill>
              </a:rPr>
              <a:t>RawHash 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[</a:t>
            </a:r>
            <a:r>
              <a:rPr lang="en-GB" sz="1600" dirty="0" err="1">
                <a:solidFill>
                  <a:srgbClr val="E7E6E6">
                    <a:lumMod val="75000"/>
                  </a:srgbClr>
                </a:solidFill>
              </a:rPr>
              <a:t>Firtina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+, ISMB/ECCB</a:t>
            </a:r>
            <a:r>
              <a:rPr lang="en-GB" sz="1600" dirty="0">
                <a:solidFill>
                  <a:srgbClr val="E8E8E8">
                    <a:lumMod val="75000"/>
                  </a:srgbClr>
                </a:solidFill>
              </a:rPr>
              <a:t>'</a:t>
            </a:r>
            <a:r>
              <a:rPr lang="en-GB" sz="1600" dirty="0">
                <a:solidFill>
                  <a:srgbClr val="E7E6E6">
                    <a:lumMod val="75000"/>
                  </a:srgbClr>
                </a:solidFill>
              </a:rPr>
              <a:t>23]</a:t>
            </a:r>
            <a:br>
              <a:rPr lang="en-GB" sz="3200" dirty="0"/>
            </a:br>
            <a:endParaRPr lang="en-GB" sz="3200" dirty="0"/>
          </a:p>
          <a:p>
            <a:pPr>
              <a:spcAft>
                <a:spcPts val="500"/>
              </a:spcAft>
              <a:buClr>
                <a:schemeClr val="tx1"/>
              </a:buClr>
            </a:pPr>
            <a:endParaRPr lang="en-GB" b="1" dirty="0">
              <a:solidFill>
                <a:srgbClr val="4473C4"/>
              </a:solidFill>
            </a:endParaRPr>
          </a:p>
          <a:p>
            <a:pPr>
              <a:spcAft>
                <a:spcPts val="500"/>
              </a:spcAft>
              <a:buClr>
                <a:schemeClr val="tx1"/>
              </a:buClr>
            </a:pPr>
            <a:r>
              <a:rPr lang="en-GB" b="1" dirty="0">
                <a:solidFill>
                  <a:srgbClr val="4473C4"/>
                </a:solidFill>
              </a:rPr>
              <a:t>Use cases</a:t>
            </a:r>
            <a:r>
              <a:rPr lang="en-GB" dirty="0"/>
              <a:t> for real-time genome analysis: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>
                <a:sym typeface="Wingdings" pitchFamily="2" charset="2"/>
              </a:rPr>
              <a:t>Read mapping</a:t>
            </a:r>
            <a:endParaRPr lang="en-GB" dirty="0"/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Relative abundance estimation</a:t>
            </a:r>
          </a:p>
          <a:p>
            <a:pPr marL="466850" lvl="1" indent="-342900">
              <a:spcAft>
                <a:spcPts val="500"/>
              </a:spcAft>
              <a:buFont typeface="+mj-lt"/>
              <a:buAutoNum type="arabicPeriod"/>
            </a:pPr>
            <a:r>
              <a:rPr lang="en-GB" dirty="0"/>
              <a:t>Contamination analysis</a:t>
            </a:r>
          </a:p>
          <a:p>
            <a:pPr marL="123950" lvl="1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6CC68-3E20-B002-0032-42444B38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23E600-0728-788D-4817-FF87292D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E9802A-3485-A1F0-8A40-A8ABFBBEEA5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7C3101D1-188B-AC14-26D8-2B04E265B1D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81C07D2D-2F81-BFEA-BDD1-0EECF9620DC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E094D9A-88CF-6102-D65E-A72164351FB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4FECC9AC-A2FF-0F1A-BC27-D6B7D9A1C74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2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5696-82F4-89B5-4898-29013655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E03538-F564-26AA-D1C6-388CE824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Data generation throughput of </a:t>
            </a:r>
            <a:r>
              <a:rPr lang="en-GB" b="1" dirty="0"/>
              <a:t>a single nanopore</a:t>
            </a:r>
            <a:r>
              <a:rPr lang="en-GB" dirty="0"/>
              <a:t>: </a:t>
            </a:r>
            <a:r>
              <a:rPr lang="en-GB" b="1" dirty="0">
                <a:solidFill>
                  <a:srgbClr val="4473C4"/>
                </a:solidFill>
              </a:rPr>
              <a:t>~450 bp/sec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A single nanopore device</a:t>
            </a:r>
            <a:r>
              <a:rPr lang="en-GB" dirty="0"/>
              <a:t> contains roughly 512 to 2500 nanopores</a:t>
            </a:r>
          </a:p>
          <a:p>
            <a:pPr>
              <a:spcAft>
                <a:spcPts val="500"/>
              </a:spcAft>
            </a:pPr>
            <a:r>
              <a:rPr lang="en-GB" dirty="0"/>
              <a:t>Computation throughput of a </a:t>
            </a:r>
            <a:r>
              <a:rPr lang="en-GB" b="1" dirty="0"/>
              <a:t>single CPU thread</a:t>
            </a:r>
            <a:r>
              <a:rPr lang="en-GB" dirty="0"/>
              <a:t>: </a:t>
            </a:r>
            <a:r>
              <a:rPr lang="en-GB" b="1" dirty="0">
                <a:solidFill>
                  <a:srgbClr val="4473C4"/>
                </a:solidFill>
              </a:rPr>
              <a:t>bases processed/sec</a:t>
            </a:r>
          </a:p>
          <a:p>
            <a:pPr lvl="1"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Scalability: </a:t>
            </a:r>
            <a:r>
              <a:rPr lang="en-GB" dirty="0"/>
              <a:t>The number of nanopores that a single CPU thread can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34A0A-B8A2-30BB-4226-54587BF3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6C283-4208-2AE4-5C84-DB363504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Throughput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CF3161-73B7-9EF5-DE8F-3D99C4B3DA6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BAD8CDD0-4099-91BA-9963-70332792622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2A104CF-0DE5-9616-1EAE-A88644F69E4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FF5808C0-14B6-B146-9E83-DDF40A4DA32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41668E71-E295-4D49-F6ED-7B62A69B4A9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D266635-9195-A9AA-6833-FB8ECF15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7E73-EE14-B070-DAB0-0B54E0AC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63A704-7147-8179-6429-064EACF61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23490"/>
            <a:ext cx="7772400" cy="2536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BC1EB6C-6BB7-D783-9E3C-5DBD20F23907}"/>
                  </a:ext>
                </a:extLst>
              </p:cNvPr>
              <p:cNvSpPr/>
              <p:nvPr/>
            </p:nvSpPr>
            <p:spPr>
              <a:xfrm>
                <a:off x="928142" y="4934593"/>
                <a:ext cx="7287716" cy="807749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 average speedup:</a:t>
                </a:r>
                <a:b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26.5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(UNCALLED),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noProof="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.2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Sigmap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(RawHash)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BC1EB6C-6BB7-D783-9E3C-5DBD20F23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2" y="4934593"/>
                <a:ext cx="7287716" cy="807749"/>
              </a:xfrm>
              <a:prstGeom prst="roundRect">
                <a:avLst/>
              </a:prstGeom>
              <a:blipFill>
                <a:blip r:embed="rId6"/>
                <a:stretch>
                  <a:fillRect b="-4478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707D086D-68EC-4988-4D7F-C646D299EA34}"/>
                  </a:ext>
                </a:extLst>
              </p:cNvPr>
              <p:cNvSpPr/>
              <p:nvPr/>
            </p:nvSpPr>
            <p:spPr>
              <a:xfrm>
                <a:off x="928142" y="5920256"/>
                <a:ext cx="7287716" cy="456793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RawHash2-Minimizer average speedup: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(RawHash2)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707D086D-68EC-4988-4D7F-C646D299E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2" y="5920256"/>
                <a:ext cx="7287716" cy="456793"/>
              </a:xfrm>
              <a:prstGeom prst="roundRect">
                <a:avLst/>
              </a:prstGeom>
              <a:blipFill>
                <a:blip r:embed="rId7"/>
                <a:stretch>
                  <a:fillRect b="-12821"/>
                </a:stretch>
              </a:blipFill>
              <a:ln w="317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9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A25E8-993E-CD67-C3BE-55318EC4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4848D-5A7F-189D-14DF-014659D07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Accuracy of </a:t>
            </a:r>
            <a:r>
              <a:rPr lang="en-GB" b="1" dirty="0"/>
              <a:t>mapping positions</a:t>
            </a:r>
            <a:r>
              <a:rPr lang="en-GB" dirty="0"/>
              <a:t> (F1 score)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Ground truth: Mapping positions of </a:t>
            </a:r>
            <a:r>
              <a:rPr lang="en-GB" b="1" dirty="0" err="1"/>
              <a:t>basecalled</a:t>
            </a:r>
            <a:r>
              <a:rPr lang="en-GB" b="1" dirty="0"/>
              <a:t> sequences</a:t>
            </a:r>
            <a:r>
              <a:rPr lang="en-GB" dirty="0"/>
              <a:t> using minimap2</a:t>
            </a:r>
            <a:endParaRPr lang="en-GB" dirty="0">
              <a:solidFill>
                <a:srgbClr val="4473C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986A9-FFA7-C0C5-FA90-BDC7D798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A658AF-A6F0-554D-65FF-64F1A4BE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Mapping Accuracy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A87428-E940-E690-14FC-73565F6B821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142493B5-7846-4D00-C430-B4D6EA45D6E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0DC2D81A-2DF2-E496-80EB-725AD7DDD2FE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F98D05C-F2E9-EFC9-1533-B8DAEBA147A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4037803A-E2C9-7CC3-CAE0-245AA4D7CDD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DC59FA7-F389-F556-BCB4-762896F5D437}"/>
                  </a:ext>
                </a:extLst>
              </p:cNvPr>
              <p:cNvSpPr/>
              <p:nvPr/>
            </p:nvSpPr>
            <p:spPr>
              <a:xfrm>
                <a:off x="1141898" y="4274156"/>
                <a:ext cx="6860204" cy="804672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 provides the best accuracy in all datasets</a:t>
                </a:r>
                <a:b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(up to ~2.4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for large genomes)</a:t>
                </a:r>
                <a:endParaRPr lang="en-US" sz="2000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DC59FA7-F389-F556-BCB4-762896F5D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898" y="4274156"/>
                <a:ext cx="6860204" cy="804672"/>
              </a:xfrm>
              <a:prstGeom prst="roundRect">
                <a:avLst/>
              </a:prstGeom>
              <a:blipFill>
                <a:blip r:embed="rId3"/>
                <a:stretch>
                  <a:fillRect b="-4478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60CCE7E-6FE5-A55E-CB22-00CADF4DB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0591A7-9DC6-DACF-6FCD-35ECE38C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F9F085-625F-CFD2-4CAE-0564989BF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594150"/>
            <a:ext cx="7772400" cy="254097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496CD7-B0FD-DDDE-EB95-48ED8247E2CE}"/>
              </a:ext>
            </a:extLst>
          </p:cNvPr>
          <p:cNvSpPr/>
          <p:nvPr/>
        </p:nvSpPr>
        <p:spPr>
          <a:xfrm>
            <a:off x="1141898" y="5392441"/>
            <a:ext cx="6860204" cy="804672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RawHash2-Minimizer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mapping accuracy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comparable to RawHash2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BACB-B435-A524-4549-997AEA6E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0CCD1-A561-01DE-BF6F-58C02BBD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28A0B-7EC0-BC6A-A42D-3B0B33BC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– RawHash2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605F27-A267-36E5-8BAA-F24F8DAF691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6E7544B4-6A82-5814-07BE-F128587C1DD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A145EF8-9212-4C01-95E7-8C6A83B45E7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D03F978-4FC6-42DE-1432-8FF138102C6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8DDD504-07FB-F73F-C5EC-9A91E9631D2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640C23-A15F-A597-8229-7E8E838E92CB}"/>
              </a:ext>
            </a:extLst>
          </p:cNvPr>
          <p:cNvGrpSpPr/>
          <p:nvPr/>
        </p:nvGrpSpPr>
        <p:grpSpPr>
          <a:xfrm>
            <a:off x="928142" y="1038458"/>
            <a:ext cx="7287716" cy="1442456"/>
            <a:chOff x="928142" y="998702"/>
            <a:chExt cx="7287716" cy="144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658EE7BD-939E-2495-4957-802AE16C7A4B}"/>
                    </a:ext>
                  </a:extLst>
                </p:cNvPr>
                <p:cNvSpPr/>
                <p:nvPr/>
              </p:nvSpPr>
              <p:spPr>
                <a:xfrm>
                  <a:off x="928142" y="998702"/>
                  <a:ext cx="7287716" cy="807749"/>
                </a:xfrm>
                <a:prstGeom prst="roundRect">
                  <a:avLst/>
                </a:prstGeom>
                <a:solidFill>
                  <a:srgbClr val="E4F2DE"/>
                </a:solidFill>
                <a:ln w="31750" cap="flat" cmpd="sng" algn="ctr">
                  <a:solidFill>
                    <a:srgbClr val="10813B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RawHash2 average speedup:</a:t>
                  </a:r>
                  <a:b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26.5</a:t>
                  </a:r>
                  <a14:m>
                    <m:oMath xmlns:m="http://schemas.openxmlformats.org/officeDocument/2006/math">
                      <m:r>
                        <a:rPr lang="en-GB" sz="2000" b="1" i="1" dirty="0" smtClean="0">
                          <a:solidFill>
                            <a:srgbClr val="10813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r>
                    <a:rPr kumimoji="0" lang="en-US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(UNCALLED),</a:t>
                  </a:r>
                  <a:r>
                    <a:rPr kumimoji="0" lang="en-US" sz="2000" u="none" strike="noStrike" kern="1200" cap="none" spc="0" normalizeH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000" b="1" noProof="0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19</a:t>
                  </a:r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.2</a:t>
                  </a:r>
                  <a14:m>
                    <m:oMath xmlns:m="http://schemas.openxmlformats.org/officeDocument/2006/math">
                      <m:r>
                        <a:rPr lang="en-GB" sz="2000" b="1" i="1" dirty="0">
                          <a:solidFill>
                            <a:srgbClr val="10813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r>
                    <a:rPr kumimoji="0" lang="en-US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:r>
                    <a:rPr kumimoji="0" lang="en-US" sz="200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Sigmap</a:t>
                  </a:r>
                  <a:r>
                    <a:rPr kumimoji="0" lang="en-US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),</a:t>
                  </a:r>
                  <a:r>
                    <a:rPr kumimoji="0" lang="en-US" sz="2000" u="none" strike="noStrike" kern="1200" cap="none" spc="0" normalizeH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kumimoji="0" lang="en-US" sz="200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and </a:t>
                  </a:r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lang="en-GB" sz="2000" b="1" i="1" dirty="0">
                          <a:solidFill>
                            <a:srgbClr val="10813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r>
                    <a:rPr lang="en-US" sz="2000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(RawHash)</a:t>
                  </a:r>
                </a:p>
              </p:txBody>
            </p:sp>
          </mc:Choice>
          <mc:Fallback xmlns="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658EE7BD-939E-2495-4957-802AE16C7A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142" y="998702"/>
                  <a:ext cx="7287716" cy="807749"/>
                </a:xfrm>
                <a:prstGeom prst="roundRect">
                  <a:avLst/>
                </a:prstGeom>
                <a:blipFill>
                  <a:blip r:embed="rId3"/>
                  <a:stretch>
                    <a:fillRect b="-4478"/>
                  </a:stretch>
                </a:blipFill>
                <a:ln w="31750" cap="flat" cmpd="sng" algn="ctr">
                  <a:solidFill>
                    <a:srgbClr val="10813B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12567FB1-31C4-1D54-192C-0F4FA52C0B39}"/>
                    </a:ext>
                  </a:extLst>
                </p:cNvPr>
                <p:cNvSpPr/>
                <p:nvPr/>
              </p:nvSpPr>
              <p:spPr>
                <a:xfrm>
                  <a:off x="928142" y="1984365"/>
                  <a:ext cx="7287716" cy="456793"/>
                </a:xfrm>
                <a:prstGeom prst="roundRect">
                  <a:avLst/>
                </a:prstGeom>
                <a:solidFill>
                  <a:srgbClr val="E4F2DE"/>
                </a:solidFill>
                <a:ln w="31750" cap="flat" cmpd="sng" algn="ctr">
                  <a:solidFill>
                    <a:srgbClr val="10813B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RawHash2-Minimizer average speedup:</a:t>
                  </a:r>
                  <a:r>
                    <a:rPr lang="en-US" sz="2000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000" b="1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2.5</a:t>
                  </a:r>
                  <a14:m>
                    <m:oMath xmlns:m="http://schemas.openxmlformats.org/officeDocument/2006/math">
                      <m:r>
                        <a:rPr lang="en-GB" sz="2000" b="1" i="1" dirty="0">
                          <a:solidFill>
                            <a:srgbClr val="10813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r>
                    <a:rPr lang="en-US" sz="2000" dirty="0">
                      <a:solidFill>
                        <a:srgbClr val="10813D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(RawHash2)</a:t>
                  </a: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12567FB1-31C4-1D54-192C-0F4FA52C0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142" y="1984365"/>
                  <a:ext cx="7287716" cy="456793"/>
                </a:xfrm>
                <a:prstGeom prst="roundRect">
                  <a:avLst/>
                </a:prstGeom>
                <a:blipFill>
                  <a:blip r:embed="rId4"/>
                  <a:stretch>
                    <a:fillRect b="-12821"/>
                  </a:stretch>
                </a:blipFill>
                <a:ln w="31750" cap="flat" cmpd="sng" algn="ctr">
                  <a:solidFill>
                    <a:srgbClr val="10813B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2E9D4E3-CC86-F424-D008-EAE3D3553357}"/>
              </a:ext>
            </a:extLst>
          </p:cNvPr>
          <p:cNvSpPr/>
          <p:nvPr/>
        </p:nvSpPr>
        <p:spPr>
          <a:xfrm>
            <a:off x="-361365" y="2732154"/>
            <a:ext cx="9652374" cy="1290761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understanding of noise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be utilized to </a:t>
            </a:r>
            <a:b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improve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D94FC9-6A5F-BBEC-3366-2B2BB1AC0B4F}"/>
              </a:ext>
            </a:extLst>
          </p:cNvPr>
          <p:cNvGrpSpPr/>
          <p:nvPr/>
        </p:nvGrpSpPr>
        <p:grpSpPr>
          <a:xfrm>
            <a:off x="1141898" y="4274156"/>
            <a:ext cx="6860204" cy="1922957"/>
            <a:chOff x="1141898" y="4274156"/>
            <a:chExt cx="6860204" cy="1922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688C54C5-2D51-4A83-4536-8C800ECCFD67}"/>
                    </a:ext>
                  </a:extLst>
                </p:cNvPr>
                <p:cNvSpPr/>
                <p:nvPr/>
              </p:nvSpPr>
              <p:spPr>
                <a:xfrm>
                  <a:off x="1141898" y="4274156"/>
                  <a:ext cx="6860204" cy="804672"/>
                </a:xfrm>
                <a:prstGeom prst="roundRect">
                  <a:avLst/>
                </a:prstGeom>
                <a:solidFill>
                  <a:srgbClr val="E5EFFF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r>
                    <a:rPr lang="en-US" sz="2000" b="1" dirty="0">
                      <a:solidFill>
                        <a:srgbClr val="4473C4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RawHash2 provides the best accuracy in all datasets</a:t>
                  </a:r>
                  <a:br>
                    <a:rPr lang="en-US" sz="2000" b="1" dirty="0">
                      <a:solidFill>
                        <a:srgbClr val="4473C4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en-US" sz="2000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(up to ~2.4</a:t>
                  </a:r>
                  <a14:m>
                    <m:oMath xmlns:m="http://schemas.openxmlformats.org/officeDocument/2006/math">
                      <m:r>
                        <a:rPr lang="en-GB" sz="20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for large genomes)</a:t>
                  </a:r>
                  <a:endParaRPr lang="en-US" sz="2000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688C54C5-2D51-4A83-4536-8C800ECCFD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898" y="4274156"/>
                  <a:ext cx="6860204" cy="804672"/>
                </a:xfrm>
                <a:prstGeom prst="roundRect">
                  <a:avLst/>
                </a:prstGeom>
                <a:blipFill>
                  <a:blip r:embed="rId5"/>
                  <a:stretch>
                    <a:fillRect b="-4478"/>
                  </a:stretch>
                </a:blip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D6EC9B0-D21B-2739-F996-8C69E2EBD515}"/>
                </a:ext>
              </a:extLst>
            </p:cNvPr>
            <p:cNvSpPr/>
            <p:nvPr/>
          </p:nvSpPr>
          <p:spPr>
            <a:xfrm>
              <a:off x="1141898" y="5392441"/>
              <a:ext cx="6860204" cy="804672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RawHash2-Minimizer</a:t>
              </a: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provides mapping accuracy</a:t>
              </a: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comparable to RawHash2</a:t>
              </a:r>
              <a:endPara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8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8B9C-D5EE-0B16-E6E9-5DAD1601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5B94D7-59BE-B1DB-C386-7BDF898FB9BF}"/>
              </a:ext>
            </a:extLst>
          </p:cNvPr>
          <p:cNvSpPr/>
          <p:nvPr/>
        </p:nvSpPr>
        <p:spPr>
          <a:xfrm>
            <a:off x="38793" y="5158230"/>
            <a:ext cx="3947330" cy="1230091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75E65D-788B-4089-45B8-7F0F8A1F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37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1EAA7443-6BEB-B8C5-0A4C-00234259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RawHash2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3301773-E097-A634-82EF-A0E5AE50D397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3AB577-55B5-0454-9820-57A229877AEB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95D49C7-A916-CDF5-EC7A-F865956E681F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CABCC7-B3C0-8EAE-61A9-A14BDD2B5FFF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A914C85-4478-C1A7-6985-948DBD174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18D1336-D777-DEEF-5413-00EF3B66F1DA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803F40F-8B30-AF26-E82F-A00E7CD0E63B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1DDBE9E9-9600-60E3-CB36-7627E19CD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B9ECD4BE-FBA0-D446-543B-2472AB39901B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7A59D48-5829-2A21-0CEE-BE8BCD614174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91FB206-9DEC-3BD2-D16D-A1141A424559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31386A3-A7B2-DD80-EDF0-773905BE332C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B31289B-5519-0C81-432D-B31DDBE9D2D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61B8BF1-FAE3-DEE9-45FF-8AFB9B7CB6CE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0CAF87B-F079-E1A5-CA1B-B746F88BEDA4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D92C66C-98A4-1E34-6083-292E7A5AA888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5EC722A-5F9C-6064-A1C4-DD7730A824A2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3934E56-FBAE-2050-A1B8-54FA7CF0FDB1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BA7500E-4CE6-10BE-B1E9-FE3EFB6D8575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AAAE191-E5CF-7E34-B6B4-627B0C07B47D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61FBC9AD-75F9-D5A1-A8C9-A6C9CCE0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7A4DA8C5-5AF5-FB8F-5B7E-6922D2CB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614B9C5F-1CE9-3911-7F14-6FF97012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8858B8D-21EC-243B-1472-BDE5B080A9D0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86CC2761-6321-741E-5390-5B546701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649FD246-17FA-0521-739A-91314CC6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561F5A99-BBF3-5B3A-DC54-66FF10E68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ABC7192-6BE1-8478-CA6F-BB97681B4A01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F9C0C659-F813-6C2B-9F2E-81033B90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298D1E1F-90F5-6734-18B8-F69E63366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827785C6-2D72-B6D5-18E2-239855E9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58804F1-96E7-C9EA-8E35-53260D981AAC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694714AD-7D28-E073-3A6C-3AADE6B39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054547F0-1220-4BF6-D4E8-337BB8C1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1E441414-6150-F171-73AE-F9095DDC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4E694E6-60E0-C32F-B45D-0054E67268E8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6C5017FB-9509-0330-F1F7-3465E2F83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1277EEA6-74A0-D90D-CAE2-E92320E5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AB8887B8-D84B-293F-4D50-5CEEDF20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368655A-9B78-DCA6-D874-616838BC9BB9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F583EDF2-9A63-7CCF-0EB2-369455F5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090FC995-B056-EF43-149E-A2851789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D1631F3B-1D2B-6DF6-A1BA-66F976689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1F542F0-ACFA-3576-E2E4-A6D7A13FAA23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BE7A1C21-6648-95F1-57C2-60910EF5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EAF67F97-F0DD-7CDD-9F0D-CFBEB7EB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CBAB2D6E-FC91-458D-8EB5-5A4F50B0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1E99C7-A82B-B5BE-CA4B-136C24FD7B90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C399C3F-5DBD-BCAC-C130-B07EC11D3497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09B51E2-2DCD-936A-5BFC-ECD49A9E2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52391FB-2364-75AC-BEBD-0D51AE7FDEEF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4D676C3-E253-E2C8-5C88-3E727023C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BD3DC0F-F752-D9C1-8B14-D23D93D3A124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41AC473-9CCA-918A-9601-D7C230B98956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76C28EA-FCA1-5A6A-CD8F-0CC70A5C2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35AFAF9B-90BA-9EF7-75AD-15F6CCE803BF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12B5AFE-4A27-544D-69FD-76302D9618BD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4BE5DB13-F982-3522-0733-E773ADE90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BA9A965-C89B-026A-A5EF-926DB70455B5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A343CDC-EEE6-7959-1AA2-0D1E02CE8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2F2BF87-1255-E7AA-9B2C-6DACFDD8199C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3A89D94-3DA7-9A20-BB16-207709295681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3DF8CA04-8F09-C19A-2B15-29BA0EFF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31F0E916-BC79-E792-C400-57BCA8F2D1D9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976DD68E-1F27-6263-9910-BC56810CC726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8C6B001-A20C-737F-F237-5F95E3A6A912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DF9ED3-E0E0-05DE-0273-73AFBBDA2A80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C565420-66F6-8BBD-6E86-09350BDCD5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EFB1D3-5E1C-FAD0-8E6F-0CED1855CB09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F411D86-90F7-31AC-0B25-A673593329ED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EDDA53F-13BA-E679-B235-6D4A9FB2292D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3E490599-562A-58D4-C9F0-D74C21A39F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57371CB-4B60-1714-32EC-840970FBCD8E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rgbClr val="E5EFFF">
                          <a:alpha val="62471"/>
                        </a:srgb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rgbClr val="E5EFFF">
                        <a:alpha val="62471"/>
                      </a:srgbClr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933600-A636-461A-D920-453DA72844A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4" name="Arrow: Chevron 42">
              <a:extLst>
                <a:ext uri="{FF2B5EF4-FFF2-40B4-BE49-F238E27FC236}">
                  <a16:creationId xmlns:a16="http://schemas.microsoft.com/office/drawing/2014/main" id="{FAC8BE46-A1D6-0E85-8D08-7DCAF43F415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5" name="Arrow: Chevron 43">
              <a:extLst>
                <a:ext uri="{FF2B5EF4-FFF2-40B4-BE49-F238E27FC236}">
                  <a16:creationId xmlns:a16="http://schemas.microsoft.com/office/drawing/2014/main" id="{FF3C4307-4EF3-942F-CD93-6BE921EE2F1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6" name="Arrow: Chevron 45">
              <a:extLst>
                <a:ext uri="{FF2B5EF4-FFF2-40B4-BE49-F238E27FC236}">
                  <a16:creationId xmlns:a16="http://schemas.microsoft.com/office/drawing/2014/main" id="{27CF8F2F-F399-DA7B-4124-C743E931775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7" name="Arrow: Chevron 46">
              <a:extLst>
                <a:ext uri="{FF2B5EF4-FFF2-40B4-BE49-F238E27FC236}">
                  <a16:creationId xmlns:a16="http://schemas.microsoft.com/office/drawing/2014/main" id="{6782530F-96BC-ADF3-12A1-82913F4EE6A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1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CF8D-F9AA-C199-3F59-F126F3C53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4A0A11-9546-0917-9642-92B235C03641}"/>
              </a:ext>
            </a:extLst>
          </p:cNvPr>
          <p:cNvSpPr/>
          <p:nvPr/>
        </p:nvSpPr>
        <p:spPr>
          <a:xfrm>
            <a:off x="4906672" y="4937578"/>
            <a:ext cx="3819206" cy="1573148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92F77-566B-5A6C-11C0-50CB6BD4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73580256-DFF0-E76F-2C81-DC6D6D16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Rawsamble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B5F1D2-283F-9D34-5892-E239AB5E76EA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B35919-4AE0-6F63-538A-B93D2F70FB2E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E1C81E8-33A3-7E7D-5302-33647781993D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0B2FB2-3469-1A97-CF1C-4149E2337F04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E0546B5-D32F-6193-CC66-C36EE6909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257CAB5-984D-1F99-CF94-B1259CBC92C9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29816E6-78EF-A010-9CC6-7E7C90464862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63BD075A-4378-F8CA-C778-321DBE0DF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D1AAB524-9370-5DB7-7B8C-E41A75EAD5AA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64666C6-9916-4873-A1C2-C132CCED6548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D0AE1BF-BCF6-8647-097F-A565541328A5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1BE9DE1-04F8-C995-3362-960F9A381E41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D2E9B42-1256-D7C8-5D95-2B48774A854A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93FB8BD-D467-9D96-393C-3C316875CEA2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F435744-DC59-3A34-C439-8246C37AE324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3E687EC-5D03-E742-18E8-BA674DB9B066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87C8B2C-558B-890D-FF4D-3F955C476120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62D1B57-7466-73E6-8916-9A2CE3C9F935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236590E-2135-2094-3BC6-BECF0114BF4D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2C73883-BFDD-CD5A-0254-50669220F3D9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5194C240-C2AF-8D60-B23A-AA78B9801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7C051EE5-3468-0AB4-DC17-3C30B15F9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F623100A-9C24-57F3-C121-A4F28882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3D2F967-E857-3403-0415-B3C6B2682D9B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40C47E5C-A3D9-628C-EB8E-8A808E399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24E62E4D-8C05-E7A7-41D2-F139D699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3DAA0905-B323-6195-652E-F7489EFA8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39D95C3-F56E-E2A8-0891-8E60B632BD4A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31569EA5-AFB8-266B-DF26-62AEA676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B531897A-9B95-D628-7A29-012201D4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1FF7ACB1-D772-6F79-3292-5360AFE9C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ABB8A93-1A10-CDBB-5E22-F0313D0B0A7A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9DAA7DAE-2AEA-BE5E-DCB1-80CC4932A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4D1FD9F8-7AE4-0017-A61E-9801CE0E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3E779324-9EED-D1DA-75C3-405E1294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A809C95-4AD7-9453-8BA2-D2F5B15A6132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3E65496A-DD19-7E0F-7F61-A6240542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4C986992-2B2B-25CA-20E8-B885C9021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43968262-DC6D-8410-2DB2-8A365A95B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854E00AA-0ABC-BFE7-AE10-338443B160DC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3F77FC7C-F682-E2E7-3EB6-1635C0B85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931A7066-31C5-467A-EEC5-88C9FCEC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B97A61BF-3D86-6A19-BBC9-45AE77176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BC1674C-5840-595E-EE41-DAFA78DC66E9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AF5E58ED-9913-4E15-BA43-38FEC6CD6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53821156-B788-6F08-4B58-FCE06B7F8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E9332F53-7821-2670-A207-78B29D4B2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B06AAAB-B2A0-0808-D406-A6DA62E6C1DE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EBB255B-3ABD-B71E-3D90-B4C023BC0E75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D5C9B7C-00C8-C652-6721-E0D57D271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0AF0FB1-E35F-6560-6DF7-A168BF0280FA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095F306-14F1-8EE5-2A87-6223BBF47E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DDD1A44-B3E6-F8E1-A7CB-4A024CAFC5A4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72F2A1D-1917-FEA9-567D-A77153BE7205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7C6B8AA-E078-9C81-8910-25F4A049D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E0A1E8C3-6F9C-7E4D-32D6-11DA415098C9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E471988-91F4-1699-0FCF-AC67D0361138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AB90A37B-CBBC-FE9E-8194-1AD43C1AA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795A5D85-1CF5-E033-315C-2EF812DA8ECC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940104A-9CD5-5469-FCBE-7D0CDF9EA3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915B7AE-8001-99AA-C3C9-DC7AB8D2FADE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7230EA7-CA47-0BA9-0393-A43D9728A2C1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61C29528-AAFD-5630-67BE-53950797A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66C8767B-DB71-6B98-C0D7-66E030065E11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DB785496-FD34-EDF8-3192-2DEFA8797B5E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FF052C6-8272-961A-548E-1F4D9C89C776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A5261-43FF-EF2C-A2C9-648357CF5308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B5252BB-DC38-CD53-99CB-8717F22F8A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0B45F2-8E24-A9DB-D68F-466C70E8F21C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9A082FE-8ABF-7016-BCAE-16139E0D9284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3CE0C9E-AC1B-8371-0F38-0DD9F9B48530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E205E9D0-6984-A777-3E70-FC2F2506D2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46D6965-FBC0-DDB3-ABC6-33FEC011E925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chemeClr val="bg2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chemeClr val="bg2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8D09BF-5433-2982-CAA1-1E23743BFE2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8" name="Arrow: Chevron 42">
              <a:extLst>
                <a:ext uri="{FF2B5EF4-FFF2-40B4-BE49-F238E27FC236}">
                  <a16:creationId xmlns:a16="http://schemas.microsoft.com/office/drawing/2014/main" id="{6643F293-5E49-411C-0FD7-2BE5300E22B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9" name="Arrow: Chevron 43">
              <a:extLst>
                <a:ext uri="{FF2B5EF4-FFF2-40B4-BE49-F238E27FC236}">
                  <a16:creationId xmlns:a16="http://schemas.microsoft.com/office/drawing/2014/main" id="{FB023C67-D9AA-9A07-8011-8792B5C3457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5">
              <a:extLst>
                <a:ext uri="{FF2B5EF4-FFF2-40B4-BE49-F238E27FC236}">
                  <a16:creationId xmlns:a16="http://schemas.microsoft.com/office/drawing/2014/main" id="{7BD5255E-D41A-4844-C0FC-18AD21D7AB5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1" name="Arrow: Chevron 46">
              <a:extLst>
                <a:ext uri="{FF2B5EF4-FFF2-40B4-BE49-F238E27FC236}">
                  <a16:creationId xmlns:a16="http://schemas.microsoft.com/office/drawing/2014/main" id="{6257006C-1ED3-0A5B-42B5-3CDBF22111E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399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0AD9-6915-E362-F05D-849E6401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55C9FFC-D15B-A295-54E0-CB9CB227DFFB}"/>
              </a:ext>
            </a:extLst>
          </p:cNvPr>
          <p:cNvGrpSpPr/>
          <p:nvPr/>
        </p:nvGrpSpPr>
        <p:grpSpPr>
          <a:xfrm>
            <a:off x="856659" y="1098227"/>
            <a:ext cx="7430683" cy="2078199"/>
            <a:chOff x="856659" y="1098227"/>
            <a:chExt cx="7430683" cy="207819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F71FC267-AE4B-12C8-E7BC-1E72147BB3DE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362" name="Graphic 361" descr="Heartbeat with solid fill">
                <a:extLst>
                  <a:ext uri="{FF2B5EF4-FFF2-40B4-BE49-F238E27FC236}">
                    <a16:creationId xmlns:a16="http://schemas.microsoft.com/office/drawing/2014/main" id="{0DD2645D-901C-C52B-DCC7-59047DD1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3" name="Graphic 362" descr="Heartbeat with solid fill">
                <a:extLst>
                  <a:ext uri="{FF2B5EF4-FFF2-40B4-BE49-F238E27FC236}">
                    <a16:creationId xmlns:a16="http://schemas.microsoft.com/office/drawing/2014/main" id="{F2A10D3C-2451-F455-7522-A0CEB11F8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4" name="Graphic 363" descr="Heartbeat with solid fill">
                <a:extLst>
                  <a:ext uri="{FF2B5EF4-FFF2-40B4-BE49-F238E27FC236}">
                    <a16:creationId xmlns:a16="http://schemas.microsoft.com/office/drawing/2014/main" id="{BDCE57DB-6210-66DC-3B31-D5492886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AB3325D-C3F2-BC66-5E91-0CEB83C91ED6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359" name="Graphic 358" descr="Heartbeat with solid fill">
                <a:extLst>
                  <a:ext uri="{FF2B5EF4-FFF2-40B4-BE49-F238E27FC236}">
                    <a16:creationId xmlns:a16="http://schemas.microsoft.com/office/drawing/2014/main" id="{B8DB986A-AE06-EF09-89E7-D0E8F031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0" name="Graphic 359" descr="Heartbeat with solid fill">
                <a:extLst>
                  <a:ext uri="{FF2B5EF4-FFF2-40B4-BE49-F238E27FC236}">
                    <a16:creationId xmlns:a16="http://schemas.microsoft.com/office/drawing/2014/main" id="{6251A69C-B37B-F6C7-5846-655172BCA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1" name="Graphic 360" descr="Heartbeat with solid fill">
                <a:extLst>
                  <a:ext uri="{FF2B5EF4-FFF2-40B4-BE49-F238E27FC236}">
                    <a16:creationId xmlns:a16="http://schemas.microsoft.com/office/drawing/2014/main" id="{395D2212-A591-342A-D0E9-A32099A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CAE0E6F-1FC5-F0BC-955C-184E653AB786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356" name="Graphic 355" descr="Heartbeat with solid fill">
                <a:extLst>
                  <a:ext uri="{FF2B5EF4-FFF2-40B4-BE49-F238E27FC236}">
                    <a16:creationId xmlns:a16="http://schemas.microsoft.com/office/drawing/2014/main" id="{7BEAB24A-B4D0-D0F3-D64A-2BD0A85B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7" name="Graphic 356" descr="Heartbeat with solid fill">
                <a:extLst>
                  <a:ext uri="{FF2B5EF4-FFF2-40B4-BE49-F238E27FC236}">
                    <a16:creationId xmlns:a16="http://schemas.microsoft.com/office/drawing/2014/main" id="{D87D1BA8-07B5-9B78-48E6-F014FD644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8" name="Graphic 357" descr="Heartbeat with solid fill">
                <a:extLst>
                  <a:ext uri="{FF2B5EF4-FFF2-40B4-BE49-F238E27FC236}">
                    <a16:creationId xmlns:a16="http://schemas.microsoft.com/office/drawing/2014/main" id="{0D2D2280-28BD-A976-2EE7-332B8726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6D732EB9-6538-C56C-B266-E5A72E40E03B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353" name="Graphic 352" descr="Heartbeat with solid fill">
                <a:extLst>
                  <a:ext uri="{FF2B5EF4-FFF2-40B4-BE49-F238E27FC236}">
                    <a16:creationId xmlns:a16="http://schemas.microsoft.com/office/drawing/2014/main" id="{2594F44E-1683-3CD3-99EB-F2FE2029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4" name="Graphic 353" descr="Heartbeat with solid fill">
                <a:extLst>
                  <a:ext uri="{FF2B5EF4-FFF2-40B4-BE49-F238E27FC236}">
                    <a16:creationId xmlns:a16="http://schemas.microsoft.com/office/drawing/2014/main" id="{FA4E5DEB-680F-D430-D5C8-2C7DD0DC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5" name="Graphic 354" descr="Heartbeat with solid fill">
                <a:extLst>
                  <a:ext uri="{FF2B5EF4-FFF2-40B4-BE49-F238E27FC236}">
                    <a16:creationId xmlns:a16="http://schemas.microsoft.com/office/drawing/2014/main" id="{B41DC95E-39C4-B3CE-A36A-EFD443A9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F908B4E1-3223-1959-F17E-64A70DC49196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350" name="Graphic 349" descr="Heartbeat with solid fill">
                <a:extLst>
                  <a:ext uri="{FF2B5EF4-FFF2-40B4-BE49-F238E27FC236}">
                    <a16:creationId xmlns:a16="http://schemas.microsoft.com/office/drawing/2014/main" id="{8E537CB1-78F6-0C4A-4CB4-37AB655C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1" name="Graphic 350" descr="Heartbeat with solid fill">
                <a:extLst>
                  <a:ext uri="{FF2B5EF4-FFF2-40B4-BE49-F238E27FC236}">
                    <a16:creationId xmlns:a16="http://schemas.microsoft.com/office/drawing/2014/main" id="{82BCA6C3-C8CE-CC06-9124-A05F1C79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2" name="Graphic 351" descr="Heartbeat with solid fill">
                <a:extLst>
                  <a:ext uri="{FF2B5EF4-FFF2-40B4-BE49-F238E27FC236}">
                    <a16:creationId xmlns:a16="http://schemas.microsoft.com/office/drawing/2014/main" id="{4181C252-F0B1-BB95-E40C-A3DEB70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DAADEF3B-EC38-73FF-5DE0-CDCD9BAC7D55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347" name="Graphic 346" descr="Heartbeat with solid fill">
                <a:extLst>
                  <a:ext uri="{FF2B5EF4-FFF2-40B4-BE49-F238E27FC236}">
                    <a16:creationId xmlns:a16="http://schemas.microsoft.com/office/drawing/2014/main" id="{468BE6FA-E71F-BF6B-9CC3-2523B1523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8" name="Graphic 347" descr="Heartbeat with solid fill">
                <a:extLst>
                  <a:ext uri="{FF2B5EF4-FFF2-40B4-BE49-F238E27FC236}">
                    <a16:creationId xmlns:a16="http://schemas.microsoft.com/office/drawing/2014/main" id="{22ECA3FB-8EAD-F11B-375E-FFFB8B48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9" name="Graphic 348" descr="Heartbeat with solid fill">
                <a:extLst>
                  <a:ext uri="{FF2B5EF4-FFF2-40B4-BE49-F238E27FC236}">
                    <a16:creationId xmlns:a16="http://schemas.microsoft.com/office/drawing/2014/main" id="{68F845B2-9C33-DADF-E310-185F8CD4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3080225-5C39-F992-99BD-D2954E8DFED2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344" name="Graphic 343" descr="Heartbeat with solid fill">
                <a:extLst>
                  <a:ext uri="{FF2B5EF4-FFF2-40B4-BE49-F238E27FC236}">
                    <a16:creationId xmlns:a16="http://schemas.microsoft.com/office/drawing/2014/main" id="{37406153-076A-0CDC-D1C6-5CF73CE9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5" name="Graphic 344" descr="Heartbeat with solid fill">
                <a:extLst>
                  <a:ext uri="{FF2B5EF4-FFF2-40B4-BE49-F238E27FC236}">
                    <a16:creationId xmlns:a16="http://schemas.microsoft.com/office/drawing/2014/main" id="{AD06F903-C25D-BBFD-5151-C29E4983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6" name="Graphic 345" descr="Heartbeat with solid fill">
                <a:extLst>
                  <a:ext uri="{FF2B5EF4-FFF2-40B4-BE49-F238E27FC236}">
                    <a16:creationId xmlns:a16="http://schemas.microsoft.com/office/drawing/2014/main" id="{FE64E7F8-EC3C-CA99-816C-AFA87EA3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BE44D6E-98C3-8F36-16F6-FBD060B84286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341" name="Graphic 340" descr="Heartbeat with solid fill">
                <a:extLst>
                  <a:ext uri="{FF2B5EF4-FFF2-40B4-BE49-F238E27FC236}">
                    <a16:creationId xmlns:a16="http://schemas.microsoft.com/office/drawing/2014/main" id="{0E1F39F3-82B1-996B-AF30-0E295BA53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2" name="Graphic 341" descr="Heartbeat with solid fill">
                <a:extLst>
                  <a:ext uri="{FF2B5EF4-FFF2-40B4-BE49-F238E27FC236}">
                    <a16:creationId xmlns:a16="http://schemas.microsoft.com/office/drawing/2014/main" id="{0F56A157-C1C4-D567-6764-51716F58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3" name="Graphic 342" descr="Heartbeat with solid fill">
                <a:extLst>
                  <a:ext uri="{FF2B5EF4-FFF2-40B4-BE49-F238E27FC236}">
                    <a16:creationId xmlns:a16="http://schemas.microsoft.com/office/drawing/2014/main" id="{D3DC6CCA-818B-C24C-E13C-DB0E56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A4BA07A9-DBC7-F2D5-9205-F69C29321748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338" name="Graphic 337" descr="Heartbeat with solid fill">
                <a:extLst>
                  <a:ext uri="{FF2B5EF4-FFF2-40B4-BE49-F238E27FC236}">
                    <a16:creationId xmlns:a16="http://schemas.microsoft.com/office/drawing/2014/main" id="{D6421A33-97D0-282F-2BD8-0E2057D4D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9" name="Graphic 338" descr="Heartbeat with solid fill">
                <a:extLst>
                  <a:ext uri="{FF2B5EF4-FFF2-40B4-BE49-F238E27FC236}">
                    <a16:creationId xmlns:a16="http://schemas.microsoft.com/office/drawing/2014/main" id="{9A5B2877-0921-E169-5042-70F09AF3F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0" name="Graphic 339" descr="Heartbeat with solid fill">
                <a:extLst>
                  <a:ext uri="{FF2B5EF4-FFF2-40B4-BE49-F238E27FC236}">
                    <a16:creationId xmlns:a16="http://schemas.microsoft.com/office/drawing/2014/main" id="{8DCA671F-5DAD-6AED-187A-89A85A21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C1802C-26D9-1128-F5F3-0E5222146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6BF94AF-1E08-A54D-D38E-D775C1F35F1A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335" name="Graphic 334" descr="Heartbeat with solid fill">
                <a:extLst>
                  <a:ext uri="{FF2B5EF4-FFF2-40B4-BE49-F238E27FC236}">
                    <a16:creationId xmlns:a16="http://schemas.microsoft.com/office/drawing/2014/main" id="{6E945493-2F1F-937A-56FC-B90DBD55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6" name="Graphic 335" descr="Heartbeat with solid fill">
                <a:extLst>
                  <a:ext uri="{FF2B5EF4-FFF2-40B4-BE49-F238E27FC236}">
                    <a16:creationId xmlns:a16="http://schemas.microsoft.com/office/drawing/2014/main" id="{06612E1F-680F-531B-64F6-E1E1EC020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7" name="Graphic 336" descr="Heartbeat with solid fill">
                <a:extLst>
                  <a:ext uri="{FF2B5EF4-FFF2-40B4-BE49-F238E27FC236}">
                    <a16:creationId xmlns:a16="http://schemas.microsoft.com/office/drawing/2014/main" id="{F52D2FF4-AE57-AFAC-15B2-27B319E5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38DCBF-A3DA-C6CC-AD4E-ABAA74FAA0E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332" name="Graphic 331" descr="Heartbeat with solid fill">
                <a:extLst>
                  <a:ext uri="{FF2B5EF4-FFF2-40B4-BE49-F238E27FC236}">
                    <a16:creationId xmlns:a16="http://schemas.microsoft.com/office/drawing/2014/main" id="{F74161E0-B608-9D36-DC03-B15E1B024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3" name="Graphic 332" descr="Heartbeat with solid fill">
                <a:extLst>
                  <a:ext uri="{FF2B5EF4-FFF2-40B4-BE49-F238E27FC236}">
                    <a16:creationId xmlns:a16="http://schemas.microsoft.com/office/drawing/2014/main" id="{A34A1270-BD09-9F8F-4FF3-E4CAA8DFA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4" name="Graphic 333" descr="Heartbeat with solid fill">
                <a:extLst>
                  <a:ext uri="{FF2B5EF4-FFF2-40B4-BE49-F238E27FC236}">
                    <a16:creationId xmlns:a16="http://schemas.microsoft.com/office/drawing/2014/main" id="{FD4C6FF6-CB20-D7D2-0ED8-02B9CB81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0E6731CA-93BA-1DE2-8BBE-9BFAE840724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329" name="Graphic 328" descr="Heartbeat with solid fill">
                <a:extLst>
                  <a:ext uri="{FF2B5EF4-FFF2-40B4-BE49-F238E27FC236}">
                    <a16:creationId xmlns:a16="http://schemas.microsoft.com/office/drawing/2014/main" id="{6EA6D883-A8D2-5DDD-B79E-58F55AF5A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0" name="Graphic 329" descr="Heartbeat with solid fill">
                <a:extLst>
                  <a:ext uri="{FF2B5EF4-FFF2-40B4-BE49-F238E27FC236}">
                    <a16:creationId xmlns:a16="http://schemas.microsoft.com/office/drawing/2014/main" id="{AF443734-9A37-3F94-3D7A-FD750C59B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1" name="Graphic 330" descr="Heartbeat with solid fill">
                <a:extLst>
                  <a:ext uri="{FF2B5EF4-FFF2-40B4-BE49-F238E27FC236}">
                    <a16:creationId xmlns:a16="http://schemas.microsoft.com/office/drawing/2014/main" id="{A736D875-1E57-26F6-9439-1F646FC1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D1E0D3D-7851-A11C-3429-A0BEE25B9A5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326" name="Graphic 325" descr="Heartbeat with solid fill">
                <a:extLst>
                  <a:ext uri="{FF2B5EF4-FFF2-40B4-BE49-F238E27FC236}">
                    <a16:creationId xmlns:a16="http://schemas.microsoft.com/office/drawing/2014/main" id="{D5212111-AF59-0E96-C989-B4AD0322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7" name="Graphic 326" descr="Heartbeat with solid fill">
                <a:extLst>
                  <a:ext uri="{FF2B5EF4-FFF2-40B4-BE49-F238E27FC236}">
                    <a16:creationId xmlns:a16="http://schemas.microsoft.com/office/drawing/2014/main" id="{59C4BB56-3FE7-BA6D-FDB0-1D5095C6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8" name="Graphic 327" descr="Heartbeat with solid fill">
                <a:extLst>
                  <a:ext uri="{FF2B5EF4-FFF2-40B4-BE49-F238E27FC236}">
                    <a16:creationId xmlns:a16="http://schemas.microsoft.com/office/drawing/2014/main" id="{9DFFBF34-3780-EF8E-7491-6B45F563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B5AE1B6-06D0-F308-5D60-C80623974034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323" name="Graphic 322" descr="Heartbeat with solid fill">
                <a:extLst>
                  <a:ext uri="{FF2B5EF4-FFF2-40B4-BE49-F238E27FC236}">
                    <a16:creationId xmlns:a16="http://schemas.microsoft.com/office/drawing/2014/main" id="{5B405C3D-D667-B261-E0DF-11ACD9F2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4" name="Graphic 323" descr="Heartbeat with solid fill">
                <a:extLst>
                  <a:ext uri="{FF2B5EF4-FFF2-40B4-BE49-F238E27FC236}">
                    <a16:creationId xmlns:a16="http://schemas.microsoft.com/office/drawing/2014/main" id="{40DC493A-87B4-E70C-3730-E3DF5B825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5" name="Graphic 324" descr="Heartbeat with solid fill">
                <a:extLst>
                  <a:ext uri="{FF2B5EF4-FFF2-40B4-BE49-F238E27FC236}">
                    <a16:creationId xmlns:a16="http://schemas.microsoft.com/office/drawing/2014/main" id="{219B5BF2-772D-C400-B4E6-D444508A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1531A0-FBB7-0E89-FE6B-4E3FC6F82F6B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320" name="Graphic 319" descr="Heartbeat with solid fill">
                <a:extLst>
                  <a:ext uri="{FF2B5EF4-FFF2-40B4-BE49-F238E27FC236}">
                    <a16:creationId xmlns:a16="http://schemas.microsoft.com/office/drawing/2014/main" id="{C340C2BA-83E6-791F-DB81-9FB9B11F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1" name="Graphic 320" descr="Heartbeat with solid fill">
                <a:extLst>
                  <a:ext uri="{FF2B5EF4-FFF2-40B4-BE49-F238E27FC236}">
                    <a16:creationId xmlns:a16="http://schemas.microsoft.com/office/drawing/2014/main" id="{32663260-B74F-B167-AB7A-89766CDE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2" name="Graphic 321" descr="Heartbeat with solid fill">
                <a:extLst>
                  <a:ext uri="{FF2B5EF4-FFF2-40B4-BE49-F238E27FC236}">
                    <a16:creationId xmlns:a16="http://schemas.microsoft.com/office/drawing/2014/main" id="{529B96A2-D4DA-D74A-4733-56DFDCE1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309" name="Graphic 308" descr="Heartbeat with solid fill">
              <a:extLst>
                <a:ext uri="{FF2B5EF4-FFF2-40B4-BE49-F238E27FC236}">
                  <a16:creationId xmlns:a16="http://schemas.microsoft.com/office/drawing/2014/main" id="{C84F9FE5-A856-8FCF-0151-7849186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4D85CEB8-D3B5-000D-FB9D-D8056F83B0FC}"/>
                </a:ext>
              </a:extLst>
            </p:cNvPr>
            <p:cNvSpPr/>
            <p:nvPr/>
          </p:nvSpPr>
          <p:spPr>
            <a:xfrm>
              <a:off x="856660" y="2753210"/>
              <a:ext cx="7430682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8AA0BAC7-81CC-590E-A879-D3EEDCBCF432}"/>
                </a:ext>
              </a:extLst>
            </p:cNvPr>
            <p:cNvSpPr/>
            <p:nvPr/>
          </p:nvSpPr>
          <p:spPr>
            <a:xfrm>
              <a:off x="856660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3D437439-973E-B1B7-6D4F-1C74C20229D4}"/>
                </a:ext>
              </a:extLst>
            </p:cNvPr>
            <p:cNvSpPr/>
            <p:nvPr/>
          </p:nvSpPr>
          <p:spPr>
            <a:xfrm>
              <a:off x="1177918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84AE3819-8FBD-D8FE-B5C1-691A2AD5F0D6}"/>
                </a:ext>
              </a:extLst>
            </p:cNvPr>
            <p:cNvSpPr/>
            <p:nvPr/>
          </p:nvSpPr>
          <p:spPr>
            <a:xfrm>
              <a:off x="2570572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F84D686D-B35C-06B4-C85D-ED5A2DC88EDD}"/>
                </a:ext>
              </a:extLst>
            </p:cNvPr>
            <p:cNvSpPr/>
            <p:nvPr/>
          </p:nvSpPr>
          <p:spPr>
            <a:xfrm>
              <a:off x="3347595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D326AFD3-E59C-3E2C-BD66-23F6FA59D660}"/>
                </a:ext>
              </a:extLst>
            </p:cNvPr>
            <p:cNvSpPr/>
            <p:nvPr/>
          </p:nvSpPr>
          <p:spPr>
            <a:xfrm>
              <a:off x="4115813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C81E0629-7A40-9382-2F74-CB01007E998A}"/>
                </a:ext>
              </a:extLst>
            </p:cNvPr>
            <p:cNvSpPr/>
            <p:nvPr/>
          </p:nvSpPr>
          <p:spPr>
            <a:xfrm>
              <a:off x="4894099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DBBE3607-245B-DF53-566C-B91623F97275}"/>
                </a:ext>
              </a:extLst>
            </p:cNvPr>
            <p:cNvSpPr/>
            <p:nvPr/>
          </p:nvSpPr>
          <p:spPr>
            <a:xfrm>
              <a:off x="538554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EEF0DC0-F00B-40E9-51D2-050E4B61B8FF}"/>
                </a:ext>
              </a:extLst>
            </p:cNvPr>
            <p:cNvSpPr/>
            <p:nvPr/>
          </p:nvSpPr>
          <p:spPr>
            <a:xfrm>
              <a:off x="6307638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6B674AE-C1BA-B3BE-3572-1FD8D87A5DC9}"/>
                </a:ext>
              </a:extLst>
            </p:cNvPr>
            <p:cNvSpPr/>
            <p:nvPr/>
          </p:nvSpPr>
          <p:spPr>
            <a:xfrm>
              <a:off x="697920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20931C-677B-7F0B-747B-8A994BF72F56}"/>
              </a:ext>
            </a:extLst>
          </p:cNvPr>
          <p:cNvGrpSpPr/>
          <p:nvPr/>
        </p:nvGrpSpPr>
        <p:grpSpPr>
          <a:xfrm>
            <a:off x="856659" y="1098227"/>
            <a:ext cx="7430682" cy="2078199"/>
            <a:chOff x="856659" y="1098227"/>
            <a:chExt cx="7430682" cy="207819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08FBC66-3FB1-02A9-5A84-62F8A0B00E90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284" name="Graphic 283" descr="Heartbeat with solid fill">
                <a:extLst>
                  <a:ext uri="{FF2B5EF4-FFF2-40B4-BE49-F238E27FC236}">
                    <a16:creationId xmlns:a16="http://schemas.microsoft.com/office/drawing/2014/main" id="{011AA0A3-5F9D-B281-FE1C-499353D9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5" name="Graphic 284" descr="Heartbeat with solid fill">
                <a:extLst>
                  <a:ext uri="{FF2B5EF4-FFF2-40B4-BE49-F238E27FC236}">
                    <a16:creationId xmlns:a16="http://schemas.microsoft.com/office/drawing/2014/main" id="{B284FD82-4E08-CE1E-880B-793E960E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6" name="Graphic 285" descr="Heartbeat with solid fill">
                <a:extLst>
                  <a:ext uri="{FF2B5EF4-FFF2-40B4-BE49-F238E27FC236}">
                    <a16:creationId xmlns:a16="http://schemas.microsoft.com/office/drawing/2014/main" id="{CCF79CEC-6560-AF3C-67B7-9A6270B04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BCC804-9189-D020-74B0-08410C733E8A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281" name="Graphic 280" descr="Heartbeat with solid fill">
                <a:extLst>
                  <a:ext uri="{FF2B5EF4-FFF2-40B4-BE49-F238E27FC236}">
                    <a16:creationId xmlns:a16="http://schemas.microsoft.com/office/drawing/2014/main" id="{E3DE8EA2-6B08-4FEA-C2D1-F3862D5A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2" name="Graphic 281" descr="Heartbeat with solid fill">
                <a:extLst>
                  <a:ext uri="{FF2B5EF4-FFF2-40B4-BE49-F238E27FC236}">
                    <a16:creationId xmlns:a16="http://schemas.microsoft.com/office/drawing/2014/main" id="{84B1B642-C3D8-DE83-E543-98CAD962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3" name="Graphic 282" descr="Heartbeat with solid fill">
                <a:extLst>
                  <a:ext uri="{FF2B5EF4-FFF2-40B4-BE49-F238E27FC236}">
                    <a16:creationId xmlns:a16="http://schemas.microsoft.com/office/drawing/2014/main" id="{583DF2F6-C4FA-8AC9-391B-FFB4480C4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FF18580-D017-707D-BD60-AEE2DC3BB7E0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278" name="Graphic 277" descr="Heartbeat with solid fill">
                <a:extLst>
                  <a:ext uri="{FF2B5EF4-FFF2-40B4-BE49-F238E27FC236}">
                    <a16:creationId xmlns:a16="http://schemas.microsoft.com/office/drawing/2014/main" id="{3E3B0AB6-BF0F-00FD-AF73-1819F8F5D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9" name="Graphic 278" descr="Heartbeat with solid fill">
                <a:extLst>
                  <a:ext uri="{FF2B5EF4-FFF2-40B4-BE49-F238E27FC236}">
                    <a16:creationId xmlns:a16="http://schemas.microsoft.com/office/drawing/2014/main" id="{1007378B-F31D-D62B-BDF5-7B372916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0" name="Graphic 279" descr="Heartbeat with solid fill">
                <a:extLst>
                  <a:ext uri="{FF2B5EF4-FFF2-40B4-BE49-F238E27FC236}">
                    <a16:creationId xmlns:a16="http://schemas.microsoft.com/office/drawing/2014/main" id="{D3808691-D22B-6BE2-F939-668EC98A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FBA8D2F-6EC5-EC78-B43A-D53E620F51ED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275" name="Graphic 274" descr="Heartbeat with solid fill">
                <a:extLst>
                  <a:ext uri="{FF2B5EF4-FFF2-40B4-BE49-F238E27FC236}">
                    <a16:creationId xmlns:a16="http://schemas.microsoft.com/office/drawing/2014/main" id="{6F359F54-7E7C-9591-F526-11BA45565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6" name="Graphic 275" descr="Heartbeat with solid fill">
                <a:extLst>
                  <a:ext uri="{FF2B5EF4-FFF2-40B4-BE49-F238E27FC236}">
                    <a16:creationId xmlns:a16="http://schemas.microsoft.com/office/drawing/2014/main" id="{0AFF63A1-A78B-C95E-0FBF-6126B7AA0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7" name="Graphic 276" descr="Heartbeat with solid fill">
                <a:extLst>
                  <a:ext uri="{FF2B5EF4-FFF2-40B4-BE49-F238E27FC236}">
                    <a16:creationId xmlns:a16="http://schemas.microsoft.com/office/drawing/2014/main" id="{C5B25788-07A7-6E26-8C05-21CFD6F6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EE00A58-C3A3-8DAC-3897-10280B161864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272" name="Graphic 271" descr="Heartbeat with solid fill">
                <a:extLst>
                  <a:ext uri="{FF2B5EF4-FFF2-40B4-BE49-F238E27FC236}">
                    <a16:creationId xmlns:a16="http://schemas.microsoft.com/office/drawing/2014/main" id="{E6F90A1E-DFD9-4948-BDE4-7B3010EA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3" name="Graphic 272" descr="Heartbeat with solid fill">
                <a:extLst>
                  <a:ext uri="{FF2B5EF4-FFF2-40B4-BE49-F238E27FC236}">
                    <a16:creationId xmlns:a16="http://schemas.microsoft.com/office/drawing/2014/main" id="{34E29486-BD61-4EE9-E1D3-F857B63C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4" name="Graphic 273" descr="Heartbeat with solid fill">
                <a:extLst>
                  <a:ext uri="{FF2B5EF4-FFF2-40B4-BE49-F238E27FC236}">
                    <a16:creationId xmlns:a16="http://schemas.microsoft.com/office/drawing/2014/main" id="{E0AB35A6-7B54-ACAB-BD19-9514BFDEA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8DEE601-1CD7-54DD-2A77-90E766ADCF6F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269" name="Graphic 268" descr="Heartbeat with solid fill">
                <a:extLst>
                  <a:ext uri="{FF2B5EF4-FFF2-40B4-BE49-F238E27FC236}">
                    <a16:creationId xmlns:a16="http://schemas.microsoft.com/office/drawing/2014/main" id="{A08115D2-73EC-AD99-3F58-860E41379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0" name="Graphic 269" descr="Heartbeat with solid fill">
                <a:extLst>
                  <a:ext uri="{FF2B5EF4-FFF2-40B4-BE49-F238E27FC236}">
                    <a16:creationId xmlns:a16="http://schemas.microsoft.com/office/drawing/2014/main" id="{5B87E708-CFBA-40F2-881F-272877273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1" name="Graphic 270" descr="Heartbeat with solid fill">
                <a:extLst>
                  <a:ext uri="{FF2B5EF4-FFF2-40B4-BE49-F238E27FC236}">
                    <a16:creationId xmlns:a16="http://schemas.microsoft.com/office/drawing/2014/main" id="{0A2CACA8-983A-E6AA-9120-05D8D1C7A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3E4568C-55C2-B791-7FCE-C80A1E6C4037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266" name="Graphic 265" descr="Heartbeat with solid fill">
                <a:extLst>
                  <a:ext uri="{FF2B5EF4-FFF2-40B4-BE49-F238E27FC236}">
                    <a16:creationId xmlns:a16="http://schemas.microsoft.com/office/drawing/2014/main" id="{1DBAC36B-47DB-0E0C-946F-8307FDAA5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7" name="Graphic 266" descr="Heartbeat with solid fill">
                <a:extLst>
                  <a:ext uri="{FF2B5EF4-FFF2-40B4-BE49-F238E27FC236}">
                    <a16:creationId xmlns:a16="http://schemas.microsoft.com/office/drawing/2014/main" id="{937ED50B-CEC8-9220-DB58-CA8A292A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8" name="Graphic 267" descr="Heartbeat with solid fill">
                <a:extLst>
                  <a:ext uri="{FF2B5EF4-FFF2-40B4-BE49-F238E27FC236}">
                    <a16:creationId xmlns:a16="http://schemas.microsoft.com/office/drawing/2014/main" id="{3AD76A7A-8F35-ED6F-38F0-854F4B4EA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4F7ECEC-5F44-C017-DB3B-6E7F77BC04C3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263" name="Graphic 262" descr="Heartbeat with solid fill">
                <a:extLst>
                  <a:ext uri="{FF2B5EF4-FFF2-40B4-BE49-F238E27FC236}">
                    <a16:creationId xmlns:a16="http://schemas.microsoft.com/office/drawing/2014/main" id="{23E86254-6560-2A3F-FECE-67AD6659B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4" name="Graphic 263" descr="Heartbeat with solid fill">
                <a:extLst>
                  <a:ext uri="{FF2B5EF4-FFF2-40B4-BE49-F238E27FC236}">
                    <a16:creationId xmlns:a16="http://schemas.microsoft.com/office/drawing/2014/main" id="{48DBFD99-0892-F025-327E-0CAB4A57A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5" name="Graphic 264" descr="Heartbeat with solid fill">
                <a:extLst>
                  <a:ext uri="{FF2B5EF4-FFF2-40B4-BE49-F238E27FC236}">
                    <a16:creationId xmlns:a16="http://schemas.microsoft.com/office/drawing/2014/main" id="{AB16A5EE-216B-16F8-2E34-985BD5419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3EDA03-7447-4E63-4747-9ABB4C88A03E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260" name="Graphic 259" descr="Heartbeat with solid fill">
                <a:extLst>
                  <a:ext uri="{FF2B5EF4-FFF2-40B4-BE49-F238E27FC236}">
                    <a16:creationId xmlns:a16="http://schemas.microsoft.com/office/drawing/2014/main" id="{2AEAB813-449F-F89E-2A92-D27070D1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1" name="Graphic 260" descr="Heartbeat with solid fill">
                <a:extLst>
                  <a:ext uri="{FF2B5EF4-FFF2-40B4-BE49-F238E27FC236}">
                    <a16:creationId xmlns:a16="http://schemas.microsoft.com/office/drawing/2014/main" id="{8D340A09-D1C4-BA95-27F7-C8E0DA71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2" name="Graphic 261" descr="Heartbeat with solid fill">
                <a:extLst>
                  <a:ext uri="{FF2B5EF4-FFF2-40B4-BE49-F238E27FC236}">
                    <a16:creationId xmlns:a16="http://schemas.microsoft.com/office/drawing/2014/main" id="{D5D1EEEB-AB44-7E1C-E16F-43F1A3FBD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18D8C13-E735-FF81-35A8-D12C96FD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1FDBD5-4A4F-FEEC-953F-7C5AC84FBEE8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257" name="Graphic 256" descr="Heartbeat with solid fill">
                <a:extLst>
                  <a:ext uri="{FF2B5EF4-FFF2-40B4-BE49-F238E27FC236}">
                    <a16:creationId xmlns:a16="http://schemas.microsoft.com/office/drawing/2014/main" id="{81E6ABEA-5849-CC8B-6F9F-9551C79DA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8" name="Graphic 257" descr="Heartbeat with solid fill">
                <a:extLst>
                  <a:ext uri="{FF2B5EF4-FFF2-40B4-BE49-F238E27FC236}">
                    <a16:creationId xmlns:a16="http://schemas.microsoft.com/office/drawing/2014/main" id="{2DE3635A-13EC-F921-E9C2-1697AAE9D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9" name="Graphic 258" descr="Heartbeat with solid fill">
                <a:extLst>
                  <a:ext uri="{FF2B5EF4-FFF2-40B4-BE49-F238E27FC236}">
                    <a16:creationId xmlns:a16="http://schemas.microsoft.com/office/drawing/2014/main" id="{9B8F368D-AB51-FA17-A739-EB3E408A9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7FE6FC5-9383-548A-1FB0-E3C17B98BC0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254" name="Graphic 253" descr="Heartbeat with solid fill">
                <a:extLst>
                  <a:ext uri="{FF2B5EF4-FFF2-40B4-BE49-F238E27FC236}">
                    <a16:creationId xmlns:a16="http://schemas.microsoft.com/office/drawing/2014/main" id="{99456923-43A1-2207-62AC-996A42AE1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5" name="Graphic 254" descr="Heartbeat with solid fill">
                <a:extLst>
                  <a:ext uri="{FF2B5EF4-FFF2-40B4-BE49-F238E27FC236}">
                    <a16:creationId xmlns:a16="http://schemas.microsoft.com/office/drawing/2014/main" id="{D6622283-665B-1606-8E6B-D2DF099D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6" name="Graphic 255" descr="Heartbeat with solid fill">
                <a:extLst>
                  <a:ext uri="{FF2B5EF4-FFF2-40B4-BE49-F238E27FC236}">
                    <a16:creationId xmlns:a16="http://schemas.microsoft.com/office/drawing/2014/main" id="{5914289C-E8BC-7C12-4E8B-5AE98E4C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ADE3FC4-98BB-B9E9-5522-2F4A201BEF0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251" name="Graphic 250" descr="Heartbeat with solid fill">
                <a:extLst>
                  <a:ext uri="{FF2B5EF4-FFF2-40B4-BE49-F238E27FC236}">
                    <a16:creationId xmlns:a16="http://schemas.microsoft.com/office/drawing/2014/main" id="{44A5190D-67BA-57B3-993F-8FE41B4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2" name="Graphic 251" descr="Heartbeat with solid fill">
                <a:extLst>
                  <a:ext uri="{FF2B5EF4-FFF2-40B4-BE49-F238E27FC236}">
                    <a16:creationId xmlns:a16="http://schemas.microsoft.com/office/drawing/2014/main" id="{0C7EEA11-EC24-8C18-43C1-B9316E51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3" name="Graphic 252" descr="Heartbeat with solid fill">
                <a:extLst>
                  <a:ext uri="{FF2B5EF4-FFF2-40B4-BE49-F238E27FC236}">
                    <a16:creationId xmlns:a16="http://schemas.microsoft.com/office/drawing/2014/main" id="{9F0F6489-6E3C-B9E4-9739-227828F1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5A369C9-A1C6-8989-01CF-659C6BC82BE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248" name="Graphic 247" descr="Heartbeat with solid fill">
                <a:extLst>
                  <a:ext uri="{FF2B5EF4-FFF2-40B4-BE49-F238E27FC236}">
                    <a16:creationId xmlns:a16="http://schemas.microsoft.com/office/drawing/2014/main" id="{85BE137D-47CB-E634-38E8-23330D28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9" name="Graphic 248" descr="Heartbeat with solid fill">
                <a:extLst>
                  <a:ext uri="{FF2B5EF4-FFF2-40B4-BE49-F238E27FC236}">
                    <a16:creationId xmlns:a16="http://schemas.microsoft.com/office/drawing/2014/main" id="{58AB7495-97F6-C818-7328-DB46B40B7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0" name="Graphic 249" descr="Heartbeat with solid fill">
                <a:extLst>
                  <a:ext uri="{FF2B5EF4-FFF2-40B4-BE49-F238E27FC236}">
                    <a16:creationId xmlns:a16="http://schemas.microsoft.com/office/drawing/2014/main" id="{27AD916F-9E35-6F89-840F-D2D1DA7C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2B4FAA3-D11C-6066-3E60-98D87CD24010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245" name="Graphic 244" descr="Heartbeat with solid fill">
                <a:extLst>
                  <a:ext uri="{FF2B5EF4-FFF2-40B4-BE49-F238E27FC236}">
                    <a16:creationId xmlns:a16="http://schemas.microsoft.com/office/drawing/2014/main" id="{FE31BCD8-9FB8-69D0-53CE-C6F3148C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6" name="Graphic 245" descr="Heartbeat with solid fill">
                <a:extLst>
                  <a:ext uri="{FF2B5EF4-FFF2-40B4-BE49-F238E27FC236}">
                    <a16:creationId xmlns:a16="http://schemas.microsoft.com/office/drawing/2014/main" id="{31EF4598-9633-24B3-BAAC-1F678C7C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7" name="Graphic 246" descr="Heartbeat with solid fill">
                <a:extLst>
                  <a:ext uri="{FF2B5EF4-FFF2-40B4-BE49-F238E27FC236}">
                    <a16:creationId xmlns:a16="http://schemas.microsoft.com/office/drawing/2014/main" id="{FC6B5871-C04D-729B-6E63-B3B8FACF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428428C-17FE-0817-0D0B-7B47F11DAFCC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242" name="Graphic 241" descr="Heartbeat with solid fill">
                <a:extLst>
                  <a:ext uri="{FF2B5EF4-FFF2-40B4-BE49-F238E27FC236}">
                    <a16:creationId xmlns:a16="http://schemas.microsoft.com/office/drawing/2014/main" id="{55BAC67B-6CCB-3DC6-B4A4-BA561753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3" name="Graphic 242" descr="Heartbeat with solid fill">
                <a:extLst>
                  <a:ext uri="{FF2B5EF4-FFF2-40B4-BE49-F238E27FC236}">
                    <a16:creationId xmlns:a16="http://schemas.microsoft.com/office/drawing/2014/main" id="{C56AAF4B-A360-B83C-8190-8DC245B8B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4" name="Graphic 243" descr="Heartbeat with solid fill">
                <a:extLst>
                  <a:ext uri="{FF2B5EF4-FFF2-40B4-BE49-F238E27FC236}">
                    <a16:creationId xmlns:a16="http://schemas.microsoft.com/office/drawing/2014/main" id="{8447F3DB-F17E-3363-F4ED-0DE60F49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241" name="Graphic 240" descr="Heartbeat with solid fill">
              <a:extLst>
                <a:ext uri="{FF2B5EF4-FFF2-40B4-BE49-F238E27FC236}">
                  <a16:creationId xmlns:a16="http://schemas.microsoft.com/office/drawing/2014/main" id="{AB3E53EC-9ACD-4020-6F56-5167189B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E0494F-DB6A-6DD5-B5D2-7D98B7ABDD4C}"/>
              </a:ext>
            </a:extLst>
          </p:cNvPr>
          <p:cNvSpPr/>
          <p:nvPr/>
        </p:nvSpPr>
        <p:spPr>
          <a:xfrm>
            <a:off x="445602" y="849902"/>
            <a:ext cx="8252796" cy="29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FAC4-1D83-AC1C-9197-409CE54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E2CEA-FBE3-C9A7-0956-FBDC1979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Reference Mapping: Overlapping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6B18C7-A9E5-6E18-27EC-A197F4D6A3A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2C9AE486-5081-7EDA-AA69-F2F6189F38F8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9F5E7F7-4A54-37CB-A400-10B1393D18F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B81C16BE-5681-AD91-B153-4B5346B37AA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28C22BD4-8CEA-A935-11E6-507051823A2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D14B5-EBEF-7FA9-1647-56451BDCD940}"/>
              </a:ext>
            </a:extLst>
          </p:cNvPr>
          <p:cNvGrpSpPr/>
          <p:nvPr/>
        </p:nvGrpSpPr>
        <p:grpSpPr>
          <a:xfrm>
            <a:off x="5875167" y="1066332"/>
            <a:ext cx="2823231" cy="1159726"/>
            <a:chOff x="5596869" y="1066332"/>
            <a:chExt cx="2823231" cy="115972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2244C1B-EA66-F3A4-ECB1-DD8B3D68A8FA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69C7F3-7E5F-38E6-9A9E-881B2DCB3039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6413E1-580E-B003-AD54-19F915122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34" name="Graphic 33" descr="Heartbeat with solid fill">
                <a:extLst>
                  <a:ext uri="{FF2B5EF4-FFF2-40B4-BE49-F238E27FC236}">
                    <a16:creationId xmlns:a16="http://schemas.microsoft.com/office/drawing/2014/main" id="{1F2F3D1D-34A0-E1C0-9425-05F58990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5" name="Graphic 34" descr="Heartbeat with solid fill">
                <a:extLst>
                  <a:ext uri="{FF2B5EF4-FFF2-40B4-BE49-F238E27FC236}">
                    <a16:creationId xmlns:a16="http://schemas.microsoft.com/office/drawing/2014/main" id="{87DD1083-304F-6E4B-9035-E25409832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6" name="Graphic 35" descr="Heartbeat with solid fill">
                <a:extLst>
                  <a:ext uri="{FF2B5EF4-FFF2-40B4-BE49-F238E27FC236}">
                    <a16:creationId xmlns:a16="http://schemas.microsoft.com/office/drawing/2014/main" id="{BA4DCEB5-D07E-09AD-B1AA-E121D7386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60E59E-741C-3D66-367E-7D2D4E496B23}"/>
              </a:ext>
            </a:extLst>
          </p:cNvPr>
          <p:cNvSpPr/>
          <p:nvPr/>
        </p:nvSpPr>
        <p:spPr>
          <a:xfrm>
            <a:off x="3114489" y="2968108"/>
            <a:ext cx="3014413" cy="77046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0BA13-F721-C9FE-7DC2-4A5307BFF8D1}"/>
              </a:ext>
            </a:extLst>
          </p:cNvPr>
          <p:cNvGrpSpPr/>
          <p:nvPr/>
        </p:nvGrpSpPr>
        <p:grpSpPr>
          <a:xfrm>
            <a:off x="596508" y="1070079"/>
            <a:ext cx="2823231" cy="1159726"/>
            <a:chOff x="5596869" y="1066332"/>
            <a:chExt cx="2823231" cy="115972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0A19096-DE87-C1E7-B72B-C08BDA9A3107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kumimoji="0" lang="en-CH" sz="20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CB8B1E2-9EB3-DF58-2179-DFC84CBDEF42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3A81C9-6065-FCE1-4072-01D78723DE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57" name="Graphic 56" descr="Heartbeat with solid fill">
                <a:extLst>
                  <a:ext uri="{FF2B5EF4-FFF2-40B4-BE49-F238E27FC236}">
                    <a16:creationId xmlns:a16="http://schemas.microsoft.com/office/drawing/2014/main" id="{AA45CEE4-902A-3424-0134-078A18D0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8" name="Graphic 57" descr="Heartbeat with solid fill">
                <a:extLst>
                  <a:ext uri="{FF2B5EF4-FFF2-40B4-BE49-F238E27FC236}">
                    <a16:creationId xmlns:a16="http://schemas.microsoft.com/office/drawing/2014/main" id="{0AFA4436-E05D-0309-918A-E8EAD7A33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9" name="Graphic 58" descr="Heartbeat with solid fill">
                <a:extLst>
                  <a:ext uri="{FF2B5EF4-FFF2-40B4-BE49-F238E27FC236}">
                    <a16:creationId xmlns:a16="http://schemas.microsoft.com/office/drawing/2014/main" id="{55C723E8-D200-AFB8-EF4C-3C946FEA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891308-A330-2076-BC30-FA5300FF9372}"/>
              </a:ext>
            </a:extLst>
          </p:cNvPr>
          <p:cNvSpPr/>
          <p:nvPr/>
        </p:nvSpPr>
        <p:spPr>
          <a:xfrm>
            <a:off x="558851" y="856687"/>
            <a:ext cx="2958618" cy="139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02FEBE-D0E0-6263-6267-20D0287FA868}"/>
              </a:ext>
            </a:extLst>
          </p:cNvPr>
          <p:cNvGrpSpPr/>
          <p:nvPr/>
        </p:nvGrpSpPr>
        <p:grpSpPr>
          <a:xfrm>
            <a:off x="685779" y="873913"/>
            <a:ext cx="2593031" cy="1355347"/>
            <a:chOff x="407481" y="866164"/>
            <a:chExt cx="2593031" cy="13553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D7026E-137F-AF84-8581-ADC3505FA6E0}"/>
                </a:ext>
              </a:extLst>
            </p:cNvPr>
            <p:cNvSpPr/>
            <p:nvPr/>
          </p:nvSpPr>
          <p:spPr>
            <a:xfrm>
              <a:off x="407482" y="1517423"/>
              <a:ext cx="2593030" cy="704088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kumimoji="0" lang="en-CH" sz="20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7744BF-CCE7-B3D1-7C0A-6ECCB261EC3F}"/>
                </a:ext>
              </a:extLst>
            </p:cNvPr>
            <p:cNvSpPr/>
            <p:nvPr/>
          </p:nvSpPr>
          <p:spPr>
            <a:xfrm>
              <a:off x="407481" y="866164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24BBD77-F0EF-56AB-8DC3-BE78FDB5A5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6352" y="2225203"/>
            <a:ext cx="1124081" cy="11321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652A0CA9-2F58-E36D-EEE6-697965B0E5CD}"/>
              </a:ext>
            </a:extLst>
          </p:cNvPr>
          <p:cNvCxnSpPr>
            <a:cxnSpLocks/>
          </p:cNvCxnSpPr>
          <p:nvPr/>
        </p:nvCxnSpPr>
        <p:spPr>
          <a:xfrm rot="5400000">
            <a:off x="6131368" y="2223592"/>
            <a:ext cx="1127283" cy="113221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9C6A1-4368-6038-7042-9BFB537B1F85}"/>
              </a:ext>
            </a:extLst>
          </p:cNvPr>
          <p:cNvGrpSpPr/>
          <p:nvPr/>
        </p:nvGrpSpPr>
        <p:grpSpPr>
          <a:xfrm>
            <a:off x="266450" y="3986320"/>
            <a:ext cx="6893549" cy="548640"/>
            <a:chOff x="266450" y="3986320"/>
            <a:chExt cx="6893549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41F799-9528-38F8-9BFA-EE05725F853E}"/>
                </a:ext>
              </a:extLst>
            </p:cNvPr>
            <p:cNvSpPr/>
            <p:nvPr/>
          </p:nvSpPr>
          <p:spPr>
            <a:xfrm>
              <a:off x="889447" y="4106752"/>
              <a:ext cx="627055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Reference genome is not always available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C008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67E4C1-6B5C-B018-7C9E-6C3E81B2D019}"/>
                </a:ext>
              </a:extLst>
            </p:cNvPr>
            <p:cNvGrpSpPr/>
            <p:nvPr/>
          </p:nvGrpSpPr>
          <p:grpSpPr>
            <a:xfrm>
              <a:off x="266450" y="3986320"/>
              <a:ext cx="548640" cy="548640"/>
              <a:chOff x="-820691" y="4576805"/>
              <a:chExt cx="548640" cy="54864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9828493-D526-3F23-5E85-2384E2C78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820691" y="457680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3" name="Graphic 42" descr="Puzzle with solid fill">
                <a:extLst>
                  <a:ext uri="{FF2B5EF4-FFF2-40B4-BE49-F238E27FC236}">
                    <a16:creationId xmlns:a16="http://schemas.microsoft.com/office/drawing/2014/main" id="{D1136953-4824-0D13-1AE8-175DC8C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774971" y="462252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6B14C6B-2D2D-D221-4274-71C6334CBACF}"/>
              </a:ext>
            </a:extLst>
          </p:cNvPr>
          <p:cNvGrpSpPr/>
          <p:nvPr/>
        </p:nvGrpSpPr>
        <p:grpSpPr>
          <a:xfrm>
            <a:off x="266450" y="4856320"/>
            <a:ext cx="8822656" cy="548640"/>
            <a:chOff x="266450" y="4856320"/>
            <a:chExt cx="8822656" cy="548640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5AFEFED-2CAD-5AFD-8CE1-A8C4ECD86779}"/>
                </a:ext>
              </a:extLst>
            </p:cNvPr>
            <p:cNvSpPr/>
            <p:nvPr/>
          </p:nvSpPr>
          <p:spPr>
            <a:xfrm>
              <a:off x="889447" y="4976752"/>
              <a:ext cx="819965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genome from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reads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B043B2C-AD17-1BB8-09BD-B25EBADDCA89}"/>
                </a:ext>
              </a:extLst>
            </p:cNvPr>
            <p:cNvGrpSpPr/>
            <p:nvPr/>
          </p:nvGrpSpPr>
          <p:grpSpPr>
            <a:xfrm>
              <a:off x="266450" y="4856320"/>
              <a:ext cx="548640" cy="548640"/>
              <a:chOff x="382111" y="5470230"/>
              <a:chExt cx="548640" cy="548640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091090EA-DE20-4862-03BF-1E49E38E2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1" y="5470230"/>
                <a:ext cx="548640" cy="548640"/>
              </a:xfrm>
              <a:prstGeom prst="ellipse">
                <a:avLst/>
              </a:prstGeom>
              <a:solidFill>
                <a:srgbClr val="E5EFFF"/>
              </a:solidFill>
              <a:ln w="3810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91" name="Graphic 290" descr="Puzzle pieces with solid fill">
                <a:extLst>
                  <a:ext uri="{FF2B5EF4-FFF2-40B4-BE49-F238E27FC236}">
                    <a16:creationId xmlns:a16="http://schemas.microsoft.com/office/drawing/2014/main" id="{EC83F0ED-3A86-9C83-A2FB-D2DF8B5EF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7831" y="551595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B7CE5B-8835-3BB1-4EEF-78CD82705FA3}"/>
              </a:ext>
            </a:extLst>
          </p:cNvPr>
          <p:cNvGrpSpPr/>
          <p:nvPr/>
        </p:nvGrpSpPr>
        <p:grpSpPr>
          <a:xfrm>
            <a:off x="266450" y="5679064"/>
            <a:ext cx="8748298" cy="548640"/>
            <a:chOff x="1391386" y="5685945"/>
            <a:chExt cx="8748298" cy="548640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3DEAC6D-9E1E-1FBD-691F-A86799666AF5}"/>
                </a:ext>
              </a:extLst>
            </p:cNvPr>
            <p:cNvSpPr/>
            <p:nvPr/>
          </p:nvSpPr>
          <p:spPr>
            <a:xfrm>
              <a:off x="2046750" y="5806377"/>
              <a:ext cx="809293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Existing solutions cannot find overlapping reads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basecalling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51861B3A-9F6B-CAA9-AF9D-FEC56E7D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roup 833">
            <a:extLst>
              <a:ext uri="{FF2B5EF4-FFF2-40B4-BE49-F238E27FC236}">
                <a16:creationId xmlns:a16="http://schemas.microsoft.com/office/drawing/2014/main" id="{400EEF2E-70FF-F8E6-A535-5A6884C3C431}"/>
              </a:ext>
            </a:extLst>
          </p:cNvPr>
          <p:cNvGrpSpPr/>
          <p:nvPr/>
        </p:nvGrpSpPr>
        <p:grpSpPr>
          <a:xfrm>
            <a:off x="773878" y="3695592"/>
            <a:ext cx="7308871" cy="1622835"/>
            <a:chOff x="773878" y="3695592"/>
            <a:chExt cx="7308871" cy="1622835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7A87AD76-0E78-E779-042C-C536334BFCB7}"/>
                </a:ext>
              </a:extLst>
            </p:cNvPr>
            <p:cNvSpPr/>
            <p:nvPr/>
          </p:nvSpPr>
          <p:spPr>
            <a:xfrm>
              <a:off x="1061249" y="3695592"/>
              <a:ext cx="7021500" cy="1622835"/>
            </a:xfrm>
            <a:prstGeom prst="roundRect">
              <a:avLst/>
            </a:prstGeom>
            <a:solidFill>
              <a:srgbClr val="C6E1B6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1723CB8A-EF67-9280-E929-6F64CA980E96}"/>
                </a:ext>
              </a:extLst>
            </p:cNvPr>
            <p:cNvGrpSpPr/>
            <p:nvPr/>
          </p:nvGrpSpPr>
          <p:grpSpPr>
            <a:xfrm>
              <a:off x="773878" y="3898092"/>
              <a:ext cx="205115" cy="1217834"/>
              <a:chOff x="859866" y="3623825"/>
              <a:chExt cx="205115" cy="1217834"/>
            </a:xfrm>
          </p:grpSpPr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9A9052D3-348D-1F9F-562E-F11A19F2B936}"/>
                  </a:ext>
                </a:extLst>
              </p:cNvPr>
              <p:cNvSpPr txBox="1"/>
              <p:nvPr/>
            </p:nvSpPr>
            <p:spPr>
              <a:xfrm rot="16200000">
                <a:off x="453215" y="4247812"/>
                <a:ext cx="1018416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Read Mapping</a:t>
                </a: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0A0269EE-EC87-C353-FD35-FC2028DC5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866" y="3623825"/>
                <a:ext cx="205115" cy="199418"/>
              </a:xfrm>
              <a:prstGeom prst="rect">
                <a:avLst/>
              </a:prstGeom>
            </p:spPr>
          </p:pic>
        </p:grpSp>
      </p:grpSp>
      <p:grpSp>
        <p:nvGrpSpPr>
          <p:cNvPr id="779" name="Group 778">
            <a:extLst>
              <a:ext uri="{FF2B5EF4-FFF2-40B4-BE49-F238E27FC236}">
                <a16:creationId xmlns:a16="http://schemas.microsoft.com/office/drawing/2014/main" id="{5723DAEB-16EF-4EF9-B197-9F0522C2F631}"/>
              </a:ext>
            </a:extLst>
          </p:cNvPr>
          <p:cNvGrpSpPr/>
          <p:nvPr/>
        </p:nvGrpSpPr>
        <p:grpSpPr>
          <a:xfrm>
            <a:off x="1191239" y="4804657"/>
            <a:ext cx="6761522" cy="350588"/>
            <a:chOff x="1042812" y="4804657"/>
            <a:chExt cx="6761522" cy="350588"/>
          </a:xfrm>
        </p:grpSpPr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2FE991AC-A776-89D3-7230-08E8D0836458}"/>
                </a:ext>
              </a:extLst>
            </p:cNvPr>
            <p:cNvGrpSpPr/>
            <p:nvPr/>
          </p:nvGrpSpPr>
          <p:grpSpPr>
            <a:xfrm>
              <a:off x="3178932" y="4897655"/>
              <a:ext cx="4625402" cy="164593"/>
              <a:chOff x="848581" y="1297586"/>
              <a:chExt cx="4625402" cy="164593"/>
            </a:xfrm>
          </p:grpSpPr>
          <p:sp>
            <p:nvSpPr>
              <p:cNvPr id="733" name="Rounded Rectangle 732">
                <a:extLst>
                  <a:ext uri="{FF2B5EF4-FFF2-40B4-BE49-F238E27FC236}">
                    <a16:creationId xmlns:a16="http://schemas.microsoft.com/office/drawing/2014/main" id="{39A28CEA-526F-6BE8-A467-41450B283A04}"/>
                  </a:ext>
                </a:extLst>
              </p:cNvPr>
              <p:cNvSpPr/>
              <p:nvPr/>
            </p:nvSpPr>
            <p:spPr>
              <a:xfrm>
                <a:off x="1242238" y="1297587"/>
                <a:ext cx="3831238" cy="164592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endParaRPr kumimoji="0" lang="en-CH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78816ED9-85FB-8FF1-EFD7-55D5C4A9EE46}"/>
                  </a:ext>
                </a:extLst>
              </p:cNvPr>
              <p:cNvGrpSpPr/>
              <p:nvPr/>
            </p:nvGrpSpPr>
            <p:grpSpPr>
              <a:xfrm>
                <a:off x="4832188" y="1297586"/>
                <a:ext cx="641795" cy="164593"/>
                <a:chOff x="4299375" y="1547359"/>
                <a:chExt cx="641795" cy="164593"/>
              </a:xfrm>
            </p:grpSpPr>
            <p:sp>
              <p:nvSpPr>
                <p:cNvPr id="739" name="Rounded Rectangle 738">
                  <a:extLst>
                    <a:ext uri="{FF2B5EF4-FFF2-40B4-BE49-F238E27FC236}">
                      <a16:creationId xmlns:a16="http://schemas.microsoft.com/office/drawing/2014/main" id="{D9CCAD25-9606-2C89-C677-BDA3A0730113}"/>
                    </a:ext>
                  </a:extLst>
                </p:cNvPr>
                <p:cNvSpPr/>
                <p:nvPr/>
              </p:nvSpPr>
              <p:spPr>
                <a:xfrm>
                  <a:off x="4299376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0">
                      <a:srgbClr val="C6E1B6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rgbClr val="C6E1B6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69D313A3-4B35-4CC7-310A-D4C894016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99375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E21602BA-9F40-A3D5-0EB3-A906BCE85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99375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02D1040F-5FC1-948B-DF8F-B15554DA5349}"/>
                  </a:ext>
                </a:extLst>
              </p:cNvPr>
              <p:cNvGrpSpPr/>
              <p:nvPr/>
            </p:nvGrpSpPr>
            <p:grpSpPr>
              <a:xfrm>
                <a:off x="848581" y="1297586"/>
                <a:ext cx="641794" cy="164593"/>
                <a:chOff x="-88560" y="1547359"/>
                <a:chExt cx="641794" cy="164593"/>
              </a:xfrm>
            </p:grpSpPr>
            <p:sp>
              <p:nvSpPr>
                <p:cNvPr id="736" name="Rounded Rectangle 735">
                  <a:extLst>
                    <a:ext uri="{FF2B5EF4-FFF2-40B4-BE49-F238E27FC236}">
                      <a16:creationId xmlns:a16="http://schemas.microsoft.com/office/drawing/2014/main" id="{89601EA5-D9FE-0C8B-CFE7-CB80F4335A18}"/>
                    </a:ext>
                  </a:extLst>
                </p:cNvPr>
                <p:cNvSpPr/>
                <p:nvPr/>
              </p:nvSpPr>
              <p:spPr>
                <a:xfrm>
                  <a:off x="-88560" y="1547359"/>
                  <a:ext cx="641794" cy="164592"/>
                </a:xfrm>
                <a:prstGeom prst="roundRect">
                  <a:avLst/>
                </a:prstGeom>
                <a:gradFill>
                  <a:gsLst>
                    <a:gs pos="73000">
                      <a:srgbClr val="C6E1B6"/>
                    </a:gs>
                    <a:gs pos="100000">
                      <a:srgbClr val="C6E1B6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F50A1E22-65E2-939F-7F03-4A813F2BA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84" y="1547360"/>
                  <a:ext cx="583718" cy="0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264CFEA3-E8FF-F1C4-0435-9A4117760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0484" y="1711951"/>
                  <a:ext cx="583718" cy="1"/>
                </a:xfrm>
                <a:prstGeom prst="line">
                  <a:avLst/>
                </a:prstGeom>
                <a:ln w="15875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rgbClr val="C6E1B6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id="{A30EC7C1-C7F2-BFB2-353A-63CC11FB8E93}"/>
                </a:ext>
              </a:extLst>
            </p:cNvPr>
            <p:cNvSpPr txBox="1"/>
            <p:nvPr/>
          </p:nvSpPr>
          <p:spPr>
            <a:xfrm>
              <a:off x="1347786" y="4895313"/>
              <a:ext cx="1883924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(Target):</a:t>
              </a:r>
              <a:endParaRPr kumimoji="0" lang="en-US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76" name="Graphic 775" descr="Database with solid fill">
              <a:extLst>
                <a:ext uri="{FF2B5EF4-FFF2-40B4-BE49-F238E27FC236}">
                  <a16:creationId xmlns:a16="http://schemas.microsoft.com/office/drawing/2014/main" id="{AE7B2BDD-40A2-A26A-20F2-E4FC783E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2812" y="4804657"/>
              <a:ext cx="350588" cy="350588"/>
            </a:xfrm>
            <a:prstGeom prst="rect">
              <a:avLst/>
            </a:prstGeom>
          </p:spPr>
        </p:pic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531513AB-3BF7-C246-3E86-2A81189833BA}"/>
              </a:ext>
            </a:extLst>
          </p:cNvPr>
          <p:cNvGrpSpPr/>
          <p:nvPr/>
        </p:nvGrpSpPr>
        <p:grpSpPr>
          <a:xfrm>
            <a:off x="1839469" y="3857208"/>
            <a:ext cx="3629677" cy="345816"/>
            <a:chOff x="1839469" y="3857208"/>
            <a:chExt cx="3629677" cy="345816"/>
          </a:xfrm>
        </p:grpSpPr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84AEF3DB-649C-856A-764F-291C899F9D2D}"/>
                </a:ext>
              </a:extLst>
            </p:cNvPr>
            <p:cNvSpPr/>
            <p:nvPr/>
          </p:nvSpPr>
          <p:spPr>
            <a:xfrm>
              <a:off x="3942098" y="3971647"/>
              <a:ext cx="1527048" cy="165426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1D34E736-1E9E-1011-939A-A7C79B14FD2A}"/>
                </a:ext>
              </a:extLst>
            </p:cNvPr>
            <p:cNvGrpSpPr/>
            <p:nvPr/>
          </p:nvGrpSpPr>
          <p:grpSpPr>
            <a:xfrm>
              <a:off x="1839469" y="3857208"/>
              <a:ext cx="2019290" cy="345816"/>
              <a:chOff x="1839469" y="3857208"/>
              <a:chExt cx="2019290" cy="345816"/>
            </a:xfrm>
          </p:grpSpPr>
          <p:sp>
            <p:nvSpPr>
              <p:cNvPr id="743" name="TextBox 742">
                <a:extLst>
                  <a:ext uri="{FF2B5EF4-FFF2-40B4-BE49-F238E27FC236}">
                    <a16:creationId xmlns:a16="http://schemas.microsoft.com/office/drawing/2014/main" id="{6523732F-7ACC-8403-E540-2D89D7511A68}"/>
                  </a:ext>
                </a:extLst>
              </p:cNvPr>
              <p:cNvSpPr txBox="1"/>
              <p:nvPr/>
            </p:nvSpPr>
            <p:spPr>
              <a:xfrm>
                <a:off x="2169888" y="3971647"/>
                <a:ext cx="1688871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(Query):</a:t>
                </a:r>
                <a:endPara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777" name="Graphic 776" descr="DNA with solid fill">
                <a:extLst>
                  <a:ext uri="{FF2B5EF4-FFF2-40B4-BE49-F238E27FC236}">
                    <a16:creationId xmlns:a16="http://schemas.microsoft.com/office/drawing/2014/main" id="{AB492BBB-AB5E-535D-FCE3-8B926CCDF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474162">
                <a:off x="1839469" y="3857208"/>
                <a:ext cx="345816" cy="345816"/>
              </a:xfrm>
              <a:prstGeom prst="rect">
                <a:avLst/>
              </a:prstGeom>
            </p:spPr>
          </p:pic>
        </p:grpSp>
      </p:grpSp>
      <p:grpSp>
        <p:nvGrpSpPr>
          <p:cNvPr id="707" name="Group 706">
            <a:extLst>
              <a:ext uri="{FF2B5EF4-FFF2-40B4-BE49-F238E27FC236}">
                <a16:creationId xmlns:a16="http://schemas.microsoft.com/office/drawing/2014/main" id="{59377843-0A39-D9CB-B07A-BF408ED13969}"/>
              </a:ext>
            </a:extLst>
          </p:cNvPr>
          <p:cNvGrpSpPr/>
          <p:nvPr/>
        </p:nvGrpSpPr>
        <p:grpSpPr>
          <a:xfrm>
            <a:off x="707158" y="735034"/>
            <a:ext cx="7375592" cy="1389385"/>
            <a:chOff x="707158" y="735034"/>
            <a:chExt cx="7375592" cy="1389385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5AA4D02F-C216-C114-8FCE-40DD1D03D798}"/>
                </a:ext>
              </a:extLst>
            </p:cNvPr>
            <p:cNvSpPr/>
            <p:nvPr/>
          </p:nvSpPr>
          <p:spPr>
            <a:xfrm>
              <a:off x="1061250" y="807988"/>
              <a:ext cx="7021500" cy="1243479"/>
            </a:xfrm>
            <a:prstGeom prst="roundRect">
              <a:avLst/>
            </a:prstGeom>
            <a:solidFill>
              <a:srgbClr val="FFF3CD"/>
            </a:solidFill>
            <a:ln w="31750" cap="flat" cmpd="sng" algn="ctr">
              <a:solidFill>
                <a:srgbClr val="FFC30F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29EE898B-A819-6027-55C2-ACEED8F9C8CD}"/>
                </a:ext>
              </a:extLst>
            </p:cNvPr>
            <p:cNvGrpSpPr/>
            <p:nvPr/>
          </p:nvGrpSpPr>
          <p:grpSpPr>
            <a:xfrm>
              <a:off x="707158" y="735034"/>
              <a:ext cx="338554" cy="1389385"/>
              <a:chOff x="695892" y="809914"/>
              <a:chExt cx="338554" cy="1389385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619BE602-F84F-B147-BB54-45C4DA71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611" y="809914"/>
                <a:ext cx="205115" cy="199417"/>
              </a:xfrm>
              <a:prstGeom prst="rect">
                <a:avLst/>
              </a:prstGeom>
            </p:spPr>
          </p:pic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D44DD367-904E-DFCF-B9E4-7AB71DA5A794}"/>
                  </a:ext>
                </a:extLst>
              </p:cNvPr>
              <p:cNvSpPr txBox="1"/>
              <p:nvPr/>
            </p:nvSpPr>
            <p:spPr>
              <a:xfrm rot="16200000">
                <a:off x="271245" y="1436099"/>
                <a:ext cx="1187847" cy="33855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Data Generation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91AA91A-B1F1-6012-F82C-9169535CF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Garamond" panose="02020404030301010803" pitchFamily="18" charset="0"/>
                <a:ea typeface="+mn-ea"/>
              </a:rPr>
              <a:t>A Common Genome Analysis Pipeline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434FA-FFBA-3622-E1A3-F7B07CED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 dirty="0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208C0006-3191-E779-AF5A-5F2EEA521BB3}"/>
              </a:ext>
            </a:extLst>
          </p:cNvPr>
          <p:cNvSpPr txBox="1"/>
          <p:nvPr/>
        </p:nvSpPr>
        <p:spPr>
          <a:xfrm>
            <a:off x="4743681" y="974915"/>
            <a:ext cx="99560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366177ED-14B1-A6EF-ED3D-E6195509A2F4}"/>
              </a:ext>
            </a:extLst>
          </p:cNvPr>
          <p:cNvGrpSpPr/>
          <p:nvPr/>
        </p:nvGrpSpPr>
        <p:grpSpPr>
          <a:xfrm>
            <a:off x="1229019" y="879811"/>
            <a:ext cx="1090784" cy="865552"/>
            <a:chOff x="827584" y="1256580"/>
            <a:chExt cx="1326462" cy="1052568"/>
          </a:xfrm>
        </p:grpSpPr>
        <p:pic>
          <p:nvPicPr>
            <p:cNvPr id="395" name="Content Placeholder 4">
              <a:extLst>
                <a:ext uri="{FF2B5EF4-FFF2-40B4-BE49-F238E27FC236}">
                  <a16:creationId xmlns:a16="http://schemas.microsoft.com/office/drawing/2014/main" id="{AB0C006C-AE62-E676-6E09-CD29CFAD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82397">
              <a:off x="1234271" y="1734584"/>
              <a:ext cx="341156" cy="807971"/>
            </a:xfrm>
            <a:prstGeom prst="rect">
              <a:avLst/>
            </a:prstGeom>
          </p:spPr>
        </p:pic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CFDF7061-8CEC-3F4B-5512-EFB5D1683EB7}"/>
                </a:ext>
              </a:extLst>
            </p:cNvPr>
            <p:cNvSpPr txBox="1"/>
            <p:nvPr/>
          </p:nvSpPr>
          <p:spPr>
            <a:xfrm>
              <a:off x="827584" y="1256580"/>
              <a:ext cx="1326462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DNA</a:t>
              </a:r>
              <a:b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Molecule</a:t>
              </a: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7B68314F-A575-05D9-9CEC-03A673B7DF91}"/>
              </a:ext>
            </a:extLst>
          </p:cNvPr>
          <p:cNvGrpSpPr/>
          <p:nvPr/>
        </p:nvGrpSpPr>
        <p:grpSpPr>
          <a:xfrm>
            <a:off x="3020372" y="879811"/>
            <a:ext cx="1022741" cy="1014217"/>
            <a:chOff x="2627784" y="1256580"/>
            <a:chExt cx="1243718" cy="1233354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D25AFDC5-3F4E-E508-3096-59E2F66E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1591" y="1804056"/>
              <a:ext cx="936104" cy="685878"/>
              <a:chOff x="976557" y="7482329"/>
              <a:chExt cx="3585556" cy="2627118"/>
            </a:xfrm>
          </p:grpSpPr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id="{CFB31C9A-209F-DEDB-EDFB-956C3A23B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6557" y="7680297"/>
                <a:ext cx="2034354" cy="2429150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id="{5A2378A0-6AD9-E3CE-7103-24F3E13D5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4672758">
                <a:off x="2661899" y="7483973"/>
                <a:ext cx="1610543" cy="1607256"/>
              </a:xfrm>
              <a:prstGeom prst="rect">
                <a:avLst/>
              </a:prstGeom>
            </p:spPr>
          </p:pic>
          <p:sp>
            <p:nvSpPr>
              <p:cNvPr id="403" name="Arc 402">
                <a:extLst>
                  <a:ext uri="{FF2B5EF4-FFF2-40B4-BE49-F238E27FC236}">
                    <a16:creationId xmlns:a16="http://schemas.microsoft.com/office/drawing/2014/main" id="{A2B53680-1502-3A4A-EFD9-B7930CD29586}"/>
                  </a:ext>
                </a:extLst>
              </p:cNvPr>
              <p:cNvSpPr/>
              <p:nvPr/>
            </p:nvSpPr>
            <p:spPr>
              <a:xfrm rot="1280361">
                <a:off x="3913257" y="8508696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4" name="Arc 403">
                <a:extLst>
                  <a:ext uri="{FF2B5EF4-FFF2-40B4-BE49-F238E27FC236}">
                    <a16:creationId xmlns:a16="http://schemas.microsoft.com/office/drawing/2014/main" id="{CA5EC674-CD3D-FDAB-D1DF-CF1C5A6922B9}"/>
                  </a:ext>
                </a:extLst>
              </p:cNvPr>
              <p:cNvSpPr/>
              <p:nvPr/>
            </p:nvSpPr>
            <p:spPr>
              <a:xfrm rot="1976593" flipV="1">
                <a:off x="3776748" y="8657014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5" name="Arc 404">
                <a:extLst>
                  <a:ext uri="{FF2B5EF4-FFF2-40B4-BE49-F238E27FC236}">
                    <a16:creationId xmlns:a16="http://schemas.microsoft.com/office/drawing/2014/main" id="{8DB230C9-8FF5-244B-60F8-7DA11472E520}"/>
                  </a:ext>
                </a:extLst>
              </p:cNvPr>
              <p:cNvSpPr/>
              <p:nvPr/>
            </p:nvSpPr>
            <p:spPr>
              <a:xfrm rot="1987043" flipH="1">
                <a:off x="2501734" y="759583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6" name="Arc 405">
                <a:extLst>
                  <a:ext uri="{FF2B5EF4-FFF2-40B4-BE49-F238E27FC236}">
                    <a16:creationId xmlns:a16="http://schemas.microsoft.com/office/drawing/2014/main" id="{1F4CFA71-AE91-1BD8-7E2F-A2A10CC63B73}"/>
                  </a:ext>
                </a:extLst>
              </p:cNvPr>
              <p:cNvSpPr/>
              <p:nvPr/>
            </p:nvSpPr>
            <p:spPr>
              <a:xfrm rot="1810581" flipH="1" flipV="1">
                <a:off x="2393149" y="7760013"/>
                <a:ext cx="648856" cy="319078"/>
              </a:xfrm>
              <a:prstGeom prst="arc">
                <a:avLst>
                  <a:gd name="adj1" fmla="val 16200000"/>
                  <a:gd name="adj2" fmla="val 20861098"/>
                </a:avLst>
              </a:prstGeom>
              <a:ln w="92075">
                <a:solidFill>
                  <a:srgbClr val="FF61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445F818-65BF-100F-EC5D-D8FDFD413192}"/>
                </a:ext>
              </a:extLst>
            </p:cNvPr>
            <p:cNvSpPr txBox="1"/>
            <p:nvPr/>
          </p:nvSpPr>
          <p:spPr>
            <a:xfrm>
              <a:off x="2627784" y="1256580"/>
              <a:ext cx="1243718" cy="4117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Library Preparation</a:t>
              </a:r>
            </a:p>
          </p:txBody>
        </p:sp>
      </p:grp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96A5B9D6-18A2-0987-2E0A-3F2EBF36CB5A}"/>
              </a:ext>
            </a:extLst>
          </p:cNvPr>
          <p:cNvGrpSpPr/>
          <p:nvPr/>
        </p:nvGrpSpPr>
        <p:grpSpPr>
          <a:xfrm>
            <a:off x="6651048" y="1252548"/>
            <a:ext cx="1150984" cy="660392"/>
            <a:chOff x="6571189" y="1411425"/>
            <a:chExt cx="1055912" cy="605843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B1FFFCE7-37A0-39AC-A7A9-18BAA25790DA}"/>
                </a:ext>
              </a:extLst>
            </p:cNvPr>
            <p:cNvSpPr/>
            <p:nvPr/>
          </p:nvSpPr>
          <p:spPr>
            <a:xfrm>
              <a:off x="6571189" y="141142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FA87A537-6BC2-40DE-2C36-398423068508}"/>
                </a:ext>
              </a:extLst>
            </p:cNvPr>
            <p:cNvSpPr/>
            <p:nvPr/>
          </p:nvSpPr>
          <p:spPr>
            <a:xfrm>
              <a:off x="6804169" y="16567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DADCDB5E-16D4-09E5-979C-4E3937895C29}"/>
                </a:ext>
              </a:extLst>
            </p:cNvPr>
            <p:cNvSpPr/>
            <p:nvPr/>
          </p:nvSpPr>
          <p:spPr>
            <a:xfrm>
              <a:off x="7121886" y="1455428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AC34A3D2-AEF7-A244-6E60-364935C60ED7}"/>
                </a:ext>
              </a:extLst>
            </p:cNvPr>
            <p:cNvSpPr/>
            <p:nvPr/>
          </p:nvSpPr>
          <p:spPr>
            <a:xfrm>
              <a:off x="6600416" y="186550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F684527F-9DC0-64BB-DE5B-36E729D59496}"/>
                </a:ext>
              </a:extLst>
            </p:cNvPr>
            <p:cNvSpPr/>
            <p:nvPr/>
          </p:nvSpPr>
          <p:spPr>
            <a:xfrm>
              <a:off x="7151613" y="1858030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1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1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sp>
        <p:nvSpPr>
          <p:cNvPr id="676" name="Rectangle 675">
            <a:extLst>
              <a:ext uri="{FF2B5EF4-FFF2-40B4-BE49-F238E27FC236}">
                <a16:creationId xmlns:a16="http://schemas.microsoft.com/office/drawing/2014/main" id="{29C7E230-CA63-A0C1-3728-AEFD8DB5F6D0}"/>
              </a:ext>
            </a:extLst>
          </p:cNvPr>
          <p:cNvSpPr/>
          <p:nvPr/>
        </p:nvSpPr>
        <p:spPr>
          <a:xfrm>
            <a:off x="6612847" y="1197819"/>
            <a:ext cx="1231709" cy="769760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D44B9CE9-DD98-F015-C1D6-81BB56F6DF35}"/>
              </a:ext>
            </a:extLst>
          </p:cNvPr>
          <p:cNvSpPr txBox="1"/>
          <p:nvPr/>
        </p:nvSpPr>
        <p:spPr>
          <a:xfrm>
            <a:off x="6439852" y="878492"/>
            <a:ext cx="152585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Data</a:t>
            </a: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3C023CF-91E7-062F-953D-7A86458D76A1}"/>
              </a:ext>
            </a:extLst>
          </p:cNvPr>
          <p:cNvGrpSpPr/>
          <p:nvPr/>
        </p:nvGrpSpPr>
        <p:grpSpPr>
          <a:xfrm>
            <a:off x="6781430" y="1307165"/>
            <a:ext cx="911895" cy="560390"/>
            <a:chOff x="6948264" y="1776271"/>
            <a:chExt cx="1108922" cy="681469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768E9F5C-3D59-AA02-86F1-75641F58075C}"/>
                </a:ext>
              </a:extLst>
            </p:cNvPr>
            <p:cNvGrpSpPr/>
            <p:nvPr/>
          </p:nvGrpSpPr>
          <p:grpSpPr>
            <a:xfrm>
              <a:off x="6948264" y="1776271"/>
              <a:ext cx="1108922" cy="681469"/>
              <a:chOff x="2857077" y="2235844"/>
              <a:chExt cx="1108922" cy="681469"/>
            </a:xfrm>
          </p:grpSpPr>
          <p:cxnSp>
            <p:nvCxnSpPr>
              <p:cNvPr id="416" name="Straight Arrow Connector 415">
                <a:extLst>
                  <a:ext uri="{FF2B5EF4-FFF2-40B4-BE49-F238E27FC236}">
                    <a16:creationId xmlns:a16="http://schemas.microsoft.com/office/drawing/2014/main" id="{4FEBF0B9-D65A-BE74-793B-E3F871D21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7077" y="2917313"/>
                <a:ext cx="110892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Arrow Connector 416">
                <a:extLst>
                  <a:ext uri="{FF2B5EF4-FFF2-40B4-BE49-F238E27FC236}">
                    <a16:creationId xmlns:a16="http://schemas.microsoft.com/office/drawing/2014/main" id="{1900B217-26D1-0FCC-25A5-5C3BCE96D6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077" y="2235844"/>
                <a:ext cx="4372" cy="6814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F46BBF9D-936A-DA6B-6D3B-914F5BBC5E51}"/>
                </a:ext>
              </a:extLst>
            </p:cNvPr>
            <p:cNvGrpSpPr/>
            <p:nvPr/>
          </p:nvGrpSpPr>
          <p:grpSpPr>
            <a:xfrm>
              <a:off x="6981644" y="1976087"/>
              <a:ext cx="959736" cy="398532"/>
              <a:chOff x="6981644" y="1976087"/>
              <a:chExt cx="959736" cy="398532"/>
            </a:xfrm>
          </p:grpSpPr>
          <p:pic>
            <p:nvPicPr>
              <p:cNvPr id="413" name="Graphic 412" descr="Heartbeat with solid fill">
                <a:extLst>
                  <a:ext uri="{FF2B5EF4-FFF2-40B4-BE49-F238E27FC236}">
                    <a16:creationId xmlns:a16="http://schemas.microsoft.com/office/drawing/2014/main" id="{CF0790C1-AF5C-4585-41B1-0D19390C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4" name="Graphic 413" descr="Heartbeat with solid fill">
                <a:extLst>
                  <a:ext uri="{FF2B5EF4-FFF2-40B4-BE49-F238E27FC236}">
                    <a16:creationId xmlns:a16="http://schemas.microsoft.com/office/drawing/2014/main" id="{A79BE17A-9FEF-5A17-D49E-8E14F0C0B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415" name="Graphic 414" descr="Heartbeat with solid fill">
                <a:extLst>
                  <a:ext uri="{FF2B5EF4-FFF2-40B4-BE49-F238E27FC236}">
                    <a16:creationId xmlns:a16="http://schemas.microsoft.com/office/drawing/2014/main" id="{71AF6F13-8291-7BA4-1897-EE3520C38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90" name="Rectangle 689">
            <a:extLst>
              <a:ext uri="{FF2B5EF4-FFF2-40B4-BE49-F238E27FC236}">
                <a16:creationId xmlns:a16="http://schemas.microsoft.com/office/drawing/2014/main" id="{A09D0E44-EF0C-8C4B-3994-B50A4E29939B}"/>
              </a:ext>
            </a:extLst>
          </p:cNvPr>
          <p:cNvSpPr/>
          <p:nvPr/>
        </p:nvSpPr>
        <p:spPr>
          <a:xfrm>
            <a:off x="7019343" y="895241"/>
            <a:ext cx="362013" cy="162984"/>
          </a:xfrm>
          <a:prstGeom prst="rect">
            <a:avLst/>
          </a:prstGeom>
          <a:solidFill>
            <a:srgbClr val="FFF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B0CD459-2135-5B21-F6A5-AD508C3E960E}"/>
              </a:ext>
            </a:extLst>
          </p:cNvPr>
          <p:cNvCxnSpPr>
            <a:cxnSpLocks/>
          </p:cNvCxnSpPr>
          <p:nvPr/>
        </p:nvCxnSpPr>
        <p:spPr>
          <a:xfrm>
            <a:off x="2239161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CF6E6E-96A7-8A1F-9A3E-22B8D0A372F1}"/>
              </a:ext>
            </a:extLst>
          </p:cNvPr>
          <p:cNvCxnSpPr>
            <a:cxnSpLocks/>
          </p:cNvCxnSpPr>
          <p:nvPr/>
        </p:nvCxnSpPr>
        <p:spPr>
          <a:xfrm>
            <a:off x="4053609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4F175-774A-AEDC-9B72-587847D2C4F0}"/>
              </a:ext>
            </a:extLst>
          </p:cNvPr>
          <p:cNvCxnSpPr>
            <a:cxnSpLocks/>
          </p:cNvCxnSpPr>
          <p:nvPr/>
        </p:nvCxnSpPr>
        <p:spPr>
          <a:xfrm>
            <a:off x="5887186" y="1585013"/>
            <a:ext cx="5980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" name="Group 716">
            <a:extLst>
              <a:ext uri="{FF2B5EF4-FFF2-40B4-BE49-F238E27FC236}">
                <a16:creationId xmlns:a16="http://schemas.microsoft.com/office/drawing/2014/main" id="{451FD761-9E74-AB3D-7BB4-AAC7C90B8F4E}"/>
              </a:ext>
            </a:extLst>
          </p:cNvPr>
          <p:cNvGrpSpPr/>
          <p:nvPr/>
        </p:nvGrpSpPr>
        <p:grpSpPr>
          <a:xfrm>
            <a:off x="774924" y="2333425"/>
            <a:ext cx="3768694" cy="1080209"/>
            <a:chOff x="774924" y="2333425"/>
            <a:chExt cx="3768694" cy="1080209"/>
          </a:xfrm>
        </p:grpSpPr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37085869-AE23-4A47-21D4-015F3694A83D}"/>
                </a:ext>
              </a:extLst>
            </p:cNvPr>
            <p:cNvGrpSpPr/>
            <p:nvPr/>
          </p:nvGrpSpPr>
          <p:grpSpPr>
            <a:xfrm>
              <a:off x="774924" y="2333425"/>
              <a:ext cx="3768694" cy="1080209"/>
              <a:chOff x="774924" y="2333425"/>
              <a:chExt cx="3768694" cy="1080209"/>
            </a:xfrm>
          </p:grpSpPr>
          <p:sp>
            <p:nvSpPr>
              <p:cNvPr id="426" name="Rounded Rectangle 425">
                <a:extLst>
                  <a:ext uri="{FF2B5EF4-FFF2-40B4-BE49-F238E27FC236}">
                    <a16:creationId xmlns:a16="http://schemas.microsoft.com/office/drawing/2014/main" id="{7978EBC0-A5F3-DA72-1221-B05E27294502}"/>
                  </a:ext>
                </a:extLst>
              </p:cNvPr>
              <p:cNvSpPr/>
              <p:nvPr/>
            </p:nvSpPr>
            <p:spPr>
              <a:xfrm>
                <a:off x="1061249" y="2333425"/>
                <a:ext cx="3482369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6CFFBB53-793C-2C71-3556-6CE7695CCBA4}"/>
                  </a:ext>
                </a:extLst>
              </p:cNvPr>
              <p:cNvGrpSpPr/>
              <p:nvPr/>
            </p:nvGrpSpPr>
            <p:grpSpPr>
              <a:xfrm>
                <a:off x="774924" y="2364486"/>
                <a:ext cx="203023" cy="1007530"/>
                <a:chOff x="743701" y="2329134"/>
                <a:chExt cx="203023" cy="1007530"/>
              </a:xfrm>
            </p:grpSpPr>
            <p:sp>
              <p:nvSpPr>
                <p:cNvPr id="424" name="TextBox 423">
                  <a:extLst>
                    <a:ext uri="{FF2B5EF4-FFF2-40B4-BE49-F238E27FC236}">
                      <a16:creationId xmlns:a16="http://schemas.microsoft.com/office/drawing/2014/main" id="{276AC674-D4CE-E6C9-2AE6-7EA05E54B937}"/>
                    </a:ext>
                  </a:extLst>
                </p:cNvPr>
                <p:cNvSpPr txBox="1"/>
                <p:nvPr/>
              </p:nvSpPr>
              <p:spPr>
                <a:xfrm rot="16200000">
                  <a:off x="444672" y="2851485"/>
                  <a:ext cx="801081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Translating</a:t>
                  </a:r>
                </a:p>
              </p:txBody>
            </p:sp>
            <p:pic>
              <p:nvPicPr>
                <p:cNvPr id="425" name="Picture 424">
                  <a:extLst>
                    <a:ext uri="{FF2B5EF4-FFF2-40B4-BE49-F238E27FC236}">
                      <a16:creationId xmlns:a16="http://schemas.microsoft.com/office/drawing/2014/main" id="{7C2C208A-FCA0-8F04-DF95-D678E6CF7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3701" y="2329134"/>
                  <a:ext cx="203023" cy="2030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93922741-306C-C2F3-B2B9-FA52091CA751}"/>
                </a:ext>
              </a:extLst>
            </p:cNvPr>
            <p:cNvGrpSpPr/>
            <p:nvPr/>
          </p:nvGrpSpPr>
          <p:grpSpPr>
            <a:xfrm>
              <a:off x="1229019" y="2520432"/>
              <a:ext cx="3216392" cy="695637"/>
              <a:chOff x="1229019" y="2520432"/>
              <a:chExt cx="3216392" cy="695637"/>
            </a:xfrm>
          </p:grpSpPr>
          <p:grpSp>
            <p:nvGrpSpPr>
              <p:cNvPr id="691" name="Group 690">
                <a:extLst>
                  <a:ext uri="{FF2B5EF4-FFF2-40B4-BE49-F238E27FC236}">
                    <a16:creationId xmlns:a16="http://schemas.microsoft.com/office/drawing/2014/main" id="{1E212967-3482-BA09-9949-B0972567A6C3}"/>
                  </a:ext>
                </a:extLst>
              </p:cNvPr>
              <p:cNvGrpSpPr/>
              <p:nvPr/>
            </p:nvGrpSpPr>
            <p:grpSpPr>
              <a:xfrm>
                <a:off x="1229019" y="2520432"/>
                <a:ext cx="947437" cy="695637"/>
                <a:chOff x="1370689" y="2521673"/>
                <a:chExt cx="947437" cy="695637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DEAD6161-85AF-E7C3-B254-A3569028B128}"/>
                    </a:ext>
                  </a:extLst>
                </p:cNvPr>
                <p:cNvGrpSpPr/>
                <p:nvPr/>
              </p:nvGrpSpPr>
              <p:grpSpPr>
                <a:xfrm>
                  <a:off x="1370689" y="2697693"/>
                  <a:ext cx="947437" cy="519617"/>
                  <a:chOff x="857024" y="3582248"/>
                  <a:chExt cx="1152144" cy="631887"/>
                </a:xfrm>
              </p:grpSpPr>
              <p:pic>
                <p:nvPicPr>
                  <p:cNvPr id="434" name="Picture 433">
                    <a:extLst>
                      <a:ext uri="{FF2B5EF4-FFF2-40B4-BE49-F238E27FC236}">
                        <a16:creationId xmlns:a16="http://schemas.microsoft.com/office/drawing/2014/main" id="{C67F33A7-7C5B-4842-FFB8-295EE2C6F1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0501" b="19645"/>
                  <a:stretch/>
                </p:blipFill>
                <p:spPr>
                  <a:xfrm>
                    <a:off x="857024" y="3582248"/>
                    <a:ext cx="1152144" cy="631887"/>
                  </a:xfrm>
                  <a:prstGeom prst="rect">
                    <a:avLst/>
                  </a:prstGeom>
                </p:spPr>
              </p:pic>
              <p:pic>
                <p:nvPicPr>
                  <p:cNvPr id="435" name="Picture 434">
                    <a:extLst>
                      <a:ext uri="{FF2B5EF4-FFF2-40B4-BE49-F238E27FC236}">
                        <a16:creationId xmlns:a16="http://schemas.microsoft.com/office/drawing/2014/main" id="{49D541EC-DAF4-86D5-C685-6BA840CEE4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209708" y="3643487"/>
                    <a:ext cx="446777" cy="40938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33" name="TextBox 432">
                  <a:extLst>
                    <a:ext uri="{FF2B5EF4-FFF2-40B4-BE49-F238E27FC236}">
                      <a16:creationId xmlns:a16="http://schemas.microsoft.com/office/drawing/2014/main" id="{BB7E211D-F7A3-1C99-CBFC-4F86FE3964F0}"/>
                    </a:ext>
                  </a:extLst>
                </p:cNvPr>
                <p:cNvSpPr txBox="1"/>
                <p:nvPr/>
              </p:nvSpPr>
              <p:spPr>
                <a:xfrm>
                  <a:off x="1450993" y="2521673"/>
                  <a:ext cx="786825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Basecalling</a:t>
                  </a:r>
                </a:p>
              </p:txBody>
            </p:sp>
          </p:grpSp>
          <p:grpSp>
            <p:nvGrpSpPr>
              <p:cNvPr id="698" name="Group 697">
                <a:extLst>
                  <a:ext uri="{FF2B5EF4-FFF2-40B4-BE49-F238E27FC236}">
                    <a16:creationId xmlns:a16="http://schemas.microsoft.com/office/drawing/2014/main" id="{73CF9FB7-BFB6-FE40-C761-26E9FE88E5A6}"/>
                  </a:ext>
                </a:extLst>
              </p:cNvPr>
              <p:cNvGrpSpPr/>
              <p:nvPr/>
            </p:nvGrpSpPr>
            <p:grpSpPr>
              <a:xfrm>
                <a:off x="2918363" y="2609260"/>
                <a:ext cx="1527048" cy="532154"/>
                <a:chOff x="2918363" y="2609260"/>
                <a:chExt cx="1527048" cy="532154"/>
              </a:xfrm>
            </p:grpSpPr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0F42F0B0-0C78-DE0C-ACA8-C94DD671723C}"/>
                    </a:ext>
                  </a:extLst>
                </p:cNvPr>
                <p:cNvSpPr/>
                <p:nvPr/>
              </p:nvSpPr>
              <p:spPr>
                <a:xfrm>
                  <a:off x="2918363" y="2975988"/>
                  <a:ext cx="1527048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CC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63DBE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C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4D88A24C-33D8-C9DE-165F-BEBED5AC1109}"/>
                    </a:ext>
                  </a:extLst>
                </p:cNvPr>
                <p:cNvSpPr txBox="1"/>
                <p:nvPr/>
              </p:nvSpPr>
              <p:spPr>
                <a:xfrm>
                  <a:off x="3078991" y="2609260"/>
                  <a:ext cx="1205792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 err="1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Basecalled</a:t>
                  </a:r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Sequencing Data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971BF8A-EF4B-96C9-267B-BCDC6EC61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8390" y="2871765"/>
                <a:ext cx="59803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D1434567-4E10-7CF3-FBD4-25A702D5887C}"/>
              </a:ext>
            </a:extLst>
          </p:cNvPr>
          <p:cNvGrpSpPr/>
          <p:nvPr/>
        </p:nvGrpSpPr>
        <p:grpSpPr>
          <a:xfrm>
            <a:off x="4723176" y="2269235"/>
            <a:ext cx="3623673" cy="1198031"/>
            <a:chOff x="4723176" y="2269235"/>
            <a:chExt cx="3623673" cy="1198031"/>
          </a:xfrm>
        </p:grpSpPr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14B5D5EF-7ED6-5108-7FF8-D7F645DB6C72}"/>
                </a:ext>
              </a:extLst>
            </p:cNvPr>
            <p:cNvGrpSpPr/>
            <p:nvPr/>
          </p:nvGrpSpPr>
          <p:grpSpPr>
            <a:xfrm>
              <a:off x="4723176" y="2269235"/>
              <a:ext cx="3623673" cy="1198031"/>
              <a:chOff x="4723176" y="2269235"/>
              <a:chExt cx="3623673" cy="1198031"/>
            </a:xfrm>
          </p:grpSpPr>
          <p:sp>
            <p:nvSpPr>
              <p:cNvPr id="440" name="Rounded Rectangle 439">
                <a:extLst>
                  <a:ext uri="{FF2B5EF4-FFF2-40B4-BE49-F238E27FC236}">
                    <a16:creationId xmlns:a16="http://schemas.microsoft.com/office/drawing/2014/main" id="{63F31FB9-A749-9B67-67CC-56699FBEFD8B}"/>
                  </a:ext>
                </a:extLst>
              </p:cNvPr>
              <p:cNvSpPr/>
              <p:nvPr/>
            </p:nvSpPr>
            <p:spPr>
              <a:xfrm>
                <a:off x="4723176" y="2329257"/>
                <a:ext cx="3359575" cy="1080209"/>
              </a:xfrm>
              <a:prstGeom prst="roundRect">
                <a:avLst/>
              </a:prstGeom>
              <a:solidFill>
                <a:srgbClr val="FEEADB"/>
              </a:solidFill>
              <a:ln w="31750" cap="flat" cmpd="sng" algn="ctr">
                <a:solidFill>
                  <a:srgbClr val="E46C0B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B8B007D8-3496-1D2D-EEA9-0D12358BC00C}"/>
                  </a:ext>
                </a:extLst>
              </p:cNvPr>
              <p:cNvGrpSpPr/>
              <p:nvPr/>
            </p:nvGrpSpPr>
            <p:grpSpPr>
              <a:xfrm>
                <a:off x="8143826" y="2269235"/>
                <a:ext cx="203023" cy="1198031"/>
                <a:chOff x="8163309" y="2224095"/>
                <a:chExt cx="203023" cy="1198031"/>
              </a:xfrm>
            </p:grpSpPr>
            <p:pic>
              <p:nvPicPr>
                <p:cNvPr id="438" name="Picture 437">
                  <a:extLst>
                    <a:ext uri="{FF2B5EF4-FFF2-40B4-BE49-F238E27FC236}">
                      <a16:creationId xmlns:a16="http://schemas.microsoft.com/office/drawing/2014/main" id="{F26FC4B5-1C54-C575-5C3D-4A8688CBF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63309" y="2224095"/>
                  <a:ext cx="203023" cy="203022"/>
                </a:xfrm>
                <a:prstGeom prst="rect">
                  <a:avLst/>
                </a:prstGeom>
              </p:spPr>
            </p:pic>
            <p:sp>
              <p:nvSpPr>
                <p:cNvPr id="439" name="TextBox 438">
                  <a:extLst>
                    <a:ext uri="{FF2B5EF4-FFF2-40B4-BE49-F238E27FC236}">
                      <a16:creationId xmlns:a16="http://schemas.microsoft.com/office/drawing/2014/main" id="{56F03013-E800-A5DC-B3C9-407ADDA240BB}"/>
                    </a:ext>
                  </a:extLst>
                </p:cNvPr>
                <p:cNvSpPr txBox="1"/>
                <p:nvPr/>
              </p:nvSpPr>
              <p:spPr>
                <a:xfrm rot="5400000">
                  <a:off x="7767316" y="2839983"/>
                  <a:ext cx="99500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Preprocessing</a:t>
                  </a:r>
                </a:p>
              </p:txBody>
            </p:sp>
          </p:grp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FDE90853-F6F0-AED8-B47C-484AFCFC5171}"/>
                </a:ext>
              </a:extLst>
            </p:cNvPr>
            <p:cNvGrpSpPr/>
            <p:nvPr/>
          </p:nvGrpSpPr>
          <p:grpSpPr>
            <a:xfrm>
              <a:off x="4816118" y="2521673"/>
              <a:ext cx="3122504" cy="684411"/>
              <a:chOff x="4816118" y="2521673"/>
              <a:chExt cx="3122504" cy="684411"/>
            </a:xfrm>
          </p:grpSpPr>
          <p:grpSp>
            <p:nvGrpSpPr>
              <p:cNvPr id="694" name="Group 693">
                <a:extLst>
                  <a:ext uri="{FF2B5EF4-FFF2-40B4-BE49-F238E27FC236}">
                    <a16:creationId xmlns:a16="http://schemas.microsoft.com/office/drawing/2014/main" id="{0524A156-C8B1-C95B-AC3B-B1ADA1D34A4C}"/>
                  </a:ext>
                </a:extLst>
              </p:cNvPr>
              <p:cNvGrpSpPr/>
              <p:nvPr/>
            </p:nvGrpSpPr>
            <p:grpSpPr>
              <a:xfrm>
                <a:off x="6992811" y="2521673"/>
                <a:ext cx="945811" cy="684411"/>
                <a:chOff x="6992811" y="2521673"/>
                <a:chExt cx="945811" cy="684411"/>
              </a:xfrm>
            </p:grpSpPr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CD2C24E5-ED8E-92FA-04A2-B09BB51C3175}"/>
                    </a:ext>
                  </a:extLst>
                </p:cNvPr>
                <p:cNvSpPr txBox="1"/>
                <p:nvPr/>
              </p:nvSpPr>
              <p:spPr>
                <a:xfrm>
                  <a:off x="7085682" y="2521673"/>
                  <a:ext cx="760069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Denoising</a:t>
                  </a:r>
                </a:p>
              </p:txBody>
            </p:sp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id="{62F7A72B-E85E-877C-BC7D-ED31A67D81D7}"/>
                    </a:ext>
                  </a:extLst>
                </p:cNvPr>
                <p:cNvGrpSpPr/>
                <p:nvPr/>
              </p:nvGrpSpPr>
              <p:grpSpPr>
                <a:xfrm>
                  <a:off x="6992811" y="2697693"/>
                  <a:ext cx="945811" cy="508391"/>
                  <a:chOff x="6967405" y="3789559"/>
                  <a:chExt cx="1150167" cy="618235"/>
                </a:xfrm>
              </p:grpSpPr>
              <p:pic>
                <p:nvPicPr>
                  <p:cNvPr id="448" name="Picture 447">
                    <a:extLst>
                      <a:ext uri="{FF2B5EF4-FFF2-40B4-BE49-F238E27FC236}">
                        <a16:creationId xmlns:a16="http://schemas.microsoft.com/office/drawing/2014/main" id="{F16FF8CD-B1F5-3CC8-398A-B3563D104A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19630" b="21708"/>
                  <a:stretch/>
                </p:blipFill>
                <p:spPr>
                  <a:xfrm>
                    <a:off x="6967405" y="3789559"/>
                    <a:ext cx="1150167" cy="618235"/>
                  </a:xfrm>
                  <a:prstGeom prst="rect">
                    <a:avLst/>
                  </a:prstGeom>
                </p:spPr>
              </p:pic>
              <p:pic>
                <p:nvPicPr>
                  <p:cNvPr id="449" name="Graphic 448" descr="Heartbeat with solid fill">
                    <a:extLst>
                      <a:ext uri="{FF2B5EF4-FFF2-40B4-BE49-F238E27FC236}">
                        <a16:creationId xmlns:a16="http://schemas.microsoft.com/office/drawing/2014/main" id="{A931D765-E164-4FCC-85A5-79348355BD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203425" y="3861231"/>
                    <a:ext cx="396519" cy="396519"/>
                  </a:xfrm>
                  <a:prstGeom prst="rect">
                    <a:avLst/>
                  </a:prstGeom>
                </p:spPr>
              </p:pic>
              <p:pic>
                <p:nvPicPr>
                  <p:cNvPr id="450" name="Graphic 449" descr="Heartbeat with solid fill">
                    <a:extLst>
                      <a:ext uri="{FF2B5EF4-FFF2-40B4-BE49-F238E27FC236}">
                        <a16:creationId xmlns:a16="http://schemas.microsoft.com/office/drawing/2014/main" id="{C5BEC400-6E46-37EF-579B-5645CA8962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/>
                </p:blipFill>
                <p:spPr>
                  <a:xfrm>
                    <a:off x="7485034" y="3861231"/>
                    <a:ext cx="396519" cy="39651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B34C8506-7527-D3BD-B918-A17B76E2A122}"/>
                  </a:ext>
                </a:extLst>
              </p:cNvPr>
              <p:cNvGrpSpPr/>
              <p:nvPr/>
            </p:nvGrpSpPr>
            <p:grpSpPr>
              <a:xfrm>
                <a:off x="4816118" y="2609260"/>
                <a:ext cx="1527048" cy="528539"/>
                <a:chOff x="4816118" y="2609260"/>
                <a:chExt cx="1527048" cy="528539"/>
              </a:xfrm>
            </p:grpSpPr>
            <p:sp>
              <p:nvSpPr>
                <p:cNvPr id="444" name="Rectangle 443">
                  <a:extLst>
                    <a:ext uri="{FF2B5EF4-FFF2-40B4-BE49-F238E27FC236}">
                      <a16:creationId xmlns:a16="http://schemas.microsoft.com/office/drawing/2014/main" id="{D1E49A77-561D-CF32-1ACC-8C213A3B1CE8}"/>
                    </a:ext>
                  </a:extLst>
                </p:cNvPr>
                <p:cNvSpPr/>
                <p:nvPr/>
              </p:nvSpPr>
              <p:spPr>
                <a:xfrm>
                  <a:off x="4816118" y="2975988"/>
                  <a:ext cx="1527048" cy="161811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b="1" kern="0" dirty="0">
                      <a:solidFill>
                        <a:srgbClr val="863DBE"/>
                      </a:solidFill>
                      <a:latin typeface="PT Mono" panose="02060509020205020204" pitchFamily="49" charset="77"/>
                    </a:rPr>
                    <a:t>-2.1,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0.3,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7A042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2.3,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-1.4</a:t>
                  </a:r>
                  <a:endParaRPr kumimoji="0" lang="en-CH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445" name="TextBox 444">
                  <a:extLst>
                    <a:ext uri="{FF2B5EF4-FFF2-40B4-BE49-F238E27FC236}">
                      <a16:creationId xmlns:a16="http://schemas.microsoft.com/office/drawing/2014/main" id="{5A4EF25A-2FDE-59C6-9E58-70B11BC762D1}"/>
                    </a:ext>
                  </a:extLst>
                </p:cNvPr>
                <p:cNvSpPr txBox="1"/>
                <p:nvPr/>
              </p:nvSpPr>
              <p:spPr>
                <a:xfrm>
                  <a:off x="4985673" y="2609260"/>
                  <a:ext cx="1191415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Denoised Raw </a:t>
                  </a:r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Sequencing Data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34FE8BD-8510-7CB1-37B7-734537A22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0808" y="2868251"/>
                <a:ext cx="5943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E5EE7-738D-A17E-AB3C-408126D5F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48" y="1368800"/>
            <a:ext cx="783109" cy="498634"/>
          </a:xfrm>
          <a:prstGeom prst="rect">
            <a:avLst/>
          </a:prstGeom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F33112E-B608-80FC-E872-DEA61E40D797}"/>
              </a:ext>
            </a:extLst>
          </p:cNvPr>
          <p:cNvCxnSpPr>
            <a:cxnSpLocks/>
          </p:cNvCxnSpPr>
          <p:nvPr/>
        </p:nvCxnSpPr>
        <p:spPr>
          <a:xfrm rot="5400000">
            <a:off x="4053933" y="-381909"/>
            <a:ext cx="566928" cy="5257800"/>
          </a:xfrm>
          <a:prstGeom prst="bentConnector3">
            <a:avLst>
              <a:gd name="adj1" fmla="val 4024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335375-23D6-B14D-F147-90B5D067E1A7}"/>
              </a:ext>
            </a:extLst>
          </p:cNvPr>
          <p:cNvCxnSpPr>
            <a:cxnSpLocks/>
          </p:cNvCxnSpPr>
          <p:nvPr/>
        </p:nvCxnSpPr>
        <p:spPr>
          <a:xfrm flipH="1">
            <a:off x="7465717" y="1963527"/>
            <a:ext cx="547" cy="5680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0458F404-F96C-8B58-3EDF-2461EA14A0BB}"/>
              </a:ext>
            </a:extLst>
          </p:cNvPr>
          <p:cNvGrpSpPr/>
          <p:nvPr/>
        </p:nvGrpSpPr>
        <p:grpSpPr>
          <a:xfrm>
            <a:off x="707158" y="5238395"/>
            <a:ext cx="7375591" cy="1382727"/>
            <a:chOff x="707158" y="5238395"/>
            <a:chExt cx="7375591" cy="1382727"/>
          </a:xfrm>
        </p:grpSpPr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DCC920B4-9A22-28B3-864B-1B2B51EA657E}"/>
                </a:ext>
              </a:extLst>
            </p:cNvPr>
            <p:cNvGrpSpPr/>
            <p:nvPr/>
          </p:nvGrpSpPr>
          <p:grpSpPr>
            <a:xfrm>
              <a:off x="707158" y="5238395"/>
              <a:ext cx="7375591" cy="1382727"/>
              <a:chOff x="707158" y="5238395"/>
              <a:chExt cx="7375591" cy="1382727"/>
            </a:xfrm>
          </p:grpSpPr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817B1564-36E6-6486-8838-245CB3BA3B63}"/>
                  </a:ext>
                </a:extLst>
              </p:cNvPr>
              <p:cNvGrpSpPr/>
              <p:nvPr/>
            </p:nvGrpSpPr>
            <p:grpSpPr>
              <a:xfrm>
                <a:off x="1061249" y="5600384"/>
                <a:ext cx="2124439" cy="947425"/>
                <a:chOff x="1061249" y="5600384"/>
                <a:chExt cx="2124439" cy="947425"/>
              </a:xfrm>
            </p:grpSpPr>
            <p:sp>
              <p:nvSpPr>
                <p:cNvPr id="362" name="Rounded Rectangle 361">
                  <a:extLst>
                    <a:ext uri="{FF2B5EF4-FFF2-40B4-BE49-F238E27FC236}">
                      <a16:creationId xmlns:a16="http://schemas.microsoft.com/office/drawing/2014/main" id="{BF8EF6A9-9056-DA29-09B5-3675E3240DF9}"/>
                    </a:ext>
                  </a:extLst>
                </p:cNvPr>
                <p:cNvSpPr/>
                <p:nvPr/>
              </p:nvSpPr>
              <p:spPr>
                <a:xfrm>
                  <a:off x="1061249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76F757E-A609-8C77-E0CF-CCC57930F9EA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364" name="TextBox 363">
                    <a:extLst>
                      <a:ext uri="{FF2B5EF4-FFF2-40B4-BE49-F238E27FC236}">
                        <a16:creationId xmlns:a16="http://schemas.microsoft.com/office/drawing/2014/main" id="{09237E83-6C0D-9A6D-098E-C64B2102DCC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9583" y="5660342"/>
                    <a:ext cx="719040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54578288-2767-F4DC-B451-9752EBA75D31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CH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9BD5"/>
                      </a:solidFill>
                      <a:effectLst/>
                      <a:uLnTx/>
                      <a:uFillTx/>
                      <a:latin typeface="Corbel" panose="020B0503020204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66" name="Straight Arrow Connector 365">
                    <a:extLst>
                      <a:ext uri="{FF2B5EF4-FFF2-40B4-BE49-F238E27FC236}">
                        <a16:creationId xmlns:a16="http://schemas.microsoft.com/office/drawing/2014/main" id="{A88DF880-8AED-342A-77B6-ADAAD6EB33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C4033589-A9F3-600F-04EA-977B1AE818D0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E113B1A4-63A0-F5CD-6F20-6DFC68BD5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7C25A429-8FC7-AC7B-CD1D-910FC43B3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5A05DC1D-41DA-B56D-0FDE-8BA821C69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4F152C31-C798-65E3-65FF-D8979A6AF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74B0C184-AC32-DD8D-CE0C-CF9FEB7DF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979AA528-225D-70BC-7445-691CDE0CB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5" name="Group 724">
                <a:extLst>
                  <a:ext uri="{FF2B5EF4-FFF2-40B4-BE49-F238E27FC236}">
                    <a16:creationId xmlns:a16="http://schemas.microsoft.com/office/drawing/2014/main" id="{2CF840A0-C8A4-18D2-74AD-B79CA873B886}"/>
                  </a:ext>
                </a:extLst>
              </p:cNvPr>
              <p:cNvGrpSpPr/>
              <p:nvPr/>
            </p:nvGrpSpPr>
            <p:grpSpPr>
              <a:xfrm>
                <a:off x="3324895" y="5600384"/>
                <a:ext cx="2124439" cy="947425"/>
                <a:chOff x="3324895" y="5600384"/>
                <a:chExt cx="2124439" cy="947425"/>
              </a:xfrm>
            </p:grpSpPr>
            <p:sp>
              <p:nvSpPr>
                <p:cNvPr id="348" name="Rounded Rectangle 347">
                  <a:extLst>
                    <a:ext uri="{FF2B5EF4-FFF2-40B4-BE49-F238E27FC236}">
                      <a16:creationId xmlns:a16="http://schemas.microsoft.com/office/drawing/2014/main" id="{D6217B73-3122-0C81-A867-24E0CD06DBFE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04F2EB86-C985-F448-2D95-9217B283235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50" name="TextBox 349">
                    <a:extLst>
                      <a:ext uri="{FF2B5EF4-FFF2-40B4-BE49-F238E27FC236}">
                        <a16:creationId xmlns:a16="http://schemas.microsoft.com/office/drawing/2014/main" id="{2B3824D5-8C1F-5022-2B8B-C40CD1295FAD}"/>
                      </a:ext>
                    </a:extLst>
                  </p:cNvPr>
                  <p:cNvSpPr txBox="1"/>
                  <p:nvPr/>
                </p:nvSpPr>
                <p:spPr>
                  <a:xfrm>
                    <a:off x="3862045" y="5660342"/>
                    <a:ext cx="1050139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4795BA32-DC3B-D859-AAD3-23D3EBDC8D30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4F99E7E2-E057-0A62-369E-9025E34079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56" name="Rectangle 355">
                        <a:extLst>
                          <a:ext uri="{FF2B5EF4-FFF2-40B4-BE49-F238E27FC236}">
                            <a16:creationId xmlns:a16="http://schemas.microsoft.com/office/drawing/2014/main" id="{2A62A442-1467-57DC-63FD-1ABD6C6F3C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62F99DFA-74C9-8CF5-AD5C-FA0E645D46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63932CFD-30C4-2C7A-AFFC-41396AF9AE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1F6A703E-D0A1-8A88-A5D1-64572F4B4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ABFAD21-2F9C-CF10-883B-DC9775E72B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E10AC318-5A1C-B34B-6085-462505CDE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A46F32F7-2E9B-38BB-1922-D23FD8067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CE5E3A8C-6404-14A3-0E74-1E5CE647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8BB5CDC5-9AE1-B055-6DC4-53144AFB985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9BD5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7" name="Group 726">
                <a:extLst>
                  <a:ext uri="{FF2B5EF4-FFF2-40B4-BE49-F238E27FC236}">
                    <a16:creationId xmlns:a16="http://schemas.microsoft.com/office/drawing/2014/main" id="{EB04B69E-EEB6-7915-FA32-CBF1920A3008}"/>
                  </a:ext>
                </a:extLst>
              </p:cNvPr>
              <p:cNvGrpSpPr/>
              <p:nvPr/>
            </p:nvGrpSpPr>
            <p:grpSpPr>
              <a:xfrm>
                <a:off x="5588542" y="5238395"/>
                <a:ext cx="2494207" cy="1309415"/>
                <a:chOff x="5588542" y="5238395"/>
                <a:chExt cx="2494207" cy="1309415"/>
              </a:xfrm>
            </p:grpSpPr>
            <p:sp>
              <p:nvSpPr>
                <p:cNvPr id="334" name="Rounded Rectangle 333">
                  <a:extLst>
                    <a:ext uri="{FF2B5EF4-FFF2-40B4-BE49-F238E27FC236}">
                      <a16:creationId xmlns:a16="http://schemas.microsoft.com/office/drawing/2014/main" id="{E06345AD-8B7F-BB1B-A321-878E3C955FBB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7E748B6F-77B1-9563-E2CF-04696A9A4C2F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336" name="TextBox 335">
                    <a:extLst>
                      <a:ext uri="{FF2B5EF4-FFF2-40B4-BE49-F238E27FC236}">
                        <a16:creationId xmlns:a16="http://schemas.microsoft.com/office/drawing/2014/main" id="{23E83656-16AA-854D-274C-40F3BD8F39B8}"/>
                      </a:ext>
                    </a:extLst>
                  </p:cNvPr>
                  <p:cNvSpPr txBox="1"/>
                  <p:nvPr/>
                </p:nvSpPr>
                <p:spPr>
                  <a:xfrm>
                    <a:off x="6326221" y="5660342"/>
                    <a:ext cx="1018846" cy="1692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kumimoji="0" lang="en-US" sz="11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5BB26780-33DB-3C2D-9B25-FB7D2399A9FE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338" name="Chart 337">
                      <a:extLst>
                        <a:ext uri="{FF2B5EF4-FFF2-40B4-BE49-F238E27FC236}">
                          <a16:creationId xmlns:a16="http://schemas.microsoft.com/office/drawing/2014/main" id="{BFA19B08-98BD-66E8-A254-4009275E44C8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9"/>
                    </a:graphicData>
                  </a:graphic>
                </p:graphicFrame>
                <p:grpSp>
                  <p:nvGrpSpPr>
                    <p:cNvPr id="339" name="Group 338">
                      <a:extLst>
                        <a:ext uri="{FF2B5EF4-FFF2-40B4-BE49-F238E27FC236}">
                          <a16:creationId xmlns:a16="http://schemas.microsoft.com/office/drawing/2014/main" id="{E54120EF-98DD-C0BF-FC4A-FF4CC2C1EB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346" name="Straight Arrow Connector 345">
                        <a:extLst>
                          <a:ext uri="{FF2B5EF4-FFF2-40B4-BE49-F238E27FC236}">
                            <a16:creationId xmlns:a16="http://schemas.microsoft.com/office/drawing/2014/main" id="{331DB3CA-F649-797D-188B-3C731DCAD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28F5630E-78C6-3473-CD03-B18964577D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0" name="Group 339">
                      <a:extLst>
                        <a:ext uri="{FF2B5EF4-FFF2-40B4-BE49-F238E27FC236}">
                          <a16:creationId xmlns:a16="http://schemas.microsoft.com/office/drawing/2014/main" id="{C7E4B802-72DE-D2B4-A3A0-774BDC1E5D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344" name="Straight Arrow Connector 343">
                        <a:extLst>
                          <a:ext uri="{FF2B5EF4-FFF2-40B4-BE49-F238E27FC236}">
                            <a16:creationId xmlns:a16="http://schemas.microsoft.com/office/drawing/2014/main" id="{2BA49002-10FF-8A69-7F78-9FB2D9540B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5" name="Rectangle 344">
                        <a:extLst>
                          <a:ext uri="{FF2B5EF4-FFF2-40B4-BE49-F238E27FC236}">
                            <a16:creationId xmlns:a16="http://schemas.microsoft.com/office/drawing/2014/main" id="{D284480A-BB9C-3834-A790-AC7920B96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41" name="Group 340">
                      <a:extLst>
                        <a:ext uri="{FF2B5EF4-FFF2-40B4-BE49-F238E27FC236}">
                          <a16:creationId xmlns:a16="http://schemas.microsoft.com/office/drawing/2014/main" id="{CB8676A1-0515-3B66-9C8F-35F90B49F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342" name="Straight Arrow Connector 341">
                        <a:extLst>
                          <a:ext uri="{FF2B5EF4-FFF2-40B4-BE49-F238E27FC236}">
                            <a16:creationId xmlns:a16="http://schemas.microsoft.com/office/drawing/2014/main" id="{B0F7C2C2-CC2E-EF8F-7606-EC3D8A7D4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3" name="Rectangle 342">
                        <a:extLst>
                          <a:ext uri="{FF2B5EF4-FFF2-40B4-BE49-F238E27FC236}">
                            <a16:creationId xmlns:a16="http://schemas.microsoft.com/office/drawing/2014/main" id="{E311ECA3-F7EE-690B-892C-348921A40F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CH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C404B8A8-2EDF-6E8C-50C3-730FCEEACEFF}"/>
                  </a:ext>
                </a:extLst>
              </p:cNvPr>
              <p:cNvGrpSpPr/>
              <p:nvPr/>
            </p:nvGrpSpPr>
            <p:grpSpPr>
              <a:xfrm>
                <a:off x="707158" y="5527069"/>
                <a:ext cx="338554" cy="1094053"/>
                <a:chOff x="687894" y="5459568"/>
                <a:chExt cx="338554" cy="1094053"/>
              </a:xfrm>
            </p:grpSpPr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1DA88CC3-C161-8577-CCB7-D26A187E3568}"/>
                    </a:ext>
                  </a:extLst>
                </p:cNvPr>
                <p:cNvSpPr txBox="1"/>
                <p:nvPr/>
              </p:nvSpPr>
              <p:spPr>
                <a:xfrm rot="16200000">
                  <a:off x="410352" y="5937526"/>
                  <a:ext cx="893637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Downstream Analysis</a:t>
                  </a:r>
                </a:p>
              </p:txBody>
            </p:sp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id="{0B94B2A2-1A92-4112-279A-D0E47607BF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998" y="5459568"/>
                  <a:ext cx="198345" cy="19697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40BBE60A-DBFB-A067-65A8-CC18E8E9304A}"/>
                </a:ext>
              </a:extLst>
            </p:cNvPr>
            <p:cNvGrpSpPr/>
            <p:nvPr/>
          </p:nvGrpSpPr>
          <p:grpSpPr>
            <a:xfrm>
              <a:off x="2123470" y="5318426"/>
              <a:ext cx="4712176" cy="281959"/>
              <a:chOff x="2123470" y="5318426"/>
              <a:chExt cx="4712176" cy="281959"/>
            </a:xfrm>
          </p:grpSpPr>
          <p:cxnSp>
            <p:nvCxnSpPr>
              <p:cNvPr id="61" name="Elbow Connector 60">
                <a:extLst>
                  <a:ext uri="{FF2B5EF4-FFF2-40B4-BE49-F238E27FC236}">
                    <a16:creationId xmlns:a16="http://schemas.microsoft.com/office/drawing/2014/main" id="{F318F72D-F3D3-31BE-10BF-DCB0805237C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Elbow Connector 453">
                <a:extLst>
                  <a:ext uri="{FF2B5EF4-FFF2-40B4-BE49-F238E27FC236}">
                    <a16:creationId xmlns:a16="http://schemas.microsoft.com/office/drawing/2014/main" id="{AA5109A2-20AC-D6D3-1C7F-70ACF3106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Arrow Connector 655">
                <a:extLst>
                  <a:ext uri="{FF2B5EF4-FFF2-40B4-BE49-F238E27FC236}">
                    <a16:creationId xmlns:a16="http://schemas.microsoft.com/office/drawing/2014/main" id="{D5BFD41B-C1ED-9302-0D1E-EA796C3DF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114" y="5318426"/>
                <a:ext cx="1" cy="2819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89CEB99E-F2B1-21A5-109D-2E65F43E8C2F}"/>
              </a:ext>
            </a:extLst>
          </p:cNvPr>
          <p:cNvGrpSpPr/>
          <p:nvPr/>
        </p:nvGrpSpPr>
        <p:grpSpPr>
          <a:xfrm>
            <a:off x="1684039" y="4271944"/>
            <a:ext cx="1916663" cy="463793"/>
            <a:chOff x="5562476" y="4297218"/>
            <a:chExt cx="1916663" cy="463793"/>
          </a:xfrm>
        </p:grpSpPr>
        <p:pic>
          <p:nvPicPr>
            <p:cNvPr id="326" name="Graphic 325" descr="Magnifying glass with solid fill">
              <a:extLst>
                <a:ext uri="{FF2B5EF4-FFF2-40B4-BE49-F238E27FC236}">
                  <a16:creationId xmlns:a16="http://schemas.microsoft.com/office/drawing/2014/main" id="{3CF6E8D7-4934-0393-2FA5-80E0038A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7015346" y="4297218"/>
              <a:ext cx="463793" cy="463793"/>
            </a:xfrm>
            <a:prstGeom prst="rect">
              <a:avLst/>
            </a:prstGeom>
          </p:spPr>
        </p:pic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4ADAFDA9-6DD9-1816-4393-5F5D661453A3}"/>
                </a:ext>
              </a:extLst>
            </p:cNvPr>
            <p:cNvSpPr txBox="1"/>
            <p:nvPr/>
          </p:nvSpPr>
          <p:spPr>
            <a:xfrm>
              <a:off x="5562476" y="4424329"/>
              <a:ext cx="1483597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Identifying the origin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2D9F502C-B80A-104C-A752-A1B020DB5B8A}"/>
              </a:ext>
            </a:extLst>
          </p:cNvPr>
          <p:cNvGrpSpPr/>
          <p:nvPr/>
        </p:nvGrpSpPr>
        <p:grpSpPr>
          <a:xfrm>
            <a:off x="3581892" y="4106258"/>
            <a:ext cx="1887254" cy="816064"/>
            <a:chOff x="3581892" y="4106258"/>
            <a:chExt cx="1887254" cy="816064"/>
          </a:xfrm>
        </p:grpSpPr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4D2BE02-6D15-0EFF-A909-DA9F3A6872F5}"/>
                </a:ext>
              </a:extLst>
            </p:cNvPr>
            <p:cNvGrpSpPr/>
            <p:nvPr/>
          </p:nvGrpSpPr>
          <p:grpSpPr>
            <a:xfrm>
              <a:off x="4038464" y="4106258"/>
              <a:ext cx="1430682" cy="816064"/>
              <a:chOff x="4038464" y="4106258"/>
              <a:chExt cx="1430682" cy="816064"/>
            </a:xfrm>
          </p:grpSpPr>
          <p:cxnSp>
            <p:nvCxnSpPr>
              <p:cNvPr id="763" name="Straight Arrow Connector 762">
                <a:extLst>
                  <a:ext uri="{FF2B5EF4-FFF2-40B4-BE49-F238E27FC236}">
                    <a16:creationId xmlns:a16="http://schemas.microsoft.com/office/drawing/2014/main" id="{1CB83149-3D58-FC53-BA05-994D37E7B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3721" y="4110609"/>
                <a:ext cx="2013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Arrow Connector 785">
                <a:extLst>
                  <a:ext uri="{FF2B5EF4-FFF2-40B4-BE49-F238E27FC236}">
                    <a16:creationId xmlns:a16="http://schemas.microsoft.com/office/drawing/2014/main" id="{3E5E4399-E246-A9CA-EC37-34462BBFA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6326" y="4115429"/>
                <a:ext cx="82820" cy="80642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Arrow Connector 792">
                <a:extLst>
                  <a:ext uri="{FF2B5EF4-FFF2-40B4-BE49-F238E27FC236}">
                    <a16:creationId xmlns:a16="http://schemas.microsoft.com/office/drawing/2014/main" id="{3E9F50C8-33EA-70CF-A5E1-8CA6DCBC0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019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Arrow Connector 794">
                <a:extLst>
                  <a:ext uri="{FF2B5EF4-FFF2-40B4-BE49-F238E27FC236}">
                    <a16:creationId xmlns:a16="http://schemas.microsoft.com/office/drawing/2014/main" id="{ED88162C-911F-0043-5786-F00620C1A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667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Arrow Connector 795">
                <a:extLst>
                  <a:ext uri="{FF2B5EF4-FFF2-40B4-BE49-F238E27FC236}">
                    <a16:creationId xmlns:a16="http://schemas.microsoft.com/office/drawing/2014/main" id="{1E955DCD-59CF-AFE1-52B7-0DD4B0C75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314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Arrow Connector 796">
                <a:extLst>
                  <a:ext uri="{FF2B5EF4-FFF2-40B4-BE49-F238E27FC236}">
                    <a16:creationId xmlns:a16="http://schemas.microsoft.com/office/drawing/2014/main" id="{7F07EF5B-C074-1F26-C621-D7B712B6A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962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Arrow Connector 797">
                <a:extLst>
                  <a:ext uri="{FF2B5EF4-FFF2-40B4-BE49-F238E27FC236}">
                    <a16:creationId xmlns:a16="http://schemas.microsoft.com/office/drawing/2014/main" id="{2D2AB6CB-5162-666A-405B-AED05EF7A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6094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Straight Arrow Connector 798">
                <a:extLst>
                  <a:ext uri="{FF2B5EF4-FFF2-40B4-BE49-F238E27FC236}">
                    <a16:creationId xmlns:a16="http://schemas.microsoft.com/office/drawing/2014/main" id="{FF8868EC-0891-3468-BD87-128FA43E4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2568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Arrow Connector 799">
                <a:extLst>
                  <a:ext uri="{FF2B5EF4-FFF2-40B4-BE49-F238E27FC236}">
                    <a16:creationId xmlns:a16="http://schemas.microsoft.com/office/drawing/2014/main" id="{CB47D65E-A55E-BB0A-51B5-96D81F1CF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9042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Arrow Connector 800">
                <a:extLst>
                  <a:ext uri="{FF2B5EF4-FFF2-40B4-BE49-F238E27FC236}">
                    <a16:creationId xmlns:a16="http://schemas.microsoft.com/office/drawing/2014/main" id="{F0BB1B2A-D840-345B-9150-658838256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5516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Arrow Connector 801">
                <a:extLst>
                  <a:ext uri="{FF2B5EF4-FFF2-40B4-BE49-F238E27FC236}">
                    <a16:creationId xmlns:a16="http://schemas.microsoft.com/office/drawing/2014/main" id="{EB910F41-B112-ECEB-502B-085FD78CC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90" y="4106258"/>
                <a:ext cx="0" cy="8160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Arrow Connector 802">
                <a:extLst>
                  <a:ext uri="{FF2B5EF4-FFF2-40B4-BE49-F238E27FC236}">
                    <a16:creationId xmlns:a16="http://schemas.microsoft.com/office/drawing/2014/main" id="{29ED2CC3-B1C1-CE8A-EE42-A6C71DEFE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8464" y="4110609"/>
                <a:ext cx="0" cy="8117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5" name="Straight Arrow Connector 804">
              <a:extLst>
                <a:ext uri="{FF2B5EF4-FFF2-40B4-BE49-F238E27FC236}">
                  <a16:creationId xmlns:a16="http://schemas.microsoft.com/office/drawing/2014/main" id="{33DCB93B-D511-02DC-36EB-8F5543BA0A7F}"/>
                </a:ext>
              </a:extLst>
            </p:cNvPr>
            <p:cNvCxnSpPr>
              <a:cxnSpLocks/>
            </p:cNvCxnSpPr>
            <p:nvPr/>
          </p:nvCxnSpPr>
          <p:spPr>
            <a:xfrm>
              <a:off x="3581892" y="4538206"/>
              <a:ext cx="4017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" name="Straight Arrow Connector 821">
              <a:extLst>
                <a:ext uri="{FF2B5EF4-FFF2-40B4-BE49-F238E27FC236}">
                  <a16:creationId xmlns:a16="http://schemas.microsoft.com/office/drawing/2014/main" id="{77D30582-990A-3E23-00F1-2B1079492E3D}"/>
                </a:ext>
              </a:extLst>
            </p:cNvPr>
            <p:cNvCxnSpPr>
              <a:cxnSpLocks/>
            </p:cNvCxnSpPr>
            <p:nvPr/>
          </p:nvCxnSpPr>
          <p:spPr>
            <a:xfrm>
              <a:off x="5305231" y="4115429"/>
              <a:ext cx="82820" cy="806423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6" name="Straight Arrow Connector 825">
              <a:extLst>
                <a:ext uri="{FF2B5EF4-FFF2-40B4-BE49-F238E27FC236}">
                  <a16:creationId xmlns:a16="http://schemas.microsoft.com/office/drawing/2014/main" id="{A30D6259-9C22-A7B4-D044-2739AF962BC9}"/>
                </a:ext>
              </a:extLst>
            </p:cNvPr>
            <p:cNvCxnSpPr>
              <a:cxnSpLocks/>
            </p:cNvCxnSpPr>
            <p:nvPr/>
          </p:nvCxnSpPr>
          <p:spPr>
            <a:xfrm>
              <a:off x="5037005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9" name="Straight Arrow Connector 828">
              <a:extLst>
                <a:ext uri="{FF2B5EF4-FFF2-40B4-BE49-F238E27FC236}">
                  <a16:creationId xmlns:a16="http://schemas.microsoft.com/office/drawing/2014/main" id="{15254F54-7F95-1DA7-1B4B-3B81E9C3B812}"/>
                </a:ext>
              </a:extLst>
            </p:cNvPr>
            <p:cNvCxnSpPr>
              <a:cxnSpLocks/>
            </p:cNvCxnSpPr>
            <p:nvPr/>
          </p:nvCxnSpPr>
          <p:spPr>
            <a:xfrm>
              <a:off x="4956602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Arrow Connector 830">
              <a:extLst>
                <a:ext uri="{FF2B5EF4-FFF2-40B4-BE49-F238E27FC236}">
                  <a16:creationId xmlns:a16="http://schemas.microsoft.com/office/drawing/2014/main" id="{990A1061-83B4-F9CC-95FF-59F9B4EE5480}"/>
                </a:ext>
              </a:extLst>
            </p:cNvPr>
            <p:cNvCxnSpPr>
              <a:cxnSpLocks/>
            </p:cNvCxnSpPr>
            <p:nvPr/>
          </p:nvCxnSpPr>
          <p:spPr>
            <a:xfrm>
              <a:off x="5117408" y="4113137"/>
              <a:ext cx="96970" cy="80642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06282D-4F82-600C-278A-3DE8D5ED31CB}"/>
              </a:ext>
            </a:extLst>
          </p:cNvPr>
          <p:cNvSpPr/>
          <p:nvPr/>
        </p:nvSpPr>
        <p:spPr>
          <a:xfrm>
            <a:off x="1229019" y="3783153"/>
            <a:ext cx="6662013" cy="1401080"/>
          </a:xfrm>
          <a:prstGeom prst="rect">
            <a:avLst/>
          </a:prstGeom>
          <a:solidFill>
            <a:srgbClr val="C6E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5" name="Group 654">
            <a:extLst>
              <a:ext uri="{FF2B5EF4-FFF2-40B4-BE49-F238E27FC236}">
                <a16:creationId xmlns:a16="http://schemas.microsoft.com/office/drawing/2014/main" id="{E0455493-232B-B5F4-2A03-BC13DF7D663F}"/>
              </a:ext>
            </a:extLst>
          </p:cNvPr>
          <p:cNvGrpSpPr/>
          <p:nvPr/>
        </p:nvGrpSpPr>
        <p:grpSpPr>
          <a:xfrm>
            <a:off x="1119869" y="3738800"/>
            <a:ext cx="2863731" cy="1534187"/>
            <a:chOff x="1523031" y="3732266"/>
            <a:chExt cx="2627185" cy="1407462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30D53539-E594-165A-1495-A98F36F7F65D}"/>
                </a:ext>
              </a:extLst>
            </p:cNvPr>
            <p:cNvGrpSpPr/>
            <p:nvPr/>
          </p:nvGrpSpPr>
          <p:grpSpPr>
            <a:xfrm>
              <a:off x="1523031" y="3732266"/>
              <a:ext cx="2627185" cy="1407462"/>
              <a:chOff x="751464" y="3026016"/>
              <a:chExt cx="3482480" cy="1865670"/>
            </a:xfrm>
          </p:grpSpPr>
          <p:sp>
            <p:nvSpPr>
              <p:cNvPr id="580" name="Rounded Rectangle 579">
                <a:extLst>
                  <a:ext uri="{FF2B5EF4-FFF2-40B4-BE49-F238E27FC236}">
                    <a16:creationId xmlns:a16="http://schemas.microsoft.com/office/drawing/2014/main" id="{8A9E22CA-4A04-ED0A-5336-01666573F43A}"/>
                  </a:ext>
                </a:extLst>
              </p:cNvPr>
              <p:cNvSpPr/>
              <p:nvPr/>
            </p:nvSpPr>
            <p:spPr>
              <a:xfrm>
                <a:off x="751464" y="3026016"/>
                <a:ext cx="3457305" cy="1865670"/>
              </a:xfrm>
              <a:prstGeom prst="roundRect">
                <a:avLst/>
              </a:prstGeom>
              <a:solidFill>
                <a:srgbClr val="E3F2DA"/>
              </a:solidFill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AE765C77-8A09-0941-9CEE-78CD30292BF9}"/>
                  </a:ext>
                </a:extLst>
              </p:cNvPr>
              <p:cNvGrpSpPr/>
              <p:nvPr/>
            </p:nvGrpSpPr>
            <p:grpSpPr>
              <a:xfrm>
                <a:off x="1107763" y="4610840"/>
                <a:ext cx="1165677" cy="201168"/>
                <a:chOff x="1107763" y="4610840"/>
                <a:chExt cx="1165677" cy="201168"/>
              </a:xfrm>
            </p:grpSpPr>
            <p:sp>
              <p:nvSpPr>
                <p:cNvPr id="622" name="Hexagon 621">
                  <a:extLst>
                    <a:ext uri="{FF2B5EF4-FFF2-40B4-BE49-F238E27FC236}">
                      <a16:creationId xmlns:a16="http://schemas.microsoft.com/office/drawing/2014/main" id="{532B9BC6-0D56-DC15-99C5-571A36C9A6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07763" y="4610840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23" name="Rectangle 622">
                  <a:extLst>
                    <a:ext uri="{FF2B5EF4-FFF2-40B4-BE49-F238E27FC236}">
                      <a16:creationId xmlns:a16="http://schemas.microsoft.com/office/drawing/2014/main" id="{D3DC9683-3F2A-802E-20A8-7C5EEDD211EC}"/>
                    </a:ext>
                  </a:extLst>
                </p:cNvPr>
                <p:cNvSpPr/>
                <p:nvPr/>
              </p:nvSpPr>
              <p:spPr>
                <a:xfrm>
                  <a:off x="1829104" y="4610840"/>
                  <a:ext cx="444336" cy="201168"/>
                </a:xfrm>
                <a:prstGeom prst="rect">
                  <a:avLst/>
                </a:prstGeom>
                <a:solidFill>
                  <a:srgbClr val="DEED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cxnSp>
              <p:nvCxnSpPr>
                <p:cNvPr id="624" name="Straight Arrow Connector 623">
                  <a:extLst>
                    <a:ext uri="{FF2B5EF4-FFF2-40B4-BE49-F238E27FC236}">
                      <a16:creationId xmlns:a16="http://schemas.microsoft.com/office/drawing/2014/main" id="{E6582D6F-A284-6559-72F0-516254459C5D}"/>
                    </a:ext>
                  </a:extLst>
                </p:cNvPr>
                <p:cNvCxnSpPr>
                  <a:cxnSpLocks/>
                  <a:endCxn id="623" idx="1"/>
                </p:cNvCxnSpPr>
                <p:nvPr/>
              </p:nvCxnSpPr>
              <p:spPr>
                <a:xfrm>
                  <a:off x="1607981" y="471142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2" name="Group 581">
                <a:extLst>
                  <a:ext uri="{FF2B5EF4-FFF2-40B4-BE49-F238E27FC236}">
                    <a16:creationId xmlns:a16="http://schemas.microsoft.com/office/drawing/2014/main" id="{E44349EA-6861-5D81-8F6C-02D8E4E6EEE7}"/>
                  </a:ext>
                </a:extLst>
              </p:cNvPr>
              <p:cNvGrpSpPr/>
              <p:nvPr/>
            </p:nvGrpSpPr>
            <p:grpSpPr>
              <a:xfrm>
                <a:off x="865206" y="4106784"/>
                <a:ext cx="1491993" cy="604640"/>
                <a:chOff x="865206" y="4106784"/>
                <a:chExt cx="1491993" cy="604640"/>
              </a:xfrm>
            </p:grpSpPr>
            <p:sp>
              <p:nvSpPr>
                <p:cNvPr id="614" name="Rectangle 613">
                  <a:extLst>
                    <a:ext uri="{FF2B5EF4-FFF2-40B4-BE49-F238E27FC236}">
                      <a16:creationId xmlns:a16="http://schemas.microsoft.com/office/drawing/2014/main" id="{09515D1B-2C01-FBE8-B258-FDE39BEFDFAB}"/>
                    </a:ext>
                  </a:extLst>
                </p:cNvPr>
                <p:cNvSpPr/>
                <p:nvPr/>
              </p:nvSpPr>
              <p:spPr>
                <a:xfrm>
                  <a:off x="865206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Rectangle 614">
                  <a:extLst>
                    <a:ext uri="{FF2B5EF4-FFF2-40B4-BE49-F238E27FC236}">
                      <a16:creationId xmlns:a16="http://schemas.microsoft.com/office/drawing/2014/main" id="{11DF4A9B-A2CA-A61C-0A9F-54E4BFD78BCE}"/>
                    </a:ext>
                  </a:extLst>
                </p:cNvPr>
                <p:cNvSpPr/>
                <p:nvPr/>
              </p:nvSpPr>
              <p:spPr>
                <a:xfrm>
                  <a:off x="1369264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427208A3-C56D-3B85-F897-E3A05158BEE7}"/>
                    </a:ext>
                  </a:extLst>
                </p:cNvPr>
                <p:cNvSpPr/>
                <p:nvPr/>
              </p:nvSpPr>
              <p:spPr>
                <a:xfrm>
                  <a:off x="1873320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3DB7FE75-5D10-09DF-F72F-5295C707543D}"/>
                    </a:ext>
                  </a:extLst>
                </p:cNvPr>
                <p:cNvSpPr/>
                <p:nvPr/>
              </p:nvSpPr>
              <p:spPr>
                <a:xfrm>
                  <a:off x="2150031" y="4106784"/>
                  <a:ext cx="207168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8" name="Elbow Connector 617">
                  <a:extLst>
                    <a:ext uri="{FF2B5EF4-FFF2-40B4-BE49-F238E27FC236}">
                      <a16:creationId xmlns:a16="http://schemas.microsoft.com/office/drawing/2014/main" id="{745B794C-D4C7-8A33-A9AF-1B1112C89343}"/>
                    </a:ext>
                  </a:extLst>
                </p:cNvPr>
                <p:cNvCxnSpPr>
                  <a:cxnSpLocks/>
                  <a:stCxn id="614" idx="2"/>
                  <a:endCxn id="622" idx="3"/>
                </p:cNvCxnSpPr>
                <p:nvPr/>
              </p:nvCxnSpPr>
              <p:spPr>
                <a:xfrm rot="16200000" flipH="1">
                  <a:off x="836540" y="4440201"/>
                  <a:ext cx="403472" cy="13897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Arrow Connector 618">
                  <a:extLst>
                    <a:ext uri="{FF2B5EF4-FFF2-40B4-BE49-F238E27FC236}">
                      <a16:creationId xmlns:a16="http://schemas.microsoft.com/office/drawing/2014/main" id="{0EDBF591-212C-ECEB-0D68-4E49C9D564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3361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Arrow Connector 619">
                  <a:extLst>
                    <a:ext uri="{FF2B5EF4-FFF2-40B4-BE49-F238E27FC236}">
                      <a16:creationId xmlns:a16="http://schemas.microsoft.com/office/drawing/2014/main" id="{54F6B902-9F28-150C-118A-3B41E3637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7417" y="4309329"/>
                  <a:ext cx="0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Arrow Connector 620">
                  <a:extLst>
                    <a:ext uri="{FF2B5EF4-FFF2-40B4-BE49-F238E27FC236}">
                      <a16:creationId xmlns:a16="http://schemas.microsoft.com/office/drawing/2014/main" id="{1A5B5B83-F8C3-A89C-A146-555D1FE0B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53404" y="4309329"/>
                  <a:ext cx="724" cy="24573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3C0038A1-63AE-EE33-50A1-7DAA2EBA59E4}"/>
                  </a:ext>
                </a:extLst>
              </p:cNvPr>
              <p:cNvSpPr txBox="1"/>
              <p:nvPr/>
            </p:nvSpPr>
            <p:spPr>
              <a:xfrm>
                <a:off x="2221125" y="3047058"/>
                <a:ext cx="738034" cy="205852"/>
              </a:xfrm>
              <a:prstGeom prst="rect">
                <a:avLst/>
              </a:prstGeom>
              <a:solidFill>
                <a:srgbClr val="E3F2DA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Indexing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322E0F97-55F5-8141-8F22-D671BFA1FB29}"/>
                  </a:ext>
                </a:extLst>
              </p:cNvPr>
              <p:cNvGrpSpPr/>
              <p:nvPr/>
            </p:nvGrpSpPr>
            <p:grpSpPr>
              <a:xfrm>
                <a:off x="2699792" y="3295686"/>
                <a:ext cx="1314296" cy="1326326"/>
                <a:chOff x="3212862" y="4750268"/>
                <a:chExt cx="1314296" cy="1326326"/>
              </a:xfrm>
            </p:grpSpPr>
            <p:sp>
              <p:nvSpPr>
                <p:cNvPr id="597" name="Rounded Rectangle 596">
                  <a:extLst>
                    <a:ext uri="{FF2B5EF4-FFF2-40B4-BE49-F238E27FC236}">
                      <a16:creationId xmlns:a16="http://schemas.microsoft.com/office/drawing/2014/main" id="{62E0C982-84CB-219E-8157-EC82685DEB6D}"/>
                    </a:ext>
                  </a:extLst>
                </p:cNvPr>
                <p:cNvSpPr/>
                <p:nvPr/>
              </p:nvSpPr>
              <p:spPr>
                <a:xfrm>
                  <a:off x="3225198" y="4750268"/>
                  <a:ext cx="1293122" cy="1326326"/>
                </a:xfrm>
                <a:prstGeom prst="roundRect">
                  <a:avLst>
                    <a:gd name="adj" fmla="val 4157"/>
                  </a:avLst>
                </a:prstGeom>
                <a:solidFill>
                  <a:srgbClr val="DEEDF8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lvl="0" algn="ctr" defTabSz="1600847"/>
                  <a:endParaRPr kumimoji="0" lang="en-US" sz="10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8" name="TextBox 597">
                  <a:extLst>
                    <a:ext uri="{FF2B5EF4-FFF2-40B4-BE49-F238E27FC236}">
                      <a16:creationId xmlns:a16="http://schemas.microsoft.com/office/drawing/2014/main" id="{79737195-2D56-34D4-6E81-BB00C39D3311}"/>
                    </a:ext>
                  </a:extLst>
                </p:cNvPr>
                <p:cNvSpPr txBox="1"/>
                <p:nvPr/>
              </p:nvSpPr>
              <p:spPr>
                <a:xfrm>
                  <a:off x="3355191" y="4750397"/>
                  <a:ext cx="103313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2D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 Table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9" name="Rectangle 598">
                  <a:extLst>
                    <a:ext uri="{FF2B5EF4-FFF2-40B4-BE49-F238E27FC236}">
                      <a16:creationId xmlns:a16="http://schemas.microsoft.com/office/drawing/2014/main" id="{A0F13580-22B3-B8F7-BEE0-3290E10EE824}"/>
                    </a:ext>
                  </a:extLst>
                </p:cNvPr>
                <p:cNvSpPr/>
                <p:nvPr/>
              </p:nvSpPr>
              <p:spPr>
                <a:xfrm>
                  <a:off x="3225198" y="4969162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sp>
              <p:nvSpPr>
                <p:cNvPr id="600" name="Rectangle 599">
                  <a:extLst>
                    <a:ext uri="{FF2B5EF4-FFF2-40B4-BE49-F238E27FC236}">
                      <a16:creationId xmlns:a16="http://schemas.microsoft.com/office/drawing/2014/main" id="{119734B3-713D-1D82-2366-B1254EAE6C8A}"/>
                    </a:ext>
                  </a:extLst>
                </p:cNvPr>
                <p:cNvSpPr/>
                <p:nvPr/>
              </p:nvSpPr>
              <p:spPr>
                <a:xfrm>
                  <a:off x="3225198" y="5170330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0x01</a:t>
                  </a:r>
                </a:p>
              </p:txBody>
            </p:sp>
            <p:sp>
              <p:nvSpPr>
                <p:cNvPr id="601" name="Rectangle 600">
                  <a:extLst>
                    <a:ext uri="{FF2B5EF4-FFF2-40B4-BE49-F238E27FC236}">
                      <a16:creationId xmlns:a16="http://schemas.microsoft.com/office/drawing/2014/main" id="{DD20B849-1C9F-F5F3-1649-120AA68F58D4}"/>
                    </a:ext>
                  </a:extLst>
                </p:cNvPr>
                <p:cNvSpPr/>
                <p:nvPr/>
              </p:nvSpPr>
              <p:spPr>
                <a:xfrm>
                  <a:off x="3225198" y="5659278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0xFF</a:t>
                  </a:r>
                </a:p>
              </p:txBody>
            </p: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AA86B681-33E5-BDD6-192A-94731B46292B}"/>
                    </a:ext>
                  </a:extLst>
                </p:cNvPr>
                <p:cNvCxnSpPr>
                  <a:cxnSpLocks/>
                  <a:endCxn id="599" idx="3"/>
                </p:cNvCxnSpPr>
                <p:nvPr/>
              </p:nvCxnSpPr>
              <p:spPr>
                <a:xfrm flipV="1">
                  <a:off x="3669534" y="5069746"/>
                  <a:ext cx="0" cy="100684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C9D7D454-580F-6525-C252-01ACE6B54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860569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7E5D15D2-D87A-47FD-A986-5FC58B656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25198" y="4965711"/>
                  <a:ext cx="1293122" cy="345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C4305F06-55E7-1B8F-C9A0-5380AA810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170330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CEC2C239-CEC0-2937-8D4A-2BA0BA33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37149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43A0E2B5-2D8A-CCCE-55FD-62EF7929B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5198" y="5659278"/>
                  <a:ext cx="129312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8" name="TextBox 607">
                  <a:extLst>
                    <a:ext uri="{FF2B5EF4-FFF2-40B4-BE49-F238E27FC236}">
                      <a16:creationId xmlns:a16="http://schemas.microsoft.com/office/drawing/2014/main" id="{DA15B2E1-613F-822C-4290-939FFBB60BEB}"/>
                    </a:ext>
                  </a:extLst>
                </p:cNvPr>
                <p:cNvSpPr txBox="1"/>
                <p:nvPr/>
              </p:nvSpPr>
              <p:spPr>
                <a:xfrm rot="5400000">
                  <a:off x="3311656" y="5415395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  <a:endParaRPr lang="en-US" sz="1100" dirty="0">
                    <a:latin typeface=""/>
                  </a:endParaRPr>
                </a:p>
              </p:txBody>
            </p:sp>
            <p:sp>
              <p:nvSpPr>
                <p:cNvPr id="609" name="TextBox 608">
                  <a:extLst>
                    <a:ext uri="{FF2B5EF4-FFF2-40B4-BE49-F238E27FC236}">
                      <a16:creationId xmlns:a16="http://schemas.microsoft.com/office/drawing/2014/main" id="{AE8BE6A7-C5F0-2115-AFB1-DBE52704D15F}"/>
                    </a:ext>
                  </a:extLst>
                </p:cNvPr>
                <p:cNvSpPr txBox="1"/>
                <p:nvPr/>
              </p:nvSpPr>
              <p:spPr>
                <a:xfrm>
                  <a:off x="3212862" y="5861149"/>
                  <a:ext cx="46900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1100" kern="0" dirty="0">
                      <a:solidFill>
                        <a:srgbClr val="0062D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0" name="TextBox 609">
                  <a:extLst>
                    <a:ext uri="{FF2B5EF4-FFF2-40B4-BE49-F238E27FC236}">
                      <a16:creationId xmlns:a16="http://schemas.microsoft.com/office/drawing/2014/main" id="{F13974F7-33A6-A86D-62CC-A3FC6837394D}"/>
                    </a:ext>
                  </a:extLst>
                </p:cNvPr>
                <p:cNvSpPr txBox="1"/>
                <p:nvPr/>
              </p:nvSpPr>
              <p:spPr>
                <a:xfrm>
                  <a:off x="3717242" y="5861149"/>
                  <a:ext cx="75336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algn="ctr"/>
                  <a:r>
                    <a:rPr lang="en-US" sz="1100" kern="0" dirty="0">
                      <a:solidFill>
                        <a:srgbClr val="0062D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Positions</a:t>
                  </a:r>
                  <a:endParaRPr lang="en-US" sz="110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1" name="TextBox 610">
                  <a:extLst>
                    <a:ext uri="{FF2B5EF4-FFF2-40B4-BE49-F238E27FC236}">
                      <a16:creationId xmlns:a16="http://schemas.microsoft.com/office/drawing/2014/main" id="{6B6B240E-1566-FBB9-BAC7-8EC3DF08AC6D}"/>
                    </a:ext>
                  </a:extLst>
                </p:cNvPr>
                <p:cNvSpPr txBox="1"/>
                <p:nvPr/>
              </p:nvSpPr>
              <p:spPr>
                <a:xfrm>
                  <a:off x="3707904" y="4963763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2,64,… 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612" name="TextBox 611">
                  <a:extLst>
                    <a:ext uri="{FF2B5EF4-FFF2-40B4-BE49-F238E27FC236}">
                      <a16:creationId xmlns:a16="http://schemas.microsoft.com/office/drawing/2014/main" id="{32C423F2-10C1-6AF2-0850-FA0EADEB0913}"/>
                    </a:ext>
                  </a:extLst>
                </p:cNvPr>
                <p:cNvSpPr txBox="1"/>
                <p:nvPr/>
              </p:nvSpPr>
              <p:spPr>
                <a:xfrm>
                  <a:off x="3707904" y="564500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sz="1100" kern="0" dirty="0"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13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,21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6574FE60-8AEF-71E3-AD39-84DFB5F836E6}"/>
                    </a:ext>
                  </a:extLst>
                </p:cNvPr>
                <p:cNvSpPr txBox="1"/>
                <p:nvPr/>
              </p:nvSpPr>
              <p:spPr>
                <a:xfrm>
                  <a:off x="3707904" y="5163192"/>
                  <a:ext cx="819254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r>
                    <a:rPr lang="en-US" sz="1100" kern="0" dirty="0"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,101,…</a:t>
                  </a:r>
                  <a:endParaRPr lang="en-US" sz="1100" dirty="0">
                    <a:latin typeface="PT Mono" panose="02060509020205020204" pitchFamily="49" charset="77"/>
                  </a:endParaRPr>
                </a:p>
              </p:txBody>
            </p:sp>
          </p:grpSp>
          <p:cxnSp>
            <p:nvCxnSpPr>
              <p:cNvPr id="585" name="Elbow Connector 584">
                <a:extLst>
                  <a:ext uri="{FF2B5EF4-FFF2-40B4-BE49-F238E27FC236}">
                    <a16:creationId xmlns:a16="http://schemas.microsoft.com/office/drawing/2014/main" id="{76AE0635-6661-4933-8E0D-1D7C0EBD19CB}"/>
                  </a:ext>
                </a:extLst>
              </p:cNvPr>
              <p:cNvCxnSpPr>
                <a:cxnSpLocks/>
                <a:stCxn id="623" idx="3"/>
                <a:endCxn id="600" idx="1"/>
              </p:cNvCxnSpPr>
              <p:nvPr/>
            </p:nvCxnSpPr>
            <p:spPr>
              <a:xfrm flipV="1">
                <a:off x="2273440" y="3816332"/>
                <a:ext cx="438688" cy="895092"/>
              </a:xfrm>
              <a:prstGeom prst="bent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6" name="Group 585">
                <a:extLst>
                  <a:ext uri="{FF2B5EF4-FFF2-40B4-BE49-F238E27FC236}">
                    <a16:creationId xmlns:a16="http://schemas.microsoft.com/office/drawing/2014/main" id="{DB224771-F944-DC1A-48B2-05710F70C8ED}"/>
                  </a:ext>
                </a:extLst>
              </p:cNvPr>
              <p:cNvGrpSpPr/>
              <p:nvPr/>
            </p:nvGrpSpPr>
            <p:grpSpPr>
              <a:xfrm>
                <a:off x="874674" y="3707146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592" name="Straight Arrow Connector 591">
                  <a:extLst>
                    <a:ext uri="{FF2B5EF4-FFF2-40B4-BE49-F238E27FC236}">
                      <a16:creationId xmlns:a16="http://schemas.microsoft.com/office/drawing/2014/main" id="{CE6A3E48-C15B-F7D1-56C6-591A40E4C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Arrow Connector 592">
                  <a:extLst>
                    <a:ext uri="{FF2B5EF4-FFF2-40B4-BE49-F238E27FC236}">
                      <a16:creationId xmlns:a16="http://schemas.microsoft.com/office/drawing/2014/main" id="{08BDD597-B71C-22E9-E903-E912CDB9E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Arrow Connector 593">
                  <a:extLst>
                    <a:ext uri="{FF2B5EF4-FFF2-40B4-BE49-F238E27FC236}">
                      <a16:creationId xmlns:a16="http://schemas.microsoft.com/office/drawing/2014/main" id="{D64C70CE-9E30-D574-D590-385BB3C7F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Arrow Connector 594">
                  <a:extLst>
                    <a:ext uri="{FF2B5EF4-FFF2-40B4-BE49-F238E27FC236}">
                      <a16:creationId xmlns:a16="http://schemas.microsoft.com/office/drawing/2014/main" id="{25205AEA-5E3F-8F9C-EBC7-F749D831E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Hexagon 595">
                  <a:extLst>
                    <a:ext uri="{FF2B5EF4-FFF2-40B4-BE49-F238E27FC236}">
                      <a16:creationId xmlns:a16="http://schemas.microsoft.com/office/drawing/2014/main" id="{DD290229-47B5-5092-B7E9-A07F2313B5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9B35E908-F147-5EA2-B987-FB935F6C759C}"/>
                  </a:ext>
                </a:extLst>
              </p:cNvPr>
              <p:cNvGrpSpPr/>
              <p:nvPr/>
            </p:nvGrpSpPr>
            <p:grpSpPr>
              <a:xfrm>
                <a:off x="865159" y="3307508"/>
                <a:ext cx="1498092" cy="403255"/>
                <a:chOff x="865159" y="3307508"/>
                <a:chExt cx="1498092" cy="403255"/>
              </a:xfrm>
            </p:grpSpPr>
            <p:sp>
              <p:nvSpPr>
                <p:cNvPr id="590" name="Rectangle 589">
                  <a:extLst>
                    <a:ext uri="{FF2B5EF4-FFF2-40B4-BE49-F238E27FC236}">
                      <a16:creationId xmlns:a16="http://schemas.microsoft.com/office/drawing/2014/main" id="{5076179A-4CE6-6903-328E-0CDB77C879D3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Target Sequence</a:t>
                  </a:r>
                </a:p>
              </p:txBody>
            </p:sp>
            <p:cxnSp>
              <p:nvCxnSpPr>
                <p:cNvPr id="591" name="Straight Arrow Connector 590">
                  <a:extLst>
                    <a:ext uri="{FF2B5EF4-FFF2-40B4-BE49-F238E27FC236}">
                      <a16:creationId xmlns:a16="http://schemas.microsoft.com/office/drawing/2014/main" id="{42F41B3C-6F99-FE0F-FCCF-1382CCF2A206}"/>
                    </a:ext>
                  </a:extLst>
                </p:cNvPr>
                <p:cNvCxnSpPr>
                  <a:cxnSpLocks/>
                  <a:stCxn id="590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8" name="TextBox 587">
                <a:extLst>
                  <a:ext uri="{FF2B5EF4-FFF2-40B4-BE49-F238E27FC236}">
                    <a16:creationId xmlns:a16="http://schemas.microsoft.com/office/drawing/2014/main" id="{97E65AA6-91CB-9F32-B3EF-52CEE70A2286}"/>
                  </a:ext>
                </a:extLst>
              </p:cNvPr>
              <p:cNvSpPr txBox="1"/>
              <p:nvPr/>
            </p:nvSpPr>
            <p:spPr>
              <a:xfrm rot="16200000">
                <a:off x="2369511" y="3960534"/>
                <a:ext cx="43204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lang="en-US" sz="1100" dirty="0">
                  <a:latin typeface=""/>
                </a:endParaRPr>
              </a:p>
            </p:txBody>
          </p:sp>
          <p:sp>
            <p:nvSpPr>
              <p:cNvPr id="589" name="TextBox 588">
                <a:extLst>
                  <a:ext uri="{FF2B5EF4-FFF2-40B4-BE49-F238E27FC236}">
                    <a16:creationId xmlns:a16="http://schemas.microsoft.com/office/drawing/2014/main" id="{7E898D9F-21AB-98E1-5686-E2B4658F9497}"/>
                  </a:ext>
                </a:extLst>
              </p:cNvPr>
              <p:cNvSpPr txBox="1"/>
              <p:nvPr/>
            </p:nvSpPr>
            <p:spPr>
              <a:xfrm rot="5400000">
                <a:off x="3862580" y="3830928"/>
                <a:ext cx="5272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lang="en-US" sz="1100" dirty="0">
                  <a:latin typeface=""/>
                </a:endParaRPr>
              </a:p>
            </p:txBody>
          </p:sp>
        </p:grpSp>
        <p:pic>
          <p:nvPicPr>
            <p:cNvPr id="455" name="Picture 454">
              <a:extLst>
                <a:ext uri="{FF2B5EF4-FFF2-40B4-BE49-F238E27FC236}">
                  <a16:creationId xmlns:a16="http://schemas.microsoft.com/office/drawing/2014/main" id="{19DFE41E-EC44-7F38-3086-2C6BD065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27511" y="3736642"/>
              <a:ext cx="172456" cy="172456"/>
            </a:xfrm>
            <a:prstGeom prst="rect">
              <a:avLst/>
            </a:prstGeom>
          </p:spPr>
        </p:pic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72497E00-1518-F7EA-E695-F464F1B11884}"/>
              </a:ext>
            </a:extLst>
          </p:cNvPr>
          <p:cNvGrpSpPr/>
          <p:nvPr/>
        </p:nvGrpSpPr>
        <p:grpSpPr>
          <a:xfrm>
            <a:off x="5441179" y="3738799"/>
            <a:ext cx="1316752" cy="1534186"/>
            <a:chOff x="5487398" y="3732265"/>
            <a:chExt cx="1207987" cy="1407461"/>
          </a:xfrm>
        </p:grpSpPr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7ED6D892-ECD5-1BC1-432A-09CF1ED78707}"/>
                </a:ext>
              </a:extLst>
            </p:cNvPr>
            <p:cNvGrpSpPr/>
            <p:nvPr/>
          </p:nvGrpSpPr>
          <p:grpSpPr>
            <a:xfrm>
              <a:off x="5487398" y="3732265"/>
              <a:ext cx="1207987" cy="1407461"/>
              <a:chOff x="6006453" y="3026015"/>
              <a:chExt cx="1601254" cy="1865669"/>
            </a:xfrm>
          </p:grpSpPr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B1C7D393-52CD-606E-8A5B-F1AEECBB2229}"/>
                  </a:ext>
                </a:extLst>
              </p:cNvPr>
              <p:cNvGrpSpPr/>
              <p:nvPr/>
            </p:nvGrpSpPr>
            <p:grpSpPr>
              <a:xfrm>
                <a:off x="6006453" y="3026015"/>
                <a:ext cx="1601254" cy="1865669"/>
                <a:chOff x="2577801" y="3003490"/>
                <a:chExt cx="1601254" cy="1865669"/>
              </a:xfrm>
              <a:solidFill>
                <a:srgbClr val="E3F2DA"/>
              </a:solidFill>
            </p:grpSpPr>
            <p:sp>
              <p:nvSpPr>
                <p:cNvPr id="578" name="Rounded Rectangle 577">
                  <a:extLst>
                    <a:ext uri="{FF2B5EF4-FFF2-40B4-BE49-F238E27FC236}">
                      <a16:creationId xmlns:a16="http://schemas.microsoft.com/office/drawing/2014/main" id="{C2DEE31A-0CD4-79B2-E016-C7639D59A2CC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01254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9D7AC2AE-A7FB-4D97-78B6-7E1C19A7293E}"/>
                    </a:ext>
                  </a:extLst>
                </p:cNvPr>
                <p:cNvSpPr txBox="1"/>
                <p:nvPr/>
              </p:nvSpPr>
              <p:spPr>
                <a:xfrm>
                  <a:off x="3054459" y="3017917"/>
                  <a:ext cx="858917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Chaining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AFDF4034-A69D-E73D-115D-EF9E626E2213}"/>
                  </a:ext>
                </a:extLst>
              </p:cNvPr>
              <p:cNvSpPr/>
              <p:nvPr/>
            </p:nvSpPr>
            <p:spPr>
              <a:xfrm rot="16200000">
                <a:off x="5604640" y="4024842"/>
                <a:ext cx="1097280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Query Seq.</a:t>
                </a: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CDF96897-B82D-EEC3-3A1D-7905AC2BF5DD}"/>
                  </a:ext>
                </a:extLst>
              </p:cNvPr>
              <p:cNvSpPr/>
              <p:nvPr/>
            </p:nvSpPr>
            <p:spPr>
              <a:xfrm>
                <a:off x="6340514" y="3300803"/>
                <a:ext cx="1097280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Target Seq.</a:t>
                </a: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2A277DAC-FCC2-FA8A-956D-78AB75BEE893}"/>
                  </a:ext>
                </a:extLst>
              </p:cNvPr>
              <p:cNvSpPr/>
              <p:nvPr/>
            </p:nvSpPr>
            <p:spPr>
              <a:xfrm>
                <a:off x="6344748" y="3569706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572EC177-624D-ED9D-04D7-F6DCC5089F2D}"/>
                  </a:ext>
                </a:extLst>
              </p:cNvPr>
              <p:cNvSpPr/>
              <p:nvPr/>
            </p:nvSpPr>
            <p:spPr>
              <a:xfrm>
                <a:off x="6384837" y="3702979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1EE6C334-6E7A-E35F-D856-06B3F7BED585}"/>
                  </a:ext>
                </a:extLst>
              </p:cNvPr>
              <p:cNvSpPr/>
              <p:nvPr/>
            </p:nvSpPr>
            <p:spPr>
              <a:xfrm>
                <a:off x="6544640" y="3811843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C616FB7A-3E26-F353-A31A-CDE05D774E74}"/>
                  </a:ext>
                </a:extLst>
              </p:cNvPr>
              <p:cNvSpPr/>
              <p:nvPr/>
            </p:nvSpPr>
            <p:spPr>
              <a:xfrm>
                <a:off x="6863678" y="4040448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F55CF16E-2A89-E4C2-6644-ECC2B0F80ED7}"/>
                  </a:ext>
                </a:extLst>
              </p:cNvPr>
              <p:cNvSpPr txBox="1"/>
              <p:nvPr/>
            </p:nvSpPr>
            <p:spPr>
              <a:xfrm>
                <a:off x="6302555" y="4651814"/>
                <a:ext cx="1139009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Seed Matches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461FE72C-CB89-6F61-DA73-F8B27403EB6B}"/>
                  </a:ext>
                </a:extLst>
              </p:cNvPr>
              <p:cNvGrpSpPr/>
              <p:nvPr/>
            </p:nvGrpSpPr>
            <p:grpSpPr>
              <a:xfrm>
                <a:off x="6327600" y="4073843"/>
                <a:ext cx="291261" cy="291261"/>
                <a:chOff x="6442287" y="4134938"/>
                <a:chExt cx="291261" cy="291261"/>
              </a:xfrm>
            </p:grpSpPr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AA2C4BC2-2DC9-4737-3139-CD63F2AA4798}"/>
                    </a:ext>
                  </a:extLst>
                </p:cNvPr>
                <p:cNvSpPr/>
                <p:nvPr/>
              </p:nvSpPr>
              <p:spPr>
                <a:xfrm>
                  <a:off x="6484333" y="4179984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7" name="Multiply 576">
                  <a:extLst>
                    <a:ext uri="{FF2B5EF4-FFF2-40B4-BE49-F238E27FC236}">
                      <a16:creationId xmlns:a16="http://schemas.microsoft.com/office/drawing/2014/main" id="{EA6267A9-F64E-D5BF-513C-06EE77CFD2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34938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DD1A0D60-A5E3-310E-031C-E66505996B27}"/>
                  </a:ext>
                </a:extLst>
              </p:cNvPr>
              <p:cNvGrpSpPr/>
              <p:nvPr/>
            </p:nvGrpSpPr>
            <p:grpSpPr>
              <a:xfrm>
                <a:off x="6718047" y="4368659"/>
                <a:ext cx="291261" cy="291261"/>
                <a:chOff x="6442287" y="4175699"/>
                <a:chExt cx="291261" cy="291261"/>
              </a:xfrm>
            </p:grpSpPr>
            <p:sp>
              <p:nvSpPr>
                <p:cNvPr id="574" name="Rectangle 573">
                  <a:extLst>
                    <a:ext uri="{FF2B5EF4-FFF2-40B4-BE49-F238E27FC236}">
                      <a16:creationId xmlns:a16="http://schemas.microsoft.com/office/drawing/2014/main" id="{A5F2F365-5DB1-6C35-882F-D6B39B340C8F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5" name="Multiply 574">
                  <a:extLst>
                    <a:ext uri="{FF2B5EF4-FFF2-40B4-BE49-F238E27FC236}">
                      <a16:creationId xmlns:a16="http://schemas.microsoft.com/office/drawing/2014/main" id="{D8728AB9-AC27-9676-0BDE-D7A94DC4D5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708C3AB2-6BE8-C98E-5CEC-5834EF81918E}"/>
                  </a:ext>
                </a:extLst>
              </p:cNvPr>
              <p:cNvGrpSpPr/>
              <p:nvPr/>
            </p:nvGrpSpPr>
            <p:grpSpPr>
              <a:xfrm>
                <a:off x="7143941" y="3615165"/>
                <a:ext cx="291261" cy="291261"/>
                <a:chOff x="6442287" y="4175699"/>
                <a:chExt cx="291261" cy="291261"/>
              </a:xfrm>
            </p:grpSpPr>
            <p:sp>
              <p:nvSpPr>
                <p:cNvPr id="572" name="Rectangle 571">
                  <a:extLst>
                    <a:ext uri="{FF2B5EF4-FFF2-40B4-BE49-F238E27FC236}">
                      <a16:creationId xmlns:a16="http://schemas.microsoft.com/office/drawing/2014/main" id="{EF244AB7-0A37-E9C2-E846-D44AAD103B2E}"/>
                    </a:ext>
                  </a:extLst>
                </p:cNvPr>
                <p:cNvSpPr/>
                <p:nvPr/>
              </p:nvSpPr>
              <p:spPr>
                <a:xfrm>
                  <a:off x="6484333" y="4220745"/>
                  <a:ext cx="207168" cy="201168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ysDot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"/>
                  </a:endParaRPr>
                </a:p>
              </p:txBody>
            </p:sp>
            <p:sp>
              <p:nvSpPr>
                <p:cNvPr id="573" name="Multiply 572">
                  <a:extLst>
                    <a:ext uri="{FF2B5EF4-FFF2-40B4-BE49-F238E27FC236}">
                      <a16:creationId xmlns:a16="http://schemas.microsoft.com/office/drawing/2014/main" id="{53DEF9D0-36AF-1C45-FC99-149FD42D8C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42287" y="4175699"/>
                  <a:ext cx="291261" cy="291261"/>
                </a:xfrm>
                <a:prstGeom prst="mathMultiply">
                  <a:avLst>
                    <a:gd name="adj1" fmla="val 1839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0590A31-3B69-80E7-7C13-C2B0ABB922CC}"/>
                  </a:ext>
                </a:extLst>
              </p:cNvPr>
              <p:cNvSpPr/>
              <p:nvPr/>
            </p:nvSpPr>
            <p:spPr>
              <a:xfrm>
                <a:off x="7159364" y="4169710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A83DA343-98F9-CC14-1217-B623D6D8D2A8}"/>
                  </a:ext>
                </a:extLst>
              </p:cNvPr>
              <p:cNvSpPr/>
              <p:nvPr/>
            </p:nvSpPr>
            <p:spPr>
              <a:xfrm>
                <a:off x="7104082" y="4420011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567" name="Multiply 566">
                <a:extLst>
                  <a:ext uri="{FF2B5EF4-FFF2-40B4-BE49-F238E27FC236}">
                    <a16:creationId xmlns:a16="http://schemas.microsoft.com/office/drawing/2014/main" id="{B8CC0617-2C3D-E58C-4034-317B066C11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2036" y="4374965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cxnSp>
            <p:nvCxnSpPr>
              <p:cNvPr id="568" name="Straight Arrow Connector 567">
                <a:extLst>
                  <a:ext uri="{FF2B5EF4-FFF2-40B4-BE49-F238E27FC236}">
                    <a16:creationId xmlns:a16="http://schemas.microsoft.com/office/drawing/2014/main" id="{09CDC478-5437-2B8B-AA38-6539E228D6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94" y="3565659"/>
                <a:ext cx="24641" cy="130319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Arrow Connector 568">
                <a:extLst>
                  <a:ext uri="{FF2B5EF4-FFF2-40B4-BE49-F238E27FC236}">
                    <a16:creationId xmlns:a16="http://schemas.microsoft.com/office/drawing/2014/main" id="{9651D1A5-9AF7-9626-21C2-289453C13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7199" y="3708610"/>
                <a:ext cx="151599" cy="104425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Arrow Connector 569">
                <a:extLst>
                  <a:ext uri="{FF2B5EF4-FFF2-40B4-BE49-F238E27FC236}">
                    <a16:creationId xmlns:a16="http://schemas.microsoft.com/office/drawing/2014/main" id="{8028BCFA-5901-70D8-AF50-CE0F65DD6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6933" y="3813621"/>
                <a:ext cx="323627" cy="234564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Arrow Connector 570">
                <a:extLst>
                  <a:ext uri="{FF2B5EF4-FFF2-40B4-BE49-F238E27FC236}">
                    <a16:creationId xmlns:a16="http://schemas.microsoft.com/office/drawing/2014/main" id="{729EAF74-4F78-E60A-D2B8-A97830A82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7831" y="4039455"/>
                <a:ext cx="292767" cy="134657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sysDash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id="{BD2D4313-B7AE-8D44-0B50-6C150D9E2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92241" y="3736645"/>
              <a:ext cx="172456" cy="172456"/>
            </a:xfrm>
            <a:prstGeom prst="rect">
              <a:avLst/>
            </a:prstGeom>
          </p:spPr>
        </p:pic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id="{8E50F2B7-7320-648D-56A2-5D72F3BD04EC}"/>
              </a:ext>
            </a:extLst>
          </p:cNvPr>
          <p:cNvGrpSpPr/>
          <p:nvPr/>
        </p:nvGrpSpPr>
        <p:grpSpPr>
          <a:xfrm>
            <a:off x="3802810" y="3738799"/>
            <a:ext cx="1586619" cy="1534186"/>
            <a:chOff x="3984359" y="3732265"/>
            <a:chExt cx="1455563" cy="1407461"/>
          </a:xfrm>
        </p:grpSpPr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CD65F027-2319-0EBF-6834-9DA035235DF3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625" name="Group 624">
                <a:extLst>
                  <a:ext uri="{FF2B5EF4-FFF2-40B4-BE49-F238E27FC236}">
                    <a16:creationId xmlns:a16="http://schemas.microsoft.com/office/drawing/2014/main" id="{017F4FC2-567A-B2BB-055E-433AA8E299D2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647" name="Rounded Rectangle 646">
                  <a:extLst>
                    <a:ext uri="{FF2B5EF4-FFF2-40B4-BE49-F238E27FC236}">
                      <a16:creationId xmlns:a16="http://schemas.microsoft.com/office/drawing/2014/main" id="{32FE5CCF-2301-1DA8-38FE-1AA2C612C200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8" name="TextBox 647">
                  <a:extLst>
                    <a:ext uri="{FF2B5EF4-FFF2-40B4-BE49-F238E27FC236}">
                      <a16:creationId xmlns:a16="http://schemas.microsoft.com/office/drawing/2014/main" id="{FDCBE692-0FC2-BE93-15D9-14B601EF0577}"/>
                    </a:ext>
                  </a:extLst>
                </p:cNvPr>
                <p:cNvSpPr txBox="1"/>
                <p:nvPr/>
              </p:nvSpPr>
              <p:spPr>
                <a:xfrm>
                  <a:off x="3169607" y="3017917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cxnSp>
            <p:nvCxnSpPr>
              <p:cNvPr id="626" name="Elbow Connector 625">
                <a:extLst>
                  <a:ext uri="{FF2B5EF4-FFF2-40B4-BE49-F238E27FC236}">
                    <a16:creationId xmlns:a16="http://schemas.microsoft.com/office/drawing/2014/main" id="{D4594543-9D70-2F34-CCED-A1038B930D6C}"/>
                  </a:ext>
                </a:extLst>
              </p:cNvPr>
              <p:cNvCxnSpPr>
                <a:cxnSpLocks/>
                <a:stCxn id="631" idx="2"/>
                <a:endCxn id="644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7" name="Group 626">
                <a:extLst>
                  <a:ext uri="{FF2B5EF4-FFF2-40B4-BE49-F238E27FC236}">
                    <a16:creationId xmlns:a16="http://schemas.microsoft.com/office/drawing/2014/main" id="{D2AEFFE2-B31B-ABB9-7B1D-D7B93B1419D9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644" name="Hexagon 643">
                  <a:extLst>
                    <a:ext uri="{FF2B5EF4-FFF2-40B4-BE49-F238E27FC236}">
                      <a16:creationId xmlns:a16="http://schemas.microsoft.com/office/drawing/2014/main" id="{F64E2CD6-C69A-B984-B998-688FEF8F77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645" name="Rectangle 644">
                  <a:extLst>
                    <a:ext uri="{FF2B5EF4-FFF2-40B4-BE49-F238E27FC236}">
                      <a16:creationId xmlns:a16="http://schemas.microsoft.com/office/drawing/2014/main" id="{6D13AB1F-F402-81EF-4971-677E9CE636A3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646" name="Straight Arrow Connector 645">
                  <a:extLst>
                    <a:ext uri="{FF2B5EF4-FFF2-40B4-BE49-F238E27FC236}">
                      <a16:creationId xmlns:a16="http://schemas.microsoft.com/office/drawing/2014/main" id="{76B2D12D-E660-F738-864C-9077A5082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8" name="Rectangle 627">
                <a:extLst>
                  <a:ext uri="{FF2B5EF4-FFF2-40B4-BE49-F238E27FC236}">
                    <a16:creationId xmlns:a16="http://schemas.microsoft.com/office/drawing/2014/main" id="{CCE0D3AF-8CF8-FC7A-DDAE-5561218E4043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9" name="Rectangle 628">
                <a:extLst>
                  <a:ext uri="{FF2B5EF4-FFF2-40B4-BE49-F238E27FC236}">
                    <a16:creationId xmlns:a16="http://schemas.microsoft.com/office/drawing/2014/main" id="{30CEF1BE-049A-61DF-87BF-C75A9D1E5A77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0" name="Rectangle 629">
                <a:extLst>
                  <a:ext uri="{FF2B5EF4-FFF2-40B4-BE49-F238E27FC236}">
                    <a16:creationId xmlns:a16="http://schemas.microsoft.com/office/drawing/2014/main" id="{819C7696-05F0-1DA6-8F77-17F495D803D0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1" name="Rectangle 630">
                <a:extLst>
                  <a:ext uri="{FF2B5EF4-FFF2-40B4-BE49-F238E27FC236}">
                    <a16:creationId xmlns:a16="http://schemas.microsoft.com/office/drawing/2014/main" id="{8961A6F8-E3AE-9220-8682-E08F3D56A1FE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632" name="Straight Arrow Connector 631">
                <a:extLst>
                  <a:ext uri="{FF2B5EF4-FFF2-40B4-BE49-F238E27FC236}">
                    <a16:creationId xmlns:a16="http://schemas.microsoft.com/office/drawing/2014/main" id="{E920F9D4-0B2C-544D-B5D9-73742ACF7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Arrow Connector 632">
                <a:extLst>
                  <a:ext uri="{FF2B5EF4-FFF2-40B4-BE49-F238E27FC236}">
                    <a16:creationId xmlns:a16="http://schemas.microsoft.com/office/drawing/2014/main" id="{427F63B9-494B-BC08-F27F-52E615767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09983E31-8845-16A5-D6AF-1741B005F631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639" name="Straight Arrow Connector 638">
                  <a:extLst>
                    <a:ext uri="{FF2B5EF4-FFF2-40B4-BE49-F238E27FC236}">
                      <a16:creationId xmlns:a16="http://schemas.microsoft.com/office/drawing/2014/main" id="{A545CB4F-5582-316D-460F-AF31BED2F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Straight Arrow Connector 639">
                  <a:extLst>
                    <a:ext uri="{FF2B5EF4-FFF2-40B4-BE49-F238E27FC236}">
                      <a16:creationId xmlns:a16="http://schemas.microsoft.com/office/drawing/2014/main" id="{823CC098-1AC9-E5BC-69AD-64A3775E9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Arrow Connector 640">
                  <a:extLst>
                    <a:ext uri="{FF2B5EF4-FFF2-40B4-BE49-F238E27FC236}">
                      <a16:creationId xmlns:a16="http://schemas.microsoft.com/office/drawing/2014/main" id="{BC9C52F2-F8B1-C6BA-6AAF-A194193E6D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Straight Arrow Connector 641">
                  <a:extLst>
                    <a:ext uri="{FF2B5EF4-FFF2-40B4-BE49-F238E27FC236}">
                      <a16:creationId xmlns:a16="http://schemas.microsoft.com/office/drawing/2014/main" id="{CB692534-9D87-AAD5-A71E-AE208F75C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3" name="Hexagon 642">
                  <a:extLst>
                    <a:ext uri="{FF2B5EF4-FFF2-40B4-BE49-F238E27FC236}">
                      <a16:creationId xmlns:a16="http://schemas.microsoft.com/office/drawing/2014/main" id="{01491DA8-E520-57A9-6603-3347178417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kumimoji="0" lang="en-CH" sz="110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635" name="Group 634">
                <a:extLst>
                  <a:ext uri="{FF2B5EF4-FFF2-40B4-BE49-F238E27FC236}">
                    <a16:creationId xmlns:a16="http://schemas.microsoft.com/office/drawing/2014/main" id="{5971C04E-2E48-B387-8344-F7EADF90F07F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637" name="Rectangle 636">
                  <a:extLst>
                    <a:ext uri="{FF2B5EF4-FFF2-40B4-BE49-F238E27FC236}">
                      <a16:creationId xmlns:a16="http://schemas.microsoft.com/office/drawing/2014/main" id="{E3E9E42E-A54B-7CA1-B89D-50CA27A05375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i="0" u="none" strike="noStrike" kern="0" cap="none" spc="0" normalizeH="0" baseline="0" dirty="0">
                      <a:ln>
                        <a:noFill/>
                      </a:ln>
                      <a:effectLst/>
                      <a:uLnTx/>
                      <a:uFillTx/>
                      <a:latin typeface="Avenir Next" panose="020B0503020202020204" pitchFamily="34" charset="0"/>
                    </a:rPr>
                    <a:t>Query Sequence</a:t>
                  </a:r>
                </a:p>
              </p:txBody>
            </p:sp>
            <p:cxnSp>
              <p:nvCxnSpPr>
                <p:cNvPr id="638" name="Straight Arrow Connector 637">
                  <a:extLst>
                    <a:ext uri="{FF2B5EF4-FFF2-40B4-BE49-F238E27FC236}">
                      <a16:creationId xmlns:a16="http://schemas.microsoft.com/office/drawing/2014/main" id="{E25D7F0E-4EB4-C784-6D6D-948A1CF46B2F}"/>
                    </a:ext>
                  </a:extLst>
                </p:cNvPr>
                <p:cNvCxnSpPr>
                  <a:cxnSpLocks/>
                  <a:stCxn id="637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6" name="Straight Arrow Connector 635">
                <a:extLst>
                  <a:ext uri="{FF2B5EF4-FFF2-40B4-BE49-F238E27FC236}">
                    <a16:creationId xmlns:a16="http://schemas.microsoft.com/office/drawing/2014/main" id="{DD25F594-98D2-2ACC-70D4-CC8C030216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id="{3C954248-2F90-E6E7-6123-A58B0D575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64552" y="3736648"/>
              <a:ext cx="172456" cy="172456"/>
            </a:xfrm>
            <a:prstGeom prst="rect">
              <a:avLst/>
            </a:prstGeom>
          </p:spPr>
        </p:pic>
        <p:cxnSp>
          <p:nvCxnSpPr>
            <p:cNvPr id="463" name="Elbow Connector 462">
              <a:extLst>
                <a:ext uri="{FF2B5EF4-FFF2-40B4-BE49-F238E27FC236}">
                  <a16:creationId xmlns:a16="http://schemas.microsoft.com/office/drawing/2014/main" id="{C3CB83E0-715E-2AC7-F0CD-C65F0D9E3A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0" name="Group 659">
            <a:extLst>
              <a:ext uri="{FF2B5EF4-FFF2-40B4-BE49-F238E27FC236}">
                <a16:creationId xmlns:a16="http://schemas.microsoft.com/office/drawing/2014/main" id="{E4E7CAF1-1734-7E2C-DE67-EF67F594BE45}"/>
              </a:ext>
            </a:extLst>
          </p:cNvPr>
          <p:cNvGrpSpPr/>
          <p:nvPr/>
        </p:nvGrpSpPr>
        <p:grpSpPr>
          <a:xfrm>
            <a:off x="5804548" y="3738799"/>
            <a:ext cx="2216716" cy="1534186"/>
            <a:chOff x="5820752" y="3732265"/>
            <a:chExt cx="2033614" cy="14074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7DDE65AB-A83B-F6BE-980A-45C84EBD734E}"/>
                </a:ext>
              </a:extLst>
            </p:cNvPr>
            <p:cNvGrpSpPr/>
            <p:nvPr/>
          </p:nvGrpSpPr>
          <p:grpSpPr>
            <a:xfrm>
              <a:off x="6742861" y="3732265"/>
              <a:ext cx="1111505" cy="1407461"/>
              <a:chOff x="7670639" y="3026015"/>
              <a:chExt cx="1473361" cy="1865669"/>
            </a:xfrm>
          </p:grpSpPr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A62FDAE8-270E-5BF7-C29E-06C7BCCCF69C}"/>
                  </a:ext>
                </a:extLst>
              </p:cNvPr>
              <p:cNvGrpSpPr/>
              <p:nvPr/>
            </p:nvGrpSpPr>
            <p:grpSpPr>
              <a:xfrm>
                <a:off x="7670639" y="3026015"/>
                <a:ext cx="1473361" cy="1865669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552" name="Rounded Rectangle 551">
                  <a:extLst>
                    <a:ext uri="{FF2B5EF4-FFF2-40B4-BE49-F238E27FC236}">
                      <a16:creationId xmlns:a16="http://schemas.microsoft.com/office/drawing/2014/main" id="{FBFF1609-6A68-4405-20DA-DC203557A0AD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53" name="TextBox 552">
                  <a:extLst>
                    <a:ext uri="{FF2B5EF4-FFF2-40B4-BE49-F238E27FC236}">
                      <a16:creationId xmlns:a16="http://schemas.microsoft.com/office/drawing/2014/main" id="{827A9EB2-6472-922F-E731-84162223071A}"/>
                    </a:ext>
                  </a:extLst>
                </p:cNvPr>
                <p:cNvSpPr txBox="1"/>
                <p:nvPr/>
              </p:nvSpPr>
              <p:spPr>
                <a:xfrm>
                  <a:off x="3009856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  <a:endPara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C37899E5-60FA-B8B4-7E26-0EA240C50ECB}"/>
                  </a:ext>
                </a:extLst>
              </p:cNvPr>
              <p:cNvSpPr/>
              <p:nvPr/>
            </p:nvSpPr>
            <p:spPr>
              <a:xfrm rot="16200000">
                <a:off x="7420204" y="3874020"/>
                <a:ext cx="795635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Query</a:t>
                </a: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33920342-D68E-E761-27C4-8B96084761D5}"/>
                  </a:ext>
                </a:extLst>
              </p:cNvPr>
              <p:cNvSpPr/>
              <p:nvPr/>
            </p:nvSpPr>
            <p:spPr>
              <a:xfrm>
                <a:off x="8028384" y="3300803"/>
                <a:ext cx="103204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0" cap="none" spc="0" normalizeH="0" baseline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</a:rPr>
                  <a:t>Target</a:t>
                </a:r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F708B80C-5961-D86B-29E9-8A78278DB80B}"/>
                  </a:ext>
                </a:extLst>
              </p:cNvPr>
              <p:cNvSpPr txBox="1"/>
              <p:nvPr/>
            </p:nvSpPr>
            <p:spPr>
              <a:xfrm>
                <a:off x="8089045" y="4436370"/>
                <a:ext cx="8959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Alignment Matrix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FAB1456C-C7C9-4362-11E2-94251F9E20C2}"/>
                  </a:ext>
                </a:extLst>
              </p:cNvPr>
              <p:cNvSpPr/>
              <p:nvPr/>
            </p:nvSpPr>
            <p:spPr>
              <a:xfrm>
                <a:off x="813391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5657D50D-1329-DF52-4288-AE8817ECB8F3}"/>
                  </a:ext>
                </a:extLst>
              </p:cNvPr>
              <p:cNvSpPr/>
              <p:nvPr/>
            </p:nvSpPr>
            <p:spPr>
              <a:xfrm>
                <a:off x="8444821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72A027B7-787B-11B8-2631-4B4812DAC4F8}"/>
                  </a:ext>
                </a:extLst>
              </p:cNvPr>
              <p:cNvSpPr/>
              <p:nvPr/>
            </p:nvSpPr>
            <p:spPr>
              <a:xfrm>
                <a:off x="865209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F15512BC-98C6-8EFC-00EF-C116D453EF80}"/>
                  </a:ext>
                </a:extLst>
              </p:cNvPr>
              <p:cNvSpPr/>
              <p:nvPr/>
            </p:nvSpPr>
            <p:spPr>
              <a:xfrm>
                <a:off x="885936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204A39EA-D925-E90D-4C44-20EBD3CED00A}"/>
                  </a:ext>
                </a:extLst>
              </p:cNvPr>
              <p:cNvSpPr/>
              <p:nvPr/>
            </p:nvSpPr>
            <p:spPr>
              <a:xfrm>
                <a:off x="8548457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9A527DE4-3328-6DA9-0D64-1A2F6C260C0E}"/>
                  </a:ext>
                </a:extLst>
              </p:cNvPr>
              <p:cNvSpPr/>
              <p:nvPr/>
            </p:nvSpPr>
            <p:spPr>
              <a:xfrm>
                <a:off x="875572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09C7FB1F-86AF-B10C-7BD2-3FC3B3EC4BFD}"/>
                  </a:ext>
                </a:extLst>
              </p:cNvPr>
              <p:cNvSpPr/>
              <p:nvPr/>
            </p:nvSpPr>
            <p:spPr>
              <a:xfrm>
                <a:off x="8963003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07348124-2035-4C67-7669-DEB74F4C31DD}"/>
                  </a:ext>
                </a:extLst>
              </p:cNvPr>
              <p:cNvSpPr/>
              <p:nvPr/>
            </p:nvSpPr>
            <p:spPr>
              <a:xfrm>
                <a:off x="8237549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FF4AE36F-6130-49D4-3F70-DF7411BEE00D}"/>
                  </a:ext>
                </a:extLst>
              </p:cNvPr>
              <p:cNvSpPr/>
              <p:nvPr/>
            </p:nvSpPr>
            <p:spPr>
              <a:xfrm>
                <a:off x="8341185" y="356970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7CBF5775-208A-268C-44ED-59F638F3FD4D}"/>
                  </a:ext>
                </a:extLst>
              </p:cNvPr>
              <p:cNvSpPr/>
              <p:nvPr/>
            </p:nvSpPr>
            <p:spPr>
              <a:xfrm>
                <a:off x="803027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5E4A0B8D-BB57-0C06-62F6-704113CBC9A1}"/>
                  </a:ext>
                </a:extLst>
              </p:cNvPr>
              <p:cNvSpPr/>
              <p:nvPr/>
            </p:nvSpPr>
            <p:spPr>
              <a:xfrm>
                <a:off x="8133913" y="3773194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2CD61DDE-64B2-9A9C-0419-E1BD442EC067}"/>
                  </a:ext>
                </a:extLst>
              </p:cNvPr>
              <p:cNvSpPr/>
              <p:nvPr/>
            </p:nvSpPr>
            <p:spPr>
              <a:xfrm>
                <a:off x="8444821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54EC8AF8-7EE2-C2E8-00CF-31DAACA7E6FF}"/>
                  </a:ext>
                </a:extLst>
              </p:cNvPr>
              <p:cNvSpPr/>
              <p:nvPr/>
            </p:nvSpPr>
            <p:spPr>
              <a:xfrm>
                <a:off x="865209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B3D31628-A292-E584-75FB-6A897D91ED67}"/>
                  </a:ext>
                </a:extLst>
              </p:cNvPr>
              <p:cNvSpPr/>
              <p:nvPr/>
            </p:nvSpPr>
            <p:spPr>
              <a:xfrm>
                <a:off x="885936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1A7B1EE6-784A-B296-AA0C-C2A5D97E3195}"/>
                  </a:ext>
                </a:extLst>
              </p:cNvPr>
              <p:cNvSpPr/>
              <p:nvPr/>
            </p:nvSpPr>
            <p:spPr>
              <a:xfrm>
                <a:off x="8548457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DBFDED48-93F2-DEE2-B80C-2D5C8345638C}"/>
                  </a:ext>
                </a:extLst>
              </p:cNvPr>
              <p:cNvSpPr/>
              <p:nvPr/>
            </p:nvSpPr>
            <p:spPr>
              <a:xfrm>
                <a:off x="875572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4433014F-FDCD-529F-7673-516E716C7F0E}"/>
                  </a:ext>
                </a:extLst>
              </p:cNvPr>
              <p:cNvSpPr/>
              <p:nvPr/>
            </p:nvSpPr>
            <p:spPr>
              <a:xfrm>
                <a:off x="8963003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A9001D35-4D48-012D-3743-1C0362BDECF9}"/>
                  </a:ext>
                </a:extLst>
              </p:cNvPr>
              <p:cNvSpPr/>
              <p:nvPr/>
            </p:nvSpPr>
            <p:spPr>
              <a:xfrm>
                <a:off x="8237549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CA95E9F5-CC12-56D4-5401-25A6CE331DFC}"/>
                  </a:ext>
                </a:extLst>
              </p:cNvPr>
              <p:cNvSpPr/>
              <p:nvPr/>
            </p:nvSpPr>
            <p:spPr>
              <a:xfrm>
                <a:off x="8341185" y="3773194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A8F097D7-8FEC-A351-0C7C-5C3F22590D33}"/>
                  </a:ext>
                </a:extLst>
              </p:cNvPr>
              <p:cNvSpPr/>
              <p:nvPr/>
            </p:nvSpPr>
            <p:spPr>
              <a:xfrm>
                <a:off x="8030277" y="3671450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3A6A5944-2502-63FC-ABC6-6DD7582D0F62}"/>
                  </a:ext>
                </a:extLst>
              </p:cNvPr>
              <p:cNvSpPr/>
              <p:nvPr/>
            </p:nvSpPr>
            <p:spPr>
              <a:xfrm>
                <a:off x="813391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02A394F7-FF72-6C2C-1DD3-CCB3A00D4ECA}"/>
                  </a:ext>
                </a:extLst>
              </p:cNvPr>
              <p:cNvSpPr/>
              <p:nvPr/>
            </p:nvSpPr>
            <p:spPr>
              <a:xfrm>
                <a:off x="8444821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48D0F0D6-56B7-4B23-EA5D-F8047AC22D72}"/>
                  </a:ext>
                </a:extLst>
              </p:cNvPr>
              <p:cNvSpPr/>
              <p:nvPr/>
            </p:nvSpPr>
            <p:spPr>
              <a:xfrm>
                <a:off x="865209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CDBA00C3-66C4-678F-7165-17A6D2EF0FDB}"/>
                  </a:ext>
                </a:extLst>
              </p:cNvPr>
              <p:cNvSpPr/>
              <p:nvPr/>
            </p:nvSpPr>
            <p:spPr>
              <a:xfrm>
                <a:off x="885936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8E151496-01C9-55DD-AADB-7414E9CD3FDD}"/>
                  </a:ext>
                </a:extLst>
              </p:cNvPr>
              <p:cNvSpPr/>
              <p:nvPr/>
            </p:nvSpPr>
            <p:spPr>
              <a:xfrm>
                <a:off x="8548457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9C283F1A-D887-B453-844B-01A9A1DB5609}"/>
                  </a:ext>
                </a:extLst>
              </p:cNvPr>
              <p:cNvSpPr/>
              <p:nvPr/>
            </p:nvSpPr>
            <p:spPr>
              <a:xfrm>
                <a:off x="875572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2EACEB1E-8F9D-4622-1C96-ADB0609FEA05}"/>
                  </a:ext>
                </a:extLst>
              </p:cNvPr>
              <p:cNvSpPr/>
              <p:nvPr/>
            </p:nvSpPr>
            <p:spPr>
              <a:xfrm>
                <a:off x="8963003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A4820E41-B52C-598C-CD53-E5F5D1735A1F}"/>
                  </a:ext>
                </a:extLst>
              </p:cNvPr>
              <p:cNvSpPr/>
              <p:nvPr/>
            </p:nvSpPr>
            <p:spPr>
              <a:xfrm>
                <a:off x="8237549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E4FB21EB-639F-2DFC-F074-9FF9FC2E83F2}"/>
                  </a:ext>
                </a:extLst>
              </p:cNvPr>
              <p:cNvSpPr/>
              <p:nvPr/>
            </p:nvSpPr>
            <p:spPr>
              <a:xfrm>
                <a:off x="8341185" y="367145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6EC7258E-DBA6-4CA4-1F3E-25D231E60E3C}"/>
                  </a:ext>
                </a:extLst>
              </p:cNvPr>
              <p:cNvSpPr/>
              <p:nvPr/>
            </p:nvSpPr>
            <p:spPr>
              <a:xfrm>
                <a:off x="803027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8B7FB713-36B1-D065-6684-66EAB10B6C7B}"/>
                  </a:ext>
                </a:extLst>
              </p:cNvPr>
              <p:cNvSpPr/>
              <p:nvPr/>
            </p:nvSpPr>
            <p:spPr>
              <a:xfrm>
                <a:off x="813391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A03AD2C0-3C67-B19A-187A-A169033BD280}"/>
                  </a:ext>
                </a:extLst>
              </p:cNvPr>
              <p:cNvSpPr/>
              <p:nvPr/>
            </p:nvSpPr>
            <p:spPr>
              <a:xfrm>
                <a:off x="8444821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81C4045C-06A2-D554-A1B1-4EF68806FB8C}"/>
                  </a:ext>
                </a:extLst>
              </p:cNvPr>
              <p:cNvSpPr/>
              <p:nvPr/>
            </p:nvSpPr>
            <p:spPr>
              <a:xfrm>
                <a:off x="865209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62D5BA33-950A-A7F0-BDB7-FBEE76BDAB5A}"/>
                  </a:ext>
                </a:extLst>
              </p:cNvPr>
              <p:cNvSpPr/>
              <p:nvPr/>
            </p:nvSpPr>
            <p:spPr>
              <a:xfrm>
                <a:off x="885936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1F04AF1F-538F-162F-6A18-63C38299F938}"/>
                  </a:ext>
                </a:extLst>
              </p:cNvPr>
              <p:cNvSpPr/>
              <p:nvPr/>
            </p:nvSpPr>
            <p:spPr>
              <a:xfrm>
                <a:off x="8548457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AD1C37CB-3297-01B5-2D54-B00F6C3C34B2}"/>
                  </a:ext>
                </a:extLst>
              </p:cNvPr>
              <p:cNvSpPr/>
              <p:nvPr/>
            </p:nvSpPr>
            <p:spPr>
              <a:xfrm>
                <a:off x="8755729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70676009-97ED-885A-D879-9A564E8492F3}"/>
                  </a:ext>
                </a:extLst>
              </p:cNvPr>
              <p:cNvSpPr/>
              <p:nvPr/>
            </p:nvSpPr>
            <p:spPr>
              <a:xfrm>
                <a:off x="8963003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49490BA-1BC0-1434-909F-7E97B5B88120}"/>
                  </a:ext>
                </a:extLst>
              </p:cNvPr>
              <p:cNvSpPr/>
              <p:nvPr/>
            </p:nvSpPr>
            <p:spPr>
              <a:xfrm>
                <a:off x="8237549" y="3874938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A9F68148-E2BA-F61D-E810-5B90C651399D}"/>
                  </a:ext>
                </a:extLst>
              </p:cNvPr>
              <p:cNvSpPr/>
              <p:nvPr/>
            </p:nvSpPr>
            <p:spPr>
              <a:xfrm>
                <a:off x="8341185" y="3874938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EF8F79F6-3F98-6C40-FAE8-7467FD7E3750}"/>
                  </a:ext>
                </a:extLst>
              </p:cNvPr>
              <p:cNvSpPr/>
              <p:nvPr/>
            </p:nvSpPr>
            <p:spPr>
              <a:xfrm>
                <a:off x="8030277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59AECC28-2356-A180-A1DF-B1C099AB0389}"/>
                  </a:ext>
                </a:extLst>
              </p:cNvPr>
              <p:cNvSpPr/>
              <p:nvPr/>
            </p:nvSpPr>
            <p:spPr>
              <a:xfrm>
                <a:off x="813391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EF6431B7-15E3-354B-9111-596BBB3F363E}"/>
                  </a:ext>
                </a:extLst>
              </p:cNvPr>
              <p:cNvSpPr/>
              <p:nvPr/>
            </p:nvSpPr>
            <p:spPr>
              <a:xfrm>
                <a:off x="8444821" y="3976682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ED8D16B6-3E4A-7486-8B6B-2BAF4B95F03B}"/>
                  </a:ext>
                </a:extLst>
              </p:cNvPr>
              <p:cNvSpPr/>
              <p:nvPr/>
            </p:nvSpPr>
            <p:spPr>
              <a:xfrm>
                <a:off x="8652093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99257611-959F-E9A3-C749-1E7866E5DD69}"/>
                  </a:ext>
                </a:extLst>
              </p:cNvPr>
              <p:cNvSpPr/>
              <p:nvPr/>
            </p:nvSpPr>
            <p:spPr>
              <a:xfrm>
                <a:off x="8859365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EC2D9F68-0B7E-3911-708C-AF07B7DF62F6}"/>
                  </a:ext>
                </a:extLst>
              </p:cNvPr>
              <p:cNvSpPr/>
              <p:nvPr/>
            </p:nvSpPr>
            <p:spPr>
              <a:xfrm>
                <a:off x="8548457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93D3A916-0AE9-13B7-DE5A-FB4622B4EDBE}"/>
                  </a:ext>
                </a:extLst>
              </p:cNvPr>
              <p:cNvSpPr/>
              <p:nvPr/>
            </p:nvSpPr>
            <p:spPr>
              <a:xfrm>
                <a:off x="875572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1A92BF9-1A78-C421-6719-AB7D5B0524D7}"/>
                  </a:ext>
                </a:extLst>
              </p:cNvPr>
              <p:cNvSpPr/>
              <p:nvPr/>
            </p:nvSpPr>
            <p:spPr>
              <a:xfrm>
                <a:off x="8963003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95D82749-9CD3-31A8-96F3-6CC68FE13260}"/>
                  </a:ext>
                </a:extLst>
              </p:cNvPr>
              <p:cNvSpPr/>
              <p:nvPr/>
            </p:nvSpPr>
            <p:spPr>
              <a:xfrm>
                <a:off x="8237549" y="3976682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431A6B1D-581A-66E8-BDC6-997207A96258}"/>
                  </a:ext>
                </a:extLst>
              </p:cNvPr>
              <p:cNvSpPr/>
              <p:nvPr/>
            </p:nvSpPr>
            <p:spPr>
              <a:xfrm>
                <a:off x="8341185" y="3976682"/>
                <a:ext cx="92180" cy="90505"/>
              </a:xfrm>
              <a:prstGeom prst="rect">
                <a:avLst/>
              </a:prstGeom>
              <a:solidFill>
                <a:srgbClr val="9EBBFF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DE9F4DF7-9791-629B-FEB2-C103CEA851C7}"/>
                  </a:ext>
                </a:extLst>
              </p:cNvPr>
              <p:cNvSpPr/>
              <p:nvPr/>
            </p:nvSpPr>
            <p:spPr>
              <a:xfrm>
                <a:off x="803027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6B1031EA-D7FA-71E3-A5D1-A2B898347E40}"/>
                  </a:ext>
                </a:extLst>
              </p:cNvPr>
              <p:cNvSpPr/>
              <p:nvPr/>
            </p:nvSpPr>
            <p:spPr>
              <a:xfrm>
                <a:off x="813391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A56F02E1-F069-4F1E-E135-5C507189F9E2}"/>
                  </a:ext>
                </a:extLst>
              </p:cNvPr>
              <p:cNvSpPr/>
              <p:nvPr/>
            </p:nvSpPr>
            <p:spPr>
              <a:xfrm>
                <a:off x="8444821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DAB2BCA4-1CD5-ED62-3C45-9E1E0567403F}"/>
                  </a:ext>
                </a:extLst>
              </p:cNvPr>
              <p:cNvSpPr/>
              <p:nvPr/>
            </p:nvSpPr>
            <p:spPr>
              <a:xfrm>
                <a:off x="865209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3385296E-8474-CECF-EC16-969F49077761}"/>
                  </a:ext>
                </a:extLst>
              </p:cNvPr>
              <p:cNvSpPr/>
              <p:nvPr/>
            </p:nvSpPr>
            <p:spPr>
              <a:xfrm>
                <a:off x="885936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F60B4E03-C37B-3350-B98A-08B4B9973A6C}"/>
                  </a:ext>
                </a:extLst>
              </p:cNvPr>
              <p:cNvSpPr/>
              <p:nvPr/>
            </p:nvSpPr>
            <p:spPr>
              <a:xfrm>
                <a:off x="8548457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38CC06F6-58B2-8C50-0226-B1C66276B36A}"/>
                  </a:ext>
                </a:extLst>
              </p:cNvPr>
              <p:cNvSpPr/>
              <p:nvPr/>
            </p:nvSpPr>
            <p:spPr>
              <a:xfrm>
                <a:off x="8755729" y="4078426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AEB98837-6979-840B-C69E-1E5850F45CC3}"/>
                  </a:ext>
                </a:extLst>
              </p:cNvPr>
              <p:cNvSpPr/>
              <p:nvPr/>
            </p:nvSpPr>
            <p:spPr>
              <a:xfrm>
                <a:off x="8963003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DFE792F3-7526-11BE-677E-622DFADA03F0}"/>
                  </a:ext>
                </a:extLst>
              </p:cNvPr>
              <p:cNvSpPr/>
              <p:nvPr/>
            </p:nvSpPr>
            <p:spPr>
              <a:xfrm>
                <a:off x="8237549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38710B88-1EAA-BD0E-8843-13E715B1F08E}"/>
                  </a:ext>
                </a:extLst>
              </p:cNvPr>
              <p:cNvSpPr/>
              <p:nvPr/>
            </p:nvSpPr>
            <p:spPr>
              <a:xfrm>
                <a:off x="8341185" y="4078426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9325272F-F4EC-933A-4E6F-37ED5FB68A98}"/>
                  </a:ext>
                </a:extLst>
              </p:cNvPr>
              <p:cNvSpPr/>
              <p:nvPr/>
            </p:nvSpPr>
            <p:spPr>
              <a:xfrm>
                <a:off x="803027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9A0D2583-DB85-9686-7EB3-F6CBC4F9E1EF}"/>
                  </a:ext>
                </a:extLst>
              </p:cNvPr>
              <p:cNvSpPr/>
              <p:nvPr/>
            </p:nvSpPr>
            <p:spPr>
              <a:xfrm>
                <a:off x="813391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30CAD743-F766-B2EC-801B-A0414E80D4E5}"/>
                  </a:ext>
                </a:extLst>
              </p:cNvPr>
              <p:cNvSpPr/>
              <p:nvPr/>
            </p:nvSpPr>
            <p:spPr>
              <a:xfrm>
                <a:off x="8444821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63996C87-FC55-2487-06F7-D6C1D259AC8A}"/>
                  </a:ext>
                </a:extLst>
              </p:cNvPr>
              <p:cNvSpPr/>
              <p:nvPr/>
            </p:nvSpPr>
            <p:spPr>
              <a:xfrm>
                <a:off x="865209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10FA7949-1EDB-09BA-34F4-228B1CADE0F9}"/>
                  </a:ext>
                </a:extLst>
              </p:cNvPr>
              <p:cNvSpPr/>
              <p:nvPr/>
            </p:nvSpPr>
            <p:spPr>
              <a:xfrm>
                <a:off x="8859365" y="4180170"/>
                <a:ext cx="92180" cy="90505"/>
              </a:xfrm>
              <a:prstGeom prst="rect">
                <a:avLst/>
              </a:prstGeom>
              <a:solidFill>
                <a:srgbClr val="9DBAFE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AC6D3215-9B12-3A9E-71D5-92FB4DE86C37}"/>
                  </a:ext>
                </a:extLst>
              </p:cNvPr>
              <p:cNvSpPr/>
              <p:nvPr/>
            </p:nvSpPr>
            <p:spPr>
              <a:xfrm>
                <a:off x="8548457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1730C36F-EB73-FDC2-8A3D-77EB72650422}"/>
                  </a:ext>
                </a:extLst>
              </p:cNvPr>
              <p:cNvSpPr/>
              <p:nvPr/>
            </p:nvSpPr>
            <p:spPr>
              <a:xfrm>
                <a:off x="875572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D5ABDB15-3ECB-2A6C-B163-B069D0D13970}"/>
                  </a:ext>
                </a:extLst>
              </p:cNvPr>
              <p:cNvSpPr/>
              <p:nvPr/>
            </p:nvSpPr>
            <p:spPr>
              <a:xfrm>
                <a:off x="8963003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87CBB6FA-BFD8-912A-EF6E-90D7518CD460}"/>
                  </a:ext>
                </a:extLst>
              </p:cNvPr>
              <p:cNvSpPr/>
              <p:nvPr/>
            </p:nvSpPr>
            <p:spPr>
              <a:xfrm>
                <a:off x="8237549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D9A89CA2-D4B6-34E8-AE8D-791FB7DDDA29}"/>
                  </a:ext>
                </a:extLst>
              </p:cNvPr>
              <p:cNvSpPr/>
              <p:nvPr/>
            </p:nvSpPr>
            <p:spPr>
              <a:xfrm>
                <a:off x="8341185" y="4180170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6A77C76B-2AD7-A526-F5C5-C8A998DDC5FF}"/>
                  </a:ext>
                </a:extLst>
              </p:cNvPr>
              <p:cNvSpPr/>
              <p:nvPr/>
            </p:nvSpPr>
            <p:spPr>
              <a:xfrm>
                <a:off x="813391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502A4797-E9DF-6FCC-4E60-0553C3B0119F}"/>
                  </a:ext>
                </a:extLst>
              </p:cNvPr>
              <p:cNvSpPr/>
              <p:nvPr/>
            </p:nvSpPr>
            <p:spPr>
              <a:xfrm>
                <a:off x="8444821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4235C728-4796-6583-F011-9FED5D4D1DA1}"/>
                  </a:ext>
                </a:extLst>
              </p:cNvPr>
              <p:cNvSpPr/>
              <p:nvPr/>
            </p:nvSpPr>
            <p:spPr>
              <a:xfrm>
                <a:off x="8652093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B4E1BED8-0B75-C36D-E74D-B29479C02A89}"/>
                  </a:ext>
                </a:extLst>
              </p:cNvPr>
              <p:cNvSpPr/>
              <p:nvPr/>
            </p:nvSpPr>
            <p:spPr>
              <a:xfrm>
                <a:off x="885936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43F08CD4-327C-C329-E987-561B964F5384}"/>
                  </a:ext>
                </a:extLst>
              </p:cNvPr>
              <p:cNvSpPr/>
              <p:nvPr/>
            </p:nvSpPr>
            <p:spPr>
              <a:xfrm>
                <a:off x="854845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0FA34C54-E01B-6684-7611-B912B64A68F4}"/>
                  </a:ext>
                </a:extLst>
              </p:cNvPr>
              <p:cNvSpPr/>
              <p:nvPr/>
            </p:nvSpPr>
            <p:spPr>
              <a:xfrm>
                <a:off x="875572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32C2674E-F71A-1849-2557-C37D49F3F78F}"/>
                  </a:ext>
                </a:extLst>
              </p:cNvPr>
              <p:cNvSpPr/>
              <p:nvPr/>
            </p:nvSpPr>
            <p:spPr>
              <a:xfrm>
                <a:off x="8963003" y="4281917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56F7878E-8365-6354-DC27-53F62DFD17B5}"/>
                  </a:ext>
                </a:extLst>
              </p:cNvPr>
              <p:cNvSpPr/>
              <p:nvPr/>
            </p:nvSpPr>
            <p:spPr>
              <a:xfrm>
                <a:off x="8237549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8473A19E-95BD-E383-CEC6-CF3F873F107A}"/>
                  </a:ext>
                </a:extLst>
              </p:cNvPr>
              <p:cNvSpPr/>
              <p:nvPr/>
            </p:nvSpPr>
            <p:spPr>
              <a:xfrm>
                <a:off x="8341185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DF5E11D4-FB1B-B0B1-FE9D-D83FAB36C004}"/>
                  </a:ext>
                </a:extLst>
              </p:cNvPr>
              <p:cNvSpPr/>
              <p:nvPr/>
            </p:nvSpPr>
            <p:spPr>
              <a:xfrm>
                <a:off x="8030277" y="4281917"/>
                <a:ext cx="92180" cy="90505"/>
              </a:xfrm>
              <a:prstGeom prst="rect">
                <a:avLst/>
              </a:prstGeom>
              <a:solidFill>
                <a:srgbClr val="F2F2F2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35CD0ABD-E2CB-7827-F6FB-678CBA8ED69F}"/>
                  </a:ext>
                </a:extLst>
              </p:cNvPr>
              <p:cNvSpPr/>
              <p:nvPr/>
            </p:nvSpPr>
            <p:spPr>
              <a:xfrm>
                <a:off x="8030277" y="3569706"/>
                <a:ext cx="92180" cy="90505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id="{7F28094C-96B9-53A3-67A3-C43E2E5C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82346" y="3736648"/>
              <a:ext cx="172456" cy="172456"/>
            </a:xfrm>
            <a:prstGeom prst="rect">
              <a:avLst/>
            </a:prstGeom>
          </p:spPr>
        </p:pic>
        <p:cxnSp>
          <p:nvCxnSpPr>
            <p:cNvPr id="466" name="Straight Arrow Connector 465">
              <a:extLst>
                <a:ext uri="{FF2B5EF4-FFF2-40B4-BE49-F238E27FC236}">
                  <a16:creationId xmlns:a16="http://schemas.microsoft.com/office/drawing/2014/main" id="{E7889415-397F-4700-2C2A-5F8E34915DFA}"/>
                </a:ext>
              </a:extLst>
            </p:cNvPr>
            <p:cNvCxnSpPr>
              <a:cxnSpLocks/>
            </p:cNvCxnSpPr>
            <p:nvPr/>
          </p:nvCxnSpPr>
          <p:spPr>
            <a:xfrm>
              <a:off x="5820752" y="4138392"/>
              <a:ext cx="122819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>
              <a:extLst>
                <a:ext uri="{FF2B5EF4-FFF2-40B4-BE49-F238E27FC236}">
                  <a16:creationId xmlns:a16="http://schemas.microsoft.com/office/drawing/2014/main" id="{750B2E8E-4578-BFB7-1546-5769E3629E35}"/>
                </a:ext>
              </a:extLst>
            </p:cNvPr>
            <p:cNvCxnSpPr>
              <a:cxnSpLocks/>
            </p:cNvCxnSpPr>
            <p:nvPr/>
          </p:nvCxnSpPr>
          <p:spPr>
            <a:xfrm>
              <a:off x="6435299" y="4749154"/>
              <a:ext cx="5975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9" name="Straight Arrow Connector 648">
            <a:extLst>
              <a:ext uri="{FF2B5EF4-FFF2-40B4-BE49-F238E27FC236}">
                <a16:creationId xmlns:a16="http://schemas.microsoft.com/office/drawing/2014/main" id="{03FCAA6B-676E-3B3B-CAF4-4978E3F6CD25}"/>
              </a:ext>
            </a:extLst>
          </p:cNvPr>
          <p:cNvCxnSpPr>
            <a:cxnSpLocks/>
          </p:cNvCxnSpPr>
          <p:nvPr/>
        </p:nvCxnSpPr>
        <p:spPr>
          <a:xfrm>
            <a:off x="4196038" y="3139167"/>
            <a:ext cx="0" cy="8231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Arrow Connector 649">
            <a:extLst>
              <a:ext uri="{FF2B5EF4-FFF2-40B4-BE49-F238E27FC236}">
                <a16:creationId xmlns:a16="http://schemas.microsoft.com/office/drawing/2014/main" id="{D7063866-4262-5248-4429-52014143BCD0}"/>
              </a:ext>
            </a:extLst>
          </p:cNvPr>
          <p:cNvCxnSpPr>
            <a:cxnSpLocks/>
          </p:cNvCxnSpPr>
          <p:nvPr/>
        </p:nvCxnSpPr>
        <p:spPr>
          <a:xfrm>
            <a:off x="5224995" y="3139258"/>
            <a:ext cx="0" cy="822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 animBg="1"/>
      <p:bldP spid="690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E7FE-7D76-B571-87E9-DA431AE0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663C1D-9E08-3CFC-E18D-558C33643EC7}"/>
              </a:ext>
            </a:extLst>
          </p:cNvPr>
          <p:cNvGrpSpPr/>
          <p:nvPr/>
        </p:nvGrpSpPr>
        <p:grpSpPr>
          <a:xfrm>
            <a:off x="2850240" y="1469145"/>
            <a:ext cx="3762992" cy="936593"/>
            <a:chOff x="2850240" y="1469145"/>
            <a:chExt cx="3762992" cy="93659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8EC0F3-DB6F-2B35-1519-295BEA0C246C}"/>
                </a:ext>
              </a:extLst>
            </p:cNvPr>
            <p:cNvCxnSpPr>
              <a:cxnSpLocks/>
            </p:cNvCxnSpPr>
            <p:nvPr/>
          </p:nvCxnSpPr>
          <p:spPr>
            <a:xfrm>
              <a:off x="2850240" y="1469145"/>
              <a:ext cx="0" cy="843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63234E-9F9B-EA05-84AC-9C7CBD0A1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819" y="2022231"/>
              <a:ext cx="0" cy="383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B9EBB91-6AEF-2993-9DDF-77DF378362AB}"/>
                </a:ext>
              </a:extLst>
            </p:cNvPr>
            <p:cNvCxnSpPr>
              <a:cxnSpLocks/>
            </p:cNvCxnSpPr>
            <p:nvPr/>
          </p:nvCxnSpPr>
          <p:spPr>
            <a:xfrm>
              <a:off x="4453092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CD8278-58D2-E634-15D4-5AF9CB4F5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264" y="2022231"/>
              <a:ext cx="0" cy="3591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88D5D4-AA4A-01FD-EC32-3FE4CF7447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4799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DC7223-4816-8F28-E76A-BEEE679D8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3232" y="1561275"/>
              <a:ext cx="0" cy="8444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246D58-707D-C832-9F55-0118A6597A45}"/>
              </a:ext>
            </a:extLst>
          </p:cNvPr>
          <p:cNvGrpSpPr/>
          <p:nvPr/>
        </p:nvGrpSpPr>
        <p:grpSpPr>
          <a:xfrm>
            <a:off x="1140570" y="2144806"/>
            <a:ext cx="1263125" cy="524515"/>
            <a:chOff x="696765" y="1471014"/>
            <a:chExt cx="1263125" cy="524515"/>
          </a:xfrm>
        </p:grpSpPr>
        <p:pic>
          <p:nvPicPr>
            <p:cNvPr id="108" name="Graphic 107" descr="Heartbeat with solid fill">
              <a:extLst>
                <a:ext uri="{FF2B5EF4-FFF2-40B4-BE49-F238E27FC236}">
                  <a16:creationId xmlns:a16="http://schemas.microsoft.com/office/drawing/2014/main" id="{0E49130A-275F-378C-384E-848BA4BEA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09" name="Graphic 108" descr="Heartbeat with solid fill">
              <a:extLst>
                <a:ext uri="{FF2B5EF4-FFF2-40B4-BE49-F238E27FC236}">
                  <a16:creationId xmlns:a16="http://schemas.microsoft.com/office/drawing/2014/main" id="{EE65D0DF-81E0-B705-994D-5C130173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0" name="Graphic 109" descr="Heartbeat with solid fill">
              <a:extLst>
                <a:ext uri="{FF2B5EF4-FFF2-40B4-BE49-F238E27FC236}">
                  <a16:creationId xmlns:a16="http://schemas.microsoft.com/office/drawing/2014/main" id="{059F0E34-91D8-1EBE-2BF3-E2B2B2BD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801E748-060D-A3B2-D3A9-E088FEBABDC1}"/>
              </a:ext>
            </a:extLst>
          </p:cNvPr>
          <p:cNvGrpSpPr/>
          <p:nvPr/>
        </p:nvGrpSpPr>
        <p:grpSpPr>
          <a:xfrm>
            <a:off x="2403694" y="2144806"/>
            <a:ext cx="1263125" cy="524515"/>
            <a:chOff x="696765" y="1471014"/>
            <a:chExt cx="1263125" cy="524515"/>
          </a:xfrm>
        </p:grpSpPr>
        <p:pic>
          <p:nvPicPr>
            <p:cNvPr id="112" name="Graphic 111" descr="Heartbeat with solid fill">
              <a:extLst>
                <a:ext uri="{FF2B5EF4-FFF2-40B4-BE49-F238E27FC236}">
                  <a16:creationId xmlns:a16="http://schemas.microsoft.com/office/drawing/2014/main" id="{9EF62D7E-8453-0892-9003-4E0414AF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3" name="Graphic 112" descr="Heartbeat with solid fill">
              <a:extLst>
                <a:ext uri="{FF2B5EF4-FFF2-40B4-BE49-F238E27FC236}">
                  <a16:creationId xmlns:a16="http://schemas.microsoft.com/office/drawing/2014/main" id="{F13622EC-AB5C-F777-42A1-71C90C93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4" name="Graphic 113" descr="Heartbeat with solid fill">
              <a:extLst>
                <a:ext uri="{FF2B5EF4-FFF2-40B4-BE49-F238E27FC236}">
                  <a16:creationId xmlns:a16="http://schemas.microsoft.com/office/drawing/2014/main" id="{C93A3B51-D3D3-3383-2A7A-0DE08966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392954A-40C1-0B0D-4B3F-45E967CDBB46}"/>
              </a:ext>
            </a:extLst>
          </p:cNvPr>
          <p:cNvGrpSpPr/>
          <p:nvPr/>
        </p:nvGrpSpPr>
        <p:grpSpPr>
          <a:xfrm>
            <a:off x="3189967" y="1689675"/>
            <a:ext cx="1263125" cy="524515"/>
            <a:chOff x="696765" y="1471014"/>
            <a:chExt cx="1263125" cy="524515"/>
          </a:xfrm>
        </p:grpSpPr>
        <p:pic>
          <p:nvPicPr>
            <p:cNvPr id="116" name="Graphic 115" descr="Heartbeat with solid fill">
              <a:extLst>
                <a:ext uri="{FF2B5EF4-FFF2-40B4-BE49-F238E27FC236}">
                  <a16:creationId xmlns:a16="http://schemas.microsoft.com/office/drawing/2014/main" id="{B1C3FC0A-CD37-AD0C-DED1-9B204118A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7" name="Graphic 116" descr="Heartbeat with solid fill">
              <a:extLst>
                <a:ext uri="{FF2B5EF4-FFF2-40B4-BE49-F238E27FC236}">
                  <a16:creationId xmlns:a16="http://schemas.microsoft.com/office/drawing/2014/main" id="{4BB089EB-1810-C766-10EF-32D521B1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8" name="Graphic 117" descr="Heartbeat with solid fill">
              <a:extLst>
                <a:ext uri="{FF2B5EF4-FFF2-40B4-BE49-F238E27FC236}">
                  <a16:creationId xmlns:a16="http://schemas.microsoft.com/office/drawing/2014/main" id="{E3305082-27B4-28F9-7157-939BD2A5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DBA0C07-ECFE-8145-14EE-C01F10B073D9}"/>
              </a:ext>
            </a:extLst>
          </p:cNvPr>
          <p:cNvGrpSpPr/>
          <p:nvPr/>
        </p:nvGrpSpPr>
        <p:grpSpPr>
          <a:xfrm>
            <a:off x="3985401" y="2144806"/>
            <a:ext cx="1263125" cy="524515"/>
            <a:chOff x="696765" y="1471014"/>
            <a:chExt cx="1263125" cy="524515"/>
          </a:xfrm>
        </p:grpSpPr>
        <p:pic>
          <p:nvPicPr>
            <p:cNvPr id="120" name="Graphic 119" descr="Heartbeat with solid fill">
              <a:extLst>
                <a:ext uri="{FF2B5EF4-FFF2-40B4-BE49-F238E27FC236}">
                  <a16:creationId xmlns:a16="http://schemas.microsoft.com/office/drawing/2014/main" id="{C166FED5-6703-9183-6C63-83AC4EC06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1" name="Graphic 120" descr="Heartbeat with solid fill">
              <a:extLst>
                <a:ext uri="{FF2B5EF4-FFF2-40B4-BE49-F238E27FC236}">
                  <a16:creationId xmlns:a16="http://schemas.microsoft.com/office/drawing/2014/main" id="{F23D6198-B4B9-D2A2-C106-6500C640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2" name="Graphic 121" descr="Heartbeat with solid fill">
              <a:extLst>
                <a:ext uri="{FF2B5EF4-FFF2-40B4-BE49-F238E27FC236}">
                  <a16:creationId xmlns:a16="http://schemas.microsoft.com/office/drawing/2014/main" id="{82D1E318-2183-91A8-70A2-A5E3FAA14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20875AA-2FCB-2217-4B10-05E33A4A8E86}"/>
              </a:ext>
            </a:extLst>
          </p:cNvPr>
          <p:cNvGrpSpPr/>
          <p:nvPr/>
        </p:nvGrpSpPr>
        <p:grpSpPr>
          <a:xfrm>
            <a:off x="5350107" y="2144806"/>
            <a:ext cx="1263125" cy="524515"/>
            <a:chOff x="696765" y="1471014"/>
            <a:chExt cx="1263125" cy="524515"/>
          </a:xfrm>
        </p:grpSpPr>
        <p:pic>
          <p:nvPicPr>
            <p:cNvPr id="124" name="Graphic 123" descr="Heartbeat with solid fill">
              <a:extLst>
                <a:ext uri="{FF2B5EF4-FFF2-40B4-BE49-F238E27FC236}">
                  <a16:creationId xmlns:a16="http://schemas.microsoft.com/office/drawing/2014/main" id="{54F1EE1C-391D-629D-06A4-D0DDAAC1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5" name="Graphic 124" descr="Heartbeat with solid fill">
              <a:extLst>
                <a:ext uri="{FF2B5EF4-FFF2-40B4-BE49-F238E27FC236}">
                  <a16:creationId xmlns:a16="http://schemas.microsoft.com/office/drawing/2014/main" id="{04BFCFD4-415D-0330-0E89-7166E2FC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6" name="Graphic 125" descr="Heartbeat with solid fill">
              <a:extLst>
                <a:ext uri="{FF2B5EF4-FFF2-40B4-BE49-F238E27FC236}">
                  <a16:creationId xmlns:a16="http://schemas.microsoft.com/office/drawing/2014/main" id="{2FF51D63-0B0B-D358-FFCD-937E370A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5C8378B-C1F8-9C2C-55BE-507A0CC00DCE}"/>
              </a:ext>
            </a:extLst>
          </p:cNvPr>
          <p:cNvGrpSpPr/>
          <p:nvPr/>
        </p:nvGrpSpPr>
        <p:grpSpPr>
          <a:xfrm>
            <a:off x="4771674" y="1689675"/>
            <a:ext cx="1263125" cy="524515"/>
            <a:chOff x="696765" y="1471014"/>
            <a:chExt cx="1263125" cy="524515"/>
          </a:xfrm>
        </p:grpSpPr>
        <p:pic>
          <p:nvPicPr>
            <p:cNvPr id="128" name="Graphic 127" descr="Heartbeat with solid fill">
              <a:extLst>
                <a:ext uri="{FF2B5EF4-FFF2-40B4-BE49-F238E27FC236}">
                  <a16:creationId xmlns:a16="http://schemas.microsoft.com/office/drawing/2014/main" id="{EDC47AD7-B6B2-1031-BC31-EE0E89F7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9" name="Graphic 128" descr="Heartbeat with solid fill">
              <a:extLst>
                <a:ext uri="{FF2B5EF4-FFF2-40B4-BE49-F238E27FC236}">
                  <a16:creationId xmlns:a16="http://schemas.microsoft.com/office/drawing/2014/main" id="{87035819-6F91-7A89-53F9-D19408D3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0" name="Graphic 129" descr="Heartbeat with solid fill">
              <a:extLst>
                <a:ext uri="{FF2B5EF4-FFF2-40B4-BE49-F238E27FC236}">
                  <a16:creationId xmlns:a16="http://schemas.microsoft.com/office/drawing/2014/main" id="{2034E90F-B14E-8CEB-0C8C-8BCE423B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0570084-7AF4-CDB4-B69D-C4F363255D9A}"/>
              </a:ext>
            </a:extLst>
          </p:cNvPr>
          <p:cNvGrpSpPr/>
          <p:nvPr/>
        </p:nvGrpSpPr>
        <p:grpSpPr>
          <a:xfrm>
            <a:off x="6892483" y="2144806"/>
            <a:ext cx="1263125" cy="524515"/>
            <a:chOff x="696765" y="1471014"/>
            <a:chExt cx="1263125" cy="524515"/>
          </a:xfrm>
        </p:grpSpPr>
        <p:pic>
          <p:nvPicPr>
            <p:cNvPr id="132" name="Graphic 131" descr="Heartbeat with solid fill">
              <a:extLst>
                <a:ext uri="{FF2B5EF4-FFF2-40B4-BE49-F238E27FC236}">
                  <a16:creationId xmlns:a16="http://schemas.microsoft.com/office/drawing/2014/main" id="{95E3E2A6-0253-BA87-F5CF-1D4FDE5E9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33" name="Graphic 132" descr="Heartbeat with solid fill">
              <a:extLst>
                <a:ext uri="{FF2B5EF4-FFF2-40B4-BE49-F238E27FC236}">
                  <a16:creationId xmlns:a16="http://schemas.microsoft.com/office/drawing/2014/main" id="{123EF03F-DD7A-F7A4-29D2-94DD49A64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4" name="Graphic 133" descr="Heartbeat with solid fill">
              <a:extLst>
                <a:ext uri="{FF2B5EF4-FFF2-40B4-BE49-F238E27FC236}">
                  <a16:creationId xmlns:a16="http://schemas.microsoft.com/office/drawing/2014/main" id="{8B045873-3AE5-0820-D9CC-FA2D1D30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264187A-64C2-23FD-824F-F06BCCC38909}"/>
              </a:ext>
            </a:extLst>
          </p:cNvPr>
          <p:cNvSpPr/>
          <p:nvPr/>
        </p:nvSpPr>
        <p:spPr>
          <a:xfrm>
            <a:off x="988392" y="1198979"/>
            <a:ext cx="7275075" cy="148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39BD47-D54E-E230-0A09-D2AEBD1DE63D}"/>
              </a:ext>
            </a:extLst>
          </p:cNvPr>
          <p:cNvGrpSpPr/>
          <p:nvPr/>
        </p:nvGrpSpPr>
        <p:grpSpPr>
          <a:xfrm>
            <a:off x="707135" y="1047376"/>
            <a:ext cx="2143105" cy="676360"/>
            <a:chOff x="-3374637" y="5029331"/>
            <a:chExt cx="2143105" cy="67636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EBC94DD-2C50-0340-F441-2B0B227D014C}"/>
                </a:ext>
              </a:extLst>
            </p:cNvPr>
            <p:cNvCxnSpPr>
              <a:cxnSpLocks/>
            </p:cNvCxnSpPr>
            <p:nvPr/>
          </p:nvCxnSpPr>
          <p:spPr>
            <a:xfrm>
              <a:off x="-251250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Graphic 78" descr="Heartbeat with solid fill">
              <a:extLst>
                <a:ext uri="{FF2B5EF4-FFF2-40B4-BE49-F238E27FC236}">
                  <a16:creationId xmlns:a16="http://schemas.microsoft.com/office/drawing/2014/main" id="{4D213573-A345-C6C3-ED6F-F9C667BD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374637" y="5183072"/>
              <a:ext cx="521864" cy="521864"/>
            </a:xfrm>
            <a:prstGeom prst="rect">
              <a:avLst/>
            </a:prstGeom>
          </p:spPr>
        </p:pic>
        <p:pic>
          <p:nvPicPr>
            <p:cNvPr id="80" name="Graphic 79" descr="Heartbeat with solid fill">
              <a:extLst>
                <a:ext uri="{FF2B5EF4-FFF2-40B4-BE49-F238E27FC236}">
                  <a16:creationId xmlns:a16="http://schemas.microsoft.com/office/drawing/2014/main" id="{9B62FE82-1B8C-3BE6-58FC-850FF503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004007" y="5183072"/>
              <a:ext cx="521864" cy="521864"/>
            </a:xfrm>
            <a:prstGeom prst="rect">
              <a:avLst/>
            </a:prstGeom>
          </p:spPr>
        </p:pic>
        <p:pic>
          <p:nvPicPr>
            <p:cNvPr id="81" name="Graphic 80" descr="Heartbeat with solid fill">
              <a:extLst>
                <a:ext uri="{FF2B5EF4-FFF2-40B4-BE49-F238E27FC236}">
                  <a16:creationId xmlns:a16="http://schemas.microsoft.com/office/drawing/2014/main" id="{5D1D444D-15CE-EEAA-0798-33E70812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1753396" y="5183827"/>
              <a:ext cx="521864" cy="521864"/>
            </a:xfrm>
            <a:prstGeom prst="rect">
              <a:avLst/>
            </a:prstGeom>
          </p:spPr>
        </p:pic>
        <p:pic>
          <p:nvPicPr>
            <p:cNvPr id="82" name="Graphic 81" descr="Heartbeat with solid fill">
              <a:extLst>
                <a:ext uri="{FF2B5EF4-FFF2-40B4-BE49-F238E27FC236}">
                  <a16:creationId xmlns:a16="http://schemas.microsoft.com/office/drawing/2014/main" id="{33458732-946E-AF22-EB07-AC60F4D4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562493" y="5029331"/>
              <a:ext cx="521864" cy="521864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6334227-D791-31B8-07D4-C17A728E511D}"/>
                </a:ext>
              </a:extLst>
            </p:cNvPr>
            <p:cNvCxnSpPr>
              <a:cxnSpLocks/>
            </p:cNvCxnSpPr>
            <p:nvPr/>
          </p:nvCxnSpPr>
          <p:spPr>
            <a:xfrm>
              <a:off x="-169695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Graphic 84" descr="Heartbeat with solid fill">
              <a:extLst>
                <a:ext uri="{FF2B5EF4-FFF2-40B4-BE49-F238E27FC236}">
                  <a16:creationId xmlns:a16="http://schemas.microsoft.com/office/drawing/2014/main" id="{CB9CB83B-1F05-9D62-52AD-B80CB682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168477" y="5029331"/>
              <a:ext cx="521864" cy="52186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7D8DD2-971E-3F9E-2EDE-5F2A62788EA6}"/>
              </a:ext>
            </a:extLst>
          </p:cNvPr>
          <p:cNvGrpSpPr/>
          <p:nvPr/>
        </p:nvGrpSpPr>
        <p:grpSpPr>
          <a:xfrm>
            <a:off x="6351254" y="1039411"/>
            <a:ext cx="1745941" cy="676360"/>
            <a:chOff x="3602689" y="1298591"/>
            <a:chExt cx="1745941" cy="67636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DABDB7-DD09-F56D-11C8-839299B1E643}"/>
                </a:ext>
              </a:extLst>
            </p:cNvPr>
            <p:cNvCxnSpPr>
              <a:cxnSpLocks/>
            </p:cNvCxnSpPr>
            <p:nvPr/>
          </p:nvCxnSpPr>
          <p:spPr>
            <a:xfrm>
              <a:off x="4464822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Heartbeat with solid fill">
              <a:extLst>
                <a:ext uri="{FF2B5EF4-FFF2-40B4-BE49-F238E27FC236}">
                  <a16:creationId xmlns:a16="http://schemas.microsoft.com/office/drawing/2014/main" id="{111F3814-5C8D-08A8-3394-AA09D6BE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602689" y="1452332"/>
              <a:ext cx="521864" cy="521864"/>
            </a:xfrm>
            <a:prstGeom prst="rect">
              <a:avLst/>
            </a:prstGeom>
          </p:spPr>
        </p:pic>
        <p:pic>
          <p:nvPicPr>
            <p:cNvPr id="42" name="Graphic 41" descr="Heartbeat with solid fill">
              <a:extLst>
                <a:ext uri="{FF2B5EF4-FFF2-40B4-BE49-F238E27FC236}">
                  <a16:creationId xmlns:a16="http://schemas.microsoft.com/office/drawing/2014/main" id="{9A63540E-9248-9456-C24F-CD1EE24C6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973319" y="1452332"/>
              <a:ext cx="521864" cy="521864"/>
            </a:xfrm>
            <a:prstGeom prst="rect">
              <a:avLst/>
            </a:prstGeom>
          </p:spPr>
        </p:pic>
        <p:pic>
          <p:nvPicPr>
            <p:cNvPr id="43" name="Graphic 42" descr="Heartbeat with solid fill">
              <a:extLst>
                <a:ext uri="{FF2B5EF4-FFF2-40B4-BE49-F238E27FC236}">
                  <a16:creationId xmlns:a16="http://schemas.microsoft.com/office/drawing/2014/main" id="{BD53ACC2-CA37-A963-5AD4-A5E1C652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826766" y="1453087"/>
              <a:ext cx="521864" cy="521864"/>
            </a:xfrm>
            <a:prstGeom prst="rect">
              <a:avLst/>
            </a:prstGeom>
          </p:spPr>
        </p:pic>
        <p:pic>
          <p:nvPicPr>
            <p:cNvPr id="45" name="Graphic 44" descr="Heartbeat with solid fill">
              <a:extLst>
                <a:ext uri="{FF2B5EF4-FFF2-40B4-BE49-F238E27FC236}">
                  <a16:creationId xmlns:a16="http://schemas.microsoft.com/office/drawing/2014/main" id="{C22A79A5-83AE-EAF3-4626-0E252263D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14833" y="1298591"/>
              <a:ext cx="521864" cy="521864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632CC81-451D-4C17-9D4D-C3D541ED2D27}"/>
                </a:ext>
              </a:extLst>
            </p:cNvPr>
            <p:cNvCxnSpPr>
              <a:cxnSpLocks/>
            </p:cNvCxnSpPr>
            <p:nvPr/>
          </p:nvCxnSpPr>
          <p:spPr>
            <a:xfrm>
              <a:off x="4883208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1284E-13FB-FCE5-74A9-F696E182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9D5924-0E1D-C00F-92DF-2F15EBA8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Overlapping Raw Signals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1EDF67-279C-C485-C8C1-B5B7ADA3B25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42763655-39C3-CAB2-175D-F54FB72DB90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007B988-0703-6760-D55A-0485471626D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FCC8E7A-6045-B22A-773A-486F07077E1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6AA05B8-D802-EB0B-9944-2B52A0C88CD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C082CBC-E7AC-50F7-F663-38F1A703A980}"/>
              </a:ext>
            </a:extLst>
          </p:cNvPr>
          <p:cNvSpPr/>
          <p:nvPr/>
        </p:nvSpPr>
        <p:spPr>
          <a:xfrm>
            <a:off x="689936" y="1089466"/>
            <a:ext cx="2160304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56B837-17F3-7B47-7683-BF8B18C0B0A6}"/>
              </a:ext>
            </a:extLst>
          </p:cNvPr>
          <p:cNvSpPr/>
          <p:nvPr/>
        </p:nvSpPr>
        <p:spPr>
          <a:xfrm>
            <a:off x="6059092" y="1108536"/>
            <a:ext cx="2073489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BEE206-F12A-8D60-A6EE-70BABF6E9918}"/>
              </a:ext>
            </a:extLst>
          </p:cNvPr>
          <p:cNvGrpSpPr>
            <a:grpSpLocks noChangeAspect="1"/>
          </p:cNvGrpSpPr>
          <p:nvPr/>
        </p:nvGrpSpPr>
        <p:grpSpPr>
          <a:xfrm>
            <a:off x="6351254" y="1192581"/>
            <a:ext cx="1263125" cy="524515"/>
            <a:chOff x="6981644" y="1976087"/>
            <a:chExt cx="959736" cy="398532"/>
          </a:xfrm>
        </p:grpSpPr>
        <p:pic>
          <p:nvPicPr>
            <p:cNvPr id="34" name="Graphic 33" descr="Heartbeat with solid fill">
              <a:extLst>
                <a:ext uri="{FF2B5EF4-FFF2-40B4-BE49-F238E27FC236}">
                  <a16:creationId xmlns:a16="http://schemas.microsoft.com/office/drawing/2014/main" id="{429FB1B3-7F58-BF47-4978-CF921FDB0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35" name="Graphic 34" descr="Heartbeat with solid fill">
              <a:extLst>
                <a:ext uri="{FF2B5EF4-FFF2-40B4-BE49-F238E27FC236}">
                  <a16:creationId xmlns:a16="http://schemas.microsoft.com/office/drawing/2014/main" id="{240C3DBD-0E4A-6FE7-CCB3-0252DC75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36" name="Graphic 35" descr="Heartbeat with solid fill">
              <a:extLst>
                <a:ext uri="{FF2B5EF4-FFF2-40B4-BE49-F238E27FC236}">
                  <a16:creationId xmlns:a16="http://schemas.microsoft.com/office/drawing/2014/main" id="{2D418A4C-F662-E5DF-0364-BBED9115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8B871B-DE85-6FB8-6CC6-BB1FE2DCA871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95" y="1196328"/>
            <a:ext cx="1263125" cy="524515"/>
            <a:chOff x="6981644" y="1976087"/>
            <a:chExt cx="959736" cy="398532"/>
          </a:xfrm>
        </p:grpSpPr>
        <p:pic>
          <p:nvPicPr>
            <p:cNvPr id="57" name="Graphic 56" descr="Heartbeat with solid fill">
              <a:extLst>
                <a:ext uri="{FF2B5EF4-FFF2-40B4-BE49-F238E27FC236}">
                  <a16:creationId xmlns:a16="http://schemas.microsoft.com/office/drawing/2014/main" id="{ADC95CFE-B4BC-6C83-401E-67B466D7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58" name="Graphic 57" descr="Heartbeat with solid fill">
              <a:extLst>
                <a:ext uri="{FF2B5EF4-FFF2-40B4-BE49-F238E27FC236}">
                  <a16:creationId xmlns:a16="http://schemas.microsoft.com/office/drawing/2014/main" id="{35B4E6E3-14A8-F94A-5769-1316695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59" name="Graphic 58" descr="Heartbeat with solid fill">
              <a:extLst>
                <a:ext uri="{FF2B5EF4-FFF2-40B4-BE49-F238E27FC236}">
                  <a16:creationId xmlns:a16="http://schemas.microsoft.com/office/drawing/2014/main" id="{4C54238F-9E0D-A09D-E657-13296369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872036-2D5A-1E4F-AC3A-A26CDE803E8C}"/>
              </a:ext>
            </a:extLst>
          </p:cNvPr>
          <p:cNvGrpSpPr/>
          <p:nvPr/>
        </p:nvGrpSpPr>
        <p:grpSpPr>
          <a:xfrm>
            <a:off x="1694056" y="1727907"/>
            <a:ext cx="5278821" cy="1512518"/>
            <a:chOff x="1703998" y="2226057"/>
            <a:chExt cx="5278821" cy="15125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8CC16A2-9819-A938-E96D-93E49F2A9D7E}"/>
                </a:ext>
              </a:extLst>
            </p:cNvPr>
            <p:cNvSpPr/>
            <p:nvPr/>
          </p:nvSpPr>
          <p:spPr>
            <a:xfrm>
              <a:off x="2836191" y="2968108"/>
              <a:ext cx="3014413" cy="770467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Hash-Based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 and Mapping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C6500ED8-A845-76CB-A855-6C4DC3D0C64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708054" y="2225203"/>
              <a:ext cx="1124081" cy="11321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2C263D2C-576E-983D-C269-1982879967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3070" y="2223592"/>
              <a:ext cx="1127283" cy="113221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B22F88-5648-932B-FF55-FF60786E5B54}"/>
              </a:ext>
            </a:extLst>
          </p:cNvPr>
          <p:cNvGrpSpPr/>
          <p:nvPr/>
        </p:nvGrpSpPr>
        <p:grpSpPr>
          <a:xfrm>
            <a:off x="94377" y="4513575"/>
            <a:ext cx="6546293" cy="615553"/>
            <a:chOff x="94377" y="4931185"/>
            <a:chExt cx="6546293" cy="6155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C60292B-0720-F45E-CC1B-1139B394F4DE}"/>
                </a:ext>
              </a:extLst>
            </p:cNvPr>
            <p:cNvSpPr/>
            <p:nvPr/>
          </p:nvSpPr>
          <p:spPr>
            <a:xfrm>
              <a:off x="717374" y="4931185"/>
              <a:ext cx="592329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Finding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useful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pairs (all-vs-all overlapping)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D97D412-52F6-98B8-470F-9157567F555B}"/>
                </a:ext>
              </a:extLst>
            </p:cNvPr>
            <p:cNvGrpSpPr/>
            <p:nvPr/>
          </p:nvGrpSpPr>
          <p:grpSpPr>
            <a:xfrm>
              <a:off x="94377" y="4964641"/>
              <a:ext cx="548640" cy="548640"/>
              <a:chOff x="-943169" y="6010506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FA7043D-1872-3C0C-0449-7B12AF725E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943169" y="60105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Network with solid fill">
                <a:extLst>
                  <a:ext uri="{FF2B5EF4-FFF2-40B4-BE49-F238E27FC236}">
                    <a16:creationId xmlns:a16="http://schemas.microsoft.com/office/drawing/2014/main" id="{5CBF70CE-00AB-5A42-8DFA-81FEBE41A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97449" y="60562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C87AE7-492C-69A7-4EE8-FA8DA57A4D89}"/>
              </a:ext>
            </a:extLst>
          </p:cNvPr>
          <p:cNvGrpSpPr/>
          <p:nvPr/>
        </p:nvGrpSpPr>
        <p:grpSpPr>
          <a:xfrm>
            <a:off x="94377" y="3522078"/>
            <a:ext cx="8457354" cy="548640"/>
            <a:chOff x="94377" y="3986320"/>
            <a:chExt cx="8457354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05446CE-437E-C204-4A44-64F6500EF1DF}"/>
                </a:ext>
              </a:extLst>
            </p:cNvPr>
            <p:cNvSpPr/>
            <p:nvPr/>
          </p:nvSpPr>
          <p:spPr>
            <a:xfrm>
              <a:off x="717374" y="4106752"/>
              <a:ext cx="783435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Identifying hash matches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 both signals are noisy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AAEBCEA-57C3-90F0-E51A-A4408812189D}"/>
                </a:ext>
              </a:extLst>
            </p:cNvPr>
            <p:cNvGrpSpPr/>
            <p:nvPr/>
          </p:nvGrpSpPr>
          <p:grpSpPr>
            <a:xfrm>
              <a:off x="94377" y="3986320"/>
              <a:ext cx="548640" cy="548640"/>
              <a:chOff x="-1188985" y="523945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E76958-4BA5-51DA-2755-30C8790D6A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188985" y="523945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Research with solid fill">
                <a:extLst>
                  <a:ext uri="{FF2B5EF4-FFF2-40B4-BE49-F238E27FC236}">
                    <a16:creationId xmlns:a16="http://schemas.microsoft.com/office/drawing/2014/main" id="{BE934504-8FB8-ABDD-AB7B-ABA522461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143265" y="528517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FF8648-DB7F-5348-74BD-80BD3CD71CE5}"/>
              </a:ext>
            </a:extLst>
          </p:cNvPr>
          <p:cNvGrpSpPr/>
          <p:nvPr/>
        </p:nvGrpSpPr>
        <p:grpSpPr>
          <a:xfrm>
            <a:off x="94377" y="5571985"/>
            <a:ext cx="7439463" cy="548640"/>
            <a:chOff x="94377" y="5705631"/>
            <a:chExt cx="7439463" cy="5486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3CEA40-8D15-586B-7DA0-1EDD6830B014}"/>
                </a:ext>
              </a:extLst>
            </p:cNvPr>
            <p:cNvSpPr/>
            <p:nvPr/>
          </p:nvSpPr>
          <p:spPr>
            <a:xfrm>
              <a:off x="717374" y="5826063"/>
              <a:ext cx="68164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Generating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8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long paths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from useful overlaps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ECA40F-8576-9021-C772-C7A5F7D2CE4A}"/>
                </a:ext>
              </a:extLst>
            </p:cNvPr>
            <p:cNvGrpSpPr/>
            <p:nvPr/>
          </p:nvGrpSpPr>
          <p:grpSpPr>
            <a:xfrm>
              <a:off x="94377" y="5705631"/>
              <a:ext cx="548640" cy="548640"/>
              <a:chOff x="-477770" y="5705631"/>
              <a:chExt cx="548640" cy="54864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81DA150-5358-A36B-05B3-56CA1AE4A4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477770" y="5705631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4" name="Graphic 23" descr="Connected with solid fill">
                <a:extLst>
                  <a:ext uri="{FF2B5EF4-FFF2-40B4-BE49-F238E27FC236}">
                    <a16:creationId xmlns:a16="http://schemas.microsoft.com/office/drawing/2014/main" id="{08D41A35-1AD9-8B5C-ECBF-1BE7B28F0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432050" y="5751351"/>
                <a:ext cx="457200" cy="45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119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76" grpId="0" animBg="1"/>
      <p:bldP spid="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35320-7FEC-798C-CBEC-C536CCEFF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12C2D-52C8-1E91-2868-0E2BF7CC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Aggressively filtering</a:t>
            </a:r>
            <a:r>
              <a:rPr lang="en-US" dirty="0"/>
              <a:t> consecutive and similar signals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10813D"/>
                </a:solidFill>
              </a:rPr>
              <a:t>substantially reduce noise</a:t>
            </a:r>
            <a:r>
              <a:rPr lang="en-US" dirty="0"/>
              <a:t> at the cost of </a:t>
            </a:r>
            <a:r>
              <a:rPr lang="en-US" dirty="0">
                <a:solidFill>
                  <a:srgbClr val="C00800"/>
                </a:solidFill>
              </a:rPr>
              <a:t>data loss</a:t>
            </a:r>
            <a:br>
              <a:rPr lang="en-US" dirty="0">
                <a:solidFill>
                  <a:srgbClr val="C00800"/>
                </a:solidFill>
              </a:rPr>
            </a:br>
            <a:br>
              <a:rPr lang="en-US" dirty="0">
                <a:solidFill>
                  <a:srgbClr val="C00800"/>
                </a:solidFill>
              </a:rPr>
            </a:br>
            <a:br>
              <a:rPr lang="en-US" dirty="0">
                <a:solidFill>
                  <a:srgbClr val="C00800"/>
                </a:solidFill>
              </a:rPr>
            </a:br>
            <a:br>
              <a:rPr lang="en-US" dirty="0">
                <a:solidFill>
                  <a:srgbClr val="C00800"/>
                </a:solidFill>
              </a:rPr>
            </a:br>
            <a:br>
              <a:rPr lang="en-US" dirty="0">
                <a:solidFill>
                  <a:srgbClr val="C00800"/>
                </a:solidFill>
              </a:rPr>
            </a:br>
            <a:br>
              <a:rPr lang="en-US" dirty="0">
                <a:solidFill>
                  <a:srgbClr val="C00800"/>
                </a:solidFill>
              </a:rPr>
            </a:br>
            <a:endParaRPr lang="en-US" dirty="0">
              <a:solidFill>
                <a:srgbClr val="C008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b="1" dirty="0">
              <a:solidFill>
                <a:srgbClr val="10813D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10813D"/>
                </a:solidFill>
              </a:rPr>
              <a:t>Avoid cyclic overlaps</a:t>
            </a:r>
            <a:r>
              <a:rPr lang="en-US" dirty="0"/>
              <a:t> with deterministic comparisons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Identifying and reporting all </a:t>
            </a:r>
            <a:r>
              <a:rPr lang="en-US" b="1" dirty="0">
                <a:solidFill>
                  <a:srgbClr val="10813D"/>
                </a:solidFill>
              </a:rPr>
              <a:t>highly accurate chains</a:t>
            </a:r>
            <a:r>
              <a:rPr lang="en-US" dirty="0"/>
              <a:t> to generate</a:t>
            </a:r>
            <a:br>
              <a:rPr lang="en-US" dirty="0"/>
            </a:br>
            <a:r>
              <a:rPr lang="en-US" b="1" dirty="0"/>
              <a:t>all-vs-all overlapping pairs</a:t>
            </a:r>
          </a:p>
          <a:p>
            <a:endParaRPr lang="en-US" b="1" dirty="0"/>
          </a:p>
          <a:p>
            <a:r>
              <a:rPr lang="en-US" dirty="0"/>
              <a:t>Generating the hash table index</a:t>
            </a:r>
            <a:r>
              <a:rPr lang="en-US" b="1" dirty="0"/>
              <a:t> from raw nanopore signals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603D0-91E1-34D5-442B-FB712372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EC53E-9B2F-FAD7-B2D2-C90E923E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Improvements in Rawsamble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E304C4-8EF3-D626-CE92-BEDB4B9052F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C9869727-6681-C9B5-292F-FEE406838AB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8" name="Arrow: Chevron 43">
              <a:extLst>
                <a:ext uri="{FF2B5EF4-FFF2-40B4-BE49-F238E27FC236}">
                  <a16:creationId xmlns:a16="http://schemas.microsoft.com/office/drawing/2014/main" id="{EC9C1015-9826-97B7-60DC-2A5EFCA2B78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5">
              <a:extLst>
                <a:ext uri="{FF2B5EF4-FFF2-40B4-BE49-F238E27FC236}">
                  <a16:creationId xmlns:a16="http://schemas.microsoft.com/office/drawing/2014/main" id="{2078CA8B-867A-A644-E664-9A9A87BB565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0" name="Arrow: Chevron 46">
              <a:extLst>
                <a:ext uri="{FF2B5EF4-FFF2-40B4-BE49-F238E27FC236}">
                  <a16:creationId xmlns:a16="http://schemas.microsoft.com/office/drawing/2014/main" id="{D4B8ED2D-5957-44EE-0691-F52BA9A4FC3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85708-D329-31C1-3EEF-EED01676520D}"/>
              </a:ext>
            </a:extLst>
          </p:cNvPr>
          <p:cNvGrpSpPr/>
          <p:nvPr/>
        </p:nvGrpSpPr>
        <p:grpSpPr>
          <a:xfrm>
            <a:off x="3536558" y="2099426"/>
            <a:ext cx="2072069" cy="801728"/>
            <a:chOff x="3534276" y="1997738"/>
            <a:chExt cx="2072069" cy="80172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ADEFAE6-32C6-DA01-3395-67CE3BB15B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310" y="1997738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BDDC1F-F9E9-CAD5-D6EC-B940A0BB32F5}"/>
                </a:ext>
              </a:extLst>
            </p:cNvPr>
            <p:cNvSpPr/>
            <p:nvPr/>
          </p:nvSpPr>
          <p:spPr>
            <a:xfrm>
              <a:off x="3534276" y="2351028"/>
              <a:ext cx="2072069" cy="448438"/>
            </a:xfrm>
            <a:prstGeom prst="roundRect">
              <a:avLst/>
            </a:prstGeom>
            <a:solidFill>
              <a:srgbClr val="E4F3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1600847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 Filtering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EA49AF-0708-A04B-25B7-B553F91777CE}"/>
              </a:ext>
            </a:extLst>
          </p:cNvPr>
          <p:cNvGrpSpPr/>
          <p:nvPr/>
        </p:nvGrpSpPr>
        <p:grpSpPr>
          <a:xfrm>
            <a:off x="665001" y="2921405"/>
            <a:ext cx="7815183" cy="605222"/>
            <a:chOff x="662721" y="2819717"/>
            <a:chExt cx="7815183" cy="6052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216C58-B4E1-1F55-52A0-0E1EF5713DCF}"/>
                </a:ext>
              </a:extLst>
            </p:cNvPr>
            <p:cNvGrpSpPr/>
            <p:nvPr/>
          </p:nvGrpSpPr>
          <p:grpSpPr>
            <a:xfrm>
              <a:off x="662721" y="3225231"/>
              <a:ext cx="7815183" cy="199708"/>
              <a:chOff x="662721" y="3225231"/>
              <a:chExt cx="7815183" cy="19970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7FD96B2-F8E5-0FFE-1434-662A6EA73B39}"/>
                  </a:ext>
                </a:extLst>
              </p:cNvPr>
              <p:cNvSpPr/>
              <p:nvPr/>
            </p:nvSpPr>
            <p:spPr>
              <a:xfrm>
                <a:off x="662721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EA22440-FA51-6FDC-B488-1E3EBB537A7F}"/>
                  </a:ext>
                </a:extLst>
              </p:cNvPr>
              <p:cNvSpPr/>
              <p:nvPr/>
            </p:nvSpPr>
            <p:spPr>
              <a:xfrm>
                <a:off x="138878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70D069A-394B-E520-6135-076F8E6B4E45}"/>
                  </a:ext>
                </a:extLst>
              </p:cNvPr>
              <p:cNvSpPr/>
              <p:nvPr/>
            </p:nvSpPr>
            <p:spPr>
              <a:xfrm>
                <a:off x="211484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8936CA1-09AB-3FB5-C724-91856F8D4708}"/>
                  </a:ext>
                </a:extLst>
              </p:cNvPr>
              <p:cNvSpPr/>
              <p:nvPr/>
            </p:nvSpPr>
            <p:spPr>
              <a:xfrm>
                <a:off x="284091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E143795-4AC6-CC99-EC38-7273ADD8ED13}"/>
                  </a:ext>
                </a:extLst>
              </p:cNvPr>
              <p:cNvSpPr/>
              <p:nvPr/>
            </p:nvSpPr>
            <p:spPr>
              <a:xfrm>
                <a:off x="356697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FAE2B81-E098-62E7-E00D-75126FC01E76}"/>
                  </a:ext>
                </a:extLst>
              </p:cNvPr>
              <p:cNvSpPr/>
              <p:nvPr/>
            </p:nvSpPr>
            <p:spPr>
              <a:xfrm>
                <a:off x="4293041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57A8FFA-4600-66C7-F3BE-D99E22D31B73}"/>
                  </a:ext>
                </a:extLst>
              </p:cNvPr>
              <p:cNvSpPr/>
              <p:nvPr/>
            </p:nvSpPr>
            <p:spPr>
              <a:xfrm>
                <a:off x="501910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A05D0C-1F6F-2B5E-3EFD-8430C6F14F16}"/>
                  </a:ext>
                </a:extLst>
              </p:cNvPr>
              <p:cNvSpPr/>
              <p:nvPr/>
            </p:nvSpPr>
            <p:spPr>
              <a:xfrm>
                <a:off x="574516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68F30CE-699B-70AD-258E-82CF7DFFFBF3}"/>
                  </a:ext>
                </a:extLst>
              </p:cNvPr>
              <p:cNvSpPr/>
              <p:nvPr/>
            </p:nvSpPr>
            <p:spPr>
              <a:xfrm>
                <a:off x="647123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375E5E-D917-B56D-C2B7-C5FC755656F9}"/>
                  </a:ext>
                </a:extLst>
              </p:cNvPr>
              <p:cNvSpPr/>
              <p:nvPr/>
            </p:nvSpPr>
            <p:spPr>
              <a:xfrm>
                <a:off x="719729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EA8F2D3-4885-736C-E57E-FDD9AB93444A}"/>
                  </a:ext>
                </a:extLst>
              </p:cNvPr>
              <p:cNvSpPr/>
              <p:nvPr/>
            </p:nvSpPr>
            <p:spPr>
              <a:xfrm>
                <a:off x="7923364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2">
                        <a:lumMod val="75000"/>
                      </a:scheme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66F828-4569-8950-55A7-6446EC005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684" y="2819717"/>
              <a:ext cx="943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09CE69-6D98-B80B-25AB-D66A34CBF6C3}"/>
              </a:ext>
            </a:extLst>
          </p:cNvPr>
          <p:cNvGrpSpPr/>
          <p:nvPr/>
        </p:nvGrpSpPr>
        <p:grpSpPr>
          <a:xfrm>
            <a:off x="3386513" y="3587557"/>
            <a:ext cx="2353306" cy="1790107"/>
            <a:chOff x="3386513" y="3714166"/>
            <a:chExt cx="2353306" cy="1790107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2EE5A1C4-CB2E-C996-2B3E-B3EF8500557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386513" y="3714166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A9322BF2-F20F-BDCC-B1C7-AFBD2EE2A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3100" y="4091334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67" name="Cross 66">
            <a:extLst>
              <a:ext uri="{FF2B5EF4-FFF2-40B4-BE49-F238E27FC236}">
                <a16:creationId xmlns:a16="http://schemas.microsoft.com/office/drawing/2014/main" id="{792FA35B-3888-A544-B2F3-6BB11CD590A1}"/>
              </a:ext>
            </a:extLst>
          </p:cNvPr>
          <p:cNvSpPr>
            <a:spLocks noChangeAspect="1"/>
          </p:cNvSpPr>
          <p:nvPr/>
        </p:nvSpPr>
        <p:spPr>
          <a:xfrm rot="2683010">
            <a:off x="3883702" y="3768954"/>
            <a:ext cx="1419355" cy="1419355"/>
          </a:xfrm>
          <a:prstGeom prst="plus">
            <a:avLst>
              <a:gd name="adj" fmla="val 436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69AC54-D3B2-B92C-3903-FD77A915C02A}"/>
              </a:ext>
            </a:extLst>
          </p:cNvPr>
          <p:cNvGrpSpPr/>
          <p:nvPr/>
        </p:nvGrpSpPr>
        <p:grpSpPr>
          <a:xfrm>
            <a:off x="663379" y="1489007"/>
            <a:ext cx="7818427" cy="562581"/>
            <a:chOff x="663379" y="1601551"/>
            <a:chExt cx="7818427" cy="5625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4C429B-AC2E-C7BE-9C73-1106A1B4D3D9}"/>
                </a:ext>
              </a:extLst>
            </p:cNvPr>
            <p:cNvGrpSpPr/>
            <p:nvPr/>
          </p:nvGrpSpPr>
          <p:grpSpPr>
            <a:xfrm>
              <a:off x="663379" y="1964424"/>
              <a:ext cx="7818427" cy="199708"/>
              <a:chOff x="664037" y="1750192"/>
              <a:chExt cx="7818427" cy="19970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268D1F-CD28-F0A4-BDAE-02257384BFE0}"/>
                  </a:ext>
                </a:extLst>
              </p:cNvPr>
              <p:cNvSpPr/>
              <p:nvPr/>
            </p:nvSpPr>
            <p:spPr>
              <a:xfrm>
                <a:off x="66403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38E89A5-43F7-8DF2-A768-909FCD766078}"/>
                  </a:ext>
                </a:extLst>
              </p:cNvPr>
              <p:cNvSpPr/>
              <p:nvPr/>
            </p:nvSpPr>
            <p:spPr>
              <a:xfrm>
                <a:off x="139010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43608B-1C1A-8A95-0C50-3671387270ED}"/>
                  </a:ext>
                </a:extLst>
              </p:cNvPr>
              <p:cNvSpPr/>
              <p:nvPr/>
            </p:nvSpPr>
            <p:spPr>
              <a:xfrm>
                <a:off x="211616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232B274-D331-16E3-1955-25EA555AE2C1}"/>
                  </a:ext>
                </a:extLst>
              </p:cNvPr>
              <p:cNvSpPr/>
              <p:nvPr/>
            </p:nvSpPr>
            <p:spPr>
              <a:xfrm>
                <a:off x="284222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ADFE29E-A4CD-CB0C-B94D-8CBBFC01413F}"/>
                  </a:ext>
                </a:extLst>
              </p:cNvPr>
              <p:cNvSpPr/>
              <p:nvPr/>
            </p:nvSpPr>
            <p:spPr>
              <a:xfrm>
                <a:off x="356829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DFB0BE-FF56-3B3B-F493-DD8DCAC6AB02}"/>
                  </a:ext>
                </a:extLst>
              </p:cNvPr>
              <p:cNvSpPr/>
              <p:nvPr/>
            </p:nvSpPr>
            <p:spPr>
              <a:xfrm>
                <a:off x="429435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096DEA6-12F6-618B-0BFF-D41E4B02962B}"/>
                  </a:ext>
                </a:extLst>
              </p:cNvPr>
              <p:cNvSpPr/>
              <p:nvPr/>
            </p:nvSpPr>
            <p:spPr>
              <a:xfrm>
                <a:off x="502042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BECDD6-8D4D-0411-F610-68285F232656}"/>
                  </a:ext>
                </a:extLst>
              </p:cNvPr>
              <p:cNvSpPr/>
              <p:nvPr/>
            </p:nvSpPr>
            <p:spPr>
              <a:xfrm>
                <a:off x="574648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B5F3F0-5874-4B21-49CD-B20F3DE2DDF3}"/>
                  </a:ext>
                </a:extLst>
              </p:cNvPr>
              <p:cNvSpPr/>
              <p:nvPr/>
            </p:nvSpPr>
            <p:spPr>
              <a:xfrm>
                <a:off x="647254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9AD9BAF-0044-0265-617C-ECECD0A8BE22}"/>
                  </a:ext>
                </a:extLst>
              </p:cNvPr>
              <p:cNvSpPr/>
              <p:nvPr/>
            </p:nvSpPr>
            <p:spPr>
              <a:xfrm>
                <a:off x="719861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25C21A-062B-E3A2-685C-FAD19774104E}"/>
                  </a:ext>
                </a:extLst>
              </p:cNvPr>
              <p:cNvSpPr/>
              <p:nvPr/>
            </p:nvSpPr>
            <p:spPr>
              <a:xfrm>
                <a:off x="7924680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5A0E78-4609-14A9-67F1-53175E30A9CF}"/>
                </a:ext>
              </a:extLst>
            </p:cNvPr>
            <p:cNvSpPr/>
            <p:nvPr/>
          </p:nvSpPr>
          <p:spPr>
            <a:xfrm>
              <a:off x="3160977" y="1601551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8EF76F4-3CC3-C48A-03DB-B753CFAF7515}"/>
              </a:ext>
            </a:extLst>
          </p:cNvPr>
          <p:cNvSpPr/>
          <p:nvPr/>
        </p:nvSpPr>
        <p:spPr>
          <a:xfrm>
            <a:off x="2539191" y="4065618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A04E574-3EAC-B6E2-D813-0561DD878361}"/>
              </a:ext>
            </a:extLst>
          </p:cNvPr>
          <p:cNvSpPr/>
          <p:nvPr/>
        </p:nvSpPr>
        <p:spPr>
          <a:xfrm>
            <a:off x="5781207" y="4065618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0372615-4855-A058-9FCD-6AE1F88BE73F}"/>
              </a:ext>
            </a:extLst>
          </p:cNvPr>
          <p:cNvGrpSpPr/>
          <p:nvPr/>
        </p:nvGrpSpPr>
        <p:grpSpPr>
          <a:xfrm>
            <a:off x="630415" y="3988233"/>
            <a:ext cx="3117339" cy="1014914"/>
            <a:chOff x="630415" y="3988233"/>
            <a:chExt cx="3117339" cy="10149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FFBB50-EA71-BF2F-0002-918D3DF4BBCC}"/>
                </a:ext>
              </a:extLst>
            </p:cNvPr>
            <p:cNvGrpSpPr/>
            <p:nvPr/>
          </p:nvGrpSpPr>
          <p:grpSpPr>
            <a:xfrm>
              <a:off x="2126453" y="3988233"/>
              <a:ext cx="1621301" cy="1014914"/>
              <a:chOff x="2126453" y="4114842"/>
              <a:chExt cx="1621301" cy="101491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163913B-B07B-A6B7-C146-60DA2BAF3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26453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47" name="Graphic 46" descr="Heartbeat with solid fill">
                  <a:extLst>
                    <a:ext uri="{FF2B5EF4-FFF2-40B4-BE49-F238E27FC236}">
                      <a16:creationId xmlns:a16="http://schemas.microsoft.com/office/drawing/2014/main" id="{6DD2A377-B39E-20ED-3043-C866515A9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8" name="Graphic 47" descr="Heartbeat with solid fill">
                  <a:extLst>
                    <a:ext uri="{FF2B5EF4-FFF2-40B4-BE49-F238E27FC236}">
                      <a16:creationId xmlns:a16="http://schemas.microsoft.com/office/drawing/2014/main" id="{A6FC04D6-3589-8EAD-5719-54E166F4D5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9" name="Graphic 48" descr="Heartbeat with solid fill">
                  <a:extLst>
                    <a:ext uri="{FF2B5EF4-FFF2-40B4-BE49-F238E27FC236}">
                      <a16:creationId xmlns:a16="http://schemas.microsoft.com/office/drawing/2014/main" id="{149C6C03-CDF6-10DF-DFCD-BF3CA86B1B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A390870-2853-9C5A-59FE-D80FB8332F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84629" y="4605241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1" name="Graphic 50" descr="Heartbeat with solid fill">
                  <a:extLst>
                    <a:ext uri="{FF2B5EF4-FFF2-40B4-BE49-F238E27FC236}">
                      <a16:creationId xmlns:a16="http://schemas.microsoft.com/office/drawing/2014/main" id="{C4A6EF8E-B2CB-F542-1692-680BD126A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2" name="Graphic 51" descr="Heartbeat with solid fill">
                  <a:extLst>
                    <a:ext uri="{FF2B5EF4-FFF2-40B4-BE49-F238E27FC236}">
                      <a16:creationId xmlns:a16="http://schemas.microsoft.com/office/drawing/2014/main" id="{9319DB86-7CB4-1268-4C31-1FC22F172D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3" name="Graphic 52" descr="Heartbeat with solid fill">
                  <a:extLst>
                    <a:ext uri="{FF2B5EF4-FFF2-40B4-BE49-F238E27FC236}">
                      <a16:creationId xmlns:a16="http://schemas.microsoft.com/office/drawing/2014/main" id="{CA37B80D-8707-4488-92FB-76950A81E2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2CB634E-5863-7FEC-E2B2-EEF0130DDF60}"/>
                </a:ext>
              </a:extLst>
            </p:cNvPr>
            <p:cNvGrpSpPr/>
            <p:nvPr/>
          </p:nvGrpSpPr>
          <p:grpSpPr>
            <a:xfrm>
              <a:off x="630415" y="4103119"/>
              <a:ext cx="1841269" cy="795380"/>
              <a:chOff x="630415" y="4103119"/>
              <a:chExt cx="1841269" cy="795380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A0455A4-1B13-5993-FE01-D28FF6F80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739564"/>
                <a:ext cx="95066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325D41-0E3E-45C6-5BAF-31F143BFE2BE}"/>
                  </a:ext>
                </a:extLst>
              </p:cNvPr>
              <p:cNvSpPr/>
              <p:nvPr/>
            </p:nvSpPr>
            <p:spPr>
              <a:xfrm>
                <a:off x="630415" y="459072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378C28B0-8CC7-3DBA-5AAE-2853EFFFF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251961"/>
                <a:ext cx="6062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A54FD23-D0FE-C58A-CB13-1A814E50EFDB}"/>
                  </a:ext>
                </a:extLst>
              </p:cNvPr>
              <p:cNvSpPr/>
              <p:nvPr/>
            </p:nvSpPr>
            <p:spPr>
              <a:xfrm>
                <a:off x="630415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2637DB5-8E4E-302D-3FB9-DD2ED12298E0}"/>
              </a:ext>
            </a:extLst>
          </p:cNvPr>
          <p:cNvGrpSpPr/>
          <p:nvPr/>
        </p:nvGrpSpPr>
        <p:grpSpPr>
          <a:xfrm>
            <a:off x="5357438" y="3988233"/>
            <a:ext cx="3146528" cy="942825"/>
            <a:chOff x="5357438" y="3988233"/>
            <a:chExt cx="3146528" cy="9428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B3F7A2-D213-45F5-B9BD-C66A9C0EE059}"/>
                </a:ext>
              </a:extLst>
            </p:cNvPr>
            <p:cNvGrpSpPr/>
            <p:nvPr/>
          </p:nvGrpSpPr>
          <p:grpSpPr>
            <a:xfrm>
              <a:off x="5357438" y="3988233"/>
              <a:ext cx="1660109" cy="942825"/>
              <a:chOff x="5357438" y="4114842"/>
              <a:chExt cx="1660109" cy="94282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3C41AC3-A95F-D466-79B6-C8BF220AB9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54422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7" name="Graphic 56" descr="Heartbeat with solid fill">
                  <a:extLst>
                    <a:ext uri="{FF2B5EF4-FFF2-40B4-BE49-F238E27FC236}">
                      <a16:creationId xmlns:a16="http://schemas.microsoft.com/office/drawing/2014/main" id="{C3AC9080-9A28-6B3B-EFEF-5AE0B431B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8" name="Graphic 57" descr="Heartbeat with solid fill">
                  <a:extLst>
                    <a:ext uri="{FF2B5EF4-FFF2-40B4-BE49-F238E27FC236}">
                      <a16:creationId xmlns:a16="http://schemas.microsoft.com/office/drawing/2014/main" id="{0084D489-F909-D726-F455-12906EC669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122588A4-BA7C-EBE2-28D1-D7C112C17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EC6AA8D-E737-DF84-EA3F-CD5D2CC3A5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7438" y="453315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F4743DB5-9F98-1391-020D-EC24B94941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2" name="Graphic 61" descr="Heartbeat with solid fill">
                  <a:extLst>
                    <a:ext uri="{FF2B5EF4-FFF2-40B4-BE49-F238E27FC236}">
                      <a16:creationId xmlns:a16="http://schemas.microsoft.com/office/drawing/2014/main" id="{F36B3594-6B08-5FF2-43B3-8CF297539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3" name="Graphic 62" descr="Heartbeat with solid fill">
                  <a:extLst>
                    <a:ext uri="{FF2B5EF4-FFF2-40B4-BE49-F238E27FC236}">
                      <a16:creationId xmlns:a16="http://schemas.microsoft.com/office/drawing/2014/main" id="{723713D7-96A9-CBA1-2FA6-A99C072FAB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6F4BD37-7077-3A8D-B938-9882DA267478}"/>
                </a:ext>
              </a:extLst>
            </p:cNvPr>
            <p:cNvGrpSpPr/>
            <p:nvPr/>
          </p:nvGrpSpPr>
          <p:grpSpPr>
            <a:xfrm>
              <a:off x="6646916" y="4103119"/>
              <a:ext cx="1857050" cy="722240"/>
              <a:chOff x="6646916" y="4103119"/>
              <a:chExt cx="1857050" cy="722240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D16F551F-10B7-6F59-100C-4271084C0F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6916" y="4671470"/>
                <a:ext cx="95097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302BC29-426C-496C-5A96-5399FC12A0CD}"/>
                  </a:ext>
                </a:extLst>
              </p:cNvPr>
              <p:cNvSpPr/>
              <p:nvPr/>
            </p:nvSpPr>
            <p:spPr>
              <a:xfrm>
                <a:off x="7562927" y="451758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D0EA3D73-7C9E-8477-146D-86AB50A6B5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7547" y="4249165"/>
                <a:ext cx="6035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BA21F74-1CE9-93FE-F968-CF01F8C052E5}"/>
                  </a:ext>
                </a:extLst>
              </p:cNvPr>
              <p:cNvSpPr/>
              <p:nvPr/>
            </p:nvSpPr>
            <p:spPr>
              <a:xfrm>
                <a:off x="7562927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55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7" grpId="0" animBg="1"/>
      <p:bldP spid="33" grpId="0" animBg="1"/>
      <p:bldP spid="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97955-969F-1E39-D51E-D9886CFD8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FC644-3D25-CC16-E6DD-31B71089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422984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6EDD7A-2AF3-5E46-85D4-A8E83CC8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Rawsamble into RawHash2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34E328-A5EE-105A-F4A2-CFCAACA0B9A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5D89B18F-75D5-149B-9BFD-6ACEA88B72A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2929A79A-E78F-85FC-8ABF-391BB08887C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0C9B61E8-9724-7BFD-E7B6-313DC9C6F3A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58C8C1A-16DC-0D21-78B8-A532538EFF3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D81A039-DC08-9DF7-ED6C-C6311A0D22AC}"/>
              </a:ext>
            </a:extLst>
          </p:cNvPr>
          <p:cNvGrpSpPr/>
          <p:nvPr/>
        </p:nvGrpSpPr>
        <p:grpSpPr>
          <a:xfrm>
            <a:off x="183472" y="5359834"/>
            <a:ext cx="1578421" cy="1087187"/>
            <a:chOff x="183472" y="5359834"/>
            <a:chExt cx="1578421" cy="1087187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FC6E0BE-157A-D37B-C415-C30E1EBA3535}"/>
                </a:ext>
              </a:extLst>
            </p:cNvPr>
            <p:cNvGrpSpPr/>
            <p:nvPr/>
          </p:nvGrpSpPr>
          <p:grpSpPr>
            <a:xfrm>
              <a:off x="185864" y="5359834"/>
              <a:ext cx="1363174" cy="307777"/>
              <a:chOff x="173028" y="4697420"/>
              <a:chExt cx="1363174" cy="307777"/>
            </a:xfrm>
          </p:grpSpPr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2674B279-03A9-415A-0044-FD6345AA7F3C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A6F6A0C-38CB-ECF2-60F3-909EDC6EED95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106614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98F1C02-DBF7-0720-5FD0-8A06A894DA79}"/>
                </a:ext>
              </a:extLst>
            </p:cNvPr>
            <p:cNvGrpSpPr/>
            <p:nvPr/>
          </p:nvGrpSpPr>
          <p:grpSpPr>
            <a:xfrm>
              <a:off x="183472" y="5749773"/>
              <a:ext cx="1470803" cy="307777"/>
              <a:chOff x="173028" y="4697420"/>
              <a:chExt cx="1470803" cy="307777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00BB2439-F99B-BBE6-FB24-E2F423BDE40A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5EFFF"/>
              </a:solidFill>
              <a:ln w="190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C5D2BC4-C302-6468-A85F-ECA3BC4BB441}"/>
                  </a:ext>
                </a:extLst>
              </p:cNvPr>
              <p:cNvSpPr/>
              <p:nvPr/>
            </p:nvSpPr>
            <p:spPr>
              <a:xfrm>
                <a:off x="429588" y="4697420"/>
                <a:ext cx="121424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RawHash2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A2B7834-B8FE-5137-78BF-300D381259E3}"/>
                </a:ext>
              </a:extLst>
            </p:cNvPr>
            <p:cNvGrpSpPr/>
            <p:nvPr/>
          </p:nvGrpSpPr>
          <p:grpSpPr>
            <a:xfrm>
              <a:off x="183472" y="6139244"/>
              <a:ext cx="1578421" cy="307777"/>
              <a:chOff x="173028" y="4697420"/>
              <a:chExt cx="1578421" cy="307777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649CEAA-6B25-BCC4-8131-5ED6752E2605}"/>
                  </a:ext>
                </a:extLst>
              </p:cNvPr>
              <p:cNvSpPr/>
              <p:nvPr/>
            </p:nvSpPr>
            <p:spPr>
              <a:xfrm>
                <a:off x="173028" y="4759868"/>
                <a:ext cx="182880" cy="182880"/>
              </a:xfrm>
              <a:prstGeom prst="roundRect">
                <a:avLst/>
              </a:prstGeom>
              <a:solidFill>
                <a:srgbClr val="E4F3DE"/>
              </a:solidFill>
              <a:ln w="190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7B95FE-0BFE-0421-04DA-8E5D0B26FD1C}"/>
                  </a:ext>
                </a:extLst>
              </p:cNvPr>
              <p:cNvSpPr/>
              <p:nvPr/>
            </p:nvSpPr>
            <p:spPr>
              <a:xfrm>
                <a:off x="424012" y="4697420"/>
                <a:ext cx="1327437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Rawsamble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BA98C4-FB88-C872-9213-4647BC1BCD78}"/>
              </a:ext>
            </a:extLst>
          </p:cNvPr>
          <p:cNvGrpSpPr/>
          <p:nvPr/>
        </p:nvGrpSpPr>
        <p:grpSpPr>
          <a:xfrm>
            <a:off x="805330" y="764753"/>
            <a:ext cx="523458" cy="4126496"/>
            <a:chOff x="756705" y="905527"/>
            <a:chExt cx="523458" cy="4126496"/>
          </a:xfrm>
        </p:grpSpPr>
        <p:sp>
          <p:nvSpPr>
            <p:cNvPr id="17" name="Striped Right Arrow 16">
              <a:extLst>
                <a:ext uri="{FF2B5EF4-FFF2-40B4-BE49-F238E27FC236}">
                  <a16:creationId xmlns:a16="http://schemas.microsoft.com/office/drawing/2014/main" id="{0FC44969-A30F-8631-0FF5-ACC77ADB460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898480" y="2853380"/>
              <a:ext cx="4126496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683216-29DA-3D63-CF1A-14CB94558FCC}"/>
                </a:ext>
              </a:extLst>
            </p:cNvPr>
            <p:cNvSpPr/>
            <p:nvPr/>
          </p:nvSpPr>
          <p:spPr>
            <a:xfrm rot="16200000">
              <a:off x="300793" y="2814887"/>
              <a:ext cx="121960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779419-CC16-2A08-99E9-F5D84798782E}"/>
              </a:ext>
            </a:extLst>
          </p:cNvPr>
          <p:cNvGrpSpPr/>
          <p:nvPr/>
        </p:nvGrpSpPr>
        <p:grpSpPr>
          <a:xfrm>
            <a:off x="8022602" y="764751"/>
            <a:ext cx="510276" cy="4998662"/>
            <a:chOff x="-103567" y="589265"/>
            <a:chExt cx="510276" cy="4998662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6430EF77-D79F-69E3-931D-1F890CD5840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-2487503" y="2973201"/>
              <a:ext cx="4998662" cy="23079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75A91F-6C3D-EE0C-822D-358BB3ADE2BC}"/>
                </a:ext>
              </a:extLst>
            </p:cNvPr>
            <p:cNvSpPr/>
            <p:nvPr/>
          </p:nvSpPr>
          <p:spPr>
            <a:xfrm rot="5400000">
              <a:off x="-582304" y="2934708"/>
              <a:ext cx="167025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6A51B-76E7-F3AB-99E7-794374C38821}"/>
              </a:ext>
            </a:extLst>
          </p:cNvPr>
          <p:cNvSpPr/>
          <p:nvPr/>
        </p:nvSpPr>
        <p:spPr>
          <a:xfrm>
            <a:off x="1289834" y="737676"/>
            <a:ext cx="28457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1340C74-EB5B-3D83-108D-6CE78838CE3F}"/>
              </a:ext>
            </a:extLst>
          </p:cNvPr>
          <p:cNvSpPr/>
          <p:nvPr/>
        </p:nvSpPr>
        <p:spPr>
          <a:xfrm>
            <a:off x="5203351" y="728405"/>
            <a:ext cx="28457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Nanopore Signals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10FA8DF-AEE5-0B31-43A0-61A0380906CB}"/>
              </a:ext>
            </a:extLst>
          </p:cNvPr>
          <p:cNvGrpSpPr/>
          <p:nvPr/>
        </p:nvGrpSpPr>
        <p:grpSpPr>
          <a:xfrm>
            <a:off x="2416664" y="5041946"/>
            <a:ext cx="2898871" cy="896153"/>
            <a:chOff x="2416664" y="5041946"/>
            <a:chExt cx="2898871" cy="896153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9C04F31-4D4A-D419-C0D0-605FB482B1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3644" y="5616526"/>
              <a:ext cx="50292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CD309F06-0F9E-1A4F-804E-E0D314E2C710}"/>
                </a:ext>
              </a:extLst>
            </p:cNvPr>
            <p:cNvSpPr/>
            <p:nvPr/>
          </p:nvSpPr>
          <p:spPr>
            <a:xfrm>
              <a:off x="3929097" y="5294954"/>
              <a:ext cx="1386438" cy="643145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Chaining &amp; Mapping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2211725-3421-A1C4-380E-FD49649C1DAF}"/>
                </a:ext>
              </a:extLst>
            </p:cNvPr>
            <p:cNvSpPr/>
            <p:nvPr/>
          </p:nvSpPr>
          <p:spPr>
            <a:xfrm>
              <a:off x="2416664" y="5459874"/>
              <a:ext cx="996980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6" name="Elbow Connector 115">
              <a:extLst>
                <a:ext uri="{FF2B5EF4-FFF2-40B4-BE49-F238E27FC236}">
                  <a16:creationId xmlns:a16="http://schemas.microsoft.com/office/drawing/2014/main" id="{1BB43EF6-7B2E-20E7-0CD2-4EE494D09604}"/>
                </a:ext>
              </a:extLst>
            </p:cNvPr>
            <p:cNvCxnSpPr>
              <a:cxnSpLocks/>
              <a:stCxn id="76" idx="2"/>
              <a:endCxn id="63" idx="0"/>
            </p:cNvCxnSpPr>
            <p:nvPr/>
          </p:nvCxnSpPr>
          <p:spPr>
            <a:xfrm rot="5400000">
              <a:off x="3569300" y="4387801"/>
              <a:ext cx="417927" cy="1726218"/>
            </a:xfrm>
            <a:prstGeom prst="bentConnector3">
              <a:avLst>
                <a:gd name="adj1" fmla="val 30433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9A4388-B116-F210-AD64-1A332F711233}"/>
              </a:ext>
            </a:extLst>
          </p:cNvPr>
          <p:cNvGrpSpPr/>
          <p:nvPr/>
        </p:nvGrpSpPr>
        <p:grpSpPr>
          <a:xfrm>
            <a:off x="1912958" y="2365283"/>
            <a:ext cx="5507503" cy="2676664"/>
            <a:chOff x="1912958" y="2365283"/>
            <a:chExt cx="5507503" cy="267666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B3D2122-5778-010C-6E2A-A85A3251B76C}"/>
                </a:ext>
              </a:extLst>
            </p:cNvPr>
            <p:cNvGrpSpPr/>
            <p:nvPr/>
          </p:nvGrpSpPr>
          <p:grpSpPr>
            <a:xfrm>
              <a:off x="3813490" y="2737160"/>
              <a:ext cx="1610249" cy="2304787"/>
              <a:chOff x="3813490" y="2737160"/>
              <a:chExt cx="1610249" cy="2304787"/>
            </a:xfrm>
          </p:grpSpPr>
          <p:pic>
            <p:nvPicPr>
              <p:cNvPr id="50" name="Graphic 49" descr="Database with solid fill">
                <a:extLst>
                  <a:ext uri="{FF2B5EF4-FFF2-40B4-BE49-F238E27FC236}">
                    <a16:creationId xmlns:a16="http://schemas.microsoft.com/office/drawing/2014/main" id="{A4EE4D48-A812-A525-CAF0-67107573C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183836" y="326728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6811BFD-A2D9-BD52-40A1-96983FC4E7CE}"/>
                  </a:ext>
                </a:extLst>
              </p:cNvPr>
              <p:cNvSpPr/>
              <p:nvPr/>
            </p:nvSpPr>
            <p:spPr>
              <a:xfrm>
                <a:off x="3813490" y="2737160"/>
                <a:ext cx="1610249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(Signal Index)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90A939C-F2CC-83A9-CDA9-12938FAF019B}"/>
                  </a:ext>
                </a:extLst>
              </p:cNvPr>
              <p:cNvGrpSpPr/>
              <p:nvPr/>
            </p:nvGrpSpPr>
            <p:grpSpPr>
              <a:xfrm>
                <a:off x="3917308" y="4081315"/>
                <a:ext cx="1448127" cy="960632"/>
                <a:chOff x="2761501" y="3719584"/>
                <a:chExt cx="1448127" cy="960632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753B1425-587A-7E42-DC09-A5209FC1B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85229" y="3719584"/>
                  <a:ext cx="0" cy="33911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FB6CB12-8DA4-B371-FC4F-374FB74761C3}"/>
                    </a:ext>
                  </a:extLst>
                </p:cNvPr>
                <p:cNvSpPr txBox="1"/>
                <p:nvPr/>
              </p:nvSpPr>
              <p:spPr>
                <a:xfrm>
                  <a:off x="2761501" y="3991960"/>
                  <a:ext cx="1448127" cy="688256"/>
                </a:xfrm>
                <a:prstGeom prst="rect">
                  <a:avLst/>
                </a:prstGeom>
                <a:noFill/>
                <a:ln w="15875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0813B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Matching Regions</a:t>
                  </a:r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13B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21BA75-3F1F-4A08-8DDB-B02E5A8EAF00}"/>
                </a:ext>
              </a:extLst>
            </p:cNvPr>
            <p:cNvGrpSpPr/>
            <p:nvPr/>
          </p:nvGrpSpPr>
          <p:grpSpPr>
            <a:xfrm>
              <a:off x="3295331" y="3589755"/>
              <a:ext cx="1067479" cy="699780"/>
              <a:chOff x="2127596" y="3215363"/>
              <a:chExt cx="1067479" cy="69978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ADC9A2C-FB0E-9348-038D-E7297510363C}"/>
                  </a:ext>
                </a:extLst>
              </p:cNvPr>
              <p:cNvCxnSpPr>
                <a:cxnSpLocks/>
                <a:endCxn id="38" idx="3"/>
              </p:cNvCxnSpPr>
              <p:nvPr/>
            </p:nvCxnSpPr>
            <p:spPr>
              <a:xfrm flipH="1">
                <a:off x="2127596" y="3215363"/>
                <a:ext cx="1067479" cy="6997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EB6D498-522F-40B8-A34A-DE4ED3D7D461}"/>
                  </a:ext>
                </a:extLst>
              </p:cNvPr>
              <p:cNvSpPr/>
              <p:nvPr/>
            </p:nvSpPr>
            <p:spPr>
              <a:xfrm rot="19566683">
                <a:off x="2187260" y="3346968"/>
                <a:ext cx="70909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Store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D2CF0A-E954-2B24-5F26-70605398D991}"/>
                </a:ext>
              </a:extLst>
            </p:cNvPr>
            <p:cNvGrpSpPr/>
            <p:nvPr/>
          </p:nvGrpSpPr>
          <p:grpSpPr>
            <a:xfrm>
              <a:off x="4919071" y="3643799"/>
              <a:ext cx="1067670" cy="701510"/>
              <a:chOff x="3775192" y="3271308"/>
              <a:chExt cx="1067670" cy="701510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BDDBE60-94F2-42B3-CDF0-F1FB1FC261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5192" y="3271308"/>
                <a:ext cx="1067670" cy="7015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D3E2FD5-5B6A-7949-60D2-875BEDB6C9D4}"/>
                  </a:ext>
                </a:extLst>
              </p:cNvPr>
              <p:cNvSpPr/>
              <p:nvPr/>
            </p:nvSpPr>
            <p:spPr>
              <a:xfrm rot="2008394">
                <a:off x="4017452" y="3340626"/>
                <a:ext cx="806095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69C780F-92D4-D34B-CA1E-44E089A11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2365283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AF32DB6-D39F-4BBE-A5F6-C5BF41A0EA1D}"/>
                </a:ext>
              </a:extLst>
            </p:cNvPr>
            <p:cNvSpPr/>
            <p:nvPr/>
          </p:nvSpPr>
          <p:spPr>
            <a:xfrm>
              <a:off x="1912958" y="2650379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5E39412-574A-E4D5-7858-B4054D4600DF}"/>
                </a:ext>
              </a:extLst>
            </p:cNvPr>
            <p:cNvSpPr/>
            <p:nvPr/>
          </p:nvSpPr>
          <p:spPr>
            <a:xfrm>
              <a:off x="2274266" y="3534482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CDF6A1D-C86B-39D1-41EA-CCA9B7256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242437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0656074-8C84-FE5D-49EF-E91A6E4054F6}"/>
                </a:ext>
              </a:extLst>
            </p:cNvPr>
            <p:cNvSpPr/>
            <p:nvPr/>
          </p:nvSpPr>
          <p:spPr>
            <a:xfrm>
              <a:off x="2119084" y="4132883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DC8A2A-120B-215B-24C9-655D143BD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7207" y="3840854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935C492-FAEA-C853-03BC-F3D193922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2365283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8EF89B0-5659-D8F8-2C56-C739686C2DC2}"/>
                </a:ext>
              </a:extLst>
            </p:cNvPr>
            <p:cNvSpPr/>
            <p:nvPr/>
          </p:nvSpPr>
          <p:spPr>
            <a:xfrm>
              <a:off x="5831962" y="2650379"/>
              <a:ext cx="1588499" cy="599007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Quantization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50C1C9BF-0E87-9D91-14BF-1FCE4BF57CA2}"/>
                </a:ext>
              </a:extLst>
            </p:cNvPr>
            <p:cNvSpPr/>
            <p:nvPr/>
          </p:nvSpPr>
          <p:spPr>
            <a:xfrm>
              <a:off x="6193270" y="3534482"/>
              <a:ext cx="865883" cy="313304"/>
            </a:xfrm>
            <a:prstGeom prst="roundRect">
              <a:avLst/>
            </a:prstGeom>
            <a:solidFill>
              <a:srgbClr val="FFEADB"/>
            </a:solidFill>
            <a:ln w="19050" cap="flat" cmpd="sng" algn="ctr">
              <a:solidFill>
                <a:srgbClr val="E56D0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45372CB-F2C3-20D3-3073-77450A399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242437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15709DF-C888-9176-3B80-03903998995E}"/>
                </a:ext>
              </a:extLst>
            </p:cNvPr>
            <p:cNvSpPr/>
            <p:nvPr/>
          </p:nvSpPr>
          <p:spPr>
            <a:xfrm>
              <a:off x="6038088" y="4132883"/>
              <a:ext cx="1176247" cy="313304"/>
            </a:xfrm>
            <a:prstGeom prst="roundRect">
              <a:avLst/>
            </a:prstGeom>
            <a:solidFill>
              <a:srgbClr val="E5EFFF"/>
            </a:solidFill>
            <a:ln w="190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Sketching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3960256-D2A8-4FDE-CA2E-BAEBFE0E8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6211" y="3840854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A725760-CB69-BF4C-8E58-AD9BE0DE2392}"/>
              </a:ext>
            </a:extLst>
          </p:cNvPr>
          <p:cNvGrpSpPr/>
          <p:nvPr/>
        </p:nvGrpSpPr>
        <p:grpSpPr>
          <a:xfrm>
            <a:off x="1969428" y="1484085"/>
            <a:ext cx="5394562" cy="881198"/>
            <a:chOff x="1969428" y="1484085"/>
            <a:chExt cx="5394562" cy="88119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5F0C288-3B7E-0CD3-C61F-7D524C045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7207" y="1484085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93BFDC5-25E7-6362-2AC9-F572FA490542}"/>
                </a:ext>
              </a:extLst>
            </p:cNvPr>
            <p:cNvSpPr/>
            <p:nvPr/>
          </p:nvSpPr>
          <p:spPr>
            <a:xfrm>
              <a:off x="1969428" y="1766276"/>
              <a:ext cx="1475558" cy="599007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2E66820-7938-DD4C-B204-9FF7D6AFC6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6211" y="1484085"/>
              <a:ext cx="0" cy="27432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0C2E1E9-C8A6-EE85-02C9-7EEE653ECEB8}"/>
                </a:ext>
              </a:extLst>
            </p:cNvPr>
            <p:cNvSpPr/>
            <p:nvPr/>
          </p:nvSpPr>
          <p:spPr>
            <a:xfrm>
              <a:off x="5888432" y="1766276"/>
              <a:ext cx="1475558" cy="599007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Filtering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868F841-1D2B-7323-18C3-B85C7A27A4AD}"/>
              </a:ext>
            </a:extLst>
          </p:cNvPr>
          <p:cNvGrpSpPr/>
          <p:nvPr/>
        </p:nvGrpSpPr>
        <p:grpSpPr>
          <a:xfrm>
            <a:off x="5333073" y="5268152"/>
            <a:ext cx="2496082" cy="688256"/>
            <a:chOff x="5333073" y="5268152"/>
            <a:chExt cx="2496082" cy="68825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D40300C-CBA6-8B49-B5C8-960D54E85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3073" y="5616526"/>
              <a:ext cx="32019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B164346-897F-0812-41DD-6E4B7EAE919C}"/>
                </a:ext>
              </a:extLst>
            </p:cNvPr>
            <p:cNvSpPr txBox="1"/>
            <p:nvPr/>
          </p:nvSpPr>
          <p:spPr>
            <a:xfrm>
              <a:off x="5654496" y="5268152"/>
              <a:ext cx="2174659" cy="688256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Output: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813B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All-vs-all Overlapping Pairs</a:t>
              </a:r>
              <a:endPara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srgbClr val="10813B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95948D-04DC-50D5-2B86-F863D2F918CC}"/>
              </a:ext>
            </a:extLst>
          </p:cNvPr>
          <p:cNvGrpSpPr/>
          <p:nvPr/>
        </p:nvGrpSpPr>
        <p:grpSpPr>
          <a:xfrm>
            <a:off x="2075645" y="992981"/>
            <a:ext cx="1263125" cy="524515"/>
            <a:chOff x="696765" y="1471014"/>
            <a:chExt cx="1263125" cy="524515"/>
          </a:xfrm>
        </p:grpSpPr>
        <p:pic>
          <p:nvPicPr>
            <p:cNvPr id="79" name="Graphic 78" descr="Heartbeat with solid fill">
              <a:extLst>
                <a:ext uri="{FF2B5EF4-FFF2-40B4-BE49-F238E27FC236}">
                  <a16:creationId xmlns:a16="http://schemas.microsoft.com/office/drawing/2014/main" id="{EFB3CF50-F839-93A5-2BC9-94796397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81" name="Graphic 80" descr="Heartbeat with solid fill">
              <a:extLst>
                <a:ext uri="{FF2B5EF4-FFF2-40B4-BE49-F238E27FC236}">
                  <a16:creationId xmlns:a16="http://schemas.microsoft.com/office/drawing/2014/main" id="{FA794FE0-8CBF-9DC3-8297-1894D4669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83" name="Graphic 82" descr="Heartbeat with solid fill">
              <a:extLst>
                <a:ext uri="{FF2B5EF4-FFF2-40B4-BE49-F238E27FC236}">
                  <a16:creationId xmlns:a16="http://schemas.microsoft.com/office/drawing/2014/main" id="{2AFA987E-64B4-0083-B488-D268038A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300AA59-81B0-17C1-B8A1-3A298955E034}"/>
              </a:ext>
            </a:extLst>
          </p:cNvPr>
          <p:cNvGrpSpPr/>
          <p:nvPr/>
        </p:nvGrpSpPr>
        <p:grpSpPr>
          <a:xfrm>
            <a:off x="5994649" y="980811"/>
            <a:ext cx="1263125" cy="524515"/>
            <a:chOff x="696765" y="1471014"/>
            <a:chExt cx="1263125" cy="524515"/>
          </a:xfrm>
        </p:grpSpPr>
        <p:pic>
          <p:nvPicPr>
            <p:cNvPr id="86" name="Graphic 85" descr="Heartbeat with solid fill">
              <a:extLst>
                <a:ext uri="{FF2B5EF4-FFF2-40B4-BE49-F238E27FC236}">
                  <a16:creationId xmlns:a16="http://schemas.microsoft.com/office/drawing/2014/main" id="{E47BE9EB-D2A4-2658-07F1-C5868817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87" name="Graphic 86" descr="Heartbeat with solid fill">
              <a:extLst>
                <a:ext uri="{FF2B5EF4-FFF2-40B4-BE49-F238E27FC236}">
                  <a16:creationId xmlns:a16="http://schemas.microsoft.com/office/drawing/2014/main" id="{21911D70-F563-0617-BA2E-2E87A0EF2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89" name="Graphic 88" descr="Heartbeat with solid fill">
              <a:extLst>
                <a:ext uri="{FF2B5EF4-FFF2-40B4-BE49-F238E27FC236}">
                  <a16:creationId xmlns:a16="http://schemas.microsoft.com/office/drawing/2014/main" id="{ACCCF87E-DDA7-79EA-A1B3-AEEB15A2A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EAB4259-AB98-6D9C-D933-18327DA1183D}"/>
              </a:ext>
            </a:extLst>
          </p:cNvPr>
          <p:cNvGrpSpPr/>
          <p:nvPr/>
        </p:nvGrpSpPr>
        <p:grpSpPr>
          <a:xfrm>
            <a:off x="6626336" y="5936398"/>
            <a:ext cx="1928041" cy="549835"/>
            <a:chOff x="6014444" y="5959836"/>
            <a:chExt cx="1928041" cy="549835"/>
          </a:xfrm>
        </p:grpSpPr>
        <p:sp>
          <p:nvSpPr>
            <p:cNvPr id="92" name="Striped Right Arrow 91">
              <a:extLst>
                <a:ext uri="{FF2B5EF4-FFF2-40B4-BE49-F238E27FC236}">
                  <a16:creationId xmlns:a16="http://schemas.microsoft.com/office/drawing/2014/main" id="{C5A99163-14EC-3E5B-A230-42AA0DEE427D}"/>
                </a:ext>
              </a:extLst>
            </p:cNvPr>
            <p:cNvSpPr/>
            <p:nvPr/>
          </p:nvSpPr>
          <p:spPr>
            <a:xfrm>
              <a:off x="6080588" y="6281071"/>
              <a:ext cx="1861897" cy="228600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Striped Right Arrow 93">
              <a:extLst>
                <a:ext uri="{FF2B5EF4-FFF2-40B4-BE49-F238E27FC236}">
                  <a16:creationId xmlns:a16="http://schemas.microsoft.com/office/drawing/2014/main" id="{4BE96C6B-C0F0-B886-337E-D82FFE93D7E1}"/>
                </a:ext>
              </a:extLst>
            </p:cNvPr>
            <p:cNvSpPr/>
            <p:nvPr/>
          </p:nvSpPr>
          <p:spPr>
            <a:xfrm rot="5400000">
              <a:off x="5887261" y="6087019"/>
              <a:ext cx="482965" cy="228600"/>
            </a:xfrm>
            <a:prstGeom prst="stripedRightArrow">
              <a:avLst>
                <a:gd name="adj1" fmla="val 42474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920019D-4B02-6752-F178-4A98A2B04C53}"/>
                </a:ext>
              </a:extLst>
            </p:cNvPr>
            <p:cNvSpPr txBox="1"/>
            <p:nvPr/>
          </p:nvSpPr>
          <p:spPr>
            <a:xfrm>
              <a:off x="6283609" y="6003239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4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A809-6472-D462-44ED-36C66110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FE9CD-FB5D-FF51-E25F-C7A612F7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0958B-4A1F-C479-D24C-AA06F93D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B53098-E4E9-06D5-FF21-27555D1DD10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98C9017B-9B48-EB69-B55A-CC775E2231B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B89C17D-74D4-1914-C5D3-52501B7EB15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C0ECFD6-1F7A-E280-97F1-4FD837DB4AB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AA2AE1B-2317-B1DC-3518-8BACD9A962B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B31D4D-45DC-4B90-9E0B-8444F02A4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Rawsamble is integrated into </a:t>
            </a:r>
            <a:r>
              <a:rPr lang="en-US" b="1" dirty="0">
                <a:solidFill>
                  <a:srgbClr val="4473C4"/>
                </a:solidFill>
              </a:rPr>
              <a:t>RawHash2</a:t>
            </a:r>
            <a:r>
              <a:rPr lang="en-US" dirty="0"/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Firtina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+, Bioinformatics</a:t>
            </a:r>
            <a:r>
              <a:rPr lang="en-US" sz="1600" dirty="0">
                <a:solidFill>
                  <a:srgbClr val="BFBFBF"/>
                </a:solidFill>
              </a:rPr>
              <a:t>'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24]</a:t>
            </a:r>
          </a:p>
          <a:p>
            <a:endParaRPr lang="en-US" dirty="0">
              <a:solidFill>
                <a:srgbClr val="BFBFBF"/>
              </a:solidFill>
            </a:endParaRPr>
          </a:p>
          <a:p>
            <a:endParaRPr lang="en-US" dirty="0">
              <a:solidFill>
                <a:srgbClr val="BFBFBF"/>
              </a:solidFill>
            </a:endParaRPr>
          </a:p>
          <a:p>
            <a:r>
              <a:rPr lang="en-US" dirty="0"/>
              <a:t>Compared to the </a:t>
            </a:r>
            <a:r>
              <a:rPr lang="en-US" b="1" dirty="0">
                <a:solidFill>
                  <a:srgbClr val="4473C4"/>
                </a:solidFill>
              </a:rPr>
              <a:t>minimap2</a:t>
            </a:r>
            <a:r>
              <a:rPr lang="en-US" dirty="0"/>
              <a:t> </a:t>
            </a:r>
            <a:r>
              <a:rPr lang="en-US" sz="1600" dirty="0">
                <a:solidFill>
                  <a:srgbClr val="BFBFBF"/>
                </a:solidFill>
              </a:rPr>
              <a:t>[Li, Bioinformatics'18]</a:t>
            </a:r>
            <a:r>
              <a:rPr lang="en-US" dirty="0"/>
              <a:t> overlaps (forward strand)</a:t>
            </a:r>
          </a:p>
          <a:p>
            <a:pPr lvl="1"/>
            <a:r>
              <a:rPr lang="en-US" dirty="0"/>
              <a:t>Basecalling with </a:t>
            </a:r>
            <a:r>
              <a:rPr lang="en-US" b="1" dirty="0">
                <a:solidFill>
                  <a:srgbClr val="4473C4"/>
                </a:solidFill>
              </a:rPr>
              <a:t>Dorado</a:t>
            </a:r>
            <a:r>
              <a:rPr lang="en-US" dirty="0"/>
              <a:t>’s various models (using CPUs &amp; GPUs)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case for raw signal overlapping:</a:t>
            </a:r>
          </a:p>
          <a:p>
            <a:pPr lvl="1"/>
            <a:r>
              <a:rPr lang="en-US" dirty="0"/>
              <a:t>De novo assembly construction using </a:t>
            </a:r>
            <a:r>
              <a:rPr lang="en-US" b="1" dirty="0" err="1">
                <a:solidFill>
                  <a:srgbClr val="4473C4"/>
                </a:solidFill>
              </a:rPr>
              <a:t>miniasm</a:t>
            </a:r>
            <a:r>
              <a:rPr lang="en-US" dirty="0"/>
              <a:t> </a:t>
            </a:r>
            <a:r>
              <a:rPr lang="en-US" sz="1600" dirty="0">
                <a:solidFill>
                  <a:srgbClr val="BFBFBF"/>
                </a:solidFill>
              </a:rPr>
              <a:t>[Li, Bioinformatics'16]</a:t>
            </a:r>
          </a:p>
          <a:p>
            <a:endParaRPr lang="en-US" dirty="0">
              <a:solidFill>
                <a:srgbClr val="BFBFBF"/>
              </a:solidFill>
            </a:endParaRPr>
          </a:p>
          <a:p>
            <a:endParaRPr lang="en-US" dirty="0">
              <a:solidFill>
                <a:srgbClr val="BFBFBF"/>
              </a:solidFill>
            </a:endParaRPr>
          </a:p>
          <a:p>
            <a:r>
              <a:rPr lang="en-US" b="1" dirty="0"/>
              <a:t>Real datasets</a:t>
            </a:r>
            <a:r>
              <a:rPr lang="en-US" dirty="0"/>
              <a:t> with</a:t>
            </a:r>
          </a:p>
          <a:p>
            <a:pPr lvl="1"/>
            <a:r>
              <a:rPr lang="en-US" dirty="0"/>
              <a:t>Various </a:t>
            </a:r>
            <a:r>
              <a:rPr lang="en-US" b="1" dirty="0"/>
              <a:t>coverage</a:t>
            </a:r>
            <a:r>
              <a:rPr lang="en-US" dirty="0"/>
              <a:t> (0.6× – 445×) and</a:t>
            </a:r>
          </a:p>
          <a:p>
            <a:pPr lvl="1"/>
            <a:r>
              <a:rPr lang="en-US" b="1" dirty="0"/>
              <a:t>Genome lengths</a:t>
            </a:r>
            <a:r>
              <a:rPr lang="en-US" dirty="0"/>
              <a:t> (viral to human genomes)</a:t>
            </a:r>
          </a:p>
        </p:txBody>
      </p:sp>
    </p:spTree>
    <p:extLst>
      <p:ext uri="{BB962C8B-B14F-4D97-AF65-F5344CB8AC3E}">
        <p14:creationId xmlns:p14="http://schemas.microsoft.com/office/powerpoint/2010/main" val="3679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8C12-77C7-68B6-EE6C-E5ED6206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5B01-4C09-5FA9-F4C5-D6ACD1B1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68146-1F21-D4F0-A6AF-DA5D693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Performance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7339CD-30E7-A611-D040-EE417BD0999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A1EF84F4-3D10-A426-BA89-B529575124D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023495CB-A6E5-CE12-AAFE-BD5B7CB12E9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9BBCB32F-D094-F864-E472-DDC5AE830E1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F310EBF-E072-975B-E2E2-A38D4B88A7E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72" name="Content Placeholder 7">
            <a:extLst>
              <a:ext uri="{FF2B5EF4-FFF2-40B4-BE49-F238E27FC236}">
                <a16:creationId xmlns:a16="http://schemas.microsoft.com/office/drawing/2014/main" id="{D0E12C39-4207-5C3F-DA1E-502D4177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77" t="7876" r="21976" b="15056"/>
          <a:stretch/>
        </p:blipFill>
        <p:spPr>
          <a:xfrm>
            <a:off x="932509" y="1253895"/>
            <a:ext cx="7940030" cy="2014254"/>
          </a:xfr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B6210D1-D9D1-8A2D-1780-D3A9B19A6F55}"/>
              </a:ext>
            </a:extLst>
          </p:cNvPr>
          <p:cNvGrpSpPr/>
          <p:nvPr/>
        </p:nvGrpSpPr>
        <p:grpSpPr>
          <a:xfrm>
            <a:off x="2139374" y="860969"/>
            <a:ext cx="1566224" cy="369332"/>
            <a:chOff x="5657014" y="253097"/>
            <a:chExt cx="1566224" cy="369332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8B8B19-1753-4E8C-13C6-9DCE23A2E04B}"/>
                </a:ext>
              </a:extLst>
            </p:cNvPr>
            <p:cNvSpPr/>
            <p:nvPr/>
          </p:nvSpPr>
          <p:spPr>
            <a:xfrm>
              <a:off x="5657014" y="336162"/>
              <a:ext cx="217170" cy="194310"/>
            </a:xfrm>
            <a:prstGeom prst="rect">
              <a:avLst/>
            </a:prstGeom>
            <a:solidFill>
              <a:srgbClr val="467C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94FC209-E6EF-E210-641E-645A3F707F78}"/>
                </a:ext>
              </a:extLst>
            </p:cNvPr>
            <p:cNvSpPr txBox="1"/>
            <p:nvPr/>
          </p:nvSpPr>
          <p:spPr>
            <a:xfrm>
              <a:off x="5926023" y="253097"/>
              <a:ext cx="12972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CPU (Fast)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50D62E5-A6F2-ECB9-506A-00EC0F25801F}"/>
              </a:ext>
            </a:extLst>
          </p:cNvPr>
          <p:cNvGrpSpPr/>
          <p:nvPr/>
        </p:nvGrpSpPr>
        <p:grpSpPr>
          <a:xfrm>
            <a:off x="954527" y="948480"/>
            <a:ext cx="1074576" cy="194310"/>
            <a:chOff x="3780870" y="320774"/>
            <a:chExt cx="1074576" cy="19431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5A23E0-977C-0D26-C162-21032B90C116}"/>
                </a:ext>
              </a:extLst>
            </p:cNvPr>
            <p:cNvSpPr/>
            <p:nvPr/>
          </p:nvSpPr>
          <p:spPr>
            <a:xfrm>
              <a:off x="3780870" y="320774"/>
              <a:ext cx="217170" cy="194310"/>
            </a:xfrm>
            <a:prstGeom prst="rect">
              <a:avLst/>
            </a:prstGeom>
            <a:solidFill>
              <a:srgbClr val="CB33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venir Next" panose="020B0503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3403554-73FA-836C-FFB9-0330DC1ED5D5}"/>
                </a:ext>
              </a:extLst>
            </p:cNvPr>
            <p:cNvSpPr txBox="1"/>
            <p:nvPr/>
          </p:nvSpPr>
          <p:spPr>
            <a:xfrm>
              <a:off x="4055804" y="325596"/>
              <a:ext cx="79964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Rawsamble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E07D90-D289-61CA-5C31-42336BC4F765}"/>
              </a:ext>
            </a:extLst>
          </p:cNvPr>
          <p:cNvGrpSpPr/>
          <p:nvPr/>
        </p:nvGrpSpPr>
        <p:grpSpPr>
          <a:xfrm>
            <a:off x="3815869" y="860969"/>
            <a:ext cx="1612339" cy="369332"/>
            <a:chOff x="5657014" y="248650"/>
            <a:chExt cx="1612339" cy="36933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277FC9-38D5-011A-D962-33ABB91F320B}"/>
                </a:ext>
              </a:extLst>
            </p:cNvPr>
            <p:cNvSpPr/>
            <p:nvPr/>
          </p:nvSpPr>
          <p:spPr>
            <a:xfrm>
              <a:off x="5657014" y="336162"/>
              <a:ext cx="217170" cy="194310"/>
            </a:xfrm>
            <a:prstGeom prst="rect">
              <a:avLst/>
            </a:prstGeom>
            <a:solidFill>
              <a:srgbClr val="59A2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FE5480-32AB-BDD9-600A-BC161A6FC19F}"/>
                </a:ext>
              </a:extLst>
            </p:cNvPr>
            <p:cNvSpPr txBox="1"/>
            <p:nvPr/>
          </p:nvSpPr>
          <p:spPr>
            <a:xfrm>
              <a:off x="5924241" y="248650"/>
              <a:ext cx="134511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CPU (HAC)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9FE7768-9DFA-5FB3-088F-79902A07C7AB}"/>
              </a:ext>
            </a:extLst>
          </p:cNvPr>
          <p:cNvGrpSpPr/>
          <p:nvPr/>
        </p:nvGrpSpPr>
        <p:grpSpPr>
          <a:xfrm>
            <a:off x="5538479" y="860969"/>
            <a:ext cx="1626589" cy="369332"/>
            <a:chOff x="5657014" y="219303"/>
            <a:chExt cx="1626589" cy="369332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0F2B847-78EB-2355-81D6-A6FA9B1298E4}"/>
                </a:ext>
              </a:extLst>
            </p:cNvPr>
            <p:cNvSpPr/>
            <p:nvPr/>
          </p:nvSpPr>
          <p:spPr>
            <a:xfrm>
              <a:off x="5657014" y="305385"/>
              <a:ext cx="217170" cy="194310"/>
            </a:xfrm>
            <a:prstGeom prst="rect">
              <a:avLst/>
            </a:prstGeom>
            <a:solidFill>
              <a:srgbClr val="9059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99AAFF9-7E1D-52ED-3431-9F32C5B1F5F5}"/>
                </a:ext>
              </a:extLst>
            </p:cNvPr>
            <p:cNvSpPr txBox="1"/>
            <p:nvPr/>
          </p:nvSpPr>
          <p:spPr>
            <a:xfrm>
              <a:off x="5928873" y="219303"/>
              <a:ext cx="135473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GPU (HAC)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FC6B3E6-6F3F-214A-3E48-997B384284A4}"/>
              </a:ext>
            </a:extLst>
          </p:cNvPr>
          <p:cNvGrpSpPr/>
          <p:nvPr/>
        </p:nvGrpSpPr>
        <p:grpSpPr>
          <a:xfrm>
            <a:off x="7275338" y="860969"/>
            <a:ext cx="1605881" cy="369332"/>
            <a:chOff x="5617938" y="219303"/>
            <a:chExt cx="1605881" cy="36933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B3367C3-34EC-60E5-CA95-58D6A893B328}"/>
                </a:ext>
              </a:extLst>
            </p:cNvPr>
            <p:cNvSpPr/>
            <p:nvPr/>
          </p:nvSpPr>
          <p:spPr>
            <a:xfrm>
              <a:off x="5617938" y="305385"/>
              <a:ext cx="217170" cy="194310"/>
            </a:xfrm>
            <a:prstGeom prst="rect">
              <a:avLst/>
            </a:prstGeom>
            <a:solidFill>
              <a:srgbClr val="DF7F1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B15DF53-3C81-7055-E325-FB1C296B78E5}"/>
                </a:ext>
              </a:extLst>
            </p:cNvPr>
            <p:cNvSpPr txBox="1"/>
            <p:nvPr/>
          </p:nvSpPr>
          <p:spPr>
            <a:xfrm>
              <a:off x="5909613" y="219303"/>
              <a:ext cx="131420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</a:rPr>
                <a:t>Minimap2 +</a:t>
              </a:r>
              <a:br>
                <a:rPr lang="en-US" sz="1200" dirty="0">
                  <a:latin typeface="Avenir Next" panose="020B0503020202020204" pitchFamily="34" charset="0"/>
                </a:rPr>
              </a:br>
              <a:r>
                <a:rPr lang="en-US" sz="1200" dirty="0">
                  <a:latin typeface="Avenir Next" panose="020B0503020202020204" pitchFamily="34" charset="0"/>
                </a:rPr>
                <a:t>Dorado GPU (SUP)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919A487-8F9B-AD0B-0A4A-C9426A163D9E}"/>
              </a:ext>
            </a:extLst>
          </p:cNvPr>
          <p:cNvSpPr txBox="1"/>
          <p:nvPr/>
        </p:nvSpPr>
        <p:spPr>
          <a:xfrm>
            <a:off x="1062984" y="332431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C7F57F-D391-6441-5915-5A8F79919375}"/>
              </a:ext>
            </a:extLst>
          </p:cNvPr>
          <p:cNvSpPr txBox="1"/>
          <p:nvPr/>
        </p:nvSpPr>
        <p:spPr>
          <a:xfrm>
            <a:off x="2655970" y="3324315"/>
            <a:ext cx="526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78B52B-6126-979C-010C-E8C99C16EBC1}"/>
              </a:ext>
            </a:extLst>
          </p:cNvPr>
          <p:cNvSpPr txBox="1"/>
          <p:nvPr/>
        </p:nvSpPr>
        <p:spPr>
          <a:xfrm>
            <a:off x="4003467" y="3324315"/>
            <a:ext cx="483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52308A-91D2-08EA-92AC-BA5DD31FF31B}"/>
              </a:ext>
            </a:extLst>
          </p:cNvPr>
          <p:cNvSpPr txBox="1"/>
          <p:nvPr/>
        </p:nvSpPr>
        <p:spPr>
          <a:xfrm>
            <a:off x="5035880" y="332431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Algae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D08E6-73B2-CD57-5087-6CC4CB816AA2}"/>
              </a:ext>
            </a:extLst>
          </p:cNvPr>
          <p:cNvSpPr txBox="1"/>
          <p:nvPr/>
        </p:nvSpPr>
        <p:spPr>
          <a:xfrm>
            <a:off x="6576928" y="3324315"/>
            <a:ext cx="6492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14D16-53E6-13C6-021E-6099CB4A8FF6}"/>
              </a:ext>
            </a:extLst>
          </p:cNvPr>
          <p:cNvSpPr txBox="1"/>
          <p:nvPr/>
        </p:nvSpPr>
        <p:spPr>
          <a:xfrm>
            <a:off x="7735212" y="3324315"/>
            <a:ext cx="968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Geo.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/>
              <p:nvPr/>
            </p:nvSpPr>
            <p:spPr>
              <a:xfrm>
                <a:off x="615625" y="286620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866207"/>
                <a:ext cx="307555" cy="246221"/>
              </a:xfrm>
              <a:prstGeom prst="rect">
                <a:avLst/>
              </a:prstGeom>
              <a:blipFill>
                <a:blip r:embed="rId5"/>
                <a:stretch>
                  <a:fillRect l="-24000" t="-9524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/>
              <p:nvPr/>
            </p:nvSpPr>
            <p:spPr>
              <a:xfrm>
                <a:off x="615625" y="226172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261726"/>
                <a:ext cx="307555" cy="246221"/>
              </a:xfrm>
              <a:prstGeom prst="rect">
                <a:avLst/>
              </a:prstGeom>
              <a:blipFill>
                <a:blip r:embed="rId6"/>
                <a:stretch>
                  <a:fillRect l="-24000" t="-5000"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/>
              <p:nvPr/>
            </p:nvSpPr>
            <p:spPr>
              <a:xfrm>
                <a:off x="615625" y="165724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1657246"/>
                <a:ext cx="307555" cy="246221"/>
              </a:xfrm>
              <a:prstGeom prst="rect">
                <a:avLst/>
              </a:prstGeom>
              <a:blipFill>
                <a:blip r:embed="rId7"/>
                <a:stretch>
                  <a:fillRect l="-24000" t="-10000" r="-20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CB76D1D-5665-90DA-0290-4A25E72D8DB2}"/>
              </a:ext>
            </a:extLst>
          </p:cNvPr>
          <p:cNvSpPr txBox="1"/>
          <p:nvPr/>
        </p:nvSpPr>
        <p:spPr>
          <a:xfrm rot="16200000">
            <a:off x="-783041" y="2045579"/>
            <a:ext cx="240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Elapsed Time</a:t>
            </a:r>
            <a:b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(Normalized to Rawsamble)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/>
              <p:nvPr/>
            </p:nvSpPr>
            <p:spPr>
              <a:xfrm>
                <a:off x="1471774" y="3972719"/>
                <a:ext cx="6200452" cy="805896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the fastest CPU model (Fast):</a:t>
                </a:r>
                <a:b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16.36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774" y="3972719"/>
                <a:ext cx="6200452" cy="805896"/>
              </a:xfrm>
              <a:prstGeom prst="roundRect">
                <a:avLst/>
              </a:prstGeom>
              <a:blipFill>
                <a:blip r:embed="rId8"/>
                <a:stretch>
                  <a:fillRect b="-4545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/>
              <p:nvPr/>
            </p:nvSpPr>
            <p:spPr>
              <a:xfrm>
                <a:off x="1471774" y="5265932"/>
                <a:ext cx="6200452" cy="805896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Compared to the conventional GPU model (HAC):</a:t>
                </a:r>
                <a:b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1.99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774" y="5265932"/>
                <a:ext cx="6200452" cy="805896"/>
              </a:xfrm>
              <a:prstGeom prst="roundRect">
                <a:avLst/>
              </a:prstGeom>
              <a:blipFill>
                <a:blip r:embed="rId9"/>
                <a:stretch>
                  <a:fillRect b="-4478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7C25-CA6A-05EC-3612-7C01AAB2D82C}"/>
              </a:ext>
            </a:extLst>
          </p:cNvPr>
          <p:cNvGrpSpPr/>
          <p:nvPr/>
        </p:nvGrpSpPr>
        <p:grpSpPr>
          <a:xfrm>
            <a:off x="2270036" y="1253895"/>
            <a:ext cx="6588956" cy="2014254"/>
            <a:chOff x="2119113" y="1503276"/>
            <a:chExt cx="6588956" cy="201425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C82CE8-CCFC-4303-8B1D-7C039B717383}"/>
                </a:ext>
              </a:extLst>
            </p:cNvPr>
            <p:cNvCxnSpPr>
              <a:cxnSpLocks/>
            </p:cNvCxnSpPr>
            <p:nvPr/>
          </p:nvCxnSpPr>
          <p:spPr>
            <a:xfrm>
              <a:off x="211911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CA538F-0539-68DF-4071-75AEED24871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54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C74E7D-2332-A2CF-890F-951A7F4462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9970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8A4E27-6C05-BB54-2E01-335970EE77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0827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F4995B-4958-4DEC-BA9B-FA7429D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6081685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15CFDB-E513-8BE4-1A78-8D79C38054D3}"/>
                </a:ext>
              </a:extLst>
            </p:cNvPr>
            <p:cNvSpPr/>
            <p:nvPr/>
          </p:nvSpPr>
          <p:spPr>
            <a:xfrm>
              <a:off x="7402543" y="1503276"/>
              <a:ext cx="1305526" cy="2004094"/>
            </a:xfrm>
            <a:prstGeom prst="rect">
              <a:avLst/>
            </a:prstGeom>
            <a:solidFill>
              <a:srgbClr val="DF7F1F">
                <a:alpha val="276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416F1FF-5F22-1B02-7292-BA9882B7D72B}"/>
                    </a:ext>
                  </a:extLst>
                </p:cNvPr>
                <p:cNvSpPr txBox="1"/>
                <p:nvPr/>
              </p:nvSpPr>
              <p:spPr>
                <a:xfrm rot="5400000">
                  <a:off x="7512039" y="2739557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16.36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416F1FF-5F22-1B02-7292-BA9882B7D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512039" y="2739557"/>
                  <a:ext cx="655646" cy="21544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/>
                <p:nvPr/>
              </p:nvSpPr>
              <p:spPr>
                <a:xfrm rot="5400000">
                  <a:off x="7723481" y="2404930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59.70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723481" y="2404930"/>
                  <a:ext cx="655646" cy="2154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/>
                <p:nvPr/>
              </p:nvSpPr>
              <p:spPr>
                <a:xfrm rot="5400000">
                  <a:off x="7995413" y="3119843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995413" y="3119843"/>
                  <a:ext cx="534665" cy="21544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151D9-2BFE-7B94-FDB1-898088779118}"/>
                    </a:ext>
                  </a:extLst>
                </p:cNvPr>
                <p:cNvSpPr txBox="1"/>
                <p:nvPr/>
              </p:nvSpPr>
              <p:spPr>
                <a:xfrm rot="5400000">
                  <a:off x="8206855" y="2898944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7.40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6C151D9-2BFE-7B94-FDB1-8980887791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206855" y="2898944"/>
                  <a:ext cx="534665" cy="21544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4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1029-7FD5-49F4-8ED5-813E9A6D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C224D-8081-34FB-2BEA-4C32092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DCE1D-34AB-B35D-399E-9A4C834E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</a:t>
            </a:r>
            <a:r>
              <a:rPr lang="en-US" i="1" dirty="0"/>
              <a:t>de novo</a:t>
            </a:r>
            <a:r>
              <a:rPr lang="en-US" dirty="0"/>
              <a:t> Assemblies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F537B1-9EA8-5716-3C52-9C794093831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5997E662-7EC5-74BB-245B-F53E30ED90C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450AAAC-2C06-0BF2-B4D1-0F9089222CB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C718633-391A-865F-32E4-BEE5F252B34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E1FA928-FAFA-A9C5-E20A-45225432B71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B17FE6D-DEC3-1465-AF5A-23DF72BDA562}"/>
              </a:ext>
            </a:extLst>
          </p:cNvPr>
          <p:cNvSpPr/>
          <p:nvPr/>
        </p:nvSpPr>
        <p:spPr>
          <a:xfrm>
            <a:off x="5235883" y="905482"/>
            <a:ext cx="3751735" cy="133561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sz="2000" b="1" i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novo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assemblies ever constructed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raw signal overlaps 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/>
              <p:nvPr/>
            </p:nvSpPr>
            <p:spPr>
              <a:xfrm>
                <a:off x="5235883" y="2617687"/>
                <a:ext cx="3751734" cy="1736363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Contigs of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half the E. coli genome length</a:t>
                </a:r>
                <a:b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(~2.7 </a:t>
                </a:r>
                <a:r>
                  <a:rPr lang="en-US" sz="2000" dirty="0" err="1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Mbases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</a:t>
                </a:r>
                <a:b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~400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than the average read length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83" y="2617687"/>
                <a:ext cx="3751734" cy="1736363"/>
              </a:xfrm>
              <a:prstGeom prst="roundRect">
                <a:avLst/>
              </a:prstGeom>
              <a:blipFill>
                <a:blip r:embed="rId3"/>
                <a:stretch>
                  <a:fillRect b="-1418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72661BF-D4EB-52CF-E499-E129008C0082}"/>
              </a:ext>
            </a:extLst>
          </p:cNvPr>
          <p:cNvSpPr/>
          <p:nvPr/>
        </p:nvSpPr>
        <p:spPr>
          <a:xfrm>
            <a:off x="-254187" y="4730646"/>
            <a:ext cx="9652374" cy="1409705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directions in genome analysis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enabled without basecalling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70012-6F9B-0161-CDE4-23EA348134BA}"/>
              </a:ext>
            </a:extLst>
          </p:cNvPr>
          <p:cNvGrpSpPr/>
          <p:nvPr/>
        </p:nvGrpSpPr>
        <p:grpSpPr>
          <a:xfrm>
            <a:off x="156382" y="1189744"/>
            <a:ext cx="4991130" cy="2880044"/>
            <a:chOff x="189557" y="828592"/>
            <a:chExt cx="4991130" cy="288004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5DA6B7-AE41-D740-21BB-2BCCF7E0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25" t="9978" b="12254"/>
            <a:stretch/>
          </p:blipFill>
          <p:spPr>
            <a:xfrm>
              <a:off x="189557" y="1470143"/>
              <a:ext cx="4991130" cy="22384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827D6-4010-4C4B-DDBA-8F8BD6809771}"/>
                </a:ext>
              </a:extLst>
            </p:cNvPr>
            <p:cNvSpPr txBox="1"/>
            <p:nvPr/>
          </p:nvSpPr>
          <p:spPr>
            <a:xfrm>
              <a:off x="705729" y="828592"/>
              <a:ext cx="39587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coli Assembly</a:t>
              </a:r>
              <a:b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(From the Rawsamble Overlaps)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56616F-6B64-B35C-9571-D388B833C14B}"/>
              </a:ext>
            </a:extLst>
          </p:cNvPr>
          <p:cNvSpPr/>
          <p:nvPr/>
        </p:nvSpPr>
        <p:spPr>
          <a:xfrm>
            <a:off x="779935" y="3521770"/>
            <a:ext cx="2079865" cy="585631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03104-F78D-ACD6-3947-4A1E6560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5B036-98E6-D977-3DC5-FD1B4732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EF993C39-AAB2-7DE1-3DC4-B9A78A14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AEFA12-C959-E30E-A9BB-937A1A1A20C1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ACFF8E-1111-2AD2-98E1-7D1707813F9D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2FF2256-DFDB-0527-B469-C9DFF11055AE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18E38D-87F6-60E4-4D8A-0B6483F64F0B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AFEAA89-7D38-0986-174A-7B89E3245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3D95FEE2-4D50-E88A-D3E5-34D24097536A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3466E99-95F0-DB33-1045-5BFFBFBBC21F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E4B17110-6AFC-0056-BEDB-65E339D94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75840000-B7CE-D702-0BDE-4244D2C00026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7C651C6-AC3A-F56F-DAA5-9435CF231DC8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A49E86F-B37E-DCCD-8571-09E1ADF8FEB9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14A4349-0F53-D799-39B8-C63767F08404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5F07146-171E-C5F0-13E9-AE3F9B76A4B7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C6DC283-A0C7-9DFC-4B86-27179CC14B1D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20FEAA8-BB70-379D-166B-60C9B5B6712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D7B9253-8A79-E691-4895-31A2AD2544CA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59D85A5-312A-0E38-E32C-678FE9636110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439C653-CE82-6C9B-A884-2182F0EFD787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4A892D2-4CF8-AA15-BD88-35F7FC324DD4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248E6B3-F94D-7887-2FF2-F52E2390D7B8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0E0F248F-A1FB-0215-954D-29E48BBBC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12618105-81A7-0B49-5721-4928A6F5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D8211FBE-E3C4-ADAC-EE93-8D6909BE4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189F0C0-AB0E-845B-493C-7B6681BD4BDB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3DF3073B-E238-04F6-416A-7711F3491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4DB4CC1B-2E07-62BA-77A5-CD574606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29FD2FAB-9FCD-8088-DF6E-55ACBEA4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322E5A6-7402-07C7-2F0A-28FDC8D825F2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BD56CA34-E6DF-682B-755C-647B904C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EA082496-0C6D-A4A9-B3EE-A7004040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44E1DAF0-0960-89A4-161E-715420C7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742C8A4-E611-8B1D-3C00-A59CB649E1F4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0161F9E9-BA62-AAA3-1FAA-7DF68F4D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38E048AB-94BE-FEF6-F7A9-1A102177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41EBCB48-4873-1A50-AF2F-FFB428C7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8044660-1581-F9F3-9272-549E95F75267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BAD20BB4-53D6-2D3D-6269-0DEFBA97E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CA66E886-A0C1-503C-D5F6-8CB48E47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52E25B6B-AF02-66E5-D5FA-317E78B07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EEBA06E-C9C7-D659-A7FB-9FAAB4CC0E69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5FC9E862-0A4A-4FA3-2FE1-7FEBBFC6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2BB3A761-2DE1-D406-1D4C-C037317B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8B522DCF-3206-00C1-63B5-433FF0DD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6BD20F1-F072-9F98-D4C6-304ADF4370BE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8EFB6119-C566-2979-BAC7-811C9A43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C7566015-ED3E-875F-600E-85223BED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AA8CD671-D1F8-883D-98B6-082C4F23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4F94D25-FC99-51E6-0835-CB9C207FD3CD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BC3086-E1E1-F6EF-32A3-F1EDC99338E5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E9343BA-7CF8-E0BC-C79E-8AEE97CF6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41D531-590B-1F1A-AF55-55B481A56230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54BD1FC-E202-CBAB-6FD3-11BA08B162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65FF67C-42EF-3B06-373D-DA2E3F98592F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9BC30D6-673A-9B32-BD98-6514026120F5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9BA9AE5-444F-F1DC-EF23-53C675C09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CCCA323-1CC1-ECA2-6C3A-E5382349B43F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CDB1046-B7D1-7319-046E-A679DFB81845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00FBFC32-B265-5FDD-03AE-2F5A6BBD1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C505E49-AACE-433C-F585-49EE2D41E8DA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97C3AB6-5C67-EC4C-7A7F-E7BFCE32D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1C7500B-3CD9-A111-456A-13616400AB81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1EE5D7A-B881-FE8C-4183-1D5ECE1A415A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1C67CCE4-0040-B07C-8092-96B959ED8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6865BF68-1AAD-68E9-AF26-258A6E426B5E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3A916A79-806B-56D4-AFE6-7EC76DB86C4A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31625AF-65BD-3A6E-5645-C7ADDF041276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4538C7-E8CA-C930-3767-6C8C31802C62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E124BD9-98E2-5722-B1E3-1A8CD63AE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C69A80-E9A0-193A-07B1-EF8169346D06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5EBC183-DDC1-22EA-ACFD-FC6908E1AE7F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58926BC-ECED-B01E-9C7A-8D2F0BD2A7B7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2E03C61E-D923-955D-4EA6-8A328D85E7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D634D38-D3EA-5D49-E488-CDE1E425C476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rgbClr val="E5EFFF">
                          <a:alpha val="62471"/>
                        </a:srgb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rgbClr val="E5EFFF">
                        <a:alpha val="62471"/>
                      </a:srgbClr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25642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B6FA-643D-36B2-71E4-717F51FAC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384F854-FA3D-3A16-086C-A4DB8851C872}"/>
              </a:ext>
            </a:extLst>
          </p:cNvPr>
          <p:cNvSpPr/>
          <p:nvPr/>
        </p:nvSpPr>
        <p:spPr>
          <a:xfrm>
            <a:off x="1429691" y="6114081"/>
            <a:ext cx="3067546" cy="44774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F3CC0C7-8912-3CA1-1F2B-237A2BEE81EB}"/>
              </a:ext>
            </a:extLst>
          </p:cNvPr>
          <p:cNvSpPr/>
          <p:nvPr/>
        </p:nvSpPr>
        <p:spPr>
          <a:xfrm>
            <a:off x="3539945" y="2034082"/>
            <a:ext cx="3804009" cy="44774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177D365-4B25-72B8-FC2A-397B84360E1F}"/>
              </a:ext>
            </a:extLst>
          </p:cNvPr>
          <p:cNvSpPr/>
          <p:nvPr/>
        </p:nvSpPr>
        <p:spPr>
          <a:xfrm>
            <a:off x="4497237" y="4080499"/>
            <a:ext cx="2337731" cy="44774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2ECB9F2-7AB6-703F-DA37-77258E302B96}"/>
              </a:ext>
            </a:extLst>
          </p:cNvPr>
          <p:cNvSpPr/>
          <p:nvPr/>
        </p:nvSpPr>
        <p:spPr>
          <a:xfrm>
            <a:off x="2309032" y="4068780"/>
            <a:ext cx="1458390" cy="44774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56C578-6B81-C812-9CF8-2EE2506C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68B594-7E50-5075-DAD4-28ED8F68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35AC2-F263-7488-4425-62502A84A95E}"/>
              </a:ext>
            </a:extLst>
          </p:cNvPr>
          <p:cNvSpPr/>
          <p:nvPr/>
        </p:nvSpPr>
        <p:spPr>
          <a:xfrm>
            <a:off x="1281204" y="850092"/>
            <a:ext cx="65815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mitigate </a:t>
            </a:r>
            <a:r>
              <a:rPr lang="en-US" sz="32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r>
              <a:rPr lang="en-US" sz="3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sequencing data and analysis by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29DD66-341A-B1DB-12E7-3A4740ABB2CA}"/>
              </a:ext>
            </a:extLst>
          </p:cNvPr>
          <p:cNvGrpSpPr/>
          <p:nvPr/>
        </p:nvGrpSpPr>
        <p:grpSpPr>
          <a:xfrm>
            <a:off x="1375870" y="2045917"/>
            <a:ext cx="5908278" cy="861774"/>
            <a:chOff x="1375870" y="2045917"/>
            <a:chExt cx="5908278" cy="8617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DEB793-1FA3-646F-280A-0E39DE4D600F}"/>
                </a:ext>
              </a:extLst>
            </p:cNvPr>
            <p:cNvSpPr txBox="1"/>
            <p:nvPr/>
          </p:nvSpPr>
          <p:spPr>
            <a:xfrm>
              <a:off x="1375870" y="2061306"/>
              <a:ext cx="274114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Garamond" panose="02020404030301010803" pitchFamily="18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E1517A-BE3B-6B6A-B845-90CAA9CF090E}"/>
                </a:ext>
              </a:extLst>
            </p:cNvPr>
            <p:cNvSpPr/>
            <p:nvPr/>
          </p:nvSpPr>
          <p:spPr>
            <a:xfrm>
              <a:off x="1859853" y="2045917"/>
              <a:ext cx="5424295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Building a </a:t>
              </a:r>
              <a:r>
                <a:rPr lang="en-US" sz="28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better understanding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types of noise, and</a:t>
              </a:r>
              <a:endPara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C2F96C-364C-30B1-91AE-3779D56EBD48}"/>
              </a:ext>
            </a:extLst>
          </p:cNvPr>
          <p:cNvGrpSpPr/>
          <p:nvPr/>
        </p:nvGrpSpPr>
        <p:grpSpPr>
          <a:xfrm>
            <a:off x="1366527" y="3235999"/>
            <a:ext cx="5468442" cy="1292662"/>
            <a:chOff x="1366527" y="3235999"/>
            <a:chExt cx="5468442" cy="12926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AF3279-D7FE-A39E-965A-D4E5D0724E39}"/>
                </a:ext>
              </a:extLst>
            </p:cNvPr>
            <p:cNvSpPr txBox="1"/>
            <p:nvPr/>
          </p:nvSpPr>
          <p:spPr>
            <a:xfrm>
              <a:off x="1366527" y="3466832"/>
              <a:ext cx="292801" cy="830997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Garamond" panose="02020404030301010803" pitchFamily="18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7D3B3F-3496-8963-F391-99B4006DEA92}"/>
                </a:ext>
              </a:extLst>
            </p:cNvPr>
            <p:cNvSpPr/>
            <p:nvPr/>
          </p:nvSpPr>
          <p:spPr>
            <a:xfrm>
              <a:off x="2309032" y="3235999"/>
              <a:ext cx="452593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Developing new algorithms 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techniques that can 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tolerate and reduce noise</a:t>
              </a:r>
              <a:endPara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CC77B4-E5FC-5906-88E7-9F661A077F98}"/>
              </a:ext>
            </a:extLst>
          </p:cNvPr>
          <p:cNvGrpSpPr/>
          <p:nvPr/>
        </p:nvGrpSpPr>
        <p:grpSpPr>
          <a:xfrm>
            <a:off x="1610375" y="4535202"/>
            <a:ext cx="5867373" cy="668345"/>
            <a:chOff x="402928" y="4127414"/>
            <a:chExt cx="8003238" cy="78936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6E5306-3CC6-7E5F-17BF-8DA6D10094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6361" y="4414857"/>
              <a:ext cx="0" cy="501925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FF90D362-4B46-EA3D-76FD-BB31B1CFD40B}"/>
                </a:ext>
              </a:extLst>
            </p:cNvPr>
            <p:cNvSpPr/>
            <p:nvPr/>
          </p:nvSpPr>
          <p:spPr>
            <a:xfrm rot="5400000">
              <a:off x="4200218" y="330124"/>
              <a:ext cx="408657" cy="8003238"/>
            </a:xfrm>
            <a:prstGeom prst="rightBrace">
              <a:avLst>
                <a:gd name="adj1" fmla="val 30298"/>
                <a:gd name="adj2" fmla="val 50000"/>
              </a:avLst>
            </a:prstGeom>
            <a:ln w="571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C5BAB0B-4661-71C9-7B61-DBB1E6F6CD89}"/>
              </a:ext>
            </a:extLst>
          </p:cNvPr>
          <p:cNvSpPr/>
          <p:nvPr/>
        </p:nvSpPr>
        <p:spPr>
          <a:xfrm>
            <a:off x="1013350" y="5269162"/>
            <a:ext cx="711730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Accurate, scalable, and real-time analysis </a:t>
            </a:r>
            <a:b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sequencing data</a:t>
            </a:r>
            <a: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enabling</a:t>
            </a:r>
            <a:b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applications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genome analysis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6C99B-9749-D4B0-517F-404E6C7543F0}"/>
              </a:ext>
            </a:extLst>
          </p:cNvPr>
          <p:cNvGrpSpPr/>
          <p:nvPr/>
        </p:nvGrpSpPr>
        <p:grpSpPr>
          <a:xfrm>
            <a:off x="18591" y="3726860"/>
            <a:ext cx="876664" cy="924231"/>
            <a:chOff x="299750" y="3713478"/>
            <a:chExt cx="876664" cy="924231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40026EE1-92A2-2758-4E06-2CB130DAE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377116" y="3916486"/>
              <a:ext cx="721932" cy="7205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6F5B61-2E53-0F98-8B33-96FE3A207A6B}"/>
                </a:ext>
              </a:extLst>
            </p:cNvPr>
            <p:cNvSpPr/>
            <p:nvPr/>
          </p:nvSpPr>
          <p:spPr>
            <a:xfrm>
              <a:off x="299750" y="3713478"/>
              <a:ext cx="876664" cy="28469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  <a:endParaRPr lang="en-US" sz="2000" b="1" i="1" dirty="0">
                <a:solidFill>
                  <a:srgbClr val="4473C4"/>
                </a:solidFill>
                <a:latin typeface="Avenir Next" panose="020B0503020202020204" pitchFamily="34" charset="0"/>
                <a:ea typeface="Verdana" panose="020B0604030504040204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B2B9C8CA-B726-E93A-940C-99100A346321}"/>
              </a:ext>
            </a:extLst>
          </p:cNvPr>
          <p:cNvSpPr>
            <a:spLocks noChangeAspect="1"/>
          </p:cNvSpPr>
          <p:nvPr/>
        </p:nvSpPr>
        <p:spPr>
          <a:xfrm rot="10800000">
            <a:off x="957733" y="4188976"/>
            <a:ext cx="1341302" cy="230790"/>
          </a:xfrm>
          <a:prstGeom prst="stripedRightArrow">
            <a:avLst>
              <a:gd name="adj1" fmla="val 42474"/>
              <a:gd name="adj2" fmla="val 96057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38900F-A100-8C16-B9EB-5FFFC94F8AF8}"/>
              </a:ext>
            </a:extLst>
          </p:cNvPr>
          <p:cNvGrpSpPr/>
          <p:nvPr/>
        </p:nvGrpSpPr>
        <p:grpSpPr>
          <a:xfrm>
            <a:off x="6844966" y="2119636"/>
            <a:ext cx="2316623" cy="2330442"/>
            <a:chOff x="6844966" y="2119636"/>
            <a:chExt cx="2316623" cy="23304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62685E-F3C8-E381-E259-81C65C33F4BA}"/>
                </a:ext>
              </a:extLst>
            </p:cNvPr>
            <p:cNvGrpSpPr/>
            <p:nvPr/>
          </p:nvGrpSpPr>
          <p:grpSpPr>
            <a:xfrm>
              <a:off x="7057012" y="2974336"/>
              <a:ext cx="2104577" cy="664284"/>
              <a:chOff x="7057012" y="2974336"/>
              <a:chExt cx="2104577" cy="66428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97BD95-DEF0-78E6-B311-5DD72866D100}"/>
                  </a:ext>
                </a:extLst>
              </p:cNvPr>
              <p:cNvSpPr/>
              <p:nvPr/>
            </p:nvSpPr>
            <p:spPr>
              <a:xfrm>
                <a:off x="7715283" y="2974336"/>
                <a:ext cx="1446306" cy="664284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RawHash &amp; </a:t>
                </a:r>
                <a:endParaRPr lang="en-US" sz="2000" b="1" i="1" dirty="0">
                  <a:solidFill>
                    <a:srgbClr val="4473C4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endParaRPr>
              </a:p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RawHash2</a:t>
                </a:r>
              </a:p>
            </p:txBody>
          </p:sp>
          <p:pic>
            <p:nvPicPr>
              <p:cNvPr id="28" name="Picture 27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0A63FE64-945D-8406-99F0-FAD79DF6B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7012" y="3032158"/>
                <a:ext cx="569248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C961123-3508-AF91-2FFA-4D8AD0433FCA}"/>
                </a:ext>
              </a:extLst>
            </p:cNvPr>
            <p:cNvGrpSpPr/>
            <p:nvPr/>
          </p:nvGrpSpPr>
          <p:grpSpPr>
            <a:xfrm>
              <a:off x="7360481" y="2119636"/>
              <a:ext cx="1194615" cy="829582"/>
              <a:chOff x="7073259" y="2207565"/>
              <a:chExt cx="1194615" cy="829582"/>
            </a:xfrm>
          </p:grpSpPr>
          <p:sp>
            <p:nvSpPr>
              <p:cNvPr id="25" name="Striped Right Arrow 24">
                <a:extLst>
                  <a:ext uri="{FF2B5EF4-FFF2-40B4-BE49-F238E27FC236}">
                    <a16:creationId xmlns:a16="http://schemas.microsoft.com/office/drawing/2014/main" id="{6149167D-D8C1-C557-E459-47F6964840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7789120" y="2558393"/>
                <a:ext cx="726718" cy="230790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Striped Right Arrow 25">
                <a:extLst>
                  <a:ext uri="{FF2B5EF4-FFF2-40B4-BE49-F238E27FC236}">
                    <a16:creationId xmlns:a16="http://schemas.microsoft.com/office/drawing/2014/main" id="{35098086-39D5-C9B9-3BA3-01F847AFEF43}"/>
                  </a:ext>
                </a:extLst>
              </p:cNvPr>
              <p:cNvSpPr/>
              <p:nvPr/>
            </p:nvSpPr>
            <p:spPr>
              <a:xfrm>
                <a:off x="7073259" y="2207565"/>
                <a:ext cx="1128374" cy="280571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D60583-D59C-000A-42A7-2ECB3EBC5D6C}"/>
                </a:ext>
              </a:extLst>
            </p:cNvPr>
            <p:cNvGrpSpPr/>
            <p:nvPr/>
          </p:nvGrpSpPr>
          <p:grpSpPr>
            <a:xfrm>
              <a:off x="6844966" y="3663737"/>
              <a:ext cx="1701318" cy="786341"/>
              <a:chOff x="6580687" y="2060836"/>
              <a:chExt cx="1701318" cy="786341"/>
            </a:xfrm>
          </p:grpSpPr>
          <p:sp>
            <p:nvSpPr>
              <p:cNvPr id="23" name="Striped Right Arrow 22">
                <a:extLst>
                  <a:ext uri="{FF2B5EF4-FFF2-40B4-BE49-F238E27FC236}">
                    <a16:creationId xmlns:a16="http://schemas.microsoft.com/office/drawing/2014/main" id="{406F1159-4CAB-7834-66BB-A15462DF02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7813488" y="2298563"/>
                <a:ext cx="706243" cy="230790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Striped Right Arrow 23">
                <a:extLst>
                  <a:ext uri="{FF2B5EF4-FFF2-40B4-BE49-F238E27FC236}">
                    <a16:creationId xmlns:a16="http://schemas.microsoft.com/office/drawing/2014/main" id="{1C3E67FC-D6D4-8A40-955C-4904C46C053C}"/>
                  </a:ext>
                </a:extLst>
              </p:cNvPr>
              <p:cNvSpPr/>
              <p:nvPr/>
            </p:nvSpPr>
            <p:spPr>
              <a:xfrm>
                <a:off x="6580687" y="2566606"/>
                <a:ext cx="1636270" cy="280571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12F104-4E3B-E60F-525F-FA672E85A9D3}"/>
              </a:ext>
            </a:extLst>
          </p:cNvPr>
          <p:cNvGrpSpPr/>
          <p:nvPr/>
        </p:nvGrpSpPr>
        <p:grpSpPr>
          <a:xfrm>
            <a:off x="245525" y="5744532"/>
            <a:ext cx="1484847" cy="833333"/>
            <a:chOff x="6959814" y="4303406"/>
            <a:chExt cx="1484847" cy="8333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F43222B-35E1-71CD-09E9-6B05DD5DEC4D}"/>
                </a:ext>
              </a:extLst>
            </p:cNvPr>
            <p:cNvSpPr/>
            <p:nvPr/>
          </p:nvSpPr>
          <p:spPr>
            <a:xfrm>
              <a:off x="6959814" y="4303406"/>
              <a:ext cx="1484847" cy="28469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  <a:endParaRPr lang="en-US" sz="1600" b="1" i="1" dirty="0">
                <a:solidFill>
                  <a:srgbClr val="4473C4"/>
                </a:solidFill>
                <a:latin typeface="Avenir Next" panose="020B0503020202020204" pitchFamily="34" charset="0"/>
                <a:ea typeface="Verdana" panose="020B0604030504040204" pitchFamily="34" charset="0"/>
                <a:cs typeface="Quire Sans" panose="020B0502040400020003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9EA7BB-6B54-4691-12CC-6B96B4A0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7917" y="4588099"/>
              <a:ext cx="548640" cy="548640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F6087A-D6BA-386E-7BDC-B5A934AAFE94}"/>
              </a:ext>
            </a:extLst>
          </p:cNvPr>
          <p:cNvSpPr/>
          <p:nvPr/>
        </p:nvSpPr>
        <p:spPr>
          <a:xfrm>
            <a:off x="2435260" y="4881207"/>
            <a:ext cx="19635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Thereby providing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34" grpId="0" animBg="1"/>
      <p:bldP spid="5" grpId="0"/>
      <p:bldP spid="17" grpId="0"/>
      <p:bldP spid="12" grpId="0" animBg="1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69613-D331-CB9F-B081-CB337E524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2C5DD331-52A1-29AF-630D-50BA62821283}"/>
              </a:ext>
            </a:extLst>
          </p:cNvPr>
          <p:cNvGrpSpPr/>
          <p:nvPr/>
        </p:nvGrpSpPr>
        <p:grpSpPr>
          <a:xfrm>
            <a:off x="-254187" y="2973136"/>
            <a:ext cx="9652374" cy="1430618"/>
            <a:chOff x="-254187" y="2973136"/>
            <a:chExt cx="9652374" cy="1430618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37C0E1D-C254-F5CF-B41C-F7F2FFC2C7B4}"/>
                </a:ext>
              </a:extLst>
            </p:cNvPr>
            <p:cNvSpPr/>
            <p:nvPr/>
          </p:nvSpPr>
          <p:spPr>
            <a:xfrm>
              <a:off x="-254187" y="2985647"/>
              <a:ext cx="9652374" cy="1409705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51A1543-C522-AAF2-0D36-C554CB8DF5B9}"/>
                </a:ext>
              </a:extLst>
            </p:cNvPr>
            <p:cNvGrpSpPr/>
            <p:nvPr/>
          </p:nvGrpSpPr>
          <p:grpSpPr>
            <a:xfrm>
              <a:off x="1684" y="2973136"/>
              <a:ext cx="5643334" cy="1430618"/>
              <a:chOff x="1684" y="2973136"/>
              <a:chExt cx="5643334" cy="14306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2C0294-E210-0625-FB7F-D93CF750F2F2}"/>
                  </a:ext>
                </a:extLst>
              </p:cNvPr>
              <p:cNvSpPr/>
              <p:nvPr/>
            </p:nvSpPr>
            <p:spPr>
              <a:xfrm>
                <a:off x="1361543" y="3257558"/>
                <a:ext cx="4283475" cy="86177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noProof="0" dirty="0">
                    <a:solidFill>
                      <a:srgbClr val="10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Full Genome Analysis</a:t>
                </a:r>
                <a:br>
                  <a:rPr lang="en-US" sz="2800" noProof="0" dirty="0">
                    <a:solidFill>
                      <a:srgbClr val="10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800" noProof="0" dirty="0">
                    <a:solidFill>
                      <a:srgbClr val="10813C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without Basecalling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10813C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9" name="Graphic 18" descr="Target with solid fill">
                <a:extLst>
                  <a:ext uri="{FF2B5EF4-FFF2-40B4-BE49-F238E27FC236}">
                    <a16:creationId xmlns:a16="http://schemas.microsoft.com/office/drawing/2014/main" id="{ED3A6CE9-D26F-9313-291B-FE0FEB03E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684" y="2973136"/>
                <a:ext cx="1430618" cy="1430618"/>
              </a:xfrm>
              <a:prstGeom prst="rect">
                <a:avLst/>
              </a:prstGeom>
            </p:spPr>
          </p:pic>
        </p:grp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FACBA8C-D503-6176-4AC4-4D649A81BDA5}"/>
              </a:ext>
            </a:extLst>
          </p:cNvPr>
          <p:cNvSpPr/>
          <p:nvPr/>
        </p:nvSpPr>
        <p:spPr>
          <a:xfrm>
            <a:off x="5551715" y="3069586"/>
            <a:ext cx="3402727" cy="640080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Specialized assemblers</a:t>
            </a:r>
            <a:b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raw signals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47BF620-2E4E-5029-F274-09C30E539ECB}"/>
              </a:ext>
            </a:extLst>
          </p:cNvPr>
          <p:cNvSpPr/>
          <p:nvPr/>
        </p:nvSpPr>
        <p:spPr>
          <a:xfrm>
            <a:off x="5551714" y="3814412"/>
            <a:ext cx="3402728" cy="494855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downstream analysis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3EC6C-8290-F9A9-4028-87A5F04D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693E86-85BD-2FCD-3B79-1AA96E67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Directions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977DC0-0FA0-0FE9-450C-535BB290ADF7}"/>
              </a:ext>
            </a:extLst>
          </p:cNvPr>
          <p:cNvGrpSpPr/>
          <p:nvPr/>
        </p:nvGrpSpPr>
        <p:grpSpPr>
          <a:xfrm>
            <a:off x="-254187" y="1094458"/>
            <a:ext cx="9652374" cy="1434728"/>
            <a:chOff x="-254187" y="1094458"/>
            <a:chExt cx="9652374" cy="1434728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C411799-EAB5-195C-F49C-FB582E1D7D1B}"/>
                </a:ext>
              </a:extLst>
            </p:cNvPr>
            <p:cNvSpPr/>
            <p:nvPr/>
          </p:nvSpPr>
          <p:spPr>
            <a:xfrm>
              <a:off x="-254187" y="1119481"/>
              <a:ext cx="9652374" cy="1409705"/>
            </a:xfrm>
            <a:prstGeom prst="roundRect">
              <a:avLst/>
            </a:prstGeom>
            <a:solidFill>
              <a:srgbClr val="F1EEFD"/>
            </a:solidFill>
            <a:ln w="317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4C3A49-45FF-FCEC-08D9-816921EF15B2}"/>
                </a:ext>
              </a:extLst>
            </p:cNvPr>
            <p:cNvGrpSpPr/>
            <p:nvPr/>
          </p:nvGrpSpPr>
          <p:grpSpPr>
            <a:xfrm>
              <a:off x="6678" y="1094458"/>
              <a:ext cx="5416955" cy="1430618"/>
              <a:chOff x="6678" y="1094458"/>
              <a:chExt cx="5416955" cy="143061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F8E9D2-39D6-D4FA-69C5-16BB3A58099E}"/>
                  </a:ext>
                </a:extLst>
              </p:cNvPr>
              <p:cNvSpPr/>
              <p:nvPr/>
            </p:nvSpPr>
            <p:spPr>
              <a:xfrm>
                <a:off x="1366537" y="1378880"/>
                <a:ext cx="4057096" cy="86177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Guiding Basecalling</a:t>
                </a:r>
                <a:br>
                  <a:rPr lang="en-US" sz="2800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800" noProof="0" dirty="0">
                    <a:solidFill>
                      <a:srgbClr val="7030A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with Raw Signal Analysis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7" name="Graphic 16" descr="Compass with solid fill">
                <a:extLst>
                  <a:ext uri="{FF2B5EF4-FFF2-40B4-BE49-F238E27FC236}">
                    <a16:creationId xmlns:a16="http://schemas.microsoft.com/office/drawing/2014/main" id="{CB4D2DD2-E019-E1AA-C2FD-8D94E023E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78" y="1094458"/>
                <a:ext cx="1430618" cy="1430618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92EF63-4645-F27B-92D9-D7876A68BE32}"/>
              </a:ext>
            </a:extLst>
          </p:cNvPr>
          <p:cNvGrpSpPr/>
          <p:nvPr/>
        </p:nvGrpSpPr>
        <p:grpSpPr>
          <a:xfrm>
            <a:off x="-254187" y="4851814"/>
            <a:ext cx="9652374" cy="1430618"/>
            <a:chOff x="-254187" y="4851814"/>
            <a:chExt cx="9652374" cy="1430618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228EFBB-053B-8BC6-944A-A8715D921E95}"/>
                </a:ext>
              </a:extLst>
            </p:cNvPr>
            <p:cNvSpPr/>
            <p:nvPr/>
          </p:nvSpPr>
          <p:spPr>
            <a:xfrm>
              <a:off x="-254187" y="4860215"/>
              <a:ext cx="9652374" cy="1409705"/>
            </a:xfrm>
            <a:prstGeom prst="roundRect">
              <a:avLst/>
            </a:prstGeom>
            <a:solidFill>
              <a:srgbClr val="FFECCD"/>
            </a:solidFill>
            <a:ln w="31750" cap="flat" cmpd="sng" algn="ctr">
              <a:solidFill>
                <a:srgbClr val="F49314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DF2BB39-EDC0-7BE4-1291-590130DA3FCE}"/>
                </a:ext>
              </a:extLst>
            </p:cNvPr>
            <p:cNvGrpSpPr/>
            <p:nvPr/>
          </p:nvGrpSpPr>
          <p:grpSpPr>
            <a:xfrm>
              <a:off x="6677" y="4851814"/>
              <a:ext cx="5643333" cy="1430618"/>
              <a:chOff x="6677" y="4851814"/>
              <a:chExt cx="5643333" cy="143061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9DF8C57-9783-536A-2BB7-746192FB361E}"/>
                  </a:ext>
                </a:extLst>
              </p:cNvPr>
              <p:cNvSpPr/>
              <p:nvPr/>
            </p:nvSpPr>
            <p:spPr>
              <a:xfrm>
                <a:off x="1366535" y="4916470"/>
                <a:ext cx="4283475" cy="129266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noProof="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Rethinking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noProof="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Heuristic Techniques</a:t>
                </a:r>
                <a:r>
                  <a:rPr lang="en-US" sz="280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</a:t>
                </a:r>
                <a:r>
                  <a:rPr lang="en-US" sz="2800" noProof="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or</a:t>
                </a:r>
                <a:r>
                  <a:rPr lang="en-US" sz="280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noProof="0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Highly Accurate Reads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1" name="Graphic 20" descr="Lightbulb and gear with solid fill">
                <a:extLst>
                  <a:ext uri="{FF2B5EF4-FFF2-40B4-BE49-F238E27FC236}">
                    <a16:creationId xmlns:a16="http://schemas.microsoft.com/office/drawing/2014/main" id="{005B4504-4378-D6FF-339F-8FEF15BB1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6677" y="4851814"/>
                <a:ext cx="1430618" cy="1430618"/>
              </a:xfrm>
              <a:prstGeom prst="rect">
                <a:avLst/>
              </a:prstGeom>
            </p:spPr>
          </p:pic>
        </p:grp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A8D04DC-0046-C025-001A-C4204CF031FF}"/>
              </a:ext>
            </a:extLst>
          </p:cNvPr>
          <p:cNvSpPr/>
          <p:nvPr/>
        </p:nvSpPr>
        <p:spPr>
          <a:xfrm>
            <a:off x="5551714" y="1198276"/>
            <a:ext cx="3402728" cy="494855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7030A0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Pre-basecalling filtering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665B7F1-5C6E-CC12-9036-A2D32EB140D5}"/>
              </a:ext>
            </a:extLst>
          </p:cNvPr>
          <p:cNvSpPr/>
          <p:nvPr/>
        </p:nvSpPr>
        <p:spPr>
          <a:xfrm>
            <a:off x="5551714" y="1801533"/>
            <a:ext cx="3402728" cy="636424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7030A0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Utilizing raw signal overlaps with </a:t>
            </a:r>
            <a:r>
              <a:rPr lang="en-US" sz="2000" kern="0" dirty="0" err="1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basecallers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7D6446-7E5C-88AB-B053-4F20EEAB1D86}"/>
              </a:ext>
            </a:extLst>
          </p:cNvPr>
          <p:cNvSpPr/>
          <p:nvPr/>
        </p:nvSpPr>
        <p:spPr>
          <a:xfrm>
            <a:off x="5551715" y="4940152"/>
            <a:ext cx="3402727" cy="655569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F49314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long seeds with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fuzzy seed matching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9AF2AF4-AC0C-85AF-12A6-0480D89CA8E3}"/>
              </a:ext>
            </a:extLst>
          </p:cNvPr>
          <p:cNvSpPr/>
          <p:nvPr/>
        </p:nvSpPr>
        <p:spPr>
          <a:xfrm>
            <a:off x="5551714" y="5684989"/>
            <a:ext cx="3402728" cy="494855"/>
          </a:xfrm>
          <a:prstGeom prst="roundRect">
            <a:avLst/>
          </a:prstGeom>
          <a:solidFill>
            <a:schemeClr val="bg1"/>
          </a:solidFill>
          <a:ln w="31750" cap="flat" cmpd="sng" algn="ctr">
            <a:solidFill>
              <a:srgbClr val="F49314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Reference-free comparisons</a:t>
            </a:r>
          </a:p>
        </p:txBody>
      </p:sp>
    </p:spTree>
    <p:extLst>
      <p:ext uri="{BB962C8B-B14F-4D97-AF65-F5344CB8AC3E}">
        <p14:creationId xmlns:p14="http://schemas.microsoft.com/office/powerpoint/2010/main" val="5220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B8CA-7BB2-5921-D0E7-9629C9581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0E40C-8B53-DFFF-6DC5-04704618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5EED8-C22B-F566-481F-557DA1B8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Involvements During my Ph.D.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75346A1-61F6-A090-91B5-B3E26AD2A797}"/>
              </a:ext>
            </a:extLst>
          </p:cNvPr>
          <p:cNvSpPr/>
          <p:nvPr/>
        </p:nvSpPr>
        <p:spPr>
          <a:xfrm>
            <a:off x="-8753" y="5297135"/>
            <a:ext cx="9143997" cy="68580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cs typeface="Quire Sans" panose="020B0502040400020003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A50996C-CB86-57C8-4246-1FE9412197EF}"/>
              </a:ext>
            </a:extLst>
          </p:cNvPr>
          <p:cNvSpPr/>
          <p:nvPr/>
        </p:nvSpPr>
        <p:spPr>
          <a:xfrm>
            <a:off x="0" y="3842535"/>
            <a:ext cx="9143997" cy="68580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cs typeface="Quire Sans" panose="020B0502040400020003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E8151BA-41D3-170E-F486-28A41E7BD0CE}"/>
              </a:ext>
            </a:extLst>
          </p:cNvPr>
          <p:cNvSpPr/>
          <p:nvPr/>
        </p:nvSpPr>
        <p:spPr>
          <a:xfrm>
            <a:off x="0" y="2426058"/>
            <a:ext cx="9143997" cy="68580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cs typeface="Quire Sans" panose="020B0502040400020003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7772EC1-A99E-08DE-04F6-A917B3AAE911}"/>
              </a:ext>
            </a:extLst>
          </p:cNvPr>
          <p:cNvSpPr/>
          <p:nvPr/>
        </p:nvSpPr>
        <p:spPr>
          <a:xfrm>
            <a:off x="-4372" y="4774236"/>
            <a:ext cx="24065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Filters &amp; </a:t>
            </a:r>
            <a:r>
              <a:rPr lang="en-US" dirty="0" err="1">
                <a:solidFill>
                  <a:prstClr val="black"/>
                </a:solidFill>
                <a:latin typeface="Avenir Next" panose="020B0503020202020204" pitchFamily="34" charset="0"/>
              </a:rPr>
              <a:t>Liftover</a:t>
            </a:r>
            <a:endParaRPr lang="en-US" sz="1050" dirty="0">
              <a:solidFill>
                <a:prstClr val="black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16A20C2-D6D4-A26D-2B56-6149E3B9CE7D}"/>
              </a:ext>
            </a:extLst>
          </p:cNvPr>
          <p:cNvCxnSpPr>
            <a:cxnSpLocks/>
          </p:cNvCxnSpPr>
          <p:nvPr/>
        </p:nvCxnSpPr>
        <p:spPr>
          <a:xfrm>
            <a:off x="2394443" y="5985252"/>
            <a:ext cx="6740801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F0A24D2-BC83-9C4D-E218-A437362F324E}"/>
              </a:ext>
            </a:extLst>
          </p:cNvPr>
          <p:cNvGrpSpPr/>
          <p:nvPr/>
        </p:nvGrpSpPr>
        <p:grpSpPr>
          <a:xfrm>
            <a:off x="1986953" y="5972364"/>
            <a:ext cx="6208923" cy="732710"/>
            <a:chOff x="1899027" y="5972364"/>
            <a:chExt cx="6208923" cy="732710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C1C58EC-158E-BF81-D49A-6E04859AC9CC}"/>
                </a:ext>
              </a:extLst>
            </p:cNvPr>
            <p:cNvCxnSpPr>
              <a:cxnSpLocks/>
            </p:cNvCxnSpPr>
            <p:nvPr/>
          </p:nvCxnSpPr>
          <p:spPr>
            <a:xfrm>
              <a:off x="2318657" y="5972364"/>
              <a:ext cx="0" cy="30779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4B17809-F38B-7ACC-24E3-29623FA02136}"/>
                </a:ext>
              </a:extLst>
            </p:cNvPr>
            <p:cNvSpPr txBox="1"/>
            <p:nvPr/>
          </p:nvSpPr>
          <p:spPr>
            <a:xfrm>
              <a:off x="1899027" y="6316378"/>
              <a:ext cx="83926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127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Garamond" panose="02020404030301010803" pitchFamily="18" charset="0"/>
                  <a:cs typeface="Times New Roman" panose="02020603050405020304" pitchFamily="18" charset="0"/>
                </a:rPr>
                <a:t>2020</a:t>
              </a:r>
              <a:endPara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6F7C7A5-2E04-F38C-83AD-561E252CB2AA}"/>
                </a:ext>
              </a:extLst>
            </p:cNvPr>
            <p:cNvCxnSpPr>
              <a:cxnSpLocks/>
            </p:cNvCxnSpPr>
            <p:nvPr/>
          </p:nvCxnSpPr>
          <p:spPr>
            <a:xfrm>
              <a:off x="7688321" y="5972364"/>
              <a:ext cx="0" cy="30779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EAD33D1-ED1E-9A2C-72AB-802FAAF518C9}"/>
                </a:ext>
              </a:extLst>
            </p:cNvPr>
            <p:cNvSpPr txBox="1"/>
            <p:nvPr/>
          </p:nvSpPr>
          <p:spPr>
            <a:xfrm>
              <a:off x="7268690" y="6316378"/>
              <a:ext cx="83926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127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Garamond" panose="02020404030301010803" pitchFamily="18" charset="0"/>
                  <a:cs typeface="Times New Roman" panose="02020603050405020304" pitchFamily="18" charset="0"/>
                </a:rPr>
                <a:t>2024</a:t>
              </a:r>
              <a:endPara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2F50A9-5E4B-2AD5-B9F4-0B228BD9DD69}"/>
                </a:ext>
              </a:extLst>
            </p:cNvPr>
            <p:cNvCxnSpPr>
              <a:cxnSpLocks/>
            </p:cNvCxnSpPr>
            <p:nvPr/>
          </p:nvCxnSpPr>
          <p:spPr>
            <a:xfrm>
              <a:off x="6345905" y="5972364"/>
              <a:ext cx="0" cy="30779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18B612C-CD81-2566-65A6-71C013E77121}"/>
                </a:ext>
              </a:extLst>
            </p:cNvPr>
            <p:cNvSpPr txBox="1"/>
            <p:nvPr/>
          </p:nvSpPr>
          <p:spPr>
            <a:xfrm>
              <a:off x="5926275" y="6308247"/>
              <a:ext cx="83926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127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Garamond" panose="02020404030301010803" pitchFamily="18" charset="0"/>
                  <a:cs typeface="Times New Roman" panose="02020603050405020304" pitchFamily="18" charset="0"/>
                </a:rPr>
                <a:t>2023</a:t>
              </a:r>
              <a:endPara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0078885-F248-5F12-FAE6-121FEBFB7F0F}"/>
                </a:ext>
              </a:extLst>
            </p:cNvPr>
            <p:cNvCxnSpPr>
              <a:cxnSpLocks/>
            </p:cNvCxnSpPr>
            <p:nvPr/>
          </p:nvCxnSpPr>
          <p:spPr>
            <a:xfrm>
              <a:off x="5003489" y="5972364"/>
              <a:ext cx="0" cy="30779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5D47A10-93ED-C973-F1DB-E76736FF5EAB}"/>
                </a:ext>
              </a:extLst>
            </p:cNvPr>
            <p:cNvSpPr txBox="1"/>
            <p:nvPr/>
          </p:nvSpPr>
          <p:spPr>
            <a:xfrm>
              <a:off x="4583859" y="6308247"/>
              <a:ext cx="83926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127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Garamond" panose="02020404030301010803" pitchFamily="18" charset="0"/>
                  <a:cs typeface="Times New Roman" panose="02020603050405020304" pitchFamily="18" charset="0"/>
                </a:rPr>
                <a:t>2022</a:t>
              </a:r>
              <a:endPara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76B0559-5B00-B409-4BA6-966EFB60A37E}"/>
                </a:ext>
              </a:extLst>
            </p:cNvPr>
            <p:cNvCxnSpPr>
              <a:cxnSpLocks/>
            </p:cNvCxnSpPr>
            <p:nvPr/>
          </p:nvCxnSpPr>
          <p:spPr>
            <a:xfrm>
              <a:off x="3661073" y="5972364"/>
              <a:ext cx="0" cy="30779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2CD3262-DE44-D017-E3FD-454D104F661C}"/>
                </a:ext>
              </a:extLst>
            </p:cNvPr>
            <p:cNvSpPr txBox="1"/>
            <p:nvPr/>
          </p:nvSpPr>
          <p:spPr>
            <a:xfrm>
              <a:off x="3241443" y="6308247"/>
              <a:ext cx="83926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127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Garamond" panose="02020404030301010803" pitchFamily="18" charset="0"/>
                  <a:cs typeface="Times New Roman" panose="02020603050405020304" pitchFamily="18" charset="0"/>
                </a:rPr>
                <a:t>2021</a:t>
              </a:r>
              <a:endPara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06C8F03-D04E-08F6-ABA7-86A9AE929BAA}"/>
              </a:ext>
            </a:extLst>
          </p:cNvPr>
          <p:cNvSpPr/>
          <p:nvPr/>
        </p:nvSpPr>
        <p:spPr>
          <a:xfrm>
            <a:off x="-4378" y="2632123"/>
            <a:ext cx="24065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Error Correction</a:t>
            </a:r>
            <a:endParaRPr lang="en-US" sz="1050" dirty="0">
              <a:solidFill>
                <a:prstClr val="black"/>
              </a:solidFill>
              <a:latin typeface="Avenir Next" panose="020B0503020202020204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315AEE9-49D5-6120-5F3A-1646987EACAA}"/>
              </a:ext>
            </a:extLst>
          </p:cNvPr>
          <p:cNvSpPr/>
          <p:nvPr/>
        </p:nvSpPr>
        <p:spPr>
          <a:xfrm>
            <a:off x="-13132" y="1784778"/>
            <a:ext cx="241533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Nanopore Signal</a:t>
            </a:r>
            <a:b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Analysis &amp; Basecalling</a:t>
            </a:r>
            <a:endParaRPr lang="en-US" sz="1050" dirty="0">
              <a:solidFill>
                <a:prstClr val="black"/>
              </a:solidFill>
              <a:latin typeface="Avenir Next" panose="020B0503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5299943-E8E9-C826-B648-7FA3FB37C3C2}"/>
              </a:ext>
            </a:extLst>
          </p:cNvPr>
          <p:cNvSpPr/>
          <p:nvPr/>
        </p:nvSpPr>
        <p:spPr>
          <a:xfrm>
            <a:off x="-4371" y="5501536"/>
            <a:ext cx="2406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Surveys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3CA8D70-4C77-E8C6-CF0D-5FA19D46C5C2}"/>
              </a:ext>
            </a:extLst>
          </p:cNvPr>
          <p:cNvSpPr/>
          <p:nvPr/>
        </p:nvSpPr>
        <p:spPr>
          <a:xfrm>
            <a:off x="-4375" y="4046936"/>
            <a:ext cx="24065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Metagenomics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FA5405A-4077-FC31-0404-51829647C6A8}"/>
              </a:ext>
            </a:extLst>
          </p:cNvPr>
          <p:cNvSpPr/>
          <p:nvPr/>
        </p:nvSpPr>
        <p:spPr>
          <a:xfrm>
            <a:off x="-6399" y="3192145"/>
            <a:ext cx="24153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Hardware</a:t>
            </a:r>
            <a:b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Accelerators</a:t>
            </a:r>
            <a:endParaRPr lang="en-US" sz="1050" dirty="0">
              <a:solidFill>
                <a:prstClr val="black"/>
              </a:solidFill>
              <a:latin typeface="Avenir Next" panose="020B0503020202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BFA4802-63D2-7651-41BE-C0CA74AF4B9F}"/>
              </a:ext>
            </a:extLst>
          </p:cNvPr>
          <p:cNvSpPr/>
          <p:nvPr/>
        </p:nvSpPr>
        <p:spPr>
          <a:xfrm>
            <a:off x="0" y="1004792"/>
            <a:ext cx="9143997" cy="685800"/>
          </a:xfrm>
          <a:prstGeom prst="rect">
            <a:avLst/>
          </a:prstGeom>
          <a:solidFill>
            <a:srgbClr val="E4F0DE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cs typeface="Quire Sans" panose="020B0502040400020003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2DF6CAB-B3B1-EB24-A6D0-7DD563A4DE6F}"/>
              </a:ext>
            </a:extLst>
          </p:cNvPr>
          <p:cNvSpPr/>
          <p:nvPr/>
        </p:nvSpPr>
        <p:spPr>
          <a:xfrm>
            <a:off x="-4377" y="1209193"/>
            <a:ext cx="24065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</a:rPr>
              <a:t>Thesis Publications</a:t>
            </a:r>
            <a:endParaRPr lang="en-US" sz="1050" dirty="0">
              <a:solidFill>
                <a:prstClr val="black"/>
              </a:solidFill>
              <a:latin typeface="Avenir Next" panose="020B0503020202020204" pitchFamily="34" charset="0"/>
            </a:endParaRP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7094203B-E067-147A-6488-CA96CA5C8064}"/>
              </a:ext>
            </a:extLst>
          </p:cNvPr>
          <p:cNvSpPr/>
          <p:nvPr/>
        </p:nvSpPr>
        <p:spPr>
          <a:xfrm>
            <a:off x="7388657" y="110227"/>
            <a:ext cx="1605195" cy="751848"/>
          </a:xfrm>
          <a:prstGeom prst="roundRect">
            <a:avLst>
              <a:gd name="adj" fmla="val 0"/>
            </a:avLst>
          </a:prstGeom>
          <a:solidFill>
            <a:srgbClr val="FFF3CF"/>
          </a:solidFill>
          <a:ln w="15875" cap="flat" cmpd="sng" algn="ctr">
            <a:solidFill>
              <a:srgbClr val="FFC31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16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First/Co-First Author Publications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83BAAE2C-129B-E5DB-D2E8-A15822FD01FB}"/>
              </a:ext>
            </a:extLst>
          </p:cNvPr>
          <p:cNvCxnSpPr>
            <a:cxnSpLocks/>
          </p:cNvCxnSpPr>
          <p:nvPr/>
        </p:nvCxnSpPr>
        <p:spPr>
          <a:xfrm>
            <a:off x="3750174" y="1004792"/>
            <a:ext cx="0" cy="5036708"/>
          </a:xfrm>
          <a:prstGeom prst="line">
            <a:avLst/>
          </a:prstGeom>
          <a:ln w="26670">
            <a:solidFill>
              <a:srgbClr val="B0B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0C41B45-2EDC-F6F4-F821-DEA1A9E7422C}"/>
              </a:ext>
            </a:extLst>
          </p:cNvPr>
          <p:cNvCxnSpPr>
            <a:cxnSpLocks/>
          </p:cNvCxnSpPr>
          <p:nvPr/>
        </p:nvCxnSpPr>
        <p:spPr>
          <a:xfrm>
            <a:off x="5092198" y="1004792"/>
            <a:ext cx="0" cy="5036708"/>
          </a:xfrm>
          <a:prstGeom prst="line">
            <a:avLst/>
          </a:prstGeom>
          <a:ln w="26670">
            <a:solidFill>
              <a:srgbClr val="B0B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3D809EB-D3EF-DD1F-5E71-E8E1C936F2FC}"/>
              </a:ext>
            </a:extLst>
          </p:cNvPr>
          <p:cNvCxnSpPr>
            <a:cxnSpLocks/>
          </p:cNvCxnSpPr>
          <p:nvPr/>
        </p:nvCxnSpPr>
        <p:spPr>
          <a:xfrm>
            <a:off x="6434222" y="1004792"/>
            <a:ext cx="0" cy="5036708"/>
          </a:xfrm>
          <a:prstGeom prst="line">
            <a:avLst/>
          </a:prstGeom>
          <a:ln w="26670">
            <a:solidFill>
              <a:srgbClr val="B0B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EF10D9F1-205C-8579-D8B2-31D3E936CD7D}"/>
              </a:ext>
            </a:extLst>
          </p:cNvPr>
          <p:cNvCxnSpPr>
            <a:cxnSpLocks/>
          </p:cNvCxnSpPr>
          <p:nvPr/>
        </p:nvCxnSpPr>
        <p:spPr>
          <a:xfrm>
            <a:off x="7776246" y="1025776"/>
            <a:ext cx="0" cy="5036708"/>
          </a:xfrm>
          <a:prstGeom prst="line">
            <a:avLst/>
          </a:prstGeom>
          <a:ln w="26670">
            <a:solidFill>
              <a:srgbClr val="B0B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6E542E4-76EA-914E-2458-FD5196B07A6B}"/>
              </a:ext>
            </a:extLst>
          </p:cNvPr>
          <p:cNvCxnSpPr>
            <a:cxnSpLocks/>
          </p:cNvCxnSpPr>
          <p:nvPr/>
        </p:nvCxnSpPr>
        <p:spPr>
          <a:xfrm>
            <a:off x="2408150" y="1004792"/>
            <a:ext cx="0" cy="5036708"/>
          </a:xfrm>
          <a:prstGeom prst="line">
            <a:avLst/>
          </a:prstGeom>
          <a:ln w="26670">
            <a:solidFill>
              <a:srgbClr val="B0B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8347B0A7-2176-E023-D507-AED00204EE2B}"/>
              </a:ext>
            </a:extLst>
          </p:cNvPr>
          <p:cNvSpPr txBox="1"/>
          <p:nvPr/>
        </p:nvSpPr>
        <p:spPr>
          <a:xfrm>
            <a:off x="6476678" y="1024927"/>
            <a:ext cx="1267905" cy="197618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NARGAB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61620AE-0725-6B02-5217-76E8B5A432E2}"/>
              </a:ext>
            </a:extLst>
          </p:cNvPr>
          <p:cNvSpPr txBox="1"/>
          <p:nvPr/>
        </p:nvSpPr>
        <p:spPr>
          <a:xfrm>
            <a:off x="6476678" y="1265323"/>
            <a:ext cx="1267905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ISMB/ECCB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B5EB48C-4B92-6E7E-D74A-D4CB59A51717}"/>
              </a:ext>
            </a:extLst>
          </p:cNvPr>
          <p:cNvSpPr txBox="1"/>
          <p:nvPr/>
        </p:nvSpPr>
        <p:spPr>
          <a:xfrm>
            <a:off x="7836409" y="1024927"/>
            <a:ext cx="1267905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Bioinformatics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685176C-805B-5B7C-3CAF-EBF6D37ECFB8}"/>
              </a:ext>
            </a:extLst>
          </p:cNvPr>
          <p:cNvSpPr txBox="1"/>
          <p:nvPr/>
        </p:nvSpPr>
        <p:spPr>
          <a:xfrm>
            <a:off x="7836409" y="1462941"/>
            <a:ext cx="1267905" cy="197618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arXiv</a:t>
            </a:r>
            <a:endParaRPr lang="en-US" sz="1200" b="1" dirty="0">
              <a:latin typeface="Avenir Next" panose="020B0503020202020204" pitchFamily="34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7F8908E-5CC8-1BB0-83A6-2B32DF3B5AA0}"/>
              </a:ext>
            </a:extLst>
          </p:cNvPr>
          <p:cNvSpPr txBox="1"/>
          <p:nvPr/>
        </p:nvSpPr>
        <p:spPr>
          <a:xfrm>
            <a:off x="2446743" y="2571340"/>
            <a:ext cx="1267905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Bioinformatics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E24742D-3E2B-69A0-D352-B4134E80BF1A}"/>
              </a:ext>
            </a:extLst>
          </p:cNvPr>
          <p:cNvSpPr txBox="1"/>
          <p:nvPr/>
        </p:nvSpPr>
        <p:spPr>
          <a:xfrm>
            <a:off x="7836409" y="3135799"/>
            <a:ext cx="1267905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ACM TACO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A57E48E-1B63-1C17-4DCC-9777C2C82011}"/>
              </a:ext>
            </a:extLst>
          </p:cNvPr>
          <p:cNvSpPr txBox="1"/>
          <p:nvPr/>
        </p:nvSpPr>
        <p:spPr>
          <a:xfrm>
            <a:off x="7836409" y="4716961"/>
            <a:ext cx="1267905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Kim &amp; </a:t>
            </a: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IEEE/ACM TCBB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BEC93EA-E59D-FCCF-B180-0960B727380A}"/>
              </a:ext>
            </a:extLst>
          </p:cNvPr>
          <p:cNvSpPr txBox="1"/>
          <p:nvPr/>
        </p:nvSpPr>
        <p:spPr>
          <a:xfrm>
            <a:off x="6464341" y="5398701"/>
            <a:ext cx="1292579" cy="395236"/>
          </a:xfrm>
          <a:prstGeom prst="rect">
            <a:avLst/>
          </a:prstGeom>
          <a:solidFill>
            <a:srgbClr val="FFF3CF"/>
          </a:solidFill>
          <a:ln>
            <a:solidFill>
              <a:srgbClr val="FFC310"/>
            </a:solidFill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Mutlu &amp; </a:t>
            </a: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Firtina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DAC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48718E5-7113-2000-0DAC-3F0FD28D26D5}"/>
              </a:ext>
            </a:extLst>
          </p:cNvPr>
          <p:cNvSpPr txBox="1"/>
          <p:nvPr/>
        </p:nvSpPr>
        <p:spPr>
          <a:xfrm>
            <a:off x="2446743" y="3370335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Cali+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MICRO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8EB6851-496C-8BAB-9D3A-A55225DEE1C9}"/>
              </a:ext>
            </a:extLst>
          </p:cNvPr>
          <p:cNvSpPr txBox="1"/>
          <p:nvPr/>
        </p:nvSpPr>
        <p:spPr>
          <a:xfrm>
            <a:off x="5136134" y="3132376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Ghiasi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ASPLOS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2EF7B5B-0118-FF86-09A2-279FE5287DF5}"/>
              </a:ext>
            </a:extLst>
          </p:cNvPr>
          <p:cNvSpPr txBox="1"/>
          <p:nvPr/>
        </p:nvSpPr>
        <p:spPr>
          <a:xfrm>
            <a:off x="5136134" y="3362740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Cali+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ISCA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92BBEFD-7069-C48F-84A3-BE0D5008ECAC}"/>
              </a:ext>
            </a:extLst>
          </p:cNvPr>
          <p:cNvSpPr txBox="1"/>
          <p:nvPr/>
        </p:nvSpPr>
        <p:spPr>
          <a:xfrm>
            <a:off x="5136134" y="3613622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Mao+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MICRO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A3CD6BF-FC65-03AC-A6AB-CF58C94267F6}"/>
              </a:ext>
            </a:extLst>
          </p:cNvPr>
          <p:cNvSpPr txBox="1"/>
          <p:nvPr/>
        </p:nvSpPr>
        <p:spPr>
          <a:xfrm>
            <a:off x="5136134" y="3987817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Shahroodi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IEEE Access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32CF009-3FE4-FA14-1A1C-273BE84D4E77}"/>
              </a:ext>
            </a:extLst>
          </p:cNvPr>
          <p:cNvSpPr txBox="1"/>
          <p:nvPr/>
        </p:nvSpPr>
        <p:spPr>
          <a:xfrm>
            <a:off x="5136134" y="5497510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Alser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CSBJ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B7EB011-A3EB-31E5-5E88-8F11DDFCF4A2}"/>
              </a:ext>
            </a:extLst>
          </p:cNvPr>
          <p:cNvSpPr txBox="1"/>
          <p:nvPr/>
        </p:nvSpPr>
        <p:spPr>
          <a:xfrm>
            <a:off x="5136134" y="4713453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Kim+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Bioinformatics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CF6CAC4-94B0-40E5-20AE-39E3978AFB3F}"/>
              </a:ext>
            </a:extLst>
          </p:cNvPr>
          <p:cNvSpPr txBox="1"/>
          <p:nvPr/>
        </p:nvSpPr>
        <p:spPr>
          <a:xfrm>
            <a:off x="6476678" y="3117126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Kanellopoulos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MICRO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D19BD57-AE56-D428-0151-5A1C930F63C8}"/>
              </a:ext>
            </a:extLst>
          </p:cNvPr>
          <p:cNvSpPr txBox="1"/>
          <p:nvPr/>
        </p:nvSpPr>
        <p:spPr>
          <a:xfrm>
            <a:off x="6476678" y="3476508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Shahroodi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MICRO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B13B61E-F41A-585A-25CC-6FE50C32A021}"/>
              </a:ext>
            </a:extLst>
          </p:cNvPr>
          <p:cNvSpPr txBox="1"/>
          <p:nvPr/>
        </p:nvSpPr>
        <p:spPr>
          <a:xfrm>
            <a:off x="7836408" y="2040751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Lindegger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IEEE Access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9F3A4FE-687E-26E6-5174-E7FFD71424C6}"/>
              </a:ext>
            </a:extLst>
          </p:cNvPr>
          <p:cNvSpPr txBox="1"/>
          <p:nvPr/>
        </p:nvSpPr>
        <p:spPr>
          <a:xfrm>
            <a:off x="6476678" y="4086727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Gollwitzer+ </a:t>
            </a:r>
            <a:r>
              <a:rPr lang="en-US" sz="1200" b="1" dirty="0" err="1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arXiv</a:t>
            </a:r>
            <a:endParaRPr lang="en-US" sz="1200" b="1" dirty="0">
              <a:latin typeface="Avenir Next" panose="020B0503020202020204" pitchFamily="34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E0DE6F4-5563-EC9C-B32D-5704CC6B012E}"/>
              </a:ext>
            </a:extLst>
          </p:cNvPr>
          <p:cNvSpPr txBox="1"/>
          <p:nvPr/>
        </p:nvSpPr>
        <p:spPr>
          <a:xfrm>
            <a:off x="6476678" y="4809505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Rumpf+ </a:t>
            </a:r>
            <a:r>
              <a:rPr lang="en-US" sz="1200" b="1" dirty="0" err="1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arXiv</a:t>
            </a:r>
            <a:endParaRPr lang="en-US" sz="1200" b="1" dirty="0">
              <a:latin typeface="Avenir Next" panose="020B0503020202020204" pitchFamily="34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5471C97A-DBCF-5B6B-1A01-57DB49C5E45B}"/>
              </a:ext>
            </a:extLst>
          </p:cNvPr>
          <p:cNvSpPr txBox="1"/>
          <p:nvPr/>
        </p:nvSpPr>
        <p:spPr>
          <a:xfrm>
            <a:off x="7836409" y="3579317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Ghiasi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ISCA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1C323F9-D65C-2EC6-8E9B-92312993A359}"/>
              </a:ext>
            </a:extLst>
          </p:cNvPr>
          <p:cNvSpPr txBox="1"/>
          <p:nvPr/>
        </p:nvSpPr>
        <p:spPr>
          <a:xfrm>
            <a:off x="7836409" y="1673261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Singh+ 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Gen. Bio.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D746559-A00E-8D70-734A-A8DDB7D4E232}"/>
              </a:ext>
            </a:extLst>
          </p:cNvPr>
          <p:cNvSpPr txBox="1"/>
          <p:nvPr/>
        </p:nvSpPr>
        <p:spPr>
          <a:xfrm>
            <a:off x="7836409" y="5398701"/>
            <a:ext cx="1267905" cy="3952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Alser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</a:t>
            </a:r>
            <a:b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Nature Protocols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ECCBAAD-6659-B837-5A08-39ADCFEF72AC}"/>
              </a:ext>
            </a:extLst>
          </p:cNvPr>
          <p:cNvSpPr txBox="1"/>
          <p:nvPr/>
        </p:nvSpPr>
        <p:spPr>
          <a:xfrm>
            <a:off x="7836409" y="1865525"/>
            <a:ext cx="1267905" cy="1976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R="1270" algn="ctr">
              <a:lnSpc>
                <a:spcPct val="107000"/>
              </a:lnSpc>
            </a:pPr>
            <a:r>
              <a:rPr lang="en-US" sz="1200" dirty="0" err="1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Cavlak</a:t>
            </a:r>
            <a:r>
              <a:rPr lang="en-US" sz="1200" dirty="0">
                <a:solidFill>
                  <a:srgbClr val="000000"/>
                </a:solidFill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+ </a:t>
            </a:r>
            <a:r>
              <a:rPr lang="en-US" sz="1200" b="1" dirty="0" err="1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Frnt</a:t>
            </a:r>
            <a:r>
              <a:rPr lang="en-US" sz="1200" b="1" dirty="0">
                <a:latin typeface="Avenir Next" panose="020B0503020202020204" pitchFamily="34" charset="0"/>
                <a:ea typeface="Garamond" panose="02020404030301010803" pitchFamily="18" charset="0"/>
                <a:cs typeface="Times New Roman" panose="02020603050405020304" pitchFamily="18" charset="0"/>
              </a:rPr>
              <a:t>. Gn. </a:t>
            </a:r>
          </a:p>
        </p:txBody>
      </p:sp>
    </p:spTree>
    <p:extLst>
      <p:ext uri="{BB962C8B-B14F-4D97-AF65-F5344CB8AC3E}">
        <p14:creationId xmlns:p14="http://schemas.microsoft.com/office/powerpoint/2010/main" val="186125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07E05-7459-D084-C743-72BB4474B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8DC99330-7485-F9ED-31B2-126F3A1F23BF}"/>
              </a:ext>
            </a:extLst>
          </p:cNvPr>
          <p:cNvSpPr/>
          <p:nvPr/>
        </p:nvSpPr>
        <p:spPr>
          <a:xfrm>
            <a:off x="6788440" y="2640797"/>
            <a:ext cx="1600200" cy="1323594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D5AD79CD-D838-9374-082B-BF5DFCDCAE34}"/>
              </a:ext>
            </a:extLst>
          </p:cNvPr>
          <p:cNvSpPr/>
          <p:nvPr/>
        </p:nvSpPr>
        <p:spPr>
          <a:xfrm>
            <a:off x="786748" y="2640797"/>
            <a:ext cx="1600200" cy="1323594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E535B-C327-77E2-A946-7276A8B2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68A07-DB4A-F884-2722-159E566B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r>
              <a:rPr lang="en-US" dirty="0"/>
              <a:t>Problem: Noise in Genome Analysis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640495-F46B-E8F1-7F58-845A43F88730}"/>
              </a:ext>
            </a:extLst>
          </p:cNvPr>
          <p:cNvSpPr/>
          <p:nvPr/>
        </p:nvSpPr>
        <p:spPr>
          <a:xfrm>
            <a:off x="342151" y="1115694"/>
            <a:ext cx="845969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Imperfections in sequencing data and its analysis</a:t>
            </a:r>
            <a:br>
              <a:rPr lang="en-US" sz="28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negatively impact genome analysis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8848E4-23DC-77DE-0B64-885654B4A653}"/>
              </a:ext>
            </a:extLst>
          </p:cNvPr>
          <p:cNvSpPr/>
          <p:nvPr/>
        </p:nvSpPr>
        <p:spPr>
          <a:xfrm>
            <a:off x="6302715" y="4046800"/>
            <a:ext cx="25716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Unhandled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866BE51-AFB5-3468-9611-435E332189CE}"/>
              </a:ext>
            </a:extLst>
          </p:cNvPr>
          <p:cNvSpPr/>
          <p:nvPr/>
        </p:nvSpPr>
        <p:spPr>
          <a:xfrm>
            <a:off x="355550" y="4046800"/>
            <a:ext cx="24616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Unwanted 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E902479-1E19-3284-82D8-607F91571EAD}"/>
              </a:ext>
            </a:extLst>
          </p:cNvPr>
          <p:cNvGrpSpPr/>
          <p:nvPr/>
        </p:nvGrpSpPr>
        <p:grpSpPr>
          <a:xfrm>
            <a:off x="6791273" y="2639618"/>
            <a:ext cx="1600200" cy="1323594"/>
            <a:chOff x="788534" y="3044883"/>
            <a:chExt cx="1600200" cy="1323594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F7B6E0FE-8C88-2587-7658-F21781DC34E0}"/>
                </a:ext>
              </a:extLst>
            </p:cNvPr>
            <p:cNvSpPr/>
            <p:nvPr/>
          </p:nvSpPr>
          <p:spPr>
            <a:xfrm>
              <a:off x="788534" y="3044883"/>
              <a:ext cx="1600200" cy="1323594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B34B6D8-B441-85DC-7BB4-906EE0BDB25E}"/>
                </a:ext>
              </a:extLst>
            </p:cNvPr>
            <p:cNvSpPr txBox="1"/>
            <p:nvPr/>
          </p:nvSpPr>
          <p:spPr>
            <a:xfrm>
              <a:off x="797534" y="3101153"/>
              <a:ext cx="15854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lang="en-CH" sz="18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8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8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2943F8-3A98-ACA3-A429-0BD49A536552}"/>
                </a:ext>
              </a:extLst>
            </p:cNvPr>
            <p:cNvSpPr txBox="1"/>
            <p:nvPr/>
          </p:nvSpPr>
          <p:spPr>
            <a:xfrm>
              <a:off x="797534" y="3526490"/>
              <a:ext cx="15854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18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CCC</a:t>
              </a:r>
              <a:r>
                <a:rPr lang="en-CH" sz="18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8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19322EF-4C55-1EFF-6EA4-011C95DA2B5F}"/>
                </a:ext>
              </a:extLst>
            </p:cNvPr>
            <p:cNvSpPr txBox="1"/>
            <p:nvPr/>
          </p:nvSpPr>
          <p:spPr>
            <a:xfrm>
              <a:off x="794104" y="3951826"/>
              <a:ext cx="15854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8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TT</a:t>
              </a:r>
              <a:r>
                <a:rPr lang="en-CH" sz="18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8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8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8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33B743-1D55-D3FC-C384-6A4D3F8B6C6F}"/>
                </a:ext>
              </a:extLst>
            </p:cNvPr>
            <p:cNvSpPr/>
            <p:nvPr/>
          </p:nvSpPr>
          <p:spPr>
            <a:xfrm rot="5400000">
              <a:off x="963398" y="3644028"/>
              <a:ext cx="1120401" cy="151805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05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745E4C3-DFB0-5C33-0856-82CD5ACA68B1}"/>
              </a:ext>
            </a:extLst>
          </p:cNvPr>
          <p:cNvGrpSpPr/>
          <p:nvPr/>
        </p:nvGrpSpPr>
        <p:grpSpPr>
          <a:xfrm>
            <a:off x="786290" y="2631023"/>
            <a:ext cx="1600200" cy="1333368"/>
            <a:chOff x="6788440" y="3040606"/>
            <a:chExt cx="1600200" cy="1333368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04363A1A-50E8-762E-CF04-A870D20DCCF7}"/>
                </a:ext>
              </a:extLst>
            </p:cNvPr>
            <p:cNvSpPr/>
            <p:nvPr/>
          </p:nvSpPr>
          <p:spPr>
            <a:xfrm>
              <a:off x="6788440" y="3040606"/>
              <a:ext cx="1600200" cy="1333368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A5E39D4-0115-600E-35C2-D6D956277F0C}"/>
                </a:ext>
              </a:extLst>
            </p:cNvPr>
            <p:cNvGrpSpPr/>
            <p:nvPr/>
          </p:nvGrpSpPr>
          <p:grpSpPr>
            <a:xfrm>
              <a:off x="6972784" y="3046560"/>
              <a:ext cx="1231512" cy="1321461"/>
              <a:chOff x="6359535" y="3043665"/>
              <a:chExt cx="1231512" cy="132146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46C7186-D55B-3E12-8ED7-D6DBAEEA2B2D}"/>
                  </a:ext>
                </a:extLst>
              </p:cNvPr>
              <p:cNvGrpSpPr/>
              <p:nvPr/>
            </p:nvGrpSpPr>
            <p:grpSpPr>
              <a:xfrm>
                <a:off x="6359535" y="3043665"/>
                <a:ext cx="773611" cy="481722"/>
                <a:chOff x="6677863" y="4819751"/>
                <a:chExt cx="773611" cy="481722"/>
              </a:xfrm>
            </p:grpSpPr>
            <p:pic>
              <p:nvPicPr>
                <p:cNvPr id="54" name="Graphic 53" descr="Heartbeat with solid fill">
                  <a:extLst>
                    <a:ext uri="{FF2B5EF4-FFF2-40B4-BE49-F238E27FC236}">
                      <a16:creationId xmlns:a16="http://schemas.microsoft.com/office/drawing/2014/main" id="{B36879F4-88BA-7F8E-0CB3-49E16407E0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15796" y="4819751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55" name="Graphic 54" descr="Heartbeat with solid fill">
                  <a:extLst>
                    <a:ext uri="{FF2B5EF4-FFF2-40B4-BE49-F238E27FC236}">
                      <a16:creationId xmlns:a16="http://schemas.microsoft.com/office/drawing/2014/main" id="{DD1AEA28-A702-F826-F0D3-9BDF249DFD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677863" y="4995140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56" name="Graphic 55" descr="Heartbeat with solid fill">
                  <a:extLst>
                    <a:ext uri="{FF2B5EF4-FFF2-40B4-BE49-F238E27FC236}">
                      <a16:creationId xmlns:a16="http://schemas.microsoft.com/office/drawing/2014/main" id="{5426E811-6A44-D41E-09B5-8F4464B812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152340" y="5002339"/>
                  <a:ext cx="299134" cy="299134"/>
                </a:xfrm>
                <a:prstGeom prst="rect">
                  <a:avLst/>
                </a:prstGeom>
              </p:spPr>
            </p:pic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49387B6C-4AFD-1D3F-2B2B-6597FF09A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2072" y="4960830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51FB7B9D-14E1-DC10-60F0-D71B2A902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6080" y="4960830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FF2388E-0C25-140F-5830-A7D9ED30A3AF}"/>
                  </a:ext>
                </a:extLst>
              </p:cNvPr>
              <p:cNvGrpSpPr/>
              <p:nvPr/>
            </p:nvGrpSpPr>
            <p:grpSpPr>
              <a:xfrm>
                <a:off x="6398671" y="3449541"/>
                <a:ext cx="995861" cy="475372"/>
                <a:chOff x="6674688" y="5342291"/>
                <a:chExt cx="995861" cy="475372"/>
              </a:xfrm>
            </p:grpSpPr>
            <p:pic>
              <p:nvPicPr>
                <p:cNvPr id="63" name="Graphic 62" descr="Heartbeat with solid fill">
                  <a:extLst>
                    <a:ext uri="{FF2B5EF4-FFF2-40B4-BE49-F238E27FC236}">
                      <a16:creationId xmlns:a16="http://schemas.microsoft.com/office/drawing/2014/main" id="{F36B5326-AAD7-AE31-2AC4-AE0476E3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15796" y="5342291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64" name="Graphic 63" descr="Heartbeat with solid fill">
                  <a:extLst>
                    <a:ext uri="{FF2B5EF4-FFF2-40B4-BE49-F238E27FC236}">
                      <a16:creationId xmlns:a16="http://schemas.microsoft.com/office/drawing/2014/main" id="{C99C6FE1-F1E3-1922-515A-3C9A85D286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674688" y="5511330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65" name="Graphic 64" descr="Heartbeat with solid fill">
                  <a:extLst>
                    <a:ext uri="{FF2B5EF4-FFF2-40B4-BE49-F238E27FC236}">
                      <a16:creationId xmlns:a16="http://schemas.microsoft.com/office/drawing/2014/main" id="{FF2F91EB-DFCE-9C70-FF27-C7D5037A8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371415" y="5518529"/>
                  <a:ext cx="299134" cy="299134"/>
                </a:xfrm>
                <a:prstGeom prst="rect">
                  <a:avLst/>
                </a:prstGeom>
              </p:spPr>
            </p:pic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88143277-2C53-782E-DC8F-760BF3ED7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2072" y="5483370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5330E8E9-987F-9B23-20EC-67C18670E6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05155" y="5483370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8" name="Graphic 67" descr="Heartbeat with solid fill">
                  <a:extLst>
                    <a:ext uri="{FF2B5EF4-FFF2-40B4-BE49-F238E27FC236}">
                      <a16:creationId xmlns:a16="http://schemas.microsoft.com/office/drawing/2014/main" id="{52C25931-B7A7-F4C4-A224-EA39315C01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133146" y="5342291"/>
                  <a:ext cx="299134" cy="299134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593F4AD-ECF3-5F33-3308-126A93AEEF7B}"/>
                  </a:ext>
                </a:extLst>
              </p:cNvPr>
              <p:cNvGrpSpPr/>
              <p:nvPr/>
            </p:nvGrpSpPr>
            <p:grpSpPr>
              <a:xfrm>
                <a:off x="6376111" y="3889754"/>
                <a:ext cx="1214936" cy="475372"/>
                <a:chOff x="6674688" y="5792022"/>
                <a:chExt cx="1214936" cy="475372"/>
              </a:xfrm>
            </p:grpSpPr>
            <p:pic>
              <p:nvPicPr>
                <p:cNvPr id="76" name="Graphic 75" descr="Heartbeat with solid fill">
                  <a:extLst>
                    <a:ext uri="{FF2B5EF4-FFF2-40B4-BE49-F238E27FC236}">
                      <a16:creationId xmlns:a16="http://schemas.microsoft.com/office/drawing/2014/main" id="{DBED9422-4916-38AB-47BB-284A01665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15796" y="5792022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77" name="Graphic 76" descr="Heartbeat with solid fill">
                  <a:extLst>
                    <a:ext uri="{FF2B5EF4-FFF2-40B4-BE49-F238E27FC236}">
                      <a16:creationId xmlns:a16="http://schemas.microsoft.com/office/drawing/2014/main" id="{E7BFFF53-86D1-6E71-D462-A0EA6511D0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674688" y="5961061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78" name="Graphic 77" descr="Heartbeat with solid fill">
                  <a:extLst>
                    <a:ext uri="{FF2B5EF4-FFF2-40B4-BE49-F238E27FC236}">
                      <a16:creationId xmlns:a16="http://schemas.microsoft.com/office/drawing/2014/main" id="{37092BC6-2CE5-8B6E-64CA-E6F03C2DDA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90490" y="5968260"/>
                  <a:ext cx="299134" cy="299134"/>
                </a:xfrm>
                <a:prstGeom prst="rect">
                  <a:avLst/>
                </a:prstGeom>
              </p:spPr>
            </p:pic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87EC1D8B-D3E3-9071-283A-9A9BBCAF2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2072" y="5933101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32D0980-2FFB-36C1-1551-9772E9820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4230" y="5933101"/>
                  <a:ext cx="0" cy="1828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1" name="Graphic 80" descr="Heartbeat with solid fill">
                  <a:extLst>
                    <a:ext uri="{FF2B5EF4-FFF2-40B4-BE49-F238E27FC236}">
                      <a16:creationId xmlns:a16="http://schemas.microsoft.com/office/drawing/2014/main" id="{90EDFB4A-A0DB-2B9E-E449-17CE3014F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133146" y="5792022"/>
                  <a:ext cx="299134" cy="299134"/>
                </a:xfrm>
                <a:prstGeom prst="rect">
                  <a:avLst/>
                </a:prstGeom>
              </p:spPr>
            </p:pic>
            <p:pic>
              <p:nvPicPr>
                <p:cNvPr id="82" name="Graphic 81" descr="Heartbeat with solid fill">
                  <a:extLst>
                    <a:ext uri="{FF2B5EF4-FFF2-40B4-BE49-F238E27FC236}">
                      <a16:creationId xmlns:a16="http://schemas.microsoft.com/office/drawing/2014/main" id="{C69722F2-B31A-29CD-25A4-A9567CB44E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355390" y="5792022"/>
                  <a:ext cx="299134" cy="299134"/>
                </a:xfrm>
                <a:prstGeom prst="rect">
                  <a:avLst/>
                </a:prstGeom>
              </p:spPr>
            </p:pic>
          </p:grp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033A792-CC39-1974-A254-A6DADF594F3A}"/>
                </a:ext>
              </a:extLst>
            </p:cNvPr>
            <p:cNvSpPr/>
            <p:nvPr/>
          </p:nvSpPr>
          <p:spPr>
            <a:xfrm rot="5400000">
              <a:off x="7198372" y="3113911"/>
              <a:ext cx="350870" cy="32618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05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F0E606D-8BA3-46E5-8D25-71263928E476}"/>
                </a:ext>
              </a:extLst>
            </p:cNvPr>
            <p:cNvSpPr/>
            <p:nvPr/>
          </p:nvSpPr>
          <p:spPr>
            <a:xfrm rot="5400000">
              <a:off x="7287336" y="3375817"/>
              <a:ext cx="405553" cy="558795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05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5DAA3CF-3AED-2E20-35E3-A1F037F6BCD0}"/>
                </a:ext>
              </a:extLst>
            </p:cNvPr>
            <p:cNvSpPr/>
            <p:nvPr/>
          </p:nvSpPr>
          <p:spPr>
            <a:xfrm rot="5400000">
              <a:off x="7369045" y="3699659"/>
              <a:ext cx="441819" cy="75848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05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A704F6-F149-012E-8E4A-6E6059B4983C}"/>
              </a:ext>
            </a:extLst>
          </p:cNvPr>
          <p:cNvGrpSpPr/>
          <p:nvPr/>
        </p:nvGrpSpPr>
        <p:grpSpPr>
          <a:xfrm>
            <a:off x="3217986" y="2320574"/>
            <a:ext cx="2741202" cy="1928483"/>
            <a:chOff x="3217986" y="2287018"/>
            <a:chExt cx="2741202" cy="19284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307F43-36B7-6ED6-0F02-B9B919747144}"/>
                </a:ext>
              </a:extLst>
            </p:cNvPr>
            <p:cNvSpPr/>
            <p:nvPr/>
          </p:nvSpPr>
          <p:spPr>
            <a:xfrm>
              <a:off x="3217986" y="2287018"/>
              <a:ext cx="2741202" cy="1928483"/>
            </a:xfrm>
            <a:prstGeom prst="ellipse">
              <a:avLst/>
            </a:prstGeom>
            <a:solidFill>
              <a:srgbClr val="E5EFFF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F7C8B2F-D440-B7C5-0BBE-5E53316CFBA5}"/>
                </a:ext>
              </a:extLst>
            </p:cNvPr>
            <p:cNvCxnSpPr>
              <a:cxnSpLocks/>
              <a:stCxn id="6" idx="0"/>
              <a:endCxn id="6" idx="4"/>
            </p:cNvCxnSpPr>
            <p:nvPr/>
          </p:nvCxnSpPr>
          <p:spPr>
            <a:xfrm>
              <a:off x="4588587" y="2287018"/>
              <a:ext cx="0" cy="19284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2FE3A47A-0540-1D01-67C2-D653424834A8}"/>
                </a:ext>
              </a:extLst>
            </p:cNvPr>
            <p:cNvGrpSpPr/>
            <p:nvPr/>
          </p:nvGrpSpPr>
          <p:grpSpPr>
            <a:xfrm>
              <a:off x="4651787" y="2519086"/>
              <a:ext cx="1043823" cy="1450763"/>
              <a:chOff x="4651787" y="2956272"/>
              <a:chExt cx="1043823" cy="14507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EB56FDF-ACF1-CA20-0905-25620FF21917}"/>
                  </a:ext>
                </a:extLst>
              </p:cNvPr>
              <p:cNvSpPr/>
              <p:nvPr/>
            </p:nvSpPr>
            <p:spPr>
              <a:xfrm>
                <a:off x="4910188" y="2956272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GG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816B62F-CB6B-336F-09D4-6F24BAA0C1C3}"/>
                  </a:ext>
                </a:extLst>
              </p:cNvPr>
              <p:cNvSpPr/>
              <p:nvPr/>
            </p:nvSpPr>
            <p:spPr>
              <a:xfrm>
                <a:off x="5220122" y="3585513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CC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FBBDBC5-196E-D5EE-762F-0061B496E406}"/>
                  </a:ext>
                </a:extLst>
              </p:cNvPr>
              <p:cNvSpPr/>
              <p:nvPr/>
            </p:nvSpPr>
            <p:spPr>
              <a:xfrm>
                <a:off x="5188956" y="3881087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lvl="0" algn="ctr"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lang="en-CH" sz="1000" b="1" kern="0">
                    <a:solidFill>
                      <a:srgbClr val="ED7D31"/>
                    </a:solidFill>
                    <a:latin typeface="PT Mono" panose="02060509020205020204" pitchFamily="49" charset="77"/>
                  </a:rPr>
                  <a:t>C</a:t>
                </a:r>
                <a:r>
                  <a:rPr lang="en-CH" sz="1000" b="1" kern="0">
                    <a:solidFill>
                      <a:srgbClr val="863DBE"/>
                    </a:solidFill>
                    <a:latin typeface="PT Mono" panose="02060509020205020204" pitchFamily="49" charset="77"/>
                  </a:rPr>
                  <a:t>A</a:t>
                </a:r>
                <a:r>
                  <a:rPr lang="en-CH" sz="1000" b="1" kern="0">
                    <a:solidFill>
                      <a:srgbClr val="ED7D31"/>
                    </a:solidFill>
                    <a:latin typeface="PT Mono" panose="02060509020205020204" pitchFamily="49" charset="77"/>
                  </a:rPr>
                  <a:t>C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DB6449D-B532-3A95-EDD0-8C3B32EE1CB6}"/>
                  </a:ext>
                </a:extLst>
              </p:cNvPr>
              <p:cNvSpPr/>
              <p:nvPr/>
            </p:nvSpPr>
            <p:spPr>
              <a:xfrm>
                <a:off x="4665228" y="3220535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CC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D10A1BA-0B06-229C-173B-89B9EE209B8C}"/>
                  </a:ext>
                </a:extLst>
              </p:cNvPr>
              <p:cNvSpPr/>
              <p:nvPr/>
            </p:nvSpPr>
            <p:spPr>
              <a:xfrm>
                <a:off x="5188956" y="3324629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A8C84B6-C06E-CEE1-FB57-8128ECD51243}"/>
                  </a:ext>
                </a:extLst>
              </p:cNvPr>
              <p:cNvSpPr/>
              <p:nvPr/>
            </p:nvSpPr>
            <p:spPr>
              <a:xfrm>
                <a:off x="4651787" y="3632582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GG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464FE18-6739-F203-1726-5C0A5B6046E1}"/>
                  </a:ext>
                </a:extLst>
              </p:cNvPr>
              <p:cNvSpPr/>
              <p:nvPr/>
            </p:nvSpPr>
            <p:spPr>
              <a:xfrm>
                <a:off x="4657118" y="3978216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lvl="0" algn="ctr">
                  <a:defRPr/>
                </a:pPr>
                <a:r>
                  <a:rPr lang="en-CH" sz="1000" b="1" kern="0">
                    <a:solidFill>
                      <a:srgbClr val="863DBE"/>
                    </a:solidFill>
                    <a:latin typeface="PT Mono" panose="02060509020205020204" pitchFamily="49" charset="77"/>
                  </a:rPr>
                  <a:t>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lang="en-CH" sz="1000" b="1" kern="0">
                    <a:solidFill>
                      <a:srgbClr val="863DBE"/>
                    </a:solidFill>
                    <a:latin typeface="PT Mono" panose="02060509020205020204" pitchFamily="49" charset="77"/>
                  </a:rPr>
                  <a:t>A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T</a:t>
                </a:r>
                <a:r>
                  <a:rPr kumimoji="0" lang="en-CH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05EE7BE-75FA-E168-AB87-2BDFBEF1A729}"/>
                  </a:ext>
                </a:extLst>
              </p:cNvPr>
              <p:cNvSpPr/>
              <p:nvPr/>
            </p:nvSpPr>
            <p:spPr>
              <a:xfrm>
                <a:off x="4938763" y="4255274"/>
                <a:ext cx="475488" cy="151761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lvl="0" algn="ctr">
                  <a:defRPr/>
                </a:pPr>
                <a:r>
                  <a:rPr lang="en-CH" sz="1000" b="1" kern="0">
                    <a:solidFill>
                      <a:srgbClr val="ED7D31"/>
                    </a:solidFill>
                    <a:latin typeface="PT Mono" panose="02060509020205020204" pitchFamily="49" charset="77"/>
                  </a:rPr>
                  <a:t>CC</a:t>
                </a:r>
                <a:r>
                  <a:rPr lang="en-CH" sz="1000" b="1" kern="0">
                    <a:solidFill>
                      <a:srgbClr val="67A042"/>
                    </a:solidFill>
                    <a:latin typeface="PT Mono" panose="02060509020205020204" pitchFamily="49" charset="77"/>
                  </a:rPr>
                  <a:t>T</a:t>
                </a:r>
                <a:r>
                  <a:rPr lang="en-CH" sz="1000" b="1" kern="0">
                    <a:solidFill>
                      <a:srgbClr val="5B9BD5"/>
                    </a:solidFill>
                    <a:latin typeface="PT Mono" panose="02060509020205020204" pitchFamily="49" charset="77"/>
                  </a:rPr>
                  <a:t>GG</a:t>
                </a:r>
                <a:endParaRPr kumimoji="0" lang="en-CH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C6C551-1156-59B3-3469-CED160084233}"/>
                </a:ext>
              </a:extLst>
            </p:cNvPr>
            <p:cNvGrpSpPr/>
            <p:nvPr/>
          </p:nvGrpSpPr>
          <p:grpSpPr>
            <a:xfrm>
              <a:off x="3290824" y="2369519"/>
              <a:ext cx="1297305" cy="1697294"/>
              <a:chOff x="3290824" y="2369519"/>
              <a:chExt cx="1297305" cy="169729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BE72CAA-7722-2B0A-9988-0D77CCD9B1E6}"/>
                  </a:ext>
                </a:extLst>
              </p:cNvPr>
              <p:cNvGrpSpPr/>
              <p:nvPr/>
            </p:nvGrpSpPr>
            <p:grpSpPr>
              <a:xfrm>
                <a:off x="3290824" y="3066271"/>
                <a:ext cx="724026" cy="300653"/>
                <a:chOff x="6981644" y="1976087"/>
                <a:chExt cx="959736" cy="398532"/>
              </a:xfrm>
            </p:grpSpPr>
            <p:pic>
              <p:nvPicPr>
                <p:cNvPr id="13" name="Graphic 12" descr="Heartbeat with solid fill">
                  <a:extLst>
                    <a:ext uri="{FF2B5EF4-FFF2-40B4-BE49-F238E27FC236}">
                      <a16:creationId xmlns:a16="http://schemas.microsoft.com/office/drawing/2014/main" id="{2F0E1FCE-BE87-FDB0-8E20-4996F23561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4" name="Graphic 13" descr="Heartbeat with solid fill">
                  <a:extLst>
                    <a:ext uri="{FF2B5EF4-FFF2-40B4-BE49-F238E27FC236}">
                      <a16:creationId xmlns:a16="http://schemas.microsoft.com/office/drawing/2014/main" id="{9DDA3220-A78A-2B44-733C-4ED082F835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5" name="Graphic 14" descr="Heartbeat with solid fill">
                  <a:extLst>
                    <a:ext uri="{FF2B5EF4-FFF2-40B4-BE49-F238E27FC236}">
                      <a16:creationId xmlns:a16="http://schemas.microsoft.com/office/drawing/2014/main" id="{9D16CCCC-2387-542B-A4E1-5DF0AD0A7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E7E9E89-B60E-DB5E-B4E6-21BAF8980FD7}"/>
                  </a:ext>
                </a:extLst>
              </p:cNvPr>
              <p:cNvGrpSpPr/>
              <p:nvPr/>
            </p:nvGrpSpPr>
            <p:grpSpPr>
              <a:xfrm>
                <a:off x="3751019" y="2864164"/>
                <a:ext cx="724026" cy="300653"/>
                <a:chOff x="6981644" y="1976087"/>
                <a:chExt cx="959736" cy="398532"/>
              </a:xfrm>
            </p:grpSpPr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AFE18DEB-7B43-3018-8489-E2070C5AC0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AA0B7253-A980-0D61-BF78-9E9EF733D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E7692E9D-1036-EFD3-4639-85E7929B1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EF47DFA-837E-D8FA-58E1-845F01C2DA9E}"/>
                  </a:ext>
                </a:extLst>
              </p:cNvPr>
              <p:cNvGrpSpPr/>
              <p:nvPr/>
            </p:nvGrpSpPr>
            <p:grpSpPr>
              <a:xfrm>
                <a:off x="3488064" y="3495695"/>
                <a:ext cx="724026" cy="300653"/>
                <a:chOff x="6981644" y="1976087"/>
                <a:chExt cx="959736" cy="398532"/>
              </a:xfrm>
            </p:grpSpPr>
            <p:pic>
              <p:nvPicPr>
                <p:cNvPr id="21" name="Graphic 20" descr="Heartbeat with solid fill">
                  <a:extLst>
                    <a:ext uri="{FF2B5EF4-FFF2-40B4-BE49-F238E27FC236}">
                      <a16:creationId xmlns:a16="http://schemas.microsoft.com/office/drawing/2014/main" id="{87428B3F-5ED0-425B-7B43-80E0E27BA6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2" name="Graphic 21" descr="Heartbeat with solid fill">
                  <a:extLst>
                    <a:ext uri="{FF2B5EF4-FFF2-40B4-BE49-F238E27FC236}">
                      <a16:creationId xmlns:a16="http://schemas.microsoft.com/office/drawing/2014/main" id="{A54AF7ED-B113-0ABE-5F7F-420762FF6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3" name="Graphic 22" descr="Heartbeat with solid fill">
                  <a:extLst>
                    <a:ext uri="{FF2B5EF4-FFF2-40B4-BE49-F238E27FC236}">
                      <a16:creationId xmlns:a16="http://schemas.microsoft.com/office/drawing/2014/main" id="{8EAC7F54-8F7F-DE92-96C4-1E498D613E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34A0F6F-605E-16FB-6373-6A5C001526FC}"/>
                  </a:ext>
                </a:extLst>
              </p:cNvPr>
              <p:cNvGrpSpPr/>
              <p:nvPr/>
            </p:nvGrpSpPr>
            <p:grpSpPr>
              <a:xfrm>
                <a:off x="3864103" y="3766160"/>
                <a:ext cx="724026" cy="300653"/>
                <a:chOff x="6981644" y="1976087"/>
                <a:chExt cx="959736" cy="398532"/>
              </a:xfrm>
            </p:grpSpPr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5B811691-EE3A-BFCC-61AC-166C804F4E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BC093D72-10AA-0801-2EEB-08BC2ED24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7" name="Graphic 26" descr="Heartbeat with solid fill">
                  <a:extLst>
                    <a:ext uri="{FF2B5EF4-FFF2-40B4-BE49-F238E27FC236}">
                      <a16:creationId xmlns:a16="http://schemas.microsoft.com/office/drawing/2014/main" id="{8DC497C3-11A2-835D-CDD7-DACCA70D1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CAB1201-4629-0780-5578-D2B153720245}"/>
                  </a:ext>
                </a:extLst>
              </p:cNvPr>
              <p:cNvGrpSpPr/>
              <p:nvPr/>
            </p:nvGrpSpPr>
            <p:grpSpPr>
              <a:xfrm>
                <a:off x="3816139" y="2369519"/>
                <a:ext cx="724031" cy="300652"/>
                <a:chOff x="6981638" y="1976087"/>
                <a:chExt cx="959742" cy="398530"/>
              </a:xfrm>
            </p:grpSpPr>
            <p:pic>
              <p:nvPicPr>
                <p:cNvPr id="29" name="Graphic 28" descr="Heartbeat with solid fill">
                  <a:extLst>
                    <a:ext uri="{FF2B5EF4-FFF2-40B4-BE49-F238E27FC236}">
                      <a16:creationId xmlns:a16="http://schemas.microsoft.com/office/drawing/2014/main" id="{527FFFA4-6B65-B469-4723-417E0C5B4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38" y="1978099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0" name="Graphic 29" descr="Heartbeat with solid fill">
                  <a:extLst>
                    <a:ext uri="{FF2B5EF4-FFF2-40B4-BE49-F238E27FC236}">
                      <a16:creationId xmlns:a16="http://schemas.microsoft.com/office/drawing/2014/main" id="{0E219BC0-4604-8599-3C2F-39BEDE58E8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44" y="1978098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31" name="Graphic 30" descr="Heartbeat with solid fill">
                  <a:extLst>
                    <a:ext uri="{FF2B5EF4-FFF2-40B4-BE49-F238E27FC236}">
                      <a16:creationId xmlns:a16="http://schemas.microsoft.com/office/drawing/2014/main" id="{D9F17636-D9F6-74EA-A4EF-7AF3C01CD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BACFB26B-3A67-BF0C-ED2F-D9BDEADA050B}"/>
                  </a:ext>
                </a:extLst>
              </p:cNvPr>
              <p:cNvGrpSpPr/>
              <p:nvPr/>
            </p:nvGrpSpPr>
            <p:grpSpPr>
              <a:xfrm>
                <a:off x="3840072" y="3274932"/>
                <a:ext cx="724026" cy="300653"/>
                <a:chOff x="6981644" y="1976087"/>
                <a:chExt cx="959736" cy="398532"/>
              </a:xfrm>
            </p:grpSpPr>
            <p:pic>
              <p:nvPicPr>
                <p:cNvPr id="126" name="Graphic 125" descr="Heartbeat with solid fill">
                  <a:extLst>
                    <a:ext uri="{FF2B5EF4-FFF2-40B4-BE49-F238E27FC236}">
                      <a16:creationId xmlns:a16="http://schemas.microsoft.com/office/drawing/2014/main" id="{A81E1D21-CD3D-BD24-FE98-C14B288600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7" name="Graphic 126" descr="Heartbeat with solid fill">
                  <a:extLst>
                    <a:ext uri="{FF2B5EF4-FFF2-40B4-BE49-F238E27FC236}">
                      <a16:creationId xmlns:a16="http://schemas.microsoft.com/office/drawing/2014/main" id="{7091BAA1-0538-505B-7598-952404E2C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8" name="Graphic 127" descr="Heartbeat with solid fill">
                  <a:extLst>
                    <a:ext uri="{FF2B5EF4-FFF2-40B4-BE49-F238E27FC236}">
                      <a16:creationId xmlns:a16="http://schemas.microsoft.com/office/drawing/2014/main" id="{146682F3-F65A-D827-1A99-9FDA83C53B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0B2D8ED-25EE-683C-5E7A-4412E7A4BD83}"/>
                  </a:ext>
                </a:extLst>
              </p:cNvPr>
              <p:cNvGrpSpPr/>
              <p:nvPr/>
            </p:nvGrpSpPr>
            <p:grpSpPr>
              <a:xfrm>
                <a:off x="3526792" y="2604401"/>
                <a:ext cx="724031" cy="300652"/>
                <a:chOff x="6981638" y="1976087"/>
                <a:chExt cx="959742" cy="398530"/>
              </a:xfrm>
            </p:grpSpPr>
            <p:pic>
              <p:nvPicPr>
                <p:cNvPr id="140" name="Graphic 139" descr="Heartbeat with solid fill">
                  <a:extLst>
                    <a:ext uri="{FF2B5EF4-FFF2-40B4-BE49-F238E27FC236}">
                      <a16:creationId xmlns:a16="http://schemas.microsoft.com/office/drawing/2014/main" id="{5A40F296-E2CD-9788-C236-C1CA59E66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38" y="1978099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41" name="Graphic 140" descr="Heartbeat with solid fill">
                  <a:extLst>
                    <a:ext uri="{FF2B5EF4-FFF2-40B4-BE49-F238E27FC236}">
                      <a16:creationId xmlns:a16="http://schemas.microsoft.com/office/drawing/2014/main" id="{58376B60-1BFD-2A13-CA3A-ADCA77D4A5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44" y="1978098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42" name="Graphic 141" descr="Heartbeat with solid fill">
                  <a:extLst>
                    <a:ext uri="{FF2B5EF4-FFF2-40B4-BE49-F238E27FC236}">
                      <a16:creationId xmlns:a16="http://schemas.microsoft.com/office/drawing/2014/main" id="{7173FF25-04FA-241F-7012-34B6DC383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801E975-94C8-75AF-782B-566108B44DF9}"/>
              </a:ext>
            </a:extLst>
          </p:cNvPr>
          <p:cNvGrpSpPr/>
          <p:nvPr/>
        </p:nvGrpSpPr>
        <p:grpSpPr>
          <a:xfrm>
            <a:off x="2005631" y="4652666"/>
            <a:ext cx="5230981" cy="777240"/>
            <a:chOff x="2005631" y="5061765"/>
            <a:chExt cx="5230981" cy="77724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A5A6EC1-DA9D-D4CA-4FD2-837AA2E0A16C}"/>
                </a:ext>
              </a:extLst>
            </p:cNvPr>
            <p:cNvSpPr/>
            <p:nvPr/>
          </p:nvSpPr>
          <p:spPr>
            <a:xfrm>
              <a:off x="2005631" y="5092761"/>
              <a:ext cx="5230981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ECB824E-F720-6FF4-4C71-A95027B1783F}"/>
                </a:ext>
              </a:extLst>
            </p:cNvPr>
            <p:cNvGrpSpPr/>
            <p:nvPr/>
          </p:nvGrpSpPr>
          <p:grpSpPr>
            <a:xfrm>
              <a:off x="2086095" y="5061765"/>
              <a:ext cx="5070053" cy="777240"/>
              <a:chOff x="2349408" y="5061765"/>
              <a:chExt cx="5070053" cy="777240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1F1A98A5-CED6-2FF3-9550-0AEE665838E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4291802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overhead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70" name="Graphic 169" descr="Clock with solid fill">
                <a:extLst>
                  <a:ext uri="{FF2B5EF4-FFF2-40B4-BE49-F238E27FC236}">
                    <a16:creationId xmlns:a16="http://schemas.microsoft.com/office/drawing/2014/main" id="{882E747D-E8D3-11D1-530B-9F2695659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C6FC94-AB3B-86C5-3217-907FA8AC2D95}"/>
              </a:ext>
            </a:extLst>
          </p:cNvPr>
          <p:cNvGrpSpPr/>
          <p:nvPr/>
        </p:nvGrpSpPr>
        <p:grpSpPr>
          <a:xfrm>
            <a:off x="1656052" y="5698550"/>
            <a:ext cx="5831896" cy="777240"/>
            <a:chOff x="1733141" y="5922552"/>
            <a:chExt cx="5831896" cy="77724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E9B5FF3-24ED-BA47-B18A-A808804C178F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4D5C4F6D-47F5-4CAD-256C-730A6D832E32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168" name="Graphic 167" descr="Harvey Balls 20% outline">
                <a:extLst>
                  <a:ext uri="{FF2B5EF4-FFF2-40B4-BE49-F238E27FC236}">
                    <a16:creationId xmlns:a16="http://schemas.microsoft.com/office/drawing/2014/main" id="{09574390-C5B8-45E4-60C4-FF913894B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F1A4F06F-2287-C850-A418-EB29653C4CC5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92C43E0-11B5-50E2-EC1B-361866250B81}"/>
              </a:ext>
            </a:extLst>
          </p:cNvPr>
          <p:cNvGrpSpPr/>
          <p:nvPr/>
        </p:nvGrpSpPr>
        <p:grpSpPr>
          <a:xfrm>
            <a:off x="2303940" y="2683848"/>
            <a:ext cx="1158621" cy="1216603"/>
            <a:chOff x="2303940" y="3087478"/>
            <a:chExt cx="1158621" cy="1216603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243BF22-D79F-D4C0-934F-3BFFEA607AA4}"/>
                </a:ext>
              </a:extLst>
            </p:cNvPr>
            <p:cNvCxnSpPr>
              <a:cxnSpLocks/>
            </p:cNvCxnSpPr>
            <p:nvPr/>
          </p:nvCxnSpPr>
          <p:spPr>
            <a:xfrm>
              <a:off x="2303940" y="3087478"/>
              <a:ext cx="1158621" cy="501198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6C67D63-12C8-A292-BED8-E7DAF23D5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138" y="3739772"/>
              <a:ext cx="1126089" cy="564309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088B548-BD54-E168-7738-F946735623FD}"/>
              </a:ext>
            </a:extLst>
          </p:cNvPr>
          <p:cNvGrpSpPr/>
          <p:nvPr/>
        </p:nvGrpSpPr>
        <p:grpSpPr>
          <a:xfrm>
            <a:off x="5713232" y="2677498"/>
            <a:ext cx="1161288" cy="1216603"/>
            <a:chOff x="5713232" y="3081128"/>
            <a:chExt cx="1161288" cy="1216603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F4B5B24-41A8-9F05-A469-AC4211FBE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081128"/>
              <a:ext cx="1161288" cy="502920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B317F99B-B911-D59E-0E4F-A4F0B5FA78A9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566928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73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1" grpId="0" animBg="1"/>
      <p:bldP spid="46" grpId="0"/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509F-B0DB-1035-3E16-D1A773661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7774C-14CC-7FC5-DA2F-D1D59B57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Advisor:</a:t>
            </a:r>
            <a:r>
              <a:rPr lang="en-US" dirty="0"/>
              <a:t> Onur Mutlu</a:t>
            </a:r>
          </a:p>
          <a:p>
            <a:r>
              <a:rPr lang="en-US" b="1" dirty="0"/>
              <a:t>Committee Members:</a:t>
            </a:r>
            <a:r>
              <a:rPr lang="en-US" dirty="0"/>
              <a:t> </a:t>
            </a:r>
            <a:r>
              <a:rPr lang="en-US" dirty="0" err="1"/>
              <a:t>Reetuparna</a:t>
            </a:r>
            <a:r>
              <a:rPr lang="en-US" dirty="0"/>
              <a:t> Das, </a:t>
            </a:r>
            <a:r>
              <a:rPr lang="en-US" dirty="0" err="1"/>
              <a:t>Hasindu</a:t>
            </a:r>
            <a:r>
              <a:rPr lang="en-US" dirty="0"/>
              <a:t> </a:t>
            </a:r>
            <a:r>
              <a:rPr lang="en-US" dirty="0" err="1"/>
              <a:t>Gamaarachchi</a:t>
            </a:r>
            <a:r>
              <a:rPr lang="en-US" dirty="0"/>
              <a:t>, Benjamin Langmead, and Heng Li</a:t>
            </a:r>
          </a:p>
          <a:p>
            <a:r>
              <a:rPr lang="en-US" b="1" dirty="0"/>
              <a:t>Chair:</a:t>
            </a:r>
            <a:r>
              <a:rPr lang="en-US" dirty="0"/>
              <a:t> Janos </a:t>
            </a:r>
            <a:r>
              <a:rPr lang="en-US" dirty="0" err="1"/>
              <a:t>Vörös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Funding agencies and industry sponsors:</a:t>
            </a:r>
          </a:p>
          <a:p>
            <a:pPr lvl="1"/>
            <a:r>
              <a:rPr lang="en-US" sz="2000" dirty="0" err="1"/>
              <a:t>BioPIM</a:t>
            </a:r>
            <a:r>
              <a:rPr lang="en-US" sz="2000" dirty="0"/>
              <a:t>, SNSF, Intel, Google, Huawei, Microsoft, VMware, and SRC</a:t>
            </a:r>
          </a:p>
          <a:p>
            <a:endParaRPr lang="en-US" b="1" dirty="0"/>
          </a:p>
          <a:p>
            <a:r>
              <a:rPr lang="en-US" b="1" dirty="0"/>
              <a:t>Colleagues, mentors, collaborators, and friends worldwide:</a:t>
            </a:r>
          </a:p>
          <a:p>
            <a:pPr lvl="1"/>
            <a:r>
              <a:rPr lang="en-US" sz="2000" dirty="0"/>
              <a:t>SAFARI Research Group members</a:t>
            </a:r>
          </a:p>
          <a:p>
            <a:pPr lvl="1"/>
            <a:r>
              <a:rPr lang="en-US" sz="2000" dirty="0"/>
              <a:t>Can Alkan &amp; Alkan Lab</a:t>
            </a:r>
          </a:p>
          <a:p>
            <a:endParaRPr lang="en-US" dirty="0"/>
          </a:p>
          <a:p>
            <a:r>
              <a:rPr lang="en-US" b="1" dirty="0"/>
              <a:t>Family:</a:t>
            </a:r>
          </a:p>
          <a:p>
            <a:pPr lvl="1"/>
            <a:r>
              <a:rPr lang="en-US" sz="2000" b="1" dirty="0"/>
              <a:t>My parents,</a:t>
            </a:r>
            <a:r>
              <a:rPr lang="en-US" sz="2000" dirty="0"/>
              <a:t> Emine and Turan</a:t>
            </a:r>
          </a:p>
          <a:p>
            <a:pPr lvl="1"/>
            <a:r>
              <a:rPr lang="en-US" sz="2000" b="1" dirty="0"/>
              <a:t>My wife,</a:t>
            </a:r>
            <a:r>
              <a:rPr lang="en-US" sz="2000" dirty="0"/>
              <a:t> </a:t>
            </a:r>
            <a:r>
              <a:rPr lang="en-US" sz="2000" dirty="0" err="1"/>
              <a:t>Çiçek</a:t>
            </a:r>
            <a:endParaRPr lang="en-US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18EC8-08EF-BCDE-EF0E-1380E603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D0CE5-1894-2559-E697-625D3018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193220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C0C43-E95C-009E-A427-1F73E704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00F1-5A62-D5EF-9AE6-CA16E2AC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309" y="272527"/>
            <a:ext cx="8527691" cy="1803564"/>
          </a:xfrm>
        </p:spPr>
        <p:txBody>
          <a:bodyPr anchor="t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  <a:t>Enabling Fast, Accurate, and Efficient Real-Time Genome Analysis </a:t>
            </a:r>
            <a:b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</a:br>
            <a:r>
              <a:rPr lang="en-US" sz="4000" b="1" dirty="0">
                <a:solidFill>
                  <a:srgbClr val="104862"/>
                </a:solidFill>
                <a:latin typeface="Garamond" panose="02020404030301010803" pitchFamily="18" charset="0"/>
                <a:ea typeface="Cambria" panose="02040503050406030204" pitchFamily="18" charset="0"/>
              </a:rPr>
              <a:t>via New Algorithms and Techniques</a:t>
            </a:r>
            <a:endParaRPr lang="en-US" sz="2800" dirty="0">
              <a:solidFill>
                <a:srgbClr val="104862"/>
              </a:solidFill>
              <a:latin typeface="Garamond" panose="02020404030301010803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C2BE1-C392-F6EF-4721-22103BF34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308" y="2176666"/>
            <a:ext cx="8095891" cy="1324334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prstClr val="black"/>
                </a:solidFill>
              </a:rPr>
              <a:t>Can </a:t>
            </a:r>
            <a:r>
              <a:rPr lang="en-US" sz="3200" b="1" dirty="0" err="1">
                <a:solidFill>
                  <a:prstClr val="black"/>
                </a:solidFill>
              </a:rPr>
              <a:t>Firtina</a:t>
            </a:r>
            <a:endParaRPr lang="en-US" sz="3200" b="1" dirty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Doctoral Examination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11.11.2024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265DACE-0CA7-03D3-96E9-35BE6CF4B5BB}"/>
              </a:ext>
            </a:extLst>
          </p:cNvPr>
          <p:cNvSpPr txBox="1">
            <a:spLocks/>
          </p:cNvSpPr>
          <p:nvPr/>
        </p:nvSpPr>
        <p:spPr>
          <a:xfrm>
            <a:off x="616307" y="3745313"/>
            <a:ext cx="5255758" cy="23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34288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2pPr>
            <a:lvl3pPr marL="685766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3pPr>
            <a:lvl4pPr marL="1028649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4pPr>
            <a:lvl5pPr marL="1371532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5pPr>
            <a:lvl6pPr marL="1714415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indent="0" algn="ctr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rPr>
              <a:t>Advisor: 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Onur Mutlu (ETH Zurich)</a:t>
            </a:r>
            <a:b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</a:br>
            <a:endParaRPr lang="en-US" dirty="0">
              <a:latin typeface="Avenir Next" panose="020B0503020202020204" pitchFamily="34" charset="0"/>
              <a:cs typeface="Quire Sans" panose="020B0502040400020003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rPr>
              <a:t>Co-Examiners: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Reetuparna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Das (University of Michigan)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Hasindu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</a:t>
            </a:r>
            <a:r>
              <a:rPr lang="en-US" dirty="0" err="1">
                <a:latin typeface="Avenir Next" panose="020B0503020202020204" pitchFamily="34" charset="0"/>
                <a:cs typeface="Quire Sans" panose="020B0502040400020003" pitchFamily="34" charset="0"/>
              </a:rPr>
              <a:t>Gamaarachchi</a:t>
            </a: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(UNSW Sydney)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Benjamin Langmead (Johns Hopkins University)</a:t>
            </a:r>
          </a:p>
          <a:p>
            <a:pPr algn="l">
              <a:spcBef>
                <a:spcPts val="0"/>
              </a:spcBef>
            </a:pPr>
            <a:r>
              <a:rPr lang="en-US" dirty="0">
                <a:latin typeface="Avenir Next" panose="020B0503020202020204" pitchFamily="34" charset="0"/>
                <a:cs typeface="Quire Sans" panose="020B0502040400020003" pitchFamily="34" charset="0"/>
              </a:rPr>
              <a:t>  Heng Li (Harvard Medical School)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90E8B68-09A8-A64F-FCE8-E4067D0B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49" y="6069544"/>
            <a:ext cx="3098800" cy="5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96094B7-E5B7-576A-891E-59572A02F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3808" y="6066353"/>
            <a:ext cx="2698391" cy="519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0D683-B31E-5A04-F4F2-492E79B4E1B9}"/>
              </a:ext>
            </a:extLst>
          </p:cNvPr>
          <p:cNvSpPr/>
          <p:nvPr/>
        </p:nvSpPr>
        <p:spPr>
          <a:xfrm>
            <a:off x="0" y="6647246"/>
            <a:ext cx="923067" cy="212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54077E-ED0D-E31E-2D62-19A126F88431}"/>
              </a:ext>
            </a:extLst>
          </p:cNvPr>
          <p:cNvSpPr/>
          <p:nvPr/>
        </p:nvSpPr>
        <p:spPr>
          <a:xfrm>
            <a:off x="0" y="0"/>
            <a:ext cx="2921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5720-DEE7-292D-5FEE-F92C424F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DC2FC-6A9B-7D94-F4AB-DECA6206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22C50-3F9C-AD2B-1650-000CBB17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Data Analysis</a:t>
            </a:r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CDDFD439-38CC-741A-186C-0A2959A61EE3}"/>
              </a:ext>
            </a:extLst>
          </p:cNvPr>
          <p:cNvSpPr/>
          <p:nvPr/>
        </p:nvSpPr>
        <p:spPr>
          <a:xfrm>
            <a:off x="699808" y="1677020"/>
            <a:ext cx="757809" cy="777240"/>
          </a:xfrm>
          <a:custGeom>
            <a:avLst/>
            <a:gdLst>
              <a:gd name="connsiteX0" fmla="*/ 689229 w 757809"/>
              <a:gd name="connsiteY0" fmla="*/ 708660 h 777240"/>
              <a:gd name="connsiteX1" fmla="*/ 117729 w 757809"/>
              <a:gd name="connsiteY1" fmla="*/ 708660 h 777240"/>
              <a:gd name="connsiteX2" fmla="*/ 117729 w 757809"/>
              <a:gd name="connsiteY2" fmla="*/ 68580 h 777240"/>
              <a:gd name="connsiteX3" fmla="*/ 689229 w 757809"/>
              <a:gd name="connsiteY3" fmla="*/ 68580 h 777240"/>
              <a:gd name="connsiteX4" fmla="*/ 689229 w 757809"/>
              <a:gd name="connsiteY4" fmla="*/ 708660 h 777240"/>
              <a:gd name="connsiteX5" fmla="*/ 49149 w 757809"/>
              <a:gd name="connsiteY5" fmla="*/ 0 h 777240"/>
              <a:gd name="connsiteX6" fmla="*/ 49149 w 757809"/>
              <a:gd name="connsiteY6" fmla="*/ 68580 h 777240"/>
              <a:gd name="connsiteX7" fmla="*/ 34290 w 757809"/>
              <a:gd name="connsiteY7" fmla="*/ 68580 h 777240"/>
              <a:gd name="connsiteX8" fmla="*/ 3429 w 757809"/>
              <a:gd name="connsiteY8" fmla="*/ 102870 h 777240"/>
              <a:gd name="connsiteX9" fmla="*/ 34290 w 757809"/>
              <a:gd name="connsiteY9" fmla="*/ 137160 h 777240"/>
              <a:gd name="connsiteX10" fmla="*/ 49149 w 757809"/>
              <a:gd name="connsiteY10" fmla="*/ 137160 h 777240"/>
              <a:gd name="connsiteX11" fmla="*/ 49149 w 757809"/>
              <a:gd name="connsiteY11" fmla="*/ 182880 h 777240"/>
              <a:gd name="connsiteX12" fmla="*/ 34290 w 757809"/>
              <a:gd name="connsiteY12" fmla="*/ 182880 h 777240"/>
              <a:gd name="connsiteX13" fmla="*/ 0 w 757809"/>
              <a:gd name="connsiteY13" fmla="*/ 217170 h 777240"/>
              <a:gd name="connsiteX14" fmla="*/ 34290 w 757809"/>
              <a:gd name="connsiteY14" fmla="*/ 251460 h 777240"/>
              <a:gd name="connsiteX15" fmla="*/ 49149 w 757809"/>
              <a:gd name="connsiteY15" fmla="*/ 251460 h 777240"/>
              <a:gd name="connsiteX16" fmla="*/ 49149 w 757809"/>
              <a:gd name="connsiteY16" fmla="*/ 297180 h 777240"/>
              <a:gd name="connsiteX17" fmla="*/ 34290 w 757809"/>
              <a:gd name="connsiteY17" fmla="*/ 297180 h 777240"/>
              <a:gd name="connsiteX18" fmla="*/ 0 w 757809"/>
              <a:gd name="connsiteY18" fmla="*/ 331470 h 777240"/>
              <a:gd name="connsiteX19" fmla="*/ 34290 w 757809"/>
              <a:gd name="connsiteY19" fmla="*/ 365760 h 777240"/>
              <a:gd name="connsiteX20" fmla="*/ 49149 w 757809"/>
              <a:gd name="connsiteY20" fmla="*/ 365760 h 777240"/>
              <a:gd name="connsiteX21" fmla="*/ 49149 w 757809"/>
              <a:gd name="connsiteY21" fmla="*/ 411480 h 777240"/>
              <a:gd name="connsiteX22" fmla="*/ 34290 w 757809"/>
              <a:gd name="connsiteY22" fmla="*/ 411480 h 777240"/>
              <a:gd name="connsiteX23" fmla="*/ 0 w 757809"/>
              <a:gd name="connsiteY23" fmla="*/ 445770 h 777240"/>
              <a:gd name="connsiteX24" fmla="*/ 34290 w 757809"/>
              <a:gd name="connsiteY24" fmla="*/ 480060 h 777240"/>
              <a:gd name="connsiteX25" fmla="*/ 49149 w 757809"/>
              <a:gd name="connsiteY25" fmla="*/ 480060 h 777240"/>
              <a:gd name="connsiteX26" fmla="*/ 49149 w 757809"/>
              <a:gd name="connsiteY26" fmla="*/ 525780 h 777240"/>
              <a:gd name="connsiteX27" fmla="*/ 34290 w 757809"/>
              <a:gd name="connsiteY27" fmla="*/ 525780 h 777240"/>
              <a:gd name="connsiteX28" fmla="*/ 0 w 757809"/>
              <a:gd name="connsiteY28" fmla="*/ 560070 h 777240"/>
              <a:gd name="connsiteX29" fmla="*/ 34290 w 757809"/>
              <a:gd name="connsiteY29" fmla="*/ 594360 h 777240"/>
              <a:gd name="connsiteX30" fmla="*/ 49149 w 757809"/>
              <a:gd name="connsiteY30" fmla="*/ 594360 h 777240"/>
              <a:gd name="connsiteX31" fmla="*/ 49149 w 757809"/>
              <a:gd name="connsiteY31" fmla="*/ 640080 h 777240"/>
              <a:gd name="connsiteX32" fmla="*/ 34290 w 757809"/>
              <a:gd name="connsiteY32" fmla="*/ 640080 h 777240"/>
              <a:gd name="connsiteX33" fmla="*/ 0 w 757809"/>
              <a:gd name="connsiteY33" fmla="*/ 674370 h 777240"/>
              <a:gd name="connsiteX34" fmla="*/ 34290 w 757809"/>
              <a:gd name="connsiteY34" fmla="*/ 708660 h 777240"/>
              <a:gd name="connsiteX35" fmla="*/ 49149 w 757809"/>
              <a:gd name="connsiteY35" fmla="*/ 708660 h 777240"/>
              <a:gd name="connsiteX36" fmla="*/ 49149 w 757809"/>
              <a:gd name="connsiteY36" fmla="*/ 777240 h 777240"/>
              <a:gd name="connsiteX37" fmla="*/ 757809 w 757809"/>
              <a:gd name="connsiteY37" fmla="*/ 777240 h 777240"/>
              <a:gd name="connsiteX38" fmla="*/ 757809 w 757809"/>
              <a:gd name="connsiteY38" fmla="*/ 0 h 777240"/>
              <a:gd name="connsiteX39" fmla="*/ 49149 w 757809"/>
              <a:gd name="connsiteY39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57809" h="777240">
                <a:moveTo>
                  <a:pt x="689229" y="708660"/>
                </a:moveTo>
                <a:lnTo>
                  <a:pt x="117729" y="708660"/>
                </a:lnTo>
                <a:lnTo>
                  <a:pt x="117729" y="68580"/>
                </a:lnTo>
                <a:lnTo>
                  <a:pt x="689229" y="68580"/>
                </a:lnTo>
                <a:lnTo>
                  <a:pt x="689229" y="708660"/>
                </a:lnTo>
                <a:close/>
                <a:moveTo>
                  <a:pt x="49149" y="0"/>
                </a:moveTo>
                <a:lnTo>
                  <a:pt x="49149" y="68580"/>
                </a:lnTo>
                <a:lnTo>
                  <a:pt x="34290" y="68580"/>
                </a:lnTo>
                <a:cubicBezTo>
                  <a:pt x="16002" y="69723"/>
                  <a:pt x="3429" y="84582"/>
                  <a:pt x="3429" y="102870"/>
                </a:cubicBezTo>
                <a:cubicBezTo>
                  <a:pt x="2286" y="121158"/>
                  <a:pt x="16002" y="136017"/>
                  <a:pt x="34290" y="137160"/>
                </a:cubicBezTo>
                <a:lnTo>
                  <a:pt x="49149" y="137160"/>
                </a:lnTo>
                <a:lnTo>
                  <a:pt x="49149" y="182880"/>
                </a:lnTo>
                <a:lnTo>
                  <a:pt x="34290" y="182880"/>
                </a:lnTo>
                <a:cubicBezTo>
                  <a:pt x="14859" y="182880"/>
                  <a:pt x="0" y="197739"/>
                  <a:pt x="0" y="217170"/>
                </a:cubicBezTo>
                <a:cubicBezTo>
                  <a:pt x="0" y="236601"/>
                  <a:pt x="14859" y="251460"/>
                  <a:pt x="34290" y="251460"/>
                </a:cubicBezTo>
                <a:lnTo>
                  <a:pt x="49149" y="251460"/>
                </a:lnTo>
                <a:lnTo>
                  <a:pt x="49149" y="297180"/>
                </a:lnTo>
                <a:lnTo>
                  <a:pt x="34290" y="297180"/>
                </a:lnTo>
                <a:cubicBezTo>
                  <a:pt x="14859" y="297180"/>
                  <a:pt x="0" y="312039"/>
                  <a:pt x="0" y="331470"/>
                </a:cubicBezTo>
                <a:cubicBezTo>
                  <a:pt x="0" y="350901"/>
                  <a:pt x="14859" y="365760"/>
                  <a:pt x="34290" y="365760"/>
                </a:cubicBezTo>
                <a:lnTo>
                  <a:pt x="49149" y="365760"/>
                </a:lnTo>
                <a:lnTo>
                  <a:pt x="49149" y="411480"/>
                </a:lnTo>
                <a:lnTo>
                  <a:pt x="34290" y="411480"/>
                </a:lnTo>
                <a:cubicBezTo>
                  <a:pt x="14859" y="411480"/>
                  <a:pt x="0" y="426339"/>
                  <a:pt x="0" y="445770"/>
                </a:cubicBezTo>
                <a:cubicBezTo>
                  <a:pt x="0" y="465201"/>
                  <a:pt x="14859" y="480060"/>
                  <a:pt x="34290" y="480060"/>
                </a:cubicBezTo>
                <a:lnTo>
                  <a:pt x="49149" y="480060"/>
                </a:lnTo>
                <a:lnTo>
                  <a:pt x="49149" y="525780"/>
                </a:lnTo>
                <a:lnTo>
                  <a:pt x="34290" y="525780"/>
                </a:lnTo>
                <a:cubicBezTo>
                  <a:pt x="14859" y="525780"/>
                  <a:pt x="0" y="540639"/>
                  <a:pt x="0" y="560070"/>
                </a:cubicBezTo>
                <a:cubicBezTo>
                  <a:pt x="0" y="579501"/>
                  <a:pt x="14859" y="594360"/>
                  <a:pt x="34290" y="594360"/>
                </a:cubicBezTo>
                <a:lnTo>
                  <a:pt x="49149" y="594360"/>
                </a:lnTo>
                <a:lnTo>
                  <a:pt x="49149" y="640080"/>
                </a:lnTo>
                <a:lnTo>
                  <a:pt x="34290" y="640080"/>
                </a:lnTo>
                <a:cubicBezTo>
                  <a:pt x="14859" y="640080"/>
                  <a:pt x="0" y="654939"/>
                  <a:pt x="0" y="674370"/>
                </a:cubicBezTo>
                <a:cubicBezTo>
                  <a:pt x="0" y="693801"/>
                  <a:pt x="14859" y="708660"/>
                  <a:pt x="34290" y="708660"/>
                </a:cubicBezTo>
                <a:lnTo>
                  <a:pt x="49149" y="708660"/>
                </a:lnTo>
                <a:lnTo>
                  <a:pt x="49149" y="777240"/>
                </a:lnTo>
                <a:lnTo>
                  <a:pt x="757809" y="777240"/>
                </a:lnTo>
                <a:lnTo>
                  <a:pt x="757809" y="0"/>
                </a:lnTo>
                <a:lnTo>
                  <a:pt x="49149" y="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CBE5014-F3BE-741D-4BBF-ED1715F42EE6}"/>
              </a:ext>
            </a:extLst>
          </p:cNvPr>
          <p:cNvSpPr/>
          <p:nvPr/>
        </p:nvSpPr>
        <p:spPr>
          <a:xfrm>
            <a:off x="886535" y="1814180"/>
            <a:ext cx="433922" cy="502920"/>
          </a:xfrm>
          <a:custGeom>
            <a:avLst/>
            <a:gdLst>
              <a:gd name="connsiteX0" fmla="*/ 91022 w 433922"/>
              <a:gd name="connsiteY0" fmla="*/ 365760 h 502920"/>
              <a:gd name="connsiteX1" fmla="*/ 136742 w 433922"/>
              <a:gd name="connsiteY1" fmla="*/ 411480 h 502920"/>
              <a:gd name="connsiteX2" fmla="*/ 91022 w 433922"/>
              <a:gd name="connsiteY2" fmla="*/ 457200 h 502920"/>
              <a:gd name="connsiteX3" fmla="*/ 45302 w 433922"/>
              <a:gd name="connsiteY3" fmla="*/ 411480 h 502920"/>
              <a:gd name="connsiteX4" fmla="*/ 91022 w 433922"/>
              <a:gd name="connsiteY4" fmla="*/ 365760 h 502920"/>
              <a:gd name="connsiteX5" fmla="*/ 91022 w 433922"/>
              <a:gd name="connsiteY5" fmla="*/ 502920 h 502920"/>
              <a:gd name="connsiteX6" fmla="*/ 181319 w 433922"/>
              <a:gd name="connsiteY6" fmla="*/ 422910 h 502920"/>
              <a:gd name="connsiteX7" fmla="*/ 113882 w 433922"/>
              <a:gd name="connsiteY7" fmla="*/ 323469 h 502920"/>
              <a:gd name="connsiteX8" fmla="*/ 113882 w 433922"/>
              <a:gd name="connsiteY8" fmla="*/ 297180 h 502920"/>
              <a:gd name="connsiteX9" fmla="*/ 136742 w 433922"/>
              <a:gd name="connsiteY9" fmla="*/ 274320 h 502920"/>
              <a:gd name="connsiteX10" fmla="*/ 296762 w 433922"/>
              <a:gd name="connsiteY10" fmla="*/ 274320 h 502920"/>
              <a:gd name="connsiteX11" fmla="*/ 365342 w 433922"/>
              <a:gd name="connsiteY11" fmla="*/ 205740 h 502920"/>
              <a:gd name="connsiteX12" fmla="*/ 365342 w 433922"/>
              <a:gd name="connsiteY12" fmla="*/ 77724 h 502920"/>
              <a:gd name="connsiteX13" fmla="*/ 395060 w 433922"/>
              <a:gd name="connsiteY13" fmla="*/ 107442 h 502920"/>
              <a:gd name="connsiteX14" fmla="*/ 427064 w 433922"/>
              <a:gd name="connsiteY14" fmla="*/ 107442 h 502920"/>
              <a:gd name="connsiteX15" fmla="*/ 427064 w 433922"/>
              <a:gd name="connsiteY15" fmla="*/ 75438 h 502920"/>
              <a:gd name="connsiteX16" fmla="*/ 358484 w 433922"/>
              <a:gd name="connsiteY16" fmla="*/ 6858 h 502920"/>
              <a:gd name="connsiteX17" fmla="*/ 342482 w 433922"/>
              <a:gd name="connsiteY17" fmla="*/ 0 h 502920"/>
              <a:gd name="connsiteX18" fmla="*/ 326480 w 433922"/>
              <a:gd name="connsiteY18" fmla="*/ 6858 h 502920"/>
              <a:gd name="connsiteX19" fmla="*/ 257900 w 433922"/>
              <a:gd name="connsiteY19" fmla="*/ 75438 h 502920"/>
              <a:gd name="connsiteX20" fmla="*/ 257900 w 433922"/>
              <a:gd name="connsiteY20" fmla="*/ 107442 h 502920"/>
              <a:gd name="connsiteX21" fmla="*/ 289904 w 433922"/>
              <a:gd name="connsiteY21" fmla="*/ 107442 h 502920"/>
              <a:gd name="connsiteX22" fmla="*/ 319622 w 433922"/>
              <a:gd name="connsiteY22" fmla="*/ 77724 h 502920"/>
              <a:gd name="connsiteX23" fmla="*/ 319622 w 433922"/>
              <a:gd name="connsiteY23" fmla="*/ 205740 h 502920"/>
              <a:gd name="connsiteX24" fmla="*/ 296762 w 433922"/>
              <a:gd name="connsiteY24" fmla="*/ 228600 h 502920"/>
              <a:gd name="connsiteX25" fmla="*/ 136742 w 433922"/>
              <a:gd name="connsiteY25" fmla="*/ 228600 h 502920"/>
              <a:gd name="connsiteX26" fmla="*/ 68162 w 433922"/>
              <a:gd name="connsiteY26" fmla="*/ 297180 h 502920"/>
              <a:gd name="connsiteX27" fmla="*/ 68162 w 433922"/>
              <a:gd name="connsiteY27" fmla="*/ 323469 h 502920"/>
              <a:gd name="connsiteX28" fmla="*/ 725 w 433922"/>
              <a:gd name="connsiteY28" fmla="*/ 422910 h 502920"/>
              <a:gd name="connsiteX29" fmla="*/ 91022 w 433922"/>
              <a:gd name="connsiteY29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922" h="502920">
                <a:moveTo>
                  <a:pt x="91022" y="365760"/>
                </a:moveTo>
                <a:cubicBezTo>
                  <a:pt x="116168" y="365760"/>
                  <a:pt x="136742" y="386334"/>
                  <a:pt x="136742" y="411480"/>
                </a:cubicBezTo>
                <a:cubicBezTo>
                  <a:pt x="136742" y="436626"/>
                  <a:pt x="116168" y="457200"/>
                  <a:pt x="91022" y="457200"/>
                </a:cubicBezTo>
                <a:cubicBezTo>
                  <a:pt x="65876" y="457200"/>
                  <a:pt x="45302" y="436626"/>
                  <a:pt x="45302" y="411480"/>
                </a:cubicBezTo>
                <a:cubicBezTo>
                  <a:pt x="45302" y="386334"/>
                  <a:pt x="65876" y="365760"/>
                  <a:pt x="91022" y="365760"/>
                </a:cubicBezTo>
                <a:close/>
                <a:moveTo>
                  <a:pt x="91022" y="502920"/>
                </a:moveTo>
                <a:cubicBezTo>
                  <a:pt x="136742" y="502920"/>
                  <a:pt x="175604" y="468630"/>
                  <a:pt x="181319" y="422910"/>
                </a:cubicBezTo>
                <a:cubicBezTo>
                  <a:pt x="187034" y="377190"/>
                  <a:pt x="158459" y="334899"/>
                  <a:pt x="113882" y="323469"/>
                </a:cubicBezTo>
                <a:lnTo>
                  <a:pt x="113882" y="297180"/>
                </a:lnTo>
                <a:cubicBezTo>
                  <a:pt x="113882" y="284607"/>
                  <a:pt x="124169" y="274320"/>
                  <a:pt x="136742" y="274320"/>
                </a:cubicBezTo>
                <a:lnTo>
                  <a:pt x="296762" y="274320"/>
                </a:lnTo>
                <a:cubicBezTo>
                  <a:pt x="334481" y="274320"/>
                  <a:pt x="365342" y="243459"/>
                  <a:pt x="365342" y="205740"/>
                </a:cubicBezTo>
                <a:lnTo>
                  <a:pt x="365342" y="77724"/>
                </a:lnTo>
                <a:lnTo>
                  <a:pt x="395060" y="107442"/>
                </a:lnTo>
                <a:cubicBezTo>
                  <a:pt x="404204" y="116586"/>
                  <a:pt x="417920" y="116586"/>
                  <a:pt x="427064" y="107442"/>
                </a:cubicBezTo>
                <a:cubicBezTo>
                  <a:pt x="436208" y="98298"/>
                  <a:pt x="436208" y="84582"/>
                  <a:pt x="427064" y="75438"/>
                </a:cubicBezTo>
                <a:lnTo>
                  <a:pt x="358484" y="6858"/>
                </a:lnTo>
                <a:cubicBezTo>
                  <a:pt x="353912" y="2286"/>
                  <a:pt x="348197" y="0"/>
                  <a:pt x="342482" y="0"/>
                </a:cubicBezTo>
                <a:cubicBezTo>
                  <a:pt x="336767" y="0"/>
                  <a:pt x="331052" y="2286"/>
                  <a:pt x="326480" y="6858"/>
                </a:cubicBezTo>
                <a:lnTo>
                  <a:pt x="257900" y="75438"/>
                </a:lnTo>
                <a:cubicBezTo>
                  <a:pt x="248756" y="84582"/>
                  <a:pt x="248756" y="98298"/>
                  <a:pt x="257900" y="107442"/>
                </a:cubicBezTo>
                <a:cubicBezTo>
                  <a:pt x="267044" y="116586"/>
                  <a:pt x="280760" y="116586"/>
                  <a:pt x="289904" y="107442"/>
                </a:cubicBezTo>
                <a:lnTo>
                  <a:pt x="319622" y="77724"/>
                </a:lnTo>
                <a:lnTo>
                  <a:pt x="319622" y="205740"/>
                </a:lnTo>
                <a:cubicBezTo>
                  <a:pt x="319622" y="218313"/>
                  <a:pt x="309335" y="228600"/>
                  <a:pt x="296762" y="228600"/>
                </a:cubicBezTo>
                <a:lnTo>
                  <a:pt x="136742" y="228600"/>
                </a:lnTo>
                <a:cubicBezTo>
                  <a:pt x="99023" y="228600"/>
                  <a:pt x="68162" y="259461"/>
                  <a:pt x="68162" y="297180"/>
                </a:cubicBezTo>
                <a:lnTo>
                  <a:pt x="68162" y="323469"/>
                </a:lnTo>
                <a:cubicBezTo>
                  <a:pt x="23585" y="334899"/>
                  <a:pt x="-4990" y="378333"/>
                  <a:pt x="725" y="422910"/>
                </a:cubicBezTo>
                <a:cubicBezTo>
                  <a:pt x="6440" y="468630"/>
                  <a:pt x="45302" y="502920"/>
                  <a:pt x="91022" y="50292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4F12C519-8DEE-1954-A497-C4D6D70A8F3A}"/>
              </a:ext>
            </a:extLst>
          </p:cNvPr>
          <p:cNvSpPr/>
          <p:nvPr/>
        </p:nvSpPr>
        <p:spPr>
          <a:xfrm>
            <a:off x="1137577" y="2134219"/>
            <a:ext cx="182879" cy="182879"/>
          </a:xfrm>
          <a:custGeom>
            <a:avLst/>
            <a:gdLst>
              <a:gd name="connsiteX0" fmla="*/ 176022 w 182879"/>
              <a:gd name="connsiteY0" fmla="*/ 6858 h 182879"/>
              <a:gd name="connsiteX1" fmla="*/ 160020 w 182879"/>
              <a:gd name="connsiteY1" fmla="*/ 0 h 182879"/>
              <a:gd name="connsiteX2" fmla="*/ 144018 w 182879"/>
              <a:gd name="connsiteY2" fmla="*/ 6858 h 182879"/>
              <a:gd name="connsiteX3" fmla="*/ 91440 w 182879"/>
              <a:gd name="connsiteY3" fmla="*/ 59436 h 182879"/>
              <a:gd name="connsiteX4" fmla="*/ 38862 w 182879"/>
              <a:gd name="connsiteY4" fmla="*/ 6858 h 182879"/>
              <a:gd name="connsiteX5" fmla="*/ 6858 w 182879"/>
              <a:gd name="connsiteY5" fmla="*/ 6858 h 182879"/>
              <a:gd name="connsiteX6" fmla="*/ 6858 w 182879"/>
              <a:gd name="connsiteY6" fmla="*/ 38862 h 182879"/>
              <a:gd name="connsiteX7" fmla="*/ 59436 w 182879"/>
              <a:gd name="connsiteY7" fmla="*/ 91440 h 182879"/>
              <a:gd name="connsiteX8" fmla="*/ 6858 w 182879"/>
              <a:gd name="connsiteY8" fmla="*/ 144018 h 182879"/>
              <a:gd name="connsiteX9" fmla="*/ 6858 w 182879"/>
              <a:gd name="connsiteY9" fmla="*/ 176022 h 182879"/>
              <a:gd name="connsiteX10" fmla="*/ 38862 w 182879"/>
              <a:gd name="connsiteY10" fmla="*/ 176022 h 182879"/>
              <a:gd name="connsiteX11" fmla="*/ 91440 w 182879"/>
              <a:gd name="connsiteY11" fmla="*/ 123444 h 182879"/>
              <a:gd name="connsiteX12" fmla="*/ 144018 w 182879"/>
              <a:gd name="connsiteY12" fmla="*/ 176022 h 182879"/>
              <a:gd name="connsiteX13" fmla="*/ 176022 w 182879"/>
              <a:gd name="connsiteY13" fmla="*/ 176022 h 182879"/>
              <a:gd name="connsiteX14" fmla="*/ 176022 w 182879"/>
              <a:gd name="connsiteY14" fmla="*/ 144018 h 182879"/>
              <a:gd name="connsiteX15" fmla="*/ 123444 w 182879"/>
              <a:gd name="connsiteY15" fmla="*/ 91440 h 182879"/>
              <a:gd name="connsiteX16" fmla="*/ 176022 w 182879"/>
              <a:gd name="connsiteY16" fmla="*/ 38862 h 182879"/>
              <a:gd name="connsiteX17" fmla="*/ 176022 w 182879"/>
              <a:gd name="connsiteY17" fmla="*/ 6858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79" h="182879">
                <a:moveTo>
                  <a:pt x="176022" y="6858"/>
                </a:moveTo>
                <a:cubicBezTo>
                  <a:pt x="171450" y="2286"/>
                  <a:pt x="165735" y="0"/>
                  <a:pt x="160020" y="0"/>
                </a:cubicBezTo>
                <a:cubicBezTo>
                  <a:pt x="154305" y="0"/>
                  <a:pt x="148590" y="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ubicBezTo>
                  <a:pt x="16002" y="185166"/>
                  <a:pt x="29718" y="185166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DE125FED-5704-A080-AF01-49BEC70AEB76}"/>
              </a:ext>
            </a:extLst>
          </p:cNvPr>
          <p:cNvSpPr/>
          <p:nvPr/>
        </p:nvSpPr>
        <p:spPr>
          <a:xfrm>
            <a:off x="886117" y="1814179"/>
            <a:ext cx="182880" cy="182880"/>
          </a:xfrm>
          <a:custGeom>
            <a:avLst/>
            <a:gdLst>
              <a:gd name="connsiteX0" fmla="*/ 6858 w 182880"/>
              <a:gd name="connsiteY0" fmla="*/ 176022 h 182880"/>
              <a:gd name="connsiteX1" fmla="*/ 22860 w 182880"/>
              <a:gd name="connsiteY1" fmla="*/ 182880 h 182880"/>
              <a:gd name="connsiteX2" fmla="*/ 38862 w 182880"/>
              <a:gd name="connsiteY2" fmla="*/ 176022 h 182880"/>
              <a:gd name="connsiteX3" fmla="*/ 91440 w 182880"/>
              <a:gd name="connsiteY3" fmla="*/ 123444 h 182880"/>
              <a:gd name="connsiteX4" fmla="*/ 144018 w 182880"/>
              <a:gd name="connsiteY4" fmla="*/ 176022 h 182880"/>
              <a:gd name="connsiteX5" fmla="*/ 176022 w 182880"/>
              <a:gd name="connsiteY5" fmla="*/ 176022 h 182880"/>
              <a:gd name="connsiteX6" fmla="*/ 176022 w 182880"/>
              <a:gd name="connsiteY6" fmla="*/ 144018 h 182880"/>
              <a:gd name="connsiteX7" fmla="*/ 123444 w 182880"/>
              <a:gd name="connsiteY7" fmla="*/ 91440 h 182880"/>
              <a:gd name="connsiteX8" fmla="*/ 176022 w 182880"/>
              <a:gd name="connsiteY8" fmla="*/ 38862 h 182880"/>
              <a:gd name="connsiteX9" fmla="*/ 176022 w 182880"/>
              <a:gd name="connsiteY9" fmla="*/ 6858 h 182880"/>
              <a:gd name="connsiteX10" fmla="*/ 144018 w 182880"/>
              <a:gd name="connsiteY10" fmla="*/ 6858 h 182880"/>
              <a:gd name="connsiteX11" fmla="*/ 91440 w 182880"/>
              <a:gd name="connsiteY11" fmla="*/ 59436 h 182880"/>
              <a:gd name="connsiteX12" fmla="*/ 38862 w 182880"/>
              <a:gd name="connsiteY12" fmla="*/ 6858 h 182880"/>
              <a:gd name="connsiteX13" fmla="*/ 6858 w 182880"/>
              <a:gd name="connsiteY13" fmla="*/ 6858 h 182880"/>
              <a:gd name="connsiteX14" fmla="*/ 6858 w 182880"/>
              <a:gd name="connsiteY14" fmla="*/ 38862 h 182880"/>
              <a:gd name="connsiteX15" fmla="*/ 59436 w 182880"/>
              <a:gd name="connsiteY15" fmla="*/ 91440 h 182880"/>
              <a:gd name="connsiteX16" fmla="*/ 6858 w 182880"/>
              <a:gd name="connsiteY16" fmla="*/ 144018 h 182880"/>
              <a:gd name="connsiteX17" fmla="*/ 6858 w 182880"/>
              <a:gd name="connsiteY17" fmla="*/ 176022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80" h="182880">
                <a:moveTo>
                  <a:pt x="6858" y="176022"/>
                </a:moveTo>
                <a:cubicBezTo>
                  <a:pt x="11430" y="180594"/>
                  <a:pt x="17145" y="182880"/>
                  <a:pt x="22860" y="182880"/>
                </a:cubicBezTo>
                <a:cubicBezTo>
                  <a:pt x="28575" y="182880"/>
                  <a:pt x="34290" y="180594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ubicBezTo>
                  <a:pt x="166878" y="-2286"/>
                  <a:pt x="153162" y="-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984A639-611F-2590-D8D3-C3B32BEC4D5C}"/>
              </a:ext>
            </a:extLst>
          </p:cNvPr>
          <p:cNvSpPr/>
          <p:nvPr/>
        </p:nvSpPr>
        <p:spPr>
          <a:xfrm>
            <a:off x="371049" y="1030207"/>
            <a:ext cx="139589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Heuristic Algorithms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E780FA7-1727-37A7-004D-93600BA7D078}"/>
              </a:ext>
            </a:extLst>
          </p:cNvPr>
          <p:cNvCxnSpPr>
            <a:cxnSpLocks/>
          </p:cNvCxnSpPr>
          <p:nvPr/>
        </p:nvCxnSpPr>
        <p:spPr>
          <a:xfrm flipH="1" flipV="1">
            <a:off x="1766947" y="2511672"/>
            <a:ext cx="1318224" cy="592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Freeform 176">
            <a:extLst>
              <a:ext uri="{FF2B5EF4-FFF2-40B4-BE49-F238E27FC236}">
                <a16:creationId xmlns:a16="http://schemas.microsoft.com/office/drawing/2014/main" id="{4B1555E4-1B71-1608-FBB2-4A9E659E9FA8}"/>
              </a:ext>
            </a:extLst>
          </p:cNvPr>
          <p:cNvSpPr/>
          <p:nvPr/>
        </p:nvSpPr>
        <p:spPr>
          <a:xfrm>
            <a:off x="4264437" y="1280594"/>
            <a:ext cx="640080" cy="182880"/>
          </a:xfrm>
          <a:custGeom>
            <a:avLst/>
            <a:gdLst>
              <a:gd name="connsiteX0" fmla="*/ 640080 w 640080"/>
              <a:gd name="connsiteY0" fmla="*/ 91440 h 182880"/>
              <a:gd name="connsiteX1" fmla="*/ 320040 w 640080"/>
              <a:gd name="connsiteY1" fmla="*/ 182880 h 182880"/>
              <a:gd name="connsiteX2" fmla="*/ 0 w 640080"/>
              <a:gd name="connsiteY2" fmla="*/ 91440 h 182880"/>
              <a:gd name="connsiteX3" fmla="*/ 320040 w 640080"/>
              <a:gd name="connsiteY3" fmla="*/ 0 h 182880"/>
              <a:gd name="connsiteX4" fmla="*/ 640080 w 640080"/>
              <a:gd name="connsiteY4" fmla="*/ 9144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182880">
                <a:moveTo>
                  <a:pt x="640080" y="91440"/>
                </a:moveTo>
                <a:cubicBezTo>
                  <a:pt x="640080" y="141941"/>
                  <a:pt x="496793" y="182880"/>
                  <a:pt x="320040" y="182880"/>
                </a:cubicBezTo>
                <a:cubicBezTo>
                  <a:pt x="143287" y="182880"/>
                  <a:pt x="0" y="141941"/>
                  <a:pt x="0" y="91440"/>
                </a:cubicBezTo>
                <a:cubicBezTo>
                  <a:pt x="0" y="40939"/>
                  <a:pt x="143287" y="0"/>
                  <a:pt x="320040" y="0"/>
                </a:cubicBezTo>
                <a:cubicBezTo>
                  <a:pt x="496793" y="0"/>
                  <a:pt x="640080" y="40939"/>
                  <a:pt x="64008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EDB5B9A8-A4CE-5500-342E-0C55419A6CDE}"/>
              </a:ext>
            </a:extLst>
          </p:cNvPr>
          <p:cNvSpPr/>
          <p:nvPr/>
        </p:nvSpPr>
        <p:spPr>
          <a:xfrm>
            <a:off x="4264437" y="14177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F9AB5E3B-E04A-BE1D-9B5C-F30993184B82}"/>
              </a:ext>
            </a:extLst>
          </p:cNvPr>
          <p:cNvSpPr/>
          <p:nvPr/>
        </p:nvSpPr>
        <p:spPr>
          <a:xfrm>
            <a:off x="4264437" y="16463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5B092F82-A48E-A49F-D65C-8A1D325B9D98}"/>
              </a:ext>
            </a:extLst>
          </p:cNvPr>
          <p:cNvSpPr/>
          <p:nvPr/>
        </p:nvSpPr>
        <p:spPr>
          <a:xfrm>
            <a:off x="4264437" y="18749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E7AAB4B-E983-6930-1C6E-4D8117D1AB07}"/>
              </a:ext>
            </a:extLst>
          </p:cNvPr>
          <p:cNvSpPr/>
          <p:nvPr/>
        </p:nvSpPr>
        <p:spPr>
          <a:xfrm>
            <a:off x="3656343" y="894206"/>
            <a:ext cx="18207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Structures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D4FC79E-B34D-3A69-85B4-620012787FD6}"/>
              </a:ext>
            </a:extLst>
          </p:cNvPr>
          <p:cNvCxnSpPr>
            <a:cxnSpLocks/>
          </p:cNvCxnSpPr>
          <p:nvPr/>
        </p:nvCxnSpPr>
        <p:spPr>
          <a:xfrm flipV="1">
            <a:off x="4588587" y="2198242"/>
            <a:ext cx="0" cy="460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FB1C9C3-E14E-D865-514E-B401F1604A29}"/>
              </a:ext>
            </a:extLst>
          </p:cNvPr>
          <p:cNvSpPr/>
          <p:nvPr/>
        </p:nvSpPr>
        <p:spPr>
          <a:xfrm>
            <a:off x="7713247" y="1309363"/>
            <a:ext cx="7235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23D3566-EF25-E9B2-C8D5-A3D497C3E040}"/>
              </a:ext>
            </a:extLst>
          </p:cNvPr>
          <p:cNvCxnSpPr>
            <a:cxnSpLocks/>
          </p:cNvCxnSpPr>
          <p:nvPr/>
        </p:nvCxnSpPr>
        <p:spPr>
          <a:xfrm flipV="1">
            <a:off x="6123702" y="2509525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209">
            <a:extLst>
              <a:ext uri="{FF2B5EF4-FFF2-40B4-BE49-F238E27FC236}">
                <a16:creationId xmlns:a16="http://schemas.microsoft.com/office/drawing/2014/main" id="{3BF20FBB-58E0-B190-1398-E516A8841DE5}"/>
              </a:ext>
            </a:extLst>
          </p:cNvPr>
          <p:cNvSpPr/>
          <p:nvPr/>
        </p:nvSpPr>
        <p:spPr>
          <a:xfrm>
            <a:off x="1030649" y="5418497"/>
            <a:ext cx="68580" cy="91440"/>
          </a:xfrm>
          <a:custGeom>
            <a:avLst/>
            <a:gdLst>
              <a:gd name="connsiteX0" fmla="*/ 0 w 68580"/>
              <a:gd name="connsiteY0" fmla="*/ 0 h 91440"/>
              <a:gd name="connsiteX1" fmla="*/ 68580 w 68580"/>
              <a:gd name="connsiteY1" fmla="*/ 0 h 91440"/>
              <a:gd name="connsiteX2" fmla="*/ 68580 w 68580"/>
              <a:gd name="connsiteY2" fmla="*/ 91440 h 91440"/>
              <a:gd name="connsiteX3" fmla="*/ 0 w 68580"/>
              <a:gd name="connsiteY3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91440">
                <a:moveTo>
                  <a:pt x="0" y="0"/>
                </a:moveTo>
                <a:lnTo>
                  <a:pt x="68580" y="0"/>
                </a:lnTo>
                <a:lnTo>
                  <a:pt x="68580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1" name="Freeform 210">
            <a:extLst>
              <a:ext uri="{FF2B5EF4-FFF2-40B4-BE49-F238E27FC236}">
                <a16:creationId xmlns:a16="http://schemas.microsoft.com/office/drawing/2014/main" id="{023DE020-F69D-A319-4495-1D5D907EFC3F}"/>
              </a:ext>
            </a:extLst>
          </p:cNvPr>
          <p:cNvSpPr/>
          <p:nvPr/>
        </p:nvSpPr>
        <p:spPr>
          <a:xfrm>
            <a:off x="1030649" y="5555657"/>
            <a:ext cx="68580" cy="68580"/>
          </a:xfrm>
          <a:custGeom>
            <a:avLst/>
            <a:gdLst>
              <a:gd name="connsiteX0" fmla="*/ 0 w 68580"/>
              <a:gd name="connsiteY0" fmla="*/ 0 h 68580"/>
              <a:gd name="connsiteX1" fmla="*/ 68580 w 68580"/>
              <a:gd name="connsiteY1" fmla="*/ 0 h 68580"/>
              <a:gd name="connsiteX2" fmla="*/ 68580 w 68580"/>
              <a:gd name="connsiteY2" fmla="*/ 68580 h 68580"/>
              <a:gd name="connsiteX3" fmla="*/ 0 w 6858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68580">
                <a:moveTo>
                  <a:pt x="0" y="0"/>
                </a:moveTo>
                <a:lnTo>
                  <a:pt x="68580" y="0"/>
                </a:lnTo>
                <a:lnTo>
                  <a:pt x="6858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CE00AB2E-6DD2-5A16-1393-6A036DBEA430}"/>
              </a:ext>
            </a:extLst>
          </p:cNvPr>
          <p:cNvSpPr/>
          <p:nvPr/>
        </p:nvSpPr>
        <p:spPr>
          <a:xfrm>
            <a:off x="114494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Freeform 212">
            <a:extLst>
              <a:ext uri="{FF2B5EF4-FFF2-40B4-BE49-F238E27FC236}">
                <a16:creationId xmlns:a16="http://schemas.microsoft.com/office/drawing/2014/main" id="{9A33789E-2B7B-8885-C1EF-32C8DE75D88D}"/>
              </a:ext>
            </a:extLst>
          </p:cNvPr>
          <p:cNvSpPr/>
          <p:nvPr/>
        </p:nvSpPr>
        <p:spPr>
          <a:xfrm>
            <a:off x="65345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 213">
            <a:extLst>
              <a:ext uri="{FF2B5EF4-FFF2-40B4-BE49-F238E27FC236}">
                <a16:creationId xmlns:a16="http://schemas.microsoft.com/office/drawing/2014/main" id="{724B19A3-3BAC-2B2C-622B-FEC7544EB748}"/>
              </a:ext>
            </a:extLst>
          </p:cNvPr>
          <p:cNvSpPr/>
          <p:nvPr/>
        </p:nvSpPr>
        <p:spPr>
          <a:xfrm>
            <a:off x="699179" y="52356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AC4F5296-4F00-281C-399B-C584DDB8BF25}"/>
              </a:ext>
            </a:extLst>
          </p:cNvPr>
          <p:cNvSpPr/>
          <p:nvPr/>
        </p:nvSpPr>
        <p:spPr>
          <a:xfrm>
            <a:off x="699179" y="50070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6" name="Freeform 215">
            <a:extLst>
              <a:ext uri="{FF2B5EF4-FFF2-40B4-BE49-F238E27FC236}">
                <a16:creationId xmlns:a16="http://schemas.microsoft.com/office/drawing/2014/main" id="{F8695F95-8BE3-09C8-73BA-018615D86FDF}"/>
              </a:ext>
            </a:extLst>
          </p:cNvPr>
          <p:cNvSpPr/>
          <p:nvPr/>
        </p:nvSpPr>
        <p:spPr>
          <a:xfrm>
            <a:off x="699179" y="47784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81630F5-A074-A789-656B-CEA7CD975562}"/>
              </a:ext>
            </a:extLst>
          </p:cNvPr>
          <p:cNvSpPr/>
          <p:nvPr/>
        </p:nvSpPr>
        <p:spPr>
          <a:xfrm>
            <a:off x="371048" y="5749967"/>
            <a:ext cx="13958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0E4F845-32C1-E71C-7B69-86107E8FCA32}"/>
              </a:ext>
            </a:extLst>
          </p:cNvPr>
          <p:cNvCxnSpPr>
            <a:cxnSpLocks/>
          </p:cNvCxnSpPr>
          <p:nvPr/>
        </p:nvCxnSpPr>
        <p:spPr>
          <a:xfrm flipH="1">
            <a:off x="1768435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>
            <a:extLst>
              <a:ext uri="{FF2B5EF4-FFF2-40B4-BE49-F238E27FC236}">
                <a16:creationId xmlns:a16="http://schemas.microsoft.com/office/drawing/2014/main" id="{3DB7234B-16B7-D3BE-1083-4376A86B37D6}"/>
              </a:ext>
            </a:extLst>
          </p:cNvPr>
          <p:cNvSpPr/>
          <p:nvPr/>
        </p:nvSpPr>
        <p:spPr>
          <a:xfrm>
            <a:off x="764066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231C3C08-9B83-510E-3232-0AD470130090}"/>
              </a:ext>
            </a:extLst>
          </p:cNvPr>
          <p:cNvSpPr/>
          <p:nvPr/>
        </p:nvSpPr>
        <p:spPr>
          <a:xfrm>
            <a:off x="764066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30B8CA4D-86E4-E57E-FB96-89F9437DEE21}"/>
              </a:ext>
            </a:extLst>
          </p:cNvPr>
          <p:cNvSpPr/>
          <p:nvPr/>
        </p:nvSpPr>
        <p:spPr>
          <a:xfrm>
            <a:off x="764066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F1DA18E1-CA9F-F958-1AE6-A8E97CACC396}"/>
              </a:ext>
            </a:extLst>
          </p:cNvPr>
          <p:cNvSpPr/>
          <p:nvPr/>
        </p:nvSpPr>
        <p:spPr>
          <a:xfrm>
            <a:off x="764066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9EAD67A9-5B90-C379-03E7-45285428D8F0}"/>
              </a:ext>
            </a:extLst>
          </p:cNvPr>
          <p:cNvSpPr/>
          <p:nvPr/>
        </p:nvSpPr>
        <p:spPr>
          <a:xfrm>
            <a:off x="764066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64392E87-5871-48C2-1217-A0472BBF3252}"/>
              </a:ext>
            </a:extLst>
          </p:cNvPr>
          <p:cNvSpPr/>
          <p:nvPr/>
        </p:nvSpPr>
        <p:spPr>
          <a:xfrm>
            <a:off x="764066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D043BB70-1C6F-52A6-165E-65D271CF2811}"/>
              </a:ext>
            </a:extLst>
          </p:cNvPr>
          <p:cNvSpPr/>
          <p:nvPr/>
        </p:nvSpPr>
        <p:spPr>
          <a:xfrm>
            <a:off x="842933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A706E2F0-80AA-9127-353A-64BC51B07EA7}"/>
              </a:ext>
            </a:extLst>
          </p:cNvPr>
          <p:cNvSpPr/>
          <p:nvPr/>
        </p:nvSpPr>
        <p:spPr>
          <a:xfrm>
            <a:off x="842933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DDE0740E-948A-E10E-0C66-66DF18F79DE9}"/>
              </a:ext>
            </a:extLst>
          </p:cNvPr>
          <p:cNvSpPr/>
          <p:nvPr/>
        </p:nvSpPr>
        <p:spPr>
          <a:xfrm>
            <a:off x="842933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C795F284-6958-C4F4-B7C3-9A664F554E41}"/>
              </a:ext>
            </a:extLst>
          </p:cNvPr>
          <p:cNvSpPr/>
          <p:nvPr/>
        </p:nvSpPr>
        <p:spPr>
          <a:xfrm>
            <a:off x="842933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3A1AEB49-3B1A-107A-5D7C-74E61FBAFC30}"/>
              </a:ext>
            </a:extLst>
          </p:cNvPr>
          <p:cNvSpPr/>
          <p:nvPr/>
        </p:nvSpPr>
        <p:spPr>
          <a:xfrm>
            <a:off x="842933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ECF4201D-5D4D-6AB1-57E1-E5F2BEE979EB}"/>
              </a:ext>
            </a:extLst>
          </p:cNvPr>
          <p:cNvSpPr/>
          <p:nvPr/>
        </p:nvSpPr>
        <p:spPr>
          <a:xfrm>
            <a:off x="842933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389243DF-4249-6AFD-281C-7CCFA119E438}"/>
              </a:ext>
            </a:extLst>
          </p:cNvPr>
          <p:cNvSpPr/>
          <p:nvPr/>
        </p:nvSpPr>
        <p:spPr>
          <a:xfrm>
            <a:off x="809786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259AA999-A02C-CB63-2464-66AA64A8BFBD}"/>
              </a:ext>
            </a:extLst>
          </p:cNvPr>
          <p:cNvSpPr/>
          <p:nvPr/>
        </p:nvSpPr>
        <p:spPr>
          <a:xfrm>
            <a:off x="82807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80BCA745-E91D-10EF-3540-899EFA7FB4B1}"/>
              </a:ext>
            </a:extLst>
          </p:cNvPr>
          <p:cNvSpPr/>
          <p:nvPr/>
        </p:nvSpPr>
        <p:spPr>
          <a:xfrm>
            <a:off x="818930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A836CBC3-0373-0B15-9587-4165AC83C9F7}"/>
              </a:ext>
            </a:extLst>
          </p:cNvPr>
          <p:cNvSpPr/>
          <p:nvPr/>
        </p:nvSpPr>
        <p:spPr>
          <a:xfrm>
            <a:off x="800642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0307EE8C-E127-3A16-7AEA-5B62B30974CE}"/>
              </a:ext>
            </a:extLst>
          </p:cNvPr>
          <p:cNvSpPr/>
          <p:nvPr/>
        </p:nvSpPr>
        <p:spPr>
          <a:xfrm>
            <a:off x="78235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9E038D69-56BA-E4B9-6931-3FB84AB85D78}"/>
              </a:ext>
            </a:extLst>
          </p:cNvPr>
          <p:cNvSpPr/>
          <p:nvPr/>
        </p:nvSpPr>
        <p:spPr>
          <a:xfrm>
            <a:off x="791498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A01850FE-7D38-8BD6-C1A0-6FD8322A9C9D}"/>
              </a:ext>
            </a:extLst>
          </p:cNvPr>
          <p:cNvSpPr/>
          <p:nvPr/>
        </p:nvSpPr>
        <p:spPr>
          <a:xfrm>
            <a:off x="791498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4FD3F30E-D70E-1CFE-AA7F-6E25246C64A5}"/>
              </a:ext>
            </a:extLst>
          </p:cNvPr>
          <p:cNvSpPr/>
          <p:nvPr/>
        </p:nvSpPr>
        <p:spPr>
          <a:xfrm>
            <a:off x="78235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587CE2F3-AD9D-7E21-E8AD-56CA317CEA52}"/>
              </a:ext>
            </a:extLst>
          </p:cNvPr>
          <p:cNvSpPr/>
          <p:nvPr/>
        </p:nvSpPr>
        <p:spPr>
          <a:xfrm>
            <a:off x="800642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B330199B-8DE1-DF3A-7C62-FBC965B0186B}"/>
              </a:ext>
            </a:extLst>
          </p:cNvPr>
          <p:cNvSpPr/>
          <p:nvPr/>
        </p:nvSpPr>
        <p:spPr>
          <a:xfrm>
            <a:off x="809786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DCEE76DF-F080-5255-4E13-0866DCFA65AC}"/>
              </a:ext>
            </a:extLst>
          </p:cNvPr>
          <p:cNvSpPr/>
          <p:nvPr/>
        </p:nvSpPr>
        <p:spPr>
          <a:xfrm>
            <a:off x="818930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8A2BB498-E857-96B7-FB88-F62AA44EF23E}"/>
              </a:ext>
            </a:extLst>
          </p:cNvPr>
          <p:cNvSpPr/>
          <p:nvPr/>
        </p:nvSpPr>
        <p:spPr>
          <a:xfrm>
            <a:off x="82807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28A9A202-524A-D7BD-FB92-0D8DFBC0D538}"/>
              </a:ext>
            </a:extLst>
          </p:cNvPr>
          <p:cNvSpPr/>
          <p:nvPr/>
        </p:nvSpPr>
        <p:spPr>
          <a:xfrm>
            <a:off x="7926412" y="5052737"/>
            <a:ext cx="297180" cy="297180"/>
          </a:xfrm>
          <a:custGeom>
            <a:avLst/>
            <a:gdLst>
              <a:gd name="connsiteX0" fmla="*/ 0 w 297180"/>
              <a:gd name="connsiteY0" fmla="*/ 0 h 297180"/>
              <a:gd name="connsiteX1" fmla="*/ 297180 w 297180"/>
              <a:gd name="connsiteY1" fmla="*/ 0 h 297180"/>
              <a:gd name="connsiteX2" fmla="*/ 297180 w 297180"/>
              <a:gd name="connsiteY2" fmla="*/ 297180 h 297180"/>
              <a:gd name="connsiteX3" fmla="*/ 0 w 297180"/>
              <a:gd name="connsiteY3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" h="297180">
                <a:moveTo>
                  <a:pt x="0" y="0"/>
                </a:moveTo>
                <a:lnTo>
                  <a:pt x="297180" y="0"/>
                </a:lnTo>
                <a:lnTo>
                  <a:pt x="297180" y="297180"/>
                </a:lnTo>
                <a:lnTo>
                  <a:pt x="0" y="2971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01BADEC3-48F2-DE94-553A-69AB398EE353}"/>
              </a:ext>
            </a:extLst>
          </p:cNvPr>
          <p:cNvSpPr/>
          <p:nvPr/>
        </p:nvSpPr>
        <p:spPr>
          <a:xfrm>
            <a:off x="7766392" y="4892717"/>
            <a:ext cx="617220" cy="617220"/>
          </a:xfrm>
          <a:custGeom>
            <a:avLst/>
            <a:gdLst>
              <a:gd name="connsiteX0" fmla="*/ 571500 w 617220"/>
              <a:gd name="connsiteY0" fmla="*/ 0 h 617220"/>
              <a:gd name="connsiteX1" fmla="*/ 45720 w 617220"/>
              <a:gd name="connsiteY1" fmla="*/ 0 h 617220"/>
              <a:gd name="connsiteX2" fmla="*/ 0 w 617220"/>
              <a:gd name="connsiteY2" fmla="*/ 45720 h 617220"/>
              <a:gd name="connsiteX3" fmla="*/ 0 w 617220"/>
              <a:gd name="connsiteY3" fmla="*/ 571500 h 617220"/>
              <a:gd name="connsiteX4" fmla="*/ 45720 w 617220"/>
              <a:gd name="connsiteY4" fmla="*/ 617220 h 617220"/>
              <a:gd name="connsiteX5" fmla="*/ 571500 w 617220"/>
              <a:gd name="connsiteY5" fmla="*/ 617220 h 617220"/>
              <a:gd name="connsiteX6" fmla="*/ 617220 w 617220"/>
              <a:gd name="connsiteY6" fmla="*/ 571500 h 617220"/>
              <a:gd name="connsiteX7" fmla="*/ 617220 w 617220"/>
              <a:gd name="connsiteY7" fmla="*/ 45720 h 617220"/>
              <a:gd name="connsiteX8" fmla="*/ 571500 w 617220"/>
              <a:gd name="connsiteY8" fmla="*/ 0 h 617220"/>
              <a:gd name="connsiteX9" fmla="*/ 502920 w 617220"/>
              <a:gd name="connsiteY9" fmla="*/ 502920 h 617220"/>
              <a:gd name="connsiteX10" fmla="*/ 114300 w 617220"/>
              <a:gd name="connsiteY10" fmla="*/ 502920 h 617220"/>
              <a:gd name="connsiteX11" fmla="*/ 114300 w 617220"/>
              <a:gd name="connsiteY11" fmla="*/ 114300 h 617220"/>
              <a:gd name="connsiteX12" fmla="*/ 502920 w 617220"/>
              <a:gd name="connsiteY12" fmla="*/ 1143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220" h="617220">
                <a:moveTo>
                  <a:pt x="571500" y="0"/>
                </a:moveTo>
                <a:lnTo>
                  <a:pt x="45720" y="0"/>
                </a:lnTo>
                <a:cubicBezTo>
                  <a:pt x="20470" y="0"/>
                  <a:pt x="0" y="20470"/>
                  <a:pt x="0" y="45720"/>
                </a:cubicBezTo>
                <a:lnTo>
                  <a:pt x="0" y="571500"/>
                </a:lnTo>
                <a:cubicBezTo>
                  <a:pt x="0" y="596750"/>
                  <a:pt x="20470" y="617220"/>
                  <a:pt x="45720" y="617220"/>
                </a:cubicBezTo>
                <a:lnTo>
                  <a:pt x="571500" y="617220"/>
                </a:lnTo>
                <a:cubicBezTo>
                  <a:pt x="596750" y="617220"/>
                  <a:pt x="617220" y="596750"/>
                  <a:pt x="617220" y="571500"/>
                </a:cubicBezTo>
                <a:lnTo>
                  <a:pt x="617220" y="45720"/>
                </a:lnTo>
                <a:cubicBezTo>
                  <a:pt x="617220" y="20470"/>
                  <a:pt x="596750" y="0"/>
                  <a:pt x="571500" y="0"/>
                </a:cubicBezTo>
                <a:close/>
                <a:moveTo>
                  <a:pt x="502920" y="502920"/>
                </a:moveTo>
                <a:lnTo>
                  <a:pt x="114300" y="502920"/>
                </a:lnTo>
                <a:lnTo>
                  <a:pt x="114300" y="114300"/>
                </a:lnTo>
                <a:lnTo>
                  <a:pt x="502920" y="1143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CD00286-D4F2-119B-5C73-63421DA971EB}"/>
              </a:ext>
            </a:extLst>
          </p:cNvPr>
          <p:cNvSpPr/>
          <p:nvPr/>
        </p:nvSpPr>
        <p:spPr>
          <a:xfrm>
            <a:off x="7339521" y="5749967"/>
            <a:ext cx="14709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Accelerators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8EE6773-96AC-E2F7-1EDB-351CEF76914A}"/>
              </a:ext>
            </a:extLst>
          </p:cNvPr>
          <p:cNvCxnSpPr>
            <a:cxnSpLocks/>
          </p:cNvCxnSpPr>
          <p:nvPr/>
        </p:nvCxnSpPr>
        <p:spPr>
          <a:xfrm>
            <a:off x="6123702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2D3EB87-B02A-7D30-29D7-2BF9ED7F4857}"/>
              </a:ext>
            </a:extLst>
          </p:cNvPr>
          <p:cNvGrpSpPr/>
          <p:nvPr/>
        </p:nvGrpSpPr>
        <p:grpSpPr>
          <a:xfrm>
            <a:off x="2491921" y="4716784"/>
            <a:ext cx="3701074" cy="615553"/>
            <a:chOff x="2491921" y="4716784"/>
            <a:chExt cx="3701074" cy="61555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29204EE-14EE-1BC0-AC1C-455660AAED96}"/>
                </a:ext>
              </a:extLst>
            </p:cNvPr>
            <p:cNvSpPr/>
            <p:nvPr/>
          </p:nvSpPr>
          <p:spPr>
            <a:xfrm>
              <a:off x="2984179" y="4716784"/>
              <a:ext cx="320881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Quick, accurate, and energy-efficient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analysis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40AB306-91B2-0C2E-ED72-D72A8F0D8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4750240"/>
              <a:ext cx="548640" cy="5486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64C19D1-6D30-4C46-6212-D6061967E930}"/>
              </a:ext>
            </a:extLst>
          </p:cNvPr>
          <p:cNvGrpSpPr/>
          <p:nvPr/>
        </p:nvGrpSpPr>
        <p:grpSpPr>
          <a:xfrm>
            <a:off x="2491921" y="5636081"/>
            <a:ext cx="3814619" cy="923330"/>
            <a:chOff x="2491921" y="5636081"/>
            <a:chExt cx="3814619" cy="92333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7BC036-B787-3747-A917-DE4189E4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5823426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92185C6-C746-4CA6-46ED-998A843BCF7F}"/>
                </a:ext>
              </a:extLst>
            </p:cNvPr>
            <p:cNvSpPr/>
            <p:nvPr/>
          </p:nvSpPr>
          <p:spPr>
            <a:xfrm>
              <a:off x="2946301" y="5636081"/>
              <a:ext cx="3360239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C006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Imperfections in sequencing data</a:t>
              </a:r>
              <a:b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impacts design choices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1" name="Graphic 97" descr="Filter with solid fill">
            <a:extLst>
              <a:ext uri="{FF2B5EF4-FFF2-40B4-BE49-F238E27FC236}">
                <a16:creationId xmlns:a16="http://schemas.microsoft.com/office/drawing/2014/main" id="{65228590-4235-FEEA-159E-F888FC5B6164}"/>
              </a:ext>
            </a:extLst>
          </p:cNvPr>
          <p:cNvSpPr/>
          <p:nvPr/>
        </p:nvSpPr>
        <p:spPr>
          <a:xfrm>
            <a:off x="7686382" y="1677020"/>
            <a:ext cx="777240" cy="777240"/>
          </a:xfrm>
          <a:custGeom>
            <a:avLst/>
            <a:gdLst>
              <a:gd name="connsiteX0" fmla="*/ 777240 w 777240"/>
              <a:gd name="connsiteY0" fmla="*/ 0 h 777240"/>
              <a:gd name="connsiteX1" fmla="*/ 0 w 777240"/>
              <a:gd name="connsiteY1" fmla="*/ 0 h 777240"/>
              <a:gd name="connsiteX2" fmla="*/ 342900 w 777240"/>
              <a:gd name="connsiteY2" fmla="*/ 342900 h 777240"/>
              <a:gd name="connsiteX3" fmla="*/ 342900 w 777240"/>
              <a:gd name="connsiteY3" fmla="*/ 685800 h 777240"/>
              <a:gd name="connsiteX4" fmla="*/ 342900 w 777240"/>
              <a:gd name="connsiteY4" fmla="*/ 777240 h 777240"/>
              <a:gd name="connsiteX5" fmla="*/ 434340 w 777240"/>
              <a:gd name="connsiteY5" fmla="*/ 685800 h 777240"/>
              <a:gd name="connsiteX6" fmla="*/ 434340 w 777240"/>
              <a:gd name="connsiteY6" fmla="*/ 34290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777240">
                <a:moveTo>
                  <a:pt x="777240" y="0"/>
                </a:moveTo>
                <a:lnTo>
                  <a:pt x="0" y="0"/>
                </a:lnTo>
                <a:lnTo>
                  <a:pt x="342900" y="342900"/>
                </a:lnTo>
                <a:lnTo>
                  <a:pt x="342900" y="685800"/>
                </a:lnTo>
                <a:lnTo>
                  <a:pt x="342900" y="777240"/>
                </a:lnTo>
                <a:lnTo>
                  <a:pt x="434340" y="685800"/>
                </a:lnTo>
                <a:lnTo>
                  <a:pt x="434340" y="3429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C42C352B-D7EB-88E9-7362-E4ADCEE070DF}"/>
              </a:ext>
            </a:extLst>
          </p:cNvPr>
          <p:cNvSpPr/>
          <p:nvPr/>
        </p:nvSpPr>
        <p:spPr>
          <a:xfrm>
            <a:off x="3217986" y="2724204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5F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A6B294A6-A5D8-0387-29E4-7D7244D0C379}"/>
              </a:ext>
            </a:extLst>
          </p:cNvPr>
          <p:cNvCxnSpPr>
            <a:cxnSpLocks/>
            <a:stCxn id="246" idx="0"/>
            <a:endCxn id="246" idx="4"/>
          </p:cNvCxnSpPr>
          <p:nvPr/>
        </p:nvCxnSpPr>
        <p:spPr>
          <a:xfrm>
            <a:off x="4588587" y="2724204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5BA1317C-5A03-74B2-22ED-313DE345CECD}"/>
              </a:ext>
            </a:extLst>
          </p:cNvPr>
          <p:cNvGrpSpPr/>
          <p:nvPr/>
        </p:nvGrpSpPr>
        <p:grpSpPr>
          <a:xfrm>
            <a:off x="4651787" y="2956272"/>
            <a:ext cx="1043823" cy="1450763"/>
            <a:chOff x="4651787" y="2956272"/>
            <a:chExt cx="1043823" cy="14507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9727DB1-6662-849A-B299-C2AFCB9C5445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43762CE-6C0B-426D-8622-8A802F19375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ECD726-A808-AF8C-1D1B-F88CB7B7FD84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F342C25-3E2F-9DB2-8E56-A1E6761E958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44E6078-9AFE-AFE4-4EC4-38C13ABEBA91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4DE6045-8B69-236F-5F01-27CC6751459E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3652ECC-52E5-503C-3B7A-E86DEF2A0088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2B298F6-07A8-495F-8DA6-F156325C0E03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5A87308-186F-4723-1FE3-0F2DBEE02820}"/>
              </a:ext>
            </a:extLst>
          </p:cNvPr>
          <p:cNvGrpSpPr/>
          <p:nvPr/>
        </p:nvGrpSpPr>
        <p:grpSpPr>
          <a:xfrm>
            <a:off x="3290824" y="3503457"/>
            <a:ext cx="724026" cy="300653"/>
            <a:chOff x="6981644" y="1976087"/>
            <a:chExt cx="959736" cy="398532"/>
          </a:xfrm>
        </p:grpSpPr>
        <p:pic>
          <p:nvPicPr>
            <p:cNvPr id="258" name="Graphic 257" descr="Heartbeat with solid fill">
              <a:extLst>
                <a:ext uri="{FF2B5EF4-FFF2-40B4-BE49-F238E27FC236}">
                  <a16:creationId xmlns:a16="http://schemas.microsoft.com/office/drawing/2014/main" id="{72D7C1A1-B034-3575-A5FF-6B3243AE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59" name="Graphic 258" descr="Heartbeat with solid fill">
              <a:extLst>
                <a:ext uri="{FF2B5EF4-FFF2-40B4-BE49-F238E27FC236}">
                  <a16:creationId xmlns:a16="http://schemas.microsoft.com/office/drawing/2014/main" id="{4995A846-1655-6046-917A-4EB39A00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0" name="Graphic 259" descr="Heartbeat with solid fill">
              <a:extLst>
                <a:ext uri="{FF2B5EF4-FFF2-40B4-BE49-F238E27FC236}">
                  <a16:creationId xmlns:a16="http://schemas.microsoft.com/office/drawing/2014/main" id="{2F87F9D1-0AD1-24FF-9246-7CDBC5D8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794A5AE-02AD-5749-C0F6-864818BCC0D3}"/>
              </a:ext>
            </a:extLst>
          </p:cNvPr>
          <p:cNvGrpSpPr/>
          <p:nvPr/>
        </p:nvGrpSpPr>
        <p:grpSpPr>
          <a:xfrm>
            <a:off x="3751019" y="3301350"/>
            <a:ext cx="724026" cy="300653"/>
            <a:chOff x="6981644" y="1976087"/>
            <a:chExt cx="959736" cy="398532"/>
          </a:xfrm>
        </p:grpSpPr>
        <p:pic>
          <p:nvPicPr>
            <p:cNvPr id="262" name="Graphic 261" descr="Heartbeat with solid fill">
              <a:extLst>
                <a:ext uri="{FF2B5EF4-FFF2-40B4-BE49-F238E27FC236}">
                  <a16:creationId xmlns:a16="http://schemas.microsoft.com/office/drawing/2014/main" id="{B9070F65-E0B1-AE1F-7120-17819B82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3" name="Graphic 262" descr="Heartbeat with solid fill">
              <a:extLst>
                <a:ext uri="{FF2B5EF4-FFF2-40B4-BE49-F238E27FC236}">
                  <a16:creationId xmlns:a16="http://schemas.microsoft.com/office/drawing/2014/main" id="{0D2ACB3A-381A-65BB-03AE-9385A494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4" name="Graphic 263" descr="Heartbeat with solid fill">
              <a:extLst>
                <a:ext uri="{FF2B5EF4-FFF2-40B4-BE49-F238E27FC236}">
                  <a16:creationId xmlns:a16="http://schemas.microsoft.com/office/drawing/2014/main" id="{632BF4B0-171A-BA77-96FE-0318DAA62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3E9E0CA-6455-8129-CA5C-E82275A4226E}"/>
              </a:ext>
            </a:extLst>
          </p:cNvPr>
          <p:cNvGrpSpPr/>
          <p:nvPr/>
        </p:nvGrpSpPr>
        <p:grpSpPr>
          <a:xfrm>
            <a:off x="3488064" y="3932881"/>
            <a:ext cx="724026" cy="300653"/>
            <a:chOff x="6981644" y="1976087"/>
            <a:chExt cx="959736" cy="398532"/>
          </a:xfrm>
        </p:grpSpPr>
        <p:pic>
          <p:nvPicPr>
            <p:cNvPr id="266" name="Graphic 265" descr="Heartbeat with solid fill">
              <a:extLst>
                <a:ext uri="{FF2B5EF4-FFF2-40B4-BE49-F238E27FC236}">
                  <a16:creationId xmlns:a16="http://schemas.microsoft.com/office/drawing/2014/main" id="{0A7C13B4-8119-8C93-5C13-F1113682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7" name="Graphic 266" descr="Heartbeat with solid fill">
              <a:extLst>
                <a:ext uri="{FF2B5EF4-FFF2-40B4-BE49-F238E27FC236}">
                  <a16:creationId xmlns:a16="http://schemas.microsoft.com/office/drawing/2014/main" id="{A90DFDF0-B352-280B-19BC-4B925A55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8" name="Graphic 267" descr="Heartbeat with solid fill">
              <a:extLst>
                <a:ext uri="{FF2B5EF4-FFF2-40B4-BE49-F238E27FC236}">
                  <a16:creationId xmlns:a16="http://schemas.microsoft.com/office/drawing/2014/main" id="{BD0D6AE2-1450-DB57-6822-478D0C42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7BEABFD-7A6E-7D01-A780-0D6578F408D8}"/>
              </a:ext>
            </a:extLst>
          </p:cNvPr>
          <p:cNvGrpSpPr/>
          <p:nvPr/>
        </p:nvGrpSpPr>
        <p:grpSpPr>
          <a:xfrm>
            <a:off x="3864103" y="4203346"/>
            <a:ext cx="724026" cy="300653"/>
            <a:chOff x="6981644" y="1976087"/>
            <a:chExt cx="959736" cy="398532"/>
          </a:xfrm>
        </p:grpSpPr>
        <p:pic>
          <p:nvPicPr>
            <p:cNvPr id="270" name="Graphic 269" descr="Heartbeat with solid fill">
              <a:extLst>
                <a:ext uri="{FF2B5EF4-FFF2-40B4-BE49-F238E27FC236}">
                  <a16:creationId xmlns:a16="http://schemas.microsoft.com/office/drawing/2014/main" id="{D20E0FE7-64E4-0E23-6F06-566F71916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1" name="Graphic 270" descr="Heartbeat with solid fill">
              <a:extLst>
                <a:ext uri="{FF2B5EF4-FFF2-40B4-BE49-F238E27FC236}">
                  <a16:creationId xmlns:a16="http://schemas.microsoft.com/office/drawing/2014/main" id="{E946E605-1370-054A-B38E-CD9FA380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72" name="Graphic 271" descr="Heartbeat with solid fill">
              <a:extLst>
                <a:ext uri="{FF2B5EF4-FFF2-40B4-BE49-F238E27FC236}">
                  <a16:creationId xmlns:a16="http://schemas.microsoft.com/office/drawing/2014/main" id="{4984B855-2477-FC26-8E09-2AE21980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E83CBA9-9A84-C094-2241-F8DA2367FA0E}"/>
              </a:ext>
            </a:extLst>
          </p:cNvPr>
          <p:cNvGrpSpPr/>
          <p:nvPr/>
        </p:nvGrpSpPr>
        <p:grpSpPr>
          <a:xfrm>
            <a:off x="3816139" y="2806705"/>
            <a:ext cx="724031" cy="300652"/>
            <a:chOff x="6981638" y="1976087"/>
            <a:chExt cx="959742" cy="398530"/>
          </a:xfrm>
        </p:grpSpPr>
        <p:pic>
          <p:nvPicPr>
            <p:cNvPr id="274" name="Graphic 273" descr="Heartbeat with solid fill">
              <a:extLst>
                <a:ext uri="{FF2B5EF4-FFF2-40B4-BE49-F238E27FC236}">
                  <a16:creationId xmlns:a16="http://schemas.microsoft.com/office/drawing/2014/main" id="{68683B22-7614-DFCA-53C4-52CE7B6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75" name="Graphic 274" descr="Heartbeat with solid fill">
              <a:extLst>
                <a:ext uri="{FF2B5EF4-FFF2-40B4-BE49-F238E27FC236}">
                  <a16:creationId xmlns:a16="http://schemas.microsoft.com/office/drawing/2014/main" id="{A8F9529D-2B95-86A7-336F-3E84F32C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76" name="Graphic 275" descr="Heartbeat with solid fill">
              <a:extLst>
                <a:ext uri="{FF2B5EF4-FFF2-40B4-BE49-F238E27FC236}">
                  <a16:creationId xmlns:a16="http://schemas.microsoft.com/office/drawing/2014/main" id="{23ABA01A-421E-2907-D81F-5B2CCC3E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FE82DB4-467C-6BC9-6F72-6A5C7D0799D3}"/>
              </a:ext>
            </a:extLst>
          </p:cNvPr>
          <p:cNvGrpSpPr/>
          <p:nvPr/>
        </p:nvGrpSpPr>
        <p:grpSpPr>
          <a:xfrm>
            <a:off x="3840072" y="3712118"/>
            <a:ext cx="724026" cy="300653"/>
            <a:chOff x="6981644" y="1976087"/>
            <a:chExt cx="959736" cy="398532"/>
          </a:xfrm>
        </p:grpSpPr>
        <p:pic>
          <p:nvPicPr>
            <p:cNvPr id="278" name="Graphic 277" descr="Heartbeat with solid fill">
              <a:extLst>
                <a:ext uri="{FF2B5EF4-FFF2-40B4-BE49-F238E27FC236}">
                  <a16:creationId xmlns:a16="http://schemas.microsoft.com/office/drawing/2014/main" id="{EC2518DD-AC86-BEA9-ACC7-ED2D74D3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9" name="Graphic 278" descr="Heartbeat with solid fill">
              <a:extLst>
                <a:ext uri="{FF2B5EF4-FFF2-40B4-BE49-F238E27FC236}">
                  <a16:creationId xmlns:a16="http://schemas.microsoft.com/office/drawing/2014/main" id="{EA5C918A-3162-4E37-28A2-0DEE173B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80" name="Graphic 279" descr="Heartbeat with solid fill">
              <a:extLst>
                <a:ext uri="{FF2B5EF4-FFF2-40B4-BE49-F238E27FC236}">
                  <a16:creationId xmlns:a16="http://schemas.microsoft.com/office/drawing/2014/main" id="{45F899A8-3FEA-7DEA-33E1-19A2655B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10654604-9F23-96F3-5707-C50261BC455F}"/>
              </a:ext>
            </a:extLst>
          </p:cNvPr>
          <p:cNvGrpSpPr/>
          <p:nvPr/>
        </p:nvGrpSpPr>
        <p:grpSpPr>
          <a:xfrm>
            <a:off x="3526792" y="3041587"/>
            <a:ext cx="724031" cy="300652"/>
            <a:chOff x="6981638" y="1976087"/>
            <a:chExt cx="959742" cy="398530"/>
          </a:xfrm>
        </p:grpSpPr>
        <p:pic>
          <p:nvPicPr>
            <p:cNvPr id="282" name="Graphic 281" descr="Heartbeat with solid fill">
              <a:extLst>
                <a:ext uri="{FF2B5EF4-FFF2-40B4-BE49-F238E27FC236}">
                  <a16:creationId xmlns:a16="http://schemas.microsoft.com/office/drawing/2014/main" id="{5D8A6239-FCB1-28D6-5E74-A1123B37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83" name="Graphic 282" descr="Heartbeat with solid fill">
              <a:extLst>
                <a:ext uri="{FF2B5EF4-FFF2-40B4-BE49-F238E27FC236}">
                  <a16:creationId xmlns:a16="http://schemas.microsoft.com/office/drawing/2014/main" id="{4959DACA-DE9B-97A5-868B-86948CBD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84" name="Graphic 283" descr="Heartbeat with solid fill">
              <a:extLst>
                <a:ext uri="{FF2B5EF4-FFF2-40B4-BE49-F238E27FC236}">
                  <a16:creationId xmlns:a16="http://schemas.microsoft.com/office/drawing/2014/main" id="{765836DF-8909-70DA-0448-6D86C1EF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D6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5" grpId="0" animBg="1"/>
      <p:bldP spid="104" grpId="0"/>
      <p:bldP spid="177" grpId="0" animBg="1"/>
      <p:bldP spid="178" grpId="0" animBg="1"/>
      <p:bldP spid="179" grpId="0" animBg="1"/>
      <p:bldP spid="180" grpId="0" animBg="1"/>
      <p:bldP spid="108" grpId="0"/>
      <p:bldP spid="109" grpId="0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111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110" grpId="0"/>
      <p:bldP spid="1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74C7-9EC8-504D-94C4-443E8AB7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18E3-C9E4-78B1-B746-D409B75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25F6B-219B-A354-2BEE-2AB83C29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Minimizer Sketching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124089-DA29-D07D-DB20-938B50F3E481}"/>
              </a:ext>
            </a:extLst>
          </p:cNvPr>
          <p:cNvSpPr/>
          <p:nvPr/>
        </p:nvSpPr>
        <p:spPr>
          <a:xfrm>
            <a:off x="3061295" y="2834322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D537-CDD3-1E70-CB5D-A974A9DC4459}"/>
              </a:ext>
            </a:extLst>
          </p:cNvPr>
          <p:cNvSpPr/>
          <p:nvPr/>
        </p:nvSpPr>
        <p:spPr>
          <a:xfrm>
            <a:off x="4333915" y="284179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EA02DBB-59F3-244C-8599-09C5E97A7C98}"/>
              </a:ext>
            </a:extLst>
          </p:cNvPr>
          <p:cNvSpPr/>
          <p:nvPr/>
        </p:nvSpPr>
        <p:spPr>
          <a:xfrm>
            <a:off x="774079" y="2824222"/>
            <a:ext cx="180551" cy="136017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E41648-1C4D-98AF-37DF-BFB4911B3214}"/>
              </a:ext>
            </a:extLst>
          </p:cNvPr>
          <p:cNvSpPr/>
          <p:nvPr/>
        </p:nvSpPr>
        <p:spPr>
          <a:xfrm rot="16200000">
            <a:off x="1926162" y="3770808"/>
            <a:ext cx="235136" cy="112320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63CA8-952E-4E1A-3BE6-BD297DB387B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190674" y="2967522"/>
            <a:ext cx="877134" cy="26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9E02ED-AFCF-509A-B85E-1DBCD585B7D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29165" y="3316418"/>
            <a:ext cx="738643" cy="525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14C6B-31B4-3C85-CF64-E5B832DDCCC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467656" y="3665314"/>
            <a:ext cx="600152" cy="305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F327F0-5C4C-2DCA-85B7-B4E19724EB2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06147" y="4015073"/>
            <a:ext cx="46166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1855A-85A2-2151-F3EE-09DA0BF8DCB2}"/>
              </a:ext>
            </a:extLst>
          </p:cNvPr>
          <p:cNvCxnSpPr>
            <a:cxnSpLocks/>
          </p:cNvCxnSpPr>
          <p:nvPr/>
        </p:nvCxnSpPr>
        <p:spPr>
          <a:xfrm>
            <a:off x="3865288" y="2967790"/>
            <a:ext cx="46080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C7C38-2007-66AE-1B36-1C945066FCD2}"/>
              </a:ext>
            </a:extLst>
          </p:cNvPr>
          <p:cNvSpPr/>
          <p:nvPr/>
        </p:nvSpPr>
        <p:spPr>
          <a:xfrm>
            <a:off x="4333915" y="319088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762ED-86FF-2D7C-2322-DF27A36FB426}"/>
              </a:ext>
            </a:extLst>
          </p:cNvPr>
          <p:cNvCxnSpPr>
            <a:cxnSpLocks/>
          </p:cNvCxnSpPr>
          <p:nvPr/>
        </p:nvCxnSpPr>
        <p:spPr>
          <a:xfrm flipV="1">
            <a:off x="3865288" y="3316885"/>
            <a:ext cx="460800" cy="191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B45AA-E0F7-B046-67C5-8F604DC88180}"/>
              </a:ext>
            </a:extLst>
          </p:cNvPr>
          <p:cNvSpPr/>
          <p:nvPr/>
        </p:nvSpPr>
        <p:spPr>
          <a:xfrm>
            <a:off x="4333915" y="353997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EA3DE-4620-F553-3750-2AD6C3E0E768}"/>
              </a:ext>
            </a:extLst>
          </p:cNvPr>
          <p:cNvCxnSpPr>
            <a:cxnSpLocks/>
          </p:cNvCxnSpPr>
          <p:nvPr/>
        </p:nvCxnSpPr>
        <p:spPr>
          <a:xfrm>
            <a:off x="3865288" y="366597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6FCF45-E5A5-2BBD-3C19-0FC992F3B5E4}"/>
              </a:ext>
            </a:extLst>
          </p:cNvPr>
          <p:cNvSpPr/>
          <p:nvPr/>
        </p:nvSpPr>
        <p:spPr>
          <a:xfrm>
            <a:off x="4333915" y="3889074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D0553-FFBD-9E51-8781-50F858395517}"/>
              </a:ext>
            </a:extLst>
          </p:cNvPr>
          <p:cNvCxnSpPr>
            <a:cxnSpLocks/>
          </p:cNvCxnSpPr>
          <p:nvPr/>
        </p:nvCxnSpPr>
        <p:spPr>
          <a:xfrm>
            <a:off x="3865288" y="401507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C30126-5C3D-7304-911B-374ED79DE568}"/>
              </a:ext>
            </a:extLst>
          </p:cNvPr>
          <p:cNvSpPr/>
          <p:nvPr/>
        </p:nvSpPr>
        <p:spPr>
          <a:xfrm>
            <a:off x="5744384" y="2812958"/>
            <a:ext cx="925743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noProof="0" dirty="0">
                <a:latin typeface=""/>
              </a:rPr>
              <a:t>Find</a:t>
            </a:r>
          </a:p>
          <a:p>
            <a:pPr lvl="0" algn="ctr" defTabSz="1600847"/>
            <a:r>
              <a:rPr kumimoji="0" lang="en-US" sz="16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Minimum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/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Window of </a:t>
                </a:r>
              </a:p>
              <a:p>
                <a:pPr algn="ctr"/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7997" y="3134979"/>
                <a:ext cx="1094659" cy="738664"/>
              </a:xfrm>
              <a:prstGeom prst="rect">
                <a:avLst/>
              </a:prstGeom>
              <a:blipFill>
                <a:blip r:embed="rId2"/>
                <a:stretch>
                  <a:fillRect l="-8475" t="-10227" r="-15254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/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Overlapping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r>
                  <a:rPr lang="en-US" sz="1600" b="1" dirty="0">
                    <a:latin typeface="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dirty="0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37" y="4494974"/>
                <a:ext cx="1385187" cy="492443"/>
              </a:xfrm>
              <a:prstGeom prst="rect">
                <a:avLst/>
              </a:prstGeom>
              <a:blipFill>
                <a:blip r:embed="rId3"/>
                <a:stretch>
                  <a:fillRect l="-9091" t="-12500" r="-81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08B2A-803D-1E37-D45D-452ECC3DA281}"/>
              </a:ext>
            </a:extLst>
          </p:cNvPr>
          <p:cNvSpPr/>
          <p:nvPr/>
        </p:nvSpPr>
        <p:spPr>
          <a:xfrm>
            <a:off x="1067474" y="2834322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0DF8A9-A545-7D1D-65B4-5AB53735697A}"/>
              </a:ext>
            </a:extLst>
          </p:cNvPr>
          <p:cNvSpPr/>
          <p:nvPr/>
        </p:nvSpPr>
        <p:spPr>
          <a:xfrm>
            <a:off x="1344456" y="353211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TATTACC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A3F67E-C2F8-C059-DCAF-7045A138273C}"/>
              </a:ext>
            </a:extLst>
          </p:cNvPr>
          <p:cNvSpPr/>
          <p:nvPr/>
        </p:nvSpPr>
        <p:spPr>
          <a:xfrm>
            <a:off x="1205965" y="3183218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08896FB-D47F-775D-0292-63B7D677AC80}"/>
              </a:ext>
            </a:extLst>
          </p:cNvPr>
          <p:cNvSpPr/>
          <p:nvPr/>
        </p:nvSpPr>
        <p:spPr>
          <a:xfrm>
            <a:off x="1482947" y="3881873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B0A6BB5-5A34-3732-74D9-C7150F595D24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>
            <a:off x="5053915" y="2967791"/>
            <a:ext cx="690469" cy="4938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8532F8B-058F-3561-BA90-509FACA51197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053915" y="3316885"/>
            <a:ext cx="690469" cy="14476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A10BC75-CCDB-E50F-8D1C-D82595EEA2DA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5053915" y="3461649"/>
            <a:ext cx="690469" cy="2043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62DF7D12-B121-085A-D0AB-BC1B31CE9184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53915" y="3461649"/>
            <a:ext cx="690469" cy="5534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04578-E114-CB3D-8384-34A556BDBECC}"/>
              </a:ext>
            </a:extLst>
          </p:cNvPr>
          <p:cNvSpPr/>
          <p:nvPr/>
        </p:nvSpPr>
        <p:spPr>
          <a:xfrm>
            <a:off x="7141683" y="333564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9FCF6D-4794-D82D-69A0-93D486CF1063}"/>
              </a:ext>
            </a:extLst>
          </p:cNvPr>
          <p:cNvCxnSpPr>
            <a:cxnSpLocks/>
          </p:cNvCxnSpPr>
          <p:nvPr/>
        </p:nvCxnSpPr>
        <p:spPr>
          <a:xfrm>
            <a:off x="7501683" y="3587648"/>
            <a:ext cx="0" cy="37421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878D33-449A-8B8B-CF59-8459686235CB}"/>
              </a:ext>
            </a:extLst>
          </p:cNvPr>
          <p:cNvSpPr/>
          <p:nvPr/>
        </p:nvSpPr>
        <p:spPr>
          <a:xfrm>
            <a:off x="6940083" y="396186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1D3F306-F302-48A3-FFF6-E540B15C21B2}"/>
              </a:ext>
            </a:extLst>
          </p:cNvPr>
          <p:cNvSpPr/>
          <p:nvPr/>
        </p:nvSpPr>
        <p:spPr>
          <a:xfrm rot="16200000">
            <a:off x="7404894" y="3752280"/>
            <a:ext cx="193578" cy="120288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3768E-75A3-BAB3-9FF4-8B7F38CF5F53}"/>
              </a:ext>
            </a:extLst>
          </p:cNvPr>
          <p:cNvSpPr txBox="1"/>
          <p:nvPr/>
        </p:nvSpPr>
        <p:spPr>
          <a:xfrm>
            <a:off x="6781146" y="4441043"/>
            <a:ext cx="1441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Sampled</a:t>
            </a:r>
          </a:p>
          <a:p>
            <a:pPr algn="ctr"/>
            <a:r>
              <a:rPr lang="en-US" sz="1600" b="1" dirty="0">
                <a:latin typeface=""/>
              </a:rPr>
              <a:t>k-</a:t>
            </a:r>
            <a:r>
              <a:rPr lang="en-US" sz="1600" b="1" dirty="0" err="1">
                <a:latin typeface=""/>
              </a:rPr>
              <a:t>mer</a:t>
            </a:r>
            <a:r>
              <a:rPr lang="en-US" sz="1600" b="1" dirty="0">
                <a:latin typeface=""/>
              </a:rPr>
              <a:t> (Minimizer)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2B83EFC-4B11-BE7B-B242-74D0ACC47CB4}"/>
              </a:ext>
            </a:extLst>
          </p:cNvPr>
          <p:cNvSpPr/>
          <p:nvPr/>
        </p:nvSpPr>
        <p:spPr>
          <a:xfrm>
            <a:off x="3061295" y="318321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7FBD9-03B2-922B-DFD1-2907859B72B7}"/>
              </a:ext>
            </a:extLst>
          </p:cNvPr>
          <p:cNvSpPr/>
          <p:nvPr/>
        </p:nvSpPr>
        <p:spPr>
          <a:xfrm>
            <a:off x="3061295" y="353211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A5B437-7110-B0F6-F4E6-6BC227E37521}"/>
              </a:ext>
            </a:extLst>
          </p:cNvPr>
          <p:cNvSpPr/>
          <p:nvPr/>
        </p:nvSpPr>
        <p:spPr>
          <a:xfrm>
            <a:off x="3061295" y="3881873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3B521B-C100-2D6A-7E13-4C7E2D4ED444}"/>
              </a:ext>
            </a:extLst>
          </p:cNvPr>
          <p:cNvSpPr/>
          <p:nvPr/>
        </p:nvSpPr>
        <p:spPr>
          <a:xfrm>
            <a:off x="8331482" y="3134681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</a:rPr>
              <a:t>Hash Table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A76A1D2-5D23-85EA-8130-B522C4D527F4}"/>
              </a:ext>
            </a:extLst>
          </p:cNvPr>
          <p:cNvSpPr/>
          <p:nvPr/>
        </p:nvSpPr>
        <p:spPr>
          <a:xfrm>
            <a:off x="1068294" y="2197183"/>
            <a:ext cx="1537853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GCTATTACCT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E9D6E3-370E-DA05-632A-35ED4FC3853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836401" y="2463583"/>
            <a:ext cx="820" cy="34596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73F442-FAC1-A8D9-5D83-FB40A9327988}"/>
              </a:ext>
            </a:extLst>
          </p:cNvPr>
          <p:cNvCxnSpPr>
            <a:cxnSpLocks/>
          </p:cNvCxnSpPr>
          <p:nvPr/>
        </p:nvCxnSpPr>
        <p:spPr>
          <a:xfrm>
            <a:off x="6670127" y="3461649"/>
            <a:ext cx="4572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CF001-5053-090E-B73D-3AD8FCF4052A}"/>
              </a:ext>
            </a:extLst>
          </p:cNvPr>
          <p:cNvCxnSpPr>
            <a:cxnSpLocks/>
          </p:cNvCxnSpPr>
          <p:nvPr/>
        </p:nvCxnSpPr>
        <p:spPr>
          <a:xfrm flipV="1">
            <a:off x="7865260" y="3461648"/>
            <a:ext cx="457200" cy="249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CF7A92D-65C2-173E-EF67-F09EA4BC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0" y="3940520"/>
            <a:ext cx="27432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6E7CEC-FE57-B5F9-A7EB-230B7D157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42" y="4462007"/>
            <a:ext cx="274320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166C2-18A2-6AFD-1F19-843C75E2E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55" y="2499405"/>
            <a:ext cx="27432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7528A-09FF-2318-0C51-30F0D6DD5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596" y="296892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EFB6-9FF3-BE32-1C55-E81CAAEA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6B3C6-0E34-020E-F66F-772B6DFC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815CD-BBDF-99E5-F1E1-24A87883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Spaced Seeding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69960-0B56-FC9A-7C79-E4EEA4C5721D}"/>
              </a:ext>
            </a:extLst>
          </p:cNvPr>
          <p:cNvCxnSpPr>
            <a:cxnSpLocks/>
          </p:cNvCxnSpPr>
          <p:nvPr/>
        </p:nvCxnSpPr>
        <p:spPr>
          <a:xfrm>
            <a:off x="2113410" y="2675820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8A079-AADF-0A40-DCFD-36BF07D4D0EC}"/>
              </a:ext>
            </a:extLst>
          </p:cNvPr>
          <p:cNvSpPr/>
          <p:nvPr/>
        </p:nvSpPr>
        <p:spPr>
          <a:xfrm>
            <a:off x="2574096" y="254262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noProof="0" dirty="0">
                <a:latin typeface=""/>
              </a:rPr>
              <a:t>Pattern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D2D387-1D33-828B-C8BB-104CFAF74BD9}"/>
              </a:ext>
            </a:extLst>
          </p:cNvPr>
          <p:cNvCxnSpPr>
            <a:cxnSpLocks/>
          </p:cNvCxnSpPr>
          <p:nvPr/>
        </p:nvCxnSpPr>
        <p:spPr>
          <a:xfrm>
            <a:off x="3650496" y="2674457"/>
            <a:ext cx="461993" cy="136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A92A30-FC09-7366-5BC4-3DFF1AC055EF}"/>
              </a:ext>
            </a:extLst>
          </p:cNvPr>
          <p:cNvSpPr/>
          <p:nvPr/>
        </p:nvSpPr>
        <p:spPr>
          <a:xfrm>
            <a:off x="4112489" y="254262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F0B11F-0B58-6F63-440B-BDC691187EA9}"/>
              </a:ext>
            </a:extLst>
          </p:cNvPr>
          <p:cNvSpPr/>
          <p:nvPr/>
        </p:nvSpPr>
        <p:spPr>
          <a:xfrm>
            <a:off x="961410" y="254262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0D8531-6BFF-1B95-C454-9806B74E6359}"/>
              </a:ext>
            </a:extLst>
          </p:cNvPr>
          <p:cNvSpPr/>
          <p:nvPr/>
        </p:nvSpPr>
        <p:spPr>
          <a:xfrm>
            <a:off x="961410" y="2974176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GATACTA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1749CD-C9E9-CC1B-F3EE-C57BC95D3CA5}"/>
              </a:ext>
            </a:extLst>
          </p:cNvPr>
          <p:cNvCxnSpPr>
            <a:cxnSpLocks/>
          </p:cNvCxnSpPr>
          <p:nvPr/>
        </p:nvCxnSpPr>
        <p:spPr>
          <a:xfrm>
            <a:off x="2113410" y="3107376"/>
            <a:ext cx="460686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D3A94B-2EAA-7FA7-C109-AB1B19A4A9D8}"/>
              </a:ext>
            </a:extLst>
          </p:cNvPr>
          <p:cNvCxnSpPr>
            <a:cxnSpLocks/>
          </p:cNvCxnSpPr>
          <p:nvPr/>
        </p:nvCxnSpPr>
        <p:spPr>
          <a:xfrm flipV="1">
            <a:off x="3650496" y="3104089"/>
            <a:ext cx="461993" cy="657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9DA620-57C8-C7DF-72A8-E8C65D341F10}"/>
              </a:ext>
            </a:extLst>
          </p:cNvPr>
          <p:cNvSpPr/>
          <p:nvPr/>
        </p:nvSpPr>
        <p:spPr>
          <a:xfrm>
            <a:off x="4112489" y="2974176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DC261F-11D3-C4E1-FA60-B96A534DE5B8}"/>
              </a:ext>
            </a:extLst>
          </p:cNvPr>
          <p:cNvSpPr/>
          <p:nvPr/>
        </p:nvSpPr>
        <p:spPr>
          <a:xfrm>
            <a:off x="961410" y="340657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GACACTA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DB23FA-176C-D7F5-6DAA-2DBD80BCBEA4}"/>
              </a:ext>
            </a:extLst>
          </p:cNvPr>
          <p:cNvCxnSpPr>
            <a:cxnSpLocks/>
          </p:cNvCxnSpPr>
          <p:nvPr/>
        </p:nvCxnSpPr>
        <p:spPr>
          <a:xfrm>
            <a:off x="2113410" y="3539770"/>
            <a:ext cx="460686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2C91F7-AC20-9D32-FCD3-077A1D4AD814}"/>
              </a:ext>
            </a:extLst>
          </p:cNvPr>
          <p:cNvCxnSpPr>
            <a:cxnSpLocks/>
          </p:cNvCxnSpPr>
          <p:nvPr/>
        </p:nvCxnSpPr>
        <p:spPr>
          <a:xfrm flipV="1">
            <a:off x="3650496" y="3538527"/>
            <a:ext cx="461993" cy="2486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2DC64C-5D94-87B4-1707-E3B73E99D12D}"/>
              </a:ext>
            </a:extLst>
          </p:cNvPr>
          <p:cNvSpPr/>
          <p:nvPr/>
        </p:nvSpPr>
        <p:spPr>
          <a:xfrm>
            <a:off x="4112489" y="340657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CA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693436-64A8-3E10-6D2C-58A8B05EDA6E}"/>
              </a:ext>
            </a:extLst>
          </p:cNvPr>
          <p:cNvCxnSpPr>
            <a:cxnSpLocks/>
          </p:cNvCxnSpPr>
          <p:nvPr/>
        </p:nvCxnSpPr>
        <p:spPr>
          <a:xfrm>
            <a:off x="5350889" y="2675820"/>
            <a:ext cx="4667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1AD23-948D-DB69-7B63-D536A4972921}"/>
              </a:ext>
            </a:extLst>
          </p:cNvPr>
          <p:cNvCxnSpPr>
            <a:cxnSpLocks/>
          </p:cNvCxnSpPr>
          <p:nvPr/>
        </p:nvCxnSpPr>
        <p:spPr>
          <a:xfrm flipV="1">
            <a:off x="5350889" y="3107376"/>
            <a:ext cx="466700" cy="32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0C45EF-6D77-9844-C67B-211457900140}"/>
              </a:ext>
            </a:extLst>
          </p:cNvPr>
          <p:cNvCxnSpPr>
            <a:cxnSpLocks/>
          </p:cNvCxnSpPr>
          <p:nvPr/>
        </p:nvCxnSpPr>
        <p:spPr>
          <a:xfrm flipV="1">
            <a:off x="5350889" y="3539770"/>
            <a:ext cx="466700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4641E0-C152-4C75-4601-BF19150D891E}"/>
              </a:ext>
            </a:extLst>
          </p:cNvPr>
          <p:cNvSpPr/>
          <p:nvPr/>
        </p:nvSpPr>
        <p:spPr>
          <a:xfrm>
            <a:off x="7080050" y="254982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24C3E0-13FB-1AD4-AB02-3EB569A10F39}"/>
              </a:ext>
            </a:extLst>
          </p:cNvPr>
          <p:cNvCxnSpPr>
            <a:cxnSpLocks/>
          </p:cNvCxnSpPr>
          <p:nvPr/>
        </p:nvCxnSpPr>
        <p:spPr>
          <a:xfrm>
            <a:off x="6609589" y="2672204"/>
            <a:ext cx="470461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11556-E170-64D7-F06F-AECC603AA06B}"/>
              </a:ext>
            </a:extLst>
          </p:cNvPr>
          <p:cNvSpPr/>
          <p:nvPr/>
        </p:nvSpPr>
        <p:spPr>
          <a:xfrm>
            <a:off x="7080050" y="298137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48465A-6773-8672-1BD7-5DA67E6D93D6}"/>
              </a:ext>
            </a:extLst>
          </p:cNvPr>
          <p:cNvCxnSpPr>
            <a:cxnSpLocks/>
          </p:cNvCxnSpPr>
          <p:nvPr/>
        </p:nvCxnSpPr>
        <p:spPr>
          <a:xfrm flipV="1">
            <a:off x="6611527" y="3105732"/>
            <a:ext cx="468523" cy="15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70869-8479-991E-7883-D428BE418F06}"/>
              </a:ext>
            </a:extLst>
          </p:cNvPr>
          <p:cNvSpPr/>
          <p:nvPr/>
        </p:nvSpPr>
        <p:spPr>
          <a:xfrm>
            <a:off x="7080050" y="341377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4A540-6F13-0F15-DEA4-2BAB186C1C64}"/>
              </a:ext>
            </a:extLst>
          </p:cNvPr>
          <p:cNvCxnSpPr>
            <a:cxnSpLocks/>
          </p:cNvCxnSpPr>
          <p:nvPr/>
        </p:nvCxnSpPr>
        <p:spPr>
          <a:xfrm>
            <a:off x="6619364" y="3539770"/>
            <a:ext cx="460686" cy="124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666A54-954A-0E22-29ED-05CA21616F96}"/>
              </a:ext>
            </a:extLst>
          </p:cNvPr>
          <p:cNvSpPr/>
          <p:nvPr/>
        </p:nvSpPr>
        <p:spPr>
          <a:xfrm>
            <a:off x="3923928" y="2420888"/>
            <a:ext cx="1618922" cy="1388752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11B2E-1BEE-2F0C-A31E-6CA5935B4B19}"/>
              </a:ext>
            </a:extLst>
          </p:cNvPr>
          <p:cNvSpPr txBox="1"/>
          <p:nvPr/>
        </p:nvSpPr>
        <p:spPr>
          <a:xfrm>
            <a:off x="4012852" y="3841199"/>
            <a:ext cx="1441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Spaced Seeds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898C9BC-E361-EE7F-ECF6-027165915B1D}"/>
              </a:ext>
            </a:extLst>
          </p:cNvPr>
          <p:cNvSpPr/>
          <p:nvPr/>
        </p:nvSpPr>
        <p:spPr>
          <a:xfrm>
            <a:off x="5817589" y="254262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945E2A-4D01-2C2B-FF77-B2F45584B863}"/>
              </a:ext>
            </a:extLst>
          </p:cNvPr>
          <p:cNvSpPr/>
          <p:nvPr/>
        </p:nvSpPr>
        <p:spPr>
          <a:xfrm>
            <a:off x="5817589" y="297417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BF77C1D-05DF-9127-1288-F45FC79261C9}"/>
              </a:ext>
            </a:extLst>
          </p:cNvPr>
          <p:cNvSpPr/>
          <p:nvPr/>
        </p:nvSpPr>
        <p:spPr>
          <a:xfrm>
            <a:off x="5817589" y="340657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798A825-8017-5574-3EB7-0F6FCBEDD9F4}"/>
              </a:ext>
            </a:extLst>
          </p:cNvPr>
          <p:cNvSpPr/>
          <p:nvPr/>
        </p:nvSpPr>
        <p:spPr>
          <a:xfrm>
            <a:off x="2574096" y="2974176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noProof="0" dirty="0">
                <a:latin typeface=""/>
              </a:rPr>
              <a:t>Pattern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DEC85EC-E56C-93E5-88EC-E86281244CE4}"/>
              </a:ext>
            </a:extLst>
          </p:cNvPr>
          <p:cNvSpPr/>
          <p:nvPr/>
        </p:nvSpPr>
        <p:spPr>
          <a:xfrm>
            <a:off x="2574096" y="340657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noProof="0" dirty="0">
                <a:latin typeface=""/>
              </a:rPr>
              <a:t>Pattern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247DE7-5434-930A-3BE9-EBD1355C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36" y="2204285"/>
            <a:ext cx="27432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52FBB9-A9D1-1F28-D9B1-5CC41C21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29" y="2085789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2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E92D0-67D7-6068-63B6-61A6E089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D2D25-A550-1769-DFFA-10868522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CB77B0-9997-1F17-17D5-7B12CE6A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Strobemer</a:t>
            </a:r>
            <a:r>
              <a:rPr lang="en-US" dirty="0"/>
              <a:t> Sketches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02402-2476-B48E-0E69-0331092F6C81}"/>
              </a:ext>
            </a:extLst>
          </p:cNvPr>
          <p:cNvCxnSpPr>
            <a:cxnSpLocks/>
          </p:cNvCxnSpPr>
          <p:nvPr/>
        </p:nvCxnSpPr>
        <p:spPr>
          <a:xfrm>
            <a:off x="3400835" y="2883854"/>
            <a:ext cx="469078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6C383-51A3-ECCD-3FD2-2AB730D9DB85}"/>
              </a:ext>
            </a:extLst>
          </p:cNvPr>
          <p:cNvCxnSpPr>
            <a:cxnSpLocks/>
          </p:cNvCxnSpPr>
          <p:nvPr/>
        </p:nvCxnSpPr>
        <p:spPr>
          <a:xfrm>
            <a:off x="3400835" y="3359643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5EE72-B8CC-02BD-90C6-E6142BA6BA0D}"/>
              </a:ext>
            </a:extLst>
          </p:cNvPr>
          <p:cNvCxnSpPr>
            <a:cxnSpLocks/>
          </p:cNvCxnSpPr>
          <p:nvPr/>
        </p:nvCxnSpPr>
        <p:spPr>
          <a:xfrm>
            <a:off x="4491623" y="2883854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866F5-FFC1-86F1-7580-368512B53BD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491623" y="3357938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E7A50-FF56-9248-7D87-BA76F889328F}"/>
              </a:ext>
            </a:extLst>
          </p:cNvPr>
          <p:cNvCxnSpPr>
            <a:cxnSpLocks/>
          </p:cNvCxnSpPr>
          <p:nvPr/>
        </p:nvCxnSpPr>
        <p:spPr>
          <a:xfrm>
            <a:off x="3400835" y="3818431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D1364-2281-C7AE-C573-660656CC1B5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4491623" y="3804653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24262D-3A58-6E79-C638-64131455A5D5}"/>
              </a:ext>
            </a:extLst>
          </p:cNvPr>
          <p:cNvCxnSpPr>
            <a:cxnSpLocks/>
          </p:cNvCxnSpPr>
          <p:nvPr/>
        </p:nvCxnSpPr>
        <p:spPr>
          <a:xfrm>
            <a:off x="6678092" y="288385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C28D3F-4C88-7B6B-3E0D-9EB885910D20}"/>
              </a:ext>
            </a:extLst>
          </p:cNvPr>
          <p:cNvCxnSpPr>
            <a:cxnSpLocks/>
          </p:cNvCxnSpPr>
          <p:nvPr/>
        </p:nvCxnSpPr>
        <p:spPr>
          <a:xfrm flipV="1">
            <a:off x="6678092" y="3322502"/>
            <a:ext cx="460800" cy="74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6898D-B08E-EE37-BC6C-9D266F6D5EFA}"/>
              </a:ext>
            </a:extLst>
          </p:cNvPr>
          <p:cNvCxnSpPr>
            <a:cxnSpLocks/>
          </p:cNvCxnSpPr>
          <p:nvPr/>
        </p:nvCxnSpPr>
        <p:spPr>
          <a:xfrm>
            <a:off x="6678091" y="3753503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63084-E055-2D76-5658-9A1E66A558F3}"/>
              </a:ext>
            </a:extLst>
          </p:cNvPr>
          <p:cNvCxnSpPr>
            <a:cxnSpLocks/>
          </p:cNvCxnSpPr>
          <p:nvPr/>
        </p:nvCxnSpPr>
        <p:spPr>
          <a:xfrm flipV="1">
            <a:off x="7804917" y="2883854"/>
            <a:ext cx="468523" cy="1072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0BECE7-14DB-B496-AD73-005DF16772FE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7804917" y="3319215"/>
            <a:ext cx="468523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21255D-2103-A300-850D-FF0F56135E38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812754" y="3753503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41AF22-960E-D2BF-42C5-47E91EE33AF6}"/>
              </a:ext>
            </a:extLst>
          </p:cNvPr>
          <p:cNvSpPr/>
          <p:nvPr/>
        </p:nvSpPr>
        <p:spPr>
          <a:xfrm>
            <a:off x="261959" y="2750654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dirty="0">
                <a:latin typeface="PT Mono" panose="02060509020205020204" pitchFamily="49" charset="77"/>
              </a:rPr>
              <a:t>GCTATTACCTTAATGTGATGGAC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4AA2B-FE7C-B308-1B55-9489ECEBB83B}"/>
              </a:ext>
            </a:extLst>
          </p:cNvPr>
          <p:cNvSpPr/>
          <p:nvPr/>
        </p:nvSpPr>
        <p:spPr>
          <a:xfrm>
            <a:off x="323528" y="2759655"/>
            <a:ext cx="565200" cy="247517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B75D5-6B8D-FA23-532B-2A209A69848F}"/>
              </a:ext>
            </a:extLst>
          </p:cNvPr>
          <p:cNvSpPr/>
          <p:nvPr/>
        </p:nvSpPr>
        <p:spPr>
          <a:xfrm>
            <a:off x="1558528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6B46D1-6FB9-D6F8-18DB-914B4D72C375}"/>
              </a:ext>
            </a:extLst>
          </p:cNvPr>
          <p:cNvSpPr/>
          <p:nvPr/>
        </p:nvSpPr>
        <p:spPr>
          <a:xfrm>
            <a:off x="2782664" y="2759655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926747-B666-5387-E718-0C334A062A77}"/>
              </a:ext>
            </a:extLst>
          </p:cNvPr>
          <p:cNvSpPr/>
          <p:nvPr/>
        </p:nvSpPr>
        <p:spPr>
          <a:xfrm>
            <a:off x="261959" y="3222096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dirty="0">
                <a:latin typeface="PT Mono" panose="02060509020205020204" pitchFamily="49" charset="77"/>
              </a:rPr>
              <a:t>GCTATCCCCTTAATGGGATGGAC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4C0D8-8123-718D-8937-AB328068FA63}"/>
              </a:ext>
            </a:extLst>
          </p:cNvPr>
          <p:cNvSpPr/>
          <p:nvPr/>
        </p:nvSpPr>
        <p:spPr>
          <a:xfrm>
            <a:off x="313254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A310C-F6DE-8824-FC44-2AACDEA5AD50}"/>
              </a:ext>
            </a:extLst>
          </p:cNvPr>
          <p:cNvSpPr/>
          <p:nvPr/>
        </p:nvSpPr>
        <p:spPr>
          <a:xfrm>
            <a:off x="1558528" y="3235752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CEFB8E-1A71-A204-166E-8C4FA42E0240}"/>
              </a:ext>
            </a:extLst>
          </p:cNvPr>
          <p:cNvSpPr/>
          <p:nvPr/>
        </p:nvSpPr>
        <p:spPr>
          <a:xfrm>
            <a:off x="2771800" y="3235752"/>
            <a:ext cx="592521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25F8C3-E492-42DA-E611-C7E7CF5D5988}"/>
              </a:ext>
            </a:extLst>
          </p:cNvPr>
          <p:cNvSpPr/>
          <p:nvPr/>
        </p:nvSpPr>
        <p:spPr>
          <a:xfrm>
            <a:off x="3868750" y="2750654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Link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D6C883-1379-7DFB-D6F2-3FD02CF26B77}"/>
              </a:ext>
            </a:extLst>
          </p:cNvPr>
          <p:cNvSpPr/>
          <p:nvPr/>
        </p:nvSpPr>
        <p:spPr>
          <a:xfrm>
            <a:off x="4960699" y="2750654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1D105D-22A1-3242-4922-467B7A36FC15}"/>
              </a:ext>
            </a:extLst>
          </p:cNvPr>
          <p:cNvSpPr/>
          <p:nvPr/>
        </p:nvSpPr>
        <p:spPr>
          <a:xfrm>
            <a:off x="4960699" y="3224738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BE8DEEE-2F49-9D15-1A7B-4857CD9B3FF8}"/>
              </a:ext>
            </a:extLst>
          </p:cNvPr>
          <p:cNvSpPr/>
          <p:nvPr/>
        </p:nvSpPr>
        <p:spPr>
          <a:xfrm>
            <a:off x="261959" y="3685231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dirty="0">
                <a:latin typeface="PT Mono" panose="02060509020205020204" pitchFamily="49" charset="77"/>
              </a:rPr>
              <a:t>GCCCTCCCCTTAAAGGGAATGGA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803F-AF13-ACD0-7AD9-4E812FB7DDE9}"/>
              </a:ext>
            </a:extLst>
          </p:cNvPr>
          <p:cNvSpPr/>
          <p:nvPr/>
        </p:nvSpPr>
        <p:spPr>
          <a:xfrm>
            <a:off x="611560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5BD94F-4645-609F-E0C7-8FA8F999B5E8}"/>
              </a:ext>
            </a:extLst>
          </p:cNvPr>
          <p:cNvSpPr/>
          <p:nvPr/>
        </p:nvSpPr>
        <p:spPr>
          <a:xfrm>
            <a:off x="1702544" y="36894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9B9E38-E830-2CAC-BE8D-EF9D5D6737EA}"/>
              </a:ext>
            </a:extLst>
          </p:cNvPr>
          <p:cNvSpPr/>
          <p:nvPr/>
        </p:nvSpPr>
        <p:spPr>
          <a:xfrm>
            <a:off x="2891358" y="3689454"/>
            <a:ext cx="622569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7DDB839-C6E1-EC87-FF92-261B2E70BCAB}"/>
              </a:ext>
            </a:extLst>
          </p:cNvPr>
          <p:cNvSpPr/>
          <p:nvPr/>
        </p:nvSpPr>
        <p:spPr>
          <a:xfrm>
            <a:off x="4960699" y="3671453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CCTCTAAATGGA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3B60BB-83B1-DCAF-F254-CCDD5E06698C}"/>
              </a:ext>
            </a:extLst>
          </p:cNvPr>
          <p:cNvSpPr/>
          <p:nvPr/>
        </p:nvSpPr>
        <p:spPr>
          <a:xfrm>
            <a:off x="8273440" y="275785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D9B957-0C7F-02AB-178B-8346B05E92F3}"/>
              </a:ext>
            </a:extLst>
          </p:cNvPr>
          <p:cNvSpPr/>
          <p:nvPr/>
        </p:nvSpPr>
        <p:spPr>
          <a:xfrm>
            <a:off x="8273440" y="319321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44EFF1-B34D-DC4B-AA54-05CEB02040AD}"/>
              </a:ext>
            </a:extLst>
          </p:cNvPr>
          <p:cNvSpPr/>
          <p:nvPr/>
        </p:nvSpPr>
        <p:spPr>
          <a:xfrm>
            <a:off x="8273440" y="362750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851682-C749-6BBF-B0F5-770651013A3F}"/>
              </a:ext>
            </a:extLst>
          </p:cNvPr>
          <p:cNvCxnSpPr>
            <a:cxnSpLocks/>
            <a:stCxn id="37" idx="0"/>
            <a:endCxn id="29" idx="2"/>
          </p:cNvCxnSpPr>
          <p:nvPr/>
        </p:nvCxnSpPr>
        <p:spPr>
          <a:xfrm flipH="1" flipV="1">
            <a:off x="894160" y="3937853"/>
            <a:ext cx="1145020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86363B-9718-3B45-96CF-988587E3931F}"/>
              </a:ext>
            </a:extLst>
          </p:cNvPr>
          <p:cNvSpPr txBox="1"/>
          <p:nvPr/>
        </p:nvSpPr>
        <p:spPr>
          <a:xfrm>
            <a:off x="382476" y="4205187"/>
            <a:ext cx="33134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2F528E"/>
                </a:solidFill>
                <a:latin typeface=""/>
              </a:rPr>
              <a:t>Selected k-</a:t>
            </a:r>
            <a:r>
              <a:rPr lang="en-US" sz="1600" b="1" dirty="0" err="1">
                <a:solidFill>
                  <a:srgbClr val="2F528E"/>
                </a:solidFill>
                <a:latin typeface=""/>
              </a:rPr>
              <a:t>mers</a:t>
            </a:r>
            <a:r>
              <a:rPr lang="en-US" sz="1600" b="1" dirty="0">
                <a:solidFill>
                  <a:srgbClr val="2F528E"/>
                </a:solidFill>
                <a:latin typeface=""/>
              </a:rPr>
              <a:t> (e.g., minimizers)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139E6A-7F87-92C5-2835-42B010C6D691}"/>
              </a:ext>
            </a:extLst>
          </p:cNvPr>
          <p:cNvCxnSpPr>
            <a:cxnSpLocks/>
            <a:stCxn id="37" idx="0"/>
            <a:endCxn id="30" idx="2"/>
          </p:cNvCxnSpPr>
          <p:nvPr/>
        </p:nvCxnSpPr>
        <p:spPr>
          <a:xfrm flipH="1" flipV="1">
            <a:off x="1985144" y="3937853"/>
            <a:ext cx="54036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0B06B5-B704-6E30-1666-DE195DABB6A1}"/>
              </a:ext>
            </a:extLst>
          </p:cNvPr>
          <p:cNvCxnSpPr>
            <a:cxnSpLocks/>
            <a:stCxn id="37" idx="0"/>
            <a:endCxn id="31" idx="2"/>
          </p:cNvCxnSpPr>
          <p:nvPr/>
        </p:nvCxnSpPr>
        <p:spPr>
          <a:xfrm flipV="1">
            <a:off x="2039180" y="3937853"/>
            <a:ext cx="1163463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789B52-022D-C0DB-71DC-A0FBA4F09AD7}"/>
              </a:ext>
            </a:extLst>
          </p:cNvPr>
          <p:cNvSpPr/>
          <p:nvPr/>
        </p:nvSpPr>
        <p:spPr>
          <a:xfrm>
            <a:off x="4760110" y="2609681"/>
            <a:ext cx="2149416" cy="1531207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5ED545-706F-478A-2D0D-F2332C2B2C37}"/>
              </a:ext>
            </a:extLst>
          </p:cNvPr>
          <p:cNvSpPr txBox="1"/>
          <p:nvPr/>
        </p:nvSpPr>
        <p:spPr>
          <a:xfrm>
            <a:off x="5262553" y="4205187"/>
            <a:ext cx="11445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Strobemers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BA9CF76-75AD-2119-1068-F80826583325}"/>
              </a:ext>
            </a:extLst>
          </p:cNvPr>
          <p:cNvSpPr/>
          <p:nvPr/>
        </p:nvSpPr>
        <p:spPr>
          <a:xfrm>
            <a:off x="7145842" y="275065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917B6B-D130-31A9-08E0-F0E60DD6DFAF}"/>
              </a:ext>
            </a:extLst>
          </p:cNvPr>
          <p:cNvSpPr/>
          <p:nvPr/>
        </p:nvSpPr>
        <p:spPr>
          <a:xfrm>
            <a:off x="7145842" y="317947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6A69E19-BBC3-DADB-4F43-7914ADD67870}"/>
              </a:ext>
            </a:extLst>
          </p:cNvPr>
          <p:cNvSpPr/>
          <p:nvPr/>
        </p:nvSpPr>
        <p:spPr>
          <a:xfrm>
            <a:off x="7145842" y="361391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1E68E00-4D50-65DA-B542-6A8FD7AC2001}"/>
              </a:ext>
            </a:extLst>
          </p:cNvPr>
          <p:cNvSpPr/>
          <p:nvPr/>
        </p:nvSpPr>
        <p:spPr>
          <a:xfrm>
            <a:off x="3868750" y="3217751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Link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E15E5EE-AC0C-C141-7DFD-C7E29842228B}"/>
              </a:ext>
            </a:extLst>
          </p:cNvPr>
          <p:cNvSpPr/>
          <p:nvPr/>
        </p:nvSpPr>
        <p:spPr>
          <a:xfrm>
            <a:off x="3868750" y="3683898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Link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8F72341-5AE4-EEC3-F467-F29FDD46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" y="4190273"/>
            <a:ext cx="274320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B23BA62-0490-0873-3FC4-9B9E6784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90" y="2412797"/>
            <a:ext cx="274320" cy="2743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619820-4ACC-4CF4-D2B2-2C0B0027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99" y="419113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0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Sketching and Seed Matching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082D4-6A5A-073D-D837-C225061268DC}"/>
              </a:ext>
            </a:extLst>
          </p:cNvPr>
          <p:cNvSpPr>
            <a:spLocks noChangeAspect="1"/>
          </p:cNvSpPr>
          <p:nvPr/>
        </p:nvSpPr>
        <p:spPr>
          <a:xfrm>
            <a:off x="5832474" y="1465438"/>
            <a:ext cx="2987994" cy="413999"/>
          </a:xfrm>
          <a:prstGeom prst="roundRect">
            <a:avLst/>
          </a:prstGeom>
          <a:solidFill>
            <a:srgbClr val="F8F4E2"/>
          </a:solidFill>
          <a:ln w="31750" cap="flat" cmpd="sng" algn="ctr">
            <a:solidFill>
              <a:srgbClr val="BF900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CAGGCTATAACCCTAATGTTGC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03068-D7DA-3F26-6CF5-CB131D65CFB2}"/>
              </a:ext>
            </a:extLst>
          </p:cNvPr>
          <p:cNvSpPr txBox="1"/>
          <p:nvPr/>
        </p:nvSpPr>
        <p:spPr>
          <a:xfrm>
            <a:off x="1666619" y="1165373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Target 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2FC592-F90D-5BDA-7FDA-76432A40B5A3}"/>
              </a:ext>
            </a:extLst>
          </p:cNvPr>
          <p:cNvSpPr/>
          <p:nvPr/>
        </p:nvSpPr>
        <p:spPr>
          <a:xfrm>
            <a:off x="1667735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9314E-2EFC-9146-AEA0-D8D818E8A9C9}"/>
              </a:ext>
            </a:extLst>
          </p:cNvPr>
          <p:cNvSpPr txBox="1"/>
          <p:nvPr/>
        </p:nvSpPr>
        <p:spPr>
          <a:xfrm>
            <a:off x="7203038" y="1165373"/>
            <a:ext cx="16174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Query Sequence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4532B-D098-9546-ECDD-AF5F1197A490}"/>
              </a:ext>
            </a:extLst>
          </p:cNvPr>
          <p:cNvSpPr/>
          <p:nvPr/>
        </p:nvSpPr>
        <p:spPr>
          <a:xfrm>
            <a:off x="1667735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33CF1-427F-041E-989D-8D977FECE295}"/>
              </a:ext>
            </a:extLst>
          </p:cNvPr>
          <p:cNvSpPr txBox="1"/>
          <p:nvPr/>
        </p:nvSpPr>
        <p:spPr>
          <a:xfrm>
            <a:off x="2745735" y="5814732"/>
            <a:ext cx="1077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Hash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A064F-3E8C-2951-73E9-4CD4A237F1F5}"/>
              </a:ext>
            </a:extLst>
          </p:cNvPr>
          <p:cNvSpPr txBox="1"/>
          <p:nvPr/>
        </p:nvSpPr>
        <p:spPr>
          <a:xfrm rot="16200000">
            <a:off x="164708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790FB4A-3351-AF43-5569-280B0323016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307164" y="4233028"/>
            <a:ext cx="872562" cy="1644904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2E888-D087-EEC7-9471-D3ADD6283C2F}"/>
              </a:ext>
            </a:extLst>
          </p:cNvPr>
          <p:cNvSpPr txBox="1"/>
          <p:nvPr/>
        </p:nvSpPr>
        <p:spPr>
          <a:xfrm rot="16200000">
            <a:off x="6413933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1C4"/>
                </a:solidFill>
                <a:latin typeface=""/>
              </a:rPr>
              <a:t>Query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3ED71-FACF-8FCB-EB30-14454EDF2C45}"/>
              </a:ext>
            </a:extLst>
          </p:cNvPr>
          <p:cNvSpPr txBox="1"/>
          <p:nvPr/>
        </p:nvSpPr>
        <p:spPr>
          <a:xfrm>
            <a:off x="5049806" y="5215535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537F30"/>
                </a:solidFill>
                <a:latin typeface=""/>
              </a:rPr>
              <a:t>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525C-D8F7-A20E-A420-2BE99B721D17}"/>
              </a:ext>
            </a:extLst>
          </p:cNvPr>
          <p:cNvSpPr txBox="1"/>
          <p:nvPr/>
        </p:nvSpPr>
        <p:spPr>
          <a:xfrm>
            <a:off x="5049806" y="5697007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"/>
              </a:rPr>
              <a:t>No Match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7680F-DFB0-E955-4238-431752AE9417}"/>
              </a:ext>
            </a:extLst>
          </p:cNvPr>
          <p:cNvSpPr/>
          <p:nvPr/>
        </p:nvSpPr>
        <p:spPr>
          <a:xfrm>
            <a:off x="1666619" y="1465346"/>
            <a:ext cx="3324832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GCTATTACCTTAATGTGATGGACGA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C6BF3C-D397-0543-979C-42EC633B8E5C}"/>
              </a:ext>
            </a:extLst>
          </p:cNvPr>
          <p:cNvCxnSpPr>
            <a:cxnSpLocks/>
          </p:cNvCxnSpPr>
          <p:nvPr/>
        </p:nvCxnSpPr>
        <p:spPr>
          <a:xfrm>
            <a:off x="3329035" y="1871158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18AA26-117D-EECD-A470-811F9CAD277A}"/>
              </a:ext>
            </a:extLst>
          </p:cNvPr>
          <p:cNvCxnSpPr>
            <a:cxnSpLocks/>
          </p:cNvCxnSpPr>
          <p:nvPr/>
        </p:nvCxnSpPr>
        <p:spPr>
          <a:xfrm>
            <a:off x="7326471" y="1872168"/>
            <a:ext cx="1" cy="3502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61CD7-835E-613F-DE70-FFF17F19DD1B}"/>
              </a:ext>
            </a:extLst>
          </p:cNvPr>
          <p:cNvCxnSpPr>
            <a:cxnSpLocks/>
          </p:cNvCxnSpPr>
          <p:nvPr/>
        </p:nvCxnSpPr>
        <p:spPr>
          <a:xfrm>
            <a:off x="2046557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DC5256-370D-B7B9-1056-E19FEB2F4048}"/>
              </a:ext>
            </a:extLst>
          </p:cNvPr>
          <p:cNvCxnSpPr>
            <a:cxnSpLocks/>
          </p:cNvCxnSpPr>
          <p:nvPr/>
        </p:nvCxnSpPr>
        <p:spPr>
          <a:xfrm>
            <a:off x="321804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C53A0-D764-3250-D886-776B83C147C7}"/>
              </a:ext>
            </a:extLst>
          </p:cNvPr>
          <p:cNvCxnSpPr>
            <a:cxnSpLocks/>
          </p:cNvCxnSpPr>
          <p:nvPr/>
        </p:nvCxnSpPr>
        <p:spPr>
          <a:xfrm>
            <a:off x="4421940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8AEAA4-2B0D-24A4-84DF-4E368EC1AD08}"/>
              </a:ext>
            </a:extLst>
          </p:cNvPr>
          <p:cNvCxnSpPr>
            <a:cxnSpLocks/>
          </p:cNvCxnSpPr>
          <p:nvPr/>
        </p:nvCxnSpPr>
        <p:spPr>
          <a:xfrm>
            <a:off x="656589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C44E06-CBA3-75CC-5542-BF43133242AB}"/>
              </a:ext>
            </a:extLst>
          </p:cNvPr>
          <p:cNvCxnSpPr>
            <a:cxnSpLocks/>
          </p:cNvCxnSpPr>
          <p:nvPr/>
        </p:nvCxnSpPr>
        <p:spPr>
          <a:xfrm>
            <a:off x="7920223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4BC3A-44AF-82A2-F8CC-444C0342B3E0}"/>
              </a:ext>
            </a:extLst>
          </p:cNvPr>
          <p:cNvSpPr/>
          <p:nvPr/>
        </p:nvSpPr>
        <p:spPr>
          <a:xfrm>
            <a:off x="283922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9DF999-6664-21AE-1DF5-44E14AD6FF8A}"/>
              </a:ext>
            </a:extLst>
          </p:cNvPr>
          <p:cNvSpPr/>
          <p:nvPr/>
        </p:nvSpPr>
        <p:spPr>
          <a:xfrm>
            <a:off x="4043118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76A8A9-C4B5-74E1-4B2C-30930D0D92E7}"/>
              </a:ext>
            </a:extLst>
          </p:cNvPr>
          <p:cNvSpPr/>
          <p:nvPr/>
        </p:nvSpPr>
        <p:spPr>
          <a:xfrm>
            <a:off x="6187074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7BCA9E-DE97-F66E-6D5F-6DF7CDA86B63}"/>
              </a:ext>
            </a:extLst>
          </p:cNvPr>
          <p:cNvSpPr/>
          <p:nvPr/>
        </p:nvSpPr>
        <p:spPr>
          <a:xfrm>
            <a:off x="7541401" y="436720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28B8-CD9B-1490-CB67-193D00EB9D4F}"/>
              </a:ext>
            </a:extLst>
          </p:cNvPr>
          <p:cNvSpPr/>
          <p:nvPr/>
        </p:nvSpPr>
        <p:spPr>
          <a:xfrm rot="16200000">
            <a:off x="3012109" y="3927542"/>
            <a:ext cx="449545" cy="3324834"/>
          </a:xfrm>
          <a:prstGeom prst="roundRect">
            <a:avLst/>
          </a:prstGeom>
          <a:solidFill>
            <a:srgbClr val="DEEDF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393D4-73FF-3A83-F5EE-89CA61487B71}"/>
              </a:ext>
            </a:extLst>
          </p:cNvPr>
          <p:cNvSpPr/>
          <p:nvPr/>
        </p:nvSpPr>
        <p:spPr>
          <a:xfrm>
            <a:off x="1667735" y="546879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CB361-D5A7-2F6D-7CB2-5616E4D04356}"/>
              </a:ext>
            </a:extLst>
          </p:cNvPr>
          <p:cNvSpPr/>
          <p:nvPr/>
        </p:nvSpPr>
        <p:spPr>
          <a:xfrm>
            <a:off x="2839224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F73FAA-AF39-943F-75AD-B86BB565CC85}"/>
              </a:ext>
            </a:extLst>
          </p:cNvPr>
          <p:cNvSpPr/>
          <p:nvPr/>
        </p:nvSpPr>
        <p:spPr>
          <a:xfrm>
            <a:off x="4043118" y="5463960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940A6CD-6C17-7D18-A58A-4A7F825EFA67}"/>
              </a:ext>
            </a:extLst>
          </p:cNvPr>
          <p:cNvCxnSpPr>
            <a:cxnSpLocks/>
          </p:cNvCxnSpPr>
          <p:nvPr/>
        </p:nvCxnSpPr>
        <p:spPr>
          <a:xfrm rot="5400000">
            <a:off x="5881728" y="3658465"/>
            <a:ext cx="1077762" cy="2999231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FBCF6EF-DEB6-CFD2-C09A-C6A958FDDB43}"/>
              </a:ext>
            </a:extLst>
          </p:cNvPr>
          <p:cNvSpPr txBox="1"/>
          <p:nvPr/>
        </p:nvSpPr>
        <p:spPr>
          <a:xfrm rot="16200000">
            <a:off x="7771276" y="4922871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  <a:latin typeface=""/>
              </a:rPr>
              <a:t>Query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1A30E7-A5A9-A332-7FB6-C6876C0538B3}"/>
              </a:ext>
            </a:extLst>
          </p:cNvPr>
          <p:cNvSpPr txBox="1"/>
          <p:nvPr/>
        </p:nvSpPr>
        <p:spPr>
          <a:xfrm rot="16200000">
            <a:off x="2813564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43CD6F-173E-DE63-8472-AD880BD75F58}"/>
              </a:ext>
            </a:extLst>
          </p:cNvPr>
          <p:cNvCxnSpPr>
            <a:cxnSpLocks/>
          </p:cNvCxnSpPr>
          <p:nvPr/>
        </p:nvCxnSpPr>
        <p:spPr>
          <a:xfrm flipH="1">
            <a:off x="3215586" y="4619199"/>
            <a:ext cx="4920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798E3-4493-D7F8-DDAC-929C2315AC9A}"/>
              </a:ext>
            </a:extLst>
          </p:cNvPr>
          <p:cNvSpPr txBox="1"/>
          <p:nvPr/>
        </p:nvSpPr>
        <p:spPr>
          <a:xfrm rot="16200000">
            <a:off x="4036738" y="4845674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A5D69-DD79-8ED9-EA65-16E150EBB679}"/>
              </a:ext>
            </a:extLst>
          </p:cNvPr>
          <p:cNvCxnSpPr>
            <a:cxnSpLocks/>
          </p:cNvCxnSpPr>
          <p:nvPr/>
        </p:nvCxnSpPr>
        <p:spPr>
          <a:xfrm flipH="1">
            <a:off x="4421940" y="4619199"/>
            <a:ext cx="1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D1FA6B1-E8E9-36EC-DF26-EE8E90A90110}"/>
              </a:ext>
            </a:extLst>
          </p:cNvPr>
          <p:cNvSpPr/>
          <p:nvPr/>
        </p:nvSpPr>
        <p:spPr>
          <a:xfrm>
            <a:off x="283922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343675-D9BB-B1F5-C285-2E641D05D079}"/>
              </a:ext>
            </a:extLst>
          </p:cNvPr>
          <p:cNvSpPr/>
          <p:nvPr/>
        </p:nvSpPr>
        <p:spPr>
          <a:xfrm>
            <a:off x="4043118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274C3A8-1238-578C-25DC-FBE216A1EA13}"/>
              </a:ext>
            </a:extLst>
          </p:cNvPr>
          <p:cNvSpPr/>
          <p:nvPr/>
        </p:nvSpPr>
        <p:spPr>
          <a:xfrm>
            <a:off x="6187074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05FEEAA-52E0-4FE0-6385-29C92DACBD7B}"/>
              </a:ext>
            </a:extLst>
          </p:cNvPr>
          <p:cNvSpPr/>
          <p:nvPr/>
        </p:nvSpPr>
        <p:spPr>
          <a:xfrm>
            <a:off x="7541401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"/>
              </a:rPr>
              <a:t>Hash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01B55B6-40F4-1BFD-A3D9-1F5FFEF1A880}"/>
              </a:ext>
            </a:extLst>
          </p:cNvPr>
          <p:cNvSpPr>
            <a:spLocks/>
          </p:cNvSpPr>
          <p:nvPr/>
        </p:nvSpPr>
        <p:spPr>
          <a:xfrm>
            <a:off x="1666619" y="2222309"/>
            <a:ext cx="3324832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FEC71FC-4F2F-D648-CB96-6CB2536D0FF5}"/>
              </a:ext>
            </a:extLst>
          </p:cNvPr>
          <p:cNvSpPr>
            <a:spLocks/>
          </p:cNvSpPr>
          <p:nvPr/>
        </p:nvSpPr>
        <p:spPr>
          <a:xfrm>
            <a:off x="5832471" y="2222309"/>
            <a:ext cx="2988001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kumimoji="0" lang="en-CH" sz="16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4E57B-BC3E-DF18-79F1-1E723F4787AA}"/>
              </a:ext>
            </a:extLst>
          </p:cNvPr>
          <p:cNvSpPr/>
          <p:nvPr/>
        </p:nvSpPr>
        <p:spPr>
          <a:xfrm>
            <a:off x="1648303" y="2893754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0D6AED-44C9-2737-B76E-472E6E55FD01}"/>
              </a:ext>
            </a:extLst>
          </p:cNvPr>
          <p:cNvCxnSpPr>
            <a:cxnSpLocks/>
          </p:cNvCxnSpPr>
          <p:nvPr/>
        </p:nvCxnSpPr>
        <p:spPr>
          <a:xfrm>
            <a:off x="2046557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3DB6D5-E681-67B1-6C5D-9F07CB19708F}"/>
              </a:ext>
            </a:extLst>
          </p:cNvPr>
          <p:cNvCxnSpPr>
            <a:cxnSpLocks/>
          </p:cNvCxnSpPr>
          <p:nvPr/>
        </p:nvCxnSpPr>
        <p:spPr>
          <a:xfrm>
            <a:off x="2046557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33FFD5F-41B1-D91F-965A-7F34DBAC036E}"/>
              </a:ext>
            </a:extLst>
          </p:cNvPr>
          <p:cNvSpPr/>
          <p:nvPr/>
        </p:nvSpPr>
        <p:spPr>
          <a:xfrm>
            <a:off x="2819792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TAAT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B4266-C8C5-00B3-6ED8-6D68ABE327D8}"/>
              </a:ext>
            </a:extLst>
          </p:cNvPr>
          <p:cNvCxnSpPr>
            <a:cxnSpLocks/>
          </p:cNvCxnSpPr>
          <p:nvPr/>
        </p:nvCxnSpPr>
        <p:spPr>
          <a:xfrm>
            <a:off x="3218046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5C6C5-A324-28FA-C438-66A5119F802D}"/>
              </a:ext>
            </a:extLst>
          </p:cNvPr>
          <p:cNvCxnSpPr>
            <a:cxnSpLocks/>
          </p:cNvCxnSpPr>
          <p:nvPr/>
        </p:nvCxnSpPr>
        <p:spPr>
          <a:xfrm>
            <a:off x="3218046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3ECFC86-44CC-3BB4-9322-60CD8C132EB2}"/>
              </a:ext>
            </a:extLst>
          </p:cNvPr>
          <p:cNvSpPr/>
          <p:nvPr/>
        </p:nvSpPr>
        <p:spPr>
          <a:xfrm>
            <a:off x="4023686" y="2883013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GACG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F099A1-4C58-6110-E926-BAF355625534}"/>
              </a:ext>
            </a:extLst>
          </p:cNvPr>
          <p:cNvCxnSpPr>
            <a:cxnSpLocks/>
          </p:cNvCxnSpPr>
          <p:nvPr/>
        </p:nvCxnSpPr>
        <p:spPr>
          <a:xfrm>
            <a:off x="4421940" y="330784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C14AB4-D78D-AC2A-73A4-31F86F7C617E}"/>
              </a:ext>
            </a:extLst>
          </p:cNvPr>
          <p:cNvCxnSpPr>
            <a:cxnSpLocks/>
          </p:cNvCxnSpPr>
          <p:nvPr/>
        </p:nvCxnSpPr>
        <p:spPr>
          <a:xfrm>
            <a:off x="4421940" y="252985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8FAA980-9ACF-82DF-F923-0721BFA2F3A9}"/>
              </a:ext>
            </a:extLst>
          </p:cNvPr>
          <p:cNvSpPr/>
          <p:nvPr/>
        </p:nvSpPr>
        <p:spPr>
          <a:xfrm>
            <a:off x="6167642" y="2891119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71464C-D8AC-7ADA-B322-F44A79792613}"/>
              </a:ext>
            </a:extLst>
          </p:cNvPr>
          <p:cNvCxnSpPr>
            <a:cxnSpLocks/>
          </p:cNvCxnSpPr>
          <p:nvPr/>
        </p:nvCxnSpPr>
        <p:spPr>
          <a:xfrm>
            <a:off x="6565896" y="3305210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82950D-13BF-2D34-8770-BCCF7EB955AF}"/>
              </a:ext>
            </a:extLst>
          </p:cNvPr>
          <p:cNvCxnSpPr>
            <a:cxnSpLocks/>
          </p:cNvCxnSpPr>
          <p:nvPr/>
        </p:nvCxnSpPr>
        <p:spPr>
          <a:xfrm>
            <a:off x="6565896" y="2527216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AA0DDE5-D406-82A5-1F61-71A6C63A02B3}"/>
              </a:ext>
            </a:extLst>
          </p:cNvPr>
          <p:cNvSpPr/>
          <p:nvPr/>
        </p:nvSpPr>
        <p:spPr>
          <a:xfrm>
            <a:off x="7521969" y="2878101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 defTabSz="1600847"/>
            <a:r>
              <a:rPr lang="en-US" sz="1600" dirty="0">
                <a:latin typeface="PT Mono" panose="02060509020205020204" pitchFamily="49" charset="77"/>
              </a:rPr>
              <a:t>ATGT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9FF02F-A677-08C9-B578-746D56D1BBBB}"/>
              </a:ext>
            </a:extLst>
          </p:cNvPr>
          <p:cNvCxnSpPr>
            <a:cxnSpLocks/>
          </p:cNvCxnSpPr>
          <p:nvPr/>
        </p:nvCxnSpPr>
        <p:spPr>
          <a:xfrm>
            <a:off x="7920223" y="330293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59613-FB0B-9AC6-A656-5BB34A36AD8D}"/>
              </a:ext>
            </a:extLst>
          </p:cNvPr>
          <p:cNvCxnSpPr>
            <a:cxnSpLocks/>
          </p:cNvCxnSpPr>
          <p:nvPr/>
        </p:nvCxnSpPr>
        <p:spPr>
          <a:xfrm>
            <a:off x="7920223" y="2524939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3C68B5-6263-7808-0453-567D02184C8F}"/>
              </a:ext>
            </a:extLst>
          </p:cNvPr>
          <p:cNvCxnSpPr>
            <a:cxnSpLocks/>
          </p:cNvCxnSpPr>
          <p:nvPr/>
        </p:nvCxnSpPr>
        <p:spPr>
          <a:xfrm>
            <a:off x="2046557" y="4619199"/>
            <a:ext cx="0" cy="84959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BED649-683B-DDE3-7C23-B7AA10745E2D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115616" y="5589959"/>
            <a:ext cx="552119" cy="483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FD9623-AC6F-5D59-2D5B-E7F6BEE80258}"/>
              </a:ext>
            </a:extLst>
          </p:cNvPr>
          <p:cNvSpPr txBox="1"/>
          <p:nvPr/>
        </p:nvSpPr>
        <p:spPr>
          <a:xfrm>
            <a:off x="33073" y="5215535"/>
            <a:ext cx="12194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kern="0" dirty="0"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&lt;List of Positional Information&gt;</a:t>
            </a:r>
            <a:endParaRPr lang="en-US" sz="1600" dirty="0">
              <a:latin typeface="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EBCB658-3F87-8E88-0515-F6910092559A}"/>
              </a:ext>
            </a:extLst>
          </p:cNvPr>
          <p:cNvSpPr/>
          <p:nvPr/>
        </p:nvSpPr>
        <p:spPr>
          <a:xfrm>
            <a:off x="1802694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6C77FA5-2AD4-DBBD-B4DB-FD0AB9C9BB28}"/>
              </a:ext>
            </a:extLst>
          </p:cNvPr>
          <p:cNvCxnSpPr>
            <a:cxnSpLocks/>
          </p:cNvCxnSpPr>
          <p:nvPr/>
        </p:nvCxnSpPr>
        <p:spPr>
          <a:xfrm flipH="1">
            <a:off x="2046556" y="1825829"/>
            <a:ext cx="5164" cy="7360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85D655D0-2391-E995-C519-4BA923964FEC}"/>
              </a:ext>
            </a:extLst>
          </p:cNvPr>
          <p:cNvSpPr/>
          <p:nvPr/>
        </p:nvSpPr>
        <p:spPr>
          <a:xfrm>
            <a:off x="30286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F406E318-69C0-84C8-4FD2-0854E41C4785}"/>
              </a:ext>
            </a:extLst>
          </p:cNvPr>
          <p:cNvSpPr/>
          <p:nvPr/>
        </p:nvSpPr>
        <p:spPr>
          <a:xfrm>
            <a:off x="4249597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F3C3F-4A69-F15D-98FF-64AD1F1E9F05}"/>
              </a:ext>
            </a:extLst>
          </p:cNvPr>
          <p:cNvSpPr/>
          <p:nvPr/>
        </p:nvSpPr>
        <p:spPr>
          <a:xfrm>
            <a:off x="6348602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7C237E8-C215-8503-E64D-1CB84463F313}"/>
              </a:ext>
            </a:extLst>
          </p:cNvPr>
          <p:cNvSpPr/>
          <p:nvPr/>
        </p:nvSpPr>
        <p:spPr>
          <a:xfrm>
            <a:off x="7823968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043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2FB5-C5EE-82CF-B709-0A216A1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54AA9-5ECD-7FBC-8769-EAFB98B9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076B8-FFEC-07A2-ABE6-7438CD74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(Two Points)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ED565-943F-FB78-3264-2DF9FEC760EB}"/>
              </a:ext>
            </a:extLst>
          </p:cNvPr>
          <p:cNvSpPr/>
          <p:nvPr/>
        </p:nvSpPr>
        <p:spPr>
          <a:xfrm>
            <a:off x="1475656" y="3645024"/>
            <a:ext cx="3492781" cy="288032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Query Seq.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F9438-0B29-BECC-E8C1-EFF31C69225B}"/>
              </a:ext>
            </a:extLst>
          </p:cNvPr>
          <p:cNvSpPr/>
          <p:nvPr/>
        </p:nvSpPr>
        <p:spPr>
          <a:xfrm>
            <a:off x="1475655" y="2636912"/>
            <a:ext cx="3492786" cy="283464"/>
          </a:xfrm>
          <a:prstGeom prst="rect">
            <a:avLst/>
          </a:prstGeom>
          <a:solidFill>
            <a:srgbClr val="FFE69A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algn="ctr">
              <a:defRPr/>
            </a:pPr>
            <a:r>
              <a:rPr kumimoji="0" lang="en-US" sz="14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"/>
              </a:rPr>
              <a:t>Target Seq.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B152B-25C0-1A10-513F-C85163F79672}"/>
              </a:ext>
            </a:extLst>
          </p:cNvPr>
          <p:cNvCxnSpPr>
            <a:cxnSpLocks/>
          </p:cNvCxnSpPr>
          <p:nvPr/>
        </p:nvCxnSpPr>
        <p:spPr>
          <a:xfrm>
            <a:off x="4788023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7E853B-3246-0608-0EC5-9808F9289019}"/>
              </a:ext>
            </a:extLst>
          </p:cNvPr>
          <p:cNvCxnSpPr>
            <a:cxnSpLocks/>
          </p:cNvCxnSpPr>
          <p:nvPr/>
        </p:nvCxnSpPr>
        <p:spPr>
          <a:xfrm>
            <a:off x="4283967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/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blipFill>
                <a:blip r:embed="rId2"/>
                <a:stretch>
                  <a:fillRect l="-111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/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DC2BA-5E58-9B09-CE2A-B6F1DBCAF2AA}"/>
              </a:ext>
            </a:extLst>
          </p:cNvPr>
          <p:cNvCxnSpPr>
            <a:cxnSpLocks/>
          </p:cNvCxnSpPr>
          <p:nvPr/>
        </p:nvCxnSpPr>
        <p:spPr>
          <a:xfrm>
            <a:off x="4860031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2F2EB-703F-2019-4C5A-6044DEE82B57}"/>
              </a:ext>
            </a:extLst>
          </p:cNvPr>
          <p:cNvCxnSpPr>
            <a:cxnSpLocks/>
          </p:cNvCxnSpPr>
          <p:nvPr/>
        </p:nvCxnSpPr>
        <p:spPr>
          <a:xfrm>
            <a:off x="4355975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/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blipFill>
                <a:blip r:embed="rId4"/>
                <a:stretch>
                  <a:fillRect l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/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blipFill>
                <a:blip r:embed="rId5"/>
                <a:stretch>
                  <a:fillRect l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7C9310-48CE-2317-A6C9-DDEEF418641A}"/>
              </a:ext>
            </a:extLst>
          </p:cNvPr>
          <p:cNvCxnSpPr>
            <a:cxnSpLocks/>
          </p:cNvCxnSpPr>
          <p:nvPr/>
        </p:nvCxnSpPr>
        <p:spPr>
          <a:xfrm>
            <a:off x="2340221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7CBC52-6CD9-E714-87DB-BB905440925C}"/>
              </a:ext>
            </a:extLst>
          </p:cNvPr>
          <p:cNvCxnSpPr>
            <a:cxnSpLocks/>
          </p:cNvCxnSpPr>
          <p:nvPr/>
        </p:nvCxnSpPr>
        <p:spPr>
          <a:xfrm>
            <a:off x="1836165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/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sz="1400" i="1" u="none" strike="noStrike" kern="0" cap="none" spc="0" normalizeH="0" baseline="-2500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blipFill>
                <a:blip r:embed="rId6"/>
                <a:stretch>
                  <a:fillRect l="-1764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/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blipFill>
                <a:blip r:embed="rId7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B0C32-93C6-DE55-84A1-41905482752D}"/>
              </a:ext>
            </a:extLst>
          </p:cNvPr>
          <p:cNvCxnSpPr>
            <a:cxnSpLocks/>
          </p:cNvCxnSpPr>
          <p:nvPr/>
        </p:nvCxnSpPr>
        <p:spPr>
          <a:xfrm>
            <a:off x="2472313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8B39C-4F0D-55BB-6D5F-36CB1453F21A}"/>
              </a:ext>
            </a:extLst>
          </p:cNvPr>
          <p:cNvCxnSpPr>
            <a:cxnSpLocks/>
          </p:cNvCxnSpPr>
          <p:nvPr/>
        </p:nvCxnSpPr>
        <p:spPr>
          <a:xfrm>
            <a:off x="1968257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/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i="1" u="none" strike="noStrike" kern="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sz="1400" i="1" u="none" strike="noStrike" kern="0" cap="none" spc="0" normalizeH="0" baseline="-2500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blipFill>
                <a:blip r:embed="rId8"/>
                <a:stretch>
                  <a:fillRect l="-111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/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blipFill>
                <a:blip r:embed="rId9"/>
                <a:stretch>
                  <a:fillRect l="-11111" r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7EBC38DE-4D55-5017-2640-DFC06084224A}"/>
              </a:ext>
            </a:extLst>
          </p:cNvPr>
          <p:cNvSpPr/>
          <p:nvPr/>
        </p:nvSpPr>
        <p:spPr>
          <a:xfrm rot="16200000">
            <a:off x="4472840" y="2744016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/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 kern="0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400" i="1" kern="0" baseline="-25000" dirty="0" err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blipFill>
                <a:blip r:embed="rId10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F0E4E-517D-079E-E248-200A5FAD8DB5}"/>
              </a:ext>
            </a:extLst>
          </p:cNvPr>
          <p:cNvCxnSpPr>
            <a:cxnSpLocks/>
          </p:cNvCxnSpPr>
          <p:nvPr/>
        </p:nvCxnSpPr>
        <p:spPr>
          <a:xfrm>
            <a:off x="1835696" y="2924944"/>
            <a:ext cx="132561" cy="720080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98777D-0C7C-E33A-CAFD-3121471FF75E}"/>
              </a:ext>
            </a:extLst>
          </p:cNvPr>
          <p:cNvCxnSpPr>
            <a:cxnSpLocks/>
          </p:cNvCxnSpPr>
          <p:nvPr/>
        </p:nvCxnSpPr>
        <p:spPr>
          <a:xfrm>
            <a:off x="2340221" y="2922568"/>
            <a:ext cx="132092" cy="722456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4EECC0-C444-2F2C-CA1D-2EDAA6863586}"/>
              </a:ext>
            </a:extLst>
          </p:cNvPr>
          <p:cNvSpPr txBox="1"/>
          <p:nvPr/>
        </p:nvSpPr>
        <p:spPr>
          <a:xfrm>
            <a:off x="2663603" y="3054943"/>
            <a:ext cx="1078566" cy="446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400" dirty="0"/>
              <a:t>Anchor</a:t>
            </a:r>
            <a:br>
              <a:rPr lang="en-US" sz="1400" dirty="0"/>
            </a:br>
            <a:r>
              <a:rPr lang="en-US" sz="1400" dirty="0"/>
              <a:t>(Seed match)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C3582-1498-A8EE-A488-345E3BB8F861}"/>
              </a:ext>
            </a:extLst>
          </p:cNvPr>
          <p:cNvCxnSpPr>
            <a:cxnSpLocks/>
          </p:cNvCxnSpPr>
          <p:nvPr/>
        </p:nvCxnSpPr>
        <p:spPr>
          <a:xfrm>
            <a:off x="2410299" y="3284984"/>
            <a:ext cx="27200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05E7BE-71F1-9F90-6157-7093D563FAB8}"/>
              </a:ext>
            </a:extLst>
          </p:cNvPr>
          <p:cNvGrpSpPr/>
          <p:nvPr/>
        </p:nvGrpSpPr>
        <p:grpSpPr>
          <a:xfrm>
            <a:off x="5681528" y="2305869"/>
            <a:ext cx="1810863" cy="1944211"/>
            <a:chOff x="5569450" y="2204864"/>
            <a:chExt cx="1810863" cy="194421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BC24944-FECA-6582-6451-C72164ECF21E}"/>
                </a:ext>
              </a:extLst>
            </p:cNvPr>
            <p:cNvSpPr/>
            <p:nvPr/>
          </p:nvSpPr>
          <p:spPr>
            <a:xfrm>
              <a:off x="5569450" y="2204876"/>
              <a:ext cx="1810863" cy="1944199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840D8-3B6D-85D2-1B9C-7F5FADA3B4AC}"/>
                </a:ext>
              </a:extLst>
            </p:cNvPr>
            <p:cNvSpPr txBox="1"/>
            <p:nvPr/>
          </p:nvSpPr>
          <p:spPr>
            <a:xfrm>
              <a:off x="6045423" y="2204864"/>
              <a:ext cx="858916" cy="215444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400" b="1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Chaining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84B7-1C63-A345-56CE-19F373566C18}"/>
                </a:ext>
              </a:extLst>
            </p:cNvPr>
            <p:cNvSpPr/>
            <p:nvPr/>
          </p:nvSpPr>
          <p:spPr>
            <a:xfrm rot="16200000">
              <a:off x="5225366" y="3295974"/>
              <a:ext cx="1097280" cy="283464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latin typeface=""/>
                </a:rPr>
                <a:t>Query Seq.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EE007A-0257-7871-EE5F-CC333D1402AE}"/>
                </a:ext>
              </a:extLst>
            </p:cNvPr>
            <p:cNvSpPr/>
            <p:nvPr/>
          </p:nvSpPr>
          <p:spPr>
            <a:xfrm>
              <a:off x="5968929" y="2564904"/>
              <a:ext cx="1339375" cy="283464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latin typeface=""/>
                </a:rPr>
                <a:t>Target Seq.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13375-821E-42C2-05A0-E484DFAAB8E6}"/>
                </a:ext>
              </a:extLst>
            </p:cNvPr>
            <p:cNvSpPr/>
            <p:nvPr/>
          </p:nvSpPr>
          <p:spPr>
            <a:xfrm>
              <a:off x="6074072" y="3031466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2231B2-7F9D-177E-E733-11E3511889AF}"/>
                </a:ext>
              </a:extLst>
            </p:cNvPr>
            <p:cNvSpPr/>
            <p:nvPr/>
          </p:nvSpPr>
          <p:spPr>
            <a:xfrm>
              <a:off x="6802920" y="3607530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C1A28F-7C40-D7E9-D4F4-1523DAC1AF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361" y="3400146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E649A365-C6B7-1ABE-355E-1B318496EC70}"/>
                </a:ext>
              </a:extLst>
            </p:cNvPr>
            <p:cNvSpPr/>
            <p:nvPr/>
          </p:nvSpPr>
          <p:spPr>
            <a:xfrm rot="18505352">
              <a:off x="6313546" y="3305722"/>
              <a:ext cx="126309" cy="887770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5FC168-45B6-DD7C-EE18-5E4C5CB9ACC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543" y="3027851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54B955-BEAF-723A-4552-B8F1ACF097A3}"/>
                    </a:ext>
                  </a:extLst>
                </p:cNvPr>
                <p:cNvSpPr txBox="1"/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kern="0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i="1" kern="0" baseline="-25000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kern="0" baseline="-25000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164D5320-B930-BEE0-A435-347CBD661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4815" t="-4348" r="-7407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0A284F-B953-0D64-D1C9-63D9E7125F36}"/>
                    </a:ext>
                  </a:extLst>
                </p:cNvPr>
                <p:cNvSpPr txBox="1"/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𝑦𝑖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𝑦𝑗</m:t>
                        </m:r>
                        <m:r>
                          <a:rPr lang="en-US" sz="1400" b="0" i="1" kern="0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C518235E-3BF1-6973-9EBB-79D365228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6250" r="-714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46A2C17-4356-0E3A-8318-9D9129B5BE58}"/>
                </a:ext>
              </a:extLst>
            </p:cNvPr>
            <p:cNvSpPr/>
            <p:nvPr/>
          </p:nvSpPr>
          <p:spPr>
            <a:xfrm rot="7704513">
              <a:off x="6798274" y="2805848"/>
              <a:ext cx="126309" cy="893902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EC99F5-B312-7409-23D4-172471300C7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209" y="3607530"/>
              <a:ext cx="368471" cy="36868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98A06BE-3323-4410-7766-986851C517D2}"/>
                    </a:ext>
                  </a:extLst>
                </p:cNvPr>
                <p:cNvSpPr txBox="1"/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i="1" kern="0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 kern="0" baseline="-25000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A9CBE5AA-803A-4DD5-E6A5-68B8F5641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744962-55A8-A0DF-E86F-9BE3B2886AB1}"/>
                    </a:ext>
                  </a:extLst>
                </p:cNvPr>
                <p:cNvSpPr txBox="1"/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i="1" u="none" strike="noStrike" kern="0" cap="none" spc="0" normalizeH="0" baseline="0" dirty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0" lang="en-US" sz="1400" i="1" u="none" strike="noStrike" kern="0" cap="none" spc="0" normalizeH="0" baseline="-25000" dirty="0" err="1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B46DECFD-A23B-D72B-3D3F-4BCD0DB0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blipFill>
                  <a:blip r:embed="rId16"/>
                  <a:stretch>
                    <a:fillRect l="-1666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CF2B96-115E-CA61-DB90-329F57498933}"/>
              </a:ext>
            </a:extLst>
          </p:cNvPr>
          <p:cNvCxnSpPr>
            <a:cxnSpLocks/>
          </p:cNvCxnSpPr>
          <p:nvPr/>
        </p:nvCxnSpPr>
        <p:spPr>
          <a:xfrm>
            <a:off x="4795181" y="3285916"/>
            <a:ext cx="77526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6D89055-3BFB-38B4-5B0D-8C38160773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241" y="3193246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6A0479-DFE4-1AD7-E4DF-E4B8F1FDE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1484" y="2429873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93CF2-269B-35E9-3DF9-BECD0164E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808" y="3443997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792B3D-3D0E-1B66-30E9-DA71593B07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2759" y="3064392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28007-E603-A405-7FD2-235A81D4D3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860" y="232493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20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Chaining (Multiple Points)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4"/>
          <a:stretch/>
        </p:blipFill>
        <p:spPr>
          <a:xfrm>
            <a:off x="2219414" y="4223485"/>
            <a:ext cx="2496602" cy="25388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0BF19-8BD2-6AB8-BD10-EE21BEFC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2"/>
            <a:ext cx="8954441" cy="316940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/>
              <a:t>Exact hash value matches: </a:t>
            </a:r>
            <a:r>
              <a:rPr lang="en-US" sz="2400" dirty="0"/>
              <a:t>Needed for finding matching regions between a reference genome and a read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What if there are mutations or errors?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rgbClr val="C00000"/>
                </a:solidFill>
              </a:rPr>
              <a:t>No hash (seed) match</a:t>
            </a:r>
            <a:r>
              <a:rPr lang="en-US" sz="2000" dirty="0"/>
              <a:t> will occur in such positions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The chaining algorithm links </a:t>
            </a:r>
            <a:r>
              <a:rPr lang="en-US" sz="2400" b="1" dirty="0"/>
              <a:t>exact matches in a proximity</a:t>
            </a:r>
            <a:r>
              <a:rPr lang="en-US" sz="2400" dirty="0"/>
              <a:t> even though there are gaps (no seed matches) between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2AAF1-C6CE-9C25-7F9E-8AB286B6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6" r="30784"/>
          <a:stretch/>
        </p:blipFill>
        <p:spPr>
          <a:xfrm>
            <a:off x="4788024" y="4223485"/>
            <a:ext cx="2136562" cy="253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388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F551-2A04-B656-3B8E-C2D6CEF1E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2B7F89-E1A6-4084-BF3B-5730E2D97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975" y="2050256"/>
            <a:ext cx="7543800" cy="32766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8CFD2-BAE8-0CE8-2788-100236E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13CD5-7420-10F7-102A-87677473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72220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4A31-0F26-9E8F-80E2-DE0960C0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A295C-8D40-9803-61D6-773DF660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933EC-E3AF-946B-AA01-32ECEA5C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A65DF-D0F8-11F3-DB34-8332667D2137}"/>
              </a:ext>
            </a:extLst>
          </p:cNvPr>
          <p:cNvSpPr/>
          <p:nvPr/>
        </p:nvSpPr>
        <p:spPr>
          <a:xfrm>
            <a:off x="1281204" y="850092"/>
            <a:ext cx="65815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mitigate </a:t>
            </a:r>
            <a:r>
              <a:rPr lang="en-US" sz="32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r>
              <a:rPr lang="en-US" sz="32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sequencing data and analysis by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BC3B3C-E7DE-9D3E-329F-135CD429AD0A}"/>
              </a:ext>
            </a:extLst>
          </p:cNvPr>
          <p:cNvGrpSpPr/>
          <p:nvPr/>
        </p:nvGrpSpPr>
        <p:grpSpPr>
          <a:xfrm>
            <a:off x="1375870" y="2045917"/>
            <a:ext cx="5908278" cy="861774"/>
            <a:chOff x="1375870" y="2045917"/>
            <a:chExt cx="5908278" cy="8617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298482-448E-D732-3339-EDB484BC60E0}"/>
                </a:ext>
              </a:extLst>
            </p:cNvPr>
            <p:cNvSpPr txBox="1"/>
            <p:nvPr/>
          </p:nvSpPr>
          <p:spPr>
            <a:xfrm>
              <a:off x="1375870" y="2061306"/>
              <a:ext cx="274114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Garamond" panose="02020404030301010803" pitchFamily="18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03BE8F-681F-0063-AAB4-33529E6E5B44}"/>
                </a:ext>
              </a:extLst>
            </p:cNvPr>
            <p:cNvSpPr/>
            <p:nvPr/>
          </p:nvSpPr>
          <p:spPr>
            <a:xfrm>
              <a:off x="1859853" y="2045917"/>
              <a:ext cx="5424295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Building a </a:t>
              </a:r>
              <a:r>
                <a:rPr lang="en-US" sz="28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better understanding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types of noise, and</a:t>
              </a:r>
              <a:endPara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F9B395-5F95-F027-A058-CDC0004002DD}"/>
              </a:ext>
            </a:extLst>
          </p:cNvPr>
          <p:cNvGrpSpPr/>
          <p:nvPr/>
        </p:nvGrpSpPr>
        <p:grpSpPr>
          <a:xfrm>
            <a:off x="1366527" y="3235999"/>
            <a:ext cx="5468442" cy="1292662"/>
            <a:chOff x="1366527" y="3235999"/>
            <a:chExt cx="5468442" cy="12926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01113-A084-DAE7-211C-3ED4B5CBBA85}"/>
                </a:ext>
              </a:extLst>
            </p:cNvPr>
            <p:cNvSpPr txBox="1"/>
            <p:nvPr/>
          </p:nvSpPr>
          <p:spPr>
            <a:xfrm>
              <a:off x="1366527" y="3466832"/>
              <a:ext cx="292801" cy="830997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Garamond" panose="02020404030301010803" pitchFamily="18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AF6318-0E4A-7D4C-BD7D-18AB81EA78B3}"/>
                </a:ext>
              </a:extLst>
            </p:cNvPr>
            <p:cNvSpPr/>
            <p:nvPr/>
          </p:nvSpPr>
          <p:spPr>
            <a:xfrm>
              <a:off x="2309032" y="3235999"/>
              <a:ext cx="452593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defRPr/>
              </a:pP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Developing new algorithms 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techniques that can </a:t>
              </a:r>
              <a:br>
                <a:rPr lang="en-US" sz="28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8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tolerate and reduce noise</a:t>
              </a:r>
              <a:endPara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B7239-FE68-25FF-C495-85C884F1AB49}"/>
              </a:ext>
            </a:extLst>
          </p:cNvPr>
          <p:cNvGrpSpPr/>
          <p:nvPr/>
        </p:nvGrpSpPr>
        <p:grpSpPr>
          <a:xfrm>
            <a:off x="1610375" y="4535202"/>
            <a:ext cx="5867373" cy="668345"/>
            <a:chOff x="402928" y="4127414"/>
            <a:chExt cx="8003238" cy="78936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555A645-20E6-30C2-1B98-6FBC5549DC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6361" y="4414857"/>
              <a:ext cx="0" cy="501925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480E754F-4382-C132-CCCD-A12ED8A159BF}"/>
                </a:ext>
              </a:extLst>
            </p:cNvPr>
            <p:cNvSpPr/>
            <p:nvPr/>
          </p:nvSpPr>
          <p:spPr>
            <a:xfrm rot="5400000">
              <a:off x="4200218" y="330124"/>
              <a:ext cx="408657" cy="8003238"/>
            </a:xfrm>
            <a:prstGeom prst="rightBrace">
              <a:avLst>
                <a:gd name="adj1" fmla="val 30298"/>
                <a:gd name="adj2" fmla="val 50000"/>
              </a:avLst>
            </a:prstGeom>
            <a:ln w="571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5EBABB5-9EED-041B-A4CB-C4856813626D}"/>
              </a:ext>
            </a:extLst>
          </p:cNvPr>
          <p:cNvSpPr/>
          <p:nvPr/>
        </p:nvSpPr>
        <p:spPr>
          <a:xfrm>
            <a:off x="1013350" y="5269162"/>
            <a:ext cx="711730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Accurate, scalable, and real-time analysis </a:t>
            </a:r>
            <a:b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sequencing data</a:t>
            </a:r>
            <a: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enabling</a:t>
            </a:r>
            <a:b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applications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genome analysis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C559DE-1CB5-B8D3-5FE2-EC574C87F166}"/>
              </a:ext>
            </a:extLst>
          </p:cNvPr>
          <p:cNvSpPr/>
          <p:nvPr/>
        </p:nvSpPr>
        <p:spPr>
          <a:xfrm>
            <a:off x="2435260" y="4881207"/>
            <a:ext cx="19635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Thereby providing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1387-DF9F-9282-526A-86A79D14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0617B-B15C-D5E0-1778-AB1B8CD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1485106"/>
            <a:ext cx="6870700" cy="44069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A29C-0C35-8F84-846C-363970A6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57BE3-6201-C1AE-37FB-62E979CA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2250325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EE6-3F86-26E6-46B7-751B183A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737FF-59B8-DFFC-E1BB-2E88369B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E21D8-4DB8-2ACC-54F0-58B9D814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 in Nanopore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FD14C-94A8-E588-FBDB-71509C31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Stochastic thermal fluctuations in the ionic current</a:t>
            </a:r>
          </a:p>
          <a:p>
            <a:pPr lvl="1"/>
            <a:r>
              <a:rPr lang="en-US" dirty="0"/>
              <a:t>Random ionic movement due to inherent thermal energy (Brownian motion)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Variations in the translocation speed</a:t>
            </a:r>
          </a:p>
          <a:p>
            <a:pPr lvl="1"/>
            <a:r>
              <a:rPr lang="en-US" dirty="0"/>
              <a:t>Mainly due to the motor protein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Environmental factors</a:t>
            </a:r>
          </a:p>
          <a:p>
            <a:pPr lvl="1"/>
            <a:r>
              <a:rPr lang="en-US" b="1" dirty="0"/>
              <a:t>Temperature:</a:t>
            </a:r>
            <a:r>
              <a:rPr lang="en-US" dirty="0"/>
              <a:t> Affecting enzymes including the motor protein</a:t>
            </a:r>
          </a:p>
          <a:p>
            <a:pPr lvl="1"/>
            <a:r>
              <a:rPr lang="en-US" b="1" dirty="0"/>
              <a:t>pH levels:</a:t>
            </a:r>
            <a:r>
              <a:rPr lang="en-US" dirty="0"/>
              <a:t> Affecting charge and the shape of molecules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Maybe: Aging &amp; material-related noise between nanopores</a:t>
            </a:r>
          </a:p>
          <a:p>
            <a:pPr lvl="1"/>
            <a:r>
              <a:rPr lang="en-US" dirty="0"/>
              <a:t>Their effects potentially can be minimized with normalization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4331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7CD0B-FE64-CC8A-6A87-A218E775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Dual reader head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Motor protein</a:t>
            </a:r>
            <a:r>
              <a:rPr lang="en-US" dirty="0"/>
              <a:t> with more consistent translocation speed in R10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Duplex sequencing</a:t>
            </a:r>
            <a:r>
              <a:rPr lang="en-US" dirty="0"/>
              <a:t> in R10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2B7AF-FDED-90BA-054F-1E6C7E7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66C40-34F2-624B-FB4E-80D5729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R9 vs. R10 Chemistries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769FF-3954-3FE8-774D-3E8D6545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" y="1425583"/>
            <a:ext cx="5251938" cy="24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5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4363-398D-089B-42C5-C344035C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C07EA-A1B4-0A73-4328-D612344F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797375"/>
            <a:ext cx="8797925" cy="37823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20D2A-42B3-32D3-A868-71C67D92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2A8F1-8797-056B-007A-889AFA3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Proteomics with Nanopores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45297-247A-3598-B1FA-141A4B6BBCDC}"/>
              </a:ext>
            </a:extLst>
          </p:cNvPr>
          <p:cNvSpPr txBox="1"/>
          <p:nvPr/>
        </p:nvSpPr>
        <p:spPr>
          <a:xfrm>
            <a:off x="937647" y="6621935"/>
            <a:ext cx="5697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Motone</a:t>
            </a:r>
            <a:r>
              <a:rPr lang="en-US" sz="1050" dirty="0"/>
              <a:t>+, “Multi-pass, single-molecule nanopore reading of long protein strands”, Nature 2024.</a:t>
            </a:r>
          </a:p>
        </p:txBody>
      </p:sp>
    </p:spTree>
    <p:extLst>
      <p:ext uri="{BB962C8B-B14F-4D97-AF65-F5344CB8AC3E}">
        <p14:creationId xmlns:p14="http://schemas.microsoft.com/office/powerpoint/2010/main" val="3384441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5F38-A216-1005-8549-ECD813DB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020F87-FA8C-0AC1-5E42-EE14CFF66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Noise-tolerant sketching</a:t>
            </a:r>
          </a:p>
          <a:p>
            <a:pPr lvl="1"/>
            <a:r>
              <a:rPr lang="en-US" dirty="0"/>
              <a:t>Sampling mechanisms (e.g., minimizers, </a:t>
            </a:r>
            <a:r>
              <a:rPr lang="en-US" dirty="0" err="1"/>
              <a:t>syncmers</a:t>
            </a:r>
            <a:r>
              <a:rPr lang="en-US" dirty="0"/>
              <a:t>, </a:t>
            </a:r>
            <a:r>
              <a:rPr lang="en-US" dirty="0" err="1"/>
              <a:t>strobemers</a:t>
            </a:r>
            <a:r>
              <a:rPr lang="en-US" dirty="0"/>
              <a:t>, </a:t>
            </a:r>
            <a:r>
              <a:rPr lang="en-US" dirty="0" err="1"/>
              <a:t>MinHash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Generated sketches must still exactly match</a:t>
            </a:r>
          </a:p>
          <a:p>
            <a:pPr lvl="1"/>
            <a:r>
              <a:rPr lang="en-US" dirty="0"/>
              <a:t>BLEND can be applied to generate their hash values to find similar sketches</a:t>
            </a:r>
          </a:p>
          <a:p>
            <a:endParaRPr lang="en-US" dirty="0"/>
          </a:p>
          <a:p>
            <a:r>
              <a:rPr lang="en-US" b="1" dirty="0"/>
              <a:t>Spaced seeds</a:t>
            </a:r>
          </a:p>
          <a:p>
            <a:pPr lvl="1"/>
            <a:r>
              <a:rPr lang="en-US" dirty="0"/>
              <a:t>Cannot tolerate arbitrary mismatches due to fixed patterns</a:t>
            </a:r>
          </a:p>
          <a:p>
            <a:pPr lvl="1"/>
            <a:r>
              <a:rPr lang="en-US" dirty="0"/>
              <a:t>BLEND can be applied to generate hash values of spaced seeds</a:t>
            </a:r>
          </a:p>
          <a:p>
            <a:endParaRPr lang="en-US" dirty="0"/>
          </a:p>
          <a:p>
            <a:r>
              <a:rPr lang="en-US" b="1" dirty="0"/>
              <a:t>Different masking and hashing techniques</a:t>
            </a:r>
          </a:p>
          <a:p>
            <a:pPr lvl="1"/>
            <a:r>
              <a:rPr lang="en-US" dirty="0" err="1"/>
              <a:t>LexicHash</a:t>
            </a:r>
            <a:r>
              <a:rPr lang="en-US" dirty="0"/>
              <a:t>: Similar to finding maximal exact match with </a:t>
            </a:r>
            <a:r>
              <a:rPr lang="en-US" dirty="0" err="1"/>
              <a:t>MinHash</a:t>
            </a:r>
            <a:r>
              <a:rPr lang="en-US" dirty="0"/>
              <a:t> properties</a:t>
            </a:r>
          </a:p>
          <a:p>
            <a:pPr lvl="1"/>
            <a:r>
              <a:rPr lang="en-US" dirty="0"/>
              <a:t>Order-insensitive hashing</a:t>
            </a:r>
          </a:p>
          <a:p>
            <a:endParaRPr lang="en-US" dirty="0"/>
          </a:p>
          <a:p>
            <a:r>
              <a:rPr lang="en-US" b="1" dirty="0"/>
              <a:t>Other locality sensitive hashing mechanisms</a:t>
            </a:r>
          </a:p>
          <a:p>
            <a:pPr lvl="1"/>
            <a:r>
              <a:rPr lang="en-US" dirty="0"/>
              <a:t>Identifying similarity with multiple hash matches, instead of a single one</a:t>
            </a:r>
          </a:p>
          <a:p>
            <a:pPr lvl="1"/>
            <a:r>
              <a:rPr lang="en-US" dirty="0"/>
              <a:t>Future work: </a:t>
            </a:r>
            <a:r>
              <a:rPr lang="en-US" dirty="0" err="1"/>
              <a:t>DenseFly</a:t>
            </a:r>
            <a:r>
              <a:rPr lang="en-US" dirty="0"/>
              <a:t>, </a:t>
            </a:r>
            <a:r>
              <a:rPr lang="en-US" dirty="0" err="1"/>
              <a:t>FlyHash</a:t>
            </a:r>
            <a:r>
              <a:rPr lang="en-US" dirty="0"/>
              <a:t> … (some of them use Random Matrices)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17D75-6BA7-7BAA-AD84-BC044C71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351C25-DD44-C5CB-57BE-6908C780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F98634-1516-E324-41AD-8C8D994EA8D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C7C9772F-767D-ABA5-4736-17AF7425F5B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1F877F6E-B6CE-1D61-8793-E0F9C2A8DA4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A37B3969-B4F6-BE31-6E71-ECD4FEF4138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33C4BD9-008A-309E-A4A6-0CED8A26FBA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898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SimHash</a:t>
            </a:r>
            <a:r>
              <a:rPr lang="en-US" dirty="0">
                <a:latin typeface="Garamond" panose="02020404030301010803" pitchFamily="18" charset="0"/>
              </a:rPr>
              <a:t> Technique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874053" cy="177756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Goal: Generate the </a:t>
            </a:r>
            <a:r>
              <a:rPr lang="en-US" sz="2200" b="1" dirty="0"/>
              <a:t>same hash value</a:t>
            </a:r>
            <a:r>
              <a:rPr lang="en-US" sz="2200" dirty="0"/>
              <a:t> for </a:t>
            </a:r>
            <a:r>
              <a:rPr lang="en-US" sz="2200" b="1" dirty="0"/>
              <a:t>similar vector of items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System Font Regular"/>
              <a:buChar char="-"/>
            </a:pPr>
            <a:r>
              <a:rPr lang="en-US" sz="1800" b="1" dirty="0"/>
              <a:t>Example input:</a:t>
            </a:r>
            <a:r>
              <a:rPr lang="en-US" sz="1800" dirty="0"/>
              <a:t> A sentence (a vector of items)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System Font Regular"/>
              <a:buChar char="-"/>
            </a:pPr>
            <a:r>
              <a:rPr lang="en-US" sz="1800" b="1" dirty="0"/>
              <a:t>Items:</a:t>
            </a:r>
            <a:r>
              <a:rPr lang="en-US" sz="1800" dirty="0"/>
              <a:t> Words in a sentence (hash values of items)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System Font Regular"/>
              <a:buChar char="-"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Count the net difference between 0s and 1s at each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C95F9-045C-BC56-39C8-91184D9D87AB}"/>
              </a:ext>
            </a:extLst>
          </p:cNvPr>
          <p:cNvSpPr txBox="1"/>
          <p:nvPr/>
        </p:nvSpPr>
        <p:spPr>
          <a:xfrm>
            <a:off x="1738139" y="2669417"/>
            <a:ext cx="5667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Avenir Next" panose="020B0503020202020204" pitchFamily="34" charset="0"/>
              </a:rPr>
              <a:t>This is an example sentence to generate a hash value</a:t>
            </a:r>
            <a:endParaRPr lang="en-CH" i="1" dirty="0">
              <a:latin typeface="Avenir Next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7D4CE-C8CF-712C-6B47-911F43F2F0D9}"/>
              </a:ext>
            </a:extLst>
          </p:cNvPr>
          <p:cNvSpPr/>
          <p:nvPr/>
        </p:nvSpPr>
        <p:spPr>
          <a:xfrm>
            <a:off x="765347" y="3038749"/>
            <a:ext cx="11930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C5591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Words</a:t>
            </a:r>
            <a:endParaRPr lang="en-US" b="1" u="sng" dirty="0">
              <a:solidFill>
                <a:srgbClr val="2F528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sentence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24604-3306-6861-7F5A-C676E6043667}"/>
              </a:ext>
            </a:extLst>
          </p:cNvPr>
          <p:cNvSpPr/>
          <p:nvPr/>
        </p:nvSpPr>
        <p:spPr>
          <a:xfrm>
            <a:off x="2110021" y="3038749"/>
            <a:ext cx="15899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2F528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Values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0b01111000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0b11011101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0b00011100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0b01000001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0b11110000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0b01011101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0b10011100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0b11000001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0b11111101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0b00101011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A81DC4-44E5-DE7A-75E0-19D0634DA828}"/>
              </a:ext>
            </a:extLst>
          </p:cNvPr>
          <p:cNvSpPr/>
          <p:nvPr/>
        </p:nvSpPr>
        <p:spPr>
          <a:xfrm>
            <a:off x="4584435" y="3185587"/>
            <a:ext cx="2203667" cy="886498"/>
          </a:xfrm>
          <a:prstGeom prst="roundRect">
            <a:avLst/>
          </a:prstGeom>
          <a:solidFill>
            <a:srgbClr val="E3F0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b="1" dirty="0">
                <a:latin typeface="Cambria" panose="02040503050406030204" pitchFamily="18" charset="0"/>
              </a:rPr>
              <a:t>Bitwise Sum </a:t>
            </a:r>
          </a:p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(Net difference </a:t>
            </a:r>
          </a:p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between 0s and 1s)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93F10D-42D3-00E0-3464-0FD917D5BC7A}"/>
              </a:ext>
            </a:extLst>
          </p:cNvPr>
          <p:cNvCxnSpPr>
            <a:cxnSpLocks/>
            <a:stCxn id="17" idx="2"/>
            <a:endCxn id="39" idx="0"/>
          </p:cNvCxnSpPr>
          <p:nvPr/>
        </p:nvCxnSpPr>
        <p:spPr>
          <a:xfrm flipH="1">
            <a:off x="5686268" y="4072085"/>
            <a:ext cx="1" cy="64900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C1D9507A-E5AD-A501-4480-F40189315B0D}"/>
              </a:ext>
            </a:extLst>
          </p:cNvPr>
          <p:cNvSpPr/>
          <p:nvPr/>
        </p:nvSpPr>
        <p:spPr>
          <a:xfrm rot="16200000">
            <a:off x="2933233" y="5530558"/>
            <a:ext cx="143495" cy="1083876"/>
          </a:xfrm>
          <a:prstGeom prst="leftBracket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32C18522-D7B2-97E8-00F4-24B3C943BF7E}"/>
              </a:ext>
            </a:extLst>
          </p:cNvPr>
          <p:cNvCxnSpPr>
            <a:cxnSpLocks/>
            <a:stCxn id="30" idx="1"/>
            <a:endCxn id="17" idx="1"/>
          </p:cNvCxnSpPr>
          <p:nvPr/>
        </p:nvCxnSpPr>
        <p:spPr>
          <a:xfrm rot="5400000" flipH="1" flipV="1">
            <a:off x="2537004" y="4096813"/>
            <a:ext cx="2515408" cy="1579454"/>
          </a:xfrm>
          <a:prstGeom prst="bentConnector4">
            <a:avLst>
              <a:gd name="adj1" fmla="val -9088"/>
              <a:gd name="adj2" fmla="val 63042"/>
            </a:avLst>
          </a:prstGeom>
          <a:ln w="317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28B069A-36C6-9680-55B0-8A640DDCB271}"/>
              </a:ext>
            </a:extLst>
          </p:cNvPr>
          <p:cNvSpPr/>
          <p:nvPr/>
        </p:nvSpPr>
        <p:spPr>
          <a:xfrm>
            <a:off x="4344076" y="4721086"/>
            <a:ext cx="2684384" cy="369333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7200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+4,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-2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+4, +4,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-8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+2]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A3D306-7ADE-2C4D-07D8-525794A3C8C3}"/>
              </a:ext>
            </a:extLst>
          </p:cNvPr>
          <p:cNvSpPr/>
          <p:nvPr/>
        </p:nvSpPr>
        <p:spPr>
          <a:xfrm>
            <a:off x="4956100" y="5739419"/>
            <a:ext cx="1435454" cy="306000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F10F39-DC6A-00B1-D8E3-10FACC15FD7D}"/>
              </a:ext>
            </a:extLst>
          </p:cNvPr>
          <p:cNvSpPr/>
          <p:nvPr/>
        </p:nvSpPr>
        <p:spPr>
          <a:xfrm>
            <a:off x="2425334" y="3301878"/>
            <a:ext cx="170274" cy="2780425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1BB5AB-7DAE-0CBA-F877-E59D83D57933}"/>
              </a:ext>
            </a:extLst>
          </p:cNvPr>
          <p:cNvSpPr/>
          <p:nvPr/>
        </p:nvSpPr>
        <p:spPr>
          <a:xfrm>
            <a:off x="3315742" y="3301878"/>
            <a:ext cx="170274" cy="2780425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D50857-4213-AB64-94E7-91F32346BC97}"/>
              </a:ext>
            </a:extLst>
          </p:cNvPr>
          <p:cNvSpPr/>
          <p:nvPr/>
        </p:nvSpPr>
        <p:spPr>
          <a:xfrm>
            <a:off x="2664298" y="3301878"/>
            <a:ext cx="170274" cy="2780425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9E396F4-9939-A868-7204-60AC8D77D281}"/>
              </a:ext>
            </a:extLst>
          </p:cNvPr>
          <p:cNvCxnSpPr>
            <a:cxnSpLocks/>
            <a:stCxn id="39" idx="3"/>
            <a:endCxn id="89" idx="1"/>
          </p:cNvCxnSpPr>
          <p:nvPr/>
        </p:nvCxnSpPr>
        <p:spPr>
          <a:xfrm flipV="1">
            <a:off x="7028460" y="4905752"/>
            <a:ext cx="644062" cy="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F61E932-AA02-AB7E-A565-3A37F085665D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686268" y="5090419"/>
            <a:ext cx="1" cy="6241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8329C49-398F-08E6-ECD1-B86969758BA4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6391554" y="5892419"/>
            <a:ext cx="6351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FF60905-A602-AFF6-078B-72EAB3032902}"/>
              </a:ext>
            </a:extLst>
          </p:cNvPr>
          <p:cNvSpPr/>
          <p:nvPr/>
        </p:nvSpPr>
        <p:spPr>
          <a:xfrm>
            <a:off x="7672522" y="4577469"/>
            <a:ext cx="1101832" cy="656565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b="1" dirty="0">
                <a:latin typeface="Cambria" panose="02040503050406030204" pitchFamily="18" charset="0"/>
              </a:rPr>
              <a:t>Counter Vector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F7B8F687-CA10-A64B-F085-2278596C319F}"/>
              </a:ext>
            </a:extLst>
          </p:cNvPr>
          <p:cNvSpPr/>
          <p:nvPr/>
        </p:nvSpPr>
        <p:spPr>
          <a:xfrm>
            <a:off x="7026654" y="5564136"/>
            <a:ext cx="1187822" cy="656565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b="1" dirty="0">
                <a:latin typeface="Cambria" panose="02040503050406030204" pitchFamily="18" charset="0"/>
              </a:rPr>
              <a:t>SimHash Value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E991E0-CF51-858A-650A-E436181B4AD7}"/>
              </a:ext>
            </a:extLst>
          </p:cNvPr>
          <p:cNvSpPr/>
          <p:nvPr/>
        </p:nvSpPr>
        <p:spPr>
          <a:xfrm>
            <a:off x="4483561" y="4661946"/>
            <a:ext cx="170274" cy="487609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20D2484-C46E-570A-2571-C63E013ECC60}"/>
              </a:ext>
            </a:extLst>
          </p:cNvPr>
          <p:cNvSpPr/>
          <p:nvPr/>
        </p:nvSpPr>
        <p:spPr>
          <a:xfrm>
            <a:off x="5058965" y="4661946"/>
            <a:ext cx="294386" cy="487609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B079832-DC19-A6DA-FB05-3D6937757611}"/>
              </a:ext>
            </a:extLst>
          </p:cNvPr>
          <p:cNvSpPr/>
          <p:nvPr/>
        </p:nvSpPr>
        <p:spPr>
          <a:xfrm>
            <a:off x="6608615" y="4661946"/>
            <a:ext cx="294386" cy="487609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635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7D26893-8040-5955-F399-A5456379C674}"/>
              </a:ext>
            </a:extLst>
          </p:cNvPr>
          <p:cNvSpPr/>
          <p:nvPr/>
        </p:nvSpPr>
        <p:spPr>
          <a:xfrm>
            <a:off x="765347" y="3038749"/>
            <a:ext cx="11930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C5591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Words</a:t>
            </a:r>
            <a:endParaRPr lang="en-US" b="1" u="sng" dirty="0">
              <a:solidFill>
                <a:srgbClr val="2F528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sentence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SimHash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DA8576A-AA06-93AB-B91E-717BAE7AEC0E}"/>
              </a:ext>
            </a:extLst>
          </p:cNvPr>
          <p:cNvSpPr/>
          <p:nvPr/>
        </p:nvSpPr>
        <p:spPr>
          <a:xfrm>
            <a:off x="2110021" y="3038749"/>
            <a:ext cx="15899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2F528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Values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0b01111000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0b11011101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0b00011100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0b01000001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0b11110000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0b01011101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0b10011100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0b11000001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0b01001011</a:t>
            </a:r>
          </a:p>
          <a:p>
            <a:r>
              <a:rPr lang="en-US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0b00101011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0D812C3-D355-EF76-500E-5E374F0FFEC4}"/>
              </a:ext>
            </a:extLst>
          </p:cNvPr>
          <p:cNvSpPr/>
          <p:nvPr/>
        </p:nvSpPr>
        <p:spPr>
          <a:xfrm>
            <a:off x="4344076" y="4721086"/>
            <a:ext cx="2684384" cy="369333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7200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-2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+4,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-4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+2, +4,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-2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 -6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+2]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360AB3C-F7A0-DD9C-C226-9E4AAD3317B3}"/>
              </a:ext>
            </a:extLst>
          </p:cNvPr>
          <p:cNvCxnSpPr>
            <a:cxnSpLocks/>
          </p:cNvCxnSpPr>
          <p:nvPr/>
        </p:nvCxnSpPr>
        <p:spPr>
          <a:xfrm>
            <a:off x="4591327" y="4986971"/>
            <a:ext cx="740961" cy="8263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0C3464B-E773-1C04-6466-9408DEE29AC0}"/>
              </a:ext>
            </a:extLst>
          </p:cNvPr>
          <p:cNvCxnSpPr>
            <a:cxnSpLocks/>
          </p:cNvCxnSpPr>
          <p:nvPr/>
        </p:nvCxnSpPr>
        <p:spPr>
          <a:xfrm>
            <a:off x="4868029" y="4986971"/>
            <a:ext cx="614654" cy="826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5603695-E6D9-B2A6-B93E-276CC6FB567E}"/>
              </a:ext>
            </a:extLst>
          </p:cNvPr>
          <p:cNvCxnSpPr>
            <a:cxnSpLocks/>
          </p:cNvCxnSpPr>
          <p:nvPr/>
        </p:nvCxnSpPr>
        <p:spPr>
          <a:xfrm>
            <a:off x="5213995" y="4986971"/>
            <a:ext cx="375595" cy="8263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CF1A3DCB-32BF-2D72-7D3C-D9762F66B3FF}"/>
              </a:ext>
            </a:extLst>
          </p:cNvPr>
          <p:cNvCxnSpPr>
            <a:cxnSpLocks/>
          </p:cNvCxnSpPr>
          <p:nvPr/>
        </p:nvCxnSpPr>
        <p:spPr>
          <a:xfrm flipH="1">
            <a:off x="6003651" y="4986971"/>
            <a:ext cx="138582" cy="8115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9819AAC-3D1F-F8FF-8E21-FA4919760CCF}"/>
              </a:ext>
            </a:extLst>
          </p:cNvPr>
          <p:cNvCxnSpPr>
            <a:cxnSpLocks/>
          </p:cNvCxnSpPr>
          <p:nvPr/>
        </p:nvCxnSpPr>
        <p:spPr>
          <a:xfrm flipH="1">
            <a:off x="6142233" y="4986971"/>
            <a:ext cx="294386" cy="8263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67051E6-8681-9322-CDDB-2CD45574562B}"/>
              </a:ext>
            </a:extLst>
          </p:cNvPr>
          <p:cNvCxnSpPr>
            <a:cxnSpLocks/>
          </p:cNvCxnSpPr>
          <p:nvPr/>
        </p:nvCxnSpPr>
        <p:spPr>
          <a:xfrm>
            <a:off x="5565546" y="4986971"/>
            <a:ext cx="184265" cy="826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F367212-7DD9-E534-DE5A-679C0F31C64B}"/>
              </a:ext>
            </a:extLst>
          </p:cNvPr>
          <p:cNvCxnSpPr>
            <a:cxnSpLocks/>
          </p:cNvCxnSpPr>
          <p:nvPr/>
        </p:nvCxnSpPr>
        <p:spPr>
          <a:xfrm flipH="1">
            <a:off x="5854348" y="4986971"/>
            <a:ext cx="62292" cy="826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CF1C973-DF46-2551-319A-2C1EB3023813}"/>
              </a:ext>
            </a:extLst>
          </p:cNvPr>
          <p:cNvCxnSpPr>
            <a:cxnSpLocks/>
          </p:cNvCxnSpPr>
          <p:nvPr/>
        </p:nvCxnSpPr>
        <p:spPr>
          <a:xfrm flipH="1">
            <a:off x="6253052" y="4986971"/>
            <a:ext cx="533243" cy="8115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5FDAFE-EB9C-3C00-1EAE-D4A34A483FF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C9CEE77F-1FE3-FA3B-EFEC-A269B91C146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813C7B6-DD2B-B640-9BE0-90FA356DAE5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5">
              <a:extLst>
                <a:ext uri="{FF2B5EF4-FFF2-40B4-BE49-F238E27FC236}">
                  <a16:creationId xmlns:a16="http://schemas.microsoft.com/office/drawing/2014/main" id="{9069CFF0-688C-EACF-266D-56CF5EDEFB7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0" name="Arrow: Chevron 46">
              <a:extLst>
                <a:ext uri="{FF2B5EF4-FFF2-40B4-BE49-F238E27FC236}">
                  <a16:creationId xmlns:a16="http://schemas.microsoft.com/office/drawing/2014/main" id="{2E8A872D-452D-5492-7D23-87642EF5074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01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8" grpId="1"/>
      <p:bldP spid="17" grpId="0" animBg="1"/>
      <p:bldP spid="30" grpId="0" animBg="1"/>
      <p:bldP spid="39" grpId="0" animBg="1"/>
      <p:bldP spid="39" grpId="1" animBg="1"/>
      <p:bldP spid="40" grpId="0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9" grpId="0" animBg="1"/>
      <p:bldP spid="90" grpId="0" animBg="1"/>
      <p:bldP spid="131" grpId="0" animBg="1"/>
      <p:bldP spid="131" grpId="1" animBg="1"/>
      <p:bldP spid="133" grpId="0" animBg="1"/>
      <p:bldP spid="133" grpId="1" animBg="1"/>
      <p:bldP spid="134" grpId="0" animBg="1"/>
      <p:bldP spid="134" grpId="1" animBg="1"/>
      <p:bldP spid="135" grpId="0"/>
      <p:bldP spid="136" grpId="0"/>
      <p:bldP spid="13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Integrating BLEND for Seeding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439833-F539-3671-C28C-B2A89EF8984F}"/>
              </a:ext>
            </a:extLst>
          </p:cNvPr>
          <p:cNvSpPr/>
          <p:nvPr/>
        </p:nvSpPr>
        <p:spPr>
          <a:xfrm>
            <a:off x="234705" y="1700176"/>
            <a:ext cx="7817191" cy="4732342"/>
          </a:xfrm>
          <a:prstGeom prst="roundRect">
            <a:avLst>
              <a:gd name="adj" fmla="val 9166"/>
            </a:avLst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ysDot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E41EB9-C5BB-1710-9378-3770D0896BE9}"/>
              </a:ext>
            </a:extLst>
          </p:cNvPr>
          <p:cNvSpPr/>
          <p:nvPr/>
        </p:nvSpPr>
        <p:spPr>
          <a:xfrm>
            <a:off x="469574" y="1870014"/>
            <a:ext cx="7373073" cy="1944742"/>
          </a:xfrm>
          <a:prstGeom prst="roundRect">
            <a:avLst>
              <a:gd name="adj" fmla="val 9166"/>
            </a:avLst>
          </a:prstGeom>
          <a:solidFill>
            <a:srgbClr val="E2E1D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A09491-9E74-18C0-3202-E8FD028097C0}"/>
              </a:ext>
            </a:extLst>
          </p:cNvPr>
          <p:cNvSpPr/>
          <p:nvPr/>
        </p:nvSpPr>
        <p:spPr>
          <a:xfrm>
            <a:off x="2727679" y="857258"/>
            <a:ext cx="2024462" cy="3816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Seeding + BLEND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FFA45-D38A-A76B-13F5-F91C0E8F9B2F}"/>
              </a:ext>
            </a:extLst>
          </p:cNvPr>
          <p:cNvSpPr txBox="1"/>
          <p:nvPr/>
        </p:nvSpPr>
        <p:spPr>
          <a:xfrm>
            <a:off x="1055001" y="909559"/>
            <a:ext cx="117882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Sequences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222228-CB88-25C8-8E47-AE8B107E247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233830" y="1048059"/>
            <a:ext cx="486849" cy="12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BB928-5F67-B8F5-BCEC-789131D2BDD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753402" y="1048058"/>
            <a:ext cx="569323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7304565-39EE-87DC-56F8-3C4AADD707CE}"/>
              </a:ext>
            </a:extLst>
          </p:cNvPr>
          <p:cNvSpPr txBox="1"/>
          <p:nvPr/>
        </p:nvSpPr>
        <p:spPr>
          <a:xfrm>
            <a:off x="5322725" y="909559"/>
            <a:ext cx="13130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2F528E"/>
                </a:solidFill>
                <a:latin typeface="Cambria" panose="02040503050406030204" pitchFamily="18" charset="0"/>
              </a:rPr>
              <a:t>Hash Values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D6188-C65A-4DAE-9984-4887105C3F1E}"/>
              </a:ext>
            </a:extLst>
          </p:cNvPr>
          <p:cNvCxnSpPr>
            <a:cxnSpLocks/>
          </p:cNvCxnSpPr>
          <p:nvPr/>
        </p:nvCxnSpPr>
        <p:spPr>
          <a:xfrm flipV="1">
            <a:off x="6635810" y="1058955"/>
            <a:ext cx="511938" cy="12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408284-0EEE-6D84-FBD1-C07FFB07A847}"/>
              </a:ext>
            </a:extLst>
          </p:cNvPr>
          <p:cNvSpPr/>
          <p:nvPr/>
        </p:nvSpPr>
        <p:spPr>
          <a:xfrm>
            <a:off x="7171054" y="886031"/>
            <a:ext cx="1343185" cy="344892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Hash Table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87726A-EE5B-CF0A-B459-D71174CD40FB}"/>
              </a:ext>
            </a:extLst>
          </p:cNvPr>
          <p:cNvCxnSpPr>
            <a:cxnSpLocks/>
          </p:cNvCxnSpPr>
          <p:nvPr/>
        </p:nvCxnSpPr>
        <p:spPr>
          <a:xfrm flipV="1">
            <a:off x="508398" y="1260867"/>
            <a:ext cx="2212281" cy="464325"/>
          </a:xfrm>
          <a:prstGeom prst="line">
            <a:avLst/>
          </a:prstGeom>
          <a:ln w="3492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29944-A974-331E-0CF5-ED36FEF8571E}"/>
              </a:ext>
            </a:extLst>
          </p:cNvPr>
          <p:cNvCxnSpPr>
            <a:cxnSpLocks/>
          </p:cNvCxnSpPr>
          <p:nvPr/>
        </p:nvCxnSpPr>
        <p:spPr>
          <a:xfrm flipH="1" flipV="1">
            <a:off x="4752141" y="1260701"/>
            <a:ext cx="2773650" cy="440196"/>
          </a:xfrm>
          <a:prstGeom prst="line">
            <a:avLst/>
          </a:prstGeom>
          <a:ln w="34925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1D7C72F-8F36-C266-CE74-4624D8BCECC9}"/>
              </a:ext>
            </a:extLst>
          </p:cNvPr>
          <p:cNvSpPr/>
          <p:nvPr/>
        </p:nvSpPr>
        <p:spPr>
          <a:xfrm>
            <a:off x="2517517" y="2041263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04C9E-FAB7-8010-A052-A177F43EC2A4}"/>
              </a:ext>
            </a:extLst>
          </p:cNvPr>
          <p:cNvSpPr/>
          <p:nvPr/>
        </p:nvSpPr>
        <p:spPr>
          <a:xfrm>
            <a:off x="3907978" y="2056648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0x02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3657B1-BA46-0FE8-9E7D-A342A21B6492}"/>
              </a:ext>
            </a:extLst>
          </p:cNvPr>
          <p:cNvCxnSpPr>
            <a:cxnSpLocks/>
          </p:cNvCxnSpPr>
          <p:nvPr/>
        </p:nvCxnSpPr>
        <p:spPr>
          <a:xfrm>
            <a:off x="1764737" y="2182647"/>
            <a:ext cx="75312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08B0D5-6426-84C7-E1F5-A0A176D1B376}"/>
              </a:ext>
            </a:extLst>
          </p:cNvPr>
          <p:cNvCxnSpPr>
            <a:cxnSpLocks/>
          </p:cNvCxnSpPr>
          <p:nvPr/>
        </p:nvCxnSpPr>
        <p:spPr>
          <a:xfrm>
            <a:off x="1903228" y="2536715"/>
            <a:ext cx="600152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974820-1C01-A9BF-ABB4-BF884323CE32}"/>
              </a:ext>
            </a:extLst>
          </p:cNvPr>
          <p:cNvCxnSpPr>
            <a:cxnSpLocks/>
          </p:cNvCxnSpPr>
          <p:nvPr/>
        </p:nvCxnSpPr>
        <p:spPr>
          <a:xfrm>
            <a:off x="2041719" y="2887061"/>
            <a:ext cx="47614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8AE95E-F3C6-222A-30F4-A6CDAB5A93FE}"/>
              </a:ext>
            </a:extLst>
          </p:cNvPr>
          <p:cNvCxnSpPr>
            <a:cxnSpLocks/>
          </p:cNvCxnSpPr>
          <p:nvPr/>
        </p:nvCxnSpPr>
        <p:spPr>
          <a:xfrm>
            <a:off x="2180210" y="3238011"/>
            <a:ext cx="337654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FA6CC8-0EAE-B1D2-70DD-AEA0DAA381C4}"/>
              </a:ext>
            </a:extLst>
          </p:cNvPr>
          <p:cNvCxnSpPr>
            <a:cxnSpLocks/>
          </p:cNvCxnSpPr>
          <p:nvPr/>
        </p:nvCxnSpPr>
        <p:spPr>
          <a:xfrm>
            <a:off x="3537971" y="2182647"/>
            <a:ext cx="36218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18F92B9-9B33-55F0-7E7E-E0D754B441B3}"/>
              </a:ext>
            </a:extLst>
          </p:cNvPr>
          <p:cNvSpPr/>
          <p:nvPr/>
        </p:nvSpPr>
        <p:spPr>
          <a:xfrm>
            <a:off x="3907978" y="2410716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0x02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6518DF-8993-AA60-1CB0-569A4335A500}"/>
              </a:ext>
            </a:extLst>
          </p:cNvPr>
          <p:cNvCxnSpPr>
            <a:cxnSpLocks/>
          </p:cNvCxnSpPr>
          <p:nvPr/>
        </p:nvCxnSpPr>
        <p:spPr>
          <a:xfrm>
            <a:off x="3537971" y="2536715"/>
            <a:ext cx="36218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2BC0CC6D-5469-722C-C44B-928FC0F94C79}"/>
              </a:ext>
            </a:extLst>
          </p:cNvPr>
          <p:cNvSpPr/>
          <p:nvPr/>
        </p:nvSpPr>
        <p:spPr>
          <a:xfrm>
            <a:off x="3907978" y="2761062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0x02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0C4D1DB-4029-6D89-EE93-67C175567A0D}"/>
              </a:ext>
            </a:extLst>
          </p:cNvPr>
          <p:cNvCxnSpPr>
            <a:cxnSpLocks/>
          </p:cNvCxnSpPr>
          <p:nvPr/>
        </p:nvCxnSpPr>
        <p:spPr>
          <a:xfrm>
            <a:off x="3537971" y="2887061"/>
            <a:ext cx="36218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A9173CD6-E3EF-6A46-6C45-B36A0E71B3F5}"/>
              </a:ext>
            </a:extLst>
          </p:cNvPr>
          <p:cNvSpPr/>
          <p:nvPr/>
        </p:nvSpPr>
        <p:spPr>
          <a:xfrm>
            <a:off x="3907978" y="3112012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0x45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45D0150-14B5-47A2-BC68-384F447421A7}"/>
              </a:ext>
            </a:extLst>
          </p:cNvPr>
          <p:cNvCxnSpPr>
            <a:cxnSpLocks/>
          </p:cNvCxnSpPr>
          <p:nvPr/>
        </p:nvCxnSpPr>
        <p:spPr>
          <a:xfrm>
            <a:off x="3537971" y="3238011"/>
            <a:ext cx="36218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44B4A197-0912-27F7-2BA1-6BD26B506846}"/>
              </a:ext>
            </a:extLst>
          </p:cNvPr>
          <p:cNvSpPr/>
          <p:nvPr/>
        </p:nvSpPr>
        <p:spPr>
          <a:xfrm>
            <a:off x="5318447" y="2034040"/>
            <a:ext cx="856417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noProof="0" dirty="0">
                <a:latin typeface="Cambria" panose="02040503050406030204" pitchFamily="18" charset="0"/>
              </a:rPr>
              <a:t>Find</a:t>
            </a:r>
          </a:p>
          <a:p>
            <a:pPr lvl="0" algn="ctr" defTabSz="1600847"/>
            <a:r>
              <a:rPr kumimoji="0" lang="en-US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Min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8F1CF7C-075F-CCAD-A6D9-F240E7E039B8}"/>
              </a:ext>
            </a:extLst>
          </p:cNvPr>
          <p:cNvSpPr/>
          <p:nvPr/>
        </p:nvSpPr>
        <p:spPr>
          <a:xfrm>
            <a:off x="641537" y="204944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GCTATTA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68ABB03-DE29-8269-1222-F257EB8CBD72}"/>
              </a:ext>
            </a:extLst>
          </p:cNvPr>
          <p:cNvSpPr/>
          <p:nvPr/>
        </p:nvSpPr>
        <p:spPr>
          <a:xfrm>
            <a:off x="918519" y="2753861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TATTACC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F0465BE-2ECD-EE9B-A7D4-CA26D4AA5CB7}"/>
              </a:ext>
            </a:extLst>
          </p:cNvPr>
          <p:cNvSpPr/>
          <p:nvPr/>
        </p:nvSpPr>
        <p:spPr>
          <a:xfrm>
            <a:off x="780028" y="2403515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CTATTAC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1E3331C9-AD9D-7A97-A733-75EC7C50FDD0}"/>
              </a:ext>
            </a:extLst>
          </p:cNvPr>
          <p:cNvSpPr/>
          <p:nvPr/>
        </p:nvSpPr>
        <p:spPr>
          <a:xfrm>
            <a:off x="1057010" y="3104811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ATTACCT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5AD3FF67-A1F5-C008-2B9A-26920740DF65}"/>
              </a:ext>
            </a:extLst>
          </p:cNvPr>
          <p:cNvCxnSpPr>
            <a:cxnSpLocks/>
            <a:stCxn id="15" idx="3"/>
            <a:endCxn id="67" idx="1"/>
          </p:cNvCxnSpPr>
          <p:nvPr/>
        </p:nvCxnSpPr>
        <p:spPr>
          <a:xfrm>
            <a:off x="4627978" y="2182648"/>
            <a:ext cx="690469" cy="50008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BBF8DE18-8038-6CF4-B12F-7AE6FB367A54}"/>
              </a:ext>
            </a:extLst>
          </p:cNvPr>
          <p:cNvCxnSpPr>
            <a:cxnSpLocks/>
            <a:stCxn id="21" idx="3"/>
            <a:endCxn id="67" idx="1"/>
          </p:cNvCxnSpPr>
          <p:nvPr/>
        </p:nvCxnSpPr>
        <p:spPr>
          <a:xfrm>
            <a:off x="4627978" y="2536716"/>
            <a:ext cx="690469" cy="14601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BCB35F1A-0306-B619-2D4A-EE783AD635D1}"/>
              </a:ext>
            </a:extLst>
          </p:cNvPr>
          <p:cNvCxnSpPr>
            <a:cxnSpLocks/>
            <a:stCxn id="62" idx="3"/>
            <a:endCxn id="67" idx="1"/>
          </p:cNvCxnSpPr>
          <p:nvPr/>
        </p:nvCxnSpPr>
        <p:spPr>
          <a:xfrm flipV="1">
            <a:off x="4627978" y="2682731"/>
            <a:ext cx="690469" cy="20433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162C3B23-2BE6-390B-A2BC-615959280FD9}"/>
              </a:ext>
            </a:extLst>
          </p:cNvPr>
          <p:cNvCxnSpPr>
            <a:cxnSpLocks/>
            <a:stCxn id="64" idx="3"/>
            <a:endCxn id="67" idx="1"/>
          </p:cNvCxnSpPr>
          <p:nvPr/>
        </p:nvCxnSpPr>
        <p:spPr>
          <a:xfrm flipV="1">
            <a:off x="4627978" y="2682731"/>
            <a:ext cx="690469" cy="55528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B824B86C-C253-B57B-9586-83981D5AED65}"/>
              </a:ext>
            </a:extLst>
          </p:cNvPr>
          <p:cNvSpPr/>
          <p:nvPr/>
        </p:nvSpPr>
        <p:spPr>
          <a:xfrm>
            <a:off x="6805791" y="1992675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0x02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C8E368-4DC4-7F54-D0EA-5BB1CEC943CA}"/>
              </a:ext>
            </a:extLst>
          </p:cNvPr>
          <p:cNvCxnSpPr>
            <a:cxnSpLocks/>
            <a:stCxn id="80" idx="2"/>
            <a:endCxn id="82" idx="0"/>
          </p:cNvCxnSpPr>
          <p:nvPr/>
        </p:nvCxnSpPr>
        <p:spPr>
          <a:xfrm>
            <a:off x="7165791" y="2244674"/>
            <a:ext cx="0" cy="376712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6E082C65-9FA3-1A4F-A823-04D0257FA51F}"/>
              </a:ext>
            </a:extLst>
          </p:cNvPr>
          <p:cNvSpPr/>
          <p:nvPr/>
        </p:nvSpPr>
        <p:spPr>
          <a:xfrm>
            <a:off x="6604191" y="2621386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TATTACC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A6971AB2-B194-0867-7314-11F40EAD07CC}"/>
              </a:ext>
            </a:extLst>
          </p:cNvPr>
          <p:cNvCxnSpPr>
            <a:cxnSpLocks/>
            <a:stCxn id="67" idx="3"/>
            <a:endCxn id="80" idx="1"/>
          </p:cNvCxnSpPr>
          <p:nvPr/>
        </p:nvCxnSpPr>
        <p:spPr>
          <a:xfrm flipV="1">
            <a:off x="6174864" y="2118675"/>
            <a:ext cx="630927" cy="56405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8D7F4F6-5E95-1F25-46CB-BB29069475A3}"/>
              </a:ext>
            </a:extLst>
          </p:cNvPr>
          <p:cNvCxnSpPr>
            <a:cxnSpLocks/>
          </p:cNvCxnSpPr>
          <p:nvPr/>
        </p:nvCxnSpPr>
        <p:spPr>
          <a:xfrm>
            <a:off x="7526489" y="2118675"/>
            <a:ext cx="69806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F12CD64A-3931-E451-76DF-B00E17BA6E4A}"/>
              </a:ext>
            </a:extLst>
          </p:cNvPr>
          <p:cNvSpPr txBox="1"/>
          <p:nvPr/>
        </p:nvSpPr>
        <p:spPr>
          <a:xfrm>
            <a:off x="480960" y="3514177"/>
            <a:ext cx="34678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Finding minimizers with BLEND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4F70B442-BFD6-8B86-5BDC-868A5F87D4AD}"/>
              </a:ext>
            </a:extLst>
          </p:cNvPr>
          <p:cNvSpPr/>
          <p:nvPr/>
        </p:nvSpPr>
        <p:spPr>
          <a:xfrm>
            <a:off x="1681131" y="3983157"/>
            <a:ext cx="5173884" cy="2283805"/>
          </a:xfrm>
          <a:prstGeom prst="roundRect">
            <a:avLst>
              <a:gd name="adj" fmla="val 9166"/>
            </a:avLst>
          </a:prstGeom>
          <a:solidFill>
            <a:srgbClr val="E2E1D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EE5FEAC-F180-5B2D-928A-AD0CE8691B00}"/>
              </a:ext>
            </a:extLst>
          </p:cNvPr>
          <p:cNvSpPr txBox="1"/>
          <p:nvPr/>
        </p:nvSpPr>
        <p:spPr>
          <a:xfrm>
            <a:off x="1680940" y="5966813"/>
            <a:ext cx="41585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Hashing strobemer seeds with BLEND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04B14B2F-A0C8-9F3A-0CDE-401B8CF62E0E}"/>
              </a:ext>
            </a:extLst>
          </p:cNvPr>
          <p:cNvSpPr/>
          <p:nvPr/>
        </p:nvSpPr>
        <p:spPr>
          <a:xfrm>
            <a:off x="2109209" y="4252026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GCTATTAATGGA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69BAF23-CA3F-993F-C4FD-D4769F56F604}"/>
              </a:ext>
            </a:extLst>
          </p:cNvPr>
          <p:cNvSpPr/>
          <p:nvPr/>
        </p:nvSpPr>
        <p:spPr>
          <a:xfrm>
            <a:off x="2109209" y="4726524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GCTATTAATGGA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BA89E0BF-B6E8-79D4-9BA6-36955F67C91B}"/>
              </a:ext>
            </a:extLst>
          </p:cNvPr>
          <p:cNvSpPr/>
          <p:nvPr/>
        </p:nvSpPr>
        <p:spPr>
          <a:xfrm>
            <a:off x="2109209" y="5173239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CCTCTAAATGGA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5C06A0-67DF-D1E4-BB3A-6272EFA6FA4A}"/>
              </a:ext>
            </a:extLst>
          </p:cNvPr>
          <p:cNvCxnSpPr>
            <a:cxnSpLocks/>
          </p:cNvCxnSpPr>
          <p:nvPr/>
        </p:nvCxnSpPr>
        <p:spPr>
          <a:xfrm>
            <a:off x="3926961" y="4393946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C7FEEFA-AD1A-2A44-080F-A0A6D35CAF85}"/>
              </a:ext>
            </a:extLst>
          </p:cNvPr>
          <p:cNvCxnSpPr>
            <a:cxnSpLocks/>
          </p:cNvCxnSpPr>
          <p:nvPr/>
        </p:nvCxnSpPr>
        <p:spPr>
          <a:xfrm flipV="1">
            <a:off x="3926961" y="4824288"/>
            <a:ext cx="460800" cy="74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5486C8C-8729-5988-DE1C-BCD699A9524E}"/>
              </a:ext>
            </a:extLst>
          </p:cNvPr>
          <p:cNvCxnSpPr>
            <a:cxnSpLocks/>
          </p:cNvCxnSpPr>
          <p:nvPr/>
        </p:nvCxnSpPr>
        <p:spPr>
          <a:xfrm>
            <a:off x="3926960" y="525528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38269604-C60E-9B73-AAEB-F7CBDF961FD9}"/>
              </a:ext>
            </a:extLst>
          </p:cNvPr>
          <p:cNvSpPr/>
          <p:nvPr/>
        </p:nvSpPr>
        <p:spPr>
          <a:xfrm>
            <a:off x="5899188" y="4260713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0xA1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B65FC89-AEFE-77F5-C00F-C110CB1D62A2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5414398" y="4385226"/>
            <a:ext cx="484790" cy="14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EACC1AC0-3664-D3BC-D407-754DC3A349FE}"/>
              </a:ext>
            </a:extLst>
          </p:cNvPr>
          <p:cNvSpPr/>
          <p:nvPr/>
        </p:nvSpPr>
        <p:spPr>
          <a:xfrm>
            <a:off x="5899188" y="4695001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0xA1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3DE0FD4-ED25-BCEE-B6E8-62BDCFBEF034}"/>
              </a:ext>
            </a:extLst>
          </p:cNvPr>
          <p:cNvCxnSpPr>
            <a:cxnSpLocks/>
            <a:endCxn id="96" idx="1"/>
          </p:cNvCxnSpPr>
          <p:nvPr/>
        </p:nvCxnSpPr>
        <p:spPr>
          <a:xfrm flipV="1">
            <a:off x="5414398" y="4821001"/>
            <a:ext cx="484790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3FC86C8F-241E-4DBB-1DDD-1E2B78EC4FB8}"/>
              </a:ext>
            </a:extLst>
          </p:cNvPr>
          <p:cNvSpPr/>
          <p:nvPr/>
        </p:nvSpPr>
        <p:spPr>
          <a:xfrm>
            <a:off x="5899188" y="5129289"/>
            <a:ext cx="7200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0xA1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607A7E5-FB90-3364-7900-CD6DAB9A2F2A}"/>
              </a:ext>
            </a:extLst>
          </p:cNvPr>
          <p:cNvCxnSpPr>
            <a:cxnSpLocks/>
            <a:endCxn id="98" idx="1"/>
          </p:cNvCxnSpPr>
          <p:nvPr/>
        </p:nvCxnSpPr>
        <p:spPr>
          <a:xfrm>
            <a:off x="5414398" y="5255289"/>
            <a:ext cx="48479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3BAA5644-AD8A-12DF-3E37-1591C6CBD335}"/>
              </a:ext>
            </a:extLst>
          </p:cNvPr>
          <p:cNvSpPr/>
          <p:nvPr/>
        </p:nvSpPr>
        <p:spPr>
          <a:xfrm>
            <a:off x="1908620" y="4111467"/>
            <a:ext cx="2149416" cy="1531207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rgbClr val="C000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F9E5CD2-3B9B-B9DE-75D8-EC5538CE0CCB}"/>
              </a:ext>
            </a:extLst>
          </p:cNvPr>
          <p:cNvSpPr txBox="1"/>
          <p:nvPr/>
        </p:nvSpPr>
        <p:spPr>
          <a:xfrm>
            <a:off x="1944132" y="5660673"/>
            <a:ext cx="21494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Strobemer seeds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6C402D1-6E65-B37A-6F0C-813DE362F7A7}"/>
              </a:ext>
            </a:extLst>
          </p:cNvPr>
          <p:cNvCxnSpPr>
            <a:cxnSpLocks/>
          </p:cNvCxnSpPr>
          <p:nvPr/>
        </p:nvCxnSpPr>
        <p:spPr>
          <a:xfrm flipV="1">
            <a:off x="6619886" y="4385226"/>
            <a:ext cx="1604671" cy="14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054132D-4347-D56C-9D34-7E30CF771D04}"/>
              </a:ext>
            </a:extLst>
          </p:cNvPr>
          <p:cNvCxnSpPr>
            <a:cxnSpLocks/>
          </p:cNvCxnSpPr>
          <p:nvPr/>
        </p:nvCxnSpPr>
        <p:spPr>
          <a:xfrm flipV="1">
            <a:off x="6619886" y="4827319"/>
            <a:ext cx="1604671" cy="14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730A615-7729-34D2-3320-DFE3D6F096FC}"/>
              </a:ext>
            </a:extLst>
          </p:cNvPr>
          <p:cNvCxnSpPr>
            <a:cxnSpLocks/>
          </p:cNvCxnSpPr>
          <p:nvPr/>
        </p:nvCxnSpPr>
        <p:spPr>
          <a:xfrm flipV="1">
            <a:off x="6619886" y="5255288"/>
            <a:ext cx="1604671" cy="14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7738F39E-D839-363D-D669-A894A8DB4347}"/>
              </a:ext>
            </a:extLst>
          </p:cNvPr>
          <p:cNvSpPr/>
          <p:nvPr/>
        </p:nvSpPr>
        <p:spPr>
          <a:xfrm>
            <a:off x="2517517" y="2395331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0DDE354C-2564-D748-ED7C-8F525FBA6D5C}"/>
              </a:ext>
            </a:extLst>
          </p:cNvPr>
          <p:cNvSpPr/>
          <p:nvPr/>
        </p:nvSpPr>
        <p:spPr>
          <a:xfrm>
            <a:off x="2517517" y="2745677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3EFCD1E1-F2FE-8681-99F5-EE347A4B706A}"/>
              </a:ext>
            </a:extLst>
          </p:cNvPr>
          <p:cNvSpPr/>
          <p:nvPr/>
        </p:nvSpPr>
        <p:spPr>
          <a:xfrm>
            <a:off x="2517517" y="3096627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F71CB492-33B8-3D07-40C6-3E37F6DC6322}"/>
              </a:ext>
            </a:extLst>
          </p:cNvPr>
          <p:cNvSpPr/>
          <p:nvPr/>
        </p:nvSpPr>
        <p:spPr>
          <a:xfrm>
            <a:off x="8234196" y="1791707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Hash Table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8839E75-59F5-41F7-82B8-AAB867AF77D3}"/>
              </a:ext>
            </a:extLst>
          </p:cNvPr>
          <p:cNvSpPr/>
          <p:nvPr/>
        </p:nvSpPr>
        <p:spPr>
          <a:xfrm>
            <a:off x="8234196" y="4174127"/>
            <a:ext cx="777600" cy="1262535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Hash Table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25BD1F49-4F5D-F7C5-FAAC-5C1C860010A0}"/>
              </a:ext>
            </a:extLst>
          </p:cNvPr>
          <p:cNvSpPr/>
          <p:nvPr/>
        </p:nvSpPr>
        <p:spPr>
          <a:xfrm>
            <a:off x="4393097" y="4243510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66564BDB-C233-D6F8-BD96-A0498AE4D357}"/>
              </a:ext>
            </a:extLst>
          </p:cNvPr>
          <p:cNvSpPr/>
          <p:nvPr/>
        </p:nvSpPr>
        <p:spPr>
          <a:xfrm>
            <a:off x="4393097" y="4679615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326AD87A-1B34-4E31-BDB9-F9820AEC10CF}"/>
              </a:ext>
            </a:extLst>
          </p:cNvPr>
          <p:cNvSpPr/>
          <p:nvPr/>
        </p:nvSpPr>
        <p:spPr>
          <a:xfrm>
            <a:off x="4393097" y="5112781"/>
            <a:ext cx="1018800" cy="282769"/>
          </a:xfrm>
          <a:prstGeom prst="roundRect">
            <a:avLst/>
          </a:prstGeom>
          <a:solidFill>
            <a:srgbClr val="E3F0D9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1B52B786-DBEA-DA49-2236-D1A3C21A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51" y="2106099"/>
            <a:ext cx="800550" cy="141636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9EEA6E9C-B532-C42D-4EA5-239C26F8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51" y="2457287"/>
            <a:ext cx="800550" cy="141636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5F2BC0D1-31D6-BD88-CE42-D94513A27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51" y="2808475"/>
            <a:ext cx="800550" cy="141636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EB90FB6-CE36-AB16-DB4B-0788F1673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51" y="3159662"/>
            <a:ext cx="800550" cy="141636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8E65E339-2630-F94B-E254-1C990A949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64" y="4309157"/>
            <a:ext cx="799200" cy="147544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7F653D7A-2C61-4FE4-9533-179F995F7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64" y="4744775"/>
            <a:ext cx="799200" cy="147544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5D3EE4B5-AFD8-174D-7AA2-DCE76948D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64" y="5180393"/>
            <a:ext cx="799200" cy="1475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F374F60-AFB2-FD08-EEFA-DE142A4CD00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4" name="Arrow: Chevron 42">
              <a:extLst>
                <a:ext uri="{FF2B5EF4-FFF2-40B4-BE49-F238E27FC236}">
                  <a16:creationId xmlns:a16="http://schemas.microsoft.com/office/drawing/2014/main" id="{824FC75D-E4ED-BCED-BCC0-321E01BCDEB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25" name="Arrow: Chevron 43">
              <a:extLst>
                <a:ext uri="{FF2B5EF4-FFF2-40B4-BE49-F238E27FC236}">
                  <a16:creationId xmlns:a16="http://schemas.microsoft.com/office/drawing/2014/main" id="{82A67025-8BE2-C29D-BFDD-67A369A3106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6" name="Arrow: Chevron 45">
              <a:extLst>
                <a:ext uri="{FF2B5EF4-FFF2-40B4-BE49-F238E27FC236}">
                  <a16:creationId xmlns:a16="http://schemas.microsoft.com/office/drawing/2014/main" id="{88B2576E-37E5-0CBB-BA93-3CBFD1FB240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7" name="Arrow: Chevron 46">
              <a:extLst>
                <a:ext uri="{FF2B5EF4-FFF2-40B4-BE49-F238E27FC236}">
                  <a16:creationId xmlns:a16="http://schemas.microsoft.com/office/drawing/2014/main" id="{6A05CC21-131B-D233-87D6-BE394DFDF3A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181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21" grpId="0" animBg="1"/>
      <p:bldP spid="62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80" grpId="0" animBg="1"/>
      <p:bldP spid="82" grpId="0" animBg="1"/>
      <p:bldP spid="85" grpId="0"/>
      <p:bldP spid="86" grpId="0" animBg="1"/>
      <p:bldP spid="87" grpId="0"/>
      <p:bldP spid="88" grpId="0" animBg="1"/>
      <p:bldP spid="89" grpId="0" animBg="1"/>
      <p:bldP spid="90" grpId="0" animBg="1"/>
      <p:bldP spid="94" grpId="0" animBg="1"/>
      <p:bldP spid="96" grpId="0" animBg="1"/>
      <p:bldP spid="98" grpId="0" animBg="1"/>
      <p:bldP spid="100" grpId="0" animBg="1"/>
      <p:bldP spid="101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Sequence-to-Vector Conversion (BLEND-I)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1888981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Goal:</a:t>
            </a:r>
            <a:r>
              <a:rPr lang="en-US" sz="2200" dirty="0"/>
              <a:t> Convert seed sequences into vector of items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/>
              <a:t>Input: </a:t>
            </a:r>
            <a:r>
              <a:rPr lang="en-US" sz="1800" dirty="0"/>
              <a:t>A fixed-length sequence (seed sequence)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 Extract </a:t>
            </a:r>
            <a:r>
              <a:rPr lang="en-US" sz="2200" b="1" dirty="0">
                <a:solidFill>
                  <a:srgbClr val="4473C4"/>
                </a:solidFill>
              </a:rPr>
              <a:t>all overlapping k-</a:t>
            </a:r>
            <a:r>
              <a:rPr lang="en-US" sz="2200" b="1" dirty="0" err="1">
                <a:solidFill>
                  <a:srgbClr val="4473C4"/>
                </a:solidFill>
              </a:rPr>
              <a:t>mers</a:t>
            </a:r>
            <a:r>
              <a:rPr lang="en-US" sz="2200" dirty="0"/>
              <a:t> of the seed </a:t>
            </a:r>
            <a:r>
              <a:rPr lang="en-US" sz="2200" b="1" dirty="0"/>
              <a:t>(neighbors)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 Generate the </a:t>
            </a:r>
            <a:r>
              <a:rPr lang="en-US" sz="2200" b="1" dirty="0"/>
              <a:t>hash values of neighbors</a:t>
            </a:r>
            <a:r>
              <a:rPr lang="en-US" sz="2200" dirty="0"/>
              <a:t> using any hash function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 </a:t>
            </a:r>
            <a:r>
              <a:rPr lang="en-US" sz="2200" b="1" dirty="0"/>
              <a:t>Vector items:</a:t>
            </a:r>
            <a:r>
              <a:rPr lang="en-US" sz="2200" dirty="0"/>
              <a:t> Hash values of neighbors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8024288-F960-8536-20DD-FAE2299CB54C}"/>
              </a:ext>
            </a:extLst>
          </p:cNvPr>
          <p:cNvSpPr/>
          <p:nvPr/>
        </p:nvSpPr>
        <p:spPr>
          <a:xfrm>
            <a:off x="884235" y="3660528"/>
            <a:ext cx="7868617" cy="2499861"/>
          </a:xfrm>
          <a:prstGeom prst="roundRect">
            <a:avLst>
              <a:gd name="adj" fmla="val 7897"/>
            </a:avLst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94F2EF-B922-9EA4-5631-09021307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70" y="5849555"/>
            <a:ext cx="1017391" cy="1800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2A8FE8C-BCC7-6346-66DA-31B0B5481A1B}"/>
              </a:ext>
            </a:extLst>
          </p:cNvPr>
          <p:cNvSpPr/>
          <p:nvPr/>
        </p:nvSpPr>
        <p:spPr>
          <a:xfrm>
            <a:off x="375541" y="3269399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GCTATTAATGGA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E27374-A658-D9BB-F303-B01D36DB3A13}"/>
              </a:ext>
            </a:extLst>
          </p:cNvPr>
          <p:cNvSpPr/>
          <p:nvPr/>
        </p:nvSpPr>
        <p:spPr>
          <a:xfrm>
            <a:off x="1203971" y="4198805"/>
            <a:ext cx="1508283" cy="976287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kern="0" dirty="0">
                <a:latin typeface="Cambria" panose="02040503050406030204" pitchFamily="18" charset="0"/>
              </a:rPr>
              <a:t>All Overlapping k-</a:t>
            </a:r>
            <a:r>
              <a:rPr lang="en-US" kern="0" dirty="0" err="1">
                <a:latin typeface="Cambria" panose="02040503050406030204" pitchFamily="18" charset="0"/>
              </a:rPr>
              <a:t>mers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05449D-D835-4107-2942-FB8372289F30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712254" y="4686949"/>
            <a:ext cx="433685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D67AA41-656C-E1E5-D701-860F0C6156D2}"/>
              </a:ext>
            </a:extLst>
          </p:cNvPr>
          <p:cNvSpPr/>
          <p:nvPr/>
        </p:nvSpPr>
        <p:spPr>
          <a:xfrm>
            <a:off x="5208923" y="3871541"/>
            <a:ext cx="792000" cy="266398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Hash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0529CB-DE3E-BB8E-8EF2-9942252CAC91}"/>
              </a:ext>
            </a:extLst>
          </p:cNvPr>
          <p:cNvCxnSpPr>
            <a:cxnSpLocks/>
          </p:cNvCxnSpPr>
          <p:nvPr/>
        </p:nvCxnSpPr>
        <p:spPr>
          <a:xfrm>
            <a:off x="4426380" y="4004740"/>
            <a:ext cx="782543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695D64-1FC0-DAA6-3B04-6930115FED14}"/>
              </a:ext>
            </a:extLst>
          </p:cNvPr>
          <p:cNvCxnSpPr>
            <a:cxnSpLocks/>
          </p:cNvCxnSpPr>
          <p:nvPr/>
        </p:nvCxnSpPr>
        <p:spPr>
          <a:xfrm>
            <a:off x="4864528" y="5397212"/>
            <a:ext cx="3443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02CD211-DF62-1CFB-C856-E49F9A583C92}"/>
              </a:ext>
            </a:extLst>
          </p:cNvPr>
          <p:cNvCxnSpPr>
            <a:cxnSpLocks/>
          </p:cNvCxnSpPr>
          <p:nvPr/>
        </p:nvCxnSpPr>
        <p:spPr>
          <a:xfrm>
            <a:off x="4754991" y="5049094"/>
            <a:ext cx="453932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E28AB2-5C5B-4089-60DD-497FD97F3DE5}"/>
              </a:ext>
            </a:extLst>
          </p:cNvPr>
          <p:cNvCxnSpPr>
            <a:cxnSpLocks/>
          </p:cNvCxnSpPr>
          <p:nvPr/>
        </p:nvCxnSpPr>
        <p:spPr>
          <a:xfrm>
            <a:off x="4645454" y="4700977"/>
            <a:ext cx="563469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C6D3C9-4E5F-D970-1FE9-ED6C8F77F286}"/>
              </a:ext>
            </a:extLst>
          </p:cNvPr>
          <p:cNvCxnSpPr>
            <a:cxnSpLocks/>
          </p:cNvCxnSpPr>
          <p:nvPr/>
        </p:nvCxnSpPr>
        <p:spPr>
          <a:xfrm>
            <a:off x="4535917" y="4352859"/>
            <a:ext cx="67300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5DFD576-CFA4-801F-057C-5B5C21FE4E3C}"/>
              </a:ext>
            </a:extLst>
          </p:cNvPr>
          <p:cNvSpPr/>
          <p:nvPr/>
        </p:nvSpPr>
        <p:spPr>
          <a:xfrm>
            <a:off x="6482118" y="3878741"/>
            <a:ext cx="9468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0b0110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55B1D1-418A-8D97-B0E3-244EE8B8420F}"/>
              </a:ext>
            </a:extLst>
          </p:cNvPr>
          <p:cNvSpPr/>
          <p:nvPr/>
        </p:nvSpPr>
        <p:spPr>
          <a:xfrm>
            <a:off x="6482118" y="4226859"/>
            <a:ext cx="9468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0b1110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D14CB1-9288-8631-1487-8F7720B5135D}"/>
              </a:ext>
            </a:extLst>
          </p:cNvPr>
          <p:cNvSpPr/>
          <p:nvPr/>
        </p:nvSpPr>
        <p:spPr>
          <a:xfrm>
            <a:off x="6482118" y="4574977"/>
            <a:ext cx="9468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0b0111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76BB06-DC05-5AA0-17A9-E6A501188A88}"/>
              </a:ext>
            </a:extLst>
          </p:cNvPr>
          <p:cNvSpPr/>
          <p:nvPr/>
        </p:nvSpPr>
        <p:spPr>
          <a:xfrm>
            <a:off x="6482118" y="4923095"/>
            <a:ext cx="9468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0b1000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7FB69E-DC2D-1045-ADD2-3B6EC9A8378E}"/>
              </a:ext>
            </a:extLst>
          </p:cNvPr>
          <p:cNvCxnSpPr>
            <a:cxnSpLocks/>
          </p:cNvCxnSpPr>
          <p:nvPr/>
        </p:nvCxnSpPr>
        <p:spPr>
          <a:xfrm>
            <a:off x="5989267" y="4004740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ADB23C-7E58-D361-334A-C0B184DE8418}"/>
              </a:ext>
            </a:extLst>
          </p:cNvPr>
          <p:cNvCxnSpPr>
            <a:cxnSpLocks/>
          </p:cNvCxnSpPr>
          <p:nvPr/>
        </p:nvCxnSpPr>
        <p:spPr>
          <a:xfrm>
            <a:off x="5989267" y="5397212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0540E6C-D3F5-4FBD-C022-88790BEC6665}"/>
              </a:ext>
            </a:extLst>
          </p:cNvPr>
          <p:cNvCxnSpPr>
            <a:cxnSpLocks/>
          </p:cNvCxnSpPr>
          <p:nvPr/>
        </p:nvCxnSpPr>
        <p:spPr>
          <a:xfrm>
            <a:off x="5989267" y="5049094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BC0666-C97A-A355-FABC-AD4FDF3FC3D6}"/>
              </a:ext>
            </a:extLst>
          </p:cNvPr>
          <p:cNvCxnSpPr>
            <a:cxnSpLocks/>
          </p:cNvCxnSpPr>
          <p:nvPr/>
        </p:nvCxnSpPr>
        <p:spPr>
          <a:xfrm>
            <a:off x="5989267" y="4700976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E9C8AB3-7C87-6536-A339-507CE2AA3C00}"/>
              </a:ext>
            </a:extLst>
          </p:cNvPr>
          <p:cNvCxnSpPr>
            <a:cxnSpLocks/>
          </p:cNvCxnSpPr>
          <p:nvPr/>
        </p:nvCxnSpPr>
        <p:spPr>
          <a:xfrm>
            <a:off x="5989267" y="4352858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F8167A9-4B66-8202-9C64-8CA9C2F7178A}"/>
              </a:ext>
            </a:extLst>
          </p:cNvPr>
          <p:cNvSpPr/>
          <p:nvPr/>
        </p:nvSpPr>
        <p:spPr>
          <a:xfrm>
            <a:off x="6482118" y="5271213"/>
            <a:ext cx="946800" cy="251999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0b0010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2BE8045-1092-C9C7-C8ED-2F750B7E4B2F}"/>
              </a:ext>
            </a:extLst>
          </p:cNvPr>
          <p:cNvSpPr/>
          <p:nvPr/>
        </p:nvSpPr>
        <p:spPr>
          <a:xfrm>
            <a:off x="3137580" y="3871540"/>
            <a:ext cx="1288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GCTATTAA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366663D-1F04-52D1-84AE-F4EFF9247A77}"/>
              </a:ext>
            </a:extLst>
          </p:cNvPr>
          <p:cNvSpPr/>
          <p:nvPr/>
        </p:nvSpPr>
        <p:spPr>
          <a:xfrm>
            <a:off x="3356654" y="4567776"/>
            <a:ext cx="1288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TATTAATG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0BC6C9A-A30B-2532-6ED4-12F7457788B2}"/>
              </a:ext>
            </a:extLst>
          </p:cNvPr>
          <p:cNvSpPr/>
          <p:nvPr/>
        </p:nvSpPr>
        <p:spPr>
          <a:xfrm>
            <a:off x="3247117" y="4219658"/>
            <a:ext cx="1288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CTATTAAT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D4DBF71-6A72-8061-6619-DFBDFAD1E3A4}"/>
              </a:ext>
            </a:extLst>
          </p:cNvPr>
          <p:cNvSpPr/>
          <p:nvPr/>
        </p:nvSpPr>
        <p:spPr>
          <a:xfrm>
            <a:off x="3466191" y="4915894"/>
            <a:ext cx="1288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ATTAATGG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91C9FB3-76CD-40BD-24A0-AC4CE71F99A6}"/>
              </a:ext>
            </a:extLst>
          </p:cNvPr>
          <p:cNvSpPr/>
          <p:nvPr/>
        </p:nvSpPr>
        <p:spPr>
          <a:xfrm>
            <a:off x="3575728" y="5264012"/>
            <a:ext cx="1288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TTAATGGA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5672955A-7555-8149-C353-9D028B564ECF}"/>
              </a:ext>
            </a:extLst>
          </p:cNvPr>
          <p:cNvSpPr/>
          <p:nvPr/>
        </p:nvSpPr>
        <p:spPr>
          <a:xfrm rot="10800000">
            <a:off x="7462798" y="3761648"/>
            <a:ext cx="280752" cy="1850602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376E51-2374-8FD8-B722-48FE2FAE5538}"/>
              </a:ext>
            </a:extLst>
          </p:cNvPr>
          <p:cNvCxnSpPr>
            <a:cxnSpLocks/>
          </p:cNvCxnSpPr>
          <p:nvPr/>
        </p:nvCxnSpPr>
        <p:spPr>
          <a:xfrm>
            <a:off x="8506426" y="4700976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9F885169-981E-90DF-C203-481EF16B205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6921" y="3789899"/>
            <a:ext cx="1151150" cy="642950"/>
          </a:xfrm>
          <a:prstGeom prst="bentConnector2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9777DC4-65B3-09BD-613C-310D6979BC63}"/>
              </a:ext>
            </a:extLst>
          </p:cNvPr>
          <p:cNvSpPr/>
          <p:nvPr/>
        </p:nvSpPr>
        <p:spPr>
          <a:xfrm>
            <a:off x="5208923" y="4915895"/>
            <a:ext cx="792000" cy="266398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Hash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BE8CA67-7FE7-CE86-7F2E-1A26A525F2B2}"/>
              </a:ext>
            </a:extLst>
          </p:cNvPr>
          <p:cNvSpPr/>
          <p:nvPr/>
        </p:nvSpPr>
        <p:spPr>
          <a:xfrm>
            <a:off x="5208923" y="4567777"/>
            <a:ext cx="792000" cy="266398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Hash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D132C74D-1F8C-466C-11B8-D4F97A1FBF0D}"/>
              </a:ext>
            </a:extLst>
          </p:cNvPr>
          <p:cNvSpPr/>
          <p:nvPr/>
        </p:nvSpPr>
        <p:spPr>
          <a:xfrm>
            <a:off x="5208923" y="4219659"/>
            <a:ext cx="792000" cy="266398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Hash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2F9A1C1-DADE-2AE1-4D3A-703BD29C8580}"/>
              </a:ext>
            </a:extLst>
          </p:cNvPr>
          <p:cNvSpPr/>
          <p:nvPr/>
        </p:nvSpPr>
        <p:spPr>
          <a:xfrm>
            <a:off x="5208923" y="5264013"/>
            <a:ext cx="792000" cy="266398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lang="en-US" dirty="0">
                <a:latin typeface="Cambria" panose="02040503050406030204" pitchFamily="18" charset="0"/>
              </a:rPr>
              <a:t>Hash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6B8DD0-D11D-CE45-4031-D65FF2E80B95}"/>
              </a:ext>
            </a:extLst>
          </p:cNvPr>
          <p:cNvSpPr txBox="1"/>
          <p:nvPr/>
        </p:nvSpPr>
        <p:spPr>
          <a:xfrm>
            <a:off x="7857226" y="4409950"/>
            <a:ext cx="7419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Vector</a:t>
            </a:r>
            <a:endParaRPr lang="en-CH" b="1" dirty="0">
              <a:latin typeface="Cambria" panose="02040503050406030204" pitchFamily="18" charset="0"/>
            </a:endParaRPr>
          </a:p>
          <a:p>
            <a:pPr algn="ctr"/>
            <a:r>
              <a:rPr lang="en-CH" b="1" dirty="0">
                <a:latin typeface="Cambria" panose="02040503050406030204" pitchFamily="18" charset="0"/>
              </a:rPr>
              <a:t>Items</a:t>
            </a:r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95DD7F2E-2CAF-7782-D7C4-1C294F99BB4B}"/>
              </a:ext>
            </a:extLst>
          </p:cNvPr>
          <p:cNvSpPr/>
          <p:nvPr/>
        </p:nvSpPr>
        <p:spPr>
          <a:xfrm rot="16200000">
            <a:off x="3893087" y="4824338"/>
            <a:ext cx="215933" cy="172694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latin typeface="Cambri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9E0042-C166-A5E4-91DB-323FC287DB1B}"/>
              </a:ext>
            </a:extLst>
          </p:cNvPr>
          <p:cNvSpPr txBox="1"/>
          <p:nvPr/>
        </p:nvSpPr>
        <p:spPr>
          <a:xfrm>
            <a:off x="3427415" y="5798190"/>
            <a:ext cx="11613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Neighbors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7E4DD-A40E-42FF-0840-D21DE4BE107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4" name="Arrow: Chevron 42">
              <a:extLst>
                <a:ext uri="{FF2B5EF4-FFF2-40B4-BE49-F238E27FC236}">
                  <a16:creationId xmlns:a16="http://schemas.microsoft.com/office/drawing/2014/main" id="{527C5CAB-A599-75CA-5909-558EB8B82AA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5" name="Arrow: Chevron 43">
              <a:extLst>
                <a:ext uri="{FF2B5EF4-FFF2-40B4-BE49-F238E27FC236}">
                  <a16:creationId xmlns:a16="http://schemas.microsoft.com/office/drawing/2014/main" id="{5A5F30B3-B35C-EC5D-1BD3-AE9555A7576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5">
              <a:extLst>
                <a:ext uri="{FF2B5EF4-FFF2-40B4-BE49-F238E27FC236}">
                  <a16:creationId xmlns:a16="http://schemas.microsoft.com/office/drawing/2014/main" id="{53EBE796-4DB0-9463-7707-3EB3B63F165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7" name="Arrow: Chevron 46">
              <a:extLst>
                <a:ext uri="{FF2B5EF4-FFF2-40B4-BE49-F238E27FC236}">
                  <a16:creationId xmlns:a16="http://schemas.microsoft.com/office/drawing/2014/main" id="{8AEE0F17-E67A-18BC-D3C9-5B0BF467812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96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9B2D-4327-7201-4CE4-D0D40C526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2378-7445-1D76-FD86-4DC249B3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Sequence-to-Vector Conversion (BLEND-S)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E3578C-62A7-C745-BE2E-DF130EE89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4"/>
            <a:ext cx="8954441" cy="91982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Goal:</a:t>
            </a:r>
            <a:r>
              <a:rPr lang="en-US" sz="2200" dirty="0"/>
              <a:t> Convert seed sequences into vector of items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/>
              <a:t>Input: </a:t>
            </a:r>
            <a:r>
              <a:rPr lang="en-US" sz="1800" dirty="0"/>
              <a:t>A fixed-length sequence (seed sequence)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1AF28-6DCE-119C-B551-FBB8BC57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10" y="2321147"/>
            <a:ext cx="8786780" cy="27093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C5563BE-6F25-FEBB-092F-C04AF60AB9E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00B7960-BD9D-BD40-D42F-E622FAB9FCFE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A0880A07-1954-54BB-B47B-4B2954981A7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E2808650-5B1E-6691-A6E0-A4DA3EF5CF0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4B86F55E-6BD9-6DB2-34B5-63955045008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1781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651F5-E32A-979A-03D9-99821FA82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ABBFA-9915-A7AD-CAE1-CCF98856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Sequence-to-Vector Conversion (SIMD)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FDA87-E802-EA95-78C2-130C0368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3" y="866164"/>
            <a:ext cx="8616207" cy="55069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7FEDF-D271-1262-0AA4-081000432D7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4" name="Arrow: Chevron 42">
              <a:extLst>
                <a:ext uri="{FF2B5EF4-FFF2-40B4-BE49-F238E27FC236}">
                  <a16:creationId xmlns:a16="http://schemas.microsoft.com/office/drawing/2014/main" id="{5B202103-5F2D-18D3-E016-ACC2E26924D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5" name="Arrow: Chevron 43">
              <a:extLst>
                <a:ext uri="{FF2B5EF4-FFF2-40B4-BE49-F238E27FC236}">
                  <a16:creationId xmlns:a16="http://schemas.microsoft.com/office/drawing/2014/main" id="{CB9F02C7-99C1-24E0-304B-4A20DE6FAD3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5">
              <a:extLst>
                <a:ext uri="{FF2B5EF4-FFF2-40B4-BE49-F238E27FC236}">
                  <a16:creationId xmlns:a16="http://schemas.microsoft.com/office/drawing/2014/main" id="{1E7A350C-0EDD-C271-8EC8-34D0B03BA70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5A77E42A-B2FA-1443-CAEA-93E6ED3A9C1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135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B08D9-46A4-BE81-CF68-79689DC1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B9F56-5D5A-E9DF-4689-D22C7FDF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F7592DD1-9EE8-88EF-3ADB-25C165AF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9FE156-3F51-A2CF-3C34-A523D00B6255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0E5504-1425-EC31-0167-CE2A04B44FBB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1817E06-F24E-70A6-2C32-DF6A4C574354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AF3E7-1796-682E-B2B9-6FCBB45D98DC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7A903E9-8E66-5491-BC6E-12F4B26C6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16D8EFE-0BA2-47A0-BDC5-E126388860F2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91C9C4A-68DC-8098-730A-3AFCEC364107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D57F6C2B-235F-2C01-3B9E-E510C9A1F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C5F69FE-2A68-191B-15D3-5090A953D716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A4F246F-51CD-8DB2-F4C1-AFD435CB6CAE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F67B98C-ECAA-4C57-5ADE-A1DD56F3A56F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8292320-7EA6-41C1-207D-EB43BABD2B56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91D3BE6-B893-0EBB-09FD-6083047D4E6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1378485-7070-46C0-FB45-7A0675E5506E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D305C8F-DD9C-CD03-CD86-D3A04EFCDAF0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1884054-8453-631D-ED4C-BE3A2E996EC3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6873257-A995-6297-52F2-39C8CACBBA41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7A87B8D-8F9B-B377-228F-8CD3120268F9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7D8D453-1DC5-7766-F6DA-4E6477F18901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7B079DF-63B7-4112-AE9E-9B5DB9B96DDE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B770EC8C-F49D-EA70-9F42-651071C4C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15B1C26D-2404-910E-B350-89B294F7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1F35ACB9-2C46-1539-74E9-DBF632C0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CAEAE76-AF57-E6C9-D891-17301F08AE49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2638FEFB-8178-2AB8-78C9-0C058CA8E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0E1C5F0A-7134-C3F1-2EC0-258CB245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FCD604B2-55AA-FE5C-F65B-4FC81FA34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E4FD7C14-43F4-4666-C328-738EE6676221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4AED3202-4DC9-B468-8FEC-88819B2B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9EC1BC97-B0FE-6BE1-03CC-9296C8E6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5F9021BA-C366-BC19-2A07-F21AB2218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D0754F4-4CA2-2F4E-48EC-302D73F25AAF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48C7853D-FCCD-6493-0600-7EB80584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5194E96B-3F0B-0717-74DD-0F8ED9EF2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B0503042-4E68-438D-A2F7-339A0EA0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684F475-ADD3-466B-C60C-7505995BF697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4EE00DF3-B715-1FA0-DE91-1FB6216BD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A19AA157-DFED-013C-C28A-BBE81F5F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F67AEE46-3082-945C-389A-B71CDA19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FDCE8C7-F6C1-8756-152E-9E3893441A7D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C06D4265-D508-1317-6171-3CC91D477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83E27EC6-61C2-DF39-D5E7-CE3DDCE7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261A893C-E3EA-47B4-E48A-E78DFA37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89E5905-A7D4-92A4-F2FE-A35D399E3A6B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6C389D6E-73FB-62FB-D4EB-6C4843589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8177130E-E91B-50B7-A1ED-E28AB0CB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B356A497-5E82-94CF-FBE7-E93E09F41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5839D2-7828-D0FF-5089-4EBB883F2811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0B27F12-2BA1-B05B-5B1C-B5DA6EC3E2EF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8A2FBC2-6C69-37FF-A595-D2FF80C28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F86AB6A-63E2-F8E9-FE51-7E7F47144702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17759B8-FD64-8DAB-16DC-94258ECBA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B214F8D-BB1B-667A-0D76-E09DB49826E6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E6D12B4-4CC0-A869-0986-163BCD25E2FA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8CB9899-B6B7-5349-C9A6-DB3DE9C17D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67BF0D25-BF3D-E0A4-B629-E65D952FA842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F816DA8-7F8E-19E0-FEF0-AC62F9C50ED3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0F7B5015-07BC-001C-860C-DA25F2EE9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693279E-D1C2-5C9E-5F7B-FCD035BA6F15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8835FD3-21CC-CC22-24B3-DCE82E1E52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5A6CE2B9-8D4C-0147-56DA-9623A785565E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1953696-C8DC-F968-7407-10D60AE3F547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FB3FADFC-F4D8-668F-9A4D-3A3974B26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FCC15D78-45B0-72B4-BF05-22CDD6948975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3363A19-ED73-AEF8-D0D1-4860E027C048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677BA60-91E1-CD8F-A805-037573952EAF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F7A2C-2F47-F157-5268-7DA24567CC5C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D399E72-E408-348B-C456-C86A34299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79EF3D-EA67-15F7-2E02-B04434C0728F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84BF4C-79CE-E5FF-71D7-D5AF0A33937D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C81D09E-A77D-F5D2-3F7B-ED4942212997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D90F4808-26C8-7F20-C012-DBA3FBDB08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786E845-C3E4-5565-14A2-BD6912AE536E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rgbClr val="E5EFFF">
                          <a:alpha val="62471"/>
                        </a:srgb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rgbClr val="E5EFFF">
                        <a:alpha val="62471"/>
                      </a:srgbClr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75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E44C4-5836-A31E-43BC-335498492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7484-1794-CCBC-9292-4969AEE1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Sequence-to-Vector Conversion (SIMD)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CA399-049A-E7A3-7C1A-EC38524E2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17" y="1094159"/>
            <a:ext cx="8795965" cy="50853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EC3869-B35C-F828-0E49-957A468EBA4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FD51F0D1-3176-8F71-EE9D-404913806A9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0BD88E25-D53A-14D8-468C-E3925DBA9DB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9D43D22D-F7CB-84C7-80A5-2C97A98737B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20FCB617-0D96-AA23-71B9-7B2FFE1D4C3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8966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0" y="95697"/>
            <a:ext cx="8954440" cy="770467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Generating the SimHash values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3"/>
            <a:ext cx="8954441" cy="1888981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/>
              <a:t>Goal:</a:t>
            </a:r>
            <a:r>
              <a:rPr lang="en-US" sz="2200" dirty="0"/>
              <a:t> Generate the SimHash value of a seed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/>
              <a:t>Input: </a:t>
            </a:r>
            <a:r>
              <a:rPr lang="en-US" sz="1800" dirty="0"/>
              <a:t>Vector items from BLEND-I or BLEND-S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Encode hash values using vectors of </a:t>
            </a:r>
            <a:r>
              <a:rPr lang="en-US" sz="2200" b="1" dirty="0"/>
              <a:t>-1s</a:t>
            </a:r>
            <a:r>
              <a:rPr lang="en-US" sz="2200" dirty="0"/>
              <a:t> and </a:t>
            </a:r>
            <a:r>
              <a:rPr lang="en-US" sz="2200" b="1" dirty="0"/>
              <a:t>+1s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Bitwise sum in SimHash: </a:t>
            </a:r>
            <a:r>
              <a:rPr lang="en-US" sz="2200" b="1" dirty="0"/>
              <a:t>Vector summation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200" dirty="0"/>
              <a:t>Decode the counter vector into a </a:t>
            </a:r>
            <a:r>
              <a:rPr lang="en-US" sz="2200" b="1" dirty="0"/>
              <a:t>SimHash value for the seed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A9B6ABB-9EF7-B395-1BA8-73748AFE1374}"/>
              </a:ext>
            </a:extLst>
          </p:cNvPr>
          <p:cNvSpPr/>
          <p:nvPr/>
        </p:nvSpPr>
        <p:spPr>
          <a:xfrm>
            <a:off x="134474" y="3531166"/>
            <a:ext cx="8137237" cy="2308991"/>
          </a:xfrm>
          <a:prstGeom prst="roundRect">
            <a:avLst>
              <a:gd name="adj" fmla="val 4432"/>
            </a:avLst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AB8CC8-1C6B-83A2-332C-5426CCFEDA7D}"/>
              </a:ext>
            </a:extLst>
          </p:cNvPr>
          <p:cNvSpPr/>
          <p:nvPr/>
        </p:nvSpPr>
        <p:spPr>
          <a:xfrm>
            <a:off x="258341" y="3650509"/>
            <a:ext cx="946800" cy="306000"/>
          </a:xfrm>
          <a:prstGeom prst="rect">
            <a:avLst/>
          </a:prstGeom>
          <a:solidFill>
            <a:srgbClr val="FFEAD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6C4D7C-30E7-3FD2-912C-472E1EF1664F}"/>
              </a:ext>
            </a:extLst>
          </p:cNvPr>
          <p:cNvSpPr/>
          <p:nvPr/>
        </p:nvSpPr>
        <p:spPr>
          <a:xfrm>
            <a:off x="258341" y="4033039"/>
            <a:ext cx="946800" cy="306000"/>
          </a:xfrm>
          <a:prstGeom prst="rect">
            <a:avLst/>
          </a:prstGeom>
          <a:solidFill>
            <a:srgbClr val="FFEAD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0b111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8F137B-F932-7E71-DA69-EEFEF239E67D}"/>
              </a:ext>
            </a:extLst>
          </p:cNvPr>
          <p:cNvSpPr/>
          <p:nvPr/>
        </p:nvSpPr>
        <p:spPr>
          <a:xfrm>
            <a:off x="258341" y="4415569"/>
            <a:ext cx="946800" cy="306000"/>
          </a:xfrm>
          <a:prstGeom prst="rect">
            <a:avLst/>
          </a:prstGeom>
          <a:solidFill>
            <a:srgbClr val="FFEAD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111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7D3051-6B92-4AB6-B725-2E97EBA39A79}"/>
              </a:ext>
            </a:extLst>
          </p:cNvPr>
          <p:cNvSpPr/>
          <p:nvPr/>
        </p:nvSpPr>
        <p:spPr>
          <a:xfrm>
            <a:off x="258341" y="4798099"/>
            <a:ext cx="946800" cy="306000"/>
          </a:xfrm>
          <a:prstGeom prst="rect">
            <a:avLst/>
          </a:prstGeom>
          <a:solidFill>
            <a:srgbClr val="FFEAD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7D42C-75C3-FE21-AD06-075899D73ADC}"/>
              </a:ext>
            </a:extLst>
          </p:cNvPr>
          <p:cNvSpPr/>
          <p:nvPr/>
        </p:nvSpPr>
        <p:spPr>
          <a:xfrm>
            <a:off x="258341" y="5180629"/>
            <a:ext cx="946800" cy="306000"/>
          </a:xfrm>
          <a:prstGeom prst="rect">
            <a:avLst/>
          </a:prstGeom>
          <a:solidFill>
            <a:srgbClr val="FFEAD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DA72AA-EFE4-5230-E191-F27B132BF3E5}"/>
              </a:ext>
            </a:extLst>
          </p:cNvPr>
          <p:cNvSpPr txBox="1"/>
          <p:nvPr/>
        </p:nvSpPr>
        <p:spPr>
          <a:xfrm>
            <a:off x="209064" y="5544687"/>
            <a:ext cx="946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SimHash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6E1235-B5AE-B0A8-7E11-05B28080DBCC}"/>
              </a:ext>
            </a:extLst>
          </p:cNvPr>
          <p:cNvCxnSpPr>
            <a:cxnSpLocks/>
          </p:cNvCxnSpPr>
          <p:nvPr/>
        </p:nvCxnSpPr>
        <p:spPr>
          <a:xfrm>
            <a:off x="1213678" y="3776510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8E5DE3-1219-FAE1-E3AC-31E081F2676F}"/>
              </a:ext>
            </a:extLst>
          </p:cNvPr>
          <p:cNvCxnSpPr>
            <a:cxnSpLocks/>
          </p:cNvCxnSpPr>
          <p:nvPr/>
        </p:nvCxnSpPr>
        <p:spPr>
          <a:xfrm>
            <a:off x="1205141" y="5333628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1E1352-860D-28D1-CE8C-FE4AD802A7C1}"/>
              </a:ext>
            </a:extLst>
          </p:cNvPr>
          <p:cNvCxnSpPr>
            <a:cxnSpLocks/>
          </p:cNvCxnSpPr>
          <p:nvPr/>
        </p:nvCxnSpPr>
        <p:spPr>
          <a:xfrm>
            <a:off x="1213678" y="4944350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8A81CC-361B-A3ED-597B-5C5105292710}"/>
              </a:ext>
            </a:extLst>
          </p:cNvPr>
          <p:cNvCxnSpPr>
            <a:cxnSpLocks/>
          </p:cNvCxnSpPr>
          <p:nvPr/>
        </p:nvCxnSpPr>
        <p:spPr>
          <a:xfrm>
            <a:off x="1213678" y="4555070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EF4434E-B384-51DB-F448-A3F2D2B15C7C}"/>
              </a:ext>
            </a:extLst>
          </p:cNvPr>
          <p:cNvCxnSpPr>
            <a:cxnSpLocks/>
          </p:cNvCxnSpPr>
          <p:nvPr/>
        </p:nvCxnSpPr>
        <p:spPr>
          <a:xfrm>
            <a:off x="1213678" y="4165790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2E54C2-A178-13A8-2C53-534CC80ADDBF}"/>
              </a:ext>
            </a:extLst>
          </p:cNvPr>
          <p:cNvSpPr/>
          <p:nvPr/>
        </p:nvSpPr>
        <p:spPr>
          <a:xfrm>
            <a:off x="1694873" y="3650509"/>
            <a:ext cx="1148835" cy="1836107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Binary to Vector Encoding</a:t>
            </a:r>
          </a:p>
          <a:p>
            <a:pPr lvl="0" algn="ctr" defTabSz="1600847"/>
            <a:r>
              <a:rPr lang="en-US" kern="0" dirty="0">
                <a:latin typeface="Cambria" panose="02040503050406030204" pitchFamily="18" charset="0"/>
              </a:rPr>
              <a:t>(SIMD)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E7614F-675B-EC6F-6C79-1B6202436EF2}"/>
              </a:ext>
            </a:extLst>
          </p:cNvPr>
          <p:cNvCxnSpPr>
            <a:cxnSpLocks/>
          </p:cNvCxnSpPr>
          <p:nvPr/>
        </p:nvCxnSpPr>
        <p:spPr>
          <a:xfrm>
            <a:off x="2852245" y="3773976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E578A9-AC70-5E39-BAD6-CC7945558A40}"/>
              </a:ext>
            </a:extLst>
          </p:cNvPr>
          <p:cNvCxnSpPr>
            <a:cxnSpLocks/>
          </p:cNvCxnSpPr>
          <p:nvPr/>
        </p:nvCxnSpPr>
        <p:spPr>
          <a:xfrm>
            <a:off x="2843708" y="5333627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472FE8-FEB1-265D-32BD-B8B479464B0C}"/>
              </a:ext>
            </a:extLst>
          </p:cNvPr>
          <p:cNvCxnSpPr>
            <a:cxnSpLocks/>
          </p:cNvCxnSpPr>
          <p:nvPr/>
        </p:nvCxnSpPr>
        <p:spPr>
          <a:xfrm>
            <a:off x="2852245" y="4943715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C394AE3-8D4F-05E3-C275-8E44B9A83B4D}"/>
              </a:ext>
            </a:extLst>
          </p:cNvPr>
          <p:cNvCxnSpPr>
            <a:cxnSpLocks/>
          </p:cNvCxnSpPr>
          <p:nvPr/>
        </p:nvCxnSpPr>
        <p:spPr>
          <a:xfrm>
            <a:off x="2852245" y="4553802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3A7D1C-EDA7-A510-B5B9-66924CE3182A}"/>
              </a:ext>
            </a:extLst>
          </p:cNvPr>
          <p:cNvCxnSpPr>
            <a:cxnSpLocks/>
          </p:cNvCxnSpPr>
          <p:nvPr/>
        </p:nvCxnSpPr>
        <p:spPr>
          <a:xfrm>
            <a:off x="2852245" y="4163889"/>
            <a:ext cx="481195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F063D3F-2455-5AC3-EFB8-2998760D83C6}"/>
              </a:ext>
            </a:extLst>
          </p:cNvPr>
          <p:cNvSpPr/>
          <p:nvPr/>
        </p:nvSpPr>
        <p:spPr>
          <a:xfrm>
            <a:off x="3341976" y="3647976"/>
            <a:ext cx="1261705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1, 1,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]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7C9610-A53E-8F80-A33B-EB9FCB495878}"/>
              </a:ext>
            </a:extLst>
          </p:cNvPr>
          <p:cNvSpPr/>
          <p:nvPr/>
        </p:nvSpPr>
        <p:spPr>
          <a:xfrm>
            <a:off x="3341977" y="4031139"/>
            <a:ext cx="1261704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[ 1, 1, 1,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]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76277F-847D-C070-D829-EDA82B75E669}"/>
              </a:ext>
            </a:extLst>
          </p:cNvPr>
          <p:cNvSpPr/>
          <p:nvPr/>
        </p:nvSpPr>
        <p:spPr>
          <a:xfrm>
            <a:off x="3341977" y="4414302"/>
            <a:ext cx="1261704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[-1, 1, 1, 1]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D4EB93-252B-49FC-C80D-2D6B2848CFC4}"/>
              </a:ext>
            </a:extLst>
          </p:cNvPr>
          <p:cNvSpPr/>
          <p:nvPr/>
        </p:nvSpPr>
        <p:spPr>
          <a:xfrm>
            <a:off x="3341977" y="4797465"/>
            <a:ext cx="1261704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[ 1,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]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930386E-645E-3C85-9C11-044D4AA95CCD}"/>
              </a:ext>
            </a:extLst>
          </p:cNvPr>
          <p:cNvSpPr/>
          <p:nvPr/>
        </p:nvSpPr>
        <p:spPr>
          <a:xfrm>
            <a:off x="3341977" y="5180629"/>
            <a:ext cx="1261704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1,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]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99BA3EB-DD08-4A1B-D68A-74AD753CF03D}"/>
              </a:ext>
            </a:extLst>
          </p:cNvPr>
          <p:cNvSpPr/>
          <p:nvPr/>
        </p:nvSpPr>
        <p:spPr>
          <a:xfrm>
            <a:off x="5486247" y="3881450"/>
            <a:ext cx="917999" cy="615537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Sum</a:t>
            </a:r>
          </a:p>
          <a:p>
            <a:pPr lvl="0" algn="ctr" defTabSz="1600847"/>
            <a:r>
              <a:rPr lang="en-US" kern="0" dirty="0">
                <a:latin typeface="Cambria" panose="02040503050406030204" pitchFamily="18" charset="0"/>
              </a:rPr>
              <a:t>(SIMD)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2CB91BC-DF3D-D54D-9F43-CD822E8E13EE}"/>
              </a:ext>
            </a:extLst>
          </p:cNvPr>
          <p:cNvCxnSpPr>
            <a:cxnSpLocks/>
            <a:stCxn id="41" idx="3"/>
            <a:endCxn id="46" idx="1"/>
          </p:cNvCxnSpPr>
          <p:nvPr/>
        </p:nvCxnSpPr>
        <p:spPr>
          <a:xfrm>
            <a:off x="4603681" y="3800976"/>
            <a:ext cx="882566" cy="38824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CAD8818-94CE-75D0-7895-EBD70510BF61}"/>
              </a:ext>
            </a:extLst>
          </p:cNvPr>
          <p:cNvCxnSpPr>
            <a:cxnSpLocks/>
            <a:stCxn id="42" idx="3"/>
            <a:endCxn id="46" idx="1"/>
          </p:cNvCxnSpPr>
          <p:nvPr/>
        </p:nvCxnSpPr>
        <p:spPr>
          <a:xfrm>
            <a:off x="4603681" y="4184139"/>
            <a:ext cx="882566" cy="508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33DD0DB9-0FD4-EBC2-CAAD-B52D6A93F7B5}"/>
              </a:ext>
            </a:extLst>
          </p:cNvPr>
          <p:cNvCxnSpPr>
            <a:cxnSpLocks/>
            <a:stCxn id="43" idx="3"/>
            <a:endCxn id="46" idx="1"/>
          </p:cNvCxnSpPr>
          <p:nvPr/>
        </p:nvCxnSpPr>
        <p:spPr>
          <a:xfrm flipV="1">
            <a:off x="4603681" y="4189219"/>
            <a:ext cx="882566" cy="37808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6A13F35A-7AEE-1733-B226-C0F5AF95841E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 flipV="1">
            <a:off x="4603681" y="4189219"/>
            <a:ext cx="882566" cy="7612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1DC97DC3-BBD5-48D8-41EF-167D19A13577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 flipV="1">
            <a:off x="4603681" y="4189219"/>
            <a:ext cx="882566" cy="114441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DDC78C7-EDF6-61DC-7058-8BD4B85F61A2}"/>
              </a:ext>
            </a:extLst>
          </p:cNvPr>
          <p:cNvCxnSpPr>
            <a:cxnSpLocks/>
            <a:stCxn id="46" idx="2"/>
            <a:endCxn id="54" idx="0"/>
          </p:cNvCxnSpPr>
          <p:nvPr/>
        </p:nvCxnSpPr>
        <p:spPr>
          <a:xfrm flipH="1">
            <a:off x="5945246" y="4496987"/>
            <a:ext cx="1" cy="29581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2A530BE-57E8-1F1A-94BB-78887A34C3EF}"/>
              </a:ext>
            </a:extLst>
          </p:cNvPr>
          <p:cNvSpPr/>
          <p:nvPr/>
        </p:nvSpPr>
        <p:spPr>
          <a:xfrm>
            <a:off x="5314394" y="4792800"/>
            <a:ext cx="1261704" cy="306000"/>
          </a:xfrm>
          <a:prstGeom prst="rect">
            <a:avLst/>
          </a:prstGeom>
          <a:solidFill>
            <a:srgbClr val="F3EDDB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[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, 1, 3,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-3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]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97EACC7-D721-87AC-D266-A3F6B5D2EAED}"/>
              </a:ext>
            </a:extLst>
          </p:cNvPr>
          <p:cNvSpPr/>
          <p:nvPr/>
        </p:nvSpPr>
        <p:spPr>
          <a:xfrm>
            <a:off x="6908368" y="3881450"/>
            <a:ext cx="1148835" cy="615537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t" anchorCtr="0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Decoding</a:t>
            </a:r>
          </a:p>
          <a:p>
            <a:pPr lvl="0" algn="ctr" defTabSz="1600847"/>
            <a:r>
              <a:rPr lang="en-US" kern="0" dirty="0">
                <a:latin typeface="Cambria" panose="02040503050406030204" pitchFamily="18" charset="0"/>
              </a:rPr>
              <a:t>(SIMD)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6FA6526-26AA-9C3D-46BC-909B98BC5C53}"/>
              </a:ext>
            </a:extLst>
          </p:cNvPr>
          <p:cNvCxnSpPr>
            <a:cxnSpLocks/>
            <a:stCxn id="54" idx="3"/>
            <a:endCxn id="55" idx="1"/>
          </p:cNvCxnSpPr>
          <p:nvPr/>
        </p:nvCxnSpPr>
        <p:spPr>
          <a:xfrm flipV="1">
            <a:off x="6576098" y="4189219"/>
            <a:ext cx="332270" cy="75658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FC8A26A-5082-B597-25E3-A56E8EA63AB2}"/>
              </a:ext>
            </a:extLst>
          </p:cNvPr>
          <p:cNvCxnSpPr>
            <a:cxnSpLocks/>
            <a:stCxn id="55" idx="2"/>
            <a:endCxn id="58" idx="0"/>
          </p:cNvCxnSpPr>
          <p:nvPr/>
        </p:nvCxnSpPr>
        <p:spPr>
          <a:xfrm flipH="1">
            <a:off x="7482785" y="4496987"/>
            <a:ext cx="1" cy="29581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FC17096-EED3-3511-4C43-E472CF3E6263}"/>
              </a:ext>
            </a:extLst>
          </p:cNvPr>
          <p:cNvSpPr/>
          <p:nvPr/>
        </p:nvSpPr>
        <p:spPr>
          <a:xfrm>
            <a:off x="6851933" y="4792800"/>
            <a:ext cx="1261704" cy="306000"/>
          </a:xfrm>
          <a:prstGeom prst="rect">
            <a:avLst/>
          </a:prstGeom>
          <a:solidFill>
            <a:srgbClr val="FFEADC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0b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11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34AA7FB-30FF-6517-92B4-7BB332493D84}"/>
              </a:ext>
            </a:extLst>
          </p:cNvPr>
          <p:cNvCxnSpPr>
            <a:cxnSpLocks/>
            <a:stCxn id="58" idx="3"/>
            <a:endCxn id="61" idx="2"/>
          </p:cNvCxnSpPr>
          <p:nvPr/>
        </p:nvCxnSpPr>
        <p:spPr>
          <a:xfrm>
            <a:off x="8113637" y="4945800"/>
            <a:ext cx="4445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5DD230E-E456-6574-6F05-84C8E0F5A243}"/>
              </a:ext>
            </a:extLst>
          </p:cNvPr>
          <p:cNvSpPr txBox="1"/>
          <p:nvPr/>
        </p:nvSpPr>
        <p:spPr>
          <a:xfrm>
            <a:off x="6806158" y="5119626"/>
            <a:ext cx="13532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solidFill>
                  <a:srgbClr val="2F528E"/>
                </a:solidFill>
                <a:latin typeface="Cambria" panose="02040503050406030204" pitchFamily="18" charset="0"/>
              </a:rPr>
              <a:t>Hash Value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321D0C60-9C69-06BF-A578-445246EEC1EA}"/>
              </a:ext>
            </a:extLst>
          </p:cNvPr>
          <p:cNvSpPr/>
          <p:nvPr/>
        </p:nvSpPr>
        <p:spPr>
          <a:xfrm rot="5400000">
            <a:off x="8164450" y="4709439"/>
            <a:ext cx="1269581" cy="482052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Hash Table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8BB8EFD-5950-27E1-EFED-17FFA5A0AFDD}"/>
              </a:ext>
            </a:extLst>
          </p:cNvPr>
          <p:cNvSpPr txBox="1"/>
          <p:nvPr/>
        </p:nvSpPr>
        <p:spPr>
          <a:xfrm>
            <a:off x="1334932" y="3156413"/>
            <a:ext cx="5069314" cy="276999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Vector</a:t>
            </a:r>
            <a:r>
              <a:rPr lang="en-CH" b="1">
                <a:latin typeface="Cambria" panose="02040503050406030204" pitchFamily="18" charset="0"/>
              </a:rPr>
              <a:t> </a:t>
            </a:r>
            <a:r>
              <a:rPr lang="en-CH" b="1" dirty="0">
                <a:latin typeface="Cambria" panose="02040503050406030204" pitchFamily="18" charset="0"/>
              </a:rPr>
              <a:t>Items from  	</a:t>
            </a:r>
            <a:r>
              <a:rPr lang="en-CH" b="1">
                <a:latin typeface="Cambria" panose="02040503050406030204" pitchFamily="18" charset="0"/>
              </a:rPr>
              <a:t>  or </a:t>
            </a:r>
            <a:endParaRPr lang="en-CH" b="1" dirty="0">
              <a:latin typeface="Cambria" panose="02040503050406030204" pitchFamily="18" charset="0"/>
            </a:endParaRP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DC6A05D9-A54D-B46B-1CB6-6CD209358998}"/>
              </a:ext>
            </a:extLst>
          </p:cNvPr>
          <p:cNvCxnSpPr>
            <a:cxnSpLocks/>
            <a:stCxn id="66" idx="1"/>
            <a:endCxn id="24" idx="0"/>
          </p:cNvCxnSpPr>
          <p:nvPr/>
        </p:nvCxnSpPr>
        <p:spPr>
          <a:xfrm rot="10800000" flipV="1">
            <a:off x="731742" y="3294913"/>
            <a:ext cx="603191" cy="355596"/>
          </a:xfrm>
          <a:prstGeom prst="bentConnector2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01B8F144-387F-0E0F-9621-B9BF8D3E0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104" y="3234057"/>
            <a:ext cx="883313" cy="15627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B6AF638-F972-EE84-99EC-E9DA856E6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257" y="3227865"/>
            <a:ext cx="880055" cy="16247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B3D9B15-D9E2-221C-1A7A-6EEFA4EA436D}"/>
              </a:ext>
            </a:extLst>
          </p:cNvPr>
          <p:cNvSpPr txBox="1"/>
          <p:nvPr/>
        </p:nvSpPr>
        <p:spPr>
          <a:xfrm>
            <a:off x="5268621" y="5119626"/>
            <a:ext cx="13532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b="1" dirty="0">
                <a:latin typeface="Cambria" panose="02040503050406030204" pitchFamily="18" charset="0"/>
              </a:rPr>
              <a:t>Counter Vector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5B853B-AB06-BF58-AB47-D1A0CB89557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4" name="Arrow: Chevron 42">
              <a:extLst>
                <a:ext uri="{FF2B5EF4-FFF2-40B4-BE49-F238E27FC236}">
                  <a16:creationId xmlns:a16="http://schemas.microsoft.com/office/drawing/2014/main" id="{F064BF33-DF38-465C-0D4B-DFFB72A0348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5" name="Arrow: Chevron 43">
              <a:extLst>
                <a:ext uri="{FF2B5EF4-FFF2-40B4-BE49-F238E27FC236}">
                  <a16:creationId xmlns:a16="http://schemas.microsoft.com/office/drawing/2014/main" id="{CCB208A1-2346-5CF2-30E1-BA137498734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5">
              <a:extLst>
                <a:ext uri="{FF2B5EF4-FFF2-40B4-BE49-F238E27FC236}">
                  <a16:creationId xmlns:a16="http://schemas.microsoft.com/office/drawing/2014/main" id="{B9848256-E61E-86AD-791B-16F7600A18E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7" name="Arrow: Chevron 46">
              <a:extLst>
                <a:ext uri="{FF2B5EF4-FFF2-40B4-BE49-F238E27FC236}">
                  <a16:creationId xmlns:a16="http://schemas.microsoft.com/office/drawing/2014/main" id="{8352E311-5C99-4A44-9B57-8AF805C3657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21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 animBg="1"/>
      <p:bldP spid="55" grpId="0" animBg="1"/>
      <p:bldP spid="58" grpId="0" animBg="1"/>
      <p:bldP spid="60" grpId="0"/>
      <p:bldP spid="61" grpId="0" animBg="1"/>
      <p:bldP spid="7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63A2-8B2E-3A2A-CE11-903EFD838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F6EF-2349-F039-7AA8-DC98B946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Datasets</a:t>
            </a:r>
            <a:endParaRPr lang="en-CH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E8946-1011-7CD4-AADF-031F3750A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" y="1475509"/>
            <a:ext cx="9090153" cy="39069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9062F9-2302-89D5-0738-CF602BF441E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946CC64E-5B60-7F12-66BF-E12372B31B1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1436BC81-9838-14D1-D5F2-2C3C56590B8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2817D300-FD67-CB7C-D890-6ED52B9072C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FEE170EB-981C-073E-96EC-2F1CE486898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810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43CC5-7099-B970-C1F5-D4B576E7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1223-0D3C-E1ED-F819-551DF9DD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Hash Collisions</a:t>
            </a:r>
            <a:endParaRPr lang="en-CH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F4E4F-C009-C61D-E337-DE9F2F707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4" y="1777403"/>
            <a:ext cx="8796472" cy="33031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9323ED-BADA-EA77-9FE9-16D03070AE5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4" name="Arrow: Chevron 42">
              <a:extLst>
                <a:ext uri="{FF2B5EF4-FFF2-40B4-BE49-F238E27FC236}">
                  <a16:creationId xmlns:a16="http://schemas.microsoft.com/office/drawing/2014/main" id="{D12D1E59-51CF-A6E6-CA0D-64937BF7CDA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9608AD22-07D6-936A-AAD1-083658AB52D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308A3A68-D993-DEBC-1582-C8D5E83828B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E69168FC-5321-4D8F-AF23-DE4872EFBA8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6244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52227-D715-BBA0-6CBA-14FDC8EDF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6473-251C-6D19-EEF3-7E18321D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Hash Collisions between Similar Seeds</a:t>
            </a:r>
            <a:endParaRPr lang="en-CH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90008-2FBB-C7D5-91D0-8D8705B6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6" y="1889679"/>
            <a:ext cx="8856568" cy="30786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18D934-0799-5C1B-3B2F-C5612C1EE07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0D169C09-31D8-2EE6-8ED5-08862FEC664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9F11EA01-BE37-F1DD-EA66-BCFE5C3B554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7ED718EC-EE59-C7EA-3D88-90F575B8355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040859E8-02BE-5CFE-AB52-C1B92AA430E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4371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D3FF3-F208-E83E-903B-B4A5A09E3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33AEE-D0AE-8536-DB5E-203E5AD8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422690-7630-1897-883D-9F7CBD35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Analysis on Fuzzy Seed Matching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308074-711A-77F1-7A0B-FF04A114E4E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46E4F685-C2A6-6C73-9512-81EA773648E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4436D060-5678-3FDA-238F-EBC59667C3A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C7745AA-74D9-F7F2-47CE-66EFDBE7D68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D0EB539-46B8-D6F5-0215-08658F179BE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6C120-86C9-D658-8C14-DA441553B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760"/>
            <a:ext cx="9144000" cy="38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01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954443" cy="770467"/>
          </a:xfrm>
        </p:spPr>
        <p:txBody>
          <a:bodyPr>
            <a:noAutofit/>
          </a:bodyPr>
          <a:lstStyle/>
          <a:p>
            <a:r>
              <a:rPr lang="en-CH" dirty="0"/>
              <a:t>Read Overlapping – Performance &amp; Memory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177A4-92D1-1689-5917-51A6CC117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"/>
          <a:stretch/>
        </p:blipFill>
        <p:spPr>
          <a:xfrm>
            <a:off x="1020437" y="741137"/>
            <a:ext cx="7103125" cy="29746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390A89-4B4E-2E78-D8A3-632025B20FB6}"/>
              </a:ext>
            </a:extLst>
          </p:cNvPr>
          <p:cNvSpPr/>
          <p:nvPr/>
        </p:nvSpPr>
        <p:spPr>
          <a:xfrm>
            <a:off x="0" y="3813483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HiFi: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Average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speedup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</a:t>
            </a:r>
            <a:r>
              <a:rPr lang="en-GB" sz="2000" b="1" dirty="0">
                <a:solidFill>
                  <a:srgbClr val="629B3C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40.3x (minimap2)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3EA89-4DD8-60BE-B741-5D867D64CCF6}"/>
              </a:ext>
            </a:extLst>
          </p:cNvPr>
          <p:cNvSpPr/>
          <p:nvPr/>
        </p:nvSpPr>
        <p:spPr>
          <a:xfrm>
            <a:off x="0" y="4516977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 the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footprint</a:t>
            </a:r>
            <a:r>
              <a:rPr lang="en-GB" sz="2000" b="1" dirty="0">
                <a:solidFill>
                  <a:srgbClr val="629B3C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7.2x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096F1E-6077-2AEC-EF62-F358C7BD8B7F}"/>
              </a:ext>
            </a:extLst>
          </p:cNvPr>
          <p:cNvSpPr/>
          <p:nvPr/>
        </p:nvSpPr>
        <p:spPr>
          <a:xfrm>
            <a:off x="0" y="5220471"/>
            <a:ext cx="9144000" cy="1191204"/>
          </a:xfrm>
          <a:prstGeom prst="rect">
            <a:avLst/>
          </a:prstGeom>
          <a:solidFill>
            <a:srgbClr val="E4D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Improving critical parameters without hurting the accuracy: 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 length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(200) and 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 length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(31-mers)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AF665-F0C7-CE7E-802F-D98079A8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ADE5B6-2687-761B-A7CE-B584E71803A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C39E9CC5-7CFF-D1A6-FA2B-5CF21DE3995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0" name="Arrow: Chevron 43">
              <a:extLst>
                <a:ext uri="{FF2B5EF4-FFF2-40B4-BE49-F238E27FC236}">
                  <a16:creationId xmlns:a16="http://schemas.microsoft.com/office/drawing/2014/main" id="{74AE865A-BE67-5C3C-BDB7-A2449B349BD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5">
              <a:extLst>
                <a:ext uri="{FF2B5EF4-FFF2-40B4-BE49-F238E27FC236}">
                  <a16:creationId xmlns:a16="http://schemas.microsoft.com/office/drawing/2014/main" id="{D83A4723-CB2F-80F7-7BDC-5F363EADFAD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2" name="Arrow: Chevron 46">
              <a:extLst>
                <a:ext uri="{FF2B5EF4-FFF2-40B4-BE49-F238E27FC236}">
                  <a16:creationId xmlns:a16="http://schemas.microsoft.com/office/drawing/2014/main" id="{8F3E81F0-2BC5-E518-EFDA-82F728ACC04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483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Overlapping Statistics</a:t>
            </a:r>
            <a:endParaRPr lang="en-CH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0DE0F-510B-D44F-4180-00FD1E20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10" y="866164"/>
            <a:ext cx="5536980" cy="56792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ADDCB-6DA9-8409-9A60-140FF9EF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9666B9-39AC-924B-73F4-37D649587C3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2249DE13-E528-9358-4DC4-04D208F5F71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72C4E726-D963-6CF6-3142-1EC34BD19F2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41865B4C-DEBB-187E-EFAF-E25C0545427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EC534D1D-7ACD-AF03-8697-185C5CBC9B2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6248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1F02-9547-0751-ED9A-D2027A520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845151-BBFD-9F2B-E26D-D83A210E8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257473"/>
            <a:ext cx="8797925" cy="486216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C1E4E-9BAC-B461-D3A9-476D580F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C269-024D-D237-6EFE-18282632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Results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B35D9B-51EE-EEE6-16E5-03B63FCD08B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2155196-2D22-21A1-C001-60F209C52C7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092B79F6-B0FF-33F4-3AC8-906F19FAE04E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2B47930-4218-26AF-CC84-EBC629BCB9E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A939865B-804A-4BCF-6487-7C6558D35CA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810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C6BF1-1998-28F6-6B64-0B299131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4FD944-D6DE-989E-D217-E10475FD8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1759048"/>
            <a:ext cx="8797925" cy="385901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0C1B8-7BF9-3B39-40F4-95EB9C15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AE39EE-5F20-97BF-23EC-008F781F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Mapping Results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C8DC6A-D3ED-6191-2B43-EE9448CB76A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EFD964A-7CA7-AF49-7AF1-8394DBE248F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792FD4E-A56A-5696-C4B0-7B5366D2AAD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8CC35A59-62E0-3ED3-AA8E-70F47CAA978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02B5AD16-E542-3E9A-BDA1-5B845A8A7AF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29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FD14-1960-4443-570F-E0B954EC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AB6F91-A15C-6488-F8B2-F6F09C4F8A1F}"/>
              </a:ext>
            </a:extLst>
          </p:cNvPr>
          <p:cNvSpPr/>
          <p:nvPr/>
        </p:nvSpPr>
        <p:spPr>
          <a:xfrm>
            <a:off x="5620729" y="2840386"/>
            <a:ext cx="3421184" cy="156019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kumimoji="0" 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6826B-89FD-A27E-7ACB-331BF5CD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E0B1220A-A577-CCF0-5C07-EA592294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Contributions – BLEND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E466B66-1616-9590-1803-488BA5AFD09C}"/>
              </a:ext>
            </a:extLst>
          </p:cNvPr>
          <p:cNvSpPr/>
          <p:nvPr/>
        </p:nvSpPr>
        <p:spPr>
          <a:xfrm>
            <a:off x="6779205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B0427C7-AD98-5630-749D-C2CE6DECA1C7}"/>
              </a:ext>
            </a:extLst>
          </p:cNvPr>
          <p:cNvSpPr/>
          <p:nvPr/>
        </p:nvSpPr>
        <p:spPr>
          <a:xfrm>
            <a:off x="797768" y="1577254"/>
            <a:ext cx="1600200" cy="457200"/>
          </a:xfrm>
          <a:prstGeom prst="roundRect">
            <a:avLst/>
          </a:prstGeom>
          <a:solidFill>
            <a:srgbClr val="FFE0D6"/>
          </a:solidFill>
          <a:ln w="19050" cap="flat" cmpd="sng" algn="ctr">
            <a:solidFill>
              <a:srgbClr val="C00600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0DA8591-4B9E-3E3C-11A0-6CC519F47D51}"/>
              </a:ext>
            </a:extLst>
          </p:cNvPr>
          <p:cNvCxnSpPr>
            <a:cxnSpLocks/>
          </p:cNvCxnSpPr>
          <p:nvPr/>
        </p:nvCxnSpPr>
        <p:spPr>
          <a:xfrm flipH="1">
            <a:off x="7568078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09E6C9-8541-61D2-15CC-1B59E98AB328}"/>
              </a:ext>
            </a:extLst>
          </p:cNvPr>
          <p:cNvGrpSpPr/>
          <p:nvPr/>
        </p:nvGrpSpPr>
        <p:grpSpPr>
          <a:xfrm>
            <a:off x="102077" y="2993913"/>
            <a:ext cx="3421196" cy="1260857"/>
            <a:chOff x="102077" y="2993913"/>
            <a:chExt cx="3421196" cy="126085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C3742FF-5CB5-6961-3AEE-8C233259C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3364064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E42375A-1B00-4A38-5353-5BA7ABDF7E11}"/>
                </a:ext>
              </a:extLst>
            </p:cNvPr>
            <p:cNvGrpSpPr/>
            <p:nvPr/>
          </p:nvGrpSpPr>
          <p:grpSpPr>
            <a:xfrm>
              <a:off x="826541" y="2993913"/>
              <a:ext cx="2696732" cy="1260857"/>
              <a:chOff x="6410746" y="2381781"/>
              <a:chExt cx="2696732" cy="12608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0C0B52F-5FED-E9EA-C9B3-1A924B2FAD63}"/>
                  </a:ext>
                </a:extLst>
              </p:cNvPr>
              <p:cNvSpPr/>
              <p:nvPr/>
            </p:nvSpPr>
            <p:spPr>
              <a:xfrm>
                <a:off x="6410746" y="2412548"/>
                <a:ext cx="2696732" cy="123009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(ISMB/ECCB'23)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Enable hash-based search by reducing noise in 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nanopore signals</a:t>
                </a:r>
              </a:p>
            </p:txBody>
          </p:sp>
          <p:pic>
            <p:nvPicPr>
              <p:cNvPr id="119" name="Picture 118" descr="A picture containing graphics, font, screenshot, logo&#10;&#10;Description automatically generated">
                <a:extLst>
                  <a:ext uri="{FF2B5EF4-FFF2-40B4-BE49-F238E27FC236}">
                    <a16:creationId xmlns:a16="http://schemas.microsoft.com/office/drawing/2014/main" id="{0915053E-B2B7-A632-A842-818938DFC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51412" y="2381781"/>
                <a:ext cx="569248" cy="548640"/>
              </a:xfrm>
              <a:prstGeom prst="rect">
                <a:avLst/>
              </a:prstGeom>
            </p:spPr>
          </p:pic>
        </p:grp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DD369C29-0F5B-4D71-E886-0954F4C0651D}"/>
              </a:ext>
            </a:extLst>
          </p:cNvPr>
          <p:cNvSpPr/>
          <p:nvPr/>
        </p:nvSpPr>
        <p:spPr>
          <a:xfrm>
            <a:off x="3214470" y="838615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5881F4D-F00E-BCC8-491C-627C8769EAF7}"/>
              </a:ext>
            </a:extLst>
          </p:cNvPr>
          <p:cNvCxnSpPr>
            <a:cxnSpLocks/>
            <a:stCxn id="137" idx="0"/>
            <a:endCxn id="137" idx="4"/>
          </p:cNvCxnSpPr>
          <p:nvPr/>
        </p:nvCxnSpPr>
        <p:spPr>
          <a:xfrm>
            <a:off x="4585071" y="838615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B6BEF04-7D9A-AE9E-68FA-96D9256601F1}"/>
              </a:ext>
            </a:extLst>
          </p:cNvPr>
          <p:cNvGrpSpPr/>
          <p:nvPr/>
        </p:nvGrpSpPr>
        <p:grpSpPr>
          <a:xfrm>
            <a:off x="4648271" y="1070683"/>
            <a:ext cx="1043823" cy="1450763"/>
            <a:chOff x="4651787" y="2956272"/>
            <a:chExt cx="1043823" cy="145076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2629123-4EF8-907D-0F05-628138C805F0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58E9195-87E7-7D07-7008-F48BCFF538F0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7E764EC-E34F-437E-C85B-77FE4903321C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CDFE265-40F8-53EE-4FF0-B763E2878C20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C18B13E-6437-5CF6-D530-86E143EDB3D9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C24F6D-8A80-3ECA-C0D8-8A220605927C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083470D-268D-6D11-6CD4-FA3E2938BBCE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1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4E06C90-EA6E-C6F0-E0B2-27FA0B2ABAA5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kumimoji="0" lang="en-CH" sz="10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45E0960-95B3-362A-E12A-54FCB83F8A77}"/>
              </a:ext>
            </a:extLst>
          </p:cNvPr>
          <p:cNvGrpSpPr/>
          <p:nvPr/>
        </p:nvGrpSpPr>
        <p:grpSpPr>
          <a:xfrm>
            <a:off x="3287308" y="1617868"/>
            <a:ext cx="724026" cy="300653"/>
            <a:chOff x="6981644" y="1976087"/>
            <a:chExt cx="959736" cy="398532"/>
          </a:xfrm>
        </p:grpSpPr>
        <p:pic>
          <p:nvPicPr>
            <p:cNvPr id="149" name="Graphic 148" descr="Heartbeat with solid fill">
              <a:extLst>
                <a:ext uri="{FF2B5EF4-FFF2-40B4-BE49-F238E27FC236}">
                  <a16:creationId xmlns:a16="http://schemas.microsoft.com/office/drawing/2014/main" id="{CBDD8838-EC0E-2BD7-E13C-A17288B18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0" name="Graphic 149" descr="Heartbeat with solid fill">
              <a:extLst>
                <a:ext uri="{FF2B5EF4-FFF2-40B4-BE49-F238E27FC236}">
                  <a16:creationId xmlns:a16="http://schemas.microsoft.com/office/drawing/2014/main" id="{ECE9B709-C614-ED8E-CCE3-AD8F9A7DD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1" name="Graphic 150" descr="Heartbeat with solid fill">
              <a:extLst>
                <a:ext uri="{FF2B5EF4-FFF2-40B4-BE49-F238E27FC236}">
                  <a16:creationId xmlns:a16="http://schemas.microsoft.com/office/drawing/2014/main" id="{F405F568-DC5A-53DC-ABD7-FCC5886A6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2B65BD5-7885-792F-04EE-6D375F55A883}"/>
              </a:ext>
            </a:extLst>
          </p:cNvPr>
          <p:cNvGrpSpPr/>
          <p:nvPr/>
        </p:nvGrpSpPr>
        <p:grpSpPr>
          <a:xfrm>
            <a:off x="3747503" y="1415761"/>
            <a:ext cx="724026" cy="300653"/>
            <a:chOff x="6981644" y="1976087"/>
            <a:chExt cx="959736" cy="398532"/>
          </a:xfrm>
        </p:grpSpPr>
        <p:pic>
          <p:nvPicPr>
            <p:cNvPr id="153" name="Graphic 152" descr="Heartbeat with solid fill">
              <a:extLst>
                <a:ext uri="{FF2B5EF4-FFF2-40B4-BE49-F238E27FC236}">
                  <a16:creationId xmlns:a16="http://schemas.microsoft.com/office/drawing/2014/main" id="{E7DE7A1A-0272-2E95-0FD8-7D98311A2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4" name="Graphic 153" descr="Heartbeat with solid fill">
              <a:extLst>
                <a:ext uri="{FF2B5EF4-FFF2-40B4-BE49-F238E27FC236}">
                  <a16:creationId xmlns:a16="http://schemas.microsoft.com/office/drawing/2014/main" id="{001D0F55-7C25-1B70-08A7-8604402DD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5" name="Graphic 154" descr="Heartbeat with solid fill">
              <a:extLst>
                <a:ext uri="{FF2B5EF4-FFF2-40B4-BE49-F238E27FC236}">
                  <a16:creationId xmlns:a16="http://schemas.microsoft.com/office/drawing/2014/main" id="{1CF22950-C545-E9B3-9C69-E3CEA568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E3EE4BF-39D9-18C3-E972-8D88256760EF}"/>
              </a:ext>
            </a:extLst>
          </p:cNvPr>
          <p:cNvGrpSpPr/>
          <p:nvPr/>
        </p:nvGrpSpPr>
        <p:grpSpPr>
          <a:xfrm>
            <a:off x="3484548" y="2047292"/>
            <a:ext cx="724026" cy="300653"/>
            <a:chOff x="6981644" y="1976087"/>
            <a:chExt cx="959736" cy="398532"/>
          </a:xfrm>
        </p:grpSpPr>
        <p:pic>
          <p:nvPicPr>
            <p:cNvPr id="157" name="Graphic 156" descr="Heartbeat with solid fill">
              <a:extLst>
                <a:ext uri="{FF2B5EF4-FFF2-40B4-BE49-F238E27FC236}">
                  <a16:creationId xmlns:a16="http://schemas.microsoft.com/office/drawing/2014/main" id="{117C7FC6-2296-EA27-C430-2A8B73F8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58" name="Graphic 157" descr="Heartbeat with solid fill">
              <a:extLst>
                <a:ext uri="{FF2B5EF4-FFF2-40B4-BE49-F238E27FC236}">
                  <a16:creationId xmlns:a16="http://schemas.microsoft.com/office/drawing/2014/main" id="{897DC2B4-0A6D-6FC1-3B72-3B693453A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59" name="Graphic 158" descr="Heartbeat with solid fill">
              <a:extLst>
                <a:ext uri="{FF2B5EF4-FFF2-40B4-BE49-F238E27FC236}">
                  <a16:creationId xmlns:a16="http://schemas.microsoft.com/office/drawing/2014/main" id="{6C7C9A62-9374-EB1D-CE85-FCCCE44BA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EDA0CCC-9AA0-CD06-D335-DDB45EE28B99}"/>
              </a:ext>
            </a:extLst>
          </p:cNvPr>
          <p:cNvGrpSpPr/>
          <p:nvPr/>
        </p:nvGrpSpPr>
        <p:grpSpPr>
          <a:xfrm>
            <a:off x="3860587" y="2317757"/>
            <a:ext cx="724026" cy="300653"/>
            <a:chOff x="6981644" y="1976087"/>
            <a:chExt cx="959736" cy="398532"/>
          </a:xfrm>
        </p:grpSpPr>
        <p:pic>
          <p:nvPicPr>
            <p:cNvPr id="161" name="Graphic 160" descr="Heartbeat with solid fill">
              <a:extLst>
                <a:ext uri="{FF2B5EF4-FFF2-40B4-BE49-F238E27FC236}">
                  <a16:creationId xmlns:a16="http://schemas.microsoft.com/office/drawing/2014/main" id="{8A6C34EA-244A-36B8-DA5A-901EF2614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62" name="Graphic 161" descr="Heartbeat with solid fill">
              <a:extLst>
                <a:ext uri="{FF2B5EF4-FFF2-40B4-BE49-F238E27FC236}">
                  <a16:creationId xmlns:a16="http://schemas.microsoft.com/office/drawing/2014/main" id="{B5357392-A5A4-3467-672A-A8C96FAFF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63" name="Graphic 162" descr="Heartbeat with solid fill">
              <a:extLst>
                <a:ext uri="{FF2B5EF4-FFF2-40B4-BE49-F238E27FC236}">
                  <a16:creationId xmlns:a16="http://schemas.microsoft.com/office/drawing/2014/main" id="{A6C73175-B290-FA81-C80E-B4047EA28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BEF72A5-1C26-ED7F-0383-C40B9763EF7F}"/>
              </a:ext>
            </a:extLst>
          </p:cNvPr>
          <p:cNvGrpSpPr/>
          <p:nvPr/>
        </p:nvGrpSpPr>
        <p:grpSpPr>
          <a:xfrm>
            <a:off x="3812623" y="921116"/>
            <a:ext cx="724031" cy="300652"/>
            <a:chOff x="6981638" y="1976087"/>
            <a:chExt cx="959742" cy="398530"/>
          </a:xfrm>
        </p:grpSpPr>
        <p:pic>
          <p:nvPicPr>
            <p:cNvPr id="165" name="Graphic 164" descr="Heartbeat with solid fill">
              <a:extLst>
                <a:ext uri="{FF2B5EF4-FFF2-40B4-BE49-F238E27FC236}">
                  <a16:creationId xmlns:a16="http://schemas.microsoft.com/office/drawing/2014/main" id="{738AC9C3-9DB8-0504-A33A-CEBF024C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66" name="Graphic 165" descr="Heartbeat with solid fill">
              <a:extLst>
                <a:ext uri="{FF2B5EF4-FFF2-40B4-BE49-F238E27FC236}">
                  <a16:creationId xmlns:a16="http://schemas.microsoft.com/office/drawing/2014/main" id="{C4808B5A-CAC0-9EBB-4B7D-C3E56C28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67" name="Graphic 166" descr="Heartbeat with solid fill">
              <a:extLst>
                <a:ext uri="{FF2B5EF4-FFF2-40B4-BE49-F238E27FC236}">
                  <a16:creationId xmlns:a16="http://schemas.microsoft.com/office/drawing/2014/main" id="{B30FA261-4A43-FCE2-84E5-CE364203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A8DC056-6E56-4734-1A89-6A3AC2BAD192}"/>
              </a:ext>
            </a:extLst>
          </p:cNvPr>
          <p:cNvGrpSpPr/>
          <p:nvPr/>
        </p:nvGrpSpPr>
        <p:grpSpPr>
          <a:xfrm>
            <a:off x="3836556" y="1826529"/>
            <a:ext cx="724026" cy="300653"/>
            <a:chOff x="6981644" y="1976087"/>
            <a:chExt cx="959736" cy="398532"/>
          </a:xfrm>
        </p:grpSpPr>
        <p:pic>
          <p:nvPicPr>
            <p:cNvPr id="169" name="Graphic 168" descr="Heartbeat with solid fill">
              <a:extLst>
                <a:ext uri="{FF2B5EF4-FFF2-40B4-BE49-F238E27FC236}">
                  <a16:creationId xmlns:a16="http://schemas.microsoft.com/office/drawing/2014/main" id="{94D77235-05E4-3050-3BBE-C729D406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170" name="Graphic 169" descr="Heartbeat with solid fill">
              <a:extLst>
                <a:ext uri="{FF2B5EF4-FFF2-40B4-BE49-F238E27FC236}">
                  <a16:creationId xmlns:a16="http://schemas.microsoft.com/office/drawing/2014/main" id="{629B9212-5FDE-49F9-A720-4B5BD154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171" name="Graphic 170" descr="Heartbeat with solid fill">
              <a:extLst>
                <a:ext uri="{FF2B5EF4-FFF2-40B4-BE49-F238E27FC236}">
                  <a16:creationId xmlns:a16="http://schemas.microsoft.com/office/drawing/2014/main" id="{FE64395E-127F-F62E-1F15-FFAE42E1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F08E096-A481-9A32-FC64-2AB670D85E27}"/>
              </a:ext>
            </a:extLst>
          </p:cNvPr>
          <p:cNvGrpSpPr/>
          <p:nvPr/>
        </p:nvGrpSpPr>
        <p:grpSpPr>
          <a:xfrm>
            <a:off x="3523276" y="1155998"/>
            <a:ext cx="724031" cy="300652"/>
            <a:chOff x="6981638" y="1976087"/>
            <a:chExt cx="959742" cy="398530"/>
          </a:xfrm>
        </p:grpSpPr>
        <p:pic>
          <p:nvPicPr>
            <p:cNvPr id="173" name="Graphic 172" descr="Heartbeat with solid fill">
              <a:extLst>
                <a:ext uri="{FF2B5EF4-FFF2-40B4-BE49-F238E27FC236}">
                  <a16:creationId xmlns:a16="http://schemas.microsoft.com/office/drawing/2014/main" id="{5F24C2FB-C6DC-0495-A8F7-F043FCCE0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174" name="Graphic 173" descr="Heartbeat with solid fill">
              <a:extLst>
                <a:ext uri="{FF2B5EF4-FFF2-40B4-BE49-F238E27FC236}">
                  <a16:creationId xmlns:a16="http://schemas.microsoft.com/office/drawing/2014/main" id="{41F07CB2-EA9F-ACC3-1F9F-BC16664D8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175" name="Graphic 174" descr="Heartbeat with solid fill">
              <a:extLst>
                <a:ext uri="{FF2B5EF4-FFF2-40B4-BE49-F238E27FC236}">
                  <a16:creationId xmlns:a16="http://schemas.microsoft.com/office/drawing/2014/main" id="{9B1DF2F7-C5CD-0CD1-635C-6D23C220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F8141F-A22E-2D7E-1FC7-18449654DF1E}"/>
              </a:ext>
            </a:extLst>
          </p:cNvPr>
          <p:cNvGrpSpPr/>
          <p:nvPr/>
        </p:nvGrpSpPr>
        <p:grpSpPr>
          <a:xfrm>
            <a:off x="2342273" y="1577254"/>
            <a:ext cx="1111053" cy="457200"/>
            <a:chOff x="2351508" y="3459845"/>
            <a:chExt cx="1111053" cy="4572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2520788-B573-212E-C3A4-6DB8DF4BF847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08" y="3459845"/>
              <a:ext cx="1111053" cy="1288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8143572-C226-2466-B676-B7258FD724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3" y="3739772"/>
              <a:ext cx="1092984" cy="177273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393E55-95CE-6ECE-3E22-4CD317E7202B}"/>
              </a:ext>
            </a:extLst>
          </p:cNvPr>
          <p:cNvGrpSpPr/>
          <p:nvPr/>
        </p:nvGrpSpPr>
        <p:grpSpPr>
          <a:xfrm>
            <a:off x="5703997" y="1568326"/>
            <a:ext cx="1124712" cy="466128"/>
            <a:chOff x="5713232" y="3450917"/>
            <a:chExt cx="1124712" cy="46612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E0F83B8-9EFA-FA68-03AC-2C6D5B3E4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232" y="3450917"/>
              <a:ext cx="1124712" cy="133131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F353AC4-42D1-EAC4-7520-04F42A708361}"/>
                </a:ext>
              </a:extLst>
            </p:cNvPr>
            <p:cNvCxnSpPr>
              <a:cxnSpLocks/>
            </p:cNvCxnSpPr>
            <p:nvPr/>
          </p:nvCxnSpPr>
          <p:spPr>
            <a:xfrm>
              <a:off x="5713232" y="3730803"/>
              <a:ext cx="1124712" cy="186242"/>
            </a:xfrm>
            <a:prstGeom prst="straightConnector1">
              <a:avLst/>
            </a:prstGeom>
            <a:ln w="12700">
              <a:solidFill>
                <a:srgbClr val="C006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B7D4F7E-A6F3-DC18-BE1B-BA31E50F7B4C}"/>
              </a:ext>
            </a:extLst>
          </p:cNvPr>
          <p:cNvGrpSpPr/>
          <p:nvPr/>
        </p:nvGrpSpPr>
        <p:grpSpPr>
          <a:xfrm>
            <a:off x="5716652" y="2993913"/>
            <a:ext cx="3241555" cy="1280351"/>
            <a:chOff x="5703370" y="2630944"/>
            <a:chExt cx="3241555" cy="128035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8880060-3CED-B381-804F-AA1139A3C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3370" y="2983016"/>
              <a:ext cx="576207" cy="576207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1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4347B28D-F3C5-A11D-8856-0AFCCB6FA989}"/>
                </a:ext>
              </a:extLst>
            </p:cNvPr>
            <p:cNvGrpSpPr/>
            <p:nvPr/>
          </p:nvGrpSpPr>
          <p:grpSpPr>
            <a:xfrm>
              <a:off x="6400068" y="2630944"/>
              <a:ext cx="2544857" cy="1280351"/>
              <a:chOff x="6400068" y="2630944"/>
              <a:chExt cx="2544857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703B330-7FF7-655B-45E0-FCB07A7DAFDE}"/>
                  </a:ext>
                </a:extLst>
              </p:cNvPr>
              <p:cNvSpPr/>
              <p:nvPr/>
            </p:nvSpPr>
            <p:spPr>
              <a:xfrm>
                <a:off x="6400068" y="2630944"/>
                <a:ext cx="2544857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BLEND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(NARGAB'23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RECOMB'23)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Tolerate arbitrary noise </a:t>
                </a:r>
                <a:b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1">
                        <a:lumMod val="65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with a hash-based search</a:t>
                </a:r>
              </a:p>
            </p:txBody>
          </p:sp>
          <p:pic>
            <p:nvPicPr>
              <p:cNvPr id="112" name="Picture 111" descr="Logo&#10;&#10;Description automatically generated">
                <a:extLst>
                  <a:ext uri="{FF2B5EF4-FFF2-40B4-BE49-F238E27FC236}">
                    <a16:creationId xmlns:a16="http://schemas.microsoft.com/office/drawing/2014/main" id="{F425487D-B43E-052C-716A-7264A4179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6448409" y="2745753"/>
                <a:ext cx="577206" cy="576072"/>
              </a:xfrm>
              <a:prstGeom prst="rect">
                <a:avLst/>
              </a:prstGeom>
            </p:spPr>
          </p:pic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ACC0CB8-D4BB-4FAE-AAF8-5DC529D21D95}"/>
              </a:ext>
            </a:extLst>
          </p:cNvPr>
          <p:cNvGrpSpPr/>
          <p:nvPr/>
        </p:nvGrpSpPr>
        <p:grpSpPr>
          <a:xfrm>
            <a:off x="5006244" y="5011866"/>
            <a:ext cx="3690487" cy="1522820"/>
            <a:chOff x="4487826" y="4865233"/>
            <a:chExt cx="3690487" cy="152282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E161CB2-7051-B3E2-F80A-BAD7255F9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7826" y="5338540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4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77ED524-CD55-DF21-1A78-EE88505F738C}"/>
                </a:ext>
              </a:extLst>
            </p:cNvPr>
            <p:cNvGrpSpPr/>
            <p:nvPr/>
          </p:nvGrpSpPr>
          <p:grpSpPr>
            <a:xfrm>
              <a:off x="5212289" y="4865233"/>
              <a:ext cx="2966024" cy="1522820"/>
              <a:chOff x="5212289" y="4865233"/>
              <a:chExt cx="2966024" cy="152282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387373F-FB9A-7E47-C777-60C1397CDC29}"/>
                  </a:ext>
                </a:extLst>
              </p:cNvPr>
              <p:cNvSpPr/>
              <p:nvPr/>
            </p:nvSpPr>
            <p:spPr>
              <a:xfrm>
                <a:off x="5212289" y="4865233"/>
                <a:ext cx="2966024" cy="1522820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Rawsamble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(arXiv'24 &amp;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HitSeq'24)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Enabling new applications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overlapping and assembling raw nanopore signals</a:t>
                </a:r>
              </a:p>
            </p:txBody>
          </p:sp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AF7B971A-D322-B90C-2C6C-BFD74E4D9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468" y="4995202"/>
                <a:ext cx="548640" cy="548640"/>
              </a:xfrm>
              <a:prstGeom prst="rect">
                <a:avLst/>
              </a:prstGeom>
            </p:spPr>
          </p:pic>
        </p:grpSp>
      </p:grp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0B3DB1E-1873-DAF7-3C76-0D47550D8F31}"/>
              </a:ext>
            </a:extLst>
          </p:cNvPr>
          <p:cNvCxnSpPr>
            <a:cxnSpLocks/>
          </p:cNvCxnSpPr>
          <p:nvPr/>
        </p:nvCxnSpPr>
        <p:spPr>
          <a:xfrm flipH="1">
            <a:off x="1593673" y="2207294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748AFD73-637F-67C8-35B3-9FEFF07AD595}"/>
              </a:ext>
            </a:extLst>
          </p:cNvPr>
          <p:cNvCxnSpPr>
            <a:cxnSpLocks/>
          </p:cNvCxnSpPr>
          <p:nvPr/>
        </p:nvCxnSpPr>
        <p:spPr>
          <a:xfrm flipH="1">
            <a:off x="1597868" y="4480838"/>
            <a:ext cx="0" cy="5854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CEBDC4D0-1712-8AA3-CD04-9D14476D03A8}"/>
              </a:ext>
            </a:extLst>
          </p:cNvPr>
          <p:cNvCxnSpPr>
            <a:cxnSpLocks/>
          </p:cNvCxnSpPr>
          <p:nvPr/>
        </p:nvCxnSpPr>
        <p:spPr>
          <a:xfrm flipH="1">
            <a:off x="4203576" y="5773276"/>
            <a:ext cx="58521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78CB05-462B-8265-885B-35F275EF6EC1}"/>
              </a:ext>
            </a:extLst>
          </p:cNvPr>
          <p:cNvGrpSpPr/>
          <p:nvPr/>
        </p:nvGrpSpPr>
        <p:grpSpPr>
          <a:xfrm>
            <a:off x="102077" y="5141835"/>
            <a:ext cx="3884046" cy="1124820"/>
            <a:chOff x="102077" y="5141835"/>
            <a:chExt cx="3884046" cy="112482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E262BB9-ACD9-BDC4-AC6C-ABE126CDB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7" y="5485173"/>
              <a:ext cx="576207" cy="576207"/>
            </a:xfrm>
            <a:prstGeom prst="ellipse">
              <a:avLst/>
            </a:prstGeom>
            <a:solidFill>
              <a:srgbClr val="D3D3D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880" rIns="0" bIns="0" rtlCol="0" anchor="ctr"/>
            <a:lstStyle/>
            <a:p>
              <a:pPr algn="ctr"/>
              <a:r>
                <a:rPr lang="en-US" sz="6600" baseline="6000" dirty="0">
                  <a:solidFill>
                    <a:schemeClr val="bg2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DCDF46-5340-6223-74A2-6C87295CBD20}"/>
                </a:ext>
              </a:extLst>
            </p:cNvPr>
            <p:cNvGrpSpPr/>
            <p:nvPr/>
          </p:nvGrpSpPr>
          <p:grpSpPr>
            <a:xfrm>
              <a:off x="826540" y="5141835"/>
              <a:ext cx="3159583" cy="1124820"/>
              <a:chOff x="826540" y="5141835"/>
              <a:chExt cx="3159583" cy="112482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0291B9E9-6081-8B5F-77AC-04B7602C8234}"/>
                  </a:ext>
                </a:extLst>
              </p:cNvPr>
              <p:cNvSpPr/>
              <p:nvPr/>
            </p:nvSpPr>
            <p:spPr>
              <a:xfrm>
                <a:off x="826540" y="5279898"/>
                <a:ext cx="3159583" cy="986757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RawHash2</a:t>
                </a:r>
                <a:b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(Bioinformatics'24)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Better noise reduction by</a:t>
                </a:r>
                <a:b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1600" b="1" i="1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leveraging novel insights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9F2697C-BEF3-7A94-EB38-41484AD7DFB9}"/>
                  </a:ext>
                </a:extLst>
              </p:cNvPr>
              <p:cNvGrpSpPr/>
              <p:nvPr/>
            </p:nvGrpSpPr>
            <p:grpSpPr>
              <a:xfrm>
                <a:off x="867207" y="5141835"/>
                <a:ext cx="569248" cy="738664"/>
                <a:chOff x="867207" y="5141835"/>
                <a:chExt cx="569248" cy="738664"/>
              </a:xfrm>
            </p:grpSpPr>
            <p:pic>
              <p:nvPicPr>
                <p:cNvPr id="2" name="Picture 1" descr="A picture containing graphics, font, screenshot, logo&#10;&#10;Description automatically generated">
                  <a:extLst>
                    <a:ext uri="{FF2B5EF4-FFF2-40B4-BE49-F238E27FC236}">
                      <a16:creationId xmlns:a16="http://schemas.microsoft.com/office/drawing/2014/main" id="{5A66738A-A70F-65BB-25C1-82A762CA1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207" y="5236847"/>
                  <a:ext cx="569248" cy="5486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1F889CE-19A7-53C4-1DB6-F0FBAB2A0E2F}"/>
                    </a:ext>
                  </a:extLst>
                </p:cNvPr>
                <p:cNvSpPr txBox="1"/>
                <p:nvPr/>
              </p:nvSpPr>
              <p:spPr>
                <a:xfrm>
                  <a:off x="1019778" y="5141835"/>
                  <a:ext cx="264106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4800" b="1" baseline="6000" dirty="0">
                      <a:solidFill>
                        <a:schemeClr val="bg2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2</a:t>
                  </a:r>
                  <a:endParaRPr lang="en-US" sz="4800" b="1" dirty="0">
                    <a:solidFill>
                      <a:schemeClr val="bg2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C404A-45FF-43C8-1500-1A61F08E9DB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8" name="Arrow: Chevron 42">
              <a:extLst>
                <a:ext uri="{FF2B5EF4-FFF2-40B4-BE49-F238E27FC236}">
                  <a16:creationId xmlns:a16="http://schemas.microsoft.com/office/drawing/2014/main" id="{27CFDB39-668D-9EB9-ADAF-EFA9564207A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9" name="Arrow: Chevron 43">
              <a:extLst>
                <a:ext uri="{FF2B5EF4-FFF2-40B4-BE49-F238E27FC236}">
                  <a16:creationId xmlns:a16="http://schemas.microsoft.com/office/drawing/2014/main" id="{F336F17B-C371-3D16-B1C0-6E18BEDCC75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5">
              <a:extLst>
                <a:ext uri="{FF2B5EF4-FFF2-40B4-BE49-F238E27FC236}">
                  <a16:creationId xmlns:a16="http://schemas.microsoft.com/office/drawing/2014/main" id="{E8192A39-5CA6-B1D0-38A8-4CD7EC335B7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1" name="Arrow: Chevron 46">
              <a:extLst>
                <a:ext uri="{FF2B5EF4-FFF2-40B4-BE49-F238E27FC236}">
                  <a16:creationId xmlns:a16="http://schemas.microsoft.com/office/drawing/2014/main" id="{52B90FE9-DBD6-FFD3-A611-9133DDF9B76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6978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54FEB-4F64-C396-5FC7-0E57F3E4E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3381C-AEA4-4F43-6D1B-A304DF22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CE706C-009C-FBF5-B6E5-D1C5FC37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Mapping Accuracy – BLEND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E8A161-C210-4C7F-205D-83BDF9111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2296614"/>
            <a:ext cx="8797925" cy="2783884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43DA4E-AD83-60C9-51F9-D902270381C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7DAC7F4-1F61-6033-02E6-51552528F8E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810C4332-EE97-1955-D124-9640ADABA0D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76BF036F-E9F5-6266-34B4-1552D8F5D7B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8187B168-7464-409E-CF3E-09C69EB10AA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3911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1DF5B-AAB0-766A-916E-32FC440D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874E33-2D30-21BC-6C55-B530D7946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1" y="866775"/>
            <a:ext cx="3732889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A0640-C819-5FDB-ED8A-F47CBE05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8CCC75-00D2-5F78-7232-72AEF1C8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Mapping Quality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669B29-AFFD-ED5C-2489-AC7E35C0C67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190836B-D3A8-A5C0-3085-DE679C6B9C4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91C19A7-09AB-2DC3-7E32-5CA4BB04EDC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F86C240B-F97D-012C-479A-126777E2518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F6CC17AB-C789-02DD-E488-523817D6445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68156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928A-7153-BA4F-A458-A62E0880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latin typeface="Garamond" panose="02020404030301010803" pitchFamily="18" charset="0"/>
              </a:rPr>
              <a:t>Read Mapping </a:t>
            </a:r>
            <a:r>
              <a:rPr lang="en-CH" sz="3600" dirty="0">
                <a:latin typeface="Garamond" panose="02020404030301010803" pitchFamily="18" charset="0"/>
              </a:rPr>
              <a:t>– SV Calling</a:t>
            </a:r>
            <a:endParaRPr lang="en-CH" dirty="0">
              <a:latin typeface="Garamond" panose="020204040303010108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3201FB-B72A-5818-3C9E-6116FD431366}"/>
              </a:ext>
            </a:extLst>
          </p:cNvPr>
          <p:cNvSpPr/>
          <p:nvPr/>
        </p:nvSpPr>
        <p:spPr>
          <a:xfrm>
            <a:off x="-10137" y="4843559"/>
            <a:ext cx="9144000" cy="604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overall accuracy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downstream analysis</a:t>
            </a:r>
            <a:endParaRPr lang="en-GB" sz="2000" b="1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AE16BAC0-6315-EC57-C9EE-B881E29F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59" y="2359390"/>
            <a:ext cx="5685007" cy="1785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96C4AB-D426-C4FC-5235-CA97809FCE44}"/>
              </a:ext>
            </a:extLst>
          </p:cNvPr>
          <p:cNvSpPr/>
          <p:nvPr/>
        </p:nvSpPr>
        <p:spPr>
          <a:xfrm>
            <a:off x="6597078" y="3101625"/>
            <a:ext cx="768099" cy="301395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ffectLst>
            <a:glow rad="12700">
              <a:srgbClr val="FF0000">
                <a:alpha val="37963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2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6519E7-5F5F-F2E1-282E-B7C5A459C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34127"/>
            <a:ext cx="8798061" cy="1433618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dirty="0"/>
              <a:t>Structural variant (SV) calling using read mappings from each tool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Sniffles2 to call SVs from HG002 long read mappings</a:t>
            </a:r>
          </a:p>
          <a:p>
            <a:pPr lvl="1">
              <a:spcAft>
                <a:spcPts val="500"/>
              </a:spcAft>
            </a:pPr>
            <a:r>
              <a:rPr lang="en-GB" dirty="0" err="1"/>
              <a:t>Truvari</a:t>
            </a:r>
            <a:r>
              <a:rPr lang="en-GB" dirty="0"/>
              <a:t> to compare the resulting SVs with the benchmarking SV set (Tier 1 set from GIAB)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06F38F-E597-5564-FF94-15A5CB57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A813CE-A15B-D31F-E9EF-776B1323E1D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F926F5A-9A5A-B8F2-C28A-BB897AF847A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20BC4258-9D75-9301-D9AA-501216B4714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AB199D59-07B1-BAE5-3EF5-C57E6CF92353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0" name="Arrow: Chevron 46">
              <a:extLst>
                <a:ext uri="{FF2B5EF4-FFF2-40B4-BE49-F238E27FC236}">
                  <a16:creationId xmlns:a16="http://schemas.microsoft.com/office/drawing/2014/main" id="{5F7139C5-4D55-7D05-313E-68CA9CEEF23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0131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1ACFA-1289-76DE-245B-72C920839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9BCDBA-53EF-FEBC-FEC1-067C0047F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1846763"/>
            <a:ext cx="8797925" cy="36835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B1FAB-2F77-FA7B-57C3-A3CFFE39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654FA4-60D4-BC49-9D08-8E61AE3B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Perf. – BLEND-I vs BLEND-S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8A8AC0-4A50-5D9F-1D6A-4D73C76730B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5EE89E8-80BC-C46B-16EF-111AC2E1D72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904CC28-06B8-1BF5-625C-AF8DD0EDEB0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02A7E8D-048E-EB18-6B98-C6BD9C00E14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EF09E267-5D0B-68BD-23D9-3757C072B90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101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C1B85-14EF-15B6-14A6-CBEAD590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FE0F3-7001-CB2B-6FAF-9ED1614B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3CCAF7-479E-D351-030B-6A754972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Perf. – BLEND-I vs. minimap2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11C919-38D2-8C6F-DB01-BB148A7A6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214" y="1192366"/>
            <a:ext cx="7573572" cy="499215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D64CE02-F0F7-0991-D07C-366361E0D5C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34EFA3A-B59E-AF06-FF59-97CE2AE56B3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96F12972-B29B-26F9-B0AC-9C3180C4FE5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5E383E09-B29F-E328-BD34-61F270BA9BD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1CCB993-9499-7308-9D61-6823BBEB881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102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3FDCB-9BDF-23E9-548E-8FF90086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AF34E-0417-1D5D-56C4-CAECF629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835408-038B-C8B0-0C40-81EEF617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Stats. – BLEND-I vs. BLEND-S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6E97E8-B172-7EDF-8773-B453E1561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1692028"/>
            <a:ext cx="8797925" cy="399305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7B2CAF-EF49-1807-C72A-156A727652B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4FC0246-8CF3-02DB-6CCF-1D2A8F8726F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086905FA-0459-5A29-A375-EA3E7C9EC5A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A67BEED1-D166-49C6-27B7-BBF956FF6F5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3F2DC19F-8FAE-1BFE-D0C0-6CC7C46410E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1585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DAB57-867A-D68D-62A1-AECFB2CF9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9571F-13AA-A8C4-AADA-7C51017A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553A6-7DE2-688E-90ED-35AEA791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Stats. – BLEND-I vs. minimap2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BBE037-BA66-0827-541B-5D42A323D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/>
          <a:stretch/>
        </p:blipFill>
        <p:spPr>
          <a:xfrm>
            <a:off x="189049" y="2104318"/>
            <a:ext cx="8797925" cy="304269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46A773-E9BA-AE22-B39F-090425100E3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6905695C-18F5-DED6-55BB-45E6F0B7426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1ED4D642-3277-1442-70DF-FCB3D479AF6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E5141EF-B278-EB69-63CA-597068754C7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49B156A-F35B-3F47-249B-0A216C65AC8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542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F7F9D-E118-65E6-2FD3-AC8098EC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DA9DFF-2503-B6FC-05CA-DF21D1F83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3" y="1759048"/>
            <a:ext cx="8797925" cy="385901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4476C5-E20F-FB6F-D321-80740472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30363B-638B-C603-F084-BC95667D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Perf. – BLEND-I vs. BLEND-S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A086A8-7A49-4DDC-3E92-B879EEB2AF2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7C0DD2B-C9A6-E79A-89D4-3CDF9C800D6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EE455AA9-11FC-C615-0D42-11235D8FCCE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1B2EE5F2-B462-AB17-8016-7ABD9F32C66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CA28D13F-1A47-4F27-E539-EF8CCA49171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047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EBA2A-D803-7E09-B347-F12A72D7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727572-9F46-A264-59A2-92652DE24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8" y="866775"/>
            <a:ext cx="6392915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DDCB4A-AC6C-5795-AC3B-01F9C0A5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DC1EA6-B703-3CC8-C00D-A1079A92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Quality – BLEND-I vs. BLEND-S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B58E0-B60D-02D4-CFBB-0263732CB6F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795C5E4-9667-9F6F-441D-4925BC63B63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76EFDDA-B44B-E6BC-428E-5AA8E853A8E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D939DF38-A966-7805-9ED0-9344A23E3E7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95EAEB3C-756C-7C1E-4968-16A46956FEC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8320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F1B60-24AB-FEB6-8023-51F28EE53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8845F-ED14-7386-6915-734513034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35" y="2108328"/>
            <a:ext cx="5061303" cy="2641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2945B-8342-34B6-682D-7F8A96F8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C2DB4-18F0-A3CF-C771-D0FA7668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Acc. – BLEND-I vs. BLEND-S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CECDA7-01F1-DB82-7A42-A094FD12E7A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31CC7593-843D-8EC1-AB08-45206F01FBD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3DA577A0-2790-481B-50A8-9E2B795B5A7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87BEB381-2C56-5E3F-B29B-1F336F5C255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55B5632C-9289-9407-F44A-2EA9DA2090C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97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60057-C65F-7C0A-81B5-F30575F7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CD5AE-34CE-85B8-C9A0-B35005BD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2B7701-471E-9D5F-9F86-6D0E03E5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Hash-Based Seed Matching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5709AF-6169-B5C8-276A-1D6E8BA3017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86E67CFF-53CE-CB8B-42FE-2790EAEC30B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FBE97C33-145F-DE15-DB23-5970B1B9307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F54208D-BAF6-2A99-4DF4-755D040174D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F934F6B-C0C1-E80D-F544-B0421B2678F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CAC080C-394E-F55B-AB6F-592AA82C0445}"/>
              </a:ext>
            </a:extLst>
          </p:cNvPr>
          <p:cNvSpPr/>
          <p:nvPr/>
        </p:nvSpPr>
        <p:spPr>
          <a:xfrm>
            <a:off x="1412338" y="924832"/>
            <a:ext cx="34910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 (Target)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DDDDB1-418D-09CD-0252-8855C1737CFB}"/>
              </a:ext>
            </a:extLst>
          </p:cNvPr>
          <p:cNvGrpSpPr/>
          <p:nvPr/>
        </p:nvGrpSpPr>
        <p:grpSpPr>
          <a:xfrm>
            <a:off x="1067763" y="1297586"/>
            <a:ext cx="4180188" cy="457201"/>
            <a:chOff x="1067763" y="1297586"/>
            <a:chExt cx="4180188" cy="45720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0B016C9-886C-8129-BDA4-39B151C96C14}"/>
                </a:ext>
              </a:extLst>
            </p:cNvPr>
            <p:cNvSpPr/>
            <p:nvPr/>
          </p:nvSpPr>
          <p:spPr>
            <a:xfrm>
              <a:off x="1242238" y="1297587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1417671-223D-4782-C6C8-4CBE34748125}"/>
                </a:ext>
              </a:extLst>
            </p:cNvPr>
            <p:cNvGrpSpPr/>
            <p:nvPr/>
          </p:nvGrpSpPr>
          <p:grpSpPr>
            <a:xfrm>
              <a:off x="4606156" y="1297586"/>
              <a:ext cx="641795" cy="457201"/>
              <a:chOff x="4073343" y="1547359"/>
              <a:chExt cx="641795" cy="457201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1E062C96-8E6B-1FE8-5CC0-96D526245E69}"/>
                  </a:ext>
                </a:extLst>
              </p:cNvPr>
              <p:cNvSpPr/>
              <p:nvPr/>
            </p:nvSpPr>
            <p:spPr>
              <a:xfrm>
                <a:off x="4073344" y="1547359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FE5D45D-4C3B-2E01-EF01-54C747C87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3343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AE9951-6928-DA02-AF2C-D7F885649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3343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1804F02-7007-4E3E-A37E-C708DED3CA39}"/>
                </a:ext>
              </a:extLst>
            </p:cNvPr>
            <p:cNvGrpSpPr/>
            <p:nvPr/>
          </p:nvGrpSpPr>
          <p:grpSpPr>
            <a:xfrm>
              <a:off x="1067763" y="1297586"/>
              <a:ext cx="641794" cy="457201"/>
              <a:chOff x="130622" y="1547359"/>
              <a:chExt cx="641794" cy="457201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C7D6869-BF36-7FBC-5EA1-31171BE9BA25}"/>
                  </a:ext>
                </a:extLst>
              </p:cNvPr>
              <p:cNvSpPr/>
              <p:nvPr/>
            </p:nvSpPr>
            <p:spPr>
              <a:xfrm>
                <a:off x="130622" y="1547359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ED60839-B2A1-884A-0E6C-903793E8E8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698" y="1547360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75274E2-6B5E-9B86-C90C-0903DD599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698" y="2004559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E32F89C-6094-36A9-40CC-2969E94458B5}"/>
              </a:ext>
            </a:extLst>
          </p:cNvPr>
          <p:cNvSpPr/>
          <p:nvPr/>
        </p:nvSpPr>
        <p:spPr>
          <a:xfrm>
            <a:off x="2332144" y="4168926"/>
            <a:ext cx="16514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(Query)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E40747-64F0-61B9-E0BF-999629748FF2}"/>
              </a:ext>
            </a:extLst>
          </p:cNvPr>
          <p:cNvGrpSpPr/>
          <p:nvPr/>
        </p:nvGrpSpPr>
        <p:grpSpPr>
          <a:xfrm>
            <a:off x="1058209" y="3636897"/>
            <a:ext cx="4180188" cy="457201"/>
            <a:chOff x="1058209" y="3636897"/>
            <a:chExt cx="4180188" cy="457201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F2174CC6-90A9-CCAF-2DFB-C9230674B83C}"/>
                </a:ext>
              </a:extLst>
            </p:cNvPr>
            <p:cNvSpPr/>
            <p:nvPr/>
          </p:nvSpPr>
          <p:spPr>
            <a:xfrm>
              <a:off x="1242238" y="3636898"/>
              <a:ext cx="3831238" cy="457200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6B1052CD-AFA1-D7A6-BCBB-E09640186F32}"/>
                </a:ext>
              </a:extLst>
            </p:cNvPr>
            <p:cNvSpPr/>
            <p:nvPr/>
          </p:nvSpPr>
          <p:spPr>
            <a:xfrm>
              <a:off x="4596603" y="3636897"/>
              <a:ext cx="641794" cy="457200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100000">
                  <a:srgbClr val="F9F5E3"/>
                </a:gs>
                <a:gs pos="100000">
                  <a:srgbClr val="F9F5E3"/>
                </a:gs>
                <a:gs pos="2700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8EFBE8B-4537-EF45-3293-6B5F21FC9F8C}"/>
                </a:ext>
              </a:extLst>
            </p:cNvPr>
            <p:cNvCxnSpPr>
              <a:cxnSpLocks/>
            </p:cNvCxnSpPr>
            <p:nvPr/>
          </p:nvCxnSpPr>
          <p:spPr>
            <a:xfrm>
              <a:off x="4596602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81667F-B319-536F-EAFE-9652CCDE6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602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BF8F00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E539E6F-E4EB-2204-9A8A-4CB71A7B2D7E}"/>
                </a:ext>
              </a:extLst>
            </p:cNvPr>
            <p:cNvSpPr/>
            <p:nvPr/>
          </p:nvSpPr>
          <p:spPr>
            <a:xfrm>
              <a:off x="1058209" y="3636897"/>
              <a:ext cx="641794" cy="457200"/>
            </a:xfrm>
            <a:prstGeom prst="roundRect">
              <a:avLst/>
            </a:prstGeom>
            <a:gradFill>
              <a:gsLst>
                <a:gs pos="100000">
                  <a:schemeClr val="bg1"/>
                </a:gs>
                <a:gs pos="0">
                  <a:srgbClr val="F9F5E3"/>
                </a:gs>
                <a:gs pos="0">
                  <a:srgbClr val="F9F5E3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E3310A8-A0A7-C326-F61D-60D42826138C}"/>
                </a:ext>
              </a:extLst>
            </p:cNvPr>
            <p:cNvCxnSpPr>
              <a:cxnSpLocks/>
            </p:cNvCxnSpPr>
            <p:nvPr/>
          </p:nvCxnSpPr>
          <p:spPr>
            <a:xfrm>
              <a:off x="1116285" y="3636898"/>
              <a:ext cx="583718" cy="0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167B227-04C9-3783-47A0-90A4DAE08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285" y="4094097"/>
              <a:ext cx="583718" cy="1"/>
            </a:xfrm>
            <a:prstGeom prst="line">
              <a:avLst/>
            </a:prstGeom>
            <a:ln w="38100">
              <a:gradFill flip="none" rotWithShape="1">
                <a:gsLst>
                  <a:gs pos="100000">
                    <a:srgbClr val="BF8F00"/>
                  </a:gs>
                  <a:gs pos="100000">
                    <a:srgbClr val="BF8F00"/>
                  </a:gs>
                  <a:gs pos="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5C556A-5D98-DE9B-ED04-E2881F6B1E48}"/>
              </a:ext>
            </a:extLst>
          </p:cNvPr>
          <p:cNvSpPr/>
          <p:nvPr/>
        </p:nvSpPr>
        <p:spPr>
          <a:xfrm>
            <a:off x="2018989" y="1372415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F1660D-14CB-A0E6-7515-C03945074A43}"/>
              </a:ext>
            </a:extLst>
          </p:cNvPr>
          <p:cNvSpPr/>
          <p:nvPr/>
        </p:nvSpPr>
        <p:spPr>
          <a:xfrm>
            <a:off x="2018989" y="3711726"/>
            <a:ext cx="2601999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03EC21-B622-037E-87D9-3EE832102BAD}"/>
              </a:ext>
            </a:extLst>
          </p:cNvPr>
          <p:cNvGrpSpPr/>
          <p:nvPr/>
        </p:nvGrpSpPr>
        <p:grpSpPr>
          <a:xfrm>
            <a:off x="4636139" y="1172888"/>
            <a:ext cx="3260372" cy="3045906"/>
            <a:chOff x="4636139" y="1172888"/>
            <a:chExt cx="3260372" cy="3045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654EB-BE03-9E73-F03F-94F4349649F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>
              <a:off x="4636139" y="1526186"/>
              <a:ext cx="11087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D0006A30-D59E-CC06-50AB-05CADD0C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6694" y="1172888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D238357-6295-2F3A-9025-2C31BA74F567}"/>
                </a:ext>
              </a:extLst>
            </p:cNvPr>
            <p:cNvCxnSpPr>
              <a:cxnSpLocks/>
            </p:cNvCxnSpPr>
            <p:nvPr/>
          </p:nvCxnSpPr>
          <p:spPr>
            <a:xfrm>
              <a:off x="4636139" y="3865497"/>
              <a:ext cx="111829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9167E1B4-E2DB-8A2F-50B3-D8B78D3920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6248" y="3512199"/>
              <a:ext cx="860203" cy="706595"/>
            </a:xfrm>
            <a:prstGeom prst="hexagon">
              <a:avLst/>
            </a:prstGeom>
            <a:solidFill>
              <a:srgbClr val="C4D7FD"/>
            </a:solidFill>
            <a:ln w="3810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655DEB-12ED-6112-57A2-376F205EE997}"/>
                </a:ext>
              </a:extLst>
            </p:cNvPr>
            <p:cNvCxnSpPr>
              <a:cxnSpLocks/>
            </p:cNvCxnSpPr>
            <p:nvPr/>
          </p:nvCxnSpPr>
          <p:spPr>
            <a:xfrm>
              <a:off x="6680588" y="1526186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28B6EC-702A-3708-3B18-401329D4ED95}"/>
                </a:ext>
              </a:extLst>
            </p:cNvPr>
            <p:cNvSpPr/>
            <p:nvPr/>
          </p:nvSpPr>
          <p:spPr>
            <a:xfrm>
              <a:off x="7229410" y="1390177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5C6E62-FB1C-0719-BEAB-8B9A62EF5403}"/>
                </a:ext>
              </a:extLst>
            </p:cNvPr>
            <p:cNvCxnSpPr>
              <a:cxnSpLocks/>
            </p:cNvCxnSpPr>
            <p:nvPr/>
          </p:nvCxnSpPr>
          <p:spPr>
            <a:xfrm>
              <a:off x="6690142" y="3865497"/>
              <a:ext cx="53585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33801A-4BF1-05E4-0897-A79935511C0A}"/>
                </a:ext>
              </a:extLst>
            </p:cNvPr>
            <p:cNvSpPr/>
            <p:nvPr/>
          </p:nvSpPr>
          <p:spPr>
            <a:xfrm>
              <a:off x="7238964" y="3729488"/>
              <a:ext cx="657547" cy="272015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0x01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614B6-C518-99E1-0FE8-5317905449C8}"/>
              </a:ext>
            </a:extLst>
          </p:cNvPr>
          <p:cNvGrpSpPr/>
          <p:nvPr/>
        </p:nvGrpSpPr>
        <p:grpSpPr>
          <a:xfrm>
            <a:off x="2094700" y="1619735"/>
            <a:ext cx="2444750" cy="2149752"/>
            <a:chOff x="2094700" y="1619735"/>
            <a:chExt cx="2444750" cy="2149752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0E90D9-A1A6-DE35-0E16-81BEBFBAFFB8}"/>
                </a:ext>
              </a:extLst>
            </p:cNvPr>
            <p:cNvCxnSpPr>
              <a:cxnSpLocks/>
            </p:cNvCxnSpPr>
            <p:nvPr/>
          </p:nvCxnSpPr>
          <p:spPr>
            <a:xfrm>
              <a:off x="209470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FB85C26-B01A-44F9-821B-94E5652FFC7D}"/>
                </a:ext>
              </a:extLst>
            </p:cNvPr>
            <p:cNvCxnSpPr>
              <a:cxnSpLocks/>
            </p:cNvCxnSpPr>
            <p:nvPr/>
          </p:nvCxnSpPr>
          <p:spPr>
            <a:xfrm>
              <a:off x="2247497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8443484-6286-D16A-D206-6F6E14C44D24}"/>
                </a:ext>
              </a:extLst>
            </p:cNvPr>
            <p:cNvCxnSpPr>
              <a:cxnSpLocks/>
            </p:cNvCxnSpPr>
            <p:nvPr/>
          </p:nvCxnSpPr>
          <p:spPr>
            <a:xfrm>
              <a:off x="2400294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0538B60-7F9F-D751-0E7C-2F9B89D58817}"/>
                </a:ext>
              </a:extLst>
            </p:cNvPr>
            <p:cNvCxnSpPr>
              <a:cxnSpLocks/>
            </p:cNvCxnSpPr>
            <p:nvPr/>
          </p:nvCxnSpPr>
          <p:spPr>
            <a:xfrm>
              <a:off x="2553091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38E4A54-184D-FD23-2EE3-AA1C24BBA867}"/>
                </a:ext>
              </a:extLst>
            </p:cNvPr>
            <p:cNvCxnSpPr>
              <a:cxnSpLocks/>
            </p:cNvCxnSpPr>
            <p:nvPr/>
          </p:nvCxnSpPr>
          <p:spPr>
            <a:xfrm>
              <a:off x="2705888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B0F2D09-3C1B-90EC-DB16-A42BD47A83B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685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F841CC3-3C26-73A2-EEE5-A4B029878122}"/>
                </a:ext>
              </a:extLst>
            </p:cNvPr>
            <p:cNvCxnSpPr>
              <a:cxnSpLocks/>
            </p:cNvCxnSpPr>
            <p:nvPr/>
          </p:nvCxnSpPr>
          <p:spPr>
            <a:xfrm>
              <a:off x="3011482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5DA38C8-631C-ABA7-B495-D5E91660089C}"/>
                </a:ext>
              </a:extLst>
            </p:cNvPr>
            <p:cNvCxnSpPr>
              <a:cxnSpLocks/>
            </p:cNvCxnSpPr>
            <p:nvPr/>
          </p:nvCxnSpPr>
          <p:spPr>
            <a:xfrm>
              <a:off x="3164279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7B9EA4B-C6F7-A2EC-FB72-3BF2F71280C7}"/>
                </a:ext>
              </a:extLst>
            </p:cNvPr>
            <p:cNvCxnSpPr>
              <a:cxnSpLocks/>
            </p:cNvCxnSpPr>
            <p:nvPr/>
          </p:nvCxnSpPr>
          <p:spPr>
            <a:xfrm>
              <a:off x="3317076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6CC5603-5474-8595-8EE5-88799A3A7FA6}"/>
                </a:ext>
              </a:extLst>
            </p:cNvPr>
            <p:cNvCxnSpPr>
              <a:cxnSpLocks/>
            </p:cNvCxnSpPr>
            <p:nvPr/>
          </p:nvCxnSpPr>
          <p:spPr>
            <a:xfrm>
              <a:off x="3469873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A4B8C88-38EE-BC37-433D-D96DF51AC7E5}"/>
                </a:ext>
              </a:extLst>
            </p:cNvPr>
            <p:cNvCxnSpPr>
              <a:cxnSpLocks/>
            </p:cNvCxnSpPr>
            <p:nvPr/>
          </p:nvCxnSpPr>
          <p:spPr>
            <a:xfrm>
              <a:off x="362267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481A537-ABA4-08FC-C970-3E76E6092C3A}"/>
                </a:ext>
              </a:extLst>
            </p:cNvPr>
            <p:cNvCxnSpPr>
              <a:cxnSpLocks/>
            </p:cNvCxnSpPr>
            <p:nvPr/>
          </p:nvCxnSpPr>
          <p:spPr>
            <a:xfrm>
              <a:off x="3775467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A3D2D17-FEDD-E5A6-6D9D-39C730DD3937}"/>
                </a:ext>
              </a:extLst>
            </p:cNvPr>
            <p:cNvCxnSpPr>
              <a:cxnSpLocks/>
            </p:cNvCxnSpPr>
            <p:nvPr/>
          </p:nvCxnSpPr>
          <p:spPr>
            <a:xfrm>
              <a:off x="3928264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F1E3AD0D-F3DE-7C41-C1D5-F0F30CF922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1061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943CD96-15CA-DF8C-E262-859E09EF1422}"/>
                </a:ext>
              </a:extLst>
            </p:cNvPr>
            <p:cNvCxnSpPr>
              <a:cxnSpLocks/>
            </p:cNvCxnSpPr>
            <p:nvPr/>
          </p:nvCxnSpPr>
          <p:spPr>
            <a:xfrm>
              <a:off x="4233858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79A18D0-B7BD-C2D4-32F2-F607879B9D01}"/>
                </a:ext>
              </a:extLst>
            </p:cNvPr>
            <p:cNvCxnSpPr>
              <a:cxnSpLocks/>
            </p:cNvCxnSpPr>
            <p:nvPr/>
          </p:nvCxnSpPr>
          <p:spPr>
            <a:xfrm>
              <a:off x="4386655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D03476A-DFEC-51DB-6E25-DA848E98A646}"/>
                </a:ext>
              </a:extLst>
            </p:cNvPr>
            <p:cNvCxnSpPr>
              <a:cxnSpLocks/>
            </p:cNvCxnSpPr>
            <p:nvPr/>
          </p:nvCxnSpPr>
          <p:spPr>
            <a:xfrm>
              <a:off x="4539450" y="1619735"/>
              <a:ext cx="0" cy="2149752"/>
            </a:xfrm>
            <a:prstGeom prst="straightConnector1">
              <a:avLst/>
            </a:prstGeom>
            <a:ln w="25400">
              <a:solidFill>
                <a:srgbClr val="4EA72E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04F695-55BE-C758-51AC-76491331F72C}"/>
              </a:ext>
            </a:extLst>
          </p:cNvPr>
          <p:cNvGrpSpPr/>
          <p:nvPr/>
        </p:nvGrpSpPr>
        <p:grpSpPr>
          <a:xfrm>
            <a:off x="7000591" y="1669386"/>
            <a:ext cx="1115183" cy="2052909"/>
            <a:chOff x="7000591" y="1669386"/>
            <a:chExt cx="1115183" cy="205290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B1E896F-4B43-5831-1F91-35AA8AB2666B}"/>
                </a:ext>
              </a:extLst>
            </p:cNvPr>
            <p:cNvSpPr/>
            <p:nvPr/>
          </p:nvSpPr>
          <p:spPr>
            <a:xfrm>
              <a:off x="7000591" y="2310607"/>
              <a:ext cx="1115183" cy="770467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 Match</a:t>
              </a:r>
            </a:p>
          </p:txBody>
        </p: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C6C9B6C7-D611-A488-1A9E-1C80729BF7D1}"/>
                </a:ext>
              </a:extLst>
            </p:cNvPr>
            <p:cNvSpPr/>
            <p:nvPr/>
          </p:nvSpPr>
          <p:spPr>
            <a:xfrm rot="5400000">
              <a:off x="7265232" y="1898349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Striped Right Arrow 84">
              <a:extLst>
                <a:ext uri="{FF2B5EF4-FFF2-40B4-BE49-F238E27FC236}">
                  <a16:creationId xmlns:a16="http://schemas.microsoft.com/office/drawing/2014/main" id="{DD8B8AE5-7C5D-956A-A7C3-F107E72818DE}"/>
                </a:ext>
              </a:extLst>
            </p:cNvPr>
            <p:cNvSpPr/>
            <p:nvPr/>
          </p:nvSpPr>
          <p:spPr>
            <a:xfrm rot="16200000">
              <a:off x="7265233" y="3346250"/>
              <a:ext cx="605008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130996C-7773-4302-0EC6-5617FBA22098}"/>
              </a:ext>
            </a:extLst>
          </p:cNvPr>
          <p:cNvGrpSpPr/>
          <p:nvPr/>
        </p:nvGrpSpPr>
        <p:grpSpPr>
          <a:xfrm>
            <a:off x="1367608" y="4792805"/>
            <a:ext cx="6408784" cy="548640"/>
            <a:chOff x="2097011" y="5585895"/>
            <a:chExt cx="6408784" cy="54864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4FFA61F-CC16-1AFB-7394-0F3117D67CD5}"/>
                </a:ext>
              </a:extLst>
            </p:cNvPr>
            <p:cNvSpPr/>
            <p:nvPr/>
          </p:nvSpPr>
          <p:spPr>
            <a:xfrm>
              <a:off x="2752052" y="5701554"/>
              <a:ext cx="5753743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and memory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—efficient </a:t>
              </a: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exact seed matching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C00A565-445D-1DBF-CD1C-CC336F9085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F1F093E-D5C5-A64B-A332-CD784DE00FE0}"/>
              </a:ext>
            </a:extLst>
          </p:cNvPr>
          <p:cNvGrpSpPr/>
          <p:nvPr/>
        </p:nvGrpSpPr>
        <p:grpSpPr>
          <a:xfrm>
            <a:off x="2016689" y="5687997"/>
            <a:ext cx="5110622" cy="548640"/>
            <a:chOff x="2097011" y="5585895"/>
            <a:chExt cx="5110622" cy="54864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29270D3-AE1C-66A2-F6FC-A65C9D321DFE}"/>
                </a:ext>
              </a:extLst>
            </p:cNvPr>
            <p:cNvSpPr/>
            <p:nvPr/>
          </p:nvSpPr>
          <p:spPr>
            <a:xfrm>
              <a:off x="2753072" y="5704275"/>
              <a:ext cx="445456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Dissimilar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seeds are unlikely to match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289BEC1-EC59-8B46-0335-8C14CDA9F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7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ADEE-1326-F4F3-1F53-70292FFD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F4AF1D-5FDC-BCA0-26DE-E32A480AF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52" y="866775"/>
            <a:ext cx="5961247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3FEF2-0CB4-1264-FC73-309BD8C8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C924DF-613A-BA1A-73A8-5D0BDCFD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Parameter Definitions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ABEF82-4A0C-C5C2-80E9-B31F91E48CA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AD00C01-83C7-9B38-4ADA-3C5926DC241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8D7D06CD-E932-8402-7EA1-8FEFB6A04B8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8CDD2E76-B948-CEC9-3A45-9629388E33E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18BE0641-0DFC-FDBC-6093-1626C196FFF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169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8F4A1-0DD6-2069-7173-E99652E7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46974-F372-BB8D-AA42-C75F3BB4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56FB0-1A1B-E290-6780-B99D2E5A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Settings – Overlapping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0D43C4-92AA-9356-305F-A0BE1BA6B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8" y="762603"/>
            <a:ext cx="7228357" cy="564356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19DBC8-571F-E653-EEEC-B128FA88F3D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D83F79FC-A138-9420-4CE7-4430548D902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AC77A41F-325C-0B15-A5F5-8AF51CE33C8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61BCB869-B390-8F68-82C4-7BCC8C763BC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D2C627E-9EC1-6A95-4234-F02F312E2CD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638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AD313-ED34-414C-6157-0740C1477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9756E-6450-4B07-7DE6-A4982424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268BDC-9AD8-853B-BD4F-5549B2517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Settings – Read Mapping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0AE81-8771-3046-69A0-626947B20EF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03F6D5E1-1933-A123-9D04-BEC3144C355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E5E666AD-D094-8504-541C-1311CEFCCB0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4B5C7E45-9EC6-8C77-A643-F12B8EC2096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0EF15C3-2F6E-A12D-90E7-D26912EE614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69C157B-14A3-2FED-C507-E36D2072E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1529556"/>
            <a:ext cx="5791200" cy="4318000"/>
          </a:xfrm>
        </p:spPr>
      </p:pic>
    </p:spTree>
    <p:extLst>
      <p:ext uri="{BB962C8B-B14F-4D97-AF65-F5344CB8AC3E}">
        <p14:creationId xmlns:p14="http://schemas.microsoft.com/office/powerpoint/2010/main" val="29952229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2F3A-52EA-8D13-C391-3A0CE4748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8E9A1-24D8-A6BC-61A5-E19BDDD5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2B19FE-7DA0-76EF-F513-ADFD9335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Settings – Read Mapping #1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4A0242-042F-496D-09B6-F05785F42B6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B7FCB7D-616B-8DD9-7FA0-22251F3D526C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251E10E2-6526-47D5-EA9A-D708418C782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7C65EFB6-96EB-E228-A773-27D031A9F9A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35C79BA-6BD1-6E30-F691-09ED9334A02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5A513F8-8AA3-1C90-35F9-AB0D1951E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905"/>
          <a:stretch/>
        </p:blipFill>
        <p:spPr>
          <a:xfrm>
            <a:off x="2637220" y="926926"/>
            <a:ext cx="3901310" cy="5532240"/>
          </a:xfrm>
        </p:spPr>
      </p:pic>
    </p:spTree>
    <p:extLst>
      <p:ext uri="{BB962C8B-B14F-4D97-AF65-F5344CB8AC3E}">
        <p14:creationId xmlns:p14="http://schemas.microsoft.com/office/powerpoint/2010/main" val="22543542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Challenges in Real-Time Analysis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21746-BFA8-97CC-21CA-89A7EB44C66C}"/>
              </a:ext>
            </a:extLst>
          </p:cNvPr>
          <p:cNvGrpSpPr/>
          <p:nvPr/>
        </p:nvGrpSpPr>
        <p:grpSpPr>
          <a:xfrm>
            <a:off x="168823" y="1044635"/>
            <a:ext cx="8786554" cy="723393"/>
            <a:chOff x="167777" y="1044635"/>
            <a:chExt cx="8786554" cy="7233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6F0E7B-357C-7D26-1989-AC5B52C21513}"/>
                </a:ext>
              </a:extLst>
            </p:cNvPr>
            <p:cNvSpPr txBox="1"/>
            <p:nvPr/>
          </p:nvSpPr>
          <p:spPr>
            <a:xfrm>
              <a:off x="167777" y="1044635"/>
              <a:ext cx="8786554" cy="723393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Rapid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match the nanopore sequencer throughput</a:t>
              </a:r>
            </a:p>
          </p:txBody>
        </p:sp>
        <p:pic>
          <p:nvPicPr>
            <p:cNvPr id="4" name="Graphic 3" descr="Gauge with solid fill">
              <a:extLst>
                <a:ext uri="{FF2B5EF4-FFF2-40B4-BE49-F238E27FC236}">
                  <a16:creationId xmlns:a16="http://schemas.microsoft.com/office/drawing/2014/main" id="{BED1CB6F-C674-8C05-3251-6B3C8F24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988" y="1211132"/>
              <a:ext cx="390399" cy="3903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0DDE9-3C94-48A6-5070-4F8A9702E4EA}"/>
              </a:ext>
            </a:extLst>
          </p:cNvPr>
          <p:cNvGrpSpPr/>
          <p:nvPr/>
        </p:nvGrpSpPr>
        <p:grpSpPr>
          <a:xfrm>
            <a:off x="168821" y="2431608"/>
            <a:ext cx="8786556" cy="723392"/>
            <a:chOff x="167777" y="2403416"/>
            <a:chExt cx="8786556" cy="7233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CEA58F-A8B4-A82C-B56A-E957877051C3}"/>
                </a:ext>
              </a:extLst>
            </p:cNvPr>
            <p:cNvSpPr txBox="1"/>
            <p:nvPr/>
          </p:nvSpPr>
          <p:spPr>
            <a:xfrm>
              <a:off x="167777" y="2403416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Timely decisions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stop sequencing as early as possible</a:t>
              </a:r>
            </a:p>
          </p:txBody>
        </p:sp>
        <p:pic>
          <p:nvPicPr>
            <p:cNvPr id="6" name="Graphic 5" descr="Clock with solid fill">
              <a:extLst>
                <a:ext uri="{FF2B5EF4-FFF2-40B4-BE49-F238E27FC236}">
                  <a16:creationId xmlns:a16="http://schemas.microsoft.com/office/drawing/2014/main" id="{FA35FB09-608C-A01B-7457-E88F62B9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78669" y="2569913"/>
              <a:ext cx="390399" cy="3903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9A81C-712E-6CF6-4EF0-52A14847DBE3}"/>
              </a:ext>
            </a:extLst>
          </p:cNvPr>
          <p:cNvGrpSpPr/>
          <p:nvPr/>
        </p:nvGrpSpPr>
        <p:grpSpPr>
          <a:xfrm>
            <a:off x="168821" y="3818580"/>
            <a:ext cx="8786556" cy="723392"/>
            <a:chOff x="167777" y="3966775"/>
            <a:chExt cx="8786556" cy="723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EC3E9F-7009-3BBF-A33B-985BDB968B46}"/>
                </a:ext>
              </a:extLst>
            </p:cNvPr>
            <p:cNvSpPr txBox="1"/>
            <p:nvPr/>
          </p:nvSpPr>
          <p:spPr>
            <a:xfrm>
              <a:off x="167777" y="3966775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Accurate analysis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noisy raw signal data</a:t>
              </a:r>
            </a:p>
          </p:txBody>
        </p:sp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40817985-2CAF-27AE-3532-1788EC3F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85442" y="4132909"/>
              <a:ext cx="390399" cy="3911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B201E-C380-D658-D3E2-D08CA3430D3E}"/>
              </a:ext>
            </a:extLst>
          </p:cNvPr>
          <p:cNvGrpSpPr/>
          <p:nvPr/>
        </p:nvGrpSpPr>
        <p:grpSpPr>
          <a:xfrm>
            <a:off x="158350" y="5205553"/>
            <a:ext cx="8797027" cy="723391"/>
            <a:chOff x="158350" y="5259738"/>
            <a:chExt cx="8797027" cy="7233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C6E6F-DD1C-9267-6CAE-95242E0D3693}"/>
                </a:ext>
              </a:extLst>
            </p:cNvPr>
            <p:cNvSpPr txBox="1"/>
            <p:nvPr/>
          </p:nvSpPr>
          <p:spPr>
            <a:xfrm>
              <a:off x="167777" y="5259738"/>
              <a:ext cx="8787600" cy="723391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E61BF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Power-efficient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 for scalability and portability</a:t>
              </a:r>
            </a:p>
          </p:txBody>
        </p:sp>
        <p:pic>
          <p:nvPicPr>
            <p:cNvPr id="18" name="Graphic 17" descr="Battery charging with solid fill">
              <a:extLst>
                <a:ext uri="{FF2B5EF4-FFF2-40B4-BE49-F238E27FC236}">
                  <a16:creationId xmlns:a16="http://schemas.microsoft.com/office/drawing/2014/main" id="{ED2CF6B4-3CD1-A428-EB71-3ECEC546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 rot="16200000">
              <a:off x="158350" y="5445532"/>
              <a:ext cx="351803" cy="351803"/>
            </a:xfrm>
            <a:prstGeom prst="rect">
              <a:avLst/>
            </a:prstGeom>
          </p:spPr>
        </p:pic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0252D20-8F10-2BFF-D7B6-8F8A0B32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26E336-F6D8-30C6-F726-0DA673DB425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5" name="Arrow: Chevron 42">
              <a:extLst>
                <a:ext uri="{FF2B5EF4-FFF2-40B4-BE49-F238E27FC236}">
                  <a16:creationId xmlns:a16="http://schemas.microsoft.com/office/drawing/2014/main" id="{4337E4F2-D27A-20B7-8472-455A2A18671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7" name="Arrow: Chevron 43">
              <a:extLst>
                <a:ext uri="{FF2B5EF4-FFF2-40B4-BE49-F238E27FC236}">
                  <a16:creationId xmlns:a16="http://schemas.microsoft.com/office/drawing/2014/main" id="{E68C7569-83ED-5361-5401-A81DFA5A95C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9" name="Arrow: Chevron 45">
              <a:extLst>
                <a:ext uri="{FF2B5EF4-FFF2-40B4-BE49-F238E27FC236}">
                  <a16:creationId xmlns:a16="http://schemas.microsoft.com/office/drawing/2014/main" id="{86B0F683-58D6-018C-246C-C6E30DA67AA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20" name="Arrow: Chevron 46">
              <a:extLst>
                <a:ext uri="{FF2B5EF4-FFF2-40B4-BE49-F238E27FC236}">
                  <a16:creationId xmlns:a16="http://schemas.microsoft.com/office/drawing/2014/main" id="{E2D0706C-E7D8-49D7-861A-82167A7CB8E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42714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Read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68208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2284503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Microbiome studies by removing host DNA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Eliminating known residual DNA or RNA (e.g., mitochondrial DNA)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sz="2000" dirty="0"/>
              <a:t>High abundance genome removal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263323"/>
            <a:ext cx="9144000" cy="2254463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organisms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sequencing (e.g., to a particular region of interest in the genome)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abundance genome enrichment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EE4087-3B00-98C2-C0E3-67CEC45D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F0BE33-8734-1E7C-9B79-836130B31E0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9" name="Arrow: Chevron 42">
              <a:extLst>
                <a:ext uri="{FF2B5EF4-FFF2-40B4-BE49-F238E27FC236}">
                  <a16:creationId xmlns:a16="http://schemas.microsoft.com/office/drawing/2014/main" id="{34F3FFD0-E93D-6044-390A-030B279E571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0" name="Arrow: Chevron 43">
              <a:extLst>
                <a:ext uri="{FF2B5EF4-FFF2-40B4-BE49-F238E27FC236}">
                  <a16:creationId xmlns:a16="http://schemas.microsoft.com/office/drawing/2014/main" id="{9F4EA3F3-EF35-7B69-5F0B-C36DDC7808F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5">
              <a:extLst>
                <a:ext uri="{FF2B5EF4-FFF2-40B4-BE49-F238E27FC236}">
                  <a16:creationId xmlns:a16="http://schemas.microsoft.com/office/drawing/2014/main" id="{0B3152EA-66BF-D7B0-6A2E-9034213D20B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2" name="Arrow: Chevron 46">
              <a:extLst>
                <a:ext uri="{FF2B5EF4-FFF2-40B4-BE49-F238E27FC236}">
                  <a16:creationId xmlns:a16="http://schemas.microsoft.com/office/drawing/2014/main" id="{76704126-AD0C-5FEE-98E9-EC8DB5B31B8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Run Until &amp; Sequence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Until: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the entire sequencing run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216869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 Until with accuracy-aware decision making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4"/>
            <a:ext cx="9144000" cy="1814049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Stopping when reads reach to a particular depth of coverage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Stopping when the abundance of all genomes reach a particular threshold</a:t>
            </a:r>
          </a:p>
          <a:p>
            <a:pPr marL="0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3798105"/>
            <a:ext cx="9144000" cy="2339102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relative abundance estimations do not change substantially (for high-abundance genomes)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finding that the sample is contaminated with a particular set of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96DA6D2-E3D2-D45C-DD07-8B1D8049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64971D-A05E-C8DF-C92F-AA758A4AE07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9" name="Arrow: Chevron 42">
              <a:extLst>
                <a:ext uri="{FF2B5EF4-FFF2-40B4-BE49-F238E27FC236}">
                  <a16:creationId xmlns:a16="http://schemas.microsoft.com/office/drawing/2014/main" id="{DB21C599-D57C-80A3-E757-7A7E179CB6E1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10" name="Arrow: Chevron 43">
              <a:extLst>
                <a:ext uri="{FF2B5EF4-FFF2-40B4-BE49-F238E27FC236}">
                  <a16:creationId xmlns:a16="http://schemas.microsoft.com/office/drawing/2014/main" id="{5D16AA2A-15A9-8E4F-9A72-C262D86EB0D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5">
              <a:extLst>
                <a:ext uri="{FF2B5EF4-FFF2-40B4-BE49-F238E27FC236}">
                  <a16:creationId xmlns:a16="http://schemas.microsoft.com/office/drawing/2014/main" id="{B54A9559-0882-D0CD-DCB1-B81E090F665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12" name="Arrow: Chevron 46">
              <a:extLst>
                <a:ext uri="{FF2B5EF4-FFF2-40B4-BE49-F238E27FC236}">
                  <a16:creationId xmlns:a16="http://schemas.microsoft.com/office/drawing/2014/main" id="{D48CCA1F-9AB3-8F29-B3E6-C2553541A1C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11698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0D48B-78C0-9521-F952-B3E5E2079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Polymerase Chain Reaction (PCR)</a:t>
            </a:r>
            <a:r>
              <a:rPr lang="en-US" dirty="0"/>
              <a:t> as a way of in vitro “analysis”</a:t>
            </a:r>
          </a:p>
          <a:p>
            <a:pPr lvl="1"/>
            <a:r>
              <a:rPr lang="en-US" dirty="0"/>
              <a:t>Can increase the quantity of DNA in a sample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Non-dynamic</a:t>
            </a:r>
            <a:r>
              <a:rPr lang="en-US" dirty="0"/>
              <a:t> targeted sequencing (e.g., low abundance </a:t>
            </a:r>
            <a:r>
              <a:rPr lang="en-US" i="1" dirty="0"/>
              <a:t>known</a:t>
            </a:r>
            <a:r>
              <a:rPr lang="en-US" dirty="0"/>
              <a:t> targets)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Requires additional resources:</a:t>
            </a:r>
            <a:r>
              <a:rPr lang="en-US" dirty="0"/>
              <a:t> Time and money for preparation and execution of PCR</a:t>
            </a:r>
          </a:p>
          <a:p>
            <a:endParaRPr lang="en-US" dirty="0"/>
          </a:p>
          <a:p>
            <a:r>
              <a:rPr lang="en-US" b="1" dirty="0"/>
              <a:t>Adaptive sampling</a:t>
            </a:r>
            <a:r>
              <a:rPr lang="en-US" dirty="0"/>
              <a:t> as a way of in silico (i.e., computational) analysis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Cannot</a:t>
            </a:r>
            <a:r>
              <a:rPr lang="en-US" dirty="0"/>
              <a:t> increase the existing quantity of DNA in a sample</a:t>
            </a:r>
          </a:p>
          <a:p>
            <a:pPr lvl="1"/>
            <a:r>
              <a:rPr lang="en-US" b="1" dirty="0">
                <a:solidFill>
                  <a:srgbClr val="11813C"/>
                </a:solidFill>
              </a:rPr>
              <a:t>Dynamic targeted sequencing:</a:t>
            </a:r>
            <a:r>
              <a:rPr lang="en-US" dirty="0"/>
              <a:t> Decisions can be made based on real-time analysis (e.g., Sequence Until)</a:t>
            </a:r>
          </a:p>
          <a:p>
            <a:pPr lvl="1"/>
            <a:r>
              <a:rPr lang="en-US" dirty="0"/>
              <a:t>Minimal additional resources</a:t>
            </a:r>
          </a:p>
          <a:p>
            <a:pPr lvl="2"/>
            <a:r>
              <a:rPr lang="en-US" b="1" i="1" dirty="0"/>
              <a:t>Almost</a:t>
            </a:r>
            <a:r>
              <a:rPr lang="en-US" b="1" dirty="0"/>
              <a:t> no additional resources</a:t>
            </a:r>
            <a:r>
              <a:rPr lang="en-US" dirty="0"/>
              <a:t> for preparation and execution</a:t>
            </a:r>
          </a:p>
          <a:p>
            <a:pPr lvl="2"/>
            <a:r>
              <a:rPr lang="en-US" b="1" dirty="0"/>
              <a:t>Simultaneous</a:t>
            </a:r>
            <a:r>
              <a:rPr lang="en-US" dirty="0"/>
              <a:t> enrichment and depletion is possible</a:t>
            </a:r>
          </a:p>
          <a:p>
            <a:pPr lvl="2"/>
            <a:r>
              <a:rPr lang="en-US" dirty="0"/>
              <a:t>Better suited for rapid whole genome sequencing</a:t>
            </a:r>
          </a:p>
          <a:p>
            <a:pPr lvl="1"/>
            <a:r>
              <a:rPr lang="en-US" i="1" dirty="0"/>
              <a:t>Beauty</a:t>
            </a:r>
            <a:r>
              <a:rPr lang="en-US" dirty="0"/>
              <a:t> of computational analysis (e.g., high flexibility – no need for primers)</a:t>
            </a:r>
          </a:p>
          <a:p>
            <a:endParaRPr lang="en-US" dirty="0"/>
          </a:p>
          <a:p>
            <a:r>
              <a:rPr lang="en-US" dirty="0"/>
              <a:t>PCR and adaptive sampling can be combined depending on the analysis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EA3A3-349F-D288-13FB-4D0CE65E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51193-5752-7C7B-B8D5-28D4ADBF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Vitro (e.g., PCR) vs. In Silico</a:t>
            </a:r>
          </a:p>
        </p:txBody>
      </p:sp>
    </p:spTree>
    <p:extLst>
      <p:ext uri="{BB962C8B-B14F-4D97-AF65-F5344CB8AC3E}">
        <p14:creationId xmlns:p14="http://schemas.microsoft.com/office/powerpoint/2010/main" val="1151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8E7A-B698-519D-B02A-F8E5E93C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F98E6-AF1E-43B7-6EB5-9B5E8253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</a:t>
            </a:r>
            <a:r>
              <a:rPr lang="en-US" b="1" dirty="0"/>
              <a:t>any application</a:t>
            </a:r>
            <a:r>
              <a:rPr lang="en-US" dirty="0"/>
              <a:t> that requires exact genomic position</a:t>
            </a:r>
          </a:p>
          <a:p>
            <a:pPr lvl="1"/>
            <a:r>
              <a:rPr lang="en-US" dirty="0"/>
              <a:t>Variant calling in downstream analysis</a:t>
            </a:r>
          </a:p>
          <a:p>
            <a:pPr lvl="1"/>
            <a:r>
              <a:rPr lang="en-US" dirty="0"/>
              <a:t>Specifically: Identifying rare variants in cancer genomics</a:t>
            </a:r>
          </a:p>
          <a:p>
            <a:pPr lvl="1"/>
            <a:r>
              <a:rPr lang="en-US" dirty="0"/>
              <a:t>Methylation profiling</a:t>
            </a:r>
          </a:p>
          <a:p>
            <a:endParaRPr lang="en-US" dirty="0"/>
          </a:p>
          <a:p>
            <a:r>
              <a:rPr lang="en-US" dirty="0"/>
              <a:t>Accurate and flexible </a:t>
            </a:r>
            <a:r>
              <a:rPr lang="en-US" b="1" dirty="0"/>
              <a:t>depth of coverage estimation</a:t>
            </a:r>
          </a:p>
          <a:p>
            <a:pPr lvl="1"/>
            <a:r>
              <a:rPr lang="en-US" b="1" dirty="0"/>
              <a:t>Alternative: DNA quantification</a:t>
            </a:r>
            <a:r>
              <a:rPr lang="en-US" dirty="0"/>
              <a:t> (without computational analysis)</a:t>
            </a:r>
          </a:p>
          <a:p>
            <a:pPr lvl="2"/>
            <a:r>
              <a:rPr lang="en-US" dirty="0"/>
              <a:t>DNA quantification is challenging for metagenomics analysis</a:t>
            </a:r>
          </a:p>
          <a:p>
            <a:pPr lvl="1"/>
            <a:r>
              <a:rPr lang="en-US" b="1" dirty="0"/>
              <a:t>Computational method:</a:t>
            </a:r>
            <a:r>
              <a:rPr lang="en-US" dirty="0"/>
              <a:t> We can map to almost entire set of known reference genomes to accurately estimate the coverage of a metagenomics sample</a:t>
            </a:r>
          </a:p>
          <a:p>
            <a:pPr lvl="1"/>
            <a:endParaRPr lang="en-US" dirty="0"/>
          </a:p>
          <a:p>
            <a:r>
              <a:rPr lang="en-US" b="1" dirty="0"/>
              <a:t>Transcriptome analysis</a:t>
            </a:r>
          </a:p>
          <a:p>
            <a:pPr lvl="1"/>
            <a:r>
              <a:rPr lang="en-US" dirty="0"/>
              <a:t>Accurately quantifying expression levels &amp; alternative splicing</a:t>
            </a:r>
          </a:p>
          <a:p>
            <a:endParaRPr lang="en-US" dirty="0"/>
          </a:p>
          <a:p>
            <a:r>
              <a:rPr lang="en-US" b="1" dirty="0"/>
              <a:t>Better resolution </a:t>
            </a:r>
            <a:r>
              <a:rPr lang="en-US" dirty="0"/>
              <a:t>(i.e., more sensitive analysis) for any other application that does not specifically require mapping positions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0F656-B59D-4050-C959-E0327E3A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48A297-C5DE-8763-0187-545D03E6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Mapping Positions</a:t>
            </a:r>
          </a:p>
        </p:txBody>
      </p:sp>
    </p:spTree>
    <p:extLst>
      <p:ext uri="{BB962C8B-B14F-4D97-AF65-F5344CB8AC3E}">
        <p14:creationId xmlns:p14="http://schemas.microsoft.com/office/powerpoint/2010/main" val="38790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D31155A-8780-89AB-2114-C7F406878B58}"/>
              </a:ext>
            </a:extLst>
          </p:cNvPr>
          <p:cNvGrpSpPr/>
          <p:nvPr/>
        </p:nvGrpSpPr>
        <p:grpSpPr>
          <a:xfrm>
            <a:off x="1603520" y="1762120"/>
            <a:ext cx="1372547" cy="1275584"/>
            <a:chOff x="1540015" y="1919072"/>
            <a:chExt cx="1372547" cy="127558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D22246-FE5D-549D-1385-F99B5ED1EB7C}"/>
                </a:ext>
              </a:extLst>
            </p:cNvPr>
            <p:cNvGrpSpPr/>
            <p:nvPr/>
          </p:nvGrpSpPr>
          <p:grpSpPr>
            <a:xfrm>
              <a:off x="1581532" y="2123135"/>
              <a:ext cx="1289512" cy="1071521"/>
              <a:chOff x="1637569" y="2123135"/>
              <a:chExt cx="1289512" cy="107152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35E915-A328-33BE-A9F9-243D40F81E7A}"/>
                  </a:ext>
                </a:extLst>
              </p:cNvPr>
              <p:cNvGrpSpPr/>
              <p:nvPr/>
            </p:nvGrpSpPr>
            <p:grpSpPr>
              <a:xfrm>
                <a:off x="1707242" y="2131948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54CBB70-EC16-0EEE-3A8F-21D8EB317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1C123A6-0F01-61BC-58DB-B88E0BA7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</p:grp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C6F26833-5A61-BA79-35D2-C57CAA358387}"/>
                  </a:ext>
                </a:extLst>
              </p:cNvPr>
              <p:cNvSpPr/>
              <p:nvPr/>
            </p:nvSpPr>
            <p:spPr>
              <a:xfrm>
                <a:off x="1637569" y="2123135"/>
                <a:ext cx="1289512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5182F67-7EA5-8865-C928-6937FC227B62}"/>
                </a:ext>
              </a:extLst>
            </p:cNvPr>
            <p:cNvSpPr/>
            <p:nvPr/>
          </p:nvSpPr>
          <p:spPr>
            <a:xfrm>
              <a:off x="1540015" y="1919072"/>
              <a:ext cx="1372547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DB3536-2049-6C1D-C2B8-9F7EDA1F0ED8}"/>
              </a:ext>
            </a:extLst>
          </p:cNvPr>
          <p:cNvGrpSpPr/>
          <p:nvPr/>
        </p:nvGrpSpPr>
        <p:grpSpPr>
          <a:xfrm>
            <a:off x="3175014" y="1762120"/>
            <a:ext cx="1426360" cy="1275584"/>
            <a:chOff x="3216957" y="1919072"/>
            <a:chExt cx="1426360" cy="12755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A6385F-E10C-D9CA-A0D1-D9B7A2770D6B}"/>
                </a:ext>
              </a:extLst>
            </p:cNvPr>
            <p:cNvGrpSpPr/>
            <p:nvPr/>
          </p:nvGrpSpPr>
          <p:grpSpPr>
            <a:xfrm>
              <a:off x="3253595" y="2123135"/>
              <a:ext cx="1360345" cy="1071521"/>
              <a:chOff x="3247340" y="2123135"/>
              <a:chExt cx="1360345" cy="107152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C1DA9C0-A4CC-D65A-018B-0EDA0073AE5C}"/>
                  </a:ext>
                </a:extLst>
              </p:cNvPr>
              <p:cNvGrpSpPr/>
              <p:nvPr/>
            </p:nvGrpSpPr>
            <p:grpSpPr>
              <a:xfrm>
                <a:off x="3584102" y="2534283"/>
                <a:ext cx="696567" cy="158400"/>
                <a:chOff x="7812635" y="2228753"/>
                <a:chExt cx="696567" cy="158400"/>
              </a:xfrm>
              <a:solidFill>
                <a:srgbClr val="7030A0"/>
              </a:solidFill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F27E1DD-A288-B050-F86E-F76BBCA5D1A0}"/>
                    </a:ext>
                  </a:extLst>
                </p:cNvPr>
                <p:cNvSpPr/>
                <p:nvPr/>
              </p:nvSpPr>
              <p:spPr>
                <a:xfrm>
                  <a:off x="8171413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G</a:t>
                  </a:r>
                  <a:endParaRPr lang="en-US" sz="1400" b="1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057A20F-9EDC-76DB-F001-683A3F1527B5}"/>
                    </a:ext>
                  </a:extLst>
                </p:cNvPr>
                <p:cNvSpPr/>
                <p:nvPr/>
              </p:nvSpPr>
              <p:spPr>
                <a:xfrm>
                  <a:off x="8350802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G</a:t>
                  </a:r>
                  <a:endParaRPr lang="en-US" sz="1400" b="1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7438BD-6F57-6A5E-FCFC-5B9513A9D07B}"/>
                    </a:ext>
                  </a:extLst>
                </p:cNvPr>
                <p:cNvSpPr/>
                <p:nvPr/>
              </p:nvSpPr>
              <p:spPr>
                <a:xfrm>
                  <a:off x="7812635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A</a:t>
                  </a:r>
                  <a:endParaRPr lang="en-US" sz="1400" b="1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0857B67-1DEB-3322-D272-513593E954F3}"/>
                    </a:ext>
                  </a:extLst>
                </p:cNvPr>
                <p:cNvSpPr/>
                <p:nvPr/>
              </p:nvSpPr>
              <p:spPr>
                <a:xfrm>
                  <a:off x="7992024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T</a:t>
                  </a:r>
                  <a:endParaRPr lang="en-US" sz="1400" b="1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1EBFB85-032C-9831-2E51-A38C35846370}"/>
                  </a:ext>
                </a:extLst>
              </p:cNvPr>
              <p:cNvGrpSpPr/>
              <p:nvPr/>
            </p:nvGrpSpPr>
            <p:grpSpPr>
              <a:xfrm>
                <a:off x="3247340" y="2123135"/>
                <a:ext cx="1360345" cy="1071521"/>
                <a:chOff x="7485864" y="2457379"/>
                <a:chExt cx="1360345" cy="107152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F594446-2FC0-590D-63ED-E1F36ACBC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94979" y="2466192"/>
                  <a:ext cx="1150167" cy="1053894"/>
                </a:xfrm>
                <a:prstGeom prst="rect">
                  <a:avLst/>
                </a:prstGeom>
              </p:spPr>
            </p:pic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FE9335A-1944-A431-CE94-ECFCCE1F2382}"/>
                    </a:ext>
                  </a:extLst>
                </p:cNvPr>
                <p:cNvSpPr/>
                <p:nvPr/>
              </p:nvSpPr>
              <p:spPr>
                <a:xfrm>
                  <a:off x="7485864" y="2457379"/>
                  <a:ext cx="1360345" cy="1071521"/>
                </a:xfrm>
                <a:prstGeom prst="roundRect">
                  <a:avLst>
                    <a:gd name="adj" fmla="val 9865"/>
                  </a:avLst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DED2C1B-4565-B49E-F576-1BF888FE715D}"/>
                </a:ext>
              </a:extLst>
            </p:cNvPr>
            <p:cNvSpPr/>
            <p:nvPr/>
          </p:nvSpPr>
          <p:spPr>
            <a:xfrm>
              <a:off x="3216957" y="1919072"/>
              <a:ext cx="1426360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Mapping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9777C-3F27-664C-D72F-3A88E84EC3AB}"/>
              </a:ext>
            </a:extLst>
          </p:cNvPr>
          <p:cNvGrpSpPr/>
          <p:nvPr/>
        </p:nvGrpSpPr>
        <p:grpSpPr>
          <a:xfrm>
            <a:off x="6823288" y="1759188"/>
            <a:ext cx="2000603" cy="1296365"/>
            <a:chOff x="6265941" y="2321818"/>
            <a:chExt cx="2000603" cy="129636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CE1BBF7-7E4B-ACEA-6650-372C46A4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884" y="2555475"/>
              <a:ext cx="1150167" cy="1053894"/>
            </a:xfrm>
            <a:prstGeom prst="rect">
              <a:avLst/>
            </a:prstGeom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FBF365ED-0D97-0606-C5B3-F93ECC647019}"/>
                </a:ext>
              </a:extLst>
            </p:cNvPr>
            <p:cNvSpPr/>
            <p:nvPr/>
          </p:nvSpPr>
          <p:spPr>
            <a:xfrm>
              <a:off x="6269391" y="2546662"/>
              <a:ext cx="1997153" cy="1071521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2DE89DE-B41A-52ED-1491-3A048CB6F599}"/>
                </a:ext>
              </a:extLst>
            </p:cNvPr>
            <p:cNvSpPr/>
            <p:nvPr/>
          </p:nvSpPr>
          <p:spPr>
            <a:xfrm>
              <a:off x="6265941" y="2321818"/>
              <a:ext cx="2000603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Mapping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ACA2D4C-3FAB-A1B7-B28A-C6B4682087AB}"/>
                </a:ext>
              </a:extLst>
            </p:cNvPr>
            <p:cNvGrpSpPr/>
            <p:nvPr/>
          </p:nvGrpSpPr>
          <p:grpSpPr>
            <a:xfrm>
              <a:off x="6928904" y="2834004"/>
              <a:ext cx="678127" cy="396518"/>
              <a:chOff x="9402239" y="2567260"/>
              <a:chExt cx="678127" cy="396518"/>
            </a:xfrm>
          </p:grpSpPr>
          <p:pic>
            <p:nvPicPr>
              <p:cNvPr id="71" name="Graphic 70" descr="Heartbeat with solid fill">
                <a:extLst>
                  <a:ext uri="{FF2B5EF4-FFF2-40B4-BE49-F238E27FC236}">
                    <a16:creationId xmlns:a16="http://schemas.microsoft.com/office/drawing/2014/main" id="{F3120C1F-1E7E-1A9E-ABF0-B2FAAD08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72" name="Graphic 71" descr="Heartbeat with solid fill">
                <a:extLst>
                  <a:ext uri="{FF2B5EF4-FFF2-40B4-BE49-F238E27FC236}">
                    <a16:creationId xmlns:a16="http://schemas.microsoft.com/office/drawing/2014/main" id="{D8E30878-C36F-1A4A-A341-B4B92F7B9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720283" y="852412"/>
            <a:ext cx="0" cy="592744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4B72-8523-2481-4EDA-00341C7A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2412"/>
            <a:ext cx="4720282" cy="813565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None/>
            </a:pPr>
            <a:r>
              <a:rPr lang="en-US" sz="2000" b="1" dirty="0"/>
              <a:t>Traditional:</a:t>
            </a:r>
            <a:r>
              <a:rPr lang="en-US" sz="2000" dirty="0"/>
              <a:t> Translating (</a:t>
            </a:r>
            <a:r>
              <a:rPr lang="en-US" sz="2000" b="1" dirty="0" err="1"/>
              <a:t>basecalling</a:t>
            </a:r>
            <a:r>
              <a:rPr lang="en-US" sz="2000" dirty="0"/>
              <a:t>) signals to bases </a:t>
            </a:r>
            <a:r>
              <a:rPr lang="en-US" sz="2000" b="1" dirty="0"/>
              <a:t>before </a:t>
            </a:r>
            <a:r>
              <a:rPr lang="en-US" sz="2000" dirty="0"/>
              <a:t>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06537-29C3-33AE-6B01-2A594D7C6417}"/>
              </a:ext>
            </a:extLst>
          </p:cNvPr>
          <p:cNvSpPr txBox="1">
            <a:spLocks/>
          </p:cNvSpPr>
          <p:nvPr/>
        </p:nvSpPr>
        <p:spPr>
          <a:xfrm>
            <a:off x="4720284" y="852412"/>
            <a:ext cx="4423715" cy="8135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Work: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Directly analyzing signals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lang="en-US" sz="2000" b="1" dirty="0">
              <a:solidFill>
                <a:srgbClr val="7030A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745396-63AF-C6DC-708A-60F1BB6C213B}"/>
              </a:ext>
            </a:extLst>
          </p:cNvPr>
          <p:cNvGrpSpPr/>
          <p:nvPr/>
        </p:nvGrpSpPr>
        <p:grpSpPr>
          <a:xfrm>
            <a:off x="82549" y="1982843"/>
            <a:ext cx="1322025" cy="672869"/>
            <a:chOff x="82549" y="1982843"/>
            <a:chExt cx="1322025" cy="67286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E59D82-4F80-DCE4-1FF1-4304C6EF2568}"/>
                </a:ext>
              </a:extLst>
            </p:cNvPr>
            <p:cNvGrpSpPr/>
            <p:nvPr/>
          </p:nvGrpSpPr>
          <p:grpSpPr>
            <a:xfrm>
              <a:off x="121052" y="2207656"/>
              <a:ext cx="1237489" cy="448056"/>
              <a:chOff x="121052" y="2207656"/>
              <a:chExt cx="1237489" cy="44805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F7469B-C5A6-5D87-5979-251F5BC8B768}"/>
                  </a:ext>
                </a:extLst>
              </p:cNvPr>
              <p:cNvGrpSpPr/>
              <p:nvPr/>
            </p:nvGrpSpPr>
            <p:grpSpPr>
              <a:xfrm>
                <a:off x="322879" y="2233425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AB0E520-CA86-B44E-3387-4AF549F18AF0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20" name="Graphic 19" descr="Heartbeat with solid fill">
                    <a:extLst>
                      <a:ext uri="{FF2B5EF4-FFF2-40B4-BE49-F238E27FC236}">
                        <a16:creationId xmlns:a16="http://schemas.microsoft.com/office/drawing/2014/main" id="{264B5693-5A4A-FFAF-F266-555120AB3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Heartbeat with solid fill">
                    <a:extLst>
                      <a:ext uri="{FF2B5EF4-FFF2-40B4-BE49-F238E27FC236}">
                        <a16:creationId xmlns:a16="http://schemas.microsoft.com/office/drawing/2014/main" id="{6EA28985-BBF3-2E11-2B26-1DA8EF283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2FA7AE5-87BD-E654-E78B-B8DE505B7B12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18" name="Graphic 17" descr="Heartbeat with solid fill">
                    <a:extLst>
                      <a:ext uri="{FF2B5EF4-FFF2-40B4-BE49-F238E27FC236}">
                        <a16:creationId xmlns:a16="http://schemas.microsoft.com/office/drawing/2014/main" id="{832BF559-0A86-320D-338E-8BF76652E5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phic 18" descr="Heartbeat with solid fill">
                    <a:extLst>
                      <a:ext uri="{FF2B5EF4-FFF2-40B4-BE49-F238E27FC236}">
                        <a16:creationId xmlns:a16="http://schemas.microsoft.com/office/drawing/2014/main" id="{C3045DC3-7EF7-2AD8-EC42-1C1906851D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F626E01-96DF-AC00-90DE-3D35E590B489}"/>
                  </a:ext>
                </a:extLst>
              </p:cNvPr>
              <p:cNvSpPr/>
              <p:nvPr/>
            </p:nvSpPr>
            <p:spPr>
              <a:xfrm>
                <a:off x="121052" y="2207656"/>
                <a:ext cx="1237489" cy="448056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C7CF681-3586-6249-A915-5EC21F4A5249}"/>
                </a:ext>
              </a:extLst>
            </p:cNvPr>
            <p:cNvSpPr/>
            <p:nvPr/>
          </p:nvSpPr>
          <p:spPr>
            <a:xfrm>
              <a:off x="82549" y="1982843"/>
              <a:ext cx="1322025" cy="219456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2" name="Striped Right Arrow 51">
            <a:extLst>
              <a:ext uri="{FF2B5EF4-FFF2-40B4-BE49-F238E27FC236}">
                <a16:creationId xmlns:a16="http://schemas.microsoft.com/office/drawing/2014/main" id="{9B86B4BD-CA15-6A15-440F-25585818F52E}"/>
              </a:ext>
            </a:extLst>
          </p:cNvPr>
          <p:cNvSpPr/>
          <p:nvPr/>
        </p:nvSpPr>
        <p:spPr>
          <a:xfrm>
            <a:off x="1221545" y="2380366"/>
            <a:ext cx="767156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29" name="Striped Right Arrow 28">
            <a:extLst>
              <a:ext uri="{FF2B5EF4-FFF2-40B4-BE49-F238E27FC236}">
                <a16:creationId xmlns:a16="http://schemas.microsoft.com/office/drawing/2014/main" id="{D38C501A-A5B1-F92A-8D99-3C6B7E46AD49}"/>
              </a:ext>
            </a:extLst>
          </p:cNvPr>
          <p:cNvSpPr/>
          <p:nvPr/>
        </p:nvSpPr>
        <p:spPr>
          <a:xfrm>
            <a:off x="2598782" y="2376808"/>
            <a:ext cx="823867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452FC47-A95B-FE92-917B-C73C08FF01FA}"/>
              </a:ext>
            </a:extLst>
          </p:cNvPr>
          <p:cNvGrpSpPr/>
          <p:nvPr/>
        </p:nvGrpSpPr>
        <p:grpSpPr>
          <a:xfrm>
            <a:off x="5096514" y="2031911"/>
            <a:ext cx="1322025" cy="672869"/>
            <a:chOff x="5148552" y="2031911"/>
            <a:chExt cx="1322025" cy="67286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AEEDEB9-F059-3317-A0FC-84CA6ECCE7BC}"/>
                </a:ext>
              </a:extLst>
            </p:cNvPr>
            <p:cNvGrpSpPr/>
            <p:nvPr/>
          </p:nvGrpSpPr>
          <p:grpSpPr>
            <a:xfrm>
              <a:off x="5187055" y="2256724"/>
              <a:ext cx="1237489" cy="448056"/>
              <a:chOff x="5187055" y="2256724"/>
              <a:chExt cx="1237489" cy="44805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A386271-5DD8-E27F-C036-820B8D89D562}"/>
                  </a:ext>
                </a:extLst>
              </p:cNvPr>
              <p:cNvGrpSpPr/>
              <p:nvPr/>
            </p:nvGrpSpPr>
            <p:grpSpPr>
              <a:xfrm>
                <a:off x="5388882" y="2282493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CFEE9D9-B55D-12F1-6170-1B93AFBF5CA1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9" name="Graphic 78" descr="Heartbeat with solid fill">
                    <a:extLst>
                      <a:ext uri="{FF2B5EF4-FFF2-40B4-BE49-F238E27FC236}">
                        <a16:creationId xmlns:a16="http://schemas.microsoft.com/office/drawing/2014/main" id="{577361E0-FC17-FDF1-331B-74D3CDDD2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phic 79" descr="Heartbeat with solid fill">
                    <a:extLst>
                      <a:ext uri="{FF2B5EF4-FFF2-40B4-BE49-F238E27FC236}">
                        <a16:creationId xmlns:a16="http://schemas.microsoft.com/office/drawing/2014/main" id="{9B3FD3CB-2837-A9EC-6C8C-E2EE8A1139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55B2CEA-0AA0-8E22-399E-F3E1D49B0D4D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7" name="Graphic 76" descr="Heartbeat with solid fill">
                    <a:extLst>
                      <a:ext uri="{FF2B5EF4-FFF2-40B4-BE49-F238E27FC236}">
                        <a16:creationId xmlns:a16="http://schemas.microsoft.com/office/drawing/2014/main" id="{456EFC6D-3DF1-5519-AD93-5579869CA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phic 77" descr="Heartbeat with solid fill">
                    <a:extLst>
                      <a:ext uri="{FF2B5EF4-FFF2-40B4-BE49-F238E27FC236}">
                        <a16:creationId xmlns:a16="http://schemas.microsoft.com/office/drawing/2014/main" id="{AB32E276-62C1-BF62-F236-1AE1EA3A9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95B7D485-E74F-7216-8670-DF85A4A7588A}"/>
                  </a:ext>
                </a:extLst>
              </p:cNvPr>
              <p:cNvSpPr/>
              <p:nvPr/>
            </p:nvSpPr>
            <p:spPr>
              <a:xfrm>
                <a:off x="5187055" y="2256724"/>
                <a:ext cx="1237489" cy="448056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8ECD655-1AD5-D0BC-2088-A6C1FA59E474}"/>
                </a:ext>
              </a:extLst>
            </p:cNvPr>
            <p:cNvSpPr/>
            <p:nvPr/>
          </p:nvSpPr>
          <p:spPr>
            <a:xfrm>
              <a:off x="5148552" y="2031911"/>
              <a:ext cx="1322025" cy="219456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Striped Right Arrow 80">
            <a:extLst>
              <a:ext uri="{FF2B5EF4-FFF2-40B4-BE49-F238E27FC236}">
                <a16:creationId xmlns:a16="http://schemas.microsoft.com/office/drawing/2014/main" id="{26C4395B-7E46-5BA7-D622-606F890F8FDC}"/>
              </a:ext>
            </a:extLst>
          </p:cNvPr>
          <p:cNvSpPr/>
          <p:nvPr/>
        </p:nvSpPr>
        <p:spPr>
          <a:xfrm>
            <a:off x="6247055" y="2405202"/>
            <a:ext cx="1096508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DDDB6B-C56B-66E4-E998-68472A0114ED}"/>
              </a:ext>
            </a:extLst>
          </p:cNvPr>
          <p:cNvGrpSpPr/>
          <p:nvPr/>
        </p:nvGrpSpPr>
        <p:grpSpPr>
          <a:xfrm>
            <a:off x="400376" y="3336156"/>
            <a:ext cx="3968944" cy="822960"/>
            <a:chOff x="400376" y="3336156"/>
            <a:chExt cx="3968944" cy="8229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B76C91-D044-B1C3-3FF8-F180568A117A}"/>
                </a:ext>
              </a:extLst>
            </p:cNvPr>
            <p:cNvSpPr txBox="1"/>
            <p:nvPr/>
          </p:nvSpPr>
          <p:spPr>
            <a:xfrm>
              <a:off x="400376" y="333615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 err="1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 are </a:t>
              </a:r>
              <a:b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noisy than raw signals</a:t>
              </a:r>
            </a:p>
          </p:txBody>
        </p:sp>
        <p:pic>
          <p:nvPicPr>
            <p:cNvPr id="4" name="Graphic 3" descr="Tick">
              <a:extLst>
                <a:ext uri="{FF2B5EF4-FFF2-40B4-BE49-F238E27FC236}">
                  <a16:creationId xmlns:a16="http://schemas.microsoft.com/office/drawing/2014/main" id="{D61CE35D-5414-90B7-4633-8F45325B5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4681" y="3583044"/>
              <a:ext cx="329184" cy="32918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935754-F6D5-13FC-BBB4-391402F44113}"/>
              </a:ext>
            </a:extLst>
          </p:cNvPr>
          <p:cNvGrpSpPr/>
          <p:nvPr/>
        </p:nvGrpSpPr>
        <p:grpSpPr>
          <a:xfrm>
            <a:off x="400376" y="4386676"/>
            <a:ext cx="3968944" cy="822960"/>
            <a:chOff x="400376" y="4386676"/>
            <a:chExt cx="3968944" cy="82296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ADB532E-4580-B88D-8C6F-6632BD130170}"/>
                </a:ext>
              </a:extLst>
            </p:cNvPr>
            <p:cNvSpPr txBox="1"/>
            <p:nvPr/>
          </p:nvSpPr>
          <p:spPr>
            <a:xfrm>
              <a:off x="400376" y="438667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analysis tools use </a:t>
              </a:r>
              <a:r>
                <a:rPr lang="en-US" sz="2000" b="0" dirty="0" err="1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</a:t>
              </a:r>
            </a:p>
          </p:txBody>
        </p:sp>
        <p:pic>
          <p:nvPicPr>
            <p:cNvPr id="5" name="Graphic 4" descr="Tick">
              <a:extLst>
                <a:ext uri="{FF2B5EF4-FFF2-40B4-BE49-F238E27FC236}">
                  <a16:creationId xmlns:a16="http://schemas.microsoft.com/office/drawing/2014/main" id="{01F21755-39C5-5B14-5806-122243B3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4681" y="4633564"/>
              <a:ext cx="329184" cy="32918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6062C9-5497-0252-A723-B4AB9BEA439C}"/>
              </a:ext>
            </a:extLst>
          </p:cNvPr>
          <p:cNvGrpSpPr/>
          <p:nvPr/>
        </p:nvGrpSpPr>
        <p:grpSpPr>
          <a:xfrm>
            <a:off x="400376" y="5437197"/>
            <a:ext cx="3968944" cy="826330"/>
            <a:chOff x="400376" y="5437197"/>
            <a:chExt cx="3968944" cy="826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BDE00-B839-1A04-F051-A5D105097118}"/>
                </a:ext>
              </a:extLst>
            </p:cNvPr>
            <p:cNvSpPr txBox="1"/>
            <p:nvPr/>
          </p:nvSpPr>
          <p:spPr>
            <a:xfrm>
              <a:off x="400376" y="5437197"/>
              <a:ext cx="3968944" cy="826330"/>
            </a:xfrm>
            <a:prstGeom prst="roundRect">
              <a:avLst>
                <a:gd name="adj" fmla="val 9377"/>
              </a:avLst>
            </a:prstGeom>
            <a:solidFill>
              <a:srgbClr val="FBE5D6"/>
            </a:solidFill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power-hungry</a:t>
              </a: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computational requirements</a:t>
              </a:r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D22C5BB4-913B-9D9C-4E70-7820A5259CB9}"/>
                </a:ext>
              </a:extLst>
            </p:cNvPr>
            <p:cNvSpPr>
              <a:spLocks noChangeAspect="1"/>
            </p:cNvSpPr>
            <p:nvPr/>
          </p:nvSpPr>
          <p:spPr>
            <a:xfrm rot="2683010">
              <a:off x="454682" y="5685769"/>
              <a:ext cx="329184" cy="329184"/>
            </a:xfrm>
            <a:prstGeom prst="plus">
              <a:avLst>
                <a:gd name="adj" fmla="val 4366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9EC9FF-93BC-27B2-9765-DAF26FDB5AB2}"/>
              </a:ext>
            </a:extLst>
          </p:cNvPr>
          <p:cNvGrpSpPr/>
          <p:nvPr/>
        </p:nvGrpSpPr>
        <p:grpSpPr>
          <a:xfrm>
            <a:off x="4921736" y="3336156"/>
            <a:ext cx="3968944" cy="822960"/>
            <a:chOff x="4921736" y="3336156"/>
            <a:chExt cx="3968944" cy="8229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9733DE-930C-CBA0-9519-BC9016C2AE54}"/>
                </a:ext>
              </a:extLst>
            </p:cNvPr>
            <p:cNvSpPr txBox="1"/>
            <p:nvPr/>
          </p:nvSpPr>
          <p:spPr>
            <a:xfrm>
              <a:off x="4921736" y="333615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Efficient analysis with better scalability and portability</a:t>
              </a:r>
            </a:p>
          </p:txBody>
        </p:sp>
        <p:pic>
          <p:nvPicPr>
            <p:cNvPr id="22" name="Graphic 21" descr="Tick">
              <a:extLst>
                <a:ext uri="{FF2B5EF4-FFF2-40B4-BE49-F238E27FC236}">
                  <a16:creationId xmlns:a16="http://schemas.microsoft.com/office/drawing/2014/main" id="{8A2EEE3E-9570-FF52-4F6A-ED2AA1842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70425" y="3583044"/>
              <a:ext cx="329184" cy="32918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75EC9E-6F67-304D-1F6F-C1CEABE2DD38}"/>
              </a:ext>
            </a:extLst>
          </p:cNvPr>
          <p:cNvGrpSpPr/>
          <p:nvPr/>
        </p:nvGrpSpPr>
        <p:grpSpPr>
          <a:xfrm>
            <a:off x="4921544" y="4386676"/>
            <a:ext cx="3968944" cy="822960"/>
            <a:chOff x="4921544" y="4386676"/>
            <a:chExt cx="3968944" cy="8229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8ACD71-5D8B-AAC0-1AFE-D90FF508E6C7}"/>
                </a:ext>
              </a:extLst>
            </p:cNvPr>
            <p:cNvSpPr txBox="1"/>
            <p:nvPr/>
          </p:nvSpPr>
          <p:spPr>
            <a:xfrm>
              <a:off x="4921544" y="438667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 retain more information than just bases</a:t>
              </a:r>
            </a:p>
          </p:txBody>
        </p:sp>
        <p:pic>
          <p:nvPicPr>
            <p:cNvPr id="26" name="Graphic 25" descr="Tick">
              <a:extLst>
                <a:ext uri="{FF2B5EF4-FFF2-40B4-BE49-F238E27FC236}">
                  <a16:creationId xmlns:a16="http://schemas.microsoft.com/office/drawing/2014/main" id="{80D0A3BB-EC6E-1C00-6CF0-F04B67277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70425" y="4621410"/>
              <a:ext cx="329184" cy="329184"/>
            </a:xfrm>
            <a:prstGeom prst="rect">
              <a:avLst/>
            </a:prstGeom>
          </p:spPr>
        </p:pic>
      </p:grpSp>
      <p:sp>
        <p:nvSpPr>
          <p:cNvPr id="27" name="Title 3">
            <a:extLst>
              <a:ext uri="{FF2B5EF4-FFF2-40B4-BE49-F238E27FC236}">
                <a16:creationId xmlns:a16="http://schemas.microsoft.com/office/drawing/2014/main" id="{243F768C-1BB1-4674-6197-78C5C5916BAD}"/>
              </a:ext>
            </a:extLst>
          </p:cNvPr>
          <p:cNvSpPr txBox="1">
            <a:spLocks/>
          </p:cNvSpPr>
          <p:nvPr/>
        </p:nvSpPr>
        <p:spPr>
          <a:xfrm>
            <a:off x="189557" y="95697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60A0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aramond" panose="02020404030301010803" pitchFamily="18" charset="0"/>
              </a:rPr>
              <a:t>Analyzing Raw Nanopore Signals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9824472-6C61-9C2F-29F6-EC283E75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99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6F0066-87AE-E097-EC52-680AB56745F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36" name="Arrow: Chevron 42">
              <a:extLst>
                <a:ext uri="{FF2B5EF4-FFF2-40B4-BE49-F238E27FC236}">
                  <a16:creationId xmlns:a16="http://schemas.microsoft.com/office/drawing/2014/main" id="{DEDCBA07-333D-5B90-6500-4C1E97AC205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BLEND</a:t>
              </a:r>
            </a:p>
          </p:txBody>
        </p:sp>
        <p:sp>
          <p:nvSpPr>
            <p:cNvPr id="47" name="Arrow: Chevron 43">
              <a:extLst>
                <a:ext uri="{FF2B5EF4-FFF2-40B4-BE49-F238E27FC236}">
                  <a16:creationId xmlns:a16="http://schemas.microsoft.com/office/drawing/2014/main" id="{0EC5A0E0-8ECD-FED6-74CC-AD8829FF799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53" name="Arrow: Chevron 45">
              <a:extLst>
                <a:ext uri="{FF2B5EF4-FFF2-40B4-BE49-F238E27FC236}">
                  <a16:creationId xmlns:a16="http://schemas.microsoft.com/office/drawing/2014/main" id="{1724A465-FC67-37D7-FA2E-C057D7DB9C8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RawHash2</a:t>
              </a:r>
            </a:p>
          </p:txBody>
        </p:sp>
        <p:sp>
          <p:nvSpPr>
            <p:cNvPr id="54" name="Arrow: Chevron 46">
              <a:extLst>
                <a:ext uri="{FF2B5EF4-FFF2-40B4-BE49-F238E27FC236}">
                  <a16:creationId xmlns:a16="http://schemas.microsoft.com/office/drawing/2014/main" id="{FDD99D26-707A-82E5-907E-CB5E769FBA2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8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52" grpId="0" animBg="1"/>
      <p:bldP spid="29" grpId="0" animBg="1"/>
      <p:bldP spid="8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79549</TotalTime>
  <Words>11775</Words>
  <Application>Microsoft Macintosh PowerPoint</Application>
  <PresentationFormat>On-screen Show (4:3)</PresentationFormat>
  <Paragraphs>2732</Paragraphs>
  <Slides>141</Slides>
  <Notes>102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6" baseType="lpstr">
      <vt:lpstr>-webkit-standard</vt:lpstr>
      <vt:lpstr>Aptos</vt:lpstr>
      <vt:lpstr>Arial</vt:lpstr>
      <vt:lpstr>Avenir Next</vt:lpstr>
      <vt:lpstr>Calibri</vt:lpstr>
      <vt:lpstr>Cambria</vt:lpstr>
      <vt:lpstr>Cambria Math</vt:lpstr>
      <vt:lpstr>Corbel</vt:lpstr>
      <vt:lpstr>Garamond</vt:lpstr>
      <vt:lpstr>Harding</vt:lpstr>
      <vt:lpstr>PT Mono</vt:lpstr>
      <vt:lpstr>System Font Regular</vt:lpstr>
      <vt:lpstr>Tahoma</vt:lpstr>
      <vt:lpstr>Wingdings</vt:lpstr>
      <vt:lpstr>Custom Design</vt:lpstr>
      <vt:lpstr>Enabling Fast, Accurate, and Efficient Real-Time Genome Analysis  via New Algorithms and Techniques</vt:lpstr>
      <vt:lpstr>Key Applications of Genome Analysis</vt:lpstr>
      <vt:lpstr>Genome Sequencing Data Generation</vt:lpstr>
      <vt:lpstr>A Common Genome Analysis Pipeline</vt:lpstr>
      <vt:lpstr>Problem: Noise in Genome Analysis</vt:lpstr>
      <vt:lpstr>Thesis Statement</vt:lpstr>
      <vt:lpstr>Core Contributions</vt:lpstr>
      <vt:lpstr>Core Contributions – BLEND</vt:lpstr>
      <vt:lpstr>Traditional Hash-Based Seed Matching</vt:lpstr>
      <vt:lpstr>Limitations of Traditional Hashing</vt:lpstr>
      <vt:lpstr>Problems with Low-Collision Hashing</vt:lpstr>
      <vt:lpstr>Goal – Fuzzy Seed Matching</vt:lpstr>
      <vt:lpstr>BLEND Key Idea – Integrate SimHash</vt:lpstr>
      <vt:lpstr>Evaluation Methodology</vt:lpstr>
      <vt:lpstr>Empirical Analysis on Fuzzy Seed Matching</vt:lpstr>
      <vt:lpstr>Key Results – Overlapping and Assembly</vt:lpstr>
      <vt:lpstr>Core Contributions – BLEND</vt:lpstr>
      <vt:lpstr>Core Contributions – RawHash</vt:lpstr>
      <vt:lpstr>Nanopore Sequencing &amp; Real-Time Analysis</vt:lpstr>
      <vt:lpstr>Benefits of Real-Time Analysis</vt:lpstr>
      <vt:lpstr>Real-Time Raw Signal Analysis</vt:lpstr>
      <vt:lpstr>Noise in Raw Signal Analysis</vt:lpstr>
      <vt:lpstr>RawHash Key Idea – Quantization</vt:lpstr>
      <vt:lpstr>RawHash Key Idea – Hash-based Seeding</vt:lpstr>
      <vt:lpstr>Real-Time Mapping with RawHash</vt:lpstr>
      <vt:lpstr>Key Results</vt:lpstr>
      <vt:lpstr>Core Contributions – RawHash</vt:lpstr>
      <vt:lpstr>Core Contributions – RawHash2</vt:lpstr>
      <vt:lpstr>Better Understanding of Noise</vt:lpstr>
      <vt:lpstr>Adaptive Quantization</vt:lpstr>
      <vt:lpstr>Other Key Improvements in RawHash2</vt:lpstr>
      <vt:lpstr>Real-Time Mapping with RawHash2</vt:lpstr>
      <vt:lpstr>Evaluation Methodology</vt:lpstr>
      <vt:lpstr>Key Results – Throughput</vt:lpstr>
      <vt:lpstr>Key Results – Mapping Accuracy</vt:lpstr>
      <vt:lpstr>Conclusion – RawHash2</vt:lpstr>
      <vt:lpstr>Core Contributions – RawHash2</vt:lpstr>
      <vt:lpstr>Core Contributions – Rawsamble</vt:lpstr>
      <vt:lpstr>Beyond Reference Mapping: Overlapping</vt:lpstr>
      <vt:lpstr>Challenges with Overlapping Raw Signals</vt:lpstr>
      <vt:lpstr>Key Improvements in Rawsamble</vt:lpstr>
      <vt:lpstr>Integrating Rawsamble into RawHash2 </vt:lpstr>
      <vt:lpstr>Evaluation Methodology</vt:lpstr>
      <vt:lpstr>Key Results – Performance</vt:lpstr>
      <vt:lpstr>Key Results – de novo Assemblies</vt:lpstr>
      <vt:lpstr>Core Contributions</vt:lpstr>
      <vt:lpstr>Conclusion</vt:lpstr>
      <vt:lpstr>Future Research Directions</vt:lpstr>
      <vt:lpstr>My Involvements During my Ph.D.</vt:lpstr>
      <vt:lpstr>Acknowledgements</vt:lpstr>
      <vt:lpstr>Enabling Fast, Accurate, and Efficient Real-Time Genome Analysis  via New Algorithms and Techniques</vt:lpstr>
      <vt:lpstr>Sequencing Data Analysis</vt:lpstr>
      <vt:lpstr>Minimizer Sketching</vt:lpstr>
      <vt:lpstr>Spaced Seeding</vt:lpstr>
      <vt:lpstr>Strobemer Sketches</vt:lpstr>
      <vt:lpstr>Hash-Based Sketching and Seed Matching</vt:lpstr>
      <vt:lpstr>Chaining (Two Points)</vt:lpstr>
      <vt:lpstr>Chaining (Multiple Points)</vt:lpstr>
      <vt:lpstr>Sequence Alignment</vt:lpstr>
      <vt:lpstr>Nanopore Sequencing</vt:lpstr>
      <vt:lpstr>Source of Noise in Nanopore Sequencing</vt:lpstr>
      <vt:lpstr>R9 vs. R10 Chemistries</vt:lpstr>
      <vt:lpstr>Proteomics with Nanopores</vt:lpstr>
      <vt:lpstr>Related Works</vt:lpstr>
      <vt:lpstr>The SimHash Technique</vt:lpstr>
      <vt:lpstr>Integrating BLEND for Seeding</vt:lpstr>
      <vt:lpstr>Sequence-to-Vector Conversion (BLEND-I)</vt:lpstr>
      <vt:lpstr>Sequence-to-Vector Conversion (BLEND-S)</vt:lpstr>
      <vt:lpstr>Sequence-to-Vector Conversion (SIMD)</vt:lpstr>
      <vt:lpstr>Sequence-to-Vector Conversion (SIMD)</vt:lpstr>
      <vt:lpstr>Generating the SimHash values</vt:lpstr>
      <vt:lpstr>Datasets</vt:lpstr>
      <vt:lpstr>Hash Collisions</vt:lpstr>
      <vt:lpstr>Hash Collisions between Similar Seeds</vt:lpstr>
      <vt:lpstr>Empirical Analysis on Fuzzy Seed Matching</vt:lpstr>
      <vt:lpstr>Read Overlapping – Performance &amp; Memory</vt:lpstr>
      <vt:lpstr>Overlapping Statistics</vt:lpstr>
      <vt:lpstr>Assembly Results</vt:lpstr>
      <vt:lpstr>Read Mapping Results</vt:lpstr>
      <vt:lpstr>Read Mapping Accuracy – BLEND </vt:lpstr>
      <vt:lpstr>Read Mapping Quality</vt:lpstr>
      <vt:lpstr>Read Mapping – SV Calling</vt:lpstr>
      <vt:lpstr>Overlapping Perf. – BLEND-I vs BLEND-S</vt:lpstr>
      <vt:lpstr>Overlapping Perf. – BLEND-I vs. minimap2</vt:lpstr>
      <vt:lpstr>Assembly Stats. – BLEND-I vs. BLEND-S</vt:lpstr>
      <vt:lpstr>Assembly Stats. – BLEND-I vs. minimap2</vt:lpstr>
      <vt:lpstr>Mapping Perf. – BLEND-I vs. BLEND-S</vt:lpstr>
      <vt:lpstr>Mapping Quality – BLEND-I vs. BLEND-S</vt:lpstr>
      <vt:lpstr>Mapping Acc. – BLEND-I vs. BLEND-S</vt:lpstr>
      <vt:lpstr>BLEND Parameter Definitions</vt:lpstr>
      <vt:lpstr>Parameter Settings – Overlapping</vt:lpstr>
      <vt:lpstr>Parameter Settings – Read Mapping #1</vt:lpstr>
      <vt:lpstr>Parameter Settings – Read Mapping #1</vt:lpstr>
      <vt:lpstr>Challenges in Real-Time Analysis</vt:lpstr>
      <vt:lpstr>Applications of Read Until</vt:lpstr>
      <vt:lpstr>Applications of Run Until &amp; Sequence Until</vt:lpstr>
      <vt:lpstr>In Vitro (e.g., PCR) vs. In Silico</vt:lpstr>
      <vt:lpstr>Finding Mapping Positions</vt:lpstr>
      <vt:lpstr>PowerPoint Presentation</vt:lpstr>
      <vt:lpstr>The Problem – Mapping Raw Signals</vt:lpstr>
      <vt:lpstr>RawHash – Key Idea</vt:lpstr>
      <vt:lpstr>Reference-to-Event Conversion</vt:lpstr>
      <vt:lpstr>Enabling Analysis From Electrical Signals</vt:lpstr>
      <vt:lpstr>Quantization -- RawHash</vt:lpstr>
      <vt:lpstr>Packing and Hashing</vt:lpstr>
      <vt:lpstr>The Sequence Until Mechanism</vt:lpstr>
      <vt:lpstr>The Sequence Until Mechanism</vt:lpstr>
      <vt:lpstr>Sequence Until – RawHash &amp; UNCALLED</vt:lpstr>
      <vt:lpstr>Sequence Until – RawHash</vt:lpstr>
      <vt:lpstr>Presets</vt:lpstr>
      <vt:lpstr>Versions – RawHash</vt:lpstr>
      <vt:lpstr>Related Works</vt:lpstr>
      <vt:lpstr>Adaptive Quantization</vt:lpstr>
      <vt:lpstr>Chaining Scores – RawHash vs RawHash2</vt:lpstr>
      <vt:lpstr>Datasets</vt:lpstr>
      <vt:lpstr>Accuracy</vt:lpstr>
      <vt:lpstr>Mapping Accuracy – Radar</vt:lpstr>
      <vt:lpstr>Mapping Accuracy – All Metrics</vt:lpstr>
      <vt:lpstr>Combined Benefits – Radar</vt:lpstr>
      <vt:lpstr>Sequenced Length</vt:lpstr>
      <vt:lpstr>Computational Resources #1</vt:lpstr>
      <vt:lpstr>Computational Resources #2</vt:lpstr>
      <vt:lpstr>Average Time Spent per Read</vt:lpstr>
      <vt:lpstr>FAST5 vs. POD5. vs S/BLOW5</vt:lpstr>
      <vt:lpstr>Flow Cell Types R9 vs R10.4</vt:lpstr>
      <vt:lpstr>Ratio of Filtered Seed Hits</vt:lpstr>
      <vt:lpstr>Presets</vt:lpstr>
      <vt:lpstr>Versions</vt:lpstr>
      <vt:lpstr>Datasets</vt:lpstr>
      <vt:lpstr>Throughput</vt:lpstr>
      <vt:lpstr>Performance</vt:lpstr>
      <vt:lpstr>Overlapping Statistics</vt:lpstr>
      <vt:lpstr>Assembly Statistics</vt:lpstr>
      <vt:lpstr>Visualizing the E. coli Assembly Graph</vt:lpstr>
      <vt:lpstr>Visualizing the Yeast Assembly Graph</vt:lpstr>
      <vt:lpstr>Visualizing the Green Algae Assembly Graph</vt:lpstr>
      <vt:lpstr>Visualizing the Human Assembly Graph</vt:lpstr>
      <vt:lpstr>HERRO Correction Before and After</vt:lpstr>
      <vt:lpstr>Parameters</vt:lpstr>
      <vt:lpstr>Presets</vt:lpstr>
      <vt:lpstr>Versions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Firtina  Can</cp:lastModifiedBy>
  <cp:revision>2457</cp:revision>
  <cp:lastPrinted>2019-02-23T04:26:38Z</cp:lastPrinted>
  <dcterms:created xsi:type="dcterms:W3CDTF">2017-06-05T15:22:10Z</dcterms:created>
  <dcterms:modified xsi:type="dcterms:W3CDTF">2024-11-14T09:59:26Z</dcterms:modified>
  <cp:category/>
</cp:coreProperties>
</file>