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notesSlides/notesSlide3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147470470" r:id="rId2"/>
    <p:sldId id="2147470445" r:id="rId3"/>
    <p:sldId id="2147470443" r:id="rId4"/>
    <p:sldId id="2147470442" r:id="rId5"/>
    <p:sldId id="2147470513" r:id="rId6"/>
    <p:sldId id="2147470446" r:id="rId7"/>
    <p:sldId id="2147470515" r:id="rId8"/>
    <p:sldId id="2147470479" r:id="rId9"/>
    <p:sldId id="2147470424" r:id="rId10"/>
    <p:sldId id="2147470347" r:id="rId11"/>
    <p:sldId id="2147470463" r:id="rId12"/>
    <p:sldId id="2147470465" r:id="rId13"/>
    <p:sldId id="2147470480" r:id="rId14"/>
    <p:sldId id="2147470516" r:id="rId15"/>
    <p:sldId id="2147470483" r:id="rId16"/>
    <p:sldId id="2147470484" r:id="rId17"/>
    <p:sldId id="2147470489" r:id="rId18"/>
    <p:sldId id="2147470493" r:id="rId19"/>
    <p:sldId id="2147470494" r:id="rId20"/>
    <p:sldId id="2147470492" r:id="rId21"/>
    <p:sldId id="2147470517" r:id="rId22"/>
    <p:sldId id="2147470520" r:id="rId23"/>
    <p:sldId id="2147470521" r:id="rId24"/>
    <p:sldId id="2147470522" r:id="rId25"/>
    <p:sldId id="2147470523" r:id="rId26"/>
    <p:sldId id="2147470454" r:id="rId27"/>
    <p:sldId id="2147470456" r:id="rId28"/>
    <p:sldId id="2147470538" r:id="rId29"/>
    <p:sldId id="2147470542" r:id="rId30"/>
    <p:sldId id="2147470524" r:id="rId31"/>
    <p:sldId id="2147470466" r:id="rId32"/>
    <p:sldId id="2147470528" r:id="rId33"/>
    <p:sldId id="2147470532" r:id="rId34"/>
    <p:sldId id="2147470540" r:id="rId35"/>
    <p:sldId id="2147470370" r:id="rId36"/>
    <p:sldId id="2147470505" r:id="rId37"/>
    <p:sldId id="2147470506" r:id="rId38"/>
    <p:sldId id="2147470534" r:id="rId39"/>
    <p:sldId id="2147470536" r:id="rId40"/>
    <p:sldId id="2147470356" r:id="rId41"/>
    <p:sldId id="2147470535" r:id="rId42"/>
    <p:sldId id="2147470467" r:id="rId43"/>
    <p:sldId id="2147470469" r:id="rId44"/>
    <p:sldId id="2147470537" r:id="rId45"/>
    <p:sldId id="2147470475" r:id="rId46"/>
    <p:sldId id="2147470529" r:id="rId47"/>
    <p:sldId id="2147470366" r:id="rId48"/>
    <p:sldId id="2147470371" r:id="rId49"/>
    <p:sldId id="214747035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206"/>
    <a:srgbClr val="FFF4D1"/>
    <a:srgbClr val="FFEDDF"/>
    <a:srgbClr val="EAFAE3"/>
    <a:srgbClr val="E5F3FF"/>
    <a:srgbClr val="C9A324"/>
    <a:srgbClr val="DBB323"/>
    <a:srgbClr val="E4BB21"/>
    <a:srgbClr val="FFD579"/>
    <a:srgbClr val="D47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/>
    <p:restoredTop sz="87534"/>
  </p:normalViewPr>
  <p:slideViewPr>
    <p:cSldViewPr snapToGrid="0" snapToObjects="1">
      <p:cViewPr varScale="1">
        <p:scale>
          <a:sx n="110" d="100"/>
          <a:sy n="110" d="100"/>
        </p:scale>
        <p:origin x="488" y="168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/Users/nika/Documents/Projects/MetaStore/MetaStore-Plot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Users/nika/Documents/Projects/MetaStore/MetaStore-Plot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/Users/nika/Documents/Projects/MetaStore/MetaStore-Plot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ka/Documents/Projects/MetaStore/MetaStore-Plo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ka/Documents/Projects/MetaStore/MetaStore-Plo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ka/Documents/Projects/MetaStore/MetaStore-Plo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ka/Documents/Projects/MetaStore/MetaStore-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ka/Documents/Projects/MetaStore/MetaStore-Plo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nika/Documents/Projects/MetaStore/MetaStore-Plo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/nika/Documents/Projects/MetaStore/MetaStore-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1E-EB4D-9767-B442049C9475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1E-EB4D-9767-B442049C9475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1E-EB4D-9767-B442049C9475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1E-EB4D-9767-B442049C947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C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0.11545307375635977"/>
          <c:w val="0.92049808706531777"/>
          <c:h val="0.720672916509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'main-result-sweep-inputs'!$J$42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'main-result-sweep-inputs'!$K$42:$N$42</c:f>
              <c:numCache>
                <c:formatCode>General</c:formatCode>
                <c:ptCount val="4"/>
                <c:pt idx="0">
                  <c:v>0.99999999810450313</c:v>
                </c:pt>
                <c:pt idx="1">
                  <c:v>0.99999999822560204</c:v>
                </c:pt>
                <c:pt idx="2">
                  <c:v>1</c:v>
                </c:pt>
                <c:pt idx="3">
                  <c:v>0.99999999877670176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8-3443-BB17-570B2EC54A59}"/>
            </c:ext>
          </c:extLst>
        </c:ser>
        <c:ser>
          <c:idx val="1"/>
          <c:order val="1"/>
          <c:tx>
            <c:strRef>
              <c:f>'main-result-sweep-inputs'!$J$43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'main-result-sweep-inputs'!$K$43:$N$43</c:f>
              <c:numCache>
                <c:formatCode>General</c:formatCode>
                <c:ptCount val="4"/>
                <c:pt idx="0">
                  <c:v>0.3835967636967928</c:v>
                </c:pt>
                <c:pt idx="1">
                  <c:v>0.29101259912289312</c:v>
                </c:pt>
                <c:pt idx="2">
                  <c:v>0.31974006594307702</c:v>
                </c:pt>
                <c:pt idx="3">
                  <c:v>0.32925162632429655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8-3443-BB17-570B2EC54A59}"/>
            </c:ext>
          </c:extLst>
        </c:ser>
        <c:ser>
          <c:idx val="6"/>
          <c:order val="2"/>
          <c:tx>
            <c:strRef>
              <c:f>'main-result-sweep-inputs'!$J$48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'main-result-sweep-inputs'!$K$41:$N$41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'main-result-sweep-inputs'!$K$48:$N$48</c:f>
              <c:numCache>
                <c:formatCode>General</c:formatCode>
                <c:ptCount val="4"/>
                <c:pt idx="0">
                  <c:v>2.6616608657722005</c:v>
                </c:pt>
                <c:pt idx="1">
                  <c:v>3.6664243098156817</c:v>
                </c:pt>
                <c:pt idx="2">
                  <c:v>6.5218270392284161</c:v>
                </c:pt>
                <c:pt idx="3">
                  <c:v>3.9925917650750353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8-3443-BB17-570B2EC54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82212447"/>
        <c:axId val="1482607263"/>
      </c:barChart>
      <c:catAx>
        <c:axId val="148221244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82607263"/>
        <c:crosses val="autoZero"/>
        <c:auto val="1"/>
        <c:lblAlgn val="ctr"/>
        <c:lblOffset val="100"/>
        <c:noMultiLvlLbl val="0"/>
      </c:catAx>
      <c:valAx>
        <c:axId val="1482607263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48221244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CH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sieve!$B$24:$B$27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sieve!$C$24:$C$27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A-914A-AA7D-EC3A04BD38F6}"/>
            </c:ext>
          </c:extLst>
        </c:ser>
        <c:ser>
          <c:idx val="1"/>
          <c:order val="1"/>
          <c:spPr>
            <a:solidFill>
              <a:srgbClr val="C6BCE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sieve!$B$24:$B$27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sieve!$D$24:$D$27</c:f>
              <c:numCache>
                <c:formatCode>General</c:formatCode>
                <c:ptCount val="4"/>
                <c:pt idx="0">
                  <c:v>4.8422208510883893</c:v>
                </c:pt>
                <c:pt idx="1">
                  <c:v>4.8446032869547722</c:v>
                </c:pt>
                <c:pt idx="2">
                  <c:v>5.059552539547937</c:v>
                </c:pt>
                <c:pt idx="3">
                  <c:v>4.9144128855047846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A-914A-AA7D-EC3A04BD3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471198127"/>
        <c:crosses val="autoZero"/>
        <c:crossBetween val="between"/>
        <c:majorUnit val="2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sieve!$B$28:$B$31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sieve!$C$28:$C$31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0-6E4E-9E0F-7C255CE71D47}"/>
            </c:ext>
          </c:extLst>
        </c:ser>
        <c:ser>
          <c:idx val="1"/>
          <c:order val="1"/>
          <c:spPr>
            <a:solidFill>
              <a:srgbClr val="C6BCE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sieve!$B$28:$B$31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sieve!$D$28:$D$31</c:f>
              <c:numCache>
                <c:formatCode>General</c:formatCode>
                <c:ptCount val="4"/>
                <c:pt idx="0">
                  <c:v>1.4620315502230912</c:v>
                </c:pt>
                <c:pt idx="1">
                  <c:v>1.7797725132603577</c:v>
                </c:pt>
                <c:pt idx="2">
                  <c:v>2.7359138369483249</c:v>
                </c:pt>
                <c:pt idx="3">
                  <c:v>1.9237171582001131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0-6E4E-9E0F-7C255CE71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471198127"/>
        <c:crosses val="autoZero"/>
        <c:crossBetween val="between"/>
        <c:majorUnit val="1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170BC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F-2443-95E2-662E27B805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A7F-2443-95E2-662E27B805C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F-2443-95E2-662E27B805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A7F-2443-95E2-662E27B805C6}"/>
              </c:ext>
            </c:extLst>
          </c:dPt>
          <c:cat>
            <c:strRef>
              <c:f>energy!$D$43:$D$46</c:f>
              <c:strCache>
                <c:ptCount val="4"/>
                <c:pt idx="0">
                  <c:v>Perf-Opt</c:v>
                </c:pt>
                <c:pt idx="1">
                  <c:v>Acc-Opt</c:v>
                </c:pt>
                <c:pt idx="2">
                  <c:v>PIM</c:v>
                </c:pt>
                <c:pt idx="3">
                  <c:v>MegIS</c:v>
                </c:pt>
              </c:strCache>
            </c:strRef>
          </c:cat>
          <c:val>
            <c:numRef>
              <c:f>energy!$E$43:$E$46</c:f>
              <c:numCache>
                <c:formatCode>General</c:formatCode>
                <c:ptCount val="4"/>
                <c:pt idx="0">
                  <c:v>1</c:v>
                </c:pt>
                <c:pt idx="1">
                  <c:v>0.35526315789473689</c:v>
                </c:pt>
                <c:pt idx="2">
                  <c:v>2.8421052631578951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F-2443-95E2-662E27B80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8721503"/>
        <c:axId val="608604735"/>
      </c:barChart>
      <c:catAx>
        <c:axId val="60872150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608604735"/>
        <c:crosses val="autoZero"/>
        <c:auto val="1"/>
        <c:lblAlgn val="ctr"/>
        <c:lblOffset val="100"/>
        <c:noMultiLvlLbl val="0"/>
      </c:catAx>
      <c:valAx>
        <c:axId val="6086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608721503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57-9D46-A46E-68738C39AC90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57-9D46-A46E-68738C39AC90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7-9D46-A46E-68738C39AC90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AFABAB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7-9D46-A46E-68738C39AC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57-9D46-A46E-68738C39AC90}"/>
              </c:ext>
            </c:extLst>
          </c:dPt>
          <c:cat>
            <c:strRef>
              <c:f>'HE-CE'!$B$68:$F$68</c:f>
              <c:strCache>
                <c:ptCount val="5"/>
                <c:pt idx="0">
                  <c:v>Perf-Opt ($)</c:v>
                </c:pt>
                <c:pt idx="1">
                  <c:v>Acc-Opt ($)</c:v>
                </c:pt>
                <c:pt idx="2">
                  <c:v>Perf-Opt($$$)</c:v>
                </c:pt>
                <c:pt idx="3">
                  <c:v>Acc-Opt ($$$)</c:v>
                </c:pt>
                <c:pt idx="4">
                  <c:v>MegIS ($)</c:v>
                </c:pt>
              </c:strCache>
            </c:strRef>
          </c:cat>
          <c:val>
            <c:numRef>
              <c:f>'HE-CE'!$B$69:$F$69</c:f>
              <c:numCache>
                <c:formatCode>General</c:formatCode>
                <c:ptCount val="5"/>
                <c:pt idx="0">
                  <c:v>1</c:v>
                </c:pt>
                <c:pt idx="1">
                  <c:v>0.81323741847576647</c:v>
                </c:pt>
                <c:pt idx="2">
                  <c:v>6.8304056727777489</c:v>
                </c:pt>
                <c:pt idx="3">
                  <c:v>2.2454299190556797</c:v>
                </c:pt>
                <c:pt idx="4">
                  <c:v>16.175597899481339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9D46-A46E-68738C39A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962672"/>
        <c:axId val="1234089872"/>
      </c:barChart>
      <c:catAx>
        <c:axId val="123396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234089872"/>
        <c:crosses val="autoZero"/>
        <c:auto val="1"/>
        <c:lblAlgn val="ctr"/>
        <c:lblOffset val="100"/>
        <c:noMultiLvlLbl val="0"/>
      </c:catAx>
      <c:valAx>
        <c:axId val="12340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233962672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C57-9D46-A46E-68738C39AC90}"/>
              </c:ext>
            </c:extLst>
          </c:dPt>
          <c:dPt>
            <c:idx val="1"/>
            <c:invertIfNegative val="0"/>
            <c:bubble3D val="0"/>
            <c:spPr>
              <a:solidFill>
                <a:srgbClr val="AFABAB"/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57-9D46-A46E-68738C39AC90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57-9D46-A46E-68738C39AC90}"/>
              </c:ext>
            </c:extLst>
          </c:dPt>
          <c:dPt>
            <c:idx val="3"/>
            <c:invertIfNegative val="0"/>
            <c:bubble3D val="0"/>
            <c:spPr>
              <a:pattFill prst="dkUpDiag">
                <a:fgClr>
                  <a:srgbClr val="AFABAB"/>
                </a:fgClr>
                <a:bgClr>
                  <a:schemeClr val="bg1"/>
                </a:bgClr>
              </a:patt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57-9D46-A46E-68738C39AC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57-9D46-A46E-68738C39AC90}"/>
              </c:ext>
            </c:extLst>
          </c:dPt>
          <c:cat>
            <c:strRef>
              <c:f>'HE-CE'!$B$68:$F$68</c:f>
              <c:strCache>
                <c:ptCount val="5"/>
                <c:pt idx="0">
                  <c:v>Perf-Opt ($)</c:v>
                </c:pt>
                <c:pt idx="1">
                  <c:v>Acc-Opt ($)</c:v>
                </c:pt>
                <c:pt idx="2">
                  <c:v>Perf-Opt($$$)</c:v>
                </c:pt>
                <c:pt idx="3">
                  <c:v>Acc-Opt ($$$)</c:v>
                </c:pt>
                <c:pt idx="4">
                  <c:v>MegIS ($)</c:v>
                </c:pt>
              </c:strCache>
            </c:strRef>
          </c:cat>
          <c:val>
            <c:numRef>
              <c:f>'HE-CE'!$B$69:$F$69</c:f>
              <c:numCache>
                <c:formatCode>General</c:formatCode>
                <c:ptCount val="5"/>
                <c:pt idx="0">
                  <c:v>1</c:v>
                </c:pt>
                <c:pt idx="1">
                  <c:v>0.81323741847576647</c:v>
                </c:pt>
                <c:pt idx="2">
                  <c:v>6.8304056727777489</c:v>
                </c:pt>
                <c:pt idx="3">
                  <c:v>2.2454299190556797</c:v>
                </c:pt>
                <c:pt idx="4">
                  <c:v>16.175597899481339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7-9D46-A46E-68738C39A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3962672"/>
        <c:axId val="1234089872"/>
      </c:barChart>
      <c:catAx>
        <c:axId val="1233962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234089872"/>
        <c:crosses val="autoZero"/>
        <c:auto val="1"/>
        <c:lblAlgn val="ctr"/>
        <c:lblOffset val="100"/>
        <c:noMultiLvlLbl val="0"/>
      </c:catAx>
      <c:valAx>
        <c:axId val="123408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233962672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77496267223978E-2"/>
          <c:y val="0.17493390665025657"/>
          <c:w val="0.90489957735231141"/>
          <c:h val="0.66354582503344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motivation!$B$73</c:f>
              <c:strCache>
                <c:ptCount val="1"/>
                <c:pt idx="0">
                  <c:v>No I/O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motivation!$C$72:$D$72</c:f>
              <c:numCache>
                <c:formatCode>General</c:formatCode>
                <c:ptCount val="2"/>
                <c:pt idx="0">
                  <c:v>0.7</c:v>
                </c:pt>
                <c:pt idx="1">
                  <c:v>1.4</c:v>
                </c:pt>
              </c:numCache>
            </c:numRef>
          </c:cat>
          <c:val>
            <c:numRef>
              <c:f>motivation!$C$73:$D$73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A-5848-86AF-BDBB6922D04B}"/>
            </c:ext>
          </c:extLst>
        </c:ser>
        <c:ser>
          <c:idx val="1"/>
          <c:order val="1"/>
          <c:tx>
            <c:strRef>
              <c:f>motivation!$B$74</c:f>
              <c:strCache>
                <c:ptCount val="1"/>
                <c:pt idx="0">
                  <c:v>Performance-Optimized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motivation!$C$72:$D$72</c:f>
              <c:numCache>
                <c:formatCode>General</c:formatCode>
                <c:ptCount val="2"/>
                <c:pt idx="0">
                  <c:v>0.7</c:v>
                </c:pt>
                <c:pt idx="1">
                  <c:v>1.4</c:v>
                </c:pt>
              </c:numCache>
            </c:numRef>
          </c:cat>
          <c:val>
            <c:numRef>
              <c:f>motivation!$C$74:$D$74</c:f>
              <c:numCache>
                <c:formatCode>General</c:formatCode>
                <c:ptCount val="2"/>
                <c:pt idx="0">
                  <c:v>0.31054429639988518</c:v>
                </c:pt>
                <c:pt idx="1">
                  <c:v>0.24298513292018692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A-5848-86AF-BDBB6922D04B}"/>
            </c:ext>
          </c:extLst>
        </c:ser>
        <c:ser>
          <c:idx val="2"/>
          <c:order val="2"/>
          <c:tx>
            <c:strRef>
              <c:f>motivation!$B$75</c:f>
              <c:strCache>
                <c:ptCount val="1"/>
                <c:pt idx="0">
                  <c:v>Cost-Optimized</c:v>
                </c:pt>
              </c:strCache>
            </c:strRef>
          </c:tx>
          <c:spPr>
            <a:solidFill>
              <a:schemeClr val="accent3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motivation!$C$72:$D$72</c:f>
              <c:numCache>
                <c:formatCode>General</c:formatCode>
                <c:ptCount val="2"/>
                <c:pt idx="0">
                  <c:v>0.7</c:v>
                </c:pt>
                <c:pt idx="1">
                  <c:v>1.4</c:v>
                </c:pt>
              </c:numCache>
            </c:numRef>
          </c:cat>
          <c:val>
            <c:numRef>
              <c:f>motivation!$C$75:$D$75</c:f>
              <c:numCache>
                <c:formatCode>General</c:formatCode>
                <c:ptCount val="2"/>
                <c:pt idx="0">
                  <c:v>3.6270438286608968E-2</c:v>
                </c:pt>
                <c:pt idx="1">
                  <c:v>2.5495718440097966E-2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A-5848-86AF-BDBB6922D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6334511"/>
        <c:axId val="256213551"/>
      </c:barChart>
      <c:catAx>
        <c:axId val="25633451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56213551"/>
        <c:crosses val="autoZero"/>
        <c:auto val="1"/>
        <c:lblAlgn val="ctr"/>
        <c:lblOffset val="100"/>
        <c:noMultiLvlLbl val="0"/>
      </c:catAx>
      <c:valAx>
        <c:axId val="2562135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56334511"/>
        <c:crosses val="autoZero"/>
        <c:crossBetween val="between"/>
      </c:valAx>
      <c:spPr>
        <a:noFill/>
        <a:ln w="15875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7.872699984734885E-2"/>
          <c:y val="2.3694722420369251E-2"/>
          <c:w val="0.9074020348149513"/>
          <c:h val="0.10956974488682195"/>
        </c:manualLayout>
      </c:layout>
      <c:overlay val="0"/>
      <c:spPr>
        <a:noFill/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orbel" panose="020B0503020204020204" pitchFamily="34" charset="0"/>
        </a:defRPr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25793742743349E-2"/>
          <c:y val="5.9995147121564597E-2"/>
          <c:w val="0.90515498445314735"/>
          <c:h val="0.76458073674254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motivation!$B$47</c:f>
              <c:strCache>
                <c:ptCount val="1"/>
                <c:pt idx="0">
                  <c:v>SSD-C</c:v>
                </c:pt>
              </c:strCache>
            </c:strRef>
          </c:tx>
          <c:spPr>
            <a:solidFill>
              <a:srgbClr val="7030A0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motivation!$C$46:$D$46</c:f>
              <c:numCache>
                <c:formatCode>General</c:formatCode>
                <c:ptCount val="2"/>
                <c:pt idx="0">
                  <c:v>0.7</c:v>
                </c:pt>
                <c:pt idx="1">
                  <c:v>1.4</c:v>
                </c:pt>
              </c:numCache>
            </c:numRef>
          </c:cat>
          <c:val>
            <c:numRef>
              <c:f>motivation!$C$47:$D$47</c:f>
              <c:numCache>
                <c:formatCode>General</c:formatCode>
                <c:ptCount val="2"/>
                <c:pt idx="0">
                  <c:v>3.6270438286608968E-2</c:v>
                </c:pt>
                <c:pt idx="1">
                  <c:v>2.5495718440097966E-2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D-0A47-93B6-D89EB01E739E}"/>
            </c:ext>
          </c:extLst>
        </c:ser>
        <c:ser>
          <c:idx val="1"/>
          <c:order val="1"/>
          <c:tx>
            <c:strRef>
              <c:f>motivation!$B$48</c:f>
              <c:strCache>
                <c:ptCount val="1"/>
                <c:pt idx="0">
                  <c:v>SSD-P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motivation!$C$46:$D$46</c:f>
              <c:numCache>
                <c:formatCode>General</c:formatCode>
                <c:ptCount val="2"/>
                <c:pt idx="0">
                  <c:v>0.7</c:v>
                </c:pt>
                <c:pt idx="1">
                  <c:v>1.4</c:v>
                </c:pt>
              </c:numCache>
            </c:numRef>
          </c:cat>
          <c:val>
            <c:numRef>
              <c:f>motivation!$C$48:$D$48</c:f>
              <c:numCache>
                <c:formatCode>General</c:formatCode>
                <c:ptCount val="2"/>
                <c:pt idx="0">
                  <c:v>0.31054429639988518</c:v>
                </c:pt>
                <c:pt idx="1">
                  <c:v>0.24298513292018692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D-0A47-93B6-D89EB01E739E}"/>
            </c:ext>
          </c:extLst>
        </c:ser>
        <c:ser>
          <c:idx val="2"/>
          <c:order val="2"/>
          <c:tx>
            <c:strRef>
              <c:f>motivation!$B$49</c:f>
              <c:strCache>
                <c:ptCount val="1"/>
                <c:pt idx="0">
                  <c:v>No-I/O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numRef>
              <c:f>motivation!$C$46:$D$46</c:f>
              <c:numCache>
                <c:formatCode>General</c:formatCode>
                <c:ptCount val="2"/>
                <c:pt idx="0">
                  <c:v>0.7</c:v>
                </c:pt>
                <c:pt idx="1">
                  <c:v>1.4</c:v>
                </c:pt>
              </c:numCache>
            </c:numRef>
          </c:cat>
          <c:val>
            <c:numRef>
              <c:f>motivation!$C$49:$D$49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D-0A47-93B6-D89EB01E7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01407"/>
        <c:axId val="260002687"/>
      </c:barChart>
      <c:catAx>
        <c:axId val="21710140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60002687"/>
        <c:crosses val="autoZero"/>
        <c:auto val="1"/>
        <c:lblAlgn val="ctr"/>
        <c:lblOffset val="100"/>
        <c:noMultiLvlLbl val="0"/>
      </c:catAx>
      <c:valAx>
        <c:axId val="26000268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17101407"/>
        <c:crosses val="autoZero"/>
        <c:crossBetween val="between"/>
        <c:majorUnit val="0.2"/>
        <c:minorUnit val="0.1"/>
      </c:valAx>
      <c:spPr>
        <a:noFill/>
        <a:ln w="15875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9-094A-9156-BF3B334B215C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9-094A-9156-BF3B334B215C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F9-094A-9156-BF3B334B215C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094A-9156-BF3B334B21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C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9-094A-9156-BF3B334B215C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9-094A-9156-BF3B334B215C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F9-094A-9156-BF3B334B215C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094A-9156-BF3B334B21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C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9-094A-9156-BF3B334B215C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9-094A-9156-BF3B334B215C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F9-094A-9156-BF3B334B215C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094A-9156-BF3B334B21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C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3794452531705"/>
          <c:y val="0.4720811877737654"/>
          <c:w val="0.78471736236717449"/>
          <c:h val="0.51805209680702957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ABD1F4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F9-094A-9156-BF3B334B215C}"/>
              </c:ext>
            </c:extLst>
          </c:dPt>
          <c:dPt>
            <c:idx val="1"/>
            <c:bubble3D val="0"/>
            <c:spPr>
              <a:solidFill>
                <a:srgbClr val="8BB778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F9-094A-9156-BF3B334B215C}"/>
              </c:ext>
            </c:extLst>
          </c:dPt>
          <c:dPt>
            <c:idx val="2"/>
            <c:bubble3D val="0"/>
            <c:spPr>
              <a:solidFill>
                <a:srgbClr val="ED8682"/>
              </a:solidFill>
              <a:ln w="15875">
                <a:solidFill>
                  <a:schemeClr val="tx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F9-094A-9156-BF3B334B215C}"/>
              </c:ext>
            </c:extLst>
          </c:dPt>
          <c:dLbls>
            <c:delete val="1"/>
          </c:dLbls>
          <c:cat>
            <c:strRef>
              <c:f>Sheet1!$A$5:$A$7</c:f>
              <c:strCache>
                <c:ptCount val="3"/>
                <c:pt idx="0">
                  <c:v>Species#1</c:v>
                </c:pt>
                <c:pt idx="1">
                  <c:v>Species#2</c:v>
                </c:pt>
                <c:pt idx="2">
                  <c:v>Species#3</c:v>
                </c:pt>
              </c:strCache>
            </c:strRef>
          </c:cat>
          <c:val>
            <c:numRef>
              <c:f>Sheet1!$B$5:$B$7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9-094A-9156-BF3B334B215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ambria" panose="02040503050406030204" pitchFamily="18" charset="0"/>
        </a:defRPr>
      </a:pPr>
      <a:endParaRPr lang="en-C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6992707574137"/>
          <c:y val="0.10317777962036945"/>
          <c:w val="0.85448975838048125"/>
          <c:h val="0.7176190650831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'main-result-sweep-inputs'!$J$34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'main-result-sweep-inputs'!$K$34:$N$34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5-8B46-BE30-D3E8ED01EA75}"/>
            </c:ext>
          </c:extLst>
        </c:ser>
        <c:ser>
          <c:idx val="1"/>
          <c:order val="1"/>
          <c:tx>
            <c:strRef>
              <c:f>'main-result-sweep-inputs'!$J$35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AFA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'main-result-sweep-inputs'!$K$35:$N$35</c:f>
              <c:numCache>
                <c:formatCode>General</c:formatCode>
                <c:ptCount val="4"/>
                <c:pt idx="0">
                  <c:v>0.43101117604194944</c:v>
                </c:pt>
                <c:pt idx="1">
                  <c:v>0.3892054209824598</c:v>
                </c:pt>
                <c:pt idx="2">
                  <c:v>0.35038535632254342</c:v>
                </c:pt>
                <c:pt idx="3">
                  <c:v>0.3888103225325622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5-8B46-BE30-D3E8ED01EA75}"/>
            </c:ext>
          </c:extLst>
        </c:ser>
        <c:ser>
          <c:idx val="6"/>
          <c:order val="2"/>
          <c:tx>
            <c:strRef>
              <c:f>'main-result-sweep-inputs'!$J$40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'main-result-sweep-inputs'!$K$40:$N$40</c:f>
              <c:numCache>
                <c:formatCode>General</c:formatCode>
                <c:ptCount val="4"/>
                <c:pt idx="0">
                  <c:v>5.3489373604272759</c:v>
                </c:pt>
                <c:pt idx="1">
                  <c:v>5.6406004275875681</c:v>
                </c:pt>
                <c:pt idx="2">
                  <c:v>6.3870588989342778</c:v>
                </c:pt>
                <c:pt idx="3">
                  <c:v>5.7760541542036146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5-8B46-BE30-D3E8ED01E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47119812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CH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86992707574137"/>
          <c:y val="0.10317777962036945"/>
          <c:w val="0.85448975838048125"/>
          <c:h val="0.7176190650831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'main-result-sweep-inputs'!$J$34</c:f>
              <c:strCache>
                <c:ptCount val="1"/>
                <c:pt idx="0">
                  <c:v>P-Opt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'main-result-sweep-inputs'!$K$34:$N$34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F-E343-BA74-BD9A30509537}"/>
            </c:ext>
          </c:extLst>
        </c:ser>
        <c:ser>
          <c:idx val="1"/>
          <c:order val="1"/>
          <c:tx>
            <c:strRef>
              <c:f>'main-result-sweep-inputs'!$J$35</c:f>
              <c:strCache>
                <c:ptCount val="1"/>
                <c:pt idx="0">
                  <c:v>A-Opt</c:v>
                </c:pt>
              </c:strCache>
            </c:strRef>
          </c:tx>
          <c:spPr>
            <a:solidFill>
              <a:srgbClr val="AFABAB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'main-result-sweep-inputs'!$K$35:$N$35</c:f>
              <c:numCache>
                <c:formatCode>General</c:formatCode>
                <c:ptCount val="4"/>
                <c:pt idx="0">
                  <c:v>0.43101117604194944</c:v>
                </c:pt>
                <c:pt idx="1">
                  <c:v>0.3892054209824598</c:v>
                </c:pt>
                <c:pt idx="2">
                  <c:v>0.35038535632254342</c:v>
                </c:pt>
                <c:pt idx="3">
                  <c:v>0.3888103225325622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F-E343-BA74-BD9A30509537}"/>
            </c:ext>
          </c:extLst>
        </c:ser>
        <c:ser>
          <c:idx val="6"/>
          <c:order val="2"/>
          <c:tx>
            <c:strRef>
              <c:f>'main-result-sweep-inputs'!$J$40</c:f>
              <c:strCache>
                <c:ptCount val="1"/>
                <c:pt idx="0">
                  <c:v>MS</c:v>
                </c:pt>
              </c:strCache>
            </c:strRef>
          </c:tx>
          <c:spPr>
            <a:solidFill>
              <a:srgbClr val="70AD47">
                <a:lumMod val="20000"/>
                <a:lumOff val="80000"/>
              </a:srgbClr>
            </a:solidFill>
            <a:ln w="158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'main-result-sweep-inputs'!$K$33:$N$33</c:f>
              <c:strCache>
                <c:ptCount val="4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  <c:pt idx="3">
                  <c:v>GMean</c:v>
                </c:pt>
              </c:strCache>
            </c:strRef>
          </c:cat>
          <c:val>
            <c:numRef>
              <c:f>'main-result-sweep-inputs'!$K$40:$N$40</c:f>
              <c:numCache>
                <c:formatCode>General</c:formatCode>
                <c:ptCount val="4"/>
                <c:pt idx="0">
                  <c:v>5.3489373604272759</c:v>
                </c:pt>
                <c:pt idx="1">
                  <c:v>5.6406004275875681</c:v>
                </c:pt>
                <c:pt idx="2">
                  <c:v>6.3870588989342778</c:v>
                </c:pt>
                <c:pt idx="3">
                  <c:v>5.7760541542036146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BF-E343-BA74-BD9A30509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1198127"/>
        <c:axId val="1481897247"/>
      </c:barChart>
      <c:catAx>
        <c:axId val="47119812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CH"/>
          </a:p>
        </c:txPr>
        <c:crossAx val="1481897247"/>
        <c:crosses val="autoZero"/>
        <c:auto val="1"/>
        <c:lblAlgn val="ctr"/>
        <c:lblOffset val="100"/>
        <c:noMultiLvlLbl val="0"/>
      </c:catAx>
      <c:valAx>
        <c:axId val="1481897247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471198127"/>
        <c:crosses val="autoZero"/>
        <c:crossBetween val="between"/>
        <c:majorUnit val="1"/>
        <c:minorUnit val="0.5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</a:defRPr>
      </a:pPr>
      <a:endParaRPr lang="en-C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6/30/24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I am Nika, and today, I will talk about</a:t>
            </a:r>
          </a:p>
          <a:p>
            <a:r>
              <a:rPr lang="en-US" dirty="0"/>
              <a:t>MegIS: High-Performance, Energy-Efficient, and Low-Cost Metagenomic Analysis</a:t>
            </a:r>
            <a:br>
              <a:rPr lang="en-US" dirty="0"/>
            </a:br>
            <a:r>
              <a:rPr lang="en-US" dirty="0"/>
              <a:t>with In-Storage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62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While In-Storage Processing (ISP) can be a promising direction to achieve our goal by processing data directly inside the storage device,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2400" b="1" dirty="0">
                <a:solidFill>
                  <a:srgbClr val="C00000"/>
                </a:solidFill>
              </a:rPr>
              <a:t>none of the existing approaches </a:t>
            </a:r>
            <a:r>
              <a:rPr lang="en-GB" sz="2400" dirty="0"/>
              <a:t>can be effectively implemented </a:t>
            </a:r>
          </a:p>
          <a:p>
            <a:pPr marL="0" indent="0">
              <a:lnSpc>
                <a:spcPct val="70000"/>
              </a:lnSpc>
              <a:spcAft>
                <a:spcPts val="1500"/>
              </a:spcAft>
              <a:buNone/>
            </a:pPr>
            <a:r>
              <a:rPr lang="en-GB" sz="2400" dirty="0"/>
              <a:t>as an ISP system due to </a:t>
            </a:r>
            <a:r>
              <a:rPr lang="en-GB" sz="2400" b="1" dirty="0">
                <a:solidFill>
                  <a:srgbClr val="C00000"/>
                </a:solidFill>
              </a:rPr>
              <a:t>limited hardware </a:t>
            </a:r>
            <a:r>
              <a:rPr lang="en-GB" sz="2400" dirty="0"/>
              <a:t>resources in the SSD such as </a:t>
            </a:r>
          </a:p>
          <a:p>
            <a:pPr lvl="1">
              <a:lnSpc>
                <a:spcPct val="70000"/>
              </a:lnSpc>
              <a:spcAft>
                <a:spcPts val="1000"/>
              </a:spcAft>
            </a:pPr>
            <a:r>
              <a:rPr lang="en-GB" dirty="0"/>
              <a:t>Long </a:t>
            </a:r>
            <a:r>
              <a:rPr lang="en-GB" b="1" dirty="0">
                <a:solidFill>
                  <a:srgbClr val="E04F39"/>
                </a:solidFill>
              </a:rPr>
              <a:t>latency of NAND flash </a:t>
            </a:r>
            <a:r>
              <a:rPr lang="en-GB" dirty="0"/>
              <a:t>chips</a:t>
            </a:r>
          </a:p>
          <a:p>
            <a:pPr lvl="1">
              <a:lnSpc>
                <a:spcPct val="70000"/>
              </a:lnSpc>
              <a:spcAft>
                <a:spcPts val="1000"/>
              </a:spcAft>
            </a:pPr>
            <a:r>
              <a:rPr lang="en-GB" dirty="0"/>
              <a:t>Limited </a:t>
            </a:r>
            <a:r>
              <a:rPr lang="en-GB" b="1" dirty="0">
                <a:solidFill>
                  <a:srgbClr val="E04F39"/>
                </a:solidFill>
              </a:rPr>
              <a:t>DRAM capacity</a:t>
            </a:r>
            <a:r>
              <a:rPr lang="en-GB" dirty="0">
                <a:solidFill>
                  <a:srgbClr val="E04F39"/>
                </a:solidFill>
              </a:rPr>
              <a:t> </a:t>
            </a:r>
            <a:r>
              <a:rPr lang="en-GB" dirty="0"/>
              <a:t>inside the SSD</a:t>
            </a:r>
          </a:p>
          <a:p>
            <a:pPr lvl="1">
              <a:lnSpc>
                <a:spcPct val="70000"/>
              </a:lnSpc>
              <a:spcAft>
                <a:spcPts val="1000"/>
              </a:spcAft>
            </a:pPr>
            <a:r>
              <a:rPr lang="en-GB" dirty="0"/>
              <a:t>And its limited bandwidth</a:t>
            </a:r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Which is the first </a:t>
            </a:r>
            <a:r>
              <a:rPr lang="en-GB" dirty="0"/>
              <a:t>in-storage processing system for end-to-end metagenomic analysis </a:t>
            </a:r>
          </a:p>
          <a:p>
            <a:r>
              <a:rPr lang="en-GB" dirty="0"/>
              <a:t>The key idea of </a:t>
            </a:r>
            <a:r>
              <a:rPr lang="en-GB" dirty="0" err="1"/>
              <a:t>megis</a:t>
            </a:r>
            <a:r>
              <a:rPr lang="en-GB" dirty="0"/>
              <a:t> is </a:t>
            </a:r>
            <a:r>
              <a:rPr lang="en-CH" sz="1200" b="1" dirty="0">
                <a:solidFill>
                  <a:srgbClr val="1982C3"/>
                </a:solidFill>
              </a:rPr>
              <a:t>Cooperative ISP for metagenomics</a:t>
            </a:r>
          </a:p>
          <a:p>
            <a:r>
              <a:rPr lang="en-CH" dirty="0"/>
              <a:t>Which is enabled </a:t>
            </a:r>
            <a:r>
              <a:rPr lang="en-GB" dirty="0"/>
              <a:t>by a synergistic hardware/software co-design between the storage system and the host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9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60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To (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effectLst/>
                <a:latin typeface="Arial" panose="020B0604020202020204" pitchFamily="34" charset="0"/>
              </a:rPr>
              <a:t>) leverage and (ii) orchestrate the capabilities of both systems,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megis</a:t>
            </a:r>
            <a:r>
              <a:rPr lang="en-GB" b="0" i="0" dirty="0">
                <a:effectLst/>
                <a:latin typeface="Arial" panose="020B0604020202020204" pitchFamily="34" charset="0"/>
              </a:rPr>
              <a:t> includes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hw</a:t>
            </a:r>
            <a:r>
              <a:rPr lang="en-GB" b="0" i="0" dirty="0">
                <a:effectLst/>
                <a:latin typeface="Arial" panose="020B0604020202020204" pitchFamily="34" charset="0"/>
              </a:rPr>
              <a:t>/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sw</a:t>
            </a:r>
            <a:r>
              <a:rPr lang="en-GB" b="0" i="0" dirty="0">
                <a:effectLst/>
                <a:latin typeface="Arial" panose="020B0604020202020204" pitchFamily="34" charset="0"/>
              </a:rPr>
              <a:t> co-design in 5 directions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03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8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0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3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6 mins until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Metagenomics: Study of genome sequences of diverse organisms within a shared environment (e.g., blood, ocean, soil)</a:t>
            </a:r>
          </a:p>
          <a:p>
            <a:endParaRPr lang="en-GB" dirty="0"/>
          </a:p>
          <a:p>
            <a:r>
              <a:rPr lang="en-GB" dirty="0"/>
              <a:t>Metagenomics overcomes the limitations of traditional genomics</a:t>
            </a:r>
          </a:p>
          <a:p>
            <a:r>
              <a:rPr lang="en-GB" dirty="0"/>
              <a:t>Because it </a:t>
            </a:r>
            <a:r>
              <a:rPr lang="en-GB" sz="1200" dirty="0"/>
              <a:t>bypasses the need for culturing individual species in isolation, </a:t>
            </a:r>
          </a:p>
          <a:p>
            <a:endParaRPr lang="en-GB" sz="1200" dirty="0"/>
          </a:p>
          <a:p>
            <a:r>
              <a:rPr lang="en-GB" sz="1200" dirty="0"/>
              <a:t>which is not feasible in many important clinical and environmental use cases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9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MegIS works with lexicographically-sorted data structures to avoid expensive random accesses to the SSD</a:t>
            </a:r>
          </a:p>
          <a:p>
            <a:r>
              <a:rPr lang="en-GB" dirty="0"/>
              <a:t>Therefore, to prepare the input queries, MegIS 1) extracts k-mers from the sample,</a:t>
            </a:r>
          </a:p>
          <a:p>
            <a:r>
              <a:rPr lang="en-GB" dirty="0"/>
              <a:t> 2) sorts the k-mers</a:t>
            </a:r>
          </a:p>
          <a:p>
            <a:endParaRPr lang="en-GB" dirty="0"/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We execute this step in the host system for three reasons.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First, this step benefits from the relatively larger DRAM and more powerful computation resources in the host.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Second, due to the large host-side DRAM, performing this step in the host leads to significantly fewer writes to the flash chips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Third, by leveraging the host system for this step, we enable pipelining and overlapping Step 1 with</a:t>
            </a: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Step 2 (which searches the large, low-reuse database).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To efficiently execute Step 1 on the host system, we need to ensure that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First, partitioning the application between the host and the SSD does not incur significant overheads due to data transfer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orbel" panose="020B0503020204020204" pitchFamily="34" charset="0"/>
              </a:rPr>
              <a:t>Second, minimize performance and lifetime overheads </a:t>
            </a:r>
            <a:r>
              <a:rPr lang="en-GB" sz="1200" b="1" dirty="0">
                <a:solidFill>
                  <a:srgbClr val="8A65D6"/>
                </a:solidFill>
                <a:latin typeface="Corbel" panose="020B0503020204020204" pitchFamily="34" charset="0"/>
              </a:rPr>
              <a:t>even when the host DRAM cannot hold all the extracted query k-mers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4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To this end, </a:t>
            </a:r>
            <a:r>
              <a:rPr lang="en-GB" b="0" i="0" dirty="0">
                <a:effectLst/>
                <a:latin typeface="Arial" panose="020B0604020202020204" pitchFamily="34" charset="0"/>
              </a:rPr>
              <a:t>we design an input processing scheme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That extracts k-mers from the sample and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divides the k-mers into independent partitions, each corresponding to an alphabetical range.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This enables overlapping the sorting on one partition with transfer and operations of its previous partitions. 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r>
              <a:rPr lang="en-US" dirty="0"/>
              <a:t>Second, for scenarios where even host DRAM is not large enough to buffer all query k-mers,</a:t>
            </a:r>
          </a:p>
          <a:p>
            <a:r>
              <a:rPr lang="en-US" dirty="0"/>
              <a:t>the fact that these partitions are independent allows </a:t>
            </a:r>
            <a:r>
              <a:rPr lang="en-US" dirty="0" err="1"/>
              <a:t>megis</a:t>
            </a:r>
            <a:r>
              <a:rPr lang="en-US" dirty="0"/>
              <a:t> to pin some partitions to the host dram</a:t>
            </a:r>
          </a:p>
          <a:p>
            <a:r>
              <a:rPr lang="en-US" dirty="0"/>
              <a:t>and pin the others to the SSD. This way, </a:t>
            </a:r>
            <a:r>
              <a:rPr lang="en-US" dirty="0" err="1"/>
              <a:t>megis</a:t>
            </a:r>
            <a:r>
              <a:rPr lang="en-US" dirty="0"/>
              <a:t> can</a:t>
            </a:r>
          </a:p>
          <a:p>
            <a:r>
              <a:rPr lang="en-US" dirty="0"/>
              <a:t>avoid unnecessary movement of k-mers due to page swaps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9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2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Step 2, MegIS finds the species present in the sample</a:t>
            </a:r>
          </a:p>
          <a:p>
            <a:r>
              <a:rPr lang="en-GB" dirty="0"/>
              <a:t>by 1) </a:t>
            </a:r>
            <a:r>
              <a:rPr lang="en-GB" dirty="0">
                <a:latin typeface="Corbel" panose="020B0503020204020204" pitchFamily="34" charset="0"/>
              </a:rPr>
              <a:t>Identifying the </a:t>
            </a:r>
            <a:r>
              <a:rPr lang="en-GB" b="1" dirty="0">
                <a:solidFill>
                  <a:schemeClr val="accent2"/>
                </a:solidFill>
                <a:latin typeface="Corbel" panose="020B0503020204020204" pitchFamily="34" charset="0"/>
              </a:rPr>
              <a:t>intersecting k-mers </a:t>
            </a:r>
            <a:r>
              <a:rPr lang="en-GB" dirty="0">
                <a:latin typeface="Corbel" panose="020B0503020204020204" pitchFamily="34" charset="0"/>
              </a:rPr>
              <a:t>between the query k-mers and the database</a:t>
            </a:r>
          </a:p>
          <a:p>
            <a:r>
              <a:rPr lang="en-GB" dirty="0"/>
              <a:t>and 2) </a:t>
            </a:r>
            <a:r>
              <a:rPr lang="en-GB" dirty="0">
                <a:latin typeface="Corbel" panose="020B0503020204020204" pitchFamily="34" charset="0"/>
              </a:rPr>
              <a:t>Retrieve the </a:t>
            </a:r>
            <a:r>
              <a:rPr lang="en-GB" b="1" dirty="0">
                <a:solidFill>
                  <a:schemeClr val="accent2"/>
                </a:solidFill>
                <a:latin typeface="Corbel" panose="020B0503020204020204" pitchFamily="34" charset="0"/>
              </a:rPr>
              <a:t>taxonomic IDs</a:t>
            </a:r>
            <a:r>
              <a:rPr lang="en-GB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latin typeface="Corbel" panose="020B0503020204020204" pitchFamily="34" charset="0"/>
              </a:rPr>
              <a:t>of intersecting k-mers</a:t>
            </a:r>
          </a:p>
          <a:p>
            <a:endParaRPr lang="en-GB" dirty="0"/>
          </a:p>
          <a:p>
            <a:r>
              <a:rPr lang="en-GB" dirty="0"/>
              <a:t>We perform this step inside the SSD since it requires streaming the</a:t>
            </a:r>
          </a:p>
          <a:p>
            <a:r>
              <a:rPr lang="en-GB" dirty="0"/>
              <a:t>large database with low reuse and involves only lightweight computation. </a:t>
            </a:r>
          </a:p>
          <a:p>
            <a:endParaRPr lang="en-GB" dirty="0"/>
          </a:p>
          <a:p>
            <a:r>
              <a:rPr lang="en-GB" dirty="0"/>
              <a:t>To efficiently execute this step in the SSD, </a:t>
            </a:r>
          </a:p>
          <a:p>
            <a:r>
              <a:rPr lang="en-GB" dirty="0"/>
              <a:t>MegIS should leverage the full internal bandwidth without requiring expensive hardware resources inside the SSD</a:t>
            </a:r>
          </a:p>
          <a:p>
            <a:r>
              <a:rPr lang="en-GB" dirty="0"/>
              <a:t>(e.g., large internal DRAM size/bandwidth and costly logic units).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3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Relying solely on the SSD’s internal DRAM to buffer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Database k-mers that are stored in the NAND flash chips and accessed at full channel bandwidth,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query k-mers from the host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and buffering the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During in-storage processing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can pressure the valuable internal DRAM bandwidth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81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&lt;9.5 mins&gt;</a:t>
            </a:r>
          </a:p>
          <a:p>
            <a:r>
              <a:rPr lang="en-GB" dirty="0"/>
              <a:t>To address this challenge, we adopt an approach that</a:t>
            </a:r>
          </a:p>
          <a:p>
            <a:r>
              <a:rPr lang="en-GB" dirty="0"/>
              <a:t>processes data directly from flash chips without buffering it in internal DRAM.</a:t>
            </a:r>
          </a:p>
          <a:p>
            <a:endParaRPr lang="en-GB" dirty="0"/>
          </a:p>
          <a:p>
            <a:r>
              <a:rPr lang="en-GB" dirty="0"/>
              <a:t>we utilize key features of MegIS to determine the minimum required buffer size.</a:t>
            </a:r>
          </a:p>
          <a:p>
            <a:r>
              <a:rPr lang="en-GB" dirty="0"/>
              <a:t>This approach allows MegIS to compute directly on the flash data stream using only two registers, thus maintaining a low cost.</a:t>
            </a:r>
          </a:p>
          <a:p>
            <a:endParaRPr lang="en-GB" dirty="0"/>
          </a:p>
          <a:p>
            <a:r>
              <a:rPr lang="en-GB" dirty="0"/>
              <a:t>Finally, we write the intersecting K-mers to the SSD DRAM to be </a:t>
            </a:r>
            <a:r>
              <a:rPr lang="en-GB" dirty="0" err="1"/>
              <a:t>analyzed</a:t>
            </a:r>
            <a:r>
              <a:rPr lang="en-GB" dirty="0"/>
              <a:t> in the next step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7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Storing this information for many species can be space-inefficient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Therefore,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some approaches provide data structures to encode the k-mer information in a space-efficient manner.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Despite the benefits, these approaches typically require many pointer-chasing operations for each lookup.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Performing these operations inside the SSD is challenging due to large latency of NAND flash chips</a:t>
            </a:r>
          </a:p>
          <a:p>
            <a:endParaRPr lang="en-CH" dirty="0"/>
          </a:p>
          <a:p>
            <a:endParaRPr lang="en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We provide an intermediate approach, </a:t>
            </a:r>
            <a:r>
              <a:rPr lang="en-CH" sz="1200" b="1" dirty="0">
                <a:latin typeface="Corbel" panose="020B0503020204020204" pitchFamily="34" charset="0"/>
              </a:rPr>
              <a:t>K-mer Sketch Streaming </a:t>
            </a:r>
            <a:r>
              <a:rPr lang="en-GB" b="0" i="0" dirty="0">
                <a:effectLst/>
                <a:latin typeface="Arial" panose="020B0604020202020204" pitchFamily="34" charset="0"/>
              </a:rPr>
              <a:t>that is optimized for in-storage processing</a:t>
            </a:r>
          </a:p>
          <a:p>
            <a:endParaRPr lang="en-CH" dirty="0"/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KSS leads to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significantly smaller data structures compared to the baseline tables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but is still larger compared to state-of-the-art compact structures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rgbClr val="629B3C"/>
                </a:solidFill>
                <a:effectLst/>
                <a:latin typeface="Corbel" panose="020B0503020204020204" pitchFamily="34" charset="0"/>
              </a:rPr>
              <a:t>However, it is much more suitable for ISP due to its more efficient streaming accesses</a:t>
            </a:r>
            <a:endParaRPr lang="en-GB" sz="1800" b="1" i="1" dirty="0">
              <a:solidFill>
                <a:srgbClr val="629B3C"/>
              </a:solidFill>
              <a:latin typeface="Corbel" panose="020B0503020204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68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Storing this information for many species can be space-inefficient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Therefore,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some approaches provide data structures to encode the k-mer information in a space-efficient manner.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Despite the benefits, these approaches typically require many pointer-chasing operations for each lookup.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Performing these operations inside the SSD is challenging due to large latency of NAND flash chips</a:t>
            </a:r>
          </a:p>
          <a:p>
            <a:endParaRPr lang="en-CH" dirty="0"/>
          </a:p>
          <a:p>
            <a:endParaRPr lang="en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effectLst/>
                <a:latin typeface="Arial" panose="020B0604020202020204" pitchFamily="34" charset="0"/>
              </a:rPr>
              <a:t>We provide an intermediate approach, </a:t>
            </a:r>
            <a:r>
              <a:rPr lang="en-CH" sz="1200" b="1" dirty="0">
                <a:latin typeface="Corbel" panose="020B0503020204020204" pitchFamily="34" charset="0"/>
              </a:rPr>
              <a:t>K-mer Sketch Streaming </a:t>
            </a:r>
            <a:r>
              <a:rPr lang="en-GB" b="0" i="0" dirty="0">
                <a:effectLst/>
                <a:latin typeface="Arial" panose="020B0604020202020204" pitchFamily="34" charset="0"/>
              </a:rPr>
              <a:t>that is optimized for in-storage processing</a:t>
            </a:r>
          </a:p>
          <a:p>
            <a:endParaRPr lang="en-CH" dirty="0"/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KSS leads to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significantly smaller data structures compared to the baseline tables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but is still larger compared to state-of-the-art compact structures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rgbClr val="629B3C"/>
                </a:solidFill>
                <a:effectLst/>
                <a:latin typeface="Corbel" panose="020B0503020204020204" pitchFamily="34" charset="0"/>
              </a:rPr>
              <a:t>However, it is much more suitable for ISP due to its more efficient streaming accesses</a:t>
            </a:r>
            <a:endParaRPr lang="en-GB" sz="1800" b="1" i="1" dirty="0">
              <a:solidFill>
                <a:srgbClr val="629B3C"/>
              </a:solidFill>
              <a:latin typeface="Corbel" panose="020B0503020204020204" pitchFamily="34" charset="0"/>
            </a:endParaRP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76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7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Therefore, metagenomics has led to ground-breaking advances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many fields such as 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orbel" panose="020B0503020204020204" pitchFamily="34" charset="0"/>
              </a:rPr>
              <a:t>Precision medicine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orbel" panose="020B0503020204020204" pitchFamily="34" charset="0"/>
              </a:rPr>
              <a:t>Understanding microbial diversity of an environment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orbel" panose="020B0503020204020204" pitchFamily="34" charset="0"/>
              </a:rPr>
              <a:t>Discovering early warnings of communicable diseases</a:t>
            </a:r>
            <a:endParaRPr lang="en-CH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5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We model performance, energy, and power of the systems based on </a:t>
            </a:r>
            <a:br>
              <a:rPr lang="en-GB" dirty="0"/>
            </a:br>
            <a:r>
              <a:rPr lang="en-GB" b="0" i="0" dirty="0">
                <a:effectLst/>
                <a:latin typeface="Arial" panose="020B0604020202020204" pitchFamily="34" charset="0"/>
              </a:rPr>
              <a:t>the latency and throughput of each hardware-based and software-based component</a:t>
            </a:r>
          </a:p>
          <a:p>
            <a:endParaRPr lang="en-GB" dirty="0"/>
          </a:p>
          <a:p>
            <a:r>
              <a:rPr lang="en-GB" dirty="0"/>
              <a:t>We valuate the following baselines:</a:t>
            </a:r>
          </a:p>
          <a:p>
            <a:r>
              <a:rPr lang="en-GB" dirty="0"/>
              <a:t>...</a:t>
            </a:r>
          </a:p>
          <a:p>
            <a:endParaRPr lang="en-GB" dirty="0"/>
          </a:p>
          <a:p>
            <a:r>
              <a:rPr lang="en-GB" dirty="0"/>
              <a:t>We evaluate these tools on systems with cost-optimized and performance-optimized SSD configurations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28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We analyze the benefits of MegIS for samples with low, medium, and high genetic diversity,</a:t>
            </a:r>
          </a:p>
          <a:p>
            <a:r>
              <a:rPr lang="en-GB" dirty="0"/>
              <a:t>A</a:t>
            </a:r>
            <a:r>
              <a:rPr lang="en-CH" dirty="0"/>
              <a:t>nd here I am showing for a cost optimized-SSD</a:t>
            </a:r>
          </a:p>
          <a:p>
            <a:r>
              <a:rPr lang="en-CH" dirty="0"/>
              <a:t>We observe that compared to both P-Opt and A-Opt</a:t>
            </a:r>
          </a:p>
          <a:p>
            <a:pPr algn="l">
              <a:spcAft>
                <a:spcPts val="1000"/>
              </a:spcAft>
            </a:pPr>
            <a:r>
              <a:rPr lang="en-GB" sz="1200" b="0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speedups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44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63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Similarly, we evaluate megis compared to the pim baseline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and show that on systems with cost-optimized </a:t>
            </a:r>
          </a:p>
          <a:p>
            <a:r>
              <a:rPr lang="en-CH" dirty="0"/>
              <a:t>and performance-optimized ssds,</a:t>
            </a:r>
          </a:p>
          <a:p>
            <a:r>
              <a:rPr lang="en-CH" dirty="0"/>
              <a:t>MegiS significantly outperforms the PIM baseline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0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Next, we show megis's energy reduction on average accross different input sets and SSDs and observe that megis provides...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10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MegIS provides all these benefits while achieving high accuracy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Self-note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(copy from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arxiv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version):  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For the performance-optimized system, we calculate the cost of 1TB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DRAM to be roughly 7080 USD (8 x 128GB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230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]) and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SSD-P to be roughly 875 USD. For the performance-optimized system, we calculate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cost of 64GB DRAM to be roughly 312 USD (8 x 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231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],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assuming the same number of memory channels as the performance-optimized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system) and the cost of SSD-C to be roughly 346 USD. Note that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total storage system depends not only on the price of each SSD but also on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available interconnection slots in the systems, as systems typically have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fewer PCIe slots (needed for SSD-P) than SATA slots (needed for SSD-C).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  <a:p>
            <a:endParaRPr lang="en-CH" dirty="0"/>
          </a:p>
          <a:p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</a:rPr>
              <a:t>Self-note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(copy from </a:t>
            </a:r>
            <a:r>
              <a:rPr lang="en-GB" b="1" i="1" dirty="0" err="1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arxiv</a:t>
            </a:r>
            <a:r>
              <a:rPr lang="en-GB" b="1" i="1" dirty="0">
                <a:solidFill>
                  <a:srgbClr val="000000"/>
                </a:solidFill>
                <a:effectLst/>
                <a:latin typeface="Helvetica" pitchFamily="2" charset="0"/>
                <a:sym typeface="Wingdings" pitchFamily="2" charset="2"/>
              </a:rPr>
              <a:t> version):  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For the performance-optimized system, we calculate the cost of 1TB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DRAM to be roughly 7080 USD (8 x 128GB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230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]) and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SSD-P to be roughly 875 USD. For the performance-optimized system, we calculate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cost of 64GB DRAM to be roughly 312 USD (8 x 8GB modules [</a:t>
            </a:r>
            <a:r>
              <a:rPr lang="en-GB" i="1" dirty="0">
                <a:solidFill>
                  <a:srgbClr val="0000FF"/>
                </a:solidFill>
                <a:effectLst/>
                <a:latin typeface="Helvetica" pitchFamily="2" charset="0"/>
              </a:rPr>
              <a:t>231</a:t>
            </a:r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],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assuming the same number of memory channels as the performance-optimized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system) and the cost of SSD-C to be roughly 346 USD. Note that the cost of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total storage system depends not only on the price of each SSD but also on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the available interconnection slots in the systems, as systems typically have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r>
              <a:rPr lang="en-GB" i="1" dirty="0">
                <a:solidFill>
                  <a:srgbClr val="2E8D33"/>
                </a:solidFill>
                <a:effectLst/>
                <a:latin typeface="Helvetica" pitchFamily="2" charset="0"/>
              </a:rPr>
              <a:t>fewer PCIe slots (needed for SSD-P) than SATA slots (needed for SSD-C).</a:t>
            </a:r>
            <a:endParaRPr lang="en-GB" dirty="0">
              <a:solidFill>
                <a:srgbClr val="2E8D33"/>
              </a:solidFill>
              <a:effectLst/>
              <a:latin typeface="Helvetica" pitchFamily="2" charset="0"/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07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Let me briefly talk about other results that are included in the paper before concluding this talk. These include the following: 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010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1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Since the species that are present in a metagenomic sample are not known in advance,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Metagenomic analysis performs tasks to enable an understanding of the sample’s composition.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Here, I am going to start with showing the genomic sequences of the organisms in the metagenomic sample,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perform metagenomic analysis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First, </a:t>
            </a:r>
            <a:r>
              <a:rPr lang="en-GB" dirty="0"/>
              <a:t>many tools extract k-mers (i.e., </a:t>
            </a:r>
            <a:r>
              <a:rPr lang="en-GB" dirty="0" err="1"/>
              <a:t>subsequences</a:t>
            </a:r>
            <a:r>
              <a:rPr lang="en-GB" dirty="0"/>
              <a:t> of length k) from the input queries in a sample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Second, they find species present/absent in the sample by searching the query k-mers against a large metagenomic database containing information on many species’ genomes.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Many databases used for various use cases can be very large, </a:t>
            </a:r>
            <a:r>
              <a:rPr lang="en-GB" sz="1200" b="1" i="1" dirty="0">
                <a:solidFill>
                  <a:srgbClr val="C00000"/>
                </a:solidFill>
                <a:effectLst/>
                <a:latin typeface="Corbel" panose="020B0503020204020204" pitchFamily="34" charset="0"/>
              </a:rPr>
              <a:t>for example</a:t>
            </a:r>
            <a:r>
              <a:rPr lang="en-GB" sz="1200" b="1" i="1" dirty="0">
                <a:solidFill>
                  <a:srgbClr val="C00000"/>
                </a:solidFill>
                <a:latin typeface="Corbel" panose="020B0503020204020204" pitchFamily="34" charset="0"/>
              </a:rPr>
              <a:t>, to several TBs or  more than a hundred TBs in emerging databases</a:t>
            </a:r>
          </a:p>
          <a:p>
            <a:endParaRPr lang="en-GB" b="0" i="0" dirty="0">
              <a:effectLst/>
              <a:latin typeface="Arial" panose="020B0604020202020204" pitchFamily="34" charset="0"/>
            </a:endParaRPr>
          </a:p>
          <a:p>
            <a:r>
              <a:rPr lang="en-GB" dirty="0"/>
              <a:t>This step outputs the IDs of the species that are identified to be present in the sample </a:t>
            </a:r>
          </a:p>
          <a:p>
            <a:endParaRPr lang="en-GB" dirty="0"/>
          </a:p>
          <a:p>
            <a:r>
              <a:rPr lang="en-GB" dirty="0"/>
              <a:t>Finally, some applications perform a third optional step of abundance </a:t>
            </a:r>
            <a:r>
              <a:rPr lang="en-GB" dirty="0" err="1"/>
              <a:t>estimatimation</a:t>
            </a:r>
            <a:r>
              <a:rPr lang="en-GB" dirty="0"/>
              <a:t>,</a:t>
            </a:r>
          </a:p>
          <a:p>
            <a:r>
              <a:rPr lang="en-GB" dirty="0"/>
              <a:t>which calculates the relative frequencies of the occurrence of different species in the sample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75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6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I am Nika, and today, I will talk about</a:t>
            </a:r>
          </a:p>
          <a:p>
            <a:r>
              <a:rPr lang="en-US" dirty="0"/>
              <a:t>MegIS: High-Performance, Energy-Efficient, and Low-Cost Metagenomic Analysis</a:t>
            </a:r>
            <a:br>
              <a:rPr lang="en-US" dirty="0"/>
            </a:br>
            <a:r>
              <a:rPr lang="en-US" dirty="0"/>
              <a:t>with In-Storage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64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 I am Nika, and today, I will talk about</a:t>
            </a:r>
          </a:p>
          <a:p>
            <a:r>
              <a:rPr lang="en-US" dirty="0"/>
              <a:t>MegIS: High-Performance, Energy-Efficient, and Low-Cost Metagenomic Analysis</a:t>
            </a:r>
            <a:br>
              <a:rPr lang="en-US" dirty="0"/>
            </a:br>
            <a:r>
              <a:rPr lang="en-US" dirty="0"/>
              <a:t>with In-Storage Processing</a:t>
            </a:r>
          </a:p>
          <a:p>
            <a:endParaRPr lang="en-US" dirty="0"/>
          </a:p>
          <a:p>
            <a:r>
              <a:rPr lang="en-US" dirty="0"/>
              <a:t>12 mins</a:t>
            </a:r>
          </a:p>
          <a:p>
            <a:endParaRPr lang="en-US" dirty="0"/>
          </a:p>
          <a:p>
            <a:r>
              <a:rPr lang="en-US" dirty="0"/>
              <a:t>1 min conclusion</a:t>
            </a:r>
          </a:p>
          <a:p>
            <a:endParaRPr lang="en-US" dirty="0"/>
          </a:p>
          <a:p>
            <a:r>
              <a:rPr lang="en-US" dirty="0"/>
              <a:t>3 mins results</a:t>
            </a:r>
          </a:p>
          <a:p>
            <a:endParaRPr lang="en-US" dirty="0"/>
          </a:p>
          <a:p>
            <a:r>
              <a:rPr lang="en-US" dirty="0"/>
              <a:t>4 mins mech</a:t>
            </a:r>
          </a:p>
          <a:p>
            <a:endParaRPr lang="en-US" dirty="0"/>
          </a:p>
          <a:p>
            <a:r>
              <a:rPr lang="en-US" dirty="0"/>
              <a:t>+ 2 mins motivation</a:t>
            </a:r>
          </a:p>
          <a:p>
            <a:endParaRPr lang="en-US" dirty="0"/>
          </a:p>
          <a:p>
            <a:r>
              <a:rPr lang="en-US" dirty="0"/>
              <a:t>+ 2 mins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79D3-8C36-4CB5-B03B-F440DA7B7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77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We find area and power values of MegIS by synthesizing MegIS using 65nm technology node, </a:t>
            </a:r>
          </a:p>
          <a:p>
            <a:r>
              <a:rPr lang="en-GB" dirty="0"/>
              <a:t>A</a:t>
            </a:r>
            <a:r>
              <a:rPr lang="en-CH" dirty="0"/>
              <a:t>nd find that for an 8-channel SSD, the area of GS is 0.04 mm square and the power is 7.6 watts</a:t>
            </a:r>
          </a:p>
          <a:p>
            <a:r>
              <a:rPr lang="en-CH" dirty="0"/>
              <a:t>BY scaling the area to lower technology nodes, we observe that the area overhead of </a:t>
            </a:r>
            <a:r>
              <a:rPr lang="en-US" dirty="0"/>
              <a:t>MegIS is only</a:t>
            </a:r>
            <a:r>
              <a:rPr lang="en-CH" dirty="0"/>
              <a:t> 1.7% of the </a:t>
            </a:r>
            <a:r>
              <a:rPr lang="en-GB" dirty="0"/>
              <a:t>of the three ARM processors in a SATA SSD controller.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We </a:t>
            </a:r>
            <a:r>
              <a:rPr lang="en-GB" dirty="0"/>
              <a:t>perform a case study on the throughput of </a:t>
            </a:r>
            <a:r>
              <a:rPr lang="en-CH" sz="1200" dirty="0"/>
              <a:t>metagenomic analysis tools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200" dirty="0"/>
              <a:t>with </a:t>
            </a:r>
            <a:r>
              <a:rPr lang="en-GB" sz="1200" dirty="0"/>
              <a:t>various state-of-the-art cost-optimized or performance-optimized SSD configurations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And normalized throughput compared to a hypothetical configuration with zero performance overhead due to storage I/O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200" b="0" dirty="0">
                <a:solidFill>
                  <a:srgbClr val="C00000"/>
                </a:solidFill>
                <a:latin typeface="Corbel" panose="020B0503020204020204" pitchFamily="34" charset="0"/>
              </a:rPr>
              <a:t>We observe that I/O data movement causes significant performance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4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0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dirty="0"/>
              <a:t>I/O overhead from moving large, low-reuse data is hard to avoid</a:t>
            </a:r>
          </a:p>
          <a:p>
            <a:r>
              <a:rPr lang="en-GB" dirty="0"/>
              <a:t>One might think it is possible to avoid this overhead by</a:t>
            </a:r>
          </a:p>
          <a:p>
            <a:r>
              <a:rPr lang="en-GB" dirty="0"/>
              <a:t>using sampling techniques to shrink database sizes</a:t>
            </a:r>
          </a:p>
          <a:p>
            <a:r>
              <a:rPr lang="en-GB" dirty="0"/>
              <a:t>However, this approach inevitably reduces accuracy to levels unacceptable for many use cases</a:t>
            </a:r>
          </a:p>
          <a:p>
            <a:endParaRPr lang="en-GB" dirty="0"/>
          </a:p>
          <a:p>
            <a:r>
              <a:rPr lang="en-GB" dirty="0"/>
              <a:t>Or another potential solution might seem to be</a:t>
            </a:r>
          </a:p>
          <a:p>
            <a:r>
              <a:rPr lang="en-GB" dirty="0"/>
              <a:t>Keeping all data required by metagenomic analysis </a:t>
            </a:r>
          </a:p>
          <a:p>
            <a:r>
              <a:rPr lang="en-GB" dirty="0"/>
              <a:t>completely and always resident in main memory</a:t>
            </a:r>
          </a:p>
          <a:p>
            <a:r>
              <a:rPr lang="en-GB" dirty="0"/>
              <a:t>However, this is energy inefficient, costly, unscalable, and unsustainable due to two reasons</a:t>
            </a:r>
          </a:p>
          <a:p>
            <a:r>
              <a:rPr lang="en-GB" dirty="0"/>
              <a:t>First, the sizes of metagenomic databases (which are already large, i.e., in some recent examples, exceeding a hundred terabytes) have been increasing rapidly.</a:t>
            </a:r>
          </a:p>
          <a:p>
            <a:r>
              <a:rPr lang="en-GB" dirty="0"/>
              <a:t>For example, recent trends show the doubling of different important databases in only several months</a:t>
            </a:r>
          </a:p>
          <a:p>
            <a:r>
              <a:rPr lang="en-GB" dirty="0"/>
              <a:t>Second, regardless of the sizes of individual databases, different analyses need different databases, </a:t>
            </a:r>
          </a:p>
          <a:p>
            <a:r>
              <a:rPr lang="en-GB" dirty="0"/>
              <a:t>with information from different sets of genomes or with varying parameters. </a:t>
            </a:r>
          </a:p>
          <a:p>
            <a:r>
              <a:rPr lang="en-GB" dirty="0"/>
              <a:t>Therefore, it is inefficient and unsustainable to maintain all data required by all possible analyses in main memory at all times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Motivated by these points, </a:t>
            </a:r>
            <a:r>
              <a:rPr lang="en-GB" dirty="0"/>
              <a:t>Our Goal is to Improve metagenomic analysis performance </a:t>
            </a:r>
          </a:p>
          <a:p>
            <a:r>
              <a:rPr lang="en-GB" dirty="0"/>
              <a:t>by reducing the large data movement overhead from the storage system  in a cost-effective manner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6436E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102843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606EE2-43C6-804A-8B76-A8A2C6424C76}"/>
              </a:ext>
            </a:extLst>
          </p:cNvPr>
          <p:cNvCxnSpPr/>
          <p:nvPr userDrawn="1"/>
        </p:nvCxnSpPr>
        <p:spPr>
          <a:xfrm>
            <a:off x="0" y="790141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17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17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17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17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17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17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17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17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arxiv.org/abs/2406.19113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18" Type="http://schemas.openxmlformats.org/officeDocument/2006/relationships/chart" Target="../charts/chart1.xml"/><Relationship Id="rId3" Type="http://schemas.openxmlformats.org/officeDocument/2006/relationships/image" Target="../media/image16.png"/><Relationship Id="rId21" Type="http://schemas.openxmlformats.org/officeDocument/2006/relationships/image" Target="../media/image28.sv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microsoft.com/office/2007/relationships/hdphoto" Target="../media/hdphoto1.wdp"/><Relationship Id="rId19" Type="http://schemas.openxmlformats.org/officeDocument/2006/relationships/image" Target="../media/image26.png"/><Relationship Id="rId4" Type="http://schemas.openxmlformats.org/officeDocument/2006/relationships/image" Target="../media/image17.sv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336162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86531"/>
            <a:ext cx="9144000" cy="290144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en-US" sz="54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MegIS</a:t>
            </a:r>
            <a:r>
              <a:rPr lang="en-US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High-Performance, Energy-Efficient, and Low-Cost Metagenomic Analysis with In-Storage Processing</a:t>
            </a:r>
            <a:endParaRPr lang="en-US" sz="3100" b="1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348" y="5517381"/>
            <a:ext cx="2469303" cy="475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480984" y="6221939"/>
            <a:ext cx="2126749" cy="365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31CF4-74AF-B540-A733-A0C381043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77" y="6292113"/>
            <a:ext cx="2673139" cy="225546"/>
          </a:xfrm>
          <a:prstGeom prst="rect">
            <a:avLst/>
          </a:prstGeom>
        </p:spPr>
      </p:pic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44A5A138-A403-CC4B-84E3-EF3FDDE6BF88}"/>
              </a:ext>
            </a:extLst>
          </p:cNvPr>
          <p:cNvSpPr txBox="1"/>
          <p:nvPr/>
        </p:nvSpPr>
        <p:spPr>
          <a:xfrm>
            <a:off x="-22032" y="3496708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rbel" panose="020B0503020204020204" pitchFamily="34" charset="0"/>
                <a:ea typeface="Quattrocento Sans"/>
                <a:cs typeface="Quattrocento Sans"/>
                <a:sym typeface="Quattrocento Sans"/>
              </a:rPr>
              <a:t>Nika Mansouri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rbel" panose="020B0503020204020204" pitchFamily="34" charset="0"/>
                <a:ea typeface="Quattrocento Sans"/>
                <a:cs typeface="Quattrocento Sans"/>
                <a:sym typeface="Quattrocento Sans"/>
              </a:rPr>
              <a:t>Ghiasi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6781D97-4472-ED41-8522-20C2649D89AC}"/>
              </a:ext>
            </a:extLst>
          </p:cNvPr>
          <p:cNvSpPr txBox="1">
            <a:spLocks/>
          </p:cNvSpPr>
          <p:nvPr/>
        </p:nvSpPr>
        <p:spPr>
          <a:xfrm>
            <a:off x="-1499" y="4895190"/>
            <a:ext cx="9144000" cy="415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Mohammed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Jisung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CD7E2FE-EE8D-054F-91DA-15638DC6EEC8}"/>
              </a:ext>
            </a:extLst>
          </p:cNvPr>
          <p:cNvSpPr txBox="1">
            <a:spLocks/>
          </p:cNvSpPr>
          <p:nvPr/>
        </p:nvSpPr>
        <p:spPr>
          <a:xfrm>
            <a:off x="-6724" y="3902379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Mohammad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Sadrosadati</a:t>
            </a:r>
            <a:r>
              <a:rPr lang="en-US" sz="2200" dirty="0">
                <a:latin typeface="Corbel" panose="020B0503020204020204" pitchFamily="34" charset="0"/>
                <a:cs typeface="Cambria"/>
              </a:rPr>
              <a:t>    Harun Mustafa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Arvid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Gollwitzer    Can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Firtina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C79E248-CACB-5445-B39F-BAAF0B01EA84}"/>
              </a:ext>
            </a:extLst>
          </p:cNvPr>
          <p:cNvSpPr txBox="1">
            <a:spLocks/>
          </p:cNvSpPr>
          <p:nvPr/>
        </p:nvSpPr>
        <p:spPr>
          <a:xfrm>
            <a:off x="0" y="4398785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Julien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Eudine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    Joël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Lindegger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Meryem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Banu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Cavlak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4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00D9-7EC0-0146-957B-BF1821D0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Our Goal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0D91D7-72C8-9640-AB52-3794FAAB0ABD}"/>
              </a:ext>
            </a:extLst>
          </p:cNvPr>
          <p:cNvSpPr txBox="1">
            <a:spLocks/>
          </p:cNvSpPr>
          <p:nvPr/>
        </p:nvSpPr>
        <p:spPr>
          <a:xfrm>
            <a:off x="189560" y="782567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EA40B-8751-ED4F-A5A3-5A71E6F58F9E}"/>
              </a:ext>
            </a:extLst>
          </p:cNvPr>
          <p:cNvSpPr txBox="1"/>
          <p:nvPr/>
        </p:nvSpPr>
        <p:spPr>
          <a:xfrm>
            <a:off x="383553" y="2286199"/>
            <a:ext cx="8410073" cy="2370640"/>
          </a:xfrm>
          <a:prstGeom prst="roundRect">
            <a:avLst>
              <a:gd name="adj" fmla="val 477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spcAft>
                <a:spcPts val="300"/>
              </a:spcAft>
              <a:defRPr/>
            </a:pPr>
            <a:r>
              <a:rPr lang="en-GB" sz="2800" i="1" dirty="0">
                <a:latin typeface="Corbel" panose="020B0503020204020204" pitchFamily="34" charset="0"/>
              </a:rPr>
              <a:t>Improve metagenomic analysis </a:t>
            </a:r>
            <a:r>
              <a:rPr lang="en-GB" sz="2800" b="1" i="1" dirty="0">
                <a:solidFill>
                  <a:srgbClr val="1982C3"/>
                </a:solidFill>
                <a:latin typeface="Corbel" panose="020B0503020204020204" pitchFamily="34" charset="0"/>
              </a:rPr>
              <a:t>performance</a:t>
            </a:r>
            <a:r>
              <a:rPr lang="en-GB" sz="2800" i="1" dirty="0">
                <a:latin typeface="Corbel" panose="020B0503020204020204" pitchFamily="34" charset="0"/>
              </a:rPr>
              <a:t> 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i="1" dirty="0">
                <a:latin typeface="Corbel" panose="020B0503020204020204" pitchFamily="34" charset="0"/>
              </a:rPr>
              <a:t>by reducing large </a:t>
            </a:r>
            <a:r>
              <a:rPr lang="en-GB" sz="2800" b="1" i="1" dirty="0">
                <a:solidFill>
                  <a:srgbClr val="F15148"/>
                </a:solidFill>
                <a:latin typeface="Corbel" panose="020B0503020204020204" pitchFamily="34" charset="0"/>
              </a:rPr>
              <a:t>data movement overhead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i="1" dirty="0">
                <a:latin typeface="Corbel" panose="020B0503020204020204" pitchFamily="34" charset="0"/>
              </a:rPr>
              <a:t>from the storage system </a:t>
            </a:r>
          </a:p>
          <a:p>
            <a:pPr lvl="0" algn="ctr" defTabSz="457200">
              <a:spcAft>
                <a:spcPts val="300"/>
              </a:spcAft>
              <a:defRPr/>
            </a:pPr>
            <a:r>
              <a:rPr lang="en-GB" sz="2800" i="1" dirty="0">
                <a:latin typeface="Corbel" panose="020B0503020204020204" pitchFamily="34" charset="0"/>
              </a:rPr>
              <a:t>in a </a:t>
            </a:r>
            <a:r>
              <a:rPr lang="en-GB" sz="2800" b="1" i="1" dirty="0">
                <a:solidFill>
                  <a:srgbClr val="1982C3"/>
                </a:solidFill>
                <a:latin typeface="Corbel" panose="020B0503020204020204" pitchFamily="34" charset="0"/>
              </a:rPr>
              <a:t>cost-effective</a:t>
            </a:r>
            <a:r>
              <a:rPr lang="en-GB" sz="2800" i="1" dirty="0">
                <a:latin typeface="Corbel" panose="020B0503020204020204" pitchFamily="34" charset="0"/>
              </a:rPr>
              <a:t> manner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7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EA52-7FF9-1043-8645-A37A2D39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Challenges of In-Storage Processing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1A5484-DFD6-E64E-9D34-5C77B24DD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69" y="980786"/>
            <a:ext cx="8798061" cy="2168794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GB" sz="2300" dirty="0"/>
              <a:t>Existing metagenomic analysis approaches cannot be implemented as an in-storage processing system due to </a:t>
            </a:r>
            <a:r>
              <a:rPr lang="en-GB" sz="2300" b="1" dirty="0">
                <a:solidFill>
                  <a:srgbClr val="F15148"/>
                </a:solidFill>
              </a:rPr>
              <a:t>SSD hardware limitations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en-GB" sz="2300" dirty="0"/>
              <a:t>Long</a:t>
            </a:r>
            <a:r>
              <a:rPr lang="en-GB" sz="2300" dirty="0">
                <a:solidFill>
                  <a:srgbClr val="C00000"/>
                </a:solidFill>
              </a:rPr>
              <a:t> </a:t>
            </a:r>
            <a:r>
              <a:rPr lang="en-GB" sz="2300" b="1" dirty="0">
                <a:solidFill>
                  <a:srgbClr val="C00000"/>
                </a:solidFill>
              </a:rPr>
              <a:t>latency of NAND flash </a:t>
            </a:r>
            <a:r>
              <a:rPr lang="en-GB" sz="2300" dirty="0"/>
              <a:t>chips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en-GB" sz="2300" dirty="0"/>
              <a:t>Limited </a:t>
            </a:r>
            <a:r>
              <a:rPr lang="en-GB" sz="2300" b="1" dirty="0">
                <a:solidFill>
                  <a:srgbClr val="C00000"/>
                </a:solidFill>
              </a:rPr>
              <a:t>DRAM capacity</a:t>
            </a:r>
            <a:r>
              <a:rPr lang="en-GB" sz="2300" dirty="0">
                <a:solidFill>
                  <a:srgbClr val="C00000"/>
                </a:solidFill>
              </a:rPr>
              <a:t> </a:t>
            </a:r>
            <a:r>
              <a:rPr lang="en-GB" sz="2300" dirty="0"/>
              <a:t>inside the SSD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en-GB" sz="2300" dirty="0"/>
              <a:t>Limited </a:t>
            </a:r>
            <a:r>
              <a:rPr lang="en-GB" sz="2300" b="1" dirty="0">
                <a:solidFill>
                  <a:srgbClr val="C00000"/>
                </a:solidFill>
              </a:rPr>
              <a:t>DRAM bandwidth </a:t>
            </a:r>
            <a:r>
              <a:rPr lang="en-GB" sz="2300" dirty="0"/>
              <a:t>inside the SSD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62FD40-37F2-A54D-B93B-2092995693C6}"/>
              </a:ext>
            </a:extLst>
          </p:cNvPr>
          <p:cNvGrpSpPr/>
          <p:nvPr/>
        </p:nvGrpSpPr>
        <p:grpSpPr>
          <a:xfrm>
            <a:off x="1835659" y="3514993"/>
            <a:ext cx="5771256" cy="2549219"/>
            <a:chOff x="2666932" y="3806497"/>
            <a:chExt cx="5771256" cy="254921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3F86C9C-D90F-2E48-84D9-8BB22DDB359F}"/>
                </a:ext>
              </a:extLst>
            </p:cNvPr>
            <p:cNvSpPr/>
            <p:nvPr/>
          </p:nvSpPr>
          <p:spPr>
            <a:xfrm>
              <a:off x="2666932" y="3806497"/>
              <a:ext cx="5771256" cy="2526522"/>
            </a:xfrm>
            <a:prstGeom prst="roundRect">
              <a:avLst>
                <a:gd name="adj" fmla="val 695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endParaRPr lang="en-CH" sz="1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B0692B-972A-5A46-8C47-F6402099AAF6}"/>
                </a:ext>
              </a:extLst>
            </p:cNvPr>
            <p:cNvCxnSpPr>
              <a:cxnSpLocks/>
            </p:cNvCxnSpPr>
            <p:nvPr/>
          </p:nvCxnSpPr>
          <p:spPr>
            <a:xfrm>
              <a:off x="6407109" y="4836459"/>
              <a:ext cx="71624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FB859D-A779-B344-9A8C-7722FC030A42}"/>
                </a:ext>
              </a:extLst>
            </p:cNvPr>
            <p:cNvSpPr/>
            <p:nvPr/>
          </p:nvSpPr>
          <p:spPr bwMode="auto">
            <a:xfrm>
              <a:off x="6905902" y="4055477"/>
              <a:ext cx="1369789" cy="2109881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SSD DRAM</a:t>
              </a:r>
              <a:endParaRPr lang="en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0F9D10-E285-0D47-BD7B-1087560E6CC8}"/>
                </a:ext>
              </a:extLst>
            </p:cNvPr>
            <p:cNvSpPr/>
            <p:nvPr/>
          </p:nvSpPr>
          <p:spPr bwMode="auto">
            <a:xfrm>
              <a:off x="3161985" y="4055477"/>
              <a:ext cx="3581420" cy="1579207"/>
            </a:xfrm>
            <a:prstGeom prst="rect">
              <a:avLst/>
            </a:prstGeom>
            <a:solidFill>
              <a:schemeClr val="bg2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H" sz="1400" b="1" dirty="0"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직사각형 363">
              <a:extLst>
                <a:ext uri="{FF2B5EF4-FFF2-40B4-BE49-F238E27FC236}">
                  <a16:creationId xmlns:a16="http://schemas.microsoft.com/office/drawing/2014/main" id="{56E35E67-E3EE-E440-8C52-675E7C8A7AB8}"/>
                </a:ext>
              </a:extLst>
            </p:cNvPr>
            <p:cNvSpPr/>
            <p:nvPr/>
          </p:nvSpPr>
          <p:spPr>
            <a:xfrm>
              <a:off x="4649734" y="5644607"/>
              <a:ext cx="378249" cy="3232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⋯</a:t>
              </a:r>
              <a:endParaRPr lang="ko-KR" altLang="en-US" sz="1400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직사각형 78">
              <a:extLst>
                <a:ext uri="{FF2B5EF4-FFF2-40B4-BE49-F238E27FC236}">
                  <a16:creationId xmlns:a16="http://schemas.microsoft.com/office/drawing/2014/main" id="{F4826447-5336-EB46-905C-95387B7FD43F}"/>
                </a:ext>
              </a:extLst>
            </p:cNvPr>
            <p:cNvSpPr/>
            <p:nvPr/>
          </p:nvSpPr>
          <p:spPr>
            <a:xfrm>
              <a:off x="3659817" y="4169247"/>
              <a:ext cx="1519718" cy="2319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DC6520-ECD4-754A-9703-DB8063C9043A}"/>
                </a:ext>
              </a:extLst>
            </p:cNvPr>
            <p:cNvSpPr txBox="1"/>
            <p:nvPr/>
          </p:nvSpPr>
          <p:spPr>
            <a:xfrm>
              <a:off x="5367788" y="4065864"/>
              <a:ext cx="153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SSD </a:t>
              </a:r>
            </a:p>
            <a:p>
              <a:pPr algn="ctr"/>
              <a:r>
                <a:rPr lang="en-CH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Controller</a:t>
              </a:r>
            </a:p>
          </p:txBody>
        </p:sp>
        <p:sp>
          <p:nvSpPr>
            <p:cNvPr id="19" name="직사각형 78">
              <a:extLst>
                <a:ext uri="{FF2B5EF4-FFF2-40B4-BE49-F238E27FC236}">
                  <a16:creationId xmlns:a16="http://schemas.microsoft.com/office/drawing/2014/main" id="{23E3699B-655C-8B4F-8413-AC3E9331FE6D}"/>
                </a:ext>
              </a:extLst>
            </p:cNvPr>
            <p:cNvSpPr/>
            <p:nvPr/>
          </p:nvSpPr>
          <p:spPr>
            <a:xfrm>
              <a:off x="3825174" y="4250901"/>
              <a:ext cx="1519718" cy="2319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직사각형 78">
              <a:extLst>
                <a:ext uri="{FF2B5EF4-FFF2-40B4-BE49-F238E27FC236}">
                  <a16:creationId xmlns:a16="http://schemas.microsoft.com/office/drawing/2014/main" id="{AFEAD942-1977-624D-8BA1-29990742536B}"/>
                </a:ext>
              </a:extLst>
            </p:cNvPr>
            <p:cNvSpPr/>
            <p:nvPr/>
          </p:nvSpPr>
          <p:spPr>
            <a:xfrm>
              <a:off x="3927234" y="4349398"/>
              <a:ext cx="1519718" cy="2319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Cores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81C0D36-C832-534C-B9EF-AEC07B9C58F8}"/>
                </a:ext>
              </a:extLst>
            </p:cNvPr>
            <p:cNvSpPr/>
            <p:nvPr/>
          </p:nvSpPr>
          <p:spPr>
            <a:xfrm>
              <a:off x="3220770" y="4115339"/>
              <a:ext cx="797104" cy="553024"/>
            </a:xfrm>
            <a:prstGeom prst="roundRect">
              <a:avLst>
                <a:gd name="adj" fmla="val 16632"/>
              </a:avLst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FTL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64BF06-8713-434F-8F0E-30805E92C471}"/>
                </a:ext>
              </a:extLst>
            </p:cNvPr>
            <p:cNvCxnSpPr>
              <a:cxnSpLocks/>
            </p:cNvCxnSpPr>
            <p:nvPr/>
          </p:nvCxnSpPr>
          <p:spPr>
            <a:xfrm>
              <a:off x="3408034" y="5369668"/>
              <a:ext cx="0" cy="67442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170FE4-FB83-5047-885F-F7F3EE6AF75F}"/>
                </a:ext>
              </a:extLst>
            </p:cNvPr>
            <p:cNvCxnSpPr>
              <a:cxnSpLocks/>
            </p:cNvCxnSpPr>
            <p:nvPr/>
          </p:nvCxnSpPr>
          <p:spPr>
            <a:xfrm>
              <a:off x="6513867" y="5360221"/>
              <a:ext cx="0" cy="67442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363">
              <a:extLst>
                <a:ext uri="{FF2B5EF4-FFF2-40B4-BE49-F238E27FC236}">
                  <a16:creationId xmlns:a16="http://schemas.microsoft.com/office/drawing/2014/main" id="{BFEFE081-B9D7-754C-8CBF-E065BB7187D4}"/>
                </a:ext>
              </a:extLst>
            </p:cNvPr>
            <p:cNvSpPr/>
            <p:nvPr/>
          </p:nvSpPr>
          <p:spPr>
            <a:xfrm>
              <a:off x="4649734" y="5644607"/>
              <a:ext cx="378249" cy="3232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⋯</a:t>
              </a:r>
              <a:endParaRPr lang="ko-KR" altLang="en-US" sz="1400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81F4F0-D0B0-6345-85C6-9FDB061A236C}"/>
                </a:ext>
              </a:extLst>
            </p:cNvPr>
            <p:cNvSpPr txBox="1"/>
            <p:nvPr/>
          </p:nvSpPr>
          <p:spPr>
            <a:xfrm rot="16200000">
              <a:off x="1782434" y="4768104"/>
              <a:ext cx="2549218" cy="62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CH" sz="2400" b="1" dirty="0">
                  <a:solidFill>
                    <a:srgbClr val="00B050"/>
                  </a:solidFill>
                  <a:latin typeface="Corbel" panose="020B0503020204020204" pitchFamily="34" charset="0"/>
                </a:rPr>
                <a:t>SSD </a:t>
              </a:r>
            </a:p>
            <a:p>
              <a:pPr algn="ctr">
                <a:lnSpc>
                  <a:spcPct val="70000"/>
                </a:lnSpc>
              </a:pPr>
              <a:endParaRPr lang="en-CH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</p:grpSp>
      <p:pic>
        <p:nvPicPr>
          <p:cNvPr id="37" name="Graphic 36" descr="Gears">
            <a:extLst>
              <a:ext uri="{FF2B5EF4-FFF2-40B4-BE49-F238E27FC236}">
                <a16:creationId xmlns:a16="http://schemas.microsoft.com/office/drawing/2014/main" id="{AC5CA856-6FD4-0143-BFDC-EE1A79FC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148" y="4273009"/>
            <a:ext cx="1093754" cy="10937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9364EE1-F59A-9541-B2EC-40D4897EFD2E}"/>
              </a:ext>
            </a:extLst>
          </p:cNvPr>
          <p:cNvGrpSpPr/>
          <p:nvPr/>
        </p:nvGrpSpPr>
        <p:grpSpPr>
          <a:xfrm>
            <a:off x="2341338" y="4816925"/>
            <a:ext cx="3569766" cy="1067027"/>
            <a:chOff x="3172611" y="5108429"/>
            <a:chExt cx="3569766" cy="1067027"/>
          </a:xfrm>
        </p:grpSpPr>
        <p:sp>
          <p:nvSpPr>
            <p:cNvPr id="40" name="직사각형 78">
              <a:extLst>
                <a:ext uri="{FF2B5EF4-FFF2-40B4-BE49-F238E27FC236}">
                  <a16:creationId xmlns:a16="http://schemas.microsoft.com/office/drawing/2014/main" id="{F4216F6A-A957-9D4E-888A-07DE0ED35D4D}"/>
                </a:ext>
              </a:extLst>
            </p:cNvPr>
            <p:cNvSpPr/>
            <p:nvPr/>
          </p:nvSpPr>
          <p:spPr>
            <a:xfrm>
              <a:off x="5937624" y="5108429"/>
              <a:ext cx="765776" cy="241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altLang="ko-KR" b="1" dirty="0" err="1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Cntrl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직사각형 78">
              <a:extLst>
                <a:ext uri="{FF2B5EF4-FFF2-40B4-BE49-F238E27FC236}">
                  <a16:creationId xmlns:a16="http://schemas.microsoft.com/office/drawing/2014/main" id="{A4FD0A58-107C-914A-918A-1EB519B30454}"/>
                </a:ext>
              </a:extLst>
            </p:cNvPr>
            <p:cNvSpPr/>
            <p:nvPr/>
          </p:nvSpPr>
          <p:spPr>
            <a:xfrm>
              <a:off x="3201622" y="5128487"/>
              <a:ext cx="765776" cy="2411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altLang="ko-KR" b="1" dirty="0" err="1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Cntrl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직사각형 78">
              <a:extLst>
                <a:ext uri="{FF2B5EF4-FFF2-40B4-BE49-F238E27FC236}">
                  <a16:creationId xmlns:a16="http://schemas.microsoft.com/office/drawing/2014/main" id="{F0731E6E-DA00-C04B-B2B3-8915FCBF6DCA}"/>
                </a:ext>
              </a:extLst>
            </p:cNvPr>
            <p:cNvSpPr/>
            <p:nvPr/>
          </p:nvSpPr>
          <p:spPr>
            <a:xfrm>
              <a:off x="5300226" y="5759584"/>
              <a:ext cx="1442151" cy="4057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altLang="ko-KR" b="1" dirty="0" err="1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Channel#N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직사각형 78">
              <a:extLst>
                <a:ext uri="{FF2B5EF4-FFF2-40B4-BE49-F238E27FC236}">
                  <a16:creationId xmlns:a16="http://schemas.microsoft.com/office/drawing/2014/main" id="{08BAF43F-0784-4E4C-A1BD-F2D2FF122247}"/>
                </a:ext>
              </a:extLst>
            </p:cNvPr>
            <p:cNvSpPr/>
            <p:nvPr/>
          </p:nvSpPr>
          <p:spPr>
            <a:xfrm>
              <a:off x="3172611" y="5769681"/>
              <a:ext cx="1380142" cy="4057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Channel#1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2347B5A-6C93-1648-81A1-02247EA19C8A}"/>
              </a:ext>
            </a:extLst>
          </p:cNvPr>
          <p:cNvSpPr/>
          <p:nvPr/>
        </p:nvSpPr>
        <p:spPr>
          <a:xfrm>
            <a:off x="2249520" y="5356003"/>
            <a:ext cx="3755687" cy="62613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59833BF-994F-2E48-B656-C12906BAF81E}"/>
              </a:ext>
            </a:extLst>
          </p:cNvPr>
          <p:cNvSpPr/>
          <p:nvPr/>
        </p:nvSpPr>
        <p:spPr>
          <a:xfrm>
            <a:off x="6071665" y="3741277"/>
            <a:ext cx="1369790" cy="2142675"/>
          </a:xfrm>
          <a:prstGeom prst="roundRect">
            <a:avLst>
              <a:gd name="adj" fmla="val 713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Corbel" panose="020B0503020204020204" pitchFamily="34" charset="0"/>
            </a:endParaRPr>
          </a:p>
        </p:txBody>
      </p:sp>
      <p:pic>
        <p:nvPicPr>
          <p:cNvPr id="48" name="Graphic 47" descr="Lightning bolt">
            <a:extLst>
              <a:ext uri="{FF2B5EF4-FFF2-40B4-BE49-F238E27FC236}">
                <a16:creationId xmlns:a16="http://schemas.microsoft.com/office/drawing/2014/main" id="{B88EA85A-B16A-DB45-B432-BA4DC97E0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2322" y="4003656"/>
            <a:ext cx="765776" cy="146382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0327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6" grpId="0" animBg="1"/>
      <p:bldP spid="46" grpId="1" animBg="1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orbel" panose="020B0503020204020204" pitchFamily="34" charset="0"/>
              </a:rPr>
              <a:t>MegIS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2606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MegIS: Metagenomics In-Storage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571C-7F1B-DA49-A585-AADD1EF8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82130"/>
            <a:ext cx="8798061" cy="2389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400" dirty="0"/>
              <a:t>First in-storage </a:t>
            </a:r>
            <a:r>
              <a:rPr lang="en-GB" sz="2400" dirty="0"/>
              <a:t>system for </a:t>
            </a:r>
            <a:r>
              <a:rPr lang="en-GB" sz="2400" i="1" dirty="0"/>
              <a:t>end-to-end</a:t>
            </a:r>
            <a:r>
              <a:rPr lang="en-GB" sz="2400" dirty="0"/>
              <a:t> metagenomic analysis</a:t>
            </a:r>
            <a:endParaRPr lang="en-CH" sz="2400" b="1" u="sng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CH" sz="2400" b="1" dirty="0">
                <a:solidFill>
                  <a:srgbClr val="1982C3"/>
                </a:solidFill>
              </a:rPr>
              <a:t>Idea: </a:t>
            </a:r>
            <a:r>
              <a:rPr lang="en-CH" sz="2400" dirty="0">
                <a:solidFill>
                  <a:srgbClr val="1982C3"/>
                </a:solidFill>
              </a:rPr>
              <a:t>Cooperative in-storage processing for metagenomic analysis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/>
              <a:t>Hardware/software co-design between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storage system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chemeClr val="accent2"/>
                </a:solidFill>
              </a:rPr>
              <a:t>host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2F72DB-BA33-AD4A-845C-0862E8D50054}"/>
              </a:ext>
            </a:extLst>
          </p:cNvPr>
          <p:cNvGrpSpPr/>
          <p:nvPr/>
        </p:nvGrpSpPr>
        <p:grpSpPr>
          <a:xfrm>
            <a:off x="705812" y="3349728"/>
            <a:ext cx="1112788" cy="2580206"/>
            <a:chOff x="705812" y="3752813"/>
            <a:chExt cx="1112788" cy="2580206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9F73F0A-BBF0-AB43-AE37-CA6EDBD4C79D}"/>
                </a:ext>
              </a:extLst>
            </p:cNvPr>
            <p:cNvSpPr/>
            <p:nvPr/>
          </p:nvSpPr>
          <p:spPr>
            <a:xfrm rot="16200000">
              <a:off x="7778" y="4509537"/>
              <a:ext cx="2567546" cy="1054098"/>
            </a:xfrm>
            <a:prstGeom prst="roundRect">
              <a:avLst>
                <a:gd name="adj" fmla="val 695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endParaRPr lang="en-CH" sz="1400" b="1" dirty="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D30CBAC-E4B4-5E45-A7E1-989B18F3E366}"/>
                </a:ext>
              </a:extLst>
            </p:cNvPr>
            <p:cNvSpPr txBox="1"/>
            <p:nvPr/>
          </p:nvSpPr>
          <p:spPr>
            <a:xfrm rot="16200000">
              <a:off x="-384236" y="4842861"/>
              <a:ext cx="2580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2000" b="1" dirty="0">
                  <a:solidFill>
                    <a:schemeClr val="accent2"/>
                  </a:solidFill>
                  <a:latin typeface="Corbel" panose="020B0503020204020204" pitchFamily="34" charset="0"/>
                </a:rPr>
                <a:t>Host System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EDB59F-6F83-E24F-BE7A-70E8371CE730}"/>
              </a:ext>
            </a:extLst>
          </p:cNvPr>
          <p:cNvGrpSpPr/>
          <p:nvPr/>
        </p:nvGrpSpPr>
        <p:grpSpPr>
          <a:xfrm>
            <a:off x="2666932" y="3403412"/>
            <a:ext cx="5771256" cy="2549218"/>
            <a:chOff x="2666932" y="2519021"/>
            <a:chExt cx="5771256" cy="25492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66932" y="2519021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72611" y="3820953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D5C3FA2-A0FC-FE4E-BE85-F2B9BA3A3DB3}"/>
              </a:ext>
            </a:extLst>
          </p:cNvPr>
          <p:cNvSpPr/>
          <p:nvPr/>
        </p:nvSpPr>
        <p:spPr>
          <a:xfrm>
            <a:off x="4720181" y="1982707"/>
            <a:ext cx="2099628" cy="3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7EE58E-34CA-734B-AFA0-E50BB9C3121E}"/>
              </a:ext>
            </a:extLst>
          </p:cNvPr>
          <p:cNvSpPr/>
          <p:nvPr/>
        </p:nvSpPr>
        <p:spPr>
          <a:xfrm>
            <a:off x="6854812" y="1993080"/>
            <a:ext cx="2099628" cy="3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41DDBA-2274-3644-B6FD-C69DF7C5E257}"/>
              </a:ext>
            </a:extLst>
          </p:cNvPr>
          <p:cNvSpPr/>
          <p:nvPr/>
        </p:nvSpPr>
        <p:spPr>
          <a:xfrm>
            <a:off x="518985" y="2371034"/>
            <a:ext cx="1631091" cy="367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4" name="Graphic 33" descr="Gears">
            <a:extLst>
              <a:ext uri="{FF2B5EF4-FFF2-40B4-BE49-F238E27FC236}">
                <a16:creationId xmlns:a16="http://schemas.microsoft.com/office/drawing/2014/main" id="{831A2A72-74C4-E949-8023-19D16F08D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1562" y="4130806"/>
            <a:ext cx="1005390" cy="1005390"/>
          </a:xfrm>
          <a:prstGeom prst="rect">
            <a:avLst/>
          </a:prstGeom>
        </p:spPr>
      </p:pic>
      <p:pic>
        <p:nvPicPr>
          <p:cNvPr id="35" name="Graphic 34" descr="Gears">
            <a:extLst>
              <a:ext uri="{FF2B5EF4-FFF2-40B4-BE49-F238E27FC236}">
                <a16:creationId xmlns:a16="http://schemas.microsoft.com/office/drawing/2014/main" id="{7D7A506D-825F-5444-B607-951193CBC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868" y="4130806"/>
            <a:ext cx="1005390" cy="10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MegIS’s Steps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A large database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containing information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on </a:t>
              </a:r>
              <a:r>
                <a:rPr lang="en-US" sz="2000" b="1" dirty="0">
                  <a:solidFill>
                    <a:srgbClr val="C00000"/>
                  </a:solidFill>
                  <a:latin typeface="Corbel" panose="020B0503020204020204" pitchFamily="34" charset="0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Metagenomic sample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with species that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are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not known </a:t>
            </a: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atin typeface="Corbel" panose="020B05030202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5FC74F1-D7D6-004C-9A0D-339AD5F6B1BA}"/>
              </a:ext>
            </a:extLst>
          </p:cNvPr>
          <p:cNvSpPr/>
          <p:nvPr/>
        </p:nvSpPr>
        <p:spPr>
          <a:xfrm>
            <a:off x="3183315" y="902919"/>
            <a:ext cx="3986566" cy="143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E83524F-D1AE-5146-B046-26D6C429D551}"/>
              </a:ext>
            </a:extLst>
          </p:cNvPr>
          <p:cNvSpPr/>
          <p:nvPr/>
        </p:nvSpPr>
        <p:spPr>
          <a:xfrm>
            <a:off x="3305590" y="1306940"/>
            <a:ext cx="1948977" cy="669551"/>
          </a:xfrm>
          <a:prstGeom prst="roundRect">
            <a:avLst>
              <a:gd name="adj" fmla="val 8025"/>
            </a:avLst>
          </a:prstGeom>
          <a:solidFill>
            <a:srgbClr val="198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latin typeface="Corbel" panose="020B0503020204020204" pitchFamily="34" charset="0"/>
              </a:rPr>
              <a:t>Preparation </a:t>
            </a:r>
          </a:p>
          <a:p>
            <a:pPr algn="ctr"/>
            <a:r>
              <a:rPr lang="en-GB" sz="2000" b="1" dirty="0">
                <a:latin typeface="Corbel" panose="020B0503020204020204" pitchFamily="34" charset="0"/>
              </a:rPr>
              <a:t>of </a:t>
            </a:r>
            <a:r>
              <a:rPr lang="en-CH" sz="2000" b="1" dirty="0">
                <a:latin typeface="Corbel" panose="020B0503020204020204" pitchFamily="34" charset="0"/>
              </a:rPr>
              <a:t>Input Queries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DF42-242B-494C-A19C-DD02A2CE9086}"/>
              </a:ext>
            </a:extLst>
          </p:cNvPr>
          <p:cNvGrpSpPr/>
          <p:nvPr/>
        </p:nvGrpSpPr>
        <p:grpSpPr>
          <a:xfrm>
            <a:off x="5449487" y="888858"/>
            <a:ext cx="1566110" cy="1417511"/>
            <a:chOff x="3141770" y="1630562"/>
            <a:chExt cx="1566110" cy="141751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554566-2B3B-664E-9EF8-BCC331174B96}"/>
                </a:ext>
              </a:extLst>
            </p:cNvPr>
            <p:cNvGrpSpPr/>
            <p:nvPr/>
          </p:nvGrpSpPr>
          <p:grpSpPr>
            <a:xfrm>
              <a:off x="3141770" y="1630562"/>
              <a:ext cx="1501047" cy="1417511"/>
              <a:chOff x="3294003" y="1331203"/>
              <a:chExt cx="1501047" cy="1417511"/>
            </a:xfrm>
          </p:grpSpPr>
          <p:sp>
            <p:nvSpPr>
              <p:cNvPr id="42" name="Left Brace 41">
                <a:extLst>
                  <a:ext uri="{FF2B5EF4-FFF2-40B4-BE49-F238E27FC236}">
                    <a16:creationId xmlns:a16="http://schemas.microsoft.com/office/drawing/2014/main" id="{34F39EAB-9D04-E24D-A5BA-7FE029F24424}"/>
                  </a:ext>
                </a:extLst>
              </p:cNvPr>
              <p:cNvSpPr/>
              <p:nvPr/>
            </p:nvSpPr>
            <p:spPr>
              <a:xfrm>
                <a:off x="3819479" y="1396616"/>
                <a:ext cx="157183" cy="1273306"/>
              </a:xfrm>
              <a:prstGeom prst="leftBrace">
                <a:avLst/>
              </a:prstGeom>
              <a:ln w="158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4B06CC-8B52-D040-A34E-1E24E09E70C4}"/>
                  </a:ext>
                </a:extLst>
              </p:cNvPr>
              <p:cNvSpPr txBox="1"/>
              <p:nvPr/>
            </p:nvSpPr>
            <p:spPr>
              <a:xfrm rot="16200000">
                <a:off x="2923737" y="1701469"/>
                <a:ext cx="1331463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CH" dirty="0">
                    <a:latin typeface="Corbel" panose="020B0503020204020204" pitchFamily="34" charset="0"/>
                  </a:rPr>
                  <a:t>Query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CH" dirty="0">
                    <a:latin typeface="Corbel" panose="020B0503020204020204" pitchFamily="34" charset="0"/>
                  </a:rPr>
                  <a:t>K-mer</a:t>
                </a:r>
                <a:r>
                  <a:rPr lang="en-US" dirty="0">
                    <a:latin typeface="Corbel" panose="020B0503020204020204" pitchFamily="34" charset="0"/>
                  </a:rPr>
                  <a:t>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E8CD6A-FE89-804E-9106-9C0E4EB2DF1F}"/>
                  </a:ext>
                </a:extLst>
              </p:cNvPr>
              <p:cNvSpPr txBox="1"/>
              <p:nvPr/>
            </p:nvSpPr>
            <p:spPr>
              <a:xfrm>
                <a:off x="4550435" y="2348604"/>
                <a:ext cx="244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…</a:t>
                </a:r>
                <a:endParaRPr lang="en-CH" sz="2000" dirty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B2752C-9359-DA49-AE26-6C3D46C13A6D}"/>
                </a:ext>
              </a:extLst>
            </p:cNvPr>
            <p:cNvGrpSpPr/>
            <p:nvPr/>
          </p:nvGrpSpPr>
          <p:grpSpPr>
            <a:xfrm>
              <a:off x="3821530" y="1735182"/>
              <a:ext cx="886350" cy="978451"/>
              <a:chOff x="1678724" y="2023347"/>
              <a:chExt cx="1007267" cy="97845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0DC3EA-5B9A-E747-8E69-18C10647080F}"/>
                  </a:ext>
                </a:extLst>
              </p:cNvPr>
              <p:cNvSpPr/>
              <p:nvPr/>
            </p:nvSpPr>
            <p:spPr>
              <a:xfrm>
                <a:off x="1678724" y="2023347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G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57D6DDF-B576-E640-BA02-CCDDCDEE4683}"/>
                  </a:ext>
                </a:extLst>
              </p:cNvPr>
              <p:cNvSpPr/>
              <p:nvPr/>
            </p:nvSpPr>
            <p:spPr>
              <a:xfrm>
                <a:off x="1853406" y="2415581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CE7C62-6FCE-FF40-AD6D-69C30A519E29}"/>
                  </a:ext>
                </a:extLst>
              </p:cNvPr>
              <p:cNvSpPr/>
              <p:nvPr/>
            </p:nvSpPr>
            <p:spPr>
              <a:xfrm>
                <a:off x="1980330" y="2793453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G</a:t>
                </a:r>
              </a:p>
            </p:txBody>
          </p:sp>
        </p:grp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4CCC2E9-16E2-7A44-AB37-4B273934DA95}"/>
              </a:ext>
            </a:extLst>
          </p:cNvPr>
          <p:cNvCxnSpPr>
            <a:cxnSpLocks/>
          </p:cNvCxnSpPr>
          <p:nvPr/>
        </p:nvCxnSpPr>
        <p:spPr>
          <a:xfrm>
            <a:off x="5246916" y="1636485"/>
            <a:ext cx="251999" cy="0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AC4E35-E94C-C141-A92A-FF44708D3071}"/>
              </a:ext>
            </a:extLst>
          </p:cNvPr>
          <p:cNvSpPr/>
          <p:nvPr/>
        </p:nvSpPr>
        <p:spPr>
          <a:xfrm>
            <a:off x="3183315" y="902919"/>
            <a:ext cx="3986566" cy="1403450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76DA14E-A896-534D-8084-B859E5C22444}"/>
              </a:ext>
            </a:extLst>
          </p:cNvPr>
          <p:cNvSpPr/>
          <p:nvPr/>
        </p:nvSpPr>
        <p:spPr>
          <a:xfrm>
            <a:off x="3811343" y="2534582"/>
            <a:ext cx="4578895" cy="1959589"/>
          </a:xfrm>
          <a:prstGeom prst="rect">
            <a:avLst/>
          </a:prstGeom>
          <a:solidFill>
            <a:srgbClr val="FA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A047C92-00C3-B249-B8A9-DA556AB1591B}"/>
              </a:ext>
            </a:extLst>
          </p:cNvPr>
          <p:cNvSpPr/>
          <p:nvPr/>
        </p:nvSpPr>
        <p:spPr>
          <a:xfrm>
            <a:off x="3934912" y="3145377"/>
            <a:ext cx="2065855" cy="737999"/>
          </a:xfrm>
          <a:prstGeom prst="roundRect">
            <a:avLst>
              <a:gd name="adj" fmla="val 8025"/>
            </a:avLst>
          </a:prstGeom>
          <a:solidFill>
            <a:srgbClr val="C81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Presence/Absence Identification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7AE664-EB47-6F4E-987C-0C561866EB95}"/>
              </a:ext>
            </a:extLst>
          </p:cNvPr>
          <p:cNvGrpSpPr/>
          <p:nvPr/>
        </p:nvGrpSpPr>
        <p:grpSpPr>
          <a:xfrm>
            <a:off x="6372024" y="2606099"/>
            <a:ext cx="2267268" cy="1882173"/>
            <a:chOff x="5032700" y="1554591"/>
            <a:chExt cx="2267268" cy="1882173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5C344D7-A8FE-844D-8309-E25D2745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1554591"/>
              <a:ext cx="617134" cy="617134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5435414-8AC3-F74B-888D-9FD16C63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700" y="2210884"/>
              <a:ext cx="552729" cy="552729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399998-2DEC-CC46-8FB0-923398807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2792027"/>
              <a:ext cx="644737" cy="644737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95132CE-9F5D-3444-B0EC-27339CB8C19E}"/>
                </a:ext>
              </a:extLst>
            </p:cNvPr>
            <p:cNvSpPr txBox="1"/>
            <p:nvPr/>
          </p:nvSpPr>
          <p:spPr>
            <a:xfrm>
              <a:off x="5567969" y="1676971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548235"/>
                  </a:solidFill>
                  <a:latin typeface="Corbel" panose="020B0503020204020204" pitchFamily="34" charset="0"/>
                </a:rPr>
                <a:t>V. cholerae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4FCA09-E660-F14A-974A-6D849D721B8B}"/>
                </a:ext>
              </a:extLst>
            </p:cNvPr>
            <p:cNvSpPr txBox="1"/>
            <p:nvPr/>
          </p:nvSpPr>
          <p:spPr>
            <a:xfrm>
              <a:off x="5604503" y="2936064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6A9AC2"/>
                  </a:solidFill>
                  <a:latin typeface="Corbel" panose="020B0503020204020204" pitchFamily="34" charset="0"/>
                </a:rPr>
                <a:t>E. coli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7FAF4B2-8CBC-074D-9ED2-0061A15663E8}"/>
                </a:ext>
              </a:extLst>
            </p:cNvPr>
            <p:cNvSpPr txBox="1"/>
            <p:nvPr/>
          </p:nvSpPr>
          <p:spPr>
            <a:xfrm>
              <a:off x="5586604" y="2310900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E06161"/>
                  </a:solidFill>
                  <a:latin typeface="Corbel" panose="020B0503020204020204" pitchFamily="34" charset="0"/>
                </a:rPr>
                <a:t>SARS-CoV-2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C4E4EB7-05D8-5D49-A1D6-EA5979E4291E}"/>
              </a:ext>
            </a:extLst>
          </p:cNvPr>
          <p:cNvCxnSpPr>
            <a:cxnSpLocks/>
          </p:cNvCxnSpPr>
          <p:nvPr/>
        </p:nvCxnSpPr>
        <p:spPr>
          <a:xfrm>
            <a:off x="5990142" y="3503159"/>
            <a:ext cx="251999" cy="0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A33AD54-B1E5-FE4A-BFF7-80AABBA4554E}"/>
              </a:ext>
            </a:extLst>
          </p:cNvPr>
          <p:cNvSpPr/>
          <p:nvPr/>
        </p:nvSpPr>
        <p:spPr>
          <a:xfrm>
            <a:off x="3821380" y="2550652"/>
            <a:ext cx="4568857" cy="1968028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0486B36E-F3A5-5648-BE55-42FA957396D3}"/>
              </a:ext>
            </a:extLst>
          </p:cNvPr>
          <p:cNvCxnSpPr>
            <a:cxnSpLocks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A96DD3A-84C2-D242-B89B-E3DA7E4DB7BA}"/>
              </a:ext>
            </a:extLst>
          </p:cNvPr>
          <p:cNvSpPr/>
          <p:nvPr/>
        </p:nvSpPr>
        <p:spPr>
          <a:xfrm>
            <a:off x="4510507" y="4742378"/>
            <a:ext cx="4411386" cy="164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906667-7480-0C41-9E21-A0E049CD49CF}"/>
              </a:ext>
            </a:extLst>
          </p:cNvPr>
          <p:cNvSpPr/>
          <p:nvPr/>
        </p:nvSpPr>
        <p:spPr>
          <a:xfrm>
            <a:off x="4636306" y="5194307"/>
            <a:ext cx="2065855" cy="737999"/>
          </a:xfrm>
          <a:prstGeom prst="roundRect">
            <a:avLst>
              <a:gd name="adj" fmla="val 8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Abundance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</a:rPr>
              <a:t>Estimation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6D51578-F8E1-2049-B1DF-A012B54DFA47}"/>
              </a:ext>
            </a:extLst>
          </p:cNvPr>
          <p:cNvCxnSpPr>
            <a:cxnSpLocks/>
          </p:cNvCxnSpPr>
          <p:nvPr/>
        </p:nvCxnSpPr>
        <p:spPr>
          <a:xfrm flipV="1">
            <a:off x="6690875" y="5561906"/>
            <a:ext cx="38122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259C6EC-FBC7-F940-AE9D-DEEE3170479E}"/>
              </a:ext>
            </a:extLst>
          </p:cNvPr>
          <p:cNvSpPr/>
          <p:nvPr/>
        </p:nvSpPr>
        <p:spPr>
          <a:xfrm>
            <a:off x="4491772" y="4740519"/>
            <a:ext cx="4462231" cy="1634755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7CB7F0-BF36-C14B-8D79-D7B2F42F53FF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208F13-904C-2D46-94E6-44C653F1A981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14A0039-5C7F-4F4D-AEE7-297542D59ACF}"/>
              </a:ext>
            </a:extLst>
          </p:cNvPr>
          <p:cNvCxnSpPr>
            <a:cxnSpLocks/>
          </p:cNvCxnSpPr>
          <p:nvPr/>
        </p:nvCxnSpPr>
        <p:spPr>
          <a:xfrm>
            <a:off x="2834235" y="1643870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70220D-5C1C-564E-83E5-2DC750C93B8C}"/>
              </a:ext>
            </a:extLst>
          </p:cNvPr>
          <p:cNvGrpSpPr/>
          <p:nvPr/>
        </p:nvGrpSpPr>
        <p:grpSpPr>
          <a:xfrm>
            <a:off x="7027791" y="3433043"/>
            <a:ext cx="1926212" cy="2917722"/>
            <a:chOff x="7022802" y="1248355"/>
            <a:chExt cx="1926212" cy="2917722"/>
          </a:xfrm>
        </p:grpSpPr>
        <p:graphicFrame>
          <p:nvGraphicFramePr>
            <p:cNvPr id="86" name="Chart 85">
              <a:extLst>
                <a:ext uri="{FF2B5EF4-FFF2-40B4-BE49-F238E27FC236}">
                  <a16:creationId xmlns:a16="http://schemas.microsoft.com/office/drawing/2014/main" id="{3F0DC2F3-64C6-D34E-A894-60193FF44A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022802" y="1248355"/>
            <a:ext cx="1926212" cy="2917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F175264-F4C1-114C-BF76-0BAC895B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32827" y="3285346"/>
              <a:ext cx="597134" cy="597134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E23FD3A-14E5-F149-9AE1-7F2A4216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7349" y="2712587"/>
              <a:ext cx="391305" cy="391305"/>
            </a:xfrm>
            <a:prstGeom prst="rect">
              <a:avLst/>
            </a:prstGeom>
            <a:effectLst>
              <a:glow rad="12700">
                <a:schemeClr val="bg1">
                  <a:alpha val="55000"/>
                </a:schemeClr>
              </a:glo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32C96E9-E2AF-CD43-80A4-CFBAC975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2868" y="3216184"/>
              <a:ext cx="473603" cy="473603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</p:grp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F9045C0-A825-324B-9DB2-FBDE0FDFBD5C}"/>
              </a:ext>
            </a:extLst>
          </p:cNvPr>
          <p:cNvSpPr/>
          <p:nvPr/>
        </p:nvSpPr>
        <p:spPr>
          <a:xfrm>
            <a:off x="2785555" y="837834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872217B-7440-A042-8907-FFBB92E623AD}"/>
              </a:ext>
            </a:extLst>
          </p:cNvPr>
          <p:cNvSpPr/>
          <p:nvPr/>
        </p:nvSpPr>
        <p:spPr>
          <a:xfrm>
            <a:off x="3396476" y="2480301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4C1E589-8B7D-654E-847C-A314A6EA4511}"/>
              </a:ext>
            </a:extLst>
          </p:cNvPr>
          <p:cNvSpPr/>
          <p:nvPr/>
        </p:nvSpPr>
        <p:spPr>
          <a:xfrm>
            <a:off x="4079097" y="4672965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50DD894-C05C-8F47-BD6E-92913601A08E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78" name="Content Placeholder 4">
              <a:extLst>
                <a:ext uri="{FF2B5EF4-FFF2-40B4-BE49-F238E27FC236}">
                  <a16:creationId xmlns:a16="http://schemas.microsoft.com/office/drawing/2014/main" id="{A5A5F0E0-B507-514D-84C8-37782FE8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85" name="Content Placeholder 4">
              <a:extLst>
                <a:ext uri="{FF2B5EF4-FFF2-40B4-BE49-F238E27FC236}">
                  <a16:creationId xmlns:a16="http://schemas.microsoft.com/office/drawing/2014/main" id="{2086F982-86AE-9843-957C-792C4B961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95" name="Content Placeholder 4">
              <a:extLst>
                <a:ext uri="{FF2B5EF4-FFF2-40B4-BE49-F238E27FC236}">
                  <a16:creationId xmlns:a16="http://schemas.microsoft.com/office/drawing/2014/main" id="{19164211-9EC3-844C-8A8E-742A8146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1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  <p:bldP spid="79" grpId="0" animBg="1"/>
      <p:bldP spid="91" grpId="0" animBg="1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dirty="0">
                    <a:solidFill>
                      <a:schemeClr val="accent2"/>
                    </a:solidFill>
                    <a:latin typeface="Corbel" panose="020B0503020204020204" pitchFamily="34" charset="0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21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dirty="0">
                    <a:solidFill>
                      <a:schemeClr val="accent2"/>
                    </a:solidFill>
                    <a:latin typeface="Corbel" panose="020B0503020204020204" pitchFamily="34" charset="0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47639"/>
              <a:ext cx="4372074" cy="972021"/>
              <a:chOff x="971015" y="4573670"/>
              <a:chExt cx="4372074" cy="972021"/>
            </a:xfrm>
          </p:grpSpPr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9DF4AA4-CC38-594B-84CE-E9809A1C84CD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1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28A3730E-727B-9C4B-860C-874E267F7663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CH" sz="2000" b="1" dirty="0">
                <a:solidFill>
                  <a:srgbClr val="C813BD"/>
                </a:solidFill>
                <a:latin typeface="Corbel" panose="020B0503020204020204" pitchFamily="34" charset="0"/>
              </a:rPr>
              <a:t>Task partitioning and mapping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Each step executes </a:t>
            </a:r>
          </a:p>
          <a:p>
            <a:pPr algn="ctr">
              <a:lnSpc>
                <a:spcPct val="90000"/>
              </a:lnSpc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its most suitable system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EF945EE-722D-724C-AA0D-8DB1A664D308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2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CF05649-0E70-F94C-9B5B-CBD12DA950AA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3</a:t>
            </a:r>
            <a:endParaRPr lang="en-CH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dirty="0">
                    <a:solidFill>
                      <a:schemeClr val="accent2"/>
                    </a:solidFill>
                    <a:latin typeface="Corbel" panose="020B0503020204020204" pitchFamily="34" charset="0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4372074" cy="983446"/>
              <a:chOff x="971015" y="4562245"/>
              <a:chExt cx="4372074" cy="983446"/>
            </a:xfrm>
          </p:grpSpPr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 dirty="0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3012E98E-C4C2-A74A-B545-930BC0D5FF20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rbel" panose="020B0503020204020204" pitchFamily="34" charset="0"/>
              </a:rPr>
              <a:t>Data/computation flow coordination</a:t>
            </a:r>
          </a:p>
          <a:p>
            <a:pPr marL="1800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communication overhead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#writes to flash chips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584AB9-28C6-2249-871F-65D4DF326D9E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F46437-D39B-2F46-AC74-5C0A2A5F698F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2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F8A03049-0196-184D-83F7-27354D953CA7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3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BF9CA09-F642-3544-9CFF-77BE4047A350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CH" sz="2000" b="1" dirty="0">
                <a:solidFill>
                  <a:srgbClr val="C813BD"/>
                </a:solidFill>
                <a:latin typeface="Corbel" panose="020B0503020204020204" pitchFamily="34" charset="0"/>
              </a:rPr>
              <a:t>Task partitioning and mapping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Each step executes </a:t>
            </a:r>
          </a:p>
          <a:p>
            <a:pPr algn="ctr">
              <a:lnSpc>
                <a:spcPct val="90000"/>
              </a:lnSpc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its most suitable system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2BEE3B-C54C-5749-A2D3-4B8BF4152815}"/>
              </a:ext>
            </a:extLst>
          </p:cNvPr>
          <p:cNvSpPr/>
          <p:nvPr/>
        </p:nvSpPr>
        <p:spPr>
          <a:xfrm>
            <a:off x="79799" y="797901"/>
            <a:ext cx="3825174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4314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dirty="0">
                    <a:solidFill>
                      <a:schemeClr val="accent2"/>
                    </a:solidFill>
                    <a:latin typeface="Corbel" panose="020B0503020204020204" pitchFamily="34" charset="0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4372074" cy="983446"/>
              <a:chOff x="971015" y="4562245"/>
              <a:chExt cx="4372074" cy="983446"/>
            </a:xfrm>
          </p:grpSpPr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 dirty="0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650AEE3-1136-E14F-89F4-CC529241222C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009F96"/>
                </a:solidFill>
                <a:latin typeface="Corbel" panose="020B0503020204020204" pitchFamily="34" charset="0"/>
              </a:rPr>
              <a:t>Storage-aware algorithms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Enable efficient </a:t>
            </a:r>
          </a:p>
          <a:p>
            <a:pPr algn="ctr">
              <a:lnSpc>
                <a:spcPct val="90000"/>
              </a:lnSpc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access patterns to the SSD 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2F83A90-DD4C-5D44-9509-F1DA2DA7CCD1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C1B7797-62A8-0045-A3DF-9AAF0546D7A0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2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88A8235-F586-E041-A6AC-4D8FC9B0CDDB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3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EC32507-A443-5A4C-A95C-9AA56C0C2E71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rbel" panose="020B0503020204020204" pitchFamily="34" charset="0"/>
              </a:rPr>
              <a:t>Data/computation flow coordination</a:t>
            </a:r>
          </a:p>
          <a:p>
            <a:pPr marL="1800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communication overhead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#writes to flash chips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ED0D847-FD88-A24E-9B42-175B6DDCAE24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CH" sz="2000" b="1" dirty="0">
                <a:solidFill>
                  <a:srgbClr val="C813BD"/>
                </a:solidFill>
                <a:latin typeface="Corbel" panose="020B0503020204020204" pitchFamily="34" charset="0"/>
              </a:rPr>
              <a:t>Task partitioning and mapping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Each step executes </a:t>
            </a:r>
          </a:p>
          <a:p>
            <a:pPr algn="ctr">
              <a:lnSpc>
                <a:spcPct val="90000"/>
              </a:lnSpc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its most suitable system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FDD6D5-ED65-E845-AC4A-7DB9C4F0CFB7}"/>
              </a:ext>
            </a:extLst>
          </p:cNvPr>
          <p:cNvSpPr/>
          <p:nvPr/>
        </p:nvSpPr>
        <p:spPr>
          <a:xfrm>
            <a:off x="79799" y="830142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476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dirty="0">
                    <a:solidFill>
                      <a:schemeClr val="accent2"/>
                    </a:solidFill>
                    <a:latin typeface="Corbel" panose="020B0503020204020204" pitchFamily="34" charset="0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3236214"/>
              <a:ext cx="5729638" cy="1361512"/>
              <a:chOff x="971015" y="4562245"/>
              <a:chExt cx="5729638" cy="136151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F7D8A7-588E-CE41-9127-2BBECD1C1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4748" y="4861435"/>
                <a:ext cx="0" cy="102608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5DE917-2937-2146-95FD-AA551242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4792939"/>
                <a:ext cx="0" cy="11308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270">
                <a:extLst>
                  <a:ext uri="{FF2B5EF4-FFF2-40B4-BE49-F238E27FC236}">
                    <a16:creationId xmlns:a16="http://schemas.microsoft.com/office/drawing/2014/main" id="{B6D8188A-86DA-B040-9FFF-26FCB6F5794B}"/>
                  </a:ext>
                </a:extLst>
              </p:cNvPr>
              <p:cNvSpPr/>
              <p:nvPr/>
            </p:nvSpPr>
            <p:spPr>
              <a:xfrm rot="16200000">
                <a:off x="6170604" y="5447968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400" i="1">
                  <a:latin typeface="Corbel" panose="020B0503020204020204" pitchFamily="34" charset="0"/>
                </a:endParaRPr>
              </a:p>
            </p:txBody>
          </p:sp>
          <p:sp>
            <p:nvSpPr>
              <p:cNvPr id="57" name="직사각형 78">
                <a:extLst>
                  <a:ext uri="{FF2B5EF4-FFF2-40B4-BE49-F238E27FC236}">
                    <a16:creationId xmlns:a16="http://schemas.microsoft.com/office/drawing/2014/main" id="{0A890FAD-3B97-AD48-800F-45C77AD71D20}"/>
                  </a:ext>
                </a:extLst>
              </p:cNvPr>
              <p:cNvSpPr/>
              <p:nvPr/>
            </p:nvSpPr>
            <p:spPr>
              <a:xfrm>
                <a:off x="5934877" y="4778997"/>
                <a:ext cx="765776" cy="241181"/>
              </a:xfrm>
              <a:prstGeom prst="rect">
                <a:avLst/>
              </a:prstGeom>
              <a:solidFill>
                <a:srgbClr val="FFE7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i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ACC</a:t>
                </a:r>
                <a:endParaRPr lang="ko-KR" altLang="en-US" b="1" i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ight Arrow 270">
                <a:extLst>
                  <a:ext uri="{FF2B5EF4-FFF2-40B4-BE49-F238E27FC236}">
                    <a16:creationId xmlns:a16="http://schemas.microsoft.com/office/drawing/2014/main" id="{7C04FF88-32A2-A24D-8D51-99CA4646DCF3}"/>
                  </a:ext>
                </a:extLst>
              </p:cNvPr>
              <p:cNvSpPr/>
              <p:nvPr/>
            </p:nvSpPr>
            <p:spPr>
              <a:xfrm rot="16200000">
                <a:off x="3372394" y="5449137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400" i="1">
                  <a:latin typeface="Corbel" panose="020B0503020204020204" pitchFamily="34" charset="0"/>
                </a:endParaRP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 dirty="0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3" name="직사각형 78">
                <a:extLst>
                  <a:ext uri="{FF2B5EF4-FFF2-40B4-BE49-F238E27FC236}">
                    <a16:creationId xmlns:a16="http://schemas.microsoft.com/office/drawing/2014/main" id="{5785C21E-C67C-E043-8489-65393A3BD31B}"/>
                  </a:ext>
                </a:extLst>
              </p:cNvPr>
              <p:cNvSpPr/>
              <p:nvPr/>
            </p:nvSpPr>
            <p:spPr>
              <a:xfrm>
                <a:off x="3202311" y="4799667"/>
                <a:ext cx="765776" cy="241181"/>
              </a:xfrm>
              <a:prstGeom prst="rect">
                <a:avLst/>
              </a:prstGeom>
              <a:solidFill>
                <a:srgbClr val="FFE79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i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ACC</a:t>
                </a:r>
                <a:endParaRPr lang="ko-KR" altLang="en-US" b="1" i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66C401CC-C87D-7049-9839-81ACDCE1FBC6}"/>
              </a:ext>
            </a:extLst>
          </p:cNvPr>
          <p:cNvSpPr/>
          <p:nvPr/>
        </p:nvSpPr>
        <p:spPr>
          <a:xfrm>
            <a:off x="4649734" y="4622866"/>
            <a:ext cx="4392804" cy="825630"/>
          </a:xfrm>
          <a:prstGeom prst="roundRect">
            <a:avLst>
              <a:gd name="adj" fmla="val 778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BF9001"/>
                </a:solidFill>
                <a:latin typeface="Corbel" panose="020B0503020204020204" pitchFamily="34" charset="0"/>
              </a:rPr>
              <a:t>Lightweight in-storage accelerators 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Minimize SRAM/DRAM buffer spaces needed inside the SSD</a:t>
            </a:r>
            <a:endParaRPr lang="en-CH" sz="2000" i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26B9EB5-EF70-7D40-B6FA-6C416442F4E6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72F70BE-E34F-514E-8596-9C65E2A45B3A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2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42C5C90-298F-3A4E-A6AF-51303D48EBCF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3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6DD4D81-DEAF-6748-BE65-AB956B3F1E31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009F96"/>
                </a:solidFill>
                <a:latin typeface="Corbel" panose="020B0503020204020204" pitchFamily="34" charset="0"/>
              </a:rPr>
              <a:t>Storage-aware algorithms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Enable efficient </a:t>
            </a:r>
          </a:p>
          <a:p>
            <a:pPr algn="ctr">
              <a:lnSpc>
                <a:spcPct val="90000"/>
              </a:lnSpc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access patterns to the SSD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96645DA-20F3-4B41-A12C-B6B15D9A7B3A}"/>
              </a:ext>
            </a:extLst>
          </p:cNvPr>
          <p:cNvSpPr/>
          <p:nvPr/>
        </p:nvSpPr>
        <p:spPr>
          <a:xfrm>
            <a:off x="0" y="4580889"/>
            <a:ext cx="3825174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7D4A8FC6-A479-EA4A-BB98-F880F3FF3C45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rbel" panose="020B0503020204020204" pitchFamily="34" charset="0"/>
              </a:rPr>
              <a:t>Data/computation flow coordination</a:t>
            </a:r>
          </a:p>
          <a:p>
            <a:pPr marL="1800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communication overhead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#writes to flash chips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401066B-7687-C041-BB61-3525B972271E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CH" sz="2000" b="1" dirty="0">
                <a:solidFill>
                  <a:srgbClr val="C813BD"/>
                </a:solidFill>
                <a:latin typeface="Corbel" panose="020B0503020204020204" pitchFamily="34" charset="0"/>
              </a:rPr>
              <a:t>Task partitioning and mapping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Each step executes </a:t>
            </a:r>
          </a:p>
          <a:p>
            <a:pPr algn="ctr">
              <a:lnSpc>
                <a:spcPct val="90000"/>
              </a:lnSpc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its most suitable system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537FA2E-949B-574C-B1F5-A11D5F83FD82}"/>
              </a:ext>
            </a:extLst>
          </p:cNvPr>
          <p:cNvSpPr/>
          <p:nvPr/>
        </p:nvSpPr>
        <p:spPr>
          <a:xfrm>
            <a:off x="79799" y="829985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176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orbel" panose="020B0503020204020204" pitchFamily="34" charset="0"/>
              </a:rPr>
              <a:t>MegIS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99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E9AD-1AFA-C14D-92B2-38216609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MegIS Hardware-Software Co-Design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7E662-BF15-0A4D-B2F2-3E0AB950D688}"/>
              </a:ext>
            </a:extLst>
          </p:cNvPr>
          <p:cNvGrpSpPr/>
          <p:nvPr/>
        </p:nvGrpSpPr>
        <p:grpSpPr>
          <a:xfrm>
            <a:off x="705812" y="1953273"/>
            <a:ext cx="7732376" cy="2602902"/>
            <a:chOff x="681428" y="2426782"/>
            <a:chExt cx="7732376" cy="26029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2F72DB-BA33-AD4A-845C-0862E8D50054}"/>
                </a:ext>
              </a:extLst>
            </p:cNvPr>
            <p:cNvGrpSpPr/>
            <p:nvPr/>
          </p:nvGrpSpPr>
          <p:grpSpPr>
            <a:xfrm>
              <a:off x="681428" y="2426782"/>
              <a:ext cx="1112788" cy="2580206"/>
              <a:chOff x="705812" y="3752813"/>
              <a:chExt cx="1112788" cy="2580206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F73F0A-BBF0-AB43-AE37-CA6EDBD4C79D}"/>
                  </a:ext>
                </a:extLst>
              </p:cNvPr>
              <p:cNvSpPr/>
              <p:nvPr/>
            </p:nvSpPr>
            <p:spPr>
              <a:xfrm rot="16200000">
                <a:off x="7778" y="4509537"/>
                <a:ext cx="2567546" cy="1054098"/>
              </a:xfrm>
              <a:prstGeom prst="roundRect">
                <a:avLst>
                  <a:gd name="adj" fmla="val 695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D30CBAC-E4B4-5E45-A7E1-989B18F3E366}"/>
                  </a:ext>
                </a:extLst>
              </p:cNvPr>
              <p:cNvSpPr txBox="1"/>
              <p:nvPr/>
            </p:nvSpPr>
            <p:spPr>
              <a:xfrm rot="16200000">
                <a:off x="-384236" y="4842861"/>
                <a:ext cx="2580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dirty="0">
                    <a:solidFill>
                      <a:schemeClr val="accent2"/>
                    </a:solidFill>
                    <a:latin typeface="Corbel" panose="020B0503020204020204" pitchFamily="34" charset="0"/>
                  </a:rPr>
                  <a:t>Host System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2764CC-5D10-A248-A393-8558418F6787}"/>
                </a:ext>
              </a:extLst>
            </p:cNvPr>
            <p:cNvGrpSpPr/>
            <p:nvPr/>
          </p:nvGrpSpPr>
          <p:grpSpPr>
            <a:xfrm>
              <a:off x="2642548" y="2480466"/>
              <a:ext cx="5771256" cy="2549218"/>
              <a:chOff x="2666932" y="3806497"/>
              <a:chExt cx="5771256" cy="2549218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E27FD226-8B2E-8A44-A9AD-F6E1501D1528}"/>
                  </a:ext>
                </a:extLst>
              </p:cNvPr>
              <p:cNvSpPr/>
              <p:nvPr/>
            </p:nvSpPr>
            <p:spPr>
              <a:xfrm>
                <a:off x="2666932" y="3806497"/>
                <a:ext cx="5771256" cy="2526522"/>
              </a:xfrm>
              <a:prstGeom prst="roundRect">
                <a:avLst>
                  <a:gd name="adj" fmla="val 695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endParaRPr lang="en-CH" sz="1400" b="1" dirty="0">
                  <a:solidFill>
                    <a:schemeClr val="tx1"/>
                  </a:solidFill>
                  <a:latin typeface="Corbel" panose="020B0503020204020204" pitchFamily="34" charset="0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C5004B6-8162-1A4D-8C51-92E7F24DF9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7109" y="4836459"/>
                <a:ext cx="716242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F880A-7CB8-614C-8D12-584D9AD42B32}"/>
                  </a:ext>
                </a:extLst>
              </p:cNvPr>
              <p:cNvSpPr/>
              <p:nvPr/>
            </p:nvSpPr>
            <p:spPr bwMode="auto">
              <a:xfrm>
                <a:off x="6905902" y="4055477"/>
                <a:ext cx="1369789" cy="2109881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SSD DRAM</a:t>
                </a:r>
                <a:endParaRPr lang="en-CH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CA0B680-1145-7043-BDB2-65B21E68E2A2}"/>
                  </a:ext>
                </a:extLst>
              </p:cNvPr>
              <p:cNvSpPr/>
              <p:nvPr/>
            </p:nvSpPr>
            <p:spPr bwMode="auto">
              <a:xfrm>
                <a:off x="3161985" y="4055477"/>
                <a:ext cx="3581420" cy="1579207"/>
              </a:xfrm>
              <a:prstGeom prst="rect">
                <a:avLst/>
              </a:prstGeom>
              <a:solidFill>
                <a:schemeClr val="bg2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400" b="1" dirty="0"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F6758D-F462-244D-B295-2E2ACDE1E915}"/>
                  </a:ext>
                </a:extLst>
              </p:cNvPr>
              <p:cNvSpPr/>
              <p:nvPr/>
            </p:nvSpPr>
            <p:spPr>
              <a:xfrm>
                <a:off x="6968653" y="4442877"/>
                <a:ext cx="1229298" cy="57836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Standard</a:t>
                </a:r>
              </a:p>
              <a:p>
                <a:pPr algn="ctr"/>
                <a:r>
                  <a:rPr lang="en-CH" b="1" dirty="0">
                    <a:solidFill>
                      <a:schemeClr val="tx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sp>
            <p:nvSpPr>
              <p:cNvPr id="58" name="직사각형 363">
                <a:extLst>
                  <a:ext uri="{FF2B5EF4-FFF2-40B4-BE49-F238E27FC236}">
                    <a16:creationId xmlns:a16="http://schemas.microsoft.com/office/drawing/2014/main" id="{94CADD4B-65A9-2A42-B3AA-95E58FB9D21D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직사각형 78">
                <a:extLst>
                  <a:ext uri="{FF2B5EF4-FFF2-40B4-BE49-F238E27FC236}">
                    <a16:creationId xmlns:a16="http://schemas.microsoft.com/office/drawing/2014/main" id="{1F9B973B-6048-4448-99CD-BF655DBF73D1}"/>
                  </a:ext>
                </a:extLst>
              </p:cNvPr>
              <p:cNvSpPr/>
              <p:nvPr/>
            </p:nvSpPr>
            <p:spPr>
              <a:xfrm>
                <a:off x="3659817" y="4169247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9FD3E6-57A1-8449-BDFD-E51BA278F651}"/>
                  </a:ext>
                </a:extLst>
              </p:cNvPr>
              <p:cNvSpPr txBox="1"/>
              <p:nvPr/>
            </p:nvSpPr>
            <p:spPr>
              <a:xfrm>
                <a:off x="5367788" y="4065864"/>
                <a:ext cx="15351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SSD </a:t>
                </a:r>
              </a:p>
              <a:p>
                <a:pPr algn="ctr"/>
                <a:r>
                  <a:rPr lang="en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orbel" panose="020B0503020204020204" pitchFamily="34" charset="0"/>
                  </a:rPr>
                  <a:t>Controller</a:t>
                </a:r>
              </a:p>
            </p:txBody>
          </p:sp>
          <p:sp>
            <p:nvSpPr>
              <p:cNvPr id="68" name="직사각형 78">
                <a:extLst>
                  <a:ext uri="{FF2B5EF4-FFF2-40B4-BE49-F238E27FC236}">
                    <a16:creationId xmlns:a16="http://schemas.microsoft.com/office/drawing/2014/main" id="{66D1BBDE-9FEB-F646-8BD9-D0AF0957DF0D}"/>
                  </a:ext>
                </a:extLst>
              </p:cNvPr>
              <p:cNvSpPr/>
              <p:nvPr/>
            </p:nvSpPr>
            <p:spPr>
              <a:xfrm>
                <a:off x="3825174" y="4250901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직사각형 78">
                <a:extLst>
                  <a:ext uri="{FF2B5EF4-FFF2-40B4-BE49-F238E27FC236}">
                    <a16:creationId xmlns:a16="http://schemas.microsoft.com/office/drawing/2014/main" id="{5FB8EDFB-2CD5-6547-A029-B7296B860EFD}"/>
                  </a:ext>
                </a:extLst>
              </p:cNvPr>
              <p:cNvSpPr/>
              <p:nvPr/>
            </p:nvSpPr>
            <p:spPr>
              <a:xfrm>
                <a:off x="3927234" y="4349398"/>
                <a:ext cx="1519718" cy="2319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Cores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AD7E18E-1B6F-BD45-B2F8-5F1B7CB4393E}"/>
                  </a:ext>
                </a:extLst>
              </p:cNvPr>
              <p:cNvSpPr/>
              <p:nvPr/>
            </p:nvSpPr>
            <p:spPr>
              <a:xfrm>
                <a:off x="3220770" y="4115339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bg2">
                  <a:lumMod val="9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560429B-FBAB-354F-9630-523F14590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5369668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2F1C936-8C50-284D-8E0A-E3B0D14721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3867" y="5360221"/>
                <a:ext cx="0" cy="674429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직사각형 363">
                <a:extLst>
                  <a:ext uri="{FF2B5EF4-FFF2-40B4-BE49-F238E27FC236}">
                    <a16:creationId xmlns:a16="http://schemas.microsoft.com/office/drawing/2014/main" id="{A3BDFBAB-9A76-3A4F-A18D-4194E5507D24}"/>
                  </a:ext>
                </a:extLst>
              </p:cNvPr>
              <p:cNvSpPr/>
              <p:nvPr/>
            </p:nvSpPr>
            <p:spPr>
              <a:xfrm>
                <a:off x="4649734" y="5644607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A08F2FF-FDA3-6944-B8B0-3AFAD89EDDC0}"/>
                  </a:ext>
                </a:extLst>
              </p:cNvPr>
              <p:cNvSpPr txBox="1"/>
              <p:nvPr/>
            </p:nvSpPr>
            <p:spPr>
              <a:xfrm rot="16200000">
                <a:off x="1734934" y="4812571"/>
                <a:ext cx="2549218" cy="53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CH" sz="2000" b="1" dirty="0">
                    <a:solidFill>
                      <a:schemeClr val="accent6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MegIS-Enabled SSD </a:t>
                </a:r>
              </a:p>
              <a:p>
                <a:pPr algn="ctr">
                  <a:lnSpc>
                    <a:spcPct val="70000"/>
                  </a:lnSpc>
                </a:pPr>
                <a:endParaRPr lang="en-CH" sz="2000" b="1" dirty="0">
                  <a:solidFill>
                    <a:schemeClr val="accent6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A6C05E-6712-C045-A834-4B46040447A5}"/>
                </a:ext>
              </a:extLst>
            </p:cNvPr>
            <p:cNvGrpSpPr/>
            <p:nvPr/>
          </p:nvGrpSpPr>
          <p:grpSpPr>
            <a:xfrm>
              <a:off x="946631" y="2788971"/>
              <a:ext cx="7226937" cy="1808755"/>
              <a:chOff x="971015" y="4115002"/>
              <a:chExt cx="7226937" cy="1808755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F7D8A7-588E-CE41-9127-2BBECD1C1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4748" y="4861435"/>
                <a:ext cx="0" cy="102608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8A20B564-6FD3-5B43-ADCC-7C363CBDA8F1}"/>
                  </a:ext>
                </a:extLst>
              </p:cNvPr>
              <p:cNvSpPr/>
              <p:nvPr/>
            </p:nvSpPr>
            <p:spPr>
              <a:xfrm>
                <a:off x="3218889" y="4115002"/>
                <a:ext cx="797104" cy="553024"/>
              </a:xfrm>
              <a:prstGeom prst="roundRect">
                <a:avLst>
                  <a:gd name="adj" fmla="val 16632"/>
                </a:avLst>
              </a:prstGeom>
              <a:solidFill>
                <a:schemeClr val="accent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CH" b="1" i="1" dirty="0">
                    <a:solidFill>
                      <a:schemeClr val="bg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MegIS</a:t>
                </a:r>
              </a:p>
              <a:p>
                <a:pPr algn="ctr"/>
                <a:r>
                  <a:rPr lang="en-CH" b="1" i="1" dirty="0">
                    <a:solidFill>
                      <a:schemeClr val="bg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FTL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2F54877-8BC9-0D4E-BE68-0BEA8434F060}"/>
                  </a:ext>
                </a:extLst>
              </p:cNvPr>
              <p:cNvSpPr/>
              <p:nvPr/>
            </p:nvSpPr>
            <p:spPr>
              <a:xfrm>
                <a:off x="6968654" y="5344530"/>
                <a:ext cx="1229298" cy="578367"/>
              </a:xfrm>
              <a:prstGeom prst="rect">
                <a:avLst/>
              </a:prstGeom>
              <a:solidFill>
                <a:schemeClr val="accent5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CH" b="1" i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MegIS</a:t>
                </a:r>
              </a:p>
              <a:p>
                <a:pPr algn="ctr"/>
                <a:r>
                  <a:rPr lang="en-CH" b="1" i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Metadata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5DE917-2937-2146-95FD-AA551242F0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8034" y="4792939"/>
                <a:ext cx="0" cy="113081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ight Arrow 270">
                <a:extLst>
                  <a:ext uri="{FF2B5EF4-FFF2-40B4-BE49-F238E27FC236}">
                    <a16:creationId xmlns:a16="http://schemas.microsoft.com/office/drawing/2014/main" id="{B6D8188A-86DA-B040-9FFF-26FCB6F5794B}"/>
                  </a:ext>
                </a:extLst>
              </p:cNvPr>
              <p:cNvSpPr/>
              <p:nvPr/>
            </p:nvSpPr>
            <p:spPr>
              <a:xfrm rot="16200000">
                <a:off x="6170604" y="5447968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400" i="1">
                  <a:latin typeface="Corbel" panose="020B0503020204020204" pitchFamily="34" charset="0"/>
                </a:endParaRPr>
              </a:p>
            </p:txBody>
          </p:sp>
          <p:sp>
            <p:nvSpPr>
              <p:cNvPr id="59" name="Right Arrow 270">
                <a:extLst>
                  <a:ext uri="{FF2B5EF4-FFF2-40B4-BE49-F238E27FC236}">
                    <a16:creationId xmlns:a16="http://schemas.microsoft.com/office/drawing/2014/main" id="{7C04FF88-32A2-A24D-8D51-99CA4646DCF3}"/>
                  </a:ext>
                </a:extLst>
              </p:cNvPr>
              <p:cNvSpPr/>
              <p:nvPr/>
            </p:nvSpPr>
            <p:spPr>
              <a:xfrm rot="16200000">
                <a:off x="3372394" y="5449137"/>
                <a:ext cx="391926" cy="192341"/>
              </a:xfrm>
              <a:prstGeom prst="rightArrow">
                <a:avLst>
                  <a:gd name="adj1" fmla="val 23159"/>
                  <a:gd name="adj2" fmla="val 10142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sz="1400" i="1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188D29B9-4804-4543-A70F-1F69FCE7B03B}"/>
                  </a:ext>
                </a:extLst>
              </p:cNvPr>
              <p:cNvSpPr/>
              <p:nvPr/>
            </p:nvSpPr>
            <p:spPr>
              <a:xfrm>
                <a:off x="1827862" y="4562245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 dirty="0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D912E586-2373-A948-97F9-A1DF6071F9AB}"/>
                  </a:ext>
                </a:extLst>
              </p:cNvPr>
              <p:cNvSpPr/>
              <p:nvPr/>
            </p:nvSpPr>
            <p:spPr>
              <a:xfrm rot="10800000">
                <a:off x="1819369" y="5234944"/>
                <a:ext cx="824667" cy="274214"/>
              </a:xfrm>
              <a:prstGeom prst="rightArrow">
                <a:avLst/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i="1">
                  <a:solidFill>
                    <a:srgbClr val="7030A0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64" name="Graphic 63" descr="Gears">
                <a:extLst>
                  <a:ext uri="{FF2B5EF4-FFF2-40B4-BE49-F238E27FC236}">
                    <a16:creationId xmlns:a16="http://schemas.microsoft.com/office/drawing/2014/main" id="{1EA12A80-2966-9143-93DA-62D37E7B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28689" y="4631291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  <p:pic>
            <p:nvPicPr>
              <p:cNvPr id="65" name="Graphic 64" descr="Gears">
                <a:extLst>
                  <a:ext uri="{FF2B5EF4-FFF2-40B4-BE49-F238E27FC236}">
                    <a16:creationId xmlns:a16="http://schemas.microsoft.com/office/drawing/2014/main" id="{B95595D7-3CE1-2244-B3A1-B189597E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71015" y="4573670"/>
                <a:ext cx="914400" cy="9144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48594D-229F-2E4F-AB9E-0142CC57C9CA}"/>
                </a:ext>
              </a:extLst>
            </p:cNvPr>
            <p:cNvGrpSpPr/>
            <p:nvPr/>
          </p:nvGrpSpPr>
          <p:grpSpPr>
            <a:xfrm>
              <a:off x="3148227" y="3782398"/>
              <a:ext cx="3569766" cy="1067027"/>
              <a:chOff x="3172611" y="5108429"/>
              <a:chExt cx="3569766" cy="1067027"/>
            </a:xfrm>
          </p:grpSpPr>
          <p:sp>
            <p:nvSpPr>
              <p:cNvPr id="71" name="직사각형 78">
                <a:extLst>
                  <a:ext uri="{FF2B5EF4-FFF2-40B4-BE49-F238E27FC236}">
                    <a16:creationId xmlns:a16="http://schemas.microsoft.com/office/drawing/2014/main" id="{87667484-CE28-424C-BE57-A7B1AC72EAB0}"/>
                  </a:ext>
                </a:extLst>
              </p:cNvPr>
              <p:cNvSpPr/>
              <p:nvPr/>
            </p:nvSpPr>
            <p:spPr>
              <a:xfrm>
                <a:off x="5937624" y="5108429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직사각형 78">
                <a:extLst>
                  <a:ext uri="{FF2B5EF4-FFF2-40B4-BE49-F238E27FC236}">
                    <a16:creationId xmlns:a16="http://schemas.microsoft.com/office/drawing/2014/main" id="{58A4D594-9A99-FB41-AAB9-2E6E90677C66}"/>
                  </a:ext>
                </a:extLst>
              </p:cNvPr>
              <p:cNvSpPr/>
              <p:nvPr/>
            </p:nvSpPr>
            <p:spPr>
              <a:xfrm>
                <a:off x="3201622" y="5128487"/>
                <a:ext cx="765776" cy="24118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Cntrl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직사각형 78">
                <a:extLst>
                  <a:ext uri="{FF2B5EF4-FFF2-40B4-BE49-F238E27FC236}">
                    <a16:creationId xmlns:a16="http://schemas.microsoft.com/office/drawing/2014/main" id="{30F9A6F3-8BF3-EC46-A597-1D085672FBC9}"/>
                  </a:ext>
                </a:extLst>
              </p:cNvPr>
              <p:cNvSpPr/>
              <p:nvPr/>
            </p:nvSpPr>
            <p:spPr>
              <a:xfrm>
                <a:off x="5300226" y="5759584"/>
                <a:ext cx="1442151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 err="1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Channel#N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직사각형 78">
                <a:extLst>
                  <a:ext uri="{FF2B5EF4-FFF2-40B4-BE49-F238E27FC236}">
                    <a16:creationId xmlns:a16="http://schemas.microsoft.com/office/drawing/2014/main" id="{B35589E9-CE31-C640-B7E1-384D589239B6}"/>
                  </a:ext>
                </a:extLst>
              </p:cNvPr>
              <p:cNvSpPr/>
              <p:nvPr/>
            </p:nvSpPr>
            <p:spPr>
              <a:xfrm>
                <a:off x="3172611" y="5769681"/>
                <a:ext cx="1380142" cy="40577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Channel#1</a:t>
                </a:r>
                <a:endParaRPr lang="ko-KR" altLang="en-US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842FB48-1197-5D43-BC5B-3BD922FE9DF3}"/>
              </a:ext>
            </a:extLst>
          </p:cNvPr>
          <p:cNvSpPr/>
          <p:nvPr/>
        </p:nvSpPr>
        <p:spPr>
          <a:xfrm>
            <a:off x="79798" y="5504411"/>
            <a:ext cx="8962739" cy="853441"/>
          </a:xfrm>
          <a:prstGeom prst="roundRect">
            <a:avLst>
              <a:gd name="adj" fmla="val 1095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5"/>
                </a:solidFill>
                <a:latin typeface="Corbel" panose="020B0503020204020204" pitchFamily="34" charset="0"/>
              </a:rPr>
              <a:t>Data mapping scheme and Flash Translation Layer (FTL) 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Specialize to the characteristics of metagenomic analysis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Leverage the SSD’s full internal bandwidth</a:t>
            </a:r>
            <a:endParaRPr lang="en-CH" sz="2000" i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9B2D97E1-91C0-A649-B057-F8EFFE7C9184}"/>
              </a:ext>
            </a:extLst>
          </p:cNvPr>
          <p:cNvSpPr/>
          <p:nvPr/>
        </p:nvSpPr>
        <p:spPr>
          <a:xfrm>
            <a:off x="710471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0BD05C0-4CB5-2145-9EA6-E22E1A02087D}"/>
              </a:ext>
            </a:extLst>
          </p:cNvPr>
          <p:cNvSpPr/>
          <p:nvPr/>
        </p:nvSpPr>
        <p:spPr>
          <a:xfrm>
            <a:off x="379605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2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E332501-AC70-B14B-904F-57945CAD325E}"/>
              </a:ext>
            </a:extLst>
          </p:cNvPr>
          <p:cNvSpPr/>
          <p:nvPr/>
        </p:nvSpPr>
        <p:spPr>
          <a:xfrm>
            <a:off x="6160165" y="1800983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3</a:t>
            </a:r>
            <a:endParaRPr lang="en-CH" sz="2400" b="1" i="1" dirty="0">
              <a:solidFill>
                <a:schemeClr val="bg1"/>
              </a:solidFill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EC46954-54C7-C24D-89D1-623EC43F8C5C}"/>
              </a:ext>
            </a:extLst>
          </p:cNvPr>
          <p:cNvSpPr/>
          <p:nvPr/>
        </p:nvSpPr>
        <p:spPr>
          <a:xfrm>
            <a:off x="79799" y="4618755"/>
            <a:ext cx="3194091" cy="825630"/>
          </a:xfrm>
          <a:prstGeom prst="roundRect">
            <a:avLst>
              <a:gd name="adj" fmla="val 8192"/>
            </a:avLst>
          </a:prstGeom>
          <a:solidFill>
            <a:srgbClr val="BCEA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009F96"/>
                </a:solidFill>
                <a:latin typeface="Corbel" panose="020B0503020204020204" pitchFamily="34" charset="0"/>
              </a:rPr>
              <a:t>Storage-aware algorithms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Enable efficient </a:t>
            </a:r>
          </a:p>
          <a:p>
            <a:pPr algn="ctr">
              <a:lnSpc>
                <a:spcPct val="90000"/>
              </a:lnSpc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access patterns to the SSD 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399BFE44-0408-1C4F-BE6E-21139D117DEB}"/>
              </a:ext>
            </a:extLst>
          </p:cNvPr>
          <p:cNvSpPr/>
          <p:nvPr/>
        </p:nvSpPr>
        <p:spPr>
          <a:xfrm>
            <a:off x="4649734" y="4622866"/>
            <a:ext cx="4392804" cy="825630"/>
          </a:xfrm>
          <a:prstGeom prst="roundRect">
            <a:avLst>
              <a:gd name="adj" fmla="val 7782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B28506"/>
                </a:solidFill>
                <a:latin typeface="Corbel" panose="020B0503020204020204" pitchFamily="34" charset="0"/>
              </a:rPr>
              <a:t>Lightweight in-storage accelerators 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Minimize SRAM/DRAM buffer spaces needed inside the SSD</a:t>
            </a:r>
            <a:endParaRPr lang="en-CH" sz="2000" i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6AC8AB3-DD91-5A43-84DA-3F09AE325F24}"/>
              </a:ext>
            </a:extLst>
          </p:cNvPr>
          <p:cNvSpPr/>
          <p:nvPr/>
        </p:nvSpPr>
        <p:spPr>
          <a:xfrm>
            <a:off x="-28764" y="4566703"/>
            <a:ext cx="9143999" cy="88816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9E9028A9-839E-8F43-B5FC-23C302E73769}"/>
              </a:ext>
            </a:extLst>
          </p:cNvPr>
          <p:cNvSpPr/>
          <p:nvPr/>
        </p:nvSpPr>
        <p:spPr>
          <a:xfrm>
            <a:off x="4790578" y="863827"/>
            <a:ext cx="4251960" cy="853441"/>
          </a:xfrm>
          <a:prstGeom prst="roundRect">
            <a:avLst>
              <a:gd name="adj" fmla="val 7193"/>
            </a:avLst>
          </a:prstGeom>
          <a:solidFill>
            <a:srgbClr val="D7C9F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7030A0"/>
                </a:solidFill>
                <a:latin typeface="Corbel" panose="020B0503020204020204" pitchFamily="34" charset="0"/>
              </a:rPr>
              <a:t>Data/computation flow coordination</a:t>
            </a:r>
          </a:p>
          <a:p>
            <a:pPr marL="1800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communication overhead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Reduce #writes to flash chips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9FB57D0-4689-5344-9D4B-7959BBC061C6}"/>
              </a:ext>
            </a:extLst>
          </p:cNvPr>
          <p:cNvSpPr/>
          <p:nvPr/>
        </p:nvSpPr>
        <p:spPr>
          <a:xfrm>
            <a:off x="79799" y="860728"/>
            <a:ext cx="3611231" cy="853442"/>
          </a:xfrm>
          <a:prstGeom prst="roundRect">
            <a:avLst>
              <a:gd name="adj" fmla="val 7782"/>
            </a:avLst>
          </a:prstGeom>
          <a:solidFill>
            <a:srgbClr val="F5DCF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CH" sz="2000" b="1" dirty="0">
                <a:solidFill>
                  <a:srgbClr val="C813BD"/>
                </a:solidFill>
                <a:latin typeface="Corbel" panose="020B0503020204020204" pitchFamily="34" charset="0"/>
              </a:rPr>
              <a:t>Task partitioning and mapping</a:t>
            </a:r>
          </a:p>
          <a:p>
            <a:pPr marL="342900" indent="-1800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Each step executes </a:t>
            </a:r>
          </a:p>
          <a:p>
            <a:pPr algn="ctr">
              <a:lnSpc>
                <a:spcPct val="90000"/>
              </a:lnSpc>
            </a:pP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 its most suitable system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0BE1CF2-37DC-274E-8B22-B10C1BD001AF}"/>
              </a:ext>
            </a:extLst>
          </p:cNvPr>
          <p:cNvSpPr/>
          <p:nvPr/>
        </p:nvSpPr>
        <p:spPr>
          <a:xfrm>
            <a:off x="79799" y="829985"/>
            <a:ext cx="8984402" cy="96496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5" name="직사각형 78">
            <a:extLst>
              <a:ext uri="{FF2B5EF4-FFF2-40B4-BE49-F238E27FC236}">
                <a16:creationId xmlns:a16="http://schemas.microsoft.com/office/drawing/2014/main" id="{B4333B67-197B-EA44-BA13-C61FA34AF5AB}"/>
              </a:ext>
            </a:extLst>
          </p:cNvPr>
          <p:cNvSpPr/>
          <p:nvPr/>
        </p:nvSpPr>
        <p:spPr>
          <a:xfrm>
            <a:off x="5934877" y="2979457"/>
            <a:ext cx="765776" cy="241181"/>
          </a:xfrm>
          <a:prstGeom prst="rect">
            <a:avLst/>
          </a:prstGeom>
          <a:solidFill>
            <a:srgbClr val="FFE7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ACC</a:t>
            </a:r>
            <a:endParaRPr lang="ko-KR" altLang="en-US" b="1" i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직사각형 78">
            <a:extLst>
              <a:ext uri="{FF2B5EF4-FFF2-40B4-BE49-F238E27FC236}">
                <a16:creationId xmlns:a16="http://schemas.microsoft.com/office/drawing/2014/main" id="{14D37576-0270-C547-AA3D-0EF2A00F6DCD}"/>
              </a:ext>
            </a:extLst>
          </p:cNvPr>
          <p:cNvSpPr/>
          <p:nvPr/>
        </p:nvSpPr>
        <p:spPr>
          <a:xfrm>
            <a:off x="3202311" y="3000127"/>
            <a:ext cx="765776" cy="241181"/>
          </a:xfrm>
          <a:prstGeom prst="rect">
            <a:avLst/>
          </a:prstGeom>
          <a:solidFill>
            <a:srgbClr val="FFE799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i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ACC</a:t>
            </a:r>
            <a:endParaRPr lang="ko-KR" altLang="en-US" b="1" i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</a:t>
            </a:r>
            <a:r>
              <a:rPr lang="en-CH" dirty="0">
                <a:latin typeface="+mn-lt"/>
              </a:rPr>
              <a:t>1</a:t>
            </a:r>
            <a:r>
              <a:rPr lang="en-CH" dirty="0"/>
              <a:t>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A large database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containing information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on </a:t>
              </a:r>
              <a:r>
                <a:rPr lang="en-US" sz="2000" b="1" dirty="0">
                  <a:solidFill>
                    <a:srgbClr val="C00000"/>
                  </a:solidFill>
                  <a:latin typeface="Corbel" panose="020B0503020204020204" pitchFamily="34" charset="0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Metagenomic sample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with species that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are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not known </a:t>
            </a: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atin typeface="Corbel" panose="020B05030202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76DA14E-A896-534D-8084-B859E5C22444}"/>
              </a:ext>
            </a:extLst>
          </p:cNvPr>
          <p:cNvSpPr/>
          <p:nvPr/>
        </p:nvSpPr>
        <p:spPr>
          <a:xfrm>
            <a:off x="3811343" y="2534582"/>
            <a:ext cx="4578895" cy="1959589"/>
          </a:xfrm>
          <a:prstGeom prst="rect">
            <a:avLst/>
          </a:prstGeom>
          <a:solidFill>
            <a:srgbClr val="FA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A047C92-00C3-B249-B8A9-DA556AB1591B}"/>
              </a:ext>
            </a:extLst>
          </p:cNvPr>
          <p:cNvSpPr/>
          <p:nvPr/>
        </p:nvSpPr>
        <p:spPr>
          <a:xfrm>
            <a:off x="3934912" y="3145377"/>
            <a:ext cx="2065855" cy="737999"/>
          </a:xfrm>
          <a:prstGeom prst="roundRect">
            <a:avLst>
              <a:gd name="adj" fmla="val 8025"/>
            </a:avLst>
          </a:prstGeom>
          <a:solidFill>
            <a:srgbClr val="C81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Presence/Absence Identification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7AE664-EB47-6F4E-987C-0C561866EB95}"/>
              </a:ext>
            </a:extLst>
          </p:cNvPr>
          <p:cNvGrpSpPr/>
          <p:nvPr/>
        </p:nvGrpSpPr>
        <p:grpSpPr>
          <a:xfrm>
            <a:off x="6372024" y="2606099"/>
            <a:ext cx="2267268" cy="1882173"/>
            <a:chOff x="5032700" y="1554591"/>
            <a:chExt cx="2267268" cy="1882173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5C344D7-A8FE-844D-8309-E25D2745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1554591"/>
              <a:ext cx="617134" cy="617134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5435414-8AC3-F74B-888D-9FD16C63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2700" y="2210884"/>
              <a:ext cx="552729" cy="552729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399998-2DEC-CC46-8FB0-923398807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2792027"/>
              <a:ext cx="644737" cy="644737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95132CE-9F5D-3444-B0EC-27339CB8C19E}"/>
                </a:ext>
              </a:extLst>
            </p:cNvPr>
            <p:cNvSpPr txBox="1"/>
            <p:nvPr/>
          </p:nvSpPr>
          <p:spPr>
            <a:xfrm>
              <a:off x="5567969" y="1676971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548235"/>
                  </a:solidFill>
                  <a:latin typeface="Corbel" panose="020B0503020204020204" pitchFamily="34" charset="0"/>
                </a:rPr>
                <a:t>V. cholerae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4FCA09-E660-F14A-974A-6D849D721B8B}"/>
                </a:ext>
              </a:extLst>
            </p:cNvPr>
            <p:cNvSpPr txBox="1"/>
            <p:nvPr/>
          </p:nvSpPr>
          <p:spPr>
            <a:xfrm>
              <a:off x="5604503" y="2936064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6A9AC2"/>
                  </a:solidFill>
                  <a:latin typeface="Corbel" panose="020B0503020204020204" pitchFamily="34" charset="0"/>
                </a:rPr>
                <a:t>E. coli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7FAF4B2-8CBC-074D-9ED2-0061A15663E8}"/>
                </a:ext>
              </a:extLst>
            </p:cNvPr>
            <p:cNvSpPr txBox="1"/>
            <p:nvPr/>
          </p:nvSpPr>
          <p:spPr>
            <a:xfrm>
              <a:off x="5586604" y="2310900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E06161"/>
                  </a:solidFill>
                  <a:latin typeface="Corbel" panose="020B0503020204020204" pitchFamily="34" charset="0"/>
                </a:rPr>
                <a:t>SARS-CoV-2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C4E4EB7-05D8-5D49-A1D6-EA5979E4291E}"/>
              </a:ext>
            </a:extLst>
          </p:cNvPr>
          <p:cNvCxnSpPr>
            <a:cxnSpLocks/>
          </p:cNvCxnSpPr>
          <p:nvPr/>
        </p:nvCxnSpPr>
        <p:spPr>
          <a:xfrm>
            <a:off x="5990142" y="3503159"/>
            <a:ext cx="251999" cy="0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1A33AD54-B1E5-FE4A-BFF7-80AABBA4554E}"/>
              </a:ext>
            </a:extLst>
          </p:cNvPr>
          <p:cNvSpPr/>
          <p:nvPr/>
        </p:nvSpPr>
        <p:spPr>
          <a:xfrm>
            <a:off x="3821380" y="2550652"/>
            <a:ext cx="4568857" cy="1968028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0486B36E-F3A5-5648-BE55-42FA957396D3}"/>
              </a:ext>
            </a:extLst>
          </p:cNvPr>
          <p:cNvCxnSpPr>
            <a:cxnSpLocks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A96DD3A-84C2-D242-B89B-E3DA7E4DB7BA}"/>
              </a:ext>
            </a:extLst>
          </p:cNvPr>
          <p:cNvSpPr/>
          <p:nvPr/>
        </p:nvSpPr>
        <p:spPr>
          <a:xfrm>
            <a:off x="4510507" y="4742378"/>
            <a:ext cx="4411386" cy="164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906667-7480-0C41-9E21-A0E049CD49CF}"/>
              </a:ext>
            </a:extLst>
          </p:cNvPr>
          <p:cNvSpPr/>
          <p:nvPr/>
        </p:nvSpPr>
        <p:spPr>
          <a:xfrm>
            <a:off x="4636306" y="5194307"/>
            <a:ext cx="2065855" cy="737999"/>
          </a:xfrm>
          <a:prstGeom prst="roundRect">
            <a:avLst>
              <a:gd name="adj" fmla="val 8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Abundance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</a:rPr>
              <a:t>Estimation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6D51578-F8E1-2049-B1DF-A012B54DFA47}"/>
              </a:ext>
            </a:extLst>
          </p:cNvPr>
          <p:cNvCxnSpPr>
            <a:cxnSpLocks/>
          </p:cNvCxnSpPr>
          <p:nvPr/>
        </p:nvCxnSpPr>
        <p:spPr>
          <a:xfrm flipV="1">
            <a:off x="6690875" y="5561906"/>
            <a:ext cx="38122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259C6EC-FBC7-F940-AE9D-DEEE3170479E}"/>
              </a:ext>
            </a:extLst>
          </p:cNvPr>
          <p:cNvSpPr/>
          <p:nvPr/>
        </p:nvSpPr>
        <p:spPr>
          <a:xfrm>
            <a:off x="4491772" y="4740519"/>
            <a:ext cx="4462231" cy="1634755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7CB7F0-BF36-C14B-8D79-D7B2F42F53FF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5208F13-904C-2D46-94E6-44C653F1A981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70220D-5C1C-564E-83E5-2DC750C93B8C}"/>
              </a:ext>
            </a:extLst>
          </p:cNvPr>
          <p:cNvGrpSpPr/>
          <p:nvPr/>
        </p:nvGrpSpPr>
        <p:grpSpPr>
          <a:xfrm>
            <a:off x="7027791" y="3433043"/>
            <a:ext cx="1926212" cy="2917722"/>
            <a:chOff x="7022802" y="1248355"/>
            <a:chExt cx="1926212" cy="2917722"/>
          </a:xfrm>
        </p:grpSpPr>
        <p:graphicFrame>
          <p:nvGraphicFramePr>
            <p:cNvPr id="86" name="Chart 85">
              <a:extLst>
                <a:ext uri="{FF2B5EF4-FFF2-40B4-BE49-F238E27FC236}">
                  <a16:creationId xmlns:a16="http://schemas.microsoft.com/office/drawing/2014/main" id="{3F0DC2F3-64C6-D34E-A894-60193FF44A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022802" y="1248355"/>
            <a:ext cx="1926212" cy="2917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F175264-F4C1-114C-BF76-0BAC895B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32827" y="3285346"/>
              <a:ext cx="597134" cy="597134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E23FD3A-14E5-F149-9AE1-7F2A4216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7349" y="2712587"/>
              <a:ext cx="391305" cy="391305"/>
            </a:xfrm>
            <a:prstGeom prst="rect">
              <a:avLst/>
            </a:prstGeom>
            <a:effectLst>
              <a:glow rad="12700">
                <a:schemeClr val="bg1">
                  <a:alpha val="55000"/>
                </a:schemeClr>
              </a:glo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32C96E9-E2AF-CD43-80A4-CFBAC975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2868" y="3216184"/>
              <a:ext cx="473603" cy="473603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470621-849D-494C-A0FE-F70C6A9F3221}"/>
              </a:ext>
            </a:extLst>
          </p:cNvPr>
          <p:cNvGrpSpPr/>
          <p:nvPr/>
        </p:nvGrpSpPr>
        <p:grpSpPr>
          <a:xfrm>
            <a:off x="2785555" y="837834"/>
            <a:ext cx="4384326" cy="1497560"/>
            <a:chOff x="2785555" y="837834"/>
            <a:chExt cx="4384326" cy="149756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FC74F1-D7D6-004C-9A0D-339AD5F6B1BA}"/>
                </a:ext>
              </a:extLst>
            </p:cNvPr>
            <p:cNvSpPr/>
            <p:nvPr/>
          </p:nvSpPr>
          <p:spPr>
            <a:xfrm>
              <a:off x="3183315" y="902919"/>
              <a:ext cx="3986566" cy="1432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E83524F-D1AE-5146-B046-26D6C429D551}"/>
                </a:ext>
              </a:extLst>
            </p:cNvPr>
            <p:cNvSpPr/>
            <p:nvPr/>
          </p:nvSpPr>
          <p:spPr>
            <a:xfrm>
              <a:off x="3305590" y="1306940"/>
              <a:ext cx="1948977" cy="669551"/>
            </a:xfrm>
            <a:prstGeom prst="roundRect">
              <a:avLst>
                <a:gd name="adj" fmla="val 8025"/>
              </a:avLst>
            </a:prstGeom>
            <a:solidFill>
              <a:srgbClr val="198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2000" b="1" dirty="0">
                  <a:latin typeface="Corbel" panose="020B0503020204020204" pitchFamily="34" charset="0"/>
                </a:rPr>
                <a:t>Preparation </a:t>
              </a:r>
            </a:p>
            <a:p>
              <a:pPr algn="ctr"/>
              <a:r>
                <a:rPr lang="en-GB" sz="2000" b="1" dirty="0">
                  <a:latin typeface="Corbel" panose="020B0503020204020204" pitchFamily="34" charset="0"/>
                </a:rPr>
                <a:t>of </a:t>
              </a:r>
              <a:r>
                <a:rPr lang="en-CH" sz="2000" b="1" dirty="0">
                  <a:latin typeface="Corbel" panose="020B0503020204020204" pitchFamily="34" charset="0"/>
                </a:rPr>
                <a:t>Input Queries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257DF42-242B-494C-A19C-DD02A2CE9086}"/>
                </a:ext>
              </a:extLst>
            </p:cNvPr>
            <p:cNvGrpSpPr/>
            <p:nvPr/>
          </p:nvGrpSpPr>
          <p:grpSpPr>
            <a:xfrm>
              <a:off x="5449487" y="888858"/>
              <a:ext cx="1566110" cy="1417511"/>
              <a:chOff x="3141770" y="1630562"/>
              <a:chExt cx="1566110" cy="141751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B554566-2B3B-664E-9EF8-BCC331174B96}"/>
                  </a:ext>
                </a:extLst>
              </p:cNvPr>
              <p:cNvGrpSpPr/>
              <p:nvPr/>
            </p:nvGrpSpPr>
            <p:grpSpPr>
              <a:xfrm>
                <a:off x="3141770" y="1630562"/>
                <a:ext cx="1501047" cy="1417511"/>
                <a:chOff x="3294003" y="1331203"/>
                <a:chExt cx="1501047" cy="1417511"/>
              </a:xfrm>
            </p:grpSpPr>
            <p:sp>
              <p:nvSpPr>
                <p:cNvPr id="42" name="Left Brace 41">
                  <a:extLst>
                    <a:ext uri="{FF2B5EF4-FFF2-40B4-BE49-F238E27FC236}">
                      <a16:creationId xmlns:a16="http://schemas.microsoft.com/office/drawing/2014/main" id="{34F39EAB-9D04-E24D-A5BA-7FE029F24424}"/>
                    </a:ext>
                  </a:extLst>
                </p:cNvPr>
                <p:cNvSpPr/>
                <p:nvPr/>
              </p:nvSpPr>
              <p:spPr>
                <a:xfrm>
                  <a:off x="3819479" y="1396616"/>
                  <a:ext cx="157183" cy="1273306"/>
                </a:xfrm>
                <a:prstGeom prst="leftBrac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D4B06CC-8B52-D040-A34E-1E24E09E70C4}"/>
                    </a:ext>
                  </a:extLst>
                </p:cNvPr>
                <p:cNvSpPr txBox="1"/>
                <p:nvPr/>
              </p:nvSpPr>
              <p:spPr>
                <a:xfrm rot="16200000">
                  <a:off x="2923737" y="1701469"/>
                  <a:ext cx="1331463" cy="59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Query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K-mer</a:t>
                  </a:r>
                  <a:r>
                    <a:rPr lang="en-US" dirty="0">
                      <a:latin typeface="Corbel" panose="020B0503020204020204" pitchFamily="34" charset="0"/>
                    </a:rPr>
                    <a:t>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AE8CD6A-FE89-804E-9106-9C0E4EB2DF1F}"/>
                    </a:ext>
                  </a:extLst>
                </p:cNvPr>
                <p:cNvSpPr txBox="1"/>
                <p:nvPr/>
              </p:nvSpPr>
              <p:spPr>
                <a:xfrm>
                  <a:off x="4550435" y="2348604"/>
                  <a:ext cx="2446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rbel" panose="020B0503020204020204" pitchFamily="34" charset="0"/>
                    </a:rPr>
                    <a:t>…</a:t>
                  </a:r>
                  <a:endParaRPr lang="en-CH" sz="2000" dirty="0"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0B2752C-9359-DA49-AE26-6C3D46C13A6D}"/>
                  </a:ext>
                </a:extLst>
              </p:cNvPr>
              <p:cNvGrpSpPr/>
              <p:nvPr/>
            </p:nvGrpSpPr>
            <p:grpSpPr>
              <a:xfrm>
                <a:off x="3821530" y="1735182"/>
                <a:ext cx="886350" cy="978451"/>
                <a:chOff x="1678724" y="2023347"/>
                <a:chExt cx="1007267" cy="978451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60DC3EA-5B9A-E747-8E69-18C10647080F}"/>
                    </a:ext>
                  </a:extLst>
                </p:cNvPr>
                <p:cNvSpPr/>
                <p:nvPr/>
              </p:nvSpPr>
              <p:spPr>
                <a:xfrm>
                  <a:off x="1678724" y="2023347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57D6DDF-B576-E640-BA02-CCDDCDEE4683}"/>
                    </a:ext>
                  </a:extLst>
                </p:cNvPr>
                <p:cNvSpPr/>
                <p:nvPr/>
              </p:nvSpPr>
              <p:spPr>
                <a:xfrm>
                  <a:off x="1853406" y="2415581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0CE7C62-6FCE-FF40-AD6D-69C30A519E29}"/>
                    </a:ext>
                  </a:extLst>
                </p:cNvPr>
                <p:cNvSpPr/>
                <p:nvPr/>
              </p:nvSpPr>
              <p:spPr>
                <a:xfrm>
                  <a:off x="1980330" y="2793453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</a:p>
              </p:txBody>
            </p:sp>
          </p:grp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4CCC2E9-16E2-7A44-AB37-4B273934DA95}"/>
                </a:ext>
              </a:extLst>
            </p:cNvPr>
            <p:cNvCxnSpPr>
              <a:cxnSpLocks/>
            </p:cNvCxnSpPr>
            <p:nvPr/>
          </p:nvCxnSpPr>
          <p:spPr>
            <a:xfrm>
              <a:off x="5246916" y="1636485"/>
              <a:ext cx="251999" cy="0"/>
            </a:xfrm>
            <a:prstGeom prst="straightConnector1">
              <a:avLst/>
            </a:prstGeom>
            <a:ln w="38100">
              <a:solidFill>
                <a:srgbClr val="1982C3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5AC4E35-E94C-C141-A92A-FF44708D3071}"/>
                </a:ext>
              </a:extLst>
            </p:cNvPr>
            <p:cNvSpPr/>
            <p:nvPr/>
          </p:nvSpPr>
          <p:spPr>
            <a:xfrm>
              <a:off x="3183315" y="902919"/>
              <a:ext cx="3986566" cy="1403450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CF9045C0-A825-324B-9DB2-FBDE0FDFBD5C}"/>
                </a:ext>
              </a:extLst>
            </p:cNvPr>
            <p:cNvSpPr/>
            <p:nvPr/>
          </p:nvSpPr>
          <p:spPr>
            <a:xfrm>
              <a:off x="2785555" y="837834"/>
              <a:ext cx="1160946" cy="386703"/>
            </a:xfrm>
            <a:prstGeom prst="roundRect">
              <a:avLst>
                <a:gd name="adj" fmla="val 34566"/>
              </a:avLst>
            </a:prstGeom>
            <a:solidFill>
              <a:srgbClr val="06436E"/>
            </a:solidFill>
            <a:ln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i="1" dirty="0">
                  <a:solidFill>
                    <a:schemeClr val="bg1"/>
                  </a:solidFill>
                  <a:latin typeface="Corbel" panose="020B0503020204020204" pitchFamily="34" charset="0"/>
                </a:rPr>
                <a:t>Step </a:t>
              </a:r>
              <a:r>
                <a:rPr lang="en-CH" sz="2400" b="1" i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8872217B-7440-A042-8907-FFBB92E623AD}"/>
              </a:ext>
            </a:extLst>
          </p:cNvPr>
          <p:cNvSpPr/>
          <p:nvPr/>
        </p:nvSpPr>
        <p:spPr>
          <a:xfrm>
            <a:off x="3396476" y="2480301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4C1E589-8B7D-654E-847C-A314A6EA4511}"/>
              </a:ext>
            </a:extLst>
          </p:cNvPr>
          <p:cNvSpPr/>
          <p:nvPr/>
        </p:nvSpPr>
        <p:spPr>
          <a:xfrm>
            <a:off x="4079097" y="4672965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752030-7E33-4E44-AB7E-9249AA0EEDC0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78" name="Content Placeholder 4">
              <a:extLst>
                <a:ext uri="{FF2B5EF4-FFF2-40B4-BE49-F238E27FC236}">
                  <a16:creationId xmlns:a16="http://schemas.microsoft.com/office/drawing/2014/main" id="{131FB624-B09B-904C-AD92-73D887CAC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85" name="Content Placeholder 4">
              <a:extLst>
                <a:ext uri="{FF2B5EF4-FFF2-40B4-BE49-F238E27FC236}">
                  <a16:creationId xmlns:a16="http://schemas.microsoft.com/office/drawing/2014/main" id="{36DF3EE4-8CAC-EB45-B2B6-0FEC6BDAA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95" name="Content Placeholder 4">
              <a:extLst>
                <a:ext uri="{FF2B5EF4-FFF2-40B4-BE49-F238E27FC236}">
                  <a16:creationId xmlns:a16="http://schemas.microsoft.com/office/drawing/2014/main" id="{CC347942-2C86-BB40-94F1-B5020A21A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DC475B1-AC0A-594D-B533-4833003C22AB}"/>
              </a:ext>
            </a:extLst>
          </p:cNvPr>
          <p:cNvCxnSpPr>
            <a:cxnSpLocks/>
          </p:cNvCxnSpPr>
          <p:nvPr/>
        </p:nvCxnSpPr>
        <p:spPr>
          <a:xfrm>
            <a:off x="2834235" y="1643870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9" grpId="0" animBg="1"/>
      <p:bldP spid="49" grpId="0" animBg="1"/>
      <p:bldP spid="68" grpId="0" animBg="1"/>
      <p:bldP spid="110" grpId="0" animBg="1"/>
      <p:bldP spid="63" grpId="0" animBg="1"/>
      <p:bldP spid="79" grpId="0" animBg="1"/>
      <p:bldP spid="92" grpId="0" animBg="1"/>
      <p:bldP spid="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7CB4DD-70C8-CE40-9C57-058CC6D7A573}"/>
              </a:ext>
            </a:extLst>
          </p:cNvPr>
          <p:cNvSpPr/>
          <p:nvPr/>
        </p:nvSpPr>
        <p:spPr>
          <a:xfrm>
            <a:off x="140589" y="2720389"/>
            <a:ext cx="8825751" cy="1690973"/>
          </a:xfrm>
          <a:prstGeom prst="roundRect">
            <a:avLst>
              <a:gd name="adj" fmla="val 82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08DFA26-B15A-5D4B-BC13-393BCB1F05E2}"/>
              </a:ext>
            </a:extLst>
          </p:cNvPr>
          <p:cNvSpPr/>
          <p:nvPr/>
        </p:nvSpPr>
        <p:spPr>
          <a:xfrm>
            <a:off x="177660" y="4732373"/>
            <a:ext cx="8788680" cy="1609589"/>
          </a:xfrm>
          <a:prstGeom prst="roundRect">
            <a:avLst>
              <a:gd name="adj" fmla="val 8260"/>
            </a:avLst>
          </a:prstGeom>
          <a:solidFill>
            <a:srgbClr val="E6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19991-BCE4-A040-B5E3-34A133E7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</a:t>
            </a:r>
            <a:r>
              <a:rPr lang="en-CH" dirty="0">
                <a:latin typeface="+mn-lt"/>
              </a:rPr>
              <a:t>1</a:t>
            </a:r>
            <a:r>
              <a:rPr lang="en-CH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EA64-34F9-DC41-822D-7724EAC9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743" y="851817"/>
            <a:ext cx="5164859" cy="144653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solidFill>
                  <a:srgbClr val="136CA4"/>
                </a:solidFill>
                <a:latin typeface="Corbel" panose="020B0503020204020204" pitchFamily="34" charset="0"/>
              </a:rPr>
              <a:t>   MegIS works with </a:t>
            </a:r>
            <a:r>
              <a:rPr lang="en-GB" sz="2000" b="1" i="1" dirty="0">
                <a:solidFill>
                  <a:srgbClr val="136CA4"/>
                </a:solidFill>
                <a:latin typeface="Corbel" panose="020B0503020204020204" pitchFamily="34" charset="0"/>
              </a:rPr>
              <a:t>sorted data structures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en-GB" sz="2000" i="1" dirty="0">
                <a:solidFill>
                  <a:srgbClr val="136CA4"/>
                </a:solidFill>
                <a:latin typeface="Corbel" panose="020B0503020204020204" pitchFamily="34" charset="0"/>
              </a:rPr>
              <a:t>   to avoid expensive random accesses to the SSD</a:t>
            </a:r>
            <a:endParaRPr lang="en-CH" sz="2000" i="1" dirty="0">
              <a:solidFill>
                <a:srgbClr val="136CA4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CH" sz="2000" b="1" dirty="0">
                <a:solidFill>
                  <a:srgbClr val="1A82C4"/>
                </a:solidFill>
                <a:latin typeface="Corbel" panose="020B0503020204020204" pitchFamily="34" charset="0"/>
              </a:rPr>
              <a:t>Extract k-mers </a:t>
            </a:r>
            <a:r>
              <a:rPr lang="en-CH" sz="2000" dirty="0">
                <a:latin typeface="Corbel" panose="020B0503020204020204" pitchFamily="34" charset="0"/>
              </a:rPr>
              <a:t>from the sample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CH" sz="2000" b="1" dirty="0">
                <a:solidFill>
                  <a:srgbClr val="1A82C4"/>
                </a:solidFill>
                <a:latin typeface="Corbel" panose="020B0503020204020204" pitchFamily="34" charset="0"/>
              </a:rPr>
              <a:t>Sort</a:t>
            </a:r>
            <a:r>
              <a:rPr lang="en-CH" sz="2000" b="1" dirty="0">
                <a:solidFill>
                  <a:srgbClr val="8A65D6"/>
                </a:solidFill>
                <a:latin typeface="Corbel" panose="020B0503020204020204" pitchFamily="34" charset="0"/>
              </a:rPr>
              <a:t> </a:t>
            </a:r>
            <a:r>
              <a:rPr lang="en-CH" sz="2000" dirty="0">
                <a:latin typeface="Corbel" panose="020B0503020204020204" pitchFamily="34" charset="0"/>
              </a:rPr>
              <a:t>the k-mers (database is sorted offline)</a:t>
            </a:r>
            <a:r>
              <a:rPr lang="en-CH" sz="2000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1959D7-3016-234D-8D3A-2B690F9439E6}"/>
              </a:ext>
            </a:extLst>
          </p:cNvPr>
          <p:cNvGrpSpPr/>
          <p:nvPr/>
        </p:nvGrpSpPr>
        <p:grpSpPr>
          <a:xfrm>
            <a:off x="140589" y="938317"/>
            <a:ext cx="3986566" cy="1446536"/>
            <a:chOff x="3183315" y="888858"/>
            <a:chExt cx="3986566" cy="1446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4917C7A-D526-2647-9770-DFFA1A04A823}"/>
                </a:ext>
              </a:extLst>
            </p:cNvPr>
            <p:cNvSpPr/>
            <p:nvPr/>
          </p:nvSpPr>
          <p:spPr>
            <a:xfrm>
              <a:off x="3183315" y="902919"/>
              <a:ext cx="3986566" cy="1432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FFF9D8E-A192-1143-B382-B1E3D5DA3675}"/>
                </a:ext>
              </a:extLst>
            </p:cNvPr>
            <p:cNvSpPr/>
            <p:nvPr/>
          </p:nvSpPr>
          <p:spPr>
            <a:xfrm>
              <a:off x="3305590" y="1306940"/>
              <a:ext cx="1948977" cy="669551"/>
            </a:xfrm>
            <a:prstGeom prst="roundRect">
              <a:avLst>
                <a:gd name="adj" fmla="val 8025"/>
              </a:avLst>
            </a:prstGeom>
            <a:solidFill>
              <a:srgbClr val="198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2000" b="1" dirty="0">
                  <a:latin typeface="Corbel" panose="020B0503020204020204" pitchFamily="34" charset="0"/>
                </a:rPr>
                <a:t>Preparation </a:t>
              </a:r>
            </a:p>
            <a:p>
              <a:pPr algn="ctr"/>
              <a:r>
                <a:rPr lang="en-GB" sz="2000" b="1" dirty="0">
                  <a:latin typeface="Corbel" panose="020B0503020204020204" pitchFamily="34" charset="0"/>
                </a:rPr>
                <a:t>of </a:t>
              </a:r>
              <a:r>
                <a:rPr lang="en-CH" sz="2000" b="1" dirty="0">
                  <a:latin typeface="Corbel" panose="020B0503020204020204" pitchFamily="34" charset="0"/>
                </a:rPr>
                <a:t>Input Queries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28F0DB-8F33-5B4B-B0C3-33BA4595C469}"/>
                </a:ext>
              </a:extLst>
            </p:cNvPr>
            <p:cNvGrpSpPr/>
            <p:nvPr/>
          </p:nvGrpSpPr>
          <p:grpSpPr>
            <a:xfrm>
              <a:off x="5449487" y="888858"/>
              <a:ext cx="1566110" cy="1417511"/>
              <a:chOff x="3141770" y="1630562"/>
              <a:chExt cx="1566110" cy="141751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06DB005-5A23-3447-AA65-C069031B9D3E}"/>
                  </a:ext>
                </a:extLst>
              </p:cNvPr>
              <p:cNvGrpSpPr/>
              <p:nvPr/>
            </p:nvGrpSpPr>
            <p:grpSpPr>
              <a:xfrm>
                <a:off x="3141770" y="1630562"/>
                <a:ext cx="1501047" cy="1417511"/>
                <a:chOff x="3294003" y="1331203"/>
                <a:chExt cx="1501047" cy="1417511"/>
              </a:xfrm>
            </p:grpSpPr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239A100D-F4CB-ED40-B449-4A5AD6628436}"/>
                    </a:ext>
                  </a:extLst>
                </p:cNvPr>
                <p:cNvSpPr/>
                <p:nvPr/>
              </p:nvSpPr>
              <p:spPr>
                <a:xfrm>
                  <a:off x="3819479" y="1396616"/>
                  <a:ext cx="157183" cy="1273306"/>
                </a:xfrm>
                <a:prstGeom prst="leftBrac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6689484-A340-6348-A370-8F1F9548B87F}"/>
                    </a:ext>
                  </a:extLst>
                </p:cNvPr>
                <p:cNvSpPr txBox="1"/>
                <p:nvPr/>
              </p:nvSpPr>
              <p:spPr>
                <a:xfrm rot="16200000">
                  <a:off x="2923737" y="1701469"/>
                  <a:ext cx="1331463" cy="59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Query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K-mer</a:t>
                  </a:r>
                  <a:r>
                    <a:rPr lang="en-US" dirty="0">
                      <a:latin typeface="Corbel" panose="020B0503020204020204" pitchFamily="34" charset="0"/>
                    </a:rPr>
                    <a:t>s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779EFD0-0F3F-2245-9FB3-02EEA199029B}"/>
                    </a:ext>
                  </a:extLst>
                </p:cNvPr>
                <p:cNvSpPr txBox="1"/>
                <p:nvPr/>
              </p:nvSpPr>
              <p:spPr>
                <a:xfrm>
                  <a:off x="4550435" y="2348604"/>
                  <a:ext cx="2446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rbel" panose="020B0503020204020204" pitchFamily="34" charset="0"/>
                    </a:rPr>
                    <a:t>…</a:t>
                  </a:r>
                  <a:endParaRPr lang="en-CH" sz="2000" dirty="0"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8DFD2D1-8E4C-6540-A2A3-D1D731E102CD}"/>
                  </a:ext>
                </a:extLst>
              </p:cNvPr>
              <p:cNvGrpSpPr/>
              <p:nvPr/>
            </p:nvGrpSpPr>
            <p:grpSpPr>
              <a:xfrm>
                <a:off x="3821530" y="1735182"/>
                <a:ext cx="886350" cy="978451"/>
                <a:chOff x="1678724" y="2023347"/>
                <a:chExt cx="1007267" cy="978451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9D4B92D-9B32-384E-AC38-2EEB6C0B840B}"/>
                    </a:ext>
                  </a:extLst>
                </p:cNvPr>
                <p:cNvSpPr/>
                <p:nvPr/>
              </p:nvSpPr>
              <p:spPr>
                <a:xfrm>
                  <a:off x="1678724" y="2023347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0487E42-0D8D-4F48-8865-2C07E0C28176}"/>
                    </a:ext>
                  </a:extLst>
                </p:cNvPr>
                <p:cNvSpPr/>
                <p:nvPr/>
              </p:nvSpPr>
              <p:spPr>
                <a:xfrm>
                  <a:off x="1853406" y="2415581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BC402AE-0246-7C47-BB30-9126779BAE9E}"/>
                    </a:ext>
                  </a:extLst>
                </p:cNvPr>
                <p:cNvSpPr/>
                <p:nvPr/>
              </p:nvSpPr>
              <p:spPr>
                <a:xfrm>
                  <a:off x="1980330" y="2793453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</a:p>
              </p:txBody>
            </p:sp>
          </p:grp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1C14F5-BD85-6141-8DF6-9D6EEA627019}"/>
                </a:ext>
              </a:extLst>
            </p:cNvPr>
            <p:cNvCxnSpPr>
              <a:cxnSpLocks/>
            </p:cNvCxnSpPr>
            <p:nvPr/>
          </p:nvCxnSpPr>
          <p:spPr>
            <a:xfrm>
              <a:off x="5246916" y="1636485"/>
              <a:ext cx="251999" cy="0"/>
            </a:xfrm>
            <a:prstGeom prst="straightConnector1">
              <a:avLst/>
            </a:prstGeom>
            <a:ln w="38100">
              <a:solidFill>
                <a:srgbClr val="1982C3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85B5810-415A-D94C-A28B-63F5A6387FD7}"/>
                </a:ext>
              </a:extLst>
            </p:cNvPr>
            <p:cNvSpPr/>
            <p:nvPr/>
          </p:nvSpPr>
          <p:spPr>
            <a:xfrm>
              <a:off x="3183315" y="902919"/>
              <a:ext cx="3986566" cy="1403450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6EDEAC1-AAB5-3E43-B7E1-143CB84105E9}"/>
              </a:ext>
            </a:extLst>
          </p:cNvPr>
          <p:cNvSpPr txBox="1">
            <a:spLocks/>
          </p:cNvSpPr>
          <p:nvPr/>
        </p:nvSpPr>
        <p:spPr>
          <a:xfrm>
            <a:off x="177660" y="2720390"/>
            <a:ext cx="8798060" cy="14324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 b="1" i="1" dirty="0">
                <a:solidFill>
                  <a:srgbClr val="548235"/>
                </a:solidFill>
              </a:rPr>
              <a:t>MegIS executes Step 1 in the host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en-GB" sz="2000" dirty="0"/>
              <a:t>Benefits from </a:t>
            </a:r>
            <a:r>
              <a:rPr lang="en-GB" sz="2000" b="1" dirty="0">
                <a:solidFill>
                  <a:srgbClr val="548235"/>
                </a:solidFill>
              </a:rPr>
              <a:t>larger DRAM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548235"/>
                </a:solidFill>
              </a:rPr>
              <a:t>more powerful computation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1"/>
              </a:buClr>
            </a:pPr>
            <a:r>
              <a:rPr lang="en-GB" sz="2000" dirty="0"/>
              <a:t>Incurs</a:t>
            </a:r>
            <a:r>
              <a:rPr lang="en-GB" sz="2000" b="1" dirty="0">
                <a:solidFill>
                  <a:srgbClr val="629B3C"/>
                </a:solidFill>
              </a:rPr>
              <a:t> </a:t>
            </a:r>
            <a:r>
              <a:rPr lang="en-GB" sz="2000" b="1" dirty="0">
                <a:solidFill>
                  <a:srgbClr val="548235"/>
                </a:solidFill>
              </a:rPr>
              <a:t>fewer writes</a:t>
            </a:r>
            <a:r>
              <a:rPr lang="en-GB" sz="2000" b="1" dirty="0">
                <a:solidFill>
                  <a:srgbClr val="629B3C"/>
                </a:solidFill>
              </a:rPr>
              <a:t> </a:t>
            </a:r>
            <a:r>
              <a:rPr lang="en-GB" sz="2000" dirty="0"/>
              <a:t>to NAND flash chips (than processing this step in the SSD)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/>
              <a:t>Enables </a:t>
            </a:r>
            <a:r>
              <a:rPr lang="en-GB" sz="2000" b="1" dirty="0">
                <a:solidFill>
                  <a:srgbClr val="548235"/>
                </a:solidFill>
              </a:rPr>
              <a:t>overlapping</a:t>
            </a:r>
            <a:r>
              <a:rPr lang="en-GB" sz="2000" dirty="0"/>
              <a:t> Step 1 with Step 2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128A8DB-0E35-A446-A0BF-D7EEE4B3035E}"/>
              </a:ext>
            </a:extLst>
          </p:cNvPr>
          <p:cNvSpPr txBox="1">
            <a:spLocks/>
          </p:cNvSpPr>
          <p:nvPr/>
        </p:nvSpPr>
        <p:spPr>
          <a:xfrm>
            <a:off x="177660" y="4732374"/>
            <a:ext cx="8953986" cy="14324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 b="1" i="1" dirty="0">
                <a:solidFill>
                  <a:srgbClr val="8A64D6"/>
                </a:solidFill>
              </a:rPr>
              <a:t>To execute Step 1 efficiently in the host system, MegIS needs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en-GB" sz="2000" dirty="0"/>
              <a:t>Avoid significant overhead due to </a:t>
            </a:r>
            <a:r>
              <a:rPr lang="en-GB" sz="2000" b="1" dirty="0">
                <a:solidFill>
                  <a:srgbClr val="8A64D6"/>
                </a:solidFill>
              </a:rPr>
              <a:t>data transfer time </a:t>
            </a:r>
            <a:r>
              <a:rPr lang="en-GB" sz="2000" dirty="0"/>
              <a:t>between the steps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dirty="0"/>
              <a:t>Minimize </a:t>
            </a:r>
            <a:r>
              <a:rPr lang="en-GB" sz="2000" b="1" dirty="0">
                <a:solidFill>
                  <a:srgbClr val="8A64D6"/>
                </a:solidFill>
              </a:rPr>
              <a:t>performance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8A64D6"/>
                </a:solidFill>
              </a:rPr>
              <a:t>lifetime</a:t>
            </a:r>
            <a:r>
              <a:rPr lang="en-GB" sz="2000" dirty="0"/>
              <a:t> overheads </a:t>
            </a:r>
            <a:r>
              <a:rPr lang="en-GB" sz="2000" i="1" dirty="0"/>
              <a:t>even</a:t>
            </a:r>
            <a:r>
              <a:rPr lang="en-GB" sz="2000" dirty="0"/>
              <a:t> when host DRAM cannot hold all query k-mers</a:t>
            </a:r>
          </a:p>
        </p:txBody>
      </p:sp>
    </p:spTree>
    <p:extLst>
      <p:ext uri="{BB962C8B-B14F-4D97-AF65-F5344CB8AC3E}">
        <p14:creationId xmlns:p14="http://schemas.microsoft.com/office/powerpoint/2010/main" val="275949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" grpId="0" uiExpand="1" build="p" bldLvl="2"/>
      <p:bldP spid="21" grpId="0" uiExpand="1" build="p" bldLvl="2"/>
      <p:bldP spid="22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E98D-4D13-C24A-9A17-99B2C2C1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</a:t>
            </a:r>
            <a:r>
              <a:rPr lang="en-CH" dirty="0">
                <a:latin typeface="+mn-lt"/>
              </a:rPr>
              <a:t>1</a:t>
            </a:r>
            <a:r>
              <a:rPr lang="en-CH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C1900-2232-DB4B-A64C-A4338A57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91111"/>
            <a:ext cx="8954440" cy="20808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Divide k-mers into </a:t>
            </a:r>
            <a:r>
              <a:rPr lang="en-US" sz="2200" b="1" dirty="0">
                <a:solidFill>
                  <a:srgbClr val="8A65D6"/>
                </a:solidFill>
              </a:rPr>
              <a:t>independent partitions </a:t>
            </a:r>
            <a:r>
              <a:rPr lang="en-US" sz="2200" dirty="0"/>
              <a:t>by their alphabetical range</a:t>
            </a:r>
          </a:p>
          <a:p>
            <a:pPr marL="123950" lvl="1" indent="0">
              <a:lnSpc>
                <a:spcPct val="100000"/>
              </a:lnSpc>
              <a:spcAft>
                <a:spcPts val="1500"/>
              </a:spcAft>
              <a:buNone/>
            </a:pPr>
            <a:r>
              <a:rPr lang="en-US" sz="2200" b="1" dirty="0">
                <a:solidFill>
                  <a:srgbClr val="629B3C"/>
                </a:solidFill>
              </a:rPr>
              <a:t>        Can overlap operations on different partitions</a:t>
            </a:r>
          </a:p>
          <a:p>
            <a:pPr>
              <a:lnSpc>
                <a:spcPct val="100000"/>
              </a:lnSpc>
            </a:pPr>
            <a:r>
              <a:rPr lang="en-CH" sz="2200" b="1" dirty="0">
                <a:solidFill>
                  <a:schemeClr val="accent2"/>
                </a:solidFill>
              </a:rPr>
              <a:t>Pin partitions </a:t>
            </a:r>
            <a:r>
              <a:rPr lang="en-CH" sz="2200" dirty="0"/>
              <a:t>to the host system or the SSD</a:t>
            </a:r>
          </a:p>
          <a:p>
            <a:pPr marL="123950" lvl="1" indent="0">
              <a:lnSpc>
                <a:spcPct val="100000"/>
              </a:lnSpc>
              <a:buNone/>
            </a:pPr>
            <a:r>
              <a:rPr lang="en-CH" sz="2200" b="1" dirty="0">
                <a:solidFill>
                  <a:srgbClr val="629B3C"/>
                </a:solidFill>
              </a:rPr>
              <a:t>        Avoid </a:t>
            </a:r>
            <a:r>
              <a:rPr lang="en-GB" sz="2200" b="1" dirty="0">
                <a:solidFill>
                  <a:srgbClr val="629B3C"/>
                </a:solidFill>
              </a:rPr>
              <a:t>unnecessary movement of k-mers due to page swaps</a:t>
            </a:r>
            <a:endParaRPr lang="en-CH" sz="2200" b="1" dirty="0">
              <a:solidFill>
                <a:srgbClr val="629B3C"/>
              </a:solidFill>
            </a:endParaRPr>
          </a:p>
          <a:p>
            <a:pPr lvl="1">
              <a:lnSpc>
                <a:spcPct val="100000"/>
              </a:lnSpc>
            </a:pPr>
            <a:endParaRPr lang="en-CH" sz="2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4D5F95-737C-C542-B615-10D63FD1E724}"/>
              </a:ext>
            </a:extLst>
          </p:cNvPr>
          <p:cNvSpPr/>
          <p:nvPr/>
        </p:nvSpPr>
        <p:spPr bwMode="auto">
          <a:xfrm>
            <a:off x="3440094" y="2907593"/>
            <a:ext cx="5405601" cy="2099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H" sz="16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D45C33D-8F15-CB4A-BCA7-FFC8DE5BEE36}"/>
              </a:ext>
            </a:extLst>
          </p:cNvPr>
          <p:cNvSpPr/>
          <p:nvPr/>
        </p:nvSpPr>
        <p:spPr bwMode="auto">
          <a:xfrm>
            <a:off x="355812" y="2925597"/>
            <a:ext cx="2685347" cy="2064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H" sz="16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D1C618-A685-2241-A8AE-26B8D1CBC640}"/>
              </a:ext>
            </a:extLst>
          </p:cNvPr>
          <p:cNvSpPr txBox="1"/>
          <p:nvPr/>
        </p:nvSpPr>
        <p:spPr>
          <a:xfrm>
            <a:off x="7302843" y="2910137"/>
            <a:ext cx="15745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H" sz="2000" b="1" dirty="0">
                <a:latin typeface="Corbel" panose="020B0503020204020204" pitchFamily="34" charset="0"/>
              </a:rPr>
              <a:t>Host DRAM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B2FD5A6-BC17-174E-9A50-7AE583586D9B}"/>
              </a:ext>
            </a:extLst>
          </p:cNvPr>
          <p:cNvSpPr txBox="1"/>
          <p:nvPr/>
        </p:nvSpPr>
        <p:spPr>
          <a:xfrm>
            <a:off x="355811" y="2907593"/>
            <a:ext cx="26853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H" sz="2000" b="1" dirty="0">
                <a:latin typeface="Corbel" panose="020B0503020204020204" pitchFamily="34" charset="0"/>
              </a:rPr>
              <a:t>Host CPU</a:t>
            </a:r>
          </a:p>
        </p:txBody>
      </p:sp>
      <p:sp>
        <p:nvSpPr>
          <p:cNvPr id="56" name="Right Arrow 270">
            <a:extLst>
              <a:ext uri="{FF2B5EF4-FFF2-40B4-BE49-F238E27FC236}">
                <a16:creationId xmlns:a16="http://schemas.microsoft.com/office/drawing/2014/main" id="{00A17284-9AB1-8F4F-8F6B-F4B0926A7944}"/>
              </a:ext>
            </a:extLst>
          </p:cNvPr>
          <p:cNvSpPr/>
          <p:nvPr/>
        </p:nvSpPr>
        <p:spPr>
          <a:xfrm rot="16200000">
            <a:off x="331913" y="5331693"/>
            <a:ext cx="821904" cy="159612"/>
          </a:xfrm>
          <a:prstGeom prst="rightArrow">
            <a:avLst>
              <a:gd name="adj1" fmla="val 23159"/>
              <a:gd name="adj2" fmla="val 10142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6C42DD-621E-6D48-A90D-17F2947FAC1D}"/>
              </a:ext>
            </a:extLst>
          </p:cNvPr>
          <p:cNvSpPr/>
          <p:nvPr/>
        </p:nvSpPr>
        <p:spPr>
          <a:xfrm>
            <a:off x="607181" y="5065461"/>
            <a:ext cx="2222203" cy="5909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2000" b="1" i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Read</a:t>
            </a:r>
          </a:p>
          <a:p>
            <a:pPr algn="ctr">
              <a:lnSpc>
                <a:spcPct val="80000"/>
              </a:lnSpc>
            </a:pPr>
            <a:r>
              <a:rPr lang="en-CH" altLang="ko-KR" sz="2000" b="1" i="1" dirty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Input Queries</a:t>
            </a:r>
            <a:endParaRPr lang="ko-KR" altLang="en-US" sz="2000" b="1" i="1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426F81-DB63-D94F-B728-1621486CE2A2}"/>
              </a:ext>
            </a:extLst>
          </p:cNvPr>
          <p:cNvGrpSpPr/>
          <p:nvPr/>
        </p:nvGrpSpPr>
        <p:grpSpPr>
          <a:xfrm>
            <a:off x="317455" y="3329602"/>
            <a:ext cx="2643669" cy="1697780"/>
            <a:chOff x="226015" y="3329602"/>
            <a:chExt cx="2643669" cy="16977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643E6CD-5073-8647-AE62-5825DD614BE6}"/>
                </a:ext>
              </a:extLst>
            </p:cNvPr>
            <p:cNvSpPr/>
            <p:nvPr/>
          </p:nvSpPr>
          <p:spPr bwMode="auto">
            <a:xfrm>
              <a:off x="1060184" y="3329602"/>
              <a:ext cx="1809500" cy="2688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ACGTTACGATT…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D24ACAF-BE06-9D45-B904-DCBC667DC4D2}"/>
                </a:ext>
              </a:extLst>
            </p:cNvPr>
            <p:cNvSpPr/>
            <p:nvPr/>
          </p:nvSpPr>
          <p:spPr bwMode="auto">
            <a:xfrm>
              <a:off x="1060198" y="3797070"/>
              <a:ext cx="771632" cy="2688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ACGTT</a:t>
              </a:r>
            </a:p>
          </p:txBody>
        </p:sp>
        <p:sp>
          <p:nvSpPr>
            <p:cNvPr id="53" name="직사각형 363">
              <a:extLst>
                <a:ext uri="{FF2B5EF4-FFF2-40B4-BE49-F238E27FC236}">
                  <a16:creationId xmlns:a16="http://schemas.microsoft.com/office/drawing/2014/main" id="{33FC3E5E-A179-5B4A-8B20-E9A2DC74BECB}"/>
                </a:ext>
              </a:extLst>
            </p:cNvPr>
            <p:cNvSpPr/>
            <p:nvPr/>
          </p:nvSpPr>
          <p:spPr>
            <a:xfrm>
              <a:off x="2338817" y="4704122"/>
              <a:ext cx="378249" cy="3232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⋯</a:t>
              </a:r>
              <a:endParaRPr lang="ko-KR" altLang="en-US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6" name="Left Brace 65">
              <a:extLst>
                <a:ext uri="{FF2B5EF4-FFF2-40B4-BE49-F238E27FC236}">
                  <a16:creationId xmlns:a16="http://schemas.microsoft.com/office/drawing/2014/main" id="{B2012C3B-024D-4D4C-9513-AAE4A83EDAAD}"/>
                </a:ext>
              </a:extLst>
            </p:cNvPr>
            <p:cNvSpPr/>
            <p:nvPr/>
          </p:nvSpPr>
          <p:spPr>
            <a:xfrm>
              <a:off x="854466" y="3797070"/>
              <a:ext cx="144614" cy="1120877"/>
            </a:xfrm>
            <a:prstGeom prst="leftBrac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F08EAE-9F1F-8447-946A-93DE8A9ED7AA}"/>
                </a:ext>
              </a:extLst>
            </p:cNvPr>
            <p:cNvSpPr txBox="1"/>
            <p:nvPr/>
          </p:nvSpPr>
          <p:spPr>
            <a:xfrm rot="16200000">
              <a:off x="31113" y="3962964"/>
              <a:ext cx="109769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000" dirty="0">
                  <a:latin typeface="Corbel" panose="020B0503020204020204" pitchFamily="34" charset="0"/>
                </a:rPr>
                <a:t>Query</a:t>
              </a:r>
            </a:p>
            <a:p>
              <a:pPr algn="ctr"/>
              <a:r>
                <a:rPr lang="en-CH" sz="2000" dirty="0">
                  <a:latin typeface="Corbel" panose="020B0503020204020204" pitchFamily="34" charset="0"/>
                </a:rPr>
                <a:t>K-mers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A04A85C-8797-1C42-B7ED-589D06863058}"/>
                </a:ext>
              </a:extLst>
            </p:cNvPr>
            <p:cNvSpPr/>
            <p:nvPr/>
          </p:nvSpPr>
          <p:spPr bwMode="auto">
            <a:xfrm>
              <a:off x="1241555" y="4168479"/>
              <a:ext cx="771632" cy="2688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CGTTA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923E2EB-A04B-4F44-8256-80A67A862579}"/>
                </a:ext>
              </a:extLst>
            </p:cNvPr>
            <p:cNvSpPr/>
            <p:nvPr/>
          </p:nvSpPr>
          <p:spPr bwMode="auto">
            <a:xfrm>
              <a:off x="1437026" y="4536339"/>
              <a:ext cx="771632" cy="2688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GTTAC</a:t>
              </a:r>
            </a:p>
          </p:txBody>
        </p:sp>
      </p:grp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4C84768D-D640-574A-B616-C2C92321441E}"/>
              </a:ext>
            </a:extLst>
          </p:cNvPr>
          <p:cNvSpPr/>
          <p:nvPr/>
        </p:nvSpPr>
        <p:spPr>
          <a:xfrm>
            <a:off x="355812" y="5709595"/>
            <a:ext cx="8489884" cy="620147"/>
          </a:xfrm>
          <a:prstGeom prst="roundRect">
            <a:avLst>
              <a:gd name="adj" fmla="val 6954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CH" sz="2000" b="1" dirty="0">
                <a:solidFill>
                  <a:schemeClr val="tx1"/>
                </a:solidFill>
                <a:latin typeface="Corbel" panose="020B0503020204020204" pitchFamily="34" charset="0"/>
              </a:rPr>
              <a:t>MegIS-Enabled SSD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4FA9B7-2724-B544-84AF-024817C8F545}"/>
              </a:ext>
            </a:extLst>
          </p:cNvPr>
          <p:cNvGrpSpPr/>
          <p:nvPr/>
        </p:nvGrpSpPr>
        <p:grpSpPr>
          <a:xfrm>
            <a:off x="3054332" y="2927306"/>
            <a:ext cx="5180653" cy="2080115"/>
            <a:chOff x="2962892" y="3072446"/>
            <a:chExt cx="5180653" cy="208011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4491086-CB6E-FE4E-B684-702FB96DDF0D}"/>
                </a:ext>
              </a:extLst>
            </p:cNvPr>
            <p:cNvSpPr/>
            <p:nvPr/>
          </p:nvSpPr>
          <p:spPr>
            <a:xfrm>
              <a:off x="3380334" y="3072446"/>
              <a:ext cx="2610652" cy="34471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H" sz="2000" b="1" i="1" dirty="0">
                  <a:solidFill>
                    <a:srgbClr val="8A65D6"/>
                  </a:solidFill>
                  <a:latin typeface="Corbel" panose="020B0503020204020204" pitchFamily="34" charset="0"/>
                </a:rPr>
                <a:t>Partition</a:t>
              </a:r>
            </a:p>
          </p:txBody>
        </p:sp>
        <p:sp>
          <p:nvSpPr>
            <p:cNvPr id="60" name="Right Arrow 270">
              <a:extLst>
                <a:ext uri="{FF2B5EF4-FFF2-40B4-BE49-F238E27FC236}">
                  <a16:creationId xmlns:a16="http://schemas.microsoft.com/office/drawing/2014/main" id="{E41255A0-F291-544A-8D97-9BF1A63E30AA}"/>
                </a:ext>
              </a:extLst>
            </p:cNvPr>
            <p:cNvSpPr/>
            <p:nvPr/>
          </p:nvSpPr>
          <p:spPr>
            <a:xfrm>
              <a:off x="2962892" y="3155025"/>
              <a:ext cx="434014" cy="202203"/>
            </a:xfrm>
            <a:prstGeom prst="rightArrow">
              <a:avLst>
                <a:gd name="adj1" fmla="val 23159"/>
                <a:gd name="adj2" fmla="val 101427"/>
              </a:avLst>
            </a:prstGeom>
            <a:solidFill>
              <a:srgbClr val="8A6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rgbClr val="8A65D6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421E16-22B1-764D-9C11-4679291ECD78}"/>
                </a:ext>
              </a:extLst>
            </p:cNvPr>
            <p:cNvGrpSpPr/>
            <p:nvPr/>
          </p:nvGrpSpPr>
          <p:grpSpPr>
            <a:xfrm>
              <a:off x="3491261" y="3462381"/>
              <a:ext cx="1236749" cy="1690180"/>
              <a:chOff x="3157134" y="3462381"/>
              <a:chExt cx="1236749" cy="169018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26D757-469E-1642-B8BB-D41D6A3DD981}"/>
                  </a:ext>
                </a:extLst>
              </p:cNvPr>
              <p:cNvSpPr/>
              <p:nvPr/>
            </p:nvSpPr>
            <p:spPr bwMode="auto">
              <a:xfrm rot="16200000">
                <a:off x="3072367" y="3612955"/>
                <a:ext cx="1315597" cy="1014450"/>
              </a:xfrm>
              <a:prstGeom prst="rect">
                <a:avLst/>
              </a:prstGeom>
              <a:solidFill>
                <a:srgbClr val="E3D9FE"/>
              </a:solidFill>
              <a:ln w="158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ABE2440-0764-F243-9563-5849F7B3FA92}"/>
                  </a:ext>
                </a:extLst>
              </p:cNvPr>
              <p:cNvSpPr txBox="1"/>
              <p:nvPr/>
            </p:nvSpPr>
            <p:spPr>
              <a:xfrm>
                <a:off x="3157134" y="4690896"/>
                <a:ext cx="123674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CH" sz="2400" b="1" dirty="0">
                    <a:solidFill>
                      <a:srgbClr val="8A65D6"/>
                    </a:solidFill>
                    <a:latin typeface="Cambria" panose="02040503050406030204" pitchFamily="18" charset="0"/>
                  </a:rPr>
                  <a:t>A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EE782BA-CF4B-D647-B622-C45CE3B940B7}"/>
                  </a:ext>
                </a:extLst>
              </p:cNvPr>
              <p:cNvSpPr/>
              <p:nvPr/>
            </p:nvSpPr>
            <p:spPr bwMode="auto">
              <a:xfrm>
                <a:off x="3306498" y="3538110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ACGTC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AA3DD3B-0411-5C46-9D72-959512272B35}"/>
                  </a:ext>
                </a:extLst>
              </p:cNvPr>
              <p:cNvSpPr/>
              <p:nvPr/>
            </p:nvSpPr>
            <p:spPr bwMode="auto">
              <a:xfrm>
                <a:off x="3312945" y="3889798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ACTTT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C964A8C-25AD-274D-A749-EA4F83F05E82}"/>
                  </a:ext>
                </a:extLst>
              </p:cNvPr>
              <p:cNvSpPr/>
              <p:nvPr/>
            </p:nvSpPr>
            <p:spPr bwMode="auto">
              <a:xfrm>
                <a:off x="3312945" y="4241487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ATGAT</a:t>
                </a:r>
              </a:p>
            </p:txBody>
          </p:sp>
          <p:sp>
            <p:nvSpPr>
              <p:cNvPr id="100" name="직사각형 363">
                <a:extLst>
                  <a:ext uri="{FF2B5EF4-FFF2-40B4-BE49-F238E27FC236}">
                    <a16:creationId xmlns:a16="http://schemas.microsoft.com/office/drawing/2014/main" id="{3B714E87-4020-1C44-A6E7-CED720DA9E6A}"/>
                  </a:ext>
                </a:extLst>
              </p:cNvPr>
              <p:cNvSpPr/>
              <p:nvPr/>
            </p:nvSpPr>
            <p:spPr>
              <a:xfrm>
                <a:off x="3541041" y="4479872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DB3000-9802-2148-919A-CB13F4E2E29D}"/>
                </a:ext>
              </a:extLst>
            </p:cNvPr>
            <p:cNvGrpSpPr/>
            <p:nvPr/>
          </p:nvGrpSpPr>
          <p:grpSpPr>
            <a:xfrm>
              <a:off x="5199029" y="3462381"/>
              <a:ext cx="1236749" cy="1690180"/>
              <a:chOff x="4334763" y="3462381"/>
              <a:chExt cx="1236749" cy="1690180"/>
            </a:xfrm>
          </p:grpSpPr>
          <p:sp>
            <p:nvSpPr>
              <p:cNvPr id="55" name="직사각형 363">
                <a:extLst>
                  <a:ext uri="{FF2B5EF4-FFF2-40B4-BE49-F238E27FC236}">
                    <a16:creationId xmlns:a16="http://schemas.microsoft.com/office/drawing/2014/main" id="{AA5D544A-7F76-1D4A-9B65-EAAD8112C303}"/>
                  </a:ext>
                </a:extLst>
              </p:cNvPr>
              <p:cNvSpPr/>
              <p:nvPr/>
            </p:nvSpPr>
            <p:spPr>
              <a:xfrm rot="16200000">
                <a:off x="4854052" y="3884236"/>
                <a:ext cx="263214" cy="464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sz="14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8ECB073-B078-1144-B6B1-08E3918EBDFF}"/>
                  </a:ext>
                </a:extLst>
              </p:cNvPr>
              <p:cNvSpPr txBox="1"/>
              <p:nvPr/>
            </p:nvSpPr>
            <p:spPr>
              <a:xfrm>
                <a:off x="4334763" y="4690896"/>
                <a:ext cx="123674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CH" sz="2400" b="1" dirty="0">
                    <a:solidFill>
                      <a:srgbClr val="8A65D6"/>
                    </a:solidFill>
                    <a:latin typeface="Cambria" panose="02040503050406030204" pitchFamily="18" charset="0"/>
                  </a:rPr>
                  <a:t>C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73B438F-6CA7-8D43-9413-4DBA45C723CF}"/>
                  </a:ext>
                </a:extLst>
              </p:cNvPr>
              <p:cNvSpPr/>
              <p:nvPr/>
            </p:nvSpPr>
            <p:spPr bwMode="auto">
              <a:xfrm rot="16200000">
                <a:off x="4258637" y="3612955"/>
                <a:ext cx="1315597" cy="1014450"/>
              </a:xfrm>
              <a:prstGeom prst="rect">
                <a:avLst/>
              </a:prstGeom>
              <a:solidFill>
                <a:srgbClr val="E3D9FE"/>
              </a:solidFill>
              <a:ln w="158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1288CC8-2156-FC4B-AD89-E101735ADF2E}"/>
                  </a:ext>
                </a:extLst>
              </p:cNvPr>
              <p:cNvSpPr/>
              <p:nvPr/>
            </p:nvSpPr>
            <p:spPr bwMode="auto">
              <a:xfrm>
                <a:off x="4492768" y="3538110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CATTA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966AA1A-7166-5042-8ED5-85A0055FF61E}"/>
                  </a:ext>
                </a:extLst>
              </p:cNvPr>
              <p:cNvSpPr/>
              <p:nvPr/>
            </p:nvSpPr>
            <p:spPr bwMode="auto">
              <a:xfrm>
                <a:off x="4499215" y="3889798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CTATG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B33D813-CB17-7B42-BA36-CA6F3586C8F2}"/>
                  </a:ext>
                </a:extLst>
              </p:cNvPr>
              <p:cNvSpPr/>
              <p:nvPr/>
            </p:nvSpPr>
            <p:spPr bwMode="auto">
              <a:xfrm>
                <a:off x="4499215" y="4241487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CCGCA</a:t>
                </a:r>
              </a:p>
            </p:txBody>
          </p:sp>
          <p:sp>
            <p:nvSpPr>
              <p:cNvPr id="101" name="직사각형 363">
                <a:extLst>
                  <a:ext uri="{FF2B5EF4-FFF2-40B4-BE49-F238E27FC236}">
                    <a16:creationId xmlns:a16="http://schemas.microsoft.com/office/drawing/2014/main" id="{EE36A611-6551-074E-8204-0CEBCCD7154E}"/>
                  </a:ext>
                </a:extLst>
              </p:cNvPr>
              <p:cNvSpPr/>
              <p:nvPr/>
            </p:nvSpPr>
            <p:spPr>
              <a:xfrm>
                <a:off x="4727311" y="4479872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C581BC-9B34-D942-9385-5471F7620E75}"/>
                </a:ext>
              </a:extLst>
            </p:cNvPr>
            <p:cNvGrpSpPr/>
            <p:nvPr/>
          </p:nvGrpSpPr>
          <p:grpSpPr>
            <a:xfrm>
              <a:off x="6906796" y="3462381"/>
              <a:ext cx="1236749" cy="1690180"/>
              <a:chOff x="5543904" y="3462381"/>
              <a:chExt cx="1236749" cy="169018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1004D36-FA8A-5E4D-B177-A2A6482811D0}"/>
                  </a:ext>
                </a:extLst>
              </p:cNvPr>
              <p:cNvSpPr txBox="1"/>
              <p:nvPr/>
            </p:nvSpPr>
            <p:spPr>
              <a:xfrm>
                <a:off x="5543904" y="4690896"/>
                <a:ext cx="123674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CH" sz="2400" b="1" dirty="0">
                    <a:solidFill>
                      <a:srgbClr val="8A65D6"/>
                    </a:solidFill>
                    <a:latin typeface="Cambria" panose="02040503050406030204" pitchFamily="18" charset="0"/>
                  </a:rPr>
                  <a:t>G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137F880-DA3B-974E-BBC8-7FA4FF5C1B9F}"/>
                  </a:ext>
                </a:extLst>
              </p:cNvPr>
              <p:cNvSpPr/>
              <p:nvPr/>
            </p:nvSpPr>
            <p:spPr bwMode="auto">
              <a:xfrm rot="16200000">
                <a:off x="5495580" y="3612955"/>
                <a:ext cx="1315597" cy="1014450"/>
              </a:xfrm>
              <a:prstGeom prst="rect">
                <a:avLst/>
              </a:prstGeom>
              <a:solidFill>
                <a:srgbClr val="E3D9FE"/>
              </a:solidFill>
              <a:ln w="1587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H" sz="16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345E7B5-E155-2942-AC8F-14F4DAA525D2}"/>
                  </a:ext>
                </a:extLst>
              </p:cNvPr>
              <p:cNvSpPr/>
              <p:nvPr/>
            </p:nvSpPr>
            <p:spPr bwMode="auto">
              <a:xfrm>
                <a:off x="5729711" y="3538110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GTTAC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BC96F2A-B661-144D-8B43-654DED4153AE}"/>
                  </a:ext>
                </a:extLst>
              </p:cNvPr>
              <p:cNvSpPr/>
              <p:nvPr/>
            </p:nvSpPr>
            <p:spPr bwMode="auto">
              <a:xfrm>
                <a:off x="5736158" y="3889798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GGTCC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0E18061-29AB-264F-AAD8-54EC150D9A66}"/>
                  </a:ext>
                </a:extLst>
              </p:cNvPr>
              <p:cNvSpPr/>
              <p:nvPr/>
            </p:nvSpPr>
            <p:spPr bwMode="auto">
              <a:xfrm>
                <a:off x="5736158" y="4241487"/>
                <a:ext cx="858322" cy="27019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CH" sz="2000" dirty="0">
                    <a:solidFill>
                      <a:schemeClr val="tx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GACAG</a:t>
                </a:r>
              </a:p>
            </p:txBody>
          </p:sp>
          <p:sp>
            <p:nvSpPr>
              <p:cNvPr id="102" name="직사각형 363">
                <a:extLst>
                  <a:ext uri="{FF2B5EF4-FFF2-40B4-BE49-F238E27FC236}">
                    <a16:creationId xmlns:a16="http://schemas.microsoft.com/office/drawing/2014/main" id="{7C487286-6A00-6C49-81A4-7FBCB2ACE181}"/>
                  </a:ext>
                </a:extLst>
              </p:cNvPr>
              <p:cNvSpPr/>
              <p:nvPr/>
            </p:nvSpPr>
            <p:spPr>
              <a:xfrm>
                <a:off x="5964254" y="4507603"/>
                <a:ext cx="378249" cy="323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3" name="직사각형 363">
            <a:extLst>
              <a:ext uri="{FF2B5EF4-FFF2-40B4-BE49-F238E27FC236}">
                <a16:creationId xmlns:a16="http://schemas.microsoft.com/office/drawing/2014/main" id="{86BB1077-83D5-874B-B13F-99B4C4E014EE}"/>
              </a:ext>
            </a:extLst>
          </p:cNvPr>
          <p:cNvSpPr/>
          <p:nvPr/>
        </p:nvSpPr>
        <p:spPr>
          <a:xfrm>
            <a:off x="8227624" y="3810986"/>
            <a:ext cx="378249" cy="323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⋯</a:t>
            </a:r>
            <a:endParaRPr lang="ko-KR" altLang="en-US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7CCA0D-A2F4-8C4D-B017-77166362E44A}"/>
              </a:ext>
            </a:extLst>
          </p:cNvPr>
          <p:cNvSpPr/>
          <p:nvPr/>
        </p:nvSpPr>
        <p:spPr bwMode="auto">
          <a:xfrm rot="16200000">
            <a:off x="3381565" y="3486997"/>
            <a:ext cx="1649157" cy="1236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H" sz="1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D2FEB2E-1BD3-8E43-9F68-DEDA81303823}"/>
              </a:ext>
            </a:extLst>
          </p:cNvPr>
          <p:cNvGrpSpPr/>
          <p:nvPr/>
        </p:nvGrpSpPr>
        <p:grpSpPr>
          <a:xfrm>
            <a:off x="3582843" y="3319115"/>
            <a:ext cx="1236749" cy="1692337"/>
            <a:chOff x="7450465" y="1093401"/>
            <a:chExt cx="1236749" cy="169233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6AABA31-6D56-C543-925B-B6A8E68C206E}"/>
                </a:ext>
              </a:extLst>
            </p:cNvPr>
            <p:cNvSpPr/>
            <p:nvPr/>
          </p:nvSpPr>
          <p:spPr bwMode="auto">
            <a:xfrm rot="16200000">
              <a:off x="7365698" y="1243975"/>
              <a:ext cx="1315597" cy="1014450"/>
            </a:xfrm>
            <a:prstGeom prst="rect">
              <a:avLst/>
            </a:prstGeom>
            <a:solidFill>
              <a:srgbClr val="E3D9FE"/>
            </a:solidFill>
            <a:ln w="158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CH" sz="1600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4CA9CE7-AA48-2A45-9459-34ACFCA29163}"/>
                </a:ext>
              </a:extLst>
            </p:cNvPr>
            <p:cNvSpPr txBox="1"/>
            <p:nvPr/>
          </p:nvSpPr>
          <p:spPr>
            <a:xfrm>
              <a:off x="7450465" y="2324073"/>
              <a:ext cx="123674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H" sz="2400" b="1" dirty="0">
                  <a:solidFill>
                    <a:srgbClr val="8A65D6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8656D6C-5CA0-5B42-9B30-33F460B81058}"/>
                </a:ext>
              </a:extLst>
            </p:cNvPr>
            <p:cNvSpPr/>
            <p:nvPr/>
          </p:nvSpPr>
          <p:spPr bwMode="auto">
            <a:xfrm>
              <a:off x="7599829" y="1169130"/>
              <a:ext cx="858322" cy="2701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ACGTC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03698AB-B654-5341-B20D-8E4AFB47688E}"/>
                </a:ext>
              </a:extLst>
            </p:cNvPr>
            <p:cNvSpPr/>
            <p:nvPr/>
          </p:nvSpPr>
          <p:spPr bwMode="auto">
            <a:xfrm>
              <a:off x="7606276" y="1520818"/>
              <a:ext cx="858322" cy="2701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ACTTT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54D278DF-F6A0-194A-9F1C-B7628BFA1877}"/>
                </a:ext>
              </a:extLst>
            </p:cNvPr>
            <p:cNvSpPr/>
            <p:nvPr/>
          </p:nvSpPr>
          <p:spPr bwMode="auto">
            <a:xfrm>
              <a:off x="7606276" y="1872507"/>
              <a:ext cx="858322" cy="2701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H" sz="2000" dirty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ATGAT</a:t>
              </a:r>
            </a:p>
          </p:txBody>
        </p:sp>
        <p:sp>
          <p:nvSpPr>
            <p:cNvPr id="141" name="직사각형 363">
              <a:extLst>
                <a:ext uri="{FF2B5EF4-FFF2-40B4-BE49-F238E27FC236}">
                  <a16:creationId xmlns:a16="http://schemas.microsoft.com/office/drawing/2014/main" id="{D1B7F6EE-D624-4F4D-A80B-F7CE5BCE8BD2}"/>
                </a:ext>
              </a:extLst>
            </p:cNvPr>
            <p:cNvSpPr/>
            <p:nvPr/>
          </p:nvSpPr>
          <p:spPr>
            <a:xfrm>
              <a:off x="7834372" y="2110892"/>
              <a:ext cx="378249" cy="3232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⋯</a:t>
              </a:r>
              <a:endParaRPr lang="ko-KR" altLang="en-US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42" name="Graphic 141" descr="Gears">
            <a:extLst>
              <a:ext uri="{FF2B5EF4-FFF2-40B4-BE49-F238E27FC236}">
                <a16:creationId xmlns:a16="http://schemas.microsoft.com/office/drawing/2014/main" id="{C0F8B435-6492-8544-B8E3-C39ECC501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07666" y="5279677"/>
            <a:ext cx="1150571" cy="1150571"/>
          </a:xfrm>
          <a:prstGeom prst="rect">
            <a:avLst/>
          </a:prstGeom>
          <a:effectLst>
            <a:glow rad="127890">
              <a:schemeClr val="bg1">
                <a:alpha val="84000"/>
              </a:schemeClr>
            </a:glow>
          </a:effectLst>
        </p:spPr>
      </p:pic>
      <p:pic>
        <p:nvPicPr>
          <p:cNvPr id="144" name="Graphic 143" descr="Tick">
            <a:extLst>
              <a:ext uri="{FF2B5EF4-FFF2-40B4-BE49-F238E27FC236}">
                <a16:creationId xmlns:a16="http://schemas.microsoft.com/office/drawing/2014/main" id="{E9A3BB42-AECD-E74C-8777-3633582AB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085" y="1223551"/>
            <a:ext cx="534987" cy="534987"/>
          </a:xfrm>
          <a:prstGeom prst="rect">
            <a:avLst/>
          </a:prstGeom>
        </p:spPr>
      </p:pic>
      <p:pic>
        <p:nvPicPr>
          <p:cNvPr id="145" name="Graphic 144" descr="Tick">
            <a:extLst>
              <a:ext uri="{FF2B5EF4-FFF2-40B4-BE49-F238E27FC236}">
                <a16:creationId xmlns:a16="http://schemas.microsoft.com/office/drawing/2014/main" id="{7EE12239-130A-774F-AFFC-50B8A5305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221" y="2247874"/>
            <a:ext cx="534987" cy="53498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659C4A0-8C1E-B24A-A045-ACBC8F86FD7F}"/>
              </a:ext>
            </a:extLst>
          </p:cNvPr>
          <p:cNvSpPr/>
          <p:nvPr/>
        </p:nvSpPr>
        <p:spPr bwMode="auto">
          <a:xfrm rot="16200000">
            <a:off x="5217844" y="3467815"/>
            <a:ext cx="1315597" cy="1014450"/>
          </a:xfrm>
          <a:prstGeom prst="rect">
            <a:avLst/>
          </a:prstGeom>
          <a:solidFill>
            <a:srgbClr val="E3D9FE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H" sz="1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F06B9D-332A-3D46-AFF5-F4CB868CAB7F}"/>
              </a:ext>
            </a:extLst>
          </p:cNvPr>
          <p:cNvSpPr/>
          <p:nvPr/>
        </p:nvSpPr>
        <p:spPr bwMode="auto">
          <a:xfrm>
            <a:off x="5451975" y="3392970"/>
            <a:ext cx="858322" cy="2701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H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CATTA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0CE1CAC-D058-8044-BCA7-BB86D16EC1DC}"/>
              </a:ext>
            </a:extLst>
          </p:cNvPr>
          <p:cNvSpPr/>
          <p:nvPr/>
        </p:nvSpPr>
        <p:spPr bwMode="auto">
          <a:xfrm>
            <a:off x="5458422" y="3744658"/>
            <a:ext cx="858322" cy="2701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H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CTATG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0EEB6E-6DF5-A74E-92C7-586B4B8FF468}"/>
              </a:ext>
            </a:extLst>
          </p:cNvPr>
          <p:cNvSpPr/>
          <p:nvPr/>
        </p:nvSpPr>
        <p:spPr bwMode="auto">
          <a:xfrm>
            <a:off x="5458422" y="4096347"/>
            <a:ext cx="858322" cy="2701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H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CCGCA</a:t>
            </a:r>
          </a:p>
        </p:txBody>
      </p:sp>
      <p:sp>
        <p:nvSpPr>
          <p:cNvPr id="71" name="직사각형 363">
            <a:extLst>
              <a:ext uri="{FF2B5EF4-FFF2-40B4-BE49-F238E27FC236}">
                <a16:creationId xmlns:a16="http://schemas.microsoft.com/office/drawing/2014/main" id="{5F1EE788-BB05-E64E-93A8-0790564CDCA6}"/>
              </a:ext>
            </a:extLst>
          </p:cNvPr>
          <p:cNvSpPr/>
          <p:nvPr/>
        </p:nvSpPr>
        <p:spPr>
          <a:xfrm>
            <a:off x="5686518" y="4334732"/>
            <a:ext cx="378249" cy="323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⋯</a:t>
            </a:r>
            <a:endParaRPr lang="ko-KR" altLang="en-US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829FF4-D0F4-F44D-97D6-04D8F397CE2B}"/>
              </a:ext>
            </a:extLst>
          </p:cNvPr>
          <p:cNvSpPr txBox="1"/>
          <p:nvPr/>
        </p:nvSpPr>
        <p:spPr>
          <a:xfrm>
            <a:off x="4662958" y="4900716"/>
            <a:ext cx="4146334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CH" sz="2000" i="1" dirty="0">
                <a:solidFill>
                  <a:srgbClr val="8A64D6"/>
                </a:solidFill>
                <a:latin typeface="Corbel" panose="020B0503020204020204" pitchFamily="34" charset="0"/>
              </a:rPr>
              <a:t>Overlap Step </a:t>
            </a:r>
            <a:r>
              <a:rPr lang="en-CH" sz="2000" i="1" dirty="0">
                <a:solidFill>
                  <a:srgbClr val="8A64D6"/>
                </a:solidFill>
              </a:rPr>
              <a:t>1</a:t>
            </a:r>
            <a:r>
              <a:rPr lang="en-CH" sz="2000" i="1" dirty="0">
                <a:solidFill>
                  <a:srgbClr val="8A64D6"/>
                </a:solidFill>
                <a:latin typeface="Corbel" panose="020B0503020204020204" pitchFamily="34" charset="0"/>
              </a:rPr>
              <a:t>’s sorting </a:t>
            </a:r>
          </a:p>
          <a:p>
            <a:pPr algn="ctr">
              <a:lnSpc>
                <a:spcPct val="130000"/>
              </a:lnSpc>
            </a:pPr>
            <a:r>
              <a:rPr lang="en-CH" sz="2000" i="1" dirty="0">
                <a:solidFill>
                  <a:srgbClr val="C815BD"/>
                </a:solidFill>
                <a:latin typeface="Corbel" panose="020B0503020204020204" pitchFamily="34" charset="0"/>
              </a:rPr>
              <a:t>with Data transfer </a:t>
            </a:r>
          </a:p>
          <a:p>
            <a:pPr algn="ctr">
              <a:lnSpc>
                <a:spcPct val="130000"/>
              </a:lnSpc>
            </a:pPr>
            <a:r>
              <a:rPr lang="en-CH" sz="2000" i="1" dirty="0">
                <a:solidFill>
                  <a:srgbClr val="C815BD"/>
                </a:solidFill>
                <a:latin typeface="Corbel" panose="020B0503020204020204" pitchFamily="34" charset="0"/>
              </a:rPr>
              <a:t>and Step </a:t>
            </a:r>
            <a:r>
              <a:rPr lang="en-CH" sz="2000" i="1" dirty="0">
                <a:solidFill>
                  <a:srgbClr val="C815BD"/>
                </a:solidFill>
              </a:rPr>
              <a:t>2</a:t>
            </a:r>
            <a:r>
              <a:rPr lang="en-CH" sz="2000" i="1" dirty="0">
                <a:solidFill>
                  <a:srgbClr val="C815BD"/>
                </a:solidFill>
                <a:latin typeface="Corbel" panose="020B0503020204020204" pitchFamily="34" charset="0"/>
              </a:rPr>
              <a:t>’s In-</a:t>
            </a:r>
            <a:r>
              <a:rPr lang="en-GB" sz="2000" i="1" dirty="0">
                <a:solidFill>
                  <a:srgbClr val="C815BD"/>
                </a:solidFill>
                <a:latin typeface="Corbel" panose="020B0503020204020204" pitchFamily="34" charset="0"/>
              </a:rPr>
              <a:t>s</a:t>
            </a:r>
            <a:r>
              <a:rPr lang="en-CH" sz="2000" i="1" dirty="0">
                <a:solidFill>
                  <a:srgbClr val="C815BD"/>
                </a:solidFill>
                <a:latin typeface="Corbel" panose="020B0503020204020204" pitchFamily="34" charset="0"/>
              </a:rPr>
              <a:t>torage operations</a:t>
            </a:r>
            <a:endParaRPr lang="en-CH" sz="2000" i="1" dirty="0">
              <a:solidFill>
                <a:srgbClr val="C815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1.11022E-16 0.0509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1.11022E-16 -0.0502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6389 L -0.01476 0.2571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6" grpId="0" animBg="1"/>
      <p:bldP spid="57" grpId="0"/>
      <p:bldP spid="113" grpId="0" animBg="1"/>
      <p:bldP spid="58" grpId="0" animBg="1"/>
      <p:bldP spid="63" grpId="0" animBg="1"/>
      <p:bldP spid="64" grpId="0" animBg="1"/>
      <p:bldP spid="64" grpId="1" animBg="1"/>
      <p:bldP spid="65" grpId="0" animBg="1"/>
      <p:bldP spid="65" grpId="1" animBg="1"/>
      <p:bldP spid="71" grpId="0"/>
      <p:bldP spid="7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</a:t>
            </a:r>
            <a:r>
              <a:rPr lang="en-CH" dirty="0">
                <a:latin typeface="+mn-lt"/>
              </a:rPr>
              <a:t>2</a:t>
            </a:r>
            <a:r>
              <a:rPr lang="en-CH" dirty="0"/>
              <a:t>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A large database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containing information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on </a:t>
              </a:r>
              <a:r>
                <a:rPr lang="en-US" sz="2000" b="1" dirty="0">
                  <a:solidFill>
                    <a:srgbClr val="C00000"/>
                  </a:solidFill>
                  <a:latin typeface="Corbel" panose="020B0503020204020204" pitchFamily="34" charset="0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Metagenomic sample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with species that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are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not known </a:t>
            </a: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atin typeface="Corbel" panose="020B05030202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0486B36E-F3A5-5648-BE55-42FA957396D3}"/>
              </a:ext>
            </a:extLst>
          </p:cNvPr>
          <p:cNvCxnSpPr>
            <a:cxnSpLocks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A96DD3A-84C2-D242-B89B-E3DA7E4DB7BA}"/>
              </a:ext>
            </a:extLst>
          </p:cNvPr>
          <p:cNvSpPr/>
          <p:nvPr/>
        </p:nvSpPr>
        <p:spPr>
          <a:xfrm>
            <a:off x="4510507" y="4742378"/>
            <a:ext cx="4411386" cy="164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906667-7480-0C41-9E21-A0E049CD49CF}"/>
              </a:ext>
            </a:extLst>
          </p:cNvPr>
          <p:cNvSpPr/>
          <p:nvPr/>
        </p:nvSpPr>
        <p:spPr>
          <a:xfrm>
            <a:off x="4636306" y="5194307"/>
            <a:ext cx="2065855" cy="737999"/>
          </a:xfrm>
          <a:prstGeom prst="roundRect">
            <a:avLst>
              <a:gd name="adj" fmla="val 8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Abundance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</a:rPr>
              <a:t>Estimation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6D51578-F8E1-2049-B1DF-A012B54DFA47}"/>
              </a:ext>
            </a:extLst>
          </p:cNvPr>
          <p:cNvCxnSpPr>
            <a:cxnSpLocks/>
          </p:cNvCxnSpPr>
          <p:nvPr/>
        </p:nvCxnSpPr>
        <p:spPr>
          <a:xfrm flipV="1">
            <a:off x="6690875" y="5561906"/>
            <a:ext cx="38122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259C6EC-FBC7-F940-AE9D-DEEE3170479E}"/>
              </a:ext>
            </a:extLst>
          </p:cNvPr>
          <p:cNvSpPr/>
          <p:nvPr/>
        </p:nvSpPr>
        <p:spPr>
          <a:xfrm>
            <a:off x="4491772" y="4740519"/>
            <a:ext cx="4462231" cy="1634755"/>
          </a:xfrm>
          <a:prstGeom prst="roundRect">
            <a:avLst>
              <a:gd name="adj" fmla="val 4402"/>
            </a:avLst>
          </a:prstGeom>
          <a:noFill/>
          <a:ln w="57150"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7CB7F0-BF36-C14B-8D79-D7B2F42F53FF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170220D-5C1C-564E-83E5-2DC750C93B8C}"/>
              </a:ext>
            </a:extLst>
          </p:cNvPr>
          <p:cNvGrpSpPr/>
          <p:nvPr/>
        </p:nvGrpSpPr>
        <p:grpSpPr>
          <a:xfrm>
            <a:off x="7027791" y="3433043"/>
            <a:ext cx="1926212" cy="2917722"/>
            <a:chOff x="7022802" y="1248355"/>
            <a:chExt cx="1926212" cy="2917722"/>
          </a:xfrm>
        </p:grpSpPr>
        <p:graphicFrame>
          <p:nvGraphicFramePr>
            <p:cNvPr id="86" name="Chart 85">
              <a:extLst>
                <a:ext uri="{FF2B5EF4-FFF2-40B4-BE49-F238E27FC236}">
                  <a16:creationId xmlns:a16="http://schemas.microsoft.com/office/drawing/2014/main" id="{3F0DC2F3-64C6-D34E-A894-60193FF44A7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022802" y="1248355"/>
            <a:ext cx="1926212" cy="2917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3F175264-F4C1-114C-BF76-0BAC895B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32827" y="3285346"/>
              <a:ext cx="597134" cy="597134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E23FD3A-14E5-F149-9AE1-7F2A4216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7349" y="2712587"/>
              <a:ext cx="391305" cy="391305"/>
            </a:xfrm>
            <a:prstGeom prst="rect">
              <a:avLst/>
            </a:prstGeom>
            <a:effectLst>
              <a:glow rad="12700">
                <a:schemeClr val="bg1">
                  <a:alpha val="55000"/>
                </a:schemeClr>
              </a:glow>
            </a:effec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32C96E9-E2AF-CD43-80A4-CFBAC975B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2868" y="3216184"/>
              <a:ext cx="473603" cy="473603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470621-849D-494C-A0FE-F70C6A9F3221}"/>
              </a:ext>
            </a:extLst>
          </p:cNvPr>
          <p:cNvGrpSpPr/>
          <p:nvPr/>
        </p:nvGrpSpPr>
        <p:grpSpPr>
          <a:xfrm>
            <a:off x="2785555" y="837834"/>
            <a:ext cx="4384326" cy="1497560"/>
            <a:chOff x="2785555" y="837834"/>
            <a:chExt cx="4384326" cy="149756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FC74F1-D7D6-004C-9A0D-339AD5F6B1BA}"/>
                </a:ext>
              </a:extLst>
            </p:cNvPr>
            <p:cNvSpPr/>
            <p:nvPr/>
          </p:nvSpPr>
          <p:spPr>
            <a:xfrm>
              <a:off x="3183315" y="902919"/>
              <a:ext cx="3986566" cy="1432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E83524F-D1AE-5146-B046-26D6C429D551}"/>
                </a:ext>
              </a:extLst>
            </p:cNvPr>
            <p:cNvSpPr/>
            <p:nvPr/>
          </p:nvSpPr>
          <p:spPr>
            <a:xfrm>
              <a:off x="3305590" y="1306940"/>
              <a:ext cx="1948977" cy="669551"/>
            </a:xfrm>
            <a:prstGeom prst="roundRect">
              <a:avLst>
                <a:gd name="adj" fmla="val 8025"/>
              </a:avLst>
            </a:prstGeom>
            <a:solidFill>
              <a:srgbClr val="198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2000" b="1" dirty="0">
                  <a:latin typeface="Corbel" panose="020B0503020204020204" pitchFamily="34" charset="0"/>
                </a:rPr>
                <a:t>Preparation </a:t>
              </a:r>
            </a:p>
            <a:p>
              <a:pPr algn="ctr"/>
              <a:r>
                <a:rPr lang="en-GB" sz="2000" b="1" dirty="0">
                  <a:latin typeface="Corbel" panose="020B0503020204020204" pitchFamily="34" charset="0"/>
                </a:rPr>
                <a:t>of </a:t>
              </a:r>
              <a:r>
                <a:rPr lang="en-CH" sz="2000" b="1" dirty="0">
                  <a:latin typeface="Corbel" panose="020B0503020204020204" pitchFamily="34" charset="0"/>
                </a:rPr>
                <a:t>Input Queries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257DF42-242B-494C-A19C-DD02A2CE9086}"/>
                </a:ext>
              </a:extLst>
            </p:cNvPr>
            <p:cNvGrpSpPr/>
            <p:nvPr/>
          </p:nvGrpSpPr>
          <p:grpSpPr>
            <a:xfrm>
              <a:off x="5449487" y="888858"/>
              <a:ext cx="1566110" cy="1417511"/>
              <a:chOff x="3141770" y="1630562"/>
              <a:chExt cx="1566110" cy="141751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B554566-2B3B-664E-9EF8-BCC331174B96}"/>
                  </a:ext>
                </a:extLst>
              </p:cNvPr>
              <p:cNvGrpSpPr/>
              <p:nvPr/>
            </p:nvGrpSpPr>
            <p:grpSpPr>
              <a:xfrm>
                <a:off x="3141770" y="1630562"/>
                <a:ext cx="1501047" cy="1417511"/>
                <a:chOff x="3294003" y="1331203"/>
                <a:chExt cx="1501047" cy="1417511"/>
              </a:xfrm>
            </p:grpSpPr>
            <p:sp>
              <p:nvSpPr>
                <p:cNvPr id="42" name="Left Brace 41">
                  <a:extLst>
                    <a:ext uri="{FF2B5EF4-FFF2-40B4-BE49-F238E27FC236}">
                      <a16:creationId xmlns:a16="http://schemas.microsoft.com/office/drawing/2014/main" id="{34F39EAB-9D04-E24D-A5BA-7FE029F24424}"/>
                    </a:ext>
                  </a:extLst>
                </p:cNvPr>
                <p:cNvSpPr/>
                <p:nvPr/>
              </p:nvSpPr>
              <p:spPr>
                <a:xfrm>
                  <a:off x="3819479" y="1396616"/>
                  <a:ext cx="157183" cy="1273306"/>
                </a:xfrm>
                <a:prstGeom prst="leftBrac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D4B06CC-8B52-D040-A34E-1E24E09E70C4}"/>
                    </a:ext>
                  </a:extLst>
                </p:cNvPr>
                <p:cNvSpPr txBox="1"/>
                <p:nvPr/>
              </p:nvSpPr>
              <p:spPr>
                <a:xfrm rot="16200000">
                  <a:off x="2923737" y="1701469"/>
                  <a:ext cx="1331463" cy="59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Query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K-mer</a:t>
                  </a:r>
                  <a:r>
                    <a:rPr lang="en-US" dirty="0">
                      <a:latin typeface="Corbel" panose="020B0503020204020204" pitchFamily="34" charset="0"/>
                    </a:rPr>
                    <a:t>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AE8CD6A-FE89-804E-9106-9C0E4EB2DF1F}"/>
                    </a:ext>
                  </a:extLst>
                </p:cNvPr>
                <p:cNvSpPr txBox="1"/>
                <p:nvPr/>
              </p:nvSpPr>
              <p:spPr>
                <a:xfrm>
                  <a:off x="4550435" y="2348604"/>
                  <a:ext cx="2446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rbel" panose="020B0503020204020204" pitchFamily="34" charset="0"/>
                    </a:rPr>
                    <a:t>…</a:t>
                  </a:r>
                  <a:endParaRPr lang="en-CH" sz="2000" dirty="0"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0B2752C-9359-DA49-AE26-6C3D46C13A6D}"/>
                  </a:ext>
                </a:extLst>
              </p:cNvPr>
              <p:cNvGrpSpPr/>
              <p:nvPr/>
            </p:nvGrpSpPr>
            <p:grpSpPr>
              <a:xfrm>
                <a:off x="3821530" y="1735182"/>
                <a:ext cx="886350" cy="978451"/>
                <a:chOff x="1678724" y="2023347"/>
                <a:chExt cx="1007267" cy="978451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60DC3EA-5B9A-E747-8E69-18C10647080F}"/>
                    </a:ext>
                  </a:extLst>
                </p:cNvPr>
                <p:cNvSpPr/>
                <p:nvPr/>
              </p:nvSpPr>
              <p:spPr>
                <a:xfrm>
                  <a:off x="1678724" y="2023347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57D6DDF-B576-E640-BA02-CCDDCDEE4683}"/>
                    </a:ext>
                  </a:extLst>
                </p:cNvPr>
                <p:cNvSpPr/>
                <p:nvPr/>
              </p:nvSpPr>
              <p:spPr>
                <a:xfrm>
                  <a:off x="1853406" y="2415581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0CE7C62-6FCE-FF40-AD6D-69C30A519E29}"/>
                    </a:ext>
                  </a:extLst>
                </p:cNvPr>
                <p:cNvSpPr/>
                <p:nvPr/>
              </p:nvSpPr>
              <p:spPr>
                <a:xfrm>
                  <a:off x="1980330" y="2793453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</a:p>
              </p:txBody>
            </p:sp>
          </p:grp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4CCC2E9-16E2-7A44-AB37-4B273934DA95}"/>
                </a:ext>
              </a:extLst>
            </p:cNvPr>
            <p:cNvCxnSpPr>
              <a:cxnSpLocks/>
            </p:cNvCxnSpPr>
            <p:nvPr/>
          </p:nvCxnSpPr>
          <p:spPr>
            <a:xfrm>
              <a:off x="5246916" y="1636485"/>
              <a:ext cx="251999" cy="0"/>
            </a:xfrm>
            <a:prstGeom prst="straightConnector1">
              <a:avLst/>
            </a:prstGeom>
            <a:ln w="38100">
              <a:solidFill>
                <a:srgbClr val="1982C3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5AC4E35-E94C-C141-A92A-FF44708D3071}"/>
                </a:ext>
              </a:extLst>
            </p:cNvPr>
            <p:cNvSpPr/>
            <p:nvPr/>
          </p:nvSpPr>
          <p:spPr>
            <a:xfrm>
              <a:off x="3183315" y="902919"/>
              <a:ext cx="3986566" cy="1403450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CF9045C0-A825-324B-9DB2-FBDE0FDFBD5C}"/>
                </a:ext>
              </a:extLst>
            </p:cNvPr>
            <p:cNvSpPr/>
            <p:nvPr/>
          </p:nvSpPr>
          <p:spPr>
            <a:xfrm>
              <a:off x="2785555" y="837834"/>
              <a:ext cx="1160946" cy="386703"/>
            </a:xfrm>
            <a:prstGeom prst="roundRect">
              <a:avLst>
                <a:gd name="adj" fmla="val 34566"/>
              </a:avLst>
            </a:prstGeom>
            <a:solidFill>
              <a:srgbClr val="06436E"/>
            </a:solidFill>
            <a:ln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i="1" dirty="0">
                  <a:solidFill>
                    <a:schemeClr val="bg1"/>
                  </a:solidFill>
                  <a:latin typeface="Corbel" panose="020B0503020204020204" pitchFamily="34" charset="0"/>
                </a:rPr>
                <a:t>Step </a:t>
              </a:r>
              <a:r>
                <a:rPr lang="en-CH" sz="2400" b="1" i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1CADA0-D6FE-6944-BCD2-7CB5A1C8CF00}"/>
              </a:ext>
            </a:extLst>
          </p:cNvPr>
          <p:cNvGrpSpPr/>
          <p:nvPr/>
        </p:nvGrpSpPr>
        <p:grpSpPr>
          <a:xfrm>
            <a:off x="3396476" y="2480301"/>
            <a:ext cx="5242816" cy="2038379"/>
            <a:chOff x="3396476" y="2480301"/>
            <a:chExt cx="5242816" cy="203837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76DA14E-A896-534D-8084-B859E5C22444}"/>
                </a:ext>
              </a:extLst>
            </p:cNvPr>
            <p:cNvSpPr/>
            <p:nvPr/>
          </p:nvSpPr>
          <p:spPr>
            <a:xfrm>
              <a:off x="3811343" y="2534582"/>
              <a:ext cx="4578895" cy="1959589"/>
            </a:xfrm>
            <a:prstGeom prst="rect">
              <a:avLst/>
            </a:prstGeom>
            <a:solidFill>
              <a:srgbClr val="FAE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A047C92-00C3-B249-B8A9-DA556AB1591B}"/>
                </a:ext>
              </a:extLst>
            </p:cNvPr>
            <p:cNvSpPr/>
            <p:nvPr/>
          </p:nvSpPr>
          <p:spPr>
            <a:xfrm>
              <a:off x="3934912" y="3145377"/>
              <a:ext cx="2065855" cy="737999"/>
            </a:xfrm>
            <a:prstGeom prst="roundRect">
              <a:avLst>
                <a:gd name="adj" fmla="val 8025"/>
              </a:avLst>
            </a:prstGeom>
            <a:solidFill>
              <a:srgbClr val="C81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latin typeface="Corbel" panose="020B0503020204020204" pitchFamily="34" charset="0"/>
                </a:rPr>
                <a:t>Presence/Absence Identification</a:t>
              </a:r>
              <a:endParaRPr lang="en-CH" sz="2000" b="1" dirty="0">
                <a:latin typeface="Corbel" panose="020B0503020204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C7AE664-EB47-6F4E-987C-0C561866EB95}"/>
                </a:ext>
              </a:extLst>
            </p:cNvPr>
            <p:cNvGrpSpPr/>
            <p:nvPr/>
          </p:nvGrpSpPr>
          <p:grpSpPr>
            <a:xfrm>
              <a:off x="6372024" y="2606099"/>
              <a:ext cx="2267268" cy="1882173"/>
              <a:chOff x="5032700" y="1554591"/>
              <a:chExt cx="2267268" cy="1882173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5C344D7-A8FE-844D-8309-E25D27455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32701" y="1554591"/>
                <a:ext cx="617134" cy="617134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5435414-8AC3-F74B-888D-9FD16C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2700" y="2210884"/>
                <a:ext cx="552729" cy="552729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399998-2DEC-CC46-8FB0-923398807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1982C3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32701" y="2792027"/>
                <a:ext cx="644737" cy="644737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95132CE-9F5D-3444-B0EC-27339CB8C19E}"/>
                  </a:ext>
                </a:extLst>
              </p:cNvPr>
              <p:cNvSpPr txBox="1"/>
              <p:nvPr/>
            </p:nvSpPr>
            <p:spPr>
              <a:xfrm>
                <a:off x="5567969" y="1676971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548235"/>
                    </a:solidFill>
                    <a:latin typeface="Corbel" panose="020B0503020204020204" pitchFamily="34" charset="0"/>
                  </a:rPr>
                  <a:t>V. cholerae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D4FCA09-E660-F14A-974A-6D849D721B8B}"/>
                  </a:ext>
                </a:extLst>
              </p:cNvPr>
              <p:cNvSpPr txBox="1"/>
              <p:nvPr/>
            </p:nvSpPr>
            <p:spPr>
              <a:xfrm>
                <a:off x="5604503" y="2936064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6A9AC2"/>
                    </a:solidFill>
                    <a:latin typeface="Corbel" panose="020B0503020204020204" pitchFamily="34" charset="0"/>
                  </a:rPr>
                  <a:t>E. coli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7FAF4B2-8CBC-074D-9ED2-0061A15663E8}"/>
                  </a:ext>
                </a:extLst>
              </p:cNvPr>
              <p:cNvSpPr txBox="1"/>
              <p:nvPr/>
            </p:nvSpPr>
            <p:spPr>
              <a:xfrm>
                <a:off x="5586604" y="2310900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E06161"/>
                    </a:solidFill>
                    <a:latin typeface="Corbel" panose="020B0503020204020204" pitchFamily="34" charset="0"/>
                  </a:rPr>
                  <a:t>SARS-CoV-2</a:t>
                </a: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C4E4EB7-05D8-5D49-A1D6-EA5979E4291E}"/>
                </a:ext>
              </a:extLst>
            </p:cNvPr>
            <p:cNvCxnSpPr>
              <a:cxnSpLocks/>
            </p:cNvCxnSpPr>
            <p:nvPr/>
          </p:nvCxnSpPr>
          <p:spPr>
            <a:xfrm>
              <a:off x="5990142" y="3503159"/>
              <a:ext cx="251999" cy="0"/>
            </a:xfrm>
            <a:prstGeom prst="straightConnector1">
              <a:avLst/>
            </a:prstGeom>
            <a:ln w="38100">
              <a:solidFill>
                <a:srgbClr val="C813BD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A33AD54-B1E5-FE4A-BFF7-80AABBA4554E}"/>
                </a:ext>
              </a:extLst>
            </p:cNvPr>
            <p:cNvSpPr/>
            <p:nvPr/>
          </p:nvSpPr>
          <p:spPr>
            <a:xfrm>
              <a:off x="3821380" y="2550652"/>
              <a:ext cx="4568857" cy="1968028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872217B-7440-A042-8907-FFBB92E623AD}"/>
                </a:ext>
              </a:extLst>
            </p:cNvPr>
            <p:cNvSpPr/>
            <p:nvPr/>
          </p:nvSpPr>
          <p:spPr>
            <a:xfrm>
              <a:off x="3396476" y="2480301"/>
              <a:ext cx="1160946" cy="386703"/>
            </a:xfrm>
            <a:prstGeom prst="roundRect">
              <a:avLst>
                <a:gd name="adj" fmla="val 34566"/>
              </a:avLst>
            </a:prstGeom>
            <a:solidFill>
              <a:srgbClr val="06436E"/>
            </a:solidFill>
            <a:ln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i="1" dirty="0">
                  <a:solidFill>
                    <a:schemeClr val="bg1"/>
                  </a:solidFill>
                  <a:latin typeface="Corbel" panose="020B0503020204020204" pitchFamily="34" charset="0"/>
                </a:rPr>
                <a:t>Step </a:t>
              </a:r>
              <a:r>
                <a:rPr lang="en-CH" sz="2400" b="1" i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4C1E589-8B7D-654E-847C-A314A6EA4511}"/>
              </a:ext>
            </a:extLst>
          </p:cNvPr>
          <p:cNvSpPr/>
          <p:nvPr/>
        </p:nvSpPr>
        <p:spPr>
          <a:xfrm>
            <a:off x="4079097" y="4672965"/>
            <a:ext cx="1160946" cy="386703"/>
          </a:xfrm>
          <a:prstGeom prst="roundRect">
            <a:avLst>
              <a:gd name="adj" fmla="val 34566"/>
            </a:avLst>
          </a:prstGeom>
          <a:solidFill>
            <a:srgbClr val="06436E"/>
          </a:solidFill>
          <a:ln>
            <a:solidFill>
              <a:srgbClr val="064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Step </a:t>
            </a:r>
            <a:r>
              <a:rPr lang="en-CH" sz="2400" b="1" i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68067A-CB39-3048-B0C7-4736072D7168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85" name="Content Placeholder 4">
              <a:extLst>
                <a:ext uri="{FF2B5EF4-FFF2-40B4-BE49-F238E27FC236}">
                  <a16:creationId xmlns:a16="http://schemas.microsoft.com/office/drawing/2014/main" id="{1F1A9786-98B9-7E42-B9DC-F999323D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95" name="Content Placeholder 4">
              <a:extLst>
                <a:ext uri="{FF2B5EF4-FFF2-40B4-BE49-F238E27FC236}">
                  <a16:creationId xmlns:a16="http://schemas.microsoft.com/office/drawing/2014/main" id="{0DCFD3E8-F6F7-2848-AFE7-4FCD9238F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96" name="Content Placeholder 4">
              <a:extLst>
                <a:ext uri="{FF2B5EF4-FFF2-40B4-BE49-F238E27FC236}">
                  <a16:creationId xmlns:a16="http://schemas.microsoft.com/office/drawing/2014/main" id="{02DF2928-C896-C440-B3F8-A2294F33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4392EDD-1E30-BC46-BCCA-BA2930984545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7B8743B-6C00-4349-BB68-523DCF2ED7F1}"/>
              </a:ext>
            </a:extLst>
          </p:cNvPr>
          <p:cNvCxnSpPr>
            <a:cxnSpLocks/>
          </p:cNvCxnSpPr>
          <p:nvPr/>
        </p:nvCxnSpPr>
        <p:spPr>
          <a:xfrm>
            <a:off x="2834235" y="1643870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0" grpId="0" animBg="1"/>
      <p:bldP spid="63" grpId="0" animBg="1"/>
      <p:bldP spid="79" grpId="0" animBg="1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9991-BCE4-A040-B5E3-34A133E7B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</a:t>
            </a:r>
            <a:r>
              <a:rPr lang="en-CH" dirty="0">
                <a:latin typeface="+mn-lt"/>
              </a:rPr>
              <a:t>2</a:t>
            </a:r>
            <a:r>
              <a:rPr lang="en-CH" dirty="0"/>
              <a:t>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0EA64-34F9-DC41-822D-7724EAC97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78" y="924377"/>
            <a:ext cx="3983066" cy="1985679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C815BD"/>
                </a:solidFill>
              </a:rPr>
              <a:t>Identify the intersecting k-mers </a:t>
            </a:r>
            <a:r>
              <a:rPr lang="en-GB" sz="2000" dirty="0"/>
              <a:t>between the </a:t>
            </a:r>
            <a:r>
              <a:rPr lang="en-GB" sz="2000" u="sng" dirty="0"/>
              <a:t>query k-mers</a:t>
            </a:r>
            <a:r>
              <a:rPr lang="en-GB" sz="2000" dirty="0"/>
              <a:t> </a:t>
            </a:r>
          </a:p>
          <a:p>
            <a:pPr marL="12395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000" dirty="0"/>
              <a:t>    and the </a:t>
            </a:r>
            <a:r>
              <a:rPr lang="en-GB" sz="2000" u="sng" dirty="0"/>
              <a:t>database k-mers</a:t>
            </a:r>
          </a:p>
          <a:p>
            <a:pPr marL="12395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endParaRPr lang="en-GB" sz="2000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C815BD"/>
                </a:solidFill>
              </a:rPr>
              <a:t>Retrieve the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C815BD"/>
                </a:solidFill>
              </a:rPr>
              <a:t>species IDs </a:t>
            </a:r>
          </a:p>
          <a:p>
            <a:pPr marL="12395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None/>
            </a:pPr>
            <a:r>
              <a:rPr lang="en-GB" sz="2000" b="1" dirty="0">
                <a:solidFill>
                  <a:srgbClr val="C815BD"/>
                </a:solidFill>
              </a:rPr>
              <a:t>    </a:t>
            </a:r>
            <a:r>
              <a:rPr lang="en-GB" sz="2000" dirty="0"/>
              <a:t>of intersecting k-mers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7CB4DD-70C8-CE40-9C57-058CC6D7A573}"/>
              </a:ext>
            </a:extLst>
          </p:cNvPr>
          <p:cNvSpPr/>
          <p:nvPr/>
        </p:nvSpPr>
        <p:spPr>
          <a:xfrm>
            <a:off x="168279" y="3156131"/>
            <a:ext cx="8788681" cy="1271645"/>
          </a:xfrm>
          <a:prstGeom prst="roundRect">
            <a:avLst>
              <a:gd name="adj" fmla="val 826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6EDEAC1-AAB5-3E43-B7E1-143CB84105E9}"/>
              </a:ext>
            </a:extLst>
          </p:cNvPr>
          <p:cNvSpPr txBox="1">
            <a:spLocks/>
          </p:cNvSpPr>
          <p:nvPr/>
        </p:nvSpPr>
        <p:spPr>
          <a:xfrm>
            <a:off x="168280" y="3156131"/>
            <a:ext cx="8394952" cy="1271645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 b="1" i="1" dirty="0">
                <a:solidFill>
                  <a:srgbClr val="548235"/>
                </a:solidFill>
              </a:rPr>
              <a:t>MegIS executes Step 2 in the SSD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en-GB" sz="2000" dirty="0"/>
              <a:t>Accesses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large data </a:t>
            </a:r>
            <a:r>
              <a:rPr lang="en-GB" sz="2000" dirty="0"/>
              <a:t>with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low reuse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en-GB" sz="2000" dirty="0"/>
              <a:t>Involves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lightweight computation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08DFA26-B15A-5D4B-BC13-393BCB1F05E2}"/>
              </a:ext>
            </a:extLst>
          </p:cNvPr>
          <p:cNvSpPr/>
          <p:nvPr/>
        </p:nvSpPr>
        <p:spPr>
          <a:xfrm>
            <a:off x="168279" y="4673852"/>
            <a:ext cx="8788681" cy="1622697"/>
          </a:xfrm>
          <a:prstGeom prst="roundRect">
            <a:avLst>
              <a:gd name="adj" fmla="val 8260"/>
            </a:avLst>
          </a:prstGeom>
          <a:solidFill>
            <a:srgbClr val="E6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128A8DB-0E35-A446-A0BF-D7EEE4B3035E}"/>
              </a:ext>
            </a:extLst>
          </p:cNvPr>
          <p:cNvSpPr txBox="1">
            <a:spLocks/>
          </p:cNvSpPr>
          <p:nvPr/>
        </p:nvSpPr>
        <p:spPr>
          <a:xfrm>
            <a:off x="168280" y="4673853"/>
            <a:ext cx="8953986" cy="162269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 b="1" i="1" dirty="0">
                <a:solidFill>
                  <a:srgbClr val="8A64D6"/>
                </a:solidFill>
              </a:rPr>
              <a:t>To execute Step 2 efficiently in the SSD, MegIS needs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r>
              <a:rPr lang="en-GB" sz="2000" dirty="0"/>
              <a:t>Leverage </a:t>
            </a:r>
            <a:r>
              <a:rPr lang="en-GB" sz="2000" b="1" dirty="0">
                <a:solidFill>
                  <a:srgbClr val="8A64D6"/>
                </a:solidFill>
              </a:rPr>
              <a:t>internal bandwidth </a:t>
            </a:r>
            <a:r>
              <a:rPr lang="en-GB" sz="2000" dirty="0"/>
              <a:t>efficiently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2000" dirty="0"/>
              <a:t>Not require </a:t>
            </a:r>
            <a:r>
              <a:rPr lang="en-GB" sz="2000" b="1" dirty="0">
                <a:solidFill>
                  <a:srgbClr val="8A64D6"/>
                </a:solidFill>
              </a:rPr>
              <a:t>expensive hardware inside the SSD</a:t>
            </a:r>
          </a:p>
          <a:p>
            <a:pPr marL="123950" lvl="1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GB" sz="2000" dirty="0"/>
              <a:t>    (e.g., large DRAM bandwidth/capacity and costly logic units)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79612F-0ECD-8043-BB5D-67760A70B996}"/>
              </a:ext>
            </a:extLst>
          </p:cNvPr>
          <p:cNvGrpSpPr/>
          <p:nvPr/>
        </p:nvGrpSpPr>
        <p:grpSpPr>
          <a:xfrm>
            <a:off x="168279" y="938316"/>
            <a:ext cx="4827949" cy="1984098"/>
            <a:chOff x="3811343" y="2534582"/>
            <a:chExt cx="4827949" cy="198409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DE93D5-14BA-A344-9A4D-07727FB24D55}"/>
                </a:ext>
              </a:extLst>
            </p:cNvPr>
            <p:cNvSpPr/>
            <p:nvPr/>
          </p:nvSpPr>
          <p:spPr>
            <a:xfrm>
              <a:off x="3811343" y="2534582"/>
              <a:ext cx="4578895" cy="1959589"/>
            </a:xfrm>
            <a:prstGeom prst="rect">
              <a:avLst/>
            </a:prstGeom>
            <a:solidFill>
              <a:srgbClr val="FAE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0BD739C-CA8D-6C4C-8710-4DE73EB7AF5F}"/>
                </a:ext>
              </a:extLst>
            </p:cNvPr>
            <p:cNvSpPr/>
            <p:nvPr/>
          </p:nvSpPr>
          <p:spPr>
            <a:xfrm>
              <a:off x="3934912" y="3145377"/>
              <a:ext cx="2065855" cy="737999"/>
            </a:xfrm>
            <a:prstGeom prst="roundRect">
              <a:avLst>
                <a:gd name="adj" fmla="val 8025"/>
              </a:avLst>
            </a:prstGeom>
            <a:solidFill>
              <a:srgbClr val="C81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latin typeface="Corbel" panose="020B0503020204020204" pitchFamily="34" charset="0"/>
                </a:rPr>
                <a:t>Presence/Absence Identification</a:t>
              </a:r>
              <a:endParaRPr lang="en-CH" sz="2000" b="1" dirty="0">
                <a:latin typeface="Corbel" panose="020B0503020204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CFDEC9-6C06-C14C-932F-A45C7967F881}"/>
                </a:ext>
              </a:extLst>
            </p:cNvPr>
            <p:cNvGrpSpPr/>
            <p:nvPr/>
          </p:nvGrpSpPr>
          <p:grpSpPr>
            <a:xfrm>
              <a:off x="6372024" y="2606099"/>
              <a:ext cx="2267268" cy="1882173"/>
              <a:chOff x="5032700" y="1554591"/>
              <a:chExt cx="2267268" cy="188217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8BF9EC5-EAB6-8B44-AE31-3AAEC1E7D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32701" y="1554591"/>
                <a:ext cx="617134" cy="617134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9D74E86-CE23-F04D-A407-492E315AF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2700" y="2210884"/>
                <a:ext cx="552729" cy="552729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A901D50-1C90-D84E-8836-CB20FAD2E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1982C3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32701" y="2792027"/>
                <a:ext cx="644737" cy="644737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CAF35A-034F-9549-83D7-E837A7229711}"/>
                  </a:ext>
                </a:extLst>
              </p:cNvPr>
              <p:cNvSpPr txBox="1"/>
              <p:nvPr/>
            </p:nvSpPr>
            <p:spPr>
              <a:xfrm>
                <a:off x="5567969" y="1676971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548235"/>
                    </a:solidFill>
                    <a:latin typeface="Corbel" panose="020B0503020204020204" pitchFamily="34" charset="0"/>
                  </a:rPr>
                  <a:t>V. cholerae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890A30-D880-0642-A988-5C351E6AE969}"/>
                  </a:ext>
                </a:extLst>
              </p:cNvPr>
              <p:cNvSpPr txBox="1"/>
              <p:nvPr/>
            </p:nvSpPr>
            <p:spPr>
              <a:xfrm>
                <a:off x="5604503" y="2936064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6A9AC2"/>
                    </a:solidFill>
                    <a:latin typeface="Corbel" panose="020B0503020204020204" pitchFamily="34" charset="0"/>
                  </a:rPr>
                  <a:t>E. coli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1C5A24-EC4A-3C44-B46C-03D9833A49FC}"/>
                  </a:ext>
                </a:extLst>
              </p:cNvPr>
              <p:cNvSpPr txBox="1"/>
              <p:nvPr/>
            </p:nvSpPr>
            <p:spPr>
              <a:xfrm>
                <a:off x="5586604" y="2310900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E06161"/>
                    </a:solidFill>
                    <a:latin typeface="Corbel" panose="020B0503020204020204" pitchFamily="34" charset="0"/>
                  </a:rPr>
                  <a:t>SARS-CoV-2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CC12ED0-2042-A841-8ADE-38F9FC9EA554}"/>
                </a:ext>
              </a:extLst>
            </p:cNvPr>
            <p:cNvCxnSpPr>
              <a:cxnSpLocks/>
            </p:cNvCxnSpPr>
            <p:nvPr/>
          </p:nvCxnSpPr>
          <p:spPr>
            <a:xfrm>
              <a:off x="5990142" y="3503159"/>
              <a:ext cx="251999" cy="0"/>
            </a:xfrm>
            <a:prstGeom prst="straightConnector1">
              <a:avLst/>
            </a:prstGeom>
            <a:ln w="38100">
              <a:solidFill>
                <a:srgbClr val="C813BD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278D6F3-CF42-5244-B9E6-4C1E3F848CCF}"/>
                </a:ext>
              </a:extLst>
            </p:cNvPr>
            <p:cNvSpPr/>
            <p:nvPr/>
          </p:nvSpPr>
          <p:spPr>
            <a:xfrm>
              <a:off x="3821380" y="2550652"/>
              <a:ext cx="4568857" cy="1968028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913059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26" grpId="0" animBg="1"/>
      <p:bldP spid="21" grpId="0" uiExpand="1" build="p" bldLvl="2"/>
      <p:bldP spid="27" grpId="0" animBg="1"/>
      <p:bldP spid="22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0E06-EEE1-5748-80CA-62D73D95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C4771"/>
                </a:solidFill>
              </a:rPr>
              <a:t>Identifying the Intersecting </a:t>
            </a:r>
            <a:r>
              <a:rPr lang="en-GB" dirty="0">
                <a:solidFill>
                  <a:srgbClr val="0C4771"/>
                </a:solidFill>
              </a:rPr>
              <a:t>K</a:t>
            </a:r>
            <a:r>
              <a:rPr lang="en-GB" sz="3600" b="1" dirty="0">
                <a:solidFill>
                  <a:srgbClr val="0C4771"/>
                </a:solidFill>
              </a:rPr>
              <a:t>-mers</a:t>
            </a:r>
            <a:endParaRPr lang="en-CH" dirty="0">
              <a:solidFill>
                <a:srgbClr val="0C477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A773-A895-2E48-99E0-79B681EC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902"/>
            <a:ext cx="8798061" cy="5377521"/>
          </a:xfrm>
        </p:spPr>
        <p:txBody>
          <a:bodyPr/>
          <a:lstStyle/>
          <a:p>
            <a:r>
              <a:rPr lang="en-GB" sz="2400" b="1" u="sng" dirty="0">
                <a:solidFill>
                  <a:srgbClr val="C00000"/>
                </a:solidFill>
              </a:rPr>
              <a:t>Challenge</a:t>
            </a:r>
            <a:r>
              <a:rPr lang="en-GB" sz="2400" b="1" dirty="0">
                <a:solidFill>
                  <a:srgbClr val="C00000"/>
                </a:solidFill>
              </a:rPr>
              <a:t>:</a:t>
            </a:r>
            <a:r>
              <a:rPr lang="en-GB" sz="2400" dirty="0">
                <a:solidFill>
                  <a:srgbClr val="C00000"/>
                </a:solidFill>
              </a:rPr>
              <a:t> Limited internal DRAM bandwidth</a:t>
            </a:r>
          </a:p>
          <a:p>
            <a:endParaRPr lang="en-GB" sz="2400" dirty="0"/>
          </a:p>
          <a:p>
            <a:endParaRPr lang="en-CH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5BFE6-A97C-BD48-BB64-92653E47D894}"/>
              </a:ext>
            </a:extLst>
          </p:cNvPr>
          <p:cNvSpPr/>
          <p:nvPr/>
        </p:nvSpPr>
        <p:spPr>
          <a:xfrm>
            <a:off x="620613" y="2452931"/>
            <a:ext cx="7902774" cy="3904379"/>
          </a:xfrm>
          <a:prstGeom prst="roundRect">
            <a:avLst>
              <a:gd name="adj" fmla="val 6954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CH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9A10B-0D05-334D-91C6-02E190C25F08}"/>
              </a:ext>
            </a:extLst>
          </p:cNvPr>
          <p:cNvSpPr/>
          <p:nvPr/>
        </p:nvSpPr>
        <p:spPr bwMode="auto">
          <a:xfrm>
            <a:off x="6732047" y="2600885"/>
            <a:ext cx="1564575" cy="2410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H" b="1" dirty="0">
                <a:latin typeface="Corbel" panose="020B0503020204020204" pitchFamily="34" charset="0"/>
                <a:cs typeface="Arial" panose="020B0604020202020204" pitchFamily="34" charset="0"/>
              </a:rPr>
              <a:t>SSD DRAM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2D937A-B5F9-6C4E-BAC9-E4B914E15864}"/>
              </a:ext>
            </a:extLst>
          </p:cNvPr>
          <p:cNvCxnSpPr>
            <a:cxnSpLocks/>
          </p:cNvCxnSpPr>
          <p:nvPr/>
        </p:nvCxnSpPr>
        <p:spPr>
          <a:xfrm>
            <a:off x="2022364" y="5023250"/>
            <a:ext cx="2412748" cy="0"/>
          </a:xfrm>
          <a:prstGeom prst="straightConnector1">
            <a:avLst/>
          </a:prstGeom>
          <a:ln w="15875">
            <a:solidFill>
              <a:srgbClr val="8C67E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1E390F0-5E47-5948-92D8-F2449EC3AAD8}"/>
              </a:ext>
            </a:extLst>
          </p:cNvPr>
          <p:cNvSpPr/>
          <p:nvPr/>
        </p:nvSpPr>
        <p:spPr bwMode="auto">
          <a:xfrm>
            <a:off x="848423" y="2600884"/>
            <a:ext cx="5016363" cy="2221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rbel" panose="020B0503020204020204" pitchFamily="34" charset="0"/>
                <a:cs typeface="Arial" panose="020B0604020202020204" pitchFamily="34" charset="0"/>
              </a:rPr>
              <a:t>SSD Controller</a:t>
            </a:r>
            <a:endParaRPr lang="en-CH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F610C-602C-9848-97FF-B3433902F952}"/>
              </a:ext>
            </a:extLst>
          </p:cNvPr>
          <p:cNvCxnSpPr>
            <a:cxnSpLocks/>
          </p:cNvCxnSpPr>
          <p:nvPr/>
        </p:nvCxnSpPr>
        <p:spPr>
          <a:xfrm>
            <a:off x="5106047" y="5193426"/>
            <a:ext cx="0" cy="933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4CCBB6-4282-6F41-A09C-7EE5FA66F6E6}"/>
              </a:ext>
            </a:extLst>
          </p:cNvPr>
          <p:cNvSpPr txBox="1"/>
          <p:nvPr/>
        </p:nvSpPr>
        <p:spPr>
          <a:xfrm>
            <a:off x="5955756" y="5385837"/>
            <a:ext cx="277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MegIS-Enabled </a:t>
            </a:r>
          </a:p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SSD</a:t>
            </a:r>
          </a:p>
        </p:txBody>
      </p:sp>
      <p:sp>
        <p:nvSpPr>
          <p:cNvPr id="25" name="직사각형 79">
            <a:extLst>
              <a:ext uri="{FF2B5EF4-FFF2-40B4-BE49-F238E27FC236}">
                <a16:creationId xmlns:a16="http://schemas.microsoft.com/office/drawing/2014/main" id="{6FB31139-896D-7246-AA2F-D286888B7E6F}"/>
              </a:ext>
            </a:extLst>
          </p:cNvPr>
          <p:cNvSpPr/>
          <p:nvPr/>
        </p:nvSpPr>
        <p:spPr>
          <a:xfrm>
            <a:off x="1002606" y="4941815"/>
            <a:ext cx="2045979" cy="1147904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2B8D51-BD7A-3D47-B7AA-42A1CD596932}"/>
              </a:ext>
            </a:extLst>
          </p:cNvPr>
          <p:cNvSpPr/>
          <p:nvPr/>
        </p:nvSpPr>
        <p:spPr>
          <a:xfrm rot="16200000">
            <a:off x="518173" y="5367459"/>
            <a:ext cx="1213921" cy="27461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dirty="0">
                <a:latin typeface="Corbel" panose="020B0503020204020204" pitchFamily="34" charset="0"/>
              </a:rPr>
              <a:t>Channel#1</a:t>
            </a:r>
            <a:endParaRPr lang="ko-KR" altLang="en-US" sz="1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79">
            <a:extLst>
              <a:ext uri="{FF2B5EF4-FFF2-40B4-BE49-F238E27FC236}">
                <a16:creationId xmlns:a16="http://schemas.microsoft.com/office/drawing/2014/main" id="{35F134A3-9905-EC48-ADD5-67989A09D270}"/>
              </a:ext>
            </a:extLst>
          </p:cNvPr>
          <p:cNvSpPr/>
          <p:nvPr/>
        </p:nvSpPr>
        <p:spPr>
          <a:xfrm>
            <a:off x="3729357" y="4934444"/>
            <a:ext cx="2045979" cy="1164805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66A01A-DCC8-C34C-AEC4-26FD284F7EDC}"/>
              </a:ext>
            </a:extLst>
          </p:cNvPr>
          <p:cNvSpPr/>
          <p:nvPr/>
        </p:nvSpPr>
        <p:spPr>
          <a:xfrm rot="16200000">
            <a:off x="5057783" y="5367459"/>
            <a:ext cx="1213921" cy="27461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dirty="0">
                <a:latin typeface="Corbel" panose="020B0503020204020204" pitchFamily="34" charset="0"/>
              </a:rPr>
              <a:t>Channel#N</a:t>
            </a:r>
            <a:endParaRPr lang="ko-KR" altLang="en-US" sz="1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1D6513-7D8C-214B-90CE-15BFBFFE5E4D}"/>
              </a:ext>
            </a:extLst>
          </p:cNvPr>
          <p:cNvGrpSpPr/>
          <p:nvPr/>
        </p:nvGrpSpPr>
        <p:grpSpPr>
          <a:xfrm>
            <a:off x="1534540" y="4986784"/>
            <a:ext cx="3639065" cy="1415497"/>
            <a:chOff x="1825369" y="4767389"/>
            <a:chExt cx="3639065" cy="141549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063BFDF-C2FF-264A-BDCC-177BAC10B1FB}"/>
                </a:ext>
              </a:extLst>
            </p:cNvPr>
            <p:cNvGrpSpPr/>
            <p:nvPr/>
          </p:nvGrpSpPr>
          <p:grpSpPr>
            <a:xfrm>
              <a:off x="1825369" y="4767389"/>
              <a:ext cx="3639065" cy="907501"/>
              <a:chOff x="1825369" y="4767389"/>
              <a:chExt cx="3639065" cy="907501"/>
            </a:xfrm>
          </p:grpSpPr>
          <p:sp>
            <p:nvSpPr>
              <p:cNvPr id="44" name="직사각형 79">
                <a:extLst>
                  <a:ext uri="{FF2B5EF4-FFF2-40B4-BE49-F238E27FC236}">
                    <a16:creationId xmlns:a16="http://schemas.microsoft.com/office/drawing/2014/main" id="{ABB739C2-8747-C949-8A28-7C120EB38B10}"/>
                  </a:ext>
                </a:extLst>
              </p:cNvPr>
              <p:cNvSpPr/>
              <p:nvPr/>
            </p:nvSpPr>
            <p:spPr>
              <a:xfrm>
                <a:off x="1825369" y="484882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AAAAA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5" name="직사각형 79">
                <a:extLst>
                  <a:ext uri="{FF2B5EF4-FFF2-40B4-BE49-F238E27FC236}">
                    <a16:creationId xmlns:a16="http://schemas.microsoft.com/office/drawing/2014/main" id="{7E0F1761-4EEE-4A42-9E59-6726653FAD22}"/>
                  </a:ext>
                </a:extLst>
              </p:cNvPr>
              <p:cNvSpPr/>
              <p:nvPr/>
            </p:nvSpPr>
            <p:spPr>
              <a:xfrm>
                <a:off x="1825369" y="5473140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TAACC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6" name="직사각형 79">
                <a:extLst>
                  <a:ext uri="{FF2B5EF4-FFF2-40B4-BE49-F238E27FC236}">
                    <a16:creationId xmlns:a16="http://schemas.microsoft.com/office/drawing/2014/main" id="{44B2774E-1AB4-DD4B-A9F3-2EBAC5D437D8}"/>
                  </a:ext>
                </a:extLst>
              </p:cNvPr>
              <p:cNvSpPr/>
              <p:nvPr/>
            </p:nvSpPr>
            <p:spPr>
              <a:xfrm>
                <a:off x="1825369" y="505057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CAAAA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7" name="직사각형 79">
                <a:extLst>
                  <a:ext uri="{FF2B5EF4-FFF2-40B4-BE49-F238E27FC236}">
                    <a16:creationId xmlns:a16="http://schemas.microsoft.com/office/drawing/2014/main" id="{2B726D12-2C51-654C-B701-7976C6067E7B}"/>
                  </a:ext>
                </a:extLst>
              </p:cNvPr>
              <p:cNvSpPr/>
              <p:nvPr/>
            </p:nvSpPr>
            <p:spPr>
              <a:xfrm>
                <a:off x="4488786" y="484882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AGTTT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8" name="직사각형 79">
                <a:extLst>
                  <a:ext uri="{FF2B5EF4-FFF2-40B4-BE49-F238E27FC236}">
                    <a16:creationId xmlns:a16="http://schemas.microsoft.com/office/drawing/2014/main" id="{08388D7C-AA51-484B-BE74-71269D18EC8D}"/>
                  </a:ext>
                </a:extLst>
              </p:cNvPr>
              <p:cNvSpPr/>
              <p:nvPr/>
            </p:nvSpPr>
            <p:spPr>
              <a:xfrm>
                <a:off x="4488786" y="5473140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TTGGT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9" name="직사각형 79">
                <a:extLst>
                  <a:ext uri="{FF2B5EF4-FFF2-40B4-BE49-F238E27FC236}">
                    <a16:creationId xmlns:a16="http://schemas.microsoft.com/office/drawing/2014/main" id="{569518F2-B966-854B-8DC8-1C43B982E2E5}"/>
                  </a:ext>
                </a:extLst>
              </p:cNvPr>
              <p:cNvSpPr/>
              <p:nvPr/>
            </p:nvSpPr>
            <p:spPr>
              <a:xfrm>
                <a:off x="4488786" y="505057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CCGTG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5139A0D-15C9-4C4E-953A-A15AF246F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24" y="5050575"/>
                <a:ext cx="2409517" cy="0"/>
              </a:xfrm>
              <a:prstGeom prst="straightConnector1">
                <a:avLst/>
              </a:prstGeom>
              <a:ln w="15875">
                <a:solidFill>
                  <a:srgbClr val="8C67E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299B3AF-38EA-2643-9511-F239D9870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24" y="5473140"/>
                <a:ext cx="2409517" cy="0"/>
              </a:xfrm>
              <a:prstGeom prst="straightConnector1">
                <a:avLst/>
              </a:prstGeom>
              <a:ln w="15875">
                <a:solidFill>
                  <a:srgbClr val="8C67E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8D57306-7A70-9F42-AFBC-4C35CE798A0C}"/>
                  </a:ext>
                </a:extLst>
              </p:cNvPr>
              <p:cNvSpPr/>
              <p:nvPr/>
            </p:nvSpPr>
            <p:spPr>
              <a:xfrm>
                <a:off x="3527549" y="4767389"/>
                <a:ext cx="307181" cy="8155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solidFill>
                    <a:srgbClr val="8C67E2"/>
                  </a:solidFill>
                </a:endParaRPr>
              </a:p>
            </p:txBody>
          </p:sp>
          <p:sp>
            <p:nvSpPr>
              <p:cNvPr id="53" name="직사각형 363">
                <a:extLst>
                  <a:ext uri="{FF2B5EF4-FFF2-40B4-BE49-F238E27FC236}">
                    <a16:creationId xmlns:a16="http://schemas.microsoft.com/office/drawing/2014/main" id="{B4768095-C2CA-844D-A32C-8E6836287280}"/>
                  </a:ext>
                </a:extLst>
              </p:cNvPr>
              <p:cNvSpPr/>
              <p:nvPr/>
            </p:nvSpPr>
            <p:spPr>
              <a:xfrm>
                <a:off x="3492015" y="4899132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4" name="직사각형 363">
                <a:extLst>
                  <a:ext uri="{FF2B5EF4-FFF2-40B4-BE49-F238E27FC236}">
                    <a16:creationId xmlns:a16="http://schemas.microsoft.com/office/drawing/2014/main" id="{43B38842-7338-DC42-BE0B-AA4820F2F14F}"/>
                  </a:ext>
                </a:extLst>
              </p:cNvPr>
              <p:cNvSpPr/>
              <p:nvPr/>
            </p:nvSpPr>
            <p:spPr>
              <a:xfrm>
                <a:off x="3492015" y="5324779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5" name="직사각형 363">
                <a:extLst>
                  <a:ext uri="{FF2B5EF4-FFF2-40B4-BE49-F238E27FC236}">
                    <a16:creationId xmlns:a16="http://schemas.microsoft.com/office/drawing/2014/main" id="{E9E0ACF2-29B6-9A49-BB35-7632C5F223BF}"/>
                  </a:ext>
                </a:extLst>
              </p:cNvPr>
              <p:cNvSpPr/>
              <p:nvPr/>
            </p:nvSpPr>
            <p:spPr>
              <a:xfrm rot="5400000">
                <a:off x="2111605" y="5230190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sz="1600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6" name="직사각형 363">
                <a:extLst>
                  <a:ext uri="{FF2B5EF4-FFF2-40B4-BE49-F238E27FC236}">
                    <a16:creationId xmlns:a16="http://schemas.microsoft.com/office/drawing/2014/main" id="{40D6487B-281B-3643-9636-F50DAA8F5101}"/>
                  </a:ext>
                </a:extLst>
              </p:cNvPr>
              <p:cNvSpPr/>
              <p:nvPr/>
            </p:nvSpPr>
            <p:spPr>
              <a:xfrm rot="5400000">
                <a:off x="4797214" y="5235758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sz="1600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59FD5-30FD-B54E-8F39-56A09EBD74FF}"/>
                </a:ext>
              </a:extLst>
            </p:cNvPr>
            <p:cNvSpPr/>
            <p:nvPr/>
          </p:nvSpPr>
          <p:spPr>
            <a:xfrm>
              <a:off x="2077703" y="5888584"/>
              <a:ext cx="3204194" cy="294302"/>
            </a:xfrm>
            <a:prstGeom prst="rect">
              <a:avLst/>
            </a:prstGeom>
            <a:noFill/>
          </p:spPr>
          <p:txBody>
            <a:bodyPr wrap="square"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CH" b="1" i="1" dirty="0">
                  <a:solidFill>
                    <a:srgbClr val="8A65D6"/>
                  </a:solidFill>
                  <a:latin typeface="Cambria" panose="02040503050406030204" pitchFamily="18" charset="0"/>
                </a:rPr>
                <a:t>Database K-mers</a:t>
              </a:r>
              <a:endParaRPr lang="ko-KR" altLang="en-US" sz="1600" b="1" i="1" dirty="0">
                <a:solidFill>
                  <a:srgbClr val="8A65D6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D36A2E8-303E-0742-846A-AE25F5B48CC7}"/>
              </a:ext>
            </a:extLst>
          </p:cNvPr>
          <p:cNvCxnSpPr>
            <a:cxnSpLocks/>
          </p:cNvCxnSpPr>
          <p:nvPr/>
        </p:nvCxnSpPr>
        <p:spPr>
          <a:xfrm flipH="1">
            <a:off x="2025596" y="4701582"/>
            <a:ext cx="3548" cy="225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7F9CBE7-CB41-F14F-B866-974B793CA697}"/>
              </a:ext>
            </a:extLst>
          </p:cNvPr>
          <p:cNvCxnSpPr>
            <a:cxnSpLocks/>
          </p:cNvCxnSpPr>
          <p:nvPr/>
        </p:nvCxnSpPr>
        <p:spPr>
          <a:xfrm>
            <a:off x="5109596" y="4703443"/>
            <a:ext cx="0" cy="2198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523E1CD-FB53-0A4B-A9D9-FB92786D2D3B}"/>
              </a:ext>
            </a:extLst>
          </p:cNvPr>
          <p:cNvGrpSpPr/>
          <p:nvPr/>
        </p:nvGrpSpPr>
        <p:grpSpPr>
          <a:xfrm>
            <a:off x="2510188" y="2399992"/>
            <a:ext cx="5700926" cy="1234946"/>
            <a:chOff x="2510188" y="2399992"/>
            <a:chExt cx="5700926" cy="1234946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76C94553-0F28-CC43-A388-D120E6A55034}"/>
                </a:ext>
              </a:extLst>
            </p:cNvPr>
            <p:cNvCxnSpPr>
              <a:cxnSpLocks/>
            </p:cNvCxnSpPr>
            <p:nvPr/>
          </p:nvCxnSpPr>
          <p:spPr>
            <a:xfrm>
              <a:off x="2510188" y="2399992"/>
              <a:ext cx="4241678" cy="789230"/>
            </a:xfrm>
            <a:prstGeom prst="bentConnector3">
              <a:avLst>
                <a:gd name="adj1" fmla="val 524"/>
              </a:avLst>
            </a:prstGeom>
            <a:ln w="44450">
              <a:solidFill>
                <a:srgbClr val="C65FDF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8F0446-44E5-F143-A4D0-2FF19A85186E}"/>
                </a:ext>
              </a:extLst>
            </p:cNvPr>
            <p:cNvSpPr/>
            <p:nvPr/>
          </p:nvSpPr>
          <p:spPr>
            <a:xfrm>
              <a:off x="2640715" y="2568211"/>
              <a:ext cx="3204194" cy="626701"/>
            </a:xfrm>
            <a:prstGeom prst="rect">
              <a:avLst/>
            </a:prstGeom>
            <a:noFill/>
          </p:spPr>
          <p:txBody>
            <a:bodyPr wrap="square" lIns="0" tIns="36000" rIns="0" bIns="360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CH" sz="2000" b="1" i="1" dirty="0">
                  <a:solidFill>
                    <a:srgbClr val="C65FDF"/>
                  </a:solidFill>
                  <a:latin typeface="Corbel" panose="020B0503020204020204" pitchFamily="34" charset="0"/>
                </a:rPr>
                <a:t>Query K-mers </a:t>
              </a:r>
            </a:p>
            <a:p>
              <a:pPr algn="ctr">
                <a:lnSpc>
                  <a:spcPct val="90000"/>
                </a:lnSpc>
              </a:pPr>
              <a:r>
                <a:rPr lang="en-CH" sz="2000" b="1" i="1" dirty="0">
                  <a:solidFill>
                    <a:srgbClr val="C65FDF"/>
                  </a:solidFill>
                  <a:latin typeface="Corbel" panose="020B0503020204020204" pitchFamily="34" charset="0"/>
                </a:rPr>
                <a:t>from the Host </a:t>
              </a:r>
              <a:endParaRPr lang="ko-KR" altLang="en-US" b="1" i="1" dirty="0">
                <a:solidFill>
                  <a:srgbClr val="C65FDF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직사각형 352">
              <a:extLst>
                <a:ext uri="{FF2B5EF4-FFF2-40B4-BE49-F238E27FC236}">
                  <a16:creationId xmlns:a16="http://schemas.microsoft.com/office/drawing/2014/main" id="{994E8D5F-C065-554B-901E-DF3E216AD5A6}"/>
                </a:ext>
              </a:extLst>
            </p:cNvPr>
            <p:cNvSpPr/>
            <p:nvPr/>
          </p:nvSpPr>
          <p:spPr>
            <a:xfrm>
              <a:off x="6821599" y="2966708"/>
              <a:ext cx="1389515" cy="611081"/>
            </a:xfrm>
            <a:prstGeom prst="rect">
              <a:avLst/>
            </a:prstGeom>
            <a:solidFill>
              <a:srgbClr val="F5D8F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직사각형 79">
              <a:extLst>
                <a:ext uri="{FF2B5EF4-FFF2-40B4-BE49-F238E27FC236}">
                  <a16:creationId xmlns:a16="http://schemas.microsoft.com/office/drawing/2014/main" id="{9871CCE1-C05E-D842-BAB1-8932ED10D601}"/>
                </a:ext>
              </a:extLst>
            </p:cNvPr>
            <p:cNvSpPr/>
            <p:nvPr/>
          </p:nvSpPr>
          <p:spPr>
            <a:xfrm>
              <a:off x="6937523" y="3017507"/>
              <a:ext cx="1184418" cy="302160"/>
            </a:xfrm>
            <a:prstGeom prst="rect">
              <a:avLst/>
            </a:prstGeom>
            <a:solidFill>
              <a:srgbClr val="EAB4E3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altLang="ko-KR" sz="2000" dirty="0">
                  <a:solidFill>
                    <a:schemeClr val="tx2"/>
                  </a:solidFill>
                  <a:latin typeface="Courier" pitchFamily="2" charset="0"/>
                  <a:cs typeface="Consolas" panose="020B0609020204030204" pitchFamily="49" charset="0"/>
                </a:rPr>
                <a:t>CGTCA</a:t>
              </a:r>
              <a:endParaRPr lang="ko-KR" altLang="en-US" sz="20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3" name="직사각형 363">
              <a:extLst>
                <a:ext uri="{FF2B5EF4-FFF2-40B4-BE49-F238E27FC236}">
                  <a16:creationId xmlns:a16="http://schemas.microsoft.com/office/drawing/2014/main" id="{52C9FC7E-DE67-BF47-9A2B-F58732D58D7C}"/>
                </a:ext>
              </a:extLst>
            </p:cNvPr>
            <p:cNvSpPr/>
            <p:nvPr/>
          </p:nvSpPr>
          <p:spPr>
            <a:xfrm rot="5400000">
              <a:off x="7360069" y="3303881"/>
              <a:ext cx="378249" cy="28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⋯</a:t>
              </a:r>
              <a:endParaRPr lang="ko-KR" altLang="en-US" sz="1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BC8E828-5E7F-5B43-A701-75A137FF845E}"/>
              </a:ext>
            </a:extLst>
          </p:cNvPr>
          <p:cNvGrpSpPr/>
          <p:nvPr/>
        </p:nvGrpSpPr>
        <p:grpSpPr>
          <a:xfrm>
            <a:off x="6045202" y="4539433"/>
            <a:ext cx="2165912" cy="317109"/>
            <a:chOff x="6045202" y="4539433"/>
            <a:chExt cx="2165912" cy="317109"/>
          </a:xfrm>
        </p:grpSpPr>
        <p:sp>
          <p:nvSpPr>
            <p:cNvPr id="77" name="직사각형 352">
              <a:extLst>
                <a:ext uri="{FF2B5EF4-FFF2-40B4-BE49-F238E27FC236}">
                  <a16:creationId xmlns:a16="http://schemas.microsoft.com/office/drawing/2014/main" id="{DC41192B-2B6F-CD41-B7FA-E93BEC652B2C}"/>
                </a:ext>
              </a:extLst>
            </p:cNvPr>
            <p:cNvSpPr/>
            <p:nvPr/>
          </p:nvSpPr>
          <p:spPr>
            <a:xfrm>
              <a:off x="6811475" y="4539433"/>
              <a:ext cx="1399639" cy="3171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Intersection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9507AC2-FDEB-6747-9B77-8E8DD3D190FC}"/>
                </a:ext>
              </a:extLst>
            </p:cNvPr>
            <p:cNvCxnSpPr>
              <a:cxnSpLocks/>
            </p:cNvCxnSpPr>
            <p:nvPr/>
          </p:nvCxnSpPr>
          <p:spPr>
            <a:xfrm>
              <a:off x="6045202" y="4697988"/>
              <a:ext cx="647742" cy="0"/>
            </a:xfrm>
            <a:prstGeom prst="straightConnector1">
              <a:avLst/>
            </a:prstGeom>
            <a:ln w="44450">
              <a:solidFill>
                <a:schemeClr val="accent5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03D65-2742-0949-A7FD-EFE318E56A56}"/>
              </a:ext>
            </a:extLst>
          </p:cNvPr>
          <p:cNvGrpSpPr/>
          <p:nvPr/>
        </p:nvGrpSpPr>
        <p:grpSpPr>
          <a:xfrm>
            <a:off x="1930472" y="3679879"/>
            <a:ext cx="6280642" cy="1040759"/>
            <a:chOff x="1930472" y="3679879"/>
            <a:chExt cx="6280642" cy="1040759"/>
          </a:xfrm>
        </p:grpSpPr>
        <p:sp>
          <p:nvSpPr>
            <p:cNvPr id="64" name="직사각형 352">
              <a:extLst>
                <a:ext uri="{FF2B5EF4-FFF2-40B4-BE49-F238E27FC236}">
                  <a16:creationId xmlns:a16="http://schemas.microsoft.com/office/drawing/2014/main" id="{BDB47F71-48AA-B742-ABC0-02099FB0E87E}"/>
                </a:ext>
              </a:extLst>
            </p:cNvPr>
            <p:cNvSpPr/>
            <p:nvPr/>
          </p:nvSpPr>
          <p:spPr>
            <a:xfrm>
              <a:off x="6821599" y="3679879"/>
              <a:ext cx="1389515" cy="611081"/>
            </a:xfrm>
            <a:prstGeom prst="rect">
              <a:avLst/>
            </a:prstGeom>
            <a:solidFill>
              <a:srgbClr val="D7DAF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" name="직사각형 363">
              <a:extLst>
                <a:ext uri="{FF2B5EF4-FFF2-40B4-BE49-F238E27FC236}">
                  <a16:creationId xmlns:a16="http://schemas.microsoft.com/office/drawing/2014/main" id="{D50F7CD9-298C-714B-AD3D-ADD7D8CEB9D5}"/>
                </a:ext>
              </a:extLst>
            </p:cNvPr>
            <p:cNvSpPr/>
            <p:nvPr/>
          </p:nvSpPr>
          <p:spPr>
            <a:xfrm rot="5400000">
              <a:off x="7360069" y="4017052"/>
              <a:ext cx="378249" cy="28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⋯</a:t>
              </a:r>
              <a:endParaRPr lang="ko-KR" altLang="en-US" sz="1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6" name="직사각형 79">
              <a:extLst>
                <a:ext uri="{FF2B5EF4-FFF2-40B4-BE49-F238E27FC236}">
                  <a16:creationId xmlns:a16="http://schemas.microsoft.com/office/drawing/2014/main" id="{1E7CB6C1-1354-E04C-9716-8A222D772346}"/>
                </a:ext>
              </a:extLst>
            </p:cNvPr>
            <p:cNvSpPr/>
            <p:nvPr/>
          </p:nvSpPr>
          <p:spPr>
            <a:xfrm>
              <a:off x="6937337" y="3747133"/>
              <a:ext cx="1184418" cy="302160"/>
            </a:xfrm>
            <a:prstGeom prst="rect">
              <a:avLst/>
            </a:prstGeom>
            <a:solidFill>
              <a:srgbClr val="CBB9E3"/>
            </a:solidFill>
            <a:ln w="158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altLang="ko-KR" sz="20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rPr>
                <a:t>AGTTT</a:t>
              </a:r>
              <a:endParaRPr lang="ko-KR" altLang="en-US" sz="2000" dirty="0">
                <a:solidFill>
                  <a:srgbClr val="7030A0"/>
                </a:solidFill>
                <a:latin typeface="Courier" pitchFamily="2" charset="0"/>
                <a:cs typeface="Consolas" panose="020B0609020204030204" pitchFamily="49" charset="0"/>
              </a:endParaRPr>
            </a:p>
          </p:txBody>
        </p: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ADD5C21-74FB-3D47-B4FA-861B8FEEEC84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5106047" y="3805934"/>
              <a:ext cx="1626000" cy="905837"/>
            </a:xfrm>
            <a:prstGeom prst="bentConnector3">
              <a:avLst>
                <a:gd name="adj1" fmla="val 12"/>
              </a:avLst>
            </a:prstGeom>
            <a:ln w="44450">
              <a:solidFill>
                <a:srgbClr val="8A65D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>
              <a:extLst>
                <a:ext uri="{FF2B5EF4-FFF2-40B4-BE49-F238E27FC236}">
                  <a16:creationId xmlns:a16="http://schemas.microsoft.com/office/drawing/2014/main" id="{AD0383FB-11AE-D34E-91D3-DA1893562183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 flipV="1">
              <a:off x="2009900" y="3805934"/>
              <a:ext cx="4722147" cy="914704"/>
            </a:xfrm>
            <a:prstGeom prst="bentConnector3">
              <a:avLst>
                <a:gd name="adj1" fmla="val 514"/>
              </a:avLst>
            </a:prstGeom>
            <a:ln w="44450">
              <a:solidFill>
                <a:srgbClr val="8A65D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23D3246-87B8-BF42-A20A-358619E526DC}"/>
                </a:ext>
              </a:extLst>
            </p:cNvPr>
            <p:cNvSpPr/>
            <p:nvPr/>
          </p:nvSpPr>
          <p:spPr>
            <a:xfrm>
              <a:off x="1930472" y="3837640"/>
              <a:ext cx="3204194" cy="626701"/>
            </a:xfrm>
            <a:prstGeom prst="rect">
              <a:avLst/>
            </a:prstGeom>
            <a:noFill/>
          </p:spPr>
          <p:txBody>
            <a:bodyPr wrap="square" lIns="0" tIns="36000" rIns="0" bIns="360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CH" sz="2000" b="1" i="1" dirty="0">
                  <a:solidFill>
                    <a:srgbClr val="8A65D6"/>
                  </a:solidFill>
                  <a:latin typeface="Corbel" panose="020B0503020204020204" pitchFamily="34" charset="0"/>
                </a:rPr>
                <a:t>Database K-mers </a:t>
              </a:r>
            </a:p>
            <a:p>
              <a:pPr algn="ctr">
                <a:lnSpc>
                  <a:spcPct val="90000"/>
                </a:lnSpc>
              </a:pPr>
              <a:r>
                <a:rPr lang="en-GB" sz="2000" b="1" i="1" dirty="0">
                  <a:solidFill>
                    <a:srgbClr val="8A65D6"/>
                  </a:solidFill>
                  <a:latin typeface="Corbel" panose="020B0503020204020204" pitchFamily="34" charset="0"/>
                </a:rPr>
                <a:t>f</a:t>
              </a:r>
              <a:r>
                <a:rPr lang="en-CH" sz="2000" b="1" i="1" dirty="0">
                  <a:solidFill>
                    <a:srgbClr val="8A65D6"/>
                  </a:solidFill>
                  <a:latin typeface="Corbel" panose="020B0503020204020204" pitchFamily="34" charset="0"/>
                </a:rPr>
                <a:t>rom Flash Chips</a:t>
              </a:r>
              <a:endParaRPr lang="ko-KR" altLang="en-US" b="1" i="1" dirty="0">
                <a:solidFill>
                  <a:srgbClr val="8A65D6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60E91E4-A988-284F-BBAE-5EC0FF8D395D}"/>
              </a:ext>
            </a:extLst>
          </p:cNvPr>
          <p:cNvCxnSpPr>
            <a:cxnSpLocks/>
          </p:cNvCxnSpPr>
          <p:nvPr/>
        </p:nvCxnSpPr>
        <p:spPr>
          <a:xfrm flipH="1">
            <a:off x="5428305" y="3356914"/>
            <a:ext cx="1291696" cy="0"/>
          </a:xfrm>
          <a:prstGeom prst="straightConnector1">
            <a:avLst/>
          </a:prstGeom>
          <a:ln w="44450">
            <a:solidFill>
              <a:srgbClr val="C65FD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F510481-4FF6-9043-871C-A03F250612A9}"/>
              </a:ext>
            </a:extLst>
          </p:cNvPr>
          <p:cNvCxnSpPr>
            <a:cxnSpLocks/>
          </p:cNvCxnSpPr>
          <p:nvPr/>
        </p:nvCxnSpPr>
        <p:spPr>
          <a:xfrm flipH="1">
            <a:off x="5440351" y="3981560"/>
            <a:ext cx="1291696" cy="0"/>
          </a:xfrm>
          <a:prstGeom prst="straightConnector1">
            <a:avLst/>
          </a:prstGeom>
          <a:ln w="44450">
            <a:solidFill>
              <a:srgbClr val="8A65D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 descr="Lightning bolt">
            <a:extLst>
              <a:ext uri="{FF2B5EF4-FFF2-40B4-BE49-F238E27FC236}">
                <a16:creationId xmlns:a16="http://schemas.microsoft.com/office/drawing/2014/main" id="{9A987103-71E1-F942-AF2E-58978D65D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697" y="2974168"/>
            <a:ext cx="745387" cy="193617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1407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0E06-EEE1-5748-80CA-62D73D95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C4771"/>
                </a:solidFill>
              </a:rPr>
              <a:t>Identifying the Intersecting </a:t>
            </a:r>
            <a:r>
              <a:rPr lang="en-GB" dirty="0">
                <a:solidFill>
                  <a:srgbClr val="0C4771"/>
                </a:solidFill>
              </a:rPr>
              <a:t>K</a:t>
            </a:r>
            <a:r>
              <a:rPr lang="en-GB" sz="3600" b="1" dirty="0">
                <a:solidFill>
                  <a:srgbClr val="0C4771"/>
                </a:solidFill>
              </a:rPr>
              <a:t>-mers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A773-A895-2E48-99E0-79B681EC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902"/>
            <a:ext cx="8798061" cy="5377521"/>
          </a:xfrm>
        </p:spPr>
        <p:txBody>
          <a:bodyPr/>
          <a:lstStyle/>
          <a:p>
            <a:r>
              <a:rPr lang="en-GB" sz="2400" b="1" u="sng" dirty="0">
                <a:solidFill>
                  <a:srgbClr val="C00000"/>
                </a:solidFill>
              </a:rPr>
              <a:t>Challenge</a:t>
            </a:r>
            <a:r>
              <a:rPr lang="en-GB" sz="2400" b="1" dirty="0">
                <a:solidFill>
                  <a:srgbClr val="C00000"/>
                </a:solidFill>
              </a:rPr>
              <a:t>:</a:t>
            </a:r>
            <a:r>
              <a:rPr lang="en-GB" sz="2400" dirty="0">
                <a:solidFill>
                  <a:srgbClr val="C00000"/>
                </a:solidFill>
              </a:rPr>
              <a:t> Limited internal DRAM bandwidth</a:t>
            </a:r>
          </a:p>
          <a:p>
            <a:endParaRPr lang="en-GB" sz="2400" dirty="0"/>
          </a:p>
          <a:p>
            <a:endParaRPr lang="en-CH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5BFE6-A97C-BD48-BB64-92653E47D894}"/>
              </a:ext>
            </a:extLst>
          </p:cNvPr>
          <p:cNvSpPr/>
          <p:nvPr/>
        </p:nvSpPr>
        <p:spPr>
          <a:xfrm>
            <a:off x="620613" y="2452931"/>
            <a:ext cx="7902774" cy="3904379"/>
          </a:xfrm>
          <a:prstGeom prst="roundRect">
            <a:avLst>
              <a:gd name="adj" fmla="val 6954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CH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9A10B-0D05-334D-91C6-02E190C25F08}"/>
              </a:ext>
            </a:extLst>
          </p:cNvPr>
          <p:cNvSpPr/>
          <p:nvPr/>
        </p:nvSpPr>
        <p:spPr bwMode="auto">
          <a:xfrm>
            <a:off x="6732047" y="2600885"/>
            <a:ext cx="1564575" cy="24100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H" b="1" dirty="0">
                <a:latin typeface="Corbel" panose="020B0503020204020204" pitchFamily="34" charset="0"/>
                <a:cs typeface="Arial" panose="020B0604020202020204" pitchFamily="34" charset="0"/>
              </a:rPr>
              <a:t>SSD DRAM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2D937A-B5F9-6C4E-BAC9-E4B914E15864}"/>
              </a:ext>
            </a:extLst>
          </p:cNvPr>
          <p:cNvCxnSpPr>
            <a:cxnSpLocks/>
          </p:cNvCxnSpPr>
          <p:nvPr/>
        </p:nvCxnSpPr>
        <p:spPr>
          <a:xfrm>
            <a:off x="2022364" y="5023250"/>
            <a:ext cx="2412748" cy="0"/>
          </a:xfrm>
          <a:prstGeom prst="straightConnector1">
            <a:avLst/>
          </a:prstGeom>
          <a:ln w="15875">
            <a:solidFill>
              <a:srgbClr val="8C67E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1E390F0-5E47-5948-92D8-F2449EC3AAD8}"/>
              </a:ext>
            </a:extLst>
          </p:cNvPr>
          <p:cNvSpPr/>
          <p:nvPr/>
        </p:nvSpPr>
        <p:spPr bwMode="auto">
          <a:xfrm>
            <a:off x="848423" y="2600884"/>
            <a:ext cx="5016363" cy="2221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orbel" panose="020B0503020204020204" pitchFamily="34" charset="0"/>
                <a:cs typeface="Arial" panose="020B0604020202020204" pitchFamily="34" charset="0"/>
              </a:rPr>
              <a:t>SSD Controller</a:t>
            </a:r>
            <a:endParaRPr lang="en-CH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F610C-602C-9848-97FF-B3433902F952}"/>
              </a:ext>
            </a:extLst>
          </p:cNvPr>
          <p:cNvCxnSpPr>
            <a:cxnSpLocks/>
          </p:cNvCxnSpPr>
          <p:nvPr/>
        </p:nvCxnSpPr>
        <p:spPr>
          <a:xfrm>
            <a:off x="5106047" y="5193426"/>
            <a:ext cx="0" cy="933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4CCBB6-4282-6F41-A09C-7EE5FA66F6E6}"/>
              </a:ext>
            </a:extLst>
          </p:cNvPr>
          <p:cNvSpPr txBox="1"/>
          <p:nvPr/>
        </p:nvSpPr>
        <p:spPr>
          <a:xfrm>
            <a:off x="5955756" y="5385837"/>
            <a:ext cx="277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rgbClr val="548235"/>
                </a:solidFill>
                <a:latin typeface="Corbel" panose="020B0503020204020204" pitchFamily="34" charset="0"/>
              </a:rPr>
              <a:t>MegIS-Enabled</a:t>
            </a:r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SSD</a:t>
            </a:r>
          </a:p>
        </p:txBody>
      </p:sp>
      <p:sp>
        <p:nvSpPr>
          <p:cNvPr id="25" name="직사각형 79">
            <a:extLst>
              <a:ext uri="{FF2B5EF4-FFF2-40B4-BE49-F238E27FC236}">
                <a16:creationId xmlns:a16="http://schemas.microsoft.com/office/drawing/2014/main" id="{6FB31139-896D-7246-AA2F-D286888B7E6F}"/>
              </a:ext>
            </a:extLst>
          </p:cNvPr>
          <p:cNvSpPr/>
          <p:nvPr/>
        </p:nvSpPr>
        <p:spPr>
          <a:xfrm>
            <a:off x="1002606" y="4941815"/>
            <a:ext cx="2045979" cy="1147904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2B8D51-BD7A-3D47-B7AA-42A1CD596932}"/>
              </a:ext>
            </a:extLst>
          </p:cNvPr>
          <p:cNvSpPr/>
          <p:nvPr/>
        </p:nvSpPr>
        <p:spPr>
          <a:xfrm rot="16200000">
            <a:off x="518173" y="5367459"/>
            <a:ext cx="1213921" cy="27461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dirty="0">
                <a:latin typeface="Corbel" panose="020B0503020204020204" pitchFamily="34" charset="0"/>
              </a:rPr>
              <a:t>Channel#1</a:t>
            </a:r>
            <a:endParaRPr lang="ko-KR" altLang="en-US" sz="1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79">
            <a:extLst>
              <a:ext uri="{FF2B5EF4-FFF2-40B4-BE49-F238E27FC236}">
                <a16:creationId xmlns:a16="http://schemas.microsoft.com/office/drawing/2014/main" id="{35F134A3-9905-EC48-ADD5-67989A09D270}"/>
              </a:ext>
            </a:extLst>
          </p:cNvPr>
          <p:cNvSpPr/>
          <p:nvPr/>
        </p:nvSpPr>
        <p:spPr>
          <a:xfrm>
            <a:off x="3729357" y="4934444"/>
            <a:ext cx="2045979" cy="1164805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66A01A-DCC8-C34C-AEC4-26FD284F7EDC}"/>
              </a:ext>
            </a:extLst>
          </p:cNvPr>
          <p:cNvSpPr/>
          <p:nvPr/>
        </p:nvSpPr>
        <p:spPr>
          <a:xfrm rot="16200000">
            <a:off x="5057783" y="5367459"/>
            <a:ext cx="1213921" cy="27461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dirty="0">
                <a:latin typeface="Corbel" panose="020B0503020204020204" pitchFamily="34" charset="0"/>
              </a:rPr>
              <a:t>Channel#N</a:t>
            </a:r>
            <a:endParaRPr lang="ko-KR" altLang="en-US" sz="1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1D6513-7D8C-214B-90CE-15BFBFFE5E4D}"/>
              </a:ext>
            </a:extLst>
          </p:cNvPr>
          <p:cNvGrpSpPr/>
          <p:nvPr/>
        </p:nvGrpSpPr>
        <p:grpSpPr>
          <a:xfrm>
            <a:off x="1534540" y="4986784"/>
            <a:ext cx="3639065" cy="1415497"/>
            <a:chOff x="1825369" y="4767389"/>
            <a:chExt cx="3639065" cy="141549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063BFDF-C2FF-264A-BDCC-177BAC10B1FB}"/>
                </a:ext>
              </a:extLst>
            </p:cNvPr>
            <p:cNvGrpSpPr/>
            <p:nvPr/>
          </p:nvGrpSpPr>
          <p:grpSpPr>
            <a:xfrm>
              <a:off x="1825369" y="4767389"/>
              <a:ext cx="3639065" cy="907501"/>
              <a:chOff x="1825369" y="4767389"/>
              <a:chExt cx="3639065" cy="907501"/>
            </a:xfrm>
          </p:grpSpPr>
          <p:sp>
            <p:nvSpPr>
              <p:cNvPr id="44" name="직사각형 79">
                <a:extLst>
                  <a:ext uri="{FF2B5EF4-FFF2-40B4-BE49-F238E27FC236}">
                    <a16:creationId xmlns:a16="http://schemas.microsoft.com/office/drawing/2014/main" id="{ABB739C2-8747-C949-8A28-7C120EB38B10}"/>
                  </a:ext>
                </a:extLst>
              </p:cNvPr>
              <p:cNvSpPr/>
              <p:nvPr/>
            </p:nvSpPr>
            <p:spPr>
              <a:xfrm>
                <a:off x="1825369" y="484882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AAAAA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5" name="직사각형 79">
                <a:extLst>
                  <a:ext uri="{FF2B5EF4-FFF2-40B4-BE49-F238E27FC236}">
                    <a16:creationId xmlns:a16="http://schemas.microsoft.com/office/drawing/2014/main" id="{7E0F1761-4EEE-4A42-9E59-6726653FAD22}"/>
                  </a:ext>
                </a:extLst>
              </p:cNvPr>
              <p:cNvSpPr/>
              <p:nvPr/>
            </p:nvSpPr>
            <p:spPr>
              <a:xfrm>
                <a:off x="1825369" y="5473140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TAACC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6" name="직사각형 79">
                <a:extLst>
                  <a:ext uri="{FF2B5EF4-FFF2-40B4-BE49-F238E27FC236}">
                    <a16:creationId xmlns:a16="http://schemas.microsoft.com/office/drawing/2014/main" id="{44B2774E-1AB4-DD4B-A9F3-2EBAC5D437D8}"/>
                  </a:ext>
                </a:extLst>
              </p:cNvPr>
              <p:cNvSpPr/>
              <p:nvPr/>
            </p:nvSpPr>
            <p:spPr>
              <a:xfrm>
                <a:off x="1825369" y="505057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CAAAA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7" name="직사각형 79">
                <a:extLst>
                  <a:ext uri="{FF2B5EF4-FFF2-40B4-BE49-F238E27FC236}">
                    <a16:creationId xmlns:a16="http://schemas.microsoft.com/office/drawing/2014/main" id="{2B726D12-2C51-654C-B701-7976C6067E7B}"/>
                  </a:ext>
                </a:extLst>
              </p:cNvPr>
              <p:cNvSpPr/>
              <p:nvPr/>
            </p:nvSpPr>
            <p:spPr>
              <a:xfrm>
                <a:off x="4488786" y="484882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AGTTT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8" name="직사각형 79">
                <a:extLst>
                  <a:ext uri="{FF2B5EF4-FFF2-40B4-BE49-F238E27FC236}">
                    <a16:creationId xmlns:a16="http://schemas.microsoft.com/office/drawing/2014/main" id="{08388D7C-AA51-484B-BE74-71269D18EC8D}"/>
                  </a:ext>
                </a:extLst>
              </p:cNvPr>
              <p:cNvSpPr/>
              <p:nvPr/>
            </p:nvSpPr>
            <p:spPr>
              <a:xfrm>
                <a:off x="4488786" y="5473140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TTGGT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9" name="직사각형 79">
                <a:extLst>
                  <a:ext uri="{FF2B5EF4-FFF2-40B4-BE49-F238E27FC236}">
                    <a16:creationId xmlns:a16="http://schemas.microsoft.com/office/drawing/2014/main" id="{569518F2-B966-854B-8DC8-1C43B982E2E5}"/>
                  </a:ext>
                </a:extLst>
              </p:cNvPr>
              <p:cNvSpPr/>
              <p:nvPr/>
            </p:nvSpPr>
            <p:spPr>
              <a:xfrm>
                <a:off x="4488786" y="5050575"/>
                <a:ext cx="975648" cy="201750"/>
              </a:xfrm>
              <a:prstGeom prst="rect">
                <a:avLst/>
              </a:prstGeom>
              <a:solidFill>
                <a:srgbClr val="CBB9E3"/>
              </a:solidFill>
              <a:ln w="158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/>
                <a:r>
                  <a:rPr lang="en-US" altLang="ko-KR" sz="1400" dirty="0">
                    <a:solidFill>
                      <a:srgbClr val="7030A0"/>
                    </a:solidFill>
                    <a:latin typeface="Courier" pitchFamily="2" charset="0"/>
                    <a:cs typeface="Consolas" panose="020B0609020204030204" pitchFamily="49" charset="0"/>
                  </a:rPr>
                  <a:t>CCGTG</a:t>
                </a:r>
                <a:endParaRPr lang="ko-KR" altLang="en-US" sz="1400" dirty="0">
                  <a:solidFill>
                    <a:srgbClr val="7030A0"/>
                  </a:solidFill>
                  <a:latin typeface="Courier" pitchFamily="2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5139A0D-15C9-4C4E-953A-A15AF246F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24" y="5050575"/>
                <a:ext cx="2409517" cy="0"/>
              </a:xfrm>
              <a:prstGeom prst="straightConnector1">
                <a:avLst/>
              </a:prstGeom>
              <a:ln w="15875">
                <a:solidFill>
                  <a:srgbClr val="8C67E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299B3AF-38EA-2643-9511-F239D98702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424" y="5473140"/>
                <a:ext cx="2409517" cy="0"/>
              </a:xfrm>
              <a:prstGeom prst="straightConnector1">
                <a:avLst/>
              </a:prstGeom>
              <a:ln w="15875">
                <a:solidFill>
                  <a:srgbClr val="8C67E2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8D57306-7A70-9F42-AFBC-4C35CE798A0C}"/>
                  </a:ext>
                </a:extLst>
              </p:cNvPr>
              <p:cNvSpPr/>
              <p:nvPr/>
            </p:nvSpPr>
            <p:spPr>
              <a:xfrm>
                <a:off x="3527549" y="4767389"/>
                <a:ext cx="307181" cy="8155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solidFill>
                    <a:srgbClr val="8C67E2"/>
                  </a:solidFill>
                </a:endParaRPr>
              </a:p>
            </p:txBody>
          </p:sp>
          <p:sp>
            <p:nvSpPr>
              <p:cNvPr id="53" name="직사각형 363">
                <a:extLst>
                  <a:ext uri="{FF2B5EF4-FFF2-40B4-BE49-F238E27FC236}">
                    <a16:creationId xmlns:a16="http://schemas.microsoft.com/office/drawing/2014/main" id="{B4768095-C2CA-844D-A32C-8E6836287280}"/>
                  </a:ext>
                </a:extLst>
              </p:cNvPr>
              <p:cNvSpPr/>
              <p:nvPr/>
            </p:nvSpPr>
            <p:spPr>
              <a:xfrm>
                <a:off x="3492015" y="4899132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4" name="직사각형 363">
                <a:extLst>
                  <a:ext uri="{FF2B5EF4-FFF2-40B4-BE49-F238E27FC236}">
                    <a16:creationId xmlns:a16="http://schemas.microsoft.com/office/drawing/2014/main" id="{43B38842-7338-DC42-BE0B-AA4820F2F14F}"/>
                  </a:ext>
                </a:extLst>
              </p:cNvPr>
              <p:cNvSpPr/>
              <p:nvPr/>
            </p:nvSpPr>
            <p:spPr>
              <a:xfrm>
                <a:off x="3492015" y="5324779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5" name="직사각형 363">
                <a:extLst>
                  <a:ext uri="{FF2B5EF4-FFF2-40B4-BE49-F238E27FC236}">
                    <a16:creationId xmlns:a16="http://schemas.microsoft.com/office/drawing/2014/main" id="{E9E0ACF2-29B6-9A49-BB35-7632C5F223BF}"/>
                  </a:ext>
                </a:extLst>
              </p:cNvPr>
              <p:cNvSpPr/>
              <p:nvPr/>
            </p:nvSpPr>
            <p:spPr>
              <a:xfrm rot="5400000">
                <a:off x="2111605" y="5230190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sz="1600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6" name="직사각형 363">
                <a:extLst>
                  <a:ext uri="{FF2B5EF4-FFF2-40B4-BE49-F238E27FC236}">
                    <a16:creationId xmlns:a16="http://schemas.microsoft.com/office/drawing/2014/main" id="{40D6487B-281B-3643-9636-F50DAA8F5101}"/>
                  </a:ext>
                </a:extLst>
              </p:cNvPr>
              <p:cNvSpPr/>
              <p:nvPr/>
            </p:nvSpPr>
            <p:spPr>
              <a:xfrm rot="5400000">
                <a:off x="4797214" y="5235758"/>
                <a:ext cx="378249" cy="28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rgbClr val="8C67E2"/>
                    </a:solidFill>
                    <a:latin typeface="+mj-lt"/>
                    <a:cs typeface="Arial" panose="020B0604020202020204" pitchFamily="34" charset="0"/>
                  </a:rPr>
                  <a:t>⋯</a:t>
                </a:r>
                <a:endParaRPr lang="ko-KR" altLang="en-US" sz="1600" b="1" dirty="0">
                  <a:solidFill>
                    <a:srgbClr val="8C67E2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59FD5-30FD-B54E-8F39-56A09EBD74FF}"/>
                </a:ext>
              </a:extLst>
            </p:cNvPr>
            <p:cNvSpPr/>
            <p:nvPr/>
          </p:nvSpPr>
          <p:spPr>
            <a:xfrm>
              <a:off x="2077703" y="5888584"/>
              <a:ext cx="3204194" cy="294302"/>
            </a:xfrm>
            <a:prstGeom prst="rect">
              <a:avLst/>
            </a:prstGeom>
            <a:noFill/>
          </p:spPr>
          <p:txBody>
            <a:bodyPr wrap="square"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CH" b="1" i="1" dirty="0">
                  <a:solidFill>
                    <a:srgbClr val="8A65D6"/>
                  </a:solidFill>
                  <a:latin typeface="Cambria" panose="02040503050406030204" pitchFamily="18" charset="0"/>
                </a:rPr>
                <a:t>Database K-mers</a:t>
              </a:r>
              <a:endParaRPr lang="ko-KR" altLang="en-US" sz="1600" b="1" i="1" dirty="0">
                <a:solidFill>
                  <a:srgbClr val="8A65D6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D36A2E8-303E-0742-846A-AE25F5B48CC7}"/>
              </a:ext>
            </a:extLst>
          </p:cNvPr>
          <p:cNvCxnSpPr>
            <a:cxnSpLocks/>
          </p:cNvCxnSpPr>
          <p:nvPr/>
        </p:nvCxnSpPr>
        <p:spPr>
          <a:xfrm flipH="1">
            <a:off x="2025596" y="4701582"/>
            <a:ext cx="3548" cy="225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7F9CBE7-CB41-F14F-B866-974B793CA697}"/>
              </a:ext>
            </a:extLst>
          </p:cNvPr>
          <p:cNvCxnSpPr>
            <a:cxnSpLocks/>
          </p:cNvCxnSpPr>
          <p:nvPr/>
        </p:nvCxnSpPr>
        <p:spPr>
          <a:xfrm>
            <a:off x="5109596" y="4703443"/>
            <a:ext cx="0" cy="2198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523E1CD-FB53-0A4B-A9D9-FB92786D2D3B}"/>
              </a:ext>
            </a:extLst>
          </p:cNvPr>
          <p:cNvGrpSpPr/>
          <p:nvPr/>
        </p:nvGrpSpPr>
        <p:grpSpPr>
          <a:xfrm>
            <a:off x="2510188" y="2399992"/>
            <a:ext cx="5700926" cy="1234946"/>
            <a:chOff x="2510188" y="2399992"/>
            <a:chExt cx="5700926" cy="1234946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76C94553-0F28-CC43-A388-D120E6A55034}"/>
                </a:ext>
              </a:extLst>
            </p:cNvPr>
            <p:cNvCxnSpPr>
              <a:cxnSpLocks/>
            </p:cNvCxnSpPr>
            <p:nvPr/>
          </p:nvCxnSpPr>
          <p:spPr>
            <a:xfrm>
              <a:off x="2510188" y="2399992"/>
              <a:ext cx="4241678" cy="789230"/>
            </a:xfrm>
            <a:prstGeom prst="bentConnector3">
              <a:avLst>
                <a:gd name="adj1" fmla="val 524"/>
              </a:avLst>
            </a:prstGeom>
            <a:ln w="44450">
              <a:solidFill>
                <a:srgbClr val="C65FDF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8F0446-44E5-F143-A4D0-2FF19A85186E}"/>
                </a:ext>
              </a:extLst>
            </p:cNvPr>
            <p:cNvSpPr/>
            <p:nvPr/>
          </p:nvSpPr>
          <p:spPr>
            <a:xfrm>
              <a:off x="2640715" y="2568211"/>
              <a:ext cx="3204194" cy="626701"/>
            </a:xfrm>
            <a:prstGeom prst="rect">
              <a:avLst/>
            </a:prstGeom>
            <a:noFill/>
          </p:spPr>
          <p:txBody>
            <a:bodyPr wrap="square" lIns="0" tIns="36000" rIns="0" bIns="360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CH" sz="2000" b="1" i="1" dirty="0">
                  <a:solidFill>
                    <a:srgbClr val="C65FDF"/>
                  </a:solidFill>
                  <a:latin typeface="Corbel" panose="020B0503020204020204" pitchFamily="34" charset="0"/>
                </a:rPr>
                <a:t>Query K-mers </a:t>
              </a:r>
            </a:p>
            <a:p>
              <a:pPr algn="ctr">
                <a:lnSpc>
                  <a:spcPct val="90000"/>
                </a:lnSpc>
              </a:pPr>
              <a:r>
                <a:rPr lang="en-CH" sz="2000" b="1" i="1" dirty="0">
                  <a:solidFill>
                    <a:srgbClr val="C65FDF"/>
                  </a:solidFill>
                  <a:latin typeface="Corbel" panose="020B0503020204020204" pitchFamily="34" charset="0"/>
                </a:rPr>
                <a:t>from the Host </a:t>
              </a:r>
              <a:endParaRPr lang="ko-KR" altLang="en-US" b="1" i="1" dirty="0">
                <a:solidFill>
                  <a:srgbClr val="C65FDF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직사각형 352">
              <a:extLst>
                <a:ext uri="{FF2B5EF4-FFF2-40B4-BE49-F238E27FC236}">
                  <a16:creationId xmlns:a16="http://schemas.microsoft.com/office/drawing/2014/main" id="{994E8D5F-C065-554B-901E-DF3E216AD5A6}"/>
                </a:ext>
              </a:extLst>
            </p:cNvPr>
            <p:cNvSpPr/>
            <p:nvPr/>
          </p:nvSpPr>
          <p:spPr>
            <a:xfrm>
              <a:off x="6821599" y="2966708"/>
              <a:ext cx="1389515" cy="611081"/>
            </a:xfrm>
            <a:prstGeom prst="rect">
              <a:avLst/>
            </a:prstGeom>
            <a:solidFill>
              <a:srgbClr val="F5D8F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ko-KR" altLang="en-US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" name="직사각형 79">
              <a:extLst>
                <a:ext uri="{FF2B5EF4-FFF2-40B4-BE49-F238E27FC236}">
                  <a16:creationId xmlns:a16="http://schemas.microsoft.com/office/drawing/2014/main" id="{9871CCE1-C05E-D842-BAB1-8932ED10D601}"/>
                </a:ext>
              </a:extLst>
            </p:cNvPr>
            <p:cNvSpPr/>
            <p:nvPr/>
          </p:nvSpPr>
          <p:spPr>
            <a:xfrm>
              <a:off x="6937523" y="3017507"/>
              <a:ext cx="1184418" cy="302160"/>
            </a:xfrm>
            <a:prstGeom prst="rect">
              <a:avLst/>
            </a:prstGeom>
            <a:solidFill>
              <a:srgbClr val="EAB4E3"/>
            </a:solidFill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altLang="ko-KR" sz="2000" dirty="0">
                  <a:solidFill>
                    <a:schemeClr val="tx2"/>
                  </a:solidFill>
                  <a:latin typeface="Courier" pitchFamily="2" charset="0"/>
                  <a:cs typeface="Consolas" panose="020B0609020204030204" pitchFamily="49" charset="0"/>
                </a:rPr>
                <a:t>CGTCA</a:t>
              </a:r>
              <a:endParaRPr lang="ko-KR" altLang="en-US" sz="2000" dirty="0">
                <a:solidFill>
                  <a:schemeClr val="tx2"/>
                </a:solidFill>
                <a:latin typeface="Courier" pitchFamily="2" charset="0"/>
                <a:cs typeface="Consolas" panose="020B0609020204030204" pitchFamily="49" charset="0"/>
              </a:endParaRPr>
            </a:p>
          </p:txBody>
        </p:sp>
        <p:sp>
          <p:nvSpPr>
            <p:cNvPr id="63" name="직사각형 363">
              <a:extLst>
                <a:ext uri="{FF2B5EF4-FFF2-40B4-BE49-F238E27FC236}">
                  <a16:creationId xmlns:a16="http://schemas.microsoft.com/office/drawing/2014/main" id="{52C9FC7E-DE67-BF47-9A2B-F58732D58D7C}"/>
                </a:ext>
              </a:extLst>
            </p:cNvPr>
            <p:cNvSpPr/>
            <p:nvPr/>
          </p:nvSpPr>
          <p:spPr>
            <a:xfrm rot="5400000">
              <a:off x="7360069" y="3303881"/>
              <a:ext cx="378249" cy="28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600" b="1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⋯</a:t>
              </a:r>
              <a:endParaRPr lang="ko-KR" altLang="en-US" sz="1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3703C2-46D2-8842-BF9D-0E4046507483}"/>
              </a:ext>
            </a:extLst>
          </p:cNvPr>
          <p:cNvGrpSpPr/>
          <p:nvPr/>
        </p:nvGrpSpPr>
        <p:grpSpPr>
          <a:xfrm>
            <a:off x="1009378" y="3594934"/>
            <a:ext cx="4775889" cy="1123786"/>
            <a:chOff x="1009378" y="3594934"/>
            <a:chExt cx="4775889" cy="1123786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CBB4867-7D13-544A-B378-0003372AA0FB}"/>
                </a:ext>
              </a:extLst>
            </p:cNvPr>
            <p:cNvSpPr/>
            <p:nvPr/>
          </p:nvSpPr>
          <p:spPr>
            <a:xfrm>
              <a:off x="4488109" y="3594934"/>
              <a:ext cx="1235875" cy="326158"/>
            </a:xfrm>
            <a:prstGeom prst="roundRect">
              <a:avLst>
                <a:gd name="adj" fmla="val 695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Intersect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6C842BB-7C73-F444-B0F6-4FAD6F463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0622" y="3927943"/>
              <a:ext cx="6449" cy="269599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91FA40F-2164-614A-A71A-49613E08D90A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5106047" y="3921092"/>
              <a:ext cx="0" cy="276452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4679321E-0B5D-5441-B1B3-65477814D763}"/>
                </a:ext>
              </a:extLst>
            </p:cNvPr>
            <p:cNvSpPr/>
            <p:nvPr/>
          </p:nvSpPr>
          <p:spPr>
            <a:xfrm>
              <a:off x="1009378" y="3601785"/>
              <a:ext cx="1235875" cy="326158"/>
            </a:xfrm>
            <a:prstGeom prst="roundRect">
              <a:avLst>
                <a:gd name="adj" fmla="val 695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Intersect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B932930-311C-ED48-B59E-124305BCCA1F}"/>
                </a:ext>
              </a:extLst>
            </p:cNvPr>
            <p:cNvSpPr/>
            <p:nvPr/>
          </p:nvSpPr>
          <p:spPr>
            <a:xfrm>
              <a:off x="1009378" y="4195738"/>
              <a:ext cx="2078665" cy="52245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Buffer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73E3267-4261-C342-934B-480897DC7033}"/>
                </a:ext>
              </a:extLst>
            </p:cNvPr>
            <p:cNvSpPr/>
            <p:nvPr/>
          </p:nvSpPr>
          <p:spPr>
            <a:xfrm>
              <a:off x="3706602" y="4196261"/>
              <a:ext cx="2078665" cy="52245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orbel" panose="020B0503020204020204" pitchFamily="34" charset="0"/>
                </a:rPr>
                <a:t>Buffer</a:t>
              </a:r>
            </a:p>
          </p:txBody>
        </p:sp>
      </p:grp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A3362ED4-5A06-E347-AAA5-E90936EA5CF1}"/>
              </a:ext>
            </a:extLst>
          </p:cNvPr>
          <p:cNvCxnSpPr>
            <a:cxnSpLocks/>
            <a:endCxn id="57" idx="0"/>
          </p:cNvCxnSpPr>
          <p:nvPr/>
        </p:nvCxnSpPr>
        <p:spPr>
          <a:xfrm rot="10800000" flipV="1">
            <a:off x="5106048" y="3350088"/>
            <a:ext cx="1645821" cy="244846"/>
          </a:xfrm>
          <a:prstGeom prst="bentConnector2">
            <a:avLst/>
          </a:prstGeom>
          <a:ln w="44450">
            <a:solidFill>
              <a:srgbClr val="C65FD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D77397CA-1B04-B641-964B-850D9B0D9C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27316" y="3349869"/>
            <a:ext cx="3488920" cy="239216"/>
          </a:xfrm>
          <a:prstGeom prst="bentConnector2">
            <a:avLst/>
          </a:prstGeom>
          <a:ln w="44450">
            <a:solidFill>
              <a:srgbClr val="C65FD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75F98A0-E16E-6D41-87FE-4F24BB9D8F0E}"/>
              </a:ext>
            </a:extLst>
          </p:cNvPr>
          <p:cNvSpPr txBox="1"/>
          <p:nvPr/>
        </p:nvSpPr>
        <p:spPr>
          <a:xfrm>
            <a:off x="1052170" y="1382658"/>
            <a:ext cx="6355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629B3C"/>
                </a:solidFill>
                <a:latin typeface="Corbel" panose="020B0503020204020204" pitchFamily="34" charset="0"/>
              </a:rPr>
              <a:t>Compute directly on the flash data streams</a:t>
            </a:r>
            <a:endParaRPr lang="en-CH" sz="2400" b="1" i="1" dirty="0">
              <a:solidFill>
                <a:srgbClr val="629B3C"/>
              </a:solidFill>
              <a:latin typeface="Corbel" panose="020B0503020204020204" pitchFamily="34" charset="0"/>
            </a:endParaRPr>
          </a:p>
        </p:txBody>
      </p:sp>
      <p:pic>
        <p:nvPicPr>
          <p:cNvPr id="76" name="Graphic 75" descr="Tick">
            <a:extLst>
              <a:ext uri="{FF2B5EF4-FFF2-40B4-BE49-F238E27FC236}">
                <a16:creationId xmlns:a16="http://schemas.microsoft.com/office/drawing/2014/main" id="{ABEB4963-A029-8640-BFC7-68D46BFC6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570" y="1280690"/>
            <a:ext cx="578450" cy="578450"/>
          </a:xfrm>
          <a:prstGeom prst="rect">
            <a:avLst/>
          </a:prstGeom>
        </p:spPr>
      </p:pic>
      <p:pic>
        <p:nvPicPr>
          <p:cNvPr id="78" name="Graphic 77" descr="Tick">
            <a:extLst>
              <a:ext uri="{FF2B5EF4-FFF2-40B4-BE49-F238E27FC236}">
                <a16:creationId xmlns:a16="http://schemas.microsoft.com/office/drawing/2014/main" id="{A44C6DE4-E201-034F-9A46-CCB1A33CE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569" y="1738628"/>
            <a:ext cx="578450" cy="57845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4C87F0A-D1D5-0D41-A03A-69E9623AF167}"/>
              </a:ext>
            </a:extLst>
          </p:cNvPr>
          <p:cNvSpPr txBox="1"/>
          <p:nvPr/>
        </p:nvSpPr>
        <p:spPr>
          <a:xfrm>
            <a:off x="1020412" y="1855412"/>
            <a:ext cx="7190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629B3C"/>
                </a:solidFill>
                <a:latin typeface="Corbel" panose="020B0503020204020204" pitchFamily="34" charset="0"/>
              </a:rPr>
              <a:t>Reduce buffer size based on application features</a:t>
            </a:r>
            <a:endParaRPr lang="en-CH" sz="2400" b="1" i="1" dirty="0">
              <a:solidFill>
                <a:srgbClr val="629B3C"/>
              </a:solidFill>
              <a:latin typeface="Corbel" panose="020B050302020402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26B822B-6169-3447-B0DA-068D5C97667F}"/>
              </a:ext>
            </a:extLst>
          </p:cNvPr>
          <p:cNvGrpSpPr/>
          <p:nvPr/>
        </p:nvGrpSpPr>
        <p:grpSpPr>
          <a:xfrm>
            <a:off x="932886" y="4179785"/>
            <a:ext cx="4878189" cy="549696"/>
            <a:chOff x="932886" y="4179785"/>
            <a:chExt cx="4878189" cy="54969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D0E79F2-80F0-6741-BC2F-2DBFEEF21767}"/>
                </a:ext>
              </a:extLst>
            </p:cNvPr>
            <p:cNvSpPr/>
            <p:nvPr/>
          </p:nvSpPr>
          <p:spPr>
            <a:xfrm>
              <a:off x="932886" y="4180749"/>
              <a:ext cx="4878189" cy="5487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90CD462-D35C-1441-A554-371589827DAF}"/>
                </a:ext>
              </a:extLst>
            </p:cNvPr>
            <p:cNvGrpSpPr/>
            <p:nvPr/>
          </p:nvGrpSpPr>
          <p:grpSpPr>
            <a:xfrm>
              <a:off x="990293" y="4179785"/>
              <a:ext cx="4772730" cy="513054"/>
              <a:chOff x="1293435" y="4126103"/>
              <a:chExt cx="4772730" cy="513054"/>
            </a:xfrm>
          </p:grpSpPr>
          <p:sp>
            <p:nvSpPr>
              <p:cNvPr id="99" name="직사각형 352">
                <a:extLst>
                  <a:ext uri="{FF2B5EF4-FFF2-40B4-BE49-F238E27FC236}">
                    <a16:creationId xmlns:a16="http://schemas.microsoft.com/office/drawing/2014/main" id="{D520EAD4-7678-7349-88A2-AE20C4C3552E}"/>
                  </a:ext>
                </a:extLst>
              </p:cNvPr>
              <p:cNvSpPr/>
              <p:nvPr/>
            </p:nvSpPr>
            <p:spPr>
              <a:xfrm>
                <a:off x="1293435" y="4126103"/>
                <a:ext cx="2045980" cy="220429"/>
              </a:xfrm>
              <a:prstGeom prst="rect">
                <a:avLst/>
              </a:prstGeom>
              <a:solidFill>
                <a:srgbClr val="629B3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K-mer Register</a:t>
                </a:r>
                <a:endParaRPr lang="ko-KR" altLang="en-US" b="1" dirty="0">
                  <a:solidFill>
                    <a:schemeClr val="bg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직사각형 352">
                <a:extLst>
                  <a:ext uri="{FF2B5EF4-FFF2-40B4-BE49-F238E27FC236}">
                    <a16:creationId xmlns:a16="http://schemas.microsoft.com/office/drawing/2014/main" id="{F431BDAE-9671-9D46-896F-69FFCE037B4A}"/>
                  </a:ext>
                </a:extLst>
              </p:cNvPr>
              <p:cNvSpPr/>
              <p:nvPr/>
            </p:nvSpPr>
            <p:spPr>
              <a:xfrm>
                <a:off x="1293435" y="4417080"/>
                <a:ext cx="2045980" cy="220429"/>
              </a:xfrm>
              <a:prstGeom prst="rect">
                <a:avLst/>
              </a:prstGeom>
              <a:solidFill>
                <a:srgbClr val="629B3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K-mer Register</a:t>
                </a:r>
                <a:endParaRPr lang="ko-KR" altLang="en-US" b="1" dirty="0">
                  <a:solidFill>
                    <a:schemeClr val="bg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직사각형 352">
                <a:extLst>
                  <a:ext uri="{FF2B5EF4-FFF2-40B4-BE49-F238E27FC236}">
                    <a16:creationId xmlns:a16="http://schemas.microsoft.com/office/drawing/2014/main" id="{E9ACB2A4-3F26-D849-964B-355D711A5220}"/>
                  </a:ext>
                </a:extLst>
              </p:cNvPr>
              <p:cNvSpPr/>
              <p:nvPr/>
            </p:nvSpPr>
            <p:spPr>
              <a:xfrm>
                <a:off x="4020185" y="4127751"/>
                <a:ext cx="2045980" cy="220429"/>
              </a:xfrm>
              <a:prstGeom prst="rect">
                <a:avLst/>
              </a:prstGeom>
              <a:solidFill>
                <a:srgbClr val="629B3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K-mer Register</a:t>
                </a:r>
                <a:endParaRPr lang="ko-KR" altLang="en-US" b="1" dirty="0">
                  <a:solidFill>
                    <a:schemeClr val="bg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직사각형 352">
                <a:extLst>
                  <a:ext uri="{FF2B5EF4-FFF2-40B4-BE49-F238E27FC236}">
                    <a16:creationId xmlns:a16="http://schemas.microsoft.com/office/drawing/2014/main" id="{3506C086-0AE1-CF4B-8A13-CF7625507B48}"/>
                  </a:ext>
                </a:extLst>
              </p:cNvPr>
              <p:cNvSpPr/>
              <p:nvPr/>
            </p:nvSpPr>
            <p:spPr>
              <a:xfrm>
                <a:off x="4020185" y="4418728"/>
                <a:ext cx="2045980" cy="220429"/>
              </a:xfrm>
              <a:prstGeom prst="rect">
                <a:avLst/>
              </a:prstGeom>
              <a:solidFill>
                <a:srgbClr val="629B3C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Corbel" panose="020B0503020204020204" pitchFamily="34" charset="0"/>
                    <a:cs typeface="Arial" panose="020B0604020202020204" pitchFamily="34" charset="0"/>
                  </a:rPr>
                  <a:t>K-mer Register</a:t>
                </a:r>
                <a:endParaRPr lang="ko-KR" altLang="en-US" b="1" dirty="0">
                  <a:solidFill>
                    <a:schemeClr val="bg1"/>
                  </a:solidFill>
                  <a:latin typeface="Corbel" panose="020B0503020204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E41EB6-2AEC-EA4A-9244-A50F44387095}"/>
              </a:ext>
            </a:extLst>
          </p:cNvPr>
          <p:cNvGrpSpPr/>
          <p:nvPr/>
        </p:nvGrpSpPr>
        <p:grpSpPr>
          <a:xfrm>
            <a:off x="2245253" y="3601179"/>
            <a:ext cx="5965861" cy="1255363"/>
            <a:chOff x="2245253" y="3601179"/>
            <a:chExt cx="5965861" cy="1255363"/>
          </a:xfrm>
        </p:grpSpPr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DD254D3C-67FC-E04D-831A-25768599226D}"/>
                </a:ext>
              </a:extLst>
            </p:cNvPr>
            <p:cNvCxnSpPr>
              <a:cxnSpLocks/>
            </p:cNvCxnSpPr>
            <p:nvPr/>
          </p:nvCxnSpPr>
          <p:spPr>
            <a:xfrm>
              <a:off x="5723984" y="3758013"/>
              <a:ext cx="1087491" cy="956908"/>
            </a:xfrm>
            <a:prstGeom prst="bentConnector3">
              <a:avLst>
                <a:gd name="adj1" fmla="val 50000"/>
              </a:avLst>
            </a:prstGeom>
            <a:ln w="444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50E9B21-8B20-AD47-81E0-32FDD6B0C2A5}"/>
                </a:ext>
              </a:extLst>
            </p:cNvPr>
            <p:cNvSpPr/>
            <p:nvPr/>
          </p:nvSpPr>
          <p:spPr>
            <a:xfrm>
              <a:off x="2552370" y="3601179"/>
              <a:ext cx="1673238" cy="299817"/>
            </a:xfrm>
            <a:prstGeom prst="rect">
              <a:avLst/>
            </a:prstGeom>
            <a:noFill/>
          </p:spPr>
          <p:txBody>
            <a:bodyPr wrap="square" lIns="0" tIns="36000" rIns="0" bIns="3600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CH" b="1" i="1" dirty="0">
                  <a:solidFill>
                    <a:schemeClr val="accent1">
                      <a:lumMod val="75000"/>
                    </a:schemeClr>
                  </a:solidFill>
                  <a:latin typeface="Corbel" panose="020B0503020204020204" pitchFamily="34" charset="0"/>
                </a:rPr>
                <a:t> Write to DRAM</a:t>
              </a:r>
              <a:endParaRPr lang="ko-KR" altLang="en-US" sz="16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6BAF356-6B50-3340-913C-78B29826166B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>
              <a:off x="2245253" y="3751087"/>
              <a:ext cx="307117" cy="1"/>
            </a:xfrm>
            <a:prstGeom prst="straightConnector1">
              <a:avLst/>
            </a:prstGeom>
            <a:ln w="444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직사각형 352">
              <a:extLst>
                <a:ext uri="{FF2B5EF4-FFF2-40B4-BE49-F238E27FC236}">
                  <a16:creationId xmlns:a16="http://schemas.microsoft.com/office/drawing/2014/main" id="{9F123B70-BD71-1A42-B639-9C647661957B}"/>
                </a:ext>
              </a:extLst>
            </p:cNvPr>
            <p:cNvSpPr/>
            <p:nvPr/>
          </p:nvSpPr>
          <p:spPr>
            <a:xfrm>
              <a:off x="6811475" y="4539433"/>
              <a:ext cx="1399639" cy="3171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Corbel" panose="020B0503020204020204" pitchFamily="34" charset="0"/>
                  <a:cs typeface="Arial" panose="020B0604020202020204" pitchFamily="34" charset="0"/>
                </a:rPr>
                <a:t>Intersection</a:t>
              </a:r>
              <a:endParaRPr lang="ko-KR" altLang="en-US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7B81D5-2F49-A644-8D43-070607B86F06}"/>
              </a:ext>
            </a:extLst>
          </p:cNvPr>
          <p:cNvSpPr txBox="1"/>
          <p:nvPr/>
        </p:nvSpPr>
        <p:spPr>
          <a:xfrm>
            <a:off x="6732047" y="1433214"/>
            <a:ext cx="232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[Zou+, MICRO’</a:t>
            </a:r>
            <a:r>
              <a:rPr lang="en-CH" sz="2000" i="1" dirty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CH" sz="2000" i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186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79ABBC-8B38-3E45-A04A-1778DDA1DBE4}"/>
              </a:ext>
            </a:extLst>
          </p:cNvPr>
          <p:cNvSpPr/>
          <p:nvPr/>
        </p:nvSpPr>
        <p:spPr>
          <a:xfrm>
            <a:off x="352927" y="1736760"/>
            <a:ext cx="2534652" cy="1923580"/>
          </a:xfrm>
          <a:prstGeom prst="roundRect">
            <a:avLst>
              <a:gd name="adj" fmla="val 6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Space-Inefficient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46951-C603-8344-8F41-8478023A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C4771"/>
                </a:solidFill>
              </a:rPr>
              <a:t>Retrieving the</a:t>
            </a:r>
            <a:r>
              <a:rPr lang="en-GB" sz="3600" dirty="0">
                <a:solidFill>
                  <a:srgbClr val="0C4771"/>
                </a:solidFill>
              </a:rPr>
              <a:t> </a:t>
            </a:r>
            <a:r>
              <a:rPr lang="en-GB" dirty="0">
                <a:solidFill>
                  <a:srgbClr val="0C4771"/>
                </a:solidFill>
              </a:rPr>
              <a:t>S</a:t>
            </a:r>
            <a:r>
              <a:rPr lang="en-GB" sz="3600" b="1" dirty="0">
                <a:solidFill>
                  <a:srgbClr val="0C4771"/>
                </a:solidFill>
              </a:rPr>
              <a:t>pecies ID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191530-7CAF-F946-87C8-2C044332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903"/>
            <a:ext cx="8798061" cy="880239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400" dirty="0"/>
              <a:t>MegIS retrieves the species IDs of 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intersecting k-mers </a:t>
            </a:r>
            <a:r>
              <a:rPr lang="en-GB" sz="2400" dirty="0"/>
              <a:t>by looking up 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sketch database</a:t>
            </a:r>
          </a:p>
          <a:p>
            <a:pPr>
              <a:spcAft>
                <a:spcPts val="1500"/>
              </a:spcAft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501952-2198-1E40-B1C1-96DD6EB89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3072"/>
              </p:ext>
            </p:extLst>
          </p:nvPr>
        </p:nvGraphicFramePr>
        <p:xfrm>
          <a:off x="834851" y="1886394"/>
          <a:ext cx="155086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427">
                  <a:extLst>
                    <a:ext uri="{9D8B030D-6E8A-4147-A177-3AD203B41FA5}">
                      <a16:colId xmlns:a16="http://schemas.microsoft.com/office/drawing/2014/main" val="2202466981"/>
                    </a:ext>
                  </a:extLst>
                </a:gridCol>
                <a:gridCol w="529442">
                  <a:extLst>
                    <a:ext uri="{9D8B030D-6E8A-4147-A177-3AD203B41FA5}">
                      <a16:colId xmlns:a16="http://schemas.microsoft.com/office/drawing/2014/main" val="1793191674"/>
                    </a:ext>
                  </a:extLst>
                </a:gridCol>
              </a:tblGrid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1" dirty="0">
                          <a:latin typeface="Cambria" panose="02040503050406030204" pitchFamily="18" charset="0"/>
                        </a:rPr>
                        <a:t>K-mer</a:t>
                      </a: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1" dirty="0">
                          <a:latin typeface="Cambria" panose="02040503050406030204" pitchFamily="18" charset="0"/>
                        </a:rPr>
                        <a:t>ID</a:t>
                      </a: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2197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AAAAA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44357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AAAAC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46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AATCC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85619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8776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E8903D6-FCEE-FA4E-890F-6549DF3E6614}"/>
              </a:ext>
            </a:extLst>
          </p:cNvPr>
          <p:cNvGrpSpPr/>
          <p:nvPr/>
        </p:nvGrpSpPr>
        <p:grpSpPr>
          <a:xfrm>
            <a:off x="1966821" y="1938163"/>
            <a:ext cx="343891" cy="1274556"/>
            <a:chOff x="2909592" y="1979628"/>
            <a:chExt cx="343891" cy="12745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455D50-2707-DE46-B81A-2B7BA7CC3BAE}"/>
                </a:ext>
              </a:extLst>
            </p:cNvPr>
            <p:cNvSpPr/>
            <p:nvPr/>
          </p:nvSpPr>
          <p:spPr>
            <a:xfrm>
              <a:off x="2909592" y="1979628"/>
              <a:ext cx="316208" cy="1872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E9E347-4DAD-5349-96F3-0DCC8F4CA3D6}"/>
                </a:ext>
              </a:extLst>
            </p:cNvPr>
            <p:cNvSpPr/>
            <p:nvPr/>
          </p:nvSpPr>
          <p:spPr>
            <a:xfrm>
              <a:off x="2937275" y="2246363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2BF779-71A1-8E43-A503-01C8E82F8D91}"/>
                </a:ext>
              </a:extLst>
            </p:cNvPr>
            <p:cNvSpPr/>
            <p:nvPr/>
          </p:nvSpPr>
          <p:spPr>
            <a:xfrm>
              <a:off x="2937275" y="2524114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1EC078-CC77-DB42-94C8-685B5C4AC4ED}"/>
                </a:ext>
              </a:extLst>
            </p:cNvPr>
            <p:cNvSpPr/>
            <p:nvPr/>
          </p:nvSpPr>
          <p:spPr>
            <a:xfrm>
              <a:off x="2926858" y="2800186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CDBE22-2D21-874C-B831-926EF04D7DE2}"/>
                </a:ext>
              </a:extLst>
            </p:cNvPr>
            <p:cNvSpPr/>
            <p:nvPr/>
          </p:nvSpPr>
          <p:spPr>
            <a:xfrm>
              <a:off x="2926858" y="3066921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EACD353-C541-7F46-B585-E54385025015}"/>
              </a:ext>
            </a:extLst>
          </p:cNvPr>
          <p:cNvSpPr/>
          <p:nvPr/>
        </p:nvSpPr>
        <p:spPr>
          <a:xfrm>
            <a:off x="5886975" y="1736760"/>
            <a:ext cx="2937086" cy="1923580"/>
          </a:xfrm>
          <a:prstGeom prst="roundRect">
            <a:avLst>
              <a:gd name="adj" fmla="val 693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CH" sz="2400" b="1" dirty="0">
                <a:latin typeface="Corbel" panose="020B0503020204020204" pitchFamily="34" charset="0"/>
              </a:rPr>
              <a:t>Space-Efficient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07A3403-E79A-9942-9A79-C1C5EF0A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05" y="1859336"/>
            <a:ext cx="2530426" cy="1311155"/>
          </a:xfrm>
          <a:prstGeom prst="rect">
            <a:avLst/>
          </a:prstGeom>
        </p:spPr>
      </p:pic>
      <p:pic>
        <p:nvPicPr>
          <p:cNvPr id="56" name="Graphic 55" descr="Close">
            <a:extLst>
              <a:ext uri="{FF2B5EF4-FFF2-40B4-BE49-F238E27FC236}">
                <a16:creationId xmlns:a16="http://schemas.microsoft.com/office/drawing/2014/main" id="{4AC082D6-EF30-9C43-928D-823B1F0B8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9956" y="3753022"/>
            <a:ext cx="449537" cy="46166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953263E-5E48-9C4F-8105-884635B17C7C}"/>
              </a:ext>
            </a:extLst>
          </p:cNvPr>
          <p:cNvSpPr txBox="1"/>
          <p:nvPr/>
        </p:nvSpPr>
        <p:spPr>
          <a:xfrm>
            <a:off x="5409493" y="3645300"/>
            <a:ext cx="3414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900" b="1" i="1" dirty="0">
                <a:solidFill>
                  <a:srgbClr val="C00000"/>
                </a:solidFill>
                <a:latin typeface="Corbel" panose="020B0503020204020204" pitchFamily="34" charset="0"/>
              </a:rPr>
              <a:t>Inefficient inside the SSD </a:t>
            </a:r>
          </a:p>
          <a:p>
            <a:r>
              <a:rPr lang="en-CH" sz="1900" b="1" i="1" dirty="0">
                <a:solidFill>
                  <a:srgbClr val="C00000"/>
                </a:solidFill>
                <a:latin typeface="Corbel" panose="020B0503020204020204" pitchFamily="34" charset="0"/>
              </a:rPr>
              <a:t>due to long NAND flash latency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E28F52-A63A-F949-A2FA-46FDA17854AA}"/>
              </a:ext>
            </a:extLst>
          </p:cNvPr>
          <p:cNvCxnSpPr>
            <a:cxnSpLocks/>
          </p:cNvCxnSpPr>
          <p:nvPr/>
        </p:nvCxnSpPr>
        <p:spPr>
          <a:xfrm>
            <a:off x="352927" y="4669552"/>
            <a:ext cx="8471134" cy="0"/>
          </a:xfrm>
          <a:prstGeom prst="line">
            <a:avLst/>
          </a:prstGeom>
          <a:ln w="44450" cmpd="sng">
            <a:solidFill>
              <a:srgbClr val="629C3B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C6244A4-C702-8B4C-9657-770DC6C9676E}"/>
              </a:ext>
            </a:extLst>
          </p:cNvPr>
          <p:cNvSpPr txBox="1"/>
          <p:nvPr/>
        </p:nvSpPr>
        <p:spPr>
          <a:xfrm>
            <a:off x="374394" y="4737525"/>
            <a:ext cx="18160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2"/>
                </a:solidFill>
              </a:rPr>
              <a:t>7.5x</a:t>
            </a:r>
            <a:r>
              <a:rPr lang="en-CH" sz="2400" b="1" dirty="0">
                <a:solidFill>
                  <a:schemeClr val="accent2"/>
                </a:solidFill>
                <a:latin typeface="Corbel" panose="020B0503020204020204" pitchFamily="34" charset="0"/>
              </a:rPr>
              <a:t> Smaller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DD026D-D46B-4647-988B-E6FDF21F6376}"/>
              </a:ext>
            </a:extLst>
          </p:cNvPr>
          <p:cNvSpPr txBox="1"/>
          <p:nvPr/>
        </p:nvSpPr>
        <p:spPr>
          <a:xfrm>
            <a:off x="7104299" y="4768367"/>
            <a:ext cx="18160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5"/>
                </a:solidFill>
              </a:rPr>
              <a:t>2.1× </a:t>
            </a:r>
            <a:r>
              <a:rPr lang="en-CH" sz="2400" b="1" dirty="0">
                <a:solidFill>
                  <a:schemeClr val="accent5"/>
                </a:solidFill>
                <a:latin typeface="Corbel" panose="020B0503020204020204" pitchFamily="34" charset="0"/>
              </a:rPr>
              <a:t>Larger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E9F01-C889-0F4B-9343-0635F415472D}"/>
              </a:ext>
            </a:extLst>
          </p:cNvPr>
          <p:cNvSpPr txBox="1"/>
          <p:nvPr/>
        </p:nvSpPr>
        <p:spPr>
          <a:xfrm>
            <a:off x="4138863" y="4387649"/>
            <a:ext cx="32821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CH" sz="2400" b="1" dirty="0">
                <a:solidFill>
                  <a:srgbClr val="629C3B"/>
                </a:solidFill>
                <a:latin typeface="Corbel" panose="020B0503020204020204" pitchFamily="34" charset="0"/>
              </a:rPr>
              <a:t>K-mer Sketch Streaming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AC0BC5-8EFD-8842-9427-27BE409F11E3}"/>
              </a:ext>
            </a:extLst>
          </p:cNvPr>
          <p:cNvCxnSpPr>
            <a:cxnSpLocks/>
          </p:cNvCxnSpPr>
          <p:nvPr/>
        </p:nvCxnSpPr>
        <p:spPr>
          <a:xfrm>
            <a:off x="385011" y="2469965"/>
            <a:ext cx="0" cy="277735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66561C-C8D4-BA4A-90EC-F28548CB23E7}"/>
              </a:ext>
            </a:extLst>
          </p:cNvPr>
          <p:cNvCxnSpPr>
            <a:cxnSpLocks/>
          </p:cNvCxnSpPr>
          <p:nvPr/>
        </p:nvCxnSpPr>
        <p:spPr>
          <a:xfrm>
            <a:off x="8795228" y="2469965"/>
            <a:ext cx="0" cy="2777351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3601796-FFAF-C441-A25C-62572042DE5D}"/>
              </a:ext>
            </a:extLst>
          </p:cNvPr>
          <p:cNvSpPr/>
          <p:nvPr/>
        </p:nvSpPr>
        <p:spPr>
          <a:xfrm>
            <a:off x="-23885" y="5424851"/>
            <a:ext cx="9160590" cy="917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rgbClr val="629B3C"/>
                </a:solidFill>
                <a:latin typeface="Corbel" panose="020B0503020204020204" pitchFamily="34" charset="0"/>
              </a:rPr>
              <a:t>K-mer Sketch Streaming is m</a:t>
            </a:r>
            <a:r>
              <a:rPr lang="en-GB" sz="2300" b="1" i="1" dirty="0">
                <a:solidFill>
                  <a:srgbClr val="629B3C"/>
                </a:solidFill>
                <a:effectLst/>
                <a:latin typeface="Corbel" panose="020B0503020204020204" pitchFamily="34" charset="0"/>
              </a:rPr>
              <a:t>uch more suitable for in-storage processing</a:t>
            </a:r>
          </a:p>
          <a:p>
            <a:pPr algn="ctr"/>
            <a:r>
              <a:rPr lang="en-GB" sz="2300" b="1" i="1" dirty="0">
                <a:solidFill>
                  <a:srgbClr val="629B3C"/>
                </a:solidFill>
                <a:effectLst/>
                <a:latin typeface="Corbel" panose="020B0503020204020204" pitchFamily="34" charset="0"/>
              </a:rPr>
              <a:t> due to its streaming accesses</a:t>
            </a:r>
            <a:endParaRPr lang="en-GB" sz="2300" b="1" i="1" dirty="0">
              <a:solidFill>
                <a:srgbClr val="629B3C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/>
      <p:bldP spid="54" grpId="0" animBg="1"/>
      <p:bldP spid="57" grpId="0"/>
      <p:bldP spid="62" grpId="0"/>
      <p:bldP spid="63" grpId="0"/>
      <p:bldP spid="64" grpId="0" animBg="1"/>
      <p:bldP spid="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79ABBC-8B38-3E45-A04A-1778DDA1DBE4}"/>
              </a:ext>
            </a:extLst>
          </p:cNvPr>
          <p:cNvSpPr/>
          <p:nvPr/>
        </p:nvSpPr>
        <p:spPr>
          <a:xfrm>
            <a:off x="352927" y="1736760"/>
            <a:ext cx="2534652" cy="1923580"/>
          </a:xfrm>
          <a:prstGeom prst="roundRect">
            <a:avLst>
              <a:gd name="adj" fmla="val 6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Space-Inefficient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46951-C603-8344-8F41-8478023A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0C4771"/>
                </a:solidFill>
              </a:rPr>
              <a:t>Retrieving the</a:t>
            </a:r>
            <a:r>
              <a:rPr lang="en-GB" sz="3600" dirty="0">
                <a:solidFill>
                  <a:srgbClr val="0C4771"/>
                </a:solidFill>
              </a:rPr>
              <a:t> </a:t>
            </a:r>
            <a:r>
              <a:rPr lang="en-GB" dirty="0">
                <a:solidFill>
                  <a:srgbClr val="0C4771"/>
                </a:solidFill>
              </a:rPr>
              <a:t>S</a:t>
            </a:r>
            <a:r>
              <a:rPr lang="en-GB" sz="3600" b="1" dirty="0">
                <a:solidFill>
                  <a:srgbClr val="0C4771"/>
                </a:solidFill>
              </a:rPr>
              <a:t>pecies ID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191530-7CAF-F946-87C8-2C044332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903"/>
            <a:ext cx="8798061" cy="880239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400" dirty="0"/>
              <a:t>MegIS retrieves the species IDs of 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intersecting k-mers </a:t>
            </a:r>
            <a:r>
              <a:rPr lang="en-GB" sz="2400" dirty="0"/>
              <a:t>by looking up 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sketch database</a:t>
            </a:r>
          </a:p>
          <a:p>
            <a:pPr>
              <a:spcAft>
                <a:spcPts val="1500"/>
              </a:spcAft>
            </a:pP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501952-2198-1E40-B1C1-96DD6EB8986E}"/>
              </a:ext>
            </a:extLst>
          </p:cNvPr>
          <p:cNvGraphicFramePr>
            <a:graphicFrameLocks noGrp="1"/>
          </p:cNvGraphicFramePr>
          <p:nvPr/>
        </p:nvGraphicFramePr>
        <p:xfrm>
          <a:off x="834851" y="1886394"/>
          <a:ext cx="1550869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427">
                  <a:extLst>
                    <a:ext uri="{9D8B030D-6E8A-4147-A177-3AD203B41FA5}">
                      <a16:colId xmlns:a16="http://schemas.microsoft.com/office/drawing/2014/main" val="2202466981"/>
                    </a:ext>
                  </a:extLst>
                </a:gridCol>
                <a:gridCol w="529442">
                  <a:extLst>
                    <a:ext uri="{9D8B030D-6E8A-4147-A177-3AD203B41FA5}">
                      <a16:colId xmlns:a16="http://schemas.microsoft.com/office/drawing/2014/main" val="1793191674"/>
                    </a:ext>
                  </a:extLst>
                </a:gridCol>
              </a:tblGrid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1" dirty="0">
                          <a:latin typeface="Cambria" panose="02040503050406030204" pitchFamily="18" charset="0"/>
                        </a:rPr>
                        <a:t>K-mer</a:t>
                      </a: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1" dirty="0">
                          <a:latin typeface="Cambria" panose="02040503050406030204" pitchFamily="18" charset="0"/>
                        </a:rPr>
                        <a:t>ID</a:t>
                      </a: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2197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AAAAA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44357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AAAAC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46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AATCC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85619"/>
                  </a:ext>
                </a:extLst>
              </a:tr>
              <a:tr h="188561"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8776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E8903D6-FCEE-FA4E-890F-6549DF3E6614}"/>
              </a:ext>
            </a:extLst>
          </p:cNvPr>
          <p:cNvGrpSpPr/>
          <p:nvPr/>
        </p:nvGrpSpPr>
        <p:grpSpPr>
          <a:xfrm>
            <a:off x="1966821" y="1938163"/>
            <a:ext cx="343891" cy="1274556"/>
            <a:chOff x="2909592" y="1979628"/>
            <a:chExt cx="343891" cy="12745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455D50-2707-DE46-B81A-2B7BA7CC3BAE}"/>
                </a:ext>
              </a:extLst>
            </p:cNvPr>
            <p:cNvSpPr/>
            <p:nvPr/>
          </p:nvSpPr>
          <p:spPr>
            <a:xfrm>
              <a:off x="2909592" y="1979628"/>
              <a:ext cx="316208" cy="1872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E9E347-4DAD-5349-96F3-0DCC8F4CA3D6}"/>
                </a:ext>
              </a:extLst>
            </p:cNvPr>
            <p:cNvSpPr/>
            <p:nvPr/>
          </p:nvSpPr>
          <p:spPr>
            <a:xfrm>
              <a:off x="2937275" y="2246363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2BF779-71A1-8E43-A503-01C8E82F8D91}"/>
                </a:ext>
              </a:extLst>
            </p:cNvPr>
            <p:cNvSpPr/>
            <p:nvPr/>
          </p:nvSpPr>
          <p:spPr>
            <a:xfrm>
              <a:off x="2937275" y="2524114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1EC078-CC77-DB42-94C8-685B5C4AC4ED}"/>
                </a:ext>
              </a:extLst>
            </p:cNvPr>
            <p:cNvSpPr/>
            <p:nvPr/>
          </p:nvSpPr>
          <p:spPr>
            <a:xfrm>
              <a:off x="2926858" y="2800186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CDBE22-2D21-874C-B831-926EF04D7DE2}"/>
                </a:ext>
              </a:extLst>
            </p:cNvPr>
            <p:cNvSpPr/>
            <p:nvPr/>
          </p:nvSpPr>
          <p:spPr>
            <a:xfrm>
              <a:off x="2926858" y="3066921"/>
              <a:ext cx="316208" cy="187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EACD353-C541-7F46-B585-E54385025015}"/>
              </a:ext>
            </a:extLst>
          </p:cNvPr>
          <p:cNvSpPr/>
          <p:nvPr/>
        </p:nvSpPr>
        <p:spPr>
          <a:xfrm>
            <a:off x="5886975" y="1736760"/>
            <a:ext cx="2937086" cy="1923580"/>
          </a:xfrm>
          <a:prstGeom prst="roundRect">
            <a:avLst>
              <a:gd name="adj" fmla="val 693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CH" sz="2400" b="1" dirty="0">
                <a:latin typeface="Corbel" panose="020B0503020204020204" pitchFamily="34" charset="0"/>
              </a:rPr>
              <a:t>Space-Efficient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07A3403-E79A-9942-9A79-C1C5EF0A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05" y="1859336"/>
            <a:ext cx="2530426" cy="1311155"/>
          </a:xfrm>
          <a:prstGeom prst="rect">
            <a:avLst/>
          </a:prstGeom>
        </p:spPr>
      </p:pic>
      <p:pic>
        <p:nvPicPr>
          <p:cNvPr id="56" name="Graphic 55" descr="Close">
            <a:extLst>
              <a:ext uri="{FF2B5EF4-FFF2-40B4-BE49-F238E27FC236}">
                <a16:creationId xmlns:a16="http://schemas.microsoft.com/office/drawing/2014/main" id="{4AC082D6-EF30-9C43-928D-823B1F0B8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9956" y="3753022"/>
            <a:ext cx="449537" cy="46166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953263E-5E48-9C4F-8105-884635B17C7C}"/>
              </a:ext>
            </a:extLst>
          </p:cNvPr>
          <p:cNvSpPr txBox="1"/>
          <p:nvPr/>
        </p:nvSpPr>
        <p:spPr>
          <a:xfrm>
            <a:off x="5409493" y="3645300"/>
            <a:ext cx="3414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900" b="1" i="1" dirty="0">
                <a:solidFill>
                  <a:srgbClr val="C00000"/>
                </a:solidFill>
                <a:latin typeface="Corbel" panose="020B0503020204020204" pitchFamily="34" charset="0"/>
              </a:rPr>
              <a:t>Inefficient inside the SSD </a:t>
            </a:r>
          </a:p>
          <a:p>
            <a:r>
              <a:rPr lang="en-CH" sz="1900" b="1" i="1" dirty="0">
                <a:solidFill>
                  <a:srgbClr val="C00000"/>
                </a:solidFill>
                <a:latin typeface="Corbel" panose="020B0503020204020204" pitchFamily="34" charset="0"/>
              </a:rPr>
              <a:t>due to long NAND flash latency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0E28F52-A63A-F949-A2FA-46FDA17854AA}"/>
              </a:ext>
            </a:extLst>
          </p:cNvPr>
          <p:cNvCxnSpPr>
            <a:cxnSpLocks/>
          </p:cNvCxnSpPr>
          <p:nvPr/>
        </p:nvCxnSpPr>
        <p:spPr>
          <a:xfrm>
            <a:off x="352927" y="4669552"/>
            <a:ext cx="8471134" cy="0"/>
          </a:xfrm>
          <a:prstGeom prst="line">
            <a:avLst/>
          </a:prstGeom>
          <a:ln w="44450" cmpd="sng">
            <a:solidFill>
              <a:srgbClr val="629C3B"/>
            </a:solidFill>
            <a:prstDash val="solid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C6244A4-C702-8B4C-9657-770DC6C9676E}"/>
              </a:ext>
            </a:extLst>
          </p:cNvPr>
          <p:cNvSpPr txBox="1"/>
          <p:nvPr/>
        </p:nvSpPr>
        <p:spPr>
          <a:xfrm>
            <a:off x="374394" y="4737525"/>
            <a:ext cx="18160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2"/>
                </a:solidFill>
              </a:rPr>
              <a:t>7.5x</a:t>
            </a:r>
            <a:r>
              <a:rPr lang="en-CH" sz="2400" b="1" dirty="0">
                <a:solidFill>
                  <a:schemeClr val="accent2"/>
                </a:solidFill>
                <a:latin typeface="Corbel" panose="020B0503020204020204" pitchFamily="34" charset="0"/>
              </a:rPr>
              <a:t> Smaller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1DD026D-D46B-4647-988B-E6FDF21F6376}"/>
              </a:ext>
            </a:extLst>
          </p:cNvPr>
          <p:cNvSpPr txBox="1"/>
          <p:nvPr/>
        </p:nvSpPr>
        <p:spPr>
          <a:xfrm>
            <a:off x="7104299" y="4768367"/>
            <a:ext cx="18160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5"/>
                </a:solidFill>
              </a:rPr>
              <a:t>2.1× </a:t>
            </a:r>
            <a:r>
              <a:rPr lang="en-CH" sz="2400" b="1" dirty="0">
                <a:solidFill>
                  <a:schemeClr val="accent5"/>
                </a:solidFill>
                <a:latin typeface="Corbel" panose="020B0503020204020204" pitchFamily="34" charset="0"/>
              </a:rPr>
              <a:t>Larger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E9F01-C889-0F4B-9343-0635F415472D}"/>
              </a:ext>
            </a:extLst>
          </p:cNvPr>
          <p:cNvSpPr txBox="1"/>
          <p:nvPr/>
        </p:nvSpPr>
        <p:spPr>
          <a:xfrm>
            <a:off x="4138863" y="4387649"/>
            <a:ext cx="328217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CH" sz="2400" b="1" dirty="0">
                <a:solidFill>
                  <a:srgbClr val="629C3B"/>
                </a:solidFill>
                <a:latin typeface="Corbel" panose="020B0503020204020204" pitchFamily="34" charset="0"/>
              </a:rPr>
              <a:t>K-mer Sketch Streaming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AC0BC5-8EFD-8842-9427-27BE409F11E3}"/>
              </a:ext>
            </a:extLst>
          </p:cNvPr>
          <p:cNvCxnSpPr>
            <a:cxnSpLocks/>
          </p:cNvCxnSpPr>
          <p:nvPr/>
        </p:nvCxnSpPr>
        <p:spPr>
          <a:xfrm>
            <a:off x="385011" y="2469965"/>
            <a:ext cx="0" cy="277735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66561C-C8D4-BA4A-90EC-F28548CB23E7}"/>
              </a:ext>
            </a:extLst>
          </p:cNvPr>
          <p:cNvCxnSpPr>
            <a:cxnSpLocks/>
          </p:cNvCxnSpPr>
          <p:nvPr/>
        </p:nvCxnSpPr>
        <p:spPr>
          <a:xfrm>
            <a:off x="8795228" y="2469965"/>
            <a:ext cx="0" cy="2777351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3601796-FFAF-C441-A25C-62572042DE5D}"/>
              </a:ext>
            </a:extLst>
          </p:cNvPr>
          <p:cNvSpPr/>
          <p:nvPr/>
        </p:nvSpPr>
        <p:spPr>
          <a:xfrm>
            <a:off x="-23885" y="5424851"/>
            <a:ext cx="9160590" cy="917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rgbClr val="629B3C"/>
                </a:solidFill>
                <a:latin typeface="Corbel" panose="020B0503020204020204" pitchFamily="34" charset="0"/>
              </a:rPr>
              <a:t>K-mer Sketch Streaming is m</a:t>
            </a:r>
            <a:r>
              <a:rPr lang="en-GB" sz="2300" b="1" i="1" dirty="0">
                <a:solidFill>
                  <a:srgbClr val="629B3C"/>
                </a:solidFill>
                <a:effectLst/>
                <a:latin typeface="Corbel" panose="020B0503020204020204" pitchFamily="34" charset="0"/>
              </a:rPr>
              <a:t>uch more suitable for in-storage processing</a:t>
            </a:r>
          </a:p>
          <a:p>
            <a:pPr algn="ctr"/>
            <a:r>
              <a:rPr lang="en-GB" sz="2300" b="1" i="1" dirty="0">
                <a:solidFill>
                  <a:srgbClr val="629B3C"/>
                </a:solidFill>
                <a:effectLst/>
                <a:latin typeface="Corbel" panose="020B0503020204020204" pitchFamily="34" charset="0"/>
              </a:rPr>
              <a:t> due to its streaming accesses</a:t>
            </a:r>
            <a:endParaRPr lang="en-GB" sz="2300" b="1" i="1" dirty="0">
              <a:solidFill>
                <a:srgbClr val="629B3C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402173-5118-7447-8874-31A7C4811AA1}"/>
              </a:ext>
            </a:extLst>
          </p:cNvPr>
          <p:cNvSpPr/>
          <p:nvPr/>
        </p:nvSpPr>
        <p:spPr>
          <a:xfrm>
            <a:off x="0" y="948604"/>
            <a:ext cx="9144000" cy="3862056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7A8A9A-FECA-354D-BCEE-B5EDE4650952}"/>
              </a:ext>
            </a:extLst>
          </p:cNvPr>
          <p:cNvSpPr/>
          <p:nvPr/>
        </p:nvSpPr>
        <p:spPr>
          <a:xfrm>
            <a:off x="0" y="2342192"/>
            <a:ext cx="9144000" cy="1256288"/>
          </a:xfrm>
          <a:prstGeom prst="rect">
            <a:avLst/>
          </a:prstGeom>
          <a:solidFill>
            <a:srgbClr val="C3B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Design details are in the paper</a:t>
            </a:r>
            <a:endParaRPr lang="en-GB" sz="2400" b="1" dirty="0">
              <a:solidFill>
                <a:srgbClr val="22AE9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9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F7EB43E-EE17-9D4C-BE84-79D85C07DA9E}"/>
              </a:ext>
            </a:extLst>
          </p:cNvPr>
          <p:cNvSpPr/>
          <p:nvPr/>
        </p:nvSpPr>
        <p:spPr>
          <a:xfrm>
            <a:off x="6995609" y="4427557"/>
            <a:ext cx="1293890" cy="142811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DCAFAD-4F22-1D44-AB7D-B0307886E13A}"/>
              </a:ext>
            </a:extLst>
          </p:cNvPr>
          <p:cNvSpPr/>
          <p:nvPr/>
        </p:nvSpPr>
        <p:spPr>
          <a:xfrm>
            <a:off x="3841955" y="5483747"/>
            <a:ext cx="1248215" cy="13023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FBA060-FB68-C54E-AE81-11A234DF0199}"/>
              </a:ext>
            </a:extLst>
          </p:cNvPr>
          <p:cNvSpPr/>
          <p:nvPr/>
        </p:nvSpPr>
        <p:spPr>
          <a:xfrm>
            <a:off x="688301" y="4550420"/>
            <a:ext cx="1248215" cy="13023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09F1D-7D81-7F49-9965-98F0A6A9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is Metagenomics?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4E4A-3250-EF47-8C82-506486DE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55137"/>
            <a:ext cx="8798061" cy="8976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i="1" u="sng" dirty="0">
                <a:solidFill>
                  <a:srgbClr val="AE8207"/>
                </a:solidFill>
              </a:rPr>
              <a:t>Metagenomics</a:t>
            </a:r>
            <a:r>
              <a:rPr lang="en-GB" sz="2400" b="1" i="1" dirty="0">
                <a:solidFill>
                  <a:srgbClr val="AE8207"/>
                </a:solidFill>
              </a:rPr>
              <a:t>: </a:t>
            </a:r>
            <a:r>
              <a:rPr lang="en-GB" sz="2400" dirty="0"/>
              <a:t>Study of genome sequences of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diverse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organisms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   within a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shared environment </a:t>
            </a:r>
            <a:r>
              <a:rPr lang="en-GB" sz="2400" dirty="0"/>
              <a:t>(e.g., blood, ocean, soil)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AE8207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CC816F-0A97-124F-83D3-3B57B00EDDA3}"/>
              </a:ext>
            </a:extLst>
          </p:cNvPr>
          <p:cNvSpPr/>
          <p:nvPr/>
        </p:nvSpPr>
        <p:spPr>
          <a:xfrm>
            <a:off x="3295185" y="1690297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22564-9A47-1046-889B-692B495A38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16815" y="1938301"/>
            <a:ext cx="1093541" cy="1093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69063-BE34-814A-B1BA-AE48468433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1848" y="2561014"/>
            <a:ext cx="979417" cy="979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A66250-0E5E-3D4A-B80C-F2FCF74B66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8365" y="1913845"/>
            <a:ext cx="1142452" cy="11424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9C8773-2DB6-9546-9D6C-7E75943773FA}"/>
              </a:ext>
            </a:extLst>
          </p:cNvPr>
          <p:cNvSpPr txBox="1">
            <a:spLocks/>
          </p:cNvSpPr>
          <p:nvPr/>
        </p:nvSpPr>
        <p:spPr>
          <a:xfrm>
            <a:off x="189560" y="3703466"/>
            <a:ext cx="8798061" cy="1302331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>
                <a:solidFill>
                  <a:srgbClr val="629B3C"/>
                </a:solidFill>
              </a:rPr>
              <a:t>Overcomes the limitations of traditional genomics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/>
              <a:t>Bypasses the need for culturing individual species in isolation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D804F-1B59-214F-8D88-C35C5BD19D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95185" y="4532783"/>
            <a:ext cx="1093541" cy="1093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76E46-9CD7-244D-AF2D-5C7AF23542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30218" y="5155496"/>
            <a:ext cx="979417" cy="979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79D66F-A4AB-7243-AF0F-1D552E5EDA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6735" y="4508327"/>
            <a:ext cx="1142452" cy="114245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C5A66-8A9C-854D-B36A-E0E3D8BE0169}"/>
              </a:ext>
            </a:extLst>
          </p:cNvPr>
          <p:cNvGrpSpPr/>
          <p:nvPr/>
        </p:nvGrpSpPr>
        <p:grpSpPr>
          <a:xfrm>
            <a:off x="854501" y="4588488"/>
            <a:ext cx="7260148" cy="2030697"/>
            <a:chOff x="854501" y="4588488"/>
            <a:chExt cx="7260148" cy="2030697"/>
          </a:xfrm>
        </p:grpSpPr>
        <p:pic>
          <p:nvPicPr>
            <p:cNvPr id="17" name="Graphic 16" descr="Close">
              <a:extLst>
                <a:ext uri="{FF2B5EF4-FFF2-40B4-BE49-F238E27FC236}">
                  <a16:creationId xmlns:a16="http://schemas.microsoft.com/office/drawing/2014/main" id="{0DC7D015-89A1-7C4A-A212-9D44353EE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4501" y="4730803"/>
              <a:ext cx="944191" cy="944191"/>
            </a:xfrm>
            <a:prstGeom prst="rect">
              <a:avLst/>
            </a:prstGeom>
          </p:spPr>
        </p:pic>
        <p:pic>
          <p:nvPicPr>
            <p:cNvPr id="18" name="Graphic 17" descr="Close">
              <a:extLst>
                <a:ext uri="{FF2B5EF4-FFF2-40B4-BE49-F238E27FC236}">
                  <a16:creationId xmlns:a16="http://schemas.microsoft.com/office/drawing/2014/main" id="{2B136CDC-F947-9B45-B846-3C0225EAB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16269" y="5674994"/>
              <a:ext cx="944191" cy="944191"/>
            </a:xfrm>
            <a:prstGeom prst="rect">
              <a:avLst/>
            </a:prstGeom>
          </p:spPr>
        </p:pic>
        <p:pic>
          <p:nvPicPr>
            <p:cNvPr id="19" name="Graphic 18" descr="Close">
              <a:extLst>
                <a:ext uri="{FF2B5EF4-FFF2-40B4-BE49-F238E27FC236}">
                  <a16:creationId xmlns:a16="http://schemas.microsoft.com/office/drawing/2014/main" id="{E4637C8E-9CA3-1B4A-B564-614AE5A43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0458" y="4588488"/>
              <a:ext cx="944191" cy="944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5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5781 0.0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108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-0.01088 L 0.31476 0.0141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2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393 L 0.00417 0.0754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35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3" grpId="0" uiExpand="1" build="p"/>
      <p:bldP spid="7" grpId="0" animBg="1"/>
      <p:bldP spid="8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</a:t>
            </a:r>
            <a:r>
              <a:rPr lang="en-CH" dirty="0">
                <a:latin typeface="+mn-lt"/>
              </a:rPr>
              <a:t>3</a:t>
            </a:r>
            <a:endParaRPr lang="en-CH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A large database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containing information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on </a:t>
              </a:r>
              <a:r>
                <a:rPr lang="en-US" sz="2000" b="1" dirty="0">
                  <a:solidFill>
                    <a:srgbClr val="C00000"/>
                  </a:solidFill>
                  <a:latin typeface="Corbel" panose="020B0503020204020204" pitchFamily="34" charset="0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Metagenomic sample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with species that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are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not known </a:t>
            </a: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atin typeface="Corbel" panose="020B05030202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0486B36E-F3A5-5648-BE55-42FA957396D3}"/>
              </a:ext>
            </a:extLst>
          </p:cNvPr>
          <p:cNvCxnSpPr>
            <a:cxnSpLocks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470621-849D-494C-A0FE-F70C6A9F3221}"/>
              </a:ext>
            </a:extLst>
          </p:cNvPr>
          <p:cNvGrpSpPr/>
          <p:nvPr/>
        </p:nvGrpSpPr>
        <p:grpSpPr>
          <a:xfrm>
            <a:off x="2785555" y="837834"/>
            <a:ext cx="4384326" cy="1497560"/>
            <a:chOff x="2785555" y="837834"/>
            <a:chExt cx="4384326" cy="149756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FC74F1-D7D6-004C-9A0D-339AD5F6B1BA}"/>
                </a:ext>
              </a:extLst>
            </p:cNvPr>
            <p:cNvSpPr/>
            <p:nvPr/>
          </p:nvSpPr>
          <p:spPr>
            <a:xfrm>
              <a:off x="3183315" y="902919"/>
              <a:ext cx="3986566" cy="14324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0E83524F-D1AE-5146-B046-26D6C429D551}"/>
                </a:ext>
              </a:extLst>
            </p:cNvPr>
            <p:cNvSpPr/>
            <p:nvPr/>
          </p:nvSpPr>
          <p:spPr>
            <a:xfrm>
              <a:off x="3305590" y="1306940"/>
              <a:ext cx="1948977" cy="669551"/>
            </a:xfrm>
            <a:prstGeom prst="roundRect">
              <a:avLst>
                <a:gd name="adj" fmla="val 8025"/>
              </a:avLst>
            </a:prstGeom>
            <a:solidFill>
              <a:srgbClr val="1982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2000" b="1" dirty="0">
                  <a:latin typeface="Corbel" panose="020B0503020204020204" pitchFamily="34" charset="0"/>
                </a:rPr>
                <a:t>Preparation </a:t>
              </a:r>
            </a:p>
            <a:p>
              <a:pPr algn="ctr"/>
              <a:r>
                <a:rPr lang="en-GB" sz="2000" b="1" dirty="0">
                  <a:latin typeface="Corbel" panose="020B0503020204020204" pitchFamily="34" charset="0"/>
                </a:rPr>
                <a:t>of </a:t>
              </a:r>
              <a:r>
                <a:rPr lang="en-CH" sz="2000" b="1" dirty="0">
                  <a:latin typeface="Corbel" panose="020B0503020204020204" pitchFamily="34" charset="0"/>
                </a:rPr>
                <a:t>Input Queries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257DF42-242B-494C-A19C-DD02A2CE9086}"/>
                </a:ext>
              </a:extLst>
            </p:cNvPr>
            <p:cNvGrpSpPr/>
            <p:nvPr/>
          </p:nvGrpSpPr>
          <p:grpSpPr>
            <a:xfrm>
              <a:off x="5449487" y="888858"/>
              <a:ext cx="1566110" cy="1417511"/>
              <a:chOff x="3141770" y="1630562"/>
              <a:chExt cx="1566110" cy="1417511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B554566-2B3B-664E-9EF8-BCC331174B96}"/>
                  </a:ext>
                </a:extLst>
              </p:cNvPr>
              <p:cNvGrpSpPr/>
              <p:nvPr/>
            </p:nvGrpSpPr>
            <p:grpSpPr>
              <a:xfrm>
                <a:off x="3141770" y="1630562"/>
                <a:ext cx="1501047" cy="1417511"/>
                <a:chOff x="3294003" y="1331203"/>
                <a:chExt cx="1501047" cy="1417511"/>
              </a:xfrm>
            </p:grpSpPr>
            <p:sp>
              <p:nvSpPr>
                <p:cNvPr id="42" name="Left Brace 41">
                  <a:extLst>
                    <a:ext uri="{FF2B5EF4-FFF2-40B4-BE49-F238E27FC236}">
                      <a16:creationId xmlns:a16="http://schemas.microsoft.com/office/drawing/2014/main" id="{34F39EAB-9D04-E24D-A5BA-7FE029F24424}"/>
                    </a:ext>
                  </a:extLst>
                </p:cNvPr>
                <p:cNvSpPr/>
                <p:nvPr/>
              </p:nvSpPr>
              <p:spPr>
                <a:xfrm>
                  <a:off x="3819479" y="1396616"/>
                  <a:ext cx="157183" cy="1273306"/>
                </a:xfrm>
                <a:prstGeom prst="leftBrac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H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D4B06CC-8B52-D040-A34E-1E24E09E70C4}"/>
                    </a:ext>
                  </a:extLst>
                </p:cNvPr>
                <p:cNvSpPr txBox="1"/>
                <p:nvPr/>
              </p:nvSpPr>
              <p:spPr>
                <a:xfrm rot="16200000">
                  <a:off x="2923737" y="1701469"/>
                  <a:ext cx="1331463" cy="59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Query 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CH" dirty="0">
                      <a:latin typeface="Corbel" panose="020B0503020204020204" pitchFamily="34" charset="0"/>
                    </a:rPr>
                    <a:t>K-mer</a:t>
                  </a:r>
                  <a:r>
                    <a:rPr lang="en-US" dirty="0">
                      <a:latin typeface="Corbel" panose="020B0503020204020204" pitchFamily="34" charset="0"/>
                    </a:rPr>
                    <a:t>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AE8CD6A-FE89-804E-9106-9C0E4EB2DF1F}"/>
                    </a:ext>
                  </a:extLst>
                </p:cNvPr>
                <p:cNvSpPr txBox="1"/>
                <p:nvPr/>
              </p:nvSpPr>
              <p:spPr>
                <a:xfrm>
                  <a:off x="4550435" y="2348604"/>
                  <a:ext cx="2446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Corbel" panose="020B0503020204020204" pitchFamily="34" charset="0"/>
                    </a:rPr>
                    <a:t>…</a:t>
                  </a:r>
                  <a:endParaRPr lang="en-CH" sz="2000" dirty="0"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0B2752C-9359-DA49-AE26-6C3D46C13A6D}"/>
                  </a:ext>
                </a:extLst>
              </p:cNvPr>
              <p:cNvGrpSpPr/>
              <p:nvPr/>
            </p:nvGrpSpPr>
            <p:grpSpPr>
              <a:xfrm>
                <a:off x="3821530" y="1735182"/>
                <a:ext cx="886350" cy="978451"/>
                <a:chOff x="1678724" y="2023347"/>
                <a:chExt cx="1007267" cy="978451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60DC3EA-5B9A-E747-8E69-18C10647080F}"/>
                    </a:ext>
                  </a:extLst>
                </p:cNvPr>
                <p:cNvSpPr/>
                <p:nvPr/>
              </p:nvSpPr>
              <p:spPr>
                <a:xfrm>
                  <a:off x="1678724" y="2023347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57D6DDF-B576-E640-BA02-CCDDCDEE4683}"/>
                    </a:ext>
                  </a:extLst>
                </p:cNvPr>
                <p:cNvSpPr/>
                <p:nvPr/>
              </p:nvSpPr>
              <p:spPr>
                <a:xfrm>
                  <a:off x="1853406" y="2415581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endPara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0CE7C62-6FCE-FF40-AD6D-69C30A519E29}"/>
                    </a:ext>
                  </a:extLst>
                </p:cNvPr>
                <p:cNvSpPr/>
                <p:nvPr/>
              </p:nvSpPr>
              <p:spPr>
                <a:xfrm>
                  <a:off x="1980330" y="2793453"/>
                  <a:ext cx="705661" cy="208345"/>
                </a:xfrm>
                <a:prstGeom prst="rect">
                  <a:avLst/>
                </a:prstGeom>
                <a:solidFill>
                  <a:srgbClr val="F8F3E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bIns="468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C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63DBE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A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7A042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T</a:t>
                  </a:r>
                  <a:r>
                    <a:rPr kumimoji="0" lang="en-CH" sz="15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B9BD5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G</a:t>
                  </a:r>
                </a:p>
              </p:txBody>
            </p:sp>
          </p:grp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4CCC2E9-16E2-7A44-AB37-4B273934DA95}"/>
                </a:ext>
              </a:extLst>
            </p:cNvPr>
            <p:cNvCxnSpPr>
              <a:cxnSpLocks/>
            </p:cNvCxnSpPr>
            <p:nvPr/>
          </p:nvCxnSpPr>
          <p:spPr>
            <a:xfrm>
              <a:off x="5246916" y="1636485"/>
              <a:ext cx="251999" cy="0"/>
            </a:xfrm>
            <a:prstGeom prst="straightConnector1">
              <a:avLst/>
            </a:prstGeom>
            <a:ln w="38100">
              <a:solidFill>
                <a:srgbClr val="1982C3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5AC4E35-E94C-C141-A92A-FF44708D3071}"/>
                </a:ext>
              </a:extLst>
            </p:cNvPr>
            <p:cNvSpPr/>
            <p:nvPr/>
          </p:nvSpPr>
          <p:spPr>
            <a:xfrm>
              <a:off x="3183315" y="902919"/>
              <a:ext cx="3986566" cy="1403450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CF9045C0-A825-324B-9DB2-FBDE0FDFBD5C}"/>
                </a:ext>
              </a:extLst>
            </p:cNvPr>
            <p:cNvSpPr/>
            <p:nvPr/>
          </p:nvSpPr>
          <p:spPr>
            <a:xfrm>
              <a:off x="2785555" y="837834"/>
              <a:ext cx="1160946" cy="386703"/>
            </a:xfrm>
            <a:prstGeom prst="roundRect">
              <a:avLst>
                <a:gd name="adj" fmla="val 34566"/>
              </a:avLst>
            </a:prstGeom>
            <a:solidFill>
              <a:srgbClr val="06436E"/>
            </a:solidFill>
            <a:ln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i="1" dirty="0">
                  <a:solidFill>
                    <a:schemeClr val="bg1"/>
                  </a:solidFill>
                  <a:latin typeface="Corbel" panose="020B0503020204020204" pitchFamily="34" charset="0"/>
                </a:rPr>
                <a:t>Step </a:t>
              </a:r>
              <a:r>
                <a:rPr lang="en-CH" sz="2400" b="1" i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1CADA0-D6FE-6944-BCD2-7CB5A1C8CF00}"/>
              </a:ext>
            </a:extLst>
          </p:cNvPr>
          <p:cNvGrpSpPr/>
          <p:nvPr/>
        </p:nvGrpSpPr>
        <p:grpSpPr>
          <a:xfrm>
            <a:off x="3396476" y="2480301"/>
            <a:ext cx="5242816" cy="2038379"/>
            <a:chOff x="3396476" y="2480301"/>
            <a:chExt cx="5242816" cy="203837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76DA14E-A896-534D-8084-B859E5C22444}"/>
                </a:ext>
              </a:extLst>
            </p:cNvPr>
            <p:cNvSpPr/>
            <p:nvPr/>
          </p:nvSpPr>
          <p:spPr>
            <a:xfrm>
              <a:off x="3811343" y="2534582"/>
              <a:ext cx="4578895" cy="1959589"/>
            </a:xfrm>
            <a:prstGeom prst="rect">
              <a:avLst/>
            </a:prstGeom>
            <a:solidFill>
              <a:srgbClr val="FAE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EA047C92-00C3-B249-B8A9-DA556AB1591B}"/>
                </a:ext>
              </a:extLst>
            </p:cNvPr>
            <p:cNvSpPr/>
            <p:nvPr/>
          </p:nvSpPr>
          <p:spPr>
            <a:xfrm>
              <a:off x="3934912" y="3145377"/>
              <a:ext cx="2065855" cy="737999"/>
            </a:xfrm>
            <a:prstGeom prst="roundRect">
              <a:avLst>
                <a:gd name="adj" fmla="val 8025"/>
              </a:avLst>
            </a:prstGeom>
            <a:solidFill>
              <a:srgbClr val="C81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latin typeface="Corbel" panose="020B0503020204020204" pitchFamily="34" charset="0"/>
                </a:rPr>
                <a:t>Presence/Absence Identification</a:t>
              </a:r>
              <a:endParaRPr lang="en-CH" sz="2000" b="1" dirty="0">
                <a:latin typeface="Corbel" panose="020B0503020204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C7AE664-EB47-6F4E-987C-0C561866EB95}"/>
                </a:ext>
              </a:extLst>
            </p:cNvPr>
            <p:cNvGrpSpPr/>
            <p:nvPr/>
          </p:nvGrpSpPr>
          <p:grpSpPr>
            <a:xfrm>
              <a:off x="6372024" y="2606099"/>
              <a:ext cx="2267268" cy="1882173"/>
              <a:chOff x="5032700" y="1554591"/>
              <a:chExt cx="2267268" cy="1882173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5C344D7-A8FE-844D-8309-E25D27455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32701" y="1554591"/>
                <a:ext cx="617134" cy="617134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5435414-8AC3-F74B-888D-9FD16C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2700" y="2210884"/>
                <a:ext cx="552729" cy="552729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6399998-2DEC-CC46-8FB0-923398807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1982C3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32701" y="2792027"/>
                <a:ext cx="644737" cy="644737"/>
              </a:xfrm>
              <a:prstGeom prst="rect">
                <a:avLst/>
              </a:prstGeom>
              <a:effectLst>
                <a:glow rad="25400">
                  <a:schemeClr val="bg1">
                    <a:alpha val="88250"/>
                  </a:schemeClr>
                </a:glow>
              </a:effectLst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95132CE-9F5D-3444-B0EC-27339CB8C19E}"/>
                  </a:ext>
                </a:extLst>
              </p:cNvPr>
              <p:cNvSpPr txBox="1"/>
              <p:nvPr/>
            </p:nvSpPr>
            <p:spPr>
              <a:xfrm>
                <a:off x="5567969" y="1676971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548235"/>
                    </a:solidFill>
                    <a:latin typeface="Corbel" panose="020B0503020204020204" pitchFamily="34" charset="0"/>
                  </a:rPr>
                  <a:t>V. cholerae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D4FCA09-E660-F14A-974A-6D849D721B8B}"/>
                  </a:ext>
                </a:extLst>
              </p:cNvPr>
              <p:cNvSpPr txBox="1"/>
              <p:nvPr/>
            </p:nvSpPr>
            <p:spPr>
              <a:xfrm>
                <a:off x="5604503" y="2936064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6A9AC2"/>
                    </a:solidFill>
                    <a:latin typeface="Corbel" panose="020B0503020204020204" pitchFamily="34" charset="0"/>
                  </a:rPr>
                  <a:t>E. coli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7FAF4B2-8CBC-074D-9ED2-0061A15663E8}"/>
                  </a:ext>
                </a:extLst>
              </p:cNvPr>
              <p:cNvSpPr txBox="1"/>
              <p:nvPr/>
            </p:nvSpPr>
            <p:spPr>
              <a:xfrm>
                <a:off x="5586604" y="2310900"/>
                <a:ext cx="1695465" cy="319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E06161"/>
                    </a:solidFill>
                    <a:latin typeface="Corbel" panose="020B0503020204020204" pitchFamily="34" charset="0"/>
                  </a:rPr>
                  <a:t>SARS-CoV-2</a:t>
                </a: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C4E4EB7-05D8-5D49-A1D6-EA5979E4291E}"/>
                </a:ext>
              </a:extLst>
            </p:cNvPr>
            <p:cNvCxnSpPr>
              <a:cxnSpLocks/>
            </p:cNvCxnSpPr>
            <p:nvPr/>
          </p:nvCxnSpPr>
          <p:spPr>
            <a:xfrm>
              <a:off x="5990142" y="3503159"/>
              <a:ext cx="251999" cy="0"/>
            </a:xfrm>
            <a:prstGeom prst="straightConnector1">
              <a:avLst/>
            </a:prstGeom>
            <a:ln w="38100">
              <a:solidFill>
                <a:srgbClr val="C813BD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A33AD54-B1E5-FE4A-BFF7-80AABBA4554E}"/>
                </a:ext>
              </a:extLst>
            </p:cNvPr>
            <p:cNvSpPr/>
            <p:nvPr/>
          </p:nvSpPr>
          <p:spPr>
            <a:xfrm>
              <a:off x="3821380" y="2550652"/>
              <a:ext cx="4568857" cy="1968028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872217B-7440-A042-8907-FFBB92E623AD}"/>
                </a:ext>
              </a:extLst>
            </p:cNvPr>
            <p:cNvSpPr/>
            <p:nvPr/>
          </p:nvSpPr>
          <p:spPr>
            <a:xfrm>
              <a:off x="3396476" y="2480301"/>
              <a:ext cx="1160946" cy="386703"/>
            </a:xfrm>
            <a:prstGeom prst="roundRect">
              <a:avLst>
                <a:gd name="adj" fmla="val 34566"/>
              </a:avLst>
            </a:prstGeom>
            <a:solidFill>
              <a:srgbClr val="06436E"/>
            </a:solidFill>
            <a:ln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i="1" dirty="0">
                  <a:solidFill>
                    <a:schemeClr val="bg1"/>
                  </a:solidFill>
                  <a:latin typeface="Corbel" panose="020B0503020204020204" pitchFamily="34" charset="0"/>
                </a:rPr>
                <a:t>Step </a:t>
              </a:r>
              <a:r>
                <a:rPr lang="en-CH" sz="2400" b="1" i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100FD-2867-8744-B89B-BE6AD87BCD3D}"/>
              </a:ext>
            </a:extLst>
          </p:cNvPr>
          <p:cNvGrpSpPr/>
          <p:nvPr/>
        </p:nvGrpSpPr>
        <p:grpSpPr>
          <a:xfrm>
            <a:off x="4079097" y="3433043"/>
            <a:ext cx="4874906" cy="2951192"/>
            <a:chOff x="4079097" y="3433043"/>
            <a:chExt cx="4874906" cy="2951192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A96DD3A-84C2-D242-B89B-E3DA7E4DB7BA}"/>
                </a:ext>
              </a:extLst>
            </p:cNvPr>
            <p:cNvSpPr/>
            <p:nvPr/>
          </p:nvSpPr>
          <p:spPr>
            <a:xfrm>
              <a:off x="4510507" y="4742378"/>
              <a:ext cx="4411386" cy="16418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1906667-7480-0C41-9E21-A0E049CD49CF}"/>
                </a:ext>
              </a:extLst>
            </p:cNvPr>
            <p:cNvSpPr/>
            <p:nvPr/>
          </p:nvSpPr>
          <p:spPr>
            <a:xfrm>
              <a:off x="4636306" y="5194307"/>
              <a:ext cx="2065855" cy="737999"/>
            </a:xfrm>
            <a:prstGeom prst="roundRect">
              <a:avLst>
                <a:gd name="adj" fmla="val 802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latin typeface="Corbel" panose="020B0503020204020204" pitchFamily="34" charset="0"/>
                </a:rPr>
                <a:t>Abundance</a:t>
              </a:r>
            </a:p>
            <a:p>
              <a:pPr algn="ctr"/>
              <a:r>
                <a:rPr lang="en-US" sz="2000" b="1" dirty="0">
                  <a:latin typeface="Corbel" panose="020B0503020204020204" pitchFamily="34" charset="0"/>
                </a:rPr>
                <a:t>Estimation</a:t>
              </a:r>
              <a:endParaRPr lang="en-CH" sz="2000" b="1" dirty="0">
                <a:latin typeface="Corbel" panose="020B0503020204020204" pitchFamily="34" charset="0"/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6D51578-F8E1-2049-B1DF-A012B54DF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0875" y="5561906"/>
              <a:ext cx="381221" cy="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4259C6EC-FBC7-F940-AE9D-DEEE3170479E}"/>
                </a:ext>
              </a:extLst>
            </p:cNvPr>
            <p:cNvSpPr/>
            <p:nvPr/>
          </p:nvSpPr>
          <p:spPr>
            <a:xfrm>
              <a:off x="4491772" y="4740519"/>
              <a:ext cx="4462231" cy="1634755"/>
            </a:xfrm>
            <a:prstGeom prst="roundRect">
              <a:avLst>
                <a:gd name="adj" fmla="val 4402"/>
              </a:avLst>
            </a:prstGeom>
            <a:noFill/>
            <a:ln w="57150"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170220D-5C1C-564E-83E5-2DC750C93B8C}"/>
                </a:ext>
              </a:extLst>
            </p:cNvPr>
            <p:cNvGrpSpPr/>
            <p:nvPr/>
          </p:nvGrpSpPr>
          <p:grpSpPr>
            <a:xfrm>
              <a:off x="7027791" y="3433043"/>
              <a:ext cx="1926212" cy="2917722"/>
              <a:chOff x="7022802" y="1248355"/>
              <a:chExt cx="1926212" cy="2917722"/>
            </a:xfrm>
          </p:grpSpPr>
          <p:graphicFrame>
            <p:nvGraphicFramePr>
              <p:cNvPr id="86" name="Chart 85">
                <a:extLst>
                  <a:ext uri="{FF2B5EF4-FFF2-40B4-BE49-F238E27FC236}">
                    <a16:creationId xmlns:a16="http://schemas.microsoft.com/office/drawing/2014/main" id="{3F0DC2F3-64C6-D34E-A894-60193FF44A7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022802" y="1248355"/>
              <a:ext cx="1926212" cy="29177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3F175264-F4C1-114C-BF76-0BAC895B9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rgbClr val="1982C3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32827" y="3285346"/>
                <a:ext cx="597134" cy="597134"/>
              </a:xfrm>
              <a:prstGeom prst="rect">
                <a:avLst/>
              </a:prstGeom>
              <a:effectLst>
                <a:glow rad="12700">
                  <a:schemeClr val="bg1">
                    <a:alpha val="58833"/>
                  </a:schemeClr>
                </a:glow>
              </a:effectLst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EE23FD3A-14E5-F149-9AE1-7F2A42163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7349" y="2712587"/>
                <a:ext cx="391305" cy="391305"/>
              </a:xfrm>
              <a:prstGeom prst="rect">
                <a:avLst/>
              </a:prstGeom>
              <a:effectLst>
                <a:glow rad="12700">
                  <a:schemeClr val="bg1">
                    <a:alpha val="55000"/>
                  </a:schemeClr>
                </a:glow>
              </a:effectLst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B32C96E9-E2AF-CD43-80A4-CFBAC975B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32868" y="3216184"/>
                <a:ext cx="473603" cy="473603"/>
              </a:xfrm>
              <a:prstGeom prst="rect">
                <a:avLst/>
              </a:prstGeom>
              <a:effectLst>
                <a:glow rad="12700">
                  <a:schemeClr val="bg1">
                    <a:alpha val="58833"/>
                  </a:schemeClr>
                </a:glow>
              </a:effectLst>
            </p:spPr>
          </p:pic>
        </p:grp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54C1E589-8B7D-654E-847C-A314A6EA4511}"/>
                </a:ext>
              </a:extLst>
            </p:cNvPr>
            <p:cNvSpPr/>
            <p:nvPr/>
          </p:nvSpPr>
          <p:spPr>
            <a:xfrm>
              <a:off x="4079097" y="4672965"/>
              <a:ext cx="1160946" cy="386703"/>
            </a:xfrm>
            <a:prstGeom prst="roundRect">
              <a:avLst>
                <a:gd name="adj" fmla="val 34566"/>
              </a:avLst>
            </a:prstGeom>
            <a:solidFill>
              <a:srgbClr val="06436E"/>
            </a:solidFill>
            <a:ln>
              <a:solidFill>
                <a:srgbClr val="0643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i="1" dirty="0">
                  <a:solidFill>
                    <a:schemeClr val="bg1"/>
                  </a:solidFill>
                  <a:latin typeface="Corbel" panose="020B0503020204020204" pitchFamily="34" charset="0"/>
                </a:rPr>
                <a:t>Step </a:t>
              </a:r>
              <a:r>
                <a:rPr lang="en-CH" sz="2400" b="1" i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68067A-CB39-3048-B0C7-4736072D7168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85" name="Content Placeholder 4">
              <a:extLst>
                <a:ext uri="{FF2B5EF4-FFF2-40B4-BE49-F238E27FC236}">
                  <a16:creationId xmlns:a16="http://schemas.microsoft.com/office/drawing/2014/main" id="{1F1A9786-98B9-7E42-B9DC-F999323D6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95" name="Content Placeholder 4">
              <a:extLst>
                <a:ext uri="{FF2B5EF4-FFF2-40B4-BE49-F238E27FC236}">
                  <a16:creationId xmlns:a16="http://schemas.microsoft.com/office/drawing/2014/main" id="{0DCFD3E8-F6F7-2848-AFE7-4FCD9238F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96" name="Content Placeholder 4">
              <a:extLst>
                <a:ext uri="{FF2B5EF4-FFF2-40B4-BE49-F238E27FC236}">
                  <a16:creationId xmlns:a16="http://schemas.microsoft.com/office/drawing/2014/main" id="{02DF2928-C896-C440-B3F8-A2294F337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4392EDD-1E30-BC46-BCCA-BA2930984545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7B8743B-6C00-4349-BB68-523DCF2ED7F1}"/>
              </a:ext>
            </a:extLst>
          </p:cNvPr>
          <p:cNvCxnSpPr>
            <a:cxnSpLocks/>
          </p:cNvCxnSpPr>
          <p:nvPr/>
        </p:nvCxnSpPr>
        <p:spPr>
          <a:xfrm>
            <a:off x="2834235" y="1643870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23CEFAE-95BA-A545-98D3-9ADD849CD6D3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091CDD9F-3BC1-C443-8CA4-464DE1AABF32}"/>
              </a:ext>
            </a:extLst>
          </p:cNvPr>
          <p:cNvSpPr/>
          <p:nvPr/>
        </p:nvSpPr>
        <p:spPr>
          <a:xfrm>
            <a:off x="0" y="2133593"/>
            <a:ext cx="9144000" cy="1256288"/>
          </a:xfrm>
          <a:prstGeom prst="rect">
            <a:avLst/>
          </a:prstGeom>
          <a:solidFill>
            <a:srgbClr val="C3B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Step </a:t>
            </a:r>
            <a:r>
              <a:rPr lang="en-GB" sz="2400" b="1" dirty="0">
                <a:solidFill>
                  <a:schemeClr val="tx1"/>
                </a:solidFill>
              </a:rPr>
              <a:t>3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and MegIS FTL are in the paper</a:t>
            </a:r>
            <a:endParaRPr lang="en-GB" sz="2400" b="1" dirty="0">
              <a:solidFill>
                <a:srgbClr val="22AE9B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orbel" panose="020B0503020204020204" pitchFamily="34" charset="0"/>
              </a:rPr>
              <a:t>MegIS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883052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67408-D0C7-D44C-8CA9-2CF126E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Methodology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E9A6-1332-FE46-8BA5-7AF826E6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" y="782953"/>
            <a:ext cx="8867700" cy="6186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dirty="0">
                <a:solidFill>
                  <a:schemeClr val="accent5"/>
                </a:solidFill>
              </a:rPr>
              <a:t>Performance, Energy, and Power Analysis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800" b="1" dirty="0">
              <a:solidFill>
                <a:srgbClr val="1982C3"/>
              </a:solidFill>
            </a:endParaRPr>
          </a:p>
          <a:p>
            <a:pPr>
              <a:lnSpc>
                <a:spcPct val="100000"/>
              </a:lnSpc>
            </a:pPr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B13176-62EF-0444-8525-9B46C38F6FA9}"/>
              </a:ext>
            </a:extLst>
          </p:cNvPr>
          <p:cNvSpPr txBox="1">
            <a:spLocks/>
          </p:cNvSpPr>
          <p:nvPr/>
        </p:nvSpPr>
        <p:spPr>
          <a:xfrm>
            <a:off x="138150" y="3269789"/>
            <a:ext cx="8867700" cy="16129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rgbClr val="B38606"/>
                </a:solidFill>
              </a:rPr>
              <a:t>Baseline Comparison Points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b="1" dirty="0">
                <a:solidFill>
                  <a:srgbClr val="D6A206"/>
                </a:solidFill>
              </a:rPr>
              <a:t>Performance-optimized software</a:t>
            </a:r>
            <a:r>
              <a:rPr lang="en-GB" sz="2000" dirty="0"/>
              <a:t>, Kraken2 </a:t>
            </a: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</a:rPr>
              <a:t>[Genome Biology’19]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b="1" dirty="0">
                <a:solidFill>
                  <a:srgbClr val="D6A206"/>
                </a:solidFill>
              </a:rPr>
              <a:t>Accuracy-optimized software</a:t>
            </a:r>
            <a:r>
              <a:rPr lang="en-GB" sz="2000" dirty="0"/>
              <a:t>, </a:t>
            </a:r>
            <a:r>
              <a:rPr lang="en-GB" sz="2000" dirty="0" err="1"/>
              <a:t>Metalign</a:t>
            </a:r>
            <a:r>
              <a:rPr lang="en-GB" sz="2000" dirty="0"/>
              <a:t> </a:t>
            </a: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</a:rPr>
              <a:t>[Genome Biology’20]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b="1" dirty="0">
                <a:solidFill>
                  <a:srgbClr val="D6A206"/>
                </a:solidFill>
              </a:rPr>
              <a:t>PIM hardware-accelerated tool </a:t>
            </a:r>
            <a:r>
              <a:rPr lang="en-GB" sz="2000" dirty="0"/>
              <a:t>(using processing-in-memory), Sieve </a:t>
            </a:r>
            <a:r>
              <a:rPr lang="en-GB" sz="2000" i="1" dirty="0">
                <a:solidFill>
                  <a:schemeClr val="accent3">
                    <a:lumMod val="75000"/>
                  </a:schemeClr>
                </a:solidFill>
              </a:rPr>
              <a:t>[ISCA’21]</a:t>
            </a:r>
            <a:endParaRPr lang="en-GB" sz="1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1D9B45-2A07-5C4B-8DA9-83FC78275922}"/>
              </a:ext>
            </a:extLst>
          </p:cNvPr>
          <p:cNvSpPr txBox="1">
            <a:spLocks/>
          </p:cNvSpPr>
          <p:nvPr/>
        </p:nvSpPr>
        <p:spPr>
          <a:xfrm>
            <a:off x="138150" y="5053806"/>
            <a:ext cx="8867700" cy="1612976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GB" sz="2400" b="1" dirty="0">
                <a:solidFill>
                  <a:srgbClr val="C812BD"/>
                </a:solidFill>
              </a:rPr>
              <a:t>SSD Configurations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b="1" dirty="0">
                <a:solidFill>
                  <a:srgbClr val="C174E7"/>
                </a:solidFill>
              </a:rPr>
              <a:t>SSD-C: </a:t>
            </a:r>
            <a:r>
              <a:rPr lang="en-GB" sz="2000" dirty="0"/>
              <a:t>with </a:t>
            </a:r>
            <a:r>
              <a:rPr lang="en-GB" sz="2000" dirty="0">
                <a:solidFill>
                  <a:srgbClr val="C174E7"/>
                </a:solidFill>
              </a:rPr>
              <a:t>SATA</a:t>
            </a:r>
            <a:r>
              <a:rPr lang="en-GB" sz="2000" dirty="0">
                <a:solidFill>
                  <a:srgbClr val="C174E7"/>
                </a:solidFill>
                <a:latin typeface="+mn-lt"/>
              </a:rPr>
              <a:t>3</a:t>
            </a:r>
            <a:r>
              <a:rPr lang="en-GB" sz="2000" dirty="0">
                <a:solidFill>
                  <a:srgbClr val="C174E7"/>
                </a:solidFill>
              </a:rPr>
              <a:t> </a:t>
            </a:r>
            <a:r>
              <a:rPr lang="en-GB" sz="2000" dirty="0"/>
              <a:t>interface (</a:t>
            </a:r>
            <a:r>
              <a:rPr lang="en-GB" sz="2000" dirty="0">
                <a:solidFill>
                  <a:srgbClr val="CC7BF3"/>
                </a:solidFill>
                <a:latin typeface="+mn-lt"/>
              </a:rPr>
              <a:t>0.5</a:t>
            </a:r>
            <a:r>
              <a:rPr lang="en-GB" sz="2000" dirty="0">
                <a:solidFill>
                  <a:srgbClr val="CC7BF3"/>
                </a:solidFill>
              </a:rPr>
              <a:t> GB/s</a:t>
            </a:r>
            <a:r>
              <a:rPr lang="en-GB" sz="2000" dirty="0">
                <a:solidFill>
                  <a:srgbClr val="D883FF"/>
                </a:solidFill>
              </a:rPr>
              <a:t> </a:t>
            </a:r>
            <a:r>
              <a:rPr lang="en-GB" sz="2000" dirty="0"/>
              <a:t>sequential read bandwidth)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000" b="1" dirty="0">
                <a:solidFill>
                  <a:srgbClr val="C174E7"/>
                </a:solidFill>
              </a:rPr>
              <a:t>SSD-P: </a:t>
            </a:r>
            <a:r>
              <a:rPr lang="en-GB" sz="2000" dirty="0"/>
              <a:t>with </a:t>
            </a:r>
            <a:r>
              <a:rPr lang="en-GB" sz="2000" dirty="0">
                <a:solidFill>
                  <a:srgbClr val="C174E7"/>
                </a:solidFill>
              </a:rPr>
              <a:t>PCIe Gen</a:t>
            </a:r>
            <a:r>
              <a:rPr lang="en-GB" sz="2000" dirty="0">
                <a:solidFill>
                  <a:srgbClr val="C174E7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C174E7"/>
                </a:solidFill>
              </a:rPr>
              <a:t> </a:t>
            </a:r>
            <a:r>
              <a:rPr lang="en-GB" sz="2000" dirty="0"/>
              <a:t>interface (</a:t>
            </a:r>
            <a:r>
              <a:rPr lang="en-GB" sz="2000" dirty="0">
                <a:solidFill>
                  <a:srgbClr val="CC7BF3"/>
                </a:solidFill>
                <a:latin typeface="+mn-lt"/>
              </a:rPr>
              <a:t>7</a:t>
            </a:r>
            <a:r>
              <a:rPr lang="en-GB" sz="2000" dirty="0">
                <a:solidFill>
                  <a:srgbClr val="CC7BF3"/>
                </a:solidFill>
              </a:rPr>
              <a:t> GB/s </a:t>
            </a:r>
            <a:r>
              <a:rPr lang="en-GB" sz="2000" dirty="0"/>
              <a:t>sequential read bandwidth)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9C1676-E33D-4E41-9F5A-1DCA6742E159}"/>
              </a:ext>
            </a:extLst>
          </p:cNvPr>
          <p:cNvSpPr/>
          <p:nvPr/>
        </p:nvSpPr>
        <p:spPr>
          <a:xfrm>
            <a:off x="216338" y="1331251"/>
            <a:ext cx="5719767" cy="1612976"/>
          </a:xfrm>
          <a:prstGeom prst="roundRect">
            <a:avLst>
              <a:gd name="adj" fmla="val 530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dirty="0">
                <a:solidFill>
                  <a:srgbClr val="7F93E4"/>
                </a:solidFill>
                <a:latin typeface="Corbel" panose="020B0503020204020204" pitchFamily="34" charset="0"/>
              </a:rPr>
              <a:t>Hardware Components</a:t>
            </a:r>
          </a:p>
          <a:p>
            <a:pPr marL="180000" indent="-18000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Synthesized Verilog model for the in-storage accelerators</a:t>
            </a:r>
          </a:p>
          <a:p>
            <a:pPr marL="180000" indent="-1800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Corbel" panose="020B0503020204020204" pitchFamily="34" charset="0"/>
              </a:rPr>
              <a:t>MQSim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[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Tavakkol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+, FAST’18]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for SSD’s internal operations</a:t>
            </a:r>
          </a:p>
          <a:p>
            <a:pPr marL="180000" indent="-180000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Corbel" panose="020B0503020204020204" pitchFamily="34" charset="0"/>
              </a:rPr>
              <a:t>Ramulator</a:t>
            </a:r>
            <a:r>
              <a:rPr lang="en-GB" dirty="0">
                <a:latin typeface="Corbel" panose="020B0503020204020204" pitchFamily="34" charset="0"/>
              </a:rPr>
              <a:t> 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</a:rPr>
              <a:t>[Kim+, CAL’15]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for SSD’s internal DRAM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108E62-380A-8147-BE56-BCB5E800B902}"/>
              </a:ext>
            </a:extLst>
          </p:cNvPr>
          <p:cNvSpPr/>
          <p:nvPr/>
        </p:nvSpPr>
        <p:spPr>
          <a:xfrm>
            <a:off x="6056027" y="1331250"/>
            <a:ext cx="2871636" cy="1612977"/>
          </a:xfrm>
          <a:prstGeom prst="roundRect">
            <a:avLst>
              <a:gd name="adj" fmla="val 7738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500"/>
              </a:spcAft>
            </a:pPr>
            <a:r>
              <a:rPr lang="en-GB" sz="2000" b="1" dirty="0">
                <a:solidFill>
                  <a:srgbClr val="7F93E4"/>
                </a:solidFill>
                <a:latin typeface="Corbel" panose="020B0503020204020204" pitchFamily="34" charset="0"/>
              </a:rPr>
              <a:t>Software Components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Measure on a real system: </a:t>
            </a:r>
          </a:p>
          <a:p>
            <a:pPr marL="180000" indent="-1800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AMD® EPYC® CPU with </a:t>
            </a:r>
            <a:r>
              <a:rPr lang="en-GB" dirty="0">
                <a:solidFill>
                  <a:schemeClr val="tx1"/>
                </a:solidFill>
              </a:rPr>
              <a:t>128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 physical cores</a:t>
            </a:r>
          </a:p>
          <a:p>
            <a:pPr marL="180000" indent="-180000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-TB DRAM </a:t>
            </a:r>
          </a:p>
        </p:txBody>
      </p:sp>
    </p:spTree>
    <p:extLst>
      <p:ext uri="{BB962C8B-B14F-4D97-AF65-F5344CB8AC3E}">
        <p14:creationId xmlns:p14="http://schemas.microsoft.com/office/powerpoint/2010/main" val="12706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 bldLvl="2"/>
      <p:bldP spid="8" grpId="0" build="p" bldLvl="2"/>
      <p:bldP spid="4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1F8-8752-A641-A7F8-4AC7491B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H" sz="3200" dirty="0"/>
              <a:t>Evaluation: Speedup over the Software Baselines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7ABE4-B9F1-254C-BF48-795B353FA153}"/>
              </a:ext>
            </a:extLst>
          </p:cNvPr>
          <p:cNvSpPr/>
          <p:nvPr/>
        </p:nvSpPr>
        <p:spPr>
          <a:xfrm>
            <a:off x="-8356" y="4096291"/>
            <a:ext cx="9144000" cy="115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speedup over both </a:t>
            </a:r>
          </a:p>
          <a:p>
            <a:pPr algn="ctr">
              <a:spcAft>
                <a:spcPts val="1000"/>
              </a:spcAft>
            </a:pPr>
            <a:r>
              <a:rPr lang="en-GB" sz="2400" b="1" dirty="0">
                <a:solidFill>
                  <a:srgbClr val="C812BD"/>
                </a:solidFill>
                <a:latin typeface="Corbel" panose="020B0503020204020204" pitchFamily="34" charset="0"/>
              </a:rPr>
              <a:t>Performance-Optimized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en-GB" sz="2400" b="1" dirty="0">
                <a:solidFill>
                  <a:schemeClr val="accent2"/>
                </a:solidFill>
                <a:latin typeface="Corbel" panose="020B0503020204020204" pitchFamily="34" charset="0"/>
              </a:rPr>
              <a:t>Accuracy-Optimized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baselines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A143-5254-9C4F-AE26-8CEFE17BCE9F}"/>
              </a:ext>
            </a:extLst>
          </p:cNvPr>
          <p:cNvSpPr txBox="1"/>
          <p:nvPr/>
        </p:nvSpPr>
        <p:spPr>
          <a:xfrm rot="16200000">
            <a:off x="-623154" y="2134549"/>
            <a:ext cx="22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Speedup</a:t>
            </a:r>
            <a:endParaRPr lang="en-CH" sz="1600" b="1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2401-994A-C44D-A7DD-74472E286C14}"/>
              </a:ext>
            </a:extLst>
          </p:cNvPr>
          <p:cNvSpPr txBox="1"/>
          <p:nvPr/>
        </p:nvSpPr>
        <p:spPr>
          <a:xfrm>
            <a:off x="1165316" y="1015656"/>
            <a:ext cx="7454075" cy="25655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ko-KR" altLang="en-US" sz="1100" dirty="0">
              <a:latin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A914E-AE04-074A-A397-1F166ED9C905}"/>
              </a:ext>
            </a:extLst>
          </p:cNvPr>
          <p:cNvGrpSpPr/>
          <p:nvPr/>
        </p:nvGrpSpPr>
        <p:grpSpPr>
          <a:xfrm>
            <a:off x="1165316" y="950291"/>
            <a:ext cx="2771145" cy="369332"/>
            <a:chOff x="1188762" y="1618004"/>
            <a:chExt cx="277114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6F1E6-7E33-1243-883A-704042B20439}"/>
                </a:ext>
              </a:extLst>
            </p:cNvPr>
            <p:cNvSpPr txBox="1"/>
            <p:nvPr/>
          </p:nvSpPr>
          <p:spPr>
            <a:xfrm>
              <a:off x="3783388" y="1752602"/>
              <a:ext cx="176519" cy="1231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65BE12-DD0C-6C4C-8A7D-141149512D3F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Performance-Optimized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6EA77-FFD8-8B4E-AFD7-E9419A1EF299}"/>
              </a:ext>
            </a:extLst>
          </p:cNvPr>
          <p:cNvGrpSpPr/>
          <p:nvPr/>
        </p:nvGrpSpPr>
        <p:grpSpPr>
          <a:xfrm>
            <a:off x="7100709" y="963738"/>
            <a:ext cx="1530987" cy="369332"/>
            <a:chOff x="6705055" y="1631451"/>
            <a:chExt cx="153098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628E3-E354-8944-BDAD-2C01E8F7399F}"/>
                </a:ext>
              </a:extLst>
            </p:cNvPr>
            <p:cNvSpPr txBox="1"/>
            <p:nvPr/>
          </p:nvSpPr>
          <p:spPr>
            <a:xfrm>
              <a:off x="7847541" y="1752602"/>
              <a:ext cx="176519" cy="12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BE726-9D0A-AF42-A56B-A498668B9522}"/>
                </a:ext>
              </a:extLst>
            </p:cNvPr>
            <p:cNvSpPr txBox="1"/>
            <p:nvPr/>
          </p:nvSpPr>
          <p:spPr>
            <a:xfrm>
              <a:off x="6705055" y="1631451"/>
              <a:ext cx="1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MegIS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F2B31-F4E6-4448-9BE2-B66E5C8A62D0}"/>
              </a:ext>
            </a:extLst>
          </p:cNvPr>
          <p:cNvGrpSpPr/>
          <p:nvPr/>
        </p:nvGrpSpPr>
        <p:grpSpPr>
          <a:xfrm>
            <a:off x="4192683" y="950291"/>
            <a:ext cx="2651804" cy="369332"/>
            <a:chOff x="1188762" y="1618004"/>
            <a:chExt cx="2651804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5EE31-94A5-0E42-A20B-0B359916C873}"/>
                </a:ext>
              </a:extLst>
            </p:cNvPr>
            <p:cNvSpPr txBox="1"/>
            <p:nvPr/>
          </p:nvSpPr>
          <p:spPr>
            <a:xfrm>
              <a:off x="3587730" y="1752602"/>
              <a:ext cx="176519" cy="123147"/>
            </a:xfrm>
            <a:prstGeom prst="rect">
              <a:avLst/>
            </a:prstGeom>
            <a:solidFill>
              <a:srgbClr val="AFABAB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A268C-7BBF-484D-9C7E-A4DC2B4AB433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Accuracy-Optimized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70E94CA-121B-A641-A120-8EDBA3BD0514}"/>
              </a:ext>
            </a:extLst>
          </p:cNvPr>
          <p:cNvGrpSpPr/>
          <p:nvPr/>
        </p:nvGrpSpPr>
        <p:grpSpPr>
          <a:xfrm>
            <a:off x="742489" y="1157249"/>
            <a:ext cx="4124195" cy="2902216"/>
            <a:chOff x="742489" y="1345434"/>
            <a:chExt cx="4124195" cy="2902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B3C64E-32A6-BB4D-805B-A3DF5D9D03DB}"/>
                </a:ext>
              </a:extLst>
            </p:cNvPr>
            <p:cNvSpPr txBox="1"/>
            <p:nvPr/>
          </p:nvSpPr>
          <p:spPr>
            <a:xfrm>
              <a:off x="1572317" y="3878318"/>
              <a:ext cx="2731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Sample Genetic Diversity</a:t>
              </a:r>
              <a:endParaRPr lang="en-CH" sz="1600" b="1" dirty="0">
                <a:latin typeface="Corbel" panose="020B0503020204020204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2F2044B-3BD1-5A40-A75D-5C20FFA27692}"/>
                </a:ext>
              </a:extLst>
            </p:cNvPr>
            <p:cNvGrpSpPr/>
            <p:nvPr/>
          </p:nvGrpSpPr>
          <p:grpSpPr>
            <a:xfrm>
              <a:off x="742489" y="1345434"/>
              <a:ext cx="4124195" cy="2508544"/>
              <a:chOff x="742489" y="1345434"/>
              <a:chExt cx="4124195" cy="250854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AE386A-C9A9-5740-AC5A-70B5E57B4E29}"/>
                  </a:ext>
                </a:extLst>
              </p:cNvPr>
              <p:cNvSpPr/>
              <p:nvPr/>
            </p:nvSpPr>
            <p:spPr>
              <a:xfrm>
                <a:off x="3820105" y="1621089"/>
                <a:ext cx="887661" cy="179994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graphicFrame>
            <p:nvGraphicFramePr>
              <p:cNvPr id="60" name="Chart 59">
                <a:extLst>
                  <a:ext uri="{FF2B5EF4-FFF2-40B4-BE49-F238E27FC236}">
                    <a16:creationId xmlns:a16="http://schemas.microsoft.com/office/drawing/2014/main" id="{82C52D0A-6721-6949-9487-5C857DE49D4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42489" y="1345434"/>
              <a:ext cx="4124195" cy="25085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451487-EB6A-094A-AF12-EADE9AADBA7D}"/>
                  </a:ext>
                </a:extLst>
              </p:cNvPr>
              <p:cNvSpPr txBox="1"/>
              <p:nvPr/>
            </p:nvSpPr>
            <p:spPr>
              <a:xfrm>
                <a:off x="1172263" y="1569086"/>
                <a:ext cx="11517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sz="2000" b="1" i="1" dirty="0">
                    <a:solidFill>
                      <a:schemeClr val="accent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SSD-C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ABC933A-F666-5E4D-9551-465071CF2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4254" y="1909995"/>
                <a:ext cx="0" cy="1227399"/>
              </a:xfrm>
              <a:prstGeom prst="straightConnector1">
                <a:avLst/>
              </a:prstGeom>
              <a:ln w="15875">
                <a:solidFill>
                  <a:srgbClr val="C813BD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FFB455-423E-9949-9C48-50EF91969F5E}"/>
                  </a:ext>
                </a:extLst>
              </p:cNvPr>
              <p:cNvSpPr txBox="1"/>
              <p:nvPr/>
            </p:nvSpPr>
            <p:spPr>
              <a:xfrm rot="16200000">
                <a:off x="3804071" y="2284604"/>
                <a:ext cx="435135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813B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5.8x</a:t>
                </a: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813B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25B911D-8820-DB4B-A370-BBDAA8309C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9446" y="1909995"/>
                <a:ext cx="436729" cy="0"/>
              </a:xfrm>
              <a:prstGeom prst="line">
                <a:avLst/>
              </a:prstGeom>
              <a:ln w="15875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9556FC6-E668-FA42-8B8D-CF209A0A65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0039" y="1934293"/>
                <a:ext cx="0" cy="1368794"/>
              </a:xfrm>
              <a:prstGeom prst="straightConnector1">
                <a:avLst/>
              </a:prstGeom>
              <a:ln w="15875">
                <a:solidFill>
                  <a:srgbClr val="DB742F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0A641F7-E931-3440-8A90-9B9CA3181AE8}"/>
                  </a:ext>
                </a:extLst>
              </p:cNvPr>
              <p:cNvSpPr txBox="1"/>
              <p:nvPr/>
            </p:nvSpPr>
            <p:spPr>
              <a:xfrm rot="16200000">
                <a:off x="3947075" y="2587064"/>
                <a:ext cx="562431" cy="24622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B742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14.9x</a:t>
                </a:r>
                <a:endParaRPr kumimoji="0" lang="en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B742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C9BF254-4D50-9A45-AEEB-86D359F76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0105" y="1598961"/>
                <a:ext cx="0" cy="1799945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245BE89-C33C-E24B-8830-731F147C8940}"/>
              </a:ext>
            </a:extLst>
          </p:cNvPr>
          <p:cNvSpPr/>
          <p:nvPr/>
        </p:nvSpPr>
        <p:spPr>
          <a:xfrm>
            <a:off x="742489" y="1319623"/>
            <a:ext cx="4544619" cy="27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B769C-583A-814B-8C10-C157D1F2AD78}"/>
              </a:ext>
            </a:extLst>
          </p:cNvPr>
          <p:cNvSpPr/>
          <p:nvPr/>
        </p:nvSpPr>
        <p:spPr>
          <a:xfrm>
            <a:off x="6772152" y="1416637"/>
            <a:ext cx="1839764" cy="179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AACD3F7C-9123-E04C-83B3-761BA23679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73216"/>
              </p:ext>
            </p:extLst>
          </p:nvPr>
        </p:nvGraphicFramePr>
        <p:xfrm>
          <a:off x="248501" y="1159379"/>
          <a:ext cx="8717335" cy="250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ABE9E3F-836A-034D-BBE3-6B70DA378548}"/>
              </a:ext>
            </a:extLst>
          </p:cNvPr>
          <p:cNvSpPr txBox="1"/>
          <p:nvPr/>
        </p:nvSpPr>
        <p:spPr>
          <a:xfrm>
            <a:off x="1170636" y="1379464"/>
            <a:ext cx="11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SSD-C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89E6D-57B3-6C49-B044-C1F8049B09A8}"/>
              </a:ext>
            </a:extLst>
          </p:cNvPr>
          <p:cNvCxnSpPr>
            <a:cxnSpLocks/>
          </p:cNvCxnSpPr>
          <p:nvPr/>
        </p:nvCxnSpPr>
        <p:spPr>
          <a:xfrm flipV="1">
            <a:off x="7228776" y="1703410"/>
            <a:ext cx="0" cy="1227399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CD6609-5A0B-6D43-AB99-DA2487D3F50E}"/>
              </a:ext>
            </a:extLst>
          </p:cNvPr>
          <p:cNvSpPr txBox="1"/>
          <p:nvPr/>
        </p:nvSpPr>
        <p:spPr>
          <a:xfrm rot="16200000">
            <a:off x="7011972" y="2018190"/>
            <a:ext cx="435135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5.8x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013078-2399-4A4A-B014-909A840602A4}"/>
              </a:ext>
            </a:extLst>
          </p:cNvPr>
          <p:cNvSpPr txBox="1"/>
          <p:nvPr/>
        </p:nvSpPr>
        <p:spPr>
          <a:xfrm>
            <a:off x="3526727" y="3689758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Sample Genetic Diversity</a:t>
            </a:r>
            <a:endParaRPr lang="en-CH" sz="1600" b="1" dirty="0">
              <a:latin typeface="Corbel" panose="020B0503020204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7D8BF2-18BF-004B-8E3D-D8696AFDD895}"/>
              </a:ext>
            </a:extLst>
          </p:cNvPr>
          <p:cNvCxnSpPr>
            <a:cxnSpLocks/>
          </p:cNvCxnSpPr>
          <p:nvPr/>
        </p:nvCxnSpPr>
        <p:spPr>
          <a:xfrm>
            <a:off x="7104830" y="1715133"/>
            <a:ext cx="841005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0DDC96C-B7E3-3042-A661-E1D5A7B5D47A}"/>
              </a:ext>
            </a:extLst>
          </p:cNvPr>
          <p:cNvCxnSpPr>
            <a:cxnSpLocks/>
          </p:cNvCxnSpPr>
          <p:nvPr/>
        </p:nvCxnSpPr>
        <p:spPr>
          <a:xfrm flipV="1">
            <a:off x="7687459" y="1705409"/>
            <a:ext cx="0" cy="1368794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EC42210-F527-7E4A-ADE5-9EF4DFCE468D}"/>
              </a:ext>
            </a:extLst>
          </p:cNvPr>
          <p:cNvSpPr txBox="1"/>
          <p:nvPr/>
        </p:nvSpPr>
        <p:spPr>
          <a:xfrm rot="16200000">
            <a:off x="7431400" y="2083587"/>
            <a:ext cx="562431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14.9x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FCD3F2-D5CF-5F47-AB95-951E0EED3AC1}"/>
              </a:ext>
            </a:extLst>
          </p:cNvPr>
          <p:cNvCxnSpPr>
            <a:cxnSpLocks/>
          </p:cNvCxnSpPr>
          <p:nvPr/>
        </p:nvCxnSpPr>
        <p:spPr>
          <a:xfrm flipV="1">
            <a:off x="6765801" y="1416635"/>
            <a:ext cx="0" cy="17999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Graphic spid="23" grpId="0" uiExpand="1">
        <p:bldSub>
          <a:bldChart bld="series"/>
        </p:bldSub>
      </p:bldGraphic>
      <p:bldP spid="37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1F8-8752-A641-A7F8-4AC7491B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H" sz="3200" dirty="0"/>
              <a:t>Evaluation: Speedup over the Software Baselines</a:t>
            </a:r>
            <a:endParaRPr lang="en-CH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C7ABE4-B9F1-254C-BF48-795B353FA153}"/>
              </a:ext>
            </a:extLst>
          </p:cNvPr>
          <p:cNvSpPr/>
          <p:nvPr/>
        </p:nvSpPr>
        <p:spPr>
          <a:xfrm>
            <a:off x="-8356" y="4096291"/>
            <a:ext cx="9144000" cy="115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speedup over both </a:t>
            </a:r>
          </a:p>
          <a:p>
            <a:pPr algn="ctr">
              <a:spcAft>
                <a:spcPts val="1000"/>
              </a:spcAft>
            </a:pPr>
            <a:r>
              <a:rPr lang="en-GB" sz="2400" b="1" dirty="0">
                <a:solidFill>
                  <a:srgbClr val="C812BD"/>
                </a:solidFill>
                <a:latin typeface="Corbel" panose="020B0503020204020204" pitchFamily="34" charset="0"/>
              </a:rPr>
              <a:t>Performance-Optimized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en-GB" sz="2400" b="1" dirty="0">
                <a:solidFill>
                  <a:schemeClr val="accent2"/>
                </a:solidFill>
                <a:latin typeface="Corbel" panose="020B0503020204020204" pitchFamily="34" charset="0"/>
              </a:rPr>
              <a:t>Accuracy-Optimized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baselines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8A143-5254-9C4F-AE26-8CEFE17BCE9F}"/>
              </a:ext>
            </a:extLst>
          </p:cNvPr>
          <p:cNvSpPr txBox="1"/>
          <p:nvPr/>
        </p:nvSpPr>
        <p:spPr>
          <a:xfrm rot="16200000">
            <a:off x="-623154" y="2134549"/>
            <a:ext cx="22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Speedup</a:t>
            </a:r>
            <a:endParaRPr lang="en-CH" sz="1600" b="1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2401-994A-C44D-A7DD-74472E286C14}"/>
              </a:ext>
            </a:extLst>
          </p:cNvPr>
          <p:cNvSpPr txBox="1"/>
          <p:nvPr/>
        </p:nvSpPr>
        <p:spPr>
          <a:xfrm>
            <a:off x="1165316" y="1015656"/>
            <a:ext cx="7454075" cy="25655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endParaRPr lang="ko-KR" altLang="en-US" sz="1100" dirty="0">
              <a:latin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6A914E-AE04-074A-A397-1F166ED9C905}"/>
              </a:ext>
            </a:extLst>
          </p:cNvPr>
          <p:cNvGrpSpPr/>
          <p:nvPr/>
        </p:nvGrpSpPr>
        <p:grpSpPr>
          <a:xfrm>
            <a:off x="1165316" y="950291"/>
            <a:ext cx="2771145" cy="369332"/>
            <a:chOff x="1188762" y="1618004"/>
            <a:chExt cx="277114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C6F1E6-7E33-1243-883A-704042B20439}"/>
                </a:ext>
              </a:extLst>
            </p:cNvPr>
            <p:cNvSpPr txBox="1"/>
            <p:nvPr/>
          </p:nvSpPr>
          <p:spPr>
            <a:xfrm>
              <a:off x="3783388" y="1752602"/>
              <a:ext cx="176519" cy="12314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65BE12-DD0C-6C4C-8A7D-141149512D3F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Performance-Optimized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6EA77-FFD8-8B4E-AFD7-E9419A1EF299}"/>
              </a:ext>
            </a:extLst>
          </p:cNvPr>
          <p:cNvGrpSpPr/>
          <p:nvPr/>
        </p:nvGrpSpPr>
        <p:grpSpPr>
          <a:xfrm>
            <a:off x="7100709" y="963738"/>
            <a:ext cx="1530987" cy="369332"/>
            <a:chOff x="6705055" y="1631451"/>
            <a:chExt cx="1530987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628E3-E354-8944-BDAD-2C01E8F7399F}"/>
                </a:ext>
              </a:extLst>
            </p:cNvPr>
            <p:cNvSpPr txBox="1"/>
            <p:nvPr/>
          </p:nvSpPr>
          <p:spPr>
            <a:xfrm>
              <a:off x="7847541" y="1752602"/>
              <a:ext cx="176519" cy="1231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BE726-9D0A-AF42-A56B-A498668B9522}"/>
                </a:ext>
              </a:extLst>
            </p:cNvPr>
            <p:cNvSpPr txBox="1"/>
            <p:nvPr/>
          </p:nvSpPr>
          <p:spPr>
            <a:xfrm>
              <a:off x="6705055" y="1631451"/>
              <a:ext cx="1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MegIS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EF2B31-F4E6-4448-9BE2-B66E5C8A62D0}"/>
              </a:ext>
            </a:extLst>
          </p:cNvPr>
          <p:cNvGrpSpPr/>
          <p:nvPr/>
        </p:nvGrpSpPr>
        <p:grpSpPr>
          <a:xfrm>
            <a:off x="4192683" y="950291"/>
            <a:ext cx="2651804" cy="369332"/>
            <a:chOff x="1188762" y="1618004"/>
            <a:chExt cx="2651804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5EE31-94A5-0E42-A20B-0B359916C873}"/>
                </a:ext>
              </a:extLst>
            </p:cNvPr>
            <p:cNvSpPr txBox="1"/>
            <p:nvPr/>
          </p:nvSpPr>
          <p:spPr>
            <a:xfrm>
              <a:off x="3587730" y="1752602"/>
              <a:ext cx="176519" cy="123147"/>
            </a:xfrm>
            <a:prstGeom prst="rect">
              <a:avLst/>
            </a:prstGeom>
            <a:solidFill>
              <a:srgbClr val="AFABAB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A268C-7BBF-484D-9C7E-A4DC2B4AB433}"/>
                </a:ext>
              </a:extLst>
            </p:cNvPr>
            <p:cNvSpPr txBox="1"/>
            <p:nvPr/>
          </p:nvSpPr>
          <p:spPr>
            <a:xfrm>
              <a:off x="1188762" y="1618004"/>
              <a:ext cx="265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Accuracy-Optimized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8013078-2399-4A4A-B014-909A840602A4}"/>
              </a:ext>
            </a:extLst>
          </p:cNvPr>
          <p:cNvSpPr txBox="1"/>
          <p:nvPr/>
        </p:nvSpPr>
        <p:spPr>
          <a:xfrm>
            <a:off x="3526727" y="3689758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Sample Genetic Diversity</a:t>
            </a:r>
            <a:endParaRPr lang="en-CH" sz="1600" b="1" dirty="0">
              <a:latin typeface="Corbel" panose="020B05030202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735555-25D2-AC4F-8A97-3E548F78B832}"/>
              </a:ext>
            </a:extLst>
          </p:cNvPr>
          <p:cNvSpPr/>
          <p:nvPr/>
        </p:nvSpPr>
        <p:spPr>
          <a:xfrm>
            <a:off x="6758338" y="1417695"/>
            <a:ext cx="1856752" cy="17999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ADBEF5-BCAE-5F4B-A3EB-1C89D996B5C4}"/>
              </a:ext>
            </a:extLst>
          </p:cNvPr>
          <p:cNvCxnSpPr>
            <a:cxnSpLocks/>
          </p:cNvCxnSpPr>
          <p:nvPr/>
        </p:nvCxnSpPr>
        <p:spPr>
          <a:xfrm flipV="1">
            <a:off x="6771373" y="1403627"/>
            <a:ext cx="0" cy="1799945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41925798-8C48-114C-BB3F-D6C813142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496504"/>
              </p:ext>
            </p:extLst>
          </p:nvPr>
        </p:nvGraphicFramePr>
        <p:xfrm>
          <a:off x="838973" y="1121964"/>
          <a:ext cx="8090592" cy="250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CB340014-3ACE-A94B-A358-156EE2874D83}"/>
              </a:ext>
            </a:extLst>
          </p:cNvPr>
          <p:cNvSpPr txBox="1"/>
          <p:nvPr/>
        </p:nvSpPr>
        <p:spPr>
          <a:xfrm>
            <a:off x="1170636" y="1379464"/>
            <a:ext cx="115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SSD-P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02733E-4E88-B149-8BA0-ECACCF5ED903}"/>
              </a:ext>
            </a:extLst>
          </p:cNvPr>
          <p:cNvCxnSpPr>
            <a:cxnSpLocks/>
          </p:cNvCxnSpPr>
          <p:nvPr/>
        </p:nvCxnSpPr>
        <p:spPr>
          <a:xfrm flipV="1">
            <a:off x="7222955" y="2187891"/>
            <a:ext cx="0" cy="755190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4024B69-4A3E-424B-87C3-8C8EA00555B8}"/>
              </a:ext>
            </a:extLst>
          </p:cNvPr>
          <p:cNvSpPr txBox="1"/>
          <p:nvPr/>
        </p:nvSpPr>
        <p:spPr>
          <a:xfrm rot="16200000">
            <a:off x="7030648" y="2400742"/>
            <a:ext cx="373896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600" b="1" dirty="0">
                <a:solidFill>
                  <a:srgbClr val="C813BD"/>
                </a:solidFill>
                <a:latin typeface="Calibri" panose="020F0502020204030204"/>
              </a:rPr>
              <a:t>4.0</a:t>
            </a: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C4F67CE-E6F4-B849-8B2B-FAAD7DBDD50E}"/>
              </a:ext>
            </a:extLst>
          </p:cNvPr>
          <p:cNvCxnSpPr>
            <a:cxnSpLocks/>
          </p:cNvCxnSpPr>
          <p:nvPr/>
        </p:nvCxnSpPr>
        <p:spPr>
          <a:xfrm>
            <a:off x="7100709" y="2172725"/>
            <a:ext cx="866957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82AD82C-8561-E540-A48F-7B2179C9EC76}"/>
              </a:ext>
            </a:extLst>
          </p:cNvPr>
          <p:cNvCxnSpPr>
            <a:cxnSpLocks/>
          </p:cNvCxnSpPr>
          <p:nvPr/>
        </p:nvCxnSpPr>
        <p:spPr>
          <a:xfrm flipV="1">
            <a:off x="7697287" y="2150843"/>
            <a:ext cx="0" cy="946149"/>
          </a:xfrm>
          <a:prstGeom prst="straightConnector1">
            <a:avLst/>
          </a:prstGeom>
          <a:ln w="15875">
            <a:solidFill>
              <a:schemeClr val="accent2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8B1CAD4-81EB-D846-AFFB-3F258050B3E6}"/>
              </a:ext>
            </a:extLst>
          </p:cNvPr>
          <p:cNvSpPr txBox="1"/>
          <p:nvPr/>
        </p:nvSpPr>
        <p:spPr>
          <a:xfrm rot="16200000">
            <a:off x="7432924" y="2459192"/>
            <a:ext cx="490796" cy="24622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12.1x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4302A2-D3DC-0F49-A900-57384555A9B4}"/>
              </a:ext>
            </a:extLst>
          </p:cNvPr>
          <p:cNvSpPr/>
          <p:nvPr/>
        </p:nvSpPr>
        <p:spPr>
          <a:xfrm>
            <a:off x="0" y="5216027"/>
            <a:ext cx="9144000" cy="1156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400" b="1" dirty="0">
                <a:solidFill>
                  <a:srgbClr val="2D75B5"/>
                </a:solidFill>
                <a:latin typeface="Corbel" panose="020B0503020204020204" pitchFamily="34" charset="0"/>
              </a:rPr>
              <a:t>MegIS improves performance on both </a:t>
            </a:r>
          </a:p>
          <a:p>
            <a:pPr algn="ctr">
              <a:spcAft>
                <a:spcPts val="1000"/>
              </a:spcAft>
            </a:pPr>
            <a:r>
              <a:rPr lang="en-GB" sz="2400" b="1" dirty="0">
                <a:solidFill>
                  <a:srgbClr val="2D75B5"/>
                </a:solidFill>
                <a:latin typeface="Corbel" panose="020B0503020204020204" pitchFamily="34" charset="0"/>
              </a:rPr>
              <a:t>cost-optimized and performance-optimized SSDs</a:t>
            </a:r>
          </a:p>
        </p:txBody>
      </p:sp>
    </p:spTree>
    <p:extLst>
      <p:ext uri="{BB962C8B-B14F-4D97-AF65-F5344CB8AC3E}">
        <p14:creationId xmlns:p14="http://schemas.microsoft.com/office/powerpoint/2010/main" val="32322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D976D2-2EDE-C442-8A2D-BDF924CCDF1D}"/>
              </a:ext>
            </a:extLst>
          </p:cNvPr>
          <p:cNvSpPr/>
          <p:nvPr/>
        </p:nvSpPr>
        <p:spPr>
          <a:xfrm>
            <a:off x="7728167" y="1681316"/>
            <a:ext cx="781651" cy="1697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5A243D-3C64-314C-BB95-94CE65398D23}"/>
              </a:ext>
            </a:extLst>
          </p:cNvPr>
          <p:cNvSpPr/>
          <p:nvPr/>
        </p:nvSpPr>
        <p:spPr>
          <a:xfrm>
            <a:off x="3533508" y="1687913"/>
            <a:ext cx="781651" cy="16973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4056B9-C5A4-4642-8B19-60C5BA863B82}"/>
              </a:ext>
            </a:extLst>
          </p:cNvPr>
          <p:cNvCxnSpPr>
            <a:cxnSpLocks/>
          </p:cNvCxnSpPr>
          <p:nvPr/>
        </p:nvCxnSpPr>
        <p:spPr>
          <a:xfrm flipV="1">
            <a:off x="3785700" y="1951881"/>
            <a:ext cx="0" cy="1155868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56F9C1-9450-014F-ACE8-FA5375B22789}"/>
              </a:ext>
            </a:extLst>
          </p:cNvPr>
          <p:cNvSpPr txBox="1"/>
          <p:nvPr/>
        </p:nvSpPr>
        <p:spPr>
          <a:xfrm rot="16200000">
            <a:off x="3414958" y="2434526"/>
            <a:ext cx="4907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dirty="0">
                <a:solidFill>
                  <a:srgbClr val="7030A0"/>
                </a:solidFill>
                <a:latin typeface="Calibri" panose="020F0502020204030204"/>
              </a:rPr>
              <a:t>4.9</a:t>
            </a:r>
            <a:r>
              <a:rPr kumimoji="0" lang="en-CH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2E2A88-BBFB-8845-AE79-B4A95FAC4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737264"/>
              </p:ext>
            </p:extLst>
          </p:nvPr>
        </p:nvGraphicFramePr>
        <p:xfrm>
          <a:off x="737076" y="1472036"/>
          <a:ext cx="3733011" cy="24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C348AE-9BE2-2A4B-8E09-097659438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49851"/>
              </p:ext>
            </p:extLst>
          </p:nvPr>
        </p:nvGraphicFramePr>
        <p:xfrm>
          <a:off x="4922210" y="1467411"/>
          <a:ext cx="3733011" cy="2421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DE9DA3-471A-174B-BB7E-5E5A8292A4D6}"/>
              </a:ext>
            </a:extLst>
          </p:cNvPr>
          <p:cNvSpPr txBox="1"/>
          <p:nvPr/>
        </p:nvSpPr>
        <p:spPr>
          <a:xfrm rot="16200000">
            <a:off x="-814605" y="2394129"/>
            <a:ext cx="277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Speedup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69339-7856-0A4A-9462-195656FD4C75}"/>
              </a:ext>
            </a:extLst>
          </p:cNvPr>
          <p:cNvSpPr txBox="1"/>
          <p:nvPr/>
        </p:nvSpPr>
        <p:spPr>
          <a:xfrm>
            <a:off x="1143779" y="1637078"/>
            <a:ext cx="1096792" cy="45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SSD-C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3CE357-EACE-8448-8749-9EF89EC635D5}"/>
              </a:ext>
            </a:extLst>
          </p:cNvPr>
          <p:cNvCxnSpPr>
            <a:cxnSpLocks/>
          </p:cNvCxnSpPr>
          <p:nvPr/>
        </p:nvCxnSpPr>
        <p:spPr>
          <a:xfrm flipH="1">
            <a:off x="7718642" y="1684491"/>
            <a:ext cx="4462" cy="16243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50C006-E3F8-4B47-B3DE-03EB2640C090}"/>
              </a:ext>
            </a:extLst>
          </p:cNvPr>
          <p:cNvCxnSpPr>
            <a:cxnSpLocks/>
          </p:cNvCxnSpPr>
          <p:nvPr/>
        </p:nvCxnSpPr>
        <p:spPr>
          <a:xfrm flipH="1">
            <a:off x="3523983" y="1678562"/>
            <a:ext cx="4462" cy="16243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34C8D8-6A86-FC49-A730-3E3E547B0B84}"/>
              </a:ext>
            </a:extLst>
          </p:cNvPr>
          <p:cNvGrpSpPr/>
          <p:nvPr/>
        </p:nvGrpSpPr>
        <p:grpSpPr>
          <a:xfrm>
            <a:off x="1135129" y="1168680"/>
            <a:ext cx="3180029" cy="369332"/>
            <a:chOff x="1135129" y="1421165"/>
            <a:chExt cx="3180029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43AD82-F051-5448-9C9F-37D4E55965C8}"/>
                </a:ext>
              </a:extLst>
            </p:cNvPr>
            <p:cNvSpPr txBox="1"/>
            <p:nvPr/>
          </p:nvSpPr>
          <p:spPr>
            <a:xfrm>
              <a:off x="1135129" y="1436554"/>
              <a:ext cx="3180029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sz="1600" dirty="0">
                <a:latin typeface="Corbel" panose="020B05030202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7B186E-686A-A748-8537-6AA2B95FDD0D}"/>
                </a:ext>
              </a:extLst>
            </p:cNvPr>
            <p:cNvSpPr txBox="1"/>
            <p:nvPr/>
          </p:nvSpPr>
          <p:spPr>
            <a:xfrm>
              <a:off x="1168621" y="1421165"/>
              <a:ext cx="84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PIM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EA7E51-7014-9240-861C-D200BF2647D2}"/>
                </a:ext>
              </a:extLst>
            </p:cNvPr>
            <p:cNvSpPr txBox="1"/>
            <p:nvPr/>
          </p:nvSpPr>
          <p:spPr>
            <a:xfrm>
              <a:off x="2991102" y="1421165"/>
              <a:ext cx="84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MegIS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D2A688-4534-8C4C-8352-7C14C1F88251}"/>
                </a:ext>
              </a:extLst>
            </p:cNvPr>
            <p:cNvSpPr/>
            <p:nvPr/>
          </p:nvSpPr>
          <p:spPr>
            <a:xfrm>
              <a:off x="1947387" y="1533849"/>
              <a:ext cx="144000" cy="144000"/>
            </a:xfrm>
            <a:prstGeom prst="rect">
              <a:avLst/>
            </a:prstGeom>
            <a:solidFill>
              <a:srgbClr val="B5ABC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6852337-879C-FF4B-9EFE-0C57DD643390}"/>
                </a:ext>
              </a:extLst>
            </p:cNvPr>
            <p:cNvSpPr/>
            <p:nvPr/>
          </p:nvSpPr>
          <p:spPr>
            <a:xfrm>
              <a:off x="3880902" y="1533849"/>
              <a:ext cx="144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702D251-6EB3-E841-B696-272B85E6B378}"/>
              </a:ext>
            </a:extLst>
          </p:cNvPr>
          <p:cNvCxnSpPr>
            <a:cxnSpLocks/>
          </p:cNvCxnSpPr>
          <p:nvPr/>
        </p:nvCxnSpPr>
        <p:spPr>
          <a:xfrm flipV="1">
            <a:off x="7978552" y="2273288"/>
            <a:ext cx="0" cy="514273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9A49EEA-4306-1C4A-8194-3D121DEAE8C6}"/>
              </a:ext>
            </a:extLst>
          </p:cNvPr>
          <p:cNvSpPr txBox="1"/>
          <p:nvPr/>
        </p:nvSpPr>
        <p:spPr>
          <a:xfrm rot="16200000">
            <a:off x="7339224" y="2403433"/>
            <a:ext cx="968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dirty="0">
                <a:solidFill>
                  <a:srgbClr val="7030A0"/>
                </a:solidFill>
                <a:latin typeface="Calibri" panose="020F0502020204030204"/>
              </a:rPr>
              <a:t>1.9</a:t>
            </a:r>
            <a:r>
              <a:rPr kumimoji="0" lang="en-CH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3DC33-A41B-B046-8A9A-AD812F8807D0}"/>
              </a:ext>
            </a:extLst>
          </p:cNvPr>
          <p:cNvSpPr txBox="1"/>
          <p:nvPr/>
        </p:nvSpPr>
        <p:spPr>
          <a:xfrm>
            <a:off x="5333766" y="1637078"/>
            <a:ext cx="10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i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SSD-P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57D037-BA05-0649-BB7E-00D81A0AE0AA}"/>
              </a:ext>
            </a:extLst>
          </p:cNvPr>
          <p:cNvSpPr txBox="1"/>
          <p:nvPr/>
        </p:nvSpPr>
        <p:spPr>
          <a:xfrm>
            <a:off x="1382061" y="3923731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Sample Genetic Diversity</a:t>
            </a:r>
            <a:endParaRPr lang="en-CH" sz="1600" b="1" dirty="0">
              <a:latin typeface="Corbel" panose="020B05030202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A64E6F-E310-AE47-9501-B56EFE138873}"/>
              </a:ext>
            </a:extLst>
          </p:cNvPr>
          <p:cNvSpPr txBox="1"/>
          <p:nvPr/>
        </p:nvSpPr>
        <p:spPr>
          <a:xfrm>
            <a:off x="5545289" y="3923731"/>
            <a:ext cx="273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Sample Genetic Diversity</a:t>
            </a:r>
            <a:endParaRPr lang="en-CH" sz="1600" b="1" dirty="0">
              <a:latin typeface="Corbel" panose="020B05030202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FEB392-F5CD-BF47-8326-685FFE14F3E3}"/>
              </a:ext>
            </a:extLst>
          </p:cNvPr>
          <p:cNvGrpSpPr/>
          <p:nvPr/>
        </p:nvGrpSpPr>
        <p:grpSpPr>
          <a:xfrm>
            <a:off x="5333766" y="1168680"/>
            <a:ext cx="3180029" cy="369332"/>
            <a:chOff x="1135129" y="1421165"/>
            <a:chExt cx="3180029" cy="3693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8F355D3-0F3D-8947-B942-7A57E6B130BD}"/>
                </a:ext>
              </a:extLst>
            </p:cNvPr>
            <p:cNvSpPr txBox="1"/>
            <p:nvPr/>
          </p:nvSpPr>
          <p:spPr>
            <a:xfrm>
              <a:off x="1135129" y="1436554"/>
              <a:ext cx="3180029" cy="3385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endParaRPr lang="ko-KR" altLang="en-US" sz="1600" dirty="0">
                <a:latin typeface="Corbel" panose="020B05030202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4512D5-86CA-8646-98B8-D76CB79BFE53}"/>
                </a:ext>
              </a:extLst>
            </p:cNvPr>
            <p:cNvSpPr txBox="1"/>
            <p:nvPr/>
          </p:nvSpPr>
          <p:spPr>
            <a:xfrm>
              <a:off x="1168621" y="1421165"/>
              <a:ext cx="848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PIM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9BBBF39-E4CA-EE4E-B0B9-B5A62AD67140}"/>
                </a:ext>
              </a:extLst>
            </p:cNvPr>
            <p:cNvSpPr txBox="1"/>
            <p:nvPr/>
          </p:nvSpPr>
          <p:spPr>
            <a:xfrm>
              <a:off x="2991102" y="1421165"/>
              <a:ext cx="848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b="1" dirty="0">
                  <a:latin typeface="Corbel" panose="020B0503020204020204" pitchFamily="34" charset="0"/>
                </a:rPr>
                <a:t>MegIS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2253F7-DBB2-E14F-9235-4BF0B05AC323}"/>
                </a:ext>
              </a:extLst>
            </p:cNvPr>
            <p:cNvSpPr/>
            <p:nvPr/>
          </p:nvSpPr>
          <p:spPr>
            <a:xfrm>
              <a:off x="1947387" y="1533849"/>
              <a:ext cx="144000" cy="144000"/>
            </a:xfrm>
            <a:prstGeom prst="rect">
              <a:avLst/>
            </a:prstGeom>
            <a:solidFill>
              <a:srgbClr val="B5ABCC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6D1E46-0846-D143-9C9C-667835C4FBB0}"/>
                </a:ext>
              </a:extLst>
            </p:cNvPr>
            <p:cNvSpPr/>
            <p:nvPr/>
          </p:nvSpPr>
          <p:spPr>
            <a:xfrm>
              <a:off x="3880902" y="1533849"/>
              <a:ext cx="144000" cy="144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949E2D6-74FE-E343-B9EC-D9C3FFC82441}"/>
              </a:ext>
            </a:extLst>
          </p:cNvPr>
          <p:cNvSpPr/>
          <p:nvPr/>
        </p:nvSpPr>
        <p:spPr>
          <a:xfrm>
            <a:off x="0" y="4785879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800" b="1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speedup over the </a:t>
            </a:r>
            <a:r>
              <a:rPr lang="en-GB" sz="2800" b="1" dirty="0">
                <a:solidFill>
                  <a:srgbClr val="7030A0"/>
                </a:solidFill>
                <a:latin typeface="Corbel" panose="020B0503020204020204" pitchFamily="34" charset="0"/>
              </a:rPr>
              <a:t>PIM</a:t>
            </a:r>
            <a:r>
              <a:rPr lang="en-GB" sz="2800" b="1" dirty="0">
                <a:solidFill>
                  <a:schemeClr val="tx1"/>
                </a:solidFill>
                <a:latin typeface="Corbel" panose="020B0503020204020204" pitchFamily="34" charset="0"/>
              </a:rPr>
              <a:t> baseline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48871AB-A931-094C-80D6-574E4A09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srgbClr val="06436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Evaluation: Speedup over the PIM Baseline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26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23" grpId="0"/>
      <p:bldGraphic spid="4" grpId="0">
        <p:bldAsOne/>
      </p:bldGraphic>
      <p:bldGraphic spid="5" grpId="0">
        <p:bldAsOne/>
      </p:bldGraphic>
      <p:bldP spid="6" grpId="0"/>
      <p:bldP spid="15" grpId="0"/>
      <p:bldP spid="47" grpId="0"/>
      <p:bldP spid="29" grpId="0"/>
      <p:bldP spid="41" grpId="0"/>
      <p:bldP spid="42" grpId="0"/>
      <p:bldP spid="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15C9-A6DD-614C-91E9-CB17C96C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09684"/>
            <a:ext cx="8798061" cy="601390"/>
          </a:xfrm>
        </p:spPr>
        <p:txBody>
          <a:bodyPr/>
          <a:lstStyle/>
          <a:p>
            <a:r>
              <a:rPr lang="en-CH" sz="2400" dirty="0"/>
              <a:t>On average across different input sets and SSDs</a:t>
            </a:r>
          </a:p>
          <a:p>
            <a:endParaRPr lang="en-CH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8F475A-5E16-4946-AC40-A1BB808A4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72892"/>
              </p:ext>
            </p:extLst>
          </p:nvPr>
        </p:nvGraphicFramePr>
        <p:xfrm>
          <a:off x="1324224" y="1511074"/>
          <a:ext cx="7014576" cy="300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B7952F-4C1F-0E41-8095-74D13B2FC2FE}"/>
              </a:ext>
            </a:extLst>
          </p:cNvPr>
          <p:cNvSpPr txBox="1"/>
          <p:nvPr/>
        </p:nvSpPr>
        <p:spPr>
          <a:xfrm rot="16200000">
            <a:off x="-480696" y="2578298"/>
            <a:ext cx="2780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GeoMean Energy Reduction</a:t>
            </a:r>
          </a:p>
          <a:p>
            <a:pPr algn="ctr"/>
            <a:r>
              <a:rPr lang="en-CH" b="1" dirty="0">
                <a:latin typeface="Corbel" panose="020B0503020204020204" pitchFamily="34" charset="0"/>
              </a:rPr>
              <a:t>(Higher is Better)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4C737-6FEA-2246-8D04-9675BCD2241A}"/>
              </a:ext>
            </a:extLst>
          </p:cNvPr>
          <p:cNvSpPr/>
          <p:nvPr/>
        </p:nvSpPr>
        <p:spPr>
          <a:xfrm>
            <a:off x="0" y="4747923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350" b="1" dirty="0">
                <a:solidFill>
                  <a:schemeClr val="tx1"/>
                </a:solidFill>
                <a:latin typeface="Corbel" panose="020B0503020204020204" pitchFamily="34" charset="0"/>
              </a:rPr>
              <a:t>MegIS provides significant energy reduction over </a:t>
            </a:r>
          </a:p>
          <a:p>
            <a:pPr algn="ctr">
              <a:spcAft>
                <a:spcPts val="1000"/>
              </a:spcAft>
            </a:pPr>
            <a:r>
              <a:rPr lang="en-GB" sz="2350" b="1" dirty="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GB" sz="2350" b="1" dirty="0">
                <a:solidFill>
                  <a:srgbClr val="C813BD"/>
                </a:solidFill>
                <a:latin typeface="Corbel" panose="020B0503020204020204" pitchFamily="34" charset="0"/>
              </a:rPr>
              <a:t>Performance-Optimized</a:t>
            </a:r>
            <a:r>
              <a:rPr lang="en-CH" sz="2350" b="1" dirty="0">
                <a:solidFill>
                  <a:schemeClr val="tx1"/>
                </a:solidFill>
                <a:latin typeface="Corbel" panose="020B0503020204020204" pitchFamily="34" charset="0"/>
              </a:rPr>
              <a:t>,</a:t>
            </a:r>
            <a:r>
              <a:rPr lang="en-CH" sz="2350" b="1" dirty="0">
                <a:solidFill>
                  <a:srgbClr val="C813BD"/>
                </a:solidFill>
                <a:latin typeface="Corbel" panose="020B0503020204020204" pitchFamily="34" charset="0"/>
              </a:rPr>
              <a:t> </a:t>
            </a:r>
            <a:r>
              <a:rPr lang="en-GB" sz="2350" b="1" dirty="0">
                <a:solidFill>
                  <a:srgbClr val="DB742F"/>
                </a:solidFill>
                <a:latin typeface="Corbel" panose="020B0503020204020204" pitchFamily="34" charset="0"/>
              </a:rPr>
              <a:t>Accuracy-Optimized</a:t>
            </a:r>
            <a:r>
              <a:rPr lang="en-GB" sz="2350" b="1" dirty="0">
                <a:solidFill>
                  <a:schemeClr val="tx1"/>
                </a:solidFill>
                <a:latin typeface="Corbel" panose="020B0503020204020204" pitchFamily="34" charset="0"/>
              </a:rPr>
              <a:t>, and </a:t>
            </a:r>
            <a:r>
              <a:rPr lang="en-GB" sz="2350" b="1" dirty="0">
                <a:solidFill>
                  <a:srgbClr val="7030A0"/>
                </a:solidFill>
                <a:latin typeface="Corbel" panose="020B0503020204020204" pitchFamily="34" charset="0"/>
              </a:rPr>
              <a:t>PIM</a:t>
            </a:r>
            <a:r>
              <a:rPr lang="en-GB" sz="2350" b="1" dirty="0">
                <a:solidFill>
                  <a:schemeClr val="accent5"/>
                </a:solidFill>
                <a:latin typeface="Corbel" panose="020B0503020204020204" pitchFamily="34" charset="0"/>
              </a:rPr>
              <a:t> </a:t>
            </a:r>
            <a:r>
              <a:rPr lang="en-GB" sz="2350" b="1" dirty="0">
                <a:solidFill>
                  <a:schemeClr val="tx1"/>
                </a:solidFill>
                <a:latin typeface="Corbel" panose="020B0503020204020204" pitchFamily="34" charset="0"/>
              </a:rPr>
              <a:t>baselines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46513-A638-C740-B242-5F6A7C513128}"/>
              </a:ext>
            </a:extLst>
          </p:cNvPr>
          <p:cNvCxnSpPr>
            <a:cxnSpLocks/>
          </p:cNvCxnSpPr>
          <p:nvPr/>
        </p:nvCxnSpPr>
        <p:spPr>
          <a:xfrm flipV="1">
            <a:off x="2536132" y="1950787"/>
            <a:ext cx="0" cy="1658031"/>
          </a:xfrm>
          <a:prstGeom prst="straightConnector1">
            <a:avLst/>
          </a:prstGeom>
          <a:ln w="15875">
            <a:solidFill>
              <a:srgbClr val="C813BD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AC154CB-9114-3544-9CEC-75361288F786}"/>
              </a:ext>
            </a:extLst>
          </p:cNvPr>
          <p:cNvSpPr txBox="1"/>
          <p:nvPr/>
        </p:nvSpPr>
        <p:spPr>
          <a:xfrm rot="16200000">
            <a:off x="2308736" y="2235101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noProof="0" dirty="0">
                <a:solidFill>
                  <a:srgbClr val="C813BD"/>
                </a:solidFill>
                <a:latin typeface="Calibri" panose="020F0502020204030204"/>
              </a:rPr>
              <a:t>5.4</a:t>
            </a:r>
            <a:r>
              <a:rPr kumimoji="0" lang="en-CH" b="1" i="0" u="none" strike="noStrike" kern="1200" cap="none" spc="0" normalizeH="0" baseline="0" noProof="0" dirty="0">
                <a:ln>
                  <a:noFill/>
                </a:ln>
                <a:solidFill>
                  <a:srgbClr val="C813BD"/>
                </a:solidFill>
                <a:effectLst/>
                <a:uLnTx/>
                <a:uFillTx/>
                <a:latin typeface="Calibri" panose="020F0502020204030204"/>
              </a:rPr>
              <a:t>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C813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ED5D0C-E127-AA45-85BB-5D0CB7293B6F}"/>
              </a:ext>
            </a:extLst>
          </p:cNvPr>
          <p:cNvCxnSpPr>
            <a:cxnSpLocks/>
          </p:cNvCxnSpPr>
          <p:nvPr/>
        </p:nvCxnSpPr>
        <p:spPr>
          <a:xfrm>
            <a:off x="2163468" y="1950787"/>
            <a:ext cx="4980561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72BED7-0A92-2645-A423-633BFD3B22F7}"/>
              </a:ext>
            </a:extLst>
          </p:cNvPr>
          <p:cNvCxnSpPr>
            <a:cxnSpLocks/>
          </p:cNvCxnSpPr>
          <p:nvPr/>
        </p:nvCxnSpPr>
        <p:spPr>
          <a:xfrm flipV="1">
            <a:off x="4151870" y="1967145"/>
            <a:ext cx="0" cy="1882361"/>
          </a:xfrm>
          <a:prstGeom prst="straightConnector1">
            <a:avLst/>
          </a:prstGeom>
          <a:ln w="15875">
            <a:solidFill>
              <a:srgbClr val="DB742F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6B11B6-4049-B842-845B-BF613047B3B3}"/>
              </a:ext>
            </a:extLst>
          </p:cNvPr>
          <p:cNvSpPr txBox="1"/>
          <p:nvPr/>
        </p:nvSpPr>
        <p:spPr>
          <a:xfrm rot="16200000">
            <a:off x="3832152" y="2306140"/>
            <a:ext cx="58472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dirty="0">
                <a:solidFill>
                  <a:srgbClr val="DB742F"/>
                </a:solidFill>
                <a:latin typeface="Calibri" panose="020F0502020204030204"/>
              </a:rPr>
              <a:t>15.2</a:t>
            </a:r>
            <a:r>
              <a:rPr kumimoji="0" lang="en-CH" b="1" i="0" u="none" strike="noStrike" kern="1200" cap="none" spc="0" normalizeH="0" baseline="0" noProof="0" dirty="0">
                <a:ln>
                  <a:noFill/>
                </a:ln>
                <a:solidFill>
                  <a:srgbClr val="DB742F"/>
                </a:solidFill>
                <a:effectLst/>
                <a:uLnTx/>
                <a:uFillTx/>
                <a:latin typeface="Calibri" panose="020F0502020204030204"/>
              </a:rPr>
              <a:t>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DB74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648080-A72B-CE45-9DEC-DAC2BC1670B1}"/>
              </a:ext>
            </a:extLst>
          </p:cNvPr>
          <p:cNvCxnSpPr>
            <a:cxnSpLocks/>
          </p:cNvCxnSpPr>
          <p:nvPr/>
        </p:nvCxnSpPr>
        <p:spPr>
          <a:xfrm flipV="1">
            <a:off x="5769935" y="1950787"/>
            <a:ext cx="0" cy="958662"/>
          </a:xfrm>
          <a:prstGeom prst="straightConnector1">
            <a:avLst/>
          </a:prstGeom>
          <a:ln w="15875">
            <a:solidFill>
              <a:srgbClr val="7030A0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1419C1-DA6A-8F47-8864-B7672570EC50}"/>
              </a:ext>
            </a:extLst>
          </p:cNvPr>
          <p:cNvSpPr txBox="1"/>
          <p:nvPr/>
        </p:nvSpPr>
        <p:spPr>
          <a:xfrm rot="16200000">
            <a:off x="5547208" y="223510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noProof="0" dirty="0">
                <a:solidFill>
                  <a:srgbClr val="7030A0"/>
                </a:solidFill>
                <a:latin typeface="Calibri" panose="020F0502020204030204"/>
              </a:rPr>
              <a:t>1.9</a:t>
            </a:r>
            <a:r>
              <a:rPr kumimoji="0" lang="en-CH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1E3EC5-2D00-D84B-BC50-6509DDF6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srgbClr val="06436E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Evaluation: Reduction in Energy Consumption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572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2F0B-17AA-4B4A-B19A-F926192A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Accuracy, Area,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DB41-A619-A04A-A04A-0D5A45CB2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813432"/>
            <a:ext cx="9261231" cy="24057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H" b="1" u="sng" dirty="0"/>
              <a:t>Accuracy</a:t>
            </a:r>
            <a:endParaRPr lang="en-CH" sz="3200" b="1" u="sng" dirty="0"/>
          </a:p>
          <a:p>
            <a:pPr>
              <a:lnSpc>
                <a:spcPct val="100000"/>
              </a:lnSpc>
            </a:pPr>
            <a:r>
              <a:rPr lang="en-CH" sz="2400" b="1" dirty="0">
                <a:solidFill>
                  <a:srgbClr val="629B3C"/>
                </a:solidFill>
              </a:rPr>
              <a:t>Same accuracy </a:t>
            </a:r>
            <a:r>
              <a:rPr lang="en-CH" sz="2400" dirty="0"/>
              <a:t>as the </a:t>
            </a:r>
            <a:r>
              <a:rPr lang="en-CH" sz="2400" b="1" dirty="0">
                <a:solidFill>
                  <a:schemeClr val="accent2"/>
                </a:solidFill>
              </a:rPr>
              <a:t>accuracy-optimized</a:t>
            </a:r>
            <a:r>
              <a:rPr lang="en-CH" sz="2400" dirty="0"/>
              <a:t> baseline</a:t>
            </a:r>
          </a:p>
          <a:p>
            <a:pPr>
              <a:lnSpc>
                <a:spcPct val="100000"/>
              </a:lnSpc>
            </a:pPr>
            <a:r>
              <a:rPr lang="en-CH" sz="2400" b="1" dirty="0">
                <a:solidFill>
                  <a:srgbClr val="629B3C"/>
                </a:solidFill>
              </a:rPr>
              <a:t>Significantly higher accuracy </a:t>
            </a:r>
            <a:r>
              <a:rPr lang="en-CH" sz="2400" dirty="0"/>
              <a:t>than the </a:t>
            </a:r>
            <a:r>
              <a:rPr lang="en-CH" sz="2400" b="1" dirty="0">
                <a:solidFill>
                  <a:srgbClr val="C812BD"/>
                </a:solidFill>
              </a:rPr>
              <a:t>performance-optimized</a:t>
            </a:r>
            <a:r>
              <a:rPr lang="en-CH" sz="2400" b="1" dirty="0">
                <a:solidFill>
                  <a:schemeClr val="accent2"/>
                </a:solidFill>
              </a:rPr>
              <a:t> </a:t>
            </a:r>
            <a:r>
              <a:rPr lang="en-CH" sz="2400" dirty="0"/>
              <a:t>and </a:t>
            </a:r>
            <a:r>
              <a:rPr lang="en-CH" sz="2400" b="1" dirty="0">
                <a:solidFill>
                  <a:srgbClr val="7030A0"/>
                </a:solidFill>
              </a:rPr>
              <a:t>PIM</a:t>
            </a:r>
            <a:r>
              <a:rPr lang="en-CH" sz="2400" dirty="0"/>
              <a:t> baselines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+mn-lt"/>
              </a:rPr>
              <a:t>4.6 – 5.2× </a:t>
            </a:r>
            <a:r>
              <a:rPr lang="en-GB" dirty="0"/>
              <a:t>higher F</a:t>
            </a:r>
            <a:r>
              <a:rPr lang="en-GB" dirty="0">
                <a:latin typeface="+mn-lt"/>
              </a:rPr>
              <a:t>1</a:t>
            </a:r>
            <a:r>
              <a:rPr lang="en-GB" dirty="0"/>
              <a:t> scores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latin typeface="+mn-lt"/>
              </a:rPr>
              <a:t>3 – 24% </a:t>
            </a:r>
            <a:r>
              <a:rPr lang="en-GB" dirty="0"/>
              <a:t>lower L</a:t>
            </a:r>
            <a:r>
              <a:rPr lang="en-GB" dirty="0">
                <a:latin typeface="+mn-lt"/>
              </a:rPr>
              <a:t>1</a:t>
            </a:r>
            <a:r>
              <a:rPr lang="en-GB" dirty="0"/>
              <a:t> norm error</a:t>
            </a:r>
            <a:endParaRPr lang="en-CH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65DBDC-10A7-E946-AF64-F5682E6E7917}"/>
              </a:ext>
            </a:extLst>
          </p:cNvPr>
          <p:cNvSpPr txBox="1">
            <a:spLocks/>
          </p:cNvSpPr>
          <p:nvPr/>
        </p:nvSpPr>
        <p:spPr>
          <a:xfrm>
            <a:off x="93785" y="3980857"/>
            <a:ext cx="8858667" cy="2218155"/>
          </a:xfrm>
          <a:prstGeom prst="rect">
            <a:avLst/>
          </a:prstGeom>
        </p:spPr>
        <p:txBody>
          <a:bodyPr/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CH" b="1" u="sng" dirty="0"/>
              <a:t>Area and Power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Total for an 8-channel SSD:</a:t>
            </a: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Area:</a:t>
            </a:r>
            <a:r>
              <a:rPr lang="en-GB" sz="2400" dirty="0">
                <a:solidFill>
                  <a:srgbClr val="629B3C"/>
                </a:solidFill>
              </a:rPr>
              <a:t> </a:t>
            </a:r>
            <a:r>
              <a:rPr lang="en-GB" sz="2400" dirty="0">
                <a:latin typeface="+mn-lt"/>
              </a:rPr>
              <a:t>0.04</a:t>
            </a:r>
            <a:r>
              <a:rPr lang="en-GB" sz="2400" dirty="0"/>
              <a:t> mm</a:t>
            </a:r>
            <a:r>
              <a:rPr lang="en-GB" sz="2400" baseline="30000" dirty="0"/>
              <a:t>2 </a:t>
            </a:r>
            <a:r>
              <a:rPr lang="en-GB" sz="2400" dirty="0"/>
              <a:t> </a:t>
            </a:r>
            <a:r>
              <a:rPr lang="en-GB" sz="2400" i="1" dirty="0"/>
              <a:t>(Only </a:t>
            </a:r>
            <a:r>
              <a:rPr lang="en-GB" sz="2400" b="1" i="1" dirty="0">
                <a:solidFill>
                  <a:srgbClr val="629B3C"/>
                </a:solidFill>
                <a:latin typeface="+mn-lt"/>
              </a:rPr>
              <a:t>1.7%</a:t>
            </a:r>
            <a:r>
              <a:rPr lang="en-GB" sz="2400" i="1" dirty="0"/>
              <a:t> of the area of three ARM Cortex R</a:t>
            </a:r>
            <a:r>
              <a:rPr lang="en-GB" sz="2400" i="1" dirty="0">
                <a:latin typeface="+mn-lt"/>
              </a:rPr>
              <a:t>4</a:t>
            </a:r>
            <a:r>
              <a:rPr lang="en-GB" sz="2400" i="1" dirty="0"/>
              <a:t> cores in an SSD controller)</a:t>
            </a:r>
            <a:endParaRPr lang="en-GB" sz="2400" i="1" baseline="30000" dirty="0"/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Power:</a:t>
            </a:r>
            <a:r>
              <a:rPr lang="en-GB" sz="2400" dirty="0">
                <a:solidFill>
                  <a:srgbClr val="629B3C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7.658</a:t>
            </a:r>
            <a:r>
              <a:rPr lang="en-GB" sz="2400" dirty="0"/>
              <a:t> </a:t>
            </a:r>
            <a:r>
              <a:rPr lang="en-GB" sz="2400" dirty="0" err="1"/>
              <a:t>mW</a:t>
            </a:r>
            <a:endParaRPr lang="en-GB" sz="24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endParaRPr lang="en-GB" baseline="300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6695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0F72-87D9-544D-A6CE-FE644A9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System Cost-Efficiency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A72C-C8DB-C84F-B722-3E3421B84BE7}"/>
              </a:ext>
            </a:extLst>
          </p:cNvPr>
          <p:cNvSpPr txBox="1"/>
          <p:nvPr/>
        </p:nvSpPr>
        <p:spPr>
          <a:xfrm rot="16200000">
            <a:off x="-869369" y="3048865"/>
            <a:ext cx="2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GMean Speedup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A884CC5-7239-CE40-AC06-B156C4BB5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667259"/>
              </p:ext>
            </p:extLst>
          </p:nvPr>
        </p:nvGraphicFramePr>
        <p:xfrm>
          <a:off x="437321" y="1846540"/>
          <a:ext cx="8556875" cy="30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BD6D46-47FA-814C-B9C8-7363C42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09684"/>
            <a:ext cx="9037567" cy="994246"/>
          </a:xfrm>
        </p:spPr>
        <p:txBody>
          <a:bodyPr/>
          <a:lstStyle/>
          <a:p>
            <a:r>
              <a:rPr lang="en-GB" sz="2350" b="1" dirty="0">
                <a:solidFill>
                  <a:srgbClr val="929000"/>
                </a:solidFill>
              </a:rPr>
              <a:t>Cost-optimized system ($): </a:t>
            </a:r>
            <a:r>
              <a:rPr lang="en-GB" sz="2350" dirty="0"/>
              <a:t>With SSD-C and </a:t>
            </a:r>
            <a:r>
              <a:rPr lang="en-GB" sz="2350" dirty="0">
                <a:latin typeface="+mn-lt"/>
              </a:rPr>
              <a:t>64</a:t>
            </a:r>
            <a:r>
              <a:rPr lang="en-GB" sz="2350" dirty="0"/>
              <a:t>-GB DRAM</a:t>
            </a:r>
          </a:p>
          <a:p>
            <a:r>
              <a:rPr lang="en-GB" sz="2350" b="1" dirty="0">
                <a:solidFill>
                  <a:srgbClr val="1B83C5"/>
                </a:solidFill>
              </a:rPr>
              <a:t>Performance-optimized system ($$$): </a:t>
            </a:r>
            <a:r>
              <a:rPr lang="en-GB" sz="2350" dirty="0"/>
              <a:t>With SSD-P and </a:t>
            </a:r>
            <a:r>
              <a:rPr lang="en-GB" sz="2350" dirty="0">
                <a:latin typeface="+mn-lt"/>
              </a:rPr>
              <a:t>1</a:t>
            </a:r>
            <a:r>
              <a:rPr lang="en-GB" sz="2350" dirty="0"/>
              <a:t>-TB DRAM</a:t>
            </a:r>
          </a:p>
          <a:p>
            <a:endParaRPr lang="en-GB" sz="2350" dirty="0"/>
          </a:p>
          <a:p>
            <a:endParaRPr lang="en-CH" sz="2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80C71C-F6D0-474F-B2E6-54CA9D5B5DAD}"/>
              </a:ext>
            </a:extLst>
          </p:cNvPr>
          <p:cNvSpPr/>
          <p:nvPr/>
        </p:nvSpPr>
        <p:spPr>
          <a:xfrm>
            <a:off x="0" y="5128102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35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MegIS outperforms the baselines</a:t>
            </a:r>
          </a:p>
          <a:p>
            <a:pPr algn="ctr">
              <a:spcAft>
                <a:spcPts val="1000"/>
              </a:spcAft>
            </a:pPr>
            <a:r>
              <a:rPr lang="en-GB" sz="2350" b="1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even</a:t>
            </a:r>
            <a:r>
              <a:rPr lang="en-GB" sz="235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when running on a much less costly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7B5-0F37-6F46-A103-3A90CBB856FA}"/>
              </a:ext>
            </a:extLst>
          </p:cNvPr>
          <p:cNvSpPr txBox="1"/>
          <p:nvPr/>
        </p:nvSpPr>
        <p:spPr>
          <a:xfrm>
            <a:off x="2054089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929000"/>
                </a:solidFill>
                <a:latin typeface="Corbel" panose="020B0503020204020204" pitchFamily="34" charset="0"/>
              </a:rPr>
              <a:t>($)</a:t>
            </a:r>
            <a:endParaRPr lang="en-CH" dirty="0">
              <a:solidFill>
                <a:srgbClr val="929000"/>
              </a:solidFill>
              <a:latin typeface="Corbel" panose="020B05030202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72779-FA94-164A-8F20-CAAD95C4EC71}"/>
              </a:ext>
            </a:extLst>
          </p:cNvPr>
          <p:cNvSpPr txBox="1"/>
          <p:nvPr/>
        </p:nvSpPr>
        <p:spPr>
          <a:xfrm>
            <a:off x="3586932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929000"/>
                </a:solidFill>
                <a:latin typeface="Corbel" panose="020B0503020204020204" pitchFamily="34" charset="0"/>
              </a:rPr>
              <a:t>($)</a:t>
            </a:r>
            <a:endParaRPr lang="en-CH" dirty="0">
              <a:solidFill>
                <a:srgbClr val="929000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77705E-1807-4F45-A9FF-B401051F70C9}"/>
              </a:ext>
            </a:extLst>
          </p:cNvPr>
          <p:cNvSpPr txBox="1"/>
          <p:nvPr/>
        </p:nvSpPr>
        <p:spPr>
          <a:xfrm>
            <a:off x="5088836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1B83C5"/>
                </a:solidFill>
                <a:latin typeface="Corbel" panose="020B0503020204020204" pitchFamily="34" charset="0"/>
              </a:rPr>
              <a:t>($$$)</a:t>
            </a:r>
            <a:endParaRPr lang="en-CH" dirty="0">
              <a:solidFill>
                <a:srgbClr val="1B83C5"/>
              </a:solidFill>
              <a:latin typeface="Corbel" panose="020B05030202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44BC5-3350-C14C-8299-2AD3B2789041}"/>
              </a:ext>
            </a:extLst>
          </p:cNvPr>
          <p:cNvSpPr txBox="1"/>
          <p:nvPr/>
        </p:nvSpPr>
        <p:spPr>
          <a:xfrm>
            <a:off x="6599585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1B83C5"/>
                </a:solidFill>
                <a:latin typeface="Corbel" panose="020B0503020204020204" pitchFamily="34" charset="0"/>
              </a:rPr>
              <a:t>($$$)</a:t>
            </a:r>
            <a:endParaRPr lang="en-CH" dirty="0">
              <a:solidFill>
                <a:srgbClr val="1B83C5"/>
              </a:solidFill>
              <a:latin typeface="Corbel" panose="020B05030202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07CEA-EA66-DC46-B187-53E3AEF4D605}"/>
              </a:ext>
            </a:extLst>
          </p:cNvPr>
          <p:cNvSpPr txBox="1"/>
          <p:nvPr/>
        </p:nvSpPr>
        <p:spPr>
          <a:xfrm>
            <a:off x="8224295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929000"/>
                </a:solidFill>
                <a:latin typeface="Corbel" panose="020B0503020204020204" pitchFamily="34" charset="0"/>
              </a:rPr>
              <a:t>($)</a:t>
            </a:r>
            <a:endParaRPr lang="en-CH" dirty="0">
              <a:solidFill>
                <a:srgbClr val="929000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614A5E-FB70-594D-AE3C-184287459332}"/>
              </a:ext>
            </a:extLst>
          </p:cNvPr>
          <p:cNvCxnSpPr>
            <a:cxnSpLocks/>
          </p:cNvCxnSpPr>
          <p:nvPr/>
        </p:nvCxnSpPr>
        <p:spPr>
          <a:xfrm>
            <a:off x="4572000" y="2494484"/>
            <a:ext cx="330107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2DB7A-E1A0-3945-93C2-BB0DFB2D1FE6}"/>
              </a:ext>
            </a:extLst>
          </p:cNvPr>
          <p:cNvCxnSpPr>
            <a:cxnSpLocks/>
          </p:cNvCxnSpPr>
          <p:nvPr/>
        </p:nvCxnSpPr>
        <p:spPr>
          <a:xfrm flipV="1">
            <a:off x="6486627" y="2494484"/>
            <a:ext cx="0" cy="1613570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5ED646B-9F85-1140-9ADF-69B297897882}"/>
              </a:ext>
            </a:extLst>
          </p:cNvPr>
          <p:cNvSpPr txBox="1"/>
          <p:nvPr/>
        </p:nvSpPr>
        <p:spPr>
          <a:xfrm rot="16200000">
            <a:off x="6238359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noProof="0" dirty="0">
                <a:solidFill>
                  <a:srgbClr val="1B83C5"/>
                </a:solidFill>
                <a:latin typeface="Calibri" panose="020F0502020204030204"/>
              </a:rPr>
              <a:t>7.2x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68485-B518-0545-A10E-AF2641A5E2A6}"/>
              </a:ext>
            </a:extLst>
          </p:cNvPr>
          <p:cNvCxnSpPr>
            <a:cxnSpLocks/>
          </p:cNvCxnSpPr>
          <p:nvPr/>
        </p:nvCxnSpPr>
        <p:spPr>
          <a:xfrm flipV="1">
            <a:off x="4896724" y="2494484"/>
            <a:ext cx="0" cy="1109481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DCAC5-D3C8-C044-9C6D-87118DBBA7A3}"/>
              </a:ext>
            </a:extLst>
          </p:cNvPr>
          <p:cNvSpPr txBox="1"/>
          <p:nvPr/>
        </p:nvSpPr>
        <p:spPr>
          <a:xfrm rot="16200000">
            <a:off x="4673997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noProof="0" dirty="0">
                <a:solidFill>
                  <a:srgbClr val="1B83C5"/>
                </a:solidFill>
                <a:latin typeface="Calibri" panose="020F0502020204030204"/>
              </a:rPr>
              <a:t>2.4x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09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3" grpId="0" uiExpand="1">
        <p:bldSub>
          <a:bldChart bld="category"/>
        </p:bldSub>
      </p:bldGraphic>
      <p:bldP spid="30" grpId="0" build="p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1" animBg="1"/>
      <p:bldP spid="5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0F72-87D9-544D-A6CE-FE644A99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Evaluation: System Cost-Efficiency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EA72C-C8DB-C84F-B722-3E3421B84BE7}"/>
              </a:ext>
            </a:extLst>
          </p:cNvPr>
          <p:cNvSpPr txBox="1"/>
          <p:nvPr/>
        </p:nvSpPr>
        <p:spPr>
          <a:xfrm rot="16200000">
            <a:off x="-869369" y="3048865"/>
            <a:ext cx="238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GMean Speedup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A884CC5-7239-CE40-AC06-B156C4BB5EA6}"/>
              </a:ext>
            </a:extLst>
          </p:cNvPr>
          <p:cNvGraphicFramePr>
            <a:graphicFrameLocks/>
          </p:cNvGraphicFramePr>
          <p:nvPr/>
        </p:nvGraphicFramePr>
        <p:xfrm>
          <a:off x="437321" y="1846540"/>
          <a:ext cx="8556875" cy="305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BD6D46-47FA-814C-B9C8-7363C421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09684"/>
            <a:ext cx="9037567" cy="994246"/>
          </a:xfrm>
        </p:spPr>
        <p:txBody>
          <a:bodyPr/>
          <a:lstStyle/>
          <a:p>
            <a:r>
              <a:rPr lang="en-GB" sz="2350" b="1" dirty="0">
                <a:solidFill>
                  <a:srgbClr val="929000"/>
                </a:solidFill>
              </a:rPr>
              <a:t>Cost-optimized system ($): </a:t>
            </a:r>
            <a:r>
              <a:rPr lang="en-GB" sz="2350" dirty="0"/>
              <a:t>With SSD-C and </a:t>
            </a:r>
            <a:r>
              <a:rPr lang="en-GB" sz="2350" dirty="0">
                <a:latin typeface="+mn-lt"/>
              </a:rPr>
              <a:t>64</a:t>
            </a:r>
            <a:r>
              <a:rPr lang="en-GB" sz="2350" dirty="0"/>
              <a:t>-GB DRAM</a:t>
            </a:r>
          </a:p>
          <a:p>
            <a:r>
              <a:rPr lang="en-GB" sz="2350" b="1" dirty="0">
                <a:solidFill>
                  <a:srgbClr val="1B83C5"/>
                </a:solidFill>
              </a:rPr>
              <a:t>Performance-optimized system ($$$): </a:t>
            </a:r>
            <a:r>
              <a:rPr lang="en-GB" sz="2350" dirty="0"/>
              <a:t>With SSD-P and </a:t>
            </a:r>
            <a:r>
              <a:rPr lang="en-GB" sz="2350" dirty="0">
                <a:latin typeface="+mn-lt"/>
              </a:rPr>
              <a:t>1</a:t>
            </a:r>
            <a:r>
              <a:rPr lang="en-GB" sz="2350" dirty="0"/>
              <a:t>-TB DRAM</a:t>
            </a:r>
          </a:p>
          <a:p>
            <a:endParaRPr lang="en-GB" sz="2350" dirty="0"/>
          </a:p>
          <a:p>
            <a:endParaRPr lang="en-CH" sz="2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80C71C-F6D0-474F-B2E6-54CA9D5B5DAD}"/>
              </a:ext>
            </a:extLst>
          </p:cNvPr>
          <p:cNvSpPr/>
          <p:nvPr/>
        </p:nvSpPr>
        <p:spPr>
          <a:xfrm>
            <a:off x="0" y="5128102"/>
            <a:ext cx="914400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5400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35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MegIS outperforms the baselines</a:t>
            </a:r>
          </a:p>
          <a:p>
            <a:pPr algn="ctr">
              <a:spcAft>
                <a:spcPts val="1000"/>
              </a:spcAft>
            </a:pPr>
            <a:r>
              <a:rPr lang="en-GB" sz="2350" b="1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even</a:t>
            </a:r>
            <a:r>
              <a:rPr lang="en-GB" sz="235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when running on a much less costly system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8997B5-0F37-6F46-A103-3A90CBB856FA}"/>
              </a:ext>
            </a:extLst>
          </p:cNvPr>
          <p:cNvSpPr txBox="1"/>
          <p:nvPr/>
        </p:nvSpPr>
        <p:spPr>
          <a:xfrm>
            <a:off x="2054089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929000"/>
                </a:solidFill>
                <a:latin typeface="Corbel" panose="020B0503020204020204" pitchFamily="34" charset="0"/>
              </a:rPr>
              <a:t>($)</a:t>
            </a:r>
            <a:endParaRPr lang="en-CH" dirty="0">
              <a:solidFill>
                <a:srgbClr val="929000"/>
              </a:solidFill>
              <a:latin typeface="Corbel" panose="020B0503020204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872779-FA94-164A-8F20-CAAD95C4EC71}"/>
              </a:ext>
            </a:extLst>
          </p:cNvPr>
          <p:cNvSpPr txBox="1"/>
          <p:nvPr/>
        </p:nvSpPr>
        <p:spPr>
          <a:xfrm>
            <a:off x="3586932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929000"/>
                </a:solidFill>
                <a:latin typeface="Corbel" panose="020B0503020204020204" pitchFamily="34" charset="0"/>
              </a:rPr>
              <a:t>($)</a:t>
            </a:r>
            <a:endParaRPr lang="en-CH" dirty="0">
              <a:solidFill>
                <a:srgbClr val="929000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77705E-1807-4F45-A9FF-B401051F70C9}"/>
              </a:ext>
            </a:extLst>
          </p:cNvPr>
          <p:cNvSpPr txBox="1"/>
          <p:nvPr/>
        </p:nvSpPr>
        <p:spPr>
          <a:xfrm>
            <a:off x="5088836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1B83C5"/>
                </a:solidFill>
                <a:latin typeface="Corbel" panose="020B0503020204020204" pitchFamily="34" charset="0"/>
              </a:rPr>
              <a:t>($$$)</a:t>
            </a:r>
            <a:endParaRPr lang="en-CH" dirty="0">
              <a:solidFill>
                <a:srgbClr val="1B83C5"/>
              </a:solidFill>
              <a:latin typeface="Corbel" panose="020B05030202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944BC5-3350-C14C-8299-2AD3B2789041}"/>
              </a:ext>
            </a:extLst>
          </p:cNvPr>
          <p:cNvSpPr txBox="1"/>
          <p:nvPr/>
        </p:nvSpPr>
        <p:spPr>
          <a:xfrm>
            <a:off x="6599585" y="4527596"/>
            <a:ext cx="6095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1B83C5"/>
                </a:solidFill>
                <a:latin typeface="Corbel" panose="020B0503020204020204" pitchFamily="34" charset="0"/>
              </a:rPr>
              <a:t>($$$)</a:t>
            </a:r>
            <a:endParaRPr lang="en-CH" dirty="0">
              <a:solidFill>
                <a:srgbClr val="1B83C5"/>
              </a:solidFill>
              <a:latin typeface="Corbel" panose="020B05030202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A07CEA-EA66-DC46-B187-53E3AEF4D605}"/>
              </a:ext>
            </a:extLst>
          </p:cNvPr>
          <p:cNvSpPr txBox="1"/>
          <p:nvPr/>
        </p:nvSpPr>
        <p:spPr>
          <a:xfrm>
            <a:off x="8224295" y="4527596"/>
            <a:ext cx="30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>
                <a:solidFill>
                  <a:srgbClr val="929000"/>
                </a:solidFill>
                <a:latin typeface="Corbel" panose="020B0503020204020204" pitchFamily="34" charset="0"/>
              </a:rPr>
              <a:t>($)</a:t>
            </a:r>
            <a:endParaRPr lang="en-CH" dirty="0">
              <a:solidFill>
                <a:srgbClr val="929000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614A5E-FB70-594D-AE3C-184287459332}"/>
              </a:ext>
            </a:extLst>
          </p:cNvPr>
          <p:cNvCxnSpPr>
            <a:cxnSpLocks/>
          </p:cNvCxnSpPr>
          <p:nvPr/>
        </p:nvCxnSpPr>
        <p:spPr>
          <a:xfrm>
            <a:off x="4572000" y="2494484"/>
            <a:ext cx="3301078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0B2DB7A-E1A0-3945-93C2-BB0DFB2D1FE6}"/>
              </a:ext>
            </a:extLst>
          </p:cNvPr>
          <p:cNvCxnSpPr>
            <a:cxnSpLocks/>
          </p:cNvCxnSpPr>
          <p:nvPr/>
        </p:nvCxnSpPr>
        <p:spPr>
          <a:xfrm flipV="1">
            <a:off x="6486627" y="2494484"/>
            <a:ext cx="0" cy="1613570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5ED646B-9F85-1140-9ADF-69B297897882}"/>
              </a:ext>
            </a:extLst>
          </p:cNvPr>
          <p:cNvSpPr txBox="1"/>
          <p:nvPr/>
        </p:nvSpPr>
        <p:spPr>
          <a:xfrm rot="16200000">
            <a:off x="6238359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noProof="0" dirty="0">
                <a:solidFill>
                  <a:srgbClr val="1B83C5"/>
                </a:solidFill>
                <a:latin typeface="Calibri" panose="020F0502020204030204"/>
              </a:rPr>
              <a:t>7.2x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9368485-B518-0545-A10E-AF2641A5E2A6}"/>
              </a:ext>
            </a:extLst>
          </p:cNvPr>
          <p:cNvCxnSpPr>
            <a:cxnSpLocks/>
          </p:cNvCxnSpPr>
          <p:nvPr/>
        </p:nvCxnSpPr>
        <p:spPr>
          <a:xfrm flipV="1">
            <a:off x="4896724" y="2494484"/>
            <a:ext cx="0" cy="1109481"/>
          </a:xfrm>
          <a:prstGeom prst="straightConnector1">
            <a:avLst/>
          </a:prstGeom>
          <a:ln w="15875">
            <a:solidFill>
              <a:srgbClr val="1B83C5"/>
            </a:solidFill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FDCAC5-D3C8-C044-9C6D-87118DBBA7A3}"/>
              </a:ext>
            </a:extLst>
          </p:cNvPr>
          <p:cNvSpPr txBox="1"/>
          <p:nvPr/>
        </p:nvSpPr>
        <p:spPr>
          <a:xfrm rot="16200000">
            <a:off x="4673997" y="2835132"/>
            <a:ext cx="445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b="1" noProof="0" dirty="0">
                <a:solidFill>
                  <a:srgbClr val="1B83C5"/>
                </a:solidFill>
                <a:latin typeface="Calibri" panose="020F0502020204030204"/>
              </a:rPr>
              <a:t>2.4x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1B83C5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81EE48-0301-6F4E-897B-09D2A13371A0}"/>
              </a:ext>
            </a:extLst>
          </p:cNvPr>
          <p:cNvSpPr/>
          <p:nvPr/>
        </p:nvSpPr>
        <p:spPr>
          <a:xfrm>
            <a:off x="0" y="978195"/>
            <a:ext cx="9144000" cy="5388738"/>
          </a:xfrm>
          <a:prstGeom prst="rect">
            <a:avLst/>
          </a:prstGeom>
          <a:solidFill>
            <a:srgbClr val="FFFFFF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3F13CA-549A-CE40-81EA-57B17365887B}"/>
              </a:ext>
            </a:extLst>
          </p:cNvPr>
          <p:cNvSpPr/>
          <p:nvPr/>
        </p:nvSpPr>
        <p:spPr>
          <a:xfrm>
            <a:off x="194153" y="2448623"/>
            <a:ext cx="8755694" cy="2058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CH" sz="2800" b="1" dirty="0">
                <a:solidFill>
                  <a:schemeClr val="tx1"/>
                </a:solidFill>
                <a:latin typeface="Corbel" panose="020B0503020204020204" pitchFamily="34" charset="0"/>
              </a:rPr>
              <a:t>MegIS improves system </a:t>
            </a:r>
            <a:r>
              <a:rPr lang="en-CH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cost-efficiency</a:t>
            </a:r>
            <a:endParaRPr lang="en-CH" sz="28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orbel" panose="020B0503020204020204" pitchFamily="34" charset="0"/>
              </a:rPr>
              <a:t>and makes metagenomics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more accessible </a:t>
            </a:r>
          </a:p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orbel" panose="020B0503020204020204" pitchFamily="34" charset="0"/>
              </a:rPr>
              <a:t>for </a:t>
            </a:r>
            <a:r>
              <a:rPr lang="en-GB" sz="2800" b="1" dirty="0">
                <a:solidFill>
                  <a:srgbClr val="548235"/>
                </a:solidFill>
                <a:latin typeface="Corbel" panose="020B0503020204020204" pitchFamily="34" charset="0"/>
              </a:rPr>
              <a:t>wider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adoption</a:t>
            </a:r>
          </a:p>
        </p:txBody>
      </p:sp>
    </p:spTree>
    <p:extLst>
      <p:ext uri="{BB962C8B-B14F-4D97-AF65-F5344CB8AC3E}">
        <p14:creationId xmlns:p14="http://schemas.microsoft.com/office/powerpoint/2010/main" val="1959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9F1D-7D81-7F49-9965-98F0A6A9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What is Metagenomics?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CC816F-0A97-124F-83D3-3B57B00EDDA3}"/>
              </a:ext>
            </a:extLst>
          </p:cNvPr>
          <p:cNvSpPr/>
          <p:nvPr/>
        </p:nvSpPr>
        <p:spPr>
          <a:xfrm>
            <a:off x="3295185" y="1690297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22564-9A47-1046-889B-692B495A38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16815" y="1938301"/>
            <a:ext cx="1093541" cy="1093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69063-BE34-814A-B1BA-AE48468433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51848" y="2561014"/>
            <a:ext cx="979417" cy="979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A66250-0E5E-3D4A-B80C-F2FCF74B66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8365" y="1913845"/>
            <a:ext cx="1142452" cy="11424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F6A107-FC29-8549-B63A-1C6687F43822}"/>
              </a:ext>
            </a:extLst>
          </p:cNvPr>
          <p:cNvSpPr/>
          <p:nvPr/>
        </p:nvSpPr>
        <p:spPr>
          <a:xfrm>
            <a:off x="135290" y="3831220"/>
            <a:ext cx="8906599" cy="2454729"/>
          </a:xfrm>
          <a:prstGeom prst="rect">
            <a:avLst/>
          </a:prstGeom>
          <a:solidFill>
            <a:srgbClr val="F6F4F2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72000" rtlCol="0" anchor="t"/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>
                <a:solidFill>
                  <a:srgbClr val="1982C3"/>
                </a:solidFill>
                <a:latin typeface="Corbel" panose="020B0503020204020204" pitchFamily="34" charset="0"/>
              </a:rPr>
              <a:t>Has led to </a:t>
            </a:r>
            <a:r>
              <a:rPr lang="en-GB" sz="2800" b="1" dirty="0" err="1">
                <a:solidFill>
                  <a:srgbClr val="1982C3"/>
                </a:solidFill>
                <a:latin typeface="Corbel" panose="020B0503020204020204" pitchFamily="34" charset="0"/>
              </a:rPr>
              <a:t>groundbreaking</a:t>
            </a:r>
            <a:r>
              <a:rPr lang="en-GB" sz="2800" b="1" dirty="0">
                <a:solidFill>
                  <a:srgbClr val="1982C3"/>
                </a:solidFill>
                <a:latin typeface="Corbel" panose="020B0503020204020204" pitchFamily="34" charset="0"/>
              </a:rPr>
              <a:t> advances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Precision medicine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Understanding microbial diversity of an environment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Discovering early warnings of communicable diseases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253231-C16B-DF41-9F2F-4F0E5E81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55137"/>
            <a:ext cx="8798061" cy="8976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i="1" u="sng" dirty="0">
                <a:solidFill>
                  <a:srgbClr val="AE8207"/>
                </a:solidFill>
              </a:rPr>
              <a:t>Metagenomics</a:t>
            </a:r>
            <a:r>
              <a:rPr lang="en-GB" sz="2400" b="1" i="1" dirty="0">
                <a:solidFill>
                  <a:srgbClr val="AE8207"/>
                </a:solidFill>
              </a:rPr>
              <a:t>: </a:t>
            </a:r>
            <a:r>
              <a:rPr lang="en-GB" sz="2400" dirty="0"/>
              <a:t>Study of genome sequences of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diverse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organisms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   within a </a:t>
            </a: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shared environment </a:t>
            </a:r>
            <a:r>
              <a:rPr lang="en-GB" sz="2400" dirty="0"/>
              <a:t>(e.g., blood, ocean, soil)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AE8207"/>
              </a:solidFill>
            </a:endParaRPr>
          </a:p>
        </p:txBody>
      </p:sp>
      <p:pic>
        <p:nvPicPr>
          <p:cNvPr id="21" name="Graphic 20" descr="Question mark">
            <a:extLst>
              <a:ext uri="{FF2B5EF4-FFF2-40B4-BE49-F238E27FC236}">
                <a16:creationId xmlns:a16="http://schemas.microsoft.com/office/drawing/2014/main" id="{DD38A2B0-6973-B04B-9B42-B7242C369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297214">
            <a:off x="5582609" y="2788622"/>
            <a:ext cx="914400" cy="914400"/>
          </a:xfrm>
          <a:prstGeom prst="rect">
            <a:avLst/>
          </a:prstGeom>
        </p:spPr>
      </p:pic>
      <p:pic>
        <p:nvPicPr>
          <p:cNvPr id="22" name="Graphic 21" descr="Question mark RTL">
            <a:extLst>
              <a:ext uri="{FF2B5EF4-FFF2-40B4-BE49-F238E27FC236}">
                <a16:creationId xmlns:a16="http://schemas.microsoft.com/office/drawing/2014/main" id="{4656CC5C-B0FA-B94D-A668-886634F58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5568">
            <a:off x="2514112" y="1752780"/>
            <a:ext cx="914400" cy="914400"/>
          </a:xfrm>
          <a:prstGeom prst="rect">
            <a:avLst/>
          </a:prstGeom>
        </p:spPr>
      </p:pic>
      <p:pic>
        <p:nvPicPr>
          <p:cNvPr id="23" name="Graphic 22" descr="Question mark">
            <a:extLst>
              <a:ext uri="{FF2B5EF4-FFF2-40B4-BE49-F238E27FC236}">
                <a16:creationId xmlns:a16="http://schemas.microsoft.com/office/drawing/2014/main" id="{C4ABBBAB-F90E-9A49-BD1C-D9CEF8AC3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1242">
            <a:off x="5630359" y="16842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2F5-A700-D040-994F-691F1E0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54C-8BD5-BD44-AD43-C5A540AE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804824"/>
            <a:ext cx="9451268" cy="567722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CH" dirty="0"/>
              <a:t>MegIS’s performance when running in-storage processing operations on the </a:t>
            </a:r>
            <a:r>
              <a:rPr lang="en-CH" b="1" dirty="0">
                <a:solidFill>
                  <a:srgbClr val="548235"/>
                </a:solidFill>
              </a:rPr>
              <a:t>cores existing in the SSD controller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CH" dirty="0"/>
              <a:t>MegIS’s performance when using the same accelerators </a:t>
            </a:r>
            <a:r>
              <a:rPr lang="en-CH" b="1" dirty="0">
                <a:solidFill>
                  <a:srgbClr val="1982C3"/>
                </a:solidFill>
              </a:rPr>
              <a:t>outside SSD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H" b="1" dirty="0">
                <a:solidFill>
                  <a:schemeClr val="accent2"/>
                </a:solidFill>
              </a:rPr>
              <a:t>Sensitivity analysis with varying 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Database sizes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Memory capacities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#SSDs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#Channels</a:t>
            </a:r>
          </a:p>
          <a:p>
            <a:pPr lvl="1">
              <a:lnSpc>
                <a:spcPct val="100000"/>
              </a:lnSpc>
              <a:spcAft>
                <a:spcPts val="200"/>
              </a:spcAft>
            </a:pPr>
            <a:r>
              <a:rPr lang="en-CH" dirty="0"/>
              <a:t>#Samples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GB" dirty="0"/>
              <a:t>MegIS’s performance for </a:t>
            </a:r>
            <a:r>
              <a:rPr lang="en-GB" b="1" dirty="0">
                <a:solidFill>
                  <a:srgbClr val="7030A0"/>
                </a:solidFill>
              </a:rPr>
              <a:t>abundance estimation</a:t>
            </a:r>
            <a:endParaRPr lang="en-C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02F5-A700-D040-994F-691F1E0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E54C-8BD5-BD44-AD43-C5A540AE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949202"/>
            <a:ext cx="8798061" cy="5677226"/>
          </a:xfrm>
        </p:spPr>
        <p:txBody>
          <a:bodyPr/>
          <a:lstStyle/>
          <a:p>
            <a:pPr>
              <a:lnSpc>
                <a:spcPct val="132000"/>
              </a:lnSpc>
              <a:spcAft>
                <a:spcPts val="1500"/>
              </a:spcAft>
            </a:pPr>
            <a:r>
              <a:rPr lang="en-CH" sz="2400" dirty="0"/>
              <a:t>MegIS’s performance with the </a:t>
            </a:r>
            <a:r>
              <a:rPr lang="en-CH" sz="2400" b="1" dirty="0">
                <a:solidFill>
                  <a:srgbClr val="548235"/>
                </a:solidFill>
              </a:rPr>
              <a:t>cores in the SSD controller</a:t>
            </a:r>
          </a:p>
          <a:p>
            <a:pPr>
              <a:lnSpc>
                <a:spcPct val="132000"/>
              </a:lnSpc>
              <a:spcAft>
                <a:spcPts val="1500"/>
              </a:spcAft>
            </a:pPr>
            <a:r>
              <a:rPr lang="en-CH" sz="2400" dirty="0"/>
              <a:t>MegIS’s performance </a:t>
            </a:r>
            <a:r>
              <a:rPr lang="en-CH" sz="2400" b="1" dirty="0">
                <a:solidFill>
                  <a:srgbClr val="1982C3"/>
                </a:solidFill>
              </a:rPr>
              <a:t>outside SSD</a:t>
            </a:r>
          </a:p>
          <a:p>
            <a:pPr>
              <a:lnSpc>
                <a:spcPct val="132000"/>
              </a:lnSpc>
            </a:pPr>
            <a:r>
              <a:rPr lang="en-CH" sz="2400" b="1" dirty="0">
                <a:solidFill>
                  <a:schemeClr val="accent2"/>
                </a:solidFill>
              </a:rPr>
              <a:t>Sensitivity analysis with varying 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Database sizes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Memory capacities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#SSDs</a:t>
            </a:r>
          </a:p>
          <a:p>
            <a:pPr lvl="1">
              <a:lnSpc>
                <a:spcPct val="132000"/>
              </a:lnSpc>
            </a:pPr>
            <a:r>
              <a:rPr lang="en-CH" sz="2000" dirty="0"/>
              <a:t>#Channels</a:t>
            </a:r>
          </a:p>
          <a:p>
            <a:pPr lvl="1">
              <a:lnSpc>
                <a:spcPct val="132000"/>
              </a:lnSpc>
              <a:spcAft>
                <a:spcPts val="1500"/>
              </a:spcAft>
            </a:pPr>
            <a:r>
              <a:rPr lang="en-CH" sz="2000" dirty="0"/>
              <a:t>#Samples</a:t>
            </a:r>
          </a:p>
          <a:p>
            <a:pPr>
              <a:lnSpc>
                <a:spcPct val="132000"/>
              </a:lnSpc>
            </a:pPr>
            <a:r>
              <a:rPr lang="en-GB" sz="2400" dirty="0"/>
              <a:t>MegIS’s performance for </a:t>
            </a:r>
            <a:r>
              <a:rPr lang="en-GB" sz="2400" b="1" dirty="0">
                <a:solidFill>
                  <a:srgbClr val="7030A0"/>
                </a:solidFill>
              </a:rPr>
              <a:t>abundance estimation</a:t>
            </a:r>
            <a:endParaRPr lang="en-CH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3D571B-80CC-B14C-B2F8-9BE69FF1E252}"/>
              </a:ext>
            </a:extLst>
          </p:cNvPr>
          <p:cNvSpPr/>
          <p:nvPr/>
        </p:nvSpPr>
        <p:spPr>
          <a:xfrm>
            <a:off x="93785" y="949202"/>
            <a:ext cx="8895836" cy="5427847"/>
          </a:xfrm>
          <a:prstGeom prst="rect">
            <a:avLst/>
          </a:prstGeom>
          <a:solidFill>
            <a:srgbClr val="FFFFFF">
              <a:alpha val="8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5D0C2-A56B-C84C-9E77-1E7F21127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/>
          <a:stretch/>
        </p:blipFill>
        <p:spPr>
          <a:xfrm>
            <a:off x="173036" y="985851"/>
            <a:ext cx="8797925" cy="2283081"/>
          </a:xfrm>
          <a:prstGeom prst="rect">
            <a:avLst/>
          </a:prstGeom>
          <a:ln w="28575">
            <a:solidFill>
              <a:srgbClr val="0643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F47A77-6E0F-A54B-935F-72A22D2BF1CC}"/>
              </a:ext>
            </a:extLst>
          </p:cNvPr>
          <p:cNvSpPr txBox="1"/>
          <p:nvPr/>
        </p:nvSpPr>
        <p:spPr>
          <a:xfrm>
            <a:off x="2236175" y="6131854"/>
            <a:ext cx="46716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400" b="1" dirty="0">
                <a:hlinkClick r:id="rId4"/>
              </a:rPr>
              <a:t>https://arxiv.org/abs/2406.19113</a:t>
            </a:r>
            <a:endParaRPr lang="en-CH" sz="2400" b="1" dirty="0"/>
          </a:p>
          <a:p>
            <a:pPr algn="ctr"/>
            <a:endParaRPr lang="en-CH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8B7A-F56E-E54F-9851-24F87EB83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9" y="3424873"/>
            <a:ext cx="2490178" cy="24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1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orbel" panose="020B0503020204020204" pitchFamily="34" charset="0"/>
              </a:rPr>
              <a:t>MegIS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20711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94DE21-82D5-4C4E-BC39-45EDE8D73F87}"/>
              </a:ext>
            </a:extLst>
          </p:cNvPr>
          <p:cNvSpPr/>
          <p:nvPr/>
        </p:nvSpPr>
        <p:spPr>
          <a:xfrm>
            <a:off x="148442" y="912624"/>
            <a:ext cx="8864929" cy="782950"/>
          </a:xfrm>
          <a:prstGeom prst="roundRect">
            <a:avLst>
              <a:gd name="adj" fmla="val 4988"/>
            </a:avLst>
          </a:prstGeom>
          <a:solidFill>
            <a:srgbClr val="FFDFD4"/>
          </a:solidFill>
          <a:ln w="28575">
            <a:solidFill>
              <a:srgbClr val="E04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000" dirty="0">
                <a:solidFill>
                  <a:schemeClr val="tx1"/>
                </a:solidFill>
                <a:latin typeface="Corbel" panose="020B0503020204020204" pitchFamily="34" charset="0"/>
              </a:rPr>
              <a:t>Metagenomic analysis suffers from </a:t>
            </a:r>
          </a:p>
          <a:p>
            <a:pPr algn="ctr"/>
            <a:r>
              <a:rPr lang="en-GB" sz="2000" b="1" dirty="0">
                <a:solidFill>
                  <a:srgbClr val="E04F39"/>
                </a:solidFill>
                <a:latin typeface="Corbel" panose="020B0503020204020204" pitchFamily="34" charset="0"/>
              </a:rPr>
              <a:t>significant storage I/O data movement overhead </a:t>
            </a:r>
            <a:endParaRPr lang="en-CH" sz="2000" b="1" dirty="0">
              <a:solidFill>
                <a:srgbClr val="E04F39"/>
              </a:solidFill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10DB8-7933-EA4B-B0DF-A0D12CAA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2C1486-D476-084C-B327-8D8EAFEA75ED}"/>
              </a:ext>
            </a:extLst>
          </p:cNvPr>
          <p:cNvSpPr/>
          <p:nvPr/>
        </p:nvSpPr>
        <p:spPr>
          <a:xfrm>
            <a:off x="154379" y="2027533"/>
            <a:ext cx="8864929" cy="904328"/>
          </a:xfrm>
          <a:prstGeom prst="roundRect">
            <a:avLst>
              <a:gd name="adj" fmla="val 5194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The </a:t>
            </a:r>
            <a:r>
              <a:rPr lang="en-GB" sz="2000" i="1" dirty="0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rbel" panose="020B0503020204020204" pitchFamily="34" charset="0"/>
              </a:rPr>
              <a:t>in-storage processing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system for </a:t>
            </a:r>
            <a:r>
              <a:rPr lang="en-GB" sz="2000" i="1" dirty="0">
                <a:solidFill>
                  <a:schemeClr val="tx1"/>
                </a:solidFill>
                <a:latin typeface="Corbel" panose="020B0503020204020204" pitchFamily="34" charset="0"/>
              </a:rPr>
              <a:t>end-to-end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metagenomic analysis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Leverages and orchestrates </a:t>
            </a:r>
            <a:r>
              <a:rPr lang="en-GB" sz="2000" b="1" dirty="0">
                <a:solidFill>
                  <a:schemeClr val="tx1"/>
                </a:solidFill>
                <a:latin typeface="Corbel" panose="020B0503020204020204" pitchFamily="34" charset="0"/>
              </a:rPr>
              <a:t>processing inside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en-GB" sz="2000" b="1" dirty="0">
                <a:solidFill>
                  <a:schemeClr val="tx1"/>
                </a:solidFill>
                <a:latin typeface="Corbel" panose="020B0503020204020204" pitchFamily="34" charset="0"/>
              </a:rPr>
              <a:t>outside</a:t>
            </a:r>
            <a:r>
              <a:rPr lang="en-GB" sz="2000" dirty="0">
                <a:solidFill>
                  <a:schemeClr val="tx1"/>
                </a:solidFill>
                <a:latin typeface="Corbel" panose="020B0503020204020204" pitchFamily="34" charset="0"/>
              </a:rPr>
              <a:t> the storage system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96F23B5-3A2A-4D4F-BCA0-B16CCD94A8C3}"/>
              </a:ext>
            </a:extLst>
          </p:cNvPr>
          <p:cNvSpPr/>
          <p:nvPr/>
        </p:nvSpPr>
        <p:spPr>
          <a:xfrm>
            <a:off x="3072739" y="1855542"/>
            <a:ext cx="3028208" cy="38082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CH" sz="2800" dirty="0">
                <a:solidFill>
                  <a:schemeClr val="bg1"/>
                </a:solidFill>
                <a:latin typeface="Corbel" panose="020B0503020204020204" pitchFamily="34" charset="0"/>
              </a:rPr>
              <a:t>MegIS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AE32138-EC12-394D-9274-49C06A70807F}"/>
              </a:ext>
            </a:extLst>
          </p:cNvPr>
          <p:cNvSpPr/>
          <p:nvPr/>
        </p:nvSpPr>
        <p:spPr>
          <a:xfrm>
            <a:off x="176340" y="3263821"/>
            <a:ext cx="5294820" cy="1555669"/>
          </a:xfrm>
          <a:prstGeom prst="roundRect">
            <a:avLst>
              <a:gd name="adj" fmla="val 3990"/>
            </a:avLst>
          </a:prstGeom>
          <a:solidFill>
            <a:srgbClr val="E5F3FF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400" b="1" dirty="0">
                <a:solidFill>
                  <a:srgbClr val="1982C3"/>
                </a:solidFill>
                <a:latin typeface="Corbel" panose="020B0503020204020204" pitchFamily="34" charset="0"/>
              </a:rPr>
              <a:t>Improves performance</a:t>
            </a:r>
            <a:endParaRPr lang="en-GB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2.7×–37.2×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performance-optimized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software 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6.9×–100.2× 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accuracy-optimized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software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1"/>
                </a:solidFill>
              </a:rPr>
              <a:t>1.5×–5.1×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accent1"/>
                </a:solidFill>
                <a:latin typeface="Corbel" panose="020B0503020204020204" pitchFamily="34" charset="0"/>
              </a:rPr>
              <a:t>hardware-accelerated PIM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baseline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763ECEB-A22E-014C-A217-466BE4DABDA5}"/>
              </a:ext>
            </a:extLst>
          </p:cNvPr>
          <p:cNvSpPr/>
          <p:nvPr/>
        </p:nvSpPr>
        <p:spPr>
          <a:xfrm>
            <a:off x="5547353" y="4947881"/>
            <a:ext cx="3481258" cy="1439857"/>
          </a:xfrm>
          <a:prstGeom prst="roundRect">
            <a:avLst>
              <a:gd name="adj" fmla="val 5494"/>
            </a:avLst>
          </a:prstGeom>
          <a:solidFill>
            <a:srgbClr val="FFF4D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Low area overhead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rgbClr val="C9A324"/>
                </a:solidFill>
              </a:rPr>
              <a:t>1.7%</a:t>
            </a:r>
            <a:r>
              <a:rPr lang="en-GB" sz="1700" dirty="0">
                <a:solidFill>
                  <a:srgbClr val="C9A324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of the three cores</a:t>
            </a:r>
          </a:p>
          <a:p>
            <a:pPr algn="ctr">
              <a:spcAft>
                <a:spcPts val="500"/>
              </a:spcAft>
            </a:pP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in an SSD controller</a:t>
            </a:r>
          </a:p>
          <a:p>
            <a:pPr algn="ctr">
              <a:spcAft>
                <a:spcPts val="500"/>
              </a:spcAft>
            </a:pPr>
            <a:endParaRPr lang="en-GB" sz="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B26C47-B719-384F-B816-5B0AAB5CC635}"/>
              </a:ext>
            </a:extLst>
          </p:cNvPr>
          <p:cNvSpPr/>
          <p:nvPr/>
        </p:nvSpPr>
        <p:spPr>
          <a:xfrm>
            <a:off x="176340" y="4947883"/>
            <a:ext cx="5294820" cy="1439855"/>
          </a:xfrm>
          <a:prstGeom prst="roundRect">
            <a:avLst>
              <a:gd name="adj" fmla="val 4970"/>
            </a:avLst>
          </a:prstGeom>
          <a:solidFill>
            <a:srgbClr val="EAFAE3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Reduces energy consumption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5.4×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performance-optimized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software 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15.2×</a:t>
            </a:r>
            <a:r>
              <a:rPr lang="en-GB" sz="1700" dirty="0">
                <a:solidFill>
                  <a:schemeClr val="tx1"/>
                </a:solidFill>
              </a:rPr>
              <a:t> 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accuracy-optimized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software</a:t>
            </a:r>
          </a:p>
          <a:p>
            <a:pPr algn="ctr">
              <a:lnSpc>
                <a:spcPct val="90000"/>
              </a:lnSpc>
              <a:spcAft>
                <a:spcPts val="500"/>
              </a:spcAft>
            </a:pPr>
            <a:r>
              <a:rPr lang="en-GB" sz="1700" b="1" dirty="0">
                <a:solidFill>
                  <a:schemeClr val="accent6"/>
                </a:solidFill>
              </a:rPr>
              <a:t>1.9×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hardware-accelerated PIM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baseline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FA32E5A-5A7C-F14C-BFDF-80423C5D2380}"/>
              </a:ext>
            </a:extLst>
          </p:cNvPr>
          <p:cNvSpPr/>
          <p:nvPr/>
        </p:nvSpPr>
        <p:spPr>
          <a:xfrm>
            <a:off x="5547353" y="3263821"/>
            <a:ext cx="3481258" cy="1555670"/>
          </a:xfrm>
          <a:prstGeom prst="roundRect">
            <a:avLst>
              <a:gd name="adj" fmla="val 5460"/>
            </a:avLst>
          </a:prstGeom>
          <a:solidFill>
            <a:srgbClr val="FFEDDF"/>
          </a:solidFill>
          <a:ln w="28575">
            <a:solidFill>
              <a:srgbClr val="D47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0" bIns="0" rtlCol="0" anchor="ctr"/>
          <a:lstStyle/>
          <a:p>
            <a:pPr algn="ctr">
              <a:spcAft>
                <a:spcPts val="500"/>
              </a:spcAft>
            </a:pPr>
            <a:r>
              <a:rPr lang="en-GB" sz="2400" b="1" dirty="0">
                <a:solidFill>
                  <a:srgbClr val="D4702E"/>
                </a:solidFill>
                <a:latin typeface="Corbel" panose="020B0503020204020204" pitchFamily="34" charset="0"/>
              </a:rPr>
              <a:t>High accuracy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chemeClr val="accent2"/>
                </a:solidFill>
                <a:latin typeface="Corbel" panose="020B0503020204020204" pitchFamily="34" charset="0"/>
              </a:rPr>
              <a:t>Same</a:t>
            </a:r>
            <a:r>
              <a:rPr lang="en-GB" sz="1700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en-GB" sz="1700" b="1" dirty="0">
                <a:solidFill>
                  <a:schemeClr val="accent2"/>
                </a:solidFill>
                <a:latin typeface="Corbel" panose="020B0503020204020204" pitchFamily="34" charset="0"/>
              </a:rPr>
              <a:t>as</a:t>
            </a:r>
            <a:r>
              <a:rPr lang="en-GB" sz="1700" dirty="0">
                <a:solidFill>
                  <a:schemeClr val="accent2"/>
                </a:solidFill>
                <a:latin typeface="Corbel" panose="020B0503020204020204" pitchFamily="34" charset="0"/>
              </a:rPr>
              <a:t> </a:t>
            </a:r>
            <a:r>
              <a:rPr lang="en-GB" sz="1700" b="1" dirty="0">
                <a:solidFill>
                  <a:schemeClr val="accent2"/>
                </a:solidFill>
                <a:latin typeface="Corbel" panose="020B0503020204020204" pitchFamily="34" charset="0"/>
              </a:rPr>
              <a:t>accuracy-optimized</a:t>
            </a:r>
          </a:p>
          <a:p>
            <a:pPr algn="ctr">
              <a:spcAft>
                <a:spcPts val="500"/>
              </a:spcAft>
            </a:pPr>
            <a:r>
              <a:rPr lang="en-GB" sz="1700" b="1" dirty="0">
                <a:solidFill>
                  <a:schemeClr val="accent2"/>
                </a:solidFill>
              </a:rPr>
              <a:t>4.8×</a:t>
            </a:r>
            <a:r>
              <a:rPr lang="en-GB" sz="1700" b="1" dirty="0">
                <a:solidFill>
                  <a:schemeClr val="tx1"/>
                </a:solidFill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higher F</a:t>
            </a:r>
            <a:r>
              <a:rPr lang="en-GB" sz="1700" dirty="0">
                <a:solidFill>
                  <a:schemeClr val="tx1"/>
                </a:solidFill>
              </a:rPr>
              <a:t>1</a:t>
            </a: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scores</a:t>
            </a:r>
          </a:p>
          <a:p>
            <a:pPr algn="ctr">
              <a:spcAft>
                <a:spcPts val="500"/>
              </a:spcAft>
            </a:pPr>
            <a:r>
              <a:rPr lang="en-GB" sz="1700" dirty="0">
                <a:solidFill>
                  <a:schemeClr val="tx1"/>
                </a:solidFill>
                <a:latin typeface="Corbel" panose="020B0503020204020204" pitchFamily="34" charset="0"/>
              </a:rPr>
              <a:t> over </a:t>
            </a:r>
            <a:r>
              <a:rPr lang="en-GB" sz="1700" b="1" dirty="0">
                <a:solidFill>
                  <a:schemeClr val="tx1"/>
                </a:solidFill>
                <a:latin typeface="Corbel" panose="020B0503020204020204" pitchFamily="34" charset="0"/>
              </a:rPr>
              <a:t>performance-optimized/PIM</a:t>
            </a:r>
          </a:p>
        </p:txBody>
      </p:sp>
      <p:pic>
        <p:nvPicPr>
          <p:cNvPr id="19" name="Graphic 18" descr="Gauge">
            <a:extLst>
              <a:ext uri="{FF2B5EF4-FFF2-40B4-BE49-F238E27FC236}">
                <a16:creationId xmlns:a16="http://schemas.microsoft.com/office/drawing/2014/main" id="{8F881BD1-6A49-9643-8EE5-8F5AA3EA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300" y="3186148"/>
            <a:ext cx="579121" cy="579121"/>
          </a:xfrm>
          <a:prstGeom prst="rect">
            <a:avLst/>
          </a:prstGeom>
        </p:spPr>
      </p:pic>
      <p:pic>
        <p:nvPicPr>
          <p:cNvPr id="20" name="Graphic 19" descr="Renewable Energy with solid fill">
            <a:extLst>
              <a:ext uri="{FF2B5EF4-FFF2-40B4-BE49-F238E27FC236}">
                <a16:creationId xmlns:a16="http://schemas.microsoft.com/office/drawing/2014/main" id="{66080CC6-1D8D-DB4C-9DDF-DAF6FBDD1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893" y="4914225"/>
            <a:ext cx="648615" cy="648615"/>
          </a:xfrm>
          <a:prstGeom prst="rect">
            <a:avLst/>
          </a:prstGeom>
        </p:spPr>
      </p:pic>
      <p:pic>
        <p:nvPicPr>
          <p:cNvPr id="22" name="Graphic 21" descr="Bullseye">
            <a:extLst>
              <a:ext uri="{FF2B5EF4-FFF2-40B4-BE49-F238E27FC236}">
                <a16:creationId xmlns:a16="http://schemas.microsoft.com/office/drawing/2014/main" id="{D9E99B98-14F0-2E45-A768-C2B632C93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9425" y="3265556"/>
            <a:ext cx="579120" cy="57912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EA89095-CE33-6A44-80E9-C2A2BF08D8DE}"/>
              </a:ext>
            </a:extLst>
          </p:cNvPr>
          <p:cNvGrpSpPr/>
          <p:nvPr/>
        </p:nvGrpSpPr>
        <p:grpSpPr>
          <a:xfrm>
            <a:off x="5605145" y="4998720"/>
            <a:ext cx="432000" cy="432000"/>
            <a:chOff x="1096939" y="4159253"/>
            <a:chExt cx="762855" cy="762855"/>
          </a:xfrm>
          <a:solidFill>
            <a:schemeClr val="accent4">
              <a:lumMod val="75000"/>
            </a:schemeClr>
          </a:solidFill>
        </p:grpSpPr>
        <p:pic>
          <p:nvPicPr>
            <p:cNvPr id="26" name="Graphic 25" descr="Dollar with solid fill">
              <a:extLst>
                <a:ext uri="{FF2B5EF4-FFF2-40B4-BE49-F238E27FC236}">
                  <a16:creationId xmlns:a16="http://schemas.microsoft.com/office/drawing/2014/main" id="{2615DD31-2CC1-AB45-BB95-7DF97C597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19817" y="4180100"/>
              <a:ext cx="721163" cy="721163"/>
            </a:xfrm>
            <a:prstGeom prst="rect">
              <a:avLst/>
            </a:prstGeom>
          </p:spPr>
        </p:pic>
        <p:sp>
          <p:nvSpPr>
            <p:cNvPr id="27" name="&quot;No&quot; Symbol 26">
              <a:extLst>
                <a:ext uri="{FF2B5EF4-FFF2-40B4-BE49-F238E27FC236}">
                  <a16:creationId xmlns:a16="http://schemas.microsoft.com/office/drawing/2014/main" id="{6C48692D-F882-1E4C-A854-665364F6488D}"/>
                </a:ext>
              </a:extLst>
            </p:cNvPr>
            <p:cNvSpPr/>
            <p:nvPr/>
          </p:nvSpPr>
          <p:spPr>
            <a:xfrm>
              <a:off x="1096939" y="4159253"/>
              <a:ext cx="762855" cy="762855"/>
            </a:xfrm>
            <a:prstGeom prst="noSmoking">
              <a:avLst>
                <a:gd name="adj" fmla="val 8744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6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336162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186531"/>
            <a:ext cx="9144000" cy="290144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30000"/>
              </a:lnSpc>
              <a:spcAft>
                <a:spcPts val="400"/>
              </a:spcAft>
            </a:pPr>
            <a:r>
              <a:rPr lang="en-US" sz="5400" b="1" dirty="0">
                <a:solidFill>
                  <a:srgbClr val="F5D8B0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MegIS</a:t>
            </a:r>
            <a:r>
              <a:rPr lang="en-US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High-Performance, Energy-Efficient, and Low-Cost Metagenomic Analysis with In-Storage Processing</a:t>
            </a:r>
            <a:endParaRPr lang="en-US" sz="3100" b="1" dirty="0">
              <a:solidFill>
                <a:schemeClr val="accent4">
                  <a:lumMod val="20000"/>
                  <a:lumOff val="8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C26073-8D20-48E5-9751-3761552F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7348" y="5517381"/>
            <a:ext cx="2469303" cy="4750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93808-1C51-9F45-A6ED-874599368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820" t="33599" r="12247" b="30996"/>
          <a:stretch/>
        </p:blipFill>
        <p:spPr>
          <a:xfrm>
            <a:off x="480984" y="6221939"/>
            <a:ext cx="2126749" cy="365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31CF4-74AF-B540-A733-A0C381043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77" y="6292113"/>
            <a:ext cx="2673139" cy="225546"/>
          </a:xfrm>
          <a:prstGeom prst="rect">
            <a:avLst/>
          </a:prstGeom>
        </p:spPr>
      </p:pic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44A5A138-A403-CC4B-84E3-EF3FDDE6BF88}"/>
              </a:ext>
            </a:extLst>
          </p:cNvPr>
          <p:cNvSpPr txBox="1"/>
          <p:nvPr/>
        </p:nvSpPr>
        <p:spPr>
          <a:xfrm>
            <a:off x="-22032" y="3496708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orbel" panose="020B0503020204020204" pitchFamily="34" charset="0"/>
                <a:ea typeface="Quattrocento Sans"/>
                <a:cs typeface="Quattrocento Sans"/>
                <a:sym typeface="Quattrocento Sans"/>
              </a:rPr>
              <a:t>Nika Mansouri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orbel" panose="020B0503020204020204" pitchFamily="34" charset="0"/>
                <a:ea typeface="Quattrocento Sans"/>
                <a:cs typeface="Quattrocento Sans"/>
                <a:sym typeface="Quattrocento Sans"/>
              </a:rPr>
              <a:t>Ghiasi</a:t>
            </a:r>
            <a:endParaRPr dirty="0">
              <a:latin typeface="Corbel" panose="020B0503020204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6781D97-4472-ED41-8522-20C2649D89AC}"/>
              </a:ext>
            </a:extLst>
          </p:cNvPr>
          <p:cNvSpPr txBox="1">
            <a:spLocks/>
          </p:cNvSpPr>
          <p:nvPr/>
        </p:nvSpPr>
        <p:spPr>
          <a:xfrm>
            <a:off x="-1499" y="4895190"/>
            <a:ext cx="9144000" cy="4159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Mohammed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Jisung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Park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CD7E2FE-EE8D-054F-91DA-15638DC6EEC8}"/>
              </a:ext>
            </a:extLst>
          </p:cNvPr>
          <p:cNvSpPr txBox="1">
            <a:spLocks/>
          </p:cNvSpPr>
          <p:nvPr/>
        </p:nvSpPr>
        <p:spPr>
          <a:xfrm>
            <a:off x="-6724" y="3902379"/>
            <a:ext cx="9144000" cy="434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Corbel" panose="020B0503020204020204" pitchFamily="34" charset="0"/>
                <a:cs typeface="Cambria"/>
              </a:rPr>
              <a:t>Mohammad </a:t>
            </a:r>
            <a:r>
              <a:rPr lang="en-US" sz="2200" dirty="0" err="1">
                <a:latin typeface="Corbel" panose="020B0503020204020204" pitchFamily="34" charset="0"/>
                <a:cs typeface="Cambria"/>
              </a:rPr>
              <a:t>Sadrosadati</a:t>
            </a:r>
            <a:r>
              <a:rPr lang="en-US" sz="2200" dirty="0">
                <a:latin typeface="Corbel" panose="020B0503020204020204" pitchFamily="34" charset="0"/>
                <a:cs typeface="Cambria"/>
              </a:rPr>
              <a:t>    Harun Mustafa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Arvid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Gollwitzer    Can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Firtina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latin typeface="Corbel" panose="020B0503020204020204" pitchFamily="34" charset="0"/>
              <a:cs typeface="Cambria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C79E248-CACB-5445-B39F-BAAF0B01EA84}"/>
              </a:ext>
            </a:extLst>
          </p:cNvPr>
          <p:cNvSpPr txBox="1">
            <a:spLocks/>
          </p:cNvSpPr>
          <p:nvPr/>
        </p:nvSpPr>
        <p:spPr>
          <a:xfrm>
            <a:off x="0" y="4398785"/>
            <a:ext cx="9144000" cy="434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Julien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Eudine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Haiyu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Mao    Joël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Lindegger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Meryem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Banu </a:t>
            </a:r>
            <a:r>
              <a:rPr lang="en-GB" sz="2200" dirty="0" err="1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Cavlak</a:t>
            </a:r>
            <a:r>
              <a:rPr lang="en-GB" sz="22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24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4;p1">
            <a:extLst>
              <a:ext uri="{FF2B5EF4-FFF2-40B4-BE49-F238E27FC236}">
                <a16:creationId xmlns:a16="http://schemas.microsoft.com/office/drawing/2014/main" id="{44A5A138-A403-CC4B-84E3-EF3FDDE6BF88}"/>
              </a:ext>
            </a:extLst>
          </p:cNvPr>
          <p:cNvSpPr txBox="1"/>
          <p:nvPr/>
        </p:nvSpPr>
        <p:spPr>
          <a:xfrm>
            <a:off x="0" y="3013189"/>
            <a:ext cx="9144000" cy="4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6436E"/>
                </a:solidFill>
                <a:latin typeface="Corbel" panose="020B0503020204020204" pitchFamily="34" charset="0"/>
                <a:ea typeface="Quattrocento Sans"/>
                <a:cs typeface="Quattrocento Sans"/>
                <a:sym typeface="Quattrocento Sans"/>
              </a:rPr>
              <a:t>Backup Slides</a:t>
            </a:r>
            <a:endParaRPr sz="4400" dirty="0">
              <a:solidFill>
                <a:srgbClr val="06436E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03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F2A0AB-DF4E-C745-AA33-215055E1166A}"/>
              </a:ext>
            </a:extLst>
          </p:cNvPr>
          <p:cNvSpPr/>
          <p:nvPr/>
        </p:nvSpPr>
        <p:spPr>
          <a:xfrm>
            <a:off x="0" y="5723818"/>
            <a:ext cx="9144000" cy="630194"/>
          </a:xfrm>
          <a:prstGeom prst="rect">
            <a:avLst/>
          </a:prstGeom>
          <a:solidFill>
            <a:srgbClr val="DAD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A0DB8-9AB6-DF47-91E6-DE78AA829F85}"/>
              </a:ext>
            </a:extLst>
          </p:cNvPr>
          <p:cNvSpPr/>
          <p:nvPr/>
        </p:nvSpPr>
        <p:spPr>
          <a:xfrm>
            <a:off x="0" y="3297483"/>
            <a:ext cx="9144000" cy="2426439"/>
          </a:xfrm>
          <a:prstGeom prst="rect">
            <a:avLst/>
          </a:prstGeom>
          <a:solidFill>
            <a:srgbClr val="EAF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83867-65FF-A64F-A682-562787930EC9}"/>
              </a:ext>
            </a:extLst>
          </p:cNvPr>
          <p:cNvSpPr/>
          <p:nvPr/>
        </p:nvSpPr>
        <p:spPr>
          <a:xfrm>
            <a:off x="0" y="2514917"/>
            <a:ext cx="9144000" cy="794923"/>
          </a:xfrm>
          <a:prstGeom prst="rect">
            <a:avLst/>
          </a:prstGeom>
          <a:solidFill>
            <a:srgbClr val="DBF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D8311-BE68-A149-8625-7068FEBCDE6D}"/>
              </a:ext>
            </a:extLst>
          </p:cNvPr>
          <p:cNvSpPr/>
          <p:nvPr/>
        </p:nvSpPr>
        <p:spPr>
          <a:xfrm>
            <a:off x="0" y="1843796"/>
            <a:ext cx="9144000" cy="683479"/>
          </a:xfrm>
          <a:prstGeom prst="rect">
            <a:avLst/>
          </a:prstGeom>
          <a:solidFill>
            <a:srgbClr val="FF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A83DC-35D6-8545-9D31-0596EA97A8DF}"/>
              </a:ext>
            </a:extLst>
          </p:cNvPr>
          <p:cNvSpPr/>
          <p:nvPr/>
        </p:nvSpPr>
        <p:spPr>
          <a:xfrm>
            <a:off x="0" y="1213602"/>
            <a:ext cx="9144000" cy="630194"/>
          </a:xfrm>
          <a:prstGeom prst="rect">
            <a:avLst/>
          </a:prstGeom>
          <a:solidFill>
            <a:srgbClr val="FFF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33F43-425F-0347-AED2-3E0F45D1AD10}"/>
              </a:ext>
            </a:extLst>
          </p:cNvPr>
          <p:cNvSpPr/>
          <p:nvPr/>
        </p:nvSpPr>
        <p:spPr>
          <a:xfrm>
            <a:off x="0" y="842638"/>
            <a:ext cx="9144000" cy="370964"/>
          </a:xfrm>
          <a:prstGeom prst="rect">
            <a:avLst/>
          </a:prstGeom>
          <a:solidFill>
            <a:srgbClr val="FED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A39AF-D047-D048-8CEB-248095CE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Executive Summary </a:t>
            </a:r>
            <a:r>
              <a:rPr lang="en-CH" sz="2000" i="1" dirty="0">
                <a:solidFill>
                  <a:srgbClr val="FF0000"/>
                </a:solidFill>
              </a:rPr>
              <a:t>(I suggest </a:t>
            </a:r>
            <a:r>
              <a:rPr lang="en-CH" sz="2000" i="1" u="sng" dirty="0">
                <a:solidFill>
                  <a:srgbClr val="FF0000"/>
                </a:solidFill>
              </a:rPr>
              <a:t>not</a:t>
            </a:r>
            <a:r>
              <a:rPr lang="en-CH" sz="2000" i="1" dirty="0">
                <a:solidFill>
                  <a:srgbClr val="FF0000"/>
                </a:solidFill>
              </a:rPr>
              <a:t> to present it due to time limits)</a:t>
            </a:r>
            <a:endParaRPr lang="en-CH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95548-3A5E-0847-A5D0-1B31544F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4" y="797667"/>
            <a:ext cx="9144000" cy="561823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u="sng" dirty="0">
                <a:solidFill>
                  <a:srgbClr val="C00000"/>
                </a:solidFill>
              </a:rPr>
              <a:t>Problem</a:t>
            </a:r>
            <a:r>
              <a:rPr lang="en-GB" sz="1800" dirty="0">
                <a:solidFill>
                  <a:srgbClr val="C00000"/>
                </a:solidFill>
              </a:rPr>
              <a:t>: </a:t>
            </a:r>
            <a:r>
              <a:rPr lang="en-GB" sz="1800" dirty="0"/>
              <a:t>Metagenomic analysis suffers from significant storage I/O data movement overhead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u="sng" dirty="0">
                <a:solidFill>
                  <a:srgbClr val="AE8207"/>
                </a:solidFill>
              </a:rPr>
              <a:t>Goal</a:t>
            </a:r>
            <a:r>
              <a:rPr lang="en-GB" sz="1800" b="1" dirty="0">
                <a:solidFill>
                  <a:srgbClr val="AE8207"/>
                </a:solidFill>
              </a:rPr>
              <a:t>: </a:t>
            </a:r>
            <a:r>
              <a:rPr lang="en-GB" sz="1800" dirty="0"/>
              <a:t>Improve metagenomic analysis </a:t>
            </a:r>
            <a:r>
              <a:rPr lang="en-GB" sz="1800" b="1" dirty="0"/>
              <a:t>performance</a:t>
            </a:r>
            <a:r>
              <a:rPr lang="en-GB" sz="1800" dirty="0"/>
              <a:t> by reducing </a:t>
            </a:r>
            <a:r>
              <a:rPr lang="en-GB" sz="1800" b="1" dirty="0"/>
              <a:t>storage I/O data movement</a:t>
            </a:r>
            <a:r>
              <a:rPr lang="en-GB" sz="1800" dirty="0"/>
              <a:t> overhead in a </a:t>
            </a:r>
            <a:r>
              <a:rPr lang="en-GB" sz="1800" b="1" dirty="0"/>
              <a:t>cost-effective</a:t>
            </a:r>
            <a:r>
              <a:rPr lang="en-GB" sz="1800" dirty="0"/>
              <a:t> manner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u="sng" dirty="0">
                <a:solidFill>
                  <a:schemeClr val="accent2">
                    <a:lumMod val="75000"/>
                  </a:schemeClr>
                </a:solidFill>
              </a:rPr>
              <a:t>Challenge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/>
              <a:t>While in-storage processing can be a promising direction, existing metagenomic analysis approaches cannot be implemented in the SSD due to SSD</a:t>
            </a:r>
            <a:r>
              <a:rPr lang="en-GB" sz="1800" b="1" dirty="0"/>
              <a:t> hardware limitations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u="sng" dirty="0">
                <a:solidFill>
                  <a:srgbClr val="4B7630"/>
                </a:solidFill>
              </a:rPr>
              <a:t>Idea</a:t>
            </a:r>
            <a:r>
              <a:rPr lang="en-GB" sz="1800" b="1" dirty="0">
                <a:solidFill>
                  <a:srgbClr val="4B7630"/>
                </a:solidFill>
              </a:rPr>
              <a:t>: </a:t>
            </a:r>
            <a:r>
              <a:rPr lang="en-GB" sz="1800" i="1" dirty="0">
                <a:solidFill>
                  <a:srgbClr val="4B7630"/>
                </a:solidFill>
              </a:rPr>
              <a:t>Cooperative ISP for metagenomics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/>
              <a:t>Capitalize on the strengths of processing both </a:t>
            </a:r>
            <a:r>
              <a:rPr lang="en-GB" sz="1800" b="1" dirty="0"/>
              <a:t>inside and outside the storage system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u="sng" dirty="0">
                <a:solidFill>
                  <a:srgbClr val="1982C3"/>
                </a:solidFill>
              </a:rPr>
              <a:t>MegIS</a:t>
            </a:r>
            <a:r>
              <a:rPr lang="en-GB" sz="1800" b="1" dirty="0">
                <a:solidFill>
                  <a:srgbClr val="1982C3"/>
                </a:solidFill>
              </a:rPr>
              <a:t>:  </a:t>
            </a:r>
            <a:r>
              <a:rPr lang="en-GB" sz="1800" i="1" dirty="0">
                <a:solidFill>
                  <a:srgbClr val="1982C3"/>
                </a:solidFill>
              </a:rPr>
              <a:t>The first in-storage processing system for end-to-end metagenomic analysis pipeline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GB" sz="1800" dirty="0"/>
              <a:t>An efficient pipeline between the SSD and the host system to </a:t>
            </a:r>
            <a:r>
              <a:rPr lang="en-GB" sz="1800" i="1" dirty="0"/>
              <a:t>(</a:t>
            </a:r>
            <a:r>
              <a:rPr lang="en-GB" sz="1800" i="1" dirty="0" err="1"/>
              <a:t>i</a:t>
            </a:r>
            <a:r>
              <a:rPr lang="en-GB" sz="1800" i="1" dirty="0"/>
              <a:t>)</a:t>
            </a:r>
            <a:r>
              <a:rPr lang="en-GB" sz="1800" dirty="0"/>
              <a:t> </a:t>
            </a:r>
            <a:r>
              <a:rPr lang="en-GB" sz="1800" b="1" dirty="0"/>
              <a:t>leverage</a:t>
            </a:r>
            <a:r>
              <a:rPr lang="en-GB" sz="1800" dirty="0"/>
              <a:t> and</a:t>
            </a:r>
            <a:r>
              <a:rPr lang="en-GB" sz="1800" i="1" dirty="0"/>
              <a:t>(ii) </a:t>
            </a:r>
            <a:r>
              <a:rPr lang="en-GB" sz="1800" b="1" dirty="0"/>
              <a:t>orchestrate</a:t>
            </a:r>
            <a:r>
              <a:rPr lang="en-GB" sz="1800" dirty="0"/>
              <a:t> the capabilities of both via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Task partitioning and mapping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Data/computation flow coordination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Storage-aware algorithms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Lightweight in-storage accelerators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chemeClr val="accent1">
                    <a:lumMod val="50000"/>
                  </a:schemeClr>
                </a:solidFill>
              </a:rPr>
              <a:t>Specialized data mapping scheme and Flash Translation Layer (FTL)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 u="sng" dirty="0">
                <a:solidFill>
                  <a:srgbClr val="8237B9"/>
                </a:solidFill>
              </a:rPr>
              <a:t>Results</a:t>
            </a:r>
            <a:r>
              <a:rPr lang="en-GB" sz="1800" b="1" dirty="0">
                <a:solidFill>
                  <a:srgbClr val="8237B9"/>
                </a:solidFill>
              </a:rPr>
              <a:t>: </a:t>
            </a:r>
            <a:r>
              <a:rPr lang="en-GB" sz="1800" dirty="0">
                <a:solidFill>
                  <a:srgbClr val="8237B9"/>
                </a:solidFill>
              </a:rPr>
              <a:t>Significant </a:t>
            </a:r>
            <a:r>
              <a:rPr lang="en-GB" sz="1800" b="1" dirty="0">
                <a:solidFill>
                  <a:srgbClr val="8237B9"/>
                </a:solidFill>
              </a:rPr>
              <a:t>speedup (</a:t>
            </a:r>
            <a:r>
              <a:rPr lang="en-GB" sz="1800" b="1" dirty="0">
                <a:solidFill>
                  <a:srgbClr val="8237B9"/>
                </a:solidFill>
                <a:latin typeface="+mn-lt"/>
              </a:rPr>
              <a:t>1.5x</a:t>
            </a:r>
            <a:r>
              <a:rPr lang="en-GB" sz="1800" b="1" dirty="0">
                <a:solidFill>
                  <a:srgbClr val="8237B9"/>
                </a:solidFill>
              </a:rPr>
              <a:t> </a:t>
            </a:r>
            <a:r>
              <a:rPr lang="en-GB" sz="1800" b="1" dirty="0">
                <a:solidFill>
                  <a:srgbClr val="8237B9"/>
                </a:solidFill>
                <a:latin typeface="+mn-lt"/>
              </a:rPr>
              <a:t>– 100.2</a:t>
            </a:r>
            <a:r>
              <a:rPr lang="en-GB" sz="1800" b="1" dirty="0">
                <a:solidFill>
                  <a:srgbClr val="8237B9"/>
                </a:solidFill>
              </a:rPr>
              <a:t>x) </a:t>
            </a:r>
            <a:r>
              <a:rPr lang="en-GB" sz="1800" dirty="0">
                <a:solidFill>
                  <a:srgbClr val="8237B9"/>
                </a:solidFill>
              </a:rPr>
              <a:t>and </a:t>
            </a:r>
            <a:r>
              <a:rPr lang="en-GB" sz="1800" b="1" dirty="0">
                <a:solidFill>
                  <a:srgbClr val="8237B9"/>
                </a:solidFill>
              </a:rPr>
              <a:t>energy reduction (</a:t>
            </a:r>
            <a:r>
              <a:rPr lang="en-GB" sz="1800" b="1" dirty="0">
                <a:solidFill>
                  <a:srgbClr val="8237B9"/>
                </a:solidFill>
                <a:latin typeface="+mn-lt"/>
              </a:rPr>
              <a:t>1.9x – 25.7x</a:t>
            </a:r>
            <a:r>
              <a:rPr lang="en-GB" sz="1800" b="1" dirty="0">
                <a:solidFill>
                  <a:srgbClr val="8237B9"/>
                </a:solidFill>
              </a:rPr>
              <a:t>)  </a:t>
            </a:r>
            <a:r>
              <a:rPr lang="en-GB" sz="1800" dirty="0">
                <a:solidFill>
                  <a:srgbClr val="8237B9"/>
                </a:solidFill>
              </a:rPr>
              <a:t>with </a:t>
            </a:r>
            <a:r>
              <a:rPr lang="en-GB" sz="1800" b="1" dirty="0">
                <a:solidFill>
                  <a:srgbClr val="8237B9"/>
                </a:solidFill>
              </a:rPr>
              <a:t>high accuracy</a:t>
            </a:r>
            <a:r>
              <a:rPr lang="en-GB" sz="1800" dirty="0">
                <a:solidFill>
                  <a:srgbClr val="8237B9"/>
                </a:solidFill>
              </a:rPr>
              <a:t> and at </a:t>
            </a:r>
            <a:r>
              <a:rPr lang="en-GB" sz="1800" b="1" dirty="0">
                <a:solidFill>
                  <a:srgbClr val="8237B9"/>
                </a:solidFill>
              </a:rPr>
              <a:t>low cost</a:t>
            </a:r>
          </a:p>
        </p:txBody>
      </p:sp>
    </p:spTree>
    <p:extLst>
      <p:ext uri="{BB962C8B-B14F-4D97-AF65-F5344CB8AC3E}">
        <p14:creationId xmlns:p14="http://schemas.microsoft.com/office/powerpoint/2010/main" val="2369173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9CBD-C1A6-1041-8B61-92215480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2.2: Retrieving Tax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1521-4469-E141-BCC2-552080BE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78195"/>
            <a:ext cx="8798061" cy="770468"/>
          </a:xfrm>
        </p:spPr>
        <p:txBody>
          <a:bodyPr/>
          <a:lstStyle/>
          <a:p>
            <a:r>
              <a:rPr lang="en-CH" dirty="0"/>
              <a:t>KSS example when </a:t>
            </a:r>
            <a:r>
              <a:rPr lang="en-GB" dirty="0"/>
              <a:t>retrieving 5- and 4-mers</a:t>
            </a:r>
            <a:endParaRPr lang="en-CH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255B2D-5E51-6E40-BB91-43319403B990}"/>
              </a:ext>
            </a:extLst>
          </p:cNvPr>
          <p:cNvSpPr/>
          <p:nvPr/>
        </p:nvSpPr>
        <p:spPr>
          <a:xfrm>
            <a:off x="1102573" y="2015896"/>
            <a:ext cx="6938853" cy="3422563"/>
          </a:xfrm>
          <a:prstGeom prst="roundRect">
            <a:avLst>
              <a:gd name="adj" fmla="val 370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CH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6C1C1-5549-E442-90EF-0CF8D4DB7BD7}"/>
              </a:ext>
            </a:extLst>
          </p:cNvPr>
          <p:cNvSpPr/>
          <p:nvPr/>
        </p:nvSpPr>
        <p:spPr bwMode="auto">
          <a:xfrm>
            <a:off x="6727243" y="2121275"/>
            <a:ext cx="1197825" cy="19508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H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5A82F-D766-BF40-8613-B360173B265F}"/>
              </a:ext>
            </a:extLst>
          </p:cNvPr>
          <p:cNvSpPr/>
          <p:nvPr/>
        </p:nvSpPr>
        <p:spPr bwMode="auto">
          <a:xfrm>
            <a:off x="1195812" y="2121274"/>
            <a:ext cx="5462206" cy="1950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mbria" panose="02040503050406030204" pitchFamily="18" charset="0"/>
                <a:cs typeface="Arial" panose="020B0604020202020204" pitchFamily="34" charset="0"/>
              </a:rPr>
              <a:t>SSD Controller</a:t>
            </a:r>
            <a:endParaRPr lang="en-CH" sz="16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EAABC5-8F45-C945-83F8-FA7BB7D16797}"/>
              </a:ext>
            </a:extLst>
          </p:cNvPr>
          <p:cNvCxnSpPr>
            <a:cxnSpLocks/>
          </p:cNvCxnSpPr>
          <p:nvPr/>
        </p:nvCxnSpPr>
        <p:spPr>
          <a:xfrm>
            <a:off x="2462428" y="3992422"/>
            <a:ext cx="0" cy="4984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352">
            <a:extLst>
              <a:ext uri="{FF2B5EF4-FFF2-40B4-BE49-F238E27FC236}">
                <a16:creationId xmlns:a16="http://schemas.microsoft.com/office/drawing/2014/main" id="{8F5C4AAB-189C-EC43-9D05-D5E15830813B}"/>
              </a:ext>
            </a:extLst>
          </p:cNvPr>
          <p:cNvSpPr/>
          <p:nvPr/>
        </p:nvSpPr>
        <p:spPr>
          <a:xfrm>
            <a:off x="6773554" y="2349231"/>
            <a:ext cx="1104476" cy="624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Intersection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1D6935-1A2F-C645-A73A-984D32EAB38A}"/>
              </a:ext>
            </a:extLst>
          </p:cNvPr>
          <p:cNvCxnSpPr>
            <a:cxnSpLocks/>
          </p:cNvCxnSpPr>
          <p:nvPr/>
        </p:nvCxnSpPr>
        <p:spPr>
          <a:xfrm flipV="1">
            <a:off x="1913651" y="2810532"/>
            <a:ext cx="0" cy="42859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52">
            <a:extLst>
              <a:ext uri="{FF2B5EF4-FFF2-40B4-BE49-F238E27FC236}">
                <a16:creationId xmlns:a16="http://schemas.microsoft.com/office/drawing/2014/main" id="{47979D8E-6E3C-5144-BDFD-FEF59DD8CCFD}"/>
              </a:ext>
            </a:extLst>
          </p:cNvPr>
          <p:cNvSpPr/>
          <p:nvPr/>
        </p:nvSpPr>
        <p:spPr>
          <a:xfrm>
            <a:off x="1293435" y="3055606"/>
            <a:ext cx="1647377" cy="462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Curr</a:t>
            </a:r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9FAE1-D35B-754C-AD05-D1B83BEA9A79}"/>
              </a:ext>
            </a:extLst>
          </p:cNvPr>
          <p:cNvSpPr txBox="1"/>
          <p:nvPr/>
        </p:nvSpPr>
        <p:spPr>
          <a:xfrm>
            <a:off x="5958502" y="4169752"/>
            <a:ext cx="2779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MegIS-</a:t>
            </a:r>
          </a:p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Enabled </a:t>
            </a:r>
          </a:p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SSD</a:t>
            </a:r>
          </a:p>
        </p:txBody>
      </p:sp>
      <p:sp>
        <p:nvSpPr>
          <p:cNvPr id="12" name="직사각형 79">
            <a:extLst>
              <a:ext uri="{FF2B5EF4-FFF2-40B4-BE49-F238E27FC236}">
                <a16:creationId xmlns:a16="http://schemas.microsoft.com/office/drawing/2014/main" id="{4C837809-3DEE-F345-AF96-EA5DDB7D4B45}"/>
              </a:ext>
            </a:extLst>
          </p:cNvPr>
          <p:cNvSpPr/>
          <p:nvPr/>
        </p:nvSpPr>
        <p:spPr>
          <a:xfrm>
            <a:off x="1195812" y="4137292"/>
            <a:ext cx="2367285" cy="1213922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C572B-829B-9840-BAA4-9707AC6783A6}"/>
              </a:ext>
            </a:extLst>
          </p:cNvPr>
          <p:cNvSpPr/>
          <p:nvPr/>
        </p:nvSpPr>
        <p:spPr>
          <a:xfrm rot="16200000">
            <a:off x="848758" y="4502766"/>
            <a:ext cx="1213921" cy="24505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400" b="1" dirty="0">
                <a:latin typeface="Cambria" panose="02040503050406030204" pitchFamily="18" charset="0"/>
              </a:rPr>
              <a:t>Channel#1</a:t>
            </a:r>
            <a:endParaRPr lang="ko-KR" altLang="en-US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6069F6-8E11-BF4C-8BAC-BC8ACEF759DF}"/>
              </a:ext>
            </a:extLst>
          </p:cNvPr>
          <p:cNvCxnSpPr>
            <a:cxnSpLocks/>
          </p:cNvCxnSpPr>
          <p:nvPr/>
        </p:nvCxnSpPr>
        <p:spPr>
          <a:xfrm>
            <a:off x="6225789" y="3880077"/>
            <a:ext cx="0" cy="7059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79">
            <a:extLst>
              <a:ext uri="{FF2B5EF4-FFF2-40B4-BE49-F238E27FC236}">
                <a16:creationId xmlns:a16="http://schemas.microsoft.com/office/drawing/2014/main" id="{3C20B756-70D4-DF4F-A0BA-07945FE12A40}"/>
              </a:ext>
            </a:extLst>
          </p:cNvPr>
          <p:cNvSpPr/>
          <p:nvPr/>
        </p:nvSpPr>
        <p:spPr>
          <a:xfrm>
            <a:off x="4881651" y="4129922"/>
            <a:ext cx="1766021" cy="1221292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7924C6-BC1C-234D-B8D6-77DE5A868BA7}"/>
              </a:ext>
            </a:extLst>
          </p:cNvPr>
          <p:cNvSpPr/>
          <p:nvPr/>
        </p:nvSpPr>
        <p:spPr>
          <a:xfrm rot="16200000">
            <a:off x="4434415" y="4502766"/>
            <a:ext cx="1213921" cy="24505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400" b="1" dirty="0">
                <a:latin typeface="Cambria" panose="02040503050406030204" pitchFamily="18" charset="0"/>
              </a:rPr>
              <a:t>Channel#2</a:t>
            </a:r>
            <a:endParaRPr lang="ko-KR" altLang="en-US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3460D-9220-A24A-B8F6-30BC78E6AB4C}"/>
              </a:ext>
            </a:extLst>
          </p:cNvPr>
          <p:cNvSpPr txBox="1"/>
          <p:nvPr/>
        </p:nvSpPr>
        <p:spPr>
          <a:xfrm>
            <a:off x="6631033" y="3528801"/>
            <a:ext cx="138951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dirty="0">
                <a:latin typeface="Cambria" panose="02040503050406030204" pitchFamily="18" charset="0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CH" sz="1600" b="1" dirty="0">
                <a:latin typeface="Cambria" panose="02040503050406030204" pitchFamily="18" charset="0"/>
              </a:rPr>
              <a:t>DRAM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60BD3B9-0220-4048-87CF-471F56CEB69A}"/>
              </a:ext>
            </a:extLst>
          </p:cNvPr>
          <p:cNvGraphicFramePr>
            <a:graphicFrameLocks noGrp="1"/>
          </p:cNvGraphicFramePr>
          <p:nvPr/>
        </p:nvGraphicFramePr>
        <p:xfrm>
          <a:off x="1707107" y="4209315"/>
          <a:ext cx="172797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348">
                  <a:extLst>
                    <a:ext uri="{9D8B030D-6E8A-4147-A177-3AD203B41FA5}">
                      <a16:colId xmlns:a16="http://schemas.microsoft.com/office/drawing/2014/main" val="2202466981"/>
                    </a:ext>
                  </a:extLst>
                </a:gridCol>
                <a:gridCol w="955624">
                  <a:extLst>
                    <a:ext uri="{9D8B030D-6E8A-4147-A177-3AD203B41FA5}">
                      <a16:colId xmlns:a16="http://schemas.microsoft.com/office/drawing/2014/main" val="1793191674"/>
                    </a:ext>
                  </a:extLst>
                </a:gridCol>
              </a:tblGrid>
              <a:tr h="87054"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latin typeface="Cambria" panose="02040503050406030204" pitchFamily="18" charset="0"/>
                        </a:rPr>
                        <a:t>5-mer</a:t>
                      </a:r>
                    </a:p>
                  </a:txBody>
                  <a:tcPr marL="9000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latin typeface="Cambria" panose="02040503050406030204" pitchFamily="18" charset="0"/>
                        </a:rPr>
                        <a:t>5-mer ID</a:t>
                      </a:r>
                    </a:p>
                  </a:txBody>
                  <a:tcPr marL="9000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2197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AAAAA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44357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AAAAC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46"/>
                  </a:ext>
                </a:extLst>
              </a:tr>
              <a:tr h="53261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AATCC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85619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8776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47FC0A3-2DE5-0B44-8D7F-8B6E3B6848E6}"/>
              </a:ext>
            </a:extLst>
          </p:cNvPr>
          <p:cNvGraphicFramePr>
            <a:graphicFrameLocks noGrp="1"/>
          </p:cNvGraphicFramePr>
          <p:nvPr/>
        </p:nvGraphicFramePr>
        <p:xfrm>
          <a:off x="5537529" y="4203194"/>
          <a:ext cx="966791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91">
                  <a:extLst>
                    <a:ext uri="{9D8B030D-6E8A-4147-A177-3AD203B41FA5}">
                      <a16:colId xmlns:a16="http://schemas.microsoft.com/office/drawing/2014/main" val="1793191674"/>
                    </a:ext>
                  </a:extLst>
                </a:gridCol>
              </a:tblGrid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latin typeface="Cambria" panose="02040503050406030204" pitchFamily="18" charset="0"/>
                        </a:rPr>
                        <a:t>4-mer ID</a:t>
                      </a: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2197"/>
                  </a:ext>
                </a:extLst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44357"/>
                  </a:ext>
                </a:extLst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46"/>
                  </a:ext>
                </a:extLst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87763"/>
                  </a:ext>
                </a:extLst>
              </a:tr>
            </a:tbl>
          </a:graphicData>
        </a:graphic>
      </p:graphicFrame>
      <p:sp>
        <p:nvSpPr>
          <p:cNvPr id="20" name="직사각형 79">
            <a:extLst>
              <a:ext uri="{FF2B5EF4-FFF2-40B4-BE49-F238E27FC236}">
                <a16:creationId xmlns:a16="http://schemas.microsoft.com/office/drawing/2014/main" id="{8E1A73CA-08FE-314C-BD27-3129E2C72331}"/>
              </a:ext>
            </a:extLst>
          </p:cNvPr>
          <p:cNvSpPr/>
          <p:nvPr/>
        </p:nvSpPr>
        <p:spPr>
          <a:xfrm>
            <a:off x="6842779" y="2596439"/>
            <a:ext cx="975648" cy="201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AGTTT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21" name="직사각형 363">
            <a:extLst>
              <a:ext uri="{FF2B5EF4-FFF2-40B4-BE49-F238E27FC236}">
                <a16:creationId xmlns:a16="http://schemas.microsoft.com/office/drawing/2014/main" id="{63168AAD-3BB0-DD49-9DA5-E8D8BE8C7B3E}"/>
              </a:ext>
            </a:extLst>
          </p:cNvPr>
          <p:cNvSpPr/>
          <p:nvPr/>
        </p:nvSpPr>
        <p:spPr>
          <a:xfrm>
            <a:off x="7136667" y="2751103"/>
            <a:ext cx="378249" cy="28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⋯</a:t>
            </a:r>
            <a:endParaRPr lang="ko-KR" altLang="en-US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138CDBF-C647-AA45-888E-DE38B83898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651" y="2378635"/>
            <a:ext cx="4813592" cy="211467"/>
          </a:xfrm>
          <a:prstGeom prst="bentConnector2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79">
            <a:extLst>
              <a:ext uri="{FF2B5EF4-FFF2-40B4-BE49-F238E27FC236}">
                <a16:creationId xmlns:a16="http://schemas.microsoft.com/office/drawing/2014/main" id="{E0D1DAFF-CE37-DC4E-A17C-75AB44F1D1CC}"/>
              </a:ext>
            </a:extLst>
          </p:cNvPr>
          <p:cNvSpPr/>
          <p:nvPr/>
        </p:nvSpPr>
        <p:spPr>
          <a:xfrm>
            <a:off x="1488703" y="3277514"/>
            <a:ext cx="975648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" pitchFamily="2" charset="0"/>
                <a:cs typeface="Consolas" panose="020B0609020204030204" pitchFamily="49" charset="0"/>
              </a:rPr>
              <a:t>AAAAC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27" name="직사각형 352">
            <a:extLst>
              <a:ext uri="{FF2B5EF4-FFF2-40B4-BE49-F238E27FC236}">
                <a16:creationId xmlns:a16="http://schemas.microsoft.com/office/drawing/2014/main" id="{789A0155-7F0C-0846-85DC-9FFA3D070B33}"/>
              </a:ext>
            </a:extLst>
          </p:cNvPr>
          <p:cNvSpPr/>
          <p:nvPr/>
        </p:nvSpPr>
        <p:spPr>
          <a:xfrm>
            <a:off x="1297037" y="3564590"/>
            <a:ext cx="1647377" cy="462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Next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직사각형 79">
            <a:extLst>
              <a:ext uri="{FF2B5EF4-FFF2-40B4-BE49-F238E27FC236}">
                <a16:creationId xmlns:a16="http://schemas.microsoft.com/office/drawing/2014/main" id="{BF8FE7E5-F2B1-5545-99DE-D2382D055DA8}"/>
              </a:ext>
            </a:extLst>
          </p:cNvPr>
          <p:cNvSpPr/>
          <p:nvPr/>
        </p:nvSpPr>
        <p:spPr>
          <a:xfrm>
            <a:off x="1492305" y="3786898"/>
            <a:ext cx="975648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" pitchFamily="2" charset="0"/>
                <a:cs typeface="Consolas" panose="020B0609020204030204" pitchFamily="49" charset="0"/>
              </a:rPr>
              <a:t>AATCC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706A9E-4AD9-5C4E-8CE9-089C54439E9F}"/>
              </a:ext>
            </a:extLst>
          </p:cNvPr>
          <p:cNvSpPr/>
          <p:nvPr/>
        </p:nvSpPr>
        <p:spPr>
          <a:xfrm>
            <a:off x="1812944" y="2821679"/>
            <a:ext cx="2291957" cy="269680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❶ Intersect 5-mers</a:t>
            </a:r>
            <a:endParaRPr lang="ko-KR" altLang="en-US" sz="14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직사각형 79">
            <a:extLst>
              <a:ext uri="{FF2B5EF4-FFF2-40B4-BE49-F238E27FC236}">
                <a16:creationId xmlns:a16="http://schemas.microsoft.com/office/drawing/2014/main" id="{6DAD58CC-577B-3D4A-A3FC-1F8C7CAB5136}"/>
              </a:ext>
            </a:extLst>
          </p:cNvPr>
          <p:cNvSpPr/>
          <p:nvPr/>
        </p:nvSpPr>
        <p:spPr>
          <a:xfrm>
            <a:off x="2469068" y="3277514"/>
            <a:ext cx="305385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6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33" name="직사각형 79">
            <a:extLst>
              <a:ext uri="{FF2B5EF4-FFF2-40B4-BE49-F238E27FC236}">
                <a16:creationId xmlns:a16="http://schemas.microsoft.com/office/drawing/2014/main" id="{BA036BAE-52F4-7748-B85B-530E8BB47E27}"/>
              </a:ext>
            </a:extLst>
          </p:cNvPr>
          <p:cNvSpPr/>
          <p:nvPr/>
        </p:nvSpPr>
        <p:spPr>
          <a:xfrm>
            <a:off x="2472489" y="3786898"/>
            <a:ext cx="305385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2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36" name="직사각형 352">
            <a:extLst>
              <a:ext uri="{FF2B5EF4-FFF2-40B4-BE49-F238E27FC236}">
                <a16:creationId xmlns:a16="http://schemas.microsoft.com/office/drawing/2014/main" id="{A8987D7A-9E8D-6942-AB10-CE9978CCCFB8}"/>
              </a:ext>
            </a:extLst>
          </p:cNvPr>
          <p:cNvSpPr/>
          <p:nvPr/>
        </p:nvSpPr>
        <p:spPr>
          <a:xfrm>
            <a:off x="4881652" y="3029433"/>
            <a:ext cx="1647377" cy="462050"/>
          </a:xfrm>
          <a:prstGeom prst="rect">
            <a:avLst/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Curr</a:t>
            </a:r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직사각형 352">
            <a:extLst>
              <a:ext uri="{FF2B5EF4-FFF2-40B4-BE49-F238E27FC236}">
                <a16:creationId xmlns:a16="http://schemas.microsoft.com/office/drawing/2014/main" id="{F5A68301-5888-9042-9DA7-2632B9C9A182}"/>
              </a:ext>
            </a:extLst>
          </p:cNvPr>
          <p:cNvSpPr/>
          <p:nvPr/>
        </p:nvSpPr>
        <p:spPr>
          <a:xfrm>
            <a:off x="4885254" y="3538417"/>
            <a:ext cx="1647377" cy="462050"/>
          </a:xfrm>
          <a:prstGeom prst="rect">
            <a:avLst/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Next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5DEF57F-B06C-9A43-A969-6023C3690E96}"/>
              </a:ext>
            </a:extLst>
          </p:cNvPr>
          <p:cNvSpPr/>
          <p:nvPr/>
        </p:nvSpPr>
        <p:spPr>
          <a:xfrm>
            <a:off x="1295713" y="2590103"/>
            <a:ext cx="1235875" cy="220429"/>
          </a:xfrm>
          <a:prstGeom prst="roundRect">
            <a:avLst>
              <a:gd name="adj" fmla="val 6954"/>
            </a:avLst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Intersect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6FDE879-C2F7-EF44-846B-C2095F4A13B0}"/>
              </a:ext>
            </a:extLst>
          </p:cNvPr>
          <p:cNvSpPr/>
          <p:nvPr/>
        </p:nvSpPr>
        <p:spPr>
          <a:xfrm>
            <a:off x="5255842" y="2592283"/>
            <a:ext cx="1235875" cy="220429"/>
          </a:xfrm>
          <a:prstGeom prst="roundRect">
            <a:avLst>
              <a:gd name="adj" fmla="val 6954"/>
            </a:avLst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Intersect</a:t>
            </a:r>
          </a:p>
        </p:txBody>
      </p:sp>
    </p:spTree>
    <p:extLst>
      <p:ext uri="{BB962C8B-B14F-4D97-AF65-F5344CB8AC3E}">
        <p14:creationId xmlns:p14="http://schemas.microsoft.com/office/powerpoint/2010/main" val="29231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9CBD-C1A6-1041-8B61-92215480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2.2: Retrieving Tax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1521-4469-E141-BCC2-552080BE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78195"/>
            <a:ext cx="8798061" cy="770468"/>
          </a:xfrm>
        </p:spPr>
        <p:txBody>
          <a:bodyPr/>
          <a:lstStyle/>
          <a:p>
            <a:r>
              <a:rPr lang="en-CH" dirty="0"/>
              <a:t>KSS example when </a:t>
            </a:r>
            <a:r>
              <a:rPr lang="en-GB" dirty="0"/>
              <a:t>retrieving 5- and 4-mers</a:t>
            </a:r>
            <a:endParaRPr lang="en-CH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F255B2D-5E51-6E40-BB91-43319403B990}"/>
              </a:ext>
            </a:extLst>
          </p:cNvPr>
          <p:cNvSpPr/>
          <p:nvPr/>
        </p:nvSpPr>
        <p:spPr>
          <a:xfrm>
            <a:off x="1102573" y="2015896"/>
            <a:ext cx="6938853" cy="3422563"/>
          </a:xfrm>
          <a:prstGeom prst="roundRect">
            <a:avLst>
              <a:gd name="adj" fmla="val 3700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CH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6C1C1-5549-E442-90EF-0CF8D4DB7BD7}"/>
              </a:ext>
            </a:extLst>
          </p:cNvPr>
          <p:cNvSpPr/>
          <p:nvPr/>
        </p:nvSpPr>
        <p:spPr bwMode="auto">
          <a:xfrm>
            <a:off x="6727243" y="2121275"/>
            <a:ext cx="1197825" cy="19508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CH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65A82F-D766-BF40-8613-B360173B265F}"/>
              </a:ext>
            </a:extLst>
          </p:cNvPr>
          <p:cNvSpPr/>
          <p:nvPr/>
        </p:nvSpPr>
        <p:spPr bwMode="auto">
          <a:xfrm>
            <a:off x="1195812" y="2121274"/>
            <a:ext cx="5462206" cy="1950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3600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Cambria" panose="02040503050406030204" pitchFamily="18" charset="0"/>
                <a:cs typeface="Arial" panose="020B0604020202020204" pitchFamily="34" charset="0"/>
              </a:rPr>
              <a:t>SSD Controller</a:t>
            </a:r>
            <a:endParaRPr lang="en-CH" sz="16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EAABC5-8F45-C945-83F8-FA7BB7D16797}"/>
              </a:ext>
            </a:extLst>
          </p:cNvPr>
          <p:cNvCxnSpPr>
            <a:cxnSpLocks/>
          </p:cNvCxnSpPr>
          <p:nvPr/>
        </p:nvCxnSpPr>
        <p:spPr>
          <a:xfrm>
            <a:off x="2462428" y="3992422"/>
            <a:ext cx="0" cy="4984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352">
            <a:extLst>
              <a:ext uri="{FF2B5EF4-FFF2-40B4-BE49-F238E27FC236}">
                <a16:creationId xmlns:a16="http://schemas.microsoft.com/office/drawing/2014/main" id="{8F5C4AAB-189C-EC43-9D05-D5E15830813B}"/>
              </a:ext>
            </a:extLst>
          </p:cNvPr>
          <p:cNvSpPr/>
          <p:nvPr/>
        </p:nvSpPr>
        <p:spPr>
          <a:xfrm>
            <a:off x="6773554" y="2349231"/>
            <a:ext cx="1104476" cy="624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Intersection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1D6935-1A2F-C645-A73A-984D32EAB38A}"/>
              </a:ext>
            </a:extLst>
          </p:cNvPr>
          <p:cNvCxnSpPr>
            <a:cxnSpLocks/>
          </p:cNvCxnSpPr>
          <p:nvPr/>
        </p:nvCxnSpPr>
        <p:spPr>
          <a:xfrm flipV="1">
            <a:off x="1913651" y="2810532"/>
            <a:ext cx="0" cy="42859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52">
            <a:extLst>
              <a:ext uri="{FF2B5EF4-FFF2-40B4-BE49-F238E27FC236}">
                <a16:creationId xmlns:a16="http://schemas.microsoft.com/office/drawing/2014/main" id="{47979D8E-6E3C-5144-BDFD-FEF59DD8CCFD}"/>
              </a:ext>
            </a:extLst>
          </p:cNvPr>
          <p:cNvSpPr/>
          <p:nvPr/>
        </p:nvSpPr>
        <p:spPr>
          <a:xfrm>
            <a:off x="1293435" y="3055606"/>
            <a:ext cx="1647377" cy="462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Curr</a:t>
            </a:r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9FAE1-D35B-754C-AD05-D1B83BEA9A79}"/>
              </a:ext>
            </a:extLst>
          </p:cNvPr>
          <p:cNvSpPr txBox="1"/>
          <p:nvPr/>
        </p:nvSpPr>
        <p:spPr>
          <a:xfrm>
            <a:off x="5958502" y="4169752"/>
            <a:ext cx="2779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MegIS-</a:t>
            </a:r>
          </a:p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Enabled </a:t>
            </a:r>
          </a:p>
          <a:p>
            <a:pPr algn="ctr"/>
            <a:r>
              <a:rPr lang="en-CH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SSD</a:t>
            </a:r>
          </a:p>
        </p:txBody>
      </p:sp>
      <p:sp>
        <p:nvSpPr>
          <p:cNvPr id="12" name="직사각형 79">
            <a:extLst>
              <a:ext uri="{FF2B5EF4-FFF2-40B4-BE49-F238E27FC236}">
                <a16:creationId xmlns:a16="http://schemas.microsoft.com/office/drawing/2014/main" id="{4C837809-3DEE-F345-AF96-EA5DDB7D4B45}"/>
              </a:ext>
            </a:extLst>
          </p:cNvPr>
          <p:cNvSpPr/>
          <p:nvPr/>
        </p:nvSpPr>
        <p:spPr>
          <a:xfrm>
            <a:off x="1195812" y="4137292"/>
            <a:ext cx="2367285" cy="1213922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FC572B-829B-9840-BAA4-9707AC6783A6}"/>
              </a:ext>
            </a:extLst>
          </p:cNvPr>
          <p:cNvSpPr/>
          <p:nvPr/>
        </p:nvSpPr>
        <p:spPr>
          <a:xfrm rot="16200000">
            <a:off x="848758" y="4502766"/>
            <a:ext cx="1213921" cy="24505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400" b="1" dirty="0">
                <a:latin typeface="Cambria" panose="02040503050406030204" pitchFamily="18" charset="0"/>
              </a:rPr>
              <a:t>Channel#1</a:t>
            </a:r>
            <a:endParaRPr lang="ko-KR" altLang="en-US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6069F6-8E11-BF4C-8BAC-BC8ACEF759DF}"/>
              </a:ext>
            </a:extLst>
          </p:cNvPr>
          <p:cNvCxnSpPr>
            <a:cxnSpLocks/>
          </p:cNvCxnSpPr>
          <p:nvPr/>
        </p:nvCxnSpPr>
        <p:spPr>
          <a:xfrm>
            <a:off x="6225789" y="3880077"/>
            <a:ext cx="0" cy="7059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79">
            <a:extLst>
              <a:ext uri="{FF2B5EF4-FFF2-40B4-BE49-F238E27FC236}">
                <a16:creationId xmlns:a16="http://schemas.microsoft.com/office/drawing/2014/main" id="{3C20B756-70D4-DF4F-A0BA-07945FE12A40}"/>
              </a:ext>
            </a:extLst>
          </p:cNvPr>
          <p:cNvSpPr/>
          <p:nvPr/>
        </p:nvSpPr>
        <p:spPr>
          <a:xfrm>
            <a:off x="4881651" y="4129922"/>
            <a:ext cx="1766021" cy="1221292"/>
          </a:xfrm>
          <a:prstGeom prst="rect">
            <a:avLst/>
          </a:prstGeom>
          <a:solidFill>
            <a:srgbClr val="D7DA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7924C6-BC1C-234D-B8D6-77DE5A868BA7}"/>
              </a:ext>
            </a:extLst>
          </p:cNvPr>
          <p:cNvSpPr/>
          <p:nvPr/>
        </p:nvSpPr>
        <p:spPr>
          <a:xfrm rot="16200000">
            <a:off x="4434415" y="4502766"/>
            <a:ext cx="1213921" cy="245058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400" b="1" dirty="0">
                <a:latin typeface="Cambria" panose="02040503050406030204" pitchFamily="18" charset="0"/>
              </a:rPr>
              <a:t>Channel#2</a:t>
            </a:r>
            <a:endParaRPr lang="ko-KR" altLang="en-US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3460D-9220-A24A-B8F6-30BC78E6AB4C}"/>
              </a:ext>
            </a:extLst>
          </p:cNvPr>
          <p:cNvSpPr txBox="1"/>
          <p:nvPr/>
        </p:nvSpPr>
        <p:spPr>
          <a:xfrm>
            <a:off x="6631033" y="3528801"/>
            <a:ext cx="138951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dirty="0">
                <a:latin typeface="Cambria" panose="02040503050406030204" pitchFamily="18" charset="0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CH" sz="1600" b="1" dirty="0">
                <a:latin typeface="Cambria" panose="02040503050406030204" pitchFamily="18" charset="0"/>
              </a:rPr>
              <a:t>DRAM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60BD3B9-0220-4048-87CF-471F56CEB69A}"/>
              </a:ext>
            </a:extLst>
          </p:cNvPr>
          <p:cNvGraphicFramePr>
            <a:graphicFrameLocks noGrp="1"/>
          </p:cNvGraphicFramePr>
          <p:nvPr/>
        </p:nvGraphicFramePr>
        <p:xfrm>
          <a:off x="1707107" y="4209315"/>
          <a:ext cx="1727972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348">
                  <a:extLst>
                    <a:ext uri="{9D8B030D-6E8A-4147-A177-3AD203B41FA5}">
                      <a16:colId xmlns:a16="http://schemas.microsoft.com/office/drawing/2014/main" val="2202466981"/>
                    </a:ext>
                  </a:extLst>
                </a:gridCol>
                <a:gridCol w="955624">
                  <a:extLst>
                    <a:ext uri="{9D8B030D-6E8A-4147-A177-3AD203B41FA5}">
                      <a16:colId xmlns:a16="http://schemas.microsoft.com/office/drawing/2014/main" val="1793191674"/>
                    </a:ext>
                  </a:extLst>
                </a:gridCol>
              </a:tblGrid>
              <a:tr h="87054"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latin typeface="Cambria" panose="02040503050406030204" pitchFamily="18" charset="0"/>
                        </a:rPr>
                        <a:t>5-mer</a:t>
                      </a:r>
                    </a:p>
                  </a:txBody>
                  <a:tcPr marL="9000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latin typeface="Cambria" panose="02040503050406030204" pitchFamily="18" charset="0"/>
                        </a:rPr>
                        <a:t>5-mer ID</a:t>
                      </a:r>
                    </a:p>
                  </a:txBody>
                  <a:tcPr marL="9000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2197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AAAAA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44357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AAAAC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46"/>
                  </a:ext>
                </a:extLst>
              </a:tr>
              <a:tr h="53261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AATCC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285619"/>
                  </a:ext>
                </a:extLst>
              </a:tr>
              <a:tr h="175889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L="900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8776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47FC0A3-2DE5-0B44-8D7F-8B6E3B6848E6}"/>
              </a:ext>
            </a:extLst>
          </p:cNvPr>
          <p:cNvGraphicFramePr>
            <a:graphicFrameLocks noGrp="1"/>
          </p:cNvGraphicFramePr>
          <p:nvPr/>
        </p:nvGraphicFramePr>
        <p:xfrm>
          <a:off x="5537529" y="4203194"/>
          <a:ext cx="966791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91">
                  <a:extLst>
                    <a:ext uri="{9D8B030D-6E8A-4147-A177-3AD203B41FA5}">
                      <a16:colId xmlns:a16="http://schemas.microsoft.com/office/drawing/2014/main" val="1793191674"/>
                    </a:ext>
                  </a:extLst>
                </a:gridCol>
              </a:tblGrid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latin typeface="Cambria" panose="02040503050406030204" pitchFamily="18" charset="0"/>
                        </a:rPr>
                        <a:t>4-mer ID</a:t>
                      </a: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2197"/>
                  </a:ext>
                </a:extLst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44357"/>
                  </a:ext>
                </a:extLst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46"/>
                  </a:ext>
                </a:extLst>
              </a:tr>
              <a:tr h="177113">
                <a:tc>
                  <a:txBody>
                    <a:bodyPr/>
                    <a:lstStyle/>
                    <a:p>
                      <a:pPr algn="ctr"/>
                      <a:r>
                        <a:rPr lang="en-CH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87763"/>
                  </a:ext>
                </a:extLst>
              </a:tr>
            </a:tbl>
          </a:graphicData>
        </a:graphic>
      </p:graphicFrame>
      <p:sp>
        <p:nvSpPr>
          <p:cNvPr id="20" name="직사각형 79">
            <a:extLst>
              <a:ext uri="{FF2B5EF4-FFF2-40B4-BE49-F238E27FC236}">
                <a16:creationId xmlns:a16="http://schemas.microsoft.com/office/drawing/2014/main" id="{8E1A73CA-08FE-314C-BD27-3129E2C72331}"/>
              </a:ext>
            </a:extLst>
          </p:cNvPr>
          <p:cNvSpPr/>
          <p:nvPr/>
        </p:nvSpPr>
        <p:spPr>
          <a:xfrm>
            <a:off x="6842779" y="2596439"/>
            <a:ext cx="975648" cy="201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AGTTT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21" name="직사각형 363">
            <a:extLst>
              <a:ext uri="{FF2B5EF4-FFF2-40B4-BE49-F238E27FC236}">
                <a16:creationId xmlns:a16="http://schemas.microsoft.com/office/drawing/2014/main" id="{63168AAD-3BB0-DD49-9DA5-E8D8BE8C7B3E}"/>
              </a:ext>
            </a:extLst>
          </p:cNvPr>
          <p:cNvSpPr/>
          <p:nvPr/>
        </p:nvSpPr>
        <p:spPr>
          <a:xfrm>
            <a:off x="7136667" y="2751103"/>
            <a:ext cx="378249" cy="28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⋯</a:t>
            </a:r>
            <a:endParaRPr lang="ko-KR" altLang="en-US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E349E2-7672-C245-912E-CB800F58270C}"/>
              </a:ext>
            </a:extLst>
          </p:cNvPr>
          <p:cNvSpPr/>
          <p:nvPr/>
        </p:nvSpPr>
        <p:spPr>
          <a:xfrm>
            <a:off x="3339261" y="3172028"/>
            <a:ext cx="617938" cy="743803"/>
          </a:xfrm>
          <a:prstGeom prst="roundRect">
            <a:avLst>
              <a:gd name="adj" fmla="val 6954"/>
            </a:avLst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Idx. </a:t>
            </a:r>
          </a:p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Gen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5918F2-01EF-CC41-8A15-36D21B1B182F}"/>
              </a:ext>
            </a:extLst>
          </p:cNvPr>
          <p:cNvCxnSpPr>
            <a:cxnSpLocks/>
          </p:cNvCxnSpPr>
          <p:nvPr/>
        </p:nvCxnSpPr>
        <p:spPr>
          <a:xfrm flipV="1">
            <a:off x="2940658" y="3291913"/>
            <a:ext cx="398602" cy="0"/>
          </a:xfrm>
          <a:prstGeom prst="straightConnector1">
            <a:avLst/>
          </a:prstGeom>
          <a:ln w="44450">
            <a:solidFill>
              <a:srgbClr val="941651"/>
            </a:solidFill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BCAB5-8865-4943-84ED-49949982E3CF}"/>
              </a:ext>
            </a:extLst>
          </p:cNvPr>
          <p:cNvCxnSpPr>
            <a:cxnSpLocks/>
          </p:cNvCxnSpPr>
          <p:nvPr/>
        </p:nvCxnSpPr>
        <p:spPr>
          <a:xfrm flipV="1">
            <a:off x="2940812" y="3799136"/>
            <a:ext cx="398602" cy="0"/>
          </a:xfrm>
          <a:prstGeom prst="straightConnector1">
            <a:avLst/>
          </a:prstGeom>
          <a:ln w="44450">
            <a:solidFill>
              <a:srgbClr val="941651"/>
            </a:solidFill>
            <a:headEnd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D138CDBF-C647-AA45-888E-DE38B83898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651" y="2378635"/>
            <a:ext cx="4813592" cy="211467"/>
          </a:xfrm>
          <a:prstGeom prst="bentConnector2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79">
            <a:extLst>
              <a:ext uri="{FF2B5EF4-FFF2-40B4-BE49-F238E27FC236}">
                <a16:creationId xmlns:a16="http://schemas.microsoft.com/office/drawing/2014/main" id="{E0D1DAFF-CE37-DC4E-A17C-75AB44F1D1CC}"/>
              </a:ext>
            </a:extLst>
          </p:cNvPr>
          <p:cNvSpPr/>
          <p:nvPr/>
        </p:nvSpPr>
        <p:spPr>
          <a:xfrm>
            <a:off x="1488703" y="3277514"/>
            <a:ext cx="975648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highlight>
                  <a:srgbClr val="F4BCD0"/>
                </a:highlight>
                <a:latin typeface="Courier" pitchFamily="2" charset="0"/>
                <a:cs typeface="Consolas" panose="020B0609020204030204" pitchFamily="49" charset="0"/>
              </a:rPr>
              <a:t>AAAA</a:t>
            </a:r>
            <a:r>
              <a:rPr lang="en-US" altLang="ko-KR" sz="1400" dirty="0">
                <a:solidFill>
                  <a:schemeClr val="tx1"/>
                </a:solidFill>
                <a:latin typeface="Courier" pitchFamily="2" charset="0"/>
                <a:cs typeface="Consolas" panose="020B0609020204030204" pitchFamily="49" charset="0"/>
              </a:rPr>
              <a:t>C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27" name="직사각형 352">
            <a:extLst>
              <a:ext uri="{FF2B5EF4-FFF2-40B4-BE49-F238E27FC236}">
                <a16:creationId xmlns:a16="http://schemas.microsoft.com/office/drawing/2014/main" id="{789A0155-7F0C-0846-85DC-9FFA3D070B33}"/>
              </a:ext>
            </a:extLst>
          </p:cNvPr>
          <p:cNvSpPr/>
          <p:nvPr/>
        </p:nvSpPr>
        <p:spPr>
          <a:xfrm>
            <a:off x="1297037" y="3564590"/>
            <a:ext cx="1647377" cy="462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Next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직사각형 79">
            <a:extLst>
              <a:ext uri="{FF2B5EF4-FFF2-40B4-BE49-F238E27FC236}">
                <a16:creationId xmlns:a16="http://schemas.microsoft.com/office/drawing/2014/main" id="{BF8FE7E5-F2B1-5545-99DE-D2382D055DA8}"/>
              </a:ext>
            </a:extLst>
          </p:cNvPr>
          <p:cNvSpPr/>
          <p:nvPr/>
        </p:nvSpPr>
        <p:spPr>
          <a:xfrm>
            <a:off x="1492305" y="3786898"/>
            <a:ext cx="975648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highlight>
                  <a:srgbClr val="F4BCD0"/>
                </a:highlight>
                <a:latin typeface="Courier" pitchFamily="2" charset="0"/>
                <a:cs typeface="Consolas" panose="020B0609020204030204" pitchFamily="49" charset="0"/>
              </a:rPr>
              <a:t>AATC</a:t>
            </a:r>
            <a:r>
              <a:rPr lang="en-US" altLang="ko-KR" sz="1400" dirty="0">
                <a:solidFill>
                  <a:schemeClr val="tx1"/>
                </a:solidFill>
                <a:latin typeface="Courier" pitchFamily="2" charset="0"/>
                <a:cs typeface="Consolas" panose="020B0609020204030204" pitchFamily="49" charset="0"/>
              </a:rPr>
              <a:t>C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E0E7C4-7476-4445-817F-0DC29BB8A6AB}"/>
              </a:ext>
            </a:extLst>
          </p:cNvPr>
          <p:cNvSpPr/>
          <p:nvPr/>
        </p:nvSpPr>
        <p:spPr>
          <a:xfrm>
            <a:off x="3817517" y="3197121"/>
            <a:ext cx="1213921" cy="417413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400" i="1" dirty="0">
                <a:solidFill>
                  <a:srgbClr val="941651"/>
                </a:solidFill>
                <a:latin typeface="Cambria" panose="02040503050406030204" pitchFamily="18" charset="0"/>
              </a:rPr>
              <a:t>Move to </a:t>
            </a:r>
          </a:p>
          <a:p>
            <a:pPr algn="ctr">
              <a:lnSpc>
                <a:spcPct val="80000"/>
              </a:lnSpc>
            </a:pPr>
            <a:r>
              <a:rPr lang="en-CH" sz="1400" i="1" dirty="0">
                <a:solidFill>
                  <a:srgbClr val="941651"/>
                </a:solidFill>
                <a:latin typeface="Cambria" panose="02040503050406030204" pitchFamily="18" charset="0"/>
              </a:rPr>
              <a:t>Next 4-mer</a:t>
            </a:r>
            <a:endParaRPr lang="ko-KR" altLang="en-US" sz="1200" i="1" dirty="0">
              <a:solidFill>
                <a:srgbClr val="94165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706A9E-4AD9-5C4E-8CE9-089C54439E9F}"/>
              </a:ext>
            </a:extLst>
          </p:cNvPr>
          <p:cNvSpPr/>
          <p:nvPr/>
        </p:nvSpPr>
        <p:spPr>
          <a:xfrm>
            <a:off x="1812944" y="2821679"/>
            <a:ext cx="2291957" cy="269680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❶ Intersect 5-mers</a:t>
            </a:r>
            <a:endParaRPr lang="ko-KR" altLang="en-US" sz="14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73988C-F672-B04B-BFDE-BAD1E7B416B1}"/>
              </a:ext>
            </a:extLst>
          </p:cNvPr>
          <p:cNvSpPr/>
          <p:nvPr/>
        </p:nvSpPr>
        <p:spPr>
          <a:xfrm>
            <a:off x="3795972" y="2815329"/>
            <a:ext cx="2260743" cy="269680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i="1" dirty="0">
                <a:solidFill>
                  <a:srgbClr val="941651"/>
                </a:solidFill>
                <a:latin typeface="Cambria" panose="02040503050406030204" pitchFamily="18" charset="0"/>
              </a:rPr>
              <a:t>❷ Intersect </a:t>
            </a:r>
            <a:r>
              <a:rPr lang="en-CH" altLang="ko-KR" sz="1600" b="1" i="1" dirty="0">
                <a:solidFill>
                  <a:srgbClr val="94165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4-mers</a:t>
            </a:r>
            <a:endParaRPr lang="ko-KR" altLang="en-US" sz="1400" b="1" i="1" dirty="0">
              <a:solidFill>
                <a:srgbClr val="94165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직사각형 79">
            <a:extLst>
              <a:ext uri="{FF2B5EF4-FFF2-40B4-BE49-F238E27FC236}">
                <a16:creationId xmlns:a16="http://schemas.microsoft.com/office/drawing/2014/main" id="{6DAD58CC-577B-3D4A-A3FC-1F8C7CAB5136}"/>
              </a:ext>
            </a:extLst>
          </p:cNvPr>
          <p:cNvSpPr/>
          <p:nvPr/>
        </p:nvSpPr>
        <p:spPr>
          <a:xfrm>
            <a:off x="2469068" y="3277514"/>
            <a:ext cx="305385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6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33" name="직사각형 79">
            <a:extLst>
              <a:ext uri="{FF2B5EF4-FFF2-40B4-BE49-F238E27FC236}">
                <a16:creationId xmlns:a16="http://schemas.microsoft.com/office/drawing/2014/main" id="{BA036BAE-52F4-7748-B85B-530E8BB47E27}"/>
              </a:ext>
            </a:extLst>
          </p:cNvPr>
          <p:cNvSpPr/>
          <p:nvPr/>
        </p:nvSpPr>
        <p:spPr>
          <a:xfrm>
            <a:off x="2472489" y="3786898"/>
            <a:ext cx="305385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2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12FB67-E1F4-0941-8A03-C918FD2CFF70}"/>
              </a:ext>
            </a:extLst>
          </p:cNvPr>
          <p:cNvCxnSpPr>
            <a:cxnSpLocks/>
          </p:cNvCxnSpPr>
          <p:nvPr/>
        </p:nvCxnSpPr>
        <p:spPr>
          <a:xfrm flipV="1">
            <a:off x="5898866" y="2837869"/>
            <a:ext cx="6450" cy="375328"/>
          </a:xfrm>
          <a:prstGeom prst="straightConnector1">
            <a:avLst/>
          </a:prstGeom>
          <a:ln w="44450">
            <a:solidFill>
              <a:srgbClr val="9416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A74AF8E5-6AC3-D243-90EA-0ACB0D8A84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73780" y="2387569"/>
            <a:ext cx="858916" cy="204714"/>
          </a:xfrm>
          <a:prstGeom prst="bentConnector2">
            <a:avLst/>
          </a:prstGeom>
          <a:ln w="44450">
            <a:solidFill>
              <a:srgbClr val="9416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2">
            <a:extLst>
              <a:ext uri="{FF2B5EF4-FFF2-40B4-BE49-F238E27FC236}">
                <a16:creationId xmlns:a16="http://schemas.microsoft.com/office/drawing/2014/main" id="{A8987D7A-9E8D-6942-AB10-CE9978CCCFB8}"/>
              </a:ext>
            </a:extLst>
          </p:cNvPr>
          <p:cNvSpPr/>
          <p:nvPr/>
        </p:nvSpPr>
        <p:spPr>
          <a:xfrm>
            <a:off x="4881652" y="3029433"/>
            <a:ext cx="1647377" cy="462050"/>
          </a:xfrm>
          <a:prstGeom prst="rect">
            <a:avLst/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Curr</a:t>
            </a:r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7" name="직사각형 79">
            <a:extLst>
              <a:ext uri="{FF2B5EF4-FFF2-40B4-BE49-F238E27FC236}">
                <a16:creationId xmlns:a16="http://schemas.microsoft.com/office/drawing/2014/main" id="{287A34CE-7628-1E4B-92EA-44942A0D72A9}"/>
              </a:ext>
            </a:extLst>
          </p:cNvPr>
          <p:cNvSpPr/>
          <p:nvPr/>
        </p:nvSpPr>
        <p:spPr>
          <a:xfrm>
            <a:off x="5076920" y="3251341"/>
            <a:ext cx="975648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" pitchFamily="2" charset="0"/>
                <a:cs typeface="Consolas" panose="020B0609020204030204" pitchFamily="49" charset="0"/>
              </a:rPr>
              <a:t>AAAA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38" name="직사각형 352">
            <a:extLst>
              <a:ext uri="{FF2B5EF4-FFF2-40B4-BE49-F238E27FC236}">
                <a16:creationId xmlns:a16="http://schemas.microsoft.com/office/drawing/2014/main" id="{F5A68301-5888-9042-9DA7-2632B9C9A182}"/>
              </a:ext>
            </a:extLst>
          </p:cNvPr>
          <p:cNvSpPr/>
          <p:nvPr/>
        </p:nvSpPr>
        <p:spPr>
          <a:xfrm>
            <a:off x="4885254" y="3538417"/>
            <a:ext cx="1647377" cy="462050"/>
          </a:xfrm>
          <a:prstGeom prst="rect">
            <a:avLst/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Next Register</a:t>
            </a:r>
            <a:endParaRPr lang="ko-KR" altLang="en-US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직사각형 79">
            <a:extLst>
              <a:ext uri="{FF2B5EF4-FFF2-40B4-BE49-F238E27FC236}">
                <a16:creationId xmlns:a16="http://schemas.microsoft.com/office/drawing/2014/main" id="{CA4399B6-B130-614F-8AD7-FA5BB6A65C20}"/>
              </a:ext>
            </a:extLst>
          </p:cNvPr>
          <p:cNvSpPr/>
          <p:nvPr/>
        </p:nvSpPr>
        <p:spPr>
          <a:xfrm>
            <a:off x="5080522" y="3760725"/>
            <a:ext cx="975648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Courier" pitchFamily="2" charset="0"/>
                <a:cs typeface="Consolas" panose="020B0609020204030204" pitchFamily="49" charset="0"/>
              </a:rPr>
              <a:t>AATC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40" name="직사각형 79">
            <a:extLst>
              <a:ext uri="{FF2B5EF4-FFF2-40B4-BE49-F238E27FC236}">
                <a16:creationId xmlns:a16="http://schemas.microsoft.com/office/drawing/2014/main" id="{A5FDA743-4259-A54D-8C2C-DE0A8FB6155A}"/>
              </a:ext>
            </a:extLst>
          </p:cNvPr>
          <p:cNvSpPr/>
          <p:nvPr/>
        </p:nvSpPr>
        <p:spPr>
          <a:xfrm>
            <a:off x="6057285" y="3251341"/>
            <a:ext cx="305385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-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sp>
        <p:nvSpPr>
          <p:cNvPr id="41" name="직사각형 79">
            <a:extLst>
              <a:ext uri="{FF2B5EF4-FFF2-40B4-BE49-F238E27FC236}">
                <a16:creationId xmlns:a16="http://schemas.microsoft.com/office/drawing/2014/main" id="{250A3ED6-447A-6848-8D44-9AEED2ABAB48}"/>
              </a:ext>
            </a:extLst>
          </p:cNvPr>
          <p:cNvSpPr/>
          <p:nvPr/>
        </p:nvSpPr>
        <p:spPr>
          <a:xfrm>
            <a:off x="6060706" y="3760725"/>
            <a:ext cx="305385" cy="2017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  <a:cs typeface="Consolas" panose="020B0609020204030204" pitchFamily="49" charset="0"/>
              </a:rPr>
              <a:t>3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8A47CD12-692A-9340-99FA-9E1B9703AB0E}"/>
              </a:ext>
            </a:extLst>
          </p:cNvPr>
          <p:cNvCxnSpPr>
            <a:cxnSpLocks/>
          </p:cNvCxnSpPr>
          <p:nvPr/>
        </p:nvCxnSpPr>
        <p:spPr>
          <a:xfrm>
            <a:off x="3957199" y="3596340"/>
            <a:ext cx="1084176" cy="323183"/>
          </a:xfrm>
          <a:prstGeom prst="curvedConnector3">
            <a:avLst/>
          </a:prstGeom>
          <a:ln w="44450">
            <a:solidFill>
              <a:srgbClr val="9416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79">
            <a:extLst>
              <a:ext uri="{FF2B5EF4-FFF2-40B4-BE49-F238E27FC236}">
                <a16:creationId xmlns:a16="http://schemas.microsoft.com/office/drawing/2014/main" id="{506785C9-1D21-8B44-BDB4-BB8BC5D6A66A}"/>
              </a:ext>
            </a:extLst>
          </p:cNvPr>
          <p:cNvSpPr/>
          <p:nvPr/>
        </p:nvSpPr>
        <p:spPr>
          <a:xfrm>
            <a:off x="4240810" y="3654420"/>
            <a:ext cx="477904" cy="199292"/>
          </a:xfrm>
          <a:prstGeom prst="rect">
            <a:avLst/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highlight>
                  <a:srgbClr val="F4BCD0"/>
                </a:highlight>
                <a:latin typeface="Courier" pitchFamily="2" charset="0"/>
                <a:cs typeface="Consolas" panose="020B0609020204030204" pitchFamily="49" charset="0"/>
              </a:rPr>
              <a:t>AATC</a:t>
            </a:r>
            <a:endParaRPr lang="ko-KR" altLang="en-US" sz="1400" dirty="0">
              <a:solidFill>
                <a:schemeClr val="tx1"/>
              </a:solidFill>
              <a:latin typeface="Courier" pitchFamily="2" charset="0"/>
              <a:cs typeface="Consolas" panose="020B0609020204030204" pitchFamily="49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086A7A2-A0C6-4C49-ADD0-487DC0F746C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80664" y="2157742"/>
            <a:ext cx="640518" cy="372343"/>
          </a:xfrm>
          <a:prstGeom prst="bentConnector3">
            <a:avLst>
              <a:gd name="adj1" fmla="val -561"/>
            </a:avLst>
          </a:prstGeom>
          <a:ln w="44450">
            <a:solidFill>
              <a:srgbClr val="4E61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FD7A815-2692-7141-8487-6B93D8892A48}"/>
              </a:ext>
            </a:extLst>
          </p:cNvPr>
          <p:cNvCxnSpPr>
            <a:cxnSpLocks/>
          </p:cNvCxnSpPr>
          <p:nvPr/>
        </p:nvCxnSpPr>
        <p:spPr>
          <a:xfrm rot="10800000">
            <a:off x="4926344" y="2032390"/>
            <a:ext cx="329499" cy="670108"/>
          </a:xfrm>
          <a:prstGeom prst="bentConnector2">
            <a:avLst/>
          </a:prstGeom>
          <a:ln w="44450">
            <a:solidFill>
              <a:srgbClr val="4E61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5DEF57F-B06C-9A43-A969-6023C3690E96}"/>
              </a:ext>
            </a:extLst>
          </p:cNvPr>
          <p:cNvSpPr/>
          <p:nvPr/>
        </p:nvSpPr>
        <p:spPr>
          <a:xfrm>
            <a:off x="1295713" y="2590103"/>
            <a:ext cx="1235875" cy="220429"/>
          </a:xfrm>
          <a:prstGeom prst="roundRect">
            <a:avLst>
              <a:gd name="adj" fmla="val 6954"/>
            </a:avLst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Intersect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6FDE879-C2F7-EF44-846B-C2095F4A13B0}"/>
              </a:ext>
            </a:extLst>
          </p:cNvPr>
          <p:cNvSpPr/>
          <p:nvPr/>
        </p:nvSpPr>
        <p:spPr>
          <a:xfrm>
            <a:off x="5255842" y="2592283"/>
            <a:ext cx="1235875" cy="220429"/>
          </a:xfrm>
          <a:prstGeom prst="roundRect">
            <a:avLst>
              <a:gd name="adj" fmla="val 6954"/>
            </a:avLst>
          </a:prstGeom>
          <a:solidFill>
            <a:srgbClr val="F4BCD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Intersect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1A4ECDB-CD44-7B49-8AEC-2441255F3FC4}"/>
              </a:ext>
            </a:extLst>
          </p:cNvPr>
          <p:cNvSpPr/>
          <p:nvPr/>
        </p:nvSpPr>
        <p:spPr>
          <a:xfrm>
            <a:off x="3212163" y="2103054"/>
            <a:ext cx="1490072" cy="269680"/>
          </a:xfrm>
          <a:prstGeom prst="rect">
            <a:avLst/>
          </a:prstGeom>
          <a:noFill/>
        </p:spPr>
        <p:txBody>
          <a:bodyPr wrap="square" lIns="0" tIns="36000" rIns="0" bIns="360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sz="1600" b="1" i="1" dirty="0">
                <a:solidFill>
                  <a:srgbClr val="4E617B"/>
                </a:solidFill>
                <a:latin typeface="Cambria" panose="02040503050406030204" pitchFamily="18" charset="0"/>
              </a:rPr>
              <a:t>❸ Send Tax IDs</a:t>
            </a:r>
            <a:endParaRPr lang="ko-KR" altLang="en-US" sz="1400" b="1" i="1" dirty="0">
              <a:solidFill>
                <a:srgbClr val="4E617B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 animBg="1"/>
      <p:bldP spid="39" grpId="0" animBg="1"/>
      <p:bldP spid="40" grpId="0" animBg="1"/>
      <p:bldP spid="41" grpId="0" animBg="1"/>
      <p:bldP spid="43" grpId="0" animBg="1"/>
      <p:bldP spid="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F9D2-9A1B-D841-BE3A-46EC092B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Area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E071-25F1-C14C-BCA8-470A60EF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Based on </a:t>
            </a:r>
            <a:r>
              <a:rPr lang="en-GB" b="1" dirty="0">
                <a:solidFill>
                  <a:srgbClr val="1982C3"/>
                </a:solidFill>
              </a:rPr>
              <a:t>s</a:t>
            </a:r>
            <a:r>
              <a:rPr lang="en-GB" sz="2800" b="1" dirty="0">
                <a:solidFill>
                  <a:srgbClr val="1982C3"/>
                </a:solidFill>
              </a:rPr>
              <a:t>ynthesis</a:t>
            </a:r>
            <a:r>
              <a:rPr lang="en-GB" sz="2800" dirty="0"/>
              <a:t> of </a:t>
            </a:r>
            <a:r>
              <a:rPr lang="en-GB" sz="2800" b="1" dirty="0">
                <a:solidFill>
                  <a:srgbClr val="1982C3"/>
                </a:solidFill>
              </a:rPr>
              <a:t>MegIS</a:t>
            </a:r>
            <a:r>
              <a:rPr lang="en-GB" sz="2800" b="1" dirty="0">
                <a:solidFill>
                  <a:schemeClr val="accent5"/>
                </a:solidFill>
              </a:rPr>
              <a:t> </a:t>
            </a:r>
            <a:r>
              <a:rPr lang="en-GB" sz="2800" dirty="0"/>
              <a:t>accelerators using the Synopsys Design Compiler @ </a:t>
            </a:r>
            <a:r>
              <a:rPr lang="en-GB" sz="2800" dirty="0">
                <a:latin typeface="+mn-lt"/>
              </a:rPr>
              <a:t>65</a:t>
            </a:r>
            <a:r>
              <a:rPr lang="en-GB" sz="2800" dirty="0"/>
              <a:t>nm technology node</a:t>
            </a:r>
          </a:p>
          <a:p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368A7-B248-794D-8960-2ADB673E1777}"/>
              </a:ext>
            </a:extLst>
          </p:cNvPr>
          <p:cNvSpPr/>
          <p:nvPr/>
        </p:nvSpPr>
        <p:spPr>
          <a:xfrm>
            <a:off x="0" y="5082988"/>
            <a:ext cx="9144000" cy="1068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200" b="1" dirty="0">
                <a:solidFill>
                  <a:schemeClr val="tx1"/>
                </a:solidFill>
                <a:latin typeface="Corbel" panose="020B0503020204020204" pitchFamily="34" charset="0"/>
              </a:rPr>
              <a:t>Only </a:t>
            </a:r>
            <a:r>
              <a:rPr lang="en-GB" sz="2200" b="1" dirty="0">
                <a:solidFill>
                  <a:srgbClr val="548235"/>
                </a:solidFill>
              </a:rPr>
              <a:t>1.7</a:t>
            </a:r>
            <a:r>
              <a:rPr lang="en-GB" sz="2200" b="1" dirty="0">
                <a:solidFill>
                  <a:srgbClr val="548235"/>
                </a:solidFill>
                <a:latin typeface="Corbel" panose="020B0503020204020204" pitchFamily="34" charset="0"/>
              </a:rPr>
              <a:t>% </a:t>
            </a:r>
            <a:r>
              <a:rPr lang="en-GB" sz="2200" b="1" dirty="0">
                <a:solidFill>
                  <a:schemeClr val="tx1"/>
                </a:solidFill>
                <a:latin typeface="Corbel" panose="020B0503020204020204" pitchFamily="34" charset="0"/>
              </a:rPr>
              <a:t>of the area of three </a:t>
            </a:r>
            <a:r>
              <a:rPr lang="en-GB" sz="2200" b="1" dirty="0">
                <a:solidFill>
                  <a:schemeClr val="tx1"/>
                </a:solidFill>
              </a:rPr>
              <a:t>28</a:t>
            </a:r>
            <a:r>
              <a:rPr lang="en-GB" sz="2200" b="1" dirty="0">
                <a:solidFill>
                  <a:schemeClr val="tx1"/>
                </a:solidFill>
                <a:latin typeface="Corbel" panose="020B0503020204020204" pitchFamily="34" charset="0"/>
              </a:rPr>
              <a:t>-nm ARM Cortex R4 cores </a:t>
            </a:r>
          </a:p>
          <a:p>
            <a:pPr algn="ctr">
              <a:spcAft>
                <a:spcPts val="1000"/>
              </a:spcAft>
            </a:pPr>
            <a:r>
              <a:rPr lang="en-GB" sz="2200" b="1" dirty="0">
                <a:solidFill>
                  <a:schemeClr val="tx1"/>
                </a:solidFill>
                <a:latin typeface="Corbel" panose="020B0503020204020204" pitchFamily="34" charset="0"/>
              </a:rPr>
              <a:t>in a SATA SSD controller</a:t>
            </a:r>
            <a:endParaRPr lang="en-CH" sz="22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2583A3-A7C5-DD4C-A47A-AA4A831F8DBE}"/>
              </a:ext>
            </a:extLst>
          </p:cNvPr>
          <p:cNvGraphicFramePr>
            <a:graphicFrameLocks noGrp="1"/>
          </p:cNvGraphicFramePr>
          <p:nvPr/>
        </p:nvGraphicFramePr>
        <p:xfrm>
          <a:off x="380999" y="2240280"/>
          <a:ext cx="8382001" cy="2377440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3295973">
                  <a:extLst>
                    <a:ext uri="{9D8B030D-6E8A-4147-A177-3AD203B41FA5}">
                      <a16:colId xmlns:a16="http://schemas.microsoft.com/office/drawing/2014/main" val="3454177994"/>
                    </a:ext>
                  </a:extLst>
                </a:gridCol>
                <a:gridCol w="1647987">
                  <a:extLst>
                    <a:ext uri="{9D8B030D-6E8A-4147-A177-3AD203B41FA5}">
                      <a16:colId xmlns:a16="http://schemas.microsoft.com/office/drawing/2014/main" val="3301917523"/>
                    </a:ext>
                  </a:extLst>
                </a:gridCol>
                <a:gridCol w="1804261">
                  <a:extLst>
                    <a:ext uri="{9D8B030D-6E8A-4147-A177-3AD203B41FA5}">
                      <a16:colId xmlns:a16="http://schemas.microsoft.com/office/drawing/2014/main" val="1901200014"/>
                    </a:ext>
                  </a:extLst>
                </a:gridCol>
                <a:gridCol w="1633780">
                  <a:extLst>
                    <a:ext uri="{9D8B030D-6E8A-4147-A177-3AD203B41FA5}">
                      <a16:colId xmlns:a16="http://schemas.microsoft.com/office/drawing/2014/main" val="1510082026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Logic Unit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# of instances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Area [mm</a:t>
                      </a:r>
                      <a:r>
                        <a:rPr lang="en-GB" sz="2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]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Power [</a:t>
                      </a:r>
                      <a:r>
                        <a:rPr lang="en-GB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mW</a:t>
                      </a:r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</a:rPr>
                        <a:t>]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2382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Intersect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(120-bit)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per channel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0.001361</a:t>
                      </a:r>
                      <a:endParaRPr lang="en-CH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0.284</a:t>
                      </a:r>
                      <a:endParaRPr lang="en-CH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562051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k-mer Registers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(2 x 120-bit)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per channel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0.002821</a:t>
                      </a:r>
                      <a:endParaRPr lang="en-CH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0.645</a:t>
                      </a:r>
                      <a:endParaRPr lang="en-CH" sz="1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763857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Index Generator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(64-bit)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per channel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0.000272</a:t>
                      </a:r>
                      <a:endParaRPr lang="en-CH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0.025</a:t>
                      </a:r>
                      <a:endParaRPr lang="en-CH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939531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Control Unit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per SSD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0.000188</a:t>
                      </a:r>
                      <a:endParaRPr lang="en-CH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0.026</a:t>
                      </a:r>
                      <a:endParaRPr lang="en-CH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509911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Total for an 8-channel SSD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20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CH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20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0.04</a:t>
                      </a:r>
                      <a:endParaRPr lang="en-CH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H" sz="2000" b="0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7.658</a:t>
                      </a:r>
                      <a:endParaRPr lang="en-CH" sz="2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52951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7805635-EB03-8F42-9C14-6BF9AC165924}"/>
              </a:ext>
            </a:extLst>
          </p:cNvPr>
          <p:cNvSpPr/>
          <p:nvPr/>
        </p:nvSpPr>
        <p:spPr>
          <a:xfrm>
            <a:off x="380999" y="4221480"/>
            <a:ext cx="8382002" cy="3962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69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build="allAtOnce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B5FC74F1-D7D6-004C-9A0D-339AD5F6B1BA}"/>
              </a:ext>
            </a:extLst>
          </p:cNvPr>
          <p:cNvSpPr/>
          <p:nvPr/>
        </p:nvSpPr>
        <p:spPr>
          <a:xfrm>
            <a:off x="3183315" y="902919"/>
            <a:ext cx="3986566" cy="143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76DA14E-A896-534D-8084-B859E5C22444}"/>
              </a:ext>
            </a:extLst>
          </p:cNvPr>
          <p:cNvSpPr/>
          <p:nvPr/>
        </p:nvSpPr>
        <p:spPr>
          <a:xfrm>
            <a:off x="3811343" y="2559091"/>
            <a:ext cx="4578895" cy="1959589"/>
          </a:xfrm>
          <a:prstGeom prst="rect">
            <a:avLst/>
          </a:prstGeom>
          <a:solidFill>
            <a:srgbClr val="FA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A96DD3A-84C2-D242-B89B-E3DA7E4DB7BA}"/>
              </a:ext>
            </a:extLst>
          </p:cNvPr>
          <p:cNvSpPr/>
          <p:nvPr/>
        </p:nvSpPr>
        <p:spPr>
          <a:xfrm>
            <a:off x="4510507" y="4742378"/>
            <a:ext cx="4411386" cy="1641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050F4-51BF-6C40-B637-D29E40E4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Metagenomic Analysis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307C66-9A4F-824A-AE13-9C5471EC48EA}"/>
              </a:ext>
            </a:extLst>
          </p:cNvPr>
          <p:cNvGrpSpPr/>
          <p:nvPr/>
        </p:nvGrpSpPr>
        <p:grpSpPr>
          <a:xfrm>
            <a:off x="-768361" y="3414655"/>
            <a:ext cx="4775363" cy="2952954"/>
            <a:chOff x="-768361" y="3343657"/>
            <a:chExt cx="4775363" cy="2952954"/>
          </a:xfrm>
        </p:grpSpPr>
        <p:pic>
          <p:nvPicPr>
            <p:cNvPr id="5" name="Graphic 4" descr="Database">
              <a:extLst>
                <a:ext uri="{FF2B5EF4-FFF2-40B4-BE49-F238E27FC236}">
                  <a16:creationId xmlns:a16="http://schemas.microsoft.com/office/drawing/2014/main" id="{7E944E08-167C-994A-B94F-D42F0FC37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68361" y="3343657"/>
              <a:ext cx="4775363" cy="22610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0596-3995-834A-BEC4-513F0A4060F8}"/>
                </a:ext>
              </a:extLst>
            </p:cNvPr>
            <p:cNvSpPr txBox="1"/>
            <p:nvPr/>
          </p:nvSpPr>
          <p:spPr>
            <a:xfrm>
              <a:off x="42967" y="5419448"/>
              <a:ext cx="315270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A large database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containing information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dirty="0">
                  <a:solidFill>
                    <a:srgbClr val="009193"/>
                  </a:solidFill>
                  <a:latin typeface="Corbel" panose="020B0503020204020204" pitchFamily="34" charset="0"/>
                </a:rPr>
                <a:t>on </a:t>
              </a:r>
              <a:r>
                <a:rPr lang="en-US" sz="2000" b="1" dirty="0">
                  <a:solidFill>
                    <a:srgbClr val="C00000"/>
                  </a:solidFill>
                  <a:latin typeface="Corbel" panose="020B0503020204020204" pitchFamily="34" charset="0"/>
                </a:rPr>
                <a:t>many species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19C630-E5D0-A04C-8A59-D198B8C727CE}"/>
              </a:ext>
            </a:extLst>
          </p:cNvPr>
          <p:cNvSpPr txBox="1"/>
          <p:nvPr/>
        </p:nvSpPr>
        <p:spPr>
          <a:xfrm>
            <a:off x="42966" y="2699186"/>
            <a:ext cx="315270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Metagenomic sample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with species that 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are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orbel" panose="020B0503020204020204" pitchFamily="34" charset="0"/>
              </a:rPr>
              <a:t>not known </a:t>
            </a:r>
            <a:r>
              <a:rPr lang="en-US" sz="2000" dirty="0">
                <a:solidFill>
                  <a:srgbClr val="AE8207"/>
                </a:solidFill>
                <a:latin typeface="Corbel" panose="020B0503020204020204" pitchFamily="34" charset="0"/>
              </a:rPr>
              <a:t>in advance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1C8BF-7829-5F4A-A1D2-74522292BE84}"/>
              </a:ext>
            </a:extLst>
          </p:cNvPr>
          <p:cNvSpPr/>
          <p:nvPr/>
        </p:nvSpPr>
        <p:spPr>
          <a:xfrm>
            <a:off x="293531" y="875832"/>
            <a:ext cx="2553629" cy="18516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atin typeface="Corbel" panose="020B0503020204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8F8832-0334-F644-AA46-EC5FB616DBAF}"/>
              </a:ext>
            </a:extLst>
          </p:cNvPr>
          <p:cNvGrpSpPr/>
          <p:nvPr/>
        </p:nvGrpSpPr>
        <p:grpSpPr>
          <a:xfrm>
            <a:off x="515161" y="1084866"/>
            <a:ext cx="2114002" cy="1626586"/>
            <a:chOff x="515161" y="1260606"/>
            <a:chExt cx="2114002" cy="16265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8787A9-BFF9-DD49-A03D-7E62F33F2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5161" y="1285062"/>
              <a:ext cx="1093541" cy="109354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3DC9B8-0FC7-1F43-8C89-137A6DB1D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150194" y="1907775"/>
              <a:ext cx="979417" cy="9794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E7866F-5FAE-9441-A758-DFFABDEF9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86711" y="1260606"/>
              <a:ext cx="1142452" cy="114245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96A9E-5E1F-994A-86A1-82A2F6E3E44C}"/>
              </a:ext>
            </a:extLst>
          </p:cNvPr>
          <p:cNvGrpSpPr/>
          <p:nvPr/>
        </p:nvGrpSpPr>
        <p:grpSpPr>
          <a:xfrm>
            <a:off x="222107" y="3763014"/>
            <a:ext cx="2745780" cy="1614374"/>
            <a:chOff x="222107" y="3837156"/>
            <a:chExt cx="2745780" cy="161437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D86756-3484-8646-952F-88E7275F0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32" y="3890499"/>
              <a:ext cx="843350" cy="8433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DB8AFB-9129-FE4B-A747-C95AF954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5647" y="3837156"/>
              <a:ext cx="617134" cy="617134"/>
            </a:xfrm>
            <a:prstGeom prst="rect">
              <a:avLst/>
            </a:prstGeom>
            <a:effectLst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4547B2-683B-CE45-B31A-582F7ACD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2107" y="4315519"/>
              <a:ext cx="476492" cy="476492"/>
            </a:xfrm>
            <a:prstGeom prst="rect">
              <a:avLst/>
            </a:prstGeom>
            <a:effectLst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8DF51D4-4868-5848-8052-1315F64D0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23150" y="4639800"/>
              <a:ext cx="644737" cy="644737"/>
            </a:xfrm>
            <a:prstGeom prst="rect">
              <a:avLst/>
            </a:prstGeom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913261-2108-5443-9885-98179718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28" y="3858921"/>
              <a:ext cx="967673" cy="9676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17B3C0D-B7D0-6D49-9000-E38A95172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80" y="4716682"/>
              <a:ext cx="651126" cy="6511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4C2EFE-E542-5A45-91F5-F8BB4CE6E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692" y="4519424"/>
              <a:ext cx="596538" cy="5965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DA6C79-80CD-474C-95C1-0FCB27A7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685" y="4830355"/>
              <a:ext cx="621175" cy="621175"/>
            </a:xfrm>
            <a:prstGeom prst="rect">
              <a:avLst/>
            </a:prstGeom>
          </p:spPr>
        </p:pic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E83524F-D1AE-5146-B046-26D6C429D551}"/>
              </a:ext>
            </a:extLst>
          </p:cNvPr>
          <p:cNvSpPr/>
          <p:nvPr/>
        </p:nvSpPr>
        <p:spPr>
          <a:xfrm>
            <a:off x="3305590" y="1250157"/>
            <a:ext cx="1948977" cy="737999"/>
          </a:xfrm>
          <a:prstGeom prst="roundRect">
            <a:avLst>
              <a:gd name="adj" fmla="val 8025"/>
            </a:avLst>
          </a:prstGeom>
          <a:solidFill>
            <a:srgbClr val="198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latin typeface="Corbel" panose="020B0503020204020204" pitchFamily="34" charset="0"/>
              </a:rPr>
              <a:t>Preparation </a:t>
            </a:r>
          </a:p>
          <a:p>
            <a:pPr algn="ctr"/>
            <a:r>
              <a:rPr lang="en-GB" sz="2000" b="1" dirty="0">
                <a:latin typeface="Corbel" panose="020B0503020204020204" pitchFamily="34" charset="0"/>
              </a:rPr>
              <a:t>of </a:t>
            </a:r>
            <a:r>
              <a:rPr lang="en-CH" sz="2000" b="1" dirty="0">
                <a:latin typeface="Corbel" panose="020B0503020204020204" pitchFamily="34" charset="0"/>
              </a:rPr>
              <a:t>Input Queries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9A4030-3A03-2A47-8B25-A7885D416F2B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834235" y="1619156"/>
            <a:ext cx="471355" cy="1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57DF42-242B-494C-A19C-DD02A2CE9086}"/>
              </a:ext>
            </a:extLst>
          </p:cNvPr>
          <p:cNvGrpSpPr/>
          <p:nvPr/>
        </p:nvGrpSpPr>
        <p:grpSpPr>
          <a:xfrm>
            <a:off x="5449487" y="888858"/>
            <a:ext cx="1566110" cy="1417511"/>
            <a:chOff x="3141770" y="1630562"/>
            <a:chExt cx="1566110" cy="141751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B554566-2B3B-664E-9EF8-BCC331174B96}"/>
                </a:ext>
              </a:extLst>
            </p:cNvPr>
            <p:cNvGrpSpPr/>
            <p:nvPr/>
          </p:nvGrpSpPr>
          <p:grpSpPr>
            <a:xfrm>
              <a:off x="3141770" y="1630562"/>
              <a:ext cx="1501047" cy="1417511"/>
              <a:chOff x="3294003" y="1331203"/>
              <a:chExt cx="1501047" cy="1417511"/>
            </a:xfrm>
          </p:grpSpPr>
          <p:sp>
            <p:nvSpPr>
              <p:cNvPr id="42" name="Left Brace 41">
                <a:extLst>
                  <a:ext uri="{FF2B5EF4-FFF2-40B4-BE49-F238E27FC236}">
                    <a16:creationId xmlns:a16="http://schemas.microsoft.com/office/drawing/2014/main" id="{34F39EAB-9D04-E24D-A5BA-7FE029F24424}"/>
                  </a:ext>
                </a:extLst>
              </p:cNvPr>
              <p:cNvSpPr/>
              <p:nvPr/>
            </p:nvSpPr>
            <p:spPr>
              <a:xfrm>
                <a:off x="3834658" y="1371902"/>
                <a:ext cx="142004" cy="1376812"/>
              </a:xfrm>
              <a:prstGeom prst="leftBrace">
                <a:avLst/>
              </a:prstGeom>
              <a:ln w="158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>
                  <a:latin typeface="Corbel" panose="020B0503020204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4B06CC-8B52-D040-A34E-1E24E09E70C4}"/>
                  </a:ext>
                </a:extLst>
              </p:cNvPr>
              <p:cNvSpPr txBox="1"/>
              <p:nvPr/>
            </p:nvSpPr>
            <p:spPr>
              <a:xfrm rot="16200000">
                <a:off x="2923737" y="1701469"/>
                <a:ext cx="1331463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CH" dirty="0">
                    <a:latin typeface="Corbel" panose="020B0503020204020204" pitchFamily="34" charset="0"/>
                  </a:rPr>
                  <a:t>Query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CH" dirty="0">
                    <a:latin typeface="Corbel" panose="020B0503020204020204" pitchFamily="34" charset="0"/>
                  </a:rPr>
                  <a:t>K-mer</a:t>
                </a:r>
                <a:r>
                  <a:rPr lang="en-US" dirty="0">
                    <a:latin typeface="Corbel" panose="020B0503020204020204" pitchFamily="34" charset="0"/>
                  </a:rPr>
                  <a:t>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E8CD6A-FE89-804E-9106-9C0E4EB2DF1F}"/>
                  </a:ext>
                </a:extLst>
              </p:cNvPr>
              <p:cNvSpPr txBox="1"/>
              <p:nvPr/>
            </p:nvSpPr>
            <p:spPr>
              <a:xfrm>
                <a:off x="4550435" y="2348604"/>
                <a:ext cx="2446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…</a:t>
                </a:r>
                <a:endParaRPr lang="en-CH" sz="2000" dirty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B2752C-9359-DA49-AE26-6C3D46C13A6D}"/>
                </a:ext>
              </a:extLst>
            </p:cNvPr>
            <p:cNvGrpSpPr/>
            <p:nvPr/>
          </p:nvGrpSpPr>
          <p:grpSpPr>
            <a:xfrm>
              <a:off x="3821530" y="1735182"/>
              <a:ext cx="886350" cy="978451"/>
              <a:chOff x="1678724" y="2023347"/>
              <a:chExt cx="1007267" cy="97845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0DC3EA-5B9A-E747-8E69-18C10647080F}"/>
                  </a:ext>
                </a:extLst>
              </p:cNvPr>
              <p:cNvSpPr/>
              <p:nvPr/>
            </p:nvSpPr>
            <p:spPr>
              <a:xfrm>
                <a:off x="1678724" y="2023347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G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57D6DDF-B576-E640-BA02-CCDDCDEE4683}"/>
                  </a:ext>
                </a:extLst>
              </p:cNvPr>
              <p:cNvSpPr/>
              <p:nvPr/>
            </p:nvSpPr>
            <p:spPr>
              <a:xfrm>
                <a:off x="1853406" y="2415581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endParaRPr kumimoji="0" lang="en-CH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CE7C62-6FCE-FF40-AD6D-69C30A519E29}"/>
                  </a:ext>
                </a:extLst>
              </p:cNvPr>
              <p:cNvSpPr/>
              <p:nvPr/>
            </p:nvSpPr>
            <p:spPr>
              <a:xfrm>
                <a:off x="1980330" y="2793453"/>
                <a:ext cx="705661" cy="208345"/>
              </a:xfrm>
              <a:prstGeom prst="rect">
                <a:avLst/>
              </a:prstGeom>
              <a:solidFill>
                <a:srgbClr val="F8F3E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46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C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3DBE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A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7A042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</a:t>
                </a:r>
                <a:r>
                  <a:rPr kumimoji="0" lang="en-CH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G</a:t>
                </a:r>
              </a:p>
            </p:txBody>
          </p:sp>
        </p:grp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A047C92-00C3-B249-B8A9-DA556AB1591B}"/>
              </a:ext>
            </a:extLst>
          </p:cNvPr>
          <p:cNvSpPr/>
          <p:nvPr/>
        </p:nvSpPr>
        <p:spPr>
          <a:xfrm>
            <a:off x="3934912" y="3169886"/>
            <a:ext cx="2065855" cy="737999"/>
          </a:xfrm>
          <a:prstGeom prst="roundRect">
            <a:avLst>
              <a:gd name="adj" fmla="val 8025"/>
            </a:avLst>
          </a:prstGeom>
          <a:solidFill>
            <a:srgbClr val="C81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Presence/Absence Identification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906667-7480-0C41-9E21-A0E049CD49CF}"/>
              </a:ext>
            </a:extLst>
          </p:cNvPr>
          <p:cNvSpPr/>
          <p:nvPr/>
        </p:nvSpPr>
        <p:spPr>
          <a:xfrm>
            <a:off x="4636306" y="5194307"/>
            <a:ext cx="2065855" cy="737999"/>
          </a:xfrm>
          <a:prstGeom prst="roundRect">
            <a:avLst>
              <a:gd name="adj" fmla="val 80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Abundance</a:t>
            </a:r>
          </a:p>
          <a:p>
            <a:pPr algn="ctr"/>
            <a:r>
              <a:rPr lang="en-US" sz="2000" b="1" dirty="0">
                <a:latin typeface="Corbel" panose="020B0503020204020204" pitchFamily="34" charset="0"/>
              </a:rPr>
              <a:t>Estimation</a:t>
            </a:r>
            <a:endParaRPr lang="en-CH" sz="2000" b="1" dirty="0">
              <a:latin typeface="Corbel" panose="020B0503020204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C7AE664-EB47-6F4E-987C-0C561866EB95}"/>
              </a:ext>
            </a:extLst>
          </p:cNvPr>
          <p:cNvGrpSpPr/>
          <p:nvPr/>
        </p:nvGrpSpPr>
        <p:grpSpPr>
          <a:xfrm>
            <a:off x="6372024" y="2630608"/>
            <a:ext cx="2267268" cy="1882173"/>
            <a:chOff x="5032700" y="1554591"/>
            <a:chExt cx="2267268" cy="1882173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5C344D7-A8FE-844D-8309-E25D27455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1554591"/>
              <a:ext cx="617134" cy="617134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5435414-8AC3-F74B-888D-9FD16C63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32700" y="2210884"/>
              <a:ext cx="552729" cy="552729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6399998-2DEC-CC46-8FB0-923398807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2701" y="2792027"/>
              <a:ext cx="644737" cy="644737"/>
            </a:xfrm>
            <a:prstGeom prst="rect">
              <a:avLst/>
            </a:prstGeom>
            <a:effectLst>
              <a:glow rad="25400">
                <a:schemeClr val="bg1">
                  <a:alpha val="88250"/>
                </a:schemeClr>
              </a:glow>
            </a:effectLst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95132CE-9F5D-3444-B0EC-27339CB8C19E}"/>
                </a:ext>
              </a:extLst>
            </p:cNvPr>
            <p:cNvSpPr txBox="1"/>
            <p:nvPr/>
          </p:nvSpPr>
          <p:spPr>
            <a:xfrm>
              <a:off x="5567969" y="1676971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548235"/>
                  </a:solidFill>
                  <a:latin typeface="Corbel" panose="020B0503020204020204" pitchFamily="34" charset="0"/>
                </a:rPr>
                <a:t>V. cholerae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4FCA09-E660-F14A-974A-6D849D721B8B}"/>
                </a:ext>
              </a:extLst>
            </p:cNvPr>
            <p:cNvSpPr txBox="1"/>
            <p:nvPr/>
          </p:nvSpPr>
          <p:spPr>
            <a:xfrm>
              <a:off x="5604503" y="2936064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6A9AC2"/>
                  </a:solidFill>
                  <a:latin typeface="Corbel" panose="020B0503020204020204" pitchFamily="34" charset="0"/>
                </a:rPr>
                <a:t>E. coli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7FAF4B2-8CBC-074D-9ED2-0061A15663E8}"/>
                </a:ext>
              </a:extLst>
            </p:cNvPr>
            <p:cNvSpPr txBox="1"/>
            <p:nvPr/>
          </p:nvSpPr>
          <p:spPr>
            <a:xfrm>
              <a:off x="5586604" y="2310900"/>
              <a:ext cx="1695465" cy="319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rgbClr val="E06161"/>
                  </a:solidFill>
                  <a:latin typeface="Corbel" panose="020B0503020204020204" pitchFamily="34" charset="0"/>
                </a:rPr>
                <a:t>SARS-CoV-2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4CCC2E9-16E2-7A44-AB37-4B273934DA95}"/>
              </a:ext>
            </a:extLst>
          </p:cNvPr>
          <p:cNvCxnSpPr>
            <a:cxnSpLocks/>
          </p:cNvCxnSpPr>
          <p:nvPr/>
        </p:nvCxnSpPr>
        <p:spPr>
          <a:xfrm>
            <a:off x="5246916" y="1611771"/>
            <a:ext cx="251999" cy="0"/>
          </a:xfrm>
          <a:prstGeom prst="straightConnector1">
            <a:avLst/>
          </a:prstGeom>
          <a:ln w="38100">
            <a:solidFill>
              <a:srgbClr val="1982C3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>
            <a:extLst>
              <a:ext uri="{FF2B5EF4-FFF2-40B4-BE49-F238E27FC236}">
                <a16:creationId xmlns:a16="http://schemas.microsoft.com/office/drawing/2014/main" id="{50A30975-2F3C-5C4F-B40B-A83F363D7E29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023141" y="3538886"/>
            <a:ext cx="911771" cy="581203"/>
          </a:xfrm>
          <a:prstGeom prst="curvedConnector3">
            <a:avLst>
              <a:gd name="adj1" fmla="val 50000"/>
            </a:avLst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C4E4EB7-05D8-5D49-A1D6-EA5979E4291E}"/>
              </a:ext>
            </a:extLst>
          </p:cNvPr>
          <p:cNvCxnSpPr>
            <a:cxnSpLocks/>
          </p:cNvCxnSpPr>
          <p:nvPr/>
        </p:nvCxnSpPr>
        <p:spPr>
          <a:xfrm>
            <a:off x="5990142" y="3527668"/>
            <a:ext cx="251999" cy="0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6D51578-F8E1-2049-B1DF-A012B54DFA47}"/>
              </a:ext>
            </a:extLst>
          </p:cNvPr>
          <p:cNvCxnSpPr>
            <a:cxnSpLocks/>
          </p:cNvCxnSpPr>
          <p:nvPr/>
        </p:nvCxnSpPr>
        <p:spPr>
          <a:xfrm flipV="1">
            <a:off x="6690875" y="5561906"/>
            <a:ext cx="38122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0AB4C92-018F-2648-8749-AF739551022C}"/>
              </a:ext>
            </a:extLst>
          </p:cNvPr>
          <p:cNvCxnSpPr>
            <a:cxnSpLocks/>
          </p:cNvCxnSpPr>
          <p:nvPr/>
        </p:nvCxnSpPr>
        <p:spPr>
          <a:xfrm>
            <a:off x="6478178" y="4519424"/>
            <a:ext cx="0" cy="68012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C05C9CB-B6C0-E748-868C-46A85A436503}"/>
              </a:ext>
            </a:extLst>
          </p:cNvPr>
          <p:cNvCxnSpPr>
            <a:cxnSpLocks/>
          </p:cNvCxnSpPr>
          <p:nvPr/>
        </p:nvCxnSpPr>
        <p:spPr>
          <a:xfrm>
            <a:off x="5781064" y="2332956"/>
            <a:ext cx="0" cy="800999"/>
          </a:xfrm>
          <a:prstGeom prst="straightConnector1">
            <a:avLst/>
          </a:prstGeom>
          <a:ln w="38100">
            <a:solidFill>
              <a:srgbClr val="C813BD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3919DFC-37D8-4D47-8087-3EC11BFD0DFE}"/>
              </a:ext>
            </a:extLst>
          </p:cNvPr>
          <p:cNvGrpSpPr/>
          <p:nvPr/>
        </p:nvGrpSpPr>
        <p:grpSpPr>
          <a:xfrm>
            <a:off x="7027791" y="3433043"/>
            <a:ext cx="1926212" cy="2917722"/>
            <a:chOff x="7022802" y="1248355"/>
            <a:chExt cx="1926212" cy="2917722"/>
          </a:xfrm>
        </p:grpSpPr>
        <p:graphicFrame>
          <p:nvGraphicFramePr>
            <p:cNvPr id="112" name="Chart 111">
              <a:extLst>
                <a:ext uri="{FF2B5EF4-FFF2-40B4-BE49-F238E27FC236}">
                  <a16:creationId xmlns:a16="http://schemas.microsoft.com/office/drawing/2014/main" id="{AC1508E3-6526-CA4B-AD26-41FF28AA37A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49087455"/>
                </p:ext>
              </p:extLst>
            </p:nvPr>
          </p:nvGraphicFramePr>
          <p:xfrm>
            <a:off x="7022802" y="1248355"/>
            <a:ext cx="1926212" cy="2917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FBDD4D10-245F-B54E-A114-C1DFA6DAD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rgbClr val="1982C3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32827" y="3285346"/>
              <a:ext cx="597134" cy="597134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8BA7EA6-E789-E641-8AA6-B75EC4B96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7349" y="2712587"/>
              <a:ext cx="391305" cy="391305"/>
            </a:xfrm>
            <a:prstGeom prst="rect">
              <a:avLst/>
            </a:prstGeom>
            <a:effectLst>
              <a:glow rad="12700">
                <a:schemeClr val="bg1">
                  <a:alpha val="55000"/>
                </a:schemeClr>
              </a:glow>
            </a:effectLst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693E67D-6316-5A49-9363-0896E4FA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2868" y="3216184"/>
              <a:ext cx="473603" cy="473603"/>
            </a:xfrm>
            <a:prstGeom prst="rect">
              <a:avLst/>
            </a:prstGeom>
            <a:effectLst>
              <a:glow rad="12700">
                <a:schemeClr val="bg1">
                  <a:alpha val="58833"/>
                </a:schemeClr>
              </a:glow>
            </a:effectLst>
          </p:spPr>
        </p:pic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19AE8C93-8B47-074F-B395-E1FFF53F4691}"/>
              </a:ext>
            </a:extLst>
          </p:cNvPr>
          <p:cNvSpPr txBox="1"/>
          <p:nvPr/>
        </p:nvSpPr>
        <p:spPr>
          <a:xfrm>
            <a:off x="1214779" y="6355193"/>
            <a:ext cx="477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C00000"/>
                </a:solidFill>
                <a:latin typeface="Corbel" panose="020B0503020204020204" pitchFamily="34" charset="0"/>
              </a:rPr>
              <a:t>(e.g., &gt; </a:t>
            </a:r>
            <a:r>
              <a:rPr lang="en-GB" sz="2000" b="1" i="1" dirty="0">
                <a:solidFill>
                  <a:srgbClr val="C00000"/>
                </a:solidFill>
              </a:rPr>
              <a:t>100 </a:t>
            </a:r>
            <a:r>
              <a:rPr lang="en-GB" sz="2000" b="1" i="1" dirty="0">
                <a:solidFill>
                  <a:srgbClr val="C00000"/>
                </a:solidFill>
                <a:latin typeface="Corbel" panose="020B0503020204020204" pitchFamily="34" charset="0"/>
              </a:rPr>
              <a:t>TBs in emerging databases)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3918F31-F2DF-2540-BDD1-FEC78BCE1163}"/>
              </a:ext>
            </a:extLst>
          </p:cNvPr>
          <p:cNvGrpSpPr/>
          <p:nvPr/>
        </p:nvGrpSpPr>
        <p:grpSpPr>
          <a:xfrm>
            <a:off x="650171" y="982703"/>
            <a:ext cx="1767859" cy="1705053"/>
            <a:chOff x="650171" y="1056845"/>
            <a:chExt cx="1767859" cy="1705053"/>
          </a:xfrm>
        </p:grpSpPr>
        <p:pic>
          <p:nvPicPr>
            <p:cNvPr id="132" name="Content Placeholder 4">
              <a:extLst>
                <a:ext uri="{FF2B5EF4-FFF2-40B4-BE49-F238E27FC236}">
                  <a16:creationId xmlns:a16="http://schemas.microsoft.com/office/drawing/2014/main" id="{92084503-1217-FB4F-B84C-A73E6DCC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1324">
              <a:off x="650171" y="1056845"/>
              <a:ext cx="605582" cy="1434219"/>
            </a:xfrm>
            <a:prstGeom prst="rect">
              <a:avLst/>
            </a:prstGeom>
          </p:spPr>
        </p:pic>
        <p:pic>
          <p:nvPicPr>
            <p:cNvPr id="133" name="Content Placeholder 4">
              <a:extLst>
                <a:ext uri="{FF2B5EF4-FFF2-40B4-BE49-F238E27FC236}">
                  <a16:creationId xmlns:a16="http://schemas.microsoft.com/office/drawing/2014/main" id="{7C158569-6A10-B542-9ACA-6DDABF2D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6726">
              <a:off x="1204635" y="1210068"/>
              <a:ext cx="605582" cy="1434219"/>
            </a:xfrm>
            <a:prstGeom prst="rect">
              <a:avLst/>
            </a:prstGeom>
          </p:spPr>
        </p:pic>
        <p:pic>
          <p:nvPicPr>
            <p:cNvPr id="134" name="Content Placeholder 4">
              <a:extLst>
                <a:ext uri="{FF2B5EF4-FFF2-40B4-BE49-F238E27FC236}">
                  <a16:creationId xmlns:a16="http://schemas.microsoft.com/office/drawing/2014/main" id="{F7DE48F8-EA58-D548-8BDC-5481A6995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505">
              <a:off x="1812448" y="1327679"/>
              <a:ext cx="605582" cy="1434219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80CF0D-46BA-7943-9439-F0F888241DE0}"/>
              </a:ext>
            </a:extLst>
          </p:cNvPr>
          <p:cNvGrpSpPr/>
          <p:nvPr/>
        </p:nvGrpSpPr>
        <p:grpSpPr>
          <a:xfrm>
            <a:off x="-794302" y="3460482"/>
            <a:ext cx="4775363" cy="2261076"/>
            <a:chOff x="-794302" y="3568490"/>
            <a:chExt cx="4775363" cy="2261076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DF7AFB5-F0D1-194C-9921-4745E437DE20}"/>
                </a:ext>
              </a:extLst>
            </p:cNvPr>
            <p:cNvSpPr/>
            <p:nvPr/>
          </p:nvSpPr>
          <p:spPr>
            <a:xfrm>
              <a:off x="189560" y="3953962"/>
              <a:ext cx="2807640" cy="149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latin typeface="Corbel" panose="020B0503020204020204" pitchFamily="34" charset="0"/>
              </a:endParaRPr>
            </a:p>
          </p:txBody>
        </p:sp>
        <p:pic>
          <p:nvPicPr>
            <p:cNvPr id="138" name="Graphic 137" descr="Database">
              <a:extLst>
                <a:ext uri="{FF2B5EF4-FFF2-40B4-BE49-F238E27FC236}">
                  <a16:creationId xmlns:a16="http://schemas.microsoft.com/office/drawing/2014/main" id="{374D2D7D-E9C5-534A-9EC8-C578A794E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794302" y="3568490"/>
              <a:ext cx="4775363" cy="2261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9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33" grpId="0" animBg="1"/>
      <p:bldP spid="49" grpId="0" animBg="1"/>
      <p:bldP spid="63" grpId="0" animBg="1"/>
      <p:bldP spid="130" grpId="0"/>
      <p:bldP spid="1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9E7-3EDB-134F-91E4-1B158D8D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DA1B8-DB18-F347-A711-52ECB8296632}"/>
              </a:ext>
            </a:extLst>
          </p:cNvPr>
          <p:cNvSpPr/>
          <p:nvPr/>
        </p:nvSpPr>
        <p:spPr>
          <a:xfrm>
            <a:off x="259022" y="544677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04CFA-6017-8148-AF5C-88BA5A81EF96}"/>
              </a:ext>
            </a:extLst>
          </p:cNvPr>
          <p:cNvSpPr/>
          <p:nvPr/>
        </p:nvSpPr>
        <p:spPr>
          <a:xfrm>
            <a:off x="259022" y="106936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33B53-20BA-2F49-8150-8A4307160C96}"/>
              </a:ext>
            </a:extLst>
          </p:cNvPr>
          <p:cNvSpPr/>
          <p:nvPr/>
        </p:nvSpPr>
        <p:spPr>
          <a:xfrm>
            <a:off x="259022" y="2163716"/>
            <a:ext cx="8672264" cy="876337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Motivation and Goal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A44881-06D2-2047-A23F-E55626F01184}"/>
              </a:ext>
            </a:extLst>
          </p:cNvPr>
          <p:cNvSpPr/>
          <p:nvPr/>
        </p:nvSpPr>
        <p:spPr>
          <a:xfrm>
            <a:off x="259022" y="3258071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Corbel" panose="020B0503020204020204" pitchFamily="34" charset="0"/>
              </a:rPr>
              <a:t>MegIS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9598DC-8651-B84E-AA25-498AE4B00592}"/>
              </a:ext>
            </a:extLst>
          </p:cNvPr>
          <p:cNvSpPr/>
          <p:nvPr/>
        </p:nvSpPr>
        <p:spPr>
          <a:xfrm>
            <a:off x="259022" y="4352426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Corbel" panose="020B0503020204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3186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8EC9-976B-A74D-A28A-EC1C12E0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2580EB-4986-2342-B775-9EC075E8B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50636"/>
            <a:ext cx="8798061" cy="5377521"/>
          </a:xfrm>
        </p:spPr>
        <p:txBody>
          <a:bodyPr/>
          <a:lstStyle/>
          <a:p>
            <a:r>
              <a:rPr lang="en-GB" sz="2400" dirty="0"/>
              <a:t>Case study of the performance of </a:t>
            </a:r>
            <a:r>
              <a:rPr lang="en-CH" sz="2400" dirty="0"/>
              <a:t>metagenomic analysis tools</a:t>
            </a:r>
          </a:p>
          <a:p>
            <a:r>
              <a:rPr lang="en-CH" sz="2400" dirty="0"/>
              <a:t>With various state-of-the-art SSD configurations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E1762-7752-5B48-8FA7-F94A2D0F2381}"/>
              </a:ext>
            </a:extLst>
          </p:cNvPr>
          <p:cNvSpPr txBox="1"/>
          <p:nvPr/>
        </p:nvSpPr>
        <p:spPr>
          <a:xfrm rot="16200000">
            <a:off x="-461512" y="3153178"/>
            <a:ext cx="291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Normalized Throughput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5876F-E1AD-0E48-8634-45B7E0EA6DF3}"/>
              </a:ext>
            </a:extLst>
          </p:cNvPr>
          <p:cNvSpPr txBox="1"/>
          <p:nvPr/>
        </p:nvSpPr>
        <p:spPr>
          <a:xfrm>
            <a:off x="3247010" y="4923843"/>
            <a:ext cx="372092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b="1" dirty="0">
                <a:latin typeface="Corbel" panose="020B0503020204020204" pitchFamily="34" charset="0"/>
              </a:rPr>
              <a:t>Database Size (Terabyte)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805DD5-E61A-114E-8638-48D3E9FFAC67}"/>
              </a:ext>
            </a:extLst>
          </p:cNvPr>
          <p:cNvSpPr/>
          <p:nvPr/>
        </p:nvSpPr>
        <p:spPr>
          <a:xfrm>
            <a:off x="0" y="5512568"/>
            <a:ext cx="9144000" cy="770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CH" sz="2400" b="1" dirty="0">
                <a:solidFill>
                  <a:srgbClr val="C00000"/>
                </a:solidFill>
                <a:latin typeface="Corbel" panose="020B0503020204020204" pitchFamily="34" charset="0"/>
              </a:rPr>
              <a:t>I/O data movement causes significant performance overhead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2BF8902-B5AB-9248-8CD3-CD6969793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73193"/>
              </p:ext>
            </p:extLst>
          </p:nvPr>
        </p:nvGraphicFramePr>
        <p:xfrm>
          <a:off x="1182030" y="1890587"/>
          <a:ext cx="7245278" cy="321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DA80D3-86C7-3344-BDA9-3FA783AAA131}"/>
              </a:ext>
            </a:extLst>
          </p:cNvPr>
          <p:cNvCxnSpPr>
            <a:cxnSpLocks/>
          </p:cNvCxnSpPr>
          <p:nvPr/>
        </p:nvCxnSpPr>
        <p:spPr>
          <a:xfrm>
            <a:off x="3402394" y="2481936"/>
            <a:ext cx="0" cy="1437559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E4803CD-553A-4045-9997-B274FC1A31E1}"/>
              </a:ext>
            </a:extLst>
          </p:cNvPr>
          <p:cNvSpPr txBox="1"/>
          <p:nvPr/>
        </p:nvSpPr>
        <p:spPr>
          <a:xfrm rot="16200000">
            <a:off x="3171176" y="2847698"/>
            <a:ext cx="42866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</a:rPr>
              <a:t>3.2</a:t>
            </a:r>
            <a:r>
              <a:rPr lang="en-GB" b="1" dirty="0">
                <a:solidFill>
                  <a:srgbClr val="C00000"/>
                </a:solidFill>
              </a:rPr>
              <a:t>x</a:t>
            </a:r>
            <a:endParaRPr lang="en-CH" b="1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8C222D-8749-6648-9A8F-EE65C38D2993}"/>
              </a:ext>
            </a:extLst>
          </p:cNvPr>
          <p:cNvCxnSpPr>
            <a:cxnSpLocks/>
          </p:cNvCxnSpPr>
          <p:nvPr/>
        </p:nvCxnSpPr>
        <p:spPr>
          <a:xfrm>
            <a:off x="6686972" y="2468238"/>
            <a:ext cx="0" cy="1588027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9FF14F-53DD-B543-BCB7-FC707DF67CC6}"/>
              </a:ext>
            </a:extLst>
          </p:cNvPr>
          <p:cNvSpPr txBox="1"/>
          <p:nvPr/>
        </p:nvSpPr>
        <p:spPr>
          <a:xfrm rot="16200000">
            <a:off x="6473416" y="2834000"/>
            <a:ext cx="428667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</a:rPr>
              <a:t>4.1</a:t>
            </a:r>
            <a:r>
              <a:rPr lang="en-GB" b="1" dirty="0">
                <a:solidFill>
                  <a:srgbClr val="C00000"/>
                </a:solidFill>
              </a:rPr>
              <a:t>x</a:t>
            </a:r>
            <a:endParaRPr lang="en-CH" b="1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8E4198-DDA5-4042-A4B9-A3EC70961D51}"/>
              </a:ext>
            </a:extLst>
          </p:cNvPr>
          <p:cNvCxnSpPr>
            <a:cxnSpLocks/>
          </p:cNvCxnSpPr>
          <p:nvPr/>
        </p:nvCxnSpPr>
        <p:spPr>
          <a:xfrm>
            <a:off x="4219261" y="2444184"/>
            <a:ext cx="0" cy="2030513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9D4BAD-7EAD-7249-BD80-180FEA00722A}"/>
              </a:ext>
            </a:extLst>
          </p:cNvPr>
          <p:cNvCxnSpPr>
            <a:cxnSpLocks/>
          </p:cNvCxnSpPr>
          <p:nvPr/>
        </p:nvCxnSpPr>
        <p:spPr>
          <a:xfrm>
            <a:off x="7506210" y="2444184"/>
            <a:ext cx="0" cy="2055896"/>
          </a:xfrm>
          <a:prstGeom prst="straightConnector1">
            <a:avLst/>
          </a:prstGeom>
          <a:ln w="2222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6F67BE1-C1B0-4E47-889C-CB9E291BE04F}"/>
              </a:ext>
            </a:extLst>
          </p:cNvPr>
          <p:cNvSpPr txBox="1"/>
          <p:nvPr/>
        </p:nvSpPr>
        <p:spPr>
          <a:xfrm rot="16200000">
            <a:off x="3877030" y="2894133"/>
            <a:ext cx="597039" cy="276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</a:rPr>
              <a:t>27.6</a:t>
            </a:r>
            <a:r>
              <a:rPr lang="en-GB" b="1" dirty="0">
                <a:solidFill>
                  <a:srgbClr val="C00000"/>
                </a:solidFill>
              </a:rPr>
              <a:t>x</a:t>
            </a:r>
            <a:endParaRPr lang="en-CH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EDDC96-2BC3-F74D-94ED-AB4416519AE1}"/>
              </a:ext>
            </a:extLst>
          </p:cNvPr>
          <p:cNvSpPr txBox="1"/>
          <p:nvPr/>
        </p:nvSpPr>
        <p:spPr>
          <a:xfrm rot="16200000">
            <a:off x="7194167" y="2894133"/>
            <a:ext cx="597039" cy="276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</a:rPr>
              <a:t>39.2</a:t>
            </a:r>
            <a:r>
              <a:rPr lang="en-GB" b="1" dirty="0">
                <a:solidFill>
                  <a:srgbClr val="C00000"/>
                </a:solidFill>
              </a:rPr>
              <a:t>x</a:t>
            </a:r>
            <a:endParaRPr lang="en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8" grpId="0" uiExpand="1">
        <p:bldSub>
          <a:bldChart bld="series"/>
        </p:bldSub>
      </p:bldGraphic>
      <p:bldP spid="20" grpId="0" animBg="1"/>
      <p:bldP spid="22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C71D-25C9-3F42-ADCA-27DC2ACB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D1D9-DDC4-754D-94B5-B4F21B3E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850636"/>
            <a:ext cx="8798061" cy="5377521"/>
          </a:xfrm>
        </p:spPr>
        <p:txBody>
          <a:bodyPr/>
          <a:lstStyle/>
          <a:p>
            <a:r>
              <a:rPr lang="en-CH" sz="2400" dirty="0"/>
              <a:t>Case study on the throughput of metagenomic analysis tools</a:t>
            </a:r>
          </a:p>
          <a:p>
            <a:r>
              <a:rPr lang="en-CH" sz="2400" dirty="0"/>
              <a:t>With Various state-of-the-art SSD configurations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B6F7D-D13B-564E-B87F-02F0BA4C095B}"/>
              </a:ext>
            </a:extLst>
          </p:cNvPr>
          <p:cNvSpPr txBox="1"/>
          <p:nvPr/>
        </p:nvSpPr>
        <p:spPr>
          <a:xfrm rot="16200000">
            <a:off x="-461512" y="3381350"/>
            <a:ext cx="291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Normalized Throughput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E6A1F-E963-5E43-9C0C-3473161B156E}"/>
              </a:ext>
            </a:extLst>
          </p:cNvPr>
          <p:cNvSpPr txBox="1"/>
          <p:nvPr/>
        </p:nvSpPr>
        <p:spPr>
          <a:xfrm>
            <a:off x="3055900" y="5013537"/>
            <a:ext cx="372092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CH" b="1" dirty="0">
                <a:latin typeface="Corbel" panose="020B0503020204020204" pitchFamily="34" charset="0"/>
              </a:rPr>
              <a:t>Database Size (Terabyte)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EDB6B5D-6EEA-674C-A4EC-8A8CC7791A2F}"/>
              </a:ext>
            </a:extLst>
          </p:cNvPr>
          <p:cNvGraphicFramePr>
            <a:graphicFrameLocks/>
          </p:cNvGraphicFramePr>
          <p:nvPr/>
        </p:nvGraphicFramePr>
        <p:xfrm>
          <a:off x="1236380" y="2342191"/>
          <a:ext cx="6987708" cy="278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334B86E-F740-024B-B34D-754A98583723}"/>
              </a:ext>
            </a:extLst>
          </p:cNvPr>
          <p:cNvSpPr/>
          <p:nvPr/>
        </p:nvSpPr>
        <p:spPr>
          <a:xfrm>
            <a:off x="0" y="5512568"/>
            <a:ext cx="9144000" cy="770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CH" sz="2200" b="1" dirty="0">
                <a:solidFill>
                  <a:srgbClr val="C00000"/>
                </a:solidFill>
                <a:latin typeface="Corbel" panose="020B0503020204020204" pitchFamily="34" charset="0"/>
              </a:rPr>
              <a:t>I/O data movement causes significant performance overhead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717F1A-7ADA-7D47-8E3D-4046C594E1DE}"/>
              </a:ext>
            </a:extLst>
          </p:cNvPr>
          <p:cNvGrpSpPr/>
          <p:nvPr/>
        </p:nvGrpSpPr>
        <p:grpSpPr>
          <a:xfrm>
            <a:off x="1806831" y="2020010"/>
            <a:ext cx="1975585" cy="369332"/>
            <a:chOff x="7132320" y="2421225"/>
            <a:chExt cx="1975585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655EA8-CAC6-F247-B355-E1CE58CF2AFF}"/>
                </a:ext>
              </a:extLst>
            </p:cNvPr>
            <p:cNvSpPr/>
            <p:nvPr/>
          </p:nvSpPr>
          <p:spPr>
            <a:xfrm>
              <a:off x="7132320" y="2508355"/>
              <a:ext cx="195072" cy="195072"/>
            </a:xfrm>
            <a:prstGeom prst="rect">
              <a:avLst/>
            </a:prstGeom>
            <a:solidFill>
              <a:srgbClr val="7030A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0A65C0-D633-9F49-B532-67DF0E74952E}"/>
                </a:ext>
              </a:extLst>
            </p:cNvPr>
            <p:cNvSpPr txBox="1"/>
            <p:nvPr/>
          </p:nvSpPr>
          <p:spPr>
            <a:xfrm>
              <a:off x="7324749" y="2421225"/>
              <a:ext cx="1783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latin typeface="Corbel" panose="020B0503020204020204" pitchFamily="34" charset="0"/>
                </a:rPr>
                <a:t>Cost-Optimized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A9D316-C35C-694D-8071-FDE7D40B2518}"/>
              </a:ext>
            </a:extLst>
          </p:cNvPr>
          <p:cNvGrpSpPr/>
          <p:nvPr/>
        </p:nvGrpSpPr>
        <p:grpSpPr>
          <a:xfrm>
            <a:off x="4065375" y="2020010"/>
            <a:ext cx="2773991" cy="369332"/>
            <a:chOff x="7122125" y="2918602"/>
            <a:chExt cx="2773991" cy="3693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A818D8-AA71-3942-8278-3351705CDF08}"/>
                </a:ext>
              </a:extLst>
            </p:cNvPr>
            <p:cNvSpPr/>
            <p:nvPr/>
          </p:nvSpPr>
          <p:spPr>
            <a:xfrm>
              <a:off x="7122125" y="3005732"/>
              <a:ext cx="195072" cy="195072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32F14C-F92B-5343-A7B6-13C8CD2C4B9C}"/>
                </a:ext>
              </a:extLst>
            </p:cNvPr>
            <p:cNvSpPr txBox="1"/>
            <p:nvPr/>
          </p:nvSpPr>
          <p:spPr>
            <a:xfrm>
              <a:off x="7317198" y="2918602"/>
              <a:ext cx="2578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latin typeface="Corbel" panose="020B0503020204020204" pitchFamily="34" charset="0"/>
                </a:rPr>
                <a:t>Performance-Optimized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7A56D2-7002-564B-9B04-3E9846490AC9}"/>
              </a:ext>
            </a:extLst>
          </p:cNvPr>
          <p:cNvGrpSpPr/>
          <p:nvPr/>
        </p:nvGrpSpPr>
        <p:grpSpPr>
          <a:xfrm>
            <a:off x="7122325" y="2020010"/>
            <a:ext cx="1066236" cy="369332"/>
            <a:chOff x="7129677" y="3338082"/>
            <a:chExt cx="1066236" cy="3693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085DCA-4022-114E-9398-0374BD9F33DD}"/>
                </a:ext>
              </a:extLst>
            </p:cNvPr>
            <p:cNvSpPr/>
            <p:nvPr/>
          </p:nvSpPr>
          <p:spPr>
            <a:xfrm>
              <a:off x="7129677" y="3425212"/>
              <a:ext cx="195072" cy="195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4C7C78-B9C5-574F-A8BE-A91C001B15C8}"/>
                </a:ext>
              </a:extLst>
            </p:cNvPr>
            <p:cNvSpPr txBox="1"/>
            <p:nvPr/>
          </p:nvSpPr>
          <p:spPr>
            <a:xfrm>
              <a:off x="7324748" y="3338082"/>
              <a:ext cx="871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latin typeface="Corbel" panose="020B0503020204020204" pitchFamily="34" charset="0"/>
                </a:rPr>
                <a:t>No I/O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0812B08-D72F-FC40-BED9-A65837063CF0}"/>
              </a:ext>
            </a:extLst>
          </p:cNvPr>
          <p:cNvSpPr/>
          <p:nvPr/>
        </p:nvSpPr>
        <p:spPr>
          <a:xfrm>
            <a:off x="1752473" y="2020010"/>
            <a:ext cx="632777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8A9CF7-8ED9-E847-88F4-84431371F5D3}"/>
              </a:ext>
            </a:extLst>
          </p:cNvPr>
          <p:cNvCxnSpPr>
            <a:cxnSpLocks/>
          </p:cNvCxnSpPr>
          <p:nvPr/>
        </p:nvCxnSpPr>
        <p:spPr>
          <a:xfrm>
            <a:off x="3328416" y="2520696"/>
            <a:ext cx="0" cy="1389888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84A20D-D80A-B144-B79D-E67F17974C98}"/>
              </a:ext>
            </a:extLst>
          </p:cNvPr>
          <p:cNvCxnSpPr>
            <a:cxnSpLocks/>
          </p:cNvCxnSpPr>
          <p:nvPr/>
        </p:nvCxnSpPr>
        <p:spPr>
          <a:xfrm>
            <a:off x="2615184" y="2520696"/>
            <a:ext cx="0" cy="2023872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58AC92-1F8B-9042-9033-0D252A70BF7B}"/>
              </a:ext>
            </a:extLst>
          </p:cNvPr>
          <p:cNvCxnSpPr>
            <a:cxnSpLocks/>
          </p:cNvCxnSpPr>
          <p:nvPr/>
        </p:nvCxnSpPr>
        <p:spPr>
          <a:xfrm>
            <a:off x="6492240" y="2531364"/>
            <a:ext cx="0" cy="1575816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117C55-442A-0849-86A7-E1D61E813BF7}"/>
              </a:ext>
            </a:extLst>
          </p:cNvPr>
          <p:cNvCxnSpPr>
            <a:cxnSpLocks/>
          </p:cNvCxnSpPr>
          <p:nvPr/>
        </p:nvCxnSpPr>
        <p:spPr>
          <a:xfrm>
            <a:off x="5803392" y="2520696"/>
            <a:ext cx="0" cy="2023872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2B274-64C2-4E42-A0F1-3F42AD887F3E}"/>
              </a:ext>
            </a:extLst>
          </p:cNvPr>
          <p:cNvCxnSpPr>
            <a:cxnSpLocks/>
          </p:cNvCxnSpPr>
          <p:nvPr/>
        </p:nvCxnSpPr>
        <p:spPr>
          <a:xfrm flipH="1" flipV="1">
            <a:off x="2615184" y="2520696"/>
            <a:ext cx="1773937" cy="10668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  <a:effectLst>
            <a:glow rad="50800">
              <a:schemeClr val="bg1">
                <a:alpha val="33013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F78E90-3F2B-6843-9381-0669A4F0F21B}"/>
              </a:ext>
            </a:extLst>
          </p:cNvPr>
          <p:cNvCxnSpPr>
            <a:cxnSpLocks/>
          </p:cNvCxnSpPr>
          <p:nvPr/>
        </p:nvCxnSpPr>
        <p:spPr>
          <a:xfrm flipH="1">
            <a:off x="5803392" y="2520696"/>
            <a:ext cx="1746158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  <a:effectLst>
            <a:glow rad="50800">
              <a:schemeClr val="bg1">
                <a:alpha val="33013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B9C213D-C63D-5145-89B6-F808FFF8EE40}"/>
              </a:ext>
            </a:extLst>
          </p:cNvPr>
          <p:cNvSpPr/>
          <p:nvPr/>
        </p:nvSpPr>
        <p:spPr>
          <a:xfrm>
            <a:off x="2304288" y="3279648"/>
            <a:ext cx="560832" cy="3169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FC3F62-F089-5646-808F-A3323F82E1B6}"/>
              </a:ext>
            </a:extLst>
          </p:cNvPr>
          <p:cNvSpPr/>
          <p:nvPr/>
        </p:nvSpPr>
        <p:spPr>
          <a:xfrm>
            <a:off x="0" y="918321"/>
            <a:ext cx="9113423" cy="5377521"/>
          </a:xfrm>
          <a:prstGeom prst="rect">
            <a:avLst/>
          </a:prstGeom>
          <a:solidFill>
            <a:srgbClr val="FFFFFF">
              <a:alpha val="913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EBB13B-9A23-6B4B-8F15-9CAE9A86BE51}"/>
              </a:ext>
            </a:extLst>
          </p:cNvPr>
          <p:cNvSpPr/>
          <p:nvPr/>
        </p:nvSpPr>
        <p:spPr>
          <a:xfrm>
            <a:off x="0" y="2787124"/>
            <a:ext cx="9144000" cy="16320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82800" rtlCol="0" anchor="ctr"/>
          <a:lstStyle/>
          <a:p>
            <a:pPr algn="ctr">
              <a:spcAft>
                <a:spcPts val="1000"/>
              </a:spcAft>
            </a:pPr>
            <a:r>
              <a:rPr lang="en-GB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I/O becomes an even larger overhead (by </a:t>
            </a:r>
            <a:r>
              <a:rPr lang="en-GB" sz="2800" b="1" dirty="0">
                <a:solidFill>
                  <a:srgbClr val="C00000"/>
                </a:solidFill>
              </a:rPr>
              <a:t>2.7x</a:t>
            </a:r>
            <a:r>
              <a:rPr lang="en-GB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en-GB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in systems where other bottlenecks are alleviated</a:t>
            </a:r>
            <a:endParaRPr lang="en-CH" sz="28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6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0661-9958-0244-9C89-22608339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I/O Overhead is Hard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BD187-8818-9D49-81CC-5D081727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345"/>
            <a:ext cx="9144000" cy="770468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/>
              <a:t>I/O overhead due to accessing </a:t>
            </a:r>
            <a:r>
              <a:rPr lang="en-GB" sz="2400" b="1" dirty="0"/>
              <a:t>large</a:t>
            </a:r>
            <a:r>
              <a:rPr lang="en-GB" sz="2400" dirty="0"/>
              <a:t>, </a:t>
            </a:r>
            <a:r>
              <a:rPr lang="en-GB" sz="2400" b="1" dirty="0"/>
              <a:t>low-reuse</a:t>
            </a:r>
            <a:r>
              <a:rPr lang="en-GB" sz="2400" dirty="0"/>
              <a:t> data is hard to avoid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0FFB693-0B04-1244-9821-4AD9CB3EE558}"/>
              </a:ext>
            </a:extLst>
          </p:cNvPr>
          <p:cNvSpPr/>
          <p:nvPr/>
        </p:nvSpPr>
        <p:spPr>
          <a:xfrm>
            <a:off x="172970" y="1616994"/>
            <a:ext cx="8798061" cy="1069200"/>
          </a:xfrm>
          <a:prstGeom prst="roundRect">
            <a:avLst>
              <a:gd name="adj" fmla="val 3239"/>
            </a:avLst>
          </a:prstGeom>
          <a:solidFill>
            <a:srgbClr val="F9DFDF"/>
          </a:solidFill>
          <a:ln w="31750">
            <a:solidFill>
              <a:srgbClr val="E0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06161"/>
                </a:solidFill>
                <a:latin typeface="Corbel" panose="020B0503020204020204" pitchFamily="34" charset="0"/>
              </a:rPr>
              <a:t>Sampling techniques to shrink database sizes</a:t>
            </a:r>
            <a:endParaRPr lang="en-CH" sz="2400" b="1" dirty="0">
              <a:solidFill>
                <a:srgbClr val="E06161"/>
              </a:solidFill>
              <a:latin typeface="Corbel" panose="020B0503020204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469E3B-308C-7741-ADCE-C536B39EA1FB}"/>
              </a:ext>
            </a:extLst>
          </p:cNvPr>
          <p:cNvSpPr/>
          <p:nvPr/>
        </p:nvSpPr>
        <p:spPr>
          <a:xfrm>
            <a:off x="172970" y="3722669"/>
            <a:ext cx="8798061" cy="1069200"/>
          </a:xfrm>
          <a:prstGeom prst="roundRect">
            <a:avLst>
              <a:gd name="adj" fmla="val 1386"/>
            </a:avLst>
          </a:prstGeom>
          <a:solidFill>
            <a:srgbClr val="F9DFDF"/>
          </a:solidFill>
          <a:ln w="31750">
            <a:solidFill>
              <a:srgbClr val="E06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06161"/>
                </a:solidFill>
                <a:latin typeface="Corbel" panose="020B0503020204020204" pitchFamily="34" charset="0"/>
              </a:rPr>
              <a:t>Keeping all data required by metagenomic analysis </a:t>
            </a:r>
          </a:p>
          <a:p>
            <a:pPr algn="ctr"/>
            <a:r>
              <a:rPr lang="en-GB" sz="2400" b="1" dirty="0">
                <a:solidFill>
                  <a:srgbClr val="E06161"/>
                </a:solidFill>
                <a:latin typeface="Corbel" panose="020B0503020204020204" pitchFamily="34" charset="0"/>
              </a:rPr>
              <a:t>completely and always resident in main memory</a:t>
            </a:r>
            <a:endParaRPr lang="en-CH" sz="2400" b="1" dirty="0">
              <a:solidFill>
                <a:srgbClr val="E06161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4B2CFFF0-38C7-7C47-BA6D-18EE2573E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08" y="2806265"/>
            <a:ext cx="527234" cy="527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ACC7C-F0F1-C34A-B41E-1EAE2DD1D268}"/>
              </a:ext>
            </a:extLst>
          </p:cNvPr>
          <p:cNvSpPr txBox="1"/>
          <p:nvPr/>
        </p:nvSpPr>
        <p:spPr>
          <a:xfrm>
            <a:off x="682751" y="2839050"/>
            <a:ext cx="8061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C00000"/>
                </a:solidFill>
                <a:latin typeface="Corbel" panose="020B0503020204020204" pitchFamily="34" charset="0"/>
              </a:rPr>
              <a:t>Reduce accuracy to levels unacceptable for many use cases</a:t>
            </a:r>
            <a:endParaRPr lang="en-CH" sz="2400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12CB0583-B08E-B549-84D2-692478CBB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08" y="4904728"/>
            <a:ext cx="527234" cy="527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7C9B58-C080-BC49-9C05-62E69E97D9A5}"/>
              </a:ext>
            </a:extLst>
          </p:cNvPr>
          <p:cNvSpPr txBox="1"/>
          <p:nvPr/>
        </p:nvSpPr>
        <p:spPr>
          <a:xfrm>
            <a:off x="452822" y="4937513"/>
            <a:ext cx="8798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i="1" dirty="0">
                <a:solidFill>
                  <a:srgbClr val="C00000"/>
                </a:solidFill>
                <a:latin typeface="Corbel" panose="020B0503020204020204" pitchFamily="34" charset="0"/>
              </a:rPr>
              <a:t>     Energy inefficient, costly, unscalable, and unsustainable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E3A2E-7CE2-8A45-AAD9-35BAD1803085}"/>
              </a:ext>
            </a:extLst>
          </p:cNvPr>
          <p:cNvSpPr txBox="1"/>
          <p:nvPr/>
        </p:nvSpPr>
        <p:spPr>
          <a:xfrm>
            <a:off x="742511" y="5462328"/>
            <a:ext cx="8298303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Database sizes </a:t>
            </a:r>
            <a:r>
              <a:rPr lang="en-GB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increase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rapidly </a:t>
            </a:r>
            <a:r>
              <a:rPr lang="en-GB" sz="2000" dirty="0">
                <a:latin typeface="Corbel" panose="020B0503020204020204" pitchFamily="34" charset="0"/>
              </a:rPr>
              <a:t>(doubling every few months)</a:t>
            </a:r>
          </a:p>
          <a:p>
            <a:pPr marL="342900" indent="-34290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orbel" panose="020B0503020204020204" pitchFamily="34" charset="0"/>
              </a:rPr>
              <a:t>Different analyses need </a:t>
            </a:r>
            <a:r>
              <a:rPr lang="en-GB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different databases</a:t>
            </a:r>
            <a:endParaRPr lang="en-GB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1" grpId="0" uiExpand="1" build="p"/>
      <p:bldP spid="12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44667</TotalTime>
  <Words>4824</Words>
  <Application>Microsoft Macintosh PowerPoint</Application>
  <PresentationFormat>On-screen Show (4:3)</PresentationFormat>
  <Paragraphs>1133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Cambria</vt:lpstr>
      <vt:lpstr>Consolas</vt:lpstr>
      <vt:lpstr>Corbel</vt:lpstr>
      <vt:lpstr>Courier</vt:lpstr>
      <vt:lpstr>Helvetica</vt:lpstr>
      <vt:lpstr>Office Theme</vt:lpstr>
      <vt:lpstr>MegIS  High-Performance, Energy-Efficient, and Low-Cost Metagenomic Analysis with In-Storage Processing</vt:lpstr>
      <vt:lpstr>Outline</vt:lpstr>
      <vt:lpstr>What is Metagenomics?</vt:lpstr>
      <vt:lpstr>What is Metagenomics?</vt:lpstr>
      <vt:lpstr>Metagenomic Analysis</vt:lpstr>
      <vt:lpstr>Outline</vt:lpstr>
      <vt:lpstr>Motivation</vt:lpstr>
      <vt:lpstr>Motivation</vt:lpstr>
      <vt:lpstr>I/O Overhead is Hard to Avoid</vt:lpstr>
      <vt:lpstr>Our Goal</vt:lpstr>
      <vt:lpstr>Challenges of In-Storage Processing</vt:lpstr>
      <vt:lpstr>Outline</vt:lpstr>
      <vt:lpstr>MegIS: Metagenomics In-Storage</vt:lpstr>
      <vt:lpstr>MegIS’s Steps</vt:lpstr>
      <vt:lpstr>MegIS Hardware-Software Co-Design</vt:lpstr>
      <vt:lpstr>MegIS Hardware-Software Co-Design</vt:lpstr>
      <vt:lpstr>MegIS Hardware-Software Co-Design</vt:lpstr>
      <vt:lpstr>MegIS Hardware-Software Co-Design</vt:lpstr>
      <vt:lpstr>MegIS Hardware-Software Co-Design</vt:lpstr>
      <vt:lpstr>MegIS Hardware-Software Co-Design</vt:lpstr>
      <vt:lpstr>Step 1 Overview</vt:lpstr>
      <vt:lpstr>Step 1 Overview</vt:lpstr>
      <vt:lpstr>Step 1 Design</vt:lpstr>
      <vt:lpstr>Step 2 Overview</vt:lpstr>
      <vt:lpstr>Step 2 Overview</vt:lpstr>
      <vt:lpstr>Identifying the Intersecting K-mers</vt:lpstr>
      <vt:lpstr>Identifying the Intersecting K-mers</vt:lpstr>
      <vt:lpstr>Retrieving the Species ID</vt:lpstr>
      <vt:lpstr>Retrieving the Species ID</vt:lpstr>
      <vt:lpstr>Step 3</vt:lpstr>
      <vt:lpstr>Outline</vt:lpstr>
      <vt:lpstr>Evaluation: Methodology Overview</vt:lpstr>
      <vt:lpstr>Evaluation: Speedup over the Software Baselines</vt:lpstr>
      <vt:lpstr>Evaluation: Speedup over the Software Baselines</vt:lpstr>
      <vt:lpstr>Evaluation: Speedup over the PIM Baseline</vt:lpstr>
      <vt:lpstr>Evaluation: Reduction in Energy Consumption</vt:lpstr>
      <vt:lpstr>Evaluation: Accuracy, Area, and Power</vt:lpstr>
      <vt:lpstr>Evaluation: System Cost-Efficiency</vt:lpstr>
      <vt:lpstr>Evaluation: System Cost-Efficiency</vt:lpstr>
      <vt:lpstr>More in the Paper</vt:lpstr>
      <vt:lpstr>More in the Paper</vt:lpstr>
      <vt:lpstr>Outline</vt:lpstr>
      <vt:lpstr>Conclusion</vt:lpstr>
      <vt:lpstr>MegIS  High-Performance, Energy-Efficient, and Low-Cost Metagenomic Analysis with In-Storage Processing</vt:lpstr>
      <vt:lpstr>PowerPoint Presentation</vt:lpstr>
      <vt:lpstr>Executive Summary (I suggest not to present it due to time limits)</vt:lpstr>
      <vt:lpstr>Step 2.2: Retrieving Tax IDs</vt:lpstr>
      <vt:lpstr>Step 2.2: Retrieving Tax IDs</vt:lpstr>
      <vt:lpstr>Area and Power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Microsoft Office User</cp:lastModifiedBy>
  <cp:revision>1799</cp:revision>
  <cp:lastPrinted>2023-05-16T11:28:33Z</cp:lastPrinted>
  <dcterms:created xsi:type="dcterms:W3CDTF">2017-06-05T15:22:10Z</dcterms:created>
  <dcterms:modified xsi:type="dcterms:W3CDTF">2024-07-01T05:56:26Z</dcterms:modified>
  <cp:category/>
</cp:coreProperties>
</file>