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5.xml" ContentType="application/vnd.openxmlformats-officedocument.presentationml.tags+xml"/>
  <Override PartName="/ppt/notesSlides/notesSlide3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147470470" r:id="rId2"/>
    <p:sldId id="2147470445" r:id="rId3"/>
    <p:sldId id="2147470442" r:id="rId4"/>
    <p:sldId id="2147470624" r:id="rId5"/>
    <p:sldId id="2147470630" r:id="rId6"/>
    <p:sldId id="2147470654" r:id="rId7"/>
    <p:sldId id="2147470655" r:id="rId8"/>
    <p:sldId id="2147470656" r:id="rId9"/>
    <p:sldId id="2147470545" r:id="rId10"/>
    <p:sldId id="2147470549" r:id="rId11"/>
    <p:sldId id="2147470546" r:id="rId12"/>
    <p:sldId id="2147470635" r:id="rId13"/>
    <p:sldId id="2147470551" r:id="rId14"/>
    <p:sldId id="2147470465" r:id="rId15"/>
    <p:sldId id="2147470480" r:id="rId16"/>
    <p:sldId id="2147470638" r:id="rId17"/>
    <p:sldId id="2147470636" r:id="rId18"/>
    <p:sldId id="2147470663" r:id="rId19"/>
    <p:sldId id="2147470639" r:id="rId20"/>
    <p:sldId id="2147470615" r:id="rId21"/>
    <p:sldId id="2147470466" r:id="rId22"/>
    <p:sldId id="2147470664" r:id="rId23"/>
    <p:sldId id="2147470666" r:id="rId24"/>
    <p:sldId id="2147470668" r:id="rId25"/>
    <p:sldId id="2147470667" r:id="rId26"/>
    <p:sldId id="2147470669" r:id="rId27"/>
    <p:sldId id="2147470670" r:id="rId28"/>
    <p:sldId id="2147470673" r:id="rId29"/>
    <p:sldId id="2147470672" r:id="rId30"/>
    <p:sldId id="2147470674" r:id="rId31"/>
    <p:sldId id="2147470675" r:id="rId32"/>
    <p:sldId id="2147470467" r:id="rId33"/>
    <p:sldId id="2147470469" r:id="rId34"/>
    <p:sldId id="2147470642" r:id="rId35"/>
    <p:sldId id="2147470676" r:id="rId36"/>
    <p:sldId id="2147470657" r:id="rId37"/>
    <p:sldId id="2147470659" r:id="rId38"/>
    <p:sldId id="2147470660" r:id="rId39"/>
    <p:sldId id="2147470662" r:id="rId40"/>
  </p:sldIdLst>
  <p:sldSz cx="9144000" cy="6858000" type="screen4x3"/>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9C2706-7B56-0DA1-D36B-5058A166FD8E}" name="Yaglikci  Abdullah Giray" initials="YAG" userId="S::yaglikca@ethz.ch::9d4a6345-5013-481a-aed7-5910ce0bef1f" providerId="AD"/>
  <p188:author id="{25D29E55-6E1B-8098-0CC8-6F8A5879E72E}" name="lois.orosa.nogueira@gmail.com" initials="lo" userId="S::urn:spo:guest#lois.orosa.nogueira@gmail.com::"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 id="2" name="Microsoft Office User" initials="Office [2]" lastIdx="1" clrIdx="1"/>
  <p:cmAuthor id="3" name="Microsoft Office User" initials="Office [3]" lastIdx="1" clrIdx="2"/>
  <p:cmAuthor id="4" name="ggqd_e6b7e@idethz.onmicrosoft.com" initials="g" lastIdx="3" clrIdx="3">
    <p:extLst>
      <p:ext uri="{19B8F6BF-5375-455C-9EA6-DF929625EA0E}">
        <p15:presenceInfo xmlns:p15="http://schemas.microsoft.com/office/powerpoint/2012/main" userId="S::ggqd_e6b7e@ethz.ch::93ad1454-b441-4862-aa2c-ecbd07735b47" providerId="AD"/>
      </p:ext>
    </p:extLst>
  </p:cmAuthor>
  <p:cmAuthor id="5" name="Patel  Minesh Hamenbhai" initials="PH" lastIdx="2" clrIdx="4">
    <p:extLst>
      <p:ext uri="{19B8F6BF-5375-455C-9EA6-DF929625EA0E}">
        <p15:presenceInfo xmlns:p15="http://schemas.microsoft.com/office/powerpoint/2012/main" userId="S::mpatel@ethz.ch::6a2c18ab-280a-4d17-9acd-93b2f4ff5d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36E"/>
    <a:srgbClr val="008FF2"/>
    <a:srgbClr val="E3DBE9"/>
    <a:srgbClr val="D8CDE1"/>
    <a:srgbClr val="E3D5FF"/>
    <a:srgbClr val="BFAECF"/>
    <a:srgbClr val="568338"/>
    <a:srgbClr val="C5E0B4"/>
    <a:srgbClr val="ED7D31"/>
    <a:srgbClr val="D0C3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8" autoAdjust="0"/>
    <p:restoredTop sz="52924" autoAdjust="0"/>
  </p:normalViewPr>
  <p:slideViewPr>
    <p:cSldViewPr snapToGrid="0" snapToObjects="1">
      <p:cViewPr varScale="1">
        <p:scale>
          <a:sx n="84" d="100"/>
          <a:sy n="84" d="100"/>
        </p:scale>
        <p:origin x="4056" y="96"/>
      </p:cViewPr>
      <p:guideLst>
        <p:guide orient="horz" pos="2160"/>
        <p:guide pos="2880"/>
      </p:guideLst>
    </p:cSldViewPr>
  </p:slideViewPr>
  <p:notesTextViewPr>
    <p:cViewPr>
      <p:scale>
        <a:sx n="110" d="100"/>
        <a:sy n="110" d="100"/>
      </p:scale>
      <p:origin x="0" y="0"/>
    </p:cViewPr>
  </p:notesTextViewPr>
  <p:sorterViewPr>
    <p:cViewPr>
      <p:scale>
        <a:sx n="80" d="100"/>
        <a:sy n="80" d="100"/>
      </p:scale>
      <p:origin x="0" y="0"/>
    </p:cViewPr>
  </p:sorter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48"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93794452531705"/>
          <c:y val="0.4720811877737654"/>
          <c:w val="0.78471736236717449"/>
          <c:h val="0.51805209680702957"/>
        </c:manualLayout>
      </c:layout>
      <c:pieChart>
        <c:varyColors val="1"/>
        <c:ser>
          <c:idx val="0"/>
          <c:order val="0"/>
          <c:spPr>
            <a:ln w="15875">
              <a:solidFill>
                <a:schemeClr val="tx1"/>
              </a:solidFill>
            </a:ln>
          </c:spPr>
          <c:dPt>
            <c:idx val="0"/>
            <c:bubble3D val="0"/>
            <c:spPr>
              <a:solidFill>
                <a:srgbClr val="ABD1F4"/>
              </a:solidFill>
              <a:ln w="15875">
                <a:solidFill>
                  <a:schemeClr val="tx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3A3-42BA-B00D-0214B6FD41D5}"/>
              </c:ext>
            </c:extLst>
          </c:dPt>
          <c:dPt>
            <c:idx val="1"/>
            <c:bubble3D val="0"/>
            <c:spPr>
              <a:solidFill>
                <a:srgbClr val="8BB778"/>
              </a:solidFill>
              <a:ln w="15875">
                <a:solidFill>
                  <a:schemeClr val="tx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3A3-42BA-B00D-0214B6FD41D5}"/>
              </c:ext>
            </c:extLst>
          </c:dPt>
          <c:dPt>
            <c:idx val="2"/>
            <c:bubble3D val="0"/>
            <c:spPr>
              <a:solidFill>
                <a:srgbClr val="ED8682"/>
              </a:solidFill>
              <a:ln w="15875">
                <a:solidFill>
                  <a:schemeClr val="tx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3A3-42BA-B00D-0214B6FD41D5}"/>
              </c:ext>
            </c:extLst>
          </c:dPt>
          <c:dLbls>
            <c:delete val="1"/>
          </c:dLbls>
          <c:cat>
            <c:strRef>
              <c:f>Sheet1!$A$5:$A$7</c:f>
              <c:strCache>
                <c:ptCount val="3"/>
                <c:pt idx="0">
                  <c:v>Species#1</c:v>
                </c:pt>
                <c:pt idx="1">
                  <c:v>Species#2</c:v>
                </c:pt>
                <c:pt idx="2">
                  <c:v>Species#3</c:v>
                </c:pt>
              </c:strCache>
            </c:strRef>
          </c:cat>
          <c:val>
            <c:numRef>
              <c:f>Sheet1!$B$5:$B$7</c:f>
              <c:numCache>
                <c:formatCode>0%</c:formatCode>
                <c:ptCount val="3"/>
                <c:pt idx="0">
                  <c:v>0.6</c:v>
                </c:pt>
                <c:pt idx="1">
                  <c:v>0.25</c:v>
                </c:pt>
                <c:pt idx="2">
                  <c:v>0.15</c:v>
                </c:pt>
              </c:numCache>
            </c:numRef>
          </c:val>
          <c:extLst>
            <c:ext xmlns:c16="http://schemas.microsoft.com/office/drawing/2014/chart" uri="{C3380CC4-5D6E-409C-BE32-E72D297353CC}">
              <c16:uniqueId val="{00000006-73A3-42BA-B00D-0214B6FD41D5}"/>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Cambria" panose="02040503050406030204" pitchFamily="18"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07/relationships/hdphoto" Target="../media/hdphoto1.wdp"/><Relationship Id="rId1"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3.png"/></Relationships>
</file>

<file path=ppt/drawings/drawing1.xml><?xml version="1.0" encoding="utf-8"?>
<c:userShapes xmlns:c="http://schemas.openxmlformats.org/drawingml/2006/chart">
  <cdr:relSizeAnchor xmlns:cdr="http://schemas.openxmlformats.org/drawingml/2006/chartDrawing">
    <cdr:from>
      <cdr:x>0.15463</cdr:x>
      <cdr:y>0.5098</cdr:y>
    </cdr:from>
    <cdr:to>
      <cdr:x>0.84035</cdr:x>
      <cdr:y>0.86962</cdr:y>
    </cdr:to>
    <cdr:grpSp>
      <cdr:nvGrpSpPr>
        <cdr:cNvPr id="5" name="Group 4">
          <a:extLst xmlns:a="http://schemas.openxmlformats.org/drawingml/2006/main">
            <a:ext uri="{FF2B5EF4-FFF2-40B4-BE49-F238E27FC236}">
              <a16:creationId xmlns:a16="http://schemas.microsoft.com/office/drawing/2014/main" id="{7A009BC9-95E0-00E6-7286-605EBB82AF0D}"/>
            </a:ext>
          </a:extLst>
        </cdr:cNvPr>
        <cdr:cNvGrpSpPr/>
      </cdr:nvGrpSpPr>
      <cdr:grpSpPr>
        <a:xfrm xmlns:a="http://schemas.openxmlformats.org/drawingml/2006/main">
          <a:off x="147352" y="735873"/>
          <a:ext cx="653448" cy="519383"/>
          <a:chOff x="297859" y="1487447"/>
          <a:chExt cx="1320825" cy="1049860"/>
        </a:xfrm>
      </cdr:grpSpPr>
      <cdr:pic>
        <cdr:nvPicPr>
          <cdr:cNvPr id="2" name="Picture 1">
            <a:extLst xmlns:a="http://schemas.openxmlformats.org/drawingml/2006/main">
              <a:ext uri="{FF2B5EF4-FFF2-40B4-BE49-F238E27FC236}">
                <a16:creationId xmlns:a16="http://schemas.microsoft.com/office/drawing/2014/main" id="{FBDD4D10-245F-B54E-A114-C1DFA6DAD90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duotone>
              <a:prstClr val="black"/>
              <a:srgbClr val="1982C3">
                <a:tint val="45000"/>
                <a:satMod val="400000"/>
              </a:srgbClr>
            </a:duotone>
            <a:extLst>
              <a:ext uri="{BEBA8EAE-BF5A-486C-A8C5-ECC9F3942E4B}">
                <a14:imgProps xmlns:a14="http://schemas.microsoft.com/office/drawing/2010/main">
                  <a14:imgLayer r:embed="rId2">
                    <a14:imgEffect>
                      <a14:colorTemperature colorTemp="11200"/>
                    </a14:imgEffect>
                    <a14:imgEffect>
                      <a14:saturation sat="400000"/>
                    </a14:imgEffect>
                  </a14:imgLayer>
                </a14:imgProps>
              </a:ext>
            </a:extLst>
          </a:blip>
          <a:stretch xmlns:a="http://schemas.openxmlformats.org/drawingml/2006/main">
            <a:fillRect/>
          </a:stretch>
        </cdr:blipFill>
        <cdr:spPr>
          <a:xfrm xmlns:a="http://schemas.openxmlformats.org/drawingml/2006/main">
            <a:off x="1021550" y="1940173"/>
            <a:ext cx="597134" cy="597134"/>
          </a:xfrm>
          <a:prstGeom xmlns:a="http://schemas.openxmlformats.org/drawingml/2006/main" prst="rect">
            <a:avLst/>
          </a:prstGeom>
          <a:effectLst xmlns:a="http://schemas.openxmlformats.org/drawingml/2006/main">
            <a:glow rad="12700">
              <a:schemeClr val="bg1">
                <a:alpha val="58833"/>
              </a:schemeClr>
            </a:glow>
          </a:effectLst>
        </cdr:spPr>
      </cdr:pic>
      <cdr:pic>
        <cdr:nvPicPr>
          <cdr:cNvPr id="3" name="Picture 2">
            <a:extLst xmlns:a="http://schemas.openxmlformats.org/drawingml/2006/main">
              <a:ext uri="{FF2B5EF4-FFF2-40B4-BE49-F238E27FC236}">
                <a16:creationId xmlns:a16="http://schemas.microsoft.com/office/drawing/2014/main" id="{C8BA7EA6-E789-E641-8AA6-B75EC4B969D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555438" y="1487447"/>
            <a:ext cx="391305" cy="391305"/>
          </a:xfrm>
          <a:prstGeom xmlns:a="http://schemas.openxmlformats.org/drawingml/2006/main" prst="rect">
            <a:avLst/>
          </a:prstGeom>
          <a:effectLst xmlns:a="http://schemas.openxmlformats.org/drawingml/2006/main">
            <a:glow rad="12700">
              <a:schemeClr val="bg1">
                <a:alpha val="55000"/>
              </a:schemeClr>
            </a:glow>
          </a:effectLst>
        </cdr:spPr>
      </cdr:pic>
      <cdr:pic>
        <cdr:nvPicPr>
          <cdr:cNvPr id="4" name="Picture 3">
            <a:extLst xmlns:a="http://schemas.openxmlformats.org/drawingml/2006/main">
              <a:ext uri="{FF2B5EF4-FFF2-40B4-BE49-F238E27FC236}">
                <a16:creationId xmlns:a16="http://schemas.microsoft.com/office/drawing/2014/main" id="{1693E67D-6316-5A49-9363-0896E4FAD43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4">
            <a:duotone>
              <a:prstClr val="black"/>
              <a:schemeClr val="accent6">
                <a:tint val="45000"/>
                <a:satMod val="400000"/>
              </a:schemeClr>
            </a:duotone>
            <a:extLst>
              <a:ext uri="{BEBA8EAE-BF5A-486C-A8C5-ECC9F3942E4B}">
                <a14:imgProps xmlns:a14="http://schemas.microsoft.com/office/drawing/2010/main">
                  <a14:imgLayer r:embed="rId5">
                    <a14:imgEffect>
                      <a14:saturation sat="0"/>
                    </a14:imgEffect>
                  </a14:imgLayer>
                </a14:imgProps>
              </a:ext>
            </a:extLst>
          </a:blip>
          <a:stretch xmlns:a="http://schemas.openxmlformats.org/drawingml/2006/main">
            <a:fillRect/>
          </a:stretch>
        </cdr:blipFill>
        <cdr:spPr>
          <a:xfrm xmlns:a="http://schemas.openxmlformats.org/drawingml/2006/main">
            <a:off x="297859" y="1940173"/>
            <a:ext cx="473603" cy="473603"/>
          </a:xfrm>
          <a:prstGeom xmlns:a="http://schemas.openxmlformats.org/drawingml/2006/main" prst="rect">
            <a:avLst/>
          </a:prstGeom>
          <a:effectLst xmlns:a="http://schemas.openxmlformats.org/drawingml/2006/main">
            <a:glow rad="12700">
              <a:schemeClr val="bg1">
                <a:alpha val="58833"/>
              </a:schemeClr>
            </a:glow>
          </a:effectLst>
        </cdr:spPr>
      </cdr:pic>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439BF3-6316-40F5-8F10-980B46B5A86B}" type="datetimeFigureOut">
              <a:rPr lang="en-US" smtClean="0"/>
              <a:t>10/14/2025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E676A0-33B1-4B4B-B1AA-B0B917FCAA93}" type="slidenum">
              <a:rPr lang="en-US" smtClean="0"/>
              <a:t>‹#›</a:t>
            </a:fld>
            <a:endParaRPr lang="en-US"/>
          </a:p>
        </p:txBody>
      </p:sp>
    </p:spTree>
    <p:extLst>
      <p:ext uri="{BB962C8B-B14F-4D97-AF65-F5344CB8AC3E}">
        <p14:creationId xmlns:p14="http://schemas.microsoft.com/office/powerpoint/2010/main" val="4151402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Hi everyone. I am Furkan Eris from SAFARI Research Group at ETH Zurich. Today, I will present </a:t>
            </a:r>
            <a:r>
              <a:rPr lang="en-US" sz="1200" b="0" i="0" u="none" strike="noStrike" kern="1200" dirty="0" err="1">
                <a:solidFill>
                  <a:schemeClr val="tx1"/>
                </a:solidFill>
                <a:effectLst/>
                <a:latin typeface="+mn-lt"/>
                <a:ea typeface="+mn-ea"/>
                <a:cs typeface="+mn-cs"/>
              </a:rPr>
              <a:t>RawBench</a:t>
            </a:r>
            <a:r>
              <a:rPr lang="en-US" sz="1200" b="0" i="0" u="none" strike="noStrike" kern="1200" dirty="0">
                <a:solidFill>
                  <a:schemeClr val="tx1"/>
                </a:solidFill>
                <a:effectLst/>
                <a:latin typeface="+mn-lt"/>
                <a:ea typeface="+mn-ea"/>
                <a:cs typeface="+mn-cs"/>
              </a:rPr>
              <a:t> A comprehensive benchmarking framework for raw nanopore signal analysis techniques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7F79D3-8C36-4CB5-B03B-F440DA7B71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5262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85433-C708-EE6B-154A-5EA9159A04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B7C88F-2A65-AE14-5A0D-D9810A7662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A8CFFB-8A8D-55EB-8E18-8D531E56A55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talk about our motivation and goal.</a:t>
            </a:r>
          </a:p>
          <a:p>
            <a:endParaRPr lang="en-CH" dirty="0"/>
          </a:p>
        </p:txBody>
      </p:sp>
      <p:sp>
        <p:nvSpPr>
          <p:cNvPr id="4" name="Slide Number Placeholder 3">
            <a:extLst>
              <a:ext uri="{FF2B5EF4-FFF2-40B4-BE49-F238E27FC236}">
                <a16:creationId xmlns:a16="http://schemas.microsoft.com/office/drawing/2014/main" id="{038A121D-E858-9C31-22CF-DB977BC19E40}"/>
              </a:ext>
            </a:extLst>
          </p:cNvPr>
          <p:cNvSpPr>
            <a:spLocks noGrp="1"/>
          </p:cNvSpPr>
          <p:nvPr>
            <p:ph type="sldNum" sz="quarter" idx="5"/>
          </p:nvPr>
        </p:nvSpPr>
        <p:spPr/>
        <p:txBody>
          <a:bodyPr/>
          <a:lstStyle/>
          <a:p>
            <a:fld id="{35E676A0-33B1-4B4B-B1AA-B0B917FCAA93}" type="slidenum">
              <a:rPr lang="en-US" smtClean="0"/>
              <a:t>10</a:t>
            </a:fld>
            <a:endParaRPr lang="en-US"/>
          </a:p>
        </p:txBody>
      </p:sp>
    </p:spTree>
    <p:extLst>
      <p:ext uri="{BB962C8B-B14F-4D97-AF65-F5344CB8AC3E}">
        <p14:creationId xmlns:p14="http://schemas.microsoft.com/office/powerpoint/2010/main" val="3376805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first observation was that traditional pipelines centered around </a:t>
            </a:r>
            <a:r>
              <a:rPr lang="en-US" dirty="0" err="1"/>
              <a:t>basecalling</a:t>
            </a:r>
            <a:r>
              <a:rPr lang="en-US" dirty="0"/>
              <a:t> struggle with increasing real-time analysis demands. </a:t>
            </a:r>
          </a:p>
          <a:p>
            <a:endParaRPr lang="en-US" dirty="0"/>
          </a:p>
          <a:p>
            <a:r>
              <a:rPr lang="en-US" dirty="0"/>
              <a:t>This led raw signal analysis or RSA techniques to emerge as competitive alternatives. </a:t>
            </a:r>
          </a:p>
          <a:p>
            <a:endParaRPr lang="en-US" dirty="0"/>
          </a:p>
          <a:p>
            <a:r>
              <a:rPr lang="en-US" dirty="0"/>
              <a:t>However, existing few benchmarking works overlook RSA .</a:t>
            </a:r>
          </a:p>
          <a:p>
            <a:endParaRPr lang="en-US" dirty="0"/>
          </a:p>
          <a:p>
            <a:r>
              <a:rPr lang="en-US" dirty="0"/>
              <a:t>RSA techniques also differ in quality, speed and resource demands.</a:t>
            </a:r>
          </a:p>
          <a:p>
            <a:endParaRPr lang="en-US" dirty="0"/>
          </a:p>
          <a:p>
            <a:r>
              <a:rPr lang="en-US" dirty="0"/>
              <a:t>This shows a critical need for fair and extensive comparison of RSA techniques.</a:t>
            </a:r>
          </a:p>
          <a:p>
            <a:endParaRPr lang="en-US" dirty="0"/>
          </a:p>
          <a:p>
            <a:r>
              <a:rPr lang="en-US" dirty="0"/>
              <a:t>Our goal is then to compare quality and performance for different RSA techniques. In doing so, we target different downstream tasks and organism complexities to make it comprehensive. </a:t>
            </a:r>
          </a:p>
          <a:p>
            <a:endParaRPr lang="en-US" dirty="0"/>
          </a:p>
        </p:txBody>
      </p:sp>
      <p:sp>
        <p:nvSpPr>
          <p:cNvPr id="4" name="Slide Number Placeholder 3"/>
          <p:cNvSpPr>
            <a:spLocks noGrp="1"/>
          </p:cNvSpPr>
          <p:nvPr>
            <p:ph type="sldNum" sz="quarter" idx="5"/>
          </p:nvPr>
        </p:nvSpPr>
        <p:spPr/>
        <p:txBody>
          <a:bodyPr/>
          <a:lstStyle/>
          <a:p>
            <a:fld id="{35E676A0-33B1-4B4B-B1AA-B0B917FCAA93}" type="slidenum">
              <a:rPr lang="en-US" smtClean="0"/>
              <a:t>11</a:t>
            </a:fld>
            <a:endParaRPr lang="en-US"/>
          </a:p>
        </p:txBody>
      </p:sp>
    </p:spTree>
    <p:extLst>
      <p:ext uri="{BB962C8B-B14F-4D97-AF65-F5344CB8AC3E}">
        <p14:creationId xmlns:p14="http://schemas.microsoft.com/office/powerpoint/2010/main" val="4158142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BF769-0B13-051F-C960-FB1CE6E947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D4887E-A2C5-5041-96EF-320D605450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7371D7-4211-3274-3225-D2121B5ED3F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we take a look at prior works, we observed the following shortcomings:</a:t>
            </a:r>
          </a:p>
          <a:p>
            <a:endParaRPr lang="en-US" dirty="0"/>
          </a:p>
          <a:p>
            <a:r>
              <a:rPr lang="en-US" dirty="0"/>
              <a:t>They lack access to standardized datasets from latest chemistry and this hurts the insightfulness of benchmarks as changing nanopore chemistries change characteristics of the data and how RSA techniques perform</a:t>
            </a:r>
          </a:p>
        </p:txBody>
      </p:sp>
      <p:sp>
        <p:nvSpPr>
          <p:cNvPr id="4" name="Slide Number Placeholder 3">
            <a:extLst>
              <a:ext uri="{FF2B5EF4-FFF2-40B4-BE49-F238E27FC236}">
                <a16:creationId xmlns:a16="http://schemas.microsoft.com/office/drawing/2014/main" id="{F6DE3A8A-7B33-FFBB-7C08-4ACF2707BE37}"/>
              </a:ext>
            </a:extLst>
          </p:cNvPr>
          <p:cNvSpPr>
            <a:spLocks noGrp="1"/>
          </p:cNvSpPr>
          <p:nvPr>
            <p:ph type="sldNum" sz="quarter" idx="5"/>
          </p:nvPr>
        </p:nvSpPr>
        <p:spPr/>
        <p:txBody>
          <a:bodyPr/>
          <a:lstStyle/>
          <a:p>
            <a:fld id="{35E676A0-33B1-4B4B-B1AA-B0B917FCAA93}" type="slidenum">
              <a:rPr lang="en-US" smtClean="0"/>
              <a:t>12</a:t>
            </a:fld>
            <a:endParaRPr lang="en-US"/>
          </a:p>
        </p:txBody>
      </p:sp>
    </p:spTree>
    <p:extLst>
      <p:ext uri="{BB962C8B-B14F-4D97-AF65-F5344CB8AC3E}">
        <p14:creationId xmlns:p14="http://schemas.microsoft.com/office/powerpoint/2010/main" val="3940782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2CC04-CBF5-C57C-C389-2091530EDE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0D6BB7-F811-82DD-7AFE-30FFD77607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837CF1-30B8-5FAF-185A-C9A138E5441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goal in this work is to</a:t>
            </a:r>
            <a:endParaRPr lang="en-CH"/>
          </a:p>
          <a:p>
            <a:endParaRPr lang="en-CH" dirty="0"/>
          </a:p>
        </p:txBody>
      </p:sp>
      <p:sp>
        <p:nvSpPr>
          <p:cNvPr id="4" name="Slide Number Placeholder 3">
            <a:extLst>
              <a:ext uri="{FF2B5EF4-FFF2-40B4-BE49-F238E27FC236}">
                <a16:creationId xmlns:a16="http://schemas.microsoft.com/office/drawing/2014/main" id="{62A2D50F-A105-48E5-3749-324A27B92181}"/>
              </a:ext>
            </a:extLst>
          </p:cNvPr>
          <p:cNvSpPr>
            <a:spLocks noGrp="1"/>
          </p:cNvSpPr>
          <p:nvPr>
            <p:ph type="sldNum" sz="quarter" idx="5"/>
          </p:nvPr>
        </p:nvSpPr>
        <p:spPr/>
        <p:txBody>
          <a:bodyPr/>
          <a:lstStyle/>
          <a:p>
            <a:fld id="{35E676A0-33B1-4B4B-B1AA-B0B917FCAA93}" type="slidenum">
              <a:rPr lang="en-US" smtClean="0"/>
              <a:t>13</a:t>
            </a:fld>
            <a:endParaRPr lang="en-US"/>
          </a:p>
        </p:txBody>
      </p:sp>
    </p:spTree>
    <p:extLst>
      <p:ext uri="{BB962C8B-B14F-4D97-AF65-F5344CB8AC3E}">
        <p14:creationId xmlns:p14="http://schemas.microsoft.com/office/powerpoint/2010/main" val="3885321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35E676A0-33B1-4B4B-B1AA-B0B917FCAA93}" type="slidenum">
              <a:rPr lang="en-US" smtClean="0"/>
              <a:t>14</a:t>
            </a:fld>
            <a:endParaRPr lang="en-US"/>
          </a:p>
        </p:txBody>
      </p:sp>
    </p:spTree>
    <p:extLst>
      <p:ext uri="{BB962C8B-B14F-4D97-AF65-F5344CB8AC3E}">
        <p14:creationId xmlns:p14="http://schemas.microsoft.com/office/powerpoint/2010/main" val="4063344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err="1"/>
              <a:t>RawBench</a:t>
            </a:r>
            <a:r>
              <a:rPr lang="en-US" dirty="0"/>
              <a:t> is the first benchmarking framework for raw signal analysis or RSA. </a:t>
            </a:r>
          </a:p>
          <a:p>
            <a:endParaRPr lang="en-US" dirty="0"/>
          </a:p>
          <a:p>
            <a:r>
              <a:rPr lang="en-US" dirty="0"/>
              <a:t>Key idea is to…</a:t>
            </a:r>
          </a:p>
          <a:p>
            <a:endParaRPr lang="en-US" dirty="0"/>
          </a:p>
          <a:p>
            <a:r>
              <a:rPr lang="en-US" dirty="0"/>
              <a:t>In this direction, we aimed for a holistic design…</a:t>
            </a:r>
          </a:p>
          <a:p>
            <a:endParaRPr lang="en-US" dirty="0"/>
          </a:p>
          <a:p>
            <a:r>
              <a:rPr lang="en-US" dirty="0"/>
              <a:t>We first paid attention to the modularity aspect as modular RSA stages increases resolution and insightfulness </a:t>
            </a:r>
          </a:p>
          <a:p>
            <a:endParaRPr lang="en-US" dirty="0"/>
          </a:p>
          <a:p>
            <a:r>
              <a:rPr lang="en-US" dirty="0"/>
              <a:t>Next we provided a wide range of...</a:t>
            </a:r>
          </a:p>
          <a:p>
            <a:r>
              <a:rPr lang="en-US" dirty="0"/>
              <a:t>We made sure </a:t>
            </a:r>
            <a:r>
              <a:rPr lang="en-US" dirty="0" err="1"/>
              <a:t>RawBench</a:t>
            </a:r>
            <a:r>
              <a:rPr lang="en-US" dirty="0"/>
              <a:t> covers…</a:t>
            </a:r>
          </a:p>
          <a:p>
            <a:r>
              <a:rPr lang="en-US" dirty="0"/>
              <a:t>Includes … as we want to observe how RSA techniques perform as data characteristics change</a:t>
            </a:r>
          </a:p>
        </p:txBody>
      </p:sp>
      <p:sp>
        <p:nvSpPr>
          <p:cNvPr id="4" name="Slide Number Placeholder 3"/>
          <p:cNvSpPr>
            <a:spLocks noGrp="1"/>
          </p:cNvSpPr>
          <p:nvPr>
            <p:ph type="sldNum" sz="quarter" idx="5"/>
          </p:nvPr>
        </p:nvSpPr>
        <p:spPr/>
        <p:txBody>
          <a:bodyPr/>
          <a:lstStyle/>
          <a:p>
            <a:fld id="{35E676A0-33B1-4B4B-B1AA-B0B917FCAA93}" type="slidenum">
              <a:rPr lang="en-US" smtClean="0"/>
              <a:t>15</a:t>
            </a:fld>
            <a:endParaRPr lang="en-US"/>
          </a:p>
        </p:txBody>
      </p:sp>
    </p:spTree>
    <p:extLst>
      <p:ext uri="{BB962C8B-B14F-4D97-AF65-F5344CB8AC3E}">
        <p14:creationId xmlns:p14="http://schemas.microsoft.com/office/powerpoint/2010/main" val="3653599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F43A8-33AB-78C6-84AD-6478D3BC68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D5A3D8-D922-F818-2F63-1CB25EAFF3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B93CFB-B19C-016A-304D-B143666F09FA}"/>
              </a:ext>
            </a:extLst>
          </p:cNvPr>
          <p:cNvSpPr>
            <a:spLocks noGrp="1"/>
          </p:cNvSpPr>
          <p:nvPr>
            <p:ph type="body" idx="1"/>
          </p:nvPr>
        </p:nvSpPr>
        <p:spPr/>
        <p:txBody>
          <a:bodyPr/>
          <a:lstStyle/>
          <a:p>
            <a:r>
              <a:rPr lang="en-US" dirty="0"/>
              <a:t>Going towards a modular </a:t>
            </a:r>
            <a:r>
              <a:rPr lang="en-US" dirty="0" err="1"/>
              <a:t>rawbench</a:t>
            </a:r>
            <a:r>
              <a:rPr lang="en-US" dirty="0"/>
              <a:t>, our aim was to…</a:t>
            </a:r>
          </a:p>
          <a:p>
            <a:endParaRPr lang="en-US" dirty="0"/>
          </a:p>
          <a:p>
            <a:r>
              <a:rPr lang="en-US" dirty="0"/>
              <a:t>One challenge we faced was to preserve…</a:t>
            </a:r>
          </a:p>
          <a:p>
            <a:endParaRPr lang="en-US" dirty="0"/>
          </a:p>
        </p:txBody>
      </p:sp>
      <p:sp>
        <p:nvSpPr>
          <p:cNvPr id="4" name="Slide Number Placeholder 3">
            <a:extLst>
              <a:ext uri="{FF2B5EF4-FFF2-40B4-BE49-F238E27FC236}">
                <a16:creationId xmlns:a16="http://schemas.microsoft.com/office/drawing/2014/main" id="{4DEFF7D9-F367-9EA0-67A1-05E24E26CD30}"/>
              </a:ext>
            </a:extLst>
          </p:cNvPr>
          <p:cNvSpPr>
            <a:spLocks noGrp="1"/>
          </p:cNvSpPr>
          <p:nvPr>
            <p:ph type="sldNum" sz="quarter" idx="5"/>
          </p:nvPr>
        </p:nvSpPr>
        <p:spPr/>
        <p:txBody>
          <a:bodyPr/>
          <a:lstStyle/>
          <a:p>
            <a:fld id="{35E676A0-33B1-4B4B-B1AA-B0B917FCAA93}" type="slidenum">
              <a:rPr lang="en-US" smtClean="0"/>
              <a:t>16</a:t>
            </a:fld>
            <a:endParaRPr lang="en-US"/>
          </a:p>
        </p:txBody>
      </p:sp>
    </p:spTree>
    <p:extLst>
      <p:ext uri="{BB962C8B-B14F-4D97-AF65-F5344CB8AC3E}">
        <p14:creationId xmlns:p14="http://schemas.microsoft.com/office/powerpoint/2010/main" val="1588699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2D043-44F3-691D-D1CB-0A4E9FD075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C45863-6105-45A3-75E9-E091F255EE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A6B04-0037-200C-30E1-26435582A6E4}"/>
              </a:ext>
            </a:extLst>
          </p:cNvPr>
          <p:cNvSpPr>
            <a:spLocks noGrp="1"/>
          </p:cNvSpPr>
          <p:nvPr>
            <p:ph type="body" idx="1"/>
          </p:nvPr>
        </p:nvSpPr>
        <p:spPr/>
        <p:txBody>
          <a:bodyPr/>
          <a:lstStyle/>
          <a:p>
            <a:r>
              <a:rPr lang="en-US" dirty="0"/>
              <a:t>Now if we take a closer look at our pipeline,</a:t>
            </a:r>
          </a:p>
          <a:p>
            <a:endParaRPr lang="en-US" dirty="0"/>
          </a:p>
          <a:p>
            <a:r>
              <a:rPr lang="en-US" dirty="0"/>
              <a:t>In the first step, there exist pore models which are constructed using signal values of synthetic reads. So they hold </a:t>
            </a:r>
            <a:r>
              <a:rPr lang="en-US" dirty="0" err="1"/>
              <a:t>kmer</a:t>
            </a:r>
            <a:r>
              <a:rPr lang="en-US" dirty="0"/>
              <a:t> to signal value information.</a:t>
            </a:r>
          </a:p>
          <a:p>
            <a:endParaRPr lang="en-US" dirty="0"/>
          </a:p>
          <a:p>
            <a:r>
              <a:rPr lang="en-US" dirty="0"/>
              <a:t>In the second step, prior works utilize statistical and ML-based techniques to encode raw signals into easier-to-match representations. There is also a recent work using deep learning for this step which we will mention in the results. This shows that add-ons keep coming. </a:t>
            </a:r>
          </a:p>
          <a:p>
            <a:endParaRPr lang="en-US" dirty="0"/>
          </a:p>
          <a:p>
            <a:r>
              <a:rPr lang="en-US" dirty="0"/>
              <a:t>In the last step, different matching techniques with various tradeoffs are used to match now encoded representations. </a:t>
            </a:r>
          </a:p>
          <a:p>
            <a:endParaRPr lang="en-US" dirty="0"/>
          </a:p>
        </p:txBody>
      </p:sp>
      <p:sp>
        <p:nvSpPr>
          <p:cNvPr id="4" name="Slide Number Placeholder 3">
            <a:extLst>
              <a:ext uri="{FF2B5EF4-FFF2-40B4-BE49-F238E27FC236}">
                <a16:creationId xmlns:a16="http://schemas.microsoft.com/office/drawing/2014/main" id="{DB113E64-85F1-1EA3-F061-42D6D82D4A39}"/>
              </a:ext>
            </a:extLst>
          </p:cNvPr>
          <p:cNvSpPr>
            <a:spLocks noGrp="1"/>
          </p:cNvSpPr>
          <p:nvPr>
            <p:ph type="sldNum" sz="quarter" idx="5"/>
          </p:nvPr>
        </p:nvSpPr>
        <p:spPr/>
        <p:txBody>
          <a:bodyPr/>
          <a:lstStyle/>
          <a:p>
            <a:fld id="{35E676A0-33B1-4B4B-B1AA-B0B917FCAA93}" type="slidenum">
              <a:rPr lang="en-US" smtClean="0"/>
              <a:t>17</a:t>
            </a:fld>
            <a:endParaRPr lang="en-US"/>
          </a:p>
        </p:txBody>
      </p:sp>
    </p:spTree>
    <p:extLst>
      <p:ext uri="{BB962C8B-B14F-4D97-AF65-F5344CB8AC3E}">
        <p14:creationId xmlns:p14="http://schemas.microsoft.com/office/powerpoint/2010/main" val="169418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00F87-491F-AA22-DB1B-4EE9A89E47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813EE5-87E9-7B53-5A20-A54BA4D071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9E407B-5E8B-08E0-CD45-EA03AD47E6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7C483D-227D-CDE2-37AA-B63438775CBE}"/>
              </a:ext>
            </a:extLst>
          </p:cNvPr>
          <p:cNvSpPr>
            <a:spLocks noGrp="1"/>
          </p:cNvSpPr>
          <p:nvPr>
            <p:ph type="sldNum" sz="quarter" idx="5"/>
          </p:nvPr>
        </p:nvSpPr>
        <p:spPr/>
        <p:txBody>
          <a:bodyPr/>
          <a:lstStyle/>
          <a:p>
            <a:fld id="{35E676A0-33B1-4B4B-B1AA-B0B917FCAA93}" type="slidenum">
              <a:rPr lang="en-US" smtClean="0"/>
              <a:t>18</a:t>
            </a:fld>
            <a:endParaRPr lang="en-US"/>
          </a:p>
        </p:txBody>
      </p:sp>
    </p:spTree>
    <p:extLst>
      <p:ext uri="{BB962C8B-B14F-4D97-AF65-F5344CB8AC3E}">
        <p14:creationId xmlns:p14="http://schemas.microsoft.com/office/powerpoint/2010/main" val="2866801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0E4DC-298D-FE5A-3D6B-D83CD412B3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D97ED8-C1F0-B17D-9695-FEFFDF3021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622E2F-8058-0846-3998-733D9322BEF0}"/>
              </a:ext>
            </a:extLst>
          </p:cNvPr>
          <p:cNvSpPr>
            <a:spLocks noGrp="1"/>
          </p:cNvSpPr>
          <p:nvPr>
            <p:ph type="body" idx="1"/>
          </p:nvPr>
        </p:nvSpPr>
        <p:spPr/>
        <p:txBody>
          <a:bodyPr/>
          <a:lstStyle/>
          <a:p>
            <a:r>
              <a:rPr lang="de-DE" dirty="0" err="1"/>
              <a:t>Along</a:t>
            </a:r>
            <a:r>
              <a:rPr lang="de-DE" dirty="0"/>
              <a:t> </a:t>
            </a:r>
            <a:r>
              <a:rPr lang="de-DE" dirty="0" err="1"/>
              <a:t>with</a:t>
            </a:r>
            <a:r>
              <a:rPr lang="de-DE" dirty="0"/>
              <a:t> </a:t>
            </a:r>
            <a:r>
              <a:rPr lang="de-DE" dirty="0" err="1"/>
              <a:t>modularity</a:t>
            </a:r>
            <a:r>
              <a:rPr lang="de-DE" dirty="0"/>
              <a:t>, </a:t>
            </a:r>
            <a:r>
              <a:rPr lang="de-DE" dirty="0" err="1"/>
              <a:t>we</a:t>
            </a:r>
            <a:r>
              <a:rPr lang="de-DE" dirty="0"/>
              <a:t> also </a:t>
            </a:r>
            <a:r>
              <a:rPr lang="de-DE" dirty="0" err="1"/>
              <a:t>wanted</a:t>
            </a:r>
            <a:r>
              <a:rPr lang="de-DE" dirty="0"/>
              <a:t> </a:t>
            </a:r>
            <a:r>
              <a:rPr lang="de-DE" dirty="0" err="1"/>
              <a:t>to</a:t>
            </a:r>
            <a:r>
              <a:rPr lang="de-DE" dirty="0"/>
              <a:t> </a:t>
            </a:r>
            <a:r>
              <a:rPr lang="de-DE" dirty="0" err="1"/>
              <a:t>make</a:t>
            </a:r>
            <a:r>
              <a:rPr lang="de-DE" dirty="0"/>
              <a:t> </a:t>
            </a:r>
            <a:r>
              <a:rPr lang="de-DE" dirty="0" err="1"/>
              <a:t>RawBench</a:t>
            </a:r>
            <a:r>
              <a:rPr lang="de-DE" dirty="0"/>
              <a:t> </a:t>
            </a:r>
            <a:r>
              <a:rPr lang="de-DE" dirty="0" err="1"/>
              <a:t>comprehensive</a:t>
            </a:r>
            <a:r>
              <a:rPr lang="de-DE" dirty="0"/>
              <a:t>. </a:t>
            </a:r>
            <a:r>
              <a:rPr lang="de-DE" dirty="0" err="1"/>
              <a:t>Our</a:t>
            </a:r>
            <a:r>
              <a:rPr lang="de-DE" dirty="0"/>
              <a:t> </a:t>
            </a:r>
            <a:r>
              <a:rPr lang="de-DE" dirty="0" err="1"/>
              <a:t>insight</a:t>
            </a:r>
            <a:r>
              <a:rPr lang="de-DE" dirty="0"/>
              <a:t> was </a:t>
            </a:r>
            <a:r>
              <a:rPr lang="de-DE" dirty="0" err="1"/>
              <a:t>that</a:t>
            </a:r>
            <a:r>
              <a:rPr lang="de-DE" dirty="0"/>
              <a:t> ….</a:t>
            </a:r>
          </a:p>
          <a:p>
            <a:endParaRPr lang="de-DE" dirty="0"/>
          </a:p>
          <a:p>
            <a:endParaRPr lang="de-DE" dirty="0"/>
          </a:p>
          <a:p>
            <a:endParaRPr lang="de-DE" dirty="0"/>
          </a:p>
        </p:txBody>
      </p:sp>
      <p:sp>
        <p:nvSpPr>
          <p:cNvPr id="4" name="Slide Number Placeholder 3">
            <a:extLst>
              <a:ext uri="{FF2B5EF4-FFF2-40B4-BE49-F238E27FC236}">
                <a16:creationId xmlns:a16="http://schemas.microsoft.com/office/drawing/2014/main" id="{86E42810-6DE1-4D50-DF87-036C83AAAF86}"/>
              </a:ext>
            </a:extLst>
          </p:cNvPr>
          <p:cNvSpPr>
            <a:spLocks noGrp="1"/>
          </p:cNvSpPr>
          <p:nvPr>
            <p:ph type="sldNum" sz="quarter" idx="5"/>
          </p:nvPr>
        </p:nvSpPr>
        <p:spPr/>
        <p:txBody>
          <a:bodyPr/>
          <a:lstStyle/>
          <a:p>
            <a:fld id="{35E676A0-33B1-4B4B-B1AA-B0B917FCAA93}" type="slidenum">
              <a:rPr lang="en-US" smtClean="0"/>
              <a:t>19</a:t>
            </a:fld>
            <a:endParaRPr lang="en-US"/>
          </a:p>
        </p:txBody>
      </p:sp>
    </p:spTree>
    <p:extLst>
      <p:ext uri="{BB962C8B-B14F-4D97-AF65-F5344CB8AC3E}">
        <p14:creationId xmlns:p14="http://schemas.microsoft.com/office/powerpoint/2010/main" val="1771688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First, I will give some background</a:t>
            </a:r>
          </a:p>
          <a:p>
            <a:endParaRPr lang="en-US" dirty="0"/>
          </a:p>
        </p:txBody>
      </p:sp>
      <p:sp>
        <p:nvSpPr>
          <p:cNvPr id="4" name="Slide Number Placeholder 3"/>
          <p:cNvSpPr>
            <a:spLocks noGrp="1"/>
          </p:cNvSpPr>
          <p:nvPr>
            <p:ph type="sldNum" sz="quarter" idx="5"/>
          </p:nvPr>
        </p:nvSpPr>
        <p:spPr/>
        <p:txBody>
          <a:bodyPr/>
          <a:lstStyle/>
          <a:p>
            <a:fld id="{35E676A0-33B1-4B4B-B1AA-B0B917FCAA93}" type="slidenum">
              <a:rPr lang="en-US" smtClean="0"/>
              <a:t>2</a:t>
            </a:fld>
            <a:endParaRPr lang="en-US"/>
          </a:p>
        </p:txBody>
      </p:sp>
    </p:spTree>
    <p:extLst>
      <p:ext uri="{BB962C8B-B14F-4D97-AF65-F5344CB8AC3E}">
        <p14:creationId xmlns:p14="http://schemas.microsoft.com/office/powerpoint/2010/main" val="2521772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built </a:t>
            </a:r>
            <a:r>
              <a:rPr lang="en-US" dirty="0" err="1"/>
              <a:t>RawBench</a:t>
            </a:r>
            <a:r>
              <a:rPr lang="en-US" dirty="0"/>
              <a:t>, how do you map…</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5E676A0-33B1-4B4B-B1AA-B0B917FCAA93}" type="slidenum">
              <a:rPr lang="en-US" smtClean="0"/>
              <a:t>20</a:t>
            </a:fld>
            <a:endParaRPr lang="en-US"/>
          </a:p>
        </p:txBody>
      </p:sp>
    </p:spTree>
    <p:extLst>
      <p:ext uri="{BB962C8B-B14F-4D97-AF65-F5344CB8AC3E}">
        <p14:creationId xmlns:p14="http://schemas.microsoft.com/office/powerpoint/2010/main" val="34048678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move on to evaluation of our results</a:t>
            </a:r>
          </a:p>
          <a:p>
            <a:endParaRPr lang="en-US" dirty="0"/>
          </a:p>
        </p:txBody>
      </p:sp>
      <p:sp>
        <p:nvSpPr>
          <p:cNvPr id="4" name="Slide Number Placeholder 3"/>
          <p:cNvSpPr>
            <a:spLocks noGrp="1"/>
          </p:cNvSpPr>
          <p:nvPr>
            <p:ph type="sldNum" sz="quarter" idx="5"/>
          </p:nvPr>
        </p:nvSpPr>
        <p:spPr/>
        <p:txBody>
          <a:bodyPr/>
          <a:lstStyle/>
          <a:p>
            <a:fld id="{35E676A0-33B1-4B4B-B1AA-B0B917FCAA93}" type="slidenum">
              <a:rPr lang="en-US" smtClean="0"/>
              <a:t>21</a:t>
            </a:fld>
            <a:endParaRPr lang="en-US"/>
          </a:p>
        </p:txBody>
      </p:sp>
    </p:spTree>
    <p:extLst>
      <p:ext uri="{BB962C8B-B14F-4D97-AF65-F5344CB8AC3E}">
        <p14:creationId xmlns:p14="http://schemas.microsoft.com/office/powerpoint/2010/main" val="3835368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12E78-BEA3-F771-27A7-2C61BC6A1E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438C22-B08A-A7F4-4BE0-721EBE07F8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454C03-6247-39A0-3DA7-4168E9D1D662}"/>
              </a:ext>
            </a:extLst>
          </p:cNvPr>
          <p:cNvSpPr>
            <a:spLocks noGrp="1"/>
          </p:cNvSpPr>
          <p:nvPr>
            <p:ph type="body" idx="1"/>
          </p:nvPr>
        </p:nvSpPr>
        <p:spPr/>
        <p:txBody>
          <a:bodyPr/>
          <a:lstStyle/>
          <a:p>
            <a:r>
              <a:rPr lang="en-US" dirty="0"/>
              <a:t>…and RSA-assisted </a:t>
            </a:r>
            <a:r>
              <a:rPr lang="en-US" dirty="0" err="1"/>
              <a:t>basecalling</a:t>
            </a:r>
            <a:r>
              <a:rPr lang="en-US" dirty="0"/>
              <a:t> where RSA-assistance refers to a lightweight RSA pipeline determining which reads should be </a:t>
            </a:r>
            <a:r>
              <a:rPr lang="en-US" dirty="0" err="1"/>
              <a:t>basecalled</a:t>
            </a:r>
            <a:r>
              <a:rPr lang="en-US" dirty="0"/>
              <a:t> or not</a:t>
            </a:r>
          </a:p>
        </p:txBody>
      </p:sp>
      <p:sp>
        <p:nvSpPr>
          <p:cNvPr id="4" name="Slide Number Placeholder 3">
            <a:extLst>
              <a:ext uri="{FF2B5EF4-FFF2-40B4-BE49-F238E27FC236}">
                <a16:creationId xmlns:a16="http://schemas.microsoft.com/office/drawing/2014/main" id="{3DC8708E-EB56-DF9B-F501-5F7B73414031}"/>
              </a:ext>
            </a:extLst>
          </p:cNvPr>
          <p:cNvSpPr>
            <a:spLocks noGrp="1"/>
          </p:cNvSpPr>
          <p:nvPr>
            <p:ph type="sldNum" sz="quarter" idx="5"/>
          </p:nvPr>
        </p:nvSpPr>
        <p:spPr/>
        <p:txBody>
          <a:bodyPr/>
          <a:lstStyle/>
          <a:p>
            <a:fld id="{35E676A0-33B1-4B4B-B1AA-B0B917FCAA93}" type="slidenum">
              <a:rPr lang="en-US" smtClean="0"/>
              <a:t>22</a:t>
            </a:fld>
            <a:endParaRPr lang="en-US"/>
          </a:p>
        </p:txBody>
      </p:sp>
    </p:spTree>
    <p:extLst>
      <p:ext uri="{BB962C8B-B14F-4D97-AF65-F5344CB8AC3E}">
        <p14:creationId xmlns:p14="http://schemas.microsoft.com/office/powerpoint/2010/main" val="27338126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882BA-97B5-93A2-08CE-2EA0138D08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BEBEC-7FCF-9100-8342-467E5D2DC8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E67C21-8D21-20AF-D6D5-F39E10FB3D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CC64EC-FB2D-FAF9-2D38-97935332720E}"/>
              </a:ext>
            </a:extLst>
          </p:cNvPr>
          <p:cNvSpPr>
            <a:spLocks noGrp="1"/>
          </p:cNvSpPr>
          <p:nvPr>
            <p:ph type="sldNum" sz="quarter" idx="5"/>
          </p:nvPr>
        </p:nvSpPr>
        <p:spPr/>
        <p:txBody>
          <a:bodyPr/>
          <a:lstStyle/>
          <a:p>
            <a:fld id="{35E676A0-33B1-4B4B-B1AA-B0B917FCAA93}" type="slidenum">
              <a:rPr lang="en-US" smtClean="0"/>
              <a:t>23</a:t>
            </a:fld>
            <a:endParaRPr lang="en-US"/>
          </a:p>
        </p:txBody>
      </p:sp>
    </p:spTree>
    <p:extLst>
      <p:ext uri="{BB962C8B-B14F-4D97-AF65-F5344CB8AC3E}">
        <p14:creationId xmlns:p14="http://schemas.microsoft.com/office/powerpoint/2010/main" val="1326729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055C2-97FB-FCAA-9CC1-9C9D2702B4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FE5E8F-7C23-06C9-2B5B-207063C89E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CA019F-107E-FC03-69DE-2E9F20CC41E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see results for the first step in </a:t>
            </a:r>
            <a:r>
              <a:rPr lang="en-US" dirty="0" err="1"/>
              <a:t>RawBench</a:t>
            </a:r>
            <a:r>
              <a:rPr lang="en-US" dirty="0"/>
              <a:t>. First pore model here is provided by ONT and the other one Uncalled4 by community.</a:t>
            </a:r>
          </a:p>
          <a:p>
            <a:endParaRPr lang="en-US" dirty="0"/>
          </a:p>
        </p:txBody>
      </p:sp>
      <p:sp>
        <p:nvSpPr>
          <p:cNvPr id="4" name="Slide Number Placeholder 3">
            <a:extLst>
              <a:ext uri="{FF2B5EF4-FFF2-40B4-BE49-F238E27FC236}">
                <a16:creationId xmlns:a16="http://schemas.microsoft.com/office/drawing/2014/main" id="{9138B43A-E4EA-FB40-D3E0-6C93E266C7E3}"/>
              </a:ext>
            </a:extLst>
          </p:cNvPr>
          <p:cNvSpPr>
            <a:spLocks noGrp="1"/>
          </p:cNvSpPr>
          <p:nvPr>
            <p:ph type="sldNum" sz="quarter" idx="5"/>
          </p:nvPr>
        </p:nvSpPr>
        <p:spPr/>
        <p:txBody>
          <a:bodyPr/>
          <a:lstStyle/>
          <a:p>
            <a:fld id="{35E676A0-33B1-4B4B-B1AA-B0B917FCAA93}" type="slidenum">
              <a:rPr lang="en-US" smtClean="0"/>
              <a:t>24</a:t>
            </a:fld>
            <a:endParaRPr lang="en-US"/>
          </a:p>
        </p:txBody>
      </p:sp>
    </p:spTree>
    <p:extLst>
      <p:ext uri="{BB962C8B-B14F-4D97-AF65-F5344CB8AC3E}">
        <p14:creationId xmlns:p14="http://schemas.microsoft.com/office/powerpoint/2010/main" val="42369175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8DC5E-A56F-3182-9F0F-E266D6B2A6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616CFC-3F8A-3735-3DCE-7E409083BD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DD51C4-573B-8EEC-6EEA-B498D926B68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observe that … and when we plot the Uncalled4’s benefits over the ONT4 pore model in terms of percentage points, we see that benefits increase with larger genomes especially pronounced in recall implying that previously unmapped reads are now being mapped</a:t>
            </a:r>
          </a:p>
          <a:p>
            <a:endParaRPr lang="en-US" dirty="0"/>
          </a:p>
        </p:txBody>
      </p:sp>
      <p:sp>
        <p:nvSpPr>
          <p:cNvPr id="4" name="Slide Number Placeholder 3">
            <a:extLst>
              <a:ext uri="{FF2B5EF4-FFF2-40B4-BE49-F238E27FC236}">
                <a16:creationId xmlns:a16="http://schemas.microsoft.com/office/drawing/2014/main" id="{94F00ECD-F820-4273-49AC-2FFDBA91ABB4}"/>
              </a:ext>
            </a:extLst>
          </p:cNvPr>
          <p:cNvSpPr>
            <a:spLocks noGrp="1"/>
          </p:cNvSpPr>
          <p:nvPr>
            <p:ph type="sldNum" sz="quarter" idx="5"/>
          </p:nvPr>
        </p:nvSpPr>
        <p:spPr/>
        <p:txBody>
          <a:bodyPr/>
          <a:lstStyle/>
          <a:p>
            <a:fld id="{35E676A0-33B1-4B4B-B1AA-B0B917FCAA93}" type="slidenum">
              <a:rPr lang="en-US" smtClean="0"/>
              <a:t>25</a:t>
            </a:fld>
            <a:endParaRPr lang="en-US"/>
          </a:p>
        </p:txBody>
      </p:sp>
    </p:spTree>
    <p:extLst>
      <p:ext uri="{BB962C8B-B14F-4D97-AF65-F5344CB8AC3E}">
        <p14:creationId xmlns:p14="http://schemas.microsoft.com/office/powerpoint/2010/main" val="4716681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6C54E-316C-63BF-28EB-163CC713CA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CE8FDF-B09B-33DC-5BB2-6A123F500D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020015-97FB-562E-74A2-6F4454EE78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E24DA4-8636-BAAE-EDB7-056ECF1C16C4}"/>
              </a:ext>
            </a:extLst>
          </p:cNvPr>
          <p:cNvSpPr>
            <a:spLocks noGrp="1"/>
          </p:cNvSpPr>
          <p:nvPr>
            <p:ph type="sldNum" sz="quarter" idx="5"/>
          </p:nvPr>
        </p:nvSpPr>
        <p:spPr/>
        <p:txBody>
          <a:bodyPr/>
          <a:lstStyle/>
          <a:p>
            <a:fld id="{35E676A0-33B1-4B4B-B1AA-B0B917FCAA93}" type="slidenum">
              <a:rPr lang="en-US" smtClean="0"/>
              <a:t>26</a:t>
            </a:fld>
            <a:endParaRPr lang="en-US"/>
          </a:p>
        </p:txBody>
      </p:sp>
    </p:spTree>
    <p:extLst>
      <p:ext uri="{BB962C8B-B14F-4D97-AF65-F5344CB8AC3E}">
        <p14:creationId xmlns:p14="http://schemas.microsoft.com/office/powerpoint/2010/main" val="29070064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34258-1A44-A111-8E74-470011F447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949AC9-0D6B-AC2E-F707-1C1F3D9C0F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A9D470-3CBD-34CD-AA62-76A26699F2B1}"/>
              </a:ext>
            </a:extLst>
          </p:cNvPr>
          <p:cNvSpPr>
            <a:spLocks noGrp="1"/>
          </p:cNvSpPr>
          <p:nvPr>
            <p:ph type="body" idx="1"/>
          </p:nvPr>
        </p:nvSpPr>
        <p:spPr/>
        <p:txBody>
          <a:bodyPr/>
          <a:lstStyle/>
          <a:p>
            <a:r>
              <a:rPr lang="en-US" dirty="0"/>
              <a:t>Resulting in up to 20% higher  F1 score</a:t>
            </a:r>
          </a:p>
          <a:p>
            <a:endParaRPr lang="en-US" dirty="0"/>
          </a:p>
          <a:p>
            <a:r>
              <a:rPr lang="en-US" dirty="0"/>
              <a:t>Now, a second takeaway is that move tables perform poorly when they are directly used for this step without any further processing. This means that… as Dorado </a:t>
            </a:r>
            <a:r>
              <a:rPr lang="en-US" dirty="0" err="1"/>
              <a:t>basecaller</a:t>
            </a:r>
            <a:r>
              <a:rPr lang="en-US" dirty="0"/>
              <a:t> itself is highly accurate but this clearly is the exact opposite</a:t>
            </a:r>
          </a:p>
          <a:p>
            <a:endParaRPr lang="en-US" dirty="0"/>
          </a:p>
        </p:txBody>
      </p:sp>
      <p:sp>
        <p:nvSpPr>
          <p:cNvPr id="4" name="Slide Number Placeholder 3">
            <a:extLst>
              <a:ext uri="{FF2B5EF4-FFF2-40B4-BE49-F238E27FC236}">
                <a16:creationId xmlns:a16="http://schemas.microsoft.com/office/drawing/2014/main" id="{A49CA218-E24F-9F8E-1E00-196D34308E86}"/>
              </a:ext>
            </a:extLst>
          </p:cNvPr>
          <p:cNvSpPr>
            <a:spLocks noGrp="1"/>
          </p:cNvSpPr>
          <p:nvPr>
            <p:ph type="sldNum" sz="quarter" idx="5"/>
          </p:nvPr>
        </p:nvSpPr>
        <p:spPr/>
        <p:txBody>
          <a:bodyPr/>
          <a:lstStyle/>
          <a:p>
            <a:fld id="{35E676A0-33B1-4B4B-B1AA-B0B917FCAA93}" type="slidenum">
              <a:rPr lang="en-US" smtClean="0"/>
              <a:t>27</a:t>
            </a:fld>
            <a:endParaRPr lang="en-US"/>
          </a:p>
        </p:txBody>
      </p:sp>
    </p:spTree>
    <p:extLst>
      <p:ext uri="{BB962C8B-B14F-4D97-AF65-F5344CB8AC3E}">
        <p14:creationId xmlns:p14="http://schemas.microsoft.com/office/powerpoint/2010/main" val="3358940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BF24F-9CCF-C545-57CF-D4DB343EFA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241985-221E-E9C2-388A-7B03C1B482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749905-FE5C-E430-31B7-D5942998C2B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Third, matching encoded representations. Here, prior works used different techniques with different levels of sensitivity and resource demands.</a:t>
            </a:r>
          </a:p>
          <a:p>
            <a:endParaRPr lang="en-US" dirty="0"/>
          </a:p>
        </p:txBody>
      </p:sp>
      <p:sp>
        <p:nvSpPr>
          <p:cNvPr id="4" name="Slide Number Placeholder 3">
            <a:extLst>
              <a:ext uri="{FF2B5EF4-FFF2-40B4-BE49-F238E27FC236}">
                <a16:creationId xmlns:a16="http://schemas.microsoft.com/office/drawing/2014/main" id="{7A356EE2-445A-2FAC-A536-D1D34626C6B5}"/>
              </a:ext>
            </a:extLst>
          </p:cNvPr>
          <p:cNvSpPr>
            <a:spLocks noGrp="1"/>
          </p:cNvSpPr>
          <p:nvPr>
            <p:ph type="sldNum" sz="quarter" idx="5"/>
          </p:nvPr>
        </p:nvSpPr>
        <p:spPr/>
        <p:txBody>
          <a:bodyPr/>
          <a:lstStyle/>
          <a:p>
            <a:fld id="{35E676A0-33B1-4B4B-B1AA-B0B917FCAA93}" type="slidenum">
              <a:rPr lang="en-US" smtClean="0"/>
              <a:t>28</a:t>
            </a:fld>
            <a:endParaRPr lang="en-US"/>
          </a:p>
        </p:txBody>
      </p:sp>
    </p:spTree>
    <p:extLst>
      <p:ext uri="{BB962C8B-B14F-4D97-AF65-F5344CB8AC3E}">
        <p14:creationId xmlns:p14="http://schemas.microsoft.com/office/powerpoint/2010/main" val="13389386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9E169-54EC-F59C-E04E-281DC46580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140AF4-02CE-A028-7862-3C91B43CBF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C80920-721E-22A1-5501-39D7EDB585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711011-62A5-A9E7-2368-FB0BC3D15A0C}"/>
              </a:ext>
            </a:extLst>
          </p:cNvPr>
          <p:cNvSpPr>
            <a:spLocks noGrp="1"/>
          </p:cNvSpPr>
          <p:nvPr>
            <p:ph type="sldNum" sz="quarter" idx="5"/>
          </p:nvPr>
        </p:nvSpPr>
        <p:spPr/>
        <p:txBody>
          <a:bodyPr/>
          <a:lstStyle/>
          <a:p>
            <a:fld id="{35E676A0-33B1-4B4B-B1AA-B0B917FCAA93}" type="slidenum">
              <a:rPr lang="en-US" smtClean="0"/>
              <a:t>29</a:t>
            </a:fld>
            <a:endParaRPr lang="en-US"/>
          </a:p>
        </p:txBody>
      </p:sp>
    </p:spTree>
    <p:extLst>
      <p:ext uri="{BB962C8B-B14F-4D97-AF65-F5344CB8AC3E}">
        <p14:creationId xmlns:p14="http://schemas.microsoft.com/office/powerpoint/2010/main" val="3285354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Genomics through the lens of growing sequencing data including new modalities has shaped groundbreaking advances in fields including evolutionary biology _ gene editing _ personalized medicine _ novel mutation identification _ and tracing outbreaks such as Covid-19</a:t>
            </a:r>
          </a:p>
          <a:p>
            <a:endParaRPr lang="en-CH" dirty="0"/>
          </a:p>
        </p:txBody>
      </p:sp>
      <p:sp>
        <p:nvSpPr>
          <p:cNvPr id="4" name="Slide Number Placeholder 3"/>
          <p:cNvSpPr>
            <a:spLocks noGrp="1"/>
          </p:cNvSpPr>
          <p:nvPr>
            <p:ph type="sldNum" sz="quarter" idx="5"/>
          </p:nvPr>
        </p:nvSpPr>
        <p:spPr/>
        <p:txBody>
          <a:bodyPr/>
          <a:lstStyle/>
          <a:p>
            <a:fld id="{35E676A0-33B1-4B4B-B1AA-B0B917FCAA93}" type="slidenum">
              <a:rPr lang="en-US" smtClean="0"/>
              <a:t>3</a:t>
            </a:fld>
            <a:endParaRPr lang="en-US"/>
          </a:p>
        </p:txBody>
      </p:sp>
    </p:spTree>
    <p:extLst>
      <p:ext uri="{BB962C8B-B14F-4D97-AF65-F5344CB8AC3E}">
        <p14:creationId xmlns:p14="http://schemas.microsoft.com/office/powerpoint/2010/main" val="38732450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12CA6-3956-04AE-3EB0-A3EBB5BF3D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2C0EAE-4D22-3979-A09F-6B5E086C24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E8CD3A-7702-5ADD-8033-7834377557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63A13C-F2BB-BD24-4431-4DCD9A869DEA}"/>
              </a:ext>
            </a:extLst>
          </p:cNvPr>
          <p:cNvSpPr>
            <a:spLocks noGrp="1"/>
          </p:cNvSpPr>
          <p:nvPr>
            <p:ph type="sldNum" sz="quarter" idx="5"/>
          </p:nvPr>
        </p:nvSpPr>
        <p:spPr/>
        <p:txBody>
          <a:bodyPr/>
          <a:lstStyle/>
          <a:p>
            <a:fld id="{35E676A0-33B1-4B4B-B1AA-B0B917FCAA93}" type="slidenum">
              <a:rPr lang="en-US" smtClean="0"/>
              <a:t>30</a:t>
            </a:fld>
            <a:endParaRPr lang="en-US"/>
          </a:p>
        </p:txBody>
      </p:sp>
    </p:spTree>
    <p:extLst>
      <p:ext uri="{BB962C8B-B14F-4D97-AF65-F5344CB8AC3E}">
        <p14:creationId xmlns:p14="http://schemas.microsoft.com/office/powerpoint/2010/main" val="22126756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9C107-391D-47E8-A2C0-40DCDDEB32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102FD1-4D22-647C-5A00-AF3E862AD5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C46725-F3A5-06AD-EDDE-B56A1BE3E4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1D24A2-4F13-297C-9556-1D5AD9B3DE2C}"/>
              </a:ext>
            </a:extLst>
          </p:cNvPr>
          <p:cNvSpPr>
            <a:spLocks noGrp="1"/>
          </p:cNvSpPr>
          <p:nvPr>
            <p:ph type="sldNum" sz="quarter" idx="5"/>
          </p:nvPr>
        </p:nvSpPr>
        <p:spPr/>
        <p:txBody>
          <a:bodyPr/>
          <a:lstStyle/>
          <a:p>
            <a:fld id="{35E676A0-33B1-4B4B-B1AA-B0B917FCAA93}" type="slidenum">
              <a:rPr lang="en-US" smtClean="0"/>
              <a:t>31</a:t>
            </a:fld>
            <a:endParaRPr lang="en-US"/>
          </a:p>
        </p:txBody>
      </p:sp>
    </p:spTree>
    <p:extLst>
      <p:ext uri="{BB962C8B-B14F-4D97-AF65-F5344CB8AC3E}">
        <p14:creationId xmlns:p14="http://schemas.microsoft.com/office/powerpoint/2010/main" val="4091281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fld id="{35E676A0-33B1-4B4B-B1AA-B0B917FCAA93}" type="slidenum">
              <a:rPr lang="en-US" smtClean="0"/>
              <a:t>33</a:t>
            </a:fld>
            <a:endParaRPr lang="en-US"/>
          </a:p>
        </p:txBody>
      </p:sp>
    </p:spTree>
    <p:extLst>
      <p:ext uri="{BB962C8B-B14F-4D97-AF65-F5344CB8AC3E}">
        <p14:creationId xmlns:p14="http://schemas.microsoft.com/office/powerpoint/2010/main" val="36107260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755EC-283F-EF35-E8CD-24DB87E636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8FF44F-9EE0-26D9-8E6C-78B2BA6DC7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592BCA-92FB-C51E-489F-7EA366BD20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A42EC1-3709-564B-82AB-D0ECE8B0DA1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7F79D3-8C36-4CB5-B03B-F440DA7B71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66190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2A15A-A578-423F-2271-FC9C1B0418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7BE071-4B35-9C2E-1E09-E8FEE565BC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D10079-E99F-BC9F-D5D5-82B76E7179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9AAF61-392E-AB71-F289-CB0BE3A0846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7F79D3-8C36-4CB5-B03B-F440DA7B71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92057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821A7-8FFF-AB9B-6D64-F9F5D71EE3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2AE49C-9151-B7E2-340C-23D02A2A7C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A85B4D-1A95-6F0E-8C31-05FAE13EA94F}"/>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1826DF23-DE8D-F582-B3FD-BCCF30228EB1}"/>
              </a:ext>
            </a:extLst>
          </p:cNvPr>
          <p:cNvSpPr>
            <a:spLocks noGrp="1"/>
          </p:cNvSpPr>
          <p:nvPr>
            <p:ph type="sldNum" sz="quarter" idx="5"/>
          </p:nvPr>
        </p:nvSpPr>
        <p:spPr/>
        <p:txBody>
          <a:bodyPr/>
          <a:lstStyle/>
          <a:p>
            <a:fld id="{35E676A0-33B1-4B4B-B1AA-B0B917FCAA93}" type="slidenum">
              <a:rPr lang="en-US" smtClean="0"/>
              <a:t>36</a:t>
            </a:fld>
            <a:endParaRPr lang="en-US"/>
          </a:p>
        </p:txBody>
      </p:sp>
    </p:spTree>
    <p:extLst>
      <p:ext uri="{BB962C8B-B14F-4D97-AF65-F5344CB8AC3E}">
        <p14:creationId xmlns:p14="http://schemas.microsoft.com/office/powerpoint/2010/main" val="33299473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39FAA-610A-C9DE-5E65-A34248D3E3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485CFE-2542-4F4C-1045-F8EFAB99B3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3FA632-26AA-8530-69B0-CC07EFF90544}"/>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FE1319E9-3648-6CDC-8C22-7FBE36586297}"/>
              </a:ext>
            </a:extLst>
          </p:cNvPr>
          <p:cNvSpPr>
            <a:spLocks noGrp="1"/>
          </p:cNvSpPr>
          <p:nvPr>
            <p:ph type="sldNum" sz="quarter" idx="5"/>
          </p:nvPr>
        </p:nvSpPr>
        <p:spPr/>
        <p:txBody>
          <a:bodyPr/>
          <a:lstStyle/>
          <a:p>
            <a:fld id="{35E676A0-33B1-4B4B-B1AA-B0B917FCAA93}" type="slidenum">
              <a:rPr lang="en-US" smtClean="0"/>
              <a:t>37</a:t>
            </a:fld>
            <a:endParaRPr lang="en-US"/>
          </a:p>
        </p:txBody>
      </p:sp>
    </p:spTree>
    <p:extLst>
      <p:ext uri="{BB962C8B-B14F-4D97-AF65-F5344CB8AC3E}">
        <p14:creationId xmlns:p14="http://schemas.microsoft.com/office/powerpoint/2010/main" val="29288907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642E7-1C09-E42B-0BE6-82155C1B65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B52BD3-3443-F2BD-226E-22C7C4C993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F23F36-829A-26E4-7C8E-125FBB4D46A5}"/>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83ED91C0-7F39-E84B-1893-0D67C1795CFB}"/>
              </a:ext>
            </a:extLst>
          </p:cNvPr>
          <p:cNvSpPr>
            <a:spLocks noGrp="1"/>
          </p:cNvSpPr>
          <p:nvPr>
            <p:ph type="sldNum" sz="quarter" idx="5"/>
          </p:nvPr>
        </p:nvSpPr>
        <p:spPr/>
        <p:txBody>
          <a:bodyPr/>
          <a:lstStyle/>
          <a:p>
            <a:fld id="{35E676A0-33B1-4B4B-B1AA-B0B917FCAA93}" type="slidenum">
              <a:rPr lang="en-US" smtClean="0"/>
              <a:t>38</a:t>
            </a:fld>
            <a:endParaRPr lang="en-US"/>
          </a:p>
        </p:txBody>
      </p:sp>
    </p:spTree>
    <p:extLst>
      <p:ext uri="{BB962C8B-B14F-4D97-AF65-F5344CB8AC3E}">
        <p14:creationId xmlns:p14="http://schemas.microsoft.com/office/powerpoint/2010/main" val="34738030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96A1F-796C-0CF5-1123-976BC38A41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6B2A25-9149-137B-24B1-71FD998C75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9BCBA3-7068-2DFB-DFAA-EEAFCDA4BE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F92A9B-5337-D418-C3AB-2769DB39C8CA}"/>
              </a:ext>
            </a:extLst>
          </p:cNvPr>
          <p:cNvSpPr>
            <a:spLocks noGrp="1"/>
          </p:cNvSpPr>
          <p:nvPr>
            <p:ph type="sldNum" sz="quarter" idx="5"/>
          </p:nvPr>
        </p:nvSpPr>
        <p:spPr/>
        <p:txBody>
          <a:bodyPr/>
          <a:lstStyle/>
          <a:p>
            <a:fld id="{35E676A0-33B1-4B4B-B1AA-B0B917FCAA93}" type="slidenum">
              <a:rPr lang="en-US" smtClean="0"/>
              <a:t>39</a:t>
            </a:fld>
            <a:endParaRPr lang="en-US"/>
          </a:p>
        </p:txBody>
      </p:sp>
    </p:spTree>
    <p:extLst>
      <p:ext uri="{BB962C8B-B14F-4D97-AF65-F5344CB8AC3E}">
        <p14:creationId xmlns:p14="http://schemas.microsoft.com/office/powerpoint/2010/main" val="1976694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EB8B4-C6D2-30CB-777F-D45A44FCC8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500F1D-28ED-E243-8A15-270A6ECB33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11F955-B00A-CF87-5157-C58A2A07A3A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But how does a common genome analysis pipeline look like? _ Let’s say we have some DNA sample from an unidentified origin. _ This sample is sequenced by a sequencing device, in this case a nanopore sequencer. _ As a result, this nanopore sequencer yields us some raw reads in the form of signals. _ these raw reads are processed by a </a:t>
            </a:r>
            <a:r>
              <a:rPr lang="en-US" sz="1200" b="0" i="0" u="none" strike="noStrike" kern="1200" dirty="0" err="1">
                <a:solidFill>
                  <a:schemeClr val="tx1"/>
                </a:solidFill>
                <a:effectLst/>
                <a:latin typeface="+mn-lt"/>
                <a:ea typeface="+mn-ea"/>
                <a:cs typeface="+mn-cs"/>
              </a:rPr>
              <a:t>basecaller</a:t>
            </a:r>
            <a:r>
              <a:rPr lang="en-US" sz="1200" b="0" i="0" u="none" strike="noStrike" kern="1200" dirty="0">
                <a:solidFill>
                  <a:schemeClr val="tx1"/>
                </a:solidFill>
                <a:effectLst/>
                <a:latin typeface="+mn-lt"/>
                <a:ea typeface="+mn-ea"/>
                <a:cs typeface="+mn-cs"/>
              </a:rPr>
              <a:t> so that they can be translated into a format that looks just like our reference genome. _ This ensures that we can map these reads to a reference genome _ and reap benefits such as identifying the source of our DNA sample_ along with enabling various types of downstream analyses such as genome assembly, variant calling and metagenomics.</a:t>
            </a:r>
          </a:p>
          <a:p>
            <a:endParaRPr lang="en-CH" dirty="0"/>
          </a:p>
        </p:txBody>
      </p:sp>
      <p:sp>
        <p:nvSpPr>
          <p:cNvPr id="4" name="Slide Number Placeholder 3">
            <a:extLst>
              <a:ext uri="{FF2B5EF4-FFF2-40B4-BE49-F238E27FC236}">
                <a16:creationId xmlns:a16="http://schemas.microsoft.com/office/drawing/2014/main" id="{719720D5-AF31-EDCE-93D3-A20408136C4F}"/>
              </a:ext>
            </a:extLst>
          </p:cNvPr>
          <p:cNvSpPr>
            <a:spLocks noGrp="1"/>
          </p:cNvSpPr>
          <p:nvPr>
            <p:ph type="sldNum" sz="quarter" idx="5"/>
          </p:nvPr>
        </p:nvSpPr>
        <p:spPr/>
        <p:txBody>
          <a:bodyPr/>
          <a:lstStyle/>
          <a:p>
            <a:fld id="{35E676A0-33B1-4B4B-B1AA-B0B917FCAA93}" type="slidenum">
              <a:rPr lang="en-US" smtClean="0"/>
              <a:t>4</a:t>
            </a:fld>
            <a:endParaRPr lang="en-US"/>
          </a:p>
        </p:txBody>
      </p:sp>
    </p:spTree>
    <p:extLst>
      <p:ext uri="{BB962C8B-B14F-4D97-AF65-F5344CB8AC3E}">
        <p14:creationId xmlns:p14="http://schemas.microsoft.com/office/powerpoint/2010/main" val="195133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25D08-20D9-233E-CAD9-A3C73B8922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34A851-B522-AE59-7497-D1F3F3964A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61B6D9-7499-890A-E448-D2340523F3F0}"/>
              </a:ext>
            </a:extLst>
          </p:cNvPr>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Now, let’s see some benefits of nanopore sequencing. _ First of all, nanopore sequencing uniquely enables adaptive sampling. _ As the DNA molecule passes through the nanopore, it causes fluctuations in the electrical current of the pore. _ These are reflected on the raw signal output. _ We can analyze these signals as they are generated and even make real-time decisions to stop sequencing a read without fully sequencing it. This is useful as it can reduce the overall sequencing time and cost.</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Next, nanopore sequencing makes it easier to perform some downstream analyses like methylation detection. This is particularly because it’s not only DNA bases passing through but also other factors such as methylation that affect the raw signals. This means methylation can also be inferred from raw signals. </a:t>
            </a:r>
          </a:p>
        </p:txBody>
      </p:sp>
      <p:sp>
        <p:nvSpPr>
          <p:cNvPr id="4" name="Slide Number Placeholder 3">
            <a:extLst>
              <a:ext uri="{FF2B5EF4-FFF2-40B4-BE49-F238E27FC236}">
                <a16:creationId xmlns:a16="http://schemas.microsoft.com/office/drawing/2014/main" id="{4DEA447D-1E21-BBF7-376A-E6C18E48E49B}"/>
              </a:ext>
            </a:extLst>
          </p:cNvPr>
          <p:cNvSpPr>
            <a:spLocks noGrp="1"/>
          </p:cNvSpPr>
          <p:nvPr>
            <p:ph type="sldNum" sz="quarter" idx="5"/>
          </p:nvPr>
        </p:nvSpPr>
        <p:spPr/>
        <p:txBody>
          <a:bodyPr/>
          <a:lstStyle/>
          <a:p>
            <a:fld id="{35E676A0-33B1-4B4B-B1AA-B0B917FCAA93}" type="slidenum">
              <a:rPr lang="en-US" smtClean="0"/>
              <a:t>5</a:t>
            </a:fld>
            <a:endParaRPr lang="en-US"/>
          </a:p>
        </p:txBody>
      </p:sp>
    </p:spTree>
    <p:extLst>
      <p:ext uri="{BB962C8B-B14F-4D97-AF65-F5344CB8AC3E}">
        <p14:creationId xmlns:p14="http://schemas.microsoft.com/office/powerpoint/2010/main" val="1081934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5B5D2-99C4-0BA8-65E2-09CC52687D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A7ECA7-69D1-AD4C-4E6F-5D700C79E5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DA26A3-CCCE-0ED1-F694-5D64BDB476F3}"/>
              </a:ext>
            </a:extLst>
          </p:cNvPr>
          <p:cNvSpPr>
            <a:spLocks noGrp="1"/>
          </p:cNvSpPr>
          <p:nvPr>
            <p:ph type="body" idx="1"/>
          </p:nvPr>
        </p:nvSpPr>
        <p:spPr/>
        <p:txBody>
          <a:bodyPr/>
          <a:lstStyle/>
          <a:p>
            <a:r>
              <a:rPr lang="en-US" dirty="0"/>
              <a:t>Another benefit is ultra-long reads which can go up to 4 million bases. This is particularly useful for cases such as copy number variant detection where copy number variants can be as long as 10 million bases.</a:t>
            </a:r>
          </a:p>
          <a:p>
            <a:endParaRPr lang="en-US" dirty="0"/>
          </a:p>
          <a:p>
            <a:r>
              <a:rPr lang="en-US" dirty="0"/>
              <a:t>Nanopore sequencing also enables deployment in resource-constrained settings with sequencing devices that are equal in size to a large </a:t>
            </a:r>
            <a:r>
              <a:rPr lang="en-US" dirty="0" err="1"/>
              <a:t>usb</a:t>
            </a:r>
            <a:r>
              <a:rPr lang="en-US" dirty="0"/>
              <a:t> stick. </a:t>
            </a:r>
            <a:endParaRPr lang="en-CH"/>
          </a:p>
          <a:p>
            <a:endParaRPr lang="en-CH" dirty="0"/>
          </a:p>
        </p:txBody>
      </p:sp>
      <p:sp>
        <p:nvSpPr>
          <p:cNvPr id="4" name="Slide Number Placeholder 3">
            <a:extLst>
              <a:ext uri="{FF2B5EF4-FFF2-40B4-BE49-F238E27FC236}">
                <a16:creationId xmlns:a16="http://schemas.microsoft.com/office/drawing/2014/main" id="{8B1DD166-1061-EF3D-366A-9390079158E3}"/>
              </a:ext>
            </a:extLst>
          </p:cNvPr>
          <p:cNvSpPr>
            <a:spLocks noGrp="1"/>
          </p:cNvSpPr>
          <p:nvPr>
            <p:ph type="sldNum" sz="quarter" idx="5"/>
          </p:nvPr>
        </p:nvSpPr>
        <p:spPr/>
        <p:txBody>
          <a:bodyPr/>
          <a:lstStyle/>
          <a:p>
            <a:fld id="{35E676A0-33B1-4B4B-B1AA-B0B917FCAA93}" type="slidenum">
              <a:rPr lang="en-US" smtClean="0"/>
              <a:t>6</a:t>
            </a:fld>
            <a:endParaRPr lang="en-US"/>
          </a:p>
        </p:txBody>
      </p:sp>
    </p:spTree>
    <p:extLst>
      <p:ext uri="{BB962C8B-B14F-4D97-AF65-F5344CB8AC3E}">
        <p14:creationId xmlns:p14="http://schemas.microsoft.com/office/powerpoint/2010/main" val="583872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E7AA0-6910-E05E-27B3-A8240E9897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60E746-5840-C0C1-3B44-5A7F55C978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CDB57C-11B4-1310-608C-2770A1695DD5}"/>
              </a:ext>
            </a:extLst>
          </p:cNvPr>
          <p:cNvSpPr>
            <a:spLocks noGrp="1"/>
          </p:cNvSpPr>
          <p:nvPr>
            <p:ph type="body" idx="1"/>
          </p:nvPr>
        </p:nvSpPr>
        <p:spPr/>
        <p:txBody>
          <a:bodyPr/>
          <a:lstStyle/>
          <a:p>
            <a:r>
              <a:rPr lang="en-US" dirty="0"/>
              <a:t>Now, back to our genome analysis pipeline… </a:t>
            </a:r>
          </a:p>
          <a:p>
            <a:endParaRPr lang="en-US" dirty="0"/>
          </a:p>
          <a:p>
            <a:r>
              <a:rPr lang="en-US" dirty="0"/>
              <a:t>Here it is important to note that these signals are noisy and they require costly AI models accompanied by expensive GPUs to produce highly accurate reads. </a:t>
            </a:r>
          </a:p>
          <a:p>
            <a:endParaRPr lang="en-CH" dirty="0"/>
          </a:p>
        </p:txBody>
      </p:sp>
      <p:sp>
        <p:nvSpPr>
          <p:cNvPr id="4" name="Slide Number Placeholder 3">
            <a:extLst>
              <a:ext uri="{FF2B5EF4-FFF2-40B4-BE49-F238E27FC236}">
                <a16:creationId xmlns:a16="http://schemas.microsoft.com/office/drawing/2014/main" id="{04C928D0-964C-7373-D35D-C625173ACDF9}"/>
              </a:ext>
            </a:extLst>
          </p:cNvPr>
          <p:cNvSpPr>
            <a:spLocks noGrp="1"/>
          </p:cNvSpPr>
          <p:nvPr>
            <p:ph type="sldNum" sz="quarter" idx="5"/>
          </p:nvPr>
        </p:nvSpPr>
        <p:spPr/>
        <p:txBody>
          <a:bodyPr/>
          <a:lstStyle/>
          <a:p>
            <a:fld id="{35E676A0-33B1-4B4B-B1AA-B0B917FCAA93}" type="slidenum">
              <a:rPr lang="en-US" smtClean="0"/>
              <a:t>7</a:t>
            </a:fld>
            <a:endParaRPr lang="en-US"/>
          </a:p>
        </p:txBody>
      </p:sp>
    </p:spTree>
    <p:extLst>
      <p:ext uri="{BB962C8B-B14F-4D97-AF65-F5344CB8AC3E}">
        <p14:creationId xmlns:p14="http://schemas.microsoft.com/office/powerpoint/2010/main" val="1604623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4C4C1-8573-AD49-2E46-EF7D9CF546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F410B5-D82B-A503-D203-AE6E33875D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DBAE04-06CB-ACF9-904C-2991453350F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can we manage without this expensive step for translation and directly map noisy raw signals to a reference?</a:t>
            </a:r>
            <a:endParaRPr lang="en-CH"/>
          </a:p>
          <a:p>
            <a:endParaRPr lang="en-CH" dirty="0"/>
          </a:p>
        </p:txBody>
      </p:sp>
      <p:sp>
        <p:nvSpPr>
          <p:cNvPr id="4" name="Slide Number Placeholder 3">
            <a:extLst>
              <a:ext uri="{FF2B5EF4-FFF2-40B4-BE49-F238E27FC236}">
                <a16:creationId xmlns:a16="http://schemas.microsoft.com/office/drawing/2014/main" id="{9E8D9AC2-7A4A-4E0F-158C-CD1FAC2EB5AF}"/>
              </a:ext>
            </a:extLst>
          </p:cNvPr>
          <p:cNvSpPr>
            <a:spLocks noGrp="1"/>
          </p:cNvSpPr>
          <p:nvPr>
            <p:ph type="sldNum" sz="quarter" idx="5"/>
          </p:nvPr>
        </p:nvSpPr>
        <p:spPr/>
        <p:txBody>
          <a:bodyPr/>
          <a:lstStyle/>
          <a:p>
            <a:fld id="{35E676A0-33B1-4B4B-B1AA-B0B917FCAA93}" type="slidenum">
              <a:rPr lang="en-US" smtClean="0"/>
              <a:t>8</a:t>
            </a:fld>
            <a:endParaRPr lang="en-US"/>
          </a:p>
        </p:txBody>
      </p:sp>
    </p:spTree>
    <p:extLst>
      <p:ext uri="{BB962C8B-B14F-4D97-AF65-F5344CB8AC3E}">
        <p14:creationId xmlns:p14="http://schemas.microsoft.com/office/powerpoint/2010/main" val="3409117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is exactly where raw signal analysis comes in.</a:t>
            </a:r>
          </a:p>
          <a:p>
            <a:endParaRPr lang="en-US" dirty="0"/>
          </a:p>
          <a:p>
            <a:r>
              <a:rPr lang="en-US" dirty="0"/>
              <a:t>We first have to encode the reference genome such that it is now comparable to raw signals. </a:t>
            </a:r>
          </a:p>
          <a:p>
            <a:endParaRPr lang="en-US" dirty="0"/>
          </a:p>
          <a:p>
            <a:r>
              <a:rPr lang="en-US" dirty="0"/>
              <a:t>Next we encode raw signals similarly and finally in the third step we match these representations that now look alike. </a:t>
            </a:r>
          </a:p>
          <a:p>
            <a:endParaRPr lang="en-US" dirty="0"/>
          </a:p>
        </p:txBody>
      </p:sp>
      <p:sp>
        <p:nvSpPr>
          <p:cNvPr id="4" name="Slide Number Placeholder 3"/>
          <p:cNvSpPr>
            <a:spLocks noGrp="1"/>
          </p:cNvSpPr>
          <p:nvPr>
            <p:ph type="sldNum" sz="quarter" idx="5"/>
          </p:nvPr>
        </p:nvSpPr>
        <p:spPr/>
        <p:txBody>
          <a:bodyPr/>
          <a:lstStyle/>
          <a:p>
            <a:fld id="{35E676A0-33B1-4B4B-B1AA-B0B917FCAA93}" type="slidenum">
              <a:rPr lang="en-US" smtClean="0"/>
              <a:t>9</a:t>
            </a:fld>
            <a:endParaRPr lang="en-US"/>
          </a:p>
        </p:txBody>
      </p:sp>
    </p:spTree>
    <p:extLst>
      <p:ext uri="{BB962C8B-B14F-4D97-AF65-F5344CB8AC3E}">
        <p14:creationId xmlns:p14="http://schemas.microsoft.com/office/powerpoint/2010/main" val="2623917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92601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82950"/>
          </a:xfrm>
          <a:prstGeom prst="rect">
            <a:avLst/>
          </a:prstGeom>
          <a:solidFill>
            <a:schemeClr val="bg1">
              <a:lumMod val="95000"/>
            </a:schemeClr>
          </a:solidFill>
        </p:spPr>
        <p:txBody>
          <a:bodyPr anchor="ctr"/>
          <a:lstStyle>
            <a:lvl1pPr>
              <a:lnSpc>
                <a:spcPct val="100000"/>
              </a:lnSpc>
              <a:spcAft>
                <a:spcPts val="600"/>
              </a:spcAft>
              <a:defRPr sz="3600" b="1">
                <a:solidFill>
                  <a:srgbClr val="06436E"/>
                </a:solidFill>
                <a:latin typeface="Corbel" panose="020B0503020204020204" pitchFamily="34" charset="0"/>
              </a:defRPr>
            </a:lvl1pPr>
          </a:lstStyle>
          <a:p>
            <a:r>
              <a:rPr lang="en-US" dirty="0"/>
              <a:t>Click to edit Master title style</a:t>
            </a:r>
          </a:p>
        </p:txBody>
      </p:sp>
      <p:sp>
        <p:nvSpPr>
          <p:cNvPr id="3" name="Content Placeholder 2"/>
          <p:cNvSpPr>
            <a:spLocks noGrp="1"/>
          </p:cNvSpPr>
          <p:nvPr>
            <p:ph idx="1"/>
          </p:nvPr>
        </p:nvSpPr>
        <p:spPr>
          <a:xfrm>
            <a:off x="189560" y="1028434"/>
            <a:ext cx="8798061" cy="5377521"/>
          </a:xfrm>
          <a:prstGeom prst="rect">
            <a:avLst/>
          </a:prstGeom>
        </p:spPr>
        <p:txBody>
          <a:bodyPr/>
          <a:lstStyle>
            <a:lvl1pPr marL="187200" indent="-187200">
              <a:buClr>
                <a:schemeClr val="tx1"/>
              </a:buClr>
              <a:tabLst/>
              <a:defRPr sz="2800">
                <a:latin typeface="Corbel" panose="020B0503020204020204" pitchFamily="34" charset="0"/>
              </a:defRPr>
            </a:lvl1pPr>
            <a:lvl2pPr marL="311150" indent="-187200">
              <a:buFont typeface="Cambria" panose="02040503050406030204" pitchFamily="18" charset="0"/>
              <a:buChar char="-"/>
              <a:tabLst/>
              <a:defRPr sz="2400">
                <a:latin typeface="Corbel" panose="020B0503020204020204" pitchFamily="34" charset="0"/>
              </a:defRPr>
            </a:lvl2pPr>
            <a:lvl3pPr marL="533400" indent="-187200">
              <a:buClr>
                <a:schemeClr val="tx1"/>
              </a:buClr>
              <a:tabLst/>
              <a:defRPr sz="2400">
                <a:latin typeface="Corbel" panose="020B0503020204020204" pitchFamily="34" charset="0"/>
              </a:defRPr>
            </a:lvl3pPr>
            <a:lvl4pPr indent="-187200">
              <a:defRPr sz="2400">
                <a:latin typeface="Corbel" panose="020B0503020204020204" pitchFamily="34" charset="0"/>
              </a:defRPr>
            </a:lvl4pPr>
            <a:lvl5pPr indent="-187200">
              <a:defRPr sz="2400">
                <a:latin typeface="Corbel" panose="020B05030202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D2B188-1D62-4FCA-8363-938AD4629BBB}" type="slidenum">
              <a:rPr lang="en-US" smtClean="0">
                <a:latin typeface="+mn-lt"/>
              </a:rPr>
              <a:pPr/>
              <a:t>‹#›</a:t>
            </a:fld>
            <a:endParaRPr lang="en-US" dirty="0">
              <a:latin typeface="+mn-lt"/>
            </a:endParaRPr>
          </a:p>
        </p:txBody>
      </p:sp>
      <p:pic>
        <p:nvPicPr>
          <p:cNvPr id="9" name="Picture 8" descr="safari.png"/>
          <p:cNvPicPr>
            <a:picLocks noChangeAspect="1"/>
          </p:cNvPicPr>
          <p:nvPr userDrawn="1"/>
        </p:nvPicPr>
        <p:blipFill>
          <a:blip r:embed="rId2" cstate="print"/>
          <a:stretch>
            <a:fillRect/>
          </a:stretch>
        </p:blipFill>
        <p:spPr>
          <a:xfrm>
            <a:off x="189560" y="6413144"/>
            <a:ext cx="1080120" cy="312522"/>
          </a:xfrm>
          <a:prstGeom prst="rect">
            <a:avLst/>
          </a:prstGeom>
        </p:spPr>
      </p:pic>
      <p:cxnSp>
        <p:nvCxnSpPr>
          <p:cNvPr id="5" name="Straight Connector 4">
            <a:extLst>
              <a:ext uri="{FF2B5EF4-FFF2-40B4-BE49-F238E27FC236}">
                <a16:creationId xmlns:a16="http://schemas.microsoft.com/office/drawing/2014/main" id="{3C606EE2-43C6-804A-8B76-A8A2C6424C76}"/>
              </a:ext>
            </a:extLst>
          </p:cNvPr>
          <p:cNvCxnSpPr/>
          <p:nvPr userDrawn="1"/>
        </p:nvCxnSpPr>
        <p:spPr>
          <a:xfrm>
            <a:off x="0" y="790141"/>
            <a:ext cx="9144000"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47637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709790"/>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7.gif"/><Relationship Id="rId7"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2.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8.sv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4.svg"/></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6.sv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4.emf"/><Relationship Id="rId4" Type="http://schemas.openxmlformats.org/officeDocument/2006/relationships/image" Target="../media/image3.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svg"/></Relationships>
</file>

<file path=ppt/slides/_rels/slide37.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34.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hart" Target="../charts/chart1.xml"/><Relationship Id="rId7" Type="http://schemas.openxmlformats.org/officeDocument/2006/relationships/image" Target="../media/image17.png"/><Relationship Id="rId12"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11" Type="http://schemas.microsoft.com/office/2007/relationships/hdphoto" Target="../media/hdphoto3.wdp"/><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svg"/><Relationship Id="rId11" Type="http://schemas.openxmlformats.org/officeDocument/2006/relationships/image" Target="../media/image29.sv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23.gif"/><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itle 1"/>
          <p:cNvSpPr txBox="1">
            <a:spLocks/>
          </p:cNvSpPr>
          <p:nvPr/>
        </p:nvSpPr>
        <p:spPr>
          <a:xfrm>
            <a:off x="0" y="927"/>
            <a:ext cx="9144000" cy="3361627"/>
          </a:xfrm>
          <a:prstGeom prst="rect">
            <a:avLst/>
          </a:prstGeom>
          <a:solidFill>
            <a:srgbClr val="06436E"/>
          </a:solidFill>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6600" b="1" i="0" u="none" strike="noStrike" kern="1200" cap="none" spc="0" normalizeH="0" baseline="0" noProof="0">
              <a:ln>
                <a:noFill/>
              </a:ln>
              <a:solidFill>
                <a:srgbClr val="70AD47"/>
              </a:solidFill>
              <a:effectLst/>
              <a:uLnTx/>
              <a:uFillTx/>
              <a:latin typeface="Calibri Light" panose="020F0302020204030204"/>
              <a:ea typeface="+mj-ea"/>
              <a:cs typeface="+mj-cs"/>
            </a:endParaRPr>
          </a:p>
        </p:txBody>
      </p:sp>
      <p:sp>
        <p:nvSpPr>
          <p:cNvPr id="102" name="Title 1"/>
          <p:cNvSpPr>
            <a:spLocks noGrp="1"/>
          </p:cNvSpPr>
          <p:nvPr>
            <p:ph type="ctrTitle" idx="4294967295"/>
          </p:nvPr>
        </p:nvSpPr>
        <p:spPr>
          <a:xfrm>
            <a:off x="0" y="186531"/>
            <a:ext cx="9144000" cy="2901446"/>
          </a:xfrm>
          <a:prstGeom prst="rect">
            <a:avLst/>
          </a:prstGeom>
          <a:solidFill>
            <a:srgbClr val="06436E"/>
          </a:solidFill>
        </p:spPr>
        <p:txBody>
          <a:bodyPr anchor="ctr">
            <a:noAutofit/>
          </a:bodyPr>
          <a:lstStyle/>
          <a:p>
            <a:pPr algn="ctr">
              <a:lnSpc>
                <a:spcPct val="130000"/>
              </a:lnSpc>
            </a:pPr>
            <a:r>
              <a:rPr lang="en-US" sz="5400" b="1" dirty="0" err="1">
                <a:solidFill>
                  <a:srgbClr val="F5D8B0"/>
                </a:solidFill>
                <a:latin typeface="Corbel" panose="020B0503020204020204" pitchFamily="34" charset="0"/>
                <a:ea typeface="Verdana" panose="020B0604030504040204" pitchFamily="34" charset="0"/>
                <a:cs typeface="Verdana" panose="020B0604030504040204" pitchFamily="34" charset="0"/>
              </a:rPr>
              <a:t>RawBench</a:t>
            </a:r>
            <a:r>
              <a:rPr lang="en-US" b="1" dirty="0">
                <a:solidFill>
                  <a:srgbClr val="FFFFFF"/>
                </a:solidFill>
                <a:latin typeface="Corbel" panose="020B0503020204020204" pitchFamily="34" charset="0"/>
                <a:ea typeface="Verdana" panose="020B0604030504040204" pitchFamily="34" charset="0"/>
                <a:cs typeface="Verdana" panose="020B0604030504040204" pitchFamily="34" charset="0"/>
              </a:rPr>
              <a:t> </a:t>
            </a:r>
            <a:br>
              <a:rPr lang="en-US" sz="3600" b="1" dirty="0">
                <a:solidFill>
                  <a:srgbClr val="FFFFFF"/>
                </a:solidFill>
                <a:latin typeface="Corbel" panose="020B0503020204020204" pitchFamily="34" charset="0"/>
                <a:ea typeface="Verdana" panose="020B0604030504040204" pitchFamily="34" charset="0"/>
                <a:cs typeface="Verdana" panose="020B0604030504040204" pitchFamily="34" charset="0"/>
              </a:rPr>
            </a:br>
            <a:r>
              <a:rPr lang="en-US" sz="3100" b="1" dirty="0">
                <a:solidFill>
                  <a:srgbClr val="FFFFFF"/>
                </a:solidFill>
                <a:latin typeface="Corbel" panose="020B0503020204020204" pitchFamily="34" charset="0"/>
                <a:ea typeface="Verdana" panose="020B0604030504040204" pitchFamily="34" charset="0"/>
                <a:cs typeface="Verdana" panose="020B0604030504040204" pitchFamily="34" charset="0"/>
              </a:rPr>
              <a:t>A Comprehensive Benchmarking Framework</a:t>
            </a:r>
            <a:br>
              <a:rPr lang="en-US" sz="3100" b="1" dirty="0">
                <a:solidFill>
                  <a:srgbClr val="FFFFFF"/>
                </a:solidFill>
                <a:latin typeface="Corbel" panose="020B0503020204020204" pitchFamily="34" charset="0"/>
                <a:ea typeface="Verdana" panose="020B0604030504040204" pitchFamily="34" charset="0"/>
                <a:cs typeface="Verdana" panose="020B0604030504040204" pitchFamily="34" charset="0"/>
              </a:rPr>
            </a:br>
            <a:r>
              <a:rPr lang="en-US" sz="3100" b="1" dirty="0">
                <a:solidFill>
                  <a:srgbClr val="FFFFFF"/>
                </a:solidFill>
                <a:latin typeface="Corbel" panose="020B0503020204020204" pitchFamily="34" charset="0"/>
                <a:ea typeface="Verdana" panose="020B0604030504040204" pitchFamily="34" charset="0"/>
                <a:cs typeface="Verdana" panose="020B0604030504040204" pitchFamily="34" charset="0"/>
              </a:rPr>
              <a:t>for Raw Nanopore Signal Analysis Techniques</a:t>
            </a:r>
            <a:endParaRPr lang="en-US" sz="3100" b="1" dirty="0">
              <a:solidFill>
                <a:schemeClr val="accent4">
                  <a:lumMod val="20000"/>
                  <a:lumOff val="80000"/>
                </a:schemeClr>
              </a:solidFill>
              <a:latin typeface="Corbel" panose="020B0503020204020204" pitchFamily="34" charset="0"/>
              <a:ea typeface="Verdana" panose="020B0604030504040204" pitchFamily="34" charset="0"/>
              <a:cs typeface="Verdana" panose="020B0604030504040204" pitchFamily="34" charset="0"/>
            </a:endParaRPr>
          </a:p>
        </p:txBody>
      </p:sp>
      <p:pic>
        <p:nvPicPr>
          <p:cNvPr id="3" name="Graphic 2">
            <a:extLst>
              <a:ext uri="{FF2B5EF4-FFF2-40B4-BE49-F238E27FC236}">
                <a16:creationId xmlns:a16="http://schemas.microsoft.com/office/drawing/2014/main" id="{B7C26073-8D20-48E5-9751-3761552F8C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51350" y="5913304"/>
            <a:ext cx="2275512" cy="437765"/>
          </a:xfrm>
          <a:prstGeom prst="rect">
            <a:avLst/>
          </a:prstGeom>
        </p:spPr>
      </p:pic>
      <p:pic>
        <p:nvPicPr>
          <p:cNvPr id="10" name="Picture 9">
            <a:extLst>
              <a:ext uri="{FF2B5EF4-FFF2-40B4-BE49-F238E27FC236}">
                <a16:creationId xmlns:a16="http://schemas.microsoft.com/office/drawing/2014/main" id="{3F493808-1C51-9F45-A6ED-874599368E75}"/>
              </a:ext>
            </a:extLst>
          </p:cNvPr>
          <p:cNvPicPr>
            <a:picLocks noChangeAspect="1"/>
          </p:cNvPicPr>
          <p:nvPr userDrawn="1"/>
        </p:nvPicPr>
        <p:blipFill rotWithShape="1">
          <a:blip r:embed="rId5"/>
          <a:srcRect l="11820" t="33599" r="12247" b="30996"/>
          <a:stretch/>
        </p:blipFill>
        <p:spPr>
          <a:xfrm>
            <a:off x="449895" y="5924225"/>
            <a:ext cx="2417553" cy="415925"/>
          </a:xfrm>
          <a:prstGeom prst="rect">
            <a:avLst/>
          </a:prstGeom>
        </p:spPr>
      </p:pic>
      <p:sp>
        <p:nvSpPr>
          <p:cNvPr id="9" name="Google Shape;44;p1">
            <a:extLst>
              <a:ext uri="{FF2B5EF4-FFF2-40B4-BE49-F238E27FC236}">
                <a16:creationId xmlns:a16="http://schemas.microsoft.com/office/drawing/2014/main" id="{44A5A138-A403-CC4B-84E3-EF3FDDE6BF88}"/>
              </a:ext>
            </a:extLst>
          </p:cNvPr>
          <p:cNvSpPr txBox="1"/>
          <p:nvPr/>
        </p:nvSpPr>
        <p:spPr>
          <a:xfrm>
            <a:off x="0" y="3889023"/>
            <a:ext cx="9144000" cy="41581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400"/>
              <a:buFont typeface="Arial"/>
              <a:buNone/>
            </a:pPr>
            <a:r>
              <a:rPr lang="en-US" sz="2800" b="1" dirty="0">
                <a:solidFill>
                  <a:schemeClr val="dk1"/>
                </a:solidFill>
                <a:latin typeface="Corbel" panose="020B0503020204020204" pitchFamily="34" charset="0"/>
                <a:sym typeface="Quattrocento Sans"/>
              </a:rPr>
              <a:t>Furkan Eris</a:t>
            </a:r>
            <a:endParaRPr sz="2800" dirty="0">
              <a:latin typeface="Corbel" panose="020B0503020204020204" pitchFamily="34" charset="0"/>
            </a:endParaRPr>
          </a:p>
        </p:txBody>
      </p:sp>
      <p:sp>
        <p:nvSpPr>
          <p:cNvPr id="14" name="Subtitle 2">
            <a:extLst>
              <a:ext uri="{FF2B5EF4-FFF2-40B4-BE49-F238E27FC236}">
                <a16:creationId xmlns:a16="http://schemas.microsoft.com/office/drawing/2014/main" id="{7CD7E2FE-EE8D-054F-91DA-15638DC6EEC8}"/>
              </a:ext>
            </a:extLst>
          </p:cNvPr>
          <p:cNvSpPr txBox="1">
            <a:spLocks/>
          </p:cNvSpPr>
          <p:nvPr/>
        </p:nvSpPr>
        <p:spPr>
          <a:xfrm>
            <a:off x="0" y="4527856"/>
            <a:ext cx="9144000" cy="434201"/>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latin typeface="Corbel" panose="020B0503020204020204" pitchFamily="34" charset="0"/>
                <a:cs typeface="Cambria"/>
              </a:rPr>
              <a:t>Ulysse McConnell     Can Firtina      Onur Mutlu</a:t>
            </a:r>
          </a:p>
        </p:txBody>
      </p:sp>
      <p:pic>
        <p:nvPicPr>
          <p:cNvPr id="2" name="Picture 2">
            <a:extLst>
              <a:ext uri="{FF2B5EF4-FFF2-40B4-BE49-F238E27FC236}">
                <a16:creationId xmlns:a16="http://schemas.microsoft.com/office/drawing/2014/main" id="{7C2CA5E4-642E-9298-3693-76CB0C7F1AE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0764" y="5680495"/>
            <a:ext cx="2583340" cy="862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449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03D6C-656B-9F36-4D35-78337BD1FA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955061-24CB-0162-0C7A-17E5053CEEB3}"/>
              </a:ext>
            </a:extLst>
          </p:cNvPr>
          <p:cNvSpPr>
            <a:spLocks noGrp="1"/>
          </p:cNvSpPr>
          <p:nvPr>
            <p:ph type="title"/>
          </p:nvPr>
        </p:nvSpPr>
        <p:spPr/>
        <p:txBody>
          <a:bodyPr/>
          <a:lstStyle/>
          <a:p>
            <a:r>
              <a:rPr lang="en-CH" dirty="0"/>
              <a:t>Outline</a:t>
            </a:r>
          </a:p>
        </p:txBody>
      </p:sp>
      <p:sp>
        <p:nvSpPr>
          <p:cNvPr id="4" name="Rectangle 3">
            <a:extLst>
              <a:ext uri="{FF2B5EF4-FFF2-40B4-BE49-F238E27FC236}">
                <a16:creationId xmlns:a16="http://schemas.microsoft.com/office/drawing/2014/main" id="{5884F888-C7E5-4470-1CC4-F9DA11B49577}"/>
              </a:ext>
            </a:extLst>
          </p:cNvPr>
          <p:cNvSpPr/>
          <p:nvPr/>
        </p:nvSpPr>
        <p:spPr>
          <a:xfrm>
            <a:off x="259022" y="5446779"/>
            <a:ext cx="8672264" cy="87633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orbel" panose="020B0503020204020204" pitchFamily="34" charset="0"/>
              </a:rPr>
              <a:t>Conclusion</a:t>
            </a:r>
          </a:p>
        </p:txBody>
      </p:sp>
      <p:sp>
        <p:nvSpPr>
          <p:cNvPr id="5" name="Rectangle 4">
            <a:extLst>
              <a:ext uri="{FF2B5EF4-FFF2-40B4-BE49-F238E27FC236}">
                <a16:creationId xmlns:a16="http://schemas.microsoft.com/office/drawing/2014/main" id="{E02B2286-88D9-C8F5-8BFE-42CC077AFC2D}"/>
              </a:ext>
            </a:extLst>
          </p:cNvPr>
          <p:cNvSpPr/>
          <p:nvPr/>
        </p:nvSpPr>
        <p:spPr>
          <a:xfrm>
            <a:off x="259022" y="1069361"/>
            <a:ext cx="8672264" cy="87633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orbel" panose="020B0503020204020204" pitchFamily="34" charset="0"/>
              </a:rPr>
              <a:t>Background</a:t>
            </a:r>
          </a:p>
        </p:txBody>
      </p:sp>
      <p:sp>
        <p:nvSpPr>
          <p:cNvPr id="6" name="Rectangle 5">
            <a:extLst>
              <a:ext uri="{FF2B5EF4-FFF2-40B4-BE49-F238E27FC236}">
                <a16:creationId xmlns:a16="http://schemas.microsoft.com/office/drawing/2014/main" id="{649ADEE4-3F14-3E0B-18C0-5CC97D961B09}"/>
              </a:ext>
            </a:extLst>
          </p:cNvPr>
          <p:cNvSpPr/>
          <p:nvPr/>
        </p:nvSpPr>
        <p:spPr>
          <a:xfrm>
            <a:off x="259022" y="2163716"/>
            <a:ext cx="8672264" cy="876337"/>
          </a:xfrm>
          <a:prstGeom prst="rect">
            <a:avLst/>
          </a:prstGeom>
          <a:solidFill>
            <a:srgbClr val="064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orbel" panose="020B0503020204020204" pitchFamily="34" charset="0"/>
              </a:rPr>
              <a:t>Motivation and Goal</a:t>
            </a:r>
          </a:p>
        </p:txBody>
      </p:sp>
      <p:sp>
        <p:nvSpPr>
          <p:cNvPr id="7" name="Rectangle 6">
            <a:extLst>
              <a:ext uri="{FF2B5EF4-FFF2-40B4-BE49-F238E27FC236}">
                <a16:creationId xmlns:a16="http://schemas.microsoft.com/office/drawing/2014/main" id="{AD0C12C5-BE49-86A4-1A87-EE6C680C2E37}"/>
              </a:ext>
            </a:extLst>
          </p:cNvPr>
          <p:cNvSpPr/>
          <p:nvPr/>
        </p:nvSpPr>
        <p:spPr>
          <a:xfrm>
            <a:off x="259022" y="3258071"/>
            <a:ext cx="8672264" cy="87633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latin typeface="Corbel" panose="020B0503020204020204" pitchFamily="34" charset="0"/>
              </a:rPr>
              <a:t>RawBench</a:t>
            </a:r>
            <a:endParaRPr lang="en-US" sz="3200" dirty="0">
              <a:latin typeface="Corbel" panose="020B0503020204020204" pitchFamily="34" charset="0"/>
            </a:endParaRPr>
          </a:p>
        </p:txBody>
      </p:sp>
      <p:sp>
        <p:nvSpPr>
          <p:cNvPr id="8" name="Rectangle 7">
            <a:extLst>
              <a:ext uri="{FF2B5EF4-FFF2-40B4-BE49-F238E27FC236}">
                <a16:creationId xmlns:a16="http://schemas.microsoft.com/office/drawing/2014/main" id="{00F04DED-CE92-629B-F842-77688E38C247}"/>
              </a:ext>
            </a:extLst>
          </p:cNvPr>
          <p:cNvSpPr/>
          <p:nvPr/>
        </p:nvSpPr>
        <p:spPr>
          <a:xfrm>
            <a:off x="259022" y="4352426"/>
            <a:ext cx="8672264" cy="87633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orbel" panose="020B0503020204020204" pitchFamily="34" charset="0"/>
              </a:rPr>
              <a:t>Evaluation</a:t>
            </a:r>
          </a:p>
        </p:txBody>
      </p:sp>
    </p:spTree>
    <p:extLst>
      <p:ext uri="{BB962C8B-B14F-4D97-AF65-F5344CB8AC3E}">
        <p14:creationId xmlns:p14="http://schemas.microsoft.com/office/powerpoint/2010/main" val="2299131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45068-134A-804A-F66F-F0DD829149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144A59-195F-CD5D-6358-C91A4C89E68B}"/>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AD1FFDBE-A852-FBC4-690E-E80997C4A715}"/>
              </a:ext>
            </a:extLst>
          </p:cNvPr>
          <p:cNvSpPr>
            <a:spLocks noGrp="1"/>
          </p:cNvSpPr>
          <p:nvPr>
            <p:ph idx="1"/>
          </p:nvPr>
        </p:nvSpPr>
        <p:spPr>
          <a:xfrm>
            <a:off x="833376" y="2561381"/>
            <a:ext cx="8079778" cy="646331"/>
          </a:xfrm>
        </p:spPr>
        <p:txBody>
          <a:bodyPr wrap="square">
            <a:spAutoFit/>
          </a:bodyPr>
          <a:lstStyle/>
          <a:p>
            <a:pPr marL="0" indent="0">
              <a:buNone/>
            </a:pPr>
            <a:r>
              <a:rPr lang="en-US" sz="2000" b="1" dirty="0">
                <a:ea typeface="Tahoma" panose="020B0604030504040204" pitchFamily="34" charset="0"/>
                <a:cs typeface="Tahoma" panose="020B0604030504040204" pitchFamily="34" charset="0"/>
              </a:rPr>
              <a:t>Existing benchmarking frameworks overlook RSA</a:t>
            </a:r>
            <a:br>
              <a:rPr lang="en-US" sz="2000" b="1" dirty="0">
                <a:ea typeface="Tahoma" panose="020B0604030504040204" pitchFamily="34" charset="0"/>
                <a:cs typeface="Tahoma" panose="020B0604030504040204" pitchFamily="34" charset="0"/>
              </a:rPr>
            </a:br>
            <a:r>
              <a:rPr lang="en-US" sz="2000" dirty="0">
                <a:ea typeface="Tahoma" panose="020B0604030504040204" pitchFamily="34" charset="0"/>
                <a:cs typeface="Tahoma" panose="020B0604030504040204" pitchFamily="34" charset="0"/>
              </a:rPr>
              <a:t>RSA techniques differ in quality, speed and resource usage</a:t>
            </a:r>
          </a:p>
        </p:txBody>
      </p:sp>
      <p:sp>
        <p:nvSpPr>
          <p:cNvPr id="7" name="Content Placeholder 2">
            <a:extLst>
              <a:ext uri="{FF2B5EF4-FFF2-40B4-BE49-F238E27FC236}">
                <a16:creationId xmlns:a16="http://schemas.microsoft.com/office/drawing/2014/main" id="{1EB27E31-48D0-4296-D949-546AD52432DC}"/>
              </a:ext>
            </a:extLst>
          </p:cNvPr>
          <p:cNvSpPr txBox="1">
            <a:spLocks/>
          </p:cNvSpPr>
          <p:nvPr/>
        </p:nvSpPr>
        <p:spPr>
          <a:xfrm>
            <a:off x="833376" y="1302513"/>
            <a:ext cx="8079778" cy="646331"/>
          </a:xfrm>
          <a:prstGeom prst="rect">
            <a:avLst/>
          </a:prstGeom>
        </p:spPr>
        <p:txBody>
          <a:bodyPr>
            <a:spAutoFit/>
          </a:bodyPr>
          <a:lstStyle>
            <a:lvl1pPr marL="187200" indent="-187200" algn="l" defTabSz="914400" rtl="0" eaLnBrk="1" latinLnBrk="0" hangingPunct="1">
              <a:lnSpc>
                <a:spcPct val="90000"/>
              </a:lnSpc>
              <a:spcBef>
                <a:spcPts val="1000"/>
              </a:spcBef>
              <a:buClr>
                <a:schemeClr val="tx1"/>
              </a:buClr>
              <a:buFont typeface="Arial" panose="020B0604020202020204" pitchFamily="34" charset="0"/>
              <a:buChar char="•"/>
              <a:tabLst/>
              <a:defRPr sz="2800" kern="1200">
                <a:solidFill>
                  <a:schemeClr val="tx1"/>
                </a:solidFill>
                <a:latin typeface="Corbel" panose="020B0503020204020204" pitchFamily="34" charset="0"/>
                <a:ea typeface="+mn-ea"/>
                <a:cs typeface="+mn-cs"/>
              </a:defRPr>
            </a:lvl1pPr>
            <a:lvl2pPr marL="311150" indent="-187200" algn="l" defTabSz="914400" rtl="0" eaLnBrk="1" latinLnBrk="0" hangingPunct="1">
              <a:lnSpc>
                <a:spcPct val="90000"/>
              </a:lnSpc>
              <a:spcBef>
                <a:spcPts val="500"/>
              </a:spcBef>
              <a:buFont typeface="Cambria" panose="02040503050406030204" pitchFamily="18" charset="0"/>
              <a:buChar char="-"/>
              <a:tabLst/>
              <a:defRPr sz="2400" kern="1200">
                <a:solidFill>
                  <a:schemeClr val="tx1"/>
                </a:solidFill>
                <a:latin typeface="Corbel" panose="020B0503020204020204" pitchFamily="34" charset="0"/>
                <a:ea typeface="+mn-ea"/>
                <a:cs typeface="+mn-cs"/>
              </a:defRPr>
            </a:lvl2pPr>
            <a:lvl3pPr marL="533400" indent="-187200" algn="l" defTabSz="914400" rtl="0" eaLnBrk="1" latinLnBrk="0" hangingPunct="1">
              <a:lnSpc>
                <a:spcPct val="90000"/>
              </a:lnSpc>
              <a:spcBef>
                <a:spcPts val="500"/>
              </a:spcBef>
              <a:buClr>
                <a:schemeClr val="tx1"/>
              </a:buClr>
              <a:buFont typeface="Arial" panose="020B0604020202020204" pitchFamily="34" charset="0"/>
              <a:buChar char="•"/>
              <a:tabLst/>
              <a:defRPr sz="2400" kern="1200">
                <a:solidFill>
                  <a:schemeClr val="tx1"/>
                </a:solidFill>
                <a:latin typeface="Corbel" panose="020B0503020204020204" pitchFamily="34" charset="0"/>
                <a:ea typeface="+mn-ea"/>
                <a:cs typeface="+mn-cs"/>
              </a:defRPr>
            </a:lvl3pPr>
            <a:lvl4pPr marL="16002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4pPr>
            <a:lvl5pPr marL="20574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t>Traditional pipelines struggle with increasing real-time requirements</a:t>
            </a:r>
            <a:br>
              <a:rPr lang="en-GB" sz="2000" b="1" dirty="0"/>
            </a:br>
            <a:r>
              <a:rPr lang="en-GB" sz="2000" dirty="0"/>
              <a:t>RSA techniques emerged as competitive alternatives</a:t>
            </a:r>
          </a:p>
        </p:txBody>
      </p:sp>
      <p:sp>
        <p:nvSpPr>
          <p:cNvPr id="8" name="Content Placeholder 2">
            <a:extLst>
              <a:ext uri="{FF2B5EF4-FFF2-40B4-BE49-F238E27FC236}">
                <a16:creationId xmlns:a16="http://schemas.microsoft.com/office/drawing/2014/main" id="{CB375B69-8276-505A-A854-8398A7C2F571}"/>
              </a:ext>
            </a:extLst>
          </p:cNvPr>
          <p:cNvSpPr txBox="1">
            <a:spLocks/>
          </p:cNvSpPr>
          <p:nvPr/>
        </p:nvSpPr>
        <p:spPr>
          <a:xfrm>
            <a:off x="821523" y="3697552"/>
            <a:ext cx="8079778" cy="646331"/>
          </a:xfrm>
          <a:prstGeom prst="rect">
            <a:avLst/>
          </a:prstGeom>
        </p:spPr>
        <p:txBody>
          <a:bodyPr>
            <a:spAutoFit/>
          </a:bodyPr>
          <a:lstStyle>
            <a:lvl1pPr marL="187200" indent="-187200" algn="l" defTabSz="914400" rtl="0" eaLnBrk="1" latinLnBrk="0" hangingPunct="1">
              <a:lnSpc>
                <a:spcPct val="90000"/>
              </a:lnSpc>
              <a:spcBef>
                <a:spcPts val="1000"/>
              </a:spcBef>
              <a:buClr>
                <a:schemeClr val="tx1"/>
              </a:buClr>
              <a:buFont typeface="Arial" panose="020B0604020202020204" pitchFamily="34" charset="0"/>
              <a:buChar char="•"/>
              <a:tabLst/>
              <a:defRPr sz="2800" kern="1200">
                <a:solidFill>
                  <a:schemeClr val="tx1"/>
                </a:solidFill>
                <a:latin typeface="Corbel" panose="020B0503020204020204" pitchFamily="34" charset="0"/>
                <a:ea typeface="+mn-ea"/>
                <a:cs typeface="+mn-cs"/>
              </a:defRPr>
            </a:lvl1pPr>
            <a:lvl2pPr marL="311150" indent="-187200" algn="l" defTabSz="914400" rtl="0" eaLnBrk="1" latinLnBrk="0" hangingPunct="1">
              <a:lnSpc>
                <a:spcPct val="90000"/>
              </a:lnSpc>
              <a:spcBef>
                <a:spcPts val="500"/>
              </a:spcBef>
              <a:buFont typeface="Cambria" panose="02040503050406030204" pitchFamily="18" charset="0"/>
              <a:buChar char="-"/>
              <a:tabLst/>
              <a:defRPr sz="2400" kern="1200">
                <a:solidFill>
                  <a:schemeClr val="tx1"/>
                </a:solidFill>
                <a:latin typeface="Corbel" panose="020B0503020204020204" pitchFamily="34" charset="0"/>
                <a:ea typeface="+mn-ea"/>
                <a:cs typeface="+mn-cs"/>
              </a:defRPr>
            </a:lvl2pPr>
            <a:lvl3pPr marL="533400" indent="-187200" algn="l" defTabSz="914400" rtl="0" eaLnBrk="1" latinLnBrk="0" hangingPunct="1">
              <a:lnSpc>
                <a:spcPct val="90000"/>
              </a:lnSpc>
              <a:spcBef>
                <a:spcPts val="500"/>
              </a:spcBef>
              <a:buClr>
                <a:schemeClr val="tx1"/>
              </a:buClr>
              <a:buFont typeface="Arial" panose="020B0604020202020204" pitchFamily="34" charset="0"/>
              <a:buChar char="•"/>
              <a:tabLst/>
              <a:defRPr sz="2400" kern="1200">
                <a:solidFill>
                  <a:schemeClr val="tx1"/>
                </a:solidFill>
                <a:latin typeface="Corbel" panose="020B0503020204020204" pitchFamily="34" charset="0"/>
                <a:ea typeface="+mn-ea"/>
                <a:cs typeface="+mn-cs"/>
              </a:defRPr>
            </a:lvl3pPr>
            <a:lvl4pPr marL="16002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4pPr>
            <a:lvl5pPr marL="20574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ea typeface="Tahoma" panose="020B0604030504040204" pitchFamily="34" charset="0"/>
                <a:cs typeface="Tahoma" panose="020B0604030504040204" pitchFamily="34" charset="0"/>
              </a:rPr>
              <a:t>There is a critical need for fair and extensive comparison of emerging RSA techniques </a:t>
            </a:r>
          </a:p>
        </p:txBody>
      </p:sp>
      <p:sp>
        <p:nvSpPr>
          <p:cNvPr id="9" name="Content Placeholder 2">
            <a:extLst>
              <a:ext uri="{FF2B5EF4-FFF2-40B4-BE49-F238E27FC236}">
                <a16:creationId xmlns:a16="http://schemas.microsoft.com/office/drawing/2014/main" id="{9840F663-6494-6B92-4ABE-446754CBD659}"/>
              </a:ext>
            </a:extLst>
          </p:cNvPr>
          <p:cNvSpPr txBox="1">
            <a:spLocks/>
          </p:cNvSpPr>
          <p:nvPr/>
        </p:nvSpPr>
        <p:spPr>
          <a:xfrm>
            <a:off x="833376" y="4833723"/>
            <a:ext cx="8079778" cy="646331"/>
          </a:xfrm>
          <a:prstGeom prst="rect">
            <a:avLst/>
          </a:prstGeom>
        </p:spPr>
        <p:txBody>
          <a:bodyPr>
            <a:spAutoFit/>
          </a:bodyPr>
          <a:lstStyle>
            <a:lvl1pPr marL="187200" indent="-187200" algn="l" defTabSz="914400" rtl="0" eaLnBrk="1" latinLnBrk="0" hangingPunct="1">
              <a:lnSpc>
                <a:spcPct val="90000"/>
              </a:lnSpc>
              <a:spcBef>
                <a:spcPts val="1000"/>
              </a:spcBef>
              <a:buClr>
                <a:schemeClr val="tx1"/>
              </a:buClr>
              <a:buFont typeface="Arial" panose="020B0604020202020204" pitchFamily="34" charset="0"/>
              <a:buChar char="•"/>
              <a:tabLst/>
              <a:defRPr sz="2800" kern="1200">
                <a:solidFill>
                  <a:schemeClr val="tx1"/>
                </a:solidFill>
                <a:latin typeface="Corbel" panose="020B0503020204020204" pitchFamily="34" charset="0"/>
                <a:ea typeface="+mn-ea"/>
                <a:cs typeface="+mn-cs"/>
              </a:defRPr>
            </a:lvl1pPr>
            <a:lvl2pPr marL="311150" indent="-187200" algn="l" defTabSz="914400" rtl="0" eaLnBrk="1" latinLnBrk="0" hangingPunct="1">
              <a:lnSpc>
                <a:spcPct val="90000"/>
              </a:lnSpc>
              <a:spcBef>
                <a:spcPts val="500"/>
              </a:spcBef>
              <a:buFont typeface="Cambria" panose="02040503050406030204" pitchFamily="18" charset="0"/>
              <a:buChar char="-"/>
              <a:tabLst/>
              <a:defRPr sz="2400" kern="1200">
                <a:solidFill>
                  <a:schemeClr val="tx1"/>
                </a:solidFill>
                <a:latin typeface="Corbel" panose="020B0503020204020204" pitchFamily="34" charset="0"/>
                <a:ea typeface="+mn-ea"/>
                <a:cs typeface="+mn-cs"/>
              </a:defRPr>
            </a:lvl2pPr>
            <a:lvl3pPr marL="533400" indent="-187200" algn="l" defTabSz="914400" rtl="0" eaLnBrk="1" latinLnBrk="0" hangingPunct="1">
              <a:lnSpc>
                <a:spcPct val="90000"/>
              </a:lnSpc>
              <a:spcBef>
                <a:spcPts val="500"/>
              </a:spcBef>
              <a:buClr>
                <a:schemeClr val="tx1"/>
              </a:buClr>
              <a:buFont typeface="Arial" panose="020B0604020202020204" pitchFamily="34" charset="0"/>
              <a:buChar char="•"/>
              <a:tabLst/>
              <a:defRPr sz="2400" kern="1200">
                <a:solidFill>
                  <a:schemeClr val="tx1"/>
                </a:solidFill>
                <a:latin typeface="Corbel" panose="020B0503020204020204" pitchFamily="34" charset="0"/>
                <a:ea typeface="+mn-ea"/>
                <a:cs typeface="+mn-cs"/>
              </a:defRPr>
            </a:lvl3pPr>
            <a:lvl4pPr marL="16002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4pPr>
            <a:lvl5pPr marL="20574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Goal: Compare quality and performance for different RSA techniques </a:t>
            </a:r>
            <a:br>
              <a:rPr lang="en-US" sz="2000" dirty="0"/>
            </a:br>
            <a:r>
              <a:rPr lang="en-US" sz="2000" dirty="0"/>
              <a:t>Target different downstream tasks and organism complexities</a:t>
            </a:r>
          </a:p>
        </p:txBody>
      </p:sp>
      <p:sp>
        <p:nvSpPr>
          <p:cNvPr id="6" name="Freeform 5">
            <a:extLst>
              <a:ext uri="{FF2B5EF4-FFF2-40B4-BE49-F238E27FC236}">
                <a16:creationId xmlns:a16="http://schemas.microsoft.com/office/drawing/2014/main" id="{97C67B78-8FE8-ECB1-82A6-A5A08C8A1DBA}"/>
              </a:ext>
            </a:extLst>
          </p:cNvPr>
          <p:cNvSpPr>
            <a:spLocks noEditPoints="1"/>
          </p:cNvSpPr>
          <p:nvPr/>
        </p:nvSpPr>
        <p:spPr bwMode="auto">
          <a:xfrm>
            <a:off x="260416" y="2639277"/>
            <a:ext cx="440775" cy="441058"/>
          </a:xfrm>
          <a:custGeom>
            <a:avLst/>
            <a:gdLst>
              <a:gd name="T0" fmla="*/ 162 w 760"/>
              <a:gd name="T1" fmla="*/ 464 h 760"/>
              <a:gd name="T2" fmla="*/ 162 w 760"/>
              <a:gd name="T3" fmla="*/ 738 h 760"/>
              <a:gd name="T4" fmla="*/ 140 w 760"/>
              <a:gd name="T5" fmla="*/ 760 h 760"/>
              <a:gd name="T6" fmla="*/ 22 w 760"/>
              <a:gd name="T7" fmla="*/ 760 h 760"/>
              <a:gd name="T8" fmla="*/ 0 w 760"/>
              <a:gd name="T9" fmla="*/ 738 h 760"/>
              <a:gd name="T10" fmla="*/ 0 w 760"/>
              <a:gd name="T11" fmla="*/ 464 h 760"/>
              <a:gd name="T12" fmla="*/ 22 w 760"/>
              <a:gd name="T13" fmla="*/ 442 h 760"/>
              <a:gd name="T14" fmla="*/ 140 w 760"/>
              <a:gd name="T15" fmla="*/ 442 h 760"/>
              <a:gd name="T16" fmla="*/ 162 w 760"/>
              <a:gd name="T17" fmla="*/ 464 h 760"/>
              <a:gd name="T18" fmla="*/ 340 w 760"/>
              <a:gd name="T19" fmla="*/ 318 h 760"/>
              <a:gd name="T20" fmla="*/ 221 w 760"/>
              <a:gd name="T21" fmla="*/ 318 h 760"/>
              <a:gd name="T22" fmla="*/ 199 w 760"/>
              <a:gd name="T23" fmla="*/ 340 h 760"/>
              <a:gd name="T24" fmla="*/ 199 w 760"/>
              <a:gd name="T25" fmla="*/ 738 h 760"/>
              <a:gd name="T26" fmla="*/ 221 w 760"/>
              <a:gd name="T27" fmla="*/ 760 h 760"/>
              <a:gd name="T28" fmla="*/ 340 w 760"/>
              <a:gd name="T29" fmla="*/ 760 h 760"/>
              <a:gd name="T30" fmla="*/ 362 w 760"/>
              <a:gd name="T31" fmla="*/ 738 h 760"/>
              <a:gd name="T32" fmla="*/ 362 w 760"/>
              <a:gd name="T33" fmla="*/ 340 h 760"/>
              <a:gd name="T34" fmla="*/ 340 w 760"/>
              <a:gd name="T35" fmla="*/ 318 h 760"/>
              <a:gd name="T36" fmla="*/ 539 w 760"/>
              <a:gd name="T37" fmla="*/ 179 h 760"/>
              <a:gd name="T38" fmla="*/ 420 w 760"/>
              <a:gd name="T39" fmla="*/ 179 h 760"/>
              <a:gd name="T40" fmla="*/ 398 w 760"/>
              <a:gd name="T41" fmla="*/ 201 h 760"/>
              <a:gd name="T42" fmla="*/ 398 w 760"/>
              <a:gd name="T43" fmla="*/ 738 h 760"/>
              <a:gd name="T44" fmla="*/ 420 w 760"/>
              <a:gd name="T45" fmla="*/ 760 h 760"/>
              <a:gd name="T46" fmla="*/ 539 w 760"/>
              <a:gd name="T47" fmla="*/ 760 h 760"/>
              <a:gd name="T48" fmla="*/ 561 w 760"/>
              <a:gd name="T49" fmla="*/ 738 h 760"/>
              <a:gd name="T50" fmla="*/ 561 w 760"/>
              <a:gd name="T51" fmla="*/ 201 h 760"/>
              <a:gd name="T52" fmla="*/ 539 w 760"/>
              <a:gd name="T53" fmla="*/ 179 h 760"/>
              <a:gd name="T54" fmla="*/ 738 w 760"/>
              <a:gd name="T55" fmla="*/ 0 h 760"/>
              <a:gd name="T56" fmla="*/ 620 w 760"/>
              <a:gd name="T57" fmla="*/ 0 h 760"/>
              <a:gd name="T58" fmla="*/ 598 w 760"/>
              <a:gd name="T59" fmla="*/ 22 h 760"/>
              <a:gd name="T60" fmla="*/ 598 w 760"/>
              <a:gd name="T61" fmla="*/ 738 h 760"/>
              <a:gd name="T62" fmla="*/ 620 w 760"/>
              <a:gd name="T63" fmla="*/ 760 h 760"/>
              <a:gd name="T64" fmla="*/ 738 w 760"/>
              <a:gd name="T65" fmla="*/ 760 h 760"/>
              <a:gd name="T66" fmla="*/ 760 w 760"/>
              <a:gd name="T67" fmla="*/ 738 h 760"/>
              <a:gd name="T68" fmla="*/ 760 w 760"/>
              <a:gd name="T69" fmla="*/ 22 h 760"/>
              <a:gd name="T70" fmla="*/ 738 w 760"/>
              <a:gd name="T71"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0" h="760">
                <a:moveTo>
                  <a:pt x="162" y="464"/>
                </a:moveTo>
                <a:cubicBezTo>
                  <a:pt x="162" y="738"/>
                  <a:pt x="162" y="738"/>
                  <a:pt x="162" y="738"/>
                </a:cubicBezTo>
                <a:cubicBezTo>
                  <a:pt x="162" y="751"/>
                  <a:pt x="152" y="760"/>
                  <a:pt x="140" y="760"/>
                </a:cubicBezTo>
                <a:cubicBezTo>
                  <a:pt x="22" y="760"/>
                  <a:pt x="22" y="760"/>
                  <a:pt x="22" y="760"/>
                </a:cubicBezTo>
                <a:cubicBezTo>
                  <a:pt x="9" y="760"/>
                  <a:pt x="0" y="751"/>
                  <a:pt x="0" y="738"/>
                </a:cubicBezTo>
                <a:cubicBezTo>
                  <a:pt x="0" y="464"/>
                  <a:pt x="0" y="464"/>
                  <a:pt x="0" y="464"/>
                </a:cubicBezTo>
                <a:cubicBezTo>
                  <a:pt x="0" y="452"/>
                  <a:pt x="9" y="442"/>
                  <a:pt x="22" y="442"/>
                </a:cubicBezTo>
                <a:cubicBezTo>
                  <a:pt x="140" y="442"/>
                  <a:pt x="140" y="442"/>
                  <a:pt x="140" y="442"/>
                </a:cubicBezTo>
                <a:cubicBezTo>
                  <a:pt x="152" y="442"/>
                  <a:pt x="162" y="452"/>
                  <a:pt x="162" y="464"/>
                </a:cubicBezTo>
                <a:close/>
                <a:moveTo>
                  <a:pt x="340" y="318"/>
                </a:moveTo>
                <a:cubicBezTo>
                  <a:pt x="221" y="318"/>
                  <a:pt x="221" y="318"/>
                  <a:pt x="221" y="318"/>
                </a:cubicBezTo>
                <a:cubicBezTo>
                  <a:pt x="209" y="318"/>
                  <a:pt x="199" y="328"/>
                  <a:pt x="199" y="340"/>
                </a:cubicBezTo>
                <a:cubicBezTo>
                  <a:pt x="199" y="738"/>
                  <a:pt x="199" y="738"/>
                  <a:pt x="199" y="738"/>
                </a:cubicBezTo>
                <a:cubicBezTo>
                  <a:pt x="199" y="751"/>
                  <a:pt x="209" y="760"/>
                  <a:pt x="221" y="760"/>
                </a:cubicBezTo>
                <a:cubicBezTo>
                  <a:pt x="340" y="760"/>
                  <a:pt x="340" y="760"/>
                  <a:pt x="340" y="760"/>
                </a:cubicBezTo>
                <a:cubicBezTo>
                  <a:pt x="352" y="760"/>
                  <a:pt x="362" y="751"/>
                  <a:pt x="362" y="738"/>
                </a:cubicBezTo>
                <a:cubicBezTo>
                  <a:pt x="362" y="340"/>
                  <a:pt x="362" y="340"/>
                  <a:pt x="362" y="340"/>
                </a:cubicBezTo>
                <a:cubicBezTo>
                  <a:pt x="362" y="328"/>
                  <a:pt x="352" y="318"/>
                  <a:pt x="340" y="318"/>
                </a:cubicBezTo>
                <a:close/>
                <a:moveTo>
                  <a:pt x="539" y="179"/>
                </a:moveTo>
                <a:cubicBezTo>
                  <a:pt x="420" y="179"/>
                  <a:pt x="420" y="179"/>
                  <a:pt x="420" y="179"/>
                </a:cubicBezTo>
                <a:cubicBezTo>
                  <a:pt x="408" y="179"/>
                  <a:pt x="398" y="189"/>
                  <a:pt x="398" y="201"/>
                </a:cubicBezTo>
                <a:cubicBezTo>
                  <a:pt x="398" y="738"/>
                  <a:pt x="398" y="738"/>
                  <a:pt x="398" y="738"/>
                </a:cubicBezTo>
                <a:cubicBezTo>
                  <a:pt x="398" y="751"/>
                  <a:pt x="408" y="760"/>
                  <a:pt x="420" y="760"/>
                </a:cubicBezTo>
                <a:cubicBezTo>
                  <a:pt x="539" y="760"/>
                  <a:pt x="539" y="760"/>
                  <a:pt x="539" y="760"/>
                </a:cubicBezTo>
                <a:cubicBezTo>
                  <a:pt x="551" y="760"/>
                  <a:pt x="561" y="751"/>
                  <a:pt x="561" y="738"/>
                </a:cubicBezTo>
                <a:cubicBezTo>
                  <a:pt x="561" y="201"/>
                  <a:pt x="561" y="201"/>
                  <a:pt x="561" y="201"/>
                </a:cubicBezTo>
                <a:cubicBezTo>
                  <a:pt x="561" y="189"/>
                  <a:pt x="551" y="179"/>
                  <a:pt x="539" y="179"/>
                </a:cubicBezTo>
                <a:close/>
                <a:moveTo>
                  <a:pt x="738" y="0"/>
                </a:moveTo>
                <a:cubicBezTo>
                  <a:pt x="620" y="0"/>
                  <a:pt x="620" y="0"/>
                  <a:pt x="620" y="0"/>
                </a:cubicBezTo>
                <a:cubicBezTo>
                  <a:pt x="608" y="0"/>
                  <a:pt x="598" y="9"/>
                  <a:pt x="598" y="22"/>
                </a:cubicBezTo>
                <a:cubicBezTo>
                  <a:pt x="598" y="738"/>
                  <a:pt x="598" y="738"/>
                  <a:pt x="598" y="738"/>
                </a:cubicBezTo>
                <a:cubicBezTo>
                  <a:pt x="598" y="751"/>
                  <a:pt x="608" y="760"/>
                  <a:pt x="620" y="760"/>
                </a:cubicBezTo>
                <a:cubicBezTo>
                  <a:pt x="738" y="760"/>
                  <a:pt x="738" y="760"/>
                  <a:pt x="738" y="760"/>
                </a:cubicBezTo>
                <a:cubicBezTo>
                  <a:pt x="751" y="760"/>
                  <a:pt x="760" y="751"/>
                  <a:pt x="760" y="738"/>
                </a:cubicBezTo>
                <a:cubicBezTo>
                  <a:pt x="760" y="22"/>
                  <a:pt x="760" y="22"/>
                  <a:pt x="760" y="22"/>
                </a:cubicBezTo>
                <a:cubicBezTo>
                  <a:pt x="760" y="9"/>
                  <a:pt x="751" y="0"/>
                  <a:pt x="738" y="0"/>
                </a:cubicBezTo>
                <a:close/>
              </a:path>
            </a:pathLst>
          </a:custGeom>
          <a:solidFill>
            <a:srgbClr val="06436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38">
            <a:extLst>
              <a:ext uri="{FF2B5EF4-FFF2-40B4-BE49-F238E27FC236}">
                <a16:creationId xmlns:a16="http://schemas.microsoft.com/office/drawing/2014/main" id="{0990F94D-B211-10E6-12A3-A329FC223700}"/>
              </a:ext>
            </a:extLst>
          </p:cNvPr>
          <p:cNvSpPr>
            <a:spLocks noEditPoints="1"/>
          </p:cNvSpPr>
          <p:nvPr/>
        </p:nvSpPr>
        <p:spPr bwMode="auto">
          <a:xfrm>
            <a:off x="260416" y="3761069"/>
            <a:ext cx="440775" cy="441058"/>
          </a:xfrm>
          <a:custGeom>
            <a:avLst/>
            <a:gdLst>
              <a:gd name="T0" fmla="*/ 876 w 880"/>
              <a:gd name="T1" fmla="*/ 494 h 880"/>
              <a:gd name="T2" fmla="*/ 440 w 880"/>
              <a:gd name="T3" fmla="*/ 880 h 880"/>
              <a:gd name="T4" fmla="*/ 3 w 880"/>
              <a:gd name="T5" fmla="*/ 494 h 880"/>
              <a:gd name="T6" fmla="*/ 64 w 880"/>
              <a:gd name="T7" fmla="*/ 494 h 880"/>
              <a:gd name="T8" fmla="*/ 440 w 880"/>
              <a:gd name="T9" fmla="*/ 820 h 880"/>
              <a:gd name="T10" fmla="*/ 815 w 880"/>
              <a:gd name="T11" fmla="*/ 494 h 880"/>
              <a:gd name="T12" fmla="*/ 876 w 880"/>
              <a:gd name="T13" fmla="*/ 494 h 880"/>
              <a:gd name="T14" fmla="*/ 440 w 880"/>
              <a:gd name="T15" fmla="*/ 0 h 880"/>
              <a:gd name="T16" fmla="*/ 0 w 880"/>
              <a:gd name="T17" fmla="*/ 440 h 880"/>
              <a:gd name="T18" fmla="*/ 61 w 880"/>
              <a:gd name="T19" fmla="*/ 440 h 880"/>
              <a:gd name="T20" fmla="*/ 348 w 880"/>
              <a:gd name="T21" fmla="*/ 153 h 880"/>
              <a:gd name="T22" fmla="*/ 520 w 880"/>
              <a:gd name="T23" fmla="*/ 210 h 880"/>
              <a:gd name="T24" fmla="*/ 603 w 880"/>
              <a:gd name="T25" fmla="*/ 100 h 880"/>
              <a:gd name="T26" fmla="*/ 670 w 880"/>
              <a:gd name="T27" fmla="*/ 138 h 880"/>
              <a:gd name="T28" fmla="*/ 603 w 880"/>
              <a:gd name="T29" fmla="*/ 309 h 880"/>
              <a:gd name="T30" fmla="*/ 635 w 880"/>
              <a:gd name="T31" fmla="*/ 440 h 880"/>
              <a:gd name="T32" fmla="*/ 880 w 880"/>
              <a:gd name="T33" fmla="*/ 440 h 880"/>
              <a:gd name="T34" fmla="*/ 440 w 880"/>
              <a:gd name="T35" fmla="*/ 0 h 880"/>
              <a:gd name="T36" fmla="*/ 621 w 880"/>
              <a:gd name="T37" fmla="*/ 130 h 880"/>
              <a:gd name="T38" fmla="*/ 406 w 880"/>
              <a:gd name="T39" fmla="*/ 415 h 880"/>
              <a:gd name="T40" fmla="*/ 384 w 880"/>
              <a:gd name="T41" fmla="*/ 469 h 880"/>
              <a:gd name="T42" fmla="*/ 439 w 880"/>
              <a:gd name="T43" fmla="*/ 523 h 880"/>
              <a:gd name="T44" fmla="*/ 505 w 880"/>
              <a:gd name="T45" fmla="*/ 470 h 880"/>
              <a:gd name="T46" fmla="*/ 634 w 880"/>
              <a:gd name="T47" fmla="*/ 138 h 880"/>
              <a:gd name="T48" fmla="*/ 621 w 880"/>
              <a:gd name="T49" fmla="*/ 13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0" h="880">
                <a:moveTo>
                  <a:pt x="876" y="494"/>
                </a:moveTo>
                <a:cubicBezTo>
                  <a:pt x="850" y="712"/>
                  <a:pt x="664" y="880"/>
                  <a:pt x="440" y="880"/>
                </a:cubicBezTo>
                <a:cubicBezTo>
                  <a:pt x="215" y="880"/>
                  <a:pt x="30" y="712"/>
                  <a:pt x="3" y="494"/>
                </a:cubicBezTo>
                <a:cubicBezTo>
                  <a:pt x="64" y="494"/>
                  <a:pt x="64" y="494"/>
                  <a:pt x="64" y="494"/>
                </a:cubicBezTo>
                <a:cubicBezTo>
                  <a:pt x="90" y="678"/>
                  <a:pt x="248" y="820"/>
                  <a:pt x="440" y="820"/>
                </a:cubicBezTo>
                <a:cubicBezTo>
                  <a:pt x="631" y="820"/>
                  <a:pt x="789" y="678"/>
                  <a:pt x="815" y="494"/>
                </a:cubicBezTo>
                <a:lnTo>
                  <a:pt x="876" y="494"/>
                </a:lnTo>
                <a:close/>
                <a:moveTo>
                  <a:pt x="440" y="0"/>
                </a:moveTo>
                <a:cubicBezTo>
                  <a:pt x="197" y="0"/>
                  <a:pt x="0" y="197"/>
                  <a:pt x="0" y="440"/>
                </a:cubicBezTo>
                <a:cubicBezTo>
                  <a:pt x="61" y="440"/>
                  <a:pt x="61" y="440"/>
                  <a:pt x="61" y="440"/>
                </a:cubicBezTo>
                <a:cubicBezTo>
                  <a:pt x="61" y="282"/>
                  <a:pt x="190" y="153"/>
                  <a:pt x="348" y="153"/>
                </a:cubicBezTo>
                <a:cubicBezTo>
                  <a:pt x="413" y="153"/>
                  <a:pt x="472" y="174"/>
                  <a:pt x="520" y="210"/>
                </a:cubicBezTo>
                <a:cubicBezTo>
                  <a:pt x="603" y="100"/>
                  <a:pt x="603" y="100"/>
                  <a:pt x="603" y="100"/>
                </a:cubicBezTo>
                <a:cubicBezTo>
                  <a:pt x="630" y="64"/>
                  <a:pt x="686" y="96"/>
                  <a:pt x="670" y="138"/>
                </a:cubicBezTo>
                <a:cubicBezTo>
                  <a:pt x="603" y="309"/>
                  <a:pt x="603" y="309"/>
                  <a:pt x="603" y="309"/>
                </a:cubicBezTo>
                <a:cubicBezTo>
                  <a:pt x="624" y="348"/>
                  <a:pt x="635" y="393"/>
                  <a:pt x="635" y="440"/>
                </a:cubicBezTo>
                <a:cubicBezTo>
                  <a:pt x="880" y="440"/>
                  <a:pt x="880" y="440"/>
                  <a:pt x="880" y="440"/>
                </a:cubicBezTo>
                <a:cubicBezTo>
                  <a:pt x="880" y="197"/>
                  <a:pt x="683" y="0"/>
                  <a:pt x="440" y="0"/>
                </a:cubicBezTo>
                <a:close/>
                <a:moveTo>
                  <a:pt x="621" y="130"/>
                </a:moveTo>
                <a:cubicBezTo>
                  <a:pt x="406" y="415"/>
                  <a:pt x="406" y="415"/>
                  <a:pt x="406" y="415"/>
                </a:cubicBezTo>
                <a:cubicBezTo>
                  <a:pt x="390" y="427"/>
                  <a:pt x="381" y="447"/>
                  <a:pt x="384" y="469"/>
                </a:cubicBezTo>
                <a:cubicBezTo>
                  <a:pt x="387" y="498"/>
                  <a:pt x="410" y="521"/>
                  <a:pt x="439" y="523"/>
                </a:cubicBezTo>
                <a:cubicBezTo>
                  <a:pt x="473" y="526"/>
                  <a:pt x="501" y="502"/>
                  <a:pt x="505" y="470"/>
                </a:cubicBezTo>
                <a:cubicBezTo>
                  <a:pt x="634" y="138"/>
                  <a:pt x="634" y="138"/>
                  <a:pt x="634" y="138"/>
                </a:cubicBezTo>
                <a:cubicBezTo>
                  <a:pt x="637" y="129"/>
                  <a:pt x="626" y="123"/>
                  <a:pt x="621" y="130"/>
                </a:cubicBezTo>
                <a:close/>
              </a:path>
            </a:pathLst>
          </a:custGeom>
          <a:solidFill>
            <a:srgbClr val="06436E"/>
          </a:solidFill>
          <a:ln>
            <a:noFill/>
          </a:ln>
        </p:spPr>
        <p:txBody>
          <a:bodyPr vert="horz" wrap="square" lIns="91440" tIns="45720" rIns="91440" bIns="45720" numCol="1" anchor="t" anchorCtr="0" compatLnSpc="1">
            <a:prstTxWarp prst="textNoShape">
              <a:avLst/>
            </a:prstTxWarp>
          </a:bodyPr>
          <a:lstStyle/>
          <a:p>
            <a:endParaRPr lang="en-US">
              <a:solidFill>
                <a:srgbClr val="00529F"/>
              </a:solidFill>
            </a:endParaRPr>
          </a:p>
        </p:txBody>
      </p:sp>
      <p:grpSp>
        <p:nvGrpSpPr>
          <p:cNvPr id="18" name="Group 17">
            <a:extLst>
              <a:ext uri="{FF2B5EF4-FFF2-40B4-BE49-F238E27FC236}">
                <a16:creationId xmlns:a16="http://schemas.microsoft.com/office/drawing/2014/main" id="{22D4FA9D-6AB6-02FC-A0D2-798FCCE150A3}"/>
              </a:ext>
            </a:extLst>
          </p:cNvPr>
          <p:cNvGrpSpPr>
            <a:grpSpLocks noChangeAspect="1"/>
          </p:cNvGrpSpPr>
          <p:nvPr/>
        </p:nvGrpSpPr>
        <p:grpSpPr>
          <a:xfrm>
            <a:off x="254428" y="4940414"/>
            <a:ext cx="499949" cy="441058"/>
            <a:chOff x="267690" y="3690976"/>
            <a:chExt cx="421361" cy="371727"/>
          </a:xfrm>
        </p:grpSpPr>
        <p:sp>
          <p:nvSpPr>
            <p:cNvPr id="16" name="Freeform 25">
              <a:extLst>
                <a:ext uri="{FF2B5EF4-FFF2-40B4-BE49-F238E27FC236}">
                  <a16:creationId xmlns:a16="http://schemas.microsoft.com/office/drawing/2014/main" id="{22A5F9D2-DFEB-1BD4-2D47-5B0185CF3260}"/>
                </a:ext>
              </a:extLst>
            </p:cNvPr>
            <p:cNvSpPr>
              <a:spLocks noEditPoints="1"/>
            </p:cNvSpPr>
            <p:nvPr/>
          </p:nvSpPr>
          <p:spPr bwMode="auto">
            <a:xfrm>
              <a:off x="447217" y="3701800"/>
              <a:ext cx="241834" cy="180451"/>
            </a:xfrm>
            <a:custGeom>
              <a:avLst/>
              <a:gdLst>
                <a:gd name="T0" fmla="*/ 25 w 978"/>
                <a:gd name="T1" fmla="*/ 729 h 729"/>
                <a:gd name="T2" fmla="*/ 7 w 978"/>
                <a:gd name="T3" fmla="*/ 719 h 729"/>
                <a:gd name="T4" fmla="*/ 13 w 978"/>
                <a:gd name="T5" fmla="*/ 689 h 729"/>
                <a:gd name="T6" fmla="*/ 888 w 978"/>
                <a:gd name="T7" fmla="*/ 86 h 729"/>
                <a:gd name="T8" fmla="*/ 919 w 978"/>
                <a:gd name="T9" fmla="*/ 91 h 729"/>
                <a:gd name="T10" fmla="*/ 913 w 978"/>
                <a:gd name="T11" fmla="*/ 122 h 729"/>
                <a:gd name="T12" fmla="*/ 38 w 978"/>
                <a:gd name="T13" fmla="*/ 725 h 729"/>
                <a:gd name="T14" fmla="*/ 25 w 978"/>
                <a:gd name="T15" fmla="*/ 729 h 729"/>
                <a:gd name="T16" fmla="*/ 578 w 978"/>
                <a:gd name="T17" fmla="*/ 254 h 729"/>
                <a:gd name="T18" fmla="*/ 586 w 978"/>
                <a:gd name="T19" fmla="*/ 258 h 729"/>
                <a:gd name="T20" fmla="*/ 825 w 978"/>
                <a:gd name="T21" fmla="*/ 93 h 729"/>
                <a:gd name="T22" fmla="*/ 826 w 978"/>
                <a:gd name="T23" fmla="*/ 91 h 729"/>
                <a:gd name="T24" fmla="*/ 849 w 978"/>
                <a:gd name="T25" fmla="*/ 8 h 729"/>
                <a:gd name="T26" fmla="*/ 841 w 978"/>
                <a:gd name="T27" fmla="*/ 3 h 729"/>
                <a:gd name="T28" fmla="*/ 602 w 978"/>
                <a:gd name="T29" fmla="*/ 166 h 729"/>
                <a:gd name="T30" fmla="*/ 599 w 978"/>
                <a:gd name="T31" fmla="*/ 171 h 729"/>
                <a:gd name="T32" fmla="*/ 578 w 978"/>
                <a:gd name="T33" fmla="*/ 254 h 729"/>
                <a:gd name="T34" fmla="*/ 646 w 978"/>
                <a:gd name="T35" fmla="*/ 352 h 729"/>
                <a:gd name="T36" fmla="*/ 730 w 978"/>
                <a:gd name="T37" fmla="*/ 362 h 729"/>
                <a:gd name="T38" fmla="*/ 736 w 978"/>
                <a:gd name="T39" fmla="*/ 361 h 729"/>
                <a:gd name="T40" fmla="*/ 974 w 978"/>
                <a:gd name="T41" fmla="*/ 196 h 729"/>
                <a:gd name="T42" fmla="*/ 972 w 978"/>
                <a:gd name="T43" fmla="*/ 187 h 729"/>
                <a:gd name="T44" fmla="*/ 886 w 978"/>
                <a:gd name="T45" fmla="*/ 179 h 729"/>
                <a:gd name="T46" fmla="*/ 884 w 978"/>
                <a:gd name="T47" fmla="*/ 179 h 729"/>
                <a:gd name="T48" fmla="*/ 644 w 978"/>
                <a:gd name="T49" fmla="*/ 343 h 729"/>
                <a:gd name="T50" fmla="*/ 646 w 978"/>
                <a:gd name="T51" fmla="*/ 352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78" h="729">
                  <a:moveTo>
                    <a:pt x="25" y="729"/>
                  </a:moveTo>
                  <a:cubicBezTo>
                    <a:pt x="18" y="729"/>
                    <a:pt x="11" y="726"/>
                    <a:pt x="7" y="719"/>
                  </a:cubicBezTo>
                  <a:cubicBezTo>
                    <a:pt x="0" y="709"/>
                    <a:pt x="3" y="696"/>
                    <a:pt x="13" y="689"/>
                  </a:cubicBezTo>
                  <a:cubicBezTo>
                    <a:pt x="888" y="86"/>
                    <a:pt x="888" y="86"/>
                    <a:pt x="888" y="86"/>
                  </a:cubicBezTo>
                  <a:cubicBezTo>
                    <a:pt x="898" y="79"/>
                    <a:pt x="912" y="81"/>
                    <a:pt x="919" y="91"/>
                  </a:cubicBezTo>
                  <a:cubicBezTo>
                    <a:pt x="926" y="101"/>
                    <a:pt x="923" y="115"/>
                    <a:pt x="913" y="122"/>
                  </a:cubicBezTo>
                  <a:cubicBezTo>
                    <a:pt x="38" y="725"/>
                    <a:pt x="38" y="725"/>
                    <a:pt x="38" y="725"/>
                  </a:cubicBezTo>
                  <a:cubicBezTo>
                    <a:pt x="34" y="728"/>
                    <a:pt x="30" y="729"/>
                    <a:pt x="25" y="729"/>
                  </a:cubicBezTo>
                  <a:close/>
                  <a:moveTo>
                    <a:pt x="578" y="254"/>
                  </a:moveTo>
                  <a:cubicBezTo>
                    <a:pt x="577" y="258"/>
                    <a:pt x="582" y="259"/>
                    <a:pt x="586" y="258"/>
                  </a:cubicBezTo>
                  <a:cubicBezTo>
                    <a:pt x="586" y="258"/>
                    <a:pt x="586" y="258"/>
                    <a:pt x="825" y="93"/>
                  </a:cubicBezTo>
                  <a:cubicBezTo>
                    <a:pt x="826" y="93"/>
                    <a:pt x="826" y="93"/>
                    <a:pt x="826" y="91"/>
                  </a:cubicBezTo>
                  <a:cubicBezTo>
                    <a:pt x="826" y="91"/>
                    <a:pt x="826" y="91"/>
                    <a:pt x="849" y="8"/>
                  </a:cubicBezTo>
                  <a:cubicBezTo>
                    <a:pt x="850" y="3"/>
                    <a:pt x="845" y="0"/>
                    <a:pt x="841" y="3"/>
                  </a:cubicBezTo>
                  <a:cubicBezTo>
                    <a:pt x="841" y="3"/>
                    <a:pt x="841" y="3"/>
                    <a:pt x="602" y="166"/>
                  </a:cubicBezTo>
                  <a:cubicBezTo>
                    <a:pt x="601" y="168"/>
                    <a:pt x="601" y="168"/>
                    <a:pt x="599" y="171"/>
                  </a:cubicBezTo>
                  <a:cubicBezTo>
                    <a:pt x="599" y="171"/>
                    <a:pt x="599" y="171"/>
                    <a:pt x="578" y="254"/>
                  </a:cubicBezTo>
                  <a:close/>
                  <a:moveTo>
                    <a:pt x="646" y="352"/>
                  </a:moveTo>
                  <a:cubicBezTo>
                    <a:pt x="730" y="362"/>
                    <a:pt x="730" y="362"/>
                    <a:pt x="730" y="362"/>
                  </a:cubicBezTo>
                  <a:cubicBezTo>
                    <a:pt x="734" y="361"/>
                    <a:pt x="734" y="361"/>
                    <a:pt x="736" y="361"/>
                  </a:cubicBezTo>
                  <a:cubicBezTo>
                    <a:pt x="974" y="196"/>
                    <a:pt x="974" y="196"/>
                    <a:pt x="974" y="196"/>
                  </a:cubicBezTo>
                  <a:cubicBezTo>
                    <a:pt x="978" y="194"/>
                    <a:pt x="978" y="187"/>
                    <a:pt x="972" y="187"/>
                  </a:cubicBezTo>
                  <a:cubicBezTo>
                    <a:pt x="886" y="179"/>
                    <a:pt x="886" y="179"/>
                    <a:pt x="886" y="179"/>
                  </a:cubicBezTo>
                  <a:cubicBezTo>
                    <a:pt x="884" y="177"/>
                    <a:pt x="884" y="177"/>
                    <a:pt x="884" y="179"/>
                  </a:cubicBezTo>
                  <a:cubicBezTo>
                    <a:pt x="644" y="343"/>
                    <a:pt x="644" y="343"/>
                    <a:pt x="644" y="343"/>
                  </a:cubicBezTo>
                  <a:cubicBezTo>
                    <a:pt x="642" y="347"/>
                    <a:pt x="642" y="351"/>
                    <a:pt x="646" y="352"/>
                  </a:cubicBezTo>
                  <a:close/>
                </a:path>
              </a:pathLst>
            </a:custGeom>
            <a:solidFill>
              <a:srgbClr val="06436E"/>
            </a:solidFill>
            <a:ln>
              <a:noFill/>
            </a:ln>
          </p:spPr>
          <p:txBody>
            <a:bodyPr vert="horz" wrap="square" lIns="74295" tIns="37148" rIns="74295" bIns="37148" numCol="1" anchor="t" anchorCtr="0" compatLnSpc="1">
              <a:prstTxWarp prst="textNoShape">
                <a:avLst/>
              </a:prstTxWarp>
            </a:bodyPr>
            <a:lstStyle/>
            <a:p>
              <a:endParaRPr lang="en-US" sz="1463" dirty="0">
                <a:cs typeface="Arial" panose="020B0604020202020204" pitchFamily="34" charset="0"/>
                <a:sym typeface="Arial" panose="020B0604020202020204" pitchFamily="34" charset="0"/>
              </a:endParaRPr>
            </a:p>
          </p:txBody>
        </p:sp>
        <p:sp>
          <p:nvSpPr>
            <p:cNvPr id="17" name="Freeform 26">
              <a:extLst>
                <a:ext uri="{FF2B5EF4-FFF2-40B4-BE49-F238E27FC236}">
                  <a16:creationId xmlns:a16="http://schemas.microsoft.com/office/drawing/2014/main" id="{8221CC5F-DD4D-B968-D888-5EFA04D733CA}"/>
                </a:ext>
              </a:extLst>
            </p:cNvPr>
            <p:cNvSpPr>
              <a:spLocks noEditPoints="1"/>
            </p:cNvSpPr>
            <p:nvPr/>
          </p:nvSpPr>
          <p:spPr bwMode="auto">
            <a:xfrm>
              <a:off x="267690" y="3690976"/>
              <a:ext cx="371463" cy="371727"/>
            </a:xfrm>
            <a:custGeom>
              <a:avLst/>
              <a:gdLst>
                <a:gd name="T0" fmla="*/ 1016 w 1502"/>
                <a:gd name="T1" fmla="*/ 662 h 1502"/>
                <a:gd name="T2" fmla="*/ 1030 w 1502"/>
                <a:gd name="T3" fmla="*/ 751 h 1502"/>
                <a:gd name="T4" fmla="*/ 751 w 1502"/>
                <a:gd name="T5" fmla="*/ 1030 h 1502"/>
                <a:gd name="T6" fmla="*/ 472 w 1502"/>
                <a:gd name="T7" fmla="*/ 751 h 1502"/>
                <a:gd name="T8" fmla="*/ 751 w 1502"/>
                <a:gd name="T9" fmla="*/ 472 h 1502"/>
                <a:gd name="T10" fmla="*/ 929 w 1502"/>
                <a:gd name="T11" fmla="*/ 536 h 1502"/>
                <a:gd name="T12" fmla="*/ 819 w 1502"/>
                <a:gd name="T13" fmla="*/ 611 h 1502"/>
                <a:gd name="T14" fmla="*/ 751 w 1502"/>
                <a:gd name="T15" fmla="*/ 596 h 1502"/>
                <a:gd name="T16" fmla="*/ 596 w 1502"/>
                <a:gd name="T17" fmla="*/ 751 h 1502"/>
                <a:gd name="T18" fmla="*/ 751 w 1502"/>
                <a:gd name="T19" fmla="*/ 906 h 1502"/>
                <a:gd name="T20" fmla="*/ 906 w 1502"/>
                <a:gd name="T21" fmla="*/ 751 h 1502"/>
                <a:gd name="T22" fmla="*/ 906 w 1502"/>
                <a:gd name="T23" fmla="*/ 738 h 1502"/>
                <a:gd name="T24" fmla="*/ 1016 w 1502"/>
                <a:gd name="T25" fmla="*/ 662 h 1502"/>
                <a:gd name="T26" fmla="*/ 1107 w 1502"/>
                <a:gd name="T27" fmla="*/ 599 h 1502"/>
                <a:gd name="T28" fmla="*/ 1138 w 1502"/>
                <a:gd name="T29" fmla="*/ 751 h 1502"/>
                <a:gd name="T30" fmla="*/ 751 w 1502"/>
                <a:gd name="T31" fmla="*/ 1138 h 1502"/>
                <a:gd name="T32" fmla="*/ 364 w 1502"/>
                <a:gd name="T33" fmla="*/ 751 h 1502"/>
                <a:gd name="T34" fmla="*/ 751 w 1502"/>
                <a:gd name="T35" fmla="*/ 364 h 1502"/>
                <a:gd name="T36" fmla="*/ 1020 w 1502"/>
                <a:gd name="T37" fmla="*/ 473 h 1502"/>
                <a:gd name="T38" fmla="*/ 1124 w 1502"/>
                <a:gd name="T39" fmla="*/ 401 h 1502"/>
                <a:gd name="T40" fmla="*/ 751 w 1502"/>
                <a:gd name="T41" fmla="*/ 240 h 1502"/>
                <a:gd name="T42" fmla="*/ 240 w 1502"/>
                <a:gd name="T43" fmla="*/ 751 h 1502"/>
                <a:gd name="T44" fmla="*/ 751 w 1502"/>
                <a:gd name="T45" fmla="*/ 1262 h 1502"/>
                <a:gd name="T46" fmla="*/ 1262 w 1502"/>
                <a:gd name="T47" fmla="*/ 751 h 1502"/>
                <a:gd name="T48" fmla="*/ 1211 w 1502"/>
                <a:gd name="T49" fmla="*/ 528 h 1502"/>
                <a:gd name="T50" fmla="*/ 1107 w 1502"/>
                <a:gd name="T51" fmla="*/ 599 h 1502"/>
                <a:gd name="T52" fmla="*/ 1333 w 1502"/>
                <a:gd name="T53" fmla="*/ 443 h 1502"/>
                <a:gd name="T54" fmla="*/ 1307 w 1502"/>
                <a:gd name="T55" fmla="*/ 461 h 1502"/>
                <a:gd name="T56" fmla="*/ 1378 w 1502"/>
                <a:gd name="T57" fmla="*/ 751 h 1502"/>
                <a:gd name="T58" fmla="*/ 751 w 1502"/>
                <a:gd name="T59" fmla="*/ 1378 h 1502"/>
                <a:gd name="T60" fmla="*/ 124 w 1502"/>
                <a:gd name="T61" fmla="*/ 751 h 1502"/>
                <a:gd name="T62" fmla="*/ 751 w 1502"/>
                <a:gd name="T63" fmla="*/ 124 h 1502"/>
                <a:gd name="T64" fmla="*/ 1220 w 1502"/>
                <a:gd name="T65" fmla="*/ 335 h 1502"/>
                <a:gd name="T66" fmla="*/ 1246 w 1502"/>
                <a:gd name="T67" fmla="*/ 317 h 1502"/>
                <a:gd name="T68" fmla="*/ 1273 w 1502"/>
                <a:gd name="T69" fmla="*/ 211 h 1502"/>
                <a:gd name="T70" fmla="*/ 751 w 1502"/>
                <a:gd name="T71" fmla="*/ 0 h 1502"/>
                <a:gd name="T72" fmla="*/ 0 w 1502"/>
                <a:gd name="T73" fmla="*/ 751 h 1502"/>
                <a:gd name="T74" fmla="*/ 751 w 1502"/>
                <a:gd name="T75" fmla="*/ 1502 h 1502"/>
                <a:gd name="T76" fmla="*/ 1502 w 1502"/>
                <a:gd name="T77" fmla="*/ 751 h 1502"/>
                <a:gd name="T78" fmla="*/ 1442 w 1502"/>
                <a:gd name="T79" fmla="*/ 456 h 1502"/>
                <a:gd name="T80" fmla="*/ 1333 w 1502"/>
                <a:gd name="T81" fmla="*/ 443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02" h="1502">
                  <a:moveTo>
                    <a:pt x="1016" y="662"/>
                  </a:moveTo>
                  <a:cubicBezTo>
                    <a:pt x="1025" y="690"/>
                    <a:pt x="1030" y="720"/>
                    <a:pt x="1030" y="751"/>
                  </a:cubicBezTo>
                  <a:cubicBezTo>
                    <a:pt x="1030" y="905"/>
                    <a:pt x="905" y="1030"/>
                    <a:pt x="751" y="1030"/>
                  </a:cubicBezTo>
                  <a:cubicBezTo>
                    <a:pt x="597" y="1030"/>
                    <a:pt x="472" y="905"/>
                    <a:pt x="472" y="751"/>
                  </a:cubicBezTo>
                  <a:cubicBezTo>
                    <a:pt x="472" y="597"/>
                    <a:pt x="597" y="472"/>
                    <a:pt x="751" y="472"/>
                  </a:cubicBezTo>
                  <a:cubicBezTo>
                    <a:pt x="818" y="472"/>
                    <a:pt x="880" y="496"/>
                    <a:pt x="929" y="536"/>
                  </a:cubicBezTo>
                  <a:cubicBezTo>
                    <a:pt x="819" y="611"/>
                    <a:pt x="819" y="611"/>
                    <a:pt x="819" y="611"/>
                  </a:cubicBezTo>
                  <a:cubicBezTo>
                    <a:pt x="798" y="601"/>
                    <a:pt x="775" y="596"/>
                    <a:pt x="751" y="596"/>
                  </a:cubicBezTo>
                  <a:cubicBezTo>
                    <a:pt x="665" y="596"/>
                    <a:pt x="596" y="665"/>
                    <a:pt x="596" y="751"/>
                  </a:cubicBezTo>
                  <a:cubicBezTo>
                    <a:pt x="596" y="836"/>
                    <a:pt x="665" y="906"/>
                    <a:pt x="751" y="906"/>
                  </a:cubicBezTo>
                  <a:cubicBezTo>
                    <a:pt x="837" y="906"/>
                    <a:pt x="906" y="836"/>
                    <a:pt x="906" y="751"/>
                  </a:cubicBezTo>
                  <a:cubicBezTo>
                    <a:pt x="906" y="746"/>
                    <a:pt x="906" y="742"/>
                    <a:pt x="906" y="738"/>
                  </a:cubicBezTo>
                  <a:lnTo>
                    <a:pt x="1016" y="662"/>
                  </a:lnTo>
                  <a:close/>
                  <a:moveTo>
                    <a:pt x="1107" y="599"/>
                  </a:moveTo>
                  <a:cubicBezTo>
                    <a:pt x="1127" y="646"/>
                    <a:pt x="1138" y="697"/>
                    <a:pt x="1138" y="751"/>
                  </a:cubicBezTo>
                  <a:cubicBezTo>
                    <a:pt x="1138" y="964"/>
                    <a:pt x="964" y="1138"/>
                    <a:pt x="751" y="1138"/>
                  </a:cubicBezTo>
                  <a:cubicBezTo>
                    <a:pt x="537" y="1138"/>
                    <a:pt x="364" y="964"/>
                    <a:pt x="364" y="751"/>
                  </a:cubicBezTo>
                  <a:cubicBezTo>
                    <a:pt x="364" y="537"/>
                    <a:pt x="537" y="364"/>
                    <a:pt x="751" y="364"/>
                  </a:cubicBezTo>
                  <a:cubicBezTo>
                    <a:pt x="855" y="364"/>
                    <a:pt x="950" y="405"/>
                    <a:pt x="1020" y="473"/>
                  </a:cubicBezTo>
                  <a:cubicBezTo>
                    <a:pt x="1124" y="401"/>
                    <a:pt x="1124" y="401"/>
                    <a:pt x="1124" y="401"/>
                  </a:cubicBezTo>
                  <a:cubicBezTo>
                    <a:pt x="1030" y="302"/>
                    <a:pt x="898" y="240"/>
                    <a:pt x="751" y="240"/>
                  </a:cubicBezTo>
                  <a:cubicBezTo>
                    <a:pt x="469" y="240"/>
                    <a:pt x="240" y="469"/>
                    <a:pt x="240" y="751"/>
                  </a:cubicBezTo>
                  <a:cubicBezTo>
                    <a:pt x="240" y="1033"/>
                    <a:pt x="469" y="1262"/>
                    <a:pt x="751" y="1262"/>
                  </a:cubicBezTo>
                  <a:cubicBezTo>
                    <a:pt x="1033" y="1262"/>
                    <a:pt x="1262" y="1033"/>
                    <a:pt x="1262" y="751"/>
                  </a:cubicBezTo>
                  <a:cubicBezTo>
                    <a:pt x="1262" y="671"/>
                    <a:pt x="1244" y="595"/>
                    <a:pt x="1211" y="528"/>
                  </a:cubicBezTo>
                  <a:lnTo>
                    <a:pt x="1107" y="599"/>
                  </a:lnTo>
                  <a:close/>
                  <a:moveTo>
                    <a:pt x="1333" y="443"/>
                  </a:moveTo>
                  <a:cubicBezTo>
                    <a:pt x="1307" y="461"/>
                    <a:pt x="1307" y="461"/>
                    <a:pt x="1307" y="461"/>
                  </a:cubicBezTo>
                  <a:cubicBezTo>
                    <a:pt x="1352" y="548"/>
                    <a:pt x="1378" y="646"/>
                    <a:pt x="1378" y="751"/>
                  </a:cubicBezTo>
                  <a:cubicBezTo>
                    <a:pt x="1378" y="1097"/>
                    <a:pt x="1097" y="1378"/>
                    <a:pt x="751" y="1378"/>
                  </a:cubicBezTo>
                  <a:cubicBezTo>
                    <a:pt x="405" y="1378"/>
                    <a:pt x="124" y="1097"/>
                    <a:pt x="124" y="751"/>
                  </a:cubicBezTo>
                  <a:cubicBezTo>
                    <a:pt x="124" y="405"/>
                    <a:pt x="405" y="124"/>
                    <a:pt x="751" y="124"/>
                  </a:cubicBezTo>
                  <a:cubicBezTo>
                    <a:pt x="937" y="124"/>
                    <a:pt x="1105" y="205"/>
                    <a:pt x="1220" y="335"/>
                  </a:cubicBezTo>
                  <a:cubicBezTo>
                    <a:pt x="1246" y="317"/>
                    <a:pt x="1246" y="317"/>
                    <a:pt x="1246" y="317"/>
                  </a:cubicBezTo>
                  <a:cubicBezTo>
                    <a:pt x="1273" y="211"/>
                    <a:pt x="1273" y="211"/>
                    <a:pt x="1273" y="211"/>
                  </a:cubicBezTo>
                  <a:cubicBezTo>
                    <a:pt x="1138" y="80"/>
                    <a:pt x="954" y="0"/>
                    <a:pt x="751" y="0"/>
                  </a:cubicBezTo>
                  <a:cubicBezTo>
                    <a:pt x="337" y="0"/>
                    <a:pt x="0" y="337"/>
                    <a:pt x="0" y="751"/>
                  </a:cubicBezTo>
                  <a:cubicBezTo>
                    <a:pt x="0" y="1165"/>
                    <a:pt x="337" y="1502"/>
                    <a:pt x="751" y="1502"/>
                  </a:cubicBezTo>
                  <a:cubicBezTo>
                    <a:pt x="1165" y="1502"/>
                    <a:pt x="1502" y="1165"/>
                    <a:pt x="1502" y="751"/>
                  </a:cubicBezTo>
                  <a:cubicBezTo>
                    <a:pt x="1502" y="646"/>
                    <a:pt x="1480" y="547"/>
                    <a:pt x="1442" y="456"/>
                  </a:cubicBezTo>
                  <a:lnTo>
                    <a:pt x="1333" y="443"/>
                  </a:lnTo>
                  <a:close/>
                </a:path>
              </a:pathLst>
            </a:custGeom>
            <a:solidFill>
              <a:srgbClr val="06436E"/>
            </a:solidFill>
            <a:ln>
              <a:noFill/>
            </a:ln>
          </p:spPr>
          <p:txBody>
            <a:bodyPr vert="horz" wrap="square" lIns="74295" tIns="37148" rIns="74295" bIns="37148" numCol="1" anchor="t" anchorCtr="0" compatLnSpc="1">
              <a:prstTxWarp prst="textNoShape">
                <a:avLst/>
              </a:prstTxWarp>
            </a:bodyPr>
            <a:lstStyle/>
            <a:p>
              <a:endParaRPr lang="en-US" sz="1463" dirty="0">
                <a:cs typeface="Arial" panose="020B0604020202020204" pitchFamily="34" charset="0"/>
                <a:sym typeface="Arial" panose="020B0604020202020204" pitchFamily="34" charset="0"/>
              </a:endParaRPr>
            </a:p>
          </p:txBody>
        </p:sp>
      </p:grpSp>
      <p:grpSp>
        <p:nvGrpSpPr>
          <p:cNvPr id="25" name="Group 24">
            <a:extLst>
              <a:ext uri="{FF2B5EF4-FFF2-40B4-BE49-F238E27FC236}">
                <a16:creationId xmlns:a16="http://schemas.microsoft.com/office/drawing/2014/main" id="{D8539105-4E66-C2F5-DBD9-6715CBA07E4F}"/>
              </a:ext>
            </a:extLst>
          </p:cNvPr>
          <p:cNvGrpSpPr>
            <a:grpSpLocks noChangeAspect="1"/>
          </p:cNvGrpSpPr>
          <p:nvPr/>
        </p:nvGrpSpPr>
        <p:grpSpPr>
          <a:xfrm>
            <a:off x="360298" y="1352238"/>
            <a:ext cx="288000" cy="535909"/>
            <a:chOff x="5476560" y="4634165"/>
            <a:chExt cx="281855" cy="524476"/>
          </a:xfrm>
        </p:grpSpPr>
        <p:sp>
          <p:nvSpPr>
            <p:cNvPr id="23" name="Freeform 47">
              <a:extLst>
                <a:ext uri="{FF2B5EF4-FFF2-40B4-BE49-F238E27FC236}">
                  <a16:creationId xmlns:a16="http://schemas.microsoft.com/office/drawing/2014/main" id="{E29AA7EA-2BED-CDDC-A440-D068BA052835}"/>
                </a:ext>
              </a:extLst>
            </p:cNvPr>
            <p:cNvSpPr>
              <a:spLocks noEditPoints="1"/>
            </p:cNvSpPr>
            <p:nvPr/>
          </p:nvSpPr>
          <p:spPr bwMode="auto">
            <a:xfrm>
              <a:off x="5476560" y="4634165"/>
              <a:ext cx="281855" cy="524476"/>
            </a:xfrm>
            <a:custGeom>
              <a:avLst/>
              <a:gdLst>
                <a:gd name="T0" fmla="*/ 672 w 1001"/>
                <a:gd name="T1" fmla="*/ 44 h 1861"/>
                <a:gd name="T2" fmla="*/ 552 w 1001"/>
                <a:gd name="T3" fmla="*/ 778 h 1861"/>
                <a:gd name="T4" fmla="*/ 957 w 1001"/>
                <a:gd name="T5" fmla="*/ 666 h 1861"/>
                <a:gd name="T6" fmla="*/ 332 w 1001"/>
                <a:gd name="T7" fmla="*/ 1817 h 1861"/>
                <a:gd name="T8" fmla="*/ 452 w 1001"/>
                <a:gd name="T9" fmla="*/ 1085 h 1861"/>
                <a:gd name="T10" fmla="*/ 47 w 1001"/>
                <a:gd name="T11" fmla="*/ 1195 h 1861"/>
                <a:gd name="T12" fmla="*/ 672 w 1001"/>
                <a:gd name="T13" fmla="*/ 44 h 1861"/>
                <a:gd name="T14" fmla="*/ 957 w 1001"/>
                <a:gd name="T15" fmla="*/ 666 h 1861"/>
                <a:gd name="T16" fmla="*/ 957 w 1001"/>
                <a:gd name="T17" fmla="*/ 666 h 1861"/>
                <a:gd name="T18" fmla="*/ 672 w 1001"/>
                <a:gd name="T19" fmla="*/ 0 h 1861"/>
                <a:gd name="T20" fmla="*/ 634 w 1001"/>
                <a:gd name="T21" fmla="*/ 23 h 1861"/>
                <a:gd name="T22" fmla="*/ 9 w 1001"/>
                <a:gd name="T23" fmla="*/ 1174 h 1861"/>
                <a:gd name="T24" fmla="*/ 13 w 1001"/>
                <a:gd name="T25" fmla="*/ 1222 h 1861"/>
                <a:gd name="T26" fmla="*/ 47 w 1001"/>
                <a:gd name="T27" fmla="*/ 1239 h 1861"/>
                <a:gd name="T28" fmla="*/ 59 w 1001"/>
                <a:gd name="T29" fmla="*/ 1237 h 1861"/>
                <a:gd name="T30" fmla="*/ 397 w 1001"/>
                <a:gd name="T31" fmla="*/ 1145 h 1861"/>
                <a:gd name="T32" fmla="*/ 288 w 1001"/>
                <a:gd name="T33" fmla="*/ 1810 h 1861"/>
                <a:gd name="T34" fmla="*/ 318 w 1001"/>
                <a:gd name="T35" fmla="*/ 1858 h 1861"/>
                <a:gd name="T36" fmla="*/ 332 w 1001"/>
                <a:gd name="T37" fmla="*/ 1861 h 1861"/>
                <a:gd name="T38" fmla="*/ 371 w 1001"/>
                <a:gd name="T39" fmla="*/ 1838 h 1861"/>
                <a:gd name="T40" fmla="*/ 995 w 1001"/>
                <a:gd name="T41" fmla="*/ 688 h 1861"/>
                <a:gd name="T42" fmla="*/ 1001 w 1001"/>
                <a:gd name="T43" fmla="*/ 666 h 1861"/>
                <a:gd name="T44" fmla="*/ 959 w 1001"/>
                <a:gd name="T45" fmla="*/ 622 h 1861"/>
                <a:gd name="T46" fmla="*/ 957 w 1001"/>
                <a:gd name="T47" fmla="*/ 622 h 1861"/>
                <a:gd name="T48" fmla="*/ 954 w 1001"/>
                <a:gd name="T49" fmla="*/ 622 h 1861"/>
                <a:gd name="T50" fmla="*/ 944 w 1001"/>
                <a:gd name="T51" fmla="*/ 624 h 1861"/>
                <a:gd name="T52" fmla="*/ 607 w 1001"/>
                <a:gd name="T53" fmla="*/ 717 h 1861"/>
                <a:gd name="T54" fmla="*/ 716 w 1001"/>
                <a:gd name="T55" fmla="*/ 51 h 1861"/>
                <a:gd name="T56" fmla="*/ 687 w 1001"/>
                <a:gd name="T57" fmla="*/ 2 h 1861"/>
                <a:gd name="T58" fmla="*/ 672 w 1001"/>
                <a:gd name="T59" fmla="*/ 0 h 1861"/>
                <a:gd name="T60" fmla="*/ 672 w 1001"/>
                <a:gd name="T61" fmla="*/ 88 h 1861"/>
                <a:gd name="T62" fmla="*/ 672 w 1001"/>
                <a:gd name="T63" fmla="*/ 88 h 1861"/>
                <a:gd name="T64" fmla="*/ 672 w 1001"/>
                <a:gd name="T65" fmla="*/ 88 h 1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1" h="1861">
                  <a:moveTo>
                    <a:pt x="672" y="44"/>
                  </a:moveTo>
                  <a:cubicBezTo>
                    <a:pt x="552" y="778"/>
                    <a:pt x="552" y="778"/>
                    <a:pt x="552" y="778"/>
                  </a:cubicBezTo>
                  <a:cubicBezTo>
                    <a:pt x="957" y="666"/>
                    <a:pt x="957" y="666"/>
                    <a:pt x="957" y="666"/>
                  </a:cubicBezTo>
                  <a:cubicBezTo>
                    <a:pt x="332" y="1817"/>
                    <a:pt x="332" y="1817"/>
                    <a:pt x="332" y="1817"/>
                  </a:cubicBezTo>
                  <a:cubicBezTo>
                    <a:pt x="452" y="1085"/>
                    <a:pt x="452" y="1085"/>
                    <a:pt x="452" y="1085"/>
                  </a:cubicBezTo>
                  <a:cubicBezTo>
                    <a:pt x="47" y="1195"/>
                    <a:pt x="47" y="1195"/>
                    <a:pt x="47" y="1195"/>
                  </a:cubicBezTo>
                  <a:cubicBezTo>
                    <a:pt x="672" y="44"/>
                    <a:pt x="672" y="44"/>
                    <a:pt x="672" y="44"/>
                  </a:cubicBezTo>
                  <a:moveTo>
                    <a:pt x="957" y="666"/>
                  </a:moveTo>
                  <a:cubicBezTo>
                    <a:pt x="957" y="666"/>
                    <a:pt x="957" y="666"/>
                    <a:pt x="957" y="666"/>
                  </a:cubicBezTo>
                  <a:moveTo>
                    <a:pt x="672" y="0"/>
                  </a:moveTo>
                  <a:cubicBezTo>
                    <a:pt x="657" y="0"/>
                    <a:pt x="642" y="9"/>
                    <a:pt x="634" y="23"/>
                  </a:cubicBezTo>
                  <a:cubicBezTo>
                    <a:pt x="9" y="1174"/>
                    <a:pt x="9" y="1174"/>
                    <a:pt x="9" y="1174"/>
                  </a:cubicBezTo>
                  <a:cubicBezTo>
                    <a:pt x="0" y="1189"/>
                    <a:pt x="2" y="1208"/>
                    <a:pt x="13" y="1222"/>
                  </a:cubicBezTo>
                  <a:cubicBezTo>
                    <a:pt x="21" y="1233"/>
                    <a:pt x="34" y="1239"/>
                    <a:pt x="47" y="1239"/>
                  </a:cubicBezTo>
                  <a:cubicBezTo>
                    <a:pt x="51" y="1239"/>
                    <a:pt x="55" y="1238"/>
                    <a:pt x="59" y="1237"/>
                  </a:cubicBezTo>
                  <a:cubicBezTo>
                    <a:pt x="397" y="1145"/>
                    <a:pt x="397" y="1145"/>
                    <a:pt x="397" y="1145"/>
                  </a:cubicBezTo>
                  <a:cubicBezTo>
                    <a:pt x="288" y="1810"/>
                    <a:pt x="288" y="1810"/>
                    <a:pt x="288" y="1810"/>
                  </a:cubicBezTo>
                  <a:cubicBezTo>
                    <a:pt x="285" y="1831"/>
                    <a:pt x="297" y="1851"/>
                    <a:pt x="318" y="1858"/>
                  </a:cubicBezTo>
                  <a:cubicBezTo>
                    <a:pt x="322" y="1860"/>
                    <a:pt x="327" y="1861"/>
                    <a:pt x="332" y="1861"/>
                  </a:cubicBezTo>
                  <a:cubicBezTo>
                    <a:pt x="348" y="1861"/>
                    <a:pt x="363" y="1852"/>
                    <a:pt x="371" y="1838"/>
                  </a:cubicBezTo>
                  <a:cubicBezTo>
                    <a:pt x="995" y="688"/>
                    <a:pt x="995" y="688"/>
                    <a:pt x="995" y="688"/>
                  </a:cubicBezTo>
                  <a:cubicBezTo>
                    <a:pt x="999" y="681"/>
                    <a:pt x="1001" y="674"/>
                    <a:pt x="1001" y="666"/>
                  </a:cubicBezTo>
                  <a:cubicBezTo>
                    <a:pt x="1001" y="642"/>
                    <a:pt x="982" y="623"/>
                    <a:pt x="959" y="622"/>
                  </a:cubicBezTo>
                  <a:cubicBezTo>
                    <a:pt x="958" y="622"/>
                    <a:pt x="958" y="622"/>
                    <a:pt x="957" y="622"/>
                  </a:cubicBezTo>
                  <a:cubicBezTo>
                    <a:pt x="956" y="622"/>
                    <a:pt x="955" y="622"/>
                    <a:pt x="954" y="622"/>
                  </a:cubicBezTo>
                  <a:cubicBezTo>
                    <a:pt x="950" y="622"/>
                    <a:pt x="947" y="623"/>
                    <a:pt x="944" y="624"/>
                  </a:cubicBezTo>
                  <a:cubicBezTo>
                    <a:pt x="607" y="717"/>
                    <a:pt x="607" y="717"/>
                    <a:pt x="607" y="717"/>
                  </a:cubicBezTo>
                  <a:cubicBezTo>
                    <a:pt x="716" y="51"/>
                    <a:pt x="716" y="51"/>
                    <a:pt x="716" y="51"/>
                  </a:cubicBezTo>
                  <a:cubicBezTo>
                    <a:pt x="719" y="30"/>
                    <a:pt x="707" y="9"/>
                    <a:pt x="687" y="2"/>
                  </a:cubicBezTo>
                  <a:cubicBezTo>
                    <a:pt x="682" y="1"/>
                    <a:pt x="677" y="0"/>
                    <a:pt x="672" y="0"/>
                  </a:cubicBezTo>
                  <a:close/>
                  <a:moveTo>
                    <a:pt x="672" y="88"/>
                  </a:moveTo>
                  <a:cubicBezTo>
                    <a:pt x="672" y="88"/>
                    <a:pt x="672" y="88"/>
                    <a:pt x="672" y="88"/>
                  </a:cubicBezTo>
                  <a:cubicBezTo>
                    <a:pt x="672" y="88"/>
                    <a:pt x="672" y="88"/>
                    <a:pt x="672" y="88"/>
                  </a:cubicBezTo>
                  <a:close/>
                </a:path>
              </a:pathLst>
            </a:custGeom>
            <a:solidFill>
              <a:srgbClr val="06436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48">
              <a:extLst>
                <a:ext uri="{FF2B5EF4-FFF2-40B4-BE49-F238E27FC236}">
                  <a16:creationId xmlns:a16="http://schemas.microsoft.com/office/drawing/2014/main" id="{B77F5FE0-82AC-BCA8-8674-0062B8EA9590}"/>
                </a:ext>
              </a:extLst>
            </p:cNvPr>
            <p:cNvSpPr>
              <a:spLocks/>
            </p:cNvSpPr>
            <p:nvPr/>
          </p:nvSpPr>
          <p:spPr bwMode="auto">
            <a:xfrm>
              <a:off x="5515042" y="4713686"/>
              <a:ext cx="208948" cy="365434"/>
            </a:xfrm>
            <a:custGeom>
              <a:avLst/>
              <a:gdLst>
                <a:gd name="T0" fmla="*/ 529 w 1390"/>
                <a:gd name="T1" fmla="*/ 2431 h 2431"/>
                <a:gd name="T2" fmla="*/ 709 w 1390"/>
                <a:gd name="T3" fmla="*/ 1395 h 2431"/>
                <a:gd name="T4" fmla="*/ 0 w 1390"/>
                <a:gd name="T5" fmla="*/ 1586 h 2431"/>
                <a:gd name="T6" fmla="*/ 862 w 1390"/>
                <a:gd name="T7" fmla="*/ 0 h 2431"/>
                <a:gd name="T8" fmla="*/ 682 w 1390"/>
                <a:gd name="T9" fmla="*/ 1033 h 2431"/>
                <a:gd name="T10" fmla="*/ 1390 w 1390"/>
                <a:gd name="T11" fmla="*/ 843 h 2431"/>
                <a:gd name="T12" fmla="*/ 529 w 1390"/>
                <a:gd name="T13" fmla="*/ 2431 h 2431"/>
              </a:gdLst>
              <a:ahLst/>
              <a:cxnLst>
                <a:cxn ang="0">
                  <a:pos x="T0" y="T1"/>
                </a:cxn>
                <a:cxn ang="0">
                  <a:pos x="T2" y="T3"/>
                </a:cxn>
                <a:cxn ang="0">
                  <a:pos x="T4" y="T5"/>
                </a:cxn>
                <a:cxn ang="0">
                  <a:pos x="T6" y="T7"/>
                </a:cxn>
                <a:cxn ang="0">
                  <a:pos x="T8" y="T9"/>
                </a:cxn>
                <a:cxn ang="0">
                  <a:pos x="T10" y="T11"/>
                </a:cxn>
                <a:cxn ang="0">
                  <a:pos x="T12" y="T13"/>
                </a:cxn>
              </a:cxnLst>
              <a:rect l="0" t="0" r="r" b="b"/>
              <a:pathLst>
                <a:path w="1390" h="2431">
                  <a:moveTo>
                    <a:pt x="529" y="2431"/>
                  </a:moveTo>
                  <a:lnTo>
                    <a:pt x="709" y="1395"/>
                  </a:lnTo>
                  <a:lnTo>
                    <a:pt x="0" y="1586"/>
                  </a:lnTo>
                  <a:lnTo>
                    <a:pt x="862" y="0"/>
                  </a:lnTo>
                  <a:lnTo>
                    <a:pt x="682" y="1033"/>
                  </a:lnTo>
                  <a:lnTo>
                    <a:pt x="1390" y="843"/>
                  </a:lnTo>
                  <a:lnTo>
                    <a:pt x="529" y="2431"/>
                  </a:lnTo>
                  <a:close/>
                </a:path>
              </a:pathLst>
            </a:custGeom>
            <a:solidFill>
              <a:srgbClr val="0643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60847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p:bldP spid="6"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55BF5-000F-7AE0-EFF1-6627A4F0C4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577B37-CDCD-6ECB-85A3-5F4F31A5B0A7}"/>
              </a:ext>
            </a:extLst>
          </p:cNvPr>
          <p:cNvSpPr>
            <a:spLocks noGrp="1"/>
          </p:cNvSpPr>
          <p:nvPr>
            <p:ph type="title"/>
          </p:nvPr>
        </p:nvSpPr>
        <p:spPr/>
        <p:txBody>
          <a:bodyPr/>
          <a:lstStyle/>
          <a:p>
            <a:r>
              <a:rPr lang="en-US" dirty="0"/>
              <a:t>Problems of Existing Works</a:t>
            </a:r>
          </a:p>
        </p:txBody>
      </p:sp>
      <p:sp>
        <p:nvSpPr>
          <p:cNvPr id="11" name="Rectangle 10">
            <a:extLst>
              <a:ext uri="{FF2B5EF4-FFF2-40B4-BE49-F238E27FC236}">
                <a16:creationId xmlns:a16="http://schemas.microsoft.com/office/drawing/2014/main" id="{15BF8065-65A7-87A4-7B6B-BC36E9E46513}"/>
              </a:ext>
            </a:extLst>
          </p:cNvPr>
          <p:cNvSpPr/>
          <p:nvPr/>
        </p:nvSpPr>
        <p:spPr>
          <a:xfrm>
            <a:off x="-15290" y="4780152"/>
            <a:ext cx="9159289" cy="111244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82800" rtlCol="0" anchor="ctr"/>
          <a:lstStyle/>
          <a:p>
            <a:pPr algn="ctr">
              <a:spcAft>
                <a:spcPts val="1000"/>
              </a:spcAft>
            </a:pPr>
            <a:r>
              <a:rPr lang="en-GB" sz="2800" b="1" dirty="0">
                <a:solidFill>
                  <a:srgbClr val="FF0000"/>
                </a:solidFill>
                <a:latin typeface="Corbel" panose="020B0503020204020204" pitchFamily="34" charset="0"/>
              </a:rPr>
              <a:t>Lack</a:t>
            </a:r>
            <a:r>
              <a:rPr lang="en-GB" sz="2800" b="1" dirty="0">
                <a:solidFill>
                  <a:srgbClr val="06436E"/>
                </a:solidFill>
                <a:latin typeface="Corbel" panose="020B0503020204020204" pitchFamily="34" charset="0"/>
              </a:rPr>
              <a:t> access to standardized datasets from latest chemistry</a:t>
            </a:r>
            <a:endParaRPr lang="en-CH" sz="2800" b="1" dirty="0">
              <a:solidFill>
                <a:srgbClr val="06436E"/>
              </a:solidFill>
              <a:latin typeface="Corbel" panose="020B0503020204020204" pitchFamily="34" charset="0"/>
            </a:endParaRPr>
          </a:p>
        </p:txBody>
      </p:sp>
      <p:sp>
        <p:nvSpPr>
          <p:cNvPr id="7" name="Rectangle 6">
            <a:extLst>
              <a:ext uri="{FF2B5EF4-FFF2-40B4-BE49-F238E27FC236}">
                <a16:creationId xmlns:a16="http://schemas.microsoft.com/office/drawing/2014/main" id="{B4650FCE-F55E-FCE3-D285-97850125DA1D}"/>
              </a:ext>
            </a:extLst>
          </p:cNvPr>
          <p:cNvSpPr/>
          <p:nvPr/>
        </p:nvSpPr>
        <p:spPr>
          <a:xfrm>
            <a:off x="-15289" y="3076936"/>
            <a:ext cx="9159289" cy="111244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82800" rtlCol="0" anchor="ctr"/>
          <a:lstStyle/>
          <a:p>
            <a:pPr algn="ctr">
              <a:spcAft>
                <a:spcPts val="1000"/>
              </a:spcAft>
            </a:pPr>
            <a:r>
              <a:rPr lang="en-GB" sz="2800" b="1" dirty="0">
                <a:solidFill>
                  <a:srgbClr val="FF0000"/>
                </a:solidFill>
                <a:latin typeface="Corbel" panose="020B0503020204020204" pitchFamily="34" charset="0"/>
              </a:rPr>
              <a:t>Lack</a:t>
            </a:r>
            <a:r>
              <a:rPr lang="en-GB" sz="2800" b="1" dirty="0">
                <a:solidFill>
                  <a:srgbClr val="06436E"/>
                </a:solidFill>
                <a:latin typeface="Corbel" panose="020B0503020204020204" pitchFamily="34" charset="0"/>
              </a:rPr>
              <a:t> the flexibility to incorporate newly developed methods</a:t>
            </a:r>
            <a:endParaRPr lang="en-CH" sz="2800" b="1" dirty="0">
              <a:solidFill>
                <a:srgbClr val="06436E"/>
              </a:solidFill>
              <a:latin typeface="Corbel" panose="020B0503020204020204" pitchFamily="34" charset="0"/>
            </a:endParaRPr>
          </a:p>
        </p:txBody>
      </p:sp>
      <p:sp>
        <p:nvSpPr>
          <p:cNvPr id="8" name="Rectangle 7">
            <a:extLst>
              <a:ext uri="{FF2B5EF4-FFF2-40B4-BE49-F238E27FC236}">
                <a16:creationId xmlns:a16="http://schemas.microsoft.com/office/drawing/2014/main" id="{C9ED6FC3-FF20-BF99-D052-FE13286E33F4}"/>
              </a:ext>
            </a:extLst>
          </p:cNvPr>
          <p:cNvSpPr/>
          <p:nvPr/>
        </p:nvSpPr>
        <p:spPr>
          <a:xfrm>
            <a:off x="0" y="1373720"/>
            <a:ext cx="9159289" cy="111244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82800" rtlCol="0" anchor="ctr"/>
          <a:lstStyle/>
          <a:p>
            <a:pPr algn="ctr">
              <a:spcAft>
                <a:spcPts val="1000"/>
              </a:spcAft>
            </a:pPr>
            <a:r>
              <a:rPr lang="en-GB" sz="2800" b="1" dirty="0">
                <a:solidFill>
                  <a:srgbClr val="06436E"/>
                </a:solidFill>
                <a:latin typeface="Corbel" panose="020B0503020204020204" pitchFamily="34" charset="0"/>
              </a:rPr>
              <a:t>Do </a:t>
            </a:r>
            <a:r>
              <a:rPr lang="en-GB" sz="2800" b="1" dirty="0">
                <a:solidFill>
                  <a:srgbClr val="FF0000"/>
                </a:solidFill>
                <a:latin typeface="Corbel" panose="020B0503020204020204" pitchFamily="34" charset="0"/>
              </a:rPr>
              <a:t>not </a:t>
            </a:r>
            <a:r>
              <a:rPr lang="en-GB" sz="2800" b="1" dirty="0">
                <a:solidFill>
                  <a:srgbClr val="06436E"/>
                </a:solidFill>
                <a:latin typeface="Corbel" panose="020B0503020204020204" pitchFamily="34" charset="0"/>
              </a:rPr>
              <a:t>include raw signal analysis (RSA) tools </a:t>
            </a:r>
            <a:endParaRPr lang="en-CH" sz="2800" b="1" dirty="0">
              <a:solidFill>
                <a:srgbClr val="06436E"/>
              </a:solidFill>
              <a:latin typeface="Corbel" panose="020B0503020204020204" pitchFamily="34" charset="0"/>
            </a:endParaRPr>
          </a:p>
        </p:txBody>
      </p:sp>
    </p:spTree>
    <p:extLst>
      <p:ext uri="{BB962C8B-B14F-4D97-AF65-F5344CB8AC3E}">
        <p14:creationId xmlns:p14="http://schemas.microsoft.com/office/powerpoint/2010/main" val="206962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F400F-47B5-0155-7B9D-6ECB93BC6D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F444F6-5CF3-3F51-923F-577F14D4C116}"/>
              </a:ext>
            </a:extLst>
          </p:cNvPr>
          <p:cNvSpPr>
            <a:spLocks noGrp="1"/>
          </p:cNvSpPr>
          <p:nvPr>
            <p:ph type="title"/>
          </p:nvPr>
        </p:nvSpPr>
        <p:spPr/>
        <p:txBody>
          <a:bodyPr/>
          <a:lstStyle/>
          <a:p>
            <a:r>
              <a:rPr lang="en-CH" dirty="0"/>
              <a:t>Our Goal</a:t>
            </a:r>
          </a:p>
        </p:txBody>
      </p:sp>
      <p:sp>
        <p:nvSpPr>
          <p:cNvPr id="4" name="Content Placeholder 2">
            <a:extLst>
              <a:ext uri="{FF2B5EF4-FFF2-40B4-BE49-F238E27FC236}">
                <a16:creationId xmlns:a16="http://schemas.microsoft.com/office/drawing/2014/main" id="{4B1F7E4C-9753-6CD1-F62B-C77476D2910A}"/>
              </a:ext>
            </a:extLst>
          </p:cNvPr>
          <p:cNvSpPr txBox="1">
            <a:spLocks/>
          </p:cNvSpPr>
          <p:nvPr/>
        </p:nvSpPr>
        <p:spPr>
          <a:xfrm>
            <a:off x="189560" y="782567"/>
            <a:ext cx="8798061" cy="5377521"/>
          </a:xfrm>
          <a:prstGeom prst="rect">
            <a:avLst/>
          </a:prstGeom>
        </p:spPr>
        <p:txBody>
          <a:bodyPr/>
          <a:lstStyle>
            <a:lvl1pPr marL="187200" indent="-187200" algn="l" defTabSz="914400" rtl="0" eaLnBrk="1" latinLnBrk="0" hangingPunct="1">
              <a:lnSpc>
                <a:spcPct val="90000"/>
              </a:lnSpc>
              <a:spcBef>
                <a:spcPts val="1000"/>
              </a:spcBef>
              <a:buClr>
                <a:schemeClr val="tx1"/>
              </a:buClr>
              <a:buFont typeface="Arial" panose="020B0604020202020204" pitchFamily="34" charset="0"/>
              <a:buChar char="•"/>
              <a:tabLst/>
              <a:defRPr sz="2800" kern="1200">
                <a:solidFill>
                  <a:schemeClr val="tx1"/>
                </a:solidFill>
                <a:latin typeface="Corbel" panose="020B0503020204020204" pitchFamily="34" charset="0"/>
                <a:ea typeface="+mn-ea"/>
                <a:cs typeface="+mn-cs"/>
              </a:defRPr>
            </a:lvl1pPr>
            <a:lvl2pPr marL="311150" indent="-187200" algn="l" defTabSz="914400" rtl="0" eaLnBrk="1" latinLnBrk="0" hangingPunct="1">
              <a:lnSpc>
                <a:spcPct val="90000"/>
              </a:lnSpc>
              <a:spcBef>
                <a:spcPts val="500"/>
              </a:spcBef>
              <a:buFont typeface="Cambria" panose="02040503050406030204" pitchFamily="18" charset="0"/>
              <a:buChar char="-"/>
              <a:tabLst/>
              <a:defRPr sz="2400" kern="1200">
                <a:solidFill>
                  <a:schemeClr val="tx1"/>
                </a:solidFill>
                <a:latin typeface="Corbel" panose="020B0503020204020204" pitchFamily="34" charset="0"/>
                <a:ea typeface="+mn-ea"/>
                <a:cs typeface="+mn-cs"/>
              </a:defRPr>
            </a:lvl2pPr>
            <a:lvl3pPr marL="533400" indent="-187200" algn="l" defTabSz="914400" rtl="0" eaLnBrk="1" latinLnBrk="0" hangingPunct="1">
              <a:lnSpc>
                <a:spcPct val="90000"/>
              </a:lnSpc>
              <a:spcBef>
                <a:spcPts val="500"/>
              </a:spcBef>
              <a:buClr>
                <a:schemeClr val="tx1"/>
              </a:buClr>
              <a:buFont typeface="Arial" panose="020B0604020202020204" pitchFamily="34" charset="0"/>
              <a:buChar char="•"/>
              <a:tabLst/>
              <a:defRPr sz="2400" kern="1200">
                <a:solidFill>
                  <a:schemeClr val="tx1"/>
                </a:solidFill>
                <a:latin typeface="Corbel" panose="020B0503020204020204" pitchFamily="34" charset="0"/>
                <a:ea typeface="+mn-ea"/>
                <a:cs typeface="+mn-cs"/>
              </a:defRPr>
            </a:lvl3pPr>
            <a:lvl4pPr marL="16002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4pPr>
            <a:lvl5pPr marL="20574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GB" dirty="0">
              <a:solidFill>
                <a:schemeClr val="accent2">
                  <a:lumMod val="75000"/>
                </a:schemeClr>
              </a:solidFill>
            </a:endParaRPr>
          </a:p>
        </p:txBody>
      </p:sp>
      <p:sp>
        <p:nvSpPr>
          <p:cNvPr id="5" name="TextBox 4">
            <a:extLst>
              <a:ext uri="{FF2B5EF4-FFF2-40B4-BE49-F238E27FC236}">
                <a16:creationId xmlns:a16="http://schemas.microsoft.com/office/drawing/2014/main" id="{44B40E62-4FBE-104F-5DA0-F57566901DDA}"/>
              </a:ext>
            </a:extLst>
          </p:cNvPr>
          <p:cNvSpPr txBox="1"/>
          <p:nvPr/>
        </p:nvSpPr>
        <p:spPr>
          <a:xfrm>
            <a:off x="775504" y="2213699"/>
            <a:ext cx="7525656" cy="2643213"/>
          </a:xfrm>
          <a:prstGeom prst="roundRect">
            <a:avLst>
              <a:gd name="adj" fmla="val 4777"/>
            </a:avLst>
          </a:prstGeom>
          <a:solidFill>
            <a:schemeClr val="accent1">
              <a:lumMod val="20000"/>
              <a:lumOff val="80000"/>
              <a:alpha val="61000"/>
            </a:schemeClr>
          </a:solidFill>
          <a:ln w="38100">
            <a:solidFill>
              <a:srgbClr val="06436E"/>
            </a:solidFill>
          </a:ln>
        </p:spPr>
        <p:txBody>
          <a:bodyPr wrap="square" rtlCol="0" anchor="ctr" anchorCtr="0">
            <a:noAutofit/>
          </a:bodyPr>
          <a:lstStyle/>
          <a:p>
            <a:pPr lvl="0" algn="ctr" defTabSz="457200">
              <a:spcAft>
                <a:spcPts val="300"/>
              </a:spcAft>
              <a:defRPr/>
            </a:pPr>
            <a:r>
              <a:rPr lang="en-GB" sz="2800" i="1" dirty="0">
                <a:latin typeface="Corbel" panose="020B0503020204020204" pitchFamily="34" charset="0"/>
              </a:rPr>
              <a:t>Design a </a:t>
            </a:r>
            <a:r>
              <a:rPr lang="en-GB" sz="2800" b="1" i="1" dirty="0">
                <a:latin typeface="Corbel" panose="020B0503020204020204" pitchFamily="34" charset="0"/>
              </a:rPr>
              <a:t>comprehensive, extensible</a:t>
            </a:r>
            <a:r>
              <a:rPr lang="en-GB" sz="2800" i="1" dirty="0">
                <a:latin typeface="Corbel" panose="020B0503020204020204" pitchFamily="34" charset="0"/>
              </a:rPr>
              <a:t> and </a:t>
            </a:r>
            <a:r>
              <a:rPr lang="en-GB" sz="2800" b="1" i="1" dirty="0">
                <a:latin typeface="Corbel" panose="020B0503020204020204" pitchFamily="34" charset="0"/>
              </a:rPr>
              <a:t>up-to-date</a:t>
            </a:r>
            <a:r>
              <a:rPr lang="en-GB" sz="2800" i="1" dirty="0">
                <a:latin typeface="Corbel" panose="020B0503020204020204" pitchFamily="34" charset="0"/>
              </a:rPr>
              <a:t> benchmarking framework for RSA</a:t>
            </a:r>
            <a:endParaRPr kumimoji="0" lang="en-US" sz="2800" b="1" i="1" u="none" strike="noStrike" kern="1200" cap="none" spc="0" normalizeH="0" baseline="0" noProof="0" dirty="0">
              <a:ln>
                <a:noFill/>
              </a:ln>
              <a:solidFill>
                <a:srgbClr val="06436E"/>
              </a:solidFill>
              <a:effectLst/>
              <a:uLnTx/>
              <a:uFillTx/>
              <a:latin typeface="Corbel" panose="020B050302020402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C10992EF-6FC5-1916-1C80-BD04BE7E8906}"/>
              </a:ext>
            </a:extLst>
          </p:cNvPr>
          <p:cNvGrpSpPr/>
          <p:nvPr/>
        </p:nvGrpSpPr>
        <p:grpSpPr>
          <a:xfrm>
            <a:off x="262569" y="1689906"/>
            <a:ext cx="1044792" cy="1044274"/>
            <a:chOff x="2592729" y="1377387"/>
            <a:chExt cx="1656000" cy="1655180"/>
          </a:xfrm>
        </p:grpSpPr>
        <p:sp>
          <p:nvSpPr>
            <p:cNvPr id="8" name="Oval 7">
              <a:extLst>
                <a:ext uri="{FF2B5EF4-FFF2-40B4-BE49-F238E27FC236}">
                  <a16:creationId xmlns:a16="http://schemas.microsoft.com/office/drawing/2014/main" id="{17789C72-8B4A-2251-31F4-C28ABBDEDDC2}"/>
                </a:ext>
              </a:extLst>
            </p:cNvPr>
            <p:cNvSpPr/>
            <p:nvPr/>
          </p:nvSpPr>
          <p:spPr>
            <a:xfrm>
              <a:off x="2592729" y="1377387"/>
              <a:ext cx="1656000" cy="1655180"/>
            </a:xfrm>
            <a:prstGeom prst="ellipse">
              <a:avLst/>
            </a:prstGeom>
            <a:solidFill>
              <a:schemeClr val="accent1">
                <a:lumMod val="20000"/>
                <a:lumOff val="80000"/>
              </a:schemeClr>
            </a:solidFill>
            <a:ln w="28575">
              <a:solidFill>
                <a:srgbClr val="06436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4E4E6DD-9E05-4294-DDBD-7D2E53FEE10F}"/>
                </a:ext>
              </a:extLst>
            </p:cNvPr>
            <p:cNvGrpSpPr>
              <a:grpSpLocks noChangeAspect="1"/>
            </p:cNvGrpSpPr>
            <p:nvPr/>
          </p:nvGrpSpPr>
          <p:grpSpPr>
            <a:xfrm>
              <a:off x="2911347" y="1701479"/>
              <a:ext cx="1148542" cy="1013250"/>
              <a:chOff x="267690" y="3690976"/>
              <a:chExt cx="421361" cy="371727"/>
            </a:xfrm>
          </p:grpSpPr>
          <p:sp>
            <p:nvSpPr>
              <p:cNvPr id="6" name="Freeform 25">
                <a:extLst>
                  <a:ext uri="{FF2B5EF4-FFF2-40B4-BE49-F238E27FC236}">
                    <a16:creationId xmlns:a16="http://schemas.microsoft.com/office/drawing/2014/main" id="{8F43198B-BBFD-DFB0-354F-99F18712D85F}"/>
                  </a:ext>
                </a:extLst>
              </p:cNvPr>
              <p:cNvSpPr>
                <a:spLocks noEditPoints="1"/>
              </p:cNvSpPr>
              <p:nvPr/>
            </p:nvSpPr>
            <p:spPr bwMode="auto">
              <a:xfrm>
                <a:off x="447217" y="3701800"/>
                <a:ext cx="241834" cy="180451"/>
              </a:xfrm>
              <a:custGeom>
                <a:avLst/>
                <a:gdLst>
                  <a:gd name="T0" fmla="*/ 25 w 978"/>
                  <a:gd name="T1" fmla="*/ 729 h 729"/>
                  <a:gd name="T2" fmla="*/ 7 w 978"/>
                  <a:gd name="T3" fmla="*/ 719 h 729"/>
                  <a:gd name="T4" fmla="*/ 13 w 978"/>
                  <a:gd name="T5" fmla="*/ 689 h 729"/>
                  <a:gd name="T6" fmla="*/ 888 w 978"/>
                  <a:gd name="T7" fmla="*/ 86 h 729"/>
                  <a:gd name="T8" fmla="*/ 919 w 978"/>
                  <a:gd name="T9" fmla="*/ 91 h 729"/>
                  <a:gd name="T10" fmla="*/ 913 w 978"/>
                  <a:gd name="T11" fmla="*/ 122 h 729"/>
                  <a:gd name="T12" fmla="*/ 38 w 978"/>
                  <a:gd name="T13" fmla="*/ 725 h 729"/>
                  <a:gd name="T14" fmla="*/ 25 w 978"/>
                  <a:gd name="T15" fmla="*/ 729 h 729"/>
                  <a:gd name="T16" fmla="*/ 578 w 978"/>
                  <a:gd name="T17" fmla="*/ 254 h 729"/>
                  <a:gd name="T18" fmla="*/ 586 w 978"/>
                  <a:gd name="T19" fmla="*/ 258 h 729"/>
                  <a:gd name="T20" fmla="*/ 825 w 978"/>
                  <a:gd name="T21" fmla="*/ 93 h 729"/>
                  <a:gd name="T22" fmla="*/ 826 w 978"/>
                  <a:gd name="T23" fmla="*/ 91 h 729"/>
                  <a:gd name="T24" fmla="*/ 849 w 978"/>
                  <a:gd name="T25" fmla="*/ 8 h 729"/>
                  <a:gd name="T26" fmla="*/ 841 w 978"/>
                  <a:gd name="T27" fmla="*/ 3 h 729"/>
                  <a:gd name="T28" fmla="*/ 602 w 978"/>
                  <a:gd name="T29" fmla="*/ 166 h 729"/>
                  <a:gd name="T30" fmla="*/ 599 w 978"/>
                  <a:gd name="T31" fmla="*/ 171 h 729"/>
                  <a:gd name="T32" fmla="*/ 578 w 978"/>
                  <a:gd name="T33" fmla="*/ 254 h 729"/>
                  <a:gd name="T34" fmla="*/ 646 w 978"/>
                  <a:gd name="T35" fmla="*/ 352 h 729"/>
                  <a:gd name="T36" fmla="*/ 730 w 978"/>
                  <a:gd name="T37" fmla="*/ 362 h 729"/>
                  <a:gd name="T38" fmla="*/ 736 w 978"/>
                  <a:gd name="T39" fmla="*/ 361 h 729"/>
                  <a:gd name="T40" fmla="*/ 974 w 978"/>
                  <a:gd name="T41" fmla="*/ 196 h 729"/>
                  <a:gd name="T42" fmla="*/ 972 w 978"/>
                  <a:gd name="T43" fmla="*/ 187 h 729"/>
                  <a:gd name="T44" fmla="*/ 886 w 978"/>
                  <a:gd name="T45" fmla="*/ 179 h 729"/>
                  <a:gd name="T46" fmla="*/ 884 w 978"/>
                  <a:gd name="T47" fmla="*/ 179 h 729"/>
                  <a:gd name="T48" fmla="*/ 644 w 978"/>
                  <a:gd name="T49" fmla="*/ 343 h 729"/>
                  <a:gd name="T50" fmla="*/ 646 w 978"/>
                  <a:gd name="T51" fmla="*/ 352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78" h="729">
                    <a:moveTo>
                      <a:pt x="25" y="729"/>
                    </a:moveTo>
                    <a:cubicBezTo>
                      <a:pt x="18" y="729"/>
                      <a:pt x="11" y="726"/>
                      <a:pt x="7" y="719"/>
                    </a:cubicBezTo>
                    <a:cubicBezTo>
                      <a:pt x="0" y="709"/>
                      <a:pt x="3" y="696"/>
                      <a:pt x="13" y="689"/>
                    </a:cubicBezTo>
                    <a:cubicBezTo>
                      <a:pt x="888" y="86"/>
                      <a:pt x="888" y="86"/>
                      <a:pt x="888" y="86"/>
                    </a:cubicBezTo>
                    <a:cubicBezTo>
                      <a:pt x="898" y="79"/>
                      <a:pt x="912" y="81"/>
                      <a:pt x="919" y="91"/>
                    </a:cubicBezTo>
                    <a:cubicBezTo>
                      <a:pt x="926" y="101"/>
                      <a:pt x="923" y="115"/>
                      <a:pt x="913" y="122"/>
                    </a:cubicBezTo>
                    <a:cubicBezTo>
                      <a:pt x="38" y="725"/>
                      <a:pt x="38" y="725"/>
                      <a:pt x="38" y="725"/>
                    </a:cubicBezTo>
                    <a:cubicBezTo>
                      <a:pt x="34" y="728"/>
                      <a:pt x="30" y="729"/>
                      <a:pt x="25" y="729"/>
                    </a:cubicBezTo>
                    <a:close/>
                    <a:moveTo>
                      <a:pt x="578" y="254"/>
                    </a:moveTo>
                    <a:cubicBezTo>
                      <a:pt x="577" y="258"/>
                      <a:pt x="582" y="259"/>
                      <a:pt x="586" y="258"/>
                    </a:cubicBezTo>
                    <a:cubicBezTo>
                      <a:pt x="586" y="258"/>
                      <a:pt x="586" y="258"/>
                      <a:pt x="825" y="93"/>
                    </a:cubicBezTo>
                    <a:cubicBezTo>
                      <a:pt x="826" y="93"/>
                      <a:pt x="826" y="93"/>
                      <a:pt x="826" y="91"/>
                    </a:cubicBezTo>
                    <a:cubicBezTo>
                      <a:pt x="826" y="91"/>
                      <a:pt x="826" y="91"/>
                      <a:pt x="849" y="8"/>
                    </a:cubicBezTo>
                    <a:cubicBezTo>
                      <a:pt x="850" y="3"/>
                      <a:pt x="845" y="0"/>
                      <a:pt x="841" y="3"/>
                    </a:cubicBezTo>
                    <a:cubicBezTo>
                      <a:pt x="841" y="3"/>
                      <a:pt x="841" y="3"/>
                      <a:pt x="602" y="166"/>
                    </a:cubicBezTo>
                    <a:cubicBezTo>
                      <a:pt x="601" y="168"/>
                      <a:pt x="601" y="168"/>
                      <a:pt x="599" y="171"/>
                    </a:cubicBezTo>
                    <a:cubicBezTo>
                      <a:pt x="599" y="171"/>
                      <a:pt x="599" y="171"/>
                      <a:pt x="578" y="254"/>
                    </a:cubicBezTo>
                    <a:close/>
                    <a:moveTo>
                      <a:pt x="646" y="352"/>
                    </a:moveTo>
                    <a:cubicBezTo>
                      <a:pt x="730" y="362"/>
                      <a:pt x="730" y="362"/>
                      <a:pt x="730" y="362"/>
                    </a:cubicBezTo>
                    <a:cubicBezTo>
                      <a:pt x="734" y="361"/>
                      <a:pt x="734" y="361"/>
                      <a:pt x="736" y="361"/>
                    </a:cubicBezTo>
                    <a:cubicBezTo>
                      <a:pt x="974" y="196"/>
                      <a:pt x="974" y="196"/>
                      <a:pt x="974" y="196"/>
                    </a:cubicBezTo>
                    <a:cubicBezTo>
                      <a:pt x="978" y="194"/>
                      <a:pt x="978" y="187"/>
                      <a:pt x="972" y="187"/>
                    </a:cubicBezTo>
                    <a:cubicBezTo>
                      <a:pt x="886" y="179"/>
                      <a:pt x="886" y="179"/>
                      <a:pt x="886" y="179"/>
                    </a:cubicBezTo>
                    <a:cubicBezTo>
                      <a:pt x="884" y="177"/>
                      <a:pt x="884" y="177"/>
                      <a:pt x="884" y="179"/>
                    </a:cubicBezTo>
                    <a:cubicBezTo>
                      <a:pt x="644" y="343"/>
                      <a:pt x="644" y="343"/>
                      <a:pt x="644" y="343"/>
                    </a:cubicBezTo>
                    <a:cubicBezTo>
                      <a:pt x="642" y="347"/>
                      <a:pt x="642" y="351"/>
                      <a:pt x="646" y="352"/>
                    </a:cubicBezTo>
                    <a:close/>
                  </a:path>
                </a:pathLst>
              </a:custGeom>
              <a:solidFill>
                <a:srgbClr val="06436E"/>
              </a:solidFill>
              <a:ln>
                <a:solidFill>
                  <a:srgbClr val="06436E"/>
                </a:solidFill>
              </a:ln>
            </p:spPr>
            <p:txBody>
              <a:bodyPr vert="horz" wrap="square" lIns="74295" tIns="37148" rIns="74295" bIns="37148" numCol="1" anchor="t" anchorCtr="0" compatLnSpc="1">
                <a:prstTxWarp prst="textNoShape">
                  <a:avLst/>
                </a:prstTxWarp>
              </a:bodyPr>
              <a:lstStyle/>
              <a:p>
                <a:endParaRPr lang="en-US" sz="1463" dirty="0">
                  <a:cs typeface="Arial" panose="020B0604020202020204" pitchFamily="34" charset="0"/>
                  <a:sym typeface="Arial" panose="020B0604020202020204" pitchFamily="34" charset="0"/>
                </a:endParaRPr>
              </a:p>
            </p:txBody>
          </p:sp>
          <p:sp>
            <p:nvSpPr>
              <p:cNvPr id="7" name="Freeform 26">
                <a:extLst>
                  <a:ext uri="{FF2B5EF4-FFF2-40B4-BE49-F238E27FC236}">
                    <a16:creationId xmlns:a16="http://schemas.microsoft.com/office/drawing/2014/main" id="{07B42808-E40E-5687-930D-8AD41BEF6EDF}"/>
                  </a:ext>
                </a:extLst>
              </p:cNvPr>
              <p:cNvSpPr>
                <a:spLocks noEditPoints="1"/>
              </p:cNvSpPr>
              <p:nvPr/>
            </p:nvSpPr>
            <p:spPr bwMode="auto">
              <a:xfrm>
                <a:off x="267690" y="3690976"/>
                <a:ext cx="371463" cy="371727"/>
              </a:xfrm>
              <a:custGeom>
                <a:avLst/>
                <a:gdLst>
                  <a:gd name="T0" fmla="*/ 1016 w 1502"/>
                  <a:gd name="T1" fmla="*/ 662 h 1502"/>
                  <a:gd name="T2" fmla="*/ 1030 w 1502"/>
                  <a:gd name="T3" fmla="*/ 751 h 1502"/>
                  <a:gd name="T4" fmla="*/ 751 w 1502"/>
                  <a:gd name="T5" fmla="*/ 1030 h 1502"/>
                  <a:gd name="T6" fmla="*/ 472 w 1502"/>
                  <a:gd name="T7" fmla="*/ 751 h 1502"/>
                  <a:gd name="T8" fmla="*/ 751 w 1502"/>
                  <a:gd name="T9" fmla="*/ 472 h 1502"/>
                  <a:gd name="T10" fmla="*/ 929 w 1502"/>
                  <a:gd name="T11" fmla="*/ 536 h 1502"/>
                  <a:gd name="T12" fmla="*/ 819 w 1502"/>
                  <a:gd name="T13" fmla="*/ 611 h 1502"/>
                  <a:gd name="T14" fmla="*/ 751 w 1502"/>
                  <a:gd name="T15" fmla="*/ 596 h 1502"/>
                  <a:gd name="T16" fmla="*/ 596 w 1502"/>
                  <a:gd name="T17" fmla="*/ 751 h 1502"/>
                  <a:gd name="T18" fmla="*/ 751 w 1502"/>
                  <a:gd name="T19" fmla="*/ 906 h 1502"/>
                  <a:gd name="T20" fmla="*/ 906 w 1502"/>
                  <a:gd name="T21" fmla="*/ 751 h 1502"/>
                  <a:gd name="T22" fmla="*/ 906 w 1502"/>
                  <a:gd name="T23" fmla="*/ 738 h 1502"/>
                  <a:gd name="T24" fmla="*/ 1016 w 1502"/>
                  <a:gd name="T25" fmla="*/ 662 h 1502"/>
                  <a:gd name="T26" fmla="*/ 1107 w 1502"/>
                  <a:gd name="T27" fmla="*/ 599 h 1502"/>
                  <a:gd name="T28" fmla="*/ 1138 w 1502"/>
                  <a:gd name="T29" fmla="*/ 751 h 1502"/>
                  <a:gd name="T30" fmla="*/ 751 w 1502"/>
                  <a:gd name="T31" fmla="*/ 1138 h 1502"/>
                  <a:gd name="T32" fmla="*/ 364 w 1502"/>
                  <a:gd name="T33" fmla="*/ 751 h 1502"/>
                  <a:gd name="T34" fmla="*/ 751 w 1502"/>
                  <a:gd name="T35" fmla="*/ 364 h 1502"/>
                  <a:gd name="T36" fmla="*/ 1020 w 1502"/>
                  <a:gd name="T37" fmla="*/ 473 h 1502"/>
                  <a:gd name="T38" fmla="*/ 1124 w 1502"/>
                  <a:gd name="T39" fmla="*/ 401 h 1502"/>
                  <a:gd name="T40" fmla="*/ 751 w 1502"/>
                  <a:gd name="T41" fmla="*/ 240 h 1502"/>
                  <a:gd name="T42" fmla="*/ 240 w 1502"/>
                  <a:gd name="T43" fmla="*/ 751 h 1502"/>
                  <a:gd name="T44" fmla="*/ 751 w 1502"/>
                  <a:gd name="T45" fmla="*/ 1262 h 1502"/>
                  <a:gd name="T46" fmla="*/ 1262 w 1502"/>
                  <a:gd name="T47" fmla="*/ 751 h 1502"/>
                  <a:gd name="T48" fmla="*/ 1211 w 1502"/>
                  <a:gd name="T49" fmla="*/ 528 h 1502"/>
                  <a:gd name="T50" fmla="*/ 1107 w 1502"/>
                  <a:gd name="T51" fmla="*/ 599 h 1502"/>
                  <a:gd name="T52" fmla="*/ 1333 w 1502"/>
                  <a:gd name="T53" fmla="*/ 443 h 1502"/>
                  <a:gd name="T54" fmla="*/ 1307 w 1502"/>
                  <a:gd name="T55" fmla="*/ 461 h 1502"/>
                  <a:gd name="T56" fmla="*/ 1378 w 1502"/>
                  <a:gd name="T57" fmla="*/ 751 h 1502"/>
                  <a:gd name="T58" fmla="*/ 751 w 1502"/>
                  <a:gd name="T59" fmla="*/ 1378 h 1502"/>
                  <a:gd name="T60" fmla="*/ 124 w 1502"/>
                  <a:gd name="T61" fmla="*/ 751 h 1502"/>
                  <a:gd name="T62" fmla="*/ 751 w 1502"/>
                  <a:gd name="T63" fmla="*/ 124 h 1502"/>
                  <a:gd name="T64" fmla="*/ 1220 w 1502"/>
                  <a:gd name="T65" fmla="*/ 335 h 1502"/>
                  <a:gd name="T66" fmla="*/ 1246 w 1502"/>
                  <a:gd name="T67" fmla="*/ 317 h 1502"/>
                  <a:gd name="T68" fmla="*/ 1273 w 1502"/>
                  <a:gd name="T69" fmla="*/ 211 h 1502"/>
                  <a:gd name="T70" fmla="*/ 751 w 1502"/>
                  <a:gd name="T71" fmla="*/ 0 h 1502"/>
                  <a:gd name="T72" fmla="*/ 0 w 1502"/>
                  <a:gd name="T73" fmla="*/ 751 h 1502"/>
                  <a:gd name="T74" fmla="*/ 751 w 1502"/>
                  <a:gd name="T75" fmla="*/ 1502 h 1502"/>
                  <a:gd name="T76" fmla="*/ 1502 w 1502"/>
                  <a:gd name="T77" fmla="*/ 751 h 1502"/>
                  <a:gd name="T78" fmla="*/ 1442 w 1502"/>
                  <a:gd name="T79" fmla="*/ 456 h 1502"/>
                  <a:gd name="T80" fmla="*/ 1333 w 1502"/>
                  <a:gd name="T81" fmla="*/ 443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02" h="1502">
                    <a:moveTo>
                      <a:pt x="1016" y="662"/>
                    </a:moveTo>
                    <a:cubicBezTo>
                      <a:pt x="1025" y="690"/>
                      <a:pt x="1030" y="720"/>
                      <a:pt x="1030" y="751"/>
                    </a:cubicBezTo>
                    <a:cubicBezTo>
                      <a:pt x="1030" y="905"/>
                      <a:pt x="905" y="1030"/>
                      <a:pt x="751" y="1030"/>
                    </a:cubicBezTo>
                    <a:cubicBezTo>
                      <a:pt x="597" y="1030"/>
                      <a:pt x="472" y="905"/>
                      <a:pt x="472" y="751"/>
                    </a:cubicBezTo>
                    <a:cubicBezTo>
                      <a:pt x="472" y="597"/>
                      <a:pt x="597" y="472"/>
                      <a:pt x="751" y="472"/>
                    </a:cubicBezTo>
                    <a:cubicBezTo>
                      <a:pt x="818" y="472"/>
                      <a:pt x="880" y="496"/>
                      <a:pt x="929" y="536"/>
                    </a:cubicBezTo>
                    <a:cubicBezTo>
                      <a:pt x="819" y="611"/>
                      <a:pt x="819" y="611"/>
                      <a:pt x="819" y="611"/>
                    </a:cubicBezTo>
                    <a:cubicBezTo>
                      <a:pt x="798" y="601"/>
                      <a:pt x="775" y="596"/>
                      <a:pt x="751" y="596"/>
                    </a:cubicBezTo>
                    <a:cubicBezTo>
                      <a:pt x="665" y="596"/>
                      <a:pt x="596" y="665"/>
                      <a:pt x="596" y="751"/>
                    </a:cubicBezTo>
                    <a:cubicBezTo>
                      <a:pt x="596" y="836"/>
                      <a:pt x="665" y="906"/>
                      <a:pt x="751" y="906"/>
                    </a:cubicBezTo>
                    <a:cubicBezTo>
                      <a:pt x="837" y="906"/>
                      <a:pt x="906" y="836"/>
                      <a:pt x="906" y="751"/>
                    </a:cubicBezTo>
                    <a:cubicBezTo>
                      <a:pt x="906" y="746"/>
                      <a:pt x="906" y="742"/>
                      <a:pt x="906" y="738"/>
                    </a:cubicBezTo>
                    <a:lnTo>
                      <a:pt x="1016" y="662"/>
                    </a:lnTo>
                    <a:close/>
                    <a:moveTo>
                      <a:pt x="1107" y="599"/>
                    </a:moveTo>
                    <a:cubicBezTo>
                      <a:pt x="1127" y="646"/>
                      <a:pt x="1138" y="697"/>
                      <a:pt x="1138" y="751"/>
                    </a:cubicBezTo>
                    <a:cubicBezTo>
                      <a:pt x="1138" y="964"/>
                      <a:pt x="964" y="1138"/>
                      <a:pt x="751" y="1138"/>
                    </a:cubicBezTo>
                    <a:cubicBezTo>
                      <a:pt x="537" y="1138"/>
                      <a:pt x="364" y="964"/>
                      <a:pt x="364" y="751"/>
                    </a:cubicBezTo>
                    <a:cubicBezTo>
                      <a:pt x="364" y="537"/>
                      <a:pt x="537" y="364"/>
                      <a:pt x="751" y="364"/>
                    </a:cubicBezTo>
                    <a:cubicBezTo>
                      <a:pt x="855" y="364"/>
                      <a:pt x="950" y="405"/>
                      <a:pt x="1020" y="473"/>
                    </a:cubicBezTo>
                    <a:cubicBezTo>
                      <a:pt x="1124" y="401"/>
                      <a:pt x="1124" y="401"/>
                      <a:pt x="1124" y="401"/>
                    </a:cubicBezTo>
                    <a:cubicBezTo>
                      <a:pt x="1030" y="302"/>
                      <a:pt x="898" y="240"/>
                      <a:pt x="751" y="240"/>
                    </a:cubicBezTo>
                    <a:cubicBezTo>
                      <a:pt x="469" y="240"/>
                      <a:pt x="240" y="469"/>
                      <a:pt x="240" y="751"/>
                    </a:cubicBezTo>
                    <a:cubicBezTo>
                      <a:pt x="240" y="1033"/>
                      <a:pt x="469" y="1262"/>
                      <a:pt x="751" y="1262"/>
                    </a:cubicBezTo>
                    <a:cubicBezTo>
                      <a:pt x="1033" y="1262"/>
                      <a:pt x="1262" y="1033"/>
                      <a:pt x="1262" y="751"/>
                    </a:cubicBezTo>
                    <a:cubicBezTo>
                      <a:pt x="1262" y="671"/>
                      <a:pt x="1244" y="595"/>
                      <a:pt x="1211" y="528"/>
                    </a:cubicBezTo>
                    <a:lnTo>
                      <a:pt x="1107" y="599"/>
                    </a:lnTo>
                    <a:close/>
                    <a:moveTo>
                      <a:pt x="1333" y="443"/>
                    </a:moveTo>
                    <a:cubicBezTo>
                      <a:pt x="1307" y="461"/>
                      <a:pt x="1307" y="461"/>
                      <a:pt x="1307" y="461"/>
                    </a:cubicBezTo>
                    <a:cubicBezTo>
                      <a:pt x="1352" y="548"/>
                      <a:pt x="1378" y="646"/>
                      <a:pt x="1378" y="751"/>
                    </a:cubicBezTo>
                    <a:cubicBezTo>
                      <a:pt x="1378" y="1097"/>
                      <a:pt x="1097" y="1378"/>
                      <a:pt x="751" y="1378"/>
                    </a:cubicBezTo>
                    <a:cubicBezTo>
                      <a:pt x="405" y="1378"/>
                      <a:pt x="124" y="1097"/>
                      <a:pt x="124" y="751"/>
                    </a:cubicBezTo>
                    <a:cubicBezTo>
                      <a:pt x="124" y="405"/>
                      <a:pt x="405" y="124"/>
                      <a:pt x="751" y="124"/>
                    </a:cubicBezTo>
                    <a:cubicBezTo>
                      <a:pt x="937" y="124"/>
                      <a:pt x="1105" y="205"/>
                      <a:pt x="1220" y="335"/>
                    </a:cubicBezTo>
                    <a:cubicBezTo>
                      <a:pt x="1246" y="317"/>
                      <a:pt x="1246" y="317"/>
                      <a:pt x="1246" y="317"/>
                    </a:cubicBezTo>
                    <a:cubicBezTo>
                      <a:pt x="1273" y="211"/>
                      <a:pt x="1273" y="211"/>
                      <a:pt x="1273" y="211"/>
                    </a:cubicBezTo>
                    <a:cubicBezTo>
                      <a:pt x="1138" y="80"/>
                      <a:pt x="954" y="0"/>
                      <a:pt x="751" y="0"/>
                    </a:cubicBezTo>
                    <a:cubicBezTo>
                      <a:pt x="337" y="0"/>
                      <a:pt x="0" y="337"/>
                      <a:pt x="0" y="751"/>
                    </a:cubicBezTo>
                    <a:cubicBezTo>
                      <a:pt x="0" y="1165"/>
                      <a:pt x="337" y="1502"/>
                      <a:pt x="751" y="1502"/>
                    </a:cubicBezTo>
                    <a:cubicBezTo>
                      <a:pt x="1165" y="1502"/>
                      <a:pt x="1502" y="1165"/>
                      <a:pt x="1502" y="751"/>
                    </a:cubicBezTo>
                    <a:cubicBezTo>
                      <a:pt x="1502" y="646"/>
                      <a:pt x="1480" y="547"/>
                      <a:pt x="1442" y="456"/>
                    </a:cubicBezTo>
                    <a:lnTo>
                      <a:pt x="1333" y="443"/>
                    </a:lnTo>
                    <a:close/>
                  </a:path>
                </a:pathLst>
              </a:custGeom>
              <a:solidFill>
                <a:srgbClr val="06436E"/>
              </a:solidFill>
              <a:ln>
                <a:solidFill>
                  <a:srgbClr val="06436E"/>
                </a:solidFill>
              </a:ln>
            </p:spPr>
            <p:txBody>
              <a:bodyPr vert="horz" wrap="square" lIns="74295" tIns="37148" rIns="74295" bIns="37148" numCol="1" anchor="t" anchorCtr="0" compatLnSpc="1">
                <a:prstTxWarp prst="textNoShape">
                  <a:avLst/>
                </a:prstTxWarp>
              </a:bodyPr>
              <a:lstStyle/>
              <a:p>
                <a:endParaRPr lang="en-US" sz="1463" dirty="0">
                  <a:cs typeface="Arial" panose="020B0604020202020204" pitchFamily="34" charset="0"/>
                  <a:sym typeface="Arial" panose="020B0604020202020204" pitchFamily="34" charset="0"/>
                </a:endParaRPr>
              </a:p>
            </p:txBody>
          </p:sp>
        </p:grpSp>
      </p:grpSp>
    </p:spTree>
    <p:extLst>
      <p:ext uri="{BB962C8B-B14F-4D97-AF65-F5344CB8AC3E}">
        <p14:creationId xmlns:p14="http://schemas.microsoft.com/office/powerpoint/2010/main" val="2310921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FC9E7-3EDB-134F-91E4-1B158D8D1B41}"/>
              </a:ext>
            </a:extLst>
          </p:cNvPr>
          <p:cNvSpPr>
            <a:spLocks noGrp="1"/>
          </p:cNvSpPr>
          <p:nvPr>
            <p:ph type="title"/>
          </p:nvPr>
        </p:nvSpPr>
        <p:spPr/>
        <p:txBody>
          <a:bodyPr/>
          <a:lstStyle/>
          <a:p>
            <a:r>
              <a:rPr lang="en-CH" dirty="0"/>
              <a:t>Outline</a:t>
            </a:r>
          </a:p>
        </p:txBody>
      </p:sp>
      <p:sp>
        <p:nvSpPr>
          <p:cNvPr id="4" name="Rectangle 3">
            <a:extLst>
              <a:ext uri="{FF2B5EF4-FFF2-40B4-BE49-F238E27FC236}">
                <a16:creationId xmlns:a16="http://schemas.microsoft.com/office/drawing/2014/main" id="{A5BDA1B8-DB18-F347-A711-52ECB8296632}"/>
              </a:ext>
            </a:extLst>
          </p:cNvPr>
          <p:cNvSpPr/>
          <p:nvPr/>
        </p:nvSpPr>
        <p:spPr>
          <a:xfrm>
            <a:off x="259022" y="5446779"/>
            <a:ext cx="8672264" cy="87633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orbel" panose="020B0503020204020204" pitchFamily="34" charset="0"/>
              </a:rPr>
              <a:t>Conclusion</a:t>
            </a:r>
          </a:p>
        </p:txBody>
      </p:sp>
      <p:sp>
        <p:nvSpPr>
          <p:cNvPr id="5" name="Rectangle 4">
            <a:extLst>
              <a:ext uri="{FF2B5EF4-FFF2-40B4-BE49-F238E27FC236}">
                <a16:creationId xmlns:a16="http://schemas.microsoft.com/office/drawing/2014/main" id="{E4F04CFA-6017-8148-AF5C-88BA5A81EF96}"/>
              </a:ext>
            </a:extLst>
          </p:cNvPr>
          <p:cNvSpPr/>
          <p:nvPr/>
        </p:nvSpPr>
        <p:spPr>
          <a:xfrm>
            <a:off x="259022" y="1069361"/>
            <a:ext cx="8672264" cy="87633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orbel" panose="020B0503020204020204" pitchFamily="34" charset="0"/>
              </a:rPr>
              <a:t>Background</a:t>
            </a:r>
          </a:p>
        </p:txBody>
      </p:sp>
      <p:sp>
        <p:nvSpPr>
          <p:cNvPr id="6" name="Rectangle 5">
            <a:extLst>
              <a:ext uri="{FF2B5EF4-FFF2-40B4-BE49-F238E27FC236}">
                <a16:creationId xmlns:a16="http://schemas.microsoft.com/office/drawing/2014/main" id="{C6833B53-20BA-2F49-8150-8A4307160C96}"/>
              </a:ext>
            </a:extLst>
          </p:cNvPr>
          <p:cNvSpPr/>
          <p:nvPr/>
        </p:nvSpPr>
        <p:spPr>
          <a:xfrm>
            <a:off x="259022" y="2163716"/>
            <a:ext cx="8672264" cy="87633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orbel" panose="020B0503020204020204" pitchFamily="34" charset="0"/>
              </a:rPr>
              <a:t>Motivation and Goal</a:t>
            </a:r>
          </a:p>
        </p:txBody>
      </p:sp>
      <p:sp>
        <p:nvSpPr>
          <p:cNvPr id="7" name="Rectangle 6">
            <a:extLst>
              <a:ext uri="{FF2B5EF4-FFF2-40B4-BE49-F238E27FC236}">
                <a16:creationId xmlns:a16="http://schemas.microsoft.com/office/drawing/2014/main" id="{03A44881-06D2-2047-A23F-E55626F01184}"/>
              </a:ext>
            </a:extLst>
          </p:cNvPr>
          <p:cNvSpPr/>
          <p:nvPr/>
        </p:nvSpPr>
        <p:spPr>
          <a:xfrm>
            <a:off x="259022" y="3258071"/>
            <a:ext cx="8672264" cy="876337"/>
          </a:xfrm>
          <a:prstGeom prst="rect">
            <a:avLst/>
          </a:prstGeom>
          <a:solidFill>
            <a:srgbClr val="064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latin typeface="Corbel" panose="020B0503020204020204" pitchFamily="34" charset="0"/>
              </a:rPr>
              <a:t>RawBench</a:t>
            </a:r>
            <a:endParaRPr lang="en-US" sz="3200" dirty="0">
              <a:latin typeface="Corbel" panose="020B0503020204020204" pitchFamily="34" charset="0"/>
            </a:endParaRPr>
          </a:p>
        </p:txBody>
      </p:sp>
      <p:sp>
        <p:nvSpPr>
          <p:cNvPr id="8" name="Rectangle 7">
            <a:extLst>
              <a:ext uri="{FF2B5EF4-FFF2-40B4-BE49-F238E27FC236}">
                <a16:creationId xmlns:a16="http://schemas.microsoft.com/office/drawing/2014/main" id="{209598DC-8651-B84E-AA25-498AE4B00592}"/>
              </a:ext>
            </a:extLst>
          </p:cNvPr>
          <p:cNvSpPr/>
          <p:nvPr/>
        </p:nvSpPr>
        <p:spPr>
          <a:xfrm>
            <a:off x="259022" y="4352426"/>
            <a:ext cx="8672264" cy="87633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orbel" panose="020B0503020204020204" pitchFamily="34" charset="0"/>
              </a:rPr>
              <a:t>Evaluation</a:t>
            </a:r>
          </a:p>
        </p:txBody>
      </p:sp>
    </p:spTree>
    <p:extLst>
      <p:ext uri="{BB962C8B-B14F-4D97-AF65-F5344CB8AC3E}">
        <p14:creationId xmlns:p14="http://schemas.microsoft.com/office/powerpoint/2010/main" val="2826065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FDF7D9C-5007-A08E-0639-BBE32ACB8F1D}"/>
              </a:ext>
            </a:extLst>
          </p:cNvPr>
          <p:cNvSpPr txBox="1"/>
          <p:nvPr/>
        </p:nvSpPr>
        <p:spPr>
          <a:xfrm>
            <a:off x="296693" y="3056437"/>
            <a:ext cx="8550612" cy="1198429"/>
          </a:xfrm>
          <a:prstGeom prst="roundRect">
            <a:avLst>
              <a:gd name="adj" fmla="val 4777"/>
            </a:avLst>
          </a:prstGeom>
          <a:solidFill>
            <a:schemeClr val="accent6">
              <a:lumMod val="20000"/>
              <a:lumOff val="80000"/>
            </a:schemeClr>
          </a:solidFill>
          <a:ln w="38100">
            <a:solidFill>
              <a:schemeClr val="accent6">
                <a:lumMod val="75000"/>
              </a:schemeClr>
            </a:solidFill>
          </a:ln>
        </p:spPr>
        <p:txBody>
          <a:bodyPr wrap="square" rtlCol="0" anchor="ctr" anchorCtr="0">
            <a:noAutofit/>
          </a:bodyPr>
          <a:lstStyle/>
          <a:p>
            <a:pPr lvl="0" algn="ctr" defTabSz="457200">
              <a:spcAft>
                <a:spcPts val="300"/>
              </a:spcAft>
              <a:defRPr/>
            </a:pPr>
            <a:endParaRPr kumimoji="0" lang="en-US" sz="2800" b="1" i="1" u="none" strike="noStrike" kern="1200" cap="none" spc="0" normalizeH="0" baseline="0" noProof="0" dirty="0">
              <a:ln>
                <a:noFill/>
              </a:ln>
              <a:solidFill>
                <a:srgbClr val="00B050"/>
              </a:solidFill>
              <a:effectLst/>
              <a:uLnTx/>
              <a:uFillTx/>
              <a:latin typeface="Corbel" panose="020B050302020402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6B51497A-8C2B-76DE-BF7B-1153433521B5}"/>
              </a:ext>
            </a:extLst>
          </p:cNvPr>
          <p:cNvSpPr txBox="1"/>
          <p:nvPr/>
        </p:nvSpPr>
        <p:spPr>
          <a:xfrm>
            <a:off x="296694" y="4429957"/>
            <a:ext cx="8550612" cy="1811045"/>
          </a:xfrm>
          <a:prstGeom prst="roundRect">
            <a:avLst>
              <a:gd name="adj" fmla="val 4777"/>
            </a:avLst>
          </a:prstGeom>
          <a:solidFill>
            <a:schemeClr val="accent2">
              <a:lumMod val="20000"/>
              <a:lumOff val="80000"/>
            </a:schemeClr>
          </a:solidFill>
          <a:ln w="38100">
            <a:solidFill>
              <a:schemeClr val="accent2"/>
            </a:solidFill>
          </a:ln>
        </p:spPr>
        <p:txBody>
          <a:bodyPr wrap="square" rtlCol="0" anchor="ctr" anchorCtr="0">
            <a:noAutofit/>
          </a:bodyPr>
          <a:lstStyle/>
          <a:p>
            <a:pPr lvl="0" algn="ctr" defTabSz="457200">
              <a:spcAft>
                <a:spcPts val="300"/>
              </a:spcAft>
              <a:defRPr/>
            </a:pPr>
            <a:endParaRPr kumimoji="0" lang="en-US" sz="2800" b="1" i="1" u="none" strike="noStrike" kern="1200" cap="none" spc="0" normalizeH="0" baseline="0" noProof="0" dirty="0">
              <a:ln>
                <a:noFill/>
              </a:ln>
              <a:solidFill>
                <a:srgbClr val="00B050"/>
              </a:solidFill>
              <a:effectLst/>
              <a:uLnTx/>
              <a:uFillTx/>
              <a:latin typeface="Corbel" panose="020B0503020204020204" pitchFamily="34" charset="0"/>
              <a:cs typeface="Calibri" panose="020F0502020204030204" pitchFamily="34" charset="0"/>
            </a:endParaRPr>
          </a:p>
        </p:txBody>
      </p:sp>
      <p:sp>
        <p:nvSpPr>
          <p:cNvPr id="2" name="Title 1">
            <a:extLst>
              <a:ext uri="{FF2B5EF4-FFF2-40B4-BE49-F238E27FC236}">
                <a16:creationId xmlns:a16="http://schemas.microsoft.com/office/drawing/2014/main" id="{48D4E9AD-1AFA-C14D-92B2-38216609F9A6}"/>
              </a:ext>
            </a:extLst>
          </p:cNvPr>
          <p:cNvSpPr>
            <a:spLocks noGrp="1"/>
          </p:cNvSpPr>
          <p:nvPr>
            <p:ph type="title"/>
          </p:nvPr>
        </p:nvSpPr>
        <p:spPr/>
        <p:txBody>
          <a:bodyPr/>
          <a:lstStyle/>
          <a:p>
            <a:r>
              <a:rPr lang="en-US" sz="3200" dirty="0" err="1"/>
              <a:t>RawBench</a:t>
            </a:r>
            <a:r>
              <a:rPr lang="en-US" sz="3200" dirty="0"/>
              <a:t>: Comprehensive Benchmarking for RSA</a:t>
            </a:r>
            <a:endParaRPr lang="en-CH" sz="3200" dirty="0"/>
          </a:p>
        </p:txBody>
      </p:sp>
      <p:sp>
        <p:nvSpPr>
          <p:cNvPr id="3" name="Content Placeholder 2">
            <a:extLst>
              <a:ext uri="{FF2B5EF4-FFF2-40B4-BE49-F238E27FC236}">
                <a16:creationId xmlns:a16="http://schemas.microsoft.com/office/drawing/2014/main" id="{077D571C-7F1B-DA49-A585-AADD1EF8423A}"/>
              </a:ext>
            </a:extLst>
          </p:cNvPr>
          <p:cNvSpPr>
            <a:spLocks noGrp="1"/>
          </p:cNvSpPr>
          <p:nvPr>
            <p:ph idx="1"/>
          </p:nvPr>
        </p:nvSpPr>
        <p:spPr>
          <a:xfrm>
            <a:off x="97277" y="907814"/>
            <a:ext cx="8822987" cy="2015936"/>
          </a:xfrm>
        </p:spPr>
        <p:txBody>
          <a:bodyPr wrap="square">
            <a:spAutoFit/>
          </a:bodyPr>
          <a:lstStyle/>
          <a:p>
            <a:pPr>
              <a:lnSpc>
                <a:spcPct val="100000"/>
              </a:lnSpc>
              <a:spcBef>
                <a:spcPts val="500"/>
              </a:spcBef>
              <a:spcAft>
                <a:spcPts val="1000"/>
              </a:spcAft>
            </a:pPr>
            <a:r>
              <a:rPr lang="en-CH" sz="2000" b="1" dirty="0"/>
              <a:t>First </a:t>
            </a:r>
            <a:r>
              <a:rPr lang="en-US" sz="2000" b="1" dirty="0"/>
              <a:t>Benchmarking Framework for</a:t>
            </a:r>
            <a:r>
              <a:rPr lang="en-GB" sz="2000" b="1" dirty="0"/>
              <a:t> </a:t>
            </a:r>
            <a:r>
              <a:rPr lang="en-GB" sz="2000" b="1" i="1" dirty="0"/>
              <a:t>RSA</a:t>
            </a:r>
            <a:endParaRPr lang="en-CH" sz="2000" b="1" u="sng" dirty="0">
              <a:solidFill>
                <a:srgbClr val="1982C3"/>
              </a:solidFill>
            </a:endParaRPr>
          </a:p>
          <a:p>
            <a:pPr>
              <a:lnSpc>
                <a:spcPct val="100000"/>
              </a:lnSpc>
              <a:spcBef>
                <a:spcPts val="500"/>
              </a:spcBef>
              <a:spcAft>
                <a:spcPts val="1000"/>
              </a:spcAft>
            </a:pPr>
            <a:r>
              <a:rPr lang="en-US" sz="2000" b="1" dirty="0"/>
              <a:t>Key </a:t>
            </a:r>
            <a:r>
              <a:rPr lang="en-CH" sz="2000" b="1" dirty="0"/>
              <a:t>Idea: </a:t>
            </a:r>
            <a:r>
              <a:rPr lang="en-US" sz="2000" dirty="0"/>
              <a:t>Enable systematic evaluation of existing and future RSA techniques in a flexible, comprehensive and up-to-date framework.</a:t>
            </a:r>
          </a:p>
          <a:p>
            <a:pPr>
              <a:lnSpc>
                <a:spcPct val="100000"/>
              </a:lnSpc>
              <a:spcBef>
                <a:spcPts val="500"/>
              </a:spcBef>
              <a:spcAft>
                <a:spcPts val="1000"/>
              </a:spcAft>
            </a:pPr>
            <a:r>
              <a:rPr lang="en-GB" sz="2000" dirty="0"/>
              <a:t>Holistic design combining </a:t>
            </a:r>
            <a:r>
              <a:rPr lang="en-GB" sz="2000" b="1" dirty="0">
                <a:solidFill>
                  <a:schemeClr val="accent6">
                    <a:lumMod val="75000"/>
                  </a:schemeClr>
                </a:solidFill>
              </a:rPr>
              <a:t>a modular structure for different RSA stages </a:t>
            </a:r>
            <a:r>
              <a:rPr lang="en-GB" sz="2000" dirty="0"/>
              <a:t>and </a:t>
            </a:r>
            <a:r>
              <a:rPr lang="en-GB" sz="2000" b="1" dirty="0">
                <a:solidFill>
                  <a:schemeClr val="accent2"/>
                </a:solidFill>
              </a:rPr>
              <a:t>different nanopore sequencing datasets</a:t>
            </a:r>
          </a:p>
        </p:txBody>
      </p:sp>
      <p:sp>
        <p:nvSpPr>
          <p:cNvPr id="18" name="Content Placeholder 2">
            <a:extLst>
              <a:ext uri="{FF2B5EF4-FFF2-40B4-BE49-F238E27FC236}">
                <a16:creationId xmlns:a16="http://schemas.microsoft.com/office/drawing/2014/main" id="{1416332B-B753-517D-B215-6537A8B4F428}"/>
              </a:ext>
            </a:extLst>
          </p:cNvPr>
          <p:cNvSpPr txBox="1">
            <a:spLocks/>
          </p:cNvSpPr>
          <p:nvPr/>
        </p:nvSpPr>
        <p:spPr>
          <a:xfrm>
            <a:off x="1251370" y="4531835"/>
            <a:ext cx="7852538" cy="2616101"/>
          </a:xfrm>
          <a:prstGeom prst="rect">
            <a:avLst/>
          </a:prstGeom>
        </p:spPr>
        <p:txBody>
          <a:bodyPr wrap="square" lIns="0" tIns="0" rIns="0" bIns="0">
            <a:spAutoFit/>
          </a:bodyPr>
          <a:lstStyle>
            <a:lvl1pPr marL="187200" indent="-187200" algn="l" defTabSz="914400" rtl="0" eaLnBrk="1" latinLnBrk="0" hangingPunct="1">
              <a:lnSpc>
                <a:spcPct val="90000"/>
              </a:lnSpc>
              <a:spcBef>
                <a:spcPts val="1000"/>
              </a:spcBef>
              <a:buClr>
                <a:schemeClr val="tx1"/>
              </a:buClr>
              <a:buFont typeface="Arial" panose="020B0604020202020204" pitchFamily="34" charset="0"/>
              <a:buChar char="•"/>
              <a:tabLst/>
              <a:defRPr sz="2800" kern="1200">
                <a:solidFill>
                  <a:schemeClr val="tx1"/>
                </a:solidFill>
                <a:latin typeface="Corbel" panose="020B0503020204020204" pitchFamily="34" charset="0"/>
                <a:ea typeface="+mn-ea"/>
                <a:cs typeface="+mn-cs"/>
              </a:defRPr>
            </a:lvl1pPr>
            <a:lvl2pPr marL="311150" indent="-187200" algn="l" defTabSz="914400" rtl="0" eaLnBrk="1" latinLnBrk="0" hangingPunct="1">
              <a:lnSpc>
                <a:spcPct val="90000"/>
              </a:lnSpc>
              <a:spcBef>
                <a:spcPts val="500"/>
              </a:spcBef>
              <a:buFont typeface="Cambria" panose="02040503050406030204" pitchFamily="18" charset="0"/>
              <a:buChar char="-"/>
              <a:tabLst/>
              <a:defRPr sz="2400" kern="1200">
                <a:solidFill>
                  <a:schemeClr val="tx1"/>
                </a:solidFill>
                <a:latin typeface="Corbel" panose="020B0503020204020204" pitchFamily="34" charset="0"/>
                <a:ea typeface="+mn-ea"/>
                <a:cs typeface="+mn-cs"/>
              </a:defRPr>
            </a:lvl2pPr>
            <a:lvl3pPr marL="533400" indent="-187200" algn="l" defTabSz="914400" rtl="0" eaLnBrk="1" latinLnBrk="0" hangingPunct="1">
              <a:lnSpc>
                <a:spcPct val="90000"/>
              </a:lnSpc>
              <a:spcBef>
                <a:spcPts val="500"/>
              </a:spcBef>
              <a:buClr>
                <a:schemeClr val="tx1"/>
              </a:buClr>
              <a:buFont typeface="Arial" panose="020B0604020202020204" pitchFamily="34" charset="0"/>
              <a:buChar char="•"/>
              <a:tabLst/>
              <a:defRPr sz="2400" kern="1200">
                <a:solidFill>
                  <a:schemeClr val="tx1"/>
                </a:solidFill>
                <a:latin typeface="Corbel" panose="020B0503020204020204" pitchFamily="34" charset="0"/>
                <a:ea typeface="+mn-ea"/>
                <a:cs typeface="+mn-cs"/>
              </a:defRPr>
            </a:lvl3pPr>
            <a:lvl4pPr marL="16002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4pPr>
            <a:lvl5pPr marL="20574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000"/>
              </a:spcAft>
              <a:buClr>
                <a:schemeClr val="accent1"/>
              </a:buClr>
              <a:buSzPct val="100000"/>
              <a:buNone/>
            </a:pPr>
            <a:r>
              <a:rPr lang="en-GB" sz="2000" b="1" dirty="0"/>
              <a:t>Wide range of datasets </a:t>
            </a:r>
            <a:r>
              <a:rPr lang="en-GB" sz="2000" dirty="0"/>
              <a:t>for a fair and comprehensive evaluation of RSA techniques on </a:t>
            </a:r>
            <a:r>
              <a:rPr lang="en-GB" sz="2000" b="1" dirty="0"/>
              <a:t>multiple downstream tasks</a:t>
            </a:r>
          </a:p>
          <a:p>
            <a:pPr>
              <a:lnSpc>
                <a:spcPct val="100000"/>
              </a:lnSpc>
              <a:spcBef>
                <a:spcPts val="500"/>
              </a:spcBef>
              <a:spcAft>
                <a:spcPts val="1000"/>
              </a:spcAft>
            </a:pPr>
            <a:r>
              <a:rPr lang="en-GB" sz="2000" dirty="0"/>
              <a:t>Covers a spectrum of datasets</a:t>
            </a:r>
            <a:r>
              <a:rPr lang="en-GB" sz="2000" b="1" dirty="0"/>
              <a:t> </a:t>
            </a:r>
            <a:r>
              <a:rPr lang="en-GB" sz="2000" dirty="0"/>
              <a:t>from</a:t>
            </a:r>
            <a:r>
              <a:rPr lang="en-GB" sz="2000" b="1" dirty="0"/>
              <a:t> different genome complexities</a:t>
            </a:r>
          </a:p>
          <a:p>
            <a:pPr>
              <a:lnSpc>
                <a:spcPct val="100000"/>
              </a:lnSpc>
              <a:spcBef>
                <a:spcPts val="500"/>
              </a:spcBef>
              <a:spcAft>
                <a:spcPts val="1000"/>
              </a:spcAft>
            </a:pPr>
            <a:r>
              <a:rPr lang="en-GB" sz="2000" dirty="0"/>
              <a:t>Includes datasets from the</a:t>
            </a:r>
            <a:r>
              <a:rPr lang="en-GB" sz="2000" b="1" dirty="0"/>
              <a:t> latest nanopore chemistry</a:t>
            </a:r>
          </a:p>
          <a:p>
            <a:pPr marL="0" indent="0">
              <a:lnSpc>
                <a:spcPct val="100000"/>
              </a:lnSpc>
              <a:spcBef>
                <a:spcPts val="500"/>
              </a:spcBef>
              <a:spcAft>
                <a:spcPts val="1000"/>
              </a:spcAft>
              <a:buNone/>
            </a:pPr>
            <a:endParaRPr lang="en-GB" sz="2000" b="1" dirty="0"/>
          </a:p>
          <a:p>
            <a:pPr>
              <a:lnSpc>
                <a:spcPct val="100000"/>
              </a:lnSpc>
              <a:spcBef>
                <a:spcPts val="500"/>
              </a:spcBef>
              <a:spcAft>
                <a:spcPts val="1000"/>
              </a:spcAft>
            </a:pPr>
            <a:endParaRPr lang="en-GB" sz="2000" b="1" dirty="0">
              <a:solidFill>
                <a:schemeClr val="accent2"/>
              </a:solidFill>
            </a:endParaRPr>
          </a:p>
        </p:txBody>
      </p:sp>
      <p:sp>
        <p:nvSpPr>
          <p:cNvPr id="20" name="Content Placeholder 2">
            <a:extLst>
              <a:ext uri="{FF2B5EF4-FFF2-40B4-BE49-F238E27FC236}">
                <a16:creationId xmlns:a16="http://schemas.microsoft.com/office/drawing/2014/main" id="{C9BCC2D6-1325-B523-B3A9-E957FDF7BF80}"/>
              </a:ext>
            </a:extLst>
          </p:cNvPr>
          <p:cNvSpPr txBox="1">
            <a:spLocks/>
          </p:cNvSpPr>
          <p:nvPr/>
        </p:nvSpPr>
        <p:spPr>
          <a:xfrm>
            <a:off x="1251370" y="3242569"/>
            <a:ext cx="7093098" cy="1551707"/>
          </a:xfrm>
          <a:prstGeom prst="rect">
            <a:avLst/>
          </a:prstGeom>
        </p:spPr>
        <p:txBody>
          <a:bodyPr wrap="square" lIns="0" tIns="0" rIns="0" bIns="0">
            <a:spAutoFit/>
          </a:bodyPr>
          <a:lstStyle>
            <a:lvl1pPr marL="187200" indent="-187200" algn="l" defTabSz="914400" rtl="0" eaLnBrk="1" latinLnBrk="0" hangingPunct="1">
              <a:lnSpc>
                <a:spcPct val="90000"/>
              </a:lnSpc>
              <a:spcBef>
                <a:spcPts val="1000"/>
              </a:spcBef>
              <a:buClr>
                <a:schemeClr val="tx1"/>
              </a:buClr>
              <a:buFont typeface="Arial" panose="020B0604020202020204" pitchFamily="34" charset="0"/>
              <a:buChar char="•"/>
              <a:tabLst/>
              <a:defRPr sz="2800" kern="1200">
                <a:solidFill>
                  <a:schemeClr val="tx1"/>
                </a:solidFill>
                <a:latin typeface="Corbel" panose="020B0503020204020204" pitchFamily="34" charset="0"/>
                <a:ea typeface="+mn-ea"/>
                <a:cs typeface="+mn-cs"/>
              </a:defRPr>
            </a:lvl1pPr>
            <a:lvl2pPr marL="311150" indent="-187200" algn="l" defTabSz="914400" rtl="0" eaLnBrk="1" latinLnBrk="0" hangingPunct="1">
              <a:lnSpc>
                <a:spcPct val="90000"/>
              </a:lnSpc>
              <a:spcBef>
                <a:spcPts val="500"/>
              </a:spcBef>
              <a:buFont typeface="Cambria" panose="02040503050406030204" pitchFamily="18" charset="0"/>
              <a:buChar char="-"/>
              <a:tabLst/>
              <a:defRPr sz="2400" kern="1200">
                <a:solidFill>
                  <a:schemeClr val="tx1"/>
                </a:solidFill>
                <a:latin typeface="Corbel" panose="020B0503020204020204" pitchFamily="34" charset="0"/>
                <a:ea typeface="+mn-ea"/>
                <a:cs typeface="+mn-cs"/>
              </a:defRPr>
            </a:lvl2pPr>
            <a:lvl3pPr marL="533400" indent="-187200" algn="l" defTabSz="914400" rtl="0" eaLnBrk="1" latinLnBrk="0" hangingPunct="1">
              <a:lnSpc>
                <a:spcPct val="90000"/>
              </a:lnSpc>
              <a:spcBef>
                <a:spcPts val="500"/>
              </a:spcBef>
              <a:buClr>
                <a:schemeClr val="tx1"/>
              </a:buClr>
              <a:buFont typeface="Arial" panose="020B0604020202020204" pitchFamily="34" charset="0"/>
              <a:buChar char="•"/>
              <a:tabLst/>
              <a:defRPr sz="2400" kern="1200">
                <a:solidFill>
                  <a:schemeClr val="tx1"/>
                </a:solidFill>
                <a:latin typeface="Corbel" panose="020B0503020204020204" pitchFamily="34" charset="0"/>
                <a:ea typeface="+mn-ea"/>
                <a:cs typeface="+mn-cs"/>
              </a:defRPr>
            </a:lvl3pPr>
            <a:lvl4pPr marL="16002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4pPr>
            <a:lvl5pPr marL="20574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000"/>
              </a:spcAft>
              <a:buClr>
                <a:schemeClr val="accent1"/>
              </a:buClr>
              <a:buSzPct val="100000"/>
              <a:buNone/>
            </a:pPr>
            <a:r>
              <a:rPr lang="en-GB" sz="2000" b="1" dirty="0"/>
              <a:t>Modular RSA stages </a:t>
            </a:r>
            <a:r>
              <a:rPr lang="en-GB" sz="2000" dirty="0"/>
              <a:t>to increase resolution of RSA benchmarking</a:t>
            </a:r>
          </a:p>
          <a:p>
            <a:pPr>
              <a:lnSpc>
                <a:spcPct val="100000"/>
              </a:lnSpc>
              <a:spcBef>
                <a:spcPts val="500"/>
              </a:spcBef>
            </a:pPr>
            <a:r>
              <a:rPr lang="en-GB" sz="2000" dirty="0"/>
              <a:t>Allows better exploring quality and performance trends</a:t>
            </a:r>
          </a:p>
          <a:p>
            <a:pPr marL="0" indent="0">
              <a:lnSpc>
                <a:spcPct val="100000"/>
              </a:lnSpc>
              <a:spcBef>
                <a:spcPts val="500"/>
              </a:spcBef>
              <a:buNone/>
            </a:pPr>
            <a:endParaRPr lang="en-GB" sz="2000" dirty="0"/>
          </a:p>
          <a:p>
            <a:pPr>
              <a:lnSpc>
                <a:spcPct val="100000"/>
              </a:lnSpc>
              <a:spcBef>
                <a:spcPts val="500"/>
              </a:spcBef>
            </a:pPr>
            <a:endParaRPr lang="en-GB" sz="2000" dirty="0"/>
          </a:p>
        </p:txBody>
      </p:sp>
      <p:pic>
        <p:nvPicPr>
          <p:cNvPr id="21" name="Picture 20" descr="A blue and orange squares&#10;&#10;AI-generated content may be incorrect.">
            <a:extLst>
              <a:ext uri="{FF2B5EF4-FFF2-40B4-BE49-F238E27FC236}">
                <a16:creationId xmlns:a16="http://schemas.microsoft.com/office/drawing/2014/main" id="{696BAEEB-B42C-24A3-2E59-A591C21585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759" y="3335875"/>
            <a:ext cx="682546" cy="682546"/>
          </a:xfrm>
          <a:prstGeom prst="rect">
            <a:avLst/>
          </a:prstGeom>
        </p:spPr>
      </p:pic>
      <p:pic>
        <p:nvPicPr>
          <p:cNvPr id="23" name="Picture 22" descr="A grey circular object with black background&#10;&#10;AI-generated content may be incorrect.">
            <a:extLst>
              <a:ext uri="{FF2B5EF4-FFF2-40B4-BE49-F238E27FC236}">
                <a16:creationId xmlns:a16="http://schemas.microsoft.com/office/drawing/2014/main" id="{7C6D4E38-4FD9-9E3A-4A7E-A30DC494F2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759" y="4989327"/>
            <a:ext cx="684000" cy="748032"/>
          </a:xfrm>
          <a:prstGeom prst="rect">
            <a:avLst/>
          </a:prstGeom>
        </p:spPr>
      </p:pic>
    </p:spTree>
    <p:extLst>
      <p:ext uri="{BB962C8B-B14F-4D97-AF65-F5344CB8AC3E}">
        <p14:creationId xmlns:p14="http://schemas.microsoft.com/office/powerpoint/2010/main" val="290938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18" grpId="0"/>
      <p:bldP spid="20"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31842-F940-336D-8F08-890F98BC60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8255C2-D659-FA2A-710A-23BC0F4E912C}"/>
              </a:ext>
            </a:extLst>
          </p:cNvPr>
          <p:cNvSpPr>
            <a:spLocks noGrp="1"/>
          </p:cNvSpPr>
          <p:nvPr>
            <p:ph type="title"/>
          </p:nvPr>
        </p:nvSpPr>
        <p:spPr/>
        <p:txBody>
          <a:bodyPr/>
          <a:lstStyle/>
          <a:p>
            <a:r>
              <a:rPr lang="en-US" dirty="0"/>
              <a:t>Towards a Modular </a:t>
            </a:r>
            <a:r>
              <a:rPr lang="en-US" dirty="0" err="1"/>
              <a:t>RawBench</a:t>
            </a:r>
            <a:endParaRPr lang="en-US" dirty="0"/>
          </a:p>
        </p:txBody>
      </p:sp>
      <p:sp>
        <p:nvSpPr>
          <p:cNvPr id="3" name="Content Placeholder 2">
            <a:extLst>
              <a:ext uri="{FF2B5EF4-FFF2-40B4-BE49-F238E27FC236}">
                <a16:creationId xmlns:a16="http://schemas.microsoft.com/office/drawing/2014/main" id="{3C2C2FE5-C719-0C37-765B-616C207FEBFF}"/>
              </a:ext>
            </a:extLst>
          </p:cNvPr>
          <p:cNvSpPr>
            <a:spLocks noGrp="1"/>
          </p:cNvSpPr>
          <p:nvPr>
            <p:ph idx="1"/>
          </p:nvPr>
        </p:nvSpPr>
        <p:spPr>
          <a:xfrm>
            <a:off x="172965" y="1052591"/>
            <a:ext cx="8798061" cy="757130"/>
          </a:xfrm>
        </p:spPr>
        <p:txBody>
          <a:bodyPr>
            <a:spAutoFit/>
          </a:bodyPr>
          <a:lstStyle/>
          <a:p>
            <a:pPr marL="0" indent="0">
              <a:buNone/>
            </a:pPr>
            <a:r>
              <a:rPr lang="en-US" sz="2400" b="1" dirty="0">
                <a:solidFill>
                  <a:srgbClr val="06436E"/>
                </a:solidFill>
              </a:rPr>
              <a:t>Aim: </a:t>
            </a:r>
            <a:r>
              <a:rPr lang="en-US" sz="2400" dirty="0"/>
              <a:t>Break RSA down to different stages for in-depth benchmarking of different RSA techniques</a:t>
            </a:r>
          </a:p>
        </p:txBody>
      </p:sp>
      <p:sp>
        <p:nvSpPr>
          <p:cNvPr id="6" name="Content Placeholder 2">
            <a:extLst>
              <a:ext uri="{FF2B5EF4-FFF2-40B4-BE49-F238E27FC236}">
                <a16:creationId xmlns:a16="http://schemas.microsoft.com/office/drawing/2014/main" id="{C233652C-2578-5148-CEE7-EDA48490C1BE}"/>
              </a:ext>
            </a:extLst>
          </p:cNvPr>
          <p:cNvSpPr txBox="1">
            <a:spLocks/>
          </p:cNvSpPr>
          <p:nvPr/>
        </p:nvSpPr>
        <p:spPr>
          <a:xfrm>
            <a:off x="172964" y="2079361"/>
            <a:ext cx="8798061" cy="757130"/>
          </a:xfrm>
          <a:prstGeom prst="rect">
            <a:avLst/>
          </a:prstGeom>
        </p:spPr>
        <p:txBody>
          <a:bodyPr>
            <a:spAutoFit/>
          </a:bodyPr>
          <a:lstStyle>
            <a:lvl1pPr marL="187200" indent="-187200" algn="l" defTabSz="914400" rtl="0" eaLnBrk="1" latinLnBrk="0" hangingPunct="1">
              <a:lnSpc>
                <a:spcPct val="90000"/>
              </a:lnSpc>
              <a:spcBef>
                <a:spcPts val="1000"/>
              </a:spcBef>
              <a:buClr>
                <a:schemeClr val="tx1"/>
              </a:buClr>
              <a:buFont typeface="Arial" panose="020B0604020202020204" pitchFamily="34" charset="0"/>
              <a:buChar char="•"/>
              <a:tabLst/>
              <a:defRPr sz="2800" kern="1200">
                <a:solidFill>
                  <a:schemeClr val="tx1"/>
                </a:solidFill>
                <a:latin typeface="Corbel" panose="020B0503020204020204" pitchFamily="34" charset="0"/>
                <a:ea typeface="+mn-ea"/>
                <a:cs typeface="+mn-cs"/>
              </a:defRPr>
            </a:lvl1pPr>
            <a:lvl2pPr marL="311150" indent="-187200" algn="l" defTabSz="914400" rtl="0" eaLnBrk="1" latinLnBrk="0" hangingPunct="1">
              <a:lnSpc>
                <a:spcPct val="90000"/>
              </a:lnSpc>
              <a:spcBef>
                <a:spcPts val="500"/>
              </a:spcBef>
              <a:buFont typeface="Cambria" panose="02040503050406030204" pitchFamily="18" charset="0"/>
              <a:buChar char="-"/>
              <a:tabLst/>
              <a:defRPr sz="2400" kern="1200">
                <a:solidFill>
                  <a:schemeClr val="tx1"/>
                </a:solidFill>
                <a:latin typeface="Corbel" panose="020B0503020204020204" pitchFamily="34" charset="0"/>
                <a:ea typeface="+mn-ea"/>
                <a:cs typeface="+mn-cs"/>
              </a:defRPr>
            </a:lvl2pPr>
            <a:lvl3pPr marL="533400" indent="-187200" algn="l" defTabSz="914400" rtl="0" eaLnBrk="1" latinLnBrk="0" hangingPunct="1">
              <a:lnSpc>
                <a:spcPct val="90000"/>
              </a:lnSpc>
              <a:spcBef>
                <a:spcPts val="500"/>
              </a:spcBef>
              <a:buClr>
                <a:schemeClr val="tx1"/>
              </a:buClr>
              <a:buFont typeface="Arial" panose="020B0604020202020204" pitchFamily="34" charset="0"/>
              <a:buChar char="•"/>
              <a:tabLst/>
              <a:defRPr sz="2400" kern="1200">
                <a:solidFill>
                  <a:schemeClr val="tx1"/>
                </a:solidFill>
                <a:latin typeface="Corbel" panose="020B0503020204020204" pitchFamily="34" charset="0"/>
                <a:ea typeface="+mn-ea"/>
                <a:cs typeface="+mn-cs"/>
              </a:defRPr>
            </a:lvl3pPr>
            <a:lvl4pPr marL="16002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4pPr>
            <a:lvl5pPr marL="20574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u="sng" dirty="0">
                <a:solidFill>
                  <a:srgbClr val="06436E"/>
                </a:solidFill>
              </a:rPr>
              <a:t>Challenge</a:t>
            </a:r>
            <a:r>
              <a:rPr lang="en-US" sz="2400" b="1" dirty="0">
                <a:solidFill>
                  <a:srgbClr val="06436E"/>
                </a:solidFill>
              </a:rPr>
              <a:t>: </a:t>
            </a:r>
            <a:r>
              <a:rPr lang="en-US" sz="2400" dirty="0"/>
              <a:t>Preserve applicability for a wide range of existing (e.g., </a:t>
            </a:r>
            <a:r>
              <a:rPr lang="en-US" sz="2400" dirty="0" err="1"/>
              <a:t>Sigmap</a:t>
            </a:r>
            <a:r>
              <a:rPr lang="en-US" sz="2400" dirty="0"/>
              <a:t> and Uncalled) and future RSA tools</a:t>
            </a:r>
            <a:endParaRPr lang="en-US" sz="1800" dirty="0"/>
          </a:p>
        </p:txBody>
      </p:sp>
      <p:sp>
        <p:nvSpPr>
          <p:cNvPr id="4" name="Oval 3">
            <a:extLst>
              <a:ext uri="{FF2B5EF4-FFF2-40B4-BE49-F238E27FC236}">
                <a16:creationId xmlns:a16="http://schemas.microsoft.com/office/drawing/2014/main" id="{87CC9334-3438-4B21-22EC-40CEE3423565}"/>
              </a:ext>
            </a:extLst>
          </p:cNvPr>
          <p:cNvSpPr/>
          <p:nvPr/>
        </p:nvSpPr>
        <p:spPr>
          <a:xfrm>
            <a:off x="2548030" y="3746720"/>
            <a:ext cx="228600" cy="222979"/>
          </a:xfrm>
          <a:prstGeom prst="ellipse">
            <a:avLst/>
          </a:prstGeom>
          <a:solidFill>
            <a:srgbClr val="000000"/>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FFFFFF"/>
              </a:solidFill>
              <a:effectLst/>
              <a:uFillTx/>
              <a:latin typeface="Arial"/>
            </a:endParaRPr>
          </a:p>
        </p:txBody>
      </p:sp>
      <p:sp>
        <p:nvSpPr>
          <p:cNvPr id="5" name="TextBox 4">
            <a:extLst>
              <a:ext uri="{FF2B5EF4-FFF2-40B4-BE49-F238E27FC236}">
                <a16:creationId xmlns:a16="http://schemas.microsoft.com/office/drawing/2014/main" id="{AD7A9D72-7C37-22B9-BF5D-AF3ECAAB6622}"/>
              </a:ext>
            </a:extLst>
          </p:cNvPr>
          <p:cNvSpPr txBox="1"/>
          <p:nvPr/>
        </p:nvSpPr>
        <p:spPr>
          <a:xfrm>
            <a:off x="2563330" y="3720170"/>
            <a:ext cx="114480" cy="232200"/>
          </a:xfrm>
          <a:prstGeom prst="rect">
            <a:avLst/>
          </a:prstGeom>
          <a:noFill/>
          <a:ln w="0">
            <a:noFill/>
          </a:ln>
        </p:spPr>
        <p:txBody>
          <a:bodyPr lIns="90000" tIns="45000" rIns="90000" bIns="45000" anchor="t">
            <a:spAutoFit/>
          </a:bodyPr>
          <a:lstStyle/>
          <a:p>
            <a:r>
              <a:rPr lang="en-US" sz="1000" b="0" u="none" strike="noStrike" dirty="0">
                <a:solidFill>
                  <a:srgbClr val="FFFFFF"/>
                </a:solidFill>
                <a:effectLst/>
                <a:uFillTx/>
                <a:latin typeface="Arial"/>
              </a:rPr>
              <a:t>1</a:t>
            </a:r>
            <a:endParaRPr lang="en-US" sz="1000" b="0" u="none" strike="noStrike" dirty="0">
              <a:solidFill>
                <a:srgbClr val="000000"/>
              </a:solidFill>
              <a:effectLst/>
              <a:uFillTx/>
              <a:latin typeface="Arial"/>
            </a:endParaRPr>
          </a:p>
        </p:txBody>
      </p:sp>
      <p:sp>
        <p:nvSpPr>
          <p:cNvPr id="7" name="TextBox 6">
            <a:extLst>
              <a:ext uri="{FF2B5EF4-FFF2-40B4-BE49-F238E27FC236}">
                <a16:creationId xmlns:a16="http://schemas.microsoft.com/office/drawing/2014/main" id="{43A7B644-21D2-AA5D-266B-45790B2F3903}"/>
              </a:ext>
            </a:extLst>
          </p:cNvPr>
          <p:cNvSpPr txBox="1"/>
          <p:nvPr/>
        </p:nvSpPr>
        <p:spPr>
          <a:xfrm>
            <a:off x="2694380" y="3550898"/>
            <a:ext cx="945720" cy="602280"/>
          </a:xfrm>
          <a:prstGeom prst="rect">
            <a:avLst/>
          </a:prstGeom>
          <a:noFill/>
          <a:ln w="0">
            <a:noFill/>
          </a:ln>
        </p:spPr>
        <p:txBody>
          <a:bodyPr lIns="90000" tIns="45000" rIns="90000" bIns="45000" anchor="t">
            <a:spAutoFit/>
          </a:bodyPr>
          <a:lstStyle/>
          <a:p>
            <a:pPr algn="r"/>
            <a:r>
              <a:rPr lang="en-US" sz="1200" b="1" u="none" strike="noStrike" dirty="0">
                <a:solidFill>
                  <a:srgbClr val="000000"/>
                </a:solidFill>
                <a:effectLst/>
                <a:uFillTx/>
                <a:latin typeface="Arial"/>
              </a:rPr>
              <a:t>Encoding reference genome</a:t>
            </a:r>
            <a:endParaRPr lang="en-US" sz="1200" b="0" u="none" strike="noStrike" dirty="0">
              <a:solidFill>
                <a:srgbClr val="000000"/>
              </a:solidFill>
              <a:effectLst/>
              <a:uFillTx/>
              <a:latin typeface="Arial"/>
            </a:endParaRPr>
          </a:p>
        </p:txBody>
      </p:sp>
      <p:sp>
        <p:nvSpPr>
          <p:cNvPr id="9" name="Freeform: Shape 8">
            <a:extLst>
              <a:ext uri="{FF2B5EF4-FFF2-40B4-BE49-F238E27FC236}">
                <a16:creationId xmlns:a16="http://schemas.microsoft.com/office/drawing/2014/main" id="{A1C913BF-DBDE-FE15-4841-756D0E4493BE}"/>
              </a:ext>
            </a:extLst>
          </p:cNvPr>
          <p:cNvSpPr/>
          <p:nvPr/>
        </p:nvSpPr>
        <p:spPr>
          <a:xfrm rot="16200000">
            <a:off x="2217486" y="4580684"/>
            <a:ext cx="1704615" cy="951120"/>
          </a:xfrm>
          <a:custGeom>
            <a:avLst/>
            <a:gdLst>
              <a:gd name="textAreaLeft" fmla="*/ 237240 w 2286000"/>
              <a:gd name="textAreaRight" fmla="*/ 2048760 w 2286000"/>
              <a:gd name="textAreaTop" fmla="*/ 98640 h 951120"/>
              <a:gd name="textAreaBottom" fmla="*/ 852480 h 951120"/>
              <a:gd name="GluePoint1X" fmla="*/ 6 w 21600"/>
              <a:gd name="GluePoint1Y" fmla="*/ 10800 h 21600"/>
              <a:gd name="GluePoint2X" fmla="*/ 10800 w 21600"/>
              <a:gd name="GluePoint2Y" fmla="*/ 21600 h 21600"/>
              <a:gd name="GluePoint3X" fmla="*/ 5 w 21600"/>
              <a:gd name="GluePoint3Y" fmla="*/ 10800 h 21600"/>
              <a:gd name="GluePoint4X" fmla="*/ 10800 w 21600"/>
              <a:gd name="GluePoint4Y" fmla="*/ 0 h 21600"/>
            </a:gdLst>
            <a:ahLst/>
            <a:cxnLst>
              <a:cxn ang="0">
                <a:pos x="GluePoint1X" y="GluePoint1Y"/>
              </a:cxn>
              <a:cxn ang="0">
                <a:pos x="GluePoint2X" y="GluePoint2Y"/>
              </a:cxn>
              <a:cxn ang="0">
                <a:pos x="GluePoint3X" y="GluePoint3Y"/>
              </a:cxn>
              <a:cxn ang="0">
                <a:pos x="GluePoint4X" y="GluePoint4Y"/>
              </a:cxn>
            </a:cxnLst>
            <a:rect l="textAreaLeft" t="textAreaTop" r="textAreaRight" b="textAreaBottom"/>
            <a:pathLst>
              <a:path w="21600" h="21600">
                <a:moveTo>
                  <a:pt x="0" y="0"/>
                </a:moveTo>
                <a:lnTo>
                  <a:pt x="21600" y="0"/>
                </a:lnTo>
                <a:lnTo>
                  <a:pt x="20712" y="21600"/>
                </a:lnTo>
                <a:lnTo>
                  <a:pt x="888" y="21600"/>
                </a:lnTo>
                <a:close/>
              </a:path>
            </a:pathLst>
          </a:custGeom>
          <a:solidFill>
            <a:srgbClr val="DEE7E5"/>
          </a:solidFill>
          <a:ln w="18360">
            <a:solidFill>
              <a:srgbClr val="158466"/>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800" b="0" u="none" strike="noStrike">
              <a:solidFill>
                <a:srgbClr val="000000"/>
              </a:solidFill>
              <a:effectLst/>
              <a:uFillTx/>
              <a:latin typeface="Arial"/>
            </a:endParaRPr>
          </a:p>
        </p:txBody>
      </p:sp>
      <p:sp>
        <p:nvSpPr>
          <p:cNvPr id="10" name="Rectangle 9">
            <a:extLst>
              <a:ext uri="{FF2B5EF4-FFF2-40B4-BE49-F238E27FC236}">
                <a16:creationId xmlns:a16="http://schemas.microsoft.com/office/drawing/2014/main" id="{01336DC8-8239-1D23-F70B-B8E78A17E034}"/>
              </a:ext>
            </a:extLst>
          </p:cNvPr>
          <p:cNvSpPr/>
          <p:nvPr/>
        </p:nvSpPr>
        <p:spPr>
          <a:xfrm>
            <a:off x="2647154" y="4473576"/>
            <a:ext cx="841320" cy="320947"/>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dirty="0">
                <a:solidFill>
                  <a:srgbClr val="000000"/>
                </a:solidFill>
                <a:effectLst/>
                <a:uFillTx/>
                <a:latin typeface="Arial"/>
              </a:rPr>
              <a:t>ONT</a:t>
            </a:r>
            <a:br>
              <a:rPr sz="1000" dirty="0"/>
            </a:br>
            <a:r>
              <a:rPr lang="en-US" sz="1000" b="0" u="none" strike="noStrike" dirty="0">
                <a:solidFill>
                  <a:srgbClr val="000000"/>
                </a:solidFill>
                <a:effectLst/>
                <a:uFillTx/>
                <a:latin typeface="Arial"/>
              </a:rPr>
              <a:t>pore model</a:t>
            </a:r>
          </a:p>
        </p:txBody>
      </p:sp>
      <p:sp>
        <p:nvSpPr>
          <p:cNvPr id="11" name="Rectangle 10">
            <a:extLst>
              <a:ext uri="{FF2B5EF4-FFF2-40B4-BE49-F238E27FC236}">
                <a16:creationId xmlns:a16="http://schemas.microsoft.com/office/drawing/2014/main" id="{FC6D26BB-4695-6FFF-3964-5EB7819F4ACC}"/>
              </a:ext>
            </a:extLst>
          </p:cNvPr>
          <p:cNvSpPr/>
          <p:nvPr/>
        </p:nvSpPr>
        <p:spPr>
          <a:xfrm>
            <a:off x="2647154" y="4954536"/>
            <a:ext cx="841320" cy="320947"/>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Uncalled4</a:t>
            </a:r>
            <a:br>
              <a:rPr sz="1000"/>
            </a:br>
            <a:r>
              <a:rPr lang="en-US" sz="1000" b="0" u="none" strike="noStrike">
                <a:solidFill>
                  <a:srgbClr val="000000"/>
                </a:solidFill>
                <a:effectLst/>
                <a:uFillTx/>
                <a:latin typeface="Arial"/>
              </a:rPr>
              <a:t>pore model</a:t>
            </a:r>
          </a:p>
        </p:txBody>
      </p:sp>
      <p:sp>
        <p:nvSpPr>
          <p:cNvPr id="23" name="Freeform: Shape 22">
            <a:extLst>
              <a:ext uri="{FF2B5EF4-FFF2-40B4-BE49-F238E27FC236}">
                <a16:creationId xmlns:a16="http://schemas.microsoft.com/office/drawing/2014/main" id="{2F6B02C9-D0AA-D41E-BB44-E2A99EE7B3AD}"/>
              </a:ext>
            </a:extLst>
          </p:cNvPr>
          <p:cNvSpPr/>
          <p:nvPr/>
        </p:nvSpPr>
        <p:spPr>
          <a:xfrm rot="5400000">
            <a:off x="5130590" y="4581576"/>
            <a:ext cx="1706400" cy="951120"/>
          </a:xfrm>
          <a:custGeom>
            <a:avLst/>
            <a:gdLst>
              <a:gd name="textAreaLeft" fmla="*/ 237960 w 2286000"/>
              <a:gd name="textAreaRight" fmla="*/ 2048040 w 2286000"/>
              <a:gd name="textAreaTop" fmla="*/ 99000 h 951120"/>
              <a:gd name="textAreaBottom" fmla="*/ 852120 h 951120"/>
              <a:gd name="GluePoint1X" fmla="*/ 6 w 21600"/>
              <a:gd name="GluePoint1Y" fmla="*/ 10800 h 21600"/>
              <a:gd name="GluePoint2X" fmla="*/ 10800 w 21600"/>
              <a:gd name="GluePoint2Y" fmla="*/ 21600 h 21600"/>
              <a:gd name="GluePoint3X" fmla="*/ 5 w 21600"/>
              <a:gd name="GluePoint3Y" fmla="*/ 10800 h 21600"/>
              <a:gd name="GluePoint4X" fmla="*/ 10800 w 21600"/>
              <a:gd name="GluePoint4Y" fmla="*/ 0 h 21600"/>
            </a:gdLst>
            <a:ahLst/>
            <a:cxnLst>
              <a:cxn ang="0">
                <a:pos x="GluePoint1X" y="GluePoint1Y"/>
              </a:cxn>
              <a:cxn ang="0">
                <a:pos x="GluePoint2X" y="GluePoint2Y"/>
              </a:cxn>
              <a:cxn ang="0">
                <a:pos x="GluePoint3X" y="GluePoint3Y"/>
              </a:cxn>
              <a:cxn ang="0">
                <a:pos x="GluePoint4X" y="GluePoint4Y"/>
              </a:cxn>
            </a:cxnLst>
            <a:rect l="textAreaLeft" t="textAreaTop" r="textAreaRight" b="textAreaBottom"/>
            <a:pathLst>
              <a:path w="21600" h="21600">
                <a:moveTo>
                  <a:pt x="0" y="0"/>
                </a:moveTo>
                <a:lnTo>
                  <a:pt x="21600" y="0"/>
                </a:lnTo>
                <a:lnTo>
                  <a:pt x="20702" y="21600"/>
                </a:lnTo>
                <a:lnTo>
                  <a:pt x="898" y="21600"/>
                </a:lnTo>
                <a:close/>
              </a:path>
            </a:pathLst>
          </a:custGeom>
          <a:solidFill>
            <a:srgbClr val="FFD8CE"/>
          </a:solidFill>
          <a:ln w="18360">
            <a:solidFill>
              <a:srgbClr val="FF5429"/>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800" b="0" u="none" strike="noStrike">
              <a:solidFill>
                <a:srgbClr val="000000"/>
              </a:solidFill>
              <a:effectLst/>
              <a:uFillTx/>
              <a:latin typeface="Arial"/>
            </a:endParaRPr>
          </a:p>
        </p:txBody>
      </p:sp>
      <p:sp>
        <p:nvSpPr>
          <p:cNvPr id="24" name="Rectangle 23">
            <a:extLst>
              <a:ext uri="{FF2B5EF4-FFF2-40B4-BE49-F238E27FC236}">
                <a16:creationId xmlns:a16="http://schemas.microsoft.com/office/drawing/2014/main" id="{980D1C1B-F4F7-9208-797C-12C6C3CCA269}"/>
              </a:ext>
            </a:extLst>
          </p:cNvPr>
          <p:cNvSpPr/>
          <p:nvPr/>
        </p:nvSpPr>
        <p:spPr>
          <a:xfrm>
            <a:off x="5581130" y="4431974"/>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dirty="0">
                <a:solidFill>
                  <a:srgbClr val="000000"/>
                </a:solidFill>
                <a:effectLst/>
                <a:uFillTx/>
                <a:latin typeface="Arial"/>
              </a:rPr>
              <a:t>t-test</a:t>
            </a:r>
          </a:p>
        </p:txBody>
      </p:sp>
      <p:sp>
        <p:nvSpPr>
          <p:cNvPr id="25" name="Rectangle 24">
            <a:extLst>
              <a:ext uri="{FF2B5EF4-FFF2-40B4-BE49-F238E27FC236}">
                <a16:creationId xmlns:a16="http://schemas.microsoft.com/office/drawing/2014/main" id="{F8B97A48-94BE-5E2B-ED43-C7ADE6D1C427}"/>
              </a:ext>
            </a:extLst>
          </p:cNvPr>
          <p:cNvSpPr/>
          <p:nvPr/>
        </p:nvSpPr>
        <p:spPr>
          <a:xfrm>
            <a:off x="5581130" y="4912934"/>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Move tables</a:t>
            </a:r>
          </a:p>
        </p:txBody>
      </p:sp>
      <p:sp>
        <p:nvSpPr>
          <p:cNvPr id="30" name="Rectangle 29">
            <a:extLst>
              <a:ext uri="{FF2B5EF4-FFF2-40B4-BE49-F238E27FC236}">
                <a16:creationId xmlns:a16="http://schemas.microsoft.com/office/drawing/2014/main" id="{9C3EF667-6D33-9EEC-2510-5A2AAB72D1E8}"/>
              </a:ext>
            </a:extLst>
          </p:cNvPr>
          <p:cNvSpPr/>
          <p:nvPr/>
        </p:nvSpPr>
        <p:spPr>
          <a:xfrm>
            <a:off x="3586070" y="4272134"/>
            <a:ext cx="1874520" cy="1562400"/>
          </a:xfrm>
          <a:prstGeom prst="rect">
            <a:avLst/>
          </a:prstGeom>
          <a:solidFill>
            <a:srgbClr val="DEE6EF"/>
          </a:solidFill>
          <a:ln w="18360">
            <a:solidFill>
              <a:srgbClr val="2A6099"/>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800" b="0" u="none" strike="noStrike">
              <a:solidFill>
                <a:srgbClr val="000000"/>
              </a:solidFill>
              <a:effectLst/>
              <a:uFillTx/>
              <a:latin typeface="Arial"/>
            </a:endParaRPr>
          </a:p>
        </p:txBody>
      </p:sp>
      <p:sp>
        <p:nvSpPr>
          <p:cNvPr id="31" name="Rectangle 30">
            <a:extLst>
              <a:ext uri="{FF2B5EF4-FFF2-40B4-BE49-F238E27FC236}">
                <a16:creationId xmlns:a16="http://schemas.microsoft.com/office/drawing/2014/main" id="{072C88E0-5E4A-6A8B-FC7C-B756F6E494AE}"/>
              </a:ext>
            </a:extLst>
          </p:cNvPr>
          <p:cNvSpPr/>
          <p:nvPr/>
        </p:nvSpPr>
        <p:spPr>
          <a:xfrm>
            <a:off x="3641150" y="4443854"/>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Hash-based</a:t>
            </a:r>
          </a:p>
        </p:txBody>
      </p:sp>
      <p:sp>
        <p:nvSpPr>
          <p:cNvPr id="32" name="Rectangle 31">
            <a:extLst>
              <a:ext uri="{FF2B5EF4-FFF2-40B4-BE49-F238E27FC236}">
                <a16:creationId xmlns:a16="http://schemas.microsoft.com/office/drawing/2014/main" id="{D59512B2-5075-70A3-41FC-D0C3B1B515E8}"/>
              </a:ext>
            </a:extLst>
          </p:cNvPr>
          <p:cNvSpPr/>
          <p:nvPr/>
        </p:nvSpPr>
        <p:spPr>
          <a:xfrm>
            <a:off x="4546550" y="4443854"/>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FM-index</a:t>
            </a:r>
          </a:p>
        </p:txBody>
      </p:sp>
      <p:sp>
        <p:nvSpPr>
          <p:cNvPr id="33" name="Rectangle 32">
            <a:extLst>
              <a:ext uri="{FF2B5EF4-FFF2-40B4-BE49-F238E27FC236}">
                <a16:creationId xmlns:a16="http://schemas.microsoft.com/office/drawing/2014/main" id="{23644164-C763-F66A-6FDC-D4BAA1EE2F2C}"/>
              </a:ext>
            </a:extLst>
          </p:cNvPr>
          <p:cNvSpPr/>
          <p:nvPr/>
        </p:nvSpPr>
        <p:spPr>
          <a:xfrm>
            <a:off x="3641150" y="4911854"/>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Vector</a:t>
            </a:r>
            <a:br>
              <a:rPr sz="1000"/>
            </a:br>
            <a:r>
              <a:rPr lang="en-US" sz="1000" b="0" u="none" strike="noStrike">
                <a:solidFill>
                  <a:srgbClr val="000000"/>
                </a:solidFill>
                <a:effectLst/>
                <a:uFillTx/>
                <a:latin typeface="Arial"/>
              </a:rPr>
              <a:t>distance</a:t>
            </a:r>
          </a:p>
        </p:txBody>
      </p:sp>
      <p:sp>
        <p:nvSpPr>
          <p:cNvPr id="34" name="Rectangle 33">
            <a:extLst>
              <a:ext uri="{FF2B5EF4-FFF2-40B4-BE49-F238E27FC236}">
                <a16:creationId xmlns:a16="http://schemas.microsoft.com/office/drawing/2014/main" id="{D6738699-F5DC-C1A5-9233-376910E7B2DB}"/>
              </a:ext>
            </a:extLst>
          </p:cNvPr>
          <p:cNvSpPr/>
          <p:nvPr/>
        </p:nvSpPr>
        <p:spPr>
          <a:xfrm>
            <a:off x="4546550" y="4911854"/>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R-index</a:t>
            </a:r>
          </a:p>
        </p:txBody>
      </p:sp>
      <p:sp>
        <p:nvSpPr>
          <p:cNvPr id="35" name="Rectangle 34">
            <a:extLst>
              <a:ext uri="{FF2B5EF4-FFF2-40B4-BE49-F238E27FC236}">
                <a16:creationId xmlns:a16="http://schemas.microsoft.com/office/drawing/2014/main" id="{ABED2C7E-BF99-FFBB-265E-6CD474290CAD}"/>
              </a:ext>
            </a:extLst>
          </p:cNvPr>
          <p:cNvSpPr/>
          <p:nvPr/>
        </p:nvSpPr>
        <p:spPr>
          <a:xfrm>
            <a:off x="3641150" y="5387414"/>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DTW</a:t>
            </a:r>
          </a:p>
        </p:txBody>
      </p:sp>
      <p:sp>
        <p:nvSpPr>
          <p:cNvPr id="38" name="TextBox 37">
            <a:extLst>
              <a:ext uri="{FF2B5EF4-FFF2-40B4-BE49-F238E27FC236}">
                <a16:creationId xmlns:a16="http://schemas.microsoft.com/office/drawing/2014/main" id="{78FA9FE8-8FC9-701D-8BCA-058B3AA1C410}"/>
              </a:ext>
            </a:extLst>
          </p:cNvPr>
          <p:cNvSpPr txBox="1"/>
          <p:nvPr/>
        </p:nvSpPr>
        <p:spPr>
          <a:xfrm>
            <a:off x="5615873" y="3586678"/>
            <a:ext cx="986040" cy="602280"/>
          </a:xfrm>
          <a:prstGeom prst="rect">
            <a:avLst/>
          </a:prstGeom>
          <a:noFill/>
          <a:ln w="0">
            <a:noFill/>
          </a:ln>
        </p:spPr>
        <p:txBody>
          <a:bodyPr lIns="90000" tIns="45000" rIns="90000" bIns="45000" anchor="t">
            <a:spAutoFit/>
          </a:bodyPr>
          <a:lstStyle/>
          <a:p>
            <a:r>
              <a:rPr lang="en-US" sz="1200" b="1" u="none" strike="noStrike" dirty="0">
                <a:solidFill>
                  <a:srgbClr val="000000"/>
                </a:solidFill>
                <a:effectLst/>
                <a:uFillTx/>
                <a:latin typeface="Arial"/>
              </a:rPr>
              <a:t>Encoding raw signal</a:t>
            </a:r>
            <a:endParaRPr lang="en-US" sz="1200" b="0" u="none" strike="noStrike" dirty="0">
              <a:solidFill>
                <a:srgbClr val="000000"/>
              </a:solidFill>
              <a:effectLst/>
              <a:uFillTx/>
              <a:latin typeface="Arial"/>
            </a:endParaRPr>
          </a:p>
        </p:txBody>
      </p:sp>
      <p:sp>
        <p:nvSpPr>
          <p:cNvPr id="39" name="Oval 38">
            <a:extLst>
              <a:ext uri="{FF2B5EF4-FFF2-40B4-BE49-F238E27FC236}">
                <a16:creationId xmlns:a16="http://schemas.microsoft.com/office/drawing/2014/main" id="{58B27F80-F132-FAA2-25BD-2B31791C04AA}"/>
              </a:ext>
            </a:extLst>
          </p:cNvPr>
          <p:cNvSpPr/>
          <p:nvPr/>
        </p:nvSpPr>
        <p:spPr>
          <a:xfrm>
            <a:off x="5423268" y="3691794"/>
            <a:ext cx="228600" cy="222979"/>
          </a:xfrm>
          <a:prstGeom prst="ellipse">
            <a:avLst/>
          </a:prstGeom>
          <a:solidFill>
            <a:srgbClr val="000000"/>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FFFFFF"/>
              </a:solidFill>
              <a:effectLst/>
              <a:uFillTx/>
              <a:latin typeface="Arial"/>
            </a:endParaRPr>
          </a:p>
        </p:txBody>
      </p:sp>
      <p:sp>
        <p:nvSpPr>
          <p:cNvPr id="40" name="TextBox 39">
            <a:extLst>
              <a:ext uri="{FF2B5EF4-FFF2-40B4-BE49-F238E27FC236}">
                <a16:creationId xmlns:a16="http://schemas.microsoft.com/office/drawing/2014/main" id="{0530EC6A-BD06-9208-78A0-040ACCD50C9D}"/>
              </a:ext>
            </a:extLst>
          </p:cNvPr>
          <p:cNvSpPr txBox="1"/>
          <p:nvPr/>
        </p:nvSpPr>
        <p:spPr>
          <a:xfrm>
            <a:off x="5438568" y="3665244"/>
            <a:ext cx="114480" cy="244767"/>
          </a:xfrm>
          <a:prstGeom prst="rect">
            <a:avLst/>
          </a:prstGeom>
          <a:noFill/>
          <a:ln w="0">
            <a:noFill/>
          </a:ln>
        </p:spPr>
        <p:txBody>
          <a:bodyPr lIns="90000" tIns="45000" rIns="90000" bIns="45000" anchor="t">
            <a:spAutoFit/>
          </a:bodyPr>
          <a:lstStyle/>
          <a:p>
            <a:r>
              <a:rPr lang="en-US" sz="1000" b="0" u="none" strike="noStrike" dirty="0">
                <a:solidFill>
                  <a:srgbClr val="FFFFFF"/>
                </a:solidFill>
                <a:effectLst/>
                <a:uFillTx/>
                <a:latin typeface="Arial"/>
              </a:rPr>
              <a:t>2</a:t>
            </a:r>
            <a:endParaRPr lang="en-US" sz="1000" b="0" u="none" strike="noStrike" dirty="0">
              <a:solidFill>
                <a:srgbClr val="000000"/>
              </a:solidFill>
              <a:effectLst/>
              <a:uFillTx/>
              <a:latin typeface="Arial"/>
            </a:endParaRPr>
          </a:p>
        </p:txBody>
      </p:sp>
      <p:sp>
        <p:nvSpPr>
          <p:cNvPr id="41" name="TextBox 40">
            <a:extLst>
              <a:ext uri="{FF2B5EF4-FFF2-40B4-BE49-F238E27FC236}">
                <a16:creationId xmlns:a16="http://schemas.microsoft.com/office/drawing/2014/main" id="{593B538A-1942-C05B-473D-6C6EA415AF40}"/>
              </a:ext>
            </a:extLst>
          </p:cNvPr>
          <p:cNvSpPr txBox="1"/>
          <p:nvPr/>
        </p:nvSpPr>
        <p:spPr>
          <a:xfrm>
            <a:off x="3851050" y="3536051"/>
            <a:ext cx="1339920" cy="602280"/>
          </a:xfrm>
          <a:prstGeom prst="rect">
            <a:avLst/>
          </a:prstGeom>
          <a:noFill/>
          <a:ln w="0">
            <a:noFill/>
          </a:ln>
        </p:spPr>
        <p:txBody>
          <a:bodyPr lIns="90000" tIns="45000" rIns="90000" bIns="45000" anchor="t">
            <a:spAutoFit/>
          </a:bodyPr>
          <a:lstStyle/>
          <a:p>
            <a:pPr algn="ctr"/>
            <a:r>
              <a:rPr lang="en-US" sz="1200" b="1" u="none" strike="noStrike" dirty="0">
                <a:solidFill>
                  <a:srgbClr val="000000"/>
                </a:solidFill>
                <a:effectLst/>
                <a:uFillTx/>
                <a:latin typeface="Arial"/>
              </a:rPr>
              <a:t>Matching encoded representations</a:t>
            </a:r>
            <a:endParaRPr lang="en-US" sz="1200" b="0" u="none" strike="noStrike" dirty="0">
              <a:solidFill>
                <a:srgbClr val="000000"/>
              </a:solidFill>
              <a:effectLst/>
              <a:uFillTx/>
              <a:latin typeface="Arial"/>
            </a:endParaRPr>
          </a:p>
        </p:txBody>
      </p:sp>
      <p:sp>
        <p:nvSpPr>
          <p:cNvPr id="42" name="Oval 41">
            <a:extLst>
              <a:ext uri="{FF2B5EF4-FFF2-40B4-BE49-F238E27FC236}">
                <a16:creationId xmlns:a16="http://schemas.microsoft.com/office/drawing/2014/main" id="{111D1399-CFC8-1BFE-9168-7AFFF7B81064}"/>
              </a:ext>
            </a:extLst>
          </p:cNvPr>
          <p:cNvSpPr/>
          <p:nvPr/>
        </p:nvSpPr>
        <p:spPr>
          <a:xfrm>
            <a:off x="3778510" y="3718505"/>
            <a:ext cx="228600" cy="222979"/>
          </a:xfrm>
          <a:prstGeom prst="ellipse">
            <a:avLst/>
          </a:prstGeom>
          <a:solidFill>
            <a:srgbClr val="000000"/>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FFFFFF"/>
              </a:solidFill>
              <a:effectLst/>
              <a:uFillTx/>
              <a:latin typeface="Arial"/>
            </a:endParaRPr>
          </a:p>
        </p:txBody>
      </p:sp>
      <p:sp>
        <p:nvSpPr>
          <p:cNvPr id="43" name="TextBox 42">
            <a:extLst>
              <a:ext uri="{FF2B5EF4-FFF2-40B4-BE49-F238E27FC236}">
                <a16:creationId xmlns:a16="http://schemas.microsoft.com/office/drawing/2014/main" id="{D5A3990E-7554-8819-3C5B-9702207D5D69}"/>
              </a:ext>
            </a:extLst>
          </p:cNvPr>
          <p:cNvSpPr txBox="1"/>
          <p:nvPr/>
        </p:nvSpPr>
        <p:spPr>
          <a:xfrm>
            <a:off x="3793810" y="3691955"/>
            <a:ext cx="114480" cy="244767"/>
          </a:xfrm>
          <a:prstGeom prst="rect">
            <a:avLst/>
          </a:prstGeom>
          <a:noFill/>
          <a:ln w="0">
            <a:noFill/>
          </a:ln>
        </p:spPr>
        <p:txBody>
          <a:bodyPr lIns="90000" tIns="45000" rIns="90000" bIns="45000" anchor="t">
            <a:spAutoFit/>
          </a:bodyPr>
          <a:lstStyle/>
          <a:p>
            <a:r>
              <a:rPr lang="en-US" sz="1000" dirty="0">
                <a:solidFill>
                  <a:srgbClr val="FFFFFF"/>
                </a:solidFill>
                <a:latin typeface="Arial"/>
              </a:rPr>
              <a:t>3</a:t>
            </a:r>
            <a:endParaRPr lang="en-US" sz="1000" b="0" u="none" strike="noStrike" dirty="0">
              <a:solidFill>
                <a:srgbClr val="000000"/>
              </a:solidFill>
              <a:effectLst/>
              <a:uFillTx/>
              <a:latin typeface="Arial"/>
            </a:endParaRPr>
          </a:p>
        </p:txBody>
      </p:sp>
      <p:sp>
        <p:nvSpPr>
          <p:cNvPr id="8" name="Flowchart: Magnetic Disk 7">
            <a:extLst>
              <a:ext uri="{FF2B5EF4-FFF2-40B4-BE49-F238E27FC236}">
                <a16:creationId xmlns:a16="http://schemas.microsoft.com/office/drawing/2014/main" id="{52250795-DC56-4A56-7B78-5AB212F95290}"/>
              </a:ext>
            </a:extLst>
          </p:cNvPr>
          <p:cNvSpPr/>
          <p:nvPr/>
        </p:nvSpPr>
        <p:spPr>
          <a:xfrm>
            <a:off x="1138898" y="4934894"/>
            <a:ext cx="800280" cy="457200"/>
          </a:xfrm>
          <a:prstGeom prst="flowChartMagneticDisk">
            <a:avLst/>
          </a:prstGeom>
          <a:solidFill>
            <a:srgbClr val="FFFFFF"/>
          </a:solidFill>
          <a:ln w="18360">
            <a:solidFill>
              <a:srgbClr val="00000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400" b="0" u="none" strike="noStrike">
              <a:solidFill>
                <a:srgbClr val="000000"/>
              </a:solidFill>
              <a:effectLst/>
              <a:uFillTx/>
              <a:latin typeface="Arial"/>
            </a:endParaRPr>
          </a:p>
        </p:txBody>
      </p:sp>
      <p:sp>
        <p:nvSpPr>
          <p:cNvPr id="12" name="Flowchart: Magnetic Disk 11">
            <a:extLst>
              <a:ext uri="{FF2B5EF4-FFF2-40B4-BE49-F238E27FC236}">
                <a16:creationId xmlns:a16="http://schemas.microsoft.com/office/drawing/2014/main" id="{8554657C-BB4C-28E1-A5A0-A7E7B1A722C0}"/>
              </a:ext>
            </a:extLst>
          </p:cNvPr>
          <p:cNvSpPr/>
          <p:nvPr/>
        </p:nvSpPr>
        <p:spPr>
          <a:xfrm>
            <a:off x="1138898" y="4620254"/>
            <a:ext cx="800280" cy="457200"/>
          </a:xfrm>
          <a:prstGeom prst="flowChartMagneticDisk">
            <a:avLst/>
          </a:prstGeom>
          <a:solidFill>
            <a:srgbClr val="FFFFFF"/>
          </a:solidFill>
          <a:ln w="18360">
            <a:solidFill>
              <a:srgbClr val="00000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400" b="0" u="none" strike="noStrike">
              <a:solidFill>
                <a:srgbClr val="000000"/>
              </a:solidFill>
              <a:effectLst/>
              <a:uFillTx/>
              <a:latin typeface="Arial"/>
            </a:endParaRPr>
          </a:p>
        </p:txBody>
      </p:sp>
      <p:sp>
        <p:nvSpPr>
          <p:cNvPr id="13" name="Flowchart: Magnetic Disk 12">
            <a:extLst>
              <a:ext uri="{FF2B5EF4-FFF2-40B4-BE49-F238E27FC236}">
                <a16:creationId xmlns:a16="http://schemas.microsoft.com/office/drawing/2014/main" id="{0FD4A4F4-257B-4C7B-6B44-343B5A318B02}"/>
              </a:ext>
            </a:extLst>
          </p:cNvPr>
          <p:cNvSpPr/>
          <p:nvPr/>
        </p:nvSpPr>
        <p:spPr>
          <a:xfrm>
            <a:off x="1138898" y="4303814"/>
            <a:ext cx="800280" cy="457200"/>
          </a:xfrm>
          <a:prstGeom prst="flowChartMagneticDisk">
            <a:avLst/>
          </a:prstGeom>
          <a:solidFill>
            <a:srgbClr val="FFFFFF"/>
          </a:solidFill>
          <a:ln w="18360">
            <a:solidFill>
              <a:srgbClr val="00000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400" b="0" u="none" strike="noStrike">
              <a:solidFill>
                <a:srgbClr val="000000"/>
              </a:solidFill>
              <a:effectLst/>
              <a:uFillTx/>
              <a:latin typeface="Arial"/>
            </a:endParaRPr>
          </a:p>
        </p:txBody>
      </p:sp>
      <p:sp>
        <p:nvSpPr>
          <p:cNvPr id="14" name="Flowchart: Magnetic Disk 13">
            <a:extLst>
              <a:ext uri="{FF2B5EF4-FFF2-40B4-BE49-F238E27FC236}">
                <a16:creationId xmlns:a16="http://schemas.microsoft.com/office/drawing/2014/main" id="{6A5B332D-8B92-23CC-AEFF-0F98F3E9085B}"/>
              </a:ext>
            </a:extLst>
          </p:cNvPr>
          <p:cNvSpPr/>
          <p:nvPr/>
        </p:nvSpPr>
        <p:spPr>
          <a:xfrm>
            <a:off x="1138538" y="3985574"/>
            <a:ext cx="800280" cy="457200"/>
          </a:xfrm>
          <a:prstGeom prst="flowChartMagneticDisk">
            <a:avLst/>
          </a:prstGeom>
          <a:solidFill>
            <a:srgbClr val="FFFFFF"/>
          </a:solidFill>
          <a:ln w="18360">
            <a:solidFill>
              <a:srgbClr val="00000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400" b="0" u="none" strike="noStrike">
              <a:solidFill>
                <a:srgbClr val="000000"/>
              </a:solidFill>
              <a:effectLst/>
              <a:uFillTx/>
              <a:latin typeface="Arial"/>
            </a:endParaRPr>
          </a:p>
        </p:txBody>
      </p:sp>
      <p:sp>
        <p:nvSpPr>
          <p:cNvPr id="15" name="TextBox 14">
            <a:extLst>
              <a:ext uri="{FF2B5EF4-FFF2-40B4-BE49-F238E27FC236}">
                <a16:creationId xmlns:a16="http://schemas.microsoft.com/office/drawing/2014/main" id="{4929F299-2721-6382-B23B-AEC9191E1C7E}"/>
              </a:ext>
            </a:extLst>
          </p:cNvPr>
          <p:cNvSpPr txBox="1"/>
          <p:nvPr/>
        </p:nvSpPr>
        <p:spPr>
          <a:xfrm>
            <a:off x="1073738" y="5453654"/>
            <a:ext cx="900000" cy="602280"/>
          </a:xfrm>
          <a:prstGeom prst="rect">
            <a:avLst/>
          </a:prstGeom>
          <a:noFill/>
          <a:ln w="0">
            <a:noFill/>
          </a:ln>
        </p:spPr>
        <p:txBody>
          <a:bodyPr lIns="90000" tIns="45000" rIns="90000" bIns="45000" anchor="t">
            <a:spAutoFit/>
          </a:bodyPr>
          <a:lstStyle/>
          <a:p>
            <a:pPr algn="ctr"/>
            <a:r>
              <a:rPr lang="en-US" sz="1200" b="0" u="none" strike="noStrike" dirty="0">
                <a:solidFill>
                  <a:srgbClr val="000000"/>
                </a:solidFill>
                <a:effectLst/>
                <a:uFillTx/>
                <a:latin typeface="Arial"/>
              </a:rPr>
              <a:t>Input Reference</a:t>
            </a:r>
          </a:p>
        </p:txBody>
      </p:sp>
      <p:cxnSp>
        <p:nvCxnSpPr>
          <p:cNvPr id="16" name="Connector: Elbow 15">
            <a:extLst>
              <a:ext uri="{FF2B5EF4-FFF2-40B4-BE49-F238E27FC236}">
                <a16:creationId xmlns:a16="http://schemas.microsoft.com/office/drawing/2014/main" id="{C532B954-D440-F657-C09E-E9971EFFD1ED}"/>
              </a:ext>
            </a:extLst>
          </p:cNvPr>
          <p:cNvCxnSpPr>
            <a:cxnSpLocks/>
          </p:cNvCxnSpPr>
          <p:nvPr/>
        </p:nvCxnSpPr>
        <p:spPr>
          <a:xfrm rot="16200000" flipH="1">
            <a:off x="1591205" y="4085342"/>
            <a:ext cx="947081" cy="1051056"/>
          </a:xfrm>
          <a:prstGeom prst="bentConnector4">
            <a:avLst>
              <a:gd name="adj1" fmla="val -24137"/>
              <a:gd name="adj2" fmla="val 69027"/>
            </a:avLst>
          </a:prstGeom>
          <a:ln w="18360">
            <a:solidFill>
              <a:srgbClr val="000000"/>
            </a:solidFill>
            <a:prstDash val="lgDash"/>
            <a:round/>
            <a:tailEnd type="triangle" w="med" len="med"/>
          </a:ln>
        </p:spPr>
      </p:cxnSp>
      <p:sp>
        <p:nvSpPr>
          <p:cNvPr id="17" name="TextBox 16">
            <a:extLst>
              <a:ext uri="{FF2B5EF4-FFF2-40B4-BE49-F238E27FC236}">
                <a16:creationId xmlns:a16="http://schemas.microsoft.com/office/drawing/2014/main" id="{AE2F84A8-C121-42EC-A962-69DE9F0E7341}"/>
              </a:ext>
            </a:extLst>
          </p:cNvPr>
          <p:cNvSpPr txBox="1"/>
          <p:nvPr/>
        </p:nvSpPr>
        <p:spPr>
          <a:xfrm>
            <a:off x="1531593" y="3525913"/>
            <a:ext cx="763920" cy="346320"/>
          </a:xfrm>
          <a:prstGeom prst="rect">
            <a:avLst/>
          </a:prstGeom>
          <a:noFill/>
          <a:ln w="0">
            <a:noFill/>
          </a:ln>
        </p:spPr>
        <p:txBody>
          <a:bodyPr lIns="90000" tIns="45000" rIns="90000" bIns="45000" anchor="ctr">
            <a:spAutoFit/>
          </a:bodyPr>
          <a:lstStyle/>
          <a:p>
            <a:pPr algn="ctr"/>
            <a:r>
              <a:rPr lang="en-US" sz="1500" b="0" u="none" strike="noStrike">
                <a:solidFill>
                  <a:srgbClr val="000000"/>
                </a:solidFill>
                <a:effectLst/>
                <a:uFillTx/>
                <a:latin typeface="Arial"/>
              </a:rPr>
              <a:t>ACGT</a:t>
            </a:r>
          </a:p>
        </p:txBody>
      </p:sp>
      <p:pic>
        <p:nvPicPr>
          <p:cNvPr id="18" name="Picture 17">
            <a:extLst>
              <a:ext uri="{FF2B5EF4-FFF2-40B4-BE49-F238E27FC236}">
                <a16:creationId xmlns:a16="http://schemas.microsoft.com/office/drawing/2014/main" id="{FCF7EE2A-8624-3E28-F105-3BD9D542FBAE}"/>
              </a:ext>
            </a:extLst>
          </p:cNvPr>
          <p:cNvPicPr/>
          <p:nvPr/>
        </p:nvPicPr>
        <p:blipFill>
          <a:blip r:embed="rId3"/>
          <a:stretch/>
        </p:blipFill>
        <p:spPr>
          <a:xfrm>
            <a:off x="7387342" y="4951541"/>
            <a:ext cx="633240" cy="402840"/>
          </a:xfrm>
          <a:prstGeom prst="rect">
            <a:avLst/>
          </a:prstGeom>
          <a:noFill/>
          <a:ln w="0">
            <a:noFill/>
          </a:ln>
        </p:spPr>
      </p:pic>
      <p:pic>
        <p:nvPicPr>
          <p:cNvPr id="19" name="Picture 18">
            <a:extLst>
              <a:ext uri="{FF2B5EF4-FFF2-40B4-BE49-F238E27FC236}">
                <a16:creationId xmlns:a16="http://schemas.microsoft.com/office/drawing/2014/main" id="{7AC0FFF6-DD3B-2FC8-58B2-1FC6129DD99C}"/>
              </a:ext>
            </a:extLst>
          </p:cNvPr>
          <p:cNvPicPr/>
          <p:nvPr/>
        </p:nvPicPr>
        <p:blipFill>
          <a:blip r:embed="rId4"/>
          <a:srcRect l="6237" r="37505"/>
          <a:stretch/>
        </p:blipFill>
        <p:spPr>
          <a:xfrm>
            <a:off x="6642862" y="4132901"/>
            <a:ext cx="799920" cy="228600"/>
          </a:xfrm>
          <a:prstGeom prst="rect">
            <a:avLst/>
          </a:prstGeom>
          <a:noFill/>
          <a:ln w="0">
            <a:noFill/>
          </a:ln>
        </p:spPr>
      </p:pic>
      <p:sp>
        <p:nvSpPr>
          <p:cNvPr id="20" name="Freeform: Shape 19">
            <a:extLst>
              <a:ext uri="{FF2B5EF4-FFF2-40B4-BE49-F238E27FC236}">
                <a16:creationId xmlns:a16="http://schemas.microsoft.com/office/drawing/2014/main" id="{99A73558-DE45-4478-11CA-BFACD2D3B0C5}"/>
              </a:ext>
            </a:extLst>
          </p:cNvPr>
          <p:cNvSpPr/>
          <p:nvPr/>
        </p:nvSpPr>
        <p:spPr>
          <a:xfrm>
            <a:off x="6479422" y="4420901"/>
            <a:ext cx="914400" cy="685800"/>
          </a:xfrm>
          <a:custGeom>
            <a:avLst/>
            <a:gdLst/>
            <a:ahLst/>
            <a:cxnLst/>
            <a:rect l="0" t="0" r="r" b="b"/>
            <a:pathLst>
              <a:path w="2540" h="1905" fill="none">
                <a:moveTo>
                  <a:pt x="0" y="1905"/>
                </a:moveTo>
                <a:lnTo>
                  <a:pt x="635" y="1905"/>
                </a:lnTo>
                <a:lnTo>
                  <a:pt x="635" y="0"/>
                </a:lnTo>
                <a:lnTo>
                  <a:pt x="2540" y="0"/>
                </a:lnTo>
                <a:lnTo>
                  <a:pt x="2540" y="1587"/>
                </a:lnTo>
              </a:path>
            </a:pathLst>
          </a:custGeom>
          <a:ln w="18360">
            <a:solidFill>
              <a:srgbClr val="000000"/>
            </a:solidFill>
            <a:prstDash val="lgDash"/>
            <a:round/>
            <a:headEnd type="triangle" w="med" len="med"/>
          </a:ln>
        </p:spPr>
        <p:txBody>
          <a:bodyPr lIns="99000" tIns="54000" rIns="99000" bIns="54000" anchor="ctr">
            <a:noAutofit/>
          </a:bodyPr>
          <a:lstStyle/>
          <a:p>
            <a:endParaRPr lang="en-US" sz="1800" b="0" u="none" strike="noStrike" dirty="0">
              <a:solidFill>
                <a:srgbClr val="000000"/>
              </a:solidFill>
              <a:effectLst/>
              <a:uFillTx/>
              <a:latin typeface="Arial"/>
            </a:endParaRPr>
          </a:p>
        </p:txBody>
      </p:sp>
      <p:sp>
        <p:nvSpPr>
          <p:cNvPr id="21" name="TextBox 20">
            <a:extLst>
              <a:ext uri="{FF2B5EF4-FFF2-40B4-BE49-F238E27FC236}">
                <a16:creationId xmlns:a16="http://schemas.microsoft.com/office/drawing/2014/main" id="{C95CA98A-385A-5744-7F70-1A58E19E8A33}"/>
              </a:ext>
            </a:extLst>
          </p:cNvPr>
          <p:cNvSpPr txBox="1"/>
          <p:nvPr/>
        </p:nvSpPr>
        <p:spPr>
          <a:xfrm>
            <a:off x="6490162" y="3660153"/>
            <a:ext cx="1121040" cy="431640"/>
          </a:xfrm>
          <a:prstGeom prst="rect">
            <a:avLst/>
          </a:prstGeom>
          <a:noFill/>
          <a:ln w="0">
            <a:noFill/>
          </a:ln>
        </p:spPr>
        <p:txBody>
          <a:bodyPr lIns="90000" tIns="45000" rIns="90000" bIns="45000" anchor="t">
            <a:spAutoFit/>
          </a:bodyPr>
          <a:lstStyle/>
          <a:p>
            <a:pPr algn="ctr"/>
            <a:r>
              <a:rPr lang="en-US" sz="1200" b="0" u="none" strike="noStrike" dirty="0">
                <a:solidFill>
                  <a:srgbClr val="000000"/>
                </a:solidFill>
                <a:effectLst/>
                <a:uFillTx/>
                <a:latin typeface="Arial"/>
              </a:rPr>
              <a:t>Input</a:t>
            </a:r>
            <a:br>
              <a:rPr sz="1200" dirty="0"/>
            </a:br>
            <a:r>
              <a:rPr lang="en-US" sz="1200" b="0" u="none" strike="noStrike" dirty="0">
                <a:solidFill>
                  <a:srgbClr val="000000"/>
                </a:solidFill>
                <a:effectLst/>
                <a:uFillTx/>
                <a:latin typeface="Arial"/>
              </a:rPr>
              <a:t>Raw Signals</a:t>
            </a:r>
          </a:p>
        </p:txBody>
      </p:sp>
    </p:spTree>
    <p:extLst>
      <p:ext uri="{BB962C8B-B14F-4D97-AF65-F5344CB8AC3E}">
        <p14:creationId xmlns:p14="http://schemas.microsoft.com/office/powerpoint/2010/main" val="242655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4" grpId="0" animBg="1"/>
      <p:bldP spid="5" grpId="0"/>
      <p:bldP spid="7" grpId="0"/>
      <p:bldP spid="9" grpId="0" animBg="1"/>
      <p:bldP spid="10" grpId="0" animBg="1"/>
      <p:bldP spid="11" grpId="0" animBg="1"/>
      <p:bldP spid="23" grpId="0" animBg="1"/>
      <p:bldP spid="24" grpId="0" animBg="1"/>
      <p:bldP spid="25" grpId="0" animBg="1"/>
      <p:bldP spid="30" grpId="0" animBg="1"/>
      <p:bldP spid="31" grpId="0" animBg="1"/>
      <p:bldP spid="32" grpId="0" animBg="1"/>
      <p:bldP spid="33" grpId="0" animBg="1"/>
      <p:bldP spid="34" grpId="0" animBg="1"/>
      <p:bldP spid="35" grpId="0" animBg="1"/>
      <p:bldP spid="38" grpId="0"/>
      <p:bldP spid="39" grpId="0" animBg="1"/>
      <p:bldP spid="40" grpId="0"/>
      <p:bldP spid="41" grpId="0"/>
      <p:bldP spid="42" grpId="0" animBg="1"/>
      <p:bldP spid="43" grpId="0"/>
      <p:bldP spid="8" grpId="0" animBg="1"/>
      <p:bldP spid="12" grpId="0" animBg="1"/>
      <p:bldP spid="13" grpId="0" animBg="1"/>
      <p:bldP spid="14" grpId="0" animBg="1"/>
      <p:bldP spid="15" grpId="0"/>
      <p:bldP spid="17" grpId="0"/>
      <p:bldP spid="20" grpId="0" animBg="1"/>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95296-5A56-A503-E2FE-CC554CB22E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B25701-4933-E2B8-ABAC-730E6CD5AB36}"/>
              </a:ext>
            </a:extLst>
          </p:cNvPr>
          <p:cNvSpPr>
            <a:spLocks noGrp="1"/>
          </p:cNvSpPr>
          <p:nvPr>
            <p:ph type="title"/>
          </p:nvPr>
        </p:nvSpPr>
        <p:spPr/>
        <p:txBody>
          <a:bodyPr/>
          <a:lstStyle/>
          <a:p>
            <a:r>
              <a:rPr lang="en-US" dirty="0"/>
              <a:t>Closer Look at </a:t>
            </a:r>
            <a:r>
              <a:rPr lang="en-US" dirty="0" err="1"/>
              <a:t>RawBench</a:t>
            </a:r>
            <a:r>
              <a:rPr lang="en-US" dirty="0"/>
              <a:t> Pipeline</a:t>
            </a:r>
          </a:p>
        </p:txBody>
      </p:sp>
      <p:sp>
        <p:nvSpPr>
          <p:cNvPr id="4" name="Content Placeholder 2">
            <a:extLst>
              <a:ext uri="{FF2B5EF4-FFF2-40B4-BE49-F238E27FC236}">
                <a16:creationId xmlns:a16="http://schemas.microsoft.com/office/drawing/2014/main" id="{FE358018-DACE-2291-498B-5B3324351ACA}"/>
              </a:ext>
            </a:extLst>
          </p:cNvPr>
          <p:cNvSpPr txBox="1">
            <a:spLocks/>
          </p:cNvSpPr>
          <p:nvPr/>
        </p:nvSpPr>
        <p:spPr>
          <a:xfrm>
            <a:off x="809554" y="3559269"/>
            <a:ext cx="8162179" cy="765851"/>
          </a:xfrm>
          <a:prstGeom prst="rect">
            <a:avLst/>
          </a:prstGeom>
        </p:spPr>
        <p:txBody>
          <a:bodyPr>
            <a:spAutoFit/>
          </a:bodyPr>
          <a:lstStyle>
            <a:lvl1pPr marL="187200" indent="-187200" algn="l" defTabSz="914400" rtl="0" eaLnBrk="1" latinLnBrk="0" hangingPunct="1">
              <a:lnSpc>
                <a:spcPct val="90000"/>
              </a:lnSpc>
              <a:spcBef>
                <a:spcPts val="1000"/>
              </a:spcBef>
              <a:buClr>
                <a:schemeClr val="tx1"/>
              </a:buClr>
              <a:buFont typeface="Arial" panose="020B0604020202020204" pitchFamily="34" charset="0"/>
              <a:buChar char="•"/>
              <a:tabLst/>
              <a:defRPr sz="2800" kern="1200">
                <a:solidFill>
                  <a:schemeClr val="tx1"/>
                </a:solidFill>
                <a:latin typeface="Corbel" panose="020B0503020204020204" pitchFamily="34" charset="0"/>
                <a:ea typeface="+mn-ea"/>
                <a:cs typeface="+mn-cs"/>
              </a:defRPr>
            </a:lvl1pPr>
            <a:lvl2pPr marL="311150" indent="-187200" algn="l" defTabSz="914400" rtl="0" eaLnBrk="1" latinLnBrk="0" hangingPunct="1">
              <a:lnSpc>
                <a:spcPct val="90000"/>
              </a:lnSpc>
              <a:spcBef>
                <a:spcPts val="500"/>
              </a:spcBef>
              <a:buFont typeface="Cambria" panose="02040503050406030204" pitchFamily="18" charset="0"/>
              <a:buChar char="-"/>
              <a:tabLst/>
              <a:defRPr sz="2400" kern="1200">
                <a:solidFill>
                  <a:schemeClr val="tx1"/>
                </a:solidFill>
                <a:latin typeface="Corbel" panose="020B0503020204020204" pitchFamily="34" charset="0"/>
                <a:ea typeface="+mn-ea"/>
                <a:cs typeface="+mn-cs"/>
              </a:defRPr>
            </a:lvl2pPr>
            <a:lvl3pPr marL="533400" indent="-187200" algn="l" defTabSz="914400" rtl="0" eaLnBrk="1" latinLnBrk="0" hangingPunct="1">
              <a:lnSpc>
                <a:spcPct val="90000"/>
              </a:lnSpc>
              <a:spcBef>
                <a:spcPts val="500"/>
              </a:spcBef>
              <a:buClr>
                <a:schemeClr val="tx1"/>
              </a:buClr>
              <a:buFont typeface="Arial" panose="020B0604020202020204" pitchFamily="34" charset="0"/>
              <a:buChar char="•"/>
              <a:tabLst/>
              <a:defRPr sz="2400" kern="1200">
                <a:solidFill>
                  <a:schemeClr val="tx1"/>
                </a:solidFill>
                <a:latin typeface="Corbel" panose="020B0503020204020204" pitchFamily="34" charset="0"/>
                <a:ea typeface="+mn-ea"/>
                <a:cs typeface="+mn-cs"/>
              </a:defRPr>
            </a:lvl3pPr>
            <a:lvl4pPr marL="16002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4pPr>
            <a:lvl5pPr marL="20574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buClr>
              <a:buSzPct val="100000"/>
              <a:buNone/>
            </a:pPr>
            <a:r>
              <a:rPr lang="en-US" sz="2400" b="1" dirty="0">
                <a:solidFill>
                  <a:srgbClr val="92D050"/>
                </a:solidFill>
              </a:rPr>
              <a:t>Encoding Reference Genome</a:t>
            </a:r>
            <a:endParaRPr lang="en-US" sz="2400" b="1" dirty="0"/>
          </a:p>
          <a:p>
            <a:pPr marL="342900" lvl="1" indent="-342900">
              <a:buClr>
                <a:schemeClr val="tx1"/>
              </a:buClr>
              <a:buSzPct val="100000"/>
              <a:buFont typeface="Arial" panose="020B0604020202020204" pitchFamily="34" charset="0"/>
              <a:buChar char="•"/>
            </a:pPr>
            <a:r>
              <a:rPr lang="en-US" sz="2000" dirty="0"/>
              <a:t>Uses learned pore models by ONT and community</a:t>
            </a:r>
          </a:p>
        </p:txBody>
      </p:sp>
      <p:sp>
        <p:nvSpPr>
          <p:cNvPr id="7" name="Content Placeholder 2">
            <a:extLst>
              <a:ext uri="{FF2B5EF4-FFF2-40B4-BE49-F238E27FC236}">
                <a16:creationId xmlns:a16="http://schemas.microsoft.com/office/drawing/2014/main" id="{BD990A4C-3631-AA60-CEEA-48A2FC265E21}"/>
              </a:ext>
            </a:extLst>
          </p:cNvPr>
          <p:cNvSpPr txBox="1">
            <a:spLocks/>
          </p:cNvSpPr>
          <p:nvPr/>
        </p:nvSpPr>
        <p:spPr>
          <a:xfrm>
            <a:off x="809554" y="4508947"/>
            <a:ext cx="8162181" cy="765851"/>
          </a:xfrm>
          <a:prstGeom prst="rect">
            <a:avLst/>
          </a:prstGeom>
        </p:spPr>
        <p:txBody>
          <a:bodyPr>
            <a:spAutoFit/>
          </a:bodyPr>
          <a:lstStyle>
            <a:lvl1pPr marL="187200" indent="-187200" algn="l" defTabSz="914400" rtl="0" eaLnBrk="1" latinLnBrk="0" hangingPunct="1">
              <a:lnSpc>
                <a:spcPct val="90000"/>
              </a:lnSpc>
              <a:spcBef>
                <a:spcPts val="1000"/>
              </a:spcBef>
              <a:buClr>
                <a:schemeClr val="tx1"/>
              </a:buClr>
              <a:buFont typeface="Arial" panose="020B0604020202020204" pitchFamily="34" charset="0"/>
              <a:buChar char="•"/>
              <a:tabLst/>
              <a:defRPr sz="2800" kern="1200">
                <a:solidFill>
                  <a:schemeClr val="tx1"/>
                </a:solidFill>
                <a:latin typeface="Corbel" panose="020B0503020204020204" pitchFamily="34" charset="0"/>
                <a:ea typeface="+mn-ea"/>
                <a:cs typeface="+mn-cs"/>
              </a:defRPr>
            </a:lvl1pPr>
            <a:lvl2pPr marL="311150" indent="-187200" algn="l" defTabSz="914400" rtl="0" eaLnBrk="1" latinLnBrk="0" hangingPunct="1">
              <a:lnSpc>
                <a:spcPct val="90000"/>
              </a:lnSpc>
              <a:spcBef>
                <a:spcPts val="500"/>
              </a:spcBef>
              <a:buFont typeface="Cambria" panose="02040503050406030204" pitchFamily="18" charset="0"/>
              <a:buChar char="-"/>
              <a:tabLst/>
              <a:defRPr sz="2400" kern="1200">
                <a:solidFill>
                  <a:schemeClr val="tx1"/>
                </a:solidFill>
                <a:latin typeface="Corbel" panose="020B0503020204020204" pitchFamily="34" charset="0"/>
                <a:ea typeface="+mn-ea"/>
                <a:cs typeface="+mn-cs"/>
              </a:defRPr>
            </a:lvl2pPr>
            <a:lvl3pPr marL="533400" indent="-187200" algn="l" defTabSz="914400" rtl="0" eaLnBrk="1" latinLnBrk="0" hangingPunct="1">
              <a:lnSpc>
                <a:spcPct val="90000"/>
              </a:lnSpc>
              <a:spcBef>
                <a:spcPts val="500"/>
              </a:spcBef>
              <a:buClr>
                <a:schemeClr val="tx1"/>
              </a:buClr>
              <a:buFont typeface="Arial" panose="020B0604020202020204" pitchFamily="34" charset="0"/>
              <a:buChar char="•"/>
              <a:tabLst/>
              <a:defRPr sz="2400" kern="1200">
                <a:solidFill>
                  <a:schemeClr val="tx1"/>
                </a:solidFill>
                <a:latin typeface="Corbel" panose="020B0503020204020204" pitchFamily="34" charset="0"/>
                <a:ea typeface="+mn-ea"/>
                <a:cs typeface="+mn-cs"/>
              </a:defRPr>
            </a:lvl3pPr>
            <a:lvl4pPr marL="16002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4pPr>
            <a:lvl5pPr marL="20574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buClr>
              <a:buSzPct val="100000"/>
              <a:buNone/>
            </a:pPr>
            <a:r>
              <a:rPr lang="en-US" sz="2400" b="1" dirty="0">
                <a:solidFill>
                  <a:srgbClr val="C00000"/>
                </a:solidFill>
              </a:rPr>
              <a:t>Encoding Raw Signal</a:t>
            </a:r>
            <a:endParaRPr lang="en-US" sz="2400" b="1" dirty="0"/>
          </a:p>
          <a:p>
            <a:pPr marL="342900" lvl="1" indent="-342900">
              <a:buClr>
                <a:schemeClr val="tx1"/>
              </a:buClr>
              <a:buSzPct val="100000"/>
              <a:buFont typeface="Arial" panose="020B0604020202020204" pitchFamily="34" charset="0"/>
              <a:buChar char="•"/>
            </a:pPr>
            <a:r>
              <a:rPr lang="en-US" sz="2000" dirty="0"/>
              <a:t>Utilizes statistical and ML-based encoding techniques</a:t>
            </a:r>
          </a:p>
        </p:txBody>
      </p:sp>
      <p:sp>
        <p:nvSpPr>
          <p:cNvPr id="11" name="Content Placeholder 2">
            <a:extLst>
              <a:ext uri="{FF2B5EF4-FFF2-40B4-BE49-F238E27FC236}">
                <a16:creationId xmlns:a16="http://schemas.microsoft.com/office/drawing/2014/main" id="{F4D3DAE0-B5E0-2D61-F1EF-D01D59AE9863}"/>
              </a:ext>
            </a:extLst>
          </p:cNvPr>
          <p:cNvSpPr txBox="1">
            <a:spLocks/>
          </p:cNvSpPr>
          <p:nvPr/>
        </p:nvSpPr>
        <p:spPr>
          <a:xfrm>
            <a:off x="809554" y="5536649"/>
            <a:ext cx="8162181" cy="765851"/>
          </a:xfrm>
          <a:prstGeom prst="rect">
            <a:avLst/>
          </a:prstGeom>
        </p:spPr>
        <p:txBody>
          <a:bodyPr>
            <a:spAutoFit/>
          </a:bodyPr>
          <a:lstStyle>
            <a:lvl1pPr marL="187200" indent="-187200" algn="l" defTabSz="914400" rtl="0" eaLnBrk="1" latinLnBrk="0" hangingPunct="1">
              <a:lnSpc>
                <a:spcPct val="90000"/>
              </a:lnSpc>
              <a:spcBef>
                <a:spcPts val="1000"/>
              </a:spcBef>
              <a:buClr>
                <a:schemeClr val="tx1"/>
              </a:buClr>
              <a:buFont typeface="Arial" panose="020B0604020202020204" pitchFamily="34" charset="0"/>
              <a:buChar char="•"/>
              <a:tabLst/>
              <a:defRPr sz="2800" kern="1200">
                <a:solidFill>
                  <a:schemeClr val="tx1"/>
                </a:solidFill>
                <a:latin typeface="Corbel" panose="020B0503020204020204" pitchFamily="34" charset="0"/>
                <a:ea typeface="+mn-ea"/>
                <a:cs typeface="+mn-cs"/>
              </a:defRPr>
            </a:lvl1pPr>
            <a:lvl2pPr marL="311150" indent="-187200" algn="l" defTabSz="914400" rtl="0" eaLnBrk="1" latinLnBrk="0" hangingPunct="1">
              <a:lnSpc>
                <a:spcPct val="90000"/>
              </a:lnSpc>
              <a:spcBef>
                <a:spcPts val="500"/>
              </a:spcBef>
              <a:buFont typeface="Cambria" panose="02040503050406030204" pitchFamily="18" charset="0"/>
              <a:buChar char="-"/>
              <a:tabLst/>
              <a:defRPr sz="2400" kern="1200">
                <a:solidFill>
                  <a:schemeClr val="tx1"/>
                </a:solidFill>
                <a:latin typeface="Corbel" panose="020B0503020204020204" pitchFamily="34" charset="0"/>
                <a:ea typeface="+mn-ea"/>
                <a:cs typeface="+mn-cs"/>
              </a:defRPr>
            </a:lvl2pPr>
            <a:lvl3pPr marL="533400" indent="-187200" algn="l" defTabSz="914400" rtl="0" eaLnBrk="1" latinLnBrk="0" hangingPunct="1">
              <a:lnSpc>
                <a:spcPct val="90000"/>
              </a:lnSpc>
              <a:spcBef>
                <a:spcPts val="500"/>
              </a:spcBef>
              <a:buClr>
                <a:schemeClr val="tx1"/>
              </a:buClr>
              <a:buFont typeface="Arial" panose="020B0604020202020204" pitchFamily="34" charset="0"/>
              <a:buChar char="•"/>
              <a:tabLst/>
              <a:defRPr sz="2400" kern="1200">
                <a:solidFill>
                  <a:schemeClr val="tx1"/>
                </a:solidFill>
                <a:latin typeface="Corbel" panose="020B0503020204020204" pitchFamily="34" charset="0"/>
                <a:ea typeface="+mn-ea"/>
                <a:cs typeface="+mn-cs"/>
              </a:defRPr>
            </a:lvl3pPr>
            <a:lvl4pPr marL="16002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4pPr>
            <a:lvl5pPr marL="20574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buClr>
              <a:buSzPct val="100000"/>
              <a:buNone/>
            </a:pPr>
            <a:r>
              <a:rPr lang="en-US" sz="2400" b="1" dirty="0">
                <a:solidFill>
                  <a:schemeClr val="accent1">
                    <a:lumMod val="60000"/>
                    <a:lumOff val="40000"/>
                  </a:schemeClr>
                </a:solidFill>
              </a:rPr>
              <a:t>Matching Encoded Representations</a:t>
            </a:r>
            <a:endParaRPr lang="en-US" sz="2400" b="1" dirty="0"/>
          </a:p>
          <a:p>
            <a:pPr marL="342900" lvl="1" indent="-342900">
              <a:buClr>
                <a:schemeClr val="tx1"/>
              </a:buClr>
              <a:buSzPct val="100000"/>
              <a:buFont typeface="Arial" panose="020B0604020202020204" pitchFamily="34" charset="0"/>
              <a:buChar char="•"/>
            </a:pPr>
            <a:r>
              <a:rPr lang="en-US" sz="2000" dirty="0"/>
              <a:t>Compares representations that are now encoded into the same space</a:t>
            </a:r>
          </a:p>
        </p:txBody>
      </p:sp>
      <p:sp>
        <p:nvSpPr>
          <p:cNvPr id="29" name="Oval 28">
            <a:extLst>
              <a:ext uri="{FF2B5EF4-FFF2-40B4-BE49-F238E27FC236}">
                <a16:creationId xmlns:a16="http://schemas.microsoft.com/office/drawing/2014/main" id="{AB2DFE88-C094-A97B-B961-8352A59B2058}"/>
              </a:ext>
            </a:extLst>
          </p:cNvPr>
          <p:cNvSpPr/>
          <p:nvPr/>
        </p:nvSpPr>
        <p:spPr>
          <a:xfrm>
            <a:off x="539669" y="3583247"/>
            <a:ext cx="269886" cy="303995"/>
          </a:xfrm>
          <a:prstGeom prst="ellipse">
            <a:avLst/>
          </a:prstGeom>
          <a:solidFill>
            <a:srgbClr val="000000"/>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FFFFFF"/>
              </a:solidFill>
              <a:effectLst/>
              <a:uFillTx/>
              <a:latin typeface="Arial"/>
            </a:endParaRPr>
          </a:p>
        </p:txBody>
      </p:sp>
      <p:sp>
        <p:nvSpPr>
          <p:cNvPr id="30" name="TextBox 29">
            <a:extLst>
              <a:ext uri="{FF2B5EF4-FFF2-40B4-BE49-F238E27FC236}">
                <a16:creationId xmlns:a16="http://schemas.microsoft.com/office/drawing/2014/main" id="{DC75E70B-2A14-DEB7-0AB9-A21E52214E68}"/>
              </a:ext>
            </a:extLst>
          </p:cNvPr>
          <p:cNvSpPr txBox="1"/>
          <p:nvPr/>
        </p:nvSpPr>
        <p:spPr>
          <a:xfrm>
            <a:off x="554412" y="3566694"/>
            <a:ext cx="127404" cy="337100"/>
          </a:xfrm>
          <a:prstGeom prst="rect">
            <a:avLst/>
          </a:prstGeom>
          <a:noFill/>
          <a:ln w="0">
            <a:noFill/>
          </a:ln>
        </p:spPr>
        <p:txBody>
          <a:bodyPr wrap="square" lIns="90000" tIns="45000" rIns="90000" bIns="45000" anchor="t">
            <a:spAutoFit/>
          </a:bodyPr>
          <a:lstStyle/>
          <a:p>
            <a:r>
              <a:rPr lang="en-US" sz="1600" b="0" u="none" strike="noStrike" dirty="0">
                <a:solidFill>
                  <a:srgbClr val="FFFFFF"/>
                </a:solidFill>
                <a:effectLst/>
                <a:uFillTx/>
                <a:latin typeface="Arial"/>
              </a:rPr>
              <a:t>1</a:t>
            </a:r>
            <a:endParaRPr lang="en-US" sz="1600" b="0" u="none" strike="noStrike" dirty="0">
              <a:solidFill>
                <a:srgbClr val="000000"/>
              </a:solidFill>
              <a:effectLst/>
              <a:uFillTx/>
              <a:latin typeface="Arial"/>
            </a:endParaRPr>
          </a:p>
        </p:txBody>
      </p:sp>
      <p:sp>
        <p:nvSpPr>
          <p:cNvPr id="33" name="Oval 32">
            <a:extLst>
              <a:ext uri="{FF2B5EF4-FFF2-40B4-BE49-F238E27FC236}">
                <a16:creationId xmlns:a16="http://schemas.microsoft.com/office/drawing/2014/main" id="{5290A530-BA39-362E-B833-9A191A2E45EA}"/>
              </a:ext>
            </a:extLst>
          </p:cNvPr>
          <p:cNvSpPr/>
          <p:nvPr/>
        </p:nvSpPr>
        <p:spPr>
          <a:xfrm>
            <a:off x="549922" y="4525500"/>
            <a:ext cx="269886" cy="303995"/>
          </a:xfrm>
          <a:prstGeom prst="ellipse">
            <a:avLst/>
          </a:prstGeom>
          <a:solidFill>
            <a:srgbClr val="000000"/>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FFFFFF"/>
              </a:solidFill>
              <a:effectLst/>
              <a:uFillTx/>
              <a:latin typeface="Arial"/>
            </a:endParaRPr>
          </a:p>
        </p:txBody>
      </p:sp>
      <p:sp>
        <p:nvSpPr>
          <p:cNvPr id="34" name="TextBox 33">
            <a:extLst>
              <a:ext uri="{FF2B5EF4-FFF2-40B4-BE49-F238E27FC236}">
                <a16:creationId xmlns:a16="http://schemas.microsoft.com/office/drawing/2014/main" id="{EBF66C67-20C9-77B2-A3E9-7E2575C7F572}"/>
              </a:ext>
            </a:extLst>
          </p:cNvPr>
          <p:cNvSpPr txBox="1"/>
          <p:nvPr/>
        </p:nvSpPr>
        <p:spPr>
          <a:xfrm>
            <a:off x="564665" y="4508947"/>
            <a:ext cx="127404" cy="337100"/>
          </a:xfrm>
          <a:prstGeom prst="rect">
            <a:avLst/>
          </a:prstGeom>
          <a:noFill/>
          <a:ln w="0">
            <a:noFill/>
          </a:ln>
        </p:spPr>
        <p:txBody>
          <a:bodyPr wrap="square" lIns="90000" tIns="45000" rIns="90000" bIns="45000" anchor="t">
            <a:spAutoFit/>
          </a:bodyPr>
          <a:lstStyle/>
          <a:p>
            <a:r>
              <a:rPr lang="en-US" sz="1600" dirty="0">
                <a:solidFill>
                  <a:srgbClr val="FFFFFF"/>
                </a:solidFill>
                <a:latin typeface="Arial"/>
              </a:rPr>
              <a:t>2</a:t>
            </a:r>
            <a:endParaRPr lang="en-US" sz="1600" b="0" u="none" strike="noStrike" dirty="0">
              <a:solidFill>
                <a:srgbClr val="000000"/>
              </a:solidFill>
              <a:effectLst/>
              <a:uFillTx/>
              <a:latin typeface="Arial"/>
            </a:endParaRPr>
          </a:p>
        </p:txBody>
      </p:sp>
      <p:sp>
        <p:nvSpPr>
          <p:cNvPr id="35" name="Oval 34">
            <a:extLst>
              <a:ext uri="{FF2B5EF4-FFF2-40B4-BE49-F238E27FC236}">
                <a16:creationId xmlns:a16="http://schemas.microsoft.com/office/drawing/2014/main" id="{78B32A42-6429-5116-8E98-D92205FA178D}"/>
              </a:ext>
            </a:extLst>
          </p:cNvPr>
          <p:cNvSpPr/>
          <p:nvPr/>
        </p:nvSpPr>
        <p:spPr>
          <a:xfrm>
            <a:off x="549922" y="5500858"/>
            <a:ext cx="269886" cy="303995"/>
          </a:xfrm>
          <a:prstGeom prst="ellipse">
            <a:avLst/>
          </a:prstGeom>
          <a:solidFill>
            <a:srgbClr val="000000"/>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FFFFFF"/>
              </a:solidFill>
              <a:effectLst/>
              <a:uFillTx/>
              <a:latin typeface="Arial"/>
            </a:endParaRPr>
          </a:p>
        </p:txBody>
      </p:sp>
      <p:sp>
        <p:nvSpPr>
          <p:cNvPr id="36" name="TextBox 35">
            <a:extLst>
              <a:ext uri="{FF2B5EF4-FFF2-40B4-BE49-F238E27FC236}">
                <a16:creationId xmlns:a16="http://schemas.microsoft.com/office/drawing/2014/main" id="{EE112AD7-4427-71CE-DA48-199EF4D56C6D}"/>
              </a:ext>
            </a:extLst>
          </p:cNvPr>
          <p:cNvSpPr txBox="1"/>
          <p:nvPr/>
        </p:nvSpPr>
        <p:spPr>
          <a:xfrm>
            <a:off x="559262" y="5484305"/>
            <a:ext cx="127404" cy="337100"/>
          </a:xfrm>
          <a:prstGeom prst="rect">
            <a:avLst/>
          </a:prstGeom>
          <a:noFill/>
          <a:ln w="0">
            <a:noFill/>
          </a:ln>
        </p:spPr>
        <p:txBody>
          <a:bodyPr wrap="square" lIns="90000" tIns="45000" rIns="90000" bIns="45000" anchor="t">
            <a:spAutoFit/>
          </a:bodyPr>
          <a:lstStyle/>
          <a:p>
            <a:r>
              <a:rPr lang="en-US" sz="1600" b="0" u="none" strike="noStrike" dirty="0">
                <a:solidFill>
                  <a:srgbClr val="FFFFFF"/>
                </a:solidFill>
                <a:effectLst/>
                <a:uFillTx/>
                <a:latin typeface="Arial"/>
              </a:rPr>
              <a:t>3</a:t>
            </a:r>
            <a:endParaRPr lang="en-US" sz="1600" b="0" u="none" strike="noStrike" dirty="0">
              <a:solidFill>
                <a:srgbClr val="000000"/>
              </a:solidFill>
              <a:effectLst/>
              <a:uFillTx/>
              <a:latin typeface="Arial"/>
            </a:endParaRPr>
          </a:p>
        </p:txBody>
      </p:sp>
      <p:sp>
        <p:nvSpPr>
          <p:cNvPr id="37" name="Oval 36">
            <a:extLst>
              <a:ext uri="{FF2B5EF4-FFF2-40B4-BE49-F238E27FC236}">
                <a16:creationId xmlns:a16="http://schemas.microsoft.com/office/drawing/2014/main" id="{7986D497-DA78-8E45-3AD5-7DCCA99F5317}"/>
              </a:ext>
            </a:extLst>
          </p:cNvPr>
          <p:cNvSpPr/>
          <p:nvPr/>
        </p:nvSpPr>
        <p:spPr>
          <a:xfrm>
            <a:off x="2461929" y="1066033"/>
            <a:ext cx="228600" cy="222979"/>
          </a:xfrm>
          <a:prstGeom prst="ellipse">
            <a:avLst/>
          </a:prstGeom>
          <a:solidFill>
            <a:srgbClr val="000000"/>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FFFFFF"/>
              </a:solidFill>
              <a:effectLst/>
              <a:uFillTx/>
              <a:latin typeface="Arial"/>
            </a:endParaRPr>
          </a:p>
        </p:txBody>
      </p:sp>
      <p:sp>
        <p:nvSpPr>
          <p:cNvPr id="38" name="TextBox 37">
            <a:extLst>
              <a:ext uri="{FF2B5EF4-FFF2-40B4-BE49-F238E27FC236}">
                <a16:creationId xmlns:a16="http://schemas.microsoft.com/office/drawing/2014/main" id="{CA0A363D-1390-124F-925A-B6CE8160E76A}"/>
              </a:ext>
            </a:extLst>
          </p:cNvPr>
          <p:cNvSpPr txBox="1"/>
          <p:nvPr/>
        </p:nvSpPr>
        <p:spPr>
          <a:xfrm>
            <a:off x="2477229" y="1039483"/>
            <a:ext cx="114480" cy="232200"/>
          </a:xfrm>
          <a:prstGeom prst="rect">
            <a:avLst/>
          </a:prstGeom>
          <a:noFill/>
          <a:ln w="0">
            <a:noFill/>
          </a:ln>
        </p:spPr>
        <p:txBody>
          <a:bodyPr lIns="90000" tIns="45000" rIns="90000" bIns="45000" anchor="t">
            <a:spAutoFit/>
          </a:bodyPr>
          <a:lstStyle/>
          <a:p>
            <a:r>
              <a:rPr lang="en-US" sz="1000" b="0" u="none" strike="noStrike" dirty="0">
                <a:solidFill>
                  <a:srgbClr val="FFFFFF"/>
                </a:solidFill>
                <a:effectLst/>
                <a:uFillTx/>
                <a:latin typeface="Arial"/>
              </a:rPr>
              <a:t>1</a:t>
            </a:r>
            <a:endParaRPr lang="en-US" sz="1000" b="0" u="none" strike="noStrike" dirty="0">
              <a:solidFill>
                <a:srgbClr val="000000"/>
              </a:solidFill>
              <a:effectLst/>
              <a:uFillTx/>
              <a:latin typeface="Arial"/>
            </a:endParaRPr>
          </a:p>
        </p:txBody>
      </p:sp>
      <p:sp>
        <p:nvSpPr>
          <p:cNvPr id="39" name="TextBox 38">
            <a:extLst>
              <a:ext uri="{FF2B5EF4-FFF2-40B4-BE49-F238E27FC236}">
                <a16:creationId xmlns:a16="http://schemas.microsoft.com/office/drawing/2014/main" id="{EE939D6E-B857-E19B-78F6-612FD3CF4980}"/>
              </a:ext>
            </a:extLst>
          </p:cNvPr>
          <p:cNvSpPr txBox="1"/>
          <p:nvPr/>
        </p:nvSpPr>
        <p:spPr>
          <a:xfrm>
            <a:off x="2608279" y="870211"/>
            <a:ext cx="945720" cy="602280"/>
          </a:xfrm>
          <a:prstGeom prst="rect">
            <a:avLst/>
          </a:prstGeom>
          <a:noFill/>
          <a:ln w="0">
            <a:noFill/>
          </a:ln>
        </p:spPr>
        <p:txBody>
          <a:bodyPr lIns="90000" tIns="45000" rIns="90000" bIns="45000" anchor="t">
            <a:spAutoFit/>
          </a:bodyPr>
          <a:lstStyle/>
          <a:p>
            <a:pPr algn="r"/>
            <a:r>
              <a:rPr lang="en-US" sz="1200" b="1" u="none" strike="noStrike" dirty="0">
                <a:solidFill>
                  <a:srgbClr val="000000"/>
                </a:solidFill>
                <a:effectLst/>
                <a:uFillTx/>
                <a:latin typeface="Arial"/>
              </a:rPr>
              <a:t>Encoding reference genome</a:t>
            </a:r>
            <a:endParaRPr lang="en-US" sz="1200" b="0" u="none" strike="noStrike" dirty="0">
              <a:solidFill>
                <a:srgbClr val="000000"/>
              </a:solidFill>
              <a:effectLst/>
              <a:uFillTx/>
              <a:latin typeface="Arial"/>
            </a:endParaRPr>
          </a:p>
        </p:txBody>
      </p:sp>
      <p:sp>
        <p:nvSpPr>
          <p:cNvPr id="40" name="Freeform: Shape 39">
            <a:extLst>
              <a:ext uri="{FF2B5EF4-FFF2-40B4-BE49-F238E27FC236}">
                <a16:creationId xmlns:a16="http://schemas.microsoft.com/office/drawing/2014/main" id="{87811613-D8BF-D725-EBBA-841AE8E6E5C4}"/>
              </a:ext>
            </a:extLst>
          </p:cNvPr>
          <p:cNvSpPr/>
          <p:nvPr/>
        </p:nvSpPr>
        <p:spPr>
          <a:xfrm rot="16200000">
            <a:off x="2131385" y="1899997"/>
            <a:ext cx="1704615" cy="951120"/>
          </a:xfrm>
          <a:custGeom>
            <a:avLst/>
            <a:gdLst>
              <a:gd name="textAreaLeft" fmla="*/ 237240 w 2286000"/>
              <a:gd name="textAreaRight" fmla="*/ 2048760 w 2286000"/>
              <a:gd name="textAreaTop" fmla="*/ 98640 h 951120"/>
              <a:gd name="textAreaBottom" fmla="*/ 852480 h 951120"/>
              <a:gd name="GluePoint1X" fmla="*/ 6 w 21600"/>
              <a:gd name="GluePoint1Y" fmla="*/ 10800 h 21600"/>
              <a:gd name="GluePoint2X" fmla="*/ 10800 w 21600"/>
              <a:gd name="GluePoint2Y" fmla="*/ 21600 h 21600"/>
              <a:gd name="GluePoint3X" fmla="*/ 5 w 21600"/>
              <a:gd name="GluePoint3Y" fmla="*/ 10800 h 21600"/>
              <a:gd name="GluePoint4X" fmla="*/ 10800 w 21600"/>
              <a:gd name="GluePoint4Y" fmla="*/ 0 h 21600"/>
            </a:gdLst>
            <a:ahLst/>
            <a:cxnLst>
              <a:cxn ang="0">
                <a:pos x="GluePoint1X" y="GluePoint1Y"/>
              </a:cxn>
              <a:cxn ang="0">
                <a:pos x="GluePoint2X" y="GluePoint2Y"/>
              </a:cxn>
              <a:cxn ang="0">
                <a:pos x="GluePoint3X" y="GluePoint3Y"/>
              </a:cxn>
              <a:cxn ang="0">
                <a:pos x="GluePoint4X" y="GluePoint4Y"/>
              </a:cxn>
            </a:cxnLst>
            <a:rect l="textAreaLeft" t="textAreaTop" r="textAreaRight" b="textAreaBottom"/>
            <a:pathLst>
              <a:path w="21600" h="21600">
                <a:moveTo>
                  <a:pt x="0" y="0"/>
                </a:moveTo>
                <a:lnTo>
                  <a:pt x="21600" y="0"/>
                </a:lnTo>
                <a:lnTo>
                  <a:pt x="20712" y="21600"/>
                </a:lnTo>
                <a:lnTo>
                  <a:pt x="888" y="21600"/>
                </a:lnTo>
                <a:close/>
              </a:path>
            </a:pathLst>
          </a:custGeom>
          <a:solidFill>
            <a:srgbClr val="DEE7E5"/>
          </a:solidFill>
          <a:ln w="18360">
            <a:solidFill>
              <a:srgbClr val="158466"/>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800" b="0" u="none" strike="noStrike">
              <a:solidFill>
                <a:srgbClr val="000000"/>
              </a:solidFill>
              <a:effectLst/>
              <a:uFillTx/>
              <a:latin typeface="Arial"/>
            </a:endParaRPr>
          </a:p>
        </p:txBody>
      </p:sp>
      <p:sp>
        <p:nvSpPr>
          <p:cNvPr id="41" name="Rectangle 40">
            <a:extLst>
              <a:ext uri="{FF2B5EF4-FFF2-40B4-BE49-F238E27FC236}">
                <a16:creationId xmlns:a16="http://schemas.microsoft.com/office/drawing/2014/main" id="{62A29AC9-8181-D9F5-EB09-7982E5D2A4F3}"/>
              </a:ext>
            </a:extLst>
          </p:cNvPr>
          <p:cNvSpPr/>
          <p:nvPr/>
        </p:nvSpPr>
        <p:spPr>
          <a:xfrm>
            <a:off x="2561053" y="1792889"/>
            <a:ext cx="841320" cy="320947"/>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ONT</a:t>
            </a:r>
            <a:br>
              <a:rPr sz="1000"/>
            </a:br>
            <a:r>
              <a:rPr lang="en-US" sz="1000" b="0" u="none" strike="noStrike">
                <a:solidFill>
                  <a:srgbClr val="000000"/>
                </a:solidFill>
                <a:effectLst/>
                <a:uFillTx/>
                <a:latin typeface="Arial"/>
              </a:rPr>
              <a:t>pore model</a:t>
            </a:r>
          </a:p>
        </p:txBody>
      </p:sp>
      <p:sp>
        <p:nvSpPr>
          <p:cNvPr id="42" name="Rectangle 41">
            <a:extLst>
              <a:ext uri="{FF2B5EF4-FFF2-40B4-BE49-F238E27FC236}">
                <a16:creationId xmlns:a16="http://schemas.microsoft.com/office/drawing/2014/main" id="{6CF56F4B-8784-E5FA-21ED-02F9A9D2CF59}"/>
              </a:ext>
            </a:extLst>
          </p:cNvPr>
          <p:cNvSpPr/>
          <p:nvPr/>
        </p:nvSpPr>
        <p:spPr>
          <a:xfrm>
            <a:off x="2561053" y="2273849"/>
            <a:ext cx="841320" cy="320947"/>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Uncalled4</a:t>
            </a:r>
            <a:br>
              <a:rPr sz="1000"/>
            </a:br>
            <a:r>
              <a:rPr lang="en-US" sz="1000" b="0" u="none" strike="noStrike">
                <a:solidFill>
                  <a:srgbClr val="000000"/>
                </a:solidFill>
                <a:effectLst/>
                <a:uFillTx/>
                <a:latin typeface="Arial"/>
              </a:rPr>
              <a:t>pore model</a:t>
            </a:r>
          </a:p>
        </p:txBody>
      </p:sp>
      <p:sp>
        <p:nvSpPr>
          <p:cNvPr id="43" name="Rectangle 42">
            <a:extLst>
              <a:ext uri="{FF2B5EF4-FFF2-40B4-BE49-F238E27FC236}">
                <a16:creationId xmlns:a16="http://schemas.microsoft.com/office/drawing/2014/main" id="{87410B2B-55A0-DD29-4C1E-BF59857F5AF8}"/>
              </a:ext>
            </a:extLst>
          </p:cNvPr>
          <p:cNvSpPr/>
          <p:nvPr/>
        </p:nvSpPr>
        <p:spPr>
          <a:xfrm>
            <a:off x="2568253" y="2740409"/>
            <a:ext cx="841320" cy="320947"/>
          </a:xfrm>
          <a:prstGeom prst="rect">
            <a:avLst/>
          </a:prstGeom>
          <a:solidFill>
            <a:srgbClr val="FFE994"/>
          </a:solidFill>
          <a:ln w="18360" cap="rnd">
            <a:solidFill>
              <a:srgbClr val="808080"/>
            </a:solidFill>
            <a:prstDash val="dash"/>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Add-on</a:t>
            </a:r>
          </a:p>
        </p:txBody>
      </p:sp>
      <p:sp>
        <p:nvSpPr>
          <p:cNvPr id="44" name="Freeform: Shape 43">
            <a:extLst>
              <a:ext uri="{FF2B5EF4-FFF2-40B4-BE49-F238E27FC236}">
                <a16:creationId xmlns:a16="http://schemas.microsoft.com/office/drawing/2014/main" id="{FED771DC-FF31-DEB9-55DB-C7DCCD41303C}"/>
              </a:ext>
            </a:extLst>
          </p:cNvPr>
          <p:cNvSpPr/>
          <p:nvPr/>
        </p:nvSpPr>
        <p:spPr>
          <a:xfrm rot="5400000">
            <a:off x="5044489" y="1900889"/>
            <a:ext cx="1706400" cy="951120"/>
          </a:xfrm>
          <a:custGeom>
            <a:avLst/>
            <a:gdLst>
              <a:gd name="textAreaLeft" fmla="*/ 237960 w 2286000"/>
              <a:gd name="textAreaRight" fmla="*/ 2048040 w 2286000"/>
              <a:gd name="textAreaTop" fmla="*/ 99000 h 951120"/>
              <a:gd name="textAreaBottom" fmla="*/ 852120 h 951120"/>
              <a:gd name="GluePoint1X" fmla="*/ 6 w 21600"/>
              <a:gd name="GluePoint1Y" fmla="*/ 10800 h 21600"/>
              <a:gd name="GluePoint2X" fmla="*/ 10800 w 21600"/>
              <a:gd name="GluePoint2Y" fmla="*/ 21600 h 21600"/>
              <a:gd name="GluePoint3X" fmla="*/ 5 w 21600"/>
              <a:gd name="GluePoint3Y" fmla="*/ 10800 h 21600"/>
              <a:gd name="GluePoint4X" fmla="*/ 10800 w 21600"/>
              <a:gd name="GluePoint4Y" fmla="*/ 0 h 21600"/>
            </a:gdLst>
            <a:ahLst/>
            <a:cxnLst>
              <a:cxn ang="0">
                <a:pos x="GluePoint1X" y="GluePoint1Y"/>
              </a:cxn>
              <a:cxn ang="0">
                <a:pos x="GluePoint2X" y="GluePoint2Y"/>
              </a:cxn>
              <a:cxn ang="0">
                <a:pos x="GluePoint3X" y="GluePoint3Y"/>
              </a:cxn>
              <a:cxn ang="0">
                <a:pos x="GluePoint4X" y="GluePoint4Y"/>
              </a:cxn>
            </a:cxnLst>
            <a:rect l="textAreaLeft" t="textAreaTop" r="textAreaRight" b="textAreaBottom"/>
            <a:pathLst>
              <a:path w="21600" h="21600">
                <a:moveTo>
                  <a:pt x="0" y="0"/>
                </a:moveTo>
                <a:lnTo>
                  <a:pt x="21600" y="0"/>
                </a:lnTo>
                <a:lnTo>
                  <a:pt x="20702" y="21600"/>
                </a:lnTo>
                <a:lnTo>
                  <a:pt x="898" y="21600"/>
                </a:lnTo>
                <a:close/>
              </a:path>
            </a:pathLst>
          </a:custGeom>
          <a:solidFill>
            <a:srgbClr val="FFD8CE"/>
          </a:solidFill>
          <a:ln w="18360">
            <a:solidFill>
              <a:srgbClr val="FF5429"/>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800" b="0" u="none" strike="noStrike">
              <a:solidFill>
                <a:srgbClr val="000000"/>
              </a:solidFill>
              <a:effectLst/>
              <a:uFillTx/>
              <a:latin typeface="Arial"/>
            </a:endParaRPr>
          </a:p>
        </p:txBody>
      </p:sp>
      <p:sp>
        <p:nvSpPr>
          <p:cNvPr id="45" name="Rectangle 44">
            <a:extLst>
              <a:ext uri="{FF2B5EF4-FFF2-40B4-BE49-F238E27FC236}">
                <a16:creationId xmlns:a16="http://schemas.microsoft.com/office/drawing/2014/main" id="{BC87DC74-0E76-F9C3-5583-07A7AB2467AD}"/>
              </a:ext>
            </a:extLst>
          </p:cNvPr>
          <p:cNvSpPr/>
          <p:nvPr/>
        </p:nvSpPr>
        <p:spPr>
          <a:xfrm>
            <a:off x="5495029" y="1751287"/>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dirty="0">
                <a:solidFill>
                  <a:srgbClr val="000000"/>
                </a:solidFill>
                <a:effectLst/>
                <a:uFillTx/>
                <a:latin typeface="Arial"/>
              </a:rPr>
              <a:t>t-test</a:t>
            </a:r>
          </a:p>
        </p:txBody>
      </p:sp>
      <p:sp>
        <p:nvSpPr>
          <p:cNvPr id="46" name="Rectangle 45">
            <a:extLst>
              <a:ext uri="{FF2B5EF4-FFF2-40B4-BE49-F238E27FC236}">
                <a16:creationId xmlns:a16="http://schemas.microsoft.com/office/drawing/2014/main" id="{BE0DB0EB-AAE0-5F85-8B44-6EB4F9403D36}"/>
              </a:ext>
            </a:extLst>
          </p:cNvPr>
          <p:cNvSpPr/>
          <p:nvPr/>
        </p:nvSpPr>
        <p:spPr>
          <a:xfrm>
            <a:off x="5495029" y="2232247"/>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Move tables</a:t>
            </a:r>
          </a:p>
        </p:txBody>
      </p:sp>
      <p:sp>
        <p:nvSpPr>
          <p:cNvPr id="47" name="Rectangle 46">
            <a:extLst>
              <a:ext uri="{FF2B5EF4-FFF2-40B4-BE49-F238E27FC236}">
                <a16:creationId xmlns:a16="http://schemas.microsoft.com/office/drawing/2014/main" id="{F0B2F9C1-1A57-ED0C-7627-E0A848812305}"/>
              </a:ext>
            </a:extLst>
          </p:cNvPr>
          <p:cNvSpPr/>
          <p:nvPr/>
        </p:nvSpPr>
        <p:spPr>
          <a:xfrm>
            <a:off x="5502229" y="2698807"/>
            <a:ext cx="841320" cy="329040"/>
          </a:xfrm>
          <a:prstGeom prst="rect">
            <a:avLst/>
          </a:prstGeom>
          <a:solidFill>
            <a:srgbClr val="FFE994"/>
          </a:solidFill>
          <a:ln w="18360" cap="rnd">
            <a:solidFill>
              <a:srgbClr val="808080"/>
            </a:solidFill>
            <a:prstDash val="dash"/>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Add-on</a:t>
            </a:r>
          </a:p>
        </p:txBody>
      </p:sp>
      <p:sp>
        <p:nvSpPr>
          <p:cNvPr id="48" name="Rectangle 47">
            <a:extLst>
              <a:ext uri="{FF2B5EF4-FFF2-40B4-BE49-F238E27FC236}">
                <a16:creationId xmlns:a16="http://schemas.microsoft.com/office/drawing/2014/main" id="{E99FF17B-DFB7-E0F9-08C1-4A1D8890DB80}"/>
              </a:ext>
            </a:extLst>
          </p:cNvPr>
          <p:cNvSpPr/>
          <p:nvPr/>
        </p:nvSpPr>
        <p:spPr>
          <a:xfrm>
            <a:off x="3499969" y="1591447"/>
            <a:ext cx="1874520" cy="1562400"/>
          </a:xfrm>
          <a:prstGeom prst="rect">
            <a:avLst/>
          </a:prstGeom>
          <a:solidFill>
            <a:srgbClr val="DEE6EF"/>
          </a:solidFill>
          <a:ln w="18360">
            <a:solidFill>
              <a:srgbClr val="2A6099"/>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800" b="0" u="none" strike="noStrike">
              <a:solidFill>
                <a:srgbClr val="000000"/>
              </a:solidFill>
              <a:effectLst/>
              <a:uFillTx/>
              <a:latin typeface="Arial"/>
            </a:endParaRPr>
          </a:p>
        </p:txBody>
      </p:sp>
      <p:sp>
        <p:nvSpPr>
          <p:cNvPr id="49" name="Rectangle 48">
            <a:extLst>
              <a:ext uri="{FF2B5EF4-FFF2-40B4-BE49-F238E27FC236}">
                <a16:creationId xmlns:a16="http://schemas.microsoft.com/office/drawing/2014/main" id="{9B0FEE85-E65C-D809-5FF4-FB6436D0AE43}"/>
              </a:ext>
            </a:extLst>
          </p:cNvPr>
          <p:cNvSpPr/>
          <p:nvPr/>
        </p:nvSpPr>
        <p:spPr>
          <a:xfrm>
            <a:off x="3555049" y="1763167"/>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Hash-based</a:t>
            </a:r>
          </a:p>
        </p:txBody>
      </p:sp>
      <p:sp>
        <p:nvSpPr>
          <p:cNvPr id="50" name="Rectangle 49">
            <a:extLst>
              <a:ext uri="{FF2B5EF4-FFF2-40B4-BE49-F238E27FC236}">
                <a16:creationId xmlns:a16="http://schemas.microsoft.com/office/drawing/2014/main" id="{DCD84CD8-3075-66F1-FEC0-14D1062BA3FA}"/>
              </a:ext>
            </a:extLst>
          </p:cNvPr>
          <p:cNvSpPr/>
          <p:nvPr/>
        </p:nvSpPr>
        <p:spPr>
          <a:xfrm>
            <a:off x="4460449" y="1763167"/>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FM-index</a:t>
            </a:r>
          </a:p>
        </p:txBody>
      </p:sp>
      <p:sp>
        <p:nvSpPr>
          <p:cNvPr id="51" name="Rectangle 50">
            <a:extLst>
              <a:ext uri="{FF2B5EF4-FFF2-40B4-BE49-F238E27FC236}">
                <a16:creationId xmlns:a16="http://schemas.microsoft.com/office/drawing/2014/main" id="{E70EC390-CE63-C917-F29E-8E145D201E70}"/>
              </a:ext>
            </a:extLst>
          </p:cNvPr>
          <p:cNvSpPr/>
          <p:nvPr/>
        </p:nvSpPr>
        <p:spPr>
          <a:xfrm>
            <a:off x="3555049" y="2231167"/>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Vector</a:t>
            </a:r>
            <a:br>
              <a:rPr sz="1000"/>
            </a:br>
            <a:r>
              <a:rPr lang="en-US" sz="1000" b="0" u="none" strike="noStrike">
                <a:solidFill>
                  <a:srgbClr val="000000"/>
                </a:solidFill>
                <a:effectLst/>
                <a:uFillTx/>
                <a:latin typeface="Arial"/>
              </a:rPr>
              <a:t>distance</a:t>
            </a:r>
          </a:p>
        </p:txBody>
      </p:sp>
      <p:sp>
        <p:nvSpPr>
          <p:cNvPr id="52" name="Rectangle 51">
            <a:extLst>
              <a:ext uri="{FF2B5EF4-FFF2-40B4-BE49-F238E27FC236}">
                <a16:creationId xmlns:a16="http://schemas.microsoft.com/office/drawing/2014/main" id="{B720451B-9E8D-E42F-DD0B-923CE779C1D8}"/>
              </a:ext>
            </a:extLst>
          </p:cNvPr>
          <p:cNvSpPr/>
          <p:nvPr/>
        </p:nvSpPr>
        <p:spPr>
          <a:xfrm>
            <a:off x="4460449" y="2231167"/>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R-index</a:t>
            </a:r>
          </a:p>
        </p:txBody>
      </p:sp>
      <p:sp>
        <p:nvSpPr>
          <p:cNvPr id="53" name="Rectangle 52">
            <a:extLst>
              <a:ext uri="{FF2B5EF4-FFF2-40B4-BE49-F238E27FC236}">
                <a16:creationId xmlns:a16="http://schemas.microsoft.com/office/drawing/2014/main" id="{77C17A97-1D2A-5B20-0024-5BD90F9DF43B}"/>
              </a:ext>
            </a:extLst>
          </p:cNvPr>
          <p:cNvSpPr/>
          <p:nvPr/>
        </p:nvSpPr>
        <p:spPr>
          <a:xfrm>
            <a:off x="3555049" y="2706727"/>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DTW</a:t>
            </a:r>
          </a:p>
        </p:txBody>
      </p:sp>
      <p:sp>
        <p:nvSpPr>
          <p:cNvPr id="54" name="Rectangle 53">
            <a:extLst>
              <a:ext uri="{FF2B5EF4-FFF2-40B4-BE49-F238E27FC236}">
                <a16:creationId xmlns:a16="http://schemas.microsoft.com/office/drawing/2014/main" id="{83C651A4-B620-9205-4D7F-C20EE29F83EB}"/>
              </a:ext>
            </a:extLst>
          </p:cNvPr>
          <p:cNvSpPr/>
          <p:nvPr/>
        </p:nvSpPr>
        <p:spPr>
          <a:xfrm>
            <a:off x="4461169" y="2711047"/>
            <a:ext cx="841320" cy="329040"/>
          </a:xfrm>
          <a:prstGeom prst="rect">
            <a:avLst/>
          </a:prstGeom>
          <a:solidFill>
            <a:srgbClr val="FFE994"/>
          </a:solidFill>
          <a:ln w="18360" cap="rnd">
            <a:solidFill>
              <a:srgbClr val="808080"/>
            </a:solidFill>
            <a:prstDash val="dash"/>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Add-on</a:t>
            </a:r>
          </a:p>
        </p:txBody>
      </p:sp>
      <p:sp>
        <p:nvSpPr>
          <p:cNvPr id="55" name="TextBox 54">
            <a:extLst>
              <a:ext uri="{FF2B5EF4-FFF2-40B4-BE49-F238E27FC236}">
                <a16:creationId xmlns:a16="http://schemas.microsoft.com/office/drawing/2014/main" id="{9E3AD334-CAE0-5A3D-C5B3-93E9E2346F4F}"/>
              </a:ext>
            </a:extLst>
          </p:cNvPr>
          <p:cNvSpPr txBox="1"/>
          <p:nvPr/>
        </p:nvSpPr>
        <p:spPr>
          <a:xfrm>
            <a:off x="5529772" y="905991"/>
            <a:ext cx="986040" cy="602280"/>
          </a:xfrm>
          <a:prstGeom prst="rect">
            <a:avLst/>
          </a:prstGeom>
          <a:noFill/>
          <a:ln w="0">
            <a:noFill/>
          </a:ln>
        </p:spPr>
        <p:txBody>
          <a:bodyPr lIns="90000" tIns="45000" rIns="90000" bIns="45000" anchor="t">
            <a:spAutoFit/>
          </a:bodyPr>
          <a:lstStyle/>
          <a:p>
            <a:r>
              <a:rPr lang="en-US" sz="1200" b="1" u="none" strike="noStrike" dirty="0">
                <a:solidFill>
                  <a:srgbClr val="000000"/>
                </a:solidFill>
                <a:effectLst/>
                <a:uFillTx/>
                <a:latin typeface="Arial"/>
              </a:rPr>
              <a:t>Encoding raw signal</a:t>
            </a:r>
            <a:endParaRPr lang="en-US" sz="1200" b="0" u="none" strike="noStrike" dirty="0">
              <a:solidFill>
                <a:srgbClr val="000000"/>
              </a:solidFill>
              <a:effectLst/>
              <a:uFillTx/>
              <a:latin typeface="Arial"/>
            </a:endParaRPr>
          </a:p>
        </p:txBody>
      </p:sp>
      <p:sp>
        <p:nvSpPr>
          <p:cNvPr id="56" name="Oval 55">
            <a:extLst>
              <a:ext uri="{FF2B5EF4-FFF2-40B4-BE49-F238E27FC236}">
                <a16:creationId xmlns:a16="http://schemas.microsoft.com/office/drawing/2014/main" id="{2457FC25-3EDF-79F1-E5EE-C1821B5CE275}"/>
              </a:ext>
            </a:extLst>
          </p:cNvPr>
          <p:cNvSpPr/>
          <p:nvPr/>
        </p:nvSpPr>
        <p:spPr>
          <a:xfrm>
            <a:off x="5337167" y="1011107"/>
            <a:ext cx="228600" cy="222979"/>
          </a:xfrm>
          <a:prstGeom prst="ellipse">
            <a:avLst/>
          </a:prstGeom>
          <a:solidFill>
            <a:srgbClr val="000000"/>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FFFFFF"/>
              </a:solidFill>
              <a:effectLst/>
              <a:uFillTx/>
              <a:latin typeface="Arial"/>
            </a:endParaRPr>
          </a:p>
        </p:txBody>
      </p:sp>
      <p:sp>
        <p:nvSpPr>
          <p:cNvPr id="57" name="TextBox 56">
            <a:extLst>
              <a:ext uri="{FF2B5EF4-FFF2-40B4-BE49-F238E27FC236}">
                <a16:creationId xmlns:a16="http://schemas.microsoft.com/office/drawing/2014/main" id="{CDD85EBC-CFD3-E8BE-B98B-63CD83AD1461}"/>
              </a:ext>
            </a:extLst>
          </p:cNvPr>
          <p:cNvSpPr txBox="1"/>
          <p:nvPr/>
        </p:nvSpPr>
        <p:spPr>
          <a:xfrm>
            <a:off x="5352467" y="984557"/>
            <a:ext cx="114480" cy="244767"/>
          </a:xfrm>
          <a:prstGeom prst="rect">
            <a:avLst/>
          </a:prstGeom>
          <a:noFill/>
          <a:ln w="0">
            <a:noFill/>
          </a:ln>
        </p:spPr>
        <p:txBody>
          <a:bodyPr lIns="90000" tIns="45000" rIns="90000" bIns="45000" anchor="t">
            <a:spAutoFit/>
          </a:bodyPr>
          <a:lstStyle/>
          <a:p>
            <a:r>
              <a:rPr lang="en-US" sz="1000" b="0" u="none" strike="noStrike" dirty="0">
                <a:solidFill>
                  <a:srgbClr val="FFFFFF"/>
                </a:solidFill>
                <a:effectLst/>
                <a:uFillTx/>
                <a:latin typeface="Arial"/>
              </a:rPr>
              <a:t>2</a:t>
            </a:r>
            <a:endParaRPr lang="en-US" sz="1000" b="0" u="none" strike="noStrike" dirty="0">
              <a:solidFill>
                <a:srgbClr val="000000"/>
              </a:solidFill>
              <a:effectLst/>
              <a:uFillTx/>
              <a:latin typeface="Arial"/>
            </a:endParaRPr>
          </a:p>
        </p:txBody>
      </p:sp>
      <p:sp>
        <p:nvSpPr>
          <p:cNvPr id="58" name="TextBox 57">
            <a:extLst>
              <a:ext uri="{FF2B5EF4-FFF2-40B4-BE49-F238E27FC236}">
                <a16:creationId xmlns:a16="http://schemas.microsoft.com/office/drawing/2014/main" id="{EF1E7C2E-77FD-9DCA-9199-27FC70EBBCA6}"/>
              </a:ext>
            </a:extLst>
          </p:cNvPr>
          <p:cNvSpPr txBox="1"/>
          <p:nvPr/>
        </p:nvSpPr>
        <p:spPr>
          <a:xfrm>
            <a:off x="3764949" y="855364"/>
            <a:ext cx="1339920" cy="602280"/>
          </a:xfrm>
          <a:prstGeom prst="rect">
            <a:avLst/>
          </a:prstGeom>
          <a:noFill/>
          <a:ln w="0">
            <a:noFill/>
          </a:ln>
        </p:spPr>
        <p:txBody>
          <a:bodyPr lIns="90000" tIns="45000" rIns="90000" bIns="45000" anchor="t">
            <a:spAutoFit/>
          </a:bodyPr>
          <a:lstStyle/>
          <a:p>
            <a:pPr algn="ctr"/>
            <a:r>
              <a:rPr lang="en-US" sz="1200" b="1" u="none" strike="noStrike" dirty="0">
                <a:solidFill>
                  <a:srgbClr val="000000"/>
                </a:solidFill>
                <a:effectLst/>
                <a:uFillTx/>
                <a:latin typeface="Arial"/>
              </a:rPr>
              <a:t>Matching encoded representations</a:t>
            </a:r>
            <a:endParaRPr lang="en-US" sz="1200" b="0" u="none" strike="noStrike" dirty="0">
              <a:solidFill>
                <a:srgbClr val="000000"/>
              </a:solidFill>
              <a:effectLst/>
              <a:uFillTx/>
              <a:latin typeface="Arial"/>
            </a:endParaRPr>
          </a:p>
        </p:txBody>
      </p:sp>
      <p:sp>
        <p:nvSpPr>
          <p:cNvPr id="59" name="Oval 58">
            <a:extLst>
              <a:ext uri="{FF2B5EF4-FFF2-40B4-BE49-F238E27FC236}">
                <a16:creationId xmlns:a16="http://schemas.microsoft.com/office/drawing/2014/main" id="{95354152-020A-596D-18B5-1E2325625E08}"/>
              </a:ext>
            </a:extLst>
          </p:cNvPr>
          <p:cNvSpPr/>
          <p:nvPr/>
        </p:nvSpPr>
        <p:spPr>
          <a:xfrm>
            <a:off x="3692409" y="1037818"/>
            <a:ext cx="228600" cy="222979"/>
          </a:xfrm>
          <a:prstGeom prst="ellipse">
            <a:avLst/>
          </a:prstGeom>
          <a:solidFill>
            <a:srgbClr val="000000"/>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FFFFFF"/>
              </a:solidFill>
              <a:effectLst/>
              <a:uFillTx/>
              <a:latin typeface="Arial"/>
            </a:endParaRPr>
          </a:p>
        </p:txBody>
      </p:sp>
      <p:sp>
        <p:nvSpPr>
          <p:cNvPr id="60" name="TextBox 59">
            <a:extLst>
              <a:ext uri="{FF2B5EF4-FFF2-40B4-BE49-F238E27FC236}">
                <a16:creationId xmlns:a16="http://schemas.microsoft.com/office/drawing/2014/main" id="{A5405A1F-9C95-D49C-36BF-6E057E14186D}"/>
              </a:ext>
            </a:extLst>
          </p:cNvPr>
          <p:cNvSpPr txBox="1"/>
          <p:nvPr/>
        </p:nvSpPr>
        <p:spPr>
          <a:xfrm>
            <a:off x="3707709" y="1011268"/>
            <a:ext cx="114480" cy="244767"/>
          </a:xfrm>
          <a:prstGeom prst="rect">
            <a:avLst/>
          </a:prstGeom>
          <a:noFill/>
          <a:ln w="0">
            <a:noFill/>
          </a:ln>
        </p:spPr>
        <p:txBody>
          <a:bodyPr lIns="90000" tIns="45000" rIns="90000" bIns="45000" anchor="t">
            <a:spAutoFit/>
          </a:bodyPr>
          <a:lstStyle/>
          <a:p>
            <a:r>
              <a:rPr lang="en-US" sz="1000" dirty="0">
                <a:solidFill>
                  <a:srgbClr val="FFFFFF"/>
                </a:solidFill>
                <a:latin typeface="Arial"/>
              </a:rPr>
              <a:t>3</a:t>
            </a:r>
            <a:endParaRPr lang="en-US" sz="1000" b="0" u="none" strike="noStrike" dirty="0">
              <a:solidFill>
                <a:srgbClr val="000000"/>
              </a:solidFill>
              <a:effectLst/>
              <a:uFillTx/>
              <a:latin typeface="Arial"/>
            </a:endParaRPr>
          </a:p>
        </p:txBody>
      </p:sp>
      <p:sp>
        <p:nvSpPr>
          <p:cNvPr id="3" name="Flowchart: Magnetic Disk 2">
            <a:extLst>
              <a:ext uri="{FF2B5EF4-FFF2-40B4-BE49-F238E27FC236}">
                <a16:creationId xmlns:a16="http://schemas.microsoft.com/office/drawing/2014/main" id="{2E4FD3A7-93C9-3103-7516-4ABD93AEEBBD}"/>
              </a:ext>
            </a:extLst>
          </p:cNvPr>
          <p:cNvSpPr/>
          <p:nvPr/>
        </p:nvSpPr>
        <p:spPr>
          <a:xfrm>
            <a:off x="1052077" y="2265428"/>
            <a:ext cx="800280" cy="457200"/>
          </a:xfrm>
          <a:prstGeom prst="flowChartMagneticDisk">
            <a:avLst/>
          </a:prstGeom>
          <a:solidFill>
            <a:srgbClr val="FFFFFF"/>
          </a:solidFill>
          <a:ln w="18360">
            <a:solidFill>
              <a:srgbClr val="00000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400" b="0" u="none" strike="noStrike">
              <a:solidFill>
                <a:srgbClr val="000000"/>
              </a:solidFill>
              <a:effectLst/>
              <a:uFillTx/>
              <a:latin typeface="Arial"/>
            </a:endParaRPr>
          </a:p>
        </p:txBody>
      </p:sp>
      <p:sp>
        <p:nvSpPr>
          <p:cNvPr id="5" name="Flowchart: Magnetic Disk 4">
            <a:extLst>
              <a:ext uri="{FF2B5EF4-FFF2-40B4-BE49-F238E27FC236}">
                <a16:creationId xmlns:a16="http://schemas.microsoft.com/office/drawing/2014/main" id="{0C05A12B-D311-CCD3-2D30-C9AEE1B06239}"/>
              </a:ext>
            </a:extLst>
          </p:cNvPr>
          <p:cNvSpPr/>
          <p:nvPr/>
        </p:nvSpPr>
        <p:spPr>
          <a:xfrm>
            <a:off x="1052077" y="1950788"/>
            <a:ext cx="800280" cy="457200"/>
          </a:xfrm>
          <a:prstGeom prst="flowChartMagneticDisk">
            <a:avLst/>
          </a:prstGeom>
          <a:solidFill>
            <a:srgbClr val="FFFFFF"/>
          </a:solidFill>
          <a:ln w="18360">
            <a:solidFill>
              <a:srgbClr val="00000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400" b="0" u="none" strike="noStrike">
              <a:solidFill>
                <a:srgbClr val="000000"/>
              </a:solidFill>
              <a:effectLst/>
              <a:uFillTx/>
              <a:latin typeface="Arial"/>
            </a:endParaRPr>
          </a:p>
        </p:txBody>
      </p:sp>
      <p:sp>
        <p:nvSpPr>
          <p:cNvPr id="6" name="Flowchart: Magnetic Disk 5">
            <a:extLst>
              <a:ext uri="{FF2B5EF4-FFF2-40B4-BE49-F238E27FC236}">
                <a16:creationId xmlns:a16="http://schemas.microsoft.com/office/drawing/2014/main" id="{6E19B8FA-EE6F-234D-D88D-2C691CCD9288}"/>
              </a:ext>
            </a:extLst>
          </p:cNvPr>
          <p:cNvSpPr/>
          <p:nvPr/>
        </p:nvSpPr>
        <p:spPr>
          <a:xfrm>
            <a:off x="1052077" y="1634348"/>
            <a:ext cx="800280" cy="457200"/>
          </a:xfrm>
          <a:prstGeom prst="flowChartMagneticDisk">
            <a:avLst/>
          </a:prstGeom>
          <a:solidFill>
            <a:srgbClr val="FFFFFF"/>
          </a:solidFill>
          <a:ln w="18360">
            <a:solidFill>
              <a:srgbClr val="00000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400" b="0" u="none" strike="noStrike">
              <a:solidFill>
                <a:srgbClr val="000000"/>
              </a:solidFill>
              <a:effectLst/>
              <a:uFillTx/>
              <a:latin typeface="Arial"/>
            </a:endParaRPr>
          </a:p>
        </p:txBody>
      </p:sp>
      <p:sp>
        <p:nvSpPr>
          <p:cNvPr id="8" name="Flowchart: Magnetic Disk 7">
            <a:extLst>
              <a:ext uri="{FF2B5EF4-FFF2-40B4-BE49-F238E27FC236}">
                <a16:creationId xmlns:a16="http://schemas.microsoft.com/office/drawing/2014/main" id="{E2A06736-9F5E-570A-8516-603AA7A66823}"/>
              </a:ext>
            </a:extLst>
          </p:cNvPr>
          <p:cNvSpPr/>
          <p:nvPr/>
        </p:nvSpPr>
        <p:spPr>
          <a:xfrm>
            <a:off x="1051717" y="1316108"/>
            <a:ext cx="800280" cy="457200"/>
          </a:xfrm>
          <a:prstGeom prst="flowChartMagneticDisk">
            <a:avLst/>
          </a:prstGeom>
          <a:solidFill>
            <a:srgbClr val="FFFFFF"/>
          </a:solidFill>
          <a:ln w="18360">
            <a:solidFill>
              <a:srgbClr val="00000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400" b="0" u="none" strike="noStrike">
              <a:solidFill>
                <a:srgbClr val="000000"/>
              </a:solidFill>
              <a:effectLst/>
              <a:uFillTx/>
              <a:latin typeface="Arial"/>
            </a:endParaRPr>
          </a:p>
        </p:txBody>
      </p:sp>
      <p:sp>
        <p:nvSpPr>
          <p:cNvPr id="9" name="TextBox 8">
            <a:extLst>
              <a:ext uri="{FF2B5EF4-FFF2-40B4-BE49-F238E27FC236}">
                <a16:creationId xmlns:a16="http://schemas.microsoft.com/office/drawing/2014/main" id="{919877E7-051A-4B9E-8B2C-DD801F5F95AB}"/>
              </a:ext>
            </a:extLst>
          </p:cNvPr>
          <p:cNvSpPr txBox="1"/>
          <p:nvPr/>
        </p:nvSpPr>
        <p:spPr>
          <a:xfrm>
            <a:off x="986917" y="2784188"/>
            <a:ext cx="900000" cy="602280"/>
          </a:xfrm>
          <a:prstGeom prst="rect">
            <a:avLst/>
          </a:prstGeom>
          <a:noFill/>
          <a:ln w="0">
            <a:noFill/>
          </a:ln>
        </p:spPr>
        <p:txBody>
          <a:bodyPr lIns="90000" tIns="45000" rIns="90000" bIns="45000" anchor="t">
            <a:spAutoFit/>
          </a:bodyPr>
          <a:lstStyle/>
          <a:p>
            <a:pPr algn="ctr"/>
            <a:r>
              <a:rPr lang="en-US" sz="1200" b="0" u="none" strike="noStrike" dirty="0">
                <a:solidFill>
                  <a:srgbClr val="000000"/>
                </a:solidFill>
                <a:effectLst/>
                <a:uFillTx/>
                <a:latin typeface="Arial"/>
              </a:rPr>
              <a:t>Input Reference</a:t>
            </a:r>
          </a:p>
        </p:txBody>
      </p:sp>
      <p:cxnSp>
        <p:nvCxnSpPr>
          <p:cNvPr id="10" name="Connector: Elbow 9">
            <a:extLst>
              <a:ext uri="{FF2B5EF4-FFF2-40B4-BE49-F238E27FC236}">
                <a16:creationId xmlns:a16="http://schemas.microsoft.com/office/drawing/2014/main" id="{D1C21579-435D-27ED-F6A1-A967B3238EAF}"/>
              </a:ext>
            </a:extLst>
          </p:cNvPr>
          <p:cNvCxnSpPr>
            <a:cxnSpLocks/>
          </p:cNvCxnSpPr>
          <p:nvPr/>
        </p:nvCxnSpPr>
        <p:spPr>
          <a:xfrm rot="16200000" flipH="1">
            <a:off x="1504384" y="1415876"/>
            <a:ext cx="947081" cy="1051056"/>
          </a:xfrm>
          <a:prstGeom prst="bentConnector4">
            <a:avLst>
              <a:gd name="adj1" fmla="val -24137"/>
              <a:gd name="adj2" fmla="val 69027"/>
            </a:avLst>
          </a:prstGeom>
          <a:ln w="18360">
            <a:solidFill>
              <a:srgbClr val="000000"/>
            </a:solidFill>
            <a:prstDash val="lgDash"/>
            <a:round/>
            <a:tailEnd type="triangle" w="med" len="med"/>
          </a:ln>
        </p:spPr>
      </p:cxnSp>
      <p:sp>
        <p:nvSpPr>
          <p:cNvPr id="12" name="TextBox 11">
            <a:extLst>
              <a:ext uri="{FF2B5EF4-FFF2-40B4-BE49-F238E27FC236}">
                <a16:creationId xmlns:a16="http://schemas.microsoft.com/office/drawing/2014/main" id="{0918886A-1BFB-4183-F878-1EFF6479C2FC}"/>
              </a:ext>
            </a:extLst>
          </p:cNvPr>
          <p:cNvSpPr txBox="1"/>
          <p:nvPr/>
        </p:nvSpPr>
        <p:spPr>
          <a:xfrm>
            <a:off x="1444772" y="856447"/>
            <a:ext cx="763920" cy="346320"/>
          </a:xfrm>
          <a:prstGeom prst="rect">
            <a:avLst/>
          </a:prstGeom>
          <a:noFill/>
          <a:ln w="0">
            <a:noFill/>
          </a:ln>
        </p:spPr>
        <p:txBody>
          <a:bodyPr lIns="90000" tIns="45000" rIns="90000" bIns="45000" anchor="ctr">
            <a:spAutoFit/>
          </a:bodyPr>
          <a:lstStyle/>
          <a:p>
            <a:pPr algn="ctr"/>
            <a:r>
              <a:rPr lang="en-US" sz="1500" b="0" u="none" strike="noStrike">
                <a:solidFill>
                  <a:srgbClr val="000000"/>
                </a:solidFill>
                <a:effectLst/>
                <a:uFillTx/>
                <a:latin typeface="Arial"/>
              </a:rPr>
              <a:t>ACGT</a:t>
            </a:r>
          </a:p>
        </p:txBody>
      </p:sp>
      <p:pic>
        <p:nvPicPr>
          <p:cNvPr id="13" name="Picture 12">
            <a:extLst>
              <a:ext uri="{FF2B5EF4-FFF2-40B4-BE49-F238E27FC236}">
                <a16:creationId xmlns:a16="http://schemas.microsoft.com/office/drawing/2014/main" id="{00158845-C3EB-7F79-1AF3-FC29F0A04A81}"/>
              </a:ext>
            </a:extLst>
          </p:cNvPr>
          <p:cNvPicPr/>
          <p:nvPr/>
        </p:nvPicPr>
        <p:blipFill>
          <a:blip r:embed="rId3"/>
          <a:stretch/>
        </p:blipFill>
        <p:spPr>
          <a:xfrm>
            <a:off x="7280062" y="2244447"/>
            <a:ext cx="633240" cy="402840"/>
          </a:xfrm>
          <a:prstGeom prst="rect">
            <a:avLst/>
          </a:prstGeom>
          <a:noFill/>
          <a:ln w="0">
            <a:noFill/>
          </a:ln>
        </p:spPr>
      </p:pic>
      <p:pic>
        <p:nvPicPr>
          <p:cNvPr id="14" name="Picture 13">
            <a:extLst>
              <a:ext uri="{FF2B5EF4-FFF2-40B4-BE49-F238E27FC236}">
                <a16:creationId xmlns:a16="http://schemas.microsoft.com/office/drawing/2014/main" id="{75BD2490-505A-15F8-A5EC-AAA5FBE3F8C9}"/>
              </a:ext>
            </a:extLst>
          </p:cNvPr>
          <p:cNvPicPr/>
          <p:nvPr/>
        </p:nvPicPr>
        <p:blipFill>
          <a:blip r:embed="rId4"/>
          <a:srcRect l="6237" r="37505"/>
          <a:stretch/>
        </p:blipFill>
        <p:spPr>
          <a:xfrm>
            <a:off x="6535582" y="1425807"/>
            <a:ext cx="799920" cy="228600"/>
          </a:xfrm>
          <a:prstGeom prst="rect">
            <a:avLst/>
          </a:prstGeom>
          <a:noFill/>
          <a:ln w="0">
            <a:noFill/>
          </a:ln>
        </p:spPr>
      </p:pic>
      <p:sp>
        <p:nvSpPr>
          <p:cNvPr id="15" name="Freeform: Shape 14">
            <a:extLst>
              <a:ext uri="{FF2B5EF4-FFF2-40B4-BE49-F238E27FC236}">
                <a16:creationId xmlns:a16="http://schemas.microsoft.com/office/drawing/2014/main" id="{C7BC00A7-5E33-603A-D9BC-CC9417A89418}"/>
              </a:ext>
            </a:extLst>
          </p:cNvPr>
          <p:cNvSpPr/>
          <p:nvPr/>
        </p:nvSpPr>
        <p:spPr>
          <a:xfrm>
            <a:off x="6372142" y="1713807"/>
            <a:ext cx="914400" cy="685800"/>
          </a:xfrm>
          <a:custGeom>
            <a:avLst/>
            <a:gdLst/>
            <a:ahLst/>
            <a:cxnLst/>
            <a:rect l="0" t="0" r="r" b="b"/>
            <a:pathLst>
              <a:path w="2540" h="1905" fill="none">
                <a:moveTo>
                  <a:pt x="0" y="1905"/>
                </a:moveTo>
                <a:lnTo>
                  <a:pt x="635" y="1905"/>
                </a:lnTo>
                <a:lnTo>
                  <a:pt x="635" y="0"/>
                </a:lnTo>
                <a:lnTo>
                  <a:pt x="2540" y="0"/>
                </a:lnTo>
                <a:lnTo>
                  <a:pt x="2540" y="1587"/>
                </a:lnTo>
              </a:path>
            </a:pathLst>
          </a:custGeom>
          <a:ln w="18360">
            <a:solidFill>
              <a:srgbClr val="000000"/>
            </a:solidFill>
            <a:prstDash val="lgDash"/>
            <a:round/>
            <a:headEnd type="triangle" w="med" len="med"/>
          </a:ln>
        </p:spPr>
        <p:txBody>
          <a:bodyPr lIns="99000" tIns="54000" rIns="99000" bIns="54000" anchor="ctr">
            <a:noAutofit/>
          </a:bodyPr>
          <a:lstStyle/>
          <a:p>
            <a:endParaRPr lang="en-US" sz="1800" b="0" u="none" strike="noStrike" dirty="0">
              <a:solidFill>
                <a:srgbClr val="000000"/>
              </a:solidFill>
              <a:effectLst/>
              <a:uFillTx/>
              <a:latin typeface="Arial"/>
            </a:endParaRPr>
          </a:p>
        </p:txBody>
      </p:sp>
      <p:sp>
        <p:nvSpPr>
          <p:cNvPr id="16" name="TextBox 15">
            <a:extLst>
              <a:ext uri="{FF2B5EF4-FFF2-40B4-BE49-F238E27FC236}">
                <a16:creationId xmlns:a16="http://schemas.microsoft.com/office/drawing/2014/main" id="{FF6668EF-84E5-818E-2677-794C418EFE83}"/>
              </a:ext>
            </a:extLst>
          </p:cNvPr>
          <p:cNvSpPr txBox="1"/>
          <p:nvPr/>
        </p:nvSpPr>
        <p:spPr>
          <a:xfrm>
            <a:off x="6382882" y="953059"/>
            <a:ext cx="1121040" cy="431640"/>
          </a:xfrm>
          <a:prstGeom prst="rect">
            <a:avLst/>
          </a:prstGeom>
          <a:noFill/>
          <a:ln w="0">
            <a:noFill/>
          </a:ln>
        </p:spPr>
        <p:txBody>
          <a:bodyPr lIns="90000" tIns="45000" rIns="90000" bIns="45000" anchor="t">
            <a:spAutoFit/>
          </a:bodyPr>
          <a:lstStyle/>
          <a:p>
            <a:pPr algn="ctr"/>
            <a:r>
              <a:rPr lang="en-US" sz="1200" b="0" u="none" strike="noStrike" dirty="0">
                <a:solidFill>
                  <a:srgbClr val="000000"/>
                </a:solidFill>
                <a:effectLst/>
                <a:uFillTx/>
                <a:latin typeface="Arial"/>
              </a:rPr>
              <a:t>Input</a:t>
            </a:r>
            <a:br>
              <a:rPr sz="1200" dirty="0"/>
            </a:br>
            <a:r>
              <a:rPr lang="en-US" sz="1200" b="0" u="none" strike="noStrike" dirty="0">
                <a:solidFill>
                  <a:srgbClr val="000000"/>
                </a:solidFill>
                <a:effectLst/>
                <a:uFillTx/>
                <a:latin typeface="Arial"/>
              </a:rPr>
              <a:t>Raw Signals</a:t>
            </a:r>
          </a:p>
        </p:txBody>
      </p:sp>
    </p:spTree>
    <p:extLst>
      <p:ext uri="{BB962C8B-B14F-4D97-AF65-F5344CB8AC3E}">
        <p14:creationId xmlns:p14="http://schemas.microsoft.com/office/powerpoint/2010/main" val="354537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1"/>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5"/>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1" grpId="0"/>
      <p:bldP spid="29" grpId="0" animBg="1"/>
      <p:bldP spid="30" grpId="0"/>
      <p:bldP spid="33" grpId="0" animBg="1"/>
      <p:bldP spid="34" grpId="0"/>
      <p:bldP spid="35" grpId="0" animBg="1"/>
      <p:bldP spid="36" grpId="0"/>
      <p:bldP spid="37" grpId="0" animBg="1"/>
      <p:bldP spid="38" grpId="0"/>
      <p:bldP spid="39" grpId="0"/>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p:bldP spid="56" grpId="0" animBg="1"/>
      <p:bldP spid="57" grpId="0"/>
      <p:bldP spid="58" grpId="0"/>
      <p:bldP spid="59" grpId="0" animBg="1"/>
      <p:bldP spid="60" grpId="0"/>
      <p:bldP spid="3" grpId="0" animBg="1"/>
      <p:bldP spid="5" grpId="0" animBg="1"/>
      <p:bldP spid="6" grpId="0" animBg="1"/>
      <p:bldP spid="8" grpId="0" animBg="1"/>
      <p:bldP spid="9" grpId="0"/>
      <p:bldP spid="12" grpId="0"/>
      <p:bldP spid="15"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837FB-AA85-5952-17AD-524907B640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88F531-3D76-4943-B72E-AE2DE5732A9B}"/>
              </a:ext>
            </a:extLst>
          </p:cNvPr>
          <p:cNvSpPr>
            <a:spLocks noGrp="1"/>
          </p:cNvSpPr>
          <p:nvPr>
            <p:ph type="title"/>
          </p:nvPr>
        </p:nvSpPr>
        <p:spPr/>
        <p:txBody>
          <a:bodyPr/>
          <a:lstStyle/>
          <a:p>
            <a:r>
              <a:rPr lang="en-US" dirty="0"/>
              <a:t>A </a:t>
            </a:r>
            <a:r>
              <a:rPr lang="en-US" dirty="0" err="1"/>
              <a:t>RawBench</a:t>
            </a:r>
            <a:r>
              <a:rPr lang="en-US" dirty="0"/>
              <a:t> Example</a:t>
            </a:r>
          </a:p>
        </p:txBody>
      </p:sp>
      <p:grpSp>
        <p:nvGrpSpPr>
          <p:cNvPr id="29" name="Group 28">
            <a:extLst>
              <a:ext uri="{FF2B5EF4-FFF2-40B4-BE49-F238E27FC236}">
                <a16:creationId xmlns:a16="http://schemas.microsoft.com/office/drawing/2014/main" id="{5B3D4FF2-A540-03D7-580E-A403B83D7FD1}"/>
              </a:ext>
            </a:extLst>
          </p:cNvPr>
          <p:cNvGrpSpPr/>
          <p:nvPr/>
        </p:nvGrpSpPr>
        <p:grpSpPr>
          <a:xfrm>
            <a:off x="5695461" y="3860062"/>
            <a:ext cx="3009600" cy="2368800"/>
            <a:chOff x="4089716" y="3890285"/>
            <a:chExt cx="4151229" cy="2042807"/>
          </a:xfrm>
        </p:grpSpPr>
        <p:sp>
          <p:nvSpPr>
            <p:cNvPr id="30" name="Rectangle 29">
              <a:extLst>
                <a:ext uri="{FF2B5EF4-FFF2-40B4-BE49-F238E27FC236}">
                  <a16:creationId xmlns:a16="http://schemas.microsoft.com/office/drawing/2014/main" id="{D52B88A8-FFB2-4F92-2BA1-16FA2C6A179F}"/>
                </a:ext>
              </a:extLst>
            </p:cNvPr>
            <p:cNvSpPr/>
            <p:nvPr/>
          </p:nvSpPr>
          <p:spPr>
            <a:xfrm>
              <a:off x="4089716" y="3890285"/>
              <a:ext cx="4151229" cy="2042807"/>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E1D42DC0-8799-C899-3B55-99FF7421C52E}"/>
                </a:ext>
              </a:extLst>
            </p:cNvPr>
            <p:cNvSpPr txBox="1"/>
            <p:nvPr/>
          </p:nvSpPr>
          <p:spPr>
            <a:xfrm>
              <a:off x="5348628" y="3927554"/>
              <a:ext cx="1633403" cy="318505"/>
            </a:xfrm>
            <a:prstGeom prst="rect">
              <a:avLst/>
            </a:prstGeom>
            <a:noFill/>
          </p:spPr>
          <p:txBody>
            <a:bodyPr wrap="square" rtlCol="0">
              <a:spAutoFit/>
            </a:bodyPr>
            <a:lstStyle/>
            <a:p>
              <a:pPr algn="ctr"/>
              <a:r>
                <a:rPr lang="en-US" b="1" dirty="0" err="1"/>
                <a:t>Sigmo</a:t>
              </a:r>
              <a:r>
                <a:rPr lang="en-US" b="1" dirty="0" err="1">
                  <a:solidFill>
                    <a:srgbClr val="00B0F0"/>
                  </a:solidFill>
                </a:rPr>
                <a:t>v</a:t>
              </a:r>
              <a:r>
                <a:rPr lang="en-US" b="1" dirty="0" err="1"/>
                <a:t>i</a:t>
              </a:r>
              <a:r>
                <a:rPr lang="en-US" b="1" dirty="0" err="1">
                  <a:solidFill>
                    <a:srgbClr val="00B0F0"/>
                  </a:solidFill>
                </a:rPr>
                <a:t>e</a:t>
              </a:r>
              <a:endParaRPr lang="en-US" dirty="0">
                <a:solidFill>
                  <a:srgbClr val="00B0F0"/>
                </a:solidFill>
              </a:endParaRPr>
            </a:p>
          </p:txBody>
        </p:sp>
        <p:sp>
          <p:nvSpPr>
            <p:cNvPr id="34" name="TextBox 33">
              <a:extLst>
                <a:ext uri="{FF2B5EF4-FFF2-40B4-BE49-F238E27FC236}">
                  <a16:creationId xmlns:a16="http://schemas.microsoft.com/office/drawing/2014/main" id="{7E9E69E7-F951-86F1-9E5C-73F27234B698}"/>
                </a:ext>
              </a:extLst>
            </p:cNvPr>
            <p:cNvSpPr txBox="1"/>
            <p:nvPr/>
          </p:nvSpPr>
          <p:spPr>
            <a:xfrm>
              <a:off x="4106857" y="4257513"/>
              <a:ext cx="4116946" cy="291962"/>
            </a:xfrm>
            <a:prstGeom prst="rect">
              <a:avLst/>
            </a:prstGeom>
            <a:noFill/>
          </p:spPr>
          <p:txBody>
            <a:bodyPr wrap="square" rtlCol="0">
              <a:spAutoFit/>
            </a:bodyPr>
            <a:lstStyle/>
            <a:p>
              <a:pPr algn="ctr"/>
              <a:endParaRPr lang="en-US" sz="1600" i="1" dirty="0"/>
            </a:p>
          </p:txBody>
        </p:sp>
      </p:grpSp>
      <p:sp>
        <p:nvSpPr>
          <p:cNvPr id="38" name="Rectangle 37">
            <a:extLst>
              <a:ext uri="{FF2B5EF4-FFF2-40B4-BE49-F238E27FC236}">
                <a16:creationId xmlns:a16="http://schemas.microsoft.com/office/drawing/2014/main" id="{0FD23B6E-62D3-3827-CE21-87D83BF78B35}"/>
              </a:ext>
            </a:extLst>
          </p:cNvPr>
          <p:cNvSpPr/>
          <p:nvPr/>
        </p:nvSpPr>
        <p:spPr>
          <a:xfrm>
            <a:off x="413701" y="3858886"/>
            <a:ext cx="3009984" cy="2369976"/>
          </a:xfrm>
          <a:prstGeom prst="rect">
            <a:avLst/>
          </a:prstGeom>
          <a:solidFill>
            <a:srgbClr val="E3DBE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4A2D6F5E-F28F-1A91-B804-7A7424D0AF0C}"/>
              </a:ext>
            </a:extLst>
          </p:cNvPr>
          <p:cNvSpPr txBox="1"/>
          <p:nvPr/>
        </p:nvSpPr>
        <p:spPr>
          <a:xfrm>
            <a:off x="413701" y="3896155"/>
            <a:ext cx="3009984" cy="369332"/>
          </a:xfrm>
          <a:prstGeom prst="rect">
            <a:avLst/>
          </a:prstGeom>
          <a:noFill/>
        </p:spPr>
        <p:txBody>
          <a:bodyPr wrap="square" rtlCol="0">
            <a:spAutoFit/>
          </a:bodyPr>
          <a:lstStyle/>
          <a:p>
            <a:pPr algn="ctr"/>
            <a:r>
              <a:rPr lang="en-US" b="1" dirty="0" err="1"/>
              <a:t>Sigmoni</a:t>
            </a:r>
            <a:r>
              <a:rPr lang="en-US" b="1" dirty="0"/>
              <a:t> (Shivakumar et al.)</a:t>
            </a:r>
            <a:endParaRPr lang="en-US" dirty="0"/>
          </a:p>
        </p:txBody>
      </p:sp>
      <p:sp>
        <p:nvSpPr>
          <p:cNvPr id="42" name="TextBox 41">
            <a:extLst>
              <a:ext uri="{FF2B5EF4-FFF2-40B4-BE49-F238E27FC236}">
                <a16:creationId xmlns:a16="http://schemas.microsoft.com/office/drawing/2014/main" id="{58A0B8E1-983C-A946-4BB5-F846BF85F22B}"/>
              </a:ext>
            </a:extLst>
          </p:cNvPr>
          <p:cNvSpPr txBox="1"/>
          <p:nvPr/>
        </p:nvSpPr>
        <p:spPr>
          <a:xfrm>
            <a:off x="401273" y="4226114"/>
            <a:ext cx="3022411" cy="584775"/>
          </a:xfrm>
          <a:prstGeom prst="rect">
            <a:avLst/>
          </a:prstGeom>
          <a:noFill/>
        </p:spPr>
        <p:txBody>
          <a:bodyPr wrap="square" rtlCol="0">
            <a:spAutoFit/>
          </a:bodyPr>
          <a:lstStyle/>
          <a:p>
            <a:pPr algn="ctr"/>
            <a:r>
              <a:rPr lang="en-US" sz="1600" i="1" dirty="0"/>
              <a:t>Performs read classification using raw signals</a:t>
            </a:r>
          </a:p>
        </p:txBody>
      </p:sp>
      <p:sp>
        <p:nvSpPr>
          <p:cNvPr id="46" name="Oval 45">
            <a:extLst>
              <a:ext uri="{FF2B5EF4-FFF2-40B4-BE49-F238E27FC236}">
                <a16:creationId xmlns:a16="http://schemas.microsoft.com/office/drawing/2014/main" id="{E5A03DC8-557A-2BE9-0DBE-21D40C423349}"/>
              </a:ext>
            </a:extLst>
          </p:cNvPr>
          <p:cNvSpPr/>
          <p:nvPr/>
        </p:nvSpPr>
        <p:spPr>
          <a:xfrm>
            <a:off x="1009036" y="4893043"/>
            <a:ext cx="269886" cy="303995"/>
          </a:xfrm>
          <a:prstGeom prst="ellipse">
            <a:avLst/>
          </a:prstGeom>
          <a:solidFill>
            <a:srgbClr val="000000"/>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FFFFFF"/>
              </a:solidFill>
              <a:effectLst/>
              <a:uFillTx/>
              <a:latin typeface="Arial"/>
            </a:endParaRPr>
          </a:p>
        </p:txBody>
      </p:sp>
      <p:sp>
        <p:nvSpPr>
          <p:cNvPr id="47" name="TextBox 46">
            <a:extLst>
              <a:ext uri="{FF2B5EF4-FFF2-40B4-BE49-F238E27FC236}">
                <a16:creationId xmlns:a16="http://schemas.microsoft.com/office/drawing/2014/main" id="{63CFFB16-66E0-FA90-8796-B60C4D5E07A4}"/>
              </a:ext>
            </a:extLst>
          </p:cNvPr>
          <p:cNvSpPr txBox="1"/>
          <p:nvPr/>
        </p:nvSpPr>
        <p:spPr>
          <a:xfrm>
            <a:off x="1023779" y="4876490"/>
            <a:ext cx="127404" cy="337100"/>
          </a:xfrm>
          <a:prstGeom prst="rect">
            <a:avLst/>
          </a:prstGeom>
          <a:noFill/>
          <a:ln w="0">
            <a:noFill/>
          </a:ln>
        </p:spPr>
        <p:txBody>
          <a:bodyPr wrap="square" lIns="90000" tIns="45000" rIns="90000" bIns="45000" anchor="t">
            <a:spAutoFit/>
          </a:bodyPr>
          <a:lstStyle/>
          <a:p>
            <a:r>
              <a:rPr lang="en-US" sz="1600" b="0" u="none" strike="noStrike" dirty="0">
                <a:solidFill>
                  <a:srgbClr val="FFFFFF"/>
                </a:solidFill>
                <a:effectLst/>
                <a:uFillTx/>
                <a:latin typeface="Arial"/>
              </a:rPr>
              <a:t>1</a:t>
            </a:r>
            <a:endParaRPr lang="en-US" sz="1600" b="0" u="none" strike="noStrike" dirty="0">
              <a:solidFill>
                <a:srgbClr val="000000"/>
              </a:solidFill>
              <a:effectLst/>
              <a:uFillTx/>
              <a:latin typeface="Arial"/>
            </a:endParaRPr>
          </a:p>
        </p:txBody>
      </p:sp>
      <p:sp>
        <p:nvSpPr>
          <p:cNvPr id="48" name="TextBox 47">
            <a:extLst>
              <a:ext uri="{FF2B5EF4-FFF2-40B4-BE49-F238E27FC236}">
                <a16:creationId xmlns:a16="http://schemas.microsoft.com/office/drawing/2014/main" id="{E3DA2B27-7BCD-8023-9D07-98903DBEA805}"/>
              </a:ext>
            </a:extLst>
          </p:cNvPr>
          <p:cNvSpPr txBox="1"/>
          <p:nvPr/>
        </p:nvSpPr>
        <p:spPr>
          <a:xfrm>
            <a:off x="1343193" y="4876793"/>
            <a:ext cx="1572416" cy="338554"/>
          </a:xfrm>
          <a:prstGeom prst="rect">
            <a:avLst/>
          </a:prstGeom>
          <a:noFill/>
        </p:spPr>
        <p:txBody>
          <a:bodyPr wrap="square" rtlCol="0">
            <a:spAutoFit/>
          </a:bodyPr>
          <a:lstStyle/>
          <a:p>
            <a:pPr algn="ctr"/>
            <a:r>
              <a:rPr lang="en-US" sz="1600" dirty="0"/>
              <a:t>ONT pore model</a:t>
            </a:r>
          </a:p>
        </p:txBody>
      </p:sp>
      <p:sp>
        <p:nvSpPr>
          <p:cNvPr id="49" name="Oval 48">
            <a:extLst>
              <a:ext uri="{FF2B5EF4-FFF2-40B4-BE49-F238E27FC236}">
                <a16:creationId xmlns:a16="http://schemas.microsoft.com/office/drawing/2014/main" id="{86ED3F85-005A-385C-9525-97EBDEA6680D}"/>
              </a:ext>
            </a:extLst>
          </p:cNvPr>
          <p:cNvSpPr/>
          <p:nvPr/>
        </p:nvSpPr>
        <p:spPr>
          <a:xfrm>
            <a:off x="1009036" y="5272290"/>
            <a:ext cx="269886" cy="303995"/>
          </a:xfrm>
          <a:prstGeom prst="ellipse">
            <a:avLst/>
          </a:prstGeom>
          <a:solidFill>
            <a:srgbClr val="000000"/>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FFFFFF"/>
              </a:solidFill>
              <a:effectLst/>
              <a:uFillTx/>
              <a:latin typeface="Arial"/>
            </a:endParaRPr>
          </a:p>
        </p:txBody>
      </p:sp>
      <p:sp>
        <p:nvSpPr>
          <p:cNvPr id="50" name="TextBox 49">
            <a:extLst>
              <a:ext uri="{FF2B5EF4-FFF2-40B4-BE49-F238E27FC236}">
                <a16:creationId xmlns:a16="http://schemas.microsoft.com/office/drawing/2014/main" id="{5CFEDED3-3C3F-502A-3203-6A2722D70FDD}"/>
              </a:ext>
            </a:extLst>
          </p:cNvPr>
          <p:cNvSpPr txBox="1"/>
          <p:nvPr/>
        </p:nvSpPr>
        <p:spPr>
          <a:xfrm>
            <a:off x="1023779" y="5255737"/>
            <a:ext cx="127404" cy="337100"/>
          </a:xfrm>
          <a:prstGeom prst="rect">
            <a:avLst/>
          </a:prstGeom>
          <a:noFill/>
          <a:ln w="0">
            <a:noFill/>
          </a:ln>
        </p:spPr>
        <p:txBody>
          <a:bodyPr wrap="square" lIns="90000" tIns="45000" rIns="90000" bIns="45000" anchor="t">
            <a:spAutoFit/>
          </a:bodyPr>
          <a:lstStyle/>
          <a:p>
            <a:r>
              <a:rPr lang="en-US" sz="1600" dirty="0">
                <a:solidFill>
                  <a:srgbClr val="FFFFFF"/>
                </a:solidFill>
                <a:latin typeface="Arial"/>
              </a:rPr>
              <a:t>2</a:t>
            </a:r>
            <a:endParaRPr lang="en-US" sz="1600" b="0" u="none" strike="noStrike" dirty="0">
              <a:solidFill>
                <a:srgbClr val="000000"/>
              </a:solidFill>
              <a:effectLst/>
              <a:uFillTx/>
              <a:latin typeface="Arial"/>
            </a:endParaRPr>
          </a:p>
        </p:txBody>
      </p:sp>
      <p:sp>
        <p:nvSpPr>
          <p:cNvPr id="51" name="TextBox 50">
            <a:extLst>
              <a:ext uri="{FF2B5EF4-FFF2-40B4-BE49-F238E27FC236}">
                <a16:creationId xmlns:a16="http://schemas.microsoft.com/office/drawing/2014/main" id="{3060C9A0-4293-A11C-9B6A-6BB0CFCDF822}"/>
              </a:ext>
            </a:extLst>
          </p:cNvPr>
          <p:cNvSpPr txBox="1"/>
          <p:nvPr/>
        </p:nvSpPr>
        <p:spPr>
          <a:xfrm>
            <a:off x="1343193" y="5256040"/>
            <a:ext cx="684648" cy="338554"/>
          </a:xfrm>
          <a:prstGeom prst="rect">
            <a:avLst/>
          </a:prstGeom>
          <a:noFill/>
        </p:spPr>
        <p:txBody>
          <a:bodyPr wrap="square" rtlCol="0">
            <a:spAutoFit/>
          </a:bodyPr>
          <a:lstStyle/>
          <a:p>
            <a:pPr algn="ctr"/>
            <a:r>
              <a:rPr lang="en-US" sz="1600" dirty="0"/>
              <a:t>t-test</a:t>
            </a:r>
          </a:p>
        </p:txBody>
      </p:sp>
      <p:sp>
        <p:nvSpPr>
          <p:cNvPr id="52" name="Oval 51">
            <a:extLst>
              <a:ext uri="{FF2B5EF4-FFF2-40B4-BE49-F238E27FC236}">
                <a16:creationId xmlns:a16="http://schemas.microsoft.com/office/drawing/2014/main" id="{99CFC4A5-7462-63C9-2C81-59B6B6F35973}"/>
              </a:ext>
            </a:extLst>
          </p:cNvPr>
          <p:cNvSpPr/>
          <p:nvPr/>
        </p:nvSpPr>
        <p:spPr>
          <a:xfrm>
            <a:off x="1009036" y="5689696"/>
            <a:ext cx="269886" cy="303995"/>
          </a:xfrm>
          <a:prstGeom prst="ellipse">
            <a:avLst/>
          </a:prstGeom>
          <a:solidFill>
            <a:srgbClr val="000000"/>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FFFFFF"/>
              </a:solidFill>
              <a:effectLst/>
              <a:uFillTx/>
              <a:latin typeface="Arial"/>
            </a:endParaRPr>
          </a:p>
        </p:txBody>
      </p:sp>
      <p:sp>
        <p:nvSpPr>
          <p:cNvPr id="53" name="TextBox 52">
            <a:extLst>
              <a:ext uri="{FF2B5EF4-FFF2-40B4-BE49-F238E27FC236}">
                <a16:creationId xmlns:a16="http://schemas.microsoft.com/office/drawing/2014/main" id="{C2622053-DAC4-E0AF-CA21-D40A6C3D6DF5}"/>
              </a:ext>
            </a:extLst>
          </p:cNvPr>
          <p:cNvSpPr txBox="1"/>
          <p:nvPr/>
        </p:nvSpPr>
        <p:spPr>
          <a:xfrm>
            <a:off x="1023779" y="5673143"/>
            <a:ext cx="127404" cy="337100"/>
          </a:xfrm>
          <a:prstGeom prst="rect">
            <a:avLst/>
          </a:prstGeom>
          <a:noFill/>
          <a:ln w="0">
            <a:noFill/>
          </a:ln>
        </p:spPr>
        <p:txBody>
          <a:bodyPr wrap="square" lIns="90000" tIns="45000" rIns="90000" bIns="45000" anchor="t">
            <a:spAutoFit/>
          </a:bodyPr>
          <a:lstStyle/>
          <a:p>
            <a:r>
              <a:rPr lang="en-US" sz="1600" dirty="0">
                <a:solidFill>
                  <a:srgbClr val="FFFFFF"/>
                </a:solidFill>
                <a:latin typeface="Arial"/>
              </a:rPr>
              <a:t>3</a:t>
            </a:r>
            <a:endParaRPr lang="en-US" sz="1600" b="0" u="none" strike="noStrike" dirty="0">
              <a:solidFill>
                <a:srgbClr val="000000"/>
              </a:solidFill>
              <a:effectLst/>
              <a:uFillTx/>
              <a:latin typeface="Arial"/>
            </a:endParaRPr>
          </a:p>
        </p:txBody>
      </p:sp>
      <p:sp>
        <p:nvSpPr>
          <p:cNvPr id="54" name="TextBox 53">
            <a:extLst>
              <a:ext uri="{FF2B5EF4-FFF2-40B4-BE49-F238E27FC236}">
                <a16:creationId xmlns:a16="http://schemas.microsoft.com/office/drawing/2014/main" id="{F6CACB74-0A63-2291-E05C-F44C49AD9014}"/>
              </a:ext>
            </a:extLst>
          </p:cNvPr>
          <p:cNvSpPr txBox="1"/>
          <p:nvPr/>
        </p:nvSpPr>
        <p:spPr>
          <a:xfrm>
            <a:off x="1343193" y="5673446"/>
            <a:ext cx="826691" cy="338554"/>
          </a:xfrm>
          <a:prstGeom prst="rect">
            <a:avLst/>
          </a:prstGeom>
          <a:noFill/>
        </p:spPr>
        <p:txBody>
          <a:bodyPr wrap="square" rtlCol="0">
            <a:spAutoFit/>
          </a:bodyPr>
          <a:lstStyle/>
          <a:p>
            <a:pPr algn="ctr"/>
            <a:r>
              <a:rPr lang="en-US" sz="1600" dirty="0"/>
              <a:t>R-index</a:t>
            </a:r>
          </a:p>
        </p:txBody>
      </p:sp>
      <p:sp>
        <p:nvSpPr>
          <p:cNvPr id="55" name="Oval 54">
            <a:extLst>
              <a:ext uri="{FF2B5EF4-FFF2-40B4-BE49-F238E27FC236}">
                <a16:creationId xmlns:a16="http://schemas.microsoft.com/office/drawing/2014/main" id="{E52E8081-61B8-18DE-0E56-5B1877F0EF07}"/>
              </a:ext>
            </a:extLst>
          </p:cNvPr>
          <p:cNvSpPr/>
          <p:nvPr/>
        </p:nvSpPr>
        <p:spPr>
          <a:xfrm>
            <a:off x="6350657" y="4875911"/>
            <a:ext cx="269886" cy="303995"/>
          </a:xfrm>
          <a:prstGeom prst="ellipse">
            <a:avLst/>
          </a:prstGeom>
          <a:solidFill>
            <a:srgbClr val="000000"/>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FFFFFF"/>
              </a:solidFill>
              <a:effectLst/>
              <a:uFillTx/>
              <a:latin typeface="Arial"/>
            </a:endParaRPr>
          </a:p>
        </p:txBody>
      </p:sp>
      <p:sp>
        <p:nvSpPr>
          <p:cNvPr id="56" name="TextBox 55">
            <a:extLst>
              <a:ext uri="{FF2B5EF4-FFF2-40B4-BE49-F238E27FC236}">
                <a16:creationId xmlns:a16="http://schemas.microsoft.com/office/drawing/2014/main" id="{E00F6F53-D320-1D9B-74E6-9ADBB5B4D43C}"/>
              </a:ext>
            </a:extLst>
          </p:cNvPr>
          <p:cNvSpPr txBox="1"/>
          <p:nvPr/>
        </p:nvSpPr>
        <p:spPr>
          <a:xfrm>
            <a:off x="6365400" y="4859358"/>
            <a:ext cx="127404" cy="337100"/>
          </a:xfrm>
          <a:prstGeom prst="rect">
            <a:avLst/>
          </a:prstGeom>
          <a:noFill/>
          <a:ln w="0">
            <a:noFill/>
          </a:ln>
        </p:spPr>
        <p:txBody>
          <a:bodyPr wrap="square" lIns="90000" tIns="45000" rIns="90000" bIns="45000" anchor="t">
            <a:spAutoFit/>
          </a:bodyPr>
          <a:lstStyle/>
          <a:p>
            <a:r>
              <a:rPr lang="en-US" sz="1600" b="0" u="none" strike="noStrike" dirty="0">
                <a:solidFill>
                  <a:srgbClr val="FFFFFF"/>
                </a:solidFill>
                <a:effectLst/>
                <a:uFillTx/>
                <a:latin typeface="Arial"/>
              </a:rPr>
              <a:t>1</a:t>
            </a:r>
            <a:endParaRPr lang="en-US" sz="1600" b="0" u="none" strike="noStrike" dirty="0">
              <a:solidFill>
                <a:srgbClr val="000000"/>
              </a:solidFill>
              <a:effectLst/>
              <a:uFillTx/>
              <a:latin typeface="Arial"/>
            </a:endParaRPr>
          </a:p>
        </p:txBody>
      </p:sp>
      <p:sp>
        <p:nvSpPr>
          <p:cNvPr id="57" name="TextBox 56">
            <a:extLst>
              <a:ext uri="{FF2B5EF4-FFF2-40B4-BE49-F238E27FC236}">
                <a16:creationId xmlns:a16="http://schemas.microsoft.com/office/drawing/2014/main" id="{D4282512-CB15-53AE-CB39-A0E6FB4BC8CC}"/>
              </a:ext>
            </a:extLst>
          </p:cNvPr>
          <p:cNvSpPr txBox="1"/>
          <p:nvPr/>
        </p:nvSpPr>
        <p:spPr>
          <a:xfrm>
            <a:off x="6684814" y="4859661"/>
            <a:ext cx="1572416" cy="338554"/>
          </a:xfrm>
          <a:prstGeom prst="rect">
            <a:avLst/>
          </a:prstGeom>
          <a:noFill/>
        </p:spPr>
        <p:txBody>
          <a:bodyPr wrap="square" rtlCol="0">
            <a:spAutoFit/>
          </a:bodyPr>
          <a:lstStyle/>
          <a:p>
            <a:pPr algn="ctr"/>
            <a:r>
              <a:rPr lang="en-US" sz="1600" dirty="0"/>
              <a:t>ONT pore model</a:t>
            </a:r>
          </a:p>
        </p:txBody>
      </p:sp>
      <p:sp>
        <p:nvSpPr>
          <p:cNvPr id="58" name="Oval 57">
            <a:extLst>
              <a:ext uri="{FF2B5EF4-FFF2-40B4-BE49-F238E27FC236}">
                <a16:creationId xmlns:a16="http://schemas.microsoft.com/office/drawing/2014/main" id="{5D7B278C-B217-8858-1399-BC2E68DDF8E5}"/>
              </a:ext>
            </a:extLst>
          </p:cNvPr>
          <p:cNvSpPr/>
          <p:nvPr/>
        </p:nvSpPr>
        <p:spPr>
          <a:xfrm>
            <a:off x="6350657" y="5255158"/>
            <a:ext cx="269886" cy="303995"/>
          </a:xfrm>
          <a:prstGeom prst="ellipse">
            <a:avLst/>
          </a:prstGeom>
          <a:solidFill>
            <a:srgbClr val="000000"/>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FFFFFF"/>
              </a:solidFill>
              <a:effectLst/>
              <a:uFillTx/>
              <a:latin typeface="Arial"/>
            </a:endParaRPr>
          </a:p>
        </p:txBody>
      </p:sp>
      <p:sp>
        <p:nvSpPr>
          <p:cNvPr id="59" name="TextBox 58">
            <a:extLst>
              <a:ext uri="{FF2B5EF4-FFF2-40B4-BE49-F238E27FC236}">
                <a16:creationId xmlns:a16="http://schemas.microsoft.com/office/drawing/2014/main" id="{6BF8DD17-B25C-33E6-6080-241640BEFC4E}"/>
              </a:ext>
            </a:extLst>
          </p:cNvPr>
          <p:cNvSpPr txBox="1"/>
          <p:nvPr/>
        </p:nvSpPr>
        <p:spPr>
          <a:xfrm>
            <a:off x="6365400" y="5238605"/>
            <a:ext cx="127404" cy="337100"/>
          </a:xfrm>
          <a:prstGeom prst="rect">
            <a:avLst/>
          </a:prstGeom>
          <a:noFill/>
          <a:ln w="0">
            <a:noFill/>
          </a:ln>
        </p:spPr>
        <p:txBody>
          <a:bodyPr wrap="square" lIns="90000" tIns="45000" rIns="90000" bIns="45000" anchor="t">
            <a:spAutoFit/>
          </a:bodyPr>
          <a:lstStyle/>
          <a:p>
            <a:r>
              <a:rPr lang="en-US" sz="1600" dirty="0">
                <a:solidFill>
                  <a:srgbClr val="FFFFFF"/>
                </a:solidFill>
                <a:latin typeface="Arial"/>
              </a:rPr>
              <a:t>2</a:t>
            </a:r>
            <a:endParaRPr lang="en-US" sz="1600" b="0" u="none" strike="noStrike" dirty="0">
              <a:solidFill>
                <a:srgbClr val="000000"/>
              </a:solidFill>
              <a:effectLst/>
              <a:uFillTx/>
              <a:latin typeface="Arial"/>
            </a:endParaRPr>
          </a:p>
        </p:txBody>
      </p:sp>
      <p:sp>
        <p:nvSpPr>
          <p:cNvPr id="60" name="TextBox 59">
            <a:extLst>
              <a:ext uri="{FF2B5EF4-FFF2-40B4-BE49-F238E27FC236}">
                <a16:creationId xmlns:a16="http://schemas.microsoft.com/office/drawing/2014/main" id="{AA492E05-EF2B-0B85-161D-6819CD3D3B33}"/>
              </a:ext>
            </a:extLst>
          </p:cNvPr>
          <p:cNvSpPr txBox="1"/>
          <p:nvPr/>
        </p:nvSpPr>
        <p:spPr>
          <a:xfrm>
            <a:off x="6684814" y="5238908"/>
            <a:ext cx="1203884" cy="338554"/>
          </a:xfrm>
          <a:prstGeom prst="rect">
            <a:avLst/>
          </a:prstGeom>
          <a:noFill/>
        </p:spPr>
        <p:txBody>
          <a:bodyPr wrap="square" rtlCol="0">
            <a:spAutoFit/>
          </a:bodyPr>
          <a:lstStyle/>
          <a:p>
            <a:pPr algn="ctr"/>
            <a:r>
              <a:rPr lang="en-US" sz="1600" dirty="0">
                <a:solidFill>
                  <a:schemeClr val="accent6">
                    <a:lumMod val="75000"/>
                  </a:schemeClr>
                </a:solidFill>
              </a:rPr>
              <a:t>Move tables</a:t>
            </a:r>
          </a:p>
        </p:txBody>
      </p:sp>
      <p:sp>
        <p:nvSpPr>
          <p:cNvPr id="61" name="Oval 60">
            <a:extLst>
              <a:ext uri="{FF2B5EF4-FFF2-40B4-BE49-F238E27FC236}">
                <a16:creationId xmlns:a16="http://schemas.microsoft.com/office/drawing/2014/main" id="{3F749091-BF6A-E304-84B4-243EF0A4AEE2}"/>
              </a:ext>
            </a:extLst>
          </p:cNvPr>
          <p:cNvSpPr/>
          <p:nvPr/>
        </p:nvSpPr>
        <p:spPr>
          <a:xfrm>
            <a:off x="6350657" y="5672564"/>
            <a:ext cx="269886" cy="303995"/>
          </a:xfrm>
          <a:prstGeom prst="ellipse">
            <a:avLst/>
          </a:prstGeom>
          <a:solidFill>
            <a:srgbClr val="000000"/>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FFFFFF"/>
              </a:solidFill>
              <a:effectLst/>
              <a:uFillTx/>
              <a:latin typeface="Arial"/>
            </a:endParaRPr>
          </a:p>
        </p:txBody>
      </p:sp>
      <p:sp>
        <p:nvSpPr>
          <p:cNvPr id="62" name="TextBox 61">
            <a:extLst>
              <a:ext uri="{FF2B5EF4-FFF2-40B4-BE49-F238E27FC236}">
                <a16:creationId xmlns:a16="http://schemas.microsoft.com/office/drawing/2014/main" id="{386A81E9-7296-88E1-5640-25EECB5F3C3F}"/>
              </a:ext>
            </a:extLst>
          </p:cNvPr>
          <p:cNvSpPr txBox="1"/>
          <p:nvPr/>
        </p:nvSpPr>
        <p:spPr>
          <a:xfrm>
            <a:off x="6365400" y="5656011"/>
            <a:ext cx="127404" cy="337100"/>
          </a:xfrm>
          <a:prstGeom prst="rect">
            <a:avLst/>
          </a:prstGeom>
          <a:noFill/>
          <a:ln w="0">
            <a:noFill/>
          </a:ln>
        </p:spPr>
        <p:txBody>
          <a:bodyPr wrap="square" lIns="90000" tIns="45000" rIns="90000" bIns="45000" anchor="t">
            <a:spAutoFit/>
          </a:bodyPr>
          <a:lstStyle/>
          <a:p>
            <a:r>
              <a:rPr lang="en-US" sz="1600" dirty="0">
                <a:solidFill>
                  <a:srgbClr val="FFFFFF"/>
                </a:solidFill>
                <a:latin typeface="Arial"/>
              </a:rPr>
              <a:t>3</a:t>
            </a:r>
            <a:endParaRPr lang="en-US" sz="1600" b="0" u="none" strike="noStrike" dirty="0">
              <a:solidFill>
                <a:srgbClr val="000000"/>
              </a:solidFill>
              <a:effectLst/>
              <a:uFillTx/>
              <a:latin typeface="Arial"/>
            </a:endParaRPr>
          </a:p>
        </p:txBody>
      </p:sp>
      <p:sp>
        <p:nvSpPr>
          <p:cNvPr id="63" name="TextBox 62">
            <a:extLst>
              <a:ext uri="{FF2B5EF4-FFF2-40B4-BE49-F238E27FC236}">
                <a16:creationId xmlns:a16="http://schemas.microsoft.com/office/drawing/2014/main" id="{4032F974-4715-D85A-E1AE-391F2CF5AC85}"/>
              </a:ext>
            </a:extLst>
          </p:cNvPr>
          <p:cNvSpPr txBox="1"/>
          <p:nvPr/>
        </p:nvSpPr>
        <p:spPr>
          <a:xfrm>
            <a:off x="6684814" y="5656314"/>
            <a:ext cx="826691" cy="338554"/>
          </a:xfrm>
          <a:prstGeom prst="rect">
            <a:avLst/>
          </a:prstGeom>
          <a:noFill/>
        </p:spPr>
        <p:txBody>
          <a:bodyPr wrap="square" rtlCol="0">
            <a:spAutoFit/>
          </a:bodyPr>
          <a:lstStyle/>
          <a:p>
            <a:pPr algn="ctr"/>
            <a:r>
              <a:rPr lang="en-US" sz="1600" dirty="0"/>
              <a:t>R-index</a:t>
            </a:r>
          </a:p>
        </p:txBody>
      </p:sp>
      <p:sp>
        <p:nvSpPr>
          <p:cNvPr id="64" name="Oval 63">
            <a:extLst>
              <a:ext uri="{FF2B5EF4-FFF2-40B4-BE49-F238E27FC236}">
                <a16:creationId xmlns:a16="http://schemas.microsoft.com/office/drawing/2014/main" id="{CD5263F6-141E-C2C0-DD48-891759103CE1}"/>
              </a:ext>
            </a:extLst>
          </p:cNvPr>
          <p:cNvSpPr/>
          <p:nvPr/>
        </p:nvSpPr>
        <p:spPr>
          <a:xfrm>
            <a:off x="2532954" y="980232"/>
            <a:ext cx="228600" cy="222979"/>
          </a:xfrm>
          <a:prstGeom prst="ellipse">
            <a:avLst/>
          </a:prstGeom>
          <a:solidFill>
            <a:srgbClr val="000000"/>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FFFFFF"/>
              </a:solidFill>
              <a:effectLst/>
              <a:uFillTx/>
              <a:latin typeface="Arial"/>
            </a:endParaRPr>
          </a:p>
        </p:txBody>
      </p:sp>
      <p:sp>
        <p:nvSpPr>
          <p:cNvPr id="65" name="TextBox 64">
            <a:extLst>
              <a:ext uri="{FF2B5EF4-FFF2-40B4-BE49-F238E27FC236}">
                <a16:creationId xmlns:a16="http://schemas.microsoft.com/office/drawing/2014/main" id="{6BA5C080-7BF3-7060-0B0A-FEBDF9AA4C94}"/>
              </a:ext>
            </a:extLst>
          </p:cNvPr>
          <p:cNvSpPr txBox="1"/>
          <p:nvPr/>
        </p:nvSpPr>
        <p:spPr>
          <a:xfrm>
            <a:off x="2548254" y="953682"/>
            <a:ext cx="114480" cy="232200"/>
          </a:xfrm>
          <a:prstGeom prst="rect">
            <a:avLst/>
          </a:prstGeom>
          <a:noFill/>
          <a:ln w="0">
            <a:noFill/>
          </a:ln>
        </p:spPr>
        <p:txBody>
          <a:bodyPr lIns="90000" tIns="45000" rIns="90000" bIns="45000" anchor="t">
            <a:spAutoFit/>
          </a:bodyPr>
          <a:lstStyle/>
          <a:p>
            <a:r>
              <a:rPr lang="en-US" sz="1000" b="0" u="none" strike="noStrike" dirty="0">
                <a:solidFill>
                  <a:srgbClr val="FFFFFF"/>
                </a:solidFill>
                <a:effectLst/>
                <a:uFillTx/>
                <a:latin typeface="Arial"/>
              </a:rPr>
              <a:t>1</a:t>
            </a:r>
            <a:endParaRPr lang="en-US" sz="1000" b="0" u="none" strike="noStrike" dirty="0">
              <a:solidFill>
                <a:srgbClr val="000000"/>
              </a:solidFill>
              <a:effectLst/>
              <a:uFillTx/>
              <a:latin typeface="Arial"/>
            </a:endParaRPr>
          </a:p>
        </p:txBody>
      </p:sp>
      <p:sp>
        <p:nvSpPr>
          <p:cNvPr id="66" name="TextBox 65">
            <a:extLst>
              <a:ext uri="{FF2B5EF4-FFF2-40B4-BE49-F238E27FC236}">
                <a16:creationId xmlns:a16="http://schemas.microsoft.com/office/drawing/2014/main" id="{C2A39317-D084-BCD8-4310-C19DF802CFE1}"/>
              </a:ext>
            </a:extLst>
          </p:cNvPr>
          <p:cNvSpPr txBox="1"/>
          <p:nvPr/>
        </p:nvSpPr>
        <p:spPr>
          <a:xfrm>
            <a:off x="2679304" y="784410"/>
            <a:ext cx="945720" cy="602280"/>
          </a:xfrm>
          <a:prstGeom prst="rect">
            <a:avLst/>
          </a:prstGeom>
          <a:noFill/>
          <a:ln w="0">
            <a:noFill/>
          </a:ln>
        </p:spPr>
        <p:txBody>
          <a:bodyPr lIns="90000" tIns="45000" rIns="90000" bIns="45000" anchor="t">
            <a:spAutoFit/>
          </a:bodyPr>
          <a:lstStyle/>
          <a:p>
            <a:pPr algn="r"/>
            <a:r>
              <a:rPr lang="en-US" sz="1200" b="1" u="none" strike="noStrike" dirty="0">
                <a:solidFill>
                  <a:srgbClr val="000000"/>
                </a:solidFill>
                <a:effectLst/>
                <a:uFillTx/>
                <a:latin typeface="Arial"/>
              </a:rPr>
              <a:t>Encoding reference genome</a:t>
            </a:r>
            <a:endParaRPr lang="en-US" sz="1200" b="0" u="none" strike="noStrike" dirty="0">
              <a:solidFill>
                <a:srgbClr val="000000"/>
              </a:solidFill>
              <a:effectLst/>
              <a:uFillTx/>
              <a:latin typeface="Arial"/>
            </a:endParaRPr>
          </a:p>
        </p:txBody>
      </p:sp>
      <p:sp>
        <p:nvSpPr>
          <p:cNvPr id="67" name="Freeform: Shape 66">
            <a:extLst>
              <a:ext uri="{FF2B5EF4-FFF2-40B4-BE49-F238E27FC236}">
                <a16:creationId xmlns:a16="http://schemas.microsoft.com/office/drawing/2014/main" id="{588A2574-B965-27D4-EB5E-A69167D70515}"/>
              </a:ext>
            </a:extLst>
          </p:cNvPr>
          <p:cNvSpPr/>
          <p:nvPr/>
        </p:nvSpPr>
        <p:spPr>
          <a:xfrm rot="16200000">
            <a:off x="2202410" y="1814196"/>
            <a:ext cx="1704615" cy="951120"/>
          </a:xfrm>
          <a:custGeom>
            <a:avLst/>
            <a:gdLst>
              <a:gd name="textAreaLeft" fmla="*/ 237240 w 2286000"/>
              <a:gd name="textAreaRight" fmla="*/ 2048760 w 2286000"/>
              <a:gd name="textAreaTop" fmla="*/ 98640 h 951120"/>
              <a:gd name="textAreaBottom" fmla="*/ 852480 h 951120"/>
              <a:gd name="GluePoint1X" fmla="*/ 6 w 21600"/>
              <a:gd name="GluePoint1Y" fmla="*/ 10800 h 21600"/>
              <a:gd name="GluePoint2X" fmla="*/ 10800 w 21600"/>
              <a:gd name="GluePoint2Y" fmla="*/ 21600 h 21600"/>
              <a:gd name="GluePoint3X" fmla="*/ 5 w 21600"/>
              <a:gd name="GluePoint3Y" fmla="*/ 10800 h 21600"/>
              <a:gd name="GluePoint4X" fmla="*/ 10800 w 21600"/>
              <a:gd name="GluePoint4Y" fmla="*/ 0 h 21600"/>
            </a:gdLst>
            <a:ahLst/>
            <a:cxnLst>
              <a:cxn ang="0">
                <a:pos x="GluePoint1X" y="GluePoint1Y"/>
              </a:cxn>
              <a:cxn ang="0">
                <a:pos x="GluePoint2X" y="GluePoint2Y"/>
              </a:cxn>
              <a:cxn ang="0">
                <a:pos x="GluePoint3X" y="GluePoint3Y"/>
              </a:cxn>
              <a:cxn ang="0">
                <a:pos x="GluePoint4X" y="GluePoint4Y"/>
              </a:cxn>
            </a:cxnLst>
            <a:rect l="textAreaLeft" t="textAreaTop" r="textAreaRight" b="textAreaBottom"/>
            <a:pathLst>
              <a:path w="21600" h="21600">
                <a:moveTo>
                  <a:pt x="0" y="0"/>
                </a:moveTo>
                <a:lnTo>
                  <a:pt x="21600" y="0"/>
                </a:lnTo>
                <a:lnTo>
                  <a:pt x="20712" y="21600"/>
                </a:lnTo>
                <a:lnTo>
                  <a:pt x="888" y="21600"/>
                </a:lnTo>
                <a:close/>
              </a:path>
            </a:pathLst>
          </a:custGeom>
          <a:solidFill>
            <a:srgbClr val="DEE7E5"/>
          </a:solidFill>
          <a:ln w="18360">
            <a:solidFill>
              <a:srgbClr val="158466"/>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800" b="0" u="none" strike="noStrike">
              <a:solidFill>
                <a:srgbClr val="000000"/>
              </a:solidFill>
              <a:effectLst/>
              <a:uFillTx/>
              <a:latin typeface="Arial"/>
            </a:endParaRPr>
          </a:p>
        </p:txBody>
      </p:sp>
      <p:sp>
        <p:nvSpPr>
          <p:cNvPr id="68" name="Rectangle 67">
            <a:extLst>
              <a:ext uri="{FF2B5EF4-FFF2-40B4-BE49-F238E27FC236}">
                <a16:creationId xmlns:a16="http://schemas.microsoft.com/office/drawing/2014/main" id="{6A64EC53-24D1-5064-4134-93C71FC7F0A6}"/>
              </a:ext>
            </a:extLst>
          </p:cNvPr>
          <p:cNvSpPr/>
          <p:nvPr/>
        </p:nvSpPr>
        <p:spPr>
          <a:xfrm>
            <a:off x="2632078" y="1707088"/>
            <a:ext cx="841320" cy="320947"/>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ONT</a:t>
            </a:r>
            <a:br>
              <a:rPr sz="1000"/>
            </a:br>
            <a:r>
              <a:rPr lang="en-US" sz="1000" b="0" u="none" strike="noStrike">
                <a:solidFill>
                  <a:srgbClr val="000000"/>
                </a:solidFill>
                <a:effectLst/>
                <a:uFillTx/>
                <a:latin typeface="Arial"/>
              </a:rPr>
              <a:t>pore model</a:t>
            </a:r>
          </a:p>
        </p:txBody>
      </p:sp>
      <p:sp>
        <p:nvSpPr>
          <p:cNvPr id="69" name="Rectangle 68">
            <a:extLst>
              <a:ext uri="{FF2B5EF4-FFF2-40B4-BE49-F238E27FC236}">
                <a16:creationId xmlns:a16="http://schemas.microsoft.com/office/drawing/2014/main" id="{46AE41F8-6F08-11C8-C93B-128D2A2DC5F7}"/>
              </a:ext>
            </a:extLst>
          </p:cNvPr>
          <p:cNvSpPr/>
          <p:nvPr/>
        </p:nvSpPr>
        <p:spPr>
          <a:xfrm>
            <a:off x="2632078" y="2188048"/>
            <a:ext cx="841320" cy="320947"/>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Uncalled4</a:t>
            </a:r>
            <a:br>
              <a:rPr sz="1000"/>
            </a:br>
            <a:r>
              <a:rPr lang="en-US" sz="1000" b="0" u="none" strike="noStrike">
                <a:solidFill>
                  <a:srgbClr val="000000"/>
                </a:solidFill>
                <a:effectLst/>
                <a:uFillTx/>
                <a:latin typeface="Arial"/>
              </a:rPr>
              <a:t>pore model</a:t>
            </a:r>
          </a:p>
        </p:txBody>
      </p:sp>
      <p:sp>
        <p:nvSpPr>
          <p:cNvPr id="70" name="Rectangle 69">
            <a:extLst>
              <a:ext uri="{FF2B5EF4-FFF2-40B4-BE49-F238E27FC236}">
                <a16:creationId xmlns:a16="http://schemas.microsoft.com/office/drawing/2014/main" id="{73F3E798-7CA6-AA13-66AB-5B7622755F20}"/>
              </a:ext>
            </a:extLst>
          </p:cNvPr>
          <p:cNvSpPr/>
          <p:nvPr/>
        </p:nvSpPr>
        <p:spPr>
          <a:xfrm>
            <a:off x="2639278" y="2654608"/>
            <a:ext cx="841320" cy="320947"/>
          </a:xfrm>
          <a:prstGeom prst="rect">
            <a:avLst/>
          </a:prstGeom>
          <a:solidFill>
            <a:srgbClr val="FFE994"/>
          </a:solidFill>
          <a:ln w="18360" cap="rnd">
            <a:solidFill>
              <a:srgbClr val="808080"/>
            </a:solidFill>
            <a:prstDash val="dash"/>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Add-on</a:t>
            </a:r>
          </a:p>
        </p:txBody>
      </p:sp>
      <p:sp>
        <p:nvSpPr>
          <p:cNvPr id="71" name="Freeform: Shape 70">
            <a:extLst>
              <a:ext uri="{FF2B5EF4-FFF2-40B4-BE49-F238E27FC236}">
                <a16:creationId xmlns:a16="http://schemas.microsoft.com/office/drawing/2014/main" id="{95BC461F-89F1-35BE-E236-6503505A8821}"/>
              </a:ext>
            </a:extLst>
          </p:cNvPr>
          <p:cNvSpPr/>
          <p:nvPr/>
        </p:nvSpPr>
        <p:spPr>
          <a:xfrm rot="5400000">
            <a:off x="5115514" y="1815088"/>
            <a:ext cx="1706400" cy="951120"/>
          </a:xfrm>
          <a:custGeom>
            <a:avLst/>
            <a:gdLst>
              <a:gd name="textAreaLeft" fmla="*/ 237960 w 2286000"/>
              <a:gd name="textAreaRight" fmla="*/ 2048040 w 2286000"/>
              <a:gd name="textAreaTop" fmla="*/ 99000 h 951120"/>
              <a:gd name="textAreaBottom" fmla="*/ 852120 h 951120"/>
              <a:gd name="GluePoint1X" fmla="*/ 6 w 21600"/>
              <a:gd name="GluePoint1Y" fmla="*/ 10800 h 21600"/>
              <a:gd name="GluePoint2X" fmla="*/ 10800 w 21600"/>
              <a:gd name="GluePoint2Y" fmla="*/ 21600 h 21600"/>
              <a:gd name="GluePoint3X" fmla="*/ 5 w 21600"/>
              <a:gd name="GluePoint3Y" fmla="*/ 10800 h 21600"/>
              <a:gd name="GluePoint4X" fmla="*/ 10800 w 21600"/>
              <a:gd name="GluePoint4Y" fmla="*/ 0 h 21600"/>
            </a:gdLst>
            <a:ahLst/>
            <a:cxnLst>
              <a:cxn ang="0">
                <a:pos x="GluePoint1X" y="GluePoint1Y"/>
              </a:cxn>
              <a:cxn ang="0">
                <a:pos x="GluePoint2X" y="GluePoint2Y"/>
              </a:cxn>
              <a:cxn ang="0">
                <a:pos x="GluePoint3X" y="GluePoint3Y"/>
              </a:cxn>
              <a:cxn ang="0">
                <a:pos x="GluePoint4X" y="GluePoint4Y"/>
              </a:cxn>
            </a:cxnLst>
            <a:rect l="textAreaLeft" t="textAreaTop" r="textAreaRight" b="textAreaBottom"/>
            <a:pathLst>
              <a:path w="21600" h="21600">
                <a:moveTo>
                  <a:pt x="0" y="0"/>
                </a:moveTo>
                <a:lnTo>
                  <a:pt x="21600" y="0"/>
                </a:lnTo>
                <a:lnTo>
                  <a:pt x="20702" y="21600"/>
                </a:lnTo>
                <a:lnTo>
                  <a:pt x="898" y="21600"/>
                </a:lnTo>
                <a:close/>
              </a:path>
            </a:pathLst>
          </a:custGeom>
          <a:solidFill>
            <a:srgbClr val="FFD8CE"/>
          </a:solidFill>
          <a:ln w="18360">
            <a:solidFill>
              <a:srgbClr val="FF5429"/>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800" b="0" u="none" strike="noStrike">
              <a:solidFill>
                <a:srgbClr val="000000"/>
              </a:solidFill>
              <a:effectLst/>
              <a:uFillTx/>
              <a:latin typeface="Arial"/>
            </a:endParaRPr>
          </a:p>
        </p:txBody>
      </p:sp>
      <p:sp>
        <p:nvSpPr>
          <p:cNvPr id="72" name="Rectangle 71">
            <a:extLst>
              <a:ext uri="{FF2B5EF4-FFF2-40B4-BE49-F238E27FC236}">
                <a16:creationId xmlns:a16="http://schemas.microsoft.com/office/drawing/2014/main" id="{6AEBE593-8738-2CB6-9F62-679A1B5281AC}"/>
              </a:ext>
            </a:extLst>
          </p:cNvPr>
          <p:cNvSpPr/>
          <p:nvPr/>
        </p:nvSpPr>
        <p:spPr>
          <a:xfrm>
            <a:off x="5566054" y="1665486"/>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dirty="0">
                <a:solidFill>
                  <a:srgbClr val="000000"/>
                </a:solidFill>
                <a:effectLst/>
                <a:uFillTx/>
                <a:latin typeface="Arial"/>
              </a:rPr>
              <a:t>t-test</a:t>
            </a:r>
          </a:p>
        </p:txBody>
      </p:sp>
      <p:sp>
        <p:nvSpPr>
          <p:cNvPr id="73" name="Rectangle 72">
            <a:extLst>
              <a:ext uri="{FF2B5EF4-FFF2-40B4-BE49-F238E27FC236}">
                <a16:creationId xmlns:a16="http://schemas.microsoft.com/office/drawing/2014/main" id="{FD572202-175A-BB39-F085-FC4F1AE1DD8C}"/>
              </a:ext>
            </a:extLst>
          </p:cNvPr>
          <p:cNvSpPr/>
          <p:nvPr/>
        </p:nvSpPr>
        <p:spPr>
          <a:xfrm>
            <a:off x="5566054" y="2146446"/>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Move tables</a:t>
            </a:r>
          </a:p>
        </p:txBody>
      </p:sp>
      <p:sp>
        <p:nvSpPr>
          <p:cNvPr id="74" name="Rectangle 73">
            <a:extLst>
              <a:ext uri="{FF2B5EF4-FFF2-40B4-BE49-F238E27FC236}">
                <a16:creationId xmlns:a16="http://schemas.microsoft.com/office/drawing/2014/main" id="{4300C3BA-9AD9-9BBC-2D32-54E2F59BB05E}"/>
              </a:ext>
            </a:extLst>
          </p:cNvPr>
          <p:cNvSpPr/>
          <p:nvPr/>
        </p:nvSpPr>
        <p:spPr>
          <a:xfrm>
            <a:off x="5573254" y="2613006"/>
            <a:ext cx="841320" cy="329040"/>
          </a:xfrm>
          <a:prstGeom prst="rect">
            <a:avLst/>
          </a:prstGeom>
          <a:solidFill>
            <a:srgbClr val="FFE994"/>
          </a:solidFill>
          <a:ln w="18360" cap="rnd">
            <a:solidFill>
              <a:srgbClr val="808080"/>
            </a:solidFill>
            <a:prstDash val="dash"/>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Add-on</a:t>
            </a:r>
          </a:p>
        </p:txBody>
      </p:sp>
      <p:sp>
        <p:nvSpPr>
          <p:cNvPr id="75" name="Rectangle 74">
            <a:extLst>
              <a:ext uri="{FF2B5EF4-FFF2-40B4-BE49-F238E27FC236}">
                <a16:creationId xmlns:a16="http://schemas.microsoft.com/office/drawing/2014/main" id="{CAC83B54-40BB-B9E5-3D32-B7A339AA2DE2}"/>
              </a:ext>
            </a:extLst>
          </p:cNvPr>
          <p:cNvSpPr/>
          <p:nvPr/>
        </p:nvSpPr>
        <p:spPr>
          <a:xfrm>
            <a:off x="3570994" y="1505646"/>
            <a:ext cx="1874520" cy="1562400"/>
          </a:xfrm>
          <a:prstGeom prst="rect">
            <a:avLst/>
          </a:prstGeom>
          <a:solidFill>
            <a:srgbClr val="DEE6EF"/>
          </a:solidFill>
          <a:ln w="18360">
            <a:solidFill>
              <a:srgbClr val="2A6099"/>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800" b="0" u="none" strike="noStrike">
              <a:solidFill>
                <a:srgbClr val="000000"/>
              </a:solidFill>
              <a:effectLst/>
              <a:uFillTx/>
              <a:latin typeface="Arial"/>
            </a:endParaRPr>
          </a:p>
        </p:txBody>
      </p:sp>
      <p:sp>
        <p:nvSpPr>
          <p:cNvPr id="76" name="Rectangle 75">
            <a:extLst>
              <a:ext uri="{FF2B5EF4-FFF2-40B4-BE49-F238E27FC236}">
                <a16:creationId xmlns:a16="http://schemas.microsoft.com/office/drawing/2014/main" id="{D7669B87-ED98-C112-3874-2F8D1C769C33}"/>
              </a:ext>
            </a:extLst>
          </p:cNvPr>
          <p:cNvSpPr/>
          <p:nvPr/>
        </p:nvSpPr>
        <p:spPr>
          <a:xfrm>
            <a:off x="3626074" y="1677366"/>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Hash-based</a:t>
            </a:r>
          </a:p>
        </p:txBody>
      </p:sp>
      <p:sp>
        <p:nvSpPr>
          <p:cNvPr id="77" name="Rectangle 76">
            <a:extLst>
              <a:ext uri="{FF2B5EF4-FFF2-40B4-BE49-F238E27FC236}">
                <a16:creationId xmlns:a16="http://schemas.microsoft.com/office/drawing/2014/main" id="{5B5A3D22-7A25-100F-1D9E-D6D92FD3BF58}"/>
              </a:ext>
            </a:extLst>
          </p:cNvPr>
          <p:cNvSpPr/>
          <p:nvPr/>
        </p:nvSpPr>
        <p:spPr>
          <a:xfrm>
            <a:off x="4531474" y="1677366"/>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FM-index</a:t>
            </a:r>
          </a:p>
        </p:txBody>
      </p:sp>
      <p:sp>
        <p:nvSpPr>
          <p:cNvPr id="78" name="Rectangle 77">
            <a:extLst>
              <a:ext uri="{FF2B5EF4-FFF2-40B4-BE49-F238E27FC236}">
                <a16:creationId xmlns:a16="http://schemas.microsoft.com/office/drawing/2014/main" id="{11781F67-F451-1699-46C5-F6E6703181EF}"/>
              </a:ext>
            </a:extLst>
          </p:cNvPr>
          <p:cNvSpPr/>
          <p:nvPr/>
        </p:nvSpPr>
        <p:spPr>
          <a:xfrm>
            <a:off x="3626074" y="2145366"/>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Vector</a:t>
            </a:r>
            <a:br>
              <a:rPr sz="1000"/>
            </a:br>
            <a:r>
              <a:rPr lang="en-US" sz="1000" b="0" u="none" strike="noStrike">
                <a:solidFill>
                  <a:srgbClr val="000000"/>
                </a:solidFill>
                <a:effectLst/>
                <a:uFillTx/>
                <a:latin typeface="Arial"/>
              </a:rPr>
              <a:t>distance</a:t>
            </a:r>
          </a:p>
        </p:txBody>
      </p:sp>
      <p:sp>
        <p:nvSpPr>
          <p:cNvPr id="79" name="Rectangle 78">
            <a:extLst>
              <a:ext uri="{FF2B5EF4-FFF2-40B4-BE49-F238E27FC236}">
                <a16:creationId xmlns:a16="http://schemas.microsoft.com/office/drawing/2014/main" id="{197796A0-CAAE-1504-BDEA-FD1A737D1BFD}"/>
              </a:ext>
            </a:extLst>
          </p:cNvPr>
          <p:cNvSpPr/>
          <p:nvPr/>
        </p:nvSpPr>
        <p:spPr>
          <a:xfrm>
            <a:off x="4531474" y="2145366"/>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R-index</a:t>
            </a:r>
          </a:p>
        </p:txBody>
      </p:sp>
      <p:sp>
        <p:nvSpPr>
          <p:cNvPr id="80" name="Rectangle 79">
            <a:extLst>
              <a:ext uri="{FF2B5EF4-FFF2-40B4-BE49-F238E27FC236}">
                <a16:creationId xmlns:a16="http://schemas.microsoft.com/office/drawing/2014/main" id="{E7E00753-3AB3-C8E2-95D8-9AFE244C2488}"/>
              </a:ext>
            </a:extLst>
          </p:cNvPr>
          <p:cNvSpPr/>
          <p:nvPr/>
        </p:nvSpPr>
        <p:spPr>
          <a:xfrm>
            <a:off x="3626074" y="2620926"/>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DTW</a:t>
            </a:r>
          </a:p>
        </p:txBody>
      </p:sp>
      <p:sp>
        <p:nvSpPr>
          <p:cNvPr id="81" name="Rectangle 80">
            <a:extLst>
              <a:ext uri="{FF2B5EF4-FFF2-40B4-BE49-F238E27FC236}">
                <a16:creationId xmlns:a16="http://schemas.microsoft.com/office/drawing/2014/main" id="{31264A45-A7A8-8A4B-B7E5-35FC12D5DE41}"/>
              </a:ext>
            </a:extLst>
          </p:cNvPr>
          <p:cNvSpPr/>
          <p:nvPr/>
        </p:nvSpPr>
        <p:spPr>
          <a:xfrm>
            <a:off x="4532194" y="2625246"/>
            <a:ext cx="841320" cy="329040"/>
          </a:xfrm>
          <a:prstGeom prst="rect">
            <a:avLst/>
          </a:prstGeom>
          <a:solidFill>
            <a:srgbClr val="FFE994"/>
          </a:solidFill>
          <a:ln w="18360" cap="rnd">
            <a:solidFill>
              <a:srgbClr val="808080"/>
            </a:solidFill>
            <a:prstDash val="dash"/>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Add-on</a:t>
            </a:r>
          </a:p>
        </p:txBody>
      </p:sp>
      <p:sp>
        <p:nvSpPr>
          <p:cNvPr id="82" name="TextBox 81">
            <a:extLst>
              <a:ext uri="{FF2B5EF4-FFF2-40B4-BE49-F238E27FC236}">
                <a16:creationId xmlns:a16="http://schemas.microsoft.com/office/drawing/2014/main" id="{A544FE6E-F702-CCC2-F7B2-49FFE248EFFB}"/>
              </a:ext>
            </a:extLst>
          </p:cNvPr>
          <p:cNvSpPr txBox="1"/>
          <p:nvPr/>
        </p:nvSpPr>
        <p:spPr>
          <a:xfrm>
            <a:off x="5600797" y="820190"/>
            <a:ext cx="986040" cy="602280"/>
          </a:xfrm>
          <a:prstGeom prst="rect">
            <a:avLst/>
          </a:prstGeom>
          <a:noFill/>
          <a:ln w="0">
            <a:noFill/>
          </a:ln>
        </p:spPr>
        <p:txBody>
          <a:bodyPr lIns="90000" tIns="45000" rIns="90000" bIns="45000" anchor="t">
            <a:spAutoFit/>
          </a:bodyPr>
          <a:lstStyle/>
          <a:p>
            <a:r>
              <a:rPr lang="en-US" sz="1200" b="1" u="none" strike="noStrike" dirty="0">
                <a:solidFill>
                  <a:srgbClr val="000000"/>
                </a:solidFill>
                <a:effectLst/>
                <a:uFillTx/>
                <a:latin typeface="Arial"/>
              </a:rPr>
              <a:t>Encoding raw signal</a:t>
            </a:r>
            <a:endParaRPr lang="en-US" sz="1200" b="0" u="none" strike="noStrike" dirty="0">
              <a:solidFill>
                <a:srgbClr val="000000"/>
              </a:solidFill>
              <a:effectLst/>
              <a:uFillTx/>
              <a:latin typeface="Arial"/>
            </a:endParaRPr>
          </a:p>
        </p:txBody>
      </p:sp>
      <p:sp>
        <p:nvSpPr>
          <p:cNvPr id="83" name="Oval 82">
            <a:extLst>
              <a:ext uri="{FF2B5EF4-FFF2-40B4-BE49-F238E27FC236}">
                <a16:creationId xmlns:a16="http://schemas.microsoft.com/office/drawing/2014/main" id="{85E95A7A-6D72-F31A-42D0-1A6AE1F2BDCF}"/>
              </a:ext>
            </a:extLst>
          </p:cNvPr>
          <p:cNvSpPr/>
          <p:nvPr/>
        </p:nvSpPr>
        <p:spPr>
          <a:xfrm>
            <a:off x="5408192" y="925306"/>
            <a:ext cx="228600" cy="222979"/>
          </a:xfrm>
          <a:prstGeom prst="ellipse">
            <a:avLst/>
          </a:prstGeom>
          <a:solidFill>
            <a:srgbClr val="000000"/>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FFFFFF"/>
              </a:solidFill>
              <a:effectLst/>
              <a:uFillTx/>
              <a:latin typeface="Arial"/>
            </a:endParaRPr>
          </a:p>
        </p:txBody>
      </p:sp>
      <p:sp>
        <p:nvSpPr>
          <p:cNvPr id="84" name="TextBox 83">
            <a:extLst>
              <a:ext uri="{FF2B5EF4-FFF2-40B4-BE49-F238E27FC236}">
                <a16:creationId xmlns:a16="http://schemas.microsoft.com/office/drawing/2014/main" id="{8E54727A-9069-D2E5-E679-7FB72486FE80}"/>
              </a:ext>
            </a:extLst>
          </p:cNvPr>
          <p:cNvSpPr txBox="1"/>
          <p:nvPr/>
        </p:nvSpPr>
        <p:spPr>
          <a:xfrm>
            <a:off x="5423492" y="898756"/>
            <a:ext cx="114480" cy="244767"/>
          </a:xfrm>
          <a:prstGeom prst="rect">
            <a:avLst/>
          </a:prstGeom>
          <a:noFill/>
          <a:ln w="0">
            <a:noFill/>
          </a:ln>
        </p:spPr>
        <p:txBody>
          <a:bodyPr lIns="90000" tIns="45000" rIns="90000" bIns="45000" anchor="t">
            <a:spAutoFit/>
          </a:bodyPr>
          <a:lstStyle/>
          <a:p>
            <a:r>
              <a:rPr lang="en-US" sz="1000" b="0" u="none" strike="noStrike" dirty="0">
                <a:solidFill>
                  <a:srgbClr val="FFFFFF"/>
                </a:solidFill>
                <a:effectLst/>
                <a:uFillTx/>
                <a:latin typeface="Arial"/>
              </a:rPr>
              <a:t>2</a:t>
            </a:r>
            <a:endParaRPr lang="en-US" sz="1000" b="0" u="none" strike="noStrike" dirty="0">
              <a:solidFill>
                <a:srgbClr val="000000"/>
              </a:solidFill>
              <a:effectLst/>
              <a:uFillTx/>
              <a:latin typeface="Arial"/>
            </a:endParaRPr>
          </a:p>
        </p:txBody>
      </p:sp>
      <p:sp>
        <p:nvSpPr>
          <p:cNvPr id="85" name="TextBox 84">
            <a:extLst>
              <a:ext uri="{FF2B5EF4-FFF2-40B4-BE49-F238E27FC236}">
                <a16:creationId xmlns:a16="http://schemas.microsoft.com/office/drawing/2014/main" id="{E288ABDE-3D00-82A3-A4AB-8F2ED2EDEFEA}"/>
              </a:ext>
            </a:extLst>
          </p:cNvPr>
          <p:cNvSpPr txBox="1"/>
          <p:nvPr/>
        </p:nvSpPr>
        <p:spPr>
          <a:xfrm>
            <a:off x="3835974" y="769563"/>
            <a:ext cx="1339920" cy="602280"/>
          </a:xfrm>
          <a:prstGeom prst="rect">
            <a:avLst/>
          </a:prstGeom>
          <a:noFill/>
          <a:ln w="0">
            <a:noFill/>
          </a:ln>
        </p:spPr>
        <p:txBody>
          <a:bodyPr lIns="90000" tIns="45000" rIns="90000" bIns="45000" anchor="t">
            <a:spAutoFit/>
          </a:bodyPr>
          <a:lstStyle/>
          <a:p>
            <a:pPr algn="ctr"/>
            <a:r>
              <a:rPr lang="en-US" sz="1200" b="1" u="none" strike="noStrike" dirty="0">
                <a:solidFill>
                  <a:srgbClr val="000000"/>
                </a:solidFill>
                <a:effectLst/>
                <a:uFillTx/>
                <a:latin typeface="Arial"/>
              </a:rPr>
              <a:t>Matching encoded representations</a:t>
            </a:r>
            <a:endParaRPr lang="en-US" sz="1200" b="0" u="none" strike="noStrike" dirty="0">
              <a:solidFill>
                <a:srgbClr val="000000"/>
              </a:solidFill>
              <a:effectLst/>
              <a:uFillTx/>
              <a:latin typeface="Arial"/>
            </a:endParaRPr>
          </a:p>
        </p:txBody>
      </p:sp>
      <p:sp>
        <p:nvSpPr>
          <p:cNvPr id="86" name="Oval 85">
            <a:extLst>
              <a:ext uri="{FF2B5EF4-FFF2-40B4-BE49-F238E27FC236}">
                <a16:creationId xmlns:a16="http://schemas.microsoft.com/office/drawing/2014/main" id="{17516F96-21BC-C762-202D-384DA472870E}"/>
              </a:ext>
            </a:extLst>
          </p:cNvPr>
          <p:cNvSpPr/>
          <p:nvPr/>
        </p:nvSpPr>
        <p:spPr>
          <a:xfrm>
            <a:off x="3763434" y="952017"/>
            <a:ext cx="228600" cy="222979"/>
          </a:xfrm>
          <a:prstGeom prst="ellipse">
            <a:avLst/>
          </a:prstGeom>
          <a:solidFill>
            <a:srgbClr val="000000"/>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FFFFFF"/>
              </a:solidFill>
              <a:effectLst/>
              <a:uFillTx/>
              <a:latin typeface="Arial"/>
            </a:endParaRPr>
          </a:p>
        </p:txBody>
      </p:sp>
      <p:sp>
        <p:nvSpPr>
          <p:cNvPr id="87" name="TextBox 86">
            <a:extLst>
              <a:ext uri="{FF2B5EF4-FFF2-40B4-BE49-F238E27FC236}">
                <a16:creationId xmlns:a16="http://schemas.microsoft.com/office/drawing/2014/main" id="{15265DD0-5BC2-398A-23CE-AD4721587E5D}"/>
              </a:ext>
            </a:extLst>
          </p:cNvPr>
          <p:cNvSpPr txBox="1"/>
          <p:nvPr/>
        </p:nvSpPr>
        <p:spPr>
          <a:xfrm>
            <a:off x="3778734" y="925467"/>
            <a:ext cx="114480" cy="244767"/>
          </a:xfrm>
          <a:prstGeom prst="rect">
            <a:avLst/>
          </a:prstGeom>
          <a:noFill/>
          <a:ln w="0">
            <a:noFill/>
          </a:ln>
        </p:spPr>
        <p:txBody>
          <a:bodyPr lIns="90000" tIns="45000" rIns="90000" bIns="45000" anchor="t">
            <a:spAutoFit/>
          </a:bodyPr>
          <a:lstStyle/>
          <a:p>
            <a:r>
              <a:rPr lang="en-US" sz="1000" dirty="0">
                <a:solidFill>
                  <a:srgbClr val="FFFFFF"/>
                </a:solidFill>
                <a:latin typeface="Arial"/>
              </a:rPr>
              <a:t>3</a:t>
            </a:r>
            <a:endParaRPr lang="en-US" sz="1000" b="0" u="none" strike="noStrike" dirty="0">
              <a:solidFill>
                <a:srgbClr val="000000"/>
              </a:solidFill>
              <a:effectLst/>
              <a:uFillTx/>
              <a:latin typeface="Arial"/>
            </a:endParaRPr>
          </a:p>
        </p:txBody>
      </p:sp>
      <p:sp>
        <p:nvSpPr>
          <p:cNvPr id="88" name="Striped Right Arrow 145">
            <a:extLst>
              <a:ext uri="{FF2B5EF4-FFF2-40B4-BE49-F238E27FC236}">
                <a16:creationId xmlns:a16="http://schemas.microsoft.com/office/drawing/2014/main" id="{645CFA21-BE44-F566-6A5A-CB516EE24940}"/>
              </a:ext>
            </a:extLst>
          </p:cNvPr>
          <p:cNvSpPr/>
          <p:nvPr/>
        </p:nvSpPr>
        <p:spPr>
          <a:xfrm rot="20769071">
            <a:off x="1912660" y="3366980"/>
            <a:ext cx="2190461" cy="215615"/>
          </a:xfrm>
          <a:prstGeom prst="stripedRightArrow">
            <a:avLst>
              <a:gd name="adj1" fmla="val 42474"/>
              <a:gd name="adj2" fmla="val 96057"/>
            </a:avLst>
          </a:prstGeom>
          <a:solidFill>
            <a:srgbClr val="C00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28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p:txBody>
      </p:sp>
      <p:sp>
        <p:nvSpPr>
          <p:cNvPr id="89" name="Striped Right Arrow 145">
            <a:extLst>
              <a:ext uri="{FF2B5EF4-FFF2-40B4-BE49-F238E27FC236}">
                <a16:creationId xmlns:a16="http://schemas.microsoft.com/office/drawing/2014/main" id="{B719C3E1-1C5D-E12E-0444-3E07E2E8CF7B}"/>
              </a:ext>
            </a:extLst>
          </p:cNvPr>
          <p:cNvSpPr/>
          <p:nvPr/>
        </p:nvSpPr>
        <p:spPr>
          <a:xfrm rot="840000">
            <a:off x="5016250" y="3375713"/>
            <a:ext cx="2190461" cy="215615"/>
          </a:xfrm>
          <a:prstGeom prst="stripedRightArrow">
            <a:avLst>
              <a:gd name="adj1" fmla="val 42474"/>
              <a:gd name="adj2" fmla="val 96057"/>
            </a:avLst>
          </a:prstGeom>
          <a:solidFill>
            <a:srgbClr val="C00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28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p:txBody>
      </p:sp>
      <p:pic>
        <p:nvPicPr>
          <p:cNvPr id="91" name="Picture 90" descr="A video game screen with a cartoon character&#10;&#10;AI-generated content may be incorrect.">
            <a:extLst>
              <a:ext uri="{FF2B5EF4-FFF2-40B4-BE49-F238E27FC236}">
                <a16:creationId xmlns:a16="http://schemas.microsoft.com/office/drawing/2014/main" id="{40095F81-8F00-4028-F94C-9A0902DA0E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6981" y="4455170"/>
            <a:ext cx="1545182" cy="1361859"/>
          </a:xfrm>
          <a:prstGeom prst="rect">
            <a:avLst/>
          </a:prstGeom>
        </p:spPr>
      </p:pic>
      <p:pic>
        <p:nvPicPr>
          <p:cNvPr id="93" name="Picture 92" descr="A logo of a gold object with a black background&#10;&#10;AI-generated content may be incorrect.">
            <a:extLst>
              <a:ext uri="{FF2B5EF4-FFF2-40B4-BE49-F238E27FC236}">
                <a16:creationId xmlns:a16="http://schemas.microsoft.com/office/drawing/2014/main" id="{BF49B13A-45C2-A2AB-936C-28FA47D0DF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06632" y="4265487"/>
            <a:ext cx="387254" cy="387254"/>
          </a:xfrm>
          <a:prstGeom prst="rect">
            <a:avLst/>
          </a:prstGeom>
        </p:spPr>
      </p:pic>
      <p:pic>
        <p:nvPicPr>
          <p:cNvPr id="97" name="Graphic 96">
            <a:extLst>
              <a:ext uri="{FF2B5EF4-FFF2-40B4-BE49-F238E27FC236}">
                <a16:creationId xmlns:a16="http://schemas.microsoft.com/office/drawing/2014/main" id="{D66C1810-70C1-B15F-541C-A9E15A43736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86492" y="3947521"/>
            <a:ext cx="480250" cy="480250"/>
          </a:xfrm>
          <a:prstGeom prst="rect">
            <a:avLst/>
          </a:prstGeom>
        </p:spPr>
      </p:pic>
      <p:pic>
        <p:nvPicPr>
          <p:cNvPr id="99" name="Graphic 98">
            <a:extLst>
              <a:ext uri="{FF2B5EF4-FFF2-40B4-BE49-F238E27FC236}">
                <a16:creationId xmlns:a16="http://schemas.microsoft.com/office/drawing/2014/main" id="{D6AEA92C-D8E5-1DFE-26BE-6BE574C3B2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19306" y="3389842"/>
            <a:ext cx="480250" cy="480250"/>
          </a:xfrm>
          <a:prstGeom prst="rect">
            <a:avLst/>
          </a:prstGeom>
        </p:spPr>
      </p:pic>
      <p:pic>
        <p:nvPicPr>
          <p:cNvPr id="98" name="Graphic 97">
            <a:extLst>
              <a:ext uri="{FF2B5EF4-FFF2-40B4-BE49-F238E27FC236}">
                <a16:creationId xmlns:a16="http://schemas.microsoft.com/office/drawing/2014/main" id="{223AF7EF-76B9-7DD7-2B01-83DE066F095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39660" y="3808994"/>
            <a:ext cx="357917" cy="357917"/>
          </a:xfrm>
          <a:prstGeom prst="rect">
            <a:avLst/>
          </a:prstGeom>
        </p:spPr>
      </p:pic>
      <p:sp>
        <p:nvSpPr>
          <p:cNvPr id="100" name="Oval 99">
            <a:extLst>
              <a:ext uri="{FF2B5EF4-FFF2-40B4-BE49-F238E27FC236}">
                <a16:creationId xmlns:a16="http://schemas.microsoft.com/office/drawing/2014/main" id="{3DC4BBFD-B95C-5667-ABA5-D8527583E474}"/>
              </a:ext>
            </a:extLst>
          </p:cNvPr>
          <p:cNvSpPr/>
          <p:nvPr/>
        </p:nvSpPr>
        <p:spPr>
          <a:xfrm>
            <a:off x="5600797" y="2073092"/>
            <a:ext cx="774119" cy="497856"/>
          </a:xfrm>
          <a:prstGeom prst="ellipse">
            <a:avLst/>
          </a:prstGeom>
          <a:noFill/>
          <a:ln w="25718">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en-US"/>
          </a:p>
        </p:txBody>
      </p:sp>
      <p:sp>
        <p:nvSpPr>
          <p:cNvPr id="101" name="Content Placeholder 2">
            <a:extLst>
              <a:ext uri="{FF2B5EF4-FFF2-40B4-BE49-F238E27FC236}">
                <a16:creationId xmlns:a16="http://schemas.microsoft.com/office/drawing/2014/main" id="{4A737AB3-1486-C0E0-7739-11194C3116B0}"/>
              </a:ext>
            </a:extLst>
          </p:cNvPr>
          <p:cNvSpPr txBox="1">
            <a:spLocks/>
          </p:cNvSpPr>
          <p:nvPr/>
        </p:nvSpPr>
        <p:spPr>
          <a:xfrm>
            <a:off x="3992034" y="3035506"/>
            <a:ext cx="1164164" cy="424732"/>
          </a:xfrm>
          <a:prstGeom prst="rect">
            <a:avLst/>
          </a:prstGeom>
        </p:spPr>
        <p:txBody>
          <a:bodyPr wrap="square">
            <a:spAutoFit/>
          </a:bodyPr>
          <a:lstStyle>
            <a:lvl1pPr marL="187200" indent="-187200" algn="l" defTabSz="914400" rtl="0" eaLnBrk="1" latinLnBrk="0" hangingPunct="1">
              <a:lnSpc>
                <a:spcPct val="90000"/>
              </a:lnSpc>
              <a:spcBef>
                <a:spcPts val="1000"/>
              </a:spcBef>
              <a:buClr>
                <a:schemeClr val="tx1"/>
              </a:buClr>
              <a:buFont typeface="Arial" panose="020B0604020202020204" pitchFamily="34" charset="0"/>
              <a:buChar char="•"/>
              <a:tabLst/>
              <a:defRPr sz="2800" kern="1200">
                <a:solidFill>
                  <a:schemeClr val="tx1"/>
                </a:solidFill>
                <a:latin typeface="Corbel" panose="020B0503020204020204" pitchFamily="34" charset="0"/>
                <a:ea typeface="+mn-ea"/>
                <a:cs typeface="+mn-cs"/>
              </a:defRPr>
            </a:lvl1pPr>
            <a:lvl2pPr marL="311150" indent="-187200" algn="l" defTabSz="914400" rtl="0" eaLnBrk="1" latinLnBrk="0" hangingPunct="1">
              <a:lnSpc>
                <a:spcPct val="90000"/>
              </a:lnSpc>
              <a:spcBef>
                <a:spcPts val="500"/>
              </a:spcBef>
              <a:buFont typeface="Cambria" panose="02040503050406030204" pitchFamily="18" charset="0"/>
              <a:buChar char="-"/>
              <a:tabLst/>
              <a:defRPr sz="2400" kern="1200">
                <a:solidFill>
                  <a:schemeClr val="tx1"/>
                </a:solidFill>
                <a:latin typeface="Corbel" panose="020B0503020204020204" pitchFamily="34" charset="0"/>
                <a:ea typeface="+mn-ea"/>
                <a:cs typeface="+mn-cs"/>
              </a:defRPr>
            </a:lvl2pPr>
            <a:lvl3pPr marL="533400" indent="-187200" algn="l" defTabSz="914400" rtl="0" eaLnBrk="1" latinLnBrk="0" hangingPunct="1">
              <a:lnSpc>
                <a:spcPct val="90000"/>
              </a:lnSpc>
              <a:spcBef>
                <a:spcPts val="500"/>
              </a:spcBef>
              <a:buClr>
                <a:schemeClr val="tx1"/>
              </a:buClr>
              <a:buFont typeface="Arial" panose="020B0604020202020204" pitchFamily="34" charset="0"/>
              <a:buChar char="•"/>
              <a:tabLst/>
              <a:defRPr sz="2400" kern="1200">
                <a:solidFill>
                  <a:schemeClr val="tx1"/>
                </a:solidFill>
                <a:latin typeface="Corbel" panose="020B0503020204020204" pitchFamily="34" charset="0"/>
                <a:ea typeface="+mn-ea"/>
                <a:cs typeface="+mn-cs"/>
              </a:defRPr>
            </a:lvl3pPr>
            <a:lvl4pPr marL="16002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4pPr>
            <a:lvl5pPr marL="20574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buClr>
              <a:buSzPct val="100000"/>
              <a:buNone/>
            </a:pPr>
            <a:r>
              <a:rPr lang="en-US" sz="2400" b="1" dirty="0">
                <a:solidFill>
                  <a:srgbClr val="C00000"/>
                </a:solidFill>
              </a:rPr>
              <a:t>Modify</a:t>
            </a:r>
            <a:endParaRPr lang="en-US" sz="2400" b="1" dirty="0"/>
          </a:p>
        </p:txBody>
      </p:sp>
      <p:sp>
        <p:nvSpPr>
          <p:cNvPr id="103" name="Cross 102">
            <a:extLst>
              <a:ext uri="{FF2B5EF4-FFF2-40B4-BE49-F238E27FC236}">
                <a16:creationId xmlns:a16="http://schemas.microsoft.com/office/drawing/2014/main" id="{AAAED564-F8D1-603E-3300-79B8E5368AAD}"/>
              </a:ext>
            </a:extLst>
          </p:cNvPr>
          <p:cNvSpPr>
            <a:spLocks noChangeAspect="1"/>
          </p:cNvSpPr>
          <p:nvPr/>
        </p:nvSpPr>
        <p:spPr>
          <a:xfrm rot="2683010">
            <a:off x="5797699" y="1621706"/>
            <a:ext cx="420308" cy="428174"/>
          </a:xfrm>
          <a:prstGeom prst="plus">
            <a:avLst>
              <a:gd name="adj" fmla="val 43665"/>
            </a:avLst>
          </a:prstGeom>
          <a:solidFill>
            <a:srgbClr val="E90404">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104" name="Cross 103">
            <a:extLst>
              <a:ext uri="{FF2B5EF4-FFF2-40B4-BE49-F238E27FC236}">
                <a16:creationId xmlns:a16="http://schemas.microsoft.com/office/drawing/2014/main" id="{5230F00E-1ED5-EEF6-FE3B-31775EC52D16}"/>
              </a:ext>
            </a:extLst>
          </p:cNvPr>
          <p:cNvSpPr>
            <a:spLocks noChangeAspect="1"/>
          </p:cNvSpPr>
          <p:nvPr/>
        </p:nvSpPr>
        <p:spPr>
          <a:xfrm rot="2683010">
            <a:off x="1530613" y="5284672"/>
            <a:ext cx="313577" cy="319446"/>
          </a:xfrm>
          <a:prstGeom prst="plus">
            <a:avLst>
              <a:gd name="adj" fmla="val 43665"/>
            </a:avLst>
          </a:prstGeom>
          <a:solidFill>
            <a:srgbClr val="E90404">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1149D708-0D9C-74FD-5B44-56C01A56AA8F}"/>
              </a:ext>
            </a:extLst>
          </p:cNvPr>
          <p:cNvSpPr/>
          <p:nvPr/>
        </p:nvSpPr>
        <p:spPr>
          <a:xfrm>
            <a:off x="2665678" y="1623991"/>
            <a:ext cx="774119" cy="497856"/>
          </a:xfrm>
          <a:prstGeom prst="ellipse">
            <a:avLst/>
          </a:prstGeom>
          <a:noFill/>
          <a:ln w="25718">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en-US"/>
          </a:p>
        </p:txBody>
      </p:sp>
      <p:sp>
        <p:nvSpPr>
          <p:cNvPr id="4" name="Oval 3">
            <a:extLst>
              <a:ext uri="{FF2B5EF4-FFF2-40B4-BE49-F238E27FC236}">
                <a16:creationId xmlns:a16="http://schemas.microsoft.com/office/drawing/2014/main" id="{70C08ABD-A0BE-562B-D78F-84DBDC77CFF0}"/>
              </a:ext>
            </a:extLst>
          </p:cNvPr>
          <p:cNvSpPr/>
          <p:nvPr/>
        </p:nvSpPr>
        <p:spPr>
          <a:xfrm>
            <a:off x="5610381" y="1584232"/>
            <a:ext cx="774119" cy="497856"/>
          </a:xfrm>
          <a:prstGeom prst="ellipse">
            <a:avLst/>
          </a:prstGeom>
          <a:noFill/>
          <a:ln w="25718">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en-US"/>
          </a:p>
        </p:txBody>
      </p:sp>
      <p:sp>
        <p:nvSpPr>
          <p:cNvPr id="5" name="Oval 4">
            <a:extLst>
              <a:ext uri="{FF2B5EF4-FFF2-40B4-BE49-F238E27FC236}">
                <a16:creationId xmlns:a16="http://schemas.microsoft.com/office/drawing/2014/main" id="{FC231CE2-0641-1C5E-F667-3C25CF873D35}"/>
              </a:ext>
            </a:extLst>
          </p:cNvPr>
          <p:cNvSpPr/>
          <p:nvPr/>
        </p:nvSpPr>
        <p:spPr>
          <a:xfrm>
            <a:off x="4565074" y="2064110"/>
            <a:ext cx="774119" cy="497856"/>
          </a:xfrm>
          <a:prstGeom prst="ellipse">
            <a:avLst/>
          </a:prstGeom>
          <a:noFill/>
          <a:ln w="25718">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en-US"/>
          </a:p>
        </p:txBody>
      </p:sp>
      <p:sp>
        <p:nvSpPr>
          <p:cNvPr id="6" name="Flowchart: Magnetic Disk 5">
            <a:extLst>
              <a:ext uri="{FF2B5EF4-FFF2-40B4-BE49-F238E27FC236}">
                <a16:creationId xmlns:a16="http://schemas.microsoft.com/office/drawing/2014/main" id="{163952D2-6286-D2C9-ABCC-1D0A72B279FC}"/>
              </a:ext>
            </a:extLst>
          </p:cNvPr>
          <p:cNvSpPr/>
          <p:nvPr/>
        </p:nvSpPr>
        <p:spPr>
          <a:xfrm>
            <a:off x="1123277" y="2186897"/>
            <a:ext cx="800280" cy="457200"/>
          </a:xfrm>
          <a:prstGeom prst="flowChartMagneticDisk">
            <a:avLst/>
          </a:prstGeom>
          <a:solidFill>
            <a:srgbClr val="FFFFFF"/>
          </a:solidFill>
          <a:ln w="18360">
            <a:solidFill>
              <a:srgbClr val="00000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400" b="0" u="none" strike="noStrike">
              <a:solidFill>
                <a:srgbClr val="000000"/>
              </a:solidFill>
              <a:effectLst/>
              <a:uFillTx/>
              <a:latin typeface="Arial"/>
            </a:endParaRPr>
          </a:p>
        </p:txBody>
      </p:sp>
      <p:sp>
        <p:nvSpPr>
          <p:cNvPr id="7" name="Flowchart: Magnetic Disk 6">
            <a:extLst>
              <a:ext uri="{FF2B5EF4-FFF2-40B4-BE49-F238E27FC236}">
                <a16:creationId xmlns:a16="http://schemas.microsoft.com/office/drawing/2014/main" id="{91551F2F-C096-5757-4549-D7C18DC5A1B0}"/>
              </a:ext>
            </a:extLst>
          </p:cNvPr>
          <p:cNvSpPr/>
          <p:nvPr/>
        </p:nvSpPr>
        <p:spPr>
          <a:xfrm>
            <a:off x="1123277" y="1872257"/>
            <a:ext cx="800280" cy="457200"/>
          </a:xfrm>
          <a:prstGeom prst="flowChartMagneticDisk">
            <a:avLst/>
          </a:prstGeom>
          <a:solidFill>
            <a:srgbClr val="FFFFFF"/>
          </a:solidFill>
          <a:ln w="18360">
            <a:solidFill>
              <a:srgbClr val="00000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400" b="0" u="none" strike="noStrike">
              <a:solidFill>
                <a:srgbClr val="000000"/>
              </a:solidFill>
              <a:effectLst/>
              <a:uFillTx/>
              <a:latin typeface="Arial"/>
            </a:endParaRPr>
          </a:p>
        </p:txBody>
      </p:sp>
      <p:sp>
        <p:nvSpPr>
          <p:cNvPr id="8" name="Flowchart: Magnetic Disk 7">
            <a:extLst>
              <a:ext uri="{FF2B5EF4-FFF2-40B4-BE49-F238E27FC236}">
                <a16:creationId xmlns:a16="http://schemas.microsoft.com/office/drawing/2014/main" id="{C52026E6-5BC9-F075-3C8A-07B2D3FE0A1C}"/>
              </a:ext>
            </a:extLst>
          </p:cNvPr>
          <p:cNvSpPr/>
          <p:nvPr/>
        </p:nvSpPr>
        <p:spPr>
          <a:xfrm>
            <a:off x="1123277" y="1555817"/>
            <a:ext cx="800280" cy="457200"/>
          </a:xfrm>
          <a:prstGeom prst="flowChartMagneticDisk">
            <a:avLst/>
          </a:prstGeom>
          <a:solidFill>
            <a:srgbClr val="FFFFFF"/>
          </a:solidFill>
          <a:ln w="18360">
            <a:solidFill>
              <a:srgbClr val="00000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400" b="0" u="none" strike="noStrike">
              <a:solidFill>
                <a:srgbClr val="000000"/>
              </a:solidFill>
              <a:effectLst/>
              <a:uFillTx/>
              <a:latin typeface="Arial"/>
            </a:endParaRPr>
          </a:p>
        </p:txBody>
      </p:sp>
      <p:sp>
        <p:nvSpPr>
          <p:cNvPr id="9" name="Flowchart: Magnetic Disk 8">
            <a:extLst>
              <a:ext uri="{FF2B5EF4-FFF2-40B4-BE49-F238E27FC236}">
                <a16:creationId xmlns:a16="http://schemas.microsoft.com/office/drawing/2014/main" id="{7D894C22-1807-6C8A-3B40-6A5DD23109D8}"/>
              </a:ext>
            </a:extLst>
          </p:cNvPr>
          <p:cNvSpPr/>
          <p:nvPr/>
        </p:nvSpPr>
        <p:spPr>
          <a:xfrm>
            <a:off x="1122917" y="1237577"/>
            <a:ext cx="800280" cy="457200"/>
          </a:xfrm>
          <a:prstGeom prst="flowChartMagneticDisk">
            <a:avLst/>
          </a:prstGeom>
          <a:solidFill>
            <a:srgbClr val="FFFFFF"/>
          </a:solidFill>
          <a:ln w="18360">
            <a:solidFill>
              <a:srgbClr val="00000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400" b="0" u="none" strike="noStrike">
              <a:solidFill>
                <a:srgbClr val="000000"/>
              </a:solidFill>
              <a:effectLst/>
              <a:uFillTx/>
              <a:latin typeface="Arial"/>
            </a:endParaRPr>
          </a:p>
        </p:txBody>
      </p:sp>
      <p:sp>
        <p:nvSpPr>
          <p:cNvPr id="10" name="TextBox 9">
            <a:extLst>
              <a:ext uri="{FF2B5EF4-FFF2-40B4-BE49-F238E27FC236}">
                <a16:creationId xmlns:a16="http://schemas.microsoft.com/office/drawing/2014/main" id="{F41D8324-1649-D90B-070F-0195C75BC00A}"/>
              </a:ext>
            </a:extLst>
          </p:cNvPr>
          <p:cNvSpPr txBox="1"/>
          <p:nvPr/>
        </p:nvSpPr>
        <p:spPr>
          <a:xfrm>
            <a:off x="1058117" y="2705657"/>
            <a:ext cx="900000" cy="602280"/>
          </a:xfrm>
          <a:prstGeom prst="rect">
            <a:avLst/>
          </a:prstGeom>
          <a:noFill/>
          <a:ln w="0">
            <a:noFill/>
          </a:ln>
        </p:spPr>
        <p:txBody>
          <a:bodyPr lIns="90000" tIns="45000" rIns="90000" bIns="45000" anchor="t">
            <a:spAutoFit/>
          </a:bodyPr>
          <a:lstStyle/>
          <a:p>
            <a:pPr algn="ctr"/>
            <a:r>
              <a:rPr lang="en-US" sz="1200" b="0" u="none" strike="noStrike" dirty="0">
                <a:solidFill>
                  <a:srgbClr val="000000"/>
                </a:solidFill>
                <a:effectLst/>
                <a:uFillTx/>
                <a:latin typeface="Arial"/>
              </a:rPr>
              <a:t>Input Reference</a:t>
            </a:r>
          </a:p>
        </p:txBody>
      </p:sp>
      <p:cxnSp>
        <p:nvCxnSpPr>
          <p:cNvPr id="11" name="Connector: Elbow 10">
            <a:extLst>
              <a:ext uri="{FF2B5EF4-FFF2-40B4-BE49-F238E27FC236}">
                <a16:creationId xmlns:a16="http://schemas.microsoft.com/office/drawing/2014/main" id="{8155E42A-BCCF-8B6A-6DAE-AF436EC010CB}"/>
              </a:ext>
            </a:extLst>
          </p:cNvPr>
          <p:cNvCxnSpPr>
            <a:cxnSpLocks/>
          </p:cNvCxnSpPr>
          <p:nvPr/>
        </p:nvCxnSpPr>
        <p:spPr>
          <a:xfrm rot="16200000" flipH="1">
            <a:off x="1575584" y="1337345"/>
            <a:ext cx="947081" cy="1051056"/>
          </a:xfrm>
          <a:prstGeom prst="bentConnector4">
            <a:avLst>
              <a:gd name="adj1" fmla="val -24137"/>
              <a:gd name="adj2" fmla="val 69027"/>
            </a:avLst>
          </a:prstGeom>
          <a:ln w="18360">
            <a:solidFill>
              <a:srgbClr val="000000"/>
            </a:solidFill>
            <a:prstDash val="lgDash"/>
            <a:round/>
            <a:tailEnd type="triangle" w="med" len="med"/>
          </a:ln>
        </p:spPr>
      </p:cxnSp>
      <p:sp>
        <p:nvSpPr>
          <p:cNvPr id="12" name="TextBox 11">
            <a:extLst>
              <a:ext uri="{FF2B5EF4-FFF2-40B4-BE49-F238E27FC236}">
                <a16:creationId xmlns:a16="http://schemas.microsoft.com/office/drawing/2014/main" id="{4A6146C0-1B9B-9C8B-FBED-1EB3C55C338B}"/>
              </a:ext>
            </a:extLst>
          </p:cNvPr>
          <p:cNvSpPr txBox="1"/>
          <p:nvPr/>
        </p:nvSpPr>
        <p:spPr>
          <a:xfrm>
            <a:off x="1515972" y="777916"/>
            <a:ext cx="763920" cy="346320"/>
          </a:xfrm>
          <a:prstGeom prst="rect">
            <a:avLst/>
          </a:prstGeom>
          <a:noFill/>
          <a:ln w="0">
            <a:noFill/>
          </a:ln>
        </p:spPr>
        <p:txBody>
          <a:bodyPr lIns="90000" tIns="45000" rIns="90000" bIns="45000" anchor="ctr">
            <a:spAutoFit/>
          </a:bodyPr>
          <a:lstStyle/>
          <a:p>
            <a:pPr algn="ctr"/>
            <a:r>
              <a:rPr lang="en-US" sz="1500" b="0" u="none" strike="noStrike">
                <a:solidFill>
                  <a:srgbClr val="000000"/>
                </a:solidFill>
                <a:effectLst/>
                <a:uFillTx/>
                <a:latin typeface="Arial"/>
              </a:rPr>
              <a:t>ACGT</a:t>
            </a:r>
          </a:p>
        </p:txBody>
      </p:sp>
      <p:pic>
        <p:nvPicPr>
          <p:cNvPr id="13" name="Picture 12">
            <a:extLst>
              <a:ext uri="{FF2B5EF4-FFF2-40B4-BE49-F238E27FC236}">
                <a16:creationId xmlns:a16="http://schemas.microsoft.com/office/drawing/2014/main" id="{E862591D-DC0A-A108-7479-014A5141062C}"/>
              </a:ext>
            </a:extLst>
          </p:cNvPr>
          <p:cNvPicPr/>
          <p:nvPr/>
        </p:nvPicPr>
        <p:blipFill>
          <a:blip r:embed="rId7"/>
          <a:stretch/>
        </p:blipFill>
        <p:spPr>
          <a:xfrm>
            <a:off x="7352194" y="2168246"/>
            <a:ext cx="633240" cy="402840"/>
          </a:xfrm>
          <a:prstGeom prst="rect">
            <a:avLst/>
          </a:prstGeom>
          <a:noFill/>
          <a:ln w="0">
            <a:noFill/>
          </a:ln>
        </p:spPr>
      </p:pic>
      <p:pic>
        <p:nvPicPr>
          <p:cNvPr id="14" name="Picture 13">
            <a:extLst>
              <a:ext uri="{FF2B5EF4-FFF2-40B4-BE49-F238E27FC236}">
                <a16:creationId xmlns:a16="http://schemas.microsoft.com/office/drawing/2014/main" id="{AA586CA3-F6F1-9845-2264-3BAAFC546FAB}"/>
              </a:ext>
            </a:extLst>
          </p:cNvPr>
          <p:cNvPicPr/>
          <p:nvPr/>
        </p:nvPicPr>
        <p:blipFill>
          <a:blip r:embed="rId8"/>
          <a:srcRect l="6237" r="37505"/>
          <a:stretch/>
        </p:blipFill>
        <p:spPr>
          <a:xfrm>
            <a:off x="6607714" y="1349606"/>
            <a:ext cx="799920" cy="228600"/>
          </a:xfrm>
          <a:prstGeom prst="rect">
            <a:avLst/>
          </a:prstGeom>
          <a:noFill/>
          <a:ln w="0">
            <a:noFill/>
          </a:ln>
        </p:spPr>
      </p:pic>
      <p:sp>
        <p:nvSpPr>
          <p:cNvPr id="15" name="Freeform: Shape 14">
            <a:extLst>
              <a:ext uri="{FF2B5EF4-FFF2-40B4-BE49-F238E27FC236}">
                <a16:creationId xmlns:a16="http://schemas.microsoft.com/office/drawing/2014/main" id="{32D570DD-03B3-9D38-8E1E-0CDC3E3F8EF3}"/>
              </a:ext>
            </a:extLst>
          </p:cNvPr>
          <p:cNvSpPr/>
          <p:nvPr/>
        </p:nvSpPr>
        <p:spPr>
          <a:xfrm>
            <a:off x="6444274" y="1637606"/>
            <a:ext cx="914400" cy="685800"/>
          </a:xfrm>
          <a:custGeom>
            <a:avLst/>
            <a:gdLst/>
            <a:ahLst/>
            <a:cxnLst/>
            <a:rect l="0" t="0" r="r" b="b"/>
            <a:pathLst>
              <a:path w="2540" h="1905" fill="none">
                <a:moveTo>
                  <a:pt x="0" y="1905"/>
                </a:moveTo>
                <a:lnTo>
                  <a:pt x="635" y="1905"/>
                </a:lnTo>
                <a:lnTo>
                  <a:pt x="635" y="0"/>
                </a:lnTo>
                <a:lnTo>
                  <a:pt x="2540" y="0"/>
                </a:lnTo>
                <a:lnTo>
                  <a:pt x="2540" y="1587"/>
                </a:lnTo>
              </a:path>
            </a:pathLst>
          </a:custGeom>
          <a:ln w="18360">
            <a:solidFill>
              <a:srgbClr val="000000"/>
            </a:solidFill>
            <a:prstDash val="lgDash"/>
            <a:round/>
            <a:headEnd type="triangle" w="med" len="med"/>
          </a:ln>
        </p:spPr>
        <p:txBody>
          <a:bodyPr lIns="99000" tIns="54000" rIns="99000" bIns="54000" anchor="ctr">
            <a:noAutofit/>
          </a:bodyPr>
          <a:lstStyle/>
          <a:p>
            <a:endParaRPr lang="en-US" sz="1800" b="0" u="none" strike="noStrike" dirty="0">
              <a:solidFill>
                <a:srgbClr val="000000"/>
              </a:solidFill>
              <a:effectLst/>
              <a:uFillTx/>
              <a:latin typeface="Arial"/>
            </a:endParaRPr>
          </a:p>
        </p:txBody>
      </p:sp>
      <p:sp>
        <p:nvSpPr>
          <p:cNvPr id="16" name="TextBox 15">
            <a:extLst>
              <a:ext uri="{FF2B5EF4-FFF2-40B4-BE49-F238E27FC236}">
                <a16:creationId xmlns:a16="http://schemas.microsoft.com/office/drawing/2014/main" id="{EF17F6A5-42DF-095A-CDA7-B6500AC88350}"/>
              </a:ext>
            </a:extLst>
          </p:cNvPr>
          <p:cNvSpPr txBox="1"/>
          <p:nvPr/>
        </p:nvSpPr>
        <p:spPr>
          <a:xfrm>
            <a:off x="6455014" y="876858"/>
            <a:ext cx="1121040" cy="431640"/>
          </a:xfrm>
          <a:prstGeom prst="rect">
            <a:avLst/>
          </a:prstGeom>
          <a:noFill/>
          <a:ln w="0">
            <a:noFill/>
          </a:ln>
        </p:spPr>
        <p:txBody>
          <a:bodyPr lIns="90000" tIns="45000" rIns="90000" bIns="45000" anchor="t">
            <a:spAutoFit/>
          </a:bodyPr>
          <a:lstStyle/>
          <a:p>
            <a:pPr algn="ctr"/>
            <a:r>
              <a:rPr lang="en-US" sz="1200" b="0" u="none" strike="noStrike" dirty="0">
                <a:solidFill>
                  <a:srgbClr val="000000"/>
                </a:solidFill>
                <a:effectLst/>
                <a:uFillTx/>
                <a:latin typeface="Arial"/>
              </a:rPr>
              <a:t>Input</a:t>
            </a:r>
            <a:br>
              <a:rPr sz="1200" dirty="0"/>
            </a:br>
            <a:r>
              <a:rPr lang="en-US" sz="1200" b="0" u="none" strike="noStrike" dirty="0">
                <a:solidFill>
                  <a:srgbClr val="000000"/>
                </a:solidFill>
                <a:effectLst/>
                <a:uFillTx/>
                <a:latin typeface="Arial"/>
              </a:rPr>
              <a:t>Raw Signals</a:t>
            </a:r>
          </a:p>
        </p:txBody>
      </p:sp>
    </p:spTree>
    <p:extLst>
      <p:ext uri="{BB962C8B-B14F-4D97-AF65-F5344CB8AC3E}">
        <p14:creationId xmlns:p14="http://schemas.microsoft.com/office/powerpoint/2010/main" val="218617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1">
                                            <p:txEl>
                                              <p:pRg st="0" end="0"/>
                                            </p:txEl>
                                          </p:spTgt>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5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3"/>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4"/>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88"/>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01"/>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104"/>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03"/>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91"/>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97"/>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00"/>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98"/>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99"/>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89"/>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29"/>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55"/>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56"/>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57"/>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58"/>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60"/>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61"/>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62"/>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63"/>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93"/>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13"/>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14"/>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2" grpId="0"/>
      <p:bldP spid="46" grpId="0" animBg="1"/>
      <p:bldP spid="47" grpId="0"/>
      <p:bldP spid="48" grpId="0"/>
      <p:bldP spid="49" grpId="0" animBg="1"/>
      <p:bldP spid="50" grpId="0"/>
      <p:bldP spid="51" grpId="0" build="allAtOnce"/>
      <p:bldP spid="52" grpId="0" animBg="1"/>
      <p:bldP spid="53" grpId="0"/>
      <p:bldP spid="54" grpId="0"/>
      <p:bldP spid="55" grpId="0" animBg="1"/>
      <p:bldP spid="56" grpId="0"/>
      <p:bldP spid="57" grpId="0"/>
      <p:bldP spid="58" grpId="0" animBg="1"/>
      <p:bldP spid="59" grpId="0"/>
      <p:bldP spid="60" grpId="0"/>
      <p:bldP spid="61" grpId="0" animBg="1"/>
      <p:bldP spid="62" grpId="0"/>
      <p:bldP spid="63" grpId="0"/>
      <p:bldP spid="64" grpId="0" animBg="1"/>
      <p:bldP spid="65" grpId="0"/>
      <p:bldP spid="66" grpId="0"/>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p:bldP spid="83" grpId="0" animBg="1"/>
      <p:bldP spid="84" grpId="0"/>
      <p:bldP spid="85" grpId="0"/>
      <p:bldP spid="86" grpId="0" animBg="1"/>
      <p:bldP spid="87" grpId="0"/>
      <p:bldP spid="88" grpId="0" animBg="1"/>
      <p:bldP spid="89" grpId="0" animBg="1"/>
      <p:bldP spid="100" grpId="0" animBg="1"/>
      <p:bldP spid="101" grpId="0"/>
      <p:bldP spid="103" grpId="0" animBg="1"/>
      <p:bldP spid="104" grpId="0" animBg="1"/>
      <p:bldP spid="3" grpId="0" animBg="1"/>
      <p:bldP spid="4" grpId="0" animBg="1"/>
      <p:bldP spid="5" grpId="0" animBg="1"/>
      <p:bldP spid="6" grpId="0" animBg="1"/>
      <p:bldP spid="7" grpId="0" animBg="1"/>
      <p:bldP spid="8" grpId="0" animBg="1"/>
      <p:bldP spid="9" grpId="0" animBg="1"/>
      <p:bldP spid="10" grpId="0"/>
      <p:bldP spid="12" grpId="0"/>
      <p:bldP spid="15" grpId="0" animBg="1"/>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6A9E0-40D1-6241-A677-51EB07274D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FF3165-0F69-121F-F469-32A8D1DA7293}"/>
              </a:ext>
            </a:extLst>
          </p:cNvPr>
          <p:cNvSpPr>
            <a:spLocks noGrp="1"/>
          </p:cNvSpPr>
          <p:nvPr>
            <p:ph type="title"/>
          </p:nvPr>
        </p:nvSpPr>
        <p:spPr/>
        <p:txBody>
          <a:bodyPr/>
          <a:lstStyle/>
          <a:p>
            <a:r>
              <a:rPr lang="en-US" dirty="0" err="1"/>
              <a:t>RawBench</a:t>
            </a:r>
            <a:r>
              <a:rPr lang="en-US" dirty="0"/>
              <a:t> Datasets</a:t>
            </a:r>
            <a:endParaRPr lang="en-CH" dirty="0"/>
          </a:p>
        </p:txBody>
      </p:sp>
      <p:sp>
        <p:nvSpPr>
          <p:cNvPr id="3" name="Content Placeholder 2">
            <a:extLst>
              <a:ext uri="{FF2B5EF4-FFF2-40B4-BE49-F238E27FC236}">
                <a16:creationId xmlns:a16="http://schemas.microsoft.com/office/drawing/2014/main" id="{466F1ED2-C05B-8968-3B89-28915A269857}"/>
              </a:ext>
            </a:extLst>
          </p:cNvPr>
          <p:cNvSpPr>
            <a:spLocks noGrp="1"/>
          </p:cNvSpPr>
          <p:nvPr>
            <p:ph idx="1"/>
          </p:nvPr>
        </p:nvSpPr>
        <p:spPr>
          <a:xfrm>
            <a:off x="119922" y="1021852"/>
            <a:ext cx="8867700" cy="1200329"/>
          </a:xfrm>
        </p:spPr>
        <p:txBody>
          <a:bodyPr>
            <a:spAutoFit/>
          </a:bodyPr>
          <a:lstStyle/>
          <a:p>
            <a:pPr marL="0" indent="0">
              <a:lnSpc>
                <a:spcPct val="100000"/>
              </a:lnSpc>
              <a:spcBef>
                <a:spcPts val="0"/>
              </a:spcBef>
              <a:spcAft>
                <a:spcPts val="1000"/>
              </a:spcAft>
              <a:buNone/>
            </a:pPr>
            <a:r>
              <a:rPr lang="en-GB" sz="2400" b="1" dirty="0">
                <a:solidFill>
                  <a:srgbClr val="06436E"/>
                </a:solidFill>
              </a:rPr>
              <a:t>Insight: </a:t>
            </a:r>
            <a:r>
              <a:rPr lang="en-GB" sz="2400" dirty="0"/>
              <a:t>Datasets from different chemistries and genomic complexities is a </a:t>
            </a:r>
            <a:r>
              <a:rPr lang="en-GB" sz="2400" dirty="0">
                <a:solidFill>
                  <a:schemeClr val="accent1">
                    <a:lumMod val="75000"/>
                  </a:schemeClr>
                </a:solidFill>
              </a:rPr>
              <a:t>prerequisite</a:t>
            </a:r>
            <a:r>
              <a:rPr lang="en-GB" sz="2400" dirty="0"/>
              <a:t> for </a:t>
            </a:r>
            <a:r>
              <a:rPr lang="en-GB" sz="2400" dirty="0">
                <a:solidFill>
                  <a:schemeClr val="accent6">
                    <a:lumMod val="75000"/>
                  </a:schemeClr>
                </a:solidFill>
              </a:rPr>
              <a:t>comprehensive </a:t>
            </a:r>
            <a:r>
              <a:rPr lang="en-GB" sz="2400" dirty="0"/>
              <a:t>and </a:t>
            </a:r>
            <a:r>
              <a:rPr lang="en-GB" sz="2400" dirty="0">
                <a:solidFill>
                  <a:schemeClr val="accent4">
                    <a:lumMod val="75000"/>
                  </a:schemeClr>
                </a:solidFill>
              </a:rPr>
              <a:t>future-proof</a:t>
            </a:r>
            <a:r>
              <a:rPr lang="en-GB" sz="2400" dirty="0"/>
              <a:t> analysis. </a:t>
            </a:r>
            <a:endParaRPr lang="en-CH" dirty="0"/>
          </a:p>
        </p:txBody>
      </p:sp>
      <p:pic>
        <p:nvPicPr>
          <p:cNvPr id="14" name="Graphic 13">
            <a:extLst>
              <a:ext uri="{FF2B5EF4-FFF2-40B4-BE49-F238E27FC236}">
                <a16:creationId xmlns:a16="http://schemas.microsoft.com/office/drawing/2014/main" id="{88B2D8FC-A7C5-4865-14F1-041F8D9E60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4714" y="2342627"/>
            <a:ext cx="7718115" cy="2172746"/>
          </a:xfrm>
          <a:prstGeom prst="rect">
            <a:avLst/>
          </a:prstGeom>
        </p:spPr>
      </p:pic>
      <p:sp>
        <p:nvSpPr>
          <p:cNvPr id="15" name="Striped Right Arrow 145">
            <a:extLst>
              <a:ext uri="{FF2B5EF4-FFF2-40B4-BE49-F238E27FC236}">
                <a16:creationId xmlns:a16="http://schemas.microsoft.com/office/drawing/2014/main" id="{CCFAD505-D132-8C71-D8E8-F4BAB8F889A3}"/>
              </a:ext>
            </a:extLst>
          </p:cNvPr>
          <p:cNvSpPr/>
          <p:nvPr/>
        </p:nvSpPr>
        <p:spPr>
          <a:xfrm rot="16200000">
            <a:off x="3252194" y="4815030"/>
            <a:ext cx="772017" cy="215615"/>
          </a:xfrm>
          <a:prstGeom prst="stripedRightArrow">
            <a:avLst>
              <a:gd name="adj1" fmla="val 42474"/>
              <a:gd name="adj2" fmla="val 96057"/>
            </a:avLst>
          </a:prstGeom>
          <a:solidFill>
            <a:srgbClr val="C00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28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p:txBody>
      </p:sp>
      <p:sp>
        <p:nvSpPr>
          <p:cNvPr id="16" name="Striped Right Arrow 145">
            <a:extLst>
              <a:ext uri="{FF2B5EF4-FFF2-40B4-BE49-F238E27FC236}">
                <a16:creationId xmlns:a16="http://schemas.microsoft.com/office/drawing/2014/main" id="{883B0104-B288-2486-DBC8-44B51EFCBCBF}"/>
              </a:ext>
            </a:extLst>
          </p:cNvPr>
          <p:cNvSpPr/>
          <p:nvPr/>
        </p:nvSpPr>
        <p:spPr>
          <a:xfrm rot="16200000">
            <a:off x="5339926" y="4815030"/>
            <a:ext cx="772017" cy="215615"/>
          </a:xfrm>
          <a:prstGeom prst="stripedRightArrow">
            <a:avLst>
              <a:gd name="adj1" fmla="val 42474"/>
              <a:gd name="adj2" fmla="val 96057"/>
            </a:avLst>
          </a:prstGeom>
          <a:solidFill>
            <a:srgbClr val="C00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28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p:txBody>
      </p:sp>
      <p:sp>
        <p:nvSpPr>
          <p:cNvPr id="17" name="Striped Right Arrow 145">
            <a:extLst>
              <a:ext uri="{FF2B5EF4-FFF2-40B4-BE49-F238E27FC236}">
                <a16:creationId xmlns:a16="http://schemas.microsoft.com/office/drawing/2014/main" id="{E6569BD0-8528-6D28-08FE-E45D33CC542A}"/>
              </a:ext>
            </a:extLst>
          </p:cNvPr>
          <p:cNvSpPr/>
          <p:nvPr/>
        </p:nvSpPr>
        <p:spPr>
          <a:xfrm rot="16200000">
            <a:off x="7319850" y="4815030"/>
            <a:ext cx="772017" cy="215615"/>
          </a:xfrm>
          <a:prstGeom prst="stripedRightArrow">
            <a:avLst>
              <a:gd name="adj1" fmla="val 42474"/>
              <a:gd name="adj2" fmla="val 96057"/>
            </a:avLst>
          </a:prstGeom>
          <a:solidFill>
            <a:srgbClr val="C00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28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p:txBody>
      </p:sp>
      <p:sp>
        <p:nvSpPr>
          <p:cNvPr id="18" name="Content Placeholder 2">
            <a:extLst>
              <a:ext uri="{FF2B5EF4-FFF2-40B4-BE49-F238E27FC236}">
                <a16:creationId xmlns:a16="http://schemas.microsoft.com/office/drawing/2014/main" id="{2F5F53AD-4D47-2202-1688-C007231F4856}"/>
              </a:ext>
            </a:extLst>
          </p:cNvPr>
          <p:cNvSpPr txBox="1">
            <a:spLocks/>
          </p:cNvSpPr>
          <p:nvPr/>
        </p:nvSpPr>
        <p:spPr>
          <a:xfrm>
            <a:off x="119922" y="5457583"/>
            <a:ext cx="8798061" cy="757130"/>
          </a:xfrm>
          <a:prstGeom prst="rect">
            <a:avLst/>
          </a:prstGeom>
        </p:spPr>
        <p:txBody>
          <a:bodyPr>
            <a:spAutoFit/>
          </a:bodyPr>
          <a:lstStyle>
            <a:lvl1pPr marL="187200" indent="-187200" algn="l" defTabSz="914400" rtl="0" eaLnBrk="1" latinLnBrk="0" hangingPunct="1">
              <a:lnSpc>
                <a:spcPct val="90000"/>
              </a:lnSpc>
              <a:spcBef>
                <a:spcPts val="1000"/>
              </a:spcBef>
              <a:buClr>
                <a:schemeClr val="tx1"/>
              </a:buClr>
              <a:buFont typeface="Arial" panose="020B0604020202020204" pitchFamily="34" charset="0"/>
              <a:buChar char="•"/>
              <a:tabLst/>
              <a:defRPr sz="2800" kern="1200">
                <a:solidFill>
                  <a:schemeClr val="tx1"/>
                </a:solidFill>
                <a:latin typeface="Corbel" panose="020B0503020204020204" pitchFamily="34" charset="0"/>
                <a:ea typeface="+mn-ea"/>
                <a:cs typeface="+mn-cs"/>
              </a:defRPr>
            </a:lvl1pPr>
            <a:lvl2pPr marL="311150" indent="-187200" algn="l" defTabSz="914400" rtl="0" eaLnBrk="1" latinLnBrk="0" hangingPunct="1">
              <a:lnSpc>
                <a:spcPct val="90000"/>
              </a:lnSpc>
              <a:spcBef>
                <a:spcPts val="500"/>
              </a:spcBef>
              <a:buFont typeface="Cambria" panose="02040503050406030204" pitchFamily="18" charset="0"/>
              <a:buChar char="-"/>
              <a:tabLst/>
              <a:defRPr sz="2400" kern="1200">
                <a:solidFill>
                  <a:schemeClr val="tx1"/>
                </a:solidFill>
                <a:latin typeface="Corbel" panose="020B0503020204020204" pitchFamily="34" charset="0"/>
                <a:ea typeface="+mn-ea"/>
                <a:cs typeface="+mn-cs"/>
              </a:defRPr>
            </a:lvl2pPr>
            <a:lvl3pPr marL="533400" indent="-187200" algn="l" defTabSz="914400" rtl="0" eaLnBrk="1" latinLnBrk="0" hangingPunct="1">
              <a:lnSpc>
                <a:spcPct val="90000"/>
              </a:lnSpc>
              <a:spcBef>
                <a:spcPts val="500"/>
              </a:spcBef>
              <a:buClr>
                <a:schemeClr val="tx1"/>
              </a:buClr>
              <a:buFont typeface="Arial" panose="020B0604020202020204" pitchFamily="34" charset="0"/>
              <a:buChar char="•"/>
              <a:tabLst/>
              <a:defRPr sz="2400" kern="1200">
                <a:solidFill>
                  <a:schemeClr val="tx1"/>
                </a:solidFill>
                <a:latin typeface="Corbel" panose="020B0503020204020204" pitchFamily="34" charset="0"/>
                <a:ea typeface="+mn-ea"/>
                <a:cs typeface="+mn-cs"/>
              </a:defRPr>
            </a:lvl3pPr>
            <a:lvl4pPr marL="16002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4pPr>
            <a:lvl5pPr marL="20574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These are all real datasets. We intend to release simulated data for new downstream tasks.</a:t>
            </a:r>
          </a:p>
        </p:txBody>
      </p:sp>
    </p:spTree>
    <p:extLst>
      <p:ext uri="{BB962C8B-B14F-4D97-AF65-F5344CB8AC3E}">
        <p14:creationId xmlns:p14="http://schemas.microsoft.com/office/powerpoint/2010/main" val="374080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5" grpId="0" animBg="1"/>
      <p:bldP spid="16" grpId="0" animBg="1"/>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FC9E7-3EDB-134F-91E4-1B158D8D1B41}"/>
              </a:ext>
            </a:extLst>
          </p:cNvPr>
          <p:cNvSpPr>
            <a:spLocks noGrp="1"/>
          </p:cNvSpPr>
          <p:nvPr>
            <p:ph type="title"/>
          </p:nvPr>
        </p:nvSpPr>
        <p:spPr/>
        <p:txBody>
          <a:bodyPr/>
          <a:lstStyle/>
          <a:p>
            <a:r>
              <a:rPr lang="en-CH" dirty="0"/>
              <a:t>Outline</a:t>
            </a:r>
          </a:p>
        </p:txBody>
      </p:sp>
      <p:sp>
        <p:nvSpPr>
          <p:cNvPr id="4" name="Rectangle 3">
            <a:extLst>
              <a:ext uri="{FF2B5EF4-FFF2-40B4-BE49-F238E27FC236}">
                <a16:creationId xmlns:a16="http://schemas.microsoft.com/office/drawing/2014/main" id="{A5BDA1B8-DB18-F347-A711-52ECB8296632}"/>
              </a:ext>
            </a:extLst>
          </p:cNvPr>
          <p:cNvSpPr/>
          <p:nvPr/>
        </p:nvSpPr>
        <p:spPr>
          <a:xfrm>
            <a:off x="259022" y="5446779"/>
            <a:ext cx="8672264" cy="87633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orbel" panose="020B0503020204020204" pitchFamily="34" charset="0"/>
              </a:rPr>
              <a:t>Conclusion</a:t>
            </a:r>
          </a:p>
        </p:txBody>
      </p:sp>
      <p:sp>
        <p:nvSpPr>
          <p:cNvPr id="5" name="Rectangle 4">
            <a:extLst>
              <a:ext uri="{FF2B5EF4-FFF2-40B4-BE49-F238E27FC236}">
                <a16:creationId xmlns:a16="http://schemas.microsoft.com/office/drawing/2014/main" id="{E4F04CFA-6017-8148-AF5C-88BA5A81EF96}"/>
              </a:ext>
            </a:extLst>
          </p:cNvPr>
          <p:cNvSpPr/>
          <p:nvPr/>
        </p:nvSpPr>
        <p:spPr>
          <a:xfrm>
            <a:off x="259022" y="1069361"/>
            <a:ext cx="8672264" cy="876337"/>
          </a:xfrm>
          <a:prstGeom prst="rect">
            <a:avLst/>
          </a:prstGeom>
          <a:solidFill>
            <a:srgbClr val="064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orbel" panose="020B0503020204020204" pitchFamily="34" charset="0"/>
              </a:rPr>
              <a:t>Background</a:t>
            </a:r>
          </a:p>
        </p:txBody>
      </p:sp>
      <p:sp>
        <p:nvSpPr>
          <p:cNvPr id="6" name="Rectangle 5">
            <a:extLst>
              <a:ext uri="{FF2B5EF4-FFF2-40B4-BE49-F238E27FC236}">
                <a16:creationId xmlns:a16="http://schemas.microsoft.com/office/drawing/2014/main" id="{C6833B53-20BA-2F49-8150-8A4307160C96}"/>
              </a:ext>
            </a:extLst>
          </p:cNvPr>
          <p:cNvSpPr/>
          <p:nvPr/>
        </p:nvSpPr>
        <p:spPr>
          <a:xfrm>
            <a:off x="259022" y="2163716"/>
            <a:ext cx="8672264" cy="87633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orbel" panose="020B0503020204020204" pitchFamily="34" charset="0"/>
              </a:rPr>
              <a:t>Motivation and Goal</a:t>
            </a:r>
          </a:p>
        </p:txBody>
      </p:sp>
      <p:sp>
        <p:nvSpPr>
          <p:cNvPr id="7" name="Rectangle 6">
            <a:extLst>
              <a:ext uri="{FF2B5EF4-FFF2-40B4-BE49-F238E27FC236}">
                <a16:creationId xmlns:a16="http://schemas.microsoft.com/office/drawing/2014/main" id="{03A44881-06D2-2047-A23F-E55626F01184}"/>
              </a:ext>
            </a:extLst>
          </p:cNvPr>
          <p:cNvSpPr/>
          <p:nvPr/>
        </p:nvSpPr>
        <p:spPr>
          <a:xfrm>
            <a:off x="259022" y="3258071"/>
            <a:ext cx="8672264" cy="87633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latin typeface="Corbel" panose="020B0503020204020204" pitchFamily="34" charset="0"/>
              </a:rPr>
              <a:t>RawBench</a:t>
            </a:r>
            <a:endParaRPr lang="en-US" sz="3200" dirty="0">
              <a:latin typeface="Corbel" panose="020B0503020204020204" pitchFamily="34" charset="0"/>
            </a:endParaRPr>
          </a:p>
        </p:txBody>
      </p:sp>
      <p:sp>
        <p:nvSpPr>
          <p:cNvPr id="8" name="Rectangle 7">
            <a:extLst>
              <a:ext uri="{FF2B5EF4-FFF2-40B4-BE49-F238E27FC236}">
                <a16:creationId xmlns:a16="http://schemas.microsoft.com/office/drawing/2014/main" id="{209598DC-8651-B84E-AA25-498AE4B00592}"/>
              </a:ext>
            </a:extLst>
          </p:cNvPr>
          <p:cNvSpPr/>
          <p:nvPr/>
        </p:nvSpPr>
        <p:spPr>
          <a:xfrm>
            <a:off x="259022" y="4352426"/>
            <a:ext cx="8672264" cy="87633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orbel" panose="020B0503020204020204" pitchFamily="34" charset="0"/>
              </a:rPr>
              <a:t>Evaluation</a:t>
            </a:r>
          </a:p>
        </p:txBody>
      </p:sp>
    </p:spTree>
    <p:extLst>
      <p:ext uri="{BB962C8B-B14F-4D97-AF65-F5344CB8AC3E}">
        <p14:creationId xmlns:p14="http://schemas.microsoft.com/office/powerpoint/2010/main" val="179908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09907-0D2D-FA35-62AF-9A5806EB18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EC1753-45E4-CCB2-16FC-FE9191238D32}"/>
              </a:ext>
            </a:extLst>
          </p:cNvPr>
          <p:cNvSpPr>
            <a:spLocks noGrp="1"/>
          </p:cNvSpPr>
          <p:nvPr>
            <p:ph type="title"/>
          </p:nvPr>
        </p:nvSpPr>
        <p:spPr/>
        <p:txBody>
          <a:bodyPr/>
          <a:lstStyle/>
          <a:p>
            <a:r>
              <a:rPr lang="en-US" sz="3200" dirty="0"/>
              <a:t>Mapping any RSA Workflow to </a:t>
            </a:r>
            <a:r>
              <a:rPr lang="en-US" sz="3200" dirty="0" err="1"/>
              <a:t>RawBench</a:t>
            </a:r>
            <a:endParaRPr lang="en-US" sz="3200" dirty="0"/>
          </a:p>
        </p:txBody>
      </p:sp>
      <p:sp>
        <p:nvSpPr>
          <p:cNvPr id="3" name="Content Placeholder 2">
            <a:extLst>
              <a:ext uri="{FF2B5EF4-FFF2-40B4-BE49-F238E27FC236}">
                <a16:creationId xmlns:a16="http://schemas.microsoft.com/office/drawing/2014/main" id="{F509FBAC-D63A-3723-67B4-42C42DB4D7BF}"/>
              </a:ext>
            </a:extLst>
          </p:cNvPr>
          <p:cNvSpPr>
            <a:spLocks noGrp="1"/>
          </p:cNvSpPr>
          <p:nvPr>
            <p:ph idx="1"/>
          </p:nvPr>
        </p:nvSpPr>
        <p:spPr>
          <a:xfrm>
            <a:off x="656264" y="1442291"/>
            <a:ext cx="8275482" cy="1098249"/>
          </a:xfrm>
        </p:spPr>
        <p:txBody>
          <a:bodyPr wrap="square">
            <a:spAutoFit/>
          </a:bodyPr>
          <a:lstStyle/>
          <a:p>
            <a:pPr marL="0" indent="0">
              <a:buNone/>
            </a:pPr>
            <a:r>
              <a:rPr lang="en-US" dirty="0"/>
              <a:t>Break down RSA tool into </a:t>
            </a:r>
            <a:r>
              <a:rPr lang="en-US" b="1" dirty="0">
                <a:solidFill>
                  <a:srgbClr val="06436E"/>
                </a:solidFill>
              </a:rPr>
              <a:t>three RSA stages</a:t>
            </a:r>
          </a:p>
          <a:p>
            <a:pPr lvl="1"/>
            <a:r>
              <a:rPr lang="en-US" sz="2000" dirty="0"/>
              <a:t>Encoding of both reference genome and raw signal and matching these encoded representations</a:t>
            </a:r>
          </a:p>
        </p:txBody>
      </p:sp>
      <p:sp>
        <p:nvSpPr>
          <p:cNvPr id="6" name="Freeform 27">
            <a:extLst>
              <a:ext uri="{FF2B5EF4-FFF2-40B4-BE49-F238E27FC236}">
                <a16:creationId xmlns:a16="http://schemas.microsoft.com/office/drawing/2014/main" id="{FCF9307F-1DAD-98B3-C627-41D5DE8155F4}"/>
              </a:ext>
            </a:extLst>
          </p:cNvPr>
          <p:cNvSpPr>
            <a:spLocks noEditPoints="1"/>
          </p:cNvSpPr>
          <p:nvPr/>
        </p:nvSpPr>
        <p:spPr bwMode="auto">
          <a:xfrm>
            <a:off x="295653" y="1618351"/>
            <a:ext cx="227848" cy="524531"/>
          </a:xfrm>
          <a:custGeom>
            <a:avLst/>
            <a:gdLst>
              <a:gd name="T0" fmla="*/ 203 w 205"/>
              <a:gd name="T1" fmla="*/ 0 h 468"/>
              <a:gd name="T2" fmla="*/ 102 w 205"/>
              <a:gd name="T3" fmla="*/ 58 h 468"/>
              <a:gd name="T4" fmla="*/ 9 w 205"/>
              <a:gd name="T5" fmla="*/ 131 h 468"/>
              <a:gd name="T6" fmla="*/ 8 w 205"/>
              <a:gd name="T7" fmla="*/ 135 h 468"/>
              <a:gd name="T8" fmla="*/ 1 w 205"/>
              <a:gd name="T9" fmla="*/ 157 h 468"/>
              <a:gd name="T10" fmla="*/ 3 w 205"/>
              <a:gd name="T11" fmla="*/ 188 h 468"/>
              <a:gd name="T12" fmla="*/ 20 w 205"/>
              <a:gd name="T13" fmla="*/ 175 h 468"/>
              <a:gd name="T14" fmla="*/ 33 w 205"/>
              <a:gd name="T15" fmla="*/ 186 h 468"/>
              <a:gd name="T16" fmla="*/ 91 w 205"/>
              <a:gd name="T17" fmla="*/ 133 h 468"/>
              <a:gd name="T18" fmla="*/ 127 w 205"/>
              <a:gd name="T19" fmla="*/ 104 h 468"/>
              <a:gd name="T20" fmla="*/ 122 w 205"/>
              <a:gd name="T21" fmla="*/ 171 h 468"/>
              <a:gd name="T22" fmla="*/ 105 w 205"/>
              <a:gd name="T23" fmla="*/ 342 h 468"/>
              <a:gd name="T24" fmla="*/ 126 w 205"/>
              <a:gd name="T25" fmla="*/ 427 h 468"/>
              <a:gd name="T26" fmla="*/ 122 w 205"/>
              <a:gd name="T27" fmla="*/ 262 h 468"/>
              <a:gd name="T28" fmla="*/ 132 w 205"/>
              <a:gd name="T29" fmla="*/ 385 h 468"/>
              <a:gd name="T30" fmla="*/ 129 w 205"/>
              <a:gd name="T31" fmla="*/ 213 h 468"/>
              <a:gd name="T32" fmla="*/ 156 w 205"/>
              <a:gd name="T33" fmla="*/ 85 h 468"/>
              <a:gd name="T34" fmla="*/ 150 w 205"/>
              <a:gd name="T35" fmla="*/ 80 h 468"/>
              <a:gd name="T36" fmla="*/ 138 w 205"/>
              <a:gd name="T37" fmla="*/ 87 h 468"/>
              <a:gd name="T38" fmla="*/ 140 w 205"/>
              <a:gd name="T39" fmla="*/ 59 h 468"/>
              <a:gd name="T40" fmla="*/ 65 w 205"/>
              <a:gd name="T41" fmla="*/ 100 h 468"/>
              <a:gd name="T42" fmla="*/ 31 w 205"/>
              <a:gd name="T43" fmla="*/ 127 h 468"/>
              <a:gd name="T44" fmla="*/ 17 w 205"/>
              <a:gd name="T45" fmla="*/ 135 h 468"/>
              <a:gd name="T46" fmla="*/ 107 w 205"/>
              <a:gd name="T47" fmla="*/ 67 h 468"/>
              <a:gd name="T48" fmla="*/ 198 w 205"/>
              <a:gd name="T49" fmla="*/ 8 h 468"/>
              <a:gd name="T50" fmla="*/ 160 w 205"/>
              <a:gd name="T51" fmla="*/ 112 h 468"/>
              <a:gd name="T52" fmla="*/ 145 w 205"/>
              <a:gd name="T53" fmla="*/ 230 h 468"/>
              <a:gd name="T54" fmla="*/ 142 w 205"/>
              <a:gd name="T55" fmla="*/ 408 h 468"/>
              <a:gd name="T56" fmla="*/ 149 w 205"/>
              <a:gd name="T57" fmla="*/ 467 h 468"/>
              <a:gd name="T58" fmla="*/ 151 w 205"/>
              <a:gd name="T59" fmla="*/ 349 h 468"/>
              <a:gd name="T60" fmla="*/ 173 w 205"/>
              <a:gd name="T61" fmla="*/ 115 h 468"/>
              <a:gd name="T62" fmla="*/ 205 w 205"/>
              <a:gd name="T63" fmla="*/ 3 h 468"/>
              <a:gd name="T64" fmla="*/ 10 w 205"/>
              <a:gd name="T65" fmla="*/ 176 h 468"/>
              <a:gd name="T66" fmla="*/ 14 w 205"/>
              <a:gd name="T67" fmla="*/ 155 h 468"/>
              <a:gd name="T68" fmla="*/ 10 w 205"/>
              <a:gd name="T69" fmla="*/ 176 h 468"/>
              <a:gd name="T70" fmla="*/ 145 w 205"/>
              <a:gd name="T71" fmla="*/ 92 h 468"/>
              <a:gd name="T72" fmla="*/ 135 w 205"/>
              <a:gd name="T73" fmla="*/ 102 h 468"/>
              <a:gd name="T74" fmla="*/ 137 w 205"/>
              <a:gd name="T75" fmla="*/ 97 h 468"/>
              <a:gd name="T76" fmla="*/ 53 w 205"/>
              <a:gd name="T77" fmla="*/ 119 h 468"/>
              <a:gd name="T78" fmla="*/ 105 w 205"/>
              <a:gd name="T79" fmla="*/ 84 h 468"/>
              <a:gd name="T80" fmla="*/ 129 w 205"/>
              <a:gd name="T81" fmla="*/ 92 h 468"/>
              <a:gd name="T82" fmla="*/ 85 w 205"/>
              <a:gd name="T83" fmla="*/ 126 h 468"/>
              <a:gd name="T84" fmla="*/ 29 w 205"/>
              <a:gd name="T85" fmla="*/ 164 h 468"/>
              <a:gd name="T86" fmla="*/ 50 w 205"/>
              <a:gd name="T87" fmla="*/ 141 h 468"/>
              <a:gd name="T88" fmla="*/ 98 w 205"/>
              <a:gd name="T89" fmla="*/ 100 h 468"/>
              <a:gd name="T90" fmla="*/ 70 w 205"/>
              <a:gd name="T91" fmla="*/ 115 h 468"/>
              <a:gd name="T92" fmla="*/ 26 w 205"/>
              <a:gd name="T93" fmla="*/ 157 h 468"/>
              <a:gd name="T94" fmla="*/ 37 w 205"/>
              <a:gd name="T95" fmla="*/ 133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5" h="468">
                <a:moveTo>
                  <a:pt x="203" y="0"/>
                </a:moveTo>
                <a:cubicBezTo>
                  <a:pt x="203" y="0"/>
                  <a:pt x="203" y="0"/>
                  <a:pt x="203" y="0"/>
                </a:cubicBezTo>
                <a:cubicBezTo>
                  <a:pt x="186" y="9"/>
                  <a:pt x="169" y="18"/>
                  <a:pt x="152" y="28"/>
                </a:cubicBezTo>
                <a:cubicBezTo>
                  <a:pt x="135" y="38"/>
                  <a:pt x="118" y="48"/>
                  <a:pt x="102" y="58"/>
                </a:cubicBezTo>
                <a:cubicBezTo>
                  <a:pt x="86" y="69"/>
                  <a:pt x="69" y="80"/>
                  <a:pt x="54" y="92"/>
                </a:cubicBezTo>
                <a:cubicBezTo>
                  <a:pt x="38" y="104"/>
                  <a:pt x="23" y="116"/>
                  <a:pt x="9" y="131"/>
                </a:cubicBezTo>
                <a:cubicBezTo>
                  <a:pt x="8" y="135"/>
                  <a:pt x="8" y="135"/>
                  <a:pt x="8" y="135"/>
                </a:cubicBezTo>
                <a:cubicBezTo>
                  <a:pt x="8" y="135"/>
                  <a:pt x="8" y="135"/>
                  <a:pt x="8" y="135"/>
                </a:cubicBezTo>
                <a:cubicBezTo>
                  <a:pt x="12" y="146"/>
                  <a:pt x="12" y="146"/>
                  <a:pt x="12" y="146"/>
                </a:cubicBezTo>
                <a:cubicBezTo>
                  <a:pt x="8" y="150"/>
                  <a:pt x="5" y="154"/>
                  <a:pt x="1" y="157"/>
                </a:cubicBezTo>
                <a:cubicBezTo>
                  <a:pt x="0" y="160"/>
                  <a:pt x="0" y="160"/>
                  <a:pt x="0" y="160"/>
                </a:cubicBezTo>
                <a:cubicBezTo>
                  <a:pt x="3" y="188"/>
                  <a:pt x="3" y="188"/>
                  <a:pt x="3" y="188"/>
                </a:cubicBezTo>
                <a:cubicBezTo>
                  <a:pt x="10" y="189"/>
                  <a:pt x="10" y="189"/>
                  <a:pt x="10" y="189"/>
                </a:cubicBezTo>
                <a:cubicBezTo>
                  <a:pt x="13" y="184"/>
                  <a:pt x="17" y="180"/>
                  <a:pt x="20" y="175"/>
                </a:cubicBezTo>
                <a:cubicBezTo>
                  <a:pt x="23" y="184"/>
                  <a:pt x="23" y="184"/>
                  <a:pt x="23" y="184"/>
                </a:cubicBezTo>
                <a:cubicBezTo>
                  <a:pt x="33" y="186"/>
                  <a:pt x="33" y="186"/>
                  <a:pt x="33" y="186"/>
                </a:cubicBezTo>
                <a:cubicBezTo>
                  <a:pt x="33" y="186"/>
                  <a:pt x="33" y="186"/>
                  <a:pt x="33" y="186"/>
                </a:cubicBezTo>
                <a:cubicBezTo>
                  <a:pt x="52" y="168"/>
                  <a:pt x="72" y="151"/>
                  <a:pt x="91" y="133"/>
                </a:cubicBezTo>
                <a:cubicBezTo>
                  <a:pt x="101" y="125"/>
                  <a:pt x="111" y="117"/>
                  <a:pt x="121" y="109"/>
                </a:cubicBezTo>
                <a:cubicBezTo>
                  <a:pt x="123" y="107"/>
                  <a:pt x="125" y="106"/>
                  <a:pt x="127" y="104"/>
                </a:cubicBezTo>
                <a:cubicBezTo>
                  <a:pt x="125" y="117"/>
                  <a:pt x="124" y="129"/>
                  <a:pt x="124" y="142"/>
                </a:cubicBezTo>
                <a:cubicBezTo>
                  <a:pt x="123" y="151"/>
                  <a:pt x="123" y="161"/>
                  <a:pt x="122" y="171"/>
                </a:cubicBezTo>
                <a:cubicBezTo>
                  <a:pt x="116" y="198"/>
                  <a:pt x="111" y="226"/>
                  <a:pt x="108" y="254"/>
                </a:cubicBezTo>
                <a:cubicBezTo>
                  <a:pt x="105" y="283"/>
                  <a:pt x="104" y="313"/>
                  <a:pt x="105" y="342"/>
                </a:cubicBezTo>
                <a:cubicBezTo>
                  <a:pt x="107" y="372"/>
                  <a:pt x="112" y="401"/>
                  <a:pt x="121" y="429"/>
                </a:cubicBezTo>
                <a:cubicBezTo>
                  <a:pt x="126" y="427"/>
                  <a:pt x="126" y="427"/>
                  <a:pt x="126" y="427"/>
                </a:cubicBezTo>
                <a:cubicBezTo>
                  <a:pt x="120" y="399"/>
                  <a:pt x="117" y="371"/>
                  <a:pt x="117" y="342"/>
                </a:cubicBezTo>
                <a:cubicBezTo>
                  <a:pt x="117" y="315"/>
                  <a:pt x="119" y="288"/>
                  <a:pt x="122" y="262"/>
                </a:cubicBezTo>
                <a:cubicBezTo>
                  <a:pt x="123" y="303"/>
                  <a:pt x="124" y="344"/>
                  <a:pt x="126" y="385"/>
                </a:cubicBezTo>
                <a:cubicBezTo>
                  <a:pt x="132" y="385"/>
                  <a:pt x="132" y="385"/>
                  <a:pt x="132" y="385"/>
                </a:cubicBezTo>
                <a:cubicBezTo>
                  <a:pt x="130" y="331"/>
                  <a:pt x="128" y="277"/>
                  <a:pt x="128" y="223"/>
                </a:cubicBezTo>
                <a:cubicBezTo>
                  <a:pt x="128" y="220"/>
                  <a:pt x="129" y="217"/>
                  <a:pt x="129" y="213"/>
                </a:cubicBezTo>
                <a:cubicBezTo>
                  <a:pt x="131" y="199"/>
                  <a:pt x="134" y="184"/>
                  <a:pt x="136" y="170"/>
                </a:cubicBezTo>
                <a:cubicBezTo>
                  <a:pt x="142" y="142"/>
                  <a:pt x="148" y="113"/>
                  <a:pt x="156" y="85"/>
                </a:cubicBezTo>
                <a:cubicBezTo>
                  <a:pt x="156" y="85"/>
                  <a:pt x="156" y="85"/>
                  <a:pt x="156" y="85"/>
                </a:cubicBezTo>
                <a:cubicBezTo>
                  <a:pt x="150" y="80"/>
                  <a:pt x="150" y="80"/>
                  <a:pt x="150" y="80"/>
                </a:cubicBezTo>
                <a:cubicBezTo>
                  <a:pt x="147" y="82"/>
                  <a:pt x="144" y="83"/>
                  <a:pt x="141" y="85"/>
                </a:cubicBezTo>
                <a:cubicBezTo>
                  <a:pt x="140" y="85"/>
                  <a:pt x="139" y="86"/>
                  <a:pt x="138" y="87"/>
                </a:cubicBezTo>
                <a:cubicBezTo>
                  <a:pt x="139" y="79"/>
                  <a:pt x="142" y="71"/>
                  <a:pt x="145" y="64"/>
                </a:cubicBezTo>
                <a:cubicBezTo>
                  <a:pt x="140" y="59"/>
                  <a:pt x="140" y="59"/>
                  <a:pt x="140" y="59"/>
                </a:cubicBezTo>
                <a:cubicBezTo>
                  <a:pt x="126" y="64"/>
                  <a:pt x="114" y="70"/>
                  <a:pt x="101" y="77"/>
                </a:cubicBezTo>
                <a:cubicBezTo>
                  <a:pt x="89" y="84"/>
                  <a:pt x="77" y="92"/>
                  <a:pt x="65" y="100"/>
                </a:cubicBezTo>
                <a:cubicBezTo>
                  <a:pt x="59" y="104"/>
                  <a:pt x="53" y="109"/>
                  <a:pt x="48" y="113"/>
                </a:cubicBezTo>
                <a:cubicBezTo>
                  <a:pt x="42" y="118"/>
                  <a:pt x="36" y="122"/>
                  <a:pt x="31" y="127"/>
                </a:cubicBezTo>
                <a:cubicBezTo>
                  <a:pt x="27" y="131"/>
                  <a:pt x="23" y="135"/>
                  <a:pt x="19" y="139"/>
                </a:cubicBezTo>
                <a:cubicBezTo>
                  <a:pt x="17" y="135"/>
                  <a:pt x="17" y="135"/>
                  <a:pt x="17" y="135"/>
                </a:cubicBezTo>
                <a:cubicBezTo>
                  <a:pt x="31" y="122"/>
                  <a:pt x="45" y="111"/>
                  <a:pt x="60" y="100"/>
                </a:cubicBezTo>
                <a:cubicBezTo>
                  <a:pt x="76" y="89"/>
                  <a:pt x="91" y="78"/>
                  <a:pt x="107" y="67"/>
                </a:cubicBezTo>
                <a:cubicBezTo>
                  <a:pt x="123" y="56"/>
                  <a:pt x="140" y="45"/>
                  <a:pt x="156" y="35"/>
                </a:cubicBezTo>
                <a:cubicBezTo>
                  <a:pt x="198" y="8"/>
                  <a:pt x="198" y="8"/>
                  <a:pt x="198" y="8"/>
                </a:cubicBezTo>
                <a:cubicBezTo>
                  <a:pt x="189" y="22"/>
                  <a:pt x="182" y="38"/>
                  <a:pt x="176" y="54"/>
                </a:cubicBezTo>
                <a:cubicBezTo>
                  <a:pt x="169" y="73"/>
                  <a:pt x="164" y="93"/>
                  <a:pt x="160" y="112"/>
                </a:cubicBezTo>
                <a:cubicBezTo>
                  <a:pt x="156" y="132"/>
                  <a:pt x="153" y="151"/>
                  <a:pt x="151" y="171"/>
                </a:cubicBezTo>
                <a:cubicBezTo>
                  <a:pt x="148" y="191"/>
                  <a:pt x="146" y="211"/>
                  <a:pt x="145" y="230"/>
                </a:cubicBezTo>
                <a:cubicBezTo>
                  <a:pt x="142" y="270"/>
                  <a:pt x="141" y="310"/>
                  <a:pt x="141" y="349"/>
                </a:cubicBezTo>
                <a:cubicBezTo>
                  <a:pt x="141" y="369"/>
                  <a:pt x="141" y="389"/>
                  <a:pt x="142" y="408"/>
                </a:cubicBezTo>
                <a:cubicBezTo>
                  <a:pt x="143" y="428"/>
                  <a:pt x="144" y="448"/>
                  <a:pt x="145" y="468"/>
                </a:cubicBezTo>
                <a:cubicBezTo>
                  <a:pt x="149" y="467"/>
                  <a:pt x="149" y="467"/>
                  <a:pt x="149" y="467"/>
                </a:cubicBezTo>
                <a:cubicBezTo>
                  <a:pt x="149" y="448"/>
                  <a:pt x="149" y="428"/>
                  <a:pt x="149" y="408"/>
                </a:cubicBezTo>
                <a:cubicBezTo>
                  <a:pt x="150" y="389"/>
                  <a:pt x="150" y="369"/>
                  <a:pt x="151" y="349"/>
                </a:cubicBezTo>
                <a:cubicBezTo>
                  <a:pt x="152" y="310"/>
                  <a:pt x="154" y="271"/>
                  <a:pt x="158" y="231"/>
                </a:cubicBezTo>
                <a:cubicBezTo>
                  <a:pt x="161" y="192"/>
                  <a:pt x="166" y="153"/>
                  <a:pt x="173" y="115"/>
                </a:cubicBezTo>
                <a:cubicBezTo>
                  <a:pt x="177" y="96"/>
                  <a:pt x="181" y="76"/>
                  <a:pt x="186" y="58"/>
                </a:cubicBezTo>
                <a:cubicBezTo>
                  <a:pt x="191" y="39"/>
                  <a:pt x="197" y="20"/>
                  <a:pt x="205" y="3"/>
                </a:cubicBezTo>
                <a:lnTo>
                  <a:pt x="203" y="0"/>
                </a:lnTo>
                <a:close/>
                <a:moveTo>
                  <a:pt x="10" y="176"/>
                </a:moveTo>
                <a:cubicBezTo>
                  <a:pt x="8" y="161"/>
                  <a:pt x="8" y="161"/>
                  <a:pt x="8" y="161"/>
                </a:cubicBezTo>
                <a:cubicBezTo>
                  <a:pt x="10" y="159"/>
                  <a:pt x="12" y="157"/>
                  <a:pt x="14" y="155"/>
                </a:cubicBezTo>
                <a:cubicBezTo>
                  <a:pt x="18" y="166"/>
                  <a:pt x="18" y="166"/>
                  <a:pt x="18" y="166"/>
                </a:cubicBezTo>
                <a:cubicBezTo>
                  <a:pt x="15" y="169"/>
                  <a:pt x="12" y="173"/>
                  <a:pt x="10" y="176"/>
                </a:cubicBezTo>
                <a:close/>
                <a:moveTo>
                  <a:pt x="137" y="97"/>
                </a:moveTo>
                <a:cubicBezTo>
                  <a:pt x="140" y="95"/>
                  <a:pt x="142" y="94"/>
                  <a:pt x="145" y="92"/>
                </a:cubicBezTo>
                <a:cubicBezTo>
                  <a:pt x="140" y="106"/>
                  <a:pt x="136" y="120"/>
                  <a:pt x="132" y="134"/>
                </a:cubicBezTo>
                <a:cubicBezTo>
                  <a:pt x="132" y="123"/>
                  <a:pt x="134" y="113"/>
                  <a:pt x="135" y="102"/>
                </a:cubicBezTo>
                <a:cubicBezTo>
                  <a:pt x="135" y="101"/>
                  <a:pt x="135" y="99"/>
                  <a:pt x="136" y="98"/>
                </a:cubicBezTo>
                <a:cubicBezTo>
                  <a:pt x="136" y="98"/>
                  <a:pt x="137" y="97"/>
                  <a:pt x="137" y="97"/>
                </a:cubicBezTo>
                <a:close/>
                <a:moveTo>
                  <a:pt x="37" y="133"/>
                </a:moveTo>
                <a:cubicBezTo>
                  <a:pt x="42" y="128"/>
                  <a:pt x="47" y="124"/>
                  <a:pt x="53" y="119"/>
                </a:cubicBezTo>
                <a:cubicBezTo>
                  <a:pt x="58" y="115"/>
                  <a:pt x="64" y="111"/>
                  <a:pt x="69" y="107"/>
                </a:cubicBezTo>
                <a:cubicBezTo>
                  <a:pt x="81" y="99"/>
                  <a:pt x="93" y="91"/>
                  <a:pt x="105" y="84"/>
                </a:cubicBezTo>
                <a:cubicBezTo>
                  <a:pt x="115" y="79"/>
                  <a:pt x="124" y="74"/>
                  <a:pt x="134" y="70"/>
                </a:cubicBezTo>
                <a:cubicBezTo>
                  <a:pt x="131" y="77"/>
                  <a:pt x="130" y="85"/>
                  <a:pt x="129" y="92"/>
                </a:cubicBezTo>
                <a:cubicBezTo>
                  <a:pt x="124" y="95"/>
                  <a:pt x="120" y="98"/>
                  <a:pt x="116" y="101"/>
                </a:cubicBezTo>
                <a:cubicBezTo>
                  <a:pt x="105" y="109"/>
                  <a:pt x="95" y="117"/>
                  <a:pt x="85" y="126"/>
                </a:cubicBezTo>
                <a:cubicBezTo>
                  <a:pt x="67" y="140"/>
                  <a:pt x="49" y="155"/>
                  <a:pt x="31" y="171"/>
                </a:cubicBezTo>
                <a:cubicBezTo>
                  <a:pt x="29" y="164"/>
                  <a:pt x="29" y="164"/>
                  <a:pt x="29" y="164"/>
                </a:cubicBezTo>
                <a:cubicBezTo>
                  <a:pt x="29" y="164"/>
                  <a:pt x="29" y="164"/>
                  <a:pt x="29" y="164"/>
                </a:cubicBezTo>
                <a:cubicBezTo>
                  <a:pt x="36" y="156"/>
                  <a:pt x="43" y="148"/>
                  <a:pt x="50" y="141"/>
                </a:cubicBezTo>
                <a:cubicBezTo>
                  <a:pt x="57" y="133"/>
                  <a:pt x="65" y="126"/>
                  <a:pt x="73" y="119"/>
                </a:cubicBezTo>
                <a:cubicBezTo>
                  <a:pt x="81" y="112"/>
                  <a:pt x="89" y="106"/>
                  <a:pt x="98" y="100"/>
                </a:cubicBezTo>
                <a:cubicBezTo>
                  <a:pt x="95" y="96"/>
                  <a:pt x="95" y="96"/>
                  <a:pt x="95" y="96"/>
                </a:cubicBezTo>
                <a:cubicBezTo>
                  <a:pt x="87" y="102"/>
                  <a:pt x="78" y="108"/>
                  <a:pt x="70" y="115"/>
                </a:cubicBezTo>
                <a:cubicBezTo>
                  <a:pt x="61" y="122"/>
                  <a:pt x="53" y="129"/>
                  <a:pt x="46" y="136"/>
                </a:cubicBezTo>
                <a:cubicBezTo>
                  <a:pt x="39" y="143"/>
                  <a:pt x="32" y="150"/>
                  <a:pt x="26" y="157"/>
                </a:cubicBezTo>
                <a:cubicBezTo>
                  <a:pt x="22" y="147"/>
                  <a:pt x="22" y="147"/>
                  <a:pt x="22" y="147"/>
                </a:cubicBezTo>
                <a:cubicBezTo>
                  <a:pt x="27" y="142"/>
                  <a:pt x="31" y="137"/>
                  <a:pt x="37" y="133"/>
                </a:cubicBezTo>
                <a:close/>
              </a:path>
            </a:pathLst>
          </a:custGeom>
          <a:solidFill>
            <a:srgbClr val="06436E"/>
          </a:solidFill>
          <a:ln>
            <a:solidFill>
              <a:srgbClr val="06436E"/>
            </a:solidFill>
          </a:ln>
        </p:spPr>
        <p:txBody>
          <a:bodyPr vert="horz" wrap="square" lIns="91440" tIns="45720" rIns="91440" bIns="45720" numCol="1" anchor="t" anchorCtr="0" compatLnSpc="1">
            <a:prstTxWarp prst="textNoShape">
              <a:avLst/>
            </a:prstTxWarp>
          </a:bodyPr>
          <a:lstStyle/>
          <a:p>
            <a:endParaRPr lang="en-US"/>
          </a:p>
        </p:txBody>
      </p:sp>
      <p:grpSp>
        <p:nvGrpSpPr>
          <p:cNvPr id="41" name="Group 40">
            <a:extLst>
              <a:ext uri="{FF2B5EF4-FFF2-40B4-BE49-F238E27FC236}">
                <a16:creationId xmlns:a16="http://schemas.microsoft.com/office/drawing/2014/main" id="{50EEC42F-D4E6-86B3-389D-BA72DB1E9833}"/>
              </a:ext>
            </a:extLst>
          </p:cNvPr>
          <p:cNvGrpSpPr/>
          <p:nvPr/>
        </p:nvGrpSpPr>
        <p:grpSpPr>
          <a:xfrm>
            <a:off x="749738" y="1945210"/>
            <a:ext cx="254000" cy="254000"/>
            <a:chOff x="708039" y="1606871"/>
            <a:chExt cx="254000" cy="254000"/>
          </a:xfrm>
        </p:grpSpPr>
        <p:grpSp>
          <p:nvGrpSpPr>
            <p:cNvPr id="10" name="Group 9">
              <a:extLst>
                <a:ext uri="{FF2B5EF4-FFF2-40B4-BE49-F238E27FC236}">
                  <a16:creationId xmlns:a16="http://schemas.microsoft.com/office/drawing/2014/main" id="{69DA487D-92C8-B41B-5908-3AE79BC684D7}"/>
                </a:ext>
              </a:extLst>
            </p:cNvPr>
            <p:cNvGrpSpPr>
              <a:grpSpLocks noChangeAspect="1"/>
            </p:cNvGrpSpPr>
            <p:nvPr>
              <p:custDataLst>
                <p:tags r:id="rId3"/>
              </p:custDataLst>
            </p:nvPr>
          </p:nvGrpSpPr>
          <p:grpSpPr>
            <a:xfrm>
              <a:off x="708039" y="1606871"/>
              <a:ext cx="254000" cy="254000"/>
              <a:chOff x="4572000" y="3429000"/>
              <a:chExt cx="254000" cy="254000"/>
            </a:xfrm>
          </p:grpSpPr>
          <p:sp>
            <p:nvSpPr>
              <p:cNvPr id="12" name="background">
                <a:extLst>
                  <a:ext uri="{FF2B5EF4-FFF2-40B4-BE49-F238E27FC236}">
                    <a16:creationId xmlns:a16="http://schemas.microsoft.com/office/drawing/2014/main" id="{94035752-9E87-D68D-7751-F12F9A6B4714}"/>
                  </a:ext>
                </a:extLst>
              </p:cNvPr>
              <p:cNvSpPr/>
              <p:nvPr/>
            </p:nvSpPr>
            <p:spPr>
              <a:xfrm>
                <a:off x="4572000" y="3429000"/>
                <a:ext cx="254000" cy="254000"/>
              </a:xfrm>
              <a:prstGeom prst="ellipse">
                <a:avLst/>
              </a:prstGeom>
              <a:solidFill>
                <a:srgbClr val="FFFFFF">
                  <a:lumMod val="10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err="1">
                  <a:solidFill>
                    <a:srgbClr val="4D4D4D"/>
                  </a:solidFill>
                </a:endParaRPr>
              </a:p>
            </p:txBody>
          </p:sp>
          <p:sp>
            <p:nvSpPr>
              <p:cNvPr id="13" name="arc">
                <a:extLst>
                  <a:ext uri="{FF2B5EF4-FFF2-40B4-BE49-F238E27FC236}">
                    <a16:creationId xmlns:a16="http://schemas.microsoft.com/office/drawing/2014/main" id="{D95C58F7-91E5-A883-E753-B1854DD3BE7A}"/>
                  </a:ext>
                </a:extLst>
              </p:cNvPr>
              <p:cNvSpPr/>
              <p:nvPr/>
            </p:nvSpPr>
            <p:spPr>
              <a:xfrm>
                <a:off x="4572000" y="3429000"/>
                <a:ext cx="254000" cy="254000"/>
              </a:xfrm>
              <a:prstGeom prst="arc">
                <a:avLst>
                  <a:gd name="adj1" fmla="val 16200000"/>
                  <a:gd name="adj2" fmla="val 16200000"/>
                </a:avLst>
              </a:prstGeom>
              <a:solidFill>
                <a:srgbClr val="06436E"/>
              </a:solidFill>
              <a:ln w="9525" cap="flat" cmpd="sng" algn="ctr">
                <a:solidFill>
                  <a:schemeClr val="accent1">
                    <a:shade val="95000"/>
                    <a:satMod val="105000"/>
                  </a:schemeClr>
                </a:solidFill>
                <a:prstDash val="soli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circle">
                <a:extLst>
                  <a:ext uri="{FF2B5EF4-FFF2-40B4-BE49-F238E27FC236}">
                    <a16:creationId xmlns:a16="http://schemas.microsoft.com/office/drawing/2014/main" id="{0CBDD937-C85F-887C-1C24-ABA101530FD1}"/>
                  </a:ext>
                </a:extLst>
              </p:cNvPr>
              <p:cNvSpPr/>
              <p:nvPr/>
            </p:nvSpPr>
            <p:spPr>
              <a:xfrm>
                <a:off x="4572000" y="3429000"/>
                <a:ext cx="254000" cy="254000"/>
              </a:xfrm>
              <a:prstGeom prst="ellipse">
                <a:avLst/>
              </a:prstGeom>
              <a:noFill/>
              <a:ln w="9525">
                <a:solidFill>
                  <a:schemeClr val="accent1">
                    <a:lumMod val="100000"/>
                  </a:schemeClr>
                </a:solidFill>
              </a:ln>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err="1">
                  <a:solidFill>
                    <a:srgbClr val="4D4D4D"/>
                  </a:solidFill>
                </a:endParaRPr>
              </a:p>
            </p:txBody>
          </p:sp>
        </p:grpSp>
        <p:sp>
          <p:nvSpPr>
            <p:cNvPr id="11" name="Chevron 10">
              <a:extLst>
                <a:ext uri="{FF2B5EF4-FFF2-40B4-BE49-F238E27FC236}">
                  <a16:creationId xmlns:a16="http://schemas.microsoft.com/office/drawing/2014/main" id="{ED709DAD-3C1C-2B7F-02D7-0CC0C80B251E}"/>
                </a:ext>
              </a:extLst>
            </p:cNvPr>
            <p:cNvSpPr>
              <a:spLocks noChangeAspect="1"/>
            </p:cNvSpPr>
            <p:nvPr/>
          </p:nvSpPr>
          <p:spPr>
            <a:xfrm>
              <a:off x="782650" y="1661871"/>
              <a:ext cx="127016" cy="144000"/>
            </a:xfrm>
            <a:prstGeom prst="chevron">
              <a:avLst/>
            </a:prstGeom>
            <a:ln>
              <a:solidFill>
                <a:srgbClr val="06436E"/>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tx1"/>
                </a:solidFill>
              </a:endParaRPr>
            </a:p>
          </p:txBody>
        </p:sp>
      </p:grpSp>
      <p:grpSp>
        <p:nvGrpSpPr>
          <p:cNvPr id="40" name="Group 39">
            <a:extLst>
              <a:ext uri="{FF2B5EF4-FFF2-40B4-BE49-F238E27FC236}">
                <a16:creationId xmlns:a16="http://schemas.microsoft.com/office/drawing/2014/main" id="{039988AC-D03E-E160-F0CF-EF94F7160374}"/>
              </a:ext>
            </a:extLst>
          </p:cNvPr>
          <p:cNvGrpSpPr/>
          <p:nvPr/>
        </p:nvGrpSpPr>
        <p:grpSpPr>
          <a:xfrm>
            <a:off x="295653" y="2813972"/>
            <a:ext cx="8685718" cy="1503489"/>
            <a:chOff x="204329" y="2389375"/>
            <a:chExt cx="8685718" cy="1503489"/>
          </a:xfrm>
        </p:grpSpPr>
        <p:sp>
          <p:nvSpPr>
            <p:cNvPr id="7" name="Content Placeholder 2">
              <a:extLst>
                <a:ext uri="{FF2B5EF4-FFF2-40B4-BE49-F238E27FC236}">
                  <a16:creationId xmlns:a16="http://schemas.microsoft.com/office/drawing/2014/main" id="{8C417560-7E22-3B51-BD2C-85F839341C40}"/>
                </a:ext>
              </a:extLst>
            </p:cNvPr>
            <p:cNvSpPr txBox="1">
              <a:spLocks/>
            </p:cNvSpPr>
            <p:nvPr/>
          </p:nvSpPr>
          <p:spPr>
            <a:xfrm>
              <a:off x="614565" y="2389375"/>
              <a:ext cx="8275482" cy="1503489"/>
            </a:xfrm>
            <a:prstGeom prst="rect">
              <a:avLst/>
            </a:prstGeom>
          </p:spPr>
          <p:txBody>
            <a:bodyPr>
              <a:spAutoFit/>
            </a:bodyPr>
            <a:lstStyle>
              <a:lvl1pPr marL="187200" indent="-187200" algn="l" defTabSz="914400" rtl="0" eaLnBrk="1" latinLnBrk="0" hangingPunct="1">
                <a:lnSpc>
                  <a:spcPct val="90000"/>
                </a:lnSpc>
                <a:spcBef>
                  <a:spcPts val="1000"/>
                </a:spcBef>
                <a:buClr>
                  <a:schemeClr val="tx1"/>
                </a:buClr>
                <a:buFont typeface="Arial" panose="020B0604020202020204" pitchFamily="34" charset="0"/>
                <a:buChar char="•"/>
                <a:tabLst/>
                <a:defRPr sz="2800" kern="1200">
                  <a:solidFill>
                    <a:schemeClr val="tx1"/>
                  </a:solidFill>
                  <a:latin typeface="Corbel" panose="020B0503020204020204" pitchFamily="34" charset="0"/>
                  <a:ea typeface="+mn-ea"/>
                  <a:cs typeface="+mn-cs"/>
                </a:defRPr>
              </a:lvl1pPr>
              <a:lvl2pPr marL="311150" indent="-187200" algn="l" defTabSz="914400" rtl="0" eaLnBrk="1" latinLnBrk="0" hangingPunct="1">
                <a:lnSpc>
                  <a:spcPct val="90000"/>
                </a:lnSpc>
                <a:spcBef>
                  <a:spcPts val="500"/>
                </a:spcBef>
                <a:buFont typeface="Cambria" panose="02040503050406030204" pitchFamily="18" charset="0"/>
                <a:buChar char="-"/>
                <a:tabLst/>
                <a:defRPr sz="2400" kern="1200">
                  <a:solidFill>
                    <a:schemeClr val="tx1"/>
                  </a:solidFill>
                  <a:latin typeface="Corbel" panose="020B0503020204020204" pitchFamily="34" charset="0"/>
                  <a:ea typeface="+mn-ea"/>
                  <a:cs typeface="+mn-cs"/>
                </a:defRPr>
              </a:lvl2pPr>
              <a:lvl3pPr marL="533400" indent="-187200" algn="l" defTabSz="914400" rtl="0" eaLnBrk="1" latinLnBrk="0" hangingPunct="1">
                <a:lnSpc>
                  <a:spcPct val="90000"/>
                </a:lnSpc>
                <a:spcBef>
                  <a:spcPts val="500"/>
                </a:spcBef>
                <a:buClr>
                  <a:schemeClr val="tx1"/>
                </a:buClr>
                <a:buFont typeface="Arial" panose="020B0604020202020204" pitchFamily="34" charset="0"/>
                <a:buChar char="•"/>
                <a:tabLst/>
                <a:defRPr sz="2400" kern="1200">
                  <a:solidFill>
                    <a:schemeClr val="tx1"/>
                  </a:solidFill>
                  <a:latin typeface="Corbel" panose="020B0503020204020204" pitchFamily="34" charset="0"/>
                  <a:ea typeface="+mn-ea"/>
                  <a:cs typeface="+mn-cs"/>
                </a:defRPr>
              </a:lvl3pPr>
              <a:lvl4pPr marL="16002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4pPr>
              <a:lvl5pPr marL="20574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Implement RSA stages as C++ modules</a:t>
              </a:r>
              <a:endParaRPr lang="en-US" b="1" dirty="0">
                <a:solidFill>
                  <a:srgbClr val="06436E"/>
                </a:solidFill>
              </a:endParaRPr>
            </a:p>
            <a:p>
              <a:pPr lvl="1">
                <a:defRPr/>
              </a:pPr>
              <a:r>
                <a:rPr lang="en-US" sz="2000" dirty="0">
                  <a:solidFill>
                    <a:prstClr val="black"/>
                  </a:solidFill>
                </a:rPr>
                <a:t>Each stage mapped to a dedicated </a:t>
              </a:r>
              <a:r>
                <a:rPr lang="en-US" sz="2000" b="1" dirty="0" err="1">
                  <a:solidFill>
                    <a:srgbClr val="06436E"/>
                  </a:solidFill>
                </a:rPr>
                <a:t>Nextflow</a:t>
              </a:r>
              <a:r>
                <a:rPr lang="en-US" sz="2000" dirty="0">
                  <a:solidFill>
                    <a:prstClr val="black"/>
                  </a:solidFill>
                </a:rPr>
                <a:t> process</a:t>
              </a:r>
            </a:p>
            <a:p>
              <a:pPr lvl="1">
                <a:defRPr/>
              </a:pPr>
              <a:r>
                <a:rPr lang="en-US" sz="2000" dirty="0">
                  <a:solidFill>
                    <a:prstClr val="black"/>
                  </a:solidFill>
                  <a:latin typeface="Calibri" panose="020F0502020204030204"/>
                </a:rPr>
                <a:t>e.g., t-test segmentation or FM-index matching</a:t>
              </a:r>
            </a:p>
            <a:p>
              <a:pPr lvl="1">
                <a:defRPr/>
              </a:pPr>
              <a:r>
                <a:rPr lang="en-US" sz="2000" dirty="0">
                  <a:solidFill>
                    <a:prstClr val="black"/>
                  </a:solidFill>
                  <a:latin typeface="Calibri" panose="020F0502020204030204"/>
                </a:rPr>
                <a:t>Some existing tools are already implemented</a:t>
              </a:r>
            </a:p>
          </p:txBody>
        </p:sp>
        <p:sp>
          <p:nvSpPr>
            <p:cNvPr id="5" name="Freeform 26">
              <a:extLst>
                <a:ext uri="{FF2B5EF4-FFF2-40B4-BE49-F238E27FC236}">
                  <a16:creationId xmlns:a16="http://schemas.microsoft.com/office/drawing/2014/main" id="{D19A67A4-2229-B0FB-F0D9-C6027D31C3B3}"/>
                </a:ext>
              </a:extLst>
            </p:cNvPr>
            <p:cNvSpPr>
              <a:spLocks noEditPoints="1"/>
            </p:cNvSpPr>
            <p:nvPr/>
          </p:nvSpPr>
          <p:spPr bwMode="auto">
            <a:xfrm>
              <a:off x="204329" y="2565968"/>
              <a:ext cx="327098" cy="523464"/>
            </a:xfrm>
            <a:custGeom>
              <a:avLst/>
              <a:gdLst>
                <a:gd name="T0" fmla="*/ 219 w 294"/>
                <a:gd name="T1" fmla="*/ 351 h 467"/>
                <a:gd name="T2" fmla="*/ 184 w 294"/>
                <a:gd name="T3" fmla="*/ 394 h 467"/>
                <a:gd name="T4" fmla="*/ 96 w 294"/>
                <a:gd name="T5" fmla="*/ 387 h 467"/>
                <a:gd name="T6" fmla="*/ 219 w 294"/>
                <a:gd name="T7" fmla="*/ 242 h 467"/>
                <a:gd name="T8" fmla="*/ 253 w 294"/>
                <a:gd name="T9" fmla="*/ 129 h 467"/>
                <a:gd name="T10" fmla="*/ 253 w 294"/>
                <a:gd name="T11" fmla="*/ 111 h 467"/>
                <a:gd name="T12" fmla="*/ 233 w 294"/>
                <a:gd name="T13" fmla="*/ 39 h 467"/>
                <a:gd name="T14" fmla="*/ 208 w 294"/>
                <a:gd name="T15" fmla="*/ 16 h 467"/>
                <a:gd name="T16" fmla="*/ 135 w 294"/>
                <a:gd name="T17" fmla="*/ 2 h 467"/>
                <a:gd name="T18" fmla="*/ 116 w 294"/>
                <a:gd name="T19" fmla="*/ 8 h 467"/>
                <a:gd name="T20" fmla="*/ 46 w 294"/>
                <a:gd name="T21" fmla="*/ 112 h 467"/>
                <a:gd name="T22" fmla="*/ 63 w 294"/>
                <a:gd name="T23" fmla="*/ 202 h 467"/>
                <a:gd name="T24" fmla="*/ 87 w 294"/>
                <a:gd name="T25" fmla="*/ 193 h 467"/>
                <a:gd name="T26" fmla="*/ 60 w 294"/>
                <a:gd name="T27" fmla="*/ 96 h 467"/>
                <a:gd name="T28" fmla="*/ 107 w 294"/>
                <a:gd name="T29" fmla="*/ 42 h 467"/>
                <a:gd name="T30" fmla="*/ 92 w 294"/>
                <a:gd name="T31" fmla="*/ 177 h 467"/>
                <a:gd name="T32" fmla="*/ 95 w 294"/>
                <a:gd name="T33" fmla="*/ 66 h 467"/>
                <a:gd name="T34" fmla="*/ 90 w 294"/>
                <a:gd name="T35" fmla="*/ 130 h 467"/>
                <a:gd name="T36" fmla="*/ 101 w 294"/>
                <a:gd name="T37" fmla="*/ 91 h 467"/>
                <a:gd name="T38" fmla="*/ 135 w 294"/>
                <a:gd name="T39" fmla="*/ 49 h 467"/>
                <a:gd name="T40" fmla="*/ 206 w 294"/>
                <a:gd name="T41" fmla="*/ 88 h 467"/>
                <a:gd name="T42" fmla="*/ 141 w 294"/>
                <a:gd name="T43" fmla="*/ 284 h 467"/>
                <a:gd name="T44" fmla="*/ 5 w 294"/>
                <a:gd name="T45" fmla="*/ 440 h 467"/>
                <a:gd name="T46" fmla="*/ 38 w 294"/>
                <a:gd name="T47" fmla="*/ 444 h 467"/>
                <a:gd name="T48" fmla="*/ 28 w 294"/>
                <a:gd name="T49" fmla="*/ 467 h 467"/>
                <a:gd name="T50" fmla="*/ 111 w 294"/>
                <a:gd name="T51" fmla="*/ 430 h 467"/>
                <a:gd name="T52" fmla="*/ 155 w 294"/>
                <a:gd name="T53" fmla="*/ 429 h 467"/>
                <a:gd name="T54" fmla="*/ 198 w 294"/>
                <a:gd name="T55" fmla="*/ 436 h 467"/>
                <a:gd name="T56" fmla="*/ 243 w 294"/>
                <a:gd name="T57" fmla="*/ 458 h 467"/>
                <a:gd name="T58" fmla="*/ 267 w 294"/>
                <a:gd name="T59" fmla="*/ 433 h 467"/>
                <a:gd name="T60" fmla="*/ 293 w 294"/>
                <a:gd name="T61" fmla="*/ 404 h 467"/>
                <a:gd name="T62" fmla="*/ 232 w 294"/>
                <a:gd name="T63" fmla="*/ 390 h 467"/>
                <a:gd name="T64" fmla="*/ 223 w 294"/>
                <a:gd name="T65" fmla="*/ 403 h 467"/>
                <a:gd name="T66" fmla="*/ 81 w 294"/>
                <a:gd name="T67" fmla="*/ 419 h 467"/>
                <a:gd name="T68" fmla="*/ 244 w 294"/>
                <a:gd name="T69" fmla="*/ 152 h 467"/>
                <a:gd name="T70" fmla="*/ 157 w 294"/>
                <a:gd name="T71" fmla="*/ 314 h 467"/>
                <a:gd name="T72" fmla="*/ 185 w 294"/>
                <a:gd name="T73" fmla="*/ 252 h 467"/>
                <a:gd name="T74" fmla="*/ 244 w 294"/>
                <a:gd name="T75" fmla="*/ 152 h 467"/>
                <a:gd name="T76" fmla="*/ 109 w 294"/>
                <a:gd name="T77" fmla="*/ 23 h 467"/>
                <a:gd name="T78" fmla="*/ 87 w 294"/>
                <a:gd name="T79" fmla="*/ 46 h 467"/>
                <a:gd name="T80" fmla="*/ 143 w 294"/>
                <a:gd name="T81" fmla="*/ 13 h 467"/>
                <a:gd name="T82" fmla="*/ 209 w 294"/>
                <a:gd name="T83" fmla="*/ 35 h 467"/>
                <a:gd name="T84" fmla="*/ 189 w 294"/>
                <a:gd name="T85" fmla="*/ 25 h 467"/>
                <a:gd name="T86" fmla="*/ 128 w 294"/>
                <a:gd name="T87" fmla="*/ 29 h 467"/>
                <a:gd name="T88" fmla="*/ 152 w 294"/>
                <a:gd name="T89" fmla="*/ 37 h 467"/>
                <a:gd name="T90" fmla="*/ 103 w 294"/>
                <a:gd name="T91" fmla="*/ 68 h 467"/>
                <a:gd name="T92" fmla="*/ 170 w 294"/>
                <a:gd name="T93" fmla="*/ 28 h 467"/>
                <a:gd name="T94" fmla="*/ 224 w 294"/>
                <a:gd name="T95" fmla="*/ 64 h 467"/>
                <a:gd name="T96" fmla="*/ 236 w 294"/>
                <a:gd name="T97" fmla="*/ 110 h 467"/>
                <a:gd name="T98" fmla="*/ 213 w 294"/>
                <a:gd name="T99" fmla="*/ 85 h 467"/>
                <a:gd name="T100" fmla="*/ 155 w 294"/>
                <a:gd name="T101" fmla="*/ 290 h 467"/>
                <a:gd name="T102" fmla="*/ 27 w 294"/>
                <a:gd name="T103" fmla="*/ 421 h 467"/>
                <a:gd name="T104" fmla="*/ 48 w 294"/>
                <a:gd name="T105" fmla="*/ 434 h 467"/>
                <a:gd name="T106" fmla="*/ 200 w 294"/>
                <a:gd name="T107" fmla="*/ 428 h 467"/>
                <a:gd name="T108" fmla="*/ 155 w 294"/>
                <a:gd name="T109" fmla="*/ 421 h 467"/>
                <a:gd name="T110" fmla="*/ 110 w 294"/>
                <a:gd name="T111" fmla="*/ 422 h 467"/>
                <a:gd name="T112" fmla="*/ 175 w 294"/>
                <a:gd name="T113" fmla="*/ 407 h 467"/>
                <a:gd name="T114" fmla="*/ 229 w 294"/>
                <a:gd name="T115" fmla="*/ 415 h 467"/>
                <a:gd name="T116" fmla="*/ 261 w 294"/>
                <a:gd name="T117" fmla="*/ 424 h 467"/>
                <a:gd name="T118" fmla="*/ 246 w 294"/>
                <a:gd name="T119" fmla="*/ 403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4" h="467">
                  <a:moveTo>
                    <a:pt x="294" y="391"/>
                  </a:moveTo>
                  <a:cubicBezTo>
                    <a:pt x="277" y="390"/>
                    <a:pt x="260" y="389"/>
                    <a:pt x="243" y="390"/>
                  </a:cubicBezTo>
                  <a:cubicBezTo>
                    <a:pt x="219" y="352"/>
                    <a:pt x="219" y="352"/>
                    <a:pt x="219" y="352"/>
                  </a:cubicBezTo>
                  <a:cubicBezTo>
                    <a:pt x="219" y="351"/>
                    <a:pt x="219" y="351"/>
                    <a:pt x="219" y="351"/>
                  </a:cubicBezTo>
                  <a:cubicBezTo>
                    <a:pt x="212" y="355"/>
                    <a:pt x="212" y="355"/>
                    <a:pt x="212" y="355"/>
                  </a:cubicBezTo>
                  <a:cubicBezTo>
                    <a:pt x="224" y="391"/>
                    <a:pt x="224" y="391"/>
                    <a:pt x="224" y="391"/>
                  </a:cubicBezTo>
                  <a:cubicBezTo>
                    <a:pt x="223" y="391"/>
                    <a:pt x="223" y="391"/>
                    <a:pt x="222" y="391"/>
                  </a:cubicBezTo>
                  <a:cubicBezTo>
                    <a:pt x="209" y="391"/>
                    <a:pt x="197" y="393"/>
                    <a:pt x="184" y="394"/>
                  </a:cubicBezTo>
                  <a:cubicBezTo>
                    <a:pt x="180" y="394"/>
                    <a:pt x="175" y="393"/>
                    <a:pt x="171" y="393"/>
                  </a:cubicBezTo>
                  <a:cubicBezTo>
                    <a:pt x="159" y="392"/>
                    <a:pt x="148" y="393"/>
                    <a:pt x="136" y="394"/>
                  </a:cubicBezTo>
                  <a:cubicBezTo>
                    <a:pt x="119" y="395"/>
                    <a:pt x="102" y="398"/>
                    <a:pt x="85" y="402"/>
                  </a:cubicBezTo>
                  <a:cubicBezTo>
                    <a:pt x="89" y="397"/>
                    <a:pt x="93" y="392"/>
                    <a:pt x="96" y="387"/>
                  </a:cubicBezTo>
                  <a:cubicBezTo>
                    <a:pt x="97" y="387"/>
                    <a:pt x="97" y="387"/>
                    <a:pt x="97" y="387"/>
                  </a:cubicBezTo>
                  <a:cubicBezTo>
                    <a:pt x="120" y="365"/>
                    <a:pt x="143" y="343"/>
                    <a:pt x="163" y="319"/>
                  </a:cubicBezTo>
                  <a:cubicBezTo>
                    <a:pt x="174" y="307"/>
                    <a:pt x="184" y="295"/>
                    <a:pt x="193" y="282"/>
                  </a:cubicBezTo>
                  <a:cubicBezTo>
                    <a:pt x="202" y="269"/>
                    <a:pt x="211" y="256"/>
                    <a:pt x="219" y="242"/>
                  </a:cubicBezTo>
                  <a:cubicBezTo>
                    <a:pt x="227" y="228"/>
                    <a:pt x="234" y="214"/>
                    <a:pt x="240" y="199"/>
                  </a:cubicBezTo>
                  <a:cubicBezTo>
                    <a:pt x="246" y="184"/>
                    <a:pt x="250" y="169"/>
                    <a:pt x="252" y="153"/>
                  </a:cubicBezTo>
                  <a:cubicBezTo>
                    <a:pt x="253" y="141"/>
                    <a:pt x="253" y="141"/>
                    <a:pt x="253" y="141"/>
                  </a:cubicBezTo>
                  <a:cubicBezTo>
                    <a:pt x="253" y="129"/>
                    <a:pt x="253" y="129"/>
                    <a:pt x="253" y="129"/>
                  </a:cubicBezTo>
                  <a:cubicBezTo>
                    <a:pt x="253" y="126"/>
                    <a:pt x="253" y="126"/>
                    <a:pt x="253" y="126"/>
                  </a:cubicBezTo>
                  <a:cubicBezTo>
                    <a:pt x="253" y="123"/>
                    <a:pt x="253" y="123"/>
                    <a:pt x="253" y="123"/>
                  </a:cubicBezTo>
                  <a:cubicBezTo>
                    <a:pt x="252" y="118"/>
                    <a:pt x="252" y="118"/>
                    <a:pt x="252" y="118"/>
                  </a:cubicBezTo>
                  <a:cubicBezTo>
                    <a:pt x="252" y="116"/>
                    <a:pt x="253" y="114"/>
                    <a:pt x="253" y="111"/>
                  </a:cubicBezTo>
                  <a:cubicBezTo>
                    <a:pt x="255" y="93"/>
                    <a:pt x="253" y="74"/>
                    <a:pt x="244" y="57"/>
                  </a:cubicBezTo>
                  <a:cubicBezTo>
                    <a:pt x="243" y="55"/>
                    <a:pt x="242" y="53"/>
                    <a:pt x="241" y="51"/>
                  </a:cubicBezTo>
                  <a:cubicBezTo>
                    <a:pt x="237" y="45"/>
                    <a:pt x="237" y="45"/>
                    <a:pt x="237" y="45"/>
                  </a:cubicBezTo>
                  <a:cubicBezTo>
                    <a:pt x="235" y="43"/>
                    <a:pt x="234" y="41"/>
                    <a:pt x="233" y="39"/>
                  </a:cubicBezTo>
                  <a:cubicBezTo>
                    <a:pt x="228" y="34"/>
                    <a:pt x="228" y="34"/>
                    <a:pt x="228" y="34"/>
                  </a:cubicBezTo>
                  <a:cubicBezTo>
                    <a:pt x="227" y="33"/>
                    <a:pt x="225" y="31"/>
                    <a:pt x="224" y="29"/>
                  </a:cubicBezTo>
                  <a:cubicBezTo>
                    <a:pt x="219" y="24"/>
                    <a:pt x="219" y="24"/>
                    <a:pt x="219" y="24"/>
                  </a:cubicBezTo>
                  <a:cubicBezTo>
                    <a:pt x="215" y="21"/>
                    <a:pt x="212" y="19"/>
                    <a:pt x="208" y="16"/>
                  </a:cubicBezTo>
                  <a:cubicBezTo>
                    <a:pt x="193" y="5"/>
                    <a:pt x="174" y="0"/>
                    <a:pt x="156" y="0"/>
                  </a:cubicBezTo>
                  <a:cubicBezTo>
                    <a:pt x="153" y="0"/>
                    <a:pt x="151" y="0"/>
                    <a:pt x="149" y="0"/>
                  </a:cubicBezTo>
                  <a:cubicBezTo>
                    <a:pt x="142" y="1"/>
                    <a:pt x="142" y="1"/>
                    <a:pt x="142" y="1"/>
                  </a:cubicBezTo>
                  <a:cubicBezTo>
                    <a:pt x="135" y="2"/>
                    <a:pt x="135" y="2"/>
                    <a:pt x="135" y="2"/>
                  </a:cubicBezTo>
                  <a:cubicBezTo>
                    <a:pt x="132" y="3"/>
                    <a:pt x="132" y="3"/>
                    <a:pt x="132" y="3"/>
                  </a:cubicBezTo>
                  <a:cubicBezTo>
                    <a:pt x="131" y="3"/>
                    <a:pt x="130" y="3"/>
                    <a:pt x="129" y="4"/>
                  </a:cubicBezTo>
                  <a:cubicBezTo>
                    <a:pt x="122" y="5"/>
                    <a:pt x="122" y="5"/>
                    <a:pt x="122" y="5"/>
                  </a:cubicBezTo>
                  <a:cubicBezTo>
                    <a:pt x="120" y="6"/>
                    <a:pt x="118" y="7"/>
                    <a:pt x="116" y="8"/>
                  </a:cubicBezTo>
                  <a:cubicBezTo>
                    <a:pt x="112" y="9"/>
                    <a:pt x="108" y="12"/>
                    <a:pt x="104" y="14"/>
                  </a:cubicBezTo>
                  <a:cubicBezTo>
                    <a:pt x="88" y="22"/>
                    <a:pt x="74" y="35"/>
                    <a:pt x="64" y="49"/>
                  </a:cubicBezTo>
                  <a:cubicBezTo>
                    <a:pt x="54" y="64"/>
                    <a:pt x="47" y="81"/>
                    <a:pt x="46" y="99"/>
                  </a:cubicBezTo>
                  <a:cubicBezTo>
                    <a:pt x="46" y="104"/>
                    <a:pt x="46" y="108"/>
                    <a:pt x="46" y="112"/>
                  </a:cubicBezTo>
                  <a:cubicBezTo>
                    <a:pt x="45" y="115"/>
                    <a:pt x="44" y="117"/>
                    <a:pt x="44" y="120"/>
                  </a:cubicBezTo>
                  <a:cubicBezTo>
                    <a:pt x="42" y="130"/>
                    <a:pt x="41" y="140"/>
                    <a:pt x="42" y="149"/>
                  </a:cubicBezTo>
                  <a:cubicBezTo>
                    <a:pt x="43" y="169"/>
                    <a:pt x="48" y="188"/>
                    <a:pt x="56" y="205"/>
                  </a:cubicBezTo>
                  <a:cubicBezTo>
                    <a:pt x="63" y="202"/>
                    <a:pt x="63" y="202"/>
                    <a:pt x="63" y="202"/>
                  </a:cubicBezTo>
                  <a:cubicBezTo>
                    <a:pt x="56" y="185"/>
                    <a:pt x="51" y="167"/>
                    <a:pt x="50" y="149"/>
                  </a:cubicBezTo>
                  <a:cubicBezTo>
                    <a:pt x="49" y="144"/>
                    <a:pt x="50" y="139"/>
                    <a:pt x="50" y="134"/>
                  </a:cubicBezTo>
                  <a:cubicBezTo>
                    <a:pt x="52" y="140"/>
                    <a:pt x="54" y="146"/>
                    <a:pt x="56" y="151"/>
                  </a:cubicBezTo>
                  <a:cubicBezTo>
                    <a:pt x="64" y="167"/>
                    <a:pt x="75" y="181"/>
                    <a:pt x="87" y="193"/>
                  </a:cubicBezTo>
                  <a:cubicBezTo>
                    <a:pt x="90" y="190"/>
                    <a:pt x="90" y="190"/>
                    <a:pt x="90" y="190"/>
                  </a:cubicBezTo>
                  <a:cubicBezTo>
                    <a:pt x="79" y="177"/>
                    <a:pt x="69" y="164"/>
                    <a:pt x="62" y="148"/>
                  </a:cubicBezTo>
                  <a:cubicBezTo>
                    <a:pt x="57" y="137"/>
                    <a:pt x="54" y="126"/>
                    <a:pt x="53" y="114"/>
                  </a:cubicBezTo>
                  <a:cubicBezTo>
                    <a:pt x="55" y="108"/>
                    <a:pt x="57" y="102"/>
                    <a:pt x="60" y="96"/>
                  </a:cubicBezTo>
                  <a:cubicBezTo>
                    <a:pt x="67" y="79"/>
                    <a:pt x="79" y="64"/>
                    <a:pt x="92" y="52"/>
                  </a:cubicBezTo>
                  <a:cubicBezTo>
                    <a:pt x="98" y="46"/>
                    <a:pt x="104" y="41"/>
                    <a:pt x="111" y="36"/>
                  </a:cubicBezTo>
                  <a:cubicBezTo>
                    <a:pt x="111" y="36"/>
                    <a:pt x="111" y="37"/>
                    <a:pt x="110" y="37"/>
                  </a:cubicBezTo>
                  <a:cubicBezTo>
                    <a:pt x="109" y="39"/>
                    <a:pt x="108" y="40"/>
                    <a:pt x="107" y="42"/>
                  </a:cubicBezTo>
                  <a:cubicBezTo>
                    <a:pt x="105" y="43"/>
                    <a:pt x="104" y="44"/>
                    <a:pt x="103" y="45"/>
                  </a:cubicBezTo>
                  <a:cubicBezTo>
                    <a:pt x="91" y="56"/>
                    <a:pt x="82" y="70"/>
                    <a:pt x="76" y="85"/>
                  </a:cubicBezTo>
                  <a:cubicBezTo>
                    <a:pt x="70" y="100"/>
                    <a:pt x="68" y="117"/>
                    <a:pt x="71" y="133"/>
                  </a:cubicBezTo>
                  <a:cubicBezTo>
                    <a:pt x="74" y="150"/>
                    <a:pt x="82" y="165"/>
                    <a:pt x="92" y="177"/>
                  </a:cubicBezTo>
                  <a:cubicBezTo>
                    <a:pt x="98" y="172"/>
                    <a:pt x="98" y="172"/>
                    <a:pt x="98" y="172"/>
                  </a:cubicBezTo>
                  <a:cubicBezTo>
                    <a:pt x="89" y="160"/>
                    <a:pt x="82" y="147"/>
                    <a:pt x="79" y="132"/>
                  </a:cubicBezTo>
                  <a:cubicBezTo>
                    <a:pt x="76" y="117"/>
                    <a:pt x="77" y="102"/>
                    <a:pt x="83" y="88"/>
                  </a:cubicBezTo>
                  <a:cubicBezTo>
                    <a:pt x="86" y="80"/>
                    <a:pt x="90" y="72"/>
                    <a:pt x="95" y="66"/>
                  </a:cubicBezTo>
                  <a:cubicBezTo>
                    <a:pt x="95" y="66"/>
                    <a:pt x="95" y="66"/>
                    <a:pt x="95" y="66"/>
                  </a:cubicBezTo>
                  <a:cubicBezTo>
                    <a:pt x="92" y="76"/>
                    <a:pt x="89" y="87"/>
                    <a:pt x="89" y="98"/>
                  </a:cubicBezTo>
                  <a:cubicBezTo>
                    <a:pt x="88" y="108"/>
                    <a:pt x="88" y="119"/>
                    <a:pt x="90" y="130"/>
                  </a:cubicBezTo>
                  <a:cubicBezTo>
                    <a:pt x="90" y="130"/>
                    <a:pt x="90" y="130"/>
                    <a:pt x="90" y="130"/>
                  </a:cubicBezTo>
                  <a:cubicBezTo>
                    <a:pt x="90" y="130"/>
                    <a:pt x="90" y="130"/>
                    <a:pt x="90" y="130"/>
                  </a:cubicBezTo>
                  <a:cubicBezTo>
                    <a:pt x="90" y="130"/>
                    <a:pt x="90" y="130"/>
                    <a:pt x="90" y="130"/>
                  </a:cubicBezTo>
                  <a:cubicBezTo>
                    <a:pt x="98" y="129"/>
                    <a:pt x="98" y="129"/>
                    <a:pt x="98" y="129"/>
                  </a:cubicBezTo>
                  <a:cubicBezTo>
                    <a:pt x="96" y="116"/>
                    <a:pt x="97" y="103"/>
                    <a:pt x="101" y="91"/>
                  </a:cubicBezTo>
                  <a:cubicBezTo>
                    <a:pt x="101" y="88"/>
                    <a:pt x="103" y="85"/>
                    <a:pt x="104" y="82"/>
                  </a:cubicBezTo>
                  <a:cubicBezTo>
                    <a:pt x="105" y="80"/>
                    <a:pt x="106" y="77"/>
                    <a:pt x="108" y="74"/>
                  </a:cubicBezTo>
                  <a:cubicBezTo>
                    <a:pt x="111" y="69"/>
                    <a:pt x="115" y="64"/>
                    <a:pt x="120" y="60"/>
                  </a:cubicBezTo>
                  <a:cubicBezTo>
                    <a:pt x="124" y="55"/>
                    <a:pt x="130" y="52"/>
                    <a:pt x="135" y="49"/>
                  </a:cubicBezTo>
                  <a:cubicBezTo>
                    <a:pt x="141" y="46"/>
                    <a:pt x="147" y="45"/>
                    <a:pt x="153" y="44"/>
                  </a:cubicBezTo>
                  <a:cubicBezTo>
                    <a:pt x="159" y="44"/>
                    <a:pt x="165" y="45"/>
                    <a:pt x="171" y="47"/>
                  </a:cubicBezTo>
                  <a:cubicBezTo>
                    <a:pt x="177" y="49"/>
                    <a:pt x="182" y="52"/>
                    <a:pt x="186" y="56"/>
                  </a:cubicBezTo>
                  <a:cubicBezTo>
                    <a:pt x="196" y="64"/>
                    <a:pt x="202" y="76"/>
                    <a:pt x="206" y="88"/>
                  </a:cubicBezTo>
                  <a:cubicBezTo>
                    <a:pt x="209" y="100"/>
                    <a:pt x="211" y="113"/>
                    <a:pt x="212" y="126"/>
                  </a:cubicBezTo>
                  <a:cubicBezTo>
                    <a:pt x="213" y="151"/>
                    <a:pt x="207" y="177"/>
                    <a:pt x="199" y="202"/>
                  </a:cubicBezTo>
                  <a:cubicBezTo>
                    <a:pt x="198" y="204"/>
                    <a:pt x="197" y="207"/>
                    <a:pt x="196" y="210"/>
                  </a:cubicBezTo>
                  <a:cubicBezTo>
                    <a:pt x="180" y="236"/>
                    <a:pt x="161" y="260"/>
                    <a:pt x="141" y="284"/>
                  </a:cubicBezTo>
                  <a:cubicBezTo>
                    <a:pt x="120" y="311"/>
                    <a:pt x="97" y="336"/>
                    <a:pt x="74" y="361"/>
                  </a:cubicBezTo>
                  <a:cubicBezTo>
                    <a:pt x="50" y="386"/>
                    <a:pt x="26" y="410"/>
                    <a:pt x="0" y="433"/>
                  </a:cubicBezTo>
                  <a:cubicBezTo>
                    <a:pt x="0" y="433"/>
                    <a:pt x="0" y="433"/>
                    <a:pt x="0" y="433"/>
                  </a:cubicBezTo>
                  <a:cubicBezTo>
                    <a:pt x="5" y="440"/>
                    <a:pt x="5" y="440"/>
                    <a:pt x="5" y="440"/>
                  </a:cubicBezTo>
                  <a:cubicBezTo>
                    <a:pt x="15" y="436"/>
                    <a:pt x="25" y="432"/>
                    <a:pt x="35" y="429"/>
                  </a:cubicBezTo>
                  <a:cubicBezTo>
                    <a:pt x="30" y="433"/>
                    <a:pt x="25" y="437"/>
                    <a:pt x="20" y="441"/>
                  </a:cubicBezTo>
                  <a:cubicBezTo>
                    <a:pt x="23" y="448"/>
                    <a:pt x="23" y="448"/>
                    <a:pt x="23" y="448"/>
                  </a:cubicBezTo>
                  <a:cubicBezTo>
                    <a:pt x="38" y="444"/>
                    <a:pt x="38" y="444"/>
                    <a:pt x="38" y="444"/>
                  </a:cubicBezTo>
                  <a:cubicBezTo>
                    <a:pt x="36" y="447"/>
                    <a:pt x="33" y="449"/>
                    <a:pt x="31" y="452"/>
                  </a:cubicBezTo>
                  <a:cubicBezTo>
                    <a:pt x="28" y="455"/>
                    <a:pt x="25" y="458"/>
                    <a:pt x="22" y="461"/>
                  </a:cubicBezTo>
                  <a:cubicBezTo>
                    <a:pt x="22" y="461"/>
                    <a:pt x="22" y="461"/>
                    <a:pt x="22" y="461"/>
                  </a:cubicBezTo>
                  <a:cubicBezTo>
                    <a:pt x="28" y="467"/>
                    <a:pt x="28" y="467"/>
                    <a:pt x="28" y="467"/>
                  </a:cubicBezTo>
                  <a:cubicBezTo>
                    <a:pt x="30" y="464"/>
                    <a:pt x="32" y="462"/>
                    <a:pt x="34" y="460"/>
                  </a:cubicBezTo>
                  <a:cubicBezTo>
                    <a:pt x="43" y="451"/>
                    <a:pt x="53" y="444"/>
                    <a:pt x="65" y="438"/>
                  </a:cubicBezTo>
                  <a:cubicBezTo>
                    <a:pt x="70" y="437"/>
                    <a:pt x="76" y="435"/>
                    <a:pt x="81" y="434"/>
                  </a:cubicBezTo>
                  <a:cubicBezTo>
                    <a:pt x="91" y="433"/>
                    <a:pt x="101" y="431"/>
                    <a:pt x="111" y="430"/>
                  </a:cubicBezTo>
                  <a:cubicBezTo>
                    <a:pt x="125" y="429"/>
                    <a:pt x="125" y="429"/>
                    <a:pt x="125" y="429"/>
                  </a:cubicBezTo>
                  <a:cubicBezTo>
                    <a:pt x="133" y="429"/>
                    <a:pt x="133" y="429"/>
                    <a:pt x="133" y="429"/>
                  </a:cubicBezTo>
                  <a:cubicBezTo>
                    <a:pt x="135" y="428"/>
                    <a:pt x="138" y="429"/>
                    <a:pt x="140" y="429"/>
                  </a:cubicBezTo>
                  <a:cubicBezTo>
                    <a:pt x="155" y="429"/>
                    <a:pt x="155" y="429"/>
                    <a:pt x="155" y="429"/>
                  </a:cubicBezTo>
                  <a:cubicBezTo>
                    <a:pt x="169" y="430"/>
                    <a:pt x="169" y="430"/>
                    <a:pt x="169" y="430"/>
                  </a:cubicBezTo>
                  <a:cubicBezTo>
                    <a:pt x="172" y="430"/>
                    <a:pt x="174" y="430"/>
                    <a:pt x="177" y="431"/>
                  </a:cubicBezTo>
                  <a:cubicBezTo>
                    <a:pt x="184" y="432"/>
                    <a:pt x="184" y="432"/>
                    <a:pt x="184" y="432"/>
                  </a:cubicBezTo>
                  <a:cubicBezTo>
                    <a:pt x="189" y="433"/>
                    <a:pt x="193" y="434"/>
                    <a:pt x="198" y="436"/>
                  </a:cubicBezTo>
                  <a:cubicBezTo>
                    <a:pt x="208" y="438"/>
                    <a:pt x="217" y="442"/>
                    <a:pt x="225" y="446"/>
                  </a:cubicBezTo>
                  <a:cubicBezTo>
                    <a:pt x="231" y="450"/>
                    <a:pt x="231" y="450"/>
                    <a:pt x="231" y="450"/>
                  </a:cubicBezTo>
                  <a:cubicBezTo>
                    <a:pt x="237" y="454"/>
                    <a:pt x="237" y="454"/>
                    <a:pt x="237" y="454"/>
                  </a:cubicBezTo>
                  <a:cubicBezTo>
                    <a:pt x="239" y="455"/>
                    <a:pt x="241" y="457"/>
                    <a:pt x="243" y="458"/>
                  </a:cubicBezTo>
                  <a:cubicBezTo>
                    <a:pt x="244" y="460"/>
                    <a:pt x="246" y="462"/>
                    <a:pt x="247" y="463"/>
                  </a:cubicBezTo>
                  <a:cubicBezTo>
                    <a:pt x="254" y="460"/>
                    <a:pt x="254" y="460"/>
                    <a:pt x="254" y="460"/>
                  </a:cubicBezTo>
                  <a:cubicBezTo>
                    <a:pt x="241" y="419"/>
                    <a:pt x="241" y="419"/>
                    <a:pt x="241" y="419"/>
                  </a:cubicBezTo>
                  <a:cubicBezTo>
                    <a:pt x="250" y="423"/>
                    <a:pt x="259" y="428"/>
                    <a:pt x="267" y="433"/>
                  </a:cubicBezTo>
                  <a:cubicBezTo>
                    <a:pt x="267" y="433"/>
                    <a:pt x="267" y="433"/>
                    <a:pt x="267" y="433"/>
                  </a:cubicBezTo>
                  <a:cubicBezTo>
                    <a:pt x="269" y="431"/>
                    <a:pt x="269" y="431"/>
                    <a:pt x="269" y="431"/>
                  </a:cubicBezTo>
                  <a:cubicBezTo>
                    <a:pt x="251" y="403"/>
                    <a:pt x="251" y="403"/>
                    <a:pt x="251" y="403"/>
                  </a:cubicBezTo>
                  <a:cubicBezTo>
                    <a:pt x="266" y="403"/>
                    <a:pt x="280" y="403"/>
                    <a:pt x="293" y="404"/>
                  </a:cubicBezTo>
                  <a:lnTo>
                    <a:pt x="294" y="391"/>
                  </a:lnTo>
                  <a:close/>
                  <a:moveTo>
                    <a:pt x="227" y="376"/>
                  </a:moveTo>
                  <a:cubicBezTo>
                    <a:pt x="237" y="390"/>
                    <a:pt x="237" y="390"/>
                    <a:pt x="237" y="390"/>
                  </a:cubicBezTo>
                  <a:cubicBezTo>
                    <a:pt x="235" y="390"/>
                    <a:pt x="233" y="390"/>
                    <a:pt x="232" y="390"/>
                  </a:cubicBezTo>
                  <a:lnTo>
                    <a:pt x="227" y="376"/>
                  </a:lnTo>
                  <a:close/>
                  <a:moveTo>
                    <a:pt x="228" y="403"/>
                  </a:moveTo>
                  <a:cubicBezTo>
                    <a:pt x="228" y="405"/>
                    <a:pt x="228" y="405"/>
                    <a:pt x="228" y="405"/>
                  </a:cubicBezTo>
                  <a:cubicBezTo>
                    <a:pt x="226" y="404"/>
                    <a:pt x="225" y="404"/>
                    <a:pt x="223" y="403"/>
                  </a:cubicBezTo>
                  <a:cubicBezTo>
                    <a:pt x="225" y="403"/>
                    <a:pt x="226" y="403"/>
                    <a:pt x="228" y="403"/>
                  </a:cubicBezTo>
                  <a:close/>
                  <a:moveTo>
                    <a:pt x="70" y="420"/>
                  </a:moveTo>
                  <a:cubicBezTo>
                    <a:pt x="78" y="418"/>
                    <a:pt x="86" y="416"/>
                    <a:pt x="94" y="414"/>
                  </a:cubicBezTo>
                  <a:cubicBezTo>
                    <a:pt x="90" y="416"/>
                    <a:pt x="86" y="418"/>
                    <a:pt x="81" y="419"/>
                  </a:cubicBezTo>
                  <a:cubicBezTo>
                    <a:pt x="75" y="422"/>
                    <a:pt x="68" y="425"/>
                    <a:pt x="62" y="429"/>
                  </a:cubicBezTo>
                  <a:cubicBezTo>
                    <a:pt x="65" y="426"/>
                    <a:pt x="67" y="423"/>
                    <a:pt x="70" y="420"/>
                  </a:cubicBezTo>
                  <a:cubicBezTo>
                    <a:pt x="70" y="420"/>
                    <a:pt x="70" y="420"/>
                    <a:pt x="70" y="420"/>
                  </a:cubicBezTo>
                  <a:close/>
                  <a:moveTo>
                    <a:pt x="244" y="152"/>
                  </a:moveTo>
                  <a:cubicBezTo>
                    <a:pt x="242" y="167"/>
                    <a:pt x="238" y="182"/>
                    <a:pt x="233" y="196"/>
                  </a:cubicBezTo>
                  <a:cubicBezTo>
                    <a:pt x="227" y="211"/>
                    <a:pt x="220" y="225"/>
                    <a:pt x="212" y="238"/>
                  </a:cubicBezTo>
                  <a:cubicBezTo>
                    <a:pt x="205" y="252"/>
                    <a:pt x="196" y="265"/>
                    <a:pt x="187" y="277"/>
                  </a:cubicBezTo>
                  <a:cubicBezTo>
                    <a:pt x="178" y="290"/>
                    <a:pt x="168" y="302"/>
                    <a:pt x="157" y="314"/>
                  </a:cubicBezTo>
                  <a:cubicBezTo>
                    <a:pt x="148" y="325"/>
                    <a:pt x="137" y="336"/>
                    <a:pt x="127" y="347"/>
                  </a:cubicBezTo>
                  <a:cubicBezTo>
                    <a:pt x="128" y="346"/>
                    <a:pt x="128" y="345"/>
                    <a:pt x="129" y="344"/>
                  </a:cubicBezTo>
                  <a:cubicBezTo>
                    <a:pt x="144" y="322"/>
                    <a:pt x="159" y="300"/>
                    <a:pt x="172" y="277"/>
                  </a:cubicBezTo>
                  <a:cubicBezTo>
                    <a:pt x="177" y="269"/>
                    <a:pt x="181" y="260"/>
                    <a:pt x="185" y="252"/>
                  </a:cubicBezTo>
                  <a:cubicBezTo>
                    <a:pt x="195" y="238"/>
                    <a:pt x="205" y="224"/>
                    <a:pt x="214" y="210"/>
                  </a:cubicBezTo>
                  <a:cubicBezTo>
                    <a:pt x="223" y="195"/>
                    <a:pt x="232" y="179"/>
                    <a:pt x="238" y="163"/>
                  </a:cubicBezTo>
                  <a:cubicBezTo>
                    <a:pt x="241" y="158"/>
                    <a:pt x="243" y="152"/>
                    <a:pt x="245" y="146"/>
                  </a:cubicBezTo>
                  <a:lnTo>
                    <a:pt x="244" y="152"/>
                  </a:lnTo>
                  <a:close/>
                  <a:moveTo>
                    <a:pt x="87" y="46"/>
                  </a:moveTo>
                  <a:cubicBezTo>
                    <a:pt x="75" y="57"/>
                    <a:pt x="65" y="70"/>
                    <a:pt x="57" y="84"/>
                  </a:cubicBezTo>
                  <a:cubicBezTo>
                    <a:pt x="60" y="74"/>
                    <a:pt x="65" y="64"/>
                    <a:pt x="72" y="55"/>
                  </a:cubicBezTo>
                  <a:cubicBezTo>
                    <a:pt x="81" y="42"/>
                    <a:pt x="94" y="31"/>
                    <a:pt x="109" y="23"/>
                  </a:cubicBezTo>
                  <a:cubicBezTo>
                    <a:pt x="112" y="22"/>
                    <a:pt x="116" y="20"/>
                    <a:pt x="120" y="18"/>
                  </a:cubicBezTo>
                  <a:cubicBezTo>
                    <a:pt x="122" y="18"/>
                    <a:pt x="124" y="17"/>
                    <a:pt x="126" y="16"/>
                  </a:cubicBezTo>
                  <a:cubicBezTo>
                    <a:pt x="129" y="16"/>
                    <a:pt x="129" y="16"/>
                    <a:pt x="129" y="16"/>
                  </a:cubicBezTo>
                  <a:cubicBezTo>
                    <a:pt x="113" y="24"/>
                    <a:pt x="100" y="34"/>
                    <a:pt x="87" y="46"/>
                  </a:cubicBezTo>
                  <a:close/>
                  <a:moveTo>
                    <a:pt x="138" y="20"/>
                  </a:moveTo>
                  <a:cubicBezTo>
                    <a:pt x="135" y="14"/>
                    <a:pt x="135" y="14"/>
                    <a:pt x="135" y="14"/>
                  </a:cubicBezTo>
                  <a:cubicBezTo>
                    <a:pt x="138" y="14"/>
                    <a:pt x="138" y="14"/>
                    <a:pt x="138" y="14"/>
                  </a:cubicBezTo>
                  <a:cubicBezTo>
                    <a:pt x="143" y="13"/>
                    <a:pt x="143" y="13"/>
                    <a:pt x="143" y="13"/>
                  </a:cubicBezTo>
                  <a:cubicBezTo>
                    <a:pt x="150" y="12"/>
                    <a:pt x="150" y="12"/>
                    <a:pt x="150" y="12"/>
                  </a:cubicBezTo>
                  <a:cubicBezTo>
                    <a:pt x="152" y="12"/>
                    <a:pt x="154" y="12"/>
                    <a:pt x="156" y="12"/>
                  </a:cubicBezTo>
                  <a:cubicBezTo>
                    <a:pt x="171" y="13"/>
                    <a:pt x="187" y="18"/>
                    <a:pt x="200" y="27"/>
                  </a:cubicBezTo>
                  <a:cubicBezTo>
                    <a:pt x="203" y="30"/>
                    <a:pt x="206" y="32"/>
                    <a:pt x="209" y="35"/>
                  </a:cubicBezTo>
                  <a:cubicBezTo>
                    <a:pt x="213" y="39"/>
                    <a:pt x="213" y="39"/>
                    <a:pt x="213" y="39"/>
                  </a:cubicBezTo>
                  <a:cubicBezTo>
                    <a:pt x="214" y="40"/>
                    <a:pt x="214" y="40"/>
                    <a:pt x="215" y="41"/>
                  </a:cubicBezTo>
                  <a:cubicBezTo>
                    <a:pt x="209" y="35"/>
                    <a:pt x="202" y="31"/>
                    <a:pt x="195" y="27"/>
                  </a:cubicBezTo>
                  <a:cubicBezTo>
                    <a:pt x="189" y="25"/>
                    <a:pt x="189" y="25"/>
                    <a:pt x="189" y="25"/>
                  </a:cubicBezTo>
                  <a:cubicBezTo>
                    <a:pt x="187" y="24"/>
                    <a:pt x="185" y="24"/>
                    <a:pt x="183" y="23"/>
                  </a:cubicBezTo>
                  <a:cubicBezTo>
                    <a:pt x="179" y="22"/>
                    <a:pt x="175" y="21"/>
                    <a:pt x="171" y="21"/>
                  </a:cubicBezTo>
                  <a:cubicBezTo>
                    <a:pt x="163" y="20"/>
                    <a:pt x="154" y="20"/>
                    <a:pt x="146" y="22"/>
                  </a:cubicBezTo>
                  <a:cubicBezTo>
                    <a:pt x="140" y="24"/>
                    <a:pt x="134" y="26"/>
                    <a:pt x="128" y="29"/>
                  </a:cubicBezTo>
                  <a:cubicBezTo>
                    <a:pt x="131" y="26"/>
                    <a:pt x="134" y="23"/>
                    <a:pt x="138" y="20"/>
                  </a:cubicBezTo>
                  <a:close/>
                  <a:moveTo>
                    <a:pt x="192" y="50"/>
                  </a:moveTo>
                  <a:cubicBezTo>
                    <a:pt x="186" y="45"/>
                    <a:pt x="180" y="42"/>
                    <a:pt x="173" y="39"/>
                  </a:cubicBezTo>
                  <a:cubicBezTo>
                    <a:pt x="167" y="37"/>
                    <a:pt x="159" y="36"/>
                    <a:pt x="152" y="37"/>
                  </a:cubicBezTo>
                  <a:cubicBezTo>
                    <a:pt x="145" y="37"/>
                    <a:pt x="138" y="39"/>
                    <a:pt x="132" y="42"/>
                  </a:cubicBezTo>
                  <a:cubicBezTo>
                    <a:pt x="126" y="45"/>
                    <a:pt x="120" y="49"/>
                    <a:pt x="115" y="54"/>
                  </a:cubicBezTo>
                  <a:cubicBezTo>
                    <a:pt x="110" y="58"/>
                    <a:pt x="106" y="63"/>
                    <a:pt x="102" y="69"/>
                  </a:cubicBezTo>
                  <a:cubicBezTo>
                    <a:pt x="102" y="69"/>
                    <a:pt x="103" y="68"/>
                    <a:pt x="103" y="68"/>
                  </a:cubicBezTo>
                  <a:cubicBezTo>
                    <a:pt x="104" y="63"/>
                    <a:pt x="106" y="59"/>
                    <a:pt x="109" y="54"/>
                  </a:cubicBezTo>
                  <a:cubicBezTo>
                    <a:pt x="110" y="52"/>
                    <a:pt x="111" y="50"/>
                    <a:pt x="113" y="47"/>
                  </a:cubicBezTo>
                  <a:cubicBezTo>
                    <a:pt x="123" y="39"/>
                    <a:pt x="135" y="33"/>
                    <a:pt x="148" y="30"/>
                  </a:cubicBezTo>
                  <a:cubicBezTo>
                    <a:pt x="155" y="28"/>
                    <a:pt x="163" y="28"/>
                    <a:pt x="170" y="28"/>
                  </a:cubicBezTo>
                  <a:cubicBezTo>
                    <a:pt x="174" y="29"/>
                    <a:pt x="178" y="29"/>
                    <a:pt x="181" y="30"/>
                  </a:cubicBezTo>
                  <a:cubicBezTo>
                    <a:pt x="183" y="31"/>
                    <a:pt x="185" y="31"/>
                    <a:pt x="186" y="32"/>
                  </a:cubicBezTo>
                  <a:cubicBezTo>
                    <a:pt x="192" y="34"/>
                    <a:pt x="192" y="34"/>
                    <a:pt x="192" y="34"/>
                  </a:cubicBezTo>
                  <a:cubicBezTo>
                    <a:pt x="205" y="40"/>
                    <a:pt x="216" y="52"/>
                    <a:pt x="224" y="64"/>
                  </a:cubicBezTo>
                  <a:cubicBezTo>
                    <a:pt x="226" y="68"/>
                    <a:pt x="228" y="71"/>
                    <a:pt x="230" y="74"/>
                  </a:cubicBezTo>
                  <a:cubicBezTo>
                    <a:pt x="235" y="85"/>
                    <a:pt x="235" y="85"/>
                    <a:pt x="235" y="85"/>
                  </a:cubicBezTo>
                  <a:cubicBezTo>
                    <a:pt x="236" y="87"/>
                    <a:pt x="236" y="89"/>
                    <a:pt x="237" y="91"/>
                  </a:cubicBezTo>
                  <a:cubicBezTo>
                    <a:pt x="238" y="97"/>
                    <a:pt x="237" y="103"/>
                    <a:pt x="236" y="110"/>
                  </a:cubicBezTo>
                  <a:cubicBezTo>
                    <a:pt x="235" y="126"/>
                    <a:pt x="230" y="141"/>
                    <a:pt x="223" y="157"/>
                  </a:cubicBezTo>
                  <a:cubicBezTo>
                    <a:pt x="221" y="163"/>
                    <a:pt x="217" y="170"/>
                    <a:pt x="214" y="176"/>
                  </a:cubicBezTo>
                  <a:cubicBezTo>
                    <a:pt x="218" y="160"/>
                    <a:pt x="220" y="143"/>
                    <a:pt x="220" y="125"/>
                  </a:cubicBezTo>
                  <a:cubicBezTo>
                    <a:pt x="219" y="112"/>
                    <a:pt x="217" y="98"/>
                    <a:pt x="213" y="85"/>
                  </a:cubicBezTo>
                  <a:cubicBezTo>
                    <a:pt x="209" y="72"/>
                    <a:pt x="202" y="60"/>
                    <a:pt x="192" y="50"/>
                  </a:cubicBezTo>
                  <a:close/>
                  <a:moveTo>
                    <a:pt x="27" y="421"/>
                  </a:moveTo>
                  <a:cubicBezTo>
                    <a:pt x="71" y="381"/>
                    <a:pt x="114" y="339"/>
                    <a:pt x="152" y="294"/>
                  </a:cubicBezTo>
                  <a:cubicBezTo>
                    <a:pt x="153" y="293"/>
                    <a:pt x="154" y="291"/>
                    <a:pt x="155" y="290"/>
                  </a:cubicBezTo>
                  <a:cubicBezTo>
                    <a:pt x="145" y="307"/>
                    <a:pt x="134" y="323"/>
                    <a:pt x="123" y="339"/>
                  </a:cubicBezTo>
                  <a:cubicBezTo>
                    <a:pt x="112" y="354"/>
                    <a:pt x="102" y="368"/>
                    <a:pt x="91" y="382"/>
                  </a:cubicBezTo>
                  <a:cubicBezTo>
                    <a:pt x="81" y="391"/>
                    <a:pt x="71" y="400"/>
                    <a:pt x="61" y="409"/>
                  </a:cubicBezTo>
                  <a:cubicBezTo>
                    <a:pt x="49" y="412"/>
                    <a:pt x="38" y="416"/>
                    <a:pt x="27" y="421"/>
                  </a:cubicBezTo>
                  <a:close/>
                  <a:moveTo>
                    <a:pt x="40" y="436"/>
                  </a:moveTo>
                  <a:cubicBezTo>
                    <a:pt x="45" y="432"/>
                    <a:pt x="50" y="428"/>
                    <a:pt x="55" y="424"/>
                  </a:cubicBezTo>
                  <a:cubicBezTo>
                    <a:pt x="55" y="423"/>
                    <a:pt x="56" y="423"/>
                    <a:pt x="57" y="423"/>
                  </a:cubicBezTo>
                  <a:cubicBezTo>
                    <a:pt x="54" y="427"/>
                    <a:pt x="51" y="430"/>
                    <a:pt x="48" y="434"/>
                  </a:cubicBezTo>
                  <a:lnTo>
                    <a:pt x="40" y="436"/>
                  </a:lnTo>
                  <a:close/>
                  <a:moveTo>
                    <a:pt x="236" y="443"/>
                  </a:moveTo>
                  <a:cubicBezTo>
                    <a:pt x="229" y="439"/>
                    <a:pt x="229" y="439"/>
                    <a:pt x="229" y="439"/>
                  </a:cubicBezTo>
                  <a:cubicBezTo>
                    <a:pt x="220" y="434"/>
                    <a:pt x="210" y="431"/>
                    <a:pt x="200" y="428"/>
                  </a:cubicBezTo>
                  <a:cubicBezTo>
                    <a:pt x="195" y="427"/>
                    <a:pt x="190" y="425"/>
                    <a:pt x="185" y="425"/>
                  </a:cubicBezTo>
                  <a:cubicBezTo>
                    <a:pt x="178" y="423"/>
                    <a:pt x="178" y="423"/>
                    <a:pt x="178" y="423"/>
                  </a:cubicBezTo>
                  <a:cubicBezTo>
                    <a:pt x="175" y="423"/>
                    <a:pt x="173" y="422"/>
                    <a:pt x="170" y="422"/>
                  </a:cubicBezTo>
                  <a:cubicBezTo>
                    <a:pt x="155" y="421"/>
                    <a:pt x="155" y="421"/>
                    <a:pt x="155" y="421"/>
                  </a:cubicBezTo>
                  <a:cubicBezTo>
                    <a:pt x="140" y="421"/>
                    <a:pt x="140" y="421"/>
                    <a:pt x="140" y="421"/>
                  </a:cubicBezTo>
                  <a:cubicBezTo>
                    <a:pt x="138" y="421"/>
                    <a:pt x="135" y="421"/>
                    <a:pt x="132" y="421"/>
                  </a:cubicBezTo>
                  <a:cubicBezTo>
                    <a:pt x="125" y="421"/>
                    <a:pt x="125" y="421"/>
                    <a:pt x="125" y="421"/>
                  </a:cubicBezTo>
                  <a:cubicBezTo>
                    <a:pt x="110" y="422"/>
                    <a:pt x="110" y="422"/>
                    <a:pt x="110" y="422"/>
                  </a:cubicBezTo>
                  <a:cubicBezTo>
                    <a:pt x="105" y="423"/>
                    <a:pt x="99" y="424"/>
                    <a:pt x="94" y="424"/>
                  </a:cubicBezTo>
                  <a:cubicBezTo>
                    <a:pt x="102" y="422"/>
                    <a:pt x="110" y="419"/>
                    <a:pt x="118" y="417"/>
                  </a:cubicBezTo>
                  <a:cubicBezTo>
                    <a:pt x="130" y="414"/>
                    <a:pt x="141" y="412"/>
                    <a:pt x="153" y="410"/>
                  </a:cubicBezTo>
                  <a:cubicBezTo>
                    <a:pt x="160" y="409"/>
                    <a:pt x="167" y="408"/>
                    <a:pt x="175" y="407"/>
                  </a:cubicBezTo>
                  <a:cubicBezTo>
                    <a:pt x="185" y="407"/>
                    <a:pt x="195" y="408"/>
                    <a:pt x="204" y="409"/>
                  </a:cubicBezTo>
                  <a:cubicBezTo>
                    <a:pt x="207" y="410"/>
                    <a:pt x="210" y="410"/>
                    <a:pt x="213" y="411"/>
                  </a:cubicBezTo>
                  <a:cubicBezTo>
                    <a:pt x="215" y="412"/>
                    <a:pt x="218" y="412"/>
                    <a:pt x="221" y="413"/>
                  </a:cubicBezTo>
                  <a:cubicBezTo>
                    <a:pt x="223" y="414"/>
                    <a:pt x="226" y="414"/>
                    <a:pt x="229" y="415"/>
                  </a:cubicBezTo>
                  <a:cubicBezTo>
                    <a:pt x="232" y="416"/>
                    <a:pt x="232" y="416"/>
                    <a:pt x="232" y="416"/>
                  </a:cubicBezTo>
                  <a:cubicBezTo>
                    <a:pt x="242" y="448"/>
                    <a:pt x="242" y="448"/>
                    <a:pt x="242" y="448"/>
                  </a:cubicBezTo>
                  <a:lnTo>
                    <a:pt x="236" y="443"/>
                  </a:lnTo>
                  <a:close/>
                  <a:moveTo>
                    <a:pt x="261" y="424"/>
                  </a:moveTo>
                  <a:cubicBezTo>
                    <a:pt x="254" y="419"/>
                    <a:pt x="247" y="414"/>
                    <a:pt x="240" y="410"/>
                  </a:cubicBezTo>
                  <a:cubicBezTo>
                    <a:pt x="239" y="410"/>
                    <a:pt x="239" y="410"/>
                    <a:pt x="238" y="409"/>
                  </a:cubicBezTo>
                  <a:cubicBezTo>
                    <a:pt x="236" y="403"/>
                    <a:pt x="236" y="403"/>
                    <a:pt x="236" y="403"/>
                  </a:cubicBezTo>
                  <a:cubicBezTo>
                    <a:pt x="239" y="403"/>
                    <a:pt x="242" y="403"/>
                    <a:pt x="246" y="403"/>
                  </a:cubicBezTo>
                  <a:lnTo>
                    <a:pt x="261" y="424"/>
                  </a:lnTo>
                  <a:close/>
                </a:path>
              </a:pathLst>
            </a:custGeom>
            <a:solidFill>
              <a:srgbClr val="06436E"/>
            </a:solidFill>
            <a:ln>
              <a:solidFill>
                <a:srgbClr val="06436E"/>
              </a:solidFill>
            </a:ln>
          </p:spPr>
          <p:txBody>
            <a:bodyPr vert="horz" wrap="square" lIns="91440" tIns="45720" rIns="91440" bIns="45720" numCol="1" anchor="t" anchorCtr="0" compatLnSpc="1">
              <a:prstTxWarp prst="textNoShape">
                <a:avLst/>
              </a:prstTxWarp>
            </a:bodyPr>
            <a:lstStyle/>
            <a:p>
              <a:endParaRPr lang="en-US"/>
            </a:p>
          </p:txBody>
        </p:sp>
        <p:grpSp>
          <p:nvGrpSpPr>
            <p:cNvPr id="15" name="Group 14">
              <a:extLst>
                <a:ext uri="{FF2B5EF4-FFF2-40B4-BE49-F238E27FC236}">
                  <a16:creationId xmlns:a16="http://schemas.microsoft.com/office/drawing/2014/main" id="{7FEFF98F-3AAA-A706-FB03-F40DE26E6079}"/>
                </a:ext>
              </a:extLst>
            </p:cNvPr>
            <p:cNvGrpSpPr/>
            <p:nvPr/>
          </p:nvGrpSpPr>
          <p:grpSpPr>
            <a:xfrm>
              <a:off x="708039" y="2890849"/>
              <a:ext cx="254000" cy="254000"/>
              <a:chOff x="692015" y="4544465"/>
              <a:chExt cx="254000" cy="254000"/>
            </a:xfrm>
          </p:grpSpPr>
          <p:grpSp>
            <p:nvGrpSpPr>
              <p:cNvPr id="16" name="Group 15">
                <a:extLst>
                  <a:ext uri="{FF2B5EF4-FFF2-40B4-BE49-F238E27FC236}">
                    <a16:creationId xmlns:a16="http://schemas.microsoft.com/office/drawing/2014/main" id="{5ECB8E11-FDC8-64D4-DBE8-C73C923EE49E}"/>
                  </a:ext>
                </a:extLst>
              </p:cNvPr>
              <p:cNvGrpSpPr>
                <a:grpSpLocks noChangeAspect="1"/>
              </p:cNvGrpSpPr>
              <p:nvPr>
                <p:custDataLst>
                  <p:tags r:id="rId2"/>
                </p:custDataLst>
              </p:nvPr>
            </p:nvGrpSpPr>
            <p:grpSpPr>
              <a:xfrm>
                <a:off x="692015" y="4544465"/>
                <a:ext cx="254000" cy="254000"/>
                <a:chOff x="4572000" y="3429000"/>
                <a:chExt cx="254000" cy="254000"/>
              </a:xfrm>
            </p:grpSpPr>
            <p:sp>
              <p:nvSpPr>
                <p:cNvPr id="18" name="background">
                  <a:extLst>
                    <a:ext uri="{FF2B5EF4-FFF2-40B4-BE49-F238E27FC236}">
                      <a16:creationId xmlns:a16="http://schemas.microsoft.com/office/drawing/2014/main" id="{92795C82-D20B-A715-7A63-7A253127A024}"/>
                    </a:ext>
                  </a:extLst>
                </p:cNvPr>
                <p:cNvSpPr/>
                <p:nvPr/>
              </p:nvSpPr>
              <p:spPr>
                <a:xfrm>
                  <a:off x="4572000" y="3429000"/>
                  <a:ext cx="254000" cy="254000"/>
                </a:xfrm>
                <a:prstGeom prst="ellipse">
                  <a:avLst/>
                </a:prstGeom>
                <a:solidFill>
                  <a:srgbClr val="FFFFFF">
                    <a:lumMod val="10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err="1">
                    <a:solidFill>
                      <a:srgbClr val="4D4D4D"/>
                    </a:solidFill>
                  </a:endParaRPr>
                </a:p>
              </p:txBody>
            </p:sp>
            <p:sp>
              <p:nvSpPr>
                <p:cNvPr id="19" name="arc">
                  <a:extLst>
                    <a:ext uri="{FF2B5EF4-FFF2-40B4-BE49-F238E27FC236}">
                      <a16:creationId xmlns:a16="http://schemas.microsoft.com/office/drawing/2014/main" id="{A7863581-6BA8-3249-55CD-60B7232E48CB}"/>
                    </a:ext>
                  </a:extLst>
                </p:cNvPr>
                <p:cNvSpPr/>
                <p:nvPr/>
              </p:nvSpPr>
              <p:spPr>
                <a:xfrm>
                  <a:off x="4572000" y="3429000"/>
                  <a:ext cx="254000" cy="254000"/>
                </a:xfrm>
                <a:prstGeom prst="arc">
                  <a:avLst>
                    <a:gd name="adj1" fmla="val 16200000"/>
                    <a:gd name="adj2" fmla="val 16200000"/>
                  </a:avLst>
                </a:prstGeom>
                <a:solidFill>
                  <a:srgbClr val="06436E"/>
                </a:solidFill>
                <a:ln w="9525" cap="flat" cmpd="sng" algn="ctr">
                  <a:solidFill>
                    <a:schemeClr val="accent1">
                      <a:shade val="95000"/>
                      <a:satMod val="105000"/>
                    </a:schemeClr>
                  </a:solidFill>
                  <a:prstDash val="soli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circle">
                  <a:extLst>
                    <a:ext uri="{FF2B5EF4-FFF2-40B4-BE49-F238E27FC236}">
                      <a16:creationId xmlns:a16="http://schemas.microsoft.com/office/drawing/2014/main" id="{B2AE77CA-A575-9D15-FFBF-D39C3694B198}"/>
                    </a:ext>
                  </a:extLst>
                </p:cNvPr>
                <p:cNvSpPr/>
                <p:nvPr/>
              </p:nvSpPr>
              <p:spPr>
                <a:xfrm>
                  <a:off x="4572000" y="3429000"/>
                  <a:ext cx="254000" cy="254000"/>
                </a:xfrm>
                <a:prstGeom prst="ellipse">
                  <a:avLst/>
                </a:prstGeom>
                <a:noFill/>
                <a:ln w="9525">
                  <a:solidFill>
                    <a:schemeClr val="accent1">
                      <a:lumMod val="100000"/>
                    </a:schemeClr>
                  </a:solidFill>
                </a:ln>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err="1">
                    <a:solidFill>
                      <a:srgbClr val="4D4D4D"/>
                    </a:solidFill>
                  </a:endParaRPr>
                </a:p>
              </p:txBody>
            </p:sp>
          </p:grpSp>
          <p:sp>
            <p:nvSpPr>
              <p:cNvPr id="17" name="Chevron 16">
                <a:extLst>
                  <a:ext uri="{FF2B5EF4-FFF2-40B4-BE49-F238E27FC236}">
                    <a16:creationId xmlns:a16="http://schemas.microsoft.com/office/drawing/2014/main" id="{6F02C852-1D58-5C8C-D6F7-A7D27E93E4DD}"/>
                  </a:ext>
                </a:extLst>
              </p:cNvPr>
              <p:cNvSpPr>
                <a:spLocks noChangeAspect="1"/>
              </p:cNvSpPr>
              <p:nvPr/>
            </p:nvSpPr>
            <p:spPr>
              <a:xfrm>
                <a:off x="766626" y="4599465"/>
                <a:ext cx="127016" cy="144000"/>
              </a:xfrm>
              <a:prstGeom prst="chevron">
                <a:avLst/>
              </a:prstGeom>
              <a:ln>
                <a:solidFill>
                  <a:srgbClr val="06436E"/>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tx1"/>
                  </a:solidFill>
                </a:endParaRPr>
              </a:p>
            </p:txBody>
          </p:sp>
        </p:grpSp>
      </p:grpSp>
      <p:grpSp>
        <p:nvGrpSpPr>
          <p:cNvPr id="39" name="Group 38">
            <a:extLst>
              <a:ext uri="{FF2B5EF4-FFF2-40B4-BE49-F238E27FC236}">
                <a16:creationId xmlns:a16="http://schemas.microsoft.com/office/drawing/2014/main" id="{554C3CB7-1E1B-673C-849B-CC859C2806A2}"/>
              </a:ext>
            </a:extLst>
          </p:cNvPr>
          <p:cNvGrpSpPr/>
          <p:nvPr/>
        </p:nvGrpSpPr>
        <p:grpSpPr>
          <a:xfrm>
            <a:off x="295653" y="4476029"/>
            <a:ext cx="8700926" cy="2232406"/>
            <a:chOff x="189121" y="4155231"/>
            <a:chExt cx="8700926" cy="2232406"/>
          </a:xfrm>
        </p:grpSpPr>
        <p:sp>
          <p:nvSpPr>
            <p:cNvPr id="8" name="Content Placeholder 2">
              <a:extLst>
                <a:ext uri="{FF2B5EF4-FFF2-40B4-BE49-F238E27FC236}">
                  <a16:creationId xmlns:a16="http://schemas.microsoft.com/office/drawing/2014/main" id="{A732B919-483C-1232-8217-E6CBE6C96E39}"/>
                </a:ext>
              </a:extLst>
            </p:cNvPr>
            <p:cNvSpPr txBox="1">
              <a:spLocks/>
            </p:cNvSpPr>
            <p:nvPr/>
          </p:nvSpPr>
          <p:spPr>
            <a:xfrm>
              <a:off x="614565" y="4155231"/>
              <a:ext cx="8275482" cy="2232406"/>
            </a:xfrm>
            <a:prstGeom prst="rect">
              <a:avLst/>
            </a:prstGeom>
          </p:spPr>
          <p:txBody>
            <a:bodyPr>
              <a:spAutoFit/>
            </a:bodyPr>
            <a:lstStyle>
              <a:lvl1pPr marL="187200" indent="-187200" algn="l" defTabSz="914400" rtl="0" eaLnBrk="1" latinLnBrk="0" hangingPunct="1">
                <a:lnSpc>
                  <a:spcPct val="90000"/>
                </a:lnSpc>
                <a:spcBef>
                  <a:spcPts val="1000"/>
                </a:spcBef>
                <a:buClr>
                  <a:schemeClr val="tx1"/>
                </a:buClr>
                <a:buFont typeface="Arial" panose="020B0604020202020204" pitchFamily="34" charset="0"/>
                <a:buChar char="•"/>
                <a:tabLst/>
                <a:defRPr sz="2800" kern="1200">
                  <a:solidFill>
                    <a:schemeClr val="tx1"/>
                  </a:solidFill>
                  <a:latin typeface="Corbel" panose="020B0503020204020204" pitchFamily="34" charset="0"/>
                  <a:ea typeface="+mn-ea"/>
                  <a:cs typeface="+mn-cs"/>
                </a:defRPr>
              </a:lvl1pPr>
              <a:lvl2pPr marL="311150" indent="-187200" algn="l" defTabSz="914400" rtl="0" eaLnBrk="1" latinLnBrk="0" hangingPunct="1">
                <a:lnSpc>
                  <a:spcPct val="90000"/>
                </a:lnSpc>
                <a:spcBef>
                  <a:spcPts val="500"/>
                </a:spcBef>
                <a:buFont typeface="Cambria" panose="02040503050406030204" pitchFamily="18" charset="0"/>
                <a:buChar char="-"/>
                <a:tabLst/>
                <a:defRPr sz="2400" kern="1200">
                  <a:solidFill>
                    <a:schemeClr val="tx1"/>
                  </a:solidFill>
                  <a:latin typeface="Corbel" panose="020B0503020204020204" pitchFamily="34" charset="0"/>
                  <a:ea typeface="+mn-ea"/>
                  <a:cs typeface="+mn-cs"/>
                </a:defRPr>
              </a:lvl2pPr>
              <a:lvl3pPr marL="533400" indent="-187200" algn="l" defTabSz="914400" rtl="0" eaLnBrk="1" latinLnBrk="0" hangingPunct="1">
                <a:lnSpc>
                  <a:spcPct val="90000"/>
                </a:lnSpc>
                <a:spcBef>
                  <a:spcPts val="500"/>
                </a:spcBef>
                <a:buClr>
                  <a:schemeClr val="tx1"/>
                </a:buClr>
                <a:buFont typeface="Arial" panose="020B0604020202020204" pitchFamily="34" charset="0"/>
                <a:buChar char="•"/>
                <a:tabLst/>
                <a:defRPr sz="2400" kern="1200">
                  <a:solidFill>
                    <a:schemeClr val="tx1"/>
                  </a:solidFill>
                  <a:latin typeface="Corbel" panose="020B0503020204020204" pitchFamily="34" charset="0"/>
                  <a:ea typeface="+mn-ea"/>
                  <a:cs typeface="+mn-cs"/>
                </a:defRPr>
              </a:lvl3pPr>
              <a:lvl4pPr marL="16002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4pPr>
              <a:lvl5pPr marL="20574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err="1"/>
                <a:t>RawBench</a:t>
              </a:r>
              <a:r>
                <a:rPr lang="en-US" dirty="0"/>
                <a:t> runs custom RSA setup </a:t>
              </a:r>
              <a:r>
                <a:rPr lang="en-US" b="1" dirty="0">
                  <a:solidFill>
                    <a:srgbClr val="06436E"/>
                  </a:solidFill>
                </a:rPr>
                <a:t>across datasets and downstream tasks</a:t>
              </a:r>
            </a:p>
            <a:p>
              <a:pPr lvl="1">
                <a:defRPr/>
              </a:pPr>
              <a:r>
                <a:rPr lang="en-US" sz="2000" dirty="0"/>
                <a:t>New datasets and tasks can be integrated</a:t>
              </a:r>
              <a:endParaRPr lang="en-US" sz="2000" dirty="0">
                <a:solidFill>
                  <a:prstClr val="black"/>
                </a:solidFill>
              </a:endParaRPr>
            </a:p>
            <a:p>
              <a:pPr lvl="1">
                <a:defRPr/>
              </a:pPr>
              <a:r>
                <a:rPr lang="en-US" sz="2000" dirty="0">
                  <a:solidFill>
                    <a:prstClr val="black"/>
                  </a:solidFill>
                  <a:latin typeface="Calibri" panose="020F0502020204030204"/>
                </a:rPr>
                <a:t>e.g., simulated data and structural variant calling</a:t>
              </a:r>
            </a:p>
            <a:p>
              <a:pPr lvl="1"/>
              <a:endParaRPr lang="en-US" sz="2000" dirty="0"/>
            </a:p>
            <a:p>
              <a:pPr lvl="1"/>
              <a:endParaRPr lang="en-US" sz="2000" dirty="0"/>
            </a:p>
          </p:txBody>
        </p:sp>
        <p:sp>
          <p:nvSpPr>
            <p:cNvPr id="4" name="Freeform 28">
              <a:extLst>
                <a:ext uri="{FF2B5EF4-FFF2-40B4-BE49-F238E27FC236}">
                  <a16:creationId xmlns:a16="http://schemas.microsoft.com/office/drawing/2014/main" id="{27FB6F1D-D69D-C78B-A380-DAD2E814576A}"/>
                </a:ext>
              </a:extLst>
            </p:cNvPr>
            <p:cNvSpPr>
              <a:spLocks noEditPoints="1"/>
            </p:cNvSpPr>
            <p:nvPr/>
          </p:nvSpPr>
          <p:spPr bwMode="auto">
            <a:xfrm>
              <a:off x="189121" y="4284021"/>
              <a:ext cx="357514" cy="522397"/>
            </a:xfrm>
            <a:custGeom>
              <a:avLst/>
              <a:gdLst>
                <a:gd name="T0" fmla="*/ 271 w 321"/>
                <a:gd name="T1" fmla="*/ 226 h 466"/>
                <a:gd name="T2" fmla="*/ 200 w 321"/>
                <a:gd name="T3" fmla="*/ 192 h 466"/>
                <a:gd name="T4" fmla="*/ 145 w 321"/>
                <a:gd name="T5" fmla="*/ 181 h 466"/>
                <a:gd name="T6" fmla="*/ 250 w 321"/>
                <a:gd name="T7" fmla="*/ 7 h 466"/>
                <a:gd name="T8" fmla="*/ 138 w 321"/>
                <a:gd name="T9" fmla="*/ 8 h 466"/>
                <a:gd name="T10" fmla="*/ 25 w 321"/>
                <a:gd name="T11" fmla="*/ 7 h 466"/>
                <a:gd name="T12" fmla="*/ 240 w 321"/>
                <a:gd name="T13" fmla="*/ 18 h 466"/>
                <a:gd name="T14" fmla="*/ 134 w 321"/>
                <a:gd name="T15" fmla="*/ 156 h 466"/>
                <a:gd name="T16" fmla="*/ 218 w 321"/>
                <a:gd name="T17" fmla="*/ 25 h 466"/>
                <a:gd name="T18" fmla="*/ 192 w 321"/>
                <a:gd name="T19" fmla="*/ 31 h 466"/>
                <a:gd name="T20" fmla="*/ 110 w 321"/>
                <a:gd name="T21" fmla="*/ 42 h 466"/>
                <a:gd name="T22" fmla="*/ 0 w 321"/>
                <a:gd name="T23" fmla="*/ 52 h 466"/>
                <a:gd name="T24" fmla="*/ 55 w 321"/>
                <a:gd name="T25" fmla="*/ 54 h 466"/>
                <a:gd name="T26" fmla="*/ 166 w 321"/>
                <a:gd name="T27" fmla="*/ 43 h 466"/>
                <a:gd name="T28" fmla="*/ 142 w 321"/>
                <a:gd name="T29" fmla="*/ 131 h 466"/>
                <a:gd name="T30" fmla="*/ 145 w 321"/>
                <a:gd name="T31" fmla="*/ 74 h 466"/>
                <a:gd name="T32" fmla="*/ 87 w 321"/>
                <a:gd name="T33" fmla="*/ 208 h 466"/>
                <a:gd name="T34" fmla="*/ 91 w 321"/>
                <a:gd name="T35" fmla="*/ 215 h 466"/>
                <a:gd name="T36" fmla="*/ 99 w 321"/>
                <a:gd name="T37" fmla="*/ 224 h 466"/>
                <a:gd name="T38" fmla="*/ 150 w 321"/>
                <a:gd name="T39" fmla="*/ 222 h 466"/>
                <a:gd name="T40" fmla="*/ 208 w 321"/>
                <a:gd name="T41" fmla="*/ 239 h 466"/>
                <a:gd name="T42" fmla="*/ 268 w 321"/>
                <a:gd name="T43" fmla="*/ 287 h 466"/>
                <a:gd name="T44" fmla="*/ 273 w 321"/>
                <a:gd name="T45" fmla="*/ 335 h 466"/>
                <a:gd name="T46" fmla="*/ 271 w 321"/>
                <a:gd name="T47" fmla="*/ 345 h 466"/>
                <a:gd name="T48" fmla="*/ 265 w 321"/>
                <a:gd name="T49" fmla="*/ 364 h 466"/>
                <a:gd name="T50" fmla="*/ 256 w 321"/>
                <a:gd name="T51" fmla="*/ 382 h 466"/>
                <a:gd name="T52" fmla="*/ 243 w 321"/>
                <a:gd name="T53" fmla="*/ 395 h 466"/>
                <a:gd name="T54" fmla="*/ 187 w 321"/>
                <a:gd name="T55" fmla="*/ 430 h 466"/>
                <a:gd name="T56" fmla="*/ 122 w 321"/>
                <a:gd name="T57" fmla="*/ 443 h 466"/>
                <a:gd name="T58" fmla="*/ 54 w 321"/>
                <a:gd name="T59" fmla="*/ 437 h 466"/>
                <a:gd name="T60" fmla="*/ 131 w 321"/>
                <a:gd name="T61" fmla="*/ 450 h 466"/>
                <a:gd name="T62" fmla="*/ 144 w 321"/>
                <a:gd name="T63" fmla="*/ 450 h 466"/>
                <a:gd name="T64" fmla="*/ 157 w 321"/>
                <a:gd name="T65" fmla="*/ 448 h 466"/>
                <a:gd name="T66" fmla="*/ 222 w 321"/>
                <a:gd name="T67" fmla="*/ 425 h 466"/>
                <a:gd name="T68" fmla="*/ 297 w 321"/>
                <a:gd name="T69" fmla="*/ 351 h 466"/>
                <a:gd name="T70" fmla="*/ 308 w 321"/>
                <a:gd name="T71" fmla="*/ 280 h 466"/>
                <a:gd name="T72" fmla="*/ 311 w 321"/>
                <a:gd name="T73" fmla="*/ 311 h 466"/>
                <a:gd name="T74" fmla="*/ 134 w 321"/>
                <a:gd name="T75" fmla="*/ 466 h 466"/>
                <a:gd name="T76" fmla="*/ 319 w 321"/>
                <a:gd name="T77" fmla="*/ 311 h 466"/>
                <a:gd name="T78" fmla="*/ 130 w 321"/>
                <a:gd name="T79" fmla="*/ 196 h 466"/>
                <a:gd name="T80" fmla="*/ 203 w 321"/>
                <a:gd name="T81" fmla="*/ 212 h 466"/>
                <a:gd name="T82" fmla="*/ 115 w 321"/>
                <a:gd name="T83" fmla="*/ 208 h 466"/>
                <a:gd name="T84" fmla="*/ 130 w 321"/>
                <a:gd name="T85" fmla="*/ 196 h 466"/>
                <a:gd name="T86" fmla="*/ 116 w 321"/>
                <a:gd name="T87" fmla="*/ 183 h 466"/>
                <a:gd name="T88" fmla="*/ 99 w 321"/>
                <a:gd name="T89" fmla="*/ 207 h 466"/>
                <a:gd name="T90" fmla="*/ 111 w 321"/>
                <a:gd name="T91" fmla="*/ 216 h 466"/>
                <a:gd name="T92" fmla="*/ 110 w 321"/>
                <a:gd name="T93" fmla="*/ 220 h 466"/>
                <a:gd name="T94" fmla="*/ 266 w 321"/>
                <a:gd name="T95" fmla="*/ 372 h 466"/>
                <a:gd name="T96" fmla="*/ 273 w 321"/>
                <a:gd name="T97" fmla="*/ 356 h 466"/>
                <a:gd name="T98" fmla="*/ 277 w 321"/>
                <a:gd name="T99" fmla="*/ 341 h 466"/>
                <a:gd name="T100" fmla="*/ 280 w 321"/>
                <a:gd name="T101" fmla="*/ 326 h 466"/>
                <a:gd name="T102" fmla="*/ 247 w 321"/>
                <a:gd name="T103" fmla="*/ 253 h 466"/>
                <a:gd name="T104" fmla="*/ 177 w 321"/>
                <a:gd name="T105" fmla="*/ 220 h 466"/>
                <a:gd name="T106" fmla="*/ 254 w 321"/>
                <a:gd name="T107" fmla="*/ 236 h 466"/>
                <a:gd name="T108" fmla="*/ 292 w 321"/>
                <a:gd name="T109" fmla="*/ 284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1" h="466">
                  <a:moveTo>
                    <a:pt x="291" y="239"/>
                  </a:moveTo>
                  <a:cubicBezTo>
                    <a:pt x="285" y="234"/>
                    <a:pt x="278" y="230"/>
                    <a:pt x="271" y="226"/>
                  </a:cubicBezTo>
                  <a:cubicBezTo>
                    <a:pt x="268" y="225"/>
                    <a:pt x="266" y="223"/>
                    <a:pt x="264" y="222"/>
                  </a:cubicBezTo>
                  <a:cubicBezTo>
                    <a:pt x="244" y="208"/>
                    <a:pt x="222" y="199"/>
                    <a:pt x="200" y="192"/>
                  </a:cubicBezTo>
                  <a:cubicBezTo>
                    <a:pt x="189" y="189"/>
                    <a:pt x="177" y="186"/>
                    <a:pt x="166" y="184"/>
                  </a:cubicBezTo>
                  <a:cubicBezTo>
                    <a:pt x="159" y="183"/>
                    <a:pt x="152" y="182"/>
                    <a:pt x="145" y="181"/>
                  </a:cubicBezTo>
                  <a:cubicBezTo>
                    <a:pt x="254" y="15"/>
                    <a:pt x="254" y="15"/>
                    <a:pt x="254" y="15"/>
                  </a:cubicBezTo>
                  <a:cubicBezTo>
                    <a:pt x="250" y="7"/>
                    <a:pt x="250" y="7"/>
                    <a:pt x="250" y="7"/>
                  </a:cubicBezTo>
                  <a:cubicBezTo>
                    <a:pt x="250" y="7"/>
                    <a:pt x="250" y="7"/>
                    <a:pt x="250" y="7"/>
                  </a:cubicBezTo>
                  <a:cubicBezTo>
                    <a:pt x="213" y="9"/>
                    <a:pt x="175" y="9"/>
                    <a:pt x="138" y="8"/>
                  </a:cubicBezTo>
                  <a:cubicBezTo>
                    <a:pt x="101" y="6"/>
                    <a:pt x="63" y="3"/>
                    <a:pt x="26" y="0"/>
                  </a:cubicBezTo>
                  <a:cubicBezTo>
                    <a:pt x="25" y="7"/>
                    <a:pt x="25" y="7"/>
                    <a:pt x="25" y="7"/>
                  </a:cubicBezTo>
                  <a:cubicBezTo>
                    <a:pt x="63" y="11"/>
                    <a:pt x="100" y="14"/>
                    <a:pt x="137" y="16"/>
                  </a:cubicBezTo>
                  <a:cubicBezTo>
                    <a:pt x="172" y="18"/>
                    <a:pt x="206" y="19"/>
                    <a:pt x="240" y="18"/>
                  </a:cubicBezTo>
                  <a:cubicBezTo>
                    <a:pt x="126" y="180"/>
                    <a:pt x="126" y="180"/>
                    <a:pt x="126" y="180"/>
                  </a:cubicBezTo>
                  <a:cubicBezTo>
                    <a:pt x="129" y="172"/>
                    <a:pt x="131" y="164"/>
                    <a:pt x="134" y="156"/>
                  </a:cubicBezTo>
                  <a:cubicBezTo>
                    <a:pt x="221" y="30"/>
                    <a:pt x="221" y="30"/>
                    <a:pt x="221" y="30"/>
                  </a:cubicBezTo>
                  <a:cubicBezTo>
                    <a:pt x="218" y="25"/>
                    <a:pt x="218" y="25"/>
                    <a:pt x="218" y="25"/>
                  </a:cubicBezTo>
                  <a:cubicBezTo>
                    <a:pt x="218" y="25"/>
                    <a:pt x="218" y="25"/>
                    <a:pt x="218" y="25"/>
                  </a:cubicBezTo>
                  <a:cubicBezTo>
                    <a:pt x="209" y="28"/>
                    <a:pt x="200" y="30"/>
                    <a:pt x="192" y="31"/>
                  </a:cubicBezTo>
                  <a:cubicBezTo>
                    <a:pt x="183" y="33"/>
                    <a:pt x="174" y="34"/>
                    <a:pt x="164" y="36"/>
                  </a:cubicBezTo>
                  <a:cubicBezTo>
                    <a:pt x="146" y="38"/>
                    <a:pt x="128" y="40"/>
                    <a:pt x="110" y="42"/>
                  </a:cubicBezTo>
                  <a:cubicBezTo>
                    <a:pt x="92" y="44"/>
                    <a:pt x="73" y="46"/>
                    <a:pt x="55" y="47"/>
                  </a:cubicBezTo>
                  <a:cubicBezTo>
                    <a:pt x="0" y="52"/>
                    <a:pt x="0" y="52"/>
                    <a:pt x="0" y="52"/>
                  </a:cubicBezTo>
                  <a:cubicBezTo>
                    <a:pt x="0" y="56"/>
                    <a:pt x="0" y="56"/>
                    <a:pt x="0" y="56"/>
                  </a:cubicBezTo>
                  <a:cubicBezTo>
                    <a:pt x="19" y="56"/>
                    <a:pt x="37" y="55"/>
                    <a:pt x="55" y="54"/>
                  </a:cubicBezTo>
                  <a:cubicBezTo>
                    <a:pt x="74" y="53"/>
                    <a:pt x="92" y="51"/>
                    <a:pt x="111" y="50"/>
                  </a:cubicBezTo>
                  <a:cubicBezTo>
                    <a:pt x="129" y="48"/>
                    <a:pt x="147" y="46"/>
                    <a:pt x="166" y="43"/>
                  </a:cubicBezTo>
                  <a:cubicBezTo>
                    <a:pt x="181" y="41"/>
                    <a:pt x="196" y="38"/>
                    <a:pt x="211" y="34"/>
                  </a:cubicBezTo>
                  <a:cubicBezTo>
                    <a:pt x="142" y="131"/>
                    <a:pt x="142" y="131"/>
                    <a:pt x="142" y="131"/>
                  </a:cubicBezTo>
                  <a:cubicBezTo>
                    <a:pt x="148" y="111"/>
                    <a:pt x="152" y="91"/>
                    <a:pt x="153" y="75"/>
                  </a:cubicBezTo>
                  <a:cubicBezTo>
                    <a:pt x="145" y="74"/>
                    <a:pt x="145" y="74"/>
                    <a:pt x="145" y="74"/>
                  </a:cubicBezTo>
                  <a:cubicBezTo>
                    <a:pt x="144" y="97"/>
                    <a:pt x="136" y="126"/>
                    <a:pt x="127" y="152"/>
                  </a:cubicBezTo>
                  <a:cubicBezTo>
                    <a:pt x="87" y="208"/>
                    <a:pt x="87" y="208"/>
                    <a:pt x="87" y="208"/>
                  </a:cubicBezTo>
                  <a:cubicBezTo>
                    <a:pt x="91" y="215"/>
                    <a:pt x="91" y="215"/>
                    <a:pt x="91" y="215"/>
                  </a:cubicBezTo>
                  <a:cubicBezTo>
                    <a:pt x="91" y="215"/>
                    <a:pt x="91" y="215"/>
                    <a:pt x="91" y="215"/>
                  </a:cubicBezTo>
                  <a:cubicBezTo>
                    <a:pt x="95" y="215"/>
                    <a:pt x="99" y="216"/>
                    <a:pt x="102" y="216"/>
                  </a:cubicBezTo>
                  <a:cubicBezTo>
                    <a:pt x="100" y="221"/>
                    <a:pt x="99" y="223"/>
                    <a:pt x="99" y="224"/>
                  </a:cubicBezTo>
                  <a:cubicBezTo>
                    <a:pt x="104" y="229"/>
                    <a:pt x="104" y="229"/>
                    <a:pt x="104" y="229"/>
                  </a:cubicBezTo>
                  <a:cubicBezTo>
                    <a:pt x="104" y="229"/>
                    <a:pt x="123" y="225"/>
                    <a:pt x="150" y="222"/>
                  </a:cubicBezTo>
                  <a:cubicBezTo>
                    <a:pt x="157" y="223"/>
                    <a:pt x="163" y="225"/>
                    <a:pt x="170" y="226"/>
                  </a:cubicBezTo>
                  <a:cubicBezTo>
                    <a:pt x="183" y="229"/>
                    <a:pt x="196" y="233"/>
                    <a:pt x="208" y="239"/>
                  </a:cubicBezTo>
                  <a:cubicBezTo>
                    <a:pt x="220" y="244"/>
                    <a:pt x="232" y="250"/>
                    <a:pt x="243" y="258"/>
                  </a:cubicBezTo>
                  <a:cubicBezTo>
                    <a:pt x="253" y="266"/>
                    <a:pt x="262" y="276"/>
                    <a:pt x="268" y="287"/>
                  </a:cubicBezTo>
                  <a:cubicBezTo>
                    <a:pt x="273" y="299"/>
                    <a:pt x="276" y="312"/>
                    <a:pt x="275" y="325"/>
                  </a:cubicBezTo>
                  <a:cubicBezTo>
                    <a:pt x="275" y="329"/>
                    <a:pt x="274" y="332"/>
                    <a:pt x="273" y="335"/>
                  </a:cubicBezTo>
                  <a:cubicBezTo>
                    <a:pt x="273" y="337"/>
                    <a:pt x="273" y="338"/>
                    <a:pt x="273" y="340"/>
                  </a:cubicBezTo>
                  <a:cubicBezTo>
                    <a:pt x="271" y="345"/>
                    <a:pt x="271" y="345"/>
                    <a:pt x="271" y="345"/>
                  </a:cubicBezTo>
                  <a:cubicBezTo>
                    <a:pt x="270" y="348"/>
                    <a:pt x="270" y="351"/>
                    <a:pt x="268" y="354"/>
                  </a:cubicBezTo>
                  <a:cubicBezTo>
                    <a:pt x="265" y="364"/>
                    <a:pt x="265" y="364"/>
                    <a:pt x="265" y="364"/>
                  </a:cubicBezTo>
                  <a:cubicBezTo>
                    <a:pt x="264" y="367"/>
                    <a:pt x="262" y="370"/>
                    <a:pt x="261" y="373"/>
                  </a:cubicBezTo>
                  <a:cubicBezTo>
                    <a:pt x="256" y="382"/>
                    <a:pt x="256" y="382"/>
                    <a:pt x="256" y="382"/>
                  </a:cubicBezTo>
                  <a:cubicBezTo>
                    <a:pt x="255" y="383"/>
                    <a:pt x="255" y="384"/>
                    <a:pt x="254" y="386"/>
                  </a:cubicBezTo>
                  <a:cubicBezTo>
                    <a:pt x="250" y="389"/>
                    <a:pt x="247" y="392"/>
                    <a:pt x="243" y="395"/>
                  </a:cubicBezTo>
                  <a:cubicBezTo>
                    <a:pt x="235" y="403"/>
                    <a:pt x="226" y="409"/>
                    <a:pt x="217" y="415"/>
                  </a:cubicBezTo>
                  <a:cubicBezTo>
                    <a:pt x="207" y="421"/>
                    <a:pt x="197" y="426"/>
                    <a:pt x="187" y="430"/>
                  </a:cubicBezTo>
                  <a:cubicBezTo>
                    <a:pt x="177" y="434"/>
                    <a:pt x="166" y="437"/>
                    <a:pt x="155" y="439"/>
                  </a:cubicBezTo>
                  <a:cubicBezTo>
                    <a:pt x="144" y="441"/>
                    <a:pt x="133" y="443"/>
                    <a:pt x="122" y="443"/>
                  </a:cubicBezTo>
                  <a:cubicBezTo>
                    <a:pt x="100" y="444"/>
                    <a:pt x="77" y="440"/>
                    <a:pt x="56" y="433"/>
                  </a:cubicBezTo>
                  <a:cubicBezTo>
                    <a:pt x="54" y="437"/>
                    <a:pt x="54" y="437"/>
                    <a:pt x="54" y="437"/>
                  </a:cubicBezTo>
                  <a:cubicBezTo>
                    <a:pt x="76" y="445"/>
                    <a:pt x="99" y="450"/>
                    <a:pt x="122" y="450"/>
                  </a:cubicBezTo>
                  <a:cubicBezTo>
                    <a:pt x="131" y="450"/>
                    <a:pt x="131" y="450"/>
                    <a:pt x="131" y="450"/>
                  </a:cubicBezTo>
                  <a:cubicBezTo>
                    <a:pt x="134" y="450"/>
                    <a:pt x="136" y="450"/>
                    <a:pt x="139" y="450"/>
                  </a:cubicBezTo>
                  <a:cubicBezTo>
                    <a:pt x="144" y="450"/>
                    <a:pt x="144" y="450"/>
                    <a:pt x="144" y="450"/>
                  </a:cubicBezTo>
                  <a:cubicBezTo>
                    <a:pt x="148" y="449"/>
                    <a:pt x="148" y="449"/>
                    <a:pt x="148" y="449"/>
                  </a:cubicBezTo>
                  <a:cubicBezTo>
                    <a:pt x="151" y="449"/>
                    <a:pt x="154" y="448"/>
                    <a:pt x="157" y="448"/>
                  </a:cubicBezTo>
                  <a:cubicBezTo>
                    <a:pt x="168" y="446"/>
                    <a:pt x="179" y="443"/>
                    <a:pt x="190" y="439"/>
                  </a:cubicBezTo>
                  <a:cubicBezTo>
                    <a:pt x="201" y="435"/>
                    <a:pt x="212" y="430"/>
                    <a:pt x="222" y="425"/>
                  </a:cubicBezTo>
                  <a:cubicBezTo>
                    <a:pt x="232" y="419"/>
                    <a:pt x="242" y="412"/>
                    <a:pt x="251" y="405"/>
                  </a:cubicBezTo>
                  <a:cubicBezTo>
                    <a:pt x="269" y="390"/>
                    <a:pt x="285" y="372"/>
                    <a:pt x="297" y="351"/>
                  </a:cubicBezTo>
                  <a:cubicBezTo>
                    <a:pt x="302" y="340"/>
                    <a:pt x="306" y="329"/>
                    <a:pt x="309" y="317"/>
                  </a:cubicBezTo>
                  <a:cubicBezTo>
                    <a:pt x="311" y="305"/>
                    <a:pt x="311" y="292"/>
                    <a:pt x="308" y="280"/>
                  </a:cubicBezTo>
                  <a:cubicBezTo>
                    <a:pt x="307" y="277"/>
                    <a:pt x="306" y="274"/>
                    <a:pt x="305" y="271"/>
                  </a:cubicBezTo>
                  <a:cubicBezTo>
                    <a:pt x="310" y="283"/>
                    <a:pt x="312" y="296"/>
                    <a:pt x="311" y="311"/>
                  </a:cubicBezTo>
                  <a:cubicBezTo>
                    <a:pt x="305" y="435"/>
                    <a:pt x="156" y="459"/>
                    <a:pt x="134" y="458"/>
                  </a:cubicBezTo>
                  <a:cubicBezTo>
                    <a:pt x="134" y="466"/>
                    <a:pt x="134" y="466"/>
                    <a:pt x="134" y="466"/>
                  </a:cubicBezTo>
                  <a:cubicBezTo>
                    <a:pt x="134" y="466"/>
                    <a:pt x="135" y="466"/>
                    <a:pt x="136" y="466"/>
                  </a:cubicBezTo>
                  <a:cubicBezTo>
                    <a:pt x="178" y="466"/>
                    <a:pt x="313" y="431"/>
                    <a:pt x="319" y="311"/>
                  </a:cubicBezTo>
                  <a:cubicBezTo>
                    <a:pt x="321" y="280"/>
                    <a:pt x="311" y="256"/>
                    <a:pt x="291" y="239"/>
                  </a:cubicBezTo>
                  <a:close/>
                  <a:moveTo>
                    <a:pt x="130" y="196"/>
                  </a:moveTo>
                  <a:cubicBezTo>
                    <a:pt x="152" y="198"/>
                    <a:pt x="174" y="203"/>
                    <a:pt x="195" y="209"/>
                  </a:cubicBezTo>
                  <a:cubicBezTo>
                    <a:pt x="198" y="210"/>
                    <a:pt x="201" y="211"/>
                    <a:pt x="203" y="212"/>
                  </a:cubicBezTo>
                  <a:cubicBezTo>
                    <a:pt x="185" y="211"/>
                    <a:pt x="166" y="212"/>
                    <a:pt x="150" y="213"/>
                  </a:cubicBezTo>
                  <a:cubicBezTo>
                    <a:pt x="138" y="211"/>
                    <a:pt x="126" y="209"/>
                    <a:pt x="115" y="208"/>
                  </a:cubicBezTo>
                  <a:cubicBezTo>
                    <a:pt x="117" y="201"/>
                    <a:pt x="121" y="193"/>
                    <a:pt x="124" y="184"/>
                  </a:cubicBezTo>
                  <a:lnTo>
                    <a:pt x="130" y="196"/>
                  </a:lnTo>
                  <a:close/>
                  <a:moveTo>
                    <a:pt x="99" y="207"/>
                  </a:moveTo>
                  <a:cubicBezTo>
                    <a:pt x="116" y="183"/>
                    <a:pt x="116" y="183"/>
                    <a:pt x="116" y="183"/>
                  </a:cubicBezTo>
                  <a:cubicBezTo>
                    <a:pt x="112" y="192"/>
                    <a:pt x="109" y="200"/>
                    <a:pt x="106" y="207"/>
                  </a:cubicBezTo>
                  <a:cubicBezTo>
                    <a:pt x="104" y="207"/>
                    <a:pt x="102" y="207"/>
                    <a:pt x="99" y="207"/>
                  </a:cubicBezTo>
                  <a:close/>
                  <a:moveTo>
                    <a:pt x="110" y="220"/>
                  </a:moveTo>
                  <a:cubicBezTo>
                    <a:pt x="110" y="219"/>
                    <a:pt x="110" y="218"/>
                    <a:pt x="111" y="216"/>
                  </a:cubicBezTo>
                  <a:cubicBezTo>
                    <a:pt x="114" y="217"/>
                    <a:pt x="118" y="217"/>
                    <a:pt x="121" y="217"/>
                  </a:cubicBezTo>
                  <a:cubicBezTo>
                    <a:pt x="116" y="218"/>
                    <a:pt x="113" y="219"/>
                    <a:pt x="110" y="220"/>
                  </a:cubicBezTo>
                  <a:close/>
                  <a:moveTo>
                    <a:pt x="284" y="345"/>
                  </a:moveTo>
                  <a:cubicBezTo>
                    <a:pt x="279" y="354"/>
                    <a:pt x="273" y="364"/>
                    <a:pt x="266" y="372"/>
                  </a:cubicBezTo>
                  <a:cubicBezTo>
                    <a:pt x="267" y="370"/>
                    <a:pt x="268" y="368"/>
                    <a:pt x="269" y="366"/>
                  </a:cubicBezTo>
                  <a:cubicBezTo>
                    <a:pt x="273" y="356"/>
                    <a:pt x="273" y="356"/>
                    <a:pt x="273" y="356"/>
                  </a:cubicBezTo>
                  <a:cubicBezTo>
                    <a:pt x="274" y="353"/>
                    <a:pt x="275" y="349"/>
                    <a:pt x="276" y="346"/>
                  </a:cubicBezTo>
                  <a:cubicBezTo>
                    <a:pt x="277" y="341"/>
                    <a:pt x="277" y="341"/>
                    <a:pt x="277" y="341"/>
                  </a:cubicBezTo>
                  <a:cubicBezTo>
                    <a:pt x="278" y="340"/>
                    <a:pt x="278" y="338"/>
                    <a:pt x="278" y="336"/>
                  </a:cubicBezTo>
                  <a:cubicBezTo>
                    <a:pt x="279" y="333"/>
                    <a:pt x="280" y="329"/>
                    <a:pt x="280" y="326"/>
                  </a:cubicBezTo>
                  <a:cubicBezTo>
                    <a:pt x="281" y="312"/>
                    <a:pt x="279" y="298"/>
                    <a:pt x="273" y="285"/>
                  </a:cubicBezTo>
                  <a:cubicBezTo>
                    <a:pt x="267" y="272"/>
                    <a:pt x="258" y="261"/>
                    <a:pt x="247" y="253"/>
                  </a:cubicBezTo>
                  <a:cubicBezTo>
                    <a:pt x="236" y="244"/>
                    <a:pt x="224" y="237"/>
                    <a:pt x="211" y="232"/>
                  </a:cubicBezTo>
                  <a:cubicBezTo>
                    <a:pt x="200" y="227"/>
                    <a:pt x="188" y="223"/>
                    <a:pt x="177" y="220"/>
                  </a:cubicBezTo>
                  <a:cubicBezTo>
                    <a:pt x="194" y="219"/>
                    <a:pt x="213" y="220"/>
                    <a:pt x="231" y="223"/>
                  </a:cubicBezTo>
                  <a:cubicBezTo>
                    <a:pt x="239" y="227"/>
                    <a:pt x="247" y="231"/>
                    <a:pt x="254" y="236"/>
                  </a:cubicBezTo>
                  <a:cubicBezTo>
                    <a:pt x="263" y="242"/>
                    <a:pt x="271" y="249"/>
                    <a:pt x="278" y="257"/>
                  </a:cubicBezTo>
                  <a:cubicBezTo>
                    <a:pt x="284" y="265"/>
                    <a:pt x="289" y="274"/>
                    <a:pt x="292" y="284"/>
                  </a:cubicBezTo>
                  <a:cubicBezTo>
                    <a:pt x="298" y="303"/>
                    <a:pt x="293" y="325"/>
                    <a:pt x="284" y="345"/>
                  </a:cubicBezTo>
                  <a:close/>
                </a:path>
              </a:pathLst>
            </a:custGeom>
            <a:solidFill>
              <a:srgbClr val="06436E"/>
            </a:solidFill>
            <a:ln>
              <a:solidFill>
                <a:srgbClr val="06436E"/>
              </a:solidFill>
            </a:ln>
          </p:spPr>
          <p:txBody>
            <a:bodyPr vert="horz" wrap="square" lIns="91440" tIns="45720" rIns="91440" bIns="45720" numCol="1" anchor="t" anchorCtr="0" compatLnSpc="1">
              <a:prstTxWarp prst="textNoShape">
                <a:avLst/>
              </a:prstTxWarp>
            </a:bodyPr>
            <a:lstStyle/>
            <a:p>
              <a:endParaRPr lang="en-US"/>
            </a:p>
          </p:txBody>
        </p:sp>
        <p:grpSp>
          <p:nvGrpSpPr>
            <p:cNvPr id="21" name="Group 20">
              <a:extLst>
                <a:ext uri="{FF2B5EF4-FFF2-40B4-BE49-F238E27FC236}">
                  <a16:creationId xmlns:a16="http://schemas.microsoft.com/office/drawing/2014/main" id="{1197BB82-1DEF-AA24-7A0D-A444DE277B9E}"/>
                </a:ext>
              </a:extLst>
            </p:cNvPr>
            <p:cNvGrpSpPr/>
            <p:nvPr/>
          </p:nvGrpSpPr>
          <p:grpSpPr>
            <a:xfrm>
              <a:off x="708039" y="5049928"/>
              <a:ext cx="254000" cy="254000"/>
              <a:chOff x="692015" y="4544465"/>
              <a:chExt cx="254000" cy="254000"/>
            </a:xfrm>
          </p:grpSpPr>
          <p:grpSp>
            <p:nvGrpSpPr>
              <p:cNvPr id="22" name="Group 21">
                <a:extLst>
                  <a:ext uri="{FF2B5EF4-FFF2-40B4-BE49-F238E27FC236}">
                    <a16:creationId xmlns:a16="http://schemas.microsoft.com/office/drawing/2014/main" id="{2926AF56-E766-6BFF-4DB9-6294A309E974}"/>
                  </a:ext>
                </a:extLst>
              </p:cNvPr>
              <p:cNvGrpSpPr>
                <a:grpSpLocks noChangeAspect="1"/>
              </p:cNvGrpSpPr>
              <p:nvPr>
                <p:custDataLst>
                  <p:tags r:id="rId1"/>
                </p:custDataLst>
              </p:nvPr>
            </p:nvGrpSpPr>
            <p:grpSpPr>
              <a:xfrm>
                <a:off x="692015" y="4544465"/>
                <a:ext cx="254000" cy="254000"/>
                <a:chOff x="4572000" y="3429000"/>
                <a:chExt cx="254000" cy="254000"/>
              </a:xfrm>
            </p:grpSpPr>
            <p:sp>
              <p:nvSpPr>
                <p:cNvPr id="24" name="background">
                  <a:extLst>
                    <a:ext uri="{FF2B5EF4-FFF2-40B4-BE49-F238E27FC236}">
                      <a16:creationId xmlns:a16="http://schemas.microsoft.com/office/drawing/2014/main" id="{A158CDC0-7129-B546-AE97-7384D744EA83}"/>
                    </a:ext>
                  </a:extLst>
                </p:cNvPr>
                <p:cNvSpPr/>
                <p:nvPr/>
              </p:nvSpPr>
              <p:spPr>
                <a:xfrm>
                  <a:off x="4572000" y="3429000"/>
                  <a:ext cx="254000" cy="254000"/>
                </a:xfrm>
                <a:prstGeom prst="ellipse">
                  <a:avLst/>
                </a:prstGeom>
                <a:solidFill>
                  <a:srgbClr val="FFFFFF">
                    <a:lumMod val="10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err="1">
                    <a:solidFill>
                      <a:srgbClr val="4D4D4D"/>
                    </a:solidFill>
                  </a:endParaRPr>
                </a:p>
              </p:txBody>
            </p:sp>
            <p:sp>
              <p:nvSpPr>
                <p:cNvPr id="25" name="arc">
                  <a:extLst>
                    <a:ext uri="{FF2B5EF4-FFF2-40B4-BE49-F238E27FC236}">
                      <a16:creationId xmlns:a16="http://schemas.microsoft.com/office/drawing/2014/main" id="{1F1C7D32-CCEF-D21C-1F01-12773231C84E}"/>
                    </a:ext>
                  </a:extLst>
                </p:cNvPr>
                <p:cNvSpPr/>
                <p:nvPr/>
              </p:nvSpPr>
              <p:spPr>
                <a:xfrm>
                  <a:off x="4572000" y="3429000"/>
                  <a:ext cx="254000" cy="254000"/>
                </a:xfrm>
                <a:prstGeom prst="arc">
                  <a:avLst>
                    <a:gd name="adj1" fmla="val 16200000"/>
                    <a:gd name="adj2" fmla="val 16200000"/>
                  </a:avLst>
                </a:prstGeom>
                <a:solidFill>
                  <a:srgbClr val="06436E"/>
                </a:solidFill>
                <a:ln w="9525" cap="flat" cmpd="sng" algn="ctr">
                  <a:solidFill>
                    <a:schemeClr val="accent1">
                      <a:shade val="95000"/>
                      <a:satMod val="105000"/>
                    </a:schemeClr>
                  </a:solidFill>
                  <a:prstDash val="soli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circle">
                  <a:extLst>
                    <a:ext uri="{FF2B5EF4-FFF2-40B4-BE49-F238E27FC236}">
                      <a16:creationId xmlns:a16="http://schemas.microsoft.com/office/drawing/2014/main" id="{3151E4F7-62BB-0BA3-C280-796DFCAE3B27}"/>
                    </a:ext>
                  </a:extLst>
                </p:cNvPr>
                <p:cNvSpPr/>
                <p:nvPr/>
              </p:nvSpPr>
              <p:spPr>
                <a:xfrm>
                  <a:off x="4572000" y="3429000"/>
                  <a:ext cx="254000" cy="254000"/>
                </a:xfrm>
                <a:prstGeom prst="ellipse">
                  <a:avLst/>
                </a:prstGeom>
                <a:noFill/>
                <a:ln w="9525">
                  <a:solidFill>
                    <a:schemeClr val="accent1">
                      <a:lumMod val="100000"/>
                    </a:schemeClr>
                  </a:solidFill>
                </a:ln>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err="1">
                    <a:solidFill>
                      <a:srgbClr val="4D4D4D"/>
                    </a:solidFill>
                  </a:endParaRPr>
                </a:p>
              </p:txBody>
            </p:sp>
          </p:grpSp>
          <p:sp>
            <p:nvSpPr>
              <p:cNvPr id="23" name="Chevron 22">
                <a:extLst>
                  <a:ext uri="{FF2B5EF4-FFF2-40B4-BE49-F238E27FC236}">
                    <a16:creationId xmlns:a16="http://schemas.microsoft.com/office/drawing/2014/main" id="{88398A56-4748-5671-B224-844C8A2E88E8}"/>
                  </a:ext>
                </a:extLst>
              </p:cNvPr>
              <p:cNvSpPr>
                <a:spLocks noChangeAspect="1"/>
              </p:cNvSpPr>
              <p:nvPr/>
            </p:nvSpPr>
            <p:spPr>
              <a:xfrm>
                <a:off x="766626" y="4599465"/>
                <a:ext cx="127016" cy="144000"/>
              </a:xfrm>
              <a:prstGeom prst="chevron">
                <a:avLst/>
              </a:prstGeom>
              <a:ln>
                <a:solidFill>
                  <a:srgbClr val="06436E"/>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tx1"/>
                  </a:solidFill>
                </a:endParaRPr>
              </a:p>
            </p:txBody>
          </p:sp>
        </p:grpSp>
      </p:grpSp>
      <p:sp>
        <p:nvSpPr>
          <p:cNvPr id="42" name="Rectangle 41">
            <a:extLst>
              <a:ext uri="{FF2B5EF4-FFF2-40B4-BE49-F238E27FC236}">
                <a16:creationId xmlns:a16="http://schemas.microsoft.com/office/drawing/2014/main" id="{5AAAEE3F-9667-0A05-8124-EFE65739AD45}"/>
              </a:ext>
            </a:extLst>
          </p:cNvPr>
          <p:cNvSpPr/>
          <p:nvPr/>
        </p:nvSpPr>
        <p:spPr>
          <a:xfrm>
            <a:off x="0" y="952659"/>
            <a:ext cx="9113423" cy="5487634"/>
          </a:xfrm>
          <a:prstGeom prst="rect">
            <a:avLst/>
          </a:prstGeom>
          <a:solidFill>
            <a:srgbClr val="FFFFFF">
              <a:alpha val="913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43" name="Rectangle 42">
            <a:extLst>
              <a:ext uri="{FF2B5EF4-FFF2-40B4-BE49-F238E27FC236}">
                <a16:creationId xmlns:a16="http://schemas.microsoft.com/office/drawing/2014/main" id="{CF2E5065-E691-E507-6ECC-E6EC936E969C}"/>
              </a:ext>
            </a:extLst>
          </p:cNvPr>
          <p:cNvSpPr/>
          <p:nvPr/>
        </p:nvSpPr>
        <p:spPr>
          <a:xfrm>
            <a:off x="0" y="3587334"/>
            <a:ext cx="9144000" cy="12562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108000" rtlCol="0" anchor="ctr"/>
          <a:lstStyle/>
          <a:p>
            <a:pPr algn="ctr">
              <a:lnSpc>
                <a:spcPct val="150000"/>
              </a:lnSpc>
            </a:pPr>
            <a:r>
              <a:rPr lang="en-GB" sz="2400" b="1" dirty="0">
                <a:solidFill>
                  <a:schemeClr val="tx1"/>
                </a:solidFill>
                <a:latin typeface="Corbel" panose="020B0503020204020204" pitchFamily="34" charset="0"/>
              </a:rPr>
              <a:t>More details on the implementation</a:t>
            </a:r>
          </a:p>
          <a:p>
            <a:pPr algn="ctr">
              <a:lnSpc>
                <a:spcPct val="150000"/>
              </a:lnSpc>
            </a:pPr>
            <a:r>
              <a:rPr lang="en-GB" sz="2400" b="1" dirty="0">
                <a:solidFill>
                  <a:schemeClr val="tx1"/>
                </a:solidFill>
                <a:latin typeface="Corbel" panose="020B0503020204020204" pitchFamily="34" charset="0"/>
              </a:rPr>
              <a:t>can be found in the paper</a:t>
            </a:r>
            <a:endParaRPr lang="en-GB" sz="2400" b="1" dirty="0">
              <a:solidFill>
                <a:srgbClr val="22AE9B"/>
              </a:solidFill>
              <a:latin typeface="Corbel" panose="020B0503020204020204" pitchFamily="34" charset="0"/>
            </a:endParaRPr>
          </a:p>
        </p:txBody>
      </p:sp>
    </p:spTree>
    <p:extLst>
      <p:ext uri="{BB962C8B-B14F-4D97-AF65-F5344CB8AC3E}">
        <p14:creationId xmlns:p14="http://schemas.microsoft.com/office/powerpoint/2010/main" val="271074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42" grpId="0" animBg="1"/>
      <p:bldP spid="4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FC9E7-3EDB-134F-91E4-1B158D8D1B41}"/>
              </a:ext>
            </a:extLst>
          </p:cNvPr>
          <p:cNvSpPr>
            <a:spLocks noGrp="1"/>
          </p:cNvSpPr>
          <p:nvPr>
            <p:ph type="title"/>
          </p:nvPr>
        </p:nvSpPr>
        <p:spPr/>
        <p:txBody>
          <a:bodyPr/>
          <a:lstStyle/>
          <a:p>
            <a:r>
              <a:rPr lang="en-CH"/>
              <a:t>Outline</a:t>
            </a:r>
          </a:p>
        </p:txBody>
      </p:sp>
      <p:sp>
        <p:nvSpPr>
          <p:cNvPr id="4" name="Rectangle 3">
            <a:extLst>
              <a:ext uri="{FF2B5EF4-FFF2-40B4-BE49-F238E27FC236}">
                <a16:creationId xmlns:a16="http://schemas.microsoft.com/office/drawing/2014/main" id="{A5BDA1B8-DB18-F347-A711-52ECB8296632}"/>
              </a:ext>
            </a:extLst>
          </p:cNvPr>
          <p:cNvSpPr/>
          <p:nvPr/>
        </p:nvSpPr>
        <p:spPr>
          <a:xfrm>
            <a:off x="259022" y="5446779"/>
            <a:ext cx="8672264" cy="87633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orbel" panose="020B0503020204020204" pitchFamily="34" charset="0"/>
              </a:rPr>
              <a:t>Conclusion</a:t>
            </a:r>
          </a:p>
        </p:txBody>
      </p:sp>
      <p:sp>
        <p:nvSpPr>
          <p:cNvPr id="5" name="Rectangle 4">
            <a:extLst>
              <a:ext uri="{FF2B5EF4-FFF2-40B4-BE49-F238E27FC236}">
                <a16:creationId xmlns:a16="http://schemas.microsoft.com/office/drawing/2014/main" id="{E4F04CFA-6017-8148-AF5C-88BA5A81EF96}"/>
              </a:ext>
            </a:extLst>
          </p:cNvPr>
          <p:cNvSpPr/>
          <p:nvPr/>
        </p:nvSpPr>
        <p:spPr>
          <a:xfrm>
            <a:off x="259022" y="1069361"/>
            <a:ext cx="8672264" cy="87633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orbel" panose="020B0503020204020204" pitchFamily="34" charset="0"/>
              </a:rPr>
              <a:t>Background</a:t>
            </a:r>
          </a:p>
        </p:txBody>
      </p:sp>
      <p:sp>
        <p:nvSpPr>
          <p:cNvPr id="6" name="Rectangle 5">
            <a:extLst>
              <a:ext uri="{FF2B5EF4-FFF2-40B4-BE49-F238E27FC236}">
                <a16:creationId xmlns:a16="http://schemas.microsoft.com/office/drawing/2014/main" id="{C6833B53-20BA-2F49-8150-8A4307160C96}"/>
              </a:ext>
            </a:extLst>
          </p:cNvPr>
          <p:cNvSpPr/>
          <p:nvPr/>
        </p:nvSpPr>
        <p:spPr>
          <a:xfrm>
            <a:off x="259022" y="2163716"/>
            <a:ext cx="8672264" cy="87633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orbel" panose="020B0503020204020204" pitchFamily="34" charset="0"/>
              </a:rPr>
              <a:t>Motivation and Goal</a:t>
            </a:r>
          </a:p>
        </p:txBody>
      </p:sp>
      <p:sp>
        <p:nvSpPr>
          <p:cNvPr id="7" name="Rectangle 6">
            <a:extLst>
              <a:ext uri="{FF2B5EF4-FFF2-40B4-BE49-F238E27FC236}">
                <a16:creationId xmlns:a16="http://schemas.microsoft.com/office/drawing/2014/main" id="{03A44881-06D2-2047-A23F-E55626F01184}"/>
              </a:ext>
            </a:extLst>
          </p:cNvPr>
          <p:cNvSpPr/>
          <p:nvPr/>
        </p:nvSpPr>
        <p:spPr>
          <a:xfrm>
            <a:off x="259022" y="3258071"/>
            <a:ext cx="8672264" cy="87633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latin typeface="Corbel" panose="020B0503020204020204" pitchFamily="34" charset="0"/>
              </a:rPr>
              <a:t>RawBench</a:t>
            </a:r>
            <a:endParaRPr lang="en-US" sz="3200" dirty="0">
              <a:latin typeface="Corbel" panose="020B0503020204020204" pitchFamily="34" charset="0"/>
            </a:endParaRPr>
          </a:p>
        </p:txBody>
      </p:sp>
      <p:sp>
        <p:nvSpPr>
          <p:cNvPr id="8" name="Rectangle 7">
            <a:extLst>
              <a:ext uri="{FF2B5EF4-FFF2-40B4-BE49-F238E27FC236}">
                <a16:creationId xmlns:a16="http://schemas.microsoft.com/office/drawing/2014/main" id="{209598DC-8651-B84E-AA25-498AE4B00592}"/>
              </a:ext>
            </a:extLst>
          </p:cNvPr>
          <p:cNvSpPr/>
          <p:nvPr/>
        </p:nvSpPr>
        <p:spPr>
          <a:xfrm>
            <a:off x="259022" y="4352426"/>
            <a:ext cx="8672264" cy="876337"/>
          </a:xfrm>
          <a:prstGeom prst="rect">
            <a:avLst/>
          </a:prstGeom>
          <a:solidFill>
            <a:srgbClr val="064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orbel" panose="020B0503020204020204" pitchFamily="34" charset="0"/>
              </a:rPr>
              <a:t>Evaluation</a:t>
            </a:r>
          </a:p>
        </p:txBody>
      </p:sp>
    </p:spTree>
    <p:extLst>
      <p:ext uri="{BB962C8B-B14F-4D97-AF65-F5344CB8AC3E}">
        <p14:creationId xmlns:p14="http://schemas.microsoft.com/office/powerpoint/2010/main" val="1883052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7A3CB-7726-28F6-9D0D-C01C1FF696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D92507-BDC6-A8DE-6713-6436CFA4E50C}"/>
              </a:ext>
            </a:extLst>
          </p:cNvPr>
          <p:cNvSpPr>
            <a:spLocks noGrp="1"/>
          </p:cNvSpPr>
          <p:nvPr>
            <p:ph type="title"/>
          </p:nvPr>
        </p:nvSpPr>
        <p:spPr/>
        <p:txBody>
          <a:bodyPr/>
          <a:lstStyle/>
          <a:p>
            <a:r>
              <a:rPr lang="en-US" dirty="0"/>
              <a:t>Evaluation Methodology</a:t>
            </a:r>
          </a:p>
        </p:txBody>
      </p:sp>
      <p:sp>
        <p:nvSpPr>
          <p:cNvPr id="50" name="Content Placeholder 2">
            <a:extLst>
              <a:ext uri="{FF2B5EF4-FFF2-40B4-BE49-F238E27FC236}">
                <a16:creationId xmlns:a16="http://schemas.microsoft.com/office/drawing/2014/main" id="{85FF63B1-6473-5BB0-BF98-05056132EA3F}"/>
              </a:ext>
            </a:extLst>
          </p:cNvPr>
          <p:cNvSpPr txBox="1">
            <a:spLocks/>
          </p:cNvSpPr>
          <p:nvPr/>
        </p:nvSpPr>
        <p:spPr>
          <a:xfrm>
            <a:off x="189561" y="1271486"/>
            <a:ext cx="8798061" cy="2157514"/>
          </a:xfrm>
          <a:prstGeom prst="rect">
            <a:avLst/>
          </a:prstGeom>
        </p:spPr>
        <p:txBody>
          <a:bodyPr>
            <a:spAutoFit/>
          </a:bodyPr>
          <a:lstStyle>
            <a:lvl1pPr marL="187200" indent="-187200" algn="l" defTabSz="914400" rtl="0" eaLnBrk="1" latinLnBrk="0" hangingPunct="1">
              <a:lnSpc>
                <a:spcPct val="90000"/>
              </a:lnSpc>
              <a:spcBef>
                <a:spcPts val="1000"/>
              </a:spcBef>
              <a:buClr>
                <a:schemeClr val="tx1"/>
              </a:buClr>
              <a:buFont typeface="Arial" panose="020B0604020202020204" pitchFamily="34" charset="0"/>
              <a:buChar char="•"/>
              <a:tabLst/>
              <a:defRPr sz="2800" kern="1200">
                <a:solidFill>
                  <a:schemeClr val="tx1"/>
                </a:solidFill>
                <a:latin typeface="Corbel" panose="020B0503020204020204" pitchFamily="34" charset="0"/>
                <a:ea typeface="+mn-ea"/>
                <a:cs typeface="+mn-cs"/>
              </a:defRPr>
            </a:lvl1pPr>
            <a:lvl2pPr marL="311150" indent="-187200" algn="l" defTabSz="914400" rtl="0" eaLnBrk="1" latinLnBrk="0" hangingPunct="1">
              <a:lnSpc>
                <a:spcPct val="90000"/>
              </a:lnSpc>
              <a:spcBef>
                <a:spcPts val="500"/>
              </a:spcBef>
              <a:buFont typeface="Cambria" panose="02040503050406030204" pitchFamily="18" charset="0"/>
              <a:buChar char="-"/>
              <a:tabLst/>
              <a:defRPr sz="2400" kern="1200">
                <a:solidFill>
                  <a:schemeClr val="tx1"/>
                </a:solidFill>
                <a:latin typeface="Corbel" panose="020B0503020204020204" pitchFamily="34" charset="0"/>
                <a:ea typeface="+mn-ea"/>
                <a:cs typeface="+mn-cs"/>
              </a:defRPr>
            </a:lvl2pPr>
            <a:lvl3pPr marL="533400" indent="-187200" algn="l" defTabSz="914400" rtl="0" eaLnBrk="1" latinLnBrk="0" hangingPunct="1">
              <a:lnSpc>
                <a:spcPct val="90000"/>
              </a:lnSpc>
              <a:spcBef>
                <a:spcPts val="500"/>
              </a:spcBef>
              <a:buClr>
                <a:schemeClr val="tx1"/>
              </a:buClr>
              <a:buFont typeface="Arial" panose="020B0604020202020204" pitchFamily="34" charset="0"/>
              <a:buChar char="•"/>
              <a:tabLst/>
              <a:defRPr sz="2400" kern="1200">
                <a:solidFill>
                  <a:schemeClr val="tx1"/>
                </a:solidFill>
                <a:latin typeface="Corbel" panose="020B0503020204020204" pitchFamily="34" charset="0"/>
                <a:ea typeface="+mn-ea"/>
                <a:cs typeface="+mn-cs"/>
              </a:defRPr>
            </a:lvl3pPr>
            <a:lvl4pPr marL="16002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4pPr>
            <a:lvl5pPr marL="20574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500"/>
              </a:spcAft>
            </a:pPr>
            <a:r>
              <a:rPr lang="en-US" sz="2400" b="1" dirty="0">
                <a:solidFill>
                  <a:schemeClr val="accent1">
                    <a:lumMod val="75000"/>
                  </a:schemeClr>
                </a:solidFill>
                <a:ea typeface="Tahoma" panose="020B0604030504040204" pitchFamily="34" charset="0"/>
                <a:cs typeface="Tahoma" panose="020B0604030504040204" pitchFamily="34" charset="0"/>
              </a:rPr>
              <a:t>Experimental Setup</a:t>
            </a:r>
          </a:p>
          <a:p>
            <a:pPr lvl="1">
              <a:lnSpc>
                <a:spcPct val="100000"/>
              </a:lnSpc>
            </a:pPr>
            <a:r>
              <a:rPr lang="en-US" sz="2000" b="1" dirty="0">
                <a:ea typeface="Tahoma" panose="020B0604030504040204" pitchFamily="34" charset="0"/>
                <a:cs typeface="Tahoma" panose="020B0604030504040204" pitchFamily="34" charset="0"/>
              </a:rPr>
              <a:t>CPU baseline: </a:t>
            </a:r>
            <a:r>
              <a:rPr lang="en-US" sz="2000" dirty="0">
                <a:ea typeface="Tahoma" panose="020B0604030504040204" pitchFamily="34" charset="0"/>
                <a:cs typeface="Tahoma" panose="020B0604030504040204" pitchFamily="34" charset="0"/>
              </a:rPr>
              <a:t>Intel Xeon Gold 6226R @2.90GHz</a:t>
            </a:r>
          </a:p>
          <a:p>
            <a:pPr lvl="2">
              <a:lnSpc>
                <a:spcPct val="100000"/>
              </a:lnSpc>
            </a:pPr>
            <a:r>
              <a:rPr lang="en-US" sz="2000" dirty="0">
                <a:ea typeface="Tahoma" panose="020B0604030504040204" pitchFamily="34" charset="0"/>
                <a:cs typeface="Tahoma" panose="020B0604030504040204" pitchFamily="34" charset="0"/>
              </a:rPr>
              <a:t>64 threads for each analysis</a:t>
            </a:r>
          </a:p>
          <a:p>
            <a:pPr lvl="1">
              <a:lnSpc>
                <a:spcPct val="100000"/>
              </a:lnSpc>
            </a:pPr>
            <a:r>
              <a:rPr lang="en-US" sz="2000" b="1" dirty="0">
                <a:ea typeface="Tahoma" panose="020B0604030504040204" pitchFamily="34" charset="0"/>
                <a:cs typeface="Tahoma" panose="020B0604030504040204" pitchFamily="34" charset="0"/>
              </a:rPr>
              <a:t>GPU baseline: </a:t>
            </a:r>
            <a:r>
              <a:rPr lang="en-US" sz="2000" dirty="0">
                <a:ea typeface="Tahoma" panose="020B0604030504040204" pitchFamily="34" charset="0"/>
                <a:cs typeface="Tahoma" panose="020B0604030504040204" pitchFamily="34" charset="0"/>
              </a:rPr>
              <a:t>NVIDIA A6000	</a:t>
            </a:r>
          </a:p>
          <a:p>
            <a:pPr>
              <a:lnSpc>
                <a:spcPct val="100000"/>
              </a:lnSpc>
            </a:pPr>
            <a:endParaRPr lang="en-GB" sz="2400" dirty="0">
              <a:solidFill>
                <a:srgbClr val="568338"/>
              </a:solidFill>
            </a:endParaRPr>
          </a:p>
        </p:txBody>
      </p:sp>
      <p:sp>
        <p:nvSpPr>
          <p:cNvPr id="53" name="Content Placeholder 2">
            <a:extLst>
              <a:ext uri="{FF2B5EF4-FFF2-40B4-BE49-F238E27FC236}">
                <a16:creationId xmlns:a16="http://schemas.microsoft.com/office/drawing/2014/main" id="{DD8DCB67-DBCD-3467-75E4-3D280B81397C}"/>
              </a:ext>
            </a:extLst>
          </p:cNvPr>
          <p:cNvSpPr txBox="1">
            <a:spLocks/>
          </p:cNvSpPr>
          <p:nvPr/>
        </p:nvSpPr>
        <p:spPr>
          <a:xfrm>
            <a:off x="189560" y="3998998"/>
            <a:ext cx="8798061" cy="2102114"/>
          </a:xfrm>
          <a:prstGeom prst="rect">
            <a:avLst/>
          </a:prstGeom>
        </p:spPr>
        <p:txBody>
          <a:bodyPr>
            <a:spAutoFit/>
          </a:bodyPr>
          <a:lstStyle>
            <a:lvl1pPr marL="187200" indent="-187200" algn="l" defTabSz="914400" rtl="0" eaLnBrk="1" latinLnBrk="0" hangingPunct="1">
              <a:lnSpc>
                <a:spcPct val="90000"/>
              </a:lnSpc>
              <a:spcBef>
                <a:spcPts val="1000"/>
              </a:spcBef>
              <a:buClr>
                <a:schemeClr val="tx1"/>
              </a:buClr>
              <a:buFont typeface="Arial" panose="020B0604020202020204" pitchFamily="34" charset="0"/>
              <a:buChar char="•"/>
              <a:tabLst/>
              <a:defRPr sz="2800" kern="1200">
                <a:solidFill>
                  <a:schemeClr val="tx1"/>
                </a:solidFill>
                <a:latin typeface="Corbel" panose="020B0503020204020204" pitchFamily="34" charset="0"/>
                <a:ea typeface="+mn-ea"/>
                <a:cs typeface="+mn-cs"/>
              </a:defRPr>
            </a:lvl1pPr>
            <a:lvl2pPr marL="311150" indent="-187200" algn="l" defTabSz="914400" rtl="0" eaLnBrk="1" latinLnBrk="0" hangingPunct="1">
              <a:lnSpc>
                <a:spcPct val="90000"/>
              </a:lnSpc>
              <a:spcBef>
                <a:spcPts val="500"/>
              </a:spcBef>
              <a:buFont typeface="Cambria" panose="02040503050406030204" pitchFamily="18" charset="0"/>
              <a:buChar char="-"/>
              <a:tabLst/>
              <a:defRPr sz="2400" kern="1200">
                <a:solidFill>
                  <a:schemeClr val="tx1"/>
                </a:solidFill>
                <a:latin typeface="Corbel" panose="020B0503020204020204" pitchFamily="34" charset="0"/>
                <a:ea typeface="+mn-ea"/>
                <a:cs typeface="+mn-cs"/>
              </a:defRPr>
            </a:lvl2pPr>
            <a:lvl3pPr marL="533400" indent="-187200" algn="l" defTabSz="914400" rtl="0" eaLnBrk="1" latinLnBrk="0" hangingPunct="1">
              <a:lnSpc>
                <a:spcPct val="90000"/>
              </a:lnSpc>
              <a:spcBef>
                <a:spcPts val="500"/>
              </a:spcBef>
              <a:buClr>
                <a:schemeClr val="tx1"/>
              </a:buClr>
              <a:buFont typeface="Arial" panose="020B0604020202020204" pitchFamily="34" charset="0"/>
              <a:buChar char="•"/>
              <a:tabLst/>
              <a:defRPr sz="2400" kern="1200">
                <a:solidFill>
                  <a:schemeClr val="tx1"/>
                </a:solidFill>
                <a:latin typeface="Corbel" panose="020B0503020204020204" pitchFamily="34" charset="0"/>
                <a:ea typeface="+mn-ea"/>
                <a:cs typeface="+mn-cs"/>
              </a:defRPr>
            </a:lvl3pPr>
            <a:lvl4pPr marL="16002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4pPr>
            <a:lvl5pPr marL="20574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500"/>
              </a:spcAft>
            </a:pPr>
            <a:r>
              <a:rPr lang="en-US" sz="2400" dirty="0">
                <a:ea typeface="Tahoma" panose="020B0604030504040204" pitchFamily="34" charset="0"/>
                <a:cs typeface="Tahoma" panose="020B0604030504040204" pitchFamily="34" charset="0"/>
              </a:rPr>
              <a:t>Currently available </a:t>
            </a:r>
            <a:r>
              <a:rPr lang="en-US" sz="2400" b="1" dirty="0">
                <a:solidFill>
                  <a:schemeClr val="accent1">
                    <a:lumMod val="75000"/>
                  </a:schemeClr>
                </a:solidFill>
                <a:ea typeface="Tahoma" panose="020B0604030504040204" pitchFamily="34" charset="0"/>
                <a:cs typeface="Tahoma" panose="020B0604030504040204" pitchFamily="34" charset="0"/>
              </a:rPr>
              <a:t>downstream analysis tasks</a:t>
            </a:r>
          </a:p>
          <a:p>
            <a:pPr lvl="1">
              <a:lnSpc>
                <a:spcPct val="100000"/>
              </a:lnSpc>
            </a:pPr>
            <a:r>
              <a:rPr lang="en-US" sz="2000" dirty="0">
                <a:ea typeface="Tahoma" panose="020B0604030504040204" pitchFamily="34" charset="0"/>
                <a:cs typeface="Tahoma" panose="020B0604030504040204" pitchFamily="34" charset="0"/>
              </a:rPr>
              <a:t>Read mapping</a:t>
            </a:r>
          </a:p>
          <a:p>
            <a:pPr lvl="1">
              <a:lnSpc>
                <a:spcPct val="100000"/>
              </a:lnSpc>
            </a:pPr>
            <a:r>
              <a:rPr lang="en-US" sz="2000" dirty="0">
                <a:ea typeface="Tahoma" panose="020B0604030504040204" pitchFamily="34" charset="0"/>
                <a:cs typeface="Tahoma" panose="020B0604030504040204" pitchFamily="34" charset="0"/>
              </a:rPr>
              <a:t>Read classification</a:t>
            </a:r>
          </a:p>
          <a:p>
            <a:pPr lvl="1">
              <a:lnSpc>
                <a:spcPct val="100000"/>
              </a:lnSpc>
            </a:pPr>
            <a:r>
              <a:rPr lang="en-US" sz="2000" dirty="0">
                <a:ea typeface="Tahoma" panose="020B0604030504040204" pitchFamily="34" charset="0"/>
                <a:cs typeface="Tahoma" panose="020B0604030504040204" pitchFamily="34" charset="0"/>
              </a:rPr>
              <a:t>RSA-assisted </a:t>
            </a:r>
            <a:r>
              <a:rPr lang="en-US" sz="2000" dirty="0" err="1">
                <a:ea typeface="Tahoma" panose="020B0604030504040204" pitchFamily="34" charset="0"/>
                <a:cs typeface="Tahoma" panose="020B0604030504040204" pitchFamily="34" charset="0"/>
              </a:rPr>
              <a:t>basecalling</a:t>
            </a:r>
            <a:r>
              <a:rPr lang="en-US" sz="2000" dirty="0">
                <a:ea typeface="Tahoma" panose="020B0604030504040204" pitchFamily="34" charset="0"/>
                <a:cs typeface="Tahoma" panose="020B0604030504040204" pitchFamily="34" charset="0"/>
              </a:rPr>
              <a:t>	</a:t>
            </a:r>
          </a:p>
          <a:p>
            <a:pPr>
              <a:lnSpc>
                <a:spcPct val="100000"/>
              </a:lnSpc>
            </a:pPr>
            <a:endParaRPr lang="en-GB" sz="2400" dirty="0">
              <a:solidFill>
                <a:srgbClr val="568338"/>
              </a:solidFill>
            </a:endParaRPr>
          </a:p>
        </p:txBody>
      </p:sp>
    </p:spTree>
    <p:extLst>
      <p:ext uri="{BB962C8B-B14F-4D97-AF65-F5344CB8AC3E}">
        <p14:creationId xmlns:p14="http://schemas.microsoft.com/office/powerpoint/2010/main" val="171748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3">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uild="p"/>
      <p:bldP spid="5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5033C-B379-E5BC-07BD-58D3146676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11AB0C-DF3C-7118-9D39-06CBAA326B3B}"/>
              </a:ext>
            </a:extLst>
          </p:cNvPr>
          <p:cNvSpPr>
            <a:spLocks noGrp="1"/>
          </p:cNvSpPr>
          <p:nvPr>
            <p:ph type="title"/>
          </p:nvPr>
        </p:nvSpPr>
        <p:spPr/>
        <p:txBody>
          <a:bodyPr/>
          <a:lstStyle/>
          <a:p>
            <a:r>
              <a:rPr lang="en-US" dirty="0"/>
              <a:t>Evaluation Methodology</a:t>
            </a:r>
          </a:p>
        </p:txBody>
      </p:sp>
      <p:sp>
        <p:nvSpPr>
          <p:cNvPr id="50" name="Content Placeholder 2">
            <a:extLst>
              <a:ext uri="{FF2B5EF4-FFF2-40B4-BE49-F238E27FC236}">
                <a16:creationId xmlns:a16="http://schemas.microsoft.com/office/drawing/2014/main" id="{78333A65-73A9-0C88-C640-D0F47EFC674A}"/>
              </a:ext>
            </a:extLst>
          </p:cNvPr>
          <p:cNvSpPr txBox="1">
            <a:spLocks/>
          </p:cNvSpPr>
          <p:nvPr/>
        </p:nvSpPr>
        <p:spPr>
          <a:xfrm>
            <a:off x="189561" y="1269016"/>
            <a:ext cx="8798061" cy="2845907"/>
          </a:xfrm>
          <a:prstGeom prst="rect">
            <a:avLst/>
          </a:prstGeom>
        </p:spPr>
        <p:txBody>
          <a:bodyPr>
            <a:spAutoFit/>
          </a:bodyPr>
          <a:lstStyle>
            <a:lvl1pPr marL="187200" indent="-187200" algn="l" defTabSz="914400" rtl="0" eaLnBrk="1" latinLnBrk="0" hangingPunct="1">
              <a:lnSpc>
                <a:spcPct val="90000"/>
              </a:lnSpc>
              <a:spcBef>
                <a:spcPts val="1000"/>
              </a:spcBef>
              <a:buClr>
                <a:schemeClr val="tx1"/>
              </a:buClr>
              <a:buFont typeface="Arial" panose="020B0604020202020204" pitchFamily="34" charset="0"/>
              <a:buChar char="•"/>
              <a:tabLst/>
              <a:defRPr sz="2800" kern="1200">
                <a:solidFill>
                  <a:schemeClr val="tx1"/>
                </a:solidFill>
                <a:latin typeface="Corbel" panose="020B0503020204020204" pitchFamily="34" charset="0"/>
                <a:ea typeface="+mn-ea"/>
                <a:cs typeface="+mn-cs"/>
              </a:defRPr>
            </a:lvl1pPr>
            <a:lvl2pPr marL="311150" indent="-187200" algn="l" defTabSz="914400" rtl="0" eaLnBrk="1" latinLnBrk="0" hangingPunct="1">
              <a:lnSpc>
                <a:spcPct val="90000"/>
              </a:lnSpc>
              <a:spcBef>
                <a:spcPts val="500"/>
              </a:spcBef>
              <a:buFont typeface="Cambria" panose="02040503050406030204" pitchFamily="18" charset="0"/>
              <a:buChar char="-"/>
              <a:tabLst/>
              <a:defRPr sz="2400" kern="1200">
                <a:solidFill>
                  <a:schemeClr val="tx1"/>
                </a:solidFill>
                <a:latin typeface="Corbel" panose="020B0503020204020204" pitchFamily="34" charset="0"/>
                <a:ea typeface="+mn-ea"/>
                <a:cs typeface="+mn-cs"/>
              </a:defRPr>
            </a:lvl2pPr>
            <a:lvl3pPr marL="533400" indent="-187200" algn="l" defTabSz="914400" rtl="0" eaLnBrk="1" latinLnBrk="0" hangingPunct="1">
              <a:lnSpc>
                <a:spcPct val="90000"/>
              </a:lnSpc>
              <a:spcBef>
                <a:spcPts val="500"/>
              </a:spcBef>
              <a:buClr>
                <a:schemeClr val="tx1"/>
              </a:buClr>
              <a:buFont typeface="Arial" panose="020B0604020202020204" pitchFamily="34" charset="0"/>
              <a:buChar char="•"/>
              <a:tabLst/>
              <a:defRPr sz="2400" kern="1200">
                <a:solidFill>
                  <a:schemeClr val="tx1"/>
                </a:solidFill>
                <a:latin typeface="Corbel" panose="020B0503020204020204" pitchFamily="34" charset="0"/>
                <a:ea typeface="+mn-ea"/>
                <a:cs typeface="+mn-cs"/>
              </a:defRPr>
            </a:lvl3pPr>
            <a:lvl4pPr marL="16002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4pPr>
            <a:lvl5pPr marL="20574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500"/>
              </a:spcAft>
            </a:pPr>
            <a:r>
              <a:rPr lang="en-US" sz="2400" dirty="0">
                <a:ea typeface="Tahoma" panose="020B0604030504040204" pitchFamily="34" charset="0"/>
                <a:cs typeface="Tahoma" panose="020B0604030504040204" pitchFamily="34" charset="0"/>
              </a:rPr>
              <a:t>Evaluation metrics</a:t>
            </a:r>
          </a:p>
          <a:p>
            <a:pPr lvl="1">
              <a:lnSpc>
                <a:spcPct val="100000"/>
              </a:lnSpc>
            </a:pPr>
            <a:r>
              <a:rPr lang="en-US" sz="2000" b="1" dirty="0">
                <a:solidFill>
                  <a:schemeClr val="accent1">
                    <a:lumMod val="75000"/>
                  </a:schemeClr>
                </a:solidFill>
                <a:ea typeface="Tahoma" panose="020B0604030504040204" pitchFamily="34" charset="0"/>
                <a:cs typeface="Tahoma" panose="020B0604030504040204" pitchFamily="34" charset="0"/>
              </a:rPr>
              <a:t>Performance</a:t>
            </a:r>
            <a:r>
              <a:rPr lang="en-US" sz="2000" b="1" dirty="0">
                <a:ea typeface="Tahoma" panose="020B0604030504040204" pitchFamily="34" charset="0"/>
                <a:cs typeface="Tahoma" panose="020B0604030504040204" pitchFamily="34" charset="0"/>
              </a:rPr>
              <a:t> </a:t>
            </a:r>
            <a:r>
              <a:rPr lang="en-US" sz="2000" dirty="0">
                <a:ea typeface="Tahoma" panose="020B0604030504040204" pitchFamily="34" charset="0"/>
                <a:cs typeface="Tahoma" panose="020B0604030504040204" pitchFamily="34" charset="0"/>
              </a:rPr>
              <a:t>(runtime and memory footprint)</a:t>
            </a:r>
          </a:p>
          <a:p>
            <a:pPr lvl="1">
              <a:lnSpc>
                <a:spcPct val="100000"/>
              </a:lnSpc>
            </a:pPr>
            <a:r>
              <a:rPr lang="en-US" sz="2000" dirty="0">
                <a:ea typeface="Tahoma" panose="020B0604030504040204" pitchFamily="34" charset="0"/>
                <a:cs typeface="Tahoma" panose="020B0604030504040204" pitchFamily="34" charset="0"/>
              </a:rPr>
              <a:t>Coverage statistics</a:t>
            </a:r>
            <a:r>
              <a:rPr lang="en-US" sz="2000" b="1" dirty="0">
                <a:ea typeface="Tahoma" panose="020B0604030504040204" pitchFamily="34" charset="0"/>
                <a:cs typeface="Tahoma" panose="020B0604030504040204" pitchFamily="34" charset="0"/>
              </a:rPr>
              <a:t> </a:t>
            </a:r>
            <a:endParaRPr lang="en-US" sz="2000" dirty="0">
              <a:ea typeface="Tahoma" panose="020B0604030504040204" pitchFamily="34" charset="0"/>
              <a:cs typeface="Tahoma" panose="020B0604030504040204" pitchFamily="34" charset="0"/>
            </a:endParaRPr>
          </a:p>
          <a:p>
            <a:pPr lvl="1">
              <a:lnSpc>
                <a:spcPct val="100000"/>
              </a:lnSpc>
            </a:pPr>
            <a:r>
              <a:rPr lang="en-US" sz="2000" b="1" dirty="0">
                <a:solidFill>
                  <a:schemeClr val="accent1">
                    <a:lumMod val="75000"/>
                  </a:schemeClr>
                </a:solidFill>
                <a:ea typeface="Tahoma" panose="020B0604030504040204" pitchFamily="34" charset="0"/>
                <a:cs typeface="Tahoma" panose="020B0604030504040204" pitchFamily="34" charset="0"/>
              </a:rPr>
              <a:t>Quality</a:t>
            </a:r>
          </a:p>
          <a:p>
            <a:pPr lvl="2">
              <a:lnSpc>
                <a:spcPct val="100000"/>
              </a:lnSpc>
            </a:pPr>
            <a:r>
              <a:rPr lang="en-US" sz="2000" b="1" dirty="0">
                <a:ea typeface="Tahoma" panose="020B0604030504040204" pitchFamily="34" charset="0"/>
                <a:cs typeface="Tahoma" panose="020B0604030504040204" pitchFamily="34" charset="0"/>
              </a:rPr>
              <a:t>Baseline: </a:t>
            </a:r>
            <a:r>
              <a:rPr lang="en-US" sz="2000" dirty="0">
                <a:ea typeface="Tahoma" panose="020B0604030504040204" pitchFamily="34" charset="0"/>
                <a:cs typeface="Tahoma" panose="020B0604030504040204" pitchFamily="34" charset="0"/>
              </a:rPr>
              <a:t>Mapping </a:t>
            </a:r>
            <a:r>
              <a:rPr lang="en-US" sz="2000" dirty="0" err="1">
                <a:ea typeface="Tahoma" panose="020B0604030504040204" pitchFamily="34" charset="0"/>
                <a:cs typeface="Tahoma" panose="020B0604030504040204" pitchFamily="34" charset="0"/>
              </a:rPr>
              <a:t>basecalled</a:t>
            </a:r>
            <a:r>
              <a:rPr lang="en-US" sz="2000" dirty="0">
                <a:ea typeface="Tahoma" panose="020B0604030504040204" pitchFamily="34" charset="0"/>
                <a:cs typeface="Tahoma" panose="020B0604030504040204" pitchFamily="34" charset="0"/>
              </a:rPr>
              <a:t> reads using Dorado SUP + minimap2</a:t>
            </a:r>
          </a:p>
          <a:p>
            <a:pPr lvl="2">
              <a:lnSpc>
                <a:spcPct val="100000"/>
              </a:lnSpc>
            </a:pPr>
            <a:r>
              <a:rPr lang="en-US" sz="2000" dirty="0">
                <a:ea typeface="Tahoma" panose="020B0604030504040204" pitchFamily="34" charset="0"/>
                <a:cs typeface="Tahoma" panose="020B0604030504040204" pitchFamily="34" charset="0"/>
              </a:rPr>
              <a:t>Precision, recall and F1 scores	</a:t>
            </a:r>
          </a:p>
          <a:p>
            <a:pPr>
              <a:lnSpc>
                <a:spcPct val="100000"/>
              </a:lnSpc>
            </a:pPr>
            <a:endParaRPr lang="en-GB" sz="2400" dirty="0">
              <a:solidFill>
                <a:srgbClr val="568338"/>
              </a:solidFill>
            </a:endParaRPr>
          </a:p>
        </p:txBody>
      </p:sp>
      <p:sp>
        <p:nvSpPr>
          <p:cNvPr id="7" name="Content Placeholder 2">
            <a:extLst>
              <a:ext uri="{FF2B5EF4-FFF2-40B4-BE49-F238E27FC236}">
                <a16:creationId xmlns:a16="http://schemas.microsoft.com/office/drawing/2014/main" id="{AE38D4BA-714C-EDC6-3B28-2B324D15CC53}"/>
              </a:ext>
            </a:extLst>
          </p:cNvPr>
          <p:cNvSpPr txBox="1">
            <a:spLocks/>
          </p:cNvSpPr>
          <p:nvPr/>
        </p:nvSpPr>
        <p:spPr>
          <a:xfrm>
            <a:off x="189560" y="3998998"/>
            <a:ext cx="8798061" cy="1232645"/>
          </a:xfrm>
          <a:prstGeom prst="rect">
            <a:avLst/>
          </a:prstGeom>
        </p:spPr>
        <p:txBody>
          <a:bodyPr>
            <a:spAutoFit/>
          </a:bodyPr>
          <a:lstStyle>
            <a:lvl1pPr marL="187200" indent="-187200" algn="l" defTabSz="914400" rtl="0" eaLnBrk="1" latinLnBrk="0" hangingPunct="1">
              <a:lnSpc>
                <a:spcPct val="90000"/>
              </a:lnSpc>
              <a:spcBef>
                <a:spcPts val="1000"/>
              </a:spcBef>
              <a:buClr>
                <a:schemeClr val="tx1"/>
              </a:buClr>
              <a:buFont typeface="Arial" panose="020B0604020202020204" pitchFamily="34" charset="0"/>
              <a:buChar char="•"/>
              <a:tabLst/>
              <a:defRPr sz="2800" kern="1200">
                <a:solidFill>
                  <a:schemeClr val="tx1"/>
                </a:solidFill>
                <a:latin typeface="Corbel" panose="020B0503020204020204" pitchFamily="34" charset="0"/>
                <a:ea typeface="+mn-ea"/>
                <a:cs typeface="+mn-cs"/>
              </a:defRPr>
            </a:lvl1pPr>
            <a:lvl2pPr marL="311150" indent="-187200" algn="l" defTabSz="914400" rtl="0" eaLnBrk="1" latinLnBrk="0" hangingPunct="1">
              <a:lnSpc>
                <a:spcPct val="90000"/>
              </a:lnSpc>
              <a:spcBef>
                <a:spcPts val="500"/>
              </a:spcBef>
              <a:buFont typeface="Cambria" panose="02040503050406030204" pitchFamily="18" charset="0"/>
              <a:buChar char="-"/>
              <a:tabLst/>
              <a:defRPr sz="2400" kern="1200">
                <a:solidFill>
                  <a:schemeClr val="tx1"/>
                </a:solidFill>
                <a:latin typeface="Corbel" panose="020B0503020204020204" pitchFamily="34" charset="0"/>
                <a:ea typeface="+mn-ea"/>
                <a:cs typeface="+mn-cs"/>
              </a:defRPr>
            </a:lvl2pPr>
            <a:lvl3pPr marL="533400" indent="-187200" algn="l" defTabSz="914400" rtl="0" eaLnBrk="1" latinLnBrk="0" hangingPunct="1">
              <a:lnSpc>
                <a:spcPct val="90000"/>
              </a:lnSpc>
              <a:spcBef>
                <a:spcPts val="500"/>
              </a:spcBef>
              <a:buClr>
                <a:schemeClr val="tx1"/>
              </a:buClr>
              <a:buFont typeface="Arial" panose="020B0604020202020204" pitchFamily="34" charset="0"/>
              <a:buChar char="•"/>
              <a:tabLst/>
              <a:defRPr sz="2400" kern="1200">
                <a:solidFill>
                  <a:schemeClr val="tx1"/>
                </a:solidFill>
                <a:latin typeface="Corbel" panose="020B0503020204020204" pitchFamily="34" charset="0"/>
                <a:ea typeface="+mn-ea"/>
                <a:cs typeface="+mn-cs"/>
              </a:defRPr>
            </a:lvl3pPr>
            <a:lvl4pPr marL="16002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4pPr>
            <a:lvl5pPr marL="20574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500"/>
              </a:spcAft>
            </a:pPr>
            <a:r>
              <a:rPr lang="en-US" sz="2400" b="1" dirty="0">
                <a:ea typeface="Tahoma" panose="020B0604030504040204" pitchFamily="34" charset="0"/>
                <a:cs typeface="Tahoma" panose="020B0604030504040204" pitchFamily="34" charset="0"/>
              </a:rPr>
              <a:t>4 real datasets </a:t>
            </a:r>
            <a:r>
              <a:rPr lang="en-US" sz="2400" dirty="0">
                <a:ea typeface="Tahoma" panose="020B0604030504040204" pitchFamily="34" charset="0"/>
                <a:cs typeface="Tahoma" panose="020B0604030504040204" pitchFamily="34" charset="0"/>
              </a:rPr>
              <a:t>with</a:t>
            </a:r>
          </a:p>
          <a:p>
            <a:pPr lvl="1">
              <a:lnSpc>
                <a:spcPct val="100000"/>
              </a:lnSpc>
            </a:pPr>
            <a:r>
              <a:rPr lang="en-US" sz="2000" dirty="0">
                <a:ea typeface="Tahoma" panose="020B0604030504040204" pitchFamily="34" charset="0"/>
                <a:cs typeface="Tahoma" panose="020B0604030504040204" pitchFamily="34" charset="0"/>
              </a:rPr>
              <a:t>Various </a:t>
            </a:r>
            <a:r>
              <a:rPr lang="en-US" sz="2000" b="1" dirty="0">
                <a:ea typeface="Tahoma" panose="020B0604030504040204" pitchFamily="34" charset="0"/>
                <a:cs typeface="Tahoma" panose="020B0604030504040204" pitchFamily="34" charset="0"/>
              </a:rPr>
              <a:t>coverage</a:t>
            </a:r>
            <a:r>
              <a:rPr lang="en-US" sz="2000" dirty="0">
                <a:ea typeface="Tahoma" panose="020B0604030504040204" pitchFamily="34" charset="0"/>
                <a:cs typeface="Tahoma" panose="020B0604030504040204" pitchFamily="34" charset="0"/>
              </a:rPr>
              <a:t> (0.11x-225x) and</a:t>
            </a:r>
          </a:p>
          <a:p>
            <a:pPr lvl="1">
              <a:lnSpc>
                <a:spcPct val="100000"/>
              </a:lnSpc>
            </a:pPr>
            <a:r>
              <a:rPr lang="en-US" sz="2000" b="1" dirty="0">
                <a:ea typeface="Tahoma" panose="020B0604030504040204" pitchFamily="34" charset="0"/>
                <a:cs typeface="Tahoma" panose="020B0604030504040204" pitchFamily="34" charset="0"/>
              </a:rPr>
              <a:t>Genome complexities </a:t>
            </a:r>
            <a:r>
              <a:rPr lang="en-US" sz="2000" dirty="0">
                <a:ea typeface="Tahoma" panose="020B0604030504040204" pitchFamily="34" charset="0"/>
                <a:cs typeface="Tahoma" panose="020B0604030504040204" pitchFamily="34" charset="0"/>
              </a:rPr>
              <a:t>(bacterial to human genomes)</a:t>
            </a:r>
          </a:p>
        </p:txBody>
      </p:sp>
    </p:spTree>
    <p:extLst>
      <p:ext uri="{BB962C8B-B14F-4D97-AF65-F5344CB8AC3E}">
        <p14:creationId xmlns:p14="http://schemas.microsoft.com/office/powerpoint/2010/main" val="94581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B19DB-56E8-A507-F323-10BF9CD017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D12797-BA6D-C966-14E6-BD44D3A2C44E}"/>
              </a:ext>
            </a:extLst>
          </p:cNvPr>
          <p:cNvSpPr>
            <a:spLocks noGrp="1"/>
          </p:cNvSpPr>
          <p:nvPr>
            <p:ph type="title"/>
          </p:nvPr>
        </p:nvSpPr>
        <p:spPr/>
        <p:txBody>
          <a:bodyPr/>
          <a:lstStyle/>
          <a:p>
            <a:r>
              <a:rPr lang="en-US" dirty="0"/>
              <a:t>Encoding Reference Genome</a:t>
            </a:r>
          </a:p>
        </p:txBody>
      </p:sp>
      <p:sp>
        <p:nvSpPr>
          <p:cNvPr id="53" name="Oval 52">
            <a:extLst>
              <a:ext uri="{FF2B5EF4-FFF2-40B4-BE49-F238E27FC236}">
                <a16:creationId xmlns:a16="http://schemas.microsoft.com/office/drawing/2014/main" id="{D58EBCF7-A171-02D7-0767-D89B53733265}"/>
              </a:ext>
            </a:extLst>
          </p:cNvPr>
          <p:cNvSpPr/>
          <p:nvPr/>
        </p:nvSpPr>
        <p:spPr>
          <a:xfrm>
            <a:off x="2439907" y="2330282"/>
            <a:ext cx="228600" cy="222979"/>
          </a:xfrm>
          <a:prstGeom prst="ellipse">
            <a:avLst/>
          </a:prstGeom>
          <a:solidFill>
            <a:srgbClr val="000000"/>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FFFFFF"/>
              </a:solidFill>
              <a:effectLst/>
              <a:uFillTx/>
              <a:latin typeface="Arial"/>
            </a:endParaRPr>
          </a:p>
        </p:txBody>
      </p:sp>
      <p:sp>
        <p:nvSpPr>
          <p:cNvPr id="54" name="TextBox 53">
            <a:extLst>
              <a:ext uri="{FF2B5EF4-FFF2-40B4-BE49-F238E27FC236}">
                <a16:creationId xmlns:a16="http://schemas.microsoft.com/office/drawing/2014/main" id="{7914604B-88A8-E319-5AE3-737881AB899D}"/>
              </a:ext>
            </a:extLst>
          </p:cNvPr>
          <p:cNvSpPr txBox="1"/>
          <p:nvPr/>
        </p:nvSpPr>
        <p:spPr>
          <a:xfrm>
            <a:off x="2455207" y="2303732"/>
            <a:ext cx="114480" cy="232200"/>
          </a:xfrm>
          <a:prstGeom prst="rect">
            <a:avLst/>
          </a:prstGeom>
          <a:noFill/>
          <a:ln w="0">
            <a:noFill/>
          </a:ln>
        </p:spPr>
        <p:txBody>
          <a:bodyPr lIns="90000" tIns="45000" rIns="90000" bIns="45000" anchor="t">
            <a:spAutoFit/>
          </a:bodyPr>
          <a:lstStyle/>
          <a:p>
            <a:r>
              <a:rPr lang="en-US" sz="1000" b="0" u="none" strike="noStrike" dirty="0">
                <a:solidFill>
                  <a:srgbClr val="FFFFFF"/>
                </a:solidFill>
                <a:effectLst/>
                <a:uFillTx/>
                <a:latin typeface="Arial"/>
              </a:rPr>
              <a:t>1</a:t>
            </a:r>
            <a:endParaRPr lang="en-US" sz="1000" b="0" u="none" strike="noStrike" dirty="0">
              <a:solidFill>
                <a:srgbClr val="000000"/>
              </a:solidFill>
              <a:effectLst/>
              <a:uFillTx/>
              <a:latin typeface="Arial"/>
            </a:endParaRPr>
          </a:p>
        </p:txBody>
      </p:sp>
      <p:sp>
        <p:nvSpPr>
          <p:cNvPr id="55" name="TextBox 54">
            <a:extLst>
              <a:ext uri="{FF2B5EF4-FFF2-40B4-BE49-F238E27FC236}">
                <a16:creationId xmlns:a16="http://schemas.microsoft.com/office/drawing/2014/main" id="{1CB9CF9C-75CC-CA8C-7658-E30262C52483}"/>
              </a:ext>
            </a:extLst>
          </p:cNvPr>
          <p:cNvSpPr txBox="1"/>
          <p:nvPr/>
        </p:nvSpPr>
        <p:spPr>
          <a:xfrm>
            <a:off x="2586257" y="2134460"/>
            <a:ext cx="945720" cy="602280"/>
          </a:xfrm>
          <a:prstGeom prst="rect">
            <a:avLst/>
          </a:prstGeom>
          <a:noFill/>
          <a:ln w="0">
            <a:noFill/>
          </a:ln>
        </p:spPr>
        <p:txBody>
          <a:bodyPr lIns="90000" tIns="45000" rIns="90000" bIns="45000" anchor="t">
            <a:spAutoFit/>
          </a:bodyPr>
          <a:lstStyle/>
          <a:p>
            <a:pPr algn="r"/>
            <a:r>
              <a:rPr lang="en-US" sz="1200" b="1" u="none" strike="noStrike" dirty="0">
                <a:solidFill>
                  <a:srgbClr val="000000"/>
                </a:solidFill>
                <a:effectLst/>
                <a:uFillTx/>
                <a:latin typeface="Arial"/>
              </a:rPr>
              <a:t>Encoding reference genome</a:t>
            </a:r>
            <a:endParaRPr lang="en-US" sz="1200" b="0" u="none" strike="noStrike" dirty="0">
              <a:solidFill>
                <a:srgbClr val="000000"/>
              </a:solidFill>
              <a:effectLst/>
              <a:uFillTx/>
              <a:latin typeface="Arial"/>
            </a:endParaRPr>
          </a:p>
        </p:txBody>
      </p:sp>
      <p:sp>
        <p:nvSpPr>
          <p:cNvPr id="56" name="Freeform: Shape 55">
            <a:extLst>
              <a:ext uri="{FF2B5EF4-FFF2-40B4-BE49-F238E27FC236}">
                <a16:creationId xmlns:a16="http://schemas.microsoft.com/office/drawing/2014/main" id="{26784404-E6A0-9487-206D-918E5E98E9F8}"/>
              </a:ext>
            </a:extLst>
          </p:cNvPr>
          <p:cNvSpPr/>
          <p:nvPr/>
        </p:nvSpPr>
        <p:spPr>
          <a:xfrm rot="16200000">
            <a:off x="2109363" y="3164246"/>
            <a:ext cx="1704615" cy="951120"/>
          </a:xfrm>
          <a:custGeom>
            <a:avLst/>
            <a:gdLst>
              <a:gd name="textAreaLeft" fmla="*/ 237240 w 2286000"/>
              <a:gd name="textAreaRight" fmla="*/ 2048760 w 2286000"/>
              <a:gd name="textAreaTop" fmla="*/ 98640 h 951120"/>
              <a:gd name="textAreaBottom" fmla="*/ 852480 h 951120"/>
              <a:gd name="GluePoint1X" fmla="*/ 6 w 21600"/>
              <a:gd name="GluePoint1Y" fmla="*/ 10800 h 21600"/>
              <a:gd name="GluePoint2X" fmla="*/ 10800 w 21600"/>
              <a:gd name="GluePoint2Y" fmla="*/ 21600 h 21600"/>
              <a:gd name="GluePoint3X" fmla="*/ 5 w 21600"/>
              <a:gd name="GluePoint3Y" fmla="*/ 10800 h 21600"/>
              <a:gd name="GluePoint4X" fmla="*/ 10800 w 21600"/>
              <a:gd name="GluePoint4Y" fmla="*/ 0 h 21600"/>
            </a:gdLst>
            <a:ahLst/>
            <a:cxnLst>
              <a:cxn ang="0">
                <a:pos x="GluePoint1X" y="GluePoint1Y"/>
              </a:cxn>
              <a:cxn ang="0">
                <a:pos x="GluePoint2X" y="GluePoint2Y"/>
              </a:cxn>
              <a:cxn ang="0">
                <a:pos x="GluePoint3X" y="GluePoint3Y"/>
              </a:cxn>
              <a:cxn ang="0">
                <a:pos x="GluePoint4X" y="GluePoint4Y"/>
              </a:cxn>
            </a:cxnLst>
            <a:rect l="textAreaLeft" t="textAreaTop" r="textAreaRight" b="textAreaBottom"/>
            <a:pathLst>
              <a:path w="21600" h="21600">
                <a:moveTo>
                  <a:pt x="0" y="0"/>
                </a:moveTo>
                <a:lnTo>
                  <a:pt x="21600" y="0"/>
                </a:lnTo>
                <a:lnTo>
                  <a:pt x="20712" y="21600"/>
                </a:lnTo>
                <a:lnTo>
                  <a:pt x="888" y="21600"/>
                </a:lnTo>
                <a:close/>
              </a:path>
            </a:pathLst>
          </a:custGeom>
          <a:solidFill>
            <a:srgbClr val="DEE7E5"/>
          </a:solidFill>
          <a:ln w="18360">
            <a:solidFill>
              <a:srgbClr val="158466"/>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800" b="0" u="none" strike="noStrike">
              <a:solidFill>
                <a:srgbClr val="000000"/>
              </a:solidFill>
              <a:effectLst/>
              <a:uFillTx/>
              <a:latin typeface="Arial"/>
            </a:endParaRPr>
          </a:p>
        </p:txBody>
      </p:sp>
      <p:sp>
        <p:nvSpPr>
          <p:cNvPr id="57" name="Rectangle 56">
            <a:extLst>
              <a:ext uri="{FF2B5EF4-FFF2-40B4-BE49-F238E27FC236}">
                <a16:creationId xmlns:a16="http://schemas.microsoft.com/office/drawing/2014/main" id="{67301FB6-EE8B-5D05-F6DE-8D3C19728980}"/>
              </a:ext>
            </a:extLst>
          </p:cNvPr>
          <p:cNvSpPr/>
          <p:nvPr/>
        </p:nvSpPr>
        <p:spPr>
          <a:xfrm>
            <a:off x="2539031" y="3057138"/>
            <a:ext cx="841320" cy="320947"/>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ONT</a:t>
            </a:r>
            <a:br>
              <a:rPr sz="1000"/>
            </a:br>
            <a:r>
              <a:rPr lang="en-US" sz="1000" b="0" u="none" strike="noStrike">
                <a:solidFill>
                  <a:srgbClr val="000000"/>
                </a:solidFill>
                <a:effectLst/>
                <a:uFillTx/>
                <a:latin typeface="Arial"/>
              </a:rPr>
              <a:t>pore model</a:t>
            </a:r>
          </a:p>
        </p:txBody>
      </p:sp>
      <p:sp>
        <p:nvSpPr>
          <p:cNvPr id="58" name="Rectangle 57">
            <a:extLst>
              <a:ext uri="{FF2B5EF4-FFF2-40B4-BE49-F238E27FC236}">
                <a16:creationId xmlns:a16="http://schemas.microsoft.com/office/drawing/2014/main" id="{29E6A390-3EA7-D708-12D7-9FFFCEC3A3B3}"/>
              </a:ext>
            </a:extLst>
          </p:cNvPr>
          <p:cNvSpPr/>
          <p:nvPr/>
        </p:nvSpPr>
        <p:spPr>
          <a:xfrm>
            <a:off x="2539031" y="3538098"/>
            <a:ext cx="841320" cy="320947"/>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Uncalled4</a:t>
            </a:r>
            <a:br>
              <a:rPr sz="1000"/>
            </a:br>
            <a:r>
              <a:rPr lang="en-US" sz="1000" b="0" u="none" strike="noStrike">
                <a:solidFill>
                  <a:srgbClr val="000000"/>
                </a:solidFill>
                <a:effectLst/>
                <a:uFillTx/>
                <a:latin typeface="Arial"/>
              </a:rPr>
              <a:t>pore model</a:t>
            </a:r>
          </a:p>
        </p:txBody>
      </p:sp>
      <p:sp>
        <p:nvSpPr>
          <p:cNvPr id="59" name="Rectangle 58">
            <a:extLst>
              <a:ext uri="{FF2B5EF4-FFF2-40B4-BE49-F238E27FC236}">
                <a16:creationId xmlns:a16="http://schemas.microsoft.com/office/drawing/2014/main" id="{3CE8D964-9FDD-15D8-D42D-59EE26990681}"/>
              </a:ext>
            </a:extLst>
          </p:cNvPr>
          <p:cNvSpPr/>
          <p:nvPr/>
        </p:nvSpPr>
        <p:spPr>
          <a:xfrm>
            <a:off x="2546231" y="4004658"/>
            <a:ext cx="841320" cy="320947"/>
          </a:xfrm>
          <a:prstGeom prst="rect">
            <a:avLst/>
          </a:prstGeom>
          <a:solidFill>
            <a:srgbClr val="FFE994"/>
          </a:solidFill>
          <a:ln w="18360" cap="rnd">
            <a:solidFill>
              <a:srgbClr val="808080"/>
            </a:solidFill>
            <a:prstDash val="dash"/>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Add-on</a:t>
            </a:r>
          </a:p>
        </p:txBody>
      </p:sp>
      <p:sp>
        <p:nvSpPr>
          <p:cNvPr id="60" name="Freeform: Shape 59">
            <a:extLst>
              <a:ext uri="{FF2B5EF4-FFF2-40B4-BE49-F238E27FC236}">
                <a16:creationId xmlns:a16="http://schemas.microsoft.com/office/drawing/2014/main" id="{EB244B9F-3A76-B4D0-CC7C-22E5473D9E82}"/>
              </a:ext>
            </a:extLst>
          </p:cNvPr>
          <p:cNvSpPr/>
          <p:nvPr/>
        </p:nvSpPr>
        <p:spPr>
          <a:xfrm rot="5400000">
            <a:off x="5022467" y="3165138"/>
            <a:ext cx="1706400" cy="951120"/>
          </a:xfrm>
          <a:custGeom>
            <a:avLst/>
            <a:gdLst>
              <a:gd name="textAreaLeft" fmla="*/ 237960 w 2286000"/>
              <a:gd name="textAreaRight" fmla="*/ 2048040 w 2286000"/>
              <a:gd name="textAreaTop" fmla="*/ 99000 h 951120"/>
              <a:gd name="textAreaBottom" fmla="*/ 852120 h 951120"/>
              <a:gd name="GluePoint1X" fmla="*/ 6 w 21600"/>
              <a:gd name="GluePoint1Y" fmla="*/ 10800 h 21600"/>
              <a:gd name="GluePoint2X" fmla="*/ 10800 w 21600"/>
              <a:gd name="GluePoint2Y" fmla="*/ 21600 h 21600"/>
              <a:gd name="GluePoint3X" fmla="*/ 5 w 21600"/>
              <a:gd name="GluePoint3Y" fmla="*/ 10800 h 21600"/>
              <a:gd name="GluePoint4X" fmla="*/ 10800 w 21600"/>
              <a:gd name="GluePoint4Y" fmla="*/ 0 h 21600"/>
            </a:gdLst>
            <a:ahLst/>
            <a:cxnLst>
              <a:cxn ang="0">
                <a:pos x="GluePoint1X" y="GluePoint1Y"/>
              </a:cxn>
              <a:cxn ang="0">
                <a:pos x="GluePoint2X" y="GluePoint2Y"/>
              </a:cxn>
              <a:cxn ang="0">
                <a:pos x="GluePoint3X" y="GluePoint3Y"/>
              </a:cxn>
              <a:cxn ang="0">
                <a:pos x="GluePoint4X" y="GluePoint4Y"/>
              </a:cxn>
            </a:cxnLst>
            <a:rect l="textAreaLeft" t="textAreaTop" r="textAreaRight" b="textAreaBottom"/>
            <a:pathLst>
              <a:path w="21600" h="21600">
                <a:moveTo>
                  <a:pt x="0" y="0"/>
                </a:moveTo>
                <a:lnTo>
                  <a:pt x="21600" y="0"/>
                </a:lnTo>
                <a:lnTo>
                  <a:pt x="20702" y="21600"/>
                </a:lnTo>
                <a:lnTo>
                  <a:pt x="898" y="21600"/>
                </a:lnTo>
                <a:close/>
              </a:path>
            </a:pathLst>
          </a:custGeom>
          <a:solidFill>
            <a:srgbClr val="FFD8CE"/>
          </a:solidFill>
          <a:ln w="18360">
            <a:solidFill>
              <a:srgbClr val="FF5429"/>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800" b="0" u="none" strike="noStrike">
              <a:solidFill>
                <a:srgbClr val="000000"/>
              </a:solidFill>
              <a:effectLst/>
              <a:uFillTx/>
              <a:latin typeface="Arial"/>
            </a:endParaRPr>
          </a:p>
        </p:txBody>
      </p:sp>
      <p:sp>
        <p:nvSpPr>
          <p:cNvPr id="61" name="Rectangle 60">
            <a:extLst>
              <a:ext uri="{FF2B5EF4-FFF2-40B4-BE49-F238E27FC236}">
                <a16:creationId xmlns:a16="http://schemas.microsoft.com/office/drawing/2014/main" id="{650DD866-8290-6CE5-27DE-804C0C9602B4}"/>
              </a:ext>
            </a:extLst>
          </p:cNvPr>
          <p:cNvSpPr/>
          <p:nvPr/>
        </p:nvSpPr>
        <p:spPr>
          <a:xfrm>
            <a:off x="5473007" y="3015536"/>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dirty="0">
                <a:solidFill>
                  <a:srgbClr val="000000"/>
                </a:solidFill>
                <a:effectLst/>
                <a:uFillTx/>
                <a:latin typeface="Arial"/>
              </a:rPr>
              <a:t>t-test</a:t>
            </a:r>
          </a:p>
        </p:txBody>
      </p:sp>
      <p:sp>
        <p:nvSpPr>
          <p:cNvPr id="62" name="Rectangle 61">
            <a:extLst>
              <a:ext uri="{FF2B5EF4-FFF2-40B4-BE49-F238E27FC236}">
                <a16:creationId xmlns:a16="http://schemas.microsoft.com/office/drawing/2014/main" id="{0BE630D5-C5C5-6CA5-1B56-39519E8E6404}"/>
              </a:ext>
            </a:extLst>
          </p:cNvPr>
          <p:cNvSpPr/>
          <p:nvPr/>
        </p:nvSpPr>
        <p:spPr>
          <a:xfrm>
            <a:off x="5473007" y="3496496"/>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Move tables</a:t>
            </a:r>
          </a:p>
        </p:txBody>
      </p:sp>
      <p:sp>
        <p:nvSpPr>
          <p:cNvPr id="64" name="Rectangle 63">
            <a:extLst>
              <a:ext uri="{FF2B5EF4-FFF2-40B4-BE49-F238E27FC236}">
                <a16:creationId xmlns:a16="http://schemas.microsoft.com/office/drawing/2014/main" id="{0D73A57F-B62D-330C-93C3-D2107D9B51E5}"/>
              </a:ext>
            </a:extLst>
          </p:cNvPr>
          <p:cNvSpPr/>
          <p:nvPr/>
        </p:nvSpPr>
        <p:spPr>
          <a:xfrm>
            <a:off x="3477947" y="2855696"/>
            <a:ext cx="1874520" cy="1562400"/>
          </a:xfrm>
          <a:prstGeom prst="rect">
            <a:avLst/>
          </a:prstGeom>
          <a:solidFill>
            <a:srgbClr val="DEE6EF"/>
          </a:solidFill>
          <a:ln w="18360">
            <a:solidFill>
              <a:srgbClr val="2A6099"/>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800" b="0" u="none" strike="noStrike">
              <a:solidFill>
                <a:srgbClr val="000000"/>
              </a:solidFill>
              <a:effectLst/>
              <a:uFillTx/>
              <a:latin typeface="Arial"/>
            </a:endParaRPr>
          </a:p>
        </p:txBody>
      </p:sp>
      <p:sp>
        <p:nvSpPr>
          <p:cNvPr id="65" name="Rectangle 64">
            <a:extLst>
              <a:ext uri="{FF2B5EF4-FFF2-40B4-BE49-F238E27FC236}">
                <a16:creationId xmlns:a16="http://schemas.microsoft.com/office/drawing/2014/main" id="{2A8B6C6F-9C39-B9BC-C8B3-8ACFAC5DB548}"/>
              </a:ext>
            </a:extLst>
          </p:cNvPr>
          <p:cNvSpPr/>
          <p:nvPr/>
        </p:nvSpPr>
        <p:spPr>
          <a:xfrm>
            <a:off x="3533027" y="3027416"/>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Hash-based</a:t>
            </a:r>
          </a:p>
        </p:txBody>
      </p:sp>
      <p:sp>
        <p:nvSpPr>
          <p:cNvPr id="66" name="Rectangle 65">
            <a:extLst>
              <a:ext uri="{FF2B5EF4-FFF2-40B4-BE49-F238E27FC236}">
                <a16:creationId xmlns:a16="http://schemas.microsoft.com/office/drawing/2014/main" id="{A8911541-44F6-7405-16F7-0067E4B1CF14}"/>
              </a:ext>
            </a:extLst>
          </p:cNvPr>
          <p:cNvSpPr/>
          <p:nvPr/>
        </p:nvSpPr>
        <p:spPr>
          <a:xfrm>
            <a:off x="4438427" y="3027416"/>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FM-index</a:t>
            </a:r>
          </a:p>
        </p:txBody>
      </p:sp>
      <p:sp>
        <p:nvSpPr>
          <p:cNvPr id="67" name="Rectangle 66">
            <a:extLst>
              <a:ext uri="{FF2B5EF4-FFF2-40B4-BE49-F238E27FC236}">
                <a16:creationId xmlns:a16="http://schemas.microsoft.com/office/drawing/2014/main" id="{06633B47-070F-661C-2716-F1911684F113}"/>
              </a:ext>
            </a:extLst>
          </p:cNvPr>
          <p:cNvSpPr/>
          <p:nvPr/>
        </p:nvSpPr>
        <p:spPr>
          <a:xfrm>
            <a:off x="3533027" y="3495416"/>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Vector</a:t>
            </a:r>
            <a:br>
              <a:rPr sz="1000"/>
            </a:br>
            <a:r>
              <a:rPr lang="en-US" sz="1000" b="0" u="none" strike="noStrike">
                <a:solidFill>
                  <a:srgbClr val="000000"/>
                </a:solidFill>
                <a:effectLst/>
                <a:uFillTx/>
                <a:latin typeface="Arial"/>
              </a:rPr>
              <a:t>distance</a:t>
            </a:r>
          </a:p>
        </p:txBody>
      </p:sp>
      <p:sp>
        <p:nvSpPr>
          <p:cNvPr id="68" name="Rectangle 67">
            <a:extLst>
              <a:ext uri="{FF2B5EF4-FFF2-40B4-BE49-F238E27FC236}">
                <a16:creationId xmlns:a16="http://schemas.microsoft.com/office/drawing/2014/main" id="{3B35409D-9906-86D1-21E9-6BDED013E4F0}"/>
              </a:ext>
            </a:extLst>
          </p:cNvPr>
          <p:cNvSpPr/>
          <p:nvPr/>
        </p:nvSpPr>
        <p:spPr>
          <a:xfrm>
            <a:off x="4438427" y="3495416"/>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R-index</a:t>
            </a:r>
          </a:p>
        </p:txBody>
      </p:sp>
      <p:sp>
        <p:nvSpPr>
          <p:cNvPr id="69" name="Rectangle 68">
            <a:extLst>
              <a:ext uri="{FF2B5EF4-FFF2-40B4-BE49-F238E27FC236}">
                <a16:creationId xmlns:a16="http://schemas.microsoft.com/office/drawing/2014/main" id="{D639B896-421B-79C7-8429-DFAD1B44BD91}"/>
              </a:ext>
            </a:extLst>
          </p:cNvPr>
          <p:cNvSpPr/>
          <p:nvPr/>
        </p:nvSpPr>
        <p:spPr>
          <a:xfrm>
            <a:off x="3533027" y="3970976"/>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DTW</a:t>
            </a:r>
          </a:p>
        </p:txBody>
      </p:sp>
      <p:sp>
        <p:nvSpPr>
          <p:cNvPr id="70" name="Rectangle 69">
            <a:extLst>
              <a:ext uri="{FF2B5EF4-FFF2-40B4-BE49-F238E27FC236}">
                <a16:creationId xmlns:a16="http://schemas.microsoft.com/office/drawing/2014/main" id="{968FF9DB-06B3-C6F6-75EF-F2E0ECE17458}"/>
              </a:ext>
            </a:extLst>
          </p:cNvPr>
          <p:cNvSpPr/>
          <p:nvPr/>
        </p:nvSpPr>
        <p:spPr>
          <a:xfrm>
            <a:off x="4439147" y="3975296"/>
            <a:ext cx="841320" cy="329040"/>
          </a:xfrm>
          <a:prstGeom prst="rect">
            <a:avLst/>
          </a:prstGeom>
          <a:solidFill>
            <a:srgbClr val="FFE994"/>
          </a:solidFill>
          <a:ln w="18360" cap="rnd">
            <a:solidFill>
              <a:srgbClr val="808080"/>
            </a:solidFill>
            <a:prstDash val="dash"/>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Add-on</a:t>
            </a:r>
          </a:p>
        </p:txBody>
      </p:sp>
      <p:sp>
        <p:nvSpPr>
          <p:cNvPr id="71" name="TextBox 70">
            <a:extLst>
              <a:ext uri="{FF2B5EF4-FFF2-40B4-BE49-F238E27FC236}">
                <a16:creationId xmlns:a16="http://schemas.microsoft.com/office/drawing/2014/main" id="{42BA5532-9335-94AC-6F7F-DC80FF7FF789}"/>
              </a:ext>
            </a:extLst>
          </p:cNvPr>
          <p:cNvSpPr txBox="1"/>
          <p:nvPr/>
        </p:nvSpPr>
        <p:spPr>
          <a:xfrm>
            <a:off x="5507750" y="2170240"/>
            <a:ext cx="986040" cy="602280"/>
          </a:xfrm>
          <a:prstGeom prst="rect">
            <a:avLst/>
          </a:prstGeom>
          <a:noFill/>
          <a:ln w="0">
            <a:noFill/>
          </a:ln>
        </p:spPr>
        <p:txBody>
          <a:bodyPr lIns="90000" tIns="45000" rIns="90000" bIns="45000" anchor="t">
            <a:spAutoFit/>
          </a:bodyPr>
          <a:lstStyle/>
          <a:p>
            <a:r>
              <a:rPr lang="en-US" sz="1200" b="1" u="none" strike="noStrike" dirty="0">
                <a:solidFill>
                  <a:srgbClr val="000000"/>
                </a:solidFill>
                <a:effectLst/>
                <a:uFillTx/>
                <a:latin typeface="Arial"/>
              </a:rPr>
              <a:t>Encoding raw signal</a:t>
            </a:r>
            <a:endParaRPr lang="en-US" sz="1200" b="0" u="none" strike="noStrike" dirty="0">
              <a:solidFill>
                <a:srgbClr val="000000"/>
              </a:solidFill>
              <a:effectLst/>
              <a:uFillTx/>
              <a:latin typeface="Arial"/>
            </a:endParaRPr>
          </a:p>
        </p:txBody>
      </p:sp>
      <p:sp>
        <p:nvSpPr>
          <p:cNvPr id="72" name="Oval 71">
            <a:extLst>
              <a:ext uri="{FF2B5EF4-FFF2-40B4-BE49-F238E27FC236}">
                <a16:creationId xmlns:a16="http://schemas.microsoft.com/office/drawing/2014/main" id="{D16EB6C6-1977-9B8B-4660-C2D2AC400FAE}"/>
              </a:ext>
            </a:extLst>
          </p:cNvPr>
          <p:cNvSpPr/>
          <p:nvPr/>
        </p:nvSpPr>
        <p:spPr>
          <a:xfrm>
            <a:off x="5315145" y="2275356"/>
            <a:ext cx="228600" cy="222979"/>
          </a:xfrm>
          <a:prstGeom prst="ellipse">
            <a:avLst/>
          </a:prstGeom>
          <a:solidFill>
            <a:srgbClr val="000000"/>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FFFFFF"/>
              </a:solidFill>
              <a:effectLst/>
              <a:uFillTx/>
              <a:latin typeface="Arial"/>
            </a:endParaRPr>
          </a:p>
        </p:txBody>
      </p:sp>
      <p:sp>
        <p:nvSpPr>
          <p:cNvPr id="73" name="TextBox 72">
            <a:extLst>
              <a:ext uri="{FF2B5EF4-FFF2-40B4-BE49-F238E27FC236}">
                <a16:creationId xmlns:a16="http://schemas.microsoft.com/office/drawing/2014/main" id="{DA9B98B8-D13A-D123-A5D0-A5A59DF665F0}"/>
              </a:ext>
            </a:extLst>
          </p:cNvPr>
          <p:cNvSpPr txBox="1"/>
          <p:nvPr/>
        </p:nvSpPr>
        <p:spPr>
          <a:xfrm>
            <a:off x="5330445" y="2248806"/>
            <a:ext cx="114480" cy="244767"/>
          </a:xfrm>
          <a:prstGeom prst="rect">
            <a:avLst/>
          </a:prstGeom>
          <a:noFill/>
          <a:ln w="0">
            <a:noFill/>
          </a:ln>
        </p:spPr>
        <p:txBody>
          <a:bodyPr lIns="90000" tIns="45000" rIns="90000" bIns="45000" anchor="t">
            <a:spAutoFit/>
          </a:bodyPr>
          <a:lstStyle/>
          <a:p>
            <a:r>
              <a:rPr lang="en-US" sz="1000" b="0" u="none" strike="noStrike" dirty="0">
                <a:solidFill>
                  <a:srgbClr val="FFFFFF"/>
                </a:solidFill>
                <a:effectLst/>
                <a:uFillTx/>
                <a:latin typeface="Arial"/>
              </a:rPr>
              <a:t>2</a:t>
            </a:r>
            <a:endParaRPr lang="en-US" sz="1000" b="0" u="none" strike="noStrike" dirty="0">
              <a:solidFill>
                <a:srgbClr val="000000"/>
              </a:solidFill>
              <a:effectLst/>
              <a:uFillTx/>
              <a:latin typeface="Arial"/>
            </a:endParaRPr>
          </a:p>
        </p:txBody>
      </p:sp>
      <p:sp>
        <p:nvSpPr>
          <p:cNvPr id="74" name="TextBox 73">
            <a:extLst>
              <a:ext uri="{FF2B5EF4-FFF2-40B4-BE49-F238E27FC236}">
                <a16:creationId xmlns:a16="http://schemas.microsoft.com/office/drawing/2014/main" id="{BB6E85B4-9C52-8FBF-7F91-22E56514EE95}"/>
              </a:ext>
            </a:extLst>
          </p:cNvPr>
          <p:cNvSpPr txBox="1"/>
          <p:nvPr/>
        </p:nvSpPr>
        <p:spPr>
          <a:xfrm>
            <a:off x="3742927" y="2119613"/>
            <a:ext cx="1339920" cy="602280"/>
          </a:xfrm>
          <a:prstGeom prst="rect">
            <a:avLst/>
          </a:prstGeom>
          <a:noFill/>
          <a:ln w="0">
            <a:noFill/>
          </a:ln>
        </p:spPr>
        <p:txBody>
          <a:bodyPr lIns="90000" tIns="45000" rIns="90000" bIns="45000" anchor="t">
            <a:spAutoFit/>
          </a:bodyPr>
          <a:lstStyle/>
          <a:p>
            <a:pPr algn="ctr"/>
            <a:r>
              <a:rPr lang="en-US" sz="1200" b="1" u="none" strike="noStrike" dirty="0">
                <a:solidFill>
                  <a:srgbClr val="000000"/>
                </a:solidFill>
                <a:effectLst/>
                <a:uFillTx/>
                <a:latin typeface="Arial"/>
              </a:rPr>
              <a:t>Matching encoded representations</a:t>
            </a:r>
            <a:endParaRPr lang="en-US" sz="1200" b="0" u="none" strike="noStrike" dirty="0">
              <a:solidFill>
                <a:srgbClr val="000000"/>
              </a:solidFill>
              <a:effectLst/>
              <a:uFillTx/>
              <a:latin typeface="Arial"/>
            </a:endParaRPr>
          </a:p>
        </p:txBody>
      </p:sp>
      <p:sp>
        <p:nvSpPr>
          <p:cNvPr id="75" name="Oval 74">
            <a:extLst>
              <a:ext uri="{FF2B5EF4-FFF2-40B4-BE49-F238E27FC236}">
                <a16:creationId xmlns:a16="http://schemas.microsoft.com/office/drawing/2014/main" id="{6C4281F7-3458-9A4E-F301-70EF954070CF}"/>
              </a:ext>
            </a:extLst>
          </p:cNvPr>
          <p:cNvSpPr/>
          <p:nvPr/>
        </p:nvSpPr>
        <p:spPr>
          <a:xfrm>
            <a:off x="3670387" y="2302067"/>
            <a:ext cx="228600" cy="222979"/>
          </a:xfrm>
          <a:prstGeom prst="ellipse">
            <a:avLst/>
          </a:prstGeom>
          <a:solidFill>
            <a:srgbClr val="000000"/>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FFFFFF"/>
              </a:solidFill>
              <a:effectLst/>
              <a:uFillTx/>
              <a:latin typeface="Arial"/>
            </a:endParaRPr>
          </a:p>
        </p:txBody>
      </p:sp>
      <p:sp>
        <p:nvSpPr>
          <p:cNvPr id="76" name="TextBox 75">
            <a:extLst>
              <a:ext uri="{FF2B5EF4-FFF2-40B4-BE49-F238E27FC236}">
                <a16:creationId xmlns:a16="http://schemas.microsoft.com/office/drawing/2014/main" id="{D3FCFDDD-F1E1-8361-8EFC-3260ED2D3E2E}"/>
              </a:ext>
            </a:extLst>
          </p:cNvPr>
          <p:cNvSpPr txBox="1"/>
          <p:nvPr/>
        </p:nvSpPr>
        <p:spPr>
          <a:xfrm>
            <a:off x="3685687" y="2275517"/>
            <a:ext cx="114480" cy="244767"/>
          </a:xfrm>
          <a:prstGeom prst="rect">
            <a:avLst/>
          </a:prstGeom>
          <a:noFill/>
          <a:ln w="0">
            <a:noFill/>
          </a:ln>
        </p:spPr>
        <p:txBody>
          <a:bodyPr lIns="90000" tIns="45000" rIns="90000" bIns="45000" anchor="t">
            <a:spAutoFit/>
          </a:bodyPr>
          <a:lstStyle/>
          <a:p>
            <a:r>
              <a:rPr lang="en-US" sz="1000" dirty="0">
                <a:solidFill>
                  <a:srgbClr val="FFFFFF"/>
                </a:solidFill>
                <a:latin typeface="Arial"/>
              </a:rPr>
              <a:t>3</a:t>
            </a:r>
            <a:endParaRPr lang="en-US" sz="1000" b="0" u="none" strike="noStrike" dirty="0">
              <a:solidFill>
                <a:srgbClr val="000000"/>
              </a:solidFill>
              <a:effectLst/>
              <a:uFillTx/>
              <a:latin typeface="Arial"/>
            </a:endParaRPr>
          </a:p>
        </p:txBody>
      </p:sp>
      <p:sp>
        <p:nvSpPr>
          <p:cNvPr id="78" name="Rectangle 77">
            <a:extLst>
              <a:ext uri="{FF2B5EF4-FFF2-40B4-BE49-F238E27FC236}">
                <a16:creationId xmlns:a16="http://schemas.microsoft.com/office/drawing/2014/main" id="{583F2757-8211-7E8C-BFF2-333FB44F4BCE}"/>
              </a:ext>
            </a:extLst>
          </p:cNvPr>
          <p:cNvSpPr/>
          <p:nvPr/>
        </p:nvSpPr>
        <p:spPr>
          <a:xfrm>
            <a:off x="5480207" y="3977456"/>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dirty="0" err="1">
                <a:solidFill>
                  <a:srgbClr val="000000"/>
                </a:solidFill>
                <a:effectLst/>
                <a:uFillTx/>
                <a:latin typeface="Arial"/>
              </a:rPr>
              <a:t>Campolina</a:t>
            </a:r>
            <a:endParaRPr lang="en-US" sz="1000" b="0" u="none" strike="noStrike" dirty="0">
              <a:solidFill>
                <a:srgbClr val="000000"/>
              </a:solidFill>
              <a:effectLst/>
              <a:uFillTx/>
              <a:latin typeface="Arial"/>
            </a:endParaRPr>
          </a:p>
        </p:txBody>
      </p:sp>
      <p:sp>
        <p:nvSpPr>
          <p:cNvPr id="3" name="Flowchart: Magnetic Disk 2">
            <a:extLst>
              <a:ext uri="{FF2B5EF4-FFF2-40B4-BE49-F238E27FC236}">
                <a16:creationId xmlns:a16="http://schemas.microsoft.com/office/drawing/2014/main" id="{6BA22C50-2C65-6A40-108E-0D6AD6232C00}"/>
              </a:ext>
            </a:extLst>
          </p:cNvPr>
          <p:cNvSpPr/>
          <p:nvPr/>
        </p:nvSpPr>
        <p:spPr>
          <a:xfrm>
            <a:off x="1025990" y="3543441"/>
            <a:ext cx="800280" cy="457200"/>
          </a:xfrm>
          <a:prstGeom prst="flowChartMagneticDisk">
            <a:avLst/>
          </a:prstGeom>
          <a:solidFill>
            <a:srgbClr val="FFFFFF"/>
          </a:solidFill>
          <a:ln w="18360">
            <a:solidFill>
              <a:srgbClr val="00000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400" b="0" u="none" strike="noStrike">
              <a:solidFill>
                <a:srgbClr val="000000"/>
              </a:solidFill>
              <a:effectLst/>
              <a:uFillTx/>
              <a:latin typeface="Arial"/>
            </a:endParaRPr>
          </a:p>
        </p:txBody>
      </p:sp>
      <p:sp>
        <p:nvSpPr>
          <p:cNvPr id="4" name="Flowchart: Magnetic Disk 3">
            <a:extLst>
              <a:ext uri="{FF2B5EF4-FFF2-40B4-BE49-F238E27FC236}">
                <a16:creationId xmlns:a16="http://schemas.microsoft.com/office/drawing/2014/main" id="{6C6AE46E-79A8-F6BC-DDBC-AE8CE99937C2}"/>
              </a:ext>
            </a:extLst>
          </p:cNvPr>
          <p:cNvSpPr/>
          <p:nvPr/>
        </p:nvSpPr>
        <p:spPr>
          <a:xfrm>
            <a:off x="1025990" y="3228801"/>
            <a:ext cx="800280" cy="457200"/>
          </a:xfrm>
          <a:prstGeom prst="flowChartMagneticDisk">
            <a:avLst/>
          </a:prstGeom>
          <a:solidFill>
            <a:srgbClr val="FFFFFF"/>
          </a:solidFill>
          <a:ln w="18360">
            <a:solidFill>
              <a:srgbClr val="00000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400" b="0" u="none" strike="noStrike">
              <a:solidFill>
                <a:srgbClr val="000000"/>
              </a:solidFill>
              <a:effectLst/>
              <a:uFillTx/>
              <a:latin typeface="Arial"/>
            </a:endParaRPr>
          </a:p>
        </p:txBody>
      </p:sp>
      <p:sp>
        <p:nvSpPr>
          <p:cNvPr id="5" name="Flowchart: Magnetic Disk 4">
            <a:extLst>
              <a:ext uri="{FF2B5EF4-FFF2-40B4-BE49-F238E27FC236}">
                <a16:creationId xmlns:a16="http://schemas.microsoft.com/office/drawing/2014/main" id="{675EF996-77DF-2369-FFA9-F54BD9DAB5B4}"/>
              </a:ext>
            </a:extLst>
          </p:cNvPr>
          <p:cNvSpPr/>
          <p:nvPr/>
        </p:nvSpPr>
        <p:spPr>
          <a:xfrm>
            <a:off x="1025990" y="2912361"/>
            <a:ext cx="800280" cy="457200"/>
          </a:xfrm>
          <a:prstGeom prst="flowChartMagneticDisk">
            <a:avLst/>
          </a:prstGeom>
          <a:solidFill>
            <a:srgbClr val="FFFFFF"/>
          </a:solidFill>
          <a:ln w="18360">
            <a:solidFill>
              <a:srgbClr val="00000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400" b="0" u="none" strike="noStrike">
              <a:solidFill>
                <a:srgbClr val="000000"/>
              </a:solidFill>
              <a:effectLst/>
              <a:uFillTx/>
              <a:latin typeface="Arial"/>
            </a:endParaRPr>
          </a:p>
        </p:txBody>
      </p:sp>
      <p:sp>
        <p:nvSpPr>
          <p:cNvPr id="6" name="Flowchart: Magnetic Disk 5">
            <a:extLst>
              <a:ext uri="{FF2B5EF4-FFF2-40B4-BE49-F238E27FC236}">
                <a16:creationId xmlns:a16="http://schemas.microsoft.com/office/drawing/2014/main" id="{801A1218-BE9F-5ACE-2675-A325E90EBD37}"/>
              </a:ext>
            </a:extLst>
          </p:cNvPr>
          <p:cNvSpPr/>
          <p:nvPr/>
        </p:nvSpPr>
        <p:spPr>
          <a:xfrm>
            <a:off x="1025630" y="2594121"/>
            <a:ext cx="800280" cy="457200"/>
          </a:xfrm>
          <a:prstGeom prst="flowChartMagneticDisk">
            <a:avLst/>
          </a:prstGeom>
          <a:solidFill>
            <a:srgbClr val="FFFFFF"/>
          </a:solidFill>
          <a:ln w="18360">
            <a:solidFill>
              <a:srgbClr val="00000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400" b="0" u="none" strike="noStrike">
              <a:solidFill>
                <a:srgbClr val="000000"/>
              </a:solidFill>
              <a:effectLst/>
              <a:uFillTx/>
              <a:latin typeface="Arial"/>
            </a:endParaRPr>
          </a:p>
        </p:txBody>
      </p:sp>
      <p:sp>
        <p:nvSpPr>
          <p:cNvPr id="7" name="TextBox 6">
            <a:extLst>
              <a:ext uri="{FF2B5EF4-FFF2-40B4-BE49-F238E27FC236}">
                <a16:creationId xmlns:a16="http://schemas.microsoft.com/office/drawing/2014/main" id="{8024A2AC-CFAF-93C5-8AB5-125F4BBD18AD}"/>
              </a:ext>
            </a:extLst>
          </p:cNvPr>
          <p:cNvSpPr txBox="1"/>
          <p:nvPr/>
        </p:nvSpPr>
        <p:spPr>
          <a:xfrm>
            <a:off x="960830" y="4062201"/>
            <a:ext cx="900000" cy="602280"/>
          </a:xfrm>
          <a:prstGeom prst="rect">
            <a:avLst/>
          </a:prstGeom>
          <a:noFill/>
          <a:ln w="0">
            <a:noFill/>
          </a:ln>
        </p:spPr>
        <p:txBody>
          <a:bodyPr lIns="90000" tIns="45000" rIns="90000" bIns="45000" anchor="t">
            <a:spAutoFit/>
          </a:bodyPr>
          <a:lstStyle/>
          <a:p>
            <a:pPr algn="ctr"/>
            <a:r>
              <a:rPr lang="en-US" sz="1200" b="0" u="none" strike="noStrike" dirty="0">
                <a:solidFill>
                  <a:srgbClr val="000000"/>
                </a:solidFill>
                <a:effectLst/>
                <a:uFillTx/>
                <a:latin typeface="Arial"/>
              </a:rPr>
              <a:t>Input Reference</a:t>
            </a:r>
          </a:p>
        </p:txBody>
      </p:sp>
      <p:cxnSp>
        <p:nvCxnSpPr>
          <p:cNvPr id="8" name="Connector: Elbow 7">
            <a:extLst>
              <a:ext uri="{FF2B5EF4-FFF2-40B4-BE49-F238E27FC236}">
                <a16:creationId xmlns:a16="http://schemas.microsoft.com/office/drawing/2014/main" id="{AD7F56D4-2EF9-18EB-9DAD-878B42C15F4F}"/>
              </a:ext>
            </a:extLst>
          </p:cNvPr>
          <p:cNvCxnSpPr>
            <a:cxnSpLocks/>
          </p:cNvCxnSpPr>
          <p:nvPr/>
        </p:nvCxnSpPr>
        <p:spPr>
          <a:xfrm rot="16200000" flipH="1">
            <a:off x="1478297" y="2693889"/>
            <a:ext cx="947081" cy="1051056"/>
          </a:xfrm>
          <a:prstGeom prst="bentConnector4">
            <a:avLst>
              <a:gd name="adj1" fmla="val -24137"/>
              <a:gd name="adj2" fmla="val 69027"/>
            </a:avLst>
          </a:prstGeom>
          <a:ln w="18360">
            <a:solidFill>
              <a:srgbClr val="000000"/>
            </a:solidFill>
            <a:prstDash val="lgDash"/>
            <a:round/>
            <a:tailEnd type="triangle" w="med" len="med"/>
          </a:ln>
        </p:spPr>
      </p:cxnSp>
      <p:sp>
        <p:nvSpPr>
          <p:cNvPr id="9" name="TextBox 8">
            <a:extLst>
              <a:ext uri="{FF2B5EF4-FFF2-40B4-BE49-F238E27FC236}">
                <a16:creationId xmlns:a16="http://schemas.microsoft.com/office/drawing/2014/main" id="{AA626BE5-80EF-FB1E-1437-528DB1E5D5B5}"/>
              </a:ext>
            </a:extLst>
          </p:cNvPr>
          <p:cNvSpPr txBox="1"/>
          <p:nvPr/>
        </p:nvSpPr>
        <p:spPr>
          <a:xfrm>
            <a:off x="1418685" y="2134460"/>
            <a:ext cx="763920" cy="346320"/>
          </a:xfrm>
          <a:prstGeom prst="rect">
            <a:avLst/>
          </a:prstGeom>
          <a:noFill/>
          <a:ln w="0">
            <a:noFill/>
          </a:ln>
        </p:spPr>
        <p:txBody>
          <a:bodyPr lIns="90000" tIns="45000" rIns="90000" bIns="45000" anchor="ctr">
            <a:spAutoFit/>
          </a:bodyPr>
          <a:lstStyle/>
          <a:p>
            <a:pPr algn="ctr"/>
            <a:r>
              <a:rPr lang="en-US" sz="1500" b="0" u="none" strike="noStrike">
                <a:solidFill>
                  <a:srgbClr val="000000"/>
                </a:solidFill>
                <a:effectLst/>
                <a:uFillTx/>
                <a:latin typeface="Arial"/>
              </a:rPr>
              <a:t>ACGT</a:t>
            </a:r>
          </a:p>
        </p:txBody>
      </p:sp>
      <p:pic>
        <p:nvPicPr>
          <p:cNvPr id="10" name="Picture 9">
            <a:extLst>
              <a:ext uri="{FF2B5EF4-FFF2-40B4-BE49-F238E27FC236}">
                <a16:creationId xmlns:a16="http://schemas.microsoft.com/office/drawing/2014/main" id="{D895D093-8CB1-5AEF-9DF7-DDE55C9A2D79}"/>
              </a:ext>
            </a:extLst>
          </p:cNvPr>
          <p:cNvPicPr/>
          <p:nvPr/>
        </p:nvPicPr>
        <p:blipFill>
          <a:blip r:embed="rId3"/>
          <a:stretch/>
        </p:blipFill>
        <p:spPr>
          <a:xfrm>
            <a:off x="7258040" y="3505961"/>
            <a:ext cx="633240" cy="402840"/>
          </a:xfrm>
          <a:prstGeom prst="rect">
            <a:avLst/>
          </a:prstGeom>
          <a:noFill/>
          <a:ln w="0">
            <a:noFill/>
          </a:ln>
        </p:spPr>
      </p:pic>
      <p:pic>
        <p:nvPicPr>
          <p:cNvPr id="11" name="Picture 10">
            <a:extLst>
              <a:ext uri="{FF2B5EF4-FFF2-40B4-BE49-F238E27FC236}">
                <a16:creationId xmlns:a16="http://schemas.microsoft.com/office/drawing/2014/main" id="{FF47180F-5FF9-F1E1-ABA8-0A5EEB7273D8}"/>
              </a:ext>
            </a:extLst>
          </p:cNvPr>
          <p:cNvPicPr/>
          <p:nvPr/>
        </p:nvPicPr>
        <p:blipFill>
          <a:blip r:embed="rId4"/>
          <a:srcRect l="6237" r="37505"/>
          <a:stretch/>
        </p:blipFill>
        <p:spPr>
          <a:xfrm>
            <a:off x="6513560" y="2687321"/>
            <a:ext cx="799920" cy="228600"/>
          </a:xfrm>
          <a:prstGeom prst="rect">
            <a:avLst/>
          </a:prstGeom>
          <a:noFill/>
          <a:ln w="0">
            <a:noFill/>
          </a:ln>
        </p:spPr>
      </p:pic>
      <p:sp>
        <p:nvSpPr>
          <p:cNvPr id="12" name="Freeform: Shape 11">
            <a:extLst>
              <a:ext uri="{FF2B5EF4-FFF2-40B4-BE49-F238E27FC236}">
                <a16:creationId xmlns:a16="http://schemas.microsoft.com/office/drawing/2014/main" id="{80472DFF-FF00-6818-D2A8-6EDB32F36B44}"/>
              </a:ext>
            </a:extLst>
          </p:cNvPr>
          <p:cNvSpPr/>
          <p:nvPr/>
        </p:nvSpPr>
        <p:spPr>
          <a:xfrm>
            <a:off x="6350120" y="2975321"/>
            <a:ext cx="914400" cy="685800"/>
          </a:xfrm>
          <a:custGeom>
            <a:avLst/>
            <a:gdLst/>
            <a:ahLst/>
            <a:cxnLst/>
            <a:rect l="0" t="0" r="r" b="b"/>
            <a:pathLst>
              <a:path w="2540" h="1905" fill="none">
                <a:moveTo>
                  <a:pt x="0" y="1905"/>
                </a:moveTo>
                <a:lnTo>
                  <a:pt x="635" y="1905"/>
                </a:lnTo>
                <a:lnTo>
                  <a:pt x="635" y="0"/>
                </a:lnTo>
                <a:lnTo>
                  <a:pt x="2540" y="0"/>
                </a:lnTo>
                <a:lnTo>
                  <a:pt x="2540" y="1587"/>
                </a:lnTo>
              </a:path>
            </a:pathLst>
          </a:custGeom>
          <a:ln w="18360">
            <a:solidFill>
              <a:srgbClr val="000000"/>
            </a:solidFill>
            <a:prstDash val="lgDash"/>
            <a:round/>
            <a:headEnd type="triangle" w="med" len="med"/>
          </a:ln>
        </p:spPr>
        <p:txBody>
          <a:bodyPr lIns="99000" tIns="54000" rIns="99000" bIns="54000" anchor="ctr">
            <a:noAutofit/>
          </a:bodyPr>
          <a:lstStyle/>
          <a:p>
            <a:endParaRPr lang="en-US" sz="1800" b="0" u="none" strike="noStrike" dirty="0">
              <a:solidFill>
                <a:srgbClr val="000000"/>
              </a:solidFill>
              <a:effectLst/>
              <a:uFillTx/>
              <a:latin typeface="Arial"/>
            </a:endParaRPr>
          </a:p>
        </p:txBody>
      </p:sp>
      <p:sp>
        <p:nvSpPr>
          <p:cNvPr id="13" name="TextBox 12">
            <a:extLst>
              <a:ext uri="{FF2B5EF4-FFF2-40B4-BE49-F238E27FC236}">
                <a16:creationId xmlns:a16="http://schemas.microsoft.com/office/drawing/2014/main" id="{3AA3CB40-C016-D514-E075-8A24BAF6B2A1}"/>
              </a:ext>
            </a:extLst>
          </p:cNvPr>
          <p:cNvSpPr txBox="1"/>
          <p:nvPr/>
        </p:nvSpPr>
        <p:spPr>
          <a:xfrm>
            <a:off x="6360860" y="2214573"/>
            <a:ext cx="1121040" cy="431640"/>
          </a:xfrm>
          <a:prstGeom prst="rect">
            <a:avLst/>
          </a:prstGeom>
          <a:noFill/>
          <a:ln w="0">
            <a:noFill/>
          </a:ln>
        </p:spPr>
        <p:txBody>
          <a:bodyPr lIns="90000" tIns="45000" rIns="90000" bIns="45000" anchor="t">
            <a:spAutoFit/>
          </a:bodyPr>
          <a:lstStyle/>
          <a:p>
            <a:pPr algn="ctr"/>
            <a:r>
              <a:rPr lang="en-US" sz="1200" b="0" u="none" strike="noStrike" dirty="0">
                <a:solidFill>
                  <a:srgbClr val="000000"/>
                </a:solidFill>
                <a:effectLst/>
                <a:uFillTx/>
                <a:latin typeface="Arial"/>
              </a:rPr>
              <a:t>Input</a:t>
            </a:r>
            <a:br>
              <a:rPr sz="1200" dirty="0"/>
            </a:br>
            <a:r>
              <a:rPr lang="en-US" sz="1200" b="0" u="none" strike="noStrike" dirty="0">
                <a:solidFill>
                  <a:srgbClr val="000000"/>
                </a:solidFill>
                <a:effectLst/>
                <a:uFillTx/>
                <a:latin typeface="Arial"/>
              </a:rPr>
              <a:t>Raw Signals</a:t>
            </a:r>
          </a:p>
        </p:txBody>
      </p:sp>
      <p:sp>
        <p:nvSpPr>
          <p:cNvPr id="79" name="Rectangle 78">
            <a:extLst>
              <a:ext uri="{FF2B5EF4-FFF2-40B4-BE49-F238E27FC236}">
                <a16:creationId xmlns:a16="http://schemas.microsoft.com/office/drawing/2014/main" id="{195BE390-D9E9-C10C-DC80-B3071DCEE606}"/>
              </a:ext>
            </a:extLst>
          </p:cNvPr>
          <p:cNvSpPr/>
          <p:nvPr/>
        </p:nvSpPr>
        <p:spPr>
          <a:xfrm>
            <a:off x="3447672" y="2187290"/>
            <a:ext cx="4443608" cy="2477191"/>
          </a:xfrm>
          <a:prstGeom prst="rect">
            <a:avLst/>
          </a:prstGeom>
          <a:solidFill>
            <a:srgbClr val="FFFFFF">
              <a:alpha val="913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123428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p:bldP spid="55" grpId="0"/>
      <p:bldP spid="56" grpId="0" animBg="1"/>
      <p:bldP spid="57" grpId="0" animBg="1"/>
      <p:bldP spid="58" grpId="0" animBg="1"/>
      <p:bldP spid="59" grpId="0" animBg="1"/>
      <p:bldP spid="60" grpId="0" animBg="1"/>
      <p:bldP spid="61" grpId="0" animBg="1"/>
      <p:bldP spid="62" grpId="0" animBg="1"/>
      <p:bldP spid="64" grpId="0" animBg="1"/>
      <p:bldP spid="65" grpId="0" animBg="1"/>
      <p:bldP spid="66" grpId="0" animBg="1"/>
      <p:bldP spid="67" grpId="0" animBg="1"/>
      <p:bldP spid="68" grpId="0" animBg="1"/>
      <p:bldP spid="69" grpId="0" animBg="1"/>
      <p:bldP spid="70" grpId="0" animBg="1"/>
      <p:bldP spid="71" grpId="0"/>
      <p:bldP spid="72" grpId="0" animBg="1"/>
      <p:bldP spid="73" grpId="0"/>
      <p:bldP spid="74" grpId="0"/>
      <p:bldP spid="75" grpId="0" animBg="1"/>
      <p:bldP spid="76" grpId="0"/>
      <p:bldP spid="78" grpId="0" animBg="1"/>
      <p:bldP spid="3" grpId="0" animBg="1"/>
      <p:bldP spid="4" grpId="0" animBg="1"/>
      <p:bldP spid="5" grpId="0" animBg="1"/>
      <p:bldP spid="6" grpId="0" animBg="1"/>
      <p:bldP spid="7" grpId="0"/>
      <p:bldP spid="9" grpId="0"/>
      <p:bldP spid="12" grpId="0" animBg="1"/>
      <p:bldP spid="13" grpId="0"/>
      <p:bldP spid="7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3AE1C-713D-9542-B518-7691495512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F21FAB-8DAD-F2C8-AE5C-72E290F99CBA}"/>
              </a:ext>
            </a:extLst>
          </p:cNvPr>
          <p:cNvSpPr>
            <a:spLocks noGrp="1"/>
          </p:cNvSpPr>
          <p:nvPr>
            <p:ph type="title"/>
          </p:nvPr>
        </p:nvSpPr>
        <p:spPr/>
        <p:txBody>
          <a:bodyPr/>
          <a:lstStyle/>
          <a:p>
            <a:r>
              <a:rPr lang="en-US" dirty="0"/>
              <a:t>Encoding Reference Genome </a:t>
            </a:r>
            <a:r>
              <a:rPr lang="tr-TR" dirty="0"/>
              <a:t>–</a:t>
            </a:r>
            <a:r>
              <a:rPr lang="en-US" dirty="0"/>
              <a:t> Quality</a:t>
            </a:r>
          </a:p>
        </p:txBody>
      </p:sp>
      <p:pic>
        <p:nvPicPr>
          <p:cNvPr id="9" name="Graphic 8">
            <a:extLst>
              <a:ext uri="{FF2B5EF4-FFF2-40B4-BE49-F238E27FC236}">
                <a16:creationId xmlns:a16="http://schemas.microsoft.com/office/drawing/2014/main" id="{F24D232E-A371-4B51-0201-5CCC7233B1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42608" y="1462928"/>
            <a:ext cx="3343275" cy="2762250"/>
          </a:xfrm>
          <a:prstGeom prst="rect">
            <a:avLst/>
          </a:prstGeom>
        </p:spPr>
      </p:pic>
      <p:sp>
        <p:nvSpPr>
          <p:cNvPr id="12" name="Rectangle 11">
            <a:extLst>
              <a:ext uri="{FF2B5EF4-FFF2-40B4-BE49-F238E27FC236}">
                <a16:creationId xmlns:a16="http://schemas.microsoft.com/office/drawing/2014/main" id="{A9119B72-7461-ABBD-A131-5F23A8EC2507}"/>
              </a:ext>
            </a:extLst>
          </p:cNvPr>
          <p:cNvSpPr/>
          <p:nvPr/>
        </p:nvSpPr>
        <p:spPr>
          <a:xfrm>
            <a:off x="1919535" y="2305888"/>
            <a:ext cx="1933047" cy="158400"/>
          </a:xfrm>
          <a:prstGeom prst="rect">
            <a:avLst/>
          </a:prstGeom>
          <a:noFill/>
          <a:ln w="19050" cap="flat">
            <a:solidFill>
              <a:schemeClr val="accent6"/>
            </a:solidFill>
          </a:ln>
          <a:effectLst>
            <a:glow rad="63500">
              <a:schemeClr val="accent6">
                <a:alpha val="38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200"/>
          </a:p>
        </p:txBody>
      </p:sp>
      <p:sp>
        <p:nvSpPr>
          <p:cNvPr id="13" name="Rectangle 12">
            <a:extLst>
              <a:ext uri="{FF2B5EF4-FFF2-40B4-BE49-F238E27FC236}">
                <a16:creationId xmlns:a16="http://schemas.microsoft.com/office/drawing/2014/main" id="{CA038743-CCE7-7C4D-7641-2FEB10633F58}"/>
              </a:ext>
            </a:extLst>
          </p:cNvPr>
          <p:cNvSpPr/>
          <p:nvPr/>
        </p:nvSpPr>
        <p:spPr>
          <a:xfrm>
            <a:off x="1919535" y="2831806"/>
            <a:ext cx="1933047" cy="158400"/>
          </a:xfrm>
          <a:prstGeom prst="rect">
            <a:avLst/>
          </a:prstGeom>
          <a:noFill/>
          <a:ln w="19050" cap="flat">
            <a:solidFill>
              <a:schemeClr val="accent6"/>
            </a:solidFill>
          </a:ln>
          <a:effectLst>
            <a:glow rad="63500">
              <a:schemeClr val="accent6">
                <a:alpha val="38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200"/>
          </a:p>
        </p:txBody>
      </p:sp>
      <p:sp>
        <p:nvSpPr>
          <p:cNvPr id="14" name="Rectangle 13">
            <a:extLst>
              <a:ext uri="{FF2B5EF4-FFF2-40B4-BE49-F238E27FC236}">
                <a16:creationId xmlns:a16="http://schemas.microsoft.com/office/drawing/2014/main" id="{D3D07206-82F7-A58B-16EE-8A22B6BA3B60}"/>
              </a:ext>
            </a:extLst>
          </p:cNvPr>
          <p:cNvSpPr/>
          <p:nvPr/>
        </p:nvSpPr>
        <p:spPr>
          <a:xfrm>
            <a:off x="1919535" y="3349800"/>
            <a:ext cx="1933047" cy="158400"/>
          </a:xfrm>
          <a:prstGeom prst="rect">
            <a:avLst/>
          </a:prstGeom>
          <a:noFill/>
          <a:ln w="19050" cap="flat">
            <a:solidFill>
              <a:schemeClr val="accent6"/>
            </a:solidFill>
          </a:ln>
          <a:effectLst>
            <a:glow rad="63500">
              <a:schemeClr val="accent6">
                <a:alpha val="38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200"/>
          </a:p>
        </p:txBody>
      </p:sp>
      <p:sp>
        <p:nvSpPr>
          <p:cNvPr id="15" name="Rectangle 14">
            <a:extLst>
              <a:ext uri="{FF2B5EF4-FFF2-40B4-BE49-F238E27FC236}">
                <a16:creationId xmlns:a16="http://schemas.microsoft.com/office/drawing/2014/main" id="{432A6BF4-B4AE-3341-7855-D50B4DD5864D}"/>
              </a:ext>
            </a:extLst>
          </p:cNvPr>
          <p:cNvSpPr/>
          <p:nvPr/>
        </p:nvSpPr>
        <p:spPr>
          <a:xfrm>
            <a:off x="-29308" y="5047639"/>
            <a:ext cx="9202616" cy="1000101"/>
          </a:xfrm>
          <a:prstGeom prst="rect">
            <a:avLst/>
          </a:prstGeom>
          <a:solidFill>
            <a:srgbClr val="E3F0D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0" bIns="108000" rtlCol="0" anchor="ctr"/>
          <a:lstStyle/>
          <a:p>
            <a:pPr algn="ctr">
              <a:lnSpc>
                <a:spcPct val="150000"/>
              </a:lnSpc>
            </a:pPr>
            <a:r>
              <a:rPr lang="en-GB" sz="2200" dirty="0">
                <a:solidFill>
                  <a:schemeClr val="tx1"/>
                </a:solidFill>
                <a:latin typeface="Tahoma" panose="020B0604030504040204" pitchFamily="34" charset="0"/>
                <a:ea typeface="Tahoma" panose="020B0604030504040204" pitchFamily="34" charset="0"/>
                <a:cs typeface="Tahoma" panose="020B0604030504040204" pitchFamily="34" charset="0"/>
              </a:rPr>
              <a:t>Uncalled4 provides the </a:t>
            </a:r>
            <a:r>
              <a:rPr lang="en-GB" sz="2200" b="1" dirty="0">
                <a:solidFill>
                  <a:schemeClr val="tx1"/>
                </a:solidFill>
                <a:latin typeface="Tahoma" panose="020B0604030504040204" pitchFamily="34" charset="0"/>
                <a:ea typeface="Tahoma" panose="020B0604030504040204" pitchFamily="34" charset="0"/>
                <a:cs typeface="Tahoma" panose="020B0604030504040204" pitchFamily="34" charset="0"/>
              </a:rPr>
              <a:t>best quality </a:t>
            </a:r>
            <a:r>
              <a:rPr lang="en-GB" sz="2200" dirty="0">
                <a:solidFill>
                  <a:schemeClr val="tx1"/>
                </a:solidFill>
                <a:latin typeface="Tahoma" panose="020B0604030504040204" pitchFamily="34" charset="0"/>
                <a:ea typeface="Tahoma" panose="020B0604030504040204" pitchFamily="34" charset="0"/>
                <a:cs typeface="Tahoma" panose="020B0604030504040204" pitchFamily="34" charset="0"/>
              </a:rPr>
              <a:t>in all metrics, </a:t>
            </a: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with </a:t>
            </a:r>
          </a:p>
          <a:p>
            <a:pPr algn="ctr">
              <a:lnSpc>
                <a:spcPct val="150000"/>
              </a:lnSpc>
            </a:pP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increasing benefits in recall </a:t>
            </a:r>
            <a:r>
              <a:rPr lang="en-US" sz="2200" b="1" dirty="0">
                <a:solidFill>
                  <a:schemeClr val="tx1"/>
                </a:solidFill>
                <a:latin typeface="Tahoma" panose="020B0604030504040204" pitchFamily="34" charset="0"/>
                <a:ea typeface="Tahoma" panose="020B0604030504040204" pitchFamily="34" charset="0"/>
                <a:cs typeface="Tahoma" panose="020B0604030504040204" pitchFamily="34" charset="0"/>
              </a:rPr>
              <a:t>for larger genomes</a:t>
            </a:r>
            <a:endParaRPr lang="en-GB" sz="22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18" name="Graphic 17">
            <a:extLst>
              <a:ext uri="{FF2B5EF4-FFF2-40B4-BE49-F238E27FC236}">
                <a16:creationId xmlns:a16="http://schemas.microsoft.com/office/drawing/2014/main" id="{34F5FBC8-F19F-7F2A-1555-DF466F81BF0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49908" y="1605412"/>
            <a:ext cx="7227126" cy="1926854"/>
          </a:xfrm>
          <a:prstGeom prst="rect">
            <a:avLst/>
          </a:prstGeom>
        </p:spPr>
      </p:pic>
    </p:spTree>
    <p:extLst>
      <p:ext uri="{BB962C8B-B14F-4D97-AF65-F5344CB8AC3E}">
        <p14:creationId xmlns:p14="http://schemas.microsoft.com/office/powerpoint/2010/main" val="93710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9DE8E-1316-3574-3955-B57B777BEB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E9BEC2-9093-81BA-1E83-43D1F14E5903}"/>
              </a:ext>
            </a:extLst>
          </p:cNvPr>
          <p:cNvSpPr>
            <a:spLocks noGrp="1"/>
          </p:cNvSpPr>
          <p:nvPr>
            <p:ph type="title"/>
          </p:nvPr>
        </p:nvSpPr>
        <p:spPr/>
        <p:txBody>
          <a:bodyPr/>
          <a:lstStyle/>
          <a:p>
            <a:r>
              <a:rPr lang="en-US" dirty="0"/>
              <a:t>Encoding Raw Signal</a:t>
            </a:r>
          </a:p>
        </p:txBody>
      </p:sp>
      <p:sp>
        <p:nvSpPr>
          <p:cNvPr id="53" name="Oval 52">
            <a:extLst>
              <a:ext uri="{FF2B5EF4-FFF2-40B4-BE49-F238E27FC236}">
                <a16:creationId xmlns:a16="http://schemas.microsoft.com/office/drawing/2014/main" id="{1B7B0E52-58AB-8296-DE0E-57987B2F5E15}"/>
              </a:ext>
            </a:extLst>
          </p:cNvPr>
          <p:cNvSpPr/>
          <p:nvPr/>
        </p:nvSpPr>
        <p:spPr>
          <a:xfrm>
            <a:off x="2439907" y="2330282"/>
            <a:ext cx="228600" cy="222979"/>
          </a:xfrm>
          <a:prstGeom prst="ellipse">
            <a:avLst/>
          </a:prstGeom>
          <a:solidFill>
            <a:srgbClr val="000000"/>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FFFFFF"/>
              </a:solidFill>
              <a:effectLst/>
              <a:uFillTx/>
              <a:latin typeface="Arial"/>
            </a:endParaRPr>
          </a:p>
        </p:txBody>
      </p:sp>
      <p:sp>
        <p:nvSpPr>
          <p:cNvPr id="54" name="TextBox 53">
            <a:extLst>
              <a:ext uri="{FF2B5EF4-FFF2-40B4-BE49-F238E27FC236}">
                <a16:creationId xmlns:a16="http://schemas.microsoft.com/office/drawing/2014/main" id="{F7BB7E0B-1301-5C55-FA88-F44D44FFA292}"/>
              </a:ext>
            </a:extLst>
          </p:cNvPr>
          <p:cNvSpPr txBox="1"/>
          <p:nvPr/>
        </p:nvSpPr>
        <p:spPr>
          <a:xfrm>
            <a:off x="2455207" y="2303732"/>
            <a:ext cx="114480" cy="232200"/>
          </a:xfrm>
          <a:prstGeom prst="rect">
            <a:avLst/>
          </a:prstGeom>
          <a:noFill/>
          <a:ln w="0">
            <a:noFill/>
          </a:ln>
        </p:spPr>
        <p:txBody>
          <a:bodyPr lIns="90000" tIns="45000" rIns="90000" bIns="45000" anchor="t">
            <a:spAutoFit/>
          </a:bodyPr>
          <a:lstStyle/>
          <a:p>
            <a:r>
              <a:rPr lang="en-US" sz="1000" b="0" u="none" strike="noStrike" dirty="0">
                <a:solidFill>
                  <a:srgbClr val="FFFFFF"/>
                </a:solidFill>
                <a:effectLst/>
                <a:uFillTx/>
                <a:latin typeface="Arial"/>
              </a:rPr>
              <a:t>1</a:t>
            </a:r>
            <a:endParaRPr lang="en-US" sz="1000" b="0" u="none" strike="noStrike" dirty="0">
              <a:solidFill>
                <a:srgbClr val="000000"/>
              </a:solidFill>
              <a:effectLst/>
              <a:uFillTx/>
              <a:latin typeface="Arial"/>
            </a:endParaRPr>
          </a:p>
        </p:txBody>
      </p:sp>
      <p:sp>
        <p:nvSpPr>
          <p:cNvPr id="55" name="TextBox 54">
            <a:extLst>
              <a:ext uri="{FF2B5EF4-FFF2-40B4-BE49-F238E27FC236}">
                <a16:creationId xmlns:a16="http://schemas.microsoft.com/office/drawing/2014/main" id="{B4F6D621-321E-3CCA-99E3-924D57846619}"/>
              </a:ext>
            </a:extLst>
          </p:cNvPr>
          <p:cNvSpPr txBox="1"/>
          <p:nvPr/>
        </p:nvSpPr>
        <p:spPr>
          <a:xfrm>
            <a:off x="2586257" y="2134460"/>
            <a:ext cx="945720" cy="602280"/>
          </a:xfrm>
          <a:prstGeom prst="rect">
            <a:avLst/>
          </a:prstGeom>
          <a:noFill/>
          <a:ln w="0">
            <a:noFill/>
          </a:ln>
        </p:spPr>
        <p:txBody>
          <a:bodyPr lIns="90000" tIns="45000" rIns="90000" bIns="45000" anchor="t">
            <a:spAutoFit/>
          </a:bodyPr>
          <a:lstStyle/>
          <a:p>
            <a:pPr algn="r"/>
            <a:r>
              <a:rPr lang="en-US" sz="1200" b="1" u="none" strike="noStrike" dirty="0">
                <a:solidFill>
                  <a:srgbClr val="000000"/>
                </a:solidFill>
                <a:effectLst/>
                <a:uFillTx/>
                <a:latin typeface="Arial"/>
              </a:rPr>
              <a:t>Encoding reference genome</a:t>
            </a:r>
            <a:endParaRPr lang="en-US" sz="1200" b="0" u="none" strike="noStrike" dirty="0">
              <a:solidFill>
                <a:srgbClr val="000000"/>
              </a:solidFill>
              <a:effectLst/>
              <a:uFillTx/>
              <a:latin typeface="Arial"/>
            </a:endParaRPr>
          </a:p>
        </p:txBody>
      </p:sp>
      <p:sp>
        <p:nvSpPr>
          <p:cNvPr id="56" name="Freeform: Shape 55">
            <a:extLst>
              <a:ext uri="{FF2B5EF4-FFF2-40B4-BE49-F238E27FC236}">
                <a16:creationId xmlns:a16="http://schemas.microsoft.com/office/drawing/2014/main" id="{C036BC29-D8CE-6E3E-EF67-6708A57A75E3}"/>
              </a:ext>
            </a:extLst>
          </p:cNvPr>
          <p:cNvSpPr/>
          <p:nvPr/>
        </p:nvSpPr>
        <p:spPr>
          <a:xfrm rot="16200000">
            <a:off x="2109363" y="3164246"/>
            <a:ext cx="1704615" cy="951120"/>
          </a:xfrm>
          <a:custGeom>
            <a:avLst/>
            <a:gdLst>
              <a:gd name="textAreaLeft" fmla="*/ 237240 w 2286000"/>
              <a:gd name="textAreaRight" fmla="*/ 2048760 w 2286000"/>
              <a:gd name="textAreaTop" fmla="*/ 98640 h 951120"/>
              <a:gd name="textAreaBottom" fmla="*/ 852480 h 951120"/>
              <a:gd name="GluePoint1X" fmla="*/ 6 w 21600"/>
              <a:gd name="GluePoint1Y" fmla="*/ 10800 h 21600"/>
              <a:gd name="GluePoint2X" fmla="*/ 10800 w 21600"/>
              <a:gd name="GluePoint2Y" fmla="*/ 21600 h 21600"/>
              <a:gd name="GluePoint3X" fmla="*/ 5 w 21600"/>
              <a:gd name="GluePoint3Y" fmla="*/ 10800 h 21600"/>
              <a:gd name="GluePoint4X" fmla="*/ 10800 w 21600"/>
              <a:gd name="GluePoint4Y" fmla="*/ 0 h 21600"/>
            </a:gdLst>
            <a:ahLst/>
            <a:cxnLst>
              <a:cxn ang="0">
                <a:pos x="GluePoint1X" y="GluePoint1Y"/>
              </a:cxn>
              <a:cxn ang="0">
                <a:pos x="GluePoint2X" y="GluePoint2Y"/>
              </a:cxn>
              <a:cxn ang="0">
                <a:pos x="GluePoint3X" y="GluePoint3Y"/>
              </a:cxn>
              <a:cxn ang="0">
                <a:pos x="GluePoint4X" y="GluePoint4Y"/>
              </a:cxn>
            </a:cxnLst>
            <a:rect l="textAreaLeft" t="textAreaTop" r="textAreaRight" b="textAreaBottom"/>
            <a:pathLst>
              <a:path w="21600" h="21600">
                <a:moveTo>
                  <a:pt x="0" y="0"/>
                </a:moveTo>
                <a:lnTo>
                  <a:pt x="21600" y="0"/>
                </a:lnTo>
                <a:lnTo>
                  <a:pt x="20712" y="21600"/>
                </a:lnTo>
                <a:lnTo>
                  <a:pt x="888" y="21600"/>
                </a:lnTo>
                <a:close/>
              </a:path>
            </a:pathLst>
          </a:custGeom>
          <a:solidFill>
            <a:srgbClr val="DEE7E5"/>
          </a:solidFill>
          <a:ln w="18360">
            <a:solidFill>
              <a:srgbClr val="158466"/>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800" b="0" u="none" strike="noStrike">
              <a:solidFill>
                <a:srgbClr val="000000"/>
              </a:solidFill>
              <a:effectLst/>
              <a:uFillTx/>
              <a:latin typeface="Arial"/>
            </a:endParaRPr>
          </a:p>
        </p:txBody>
      </p:sp>
      <p:sp>
        <p:nvSpPr>
          <p:cNvPr id="57" name="Rectangle 56">
            <a:extLst>
              <a:ext uri="{FF2B5EF4-FFF2-40B4-BE49-F238E27FC236}">
                <a16:creationId xmlns:a16="http://schemas.microsoft.com/office/drawing/2014/main" id="{EF085440-EDBA-FCC8-BBA0-72032D045F35}"/>
              </a:ext>
            </a:extLst>
          </p:cNvPr>
          <p:cNvSpPr/>
          <p:nvPr/>
        </p:nvSpPr>
        <p:spPr>
          <a:xfrm>
            <a:off x="2539031" y="3057138"/>
            <a:ext cx="841320" cy="320947"/>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ONT</a:t>
            </a:r>
            <a:br>
              <a:rPr sz="1000"/>
            </a:br>
            <a:r>
              <a:rPr lang="en-US" sz="1000" b="0" u="none" strike="noStrike">
                <a:solidFill>
                  <a:srgbClr val="000000"/>
                </a:solidFill>
                <a:effectLst/>
                <a:uFillTx/>
                <a:latin typeface="Arial"/>
              </a:rPr>
              <a:t>pore model</a:t>
            </a:r>
          </a:p>
        </p:txBody>
      </p:sp>
      <p:sp>
        <p:nvSpPr>
          <p:cNvPr id="58" name="Rectangle 57">
            <a:extLst>
              <a:ext uri="{FF2B5EF4-FFF2-40B4-BE49-F238E27FC236}">
                <a16:creationId xmlns:a16="http://schemas.microsoft.com/office/drawing/2014/main" id="{CC1A2C92-F7B7-298E-E316-32FBBA391E5C}"/>
              </a:ext>
            </a:extLst>
          </p:cNvPr>
          <p:cNvSpPr/>
          <p:nvPr/>
        </p:nvSpPr>
        <p:spPr>
          <a:xfrm>
            <a:off x="2539031" y="3538098"/>
            <a:ext cx="841320" cy="320947"/>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Uncalled4</a:t>
            </a:r>
            <a:br>
              <a:rPr sz="1000"/>
            </a:br>
            <a:r>
              <a:rPr lang="en-US" sz="1000" b="0" u="none" strike="noStrike">
                <a:solidFill>
                  <a:srgbClr val="000000"/>
                </a:solidFill>
                <a:effectLst/>
                <a:uFillTx/>
                <a:latin typeface="Arial"/>
              </a:rPr>
              <a:t>pore model</a:t>
            </a:r>
          </a:p>
        </p:txBody>
      </p:sp>
      <p:sp>
        <p:nvSpPr>
          <p:cNvPr id="59" name="Rectangle 58">
            <a:extLst>
              <a:ext uri="{FF2B5EF4-FFF2-40B4-BE49-F238E27FC236}">
                <a16:creationId xmlns:a16="http://schemas.microsoft.com/office/drawing/2014/main" id="{EC25D77D-792D-6856-9EB8-F5D0E554931C}"/>
              </a:ext>
            </a:extLst>
          </p:cNvPr>
          <p:cNvSpPr/>
          <p:nvPr/>
        </p:nvSpPr>
        <p:spPr>
          <a:xfrm>
            <a:off x="2546231" y="4004658"/>
            <a:ext cx="841320" cy="320947"/>
          </a:xfrm>
          <a:prstGeom prst="rect">
            <a:avLst/>
          </a:prstGeom>
          <a:solidFill>
            <a:srgbClr val="FFE994"/>
          </a:solidFill>
          <a:ln w="18360" cap="rnd">
            <a:solidFill>
              <a:srgbClr val="808080"/>
            </a:solidFill>
            <a:prstDash val="dash"/>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Add-on</a:t>
            </a:r>
          </a:p>
        </p:txBody>
      </p:sp>
      <p:sp>
        <p:nvSpPr>
          <p:cNvPr id="60" name="Freeform: Shape 59">
            <a:extLst>
              <a:ext uri="{FF2B5EF4-FFF2-40B4-BE49-F238E27FC236}">
                <a16:creationId xmlns:a16="http://schemas.microsoft.com/office/drawing/2014/main" id="{385AE47C-7622-E767-6E82-C0802C9BB794}"/>
              </a:ext>
            </a:extLst>
          </p:cNvPr>
          <p:cNvSpPr/>
          <p:nvPr/>
        </p:nvSpPr>
        <p:spPr>
          <a:xfrm rot="5400000">
            <a:off x="5022467" y="3165138"/>
            <a:ext cx="1706400" cy="951120"/>
          </a:xfrm>
          <a:custGeom>
            <a:avLst/>
            <a:gdLst>
              <a:gd name="textAreaLeft" fmla="*/ 237960 w 2286000"/>
              <a:gd name="textAreaRight" fmla="*/ 2048040 w 2286000"/>
              <a:gd name="textAreaTop" fmla="*/ 99000 h 951120"/>
              <a:gd name="textAreaBottom" fmla="*/ 852120 h 951120"/>
              <a:gd name="GluePoint1X" fmla="*/ 6 w 21600"/>
              <a:gd name="GluePoint1Y" fmla="*/ 10800 h 21600"/>
              <a:gd name="GluePoint2X" fmla="*/ 10800 w 21600"/>
              <a:gd name="GluePoint2Y" fmla="*/ 21600 h 21600"/>
              <a:gd name="GluePoint3X" fmla="*/ 5 w 21600"/>
              <a:gd name="GluePoint3Y" fmla="*/ 10800 h 21600"/>
              <a:gd name="GluePoint4X" fmla="*/ 10800 w 21600"/>
              <a:gd name="GluePoint4Y" fmla="*/ 0 h 21600"/>
            </a:gdLst>
            <a:ahLst/>
            <a:cxnLst>
              <a:cxn ang="0">
                <a:pos x="GluePoint1X" y="GluePoint1Y"/>
              </a:cxn>
              <a:cxn ang="0">
                <a:pos x="GluePoint2X" y="GluePoint2Y"/>
              </a:cxn>
              <a:cxn ang="0">
                <a:pos x="GluePoint3X" y="GluePoint3Y"/>
              </a:cxn>
              <a:cxn ang="0">
                <a:pos x="GluePoint4X" y="GluePoint4Y"/>
              </a:cxn>
            </a:cxnLst>
            <a:rect l="textAreaLeft" t="textAreaTop" r="textAreaRight" b="textAreaBottom"/>
            <a:pathLst>
              <a:path w="21600" h="21600">
                <a:moveTo>
                  <a:pt x="0" y="0"/>
                </a:moveTo>
                <a:lnTo>
                  <a:pt x="21600" y="0"/>
                </a:lnTo>
                <a:lnTo>
                  <a:pt x="20702" y="21600"/>
                </a:lnTo>
                <a:lnTo>
                  <a:pt x="898" y="21600"/>
                </a:lnTo>
                <a:close/>
              </a:path>
            </a:pathLst>
          </a:custGeom>
          <a:solidFill>
            <a:srgbClr val="FFD8CE"/>
          </a:solidFill>
          <a:ln w="18360">
            <a:solidFill>
              <a:srgbClr val="FF5429"/>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800" b="0" u="none" strike="noStrike">
              <a:solidFill>
                <a:srgbClr val="000000"/>
              </a:solidFill>
              <a:effectLst/>
              <a:uFillTx/>
              <a:latin typeface="Arial"/>
            </a:endParaRPr>
          </a:p>
        </p:txBody>
      </p:sp>
      <p:sp>
        <p:nvSpPr>
          <p:cNvPr id="61" name="Rectangle 60">
            <a:extLst>
              <a:ext uri="{FF2B5EF4-FFF2-40B4-BE49-F238E27FC236}">
                <a16:creationId xmlns:a16="http://schemas.microsoft.com/office/drawing/2014/main" id="{C95D5248-50F5-E29A-59F9-16CB6750009A}"/>
              </a:ext>
            </a:extLst>
          </p:cNvPr>
          <p:cNvSpPr/>
          <p:nvPr/>
        </p:nvSpPr>
        <p:spPr>
          <a:xfrm>
            <a:off x="5473007" y="3015536"/>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dirty="0">
                <a:solidFill>
                  <a:srgbClr val="000000"/>
                </a:solidFill>
                <a:effectLst/>
                <a:uFillTx/>
                <a:latin typeface="Arial"/>
              </a:rPr>
              <a:t>t-test</a:t>
            </a:r>
          </a:p>
        </p:txBody>
      </p:sp>
      <p:sp>
        <p:nvSpPr>
          <p:cNvPr id="62" name="Rectangle 61">
            <a:extLst>
              <a:ext uri="{FF2B5EF4-FFF2-40B4-BE49-F238E27FC236}">
                <a16:creationId xmlns:a16="http://schemas.microsoft.com/office/drawing/2014/main" id="{27729490-7B4B-8ED7-2F3A-FF626A3E14E0}"/>
              </a:ext>
            </a:extLst>
          </p:cNvPr>
          <p:cNvSpPr/>
          <p:nvPr/>
        </p:nvSpPr>
        <p:spPr>
          <a:xfrm>
            <a:off x="5473007" y="3496496"/>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Move tables</a:t>
            </a:r>
          </a:p>
        </p:txBody>
      </p:sp>
      <p:sp>
        <p:nvSpPr>
          <p:cNvPr id="64" name="Rectangle 63">
            <a:extLst>
              <a:ext uri="{FF2B5EF4-FFF2-40B4-BE49-F238E27FC236}">
                <a16:creationId xmlns:a16="http://schemas.microsoft.com/office/drawing/2014/main" id="{5E217B8D-763A-4B58-1E2D-C410E5BC9CB1}"/>
              </a:ext>
            </a:extLst>
          </p:cNvPr>
          <p:cNvSpPr/>
          <p:nvPr/>
        </p:nvSpPr>
        <p:spPr>
          <a:xfrm>
            <a:off x="3477947" y="2855696"/>
            <a:ext cx="1874520" cy="1562400"/>
          </a:xfrm>
          <a:prstGeom prst="rect">
            <a:avLst/>
          </a:prstGeom>
          <a:solidFill>
            <a:srgbClr val="DEE6EF"/>
          </a:solidFill>
          <a:ln w="18360">
            <a:solidFill>
              <a:srgbClr val="2A6099"/>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800" b="0" u="none" strike="noStrike">
              <a:solidFill>
                <a:srgbClr val="000000"/>
              </a:solidFill>
              <a:effectLst/>
              <a:uFillTx/>
              <a:latin typeface="Arial"/>
            </a:endParaRPr>
          </a:p>
        </p:txBody>
      </p:sp>
      <p:sp>
        <p:nvSpPr>
          <p:cNvPr id="65" name="Rectangle 64">
            <a:extLst>
              <a:ext uri="{FF2B5EF4-FFF2-40B4-BE49-F238E27FC236}">
                <a16:creationId xmlns:a16="http://schemas.microsoft.com/office/drawing/2014/main" id="{06DC996F-B239-C306-56A2-66CBE6630FEA}"/>
              </a:ext>
            </a:extLst>
          </p:cNvPr>
          <p:cNvSpPr/>
          <p:nvPr/>
        </p:nvSpPr>
        <p:spPr>
          <a:xfrm>
            <a:off x="3533027" y="3027416"/>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Hash-based</a:t>
            </a:r>
          </a:p>
        </p:txBody>
      </p:sp>
      <p:sp>
        <p:nvSpPr>
          <p:cNvPr id="66" name="Rectangle 65">
            <a:extLst>
              <a:ext uri="{FF2B5EF4-FFF2-40B4-BE49-F238E27FC236}">
                <a16:creationId xmlns:a16="http://schemas.microsoft.com/office/drawing/2014/main" id="{331091ED-3831-76E5-6EA4-54CACCD7E442}"/>
              </a:ext>
            </a:extLst>
          </p:cNvPr>
          <p:cNvSpPr/>
          <p:nvPr/>
        </p:nvSpPr>
        <p:spPr>
          <a:xfrm>
            <a:off x="4438427" y="3027416"/>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FM-index</a:t>
            </a:r>
          </a:p>
        </p:txBody>
      </p:sp>
      <p:sp>
        <p:nvSpPr>
          <p:cNvPr id="67" name="Rectangle 66">
            <a:extLst>
              <a:ext uri="{FF2B5EF4-FFF2-40B4-BE49-F238E27FC236}">
                <a16:creationId xmlns:a16="http://schemas.microsoft.com/office/drawing/2014/main" id="{30DC5FEA-831D-488B-8B2D-70BD3B1663D5}"/>
              </a:ext>
            </a:extLst>
          </p:cNvPr>
          <p:cNvSpPr/>
          <p:nvPr/>
        </p:nvSpPr>
        <p:spPr>
          <a:xfrm>
            <a:off x="3533027" y="3495416"/>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Vector</a:t>
            </a:r>
            <a:br>
              <a:rPr sz="1000"/>
            </a:br>
            <a:r>
              <a:rPr lang="en-US" sz="1000" b="0" u="none" strike="noStrike">
                <a:solidFill>
                  <a:srgbClr val="000000"/>
                </a:solidFill>
                <a:effectLst/>
                <a:uFillTx/>
                <a:latin typeface="Arial"/>
              </a:rPr>
              <a:t>distance</a:t>
            </a:r>
          </a:p>
        </p:txBody>
      </p:sp>
      <p:sp>
        <p:nvSpPr>
          <p:cNvPr id="68" name="Rectangle 67">
            <a:extLst>
              <a:ext uri="{FF2B5EF4-FFF2-40B4-BE49-F238E27FC236}">
                <a16:creationId xmlns:a16="http://schemas.microsoft.com/office/drawing/2014/main" id="{989CC030-3E4B-3190-0219-C08F40E897DC}"/>
              </a:ext>
            </a:extLst>
          </p:cNvPr>
          <p:cNvSpPr/>
          <p:nvPr/>
        </p:nvSpPr>
        <p:spPr>
          <a:xfrm>
            <a:off x="4438427" y="3495416"/>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R-index</a:t>
            </a:r>
          </a:p>
        </p:txBody>
      </p:sp>
      <p:sp>
        <p:nvSpPr>
          <p:cNvPr id="69" name="Rectangle 68">
            <a:extLst>
              <a:ext uri="{FF2B5EF4-FFF2-40B4-BE49-F238E27FC236}">
                <a16:creationId xmlns:a16="http://schemas.microsoft.com/office/drawing/2014/main" id="{DD759396-3A8B-FE59-1ED8-DBD5AF64CB02}"/>
              </a:ext>
            </a:extLst>
          </p:cNvPr>
          <p:cNvSpPr/>
          <p:nvPr/>
        </p:nvSpPr>
        <p:spPr>
          <a:xfrm>
            <a:off x="3533027" y="3970976"/>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DTW</a:t>
            </a:r>
          </a:p>
        </p:txBody>
      </p:sp>
      <p:sp>
        <p:nvSpPr>
          <p:cNvPr id="70" name="Rectangle 69">
            <a:extLst>
              <a:ext uri="{FF2B5EF4-FFF2-40B4-BE49-F238E27FC236}">
                <a16:creationId xmlns:a16="http://schemas.microsoft.com/office/drawing/2014/main" id="{171F7D9D-D489-A2AA-C37B-9AE2A89AE1A9}"/>
              </a:ext>
            </a:extLst>
          </p:cNvPr>
          <p:cNvSpPr/>
          <p:nvPr/>
        </p:nvSpPr>
        <p:spPr>
          <a:xfrm>
            <a:off x="4439147" y="3975296"/>
            <a:ext cx="841320" cy="329040"/>
          </a:xfrm>
          <a:prstGeom prst="rect">
            <a:avLst/>
          </a:prstGeom>
          <a:solidFill>
            <a:srgbClr val="FFE994"/>
          </a:solidFill>
          <a:ln w="18360" cap="rnd">
            <a:solidFill>
              <a:srgbClr val="808080"/>
            </a:solidFill>
            <a:prstDash val="dash"/>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Add-on</a:t>
            </a:r>
          </a:p>
        </p:txBody>
      </p:sp>
      <p:sp>
        <p:nvSpPr>
          <p:cNvPr id="71" name="TextBox 70">
            <a:extLst>
              <a:ext uri="{FF2B5EF4-FFF2-40B4-BE49-F238E27FC236}">
                <a16:creationId xmlns:a16="http://schemas.microsoft.com/office/drawing/2014/main" id="{12D5C221-45E8-D85E-C997-C135EC886E68}"/>
              </a:ext>
            </a:extLst>
          </p:cNvPr>
          <p:cNvSpPr txBox="1"/>
          <p:nvPr/>
        </p:nvSpPr>
        <p:spPr>
          <a:xfrm>
            <a:off x="5592712" y="2170240"/>
            <a:ext cx="986040" cy="602280"/>
          </a:xfrm>
          <a:prstGeom prst="rect">
            <a:avLst/>
          </a:prstGeom>
          <a:noFill/>
          <a:ln w="0">
            <a:noFill/>
          </a:ln>
        </p:spPr>
        <p:txBody>
          <a:bodyPr lIns="90000" tIns="45000" rIns="90000" bIns="45000" anchor="t">
            <a:spAutoFit/>
          </a:bodyPr>
          <a:lstStyle/>
          <a:p>
            <a:r>
              <a:rPr lang="en-US" sz="1200" b="1" u="none" strike="noStrike" dirty="0">
                <a:solidFill>
                  <a:srgbClr val="000000"/>
                </a:solidFill>
                <a:effectLst/>
                <a:uFillTx/>
                <a:latin typeface="Arial"/>
              </a:rPr>
              <a:t>Encoding raw signal</a:t>
            </a:r>
            <a:endParaRPr lang="en-US" sz="1200" b="0" u="none" strike="noStrike" dirty="0">
              <a:solidFill>
                <a:srgbClr val="000000"/>
              </a:solidFill>
              <a:effectLst/>
              <a:uFillTx/>
              <a:latin typeface="Arial"/>
            </a:endParaRPr>
          </a:p>
        </p:txBody>
      </p:sp>
      <p:sp>
        <p:nvSpPr>
          <p:cNvPr id="72" name="Oval 71">
            <a:extLst>
              <a:ext uri="{FF2B5EF4-FFF2-40B4-BE49-F238E27FC236}">
                <a16:creationId xmlns:a16="http://schemas.microsoft.com/office/drawing/2014/main" id="{C5527248-9940-1F06-EF5D-C339253667B4}"/>
              </a:ext>
            </a:extLst>
          </p:cNvPr>
          <p:cNvSpPr/>
          <p:nvPr/>
        </p:nvSpPr>
        <p:spPr>
          <a:xfrm>
            <a:off x="5400107" y="2275356"/>
            <a:ext cx="228600" cy="222979"/>
          </a:xfrm>
          <a:prstGeom prst="ellipse">
            <a:avLst/>
          </a:prstGeom>
          <a:solidFill>
            <a:srgbClr val="000000"/>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FFFFFF"/>
              </a:solidFill>
              <a:effectLst/>
              <a:uFillTx/>
              <a:latin typeface="Arial"/>
            </a:endParaRPr>
          </a:p>
        </p:txBody>
      </p:sp>
      <p:sp>
        <p:nvSpPr>
          <p:cNvPr id="73" name="TextBox 72">
            <a:extLst>
              <a:ext uri="{FF2B5EF4-FFF2-40B4-BE49-F238E27FC236}">
                <a16:creationId xmlns:a16="http://schemas.microsoft.com/office/drawing/2014/main" id="{FBEDCB15-B314-D459-DB23-CF6714834F96}"/>
              </a:ext>
            </a:extLst>
          </p:cNvPr>
          <p:cNvSpPr txBox="1"/>
          <p:nvPr/>
        </p:nvSpPr>
        <p:spPr>
          <a:xfrm>
            <a:off x="5422967" y="2255994"/>
            <a:ext cx="114480" cy="244767"/>
          </a:xfrm>
          <a:prstGeom prst="rect">
            <a:avLst/>
          </a:prstGeom>
          <a:noFill/>
          <a:ln w="0">
            <a:noFill/>
          </a:ln>
        </p:spPr>
        <p:txBody>
          <a:bodyPr lIns="90000" tIns="45000" rIns="90000" bIns="45000" anchor="t">
            <a:spAutoFit/>
          </a:bodyPr>
          <a:lstStyle/>
          <a:p>
            <a:r>
              <a:rPr lang="en-US" sz="1000" b="0" u="none" strike="noStrike" dirty="0">
                <a:solidFill>
                  <a:srgbClr val="FFFFFF"/>
                </a:solidFill>
                <a:effectLst/>
                <a:uFillTx/>
                <a:latin typeface="Arial"/>
              </a:rPr>
              <a:t>2</a:t>
            </a:r>
            <a:endParaRPr lang="en-US" sz="1000" b="0" u="none" strike="noStrike" dirty="0">
              <a:solidFill>
                <a:srgbClr val="000000"/>
              </a:solidFill>
              <a:effectLst/>
              <a:uFillTx/>
              <a:latin typeface="Arial"/>
            </a:endParaRPr>
          </a:p>
        </p:txBody>
      </p:sp>
      <p:sp>
        <p:nvSpPr>
          <p:cNvPr id="74" name="TextBox 73">
            <a:extLst>
              <a:ext uri="{FF2B5EF4-FFF2-40B4-BE49-F238E27FC236}">
                <a16:creationId xmlns:a16="http://schemas.microsoft.com/office/drawing/2014/main" id="{3233FDE8-73E4-0FCB-BB2C-4DE4AF554CB1}"/>
              </a:ext>
            </a:extLst>
          </p:cNvPr>
          <p:cNvSpPr txBox="1"/>
          <p:nvPr/>
        </p:nvSpPr>
        <p:spPr>
          <a:xfrm>
            <a:off x="3742927" y="2119613"/>
            <a:ext cx="1339920" cy="602280"/>
          </a:xfrm>
          <a:prstGeom prst="rect">
            <a:avLst/>
          </a:prstGeom>
          <a:noFill/>
          <a:ln w="0">
            <a:noFill/>
          </a:ln>
        </p:spPr>
        <p:txBody>
          <a:bodyPr lIns="90000" tIns="45000" rIns="90000" bIns="45000" anchor="t">
            <a:spAutoFit/>
          </a:bodyPr>
          <a:lstStyle/>
          <a:p>
            <a:pPr algn="ctr"/>
            <a:r>
              <a:rPr lang="en-US" sz="1200" b="1" u="none" strike="noStrike" dirty="0">
                <a:solidFill>
                  <a:srgbClr val="000000"/>
                </a:solidFill>
                <a:effectLst/>
                <a:uFillTx/>
                <a:latin typeface="Arial"/>
              </a:rPr>
              <a:t>Matching encoded representations</a:t>
            </a:r>
            <a:endParaRPr lang="en-US" sz="1200" b="0" u="none" strike="noStrike" dirty="0">
              <a:solidFill>
                <a:srgbClr val="000000"/>
              </a:solidFill>
              <a:effectLst/>
              <a:uFillTx/>
              <a:latin typeface="Arial"/>
            </a:endParaRPr>
          </a:p>
        </p:txBody>
      </p:sp>
      <p:sp>
        <p:nvSpPr>
          <p:cNvPr id="75" name="Oval 74">
            <a:extLst>
              <a:ext uri="{FF2B5EF4-FFF2-40B4-BE49-F238E27FC236}">
                <a16:creationId xmlns:a16="http://schemas.microsoft.com/office/drawing/2014/main" id="{1CA87F60-FD71-72A5-3B7D-D2F7AE16E4B6}"/>
              </a:ext>
            </a:extLst>
          </p:cNvPr>
          <p:cNvSpPr/>
          <p:nvPr/>
        </p:nvSpPr>
        <p:spPr>
          <a:xfrm>
            <a:off x="3670387" y="2302067"/>
            <a:ext cx="228600" cy="222979"/>
          </a:xfrm>
          <a:prstGeom prst="ellipse">
            <a:avLst/>
          </a:prstGeom>
          <a:solidFill>
            <a:srgbClr val="000000"/>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FFFFFF"/>
              </a:solidFill>
              <a:effectLst/>
              <a:uFillTx/>
              <a:latin typeface="Arial"/>
            </a:endParaRPr>
          </a:p>
        </p:txBody>
      </p:sp>
      <p:sp>
        <p:nvSpPr>
          <p:cNvPr id="76" name="TextBox 75">
            <a:extLst>
              <a:ext uri="{FF2B5EF4-FFF2-40B4-BE49-F238E27FC236}">
                <a16:creationId xmlns:a16="http://schemas.microsoft.com/office/drawing/2014/main" id="{C3E91579-61A9-75EE-9482-4F2A7FF34990}"/>
              </a:ext>
            </a:extLst>
          </p:cNvPr>
          <p:cNvSpPr txBox="1"/>
          <p:nvPr/>
        </p:nvSpPr>
        <p:spPr>
          <a:xfrm>
            <a:off x="3685687" y="2275517"/>
            <a:ext cx="114480" cy="244767"/>
          </a:xfrm>
          <a:prstGeom prst="rect">
            <a:avLst/>
          </a:prstGeom>
          <a:noFill/>
          <a:ln w="0">
            <a:noFill/>
          </a:ln>
        </p:spPr>
        <p:txBody>
          <a:bodyPr lIns="90000" tIns="45000" rIns="90000" bIns="45000" anchor="t">
            <a:spAutoFit/>
          </a:bodyPr>
          <a:lstStyle/>
          <a:p>
            <a:r>
              <a:rPr lang="en-US" sz="1000" dirty="0">
                <a:solidFill>
                  <a:srgbClr val="FFFFFF"/>
                </a:solidFill>
                <a:latin typeface="Arial"/>
              </a:rPr>
              <a:t>3</a:t>
            </a:r>
            <a:endParaRPr lang="en-US" sz="1000" b="0" u="none" strike="noStrike" dirty="0">
              <a:solidFill>
                <a:srgbClr val="000000"/>
              </a:solidFill>
              <a:effectLst/>
              <a:uFillTx/>
              <a:latin typeface="Arial"/>
            </a:endParaRPr>
          </a:p>
        </p:txBody>
      </p:sp>
      <p:sp>
        <p:nvSpPr>
          <p:cNvPr id="4" name="Rectangle 3">
            <a:extLst>
              <a:ext uri="{FF2B5EF4-FFF2-40B4-BE49-F238E27FC236}">
                <a16:creationId xmlns:a16="http://schemas.microsoft.com/office/drawing/2014/main" id="{CCFC3B6C-271B-08C4-FBB9-11CCDAE66871}"/>
              </a:ext>
            </a:extLst>
          </p:cNvPr>
          <p:cNvSpPr/>
          <p:nvPr/>
        </p:nvSpPr>
        <p:spPr>
          <a:xfrm>
            <a:off x="5480207" y="3977456"/>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dirty="0" err="1">
                <a:solidFill>
                  <a:srgbClr val="000000"/>
                </a:solidFill>
                <a:effectLst/>
                <a:uFillTx/>
                <a:latin typeface="Arial"/>
              </a:rPr>
              <a:t>Campolina</a:t>
            </a:r>
            <a:endParaRPr lang="en-US" sz="1000" b="0" u="none" strike="noStrike" dirty="0">
              <a:solidFill>
                <a:srgbClr val="000000"/>
              </a:solidFill>
              <a:effectLst/>
              <a:uFillTx/>
              <a:latin typeface="Arial"/>
            </a:endParaRPr>
          </a:p>
        </p:txBody>
      </p:sp>
      <p:sp>
        <p:nvSpPr>
          <p:cNvPr id="3" name="Flowchart: Magnetic Disk 2">
            <a:extLst>
              <a:ext uri="{FF2B5EF4-FFF2-40B4-BE49-F238E27FC236}">
                <a16:creationId xmlns:a16="http://schemas.microsoft.com/office/drawing/2014/main" id="{95BB4182-F3F6-D14B-60F0-447B3F38065F}"/>
              </a:ext>
            </a:extLst>
          </p:cNvPr>
          <p:cNvSpPr/>
          <p:nvPr/>
        </p:nvSpPr>
        <p:spPr>
          <a:xfrm>
            <a:off x="1025990" y="3538098"/>
            <a:ext cx="800280" cy="457200"/>
          </a:xfrm>
          <a:prstGeom prst="flowChartMagneticDisk">
            <a:avLst/>
          </a:prstGeom>
          <a:solidFill>
            <a:srgbClr val="FFFFFF"/>
          </a:solidFill>
          <a:ln w="18360">
            <a:solidFill>
              <a:srgbClr val="00000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400" b="0" u="none" strike="noStrike">
              <a:solidFill>
                <a:srgbClr val="000000"/>
              </a:solidFill>
              <a:effectLst/>
              <a:uFillTx/>
              <a:latin typeface="Arial"/>
            </a:endParaRPr>
          </a:p>
        </p:txBody>
      </p:sp>
      <p:sp>
        <p:nvSpPr>
          <p:cNvPr id="5" name="Flowchart: Magnetic Disk 4">
            <a:extLst>
              <a:ext uri="{FF2B5EF4-FFF2-40B4-BE49-F238E27FC236}">
                <a16:creationId xmlns:a16="http://schemas.microsoft.com/office/drawing/2014/main" id="{07B85F0C-C100-5165-9355-E75116EA164D}"/>
              </a:ext>
            </a:extLst>
          </p:cNvPr>
          <p:cNvSpPr/>
          <p:nvPr/>
        </p:nvSpPr>
        <p:spPr>
          <a:xfrm>
            <a:off x="1025990" y="3223458"/>
            <a:ext cx="800280" cy="457200"/>
          </a:xfrm>
          <a:prstGeom prst="flowChartMagneticDisk">
            <a:avLst/>
          </a:prstGeom>
          <a:solidFill>
            <a:srgbClr val="FFFFFF"/>
          </a:solidFill>
          <a:ln w="18360">
            <a:solidFill>
              <a:srgbClr val="00000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400" b="0" u="none" strike="noStrike">
              <a:solidFill>
                <a:srgbClr val="000000"/>
              </a:solidFill>
              <a:effectLst/>
              <a:uFillTx/>
              <a:latin typeface="Arial"/>
            </a:endParaRPr>
          </a:p>
        </p:txBody>
      </p:sp>
      <p:sp>
        <p:nvSpPr>
          <p:cNvPr id="6" name="Flowchart: Magnetic Disk 5">
            <a:extLst>
              <a:ext uri="{FF2B5EF4-FFF2-40B4-BE49-F238E27FC236}">
                <a16:creationId xmlns:a16="http://schemas.microsoft.com/office/drawing/2014/main" id="{2CBA37A3-FD98-D29A-D4B4-AF47D7936875}"/>
              </a:ext>
            </a:extLst>
          </p:cNvPr>
          <p:cNvSpPr/>
          <p:nvPr/>
        </p:nvSpPr>
        <p:spPr>
          <a:xfrm>
            <a:off x="1025990" y="2907018"/>
            <a:ext cx="800280" cy="457200"/>
          </a:xfrm>
          <a:prstGeom prst="flowChartMagneticDisk">
            <a:avLst/>
          </a:prstGeom>
          <a:solidFill>
            <a:srgbClr val="FFFFFF"/>
          </a:solidFill>
          <a:ln w="18360">
            <a:solidFill>
              <a:srgbClr val="00000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400" b="0" u="none" strike="noStrike">
              <a:solidFill>
                <a:srgbClr val="000000"/>
              </a:solidFill>
              <a:effectLst/>
              <a:uFillTx/>
              <a:latin typeface="Arial"/>
            </a:endParaRPr>
          </a:p>
        </p:txBody>
      </p:sp>
      <p:sp>
        <p:nvSpPr>
          <p:cNvPr id="7" name="Flowchart: Magnetic Disk 6">
            <a:extLst>
              <a:ext uri="{FF2B5EF4-FFF2-40B4-BE49-F238E27FC236}">
                <a16:creationId xmlns:a16="http://schemas.microsoft.com/office/drawing/2014/main" id="{FC439EDD-2A51-B1D3-1351-E168F0BEB28A}"/>
              </a:ext>
            </a:extLst>
          </p:cNvPr>
          <p:cNvSpPr/>
          <p:nvPr/>
        </p:nvSpPr>
        <p:spPr>
          <a:xfrm>
            <a:off x="1025630" y="2588778"/>
            <a:ext cx="800280" cy="457200"/>
          </a:xfrm>
          <a:prstGeom prst="flowChartMagneticDisk">
            <a:avLst/>
          </a:prstGeom>
          <a:solidFill>
            <a:srgbClr val="FFFFFF"/>
          </a:solidFill>
          <a:ln w="18360">
            <a:solidFill>
              <a:srgbClr val="00000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400" b="0" u="none" strike="noStrike">
              <a:solidFill>
                <a:srgbClr val="000000"/>
              </a:solidFill>
              <a:effectLst/>
              <a:uFillTx/>
              <a:latin typeface="Arial"/>
            </a:endParaRPr>
          </a:p>
        </p:txBody>
      </p:sp>
      <p:sp>
        <p:nvSpPr>
          <p:cNvPr id="8" name="TextBox 7">
            <a:extLst>
              <a:ext uri="{FF2B5EF4-FFF2-40B4-BE49-F238E27FC236}">
                <a16:creationId xmlns:a16="http://schemas.microsoft.com/office/drawing/2014/main" id="{D111787A-77E3-F835-E517-5EAA6C780E5F}"/>
              </a:ext>
            </a:extLst>
          </p:cNvPr>
          <p:cNvSpPr txBox="1"/>
          <p:nvPr/>
        </p:nvSpPr>
        <p:spPr>
          <a:xfrm>
            <a:off x="960830" y="4056858"/>
            <a:ext cx="900000" cy="602280"/>
          </a:xfrm>
          <a:prstGeom prst="rect">
            <a:avLst/>
          </a:prstGeom>
          <a:noFill/>
          <a:ln w="0">
            <a:noFill/>
          </a:ln>
        </p:spPr>
        <p:txBody>
          <a:bodyPr lIns="90000" tIns="45000" rIns="90000" bIns="45000" anchor="t">
            <a:spAutoFit/>
          </a:bodyPr>
          <a:lstStyle/>
          <a:p>
            <a:pPr algn="ctr"/>
            <a:r>
              <a:rPr lang="en-US" sz="1200" b="0" u="none" strike="noStrike" dirty="0">
                <a:solidFill>
                  <a:srgbClr val="000000"/>
                </a:solidFill>
                <a:effectLst/>
                <a:uFillTx/>
                <a:latin typeface="Arial"/>
              </a:rPr>
              <a:t>Input Reference</a:t>
            </a:r>
          </a:p>
        </p:txBody>
      </p:sp>
      <p:cxnSp>
        <p:nvCxnSpPr>
          <p:cNvPr id="9" name="Connector: Elbow 8">
            <a:extLst>
              <a:ext uri="{FF2B5EF4-FFF2-40B4-BE49-F238E27FC236}">
                <a16:creationId xmlns:a16="http://schemas.microsoft.com/office/drawing/2014/main" id="{ECCB6893-07FA-0A63-C683-126EA7A7F9B0}"/>
              </a:ext>
            </a:extLst>
          </p:cNvPr>
          <p:cNvCxnSpPr>
            <a:cxnSpLocks/>
          </p:cNvCxnSpPr>
          <p:nvPr/>
        </p:nvCxnSpPr>
        <p:spPr>
          <a:xfrm rot="16200000" flipH="1">
            <a:off x="1478297" y="2688546"/>
            <a:ext cx="947081" cy="1051056"/>
          </a:xfrm>
          <a:prstGeom prst="bentConnector4">
            <a:avLst>
              <a:gd name="adj1" fmla="val -24137"/>
              <a:gd name="adj2" fmla="val 69027"/>
            </a:avLst>
          </a:prstGeom>
          <a:ln w="18360">
            <a:solidFill>
              <a:srgbClr val="000000"/>
            </a:solidFill>
            <a:prstDash val="lgDash"/>
            <a:round/>
            <a:tailEnd type="triangle" w="med" len="med"/>
          </a:ln>
        </p:spPr>
      </p:cxnSp>
      <p:sp>
        <p:nvSpPr>
          <p:cNvPr id="10" name="TextBox 9">
            <a:extLst>
              <a:ext uri="{FF2B5EF4-FFF2-40B4-BE49-F238E27FC236}">
                <a16:creationId xmlns:a16="http://schemas.microsoft.com/office/drawing/2014/main" id="{652C4C01-D898-7471-67B0-12DEF035F507}"/>
              </a:ext>
            </a:extLst>
          </p:cNvPr>
          <p:cNvSpPr txBox="1"/>
          <p:nvPr/>
        </p:nvSpPr>
        <p:spPr>
          <a:xfrm>
            <a:off x="1418685" y="2129117"/>
            <a:ext cx="763920" cy="346320"/>
          </a:xfrm>
          <a:prstGeom prst="rect">
            <a:avLst/>
          </a:prstGeom>
          <a:noFill/>
          <a:ln w="0">
            <a:noFill/>
          </a:ln>
        </p:spPr>
        <p:txBody>
          <a:bodyPr lIns="90000" tIns="45000" rIns="90000" bIns="45000" anchor="ctr">
            <a:spAutoFit/>
          </a:bodyPr>
          <a:lstStyle/>
          <a:p>
            <a:pPr algn="ctr"/>
            <a:r>
              <a:rPr lang="en-US" sz="1500" b="0" u="none" strike="noStrike">
                <a:solidFill>
                  <a:srgbClr val="000000"/>
                </a:solidFill>
                <a:effectLst/>
                <a:uFillTx/>
                <a:latin typeface="Arial"/>
              </a:rPr>
              <a:t>ACGT</a:t>
            </a:r>
          </a:p>
        </p:txBody>
      </p:sp>
      <p:sp>
        <p:nvSpPr>
          <p:cNvPr id="77" name="Rectangle 76">
            <a:extLst>
              <a:ext uri="{FF2B5EF4-FFF2-40B4-BE49-F238E27FC236}">
                <a16:creationId xmlns:a16="http://schemas.microsoft.com/office/drawing/2014/main" id="{864BE141-108A-78A3-84C7-820D9245C3C6}"/>
              </a:ext>
            </a:extLst>
          </p:cNvPr>
          <p:cNvSpPr/>
          <p:nvPr/>
        </p:nvSpPr>
        <p:spPr>
          <a:xfrm>
            <a:off x="792906" y="2153781"/>
            <a:ext cx="4577501" cy="2418219"/>
          </a:xfrm>
          <a:prstGeom prst="rect">
            <a:avLst/>
          </a:prstGeom>
          <a:solidFill>
            <a:srgbClr val="FFFFFF">
              <a:alpha val="913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pic>
        <p:nvPicPr>
          <p:cNvPr id="11" name="Picture 10">
            <a:extLst>
              <a:ext uri="{FF2B5EF4-FFF2-40B4-BE49-F238E27FC236}">
                <a16:creationId xmlns:a16="http://schemas.microsoft.com/office/drawing/2014/main" id="{2F27A968-8E5E-F1B5-242F-87395C33736F}"/>
              </a:ext>
            </a:extLst>
          </p:cNvPr>
          <p:cNvPicPr/>
          <p:nvPr/>
        </p:nvPicPr>
        <p:blipFill>
          <a:blip r:embed="rId3"/>
          <a:stretch/>
        </p:blipFill>
        <p:spPr>
          <a:xfrm>
            <a:off x="7268770" y="3525498"/>
            <a:ext cx="633240" cy="402840"/>
          </a:xfrm>
          <a:prstGeom prst="rect">
            <a:avLst/>
          </a:prstGeom>
          <a:noFill/>
          <a:ln w="0">
            <a:noFill/>
          </a:ln>
        </p:spPr>
      </p:pic>
      <p:pic>
        <p:nvPicPr>
          <p:cNvPr id="12" name="Picture 11">
            <a:extLst>
              <a:ext uri="{FF2B5EF4-FFF2-40B4-BE49-F238E27FC236}">
                <a16:creationId xmlns:a16="http://schemas.microsoft.com/office/drawing/2014/main" id="{3362D953-F770-E206-15B8-C2C424D7041B}"/>
              </a:ext>
            </a:extLst>
          </p:cNvPr>
          <p:cNvPicPr/>
          <p:nvPr/>
        </p:nvPicPr>
        <p:blipFill>
          <a:blip r:embed="rId4"/>
          <a:srcRect l="6237" r="37505"/>
          <a:stretch/>
        </p:blipFill>
        <p:spPr>
          <a:xfrm>
            <a:off x="6524290" y="2706858"/>
            <a:ext cx="799920" cy="228600"/>
          </a:xfrm>
          <a:prstGeom prst="rect">
            <a:avLst/>
          </a:prstGeom>
          <a:noFill/>
          <a:ln w="0">
            <a:noFill/>
          </a:ln>
        </p:spPr>
      </p:pic>
      <p:sp>
        <p:nvSpPr>
          <p:cNvPr id="13" name="Freeform: Shape 12">
            <a:extLst>
              <a:ext uri="{FF2B5EF4-FFF2-40B4-BE49-F238E27FC236}">
                <a16:creationId xmlns:a16="http://schemas.microsoft.com/office/drawing/2014/main" id="{3539CC17-A497-275D-5315-517062F5F48D}"/>
              </a:ext>
            </a:extLst>
          </p:cNvPr>
          <p:cNvSpPr/>
          <p:nvPr/>
        </p:nvSpPr>
        <p:spPr>
          <a:xfrm>
            <a:off x="6360850" y="2994858"/>
            <a:ext cx="914400" cy="685800"/>
          </a:xfrm>
          <a:custGeom>
            <a:avLst/>
            <a:gdLst/>
            <a:ahLst/>
            <a:cxnLst/>
            <a:rect l="0" t="0" r="r" b="b"/>
            <a:pathLst>
              <a:path w="2540" h="1905" fill="none">
                <a:moveTo>
                  <a:pt x="0" y="1905"/>
                </a:moveTo>
                <a:lnTo>
                  <a:pt x="635" y="1905"/>
                </a:lnTo>
                <a:lnTo>
                  <a:pt x="635" y="0"/>
                </a:lnTo>
                <a:lnTo>
                  <a:pt x="2540" y="0"/>
                </a:lnTo>
                <a:lnTo>
                  <a:pt x="2540" y="1587"/>
                </a:lnTo>
              </a:path>
            </a:pathLst>
          </a:custGeom>
          <a:ln w="18360">
            <a:solidFill>
              <a:srgbClr val="000000"/>
            </a:solidFill>
            <a:prstDash val="lgDash"/>
            <a:round/>
            <a:headEnd type="triangle" w="med" len="med"/>
          </a:ln>
        </p:spPr>
        <p:txBody>
          <a:bodyPr lIns="99000" tIns="54000" rIns="99000" bIns="54000" anchor="ctr">
            <a:noAutofit/>
          </a:bodyPr>
          <a:lstStyle/>
          <a:p>
            <a:endParaRPr lang="en-US" sz="1800" b="0" u="none" strike="noStrike" dirty="0">
              <a:solidFill>
                <a:srgbClr val="000000"/>
              </a:solidFill>
              <a:effectLst/>
              <a:uFillTx/>
              <a:latin typeface="Arial"/>
            </a:endParaRPr>
          </a:p>
        </p:txBody>
      </p:sp>
      <p:sp>
        <p:nvSpPr>
          <p:cNvPr id="14" name="TextBox 13">
            <a:extLst>
              <a:ext uri="{FF2B5EF4-FFF2-40B4-BE49-F238E27FC236}">
                <a16:creationId xmlns:a16="http://schemas.microsoft.com/office/drawing/2014/main" id="{435CA95B-272F-C9E4-EB37-A1D04A2C3AC6}"/>
              </a:ext>
            </a:extLst>
          </p:cNvPr>
          <p:cNvSpPr txBox="1"/>
          <p:nvPr/>
        </p:nvSpPr>
        <p:spPr>
          <a:xfrm>
            <a:off x="6371590" y="2234110"/>
            <a:ext cx="1121040" cy="431640"/>
          </a:xfrm>
          <a:prstGeom prst="rect">
            <a:avLst/>
          </a:prstGeom>
          <a:noFill/>
          <a:ln w="0">
            <a:noFill/>
          </a:ln>
        </p:spPr>
        <p:txBody>
          <a:bodyPr lIns="90000" tIns="45000" rIns="90000" bIns="45000" anchor="t">
            <a:spAutoFit/>
          </a:bodyPr>
          <a:lstStyle/>
          <a:p>
            <a:pPr algn="ctr"/>
            <a:r>
              <a:rPr lang="en-US" sz="1200" b="0" u="none" strike="noStrike" dirty="0">
                <a:solidFill>
                  <a:srgbClr val="000000"/>
                </a:solidFill>
                <a:effectLst/>
                <a:uFillTx/>
                <a:latin typeface="Arial"/>
              </a:rPr>
              <a:t>Input</a:t>
            </a:r>
            <a:br>
              <a:rPr sz="1200" dirty="0"/>
            </a:br>
            <a:r>
              <a:rPr lang="en-US" sz="1200" b="0" u="none" strike="noStrike" dirty="0">
                <a:solidFill>
                  <a:srgbClr val="000000"/>
                </a:solidFill>
                <a:effectLst/>
                <a:uFillTx/>
                <a:latin typeface="Arial"/>
              </a:rPr>
              <a:t>Raw Signals</a:t>
            </a:r>
          </a:p>
        </p:txBody>
      </p:sp>
    </p:spTree>
    <p:extLst>
      <p:ext uri="{BB962C8B-B14F-4D97-AF65-F5344CB8AC3E}">
        <p14:creationId xmlns:p14="http://schemas.microsoft.com/office/powerpoint/2010/main" val="148211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p:bldP spid="55" grpId="0"/>
      <p:bldP spid="56" grpId="0" animBg="1"/>
      <p:bldP spid="57" grpId="0" animBg="1"/>
      <p:bldP spid="58" grpId="0" animBg="1"/>
      <p:bldP spid="59" grpId="0" animBg="1"/>
      <p:bldP spid="60" grpId="0" animBg="1"/>
      <p:bldP spid="61" grpId="0" animBg="1"/>
      <p:bldP spid="62" grpId="0" animBg="1"/>
      <p:bldP spid="64" grpId="0" animBg="1"/>
      <p:bldP spid="65" grpId="0" animBg="1"/>
      <p:bldP spid="66" grpId="0" animBg="1"/>
      <p:bldP spid="67" grpId="0" animBg="1"/>
      <p:bldP spid="68" grpId="0" animBg="1"/>
      <p:bldP spid="69" grpId="0" animBg="1"/>
      <p:bldP spid="70" grpId="0" animBg="1"/>
      <p:bldP spid="71" grpId="0"/>
      <p:bldP spid="72" grpId="0" animBg="1"/>
      <p:bldP spid="73" grpId="0"/>
      <p:bldP spid="74" grpId="0"/>
      <p:bldP spid="75" grpId="0" animBg="1"/>
      <p:bldP spid="76" grpId="0"/>
      <p:bldP spid="4" grpId="0" animBg="1"/>
      <p:bldP spid="3" grpId="0" animBg="1"/>
      <p:bldP spid="5" grpId="0" animBg="1"/>
      <p:bldP spid="6" grpId="0" animBg="1"/>
      <p:bldP spid="7" grpId="0" animBg="1"/>
      <p:bldP spid="8" grpId="0"/>
      <p:bldP spid="10" grpId="0"/>
      <p:bldP spid="77" grpId="0" animBg="1"/>
      <p:bldP spid="13" grpId="0" animBg="1"/>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41BA7-1801-2781-F54A-20AE5772E1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F082B0-9927-58A4-FAB9-59465A241B87}"/>
              </a:ext>
            </a:extLst>
          </p:cNvPr>
          <p:cNvSpPr>
            <a:spLocks noGrp="1"/>
          </p:cNvSpPr>
          <p:nvPr>
            <p:ph type="title"/>
          </p:nvPr>
        </p:nvSpPr>
        <p:spPr/>
        <p:txBody>
          <a:bodyPr/>
          <a:lstStyle/>
          <a:p>
            <a:r>
              <a:rPr lang="en-US" dirty="0"/>
              <a:t>Encoding Raw Signal </a:t>
            </a:r>
            <a:r>
              <a:rPr lang="tr-TR" dirty="0"/>
              <a:t>–</a:t>
            </a:r>
            <a:r>
              <a:rPr lang="en-US" dirty="0"/>
              <a:t> Quality</a:t>
            </a:r>
          </a:p>
        </p:txBody>
      </p:sp>
      <p:sp>
        <p:nvSpPr>
          <p:cNvPr id="12" name="Rectangle 11">
            <a:extLst>
              <a:ext uri="{FF2B5EF4-FFF2-40B4-BE49-F238E27FC236}">
                <a16:creationId xmlns:a16="http://schemas.microsoft.com/office/drawing/2014/main" id="{90497D2D-F2ED-EB2E-C679-80160533A8DB}"/>
              </a:ext>
            </a:extLst>
          </p:cNvPr>
          <p:cNvSpPr/>
          <p:nvPr/>
        </p:nvSpPr>
        <p:spPr>
          <a:xfrm>
            <a:off x="4259324" y="2200933"/>
            <a:ext cx="1818748" cy="158400"/>
          </a:xfrm>
          <a:prstGeom prst="rect">
            <a:avLst/>
          </a:prstGeom>
          <a:noFill/>
          <a:ln w="19050" cap="flat">
            <a:solidFill>
              <a:schemeClr val="accent6"/>
            </a:solidFill>
          </a:ln>
          <a:effectLst>
            <a:glow rad="63500">
              <a:schemeClr val="accent6">
                <a:alpha val="38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200"/>
          </a:p>
        </p:txBody>
      </p:sp>
      <p:sp>
        <p:nvSpPr>
          <p:cNvPr id="14" name="Rectangle 13">
            <a:extLst>
              <a:ext uri="{FF2B5EF4-FFF2-40B4-BE49-F238E27FC236}">
                <a16:creationId xmlns:a16="http://schemas.microsoft.com/office/drawing/2014/main" id="{059E3E45-EC4E-9151-0D80-67003731AAD7}"/>
              </a:ext>
            </a:extLst>
          </p:cNvPr>
          <p:cNvSpPr/>
          <p:nvPr/>
        </p:nvSpPr>
        <p:spPr>
          <a:xfrm>
            <a:off x="4259324" y="3485556"/>
            <a:ext cx="1818748" cy="158400"/>
          </a:xfrm>
          <a:prstGeom prst="rect">
            <a:avLst/>
          </a:prstGeom>
          <a:noFill/>
          <a:ln w="19050" cap="flat">
            <a:solidFill>
              <a:schemeClr val="accent6"/>
            </a:solidFill>
          </a:ln>
          <a:effectLst>
            <a:glow rad="63500">
              <a:schemeClr val="accent6">
                <a:alpha val="38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200"/>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40AB1E33-3065-D3B6-4404-8A256731E7CB}"/>
                  </a:ext>
                </a:extLst>
              </p:cNvPr>
              <p:cNvSpPr/>
              <p:nvPr/>
            </p:nvSpPr>
            <p:spPr>
              <a:xfrm>
                <a:off x="-29308" y="3895132"/>
                <a:ext cx="9202616" cy="1000101"/>
              </a:xfrm>
              <a:prstGeom prst="rect">
                <a:avLst/>
              </a:prstGeom>
              <a:solidFill>
                <a:srgbClr val="E3F0D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0" bIns="108000" rtlCol="0" anchor="ctr"/>
              <a:lstStyle/>
              <a:p>
                <a:pPr algn="ctr">
                  <a:lnSpc>
                    <a:spcPct val="150000"/>
                  </a:lnSpc>
                </a:pPr>
                <a:r>
                  <a:rPr lang="en-GB" sz="2200" dirty="0">
                    <a:solidFill>
                      <a:schemeClr val="tx1"/>
                    </a:solidFill>
                    <a:latin typeface="Corbel" panose="020B0503020204020204" pitchFamily="34" charset="0"/>
                    <a:ea typeface="Tahoma" panose="020B0604030504040204" pitchFamily="34" charset="0"/>
                    <a:cs typeface="Tahoma" panose="020B0604030504040204" pitchFamily="34" charset="0"/>
                  </a:rPr>
                  <a:t>Campolina enables </a:t>
                </a:r>
                <a:r>
                  <a:rPr lang="en-GB" sz="2200" b="1" dirty="0">
                    <a:solidFill>
                      <a:schemeClr val="tx1"/>
                    </a:solidFill>
                    <a:latin typeface="Corbel" panose="020B0503020204020204" pitchFamily="34" charset="0"/>
                    <a:ea typeface="Tahoma" panose="020B0604030504040204" pitchFamily="34" charset="0"/>
                    <a:cs typeface="Tahoma" panose="020B0604030504040204" pitchFamily="34" charset="0"/>
                  </a:rPr>
                  <a:t>better quality</a:t>
                </a:r>
                <a:r>
                  <a:rPr lang="en-GB" sz="2200" dirty="0">
                    <a:solidFill>
                      <a:schemeClr val="tx1"/>
                    </a:solidFill>
                    <a:latin typeface="Corbel" panose="020B0503020204020204" pitchFamily="34" charset="0"/>
                    <a:ea typeface="Tahoma" panose="020B0604030504040204" pitchFamily="34" charset="0"/>
                    <a:cs typeface="Tahoma" panose="020B0604030504040204" pitchFamily="34" charset="0"/>
                  </a:rPr>
                  <a:t>, </a:t>
                </a:r>
                <a:r>
                  <a:rPr lang="en-US" sz="2200" dirty="0">
                    <a:solidFill>
                      <a:schemeClr val="tx1"/>
                    </a:solidFill>
                    <a:latin typeface="Corbel" panose="020B0503020204020204" pitchFamily="34" charset="0"/>
                    <a:ea typeface="Tahoma" panose="020B0604030504040204" pitchFamily="34" charset="0"/>
                    <a:cs typeface="Tahoma" panose="020B0604030504040204" pitchFamily="34" charset="0"/>
                  </a:rPr>
                  <a:t>resulting in </a:t>
                </a:r>
              </a:p>
              <a:p>
                <a:pPr algn="ctr">
                  <a:lnSpc>
                    <a:spcPct val="150000"/>
                  </a:lnSpc>
                </a:pPr>
                <a:r>
                  <a:rPr lang="en-US" sz="2200" b="1" dirty="0">
                    <a:solidFill>
                      <a:schemeClr val="tx1"/>
                    </a:solidFill>
                    <a:latin typeface="Corbel" panose="020B0503020204020204" pitchFamily="34" charset="0"/>
                    <a:ea typeface="Tahoma" panose="020B0604030504040204" pitchFamily="34" charset="0"/>
                    <a:cs typeface="Tahoma" panose="020B0604030504040204" pitchFamily="34" charset="0"/>
                  </a:rPr>
                  <a:t>1.07</a:t>
                </a:r>
                <a14:m>
                  <m:oMath xmlns:m="http://schemas.openxmlformats.org/officeDocument/2006/math">
                    <m:r>
                      <a:rPr lang="en-GB" sz="2200" b="1" i="1" dirty="0">
                        <a:solidFill>
                          <a:schemeClr val="tx1"/>
                        </a:solidFill>
                        <a:latin typeface="Cambria Math" panose="02040503050406030204" pitchFamily="18" charset="0"/>
                        <a:ea typeface="Cambria Math" panose="02040503050406030204" pitchFamily="18" charset="0"/>
                        <a:cs typeface="Tahoma" panose="020B0604030504040204" pitchFamily="34" charset="0"/>
                      </a:rPr>
                      <m:t>×</m:t>
                    </m:r>
                  </m:oMath>
                </a14:m>
                <a:r>
                  <a:rPr lang="en-US" sz="2200" dirty="0">
                    <a:solidFill>
                      <a:schemeClr val="tx1"/>
                    </a:solidFill>
                    <a:latin typeface="Corbel" panose="020B0503020204020204" pitchFamily="34" charset="0"/>
                    <a:ea typeface="Tahoma" panose="020B0604030504040204" pitchFamily="34" charset="0"/>
                    <a:cs typeface="Tahoma" panose="020B0604030504040204" pitchFamily="34" charset="0"/>
                  </a:rPr>
                  <a:t> - </a:t>
                </a:r>
                <a:r>
                  <a:rPr lang="en-US" sz="2200" b="1" dirty="0">
                    <a:solidFill>
                      <a:schemeClr val="tx1"/>
                    </a:solidFill>
                    <a:latin typeface="Corbel" panose="020B0503020204020204" pitchFamily="34" charset="0"/>
                    <a:ea typeface="Tahoma" panose="020B0604030504040204" pitchFamily="34" charset="0"/>
                    <a:cs typeface="Tahoma" panose="020B0604030504040204" pitchFamily="34" charset="0"/>
                  </a:rPr>
                  <a:t>1.2</a:t>
                </a:r>
                <a14:m>
                  <m:oMath xmlns:m="http://schemas.openxmlformats.org/officeDocument/2006/math">
                    <m:r>
                      <a:rPr lang="en-GB" sz="2200" b="1" i="1" dirty="0">
                        <a:solidFill>
                          <a:schemeClr val="tx1"/>
                        </a:solidFill>
                        <a:latin typeface="Cambria Math" panose="02040503050406030204" pitchFamily="18" charset="0"/>
                        <a:ea typeface="Cambria Math" panose="02040503050406030204" pitchFamily="18" charset="0"/>
                        <a:cs typeface="Tahoma" panose="020B0604030504040204" pitchFamily="34" charset="0"/>
                      </a:rPr>
                      <m:t>×</m:t>
                    </m:r>
                  </m:oMath>
                </a14:m>
                <a:r>
                  <a:rPr lang="en-US" sz="2200" dirty="0">
                    <a:solidFill>
                      <a:schemeClr val="tx1"/>
                    </a:solidFill>
                    <a:latin typeface="Corbel" panose="020B0503020204020204" pitchFamily="34" charset="0"/>
                    <a:ea typeface="Tahoma" panose="020B0604030504040204" pitchFamily="34" charset="0"/>
                    <a:cs typeface="Tahoma" panose="020B0604030504040204" pitchFamily="34" charset="0"/>
                  </a:rPr>
                  <a:t> improvement in </a:t>
                </a:r>
                <a14:m>
                  <m:oMath xmlns:m="http://schemas.openxmlformats.org/officeDocument/2006/math">
                    <m:sSub>
                      <m:sSubPr>
                        <m:ctrlPr>
                          <a:rPr lang="en-GB" sz="2200" i="1" dirty="0">
                            <a:solidFill>
                              <a:schemeClr val="tx1"/>
                            </a:solidFill>
                            <a:latin typeface="Cambria Math" panose="02040503050406030204" pitchFamily="18" charset="0"/>
                            <a:ea typeface="Tahoma" panose="020B0604030504040204" pitchFamily="34" charset="0"/>
                            <a:cs typeface="Tahoma" panose="020B0604030504040204" pitchFamily="34" charset="0"/>
                          </a:rPr>
                        </m:ctrlPr>
                      </m:sSubPr>
                      <m:e>
                        <m:r>
                          <a:rPr lang="en-US" sz="2200" i="1" dirty="0">
                            <a:solidFill>
                              <a:schemeClr val="tx1"/>
                            </a:solidFill>
                            <a:latin typeface="Cambria Math" panose="02040503050406030204" pitchFamily="18" charset="0"/>
                            <a:ea typeface="Tahoma" panose="020B0604030504040204" pitchFamily="34" charset="0"/>
                            <a:cs typeface="Tahoma" panose="020B0604030504040204" pitchFamily="34" charset="0"/>
                          </a:rPr>
                          <m:t>𝐹</m:t>
                        </m:r>
                      </m:e>
                      <m:sub>
                        <m:r>
                          <a:rPr lang="en-US" sz="2200" i="1" dirty="0">
                            <a:solidFill>
                              <a:schemeClr val="tx1"/>
                            </a:solidFill>
                            <a:latin typeface="Cambria Math" panose="02040503050406030204" pitchFamily="18" charset="0"/>
                            <a:ea typeface="Tahoma" panose="020B0604030504040204" pitchFamily="34" charset="0"/>
                            <a:cs typeface="Tahoma" panose="020B0604030504040204" pitchFamily="34" charset="0"/>
                          </a:rPr>
                          <m:t>1</m:t>
                        </m:r>
                      </m:sub>
                    </m:sSub>
                    <m:r>
                      <a:rPr lang="en-US" sz="2200" i="1" dirty="0">
                        <a:solidFill>
                          <a:schemeClr val="tx1"/>
                        </a:solidFill>
                        <a:latin typeface="Cambria Math" panose="02040503050406030204" pitchFamily="18" charset="0"/>
                        <a:ea typeface="Tahoma" panose="020B0604030504040204" pitchFamily="34" charset="0"/>
                        <a:cs typeface="Tahoma" panose="020B0604030504040204" pitchFamily="34" charset="0"/>
                      </a:rPr>
                      <m:t> </m:t>
                    </m:r>
                    <m:r>
                      <m:rPr>
                        <m:nor/>
                      </m:rPr>
                      <a:rPr lang="en-US" sz="2200" b="0" i="0" dirty="0" smtClean="0">
                        <a:solidFill>
                          <a:schemeClr val="tx1"/>
                        </a:solidFill>
                        <a:latin typeface="Corbel" panose="020B0503020204020204" pitchFamily="34" charset="0"/>
                        <a:ea typeface="Tahoma" panose="020B0604030504040204" pitchFamily="34" charset="0"/>
                        <a:cs typeface="Tahoma" panose="020B0604030504040204" pitchFamily="34" charset="0"/>
                      </a:rPr>
                      <m:t>score</m:t>
                    </m:r>
                  </m:oMath>
                </a14:m>
                <a:endParaRPr lang="en-GB" sz="2200" b="1" dirty="0">
                  <a:solidFill>
                    <a:schemeClr val="tx1"/>
                  </a:solidFill>
                  <a:latin typeface="Corbel" panose="020B0503020204020204" pitchFamily="34" charset="0"/>
                  <a:ea typeface="Tahoma" panose="020B0604030504040204" pitchFamily="34" charset="0"/>
                  <a:cs typeface="Tahoma" panose="020B0604030504040204" pitchFamily="34" charset="0"/>
                </a:endParaRPr>
              </a:p>
            </p:txBody>
          </p:sp>
        </mc:Choice>
        <mc:Fallback xmlns="">
          <p:sp>
            <p:nvSpPr>
              <p:cNvPr id="15" name="Rectangle 14">
                <a:extLst>
                  <a:ext uri="{FF2B5EF4-FFF2-40B4-BE49-F238E27FC236}">
                    <a16:creationId xmlns:a16="http://schemas.microsoft.com/office/drawing/2014/main" id="{40AB1E33-3065-D3B6-4404-8A256731E7CB}"/>
                  </a:ext>
                </a:extLst>
              </p:cNvPr>
              <p:cNvSpPr>
                <a:spLocks noRot="1" noChangeAspect="1" noMove="1" noResize="1" noEditPoints="1" noAdjustHandles="1" noChangeArrowheads="1" noChangeShapeType="1" noTextEdit="1"/>
              </p:cNvSpPr>
              <p:nvPr/>
            </p:nvSpPr>
            <p:spPr>
              <a:xfrm>
                <a:off x="-29308" y="3895132"/>
                <a:ext cx="9202616" cy="1000101"/>
              </a:xfrm>
              <a:prstGeom prst="rect">
                <a:avLst/>
              </a:prstGeom>
              <a:blipFill>
                <a:blip r:embed="rId3"/>
                <a:stretch>
                  <a:fillRect b="-8434"/>
                </a:stretch>
              </a:blipFill>
              <a:ln>
                <a:solidFill>
                  <a:schemeClr val="accent6"/>
                </a:solidFill>
              </a:ln>
            </p:spPr>
            <p:txBody>
              <a:bodyPr/>
              <a:lstStyle/>
              <a:p>
                <a:r>
                  <a:rPr lang="tr-TR">
                    <a:noFill/>
                  </a:rPr>
                  <a:t> </a:t>
                </a:r>
              </a:p>
            </p:txBody>
          </p:sp>
        </mc:Fallback>
      </mc:AlternateContent>
      <p:pic>
        <p:nvPicPr>
          <p:cNvPr id="4" name="Graphic 3">
            <a:extLst>
              <a:ext uri="{FF2B5EF4-FFF2-40B4-BE49-F238E27FC236}">
                <a16:creationId xmlns:a16="http://schemas.microsoft.com/office/drawing/2014/main" id="{BD419DF4-7C7B-1499-8CB0-02A33A7453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1295" y="1370042"/>
            <a:ext cx="6805612" cy="2292722"/>
          </a:xfrm>
          <a:prstGeom prst="rect">
            <a:avLst/>
          </a:prstGeom>
        </p:spPr>
      </p:pic>
      <p:sp>
        <p:nvSpPr>
          <p:cNvPr id="6" name="Rectangle 5">
            <a:extLst>
              <a:ext uri="{FF2B5EF4-FFF2-40B4-BE49-F238E27FC236}">
                <a16:creationId xmlns:a16="http://schemas.microsoft.com/office/drawing/2014/main" id="{BC1617D4-BEC4-33D0-1BE3-5C633E8527A7}"/>
              </a:ext>
            </a:extLst>
          </p:cNvPr>
          <p:cNvSpPr/>
          <p:nvPr/>
        </p:nvSpPr>
        <p:spPr>
          <a:xfrm>
            <a:off x="4266048" y="2843244"/>
            <a:ext cx="1264025" cy="172784"/>
          </a:xfrm>
          <a:prstGeom prst="rect">
            <a:avLst/>
          </a:prstGeom>
          <a:noFill/>
          <a:ln w="19050" cap="flat">
            <a:solidFill>
              <a:schemeClr val="accent6"/>
            </a:solidFill>
          </a:ln>
          <a:effectLst>
            <a:glow rad="63500">
              <a:schemeClr val="accent6">
                <a:alpha val="38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200"/>
          </a:p>
        </p:txBody>
      </p:sp>
      <p:sp>
        <p:nvSpPr>
          <p:cNvPr id="10" name="Rectangle 9">
            <a:extLst>
              <a:ext uri="{FF2B5EF4-FFF2-40B4-BE49-F238E27FC236}">
                <a16:creationId xmlns:a16="http://schemas.microsoft.com/office/drawing/2014/main" id="{1077FC00-16AE-9BCF-234A-25B4D4221756}"/>
              </a:ext>
            </a:extLst>
          </p:cNvPr>
          <p:cNvSpPr/>
          <p:nvPr/>
        </p:nvSpPr>
        <p:spPr>
          <a:xfrm>
            <a:off x="4259324" y="2052828"/>
            <a:ext cx="1818748" cy="148105"/>
          </a:xfrm>
          <a:prstGeom prst="rect">
            <a:avLst/>
          </a:prstGeom>
          <a:noFill/>
          <a:ln w="19050" cap="flat">
            <a:solidFill>
              <a:srgbClr val="FF0000"/>
            </a:solidFill>
          </a:ln>
          <a:effectLst>
            <a:glow rad="63500">
              <a:srgbClr val="FF0000">
                <a:alpha val="37963"/>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200">
              <a:solidFill>
                <a:schemeClr val="tx1"/>
              </a:solidFill>
            </a:endParaRPr>
          </a:p>
        </p:txBody>
      </p:sp>
      <p:sp>
        <p:nvSpPr>
          <p:cNvPr id="11" name="Rectangle 10">
            <a:extLst>
              <a:ext uri="{FF2B5EF4-FFF2-40B4-BE49-F238E27FC236}">
                <a16:creationId xmlns:a16="http://schemas.microsoft.com/office/drawing/2014/main" id="{E5B620EA-94FB-3E90-BCF0-08AD163156C0}"/>
              </a:ext>
            </a:extLst>
          </p:cNvPr>
          <p:cNvSpPr/>
          <p:nvPr/>
        </p:nvSpPr>
        <p:spPr>
          <a:xfrm>
            <a:off x="4266049" y="2670461"/>
            <a:ext cx="1818748" cy="148105"/>
          </a:xfrm>
          <a:prstGeom prst="rect">
            <a:avLst/>
          </a:prstGeom>
          <a:noFill/>
          <a:ln w="19050" cap="flat">
            <a:solidFill>
              <a:srgbClr val="FF0000"/>
            </a:solidFill>
          </a:ln>
          <a:effectLst>
            <a:glow rad="63500">
              <a:srgbClr val="FF0000">
                <a:alpha val="37963"/>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200">
              <a:solidFill>
                <a:schemeClr val="tx1"/>
              </a:solidFill>
            </a:endParaRPr>
          </a:p>
        </p:txBody>
      </p:sp>
      <p:sp>
        <p:nvSpPr>
          <p:cNvPr id="16" name="Rectangle 15">
            <a:extLst>
              <a:ext uri="{FF2B5EF4-FFF2-40B4-BE49-F238E27FC236}">
                <a16:creationId xmlns:a16="http://schemas.microsoft.com/office/drawing/2014/main" id="{CC4E8E43-A576-357C-D4AF-BB00D1123786}"/>
              </a:ext>
            </a:extLst>
          </p:cNvPr>
          <p:cNvSpPr/>
          <p:nvPr/>
        </p:nvSpPr>
        <p:spPr>
          <a:xfrm>
            <a:off x="4266049" y="3327156"/>
            <a:ext cx="1818748" cy="148105"/>
          </a:xfrm>
          <a:prstGeom prst="rect">
            <a:avLst/>
          </a:prstGeom>
          <a:noFill/>
          <a:ln w="19050" cap="flat">
            <a:solidFill>
              <a:srgbClr val="FF0000"/>
            </a:solidFill>
          </a:ln>
          <a:effectLst>
            <a:glow rad="63500">
              <a:srgbClr val="FF0000">
                <a:alpha val="37963"/>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200">
              <a:solidFill>
                <a:schemeClr val="tx1"/>
              </a:solidFill>
            </a:endParaRPr>
          </a:p>
        </p:txBody>
      </p:sp>
      <p:sp>
        <p:nvSpPr>
          <p:cNvPr id="17" name="Rectangle 16">
            <a:extLst>
              <a:ext uri="{FF2B5EF4-FFF2-40B4-BE49-F238E27FC236}">
                <a16:creationId xmlns:a16="http://schemas.microsoft.com/office/drawing/2014/main" id="{957EF6D6-A857-7D0F-1680-2FF121E0D4F5}"/>
              </a:ext>
            </a:extLst>
          </p:cNvPr>
          <p:cNvSpPr/>
          <p:nvPr/>
        </p:nvSpPr>
        <p:spPr>
          <a:xfrm>
            <a:off x="-29308" y="5055197"/>
            <a:ext cx="9202616" cy="1000101"/>
          </a:xfrm>
          <a:prstGeom prst="rect">
            <a:avLst/>
          </a:prstGeom>
          <a:solidFill>
            <a:srgbClr val="E3F0D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0" bIns="108000" rtlCol="0" anchor="ctr"/>
          <a:lstStyle/>
          <a:p>
            <a:pPr algn="ctr">
              <a:lnSpc>
                <a:spcPct val="150000"/>
              </a:lnSpc>
            </a:pPr>
            <a:r>
              <a:rPr lang="en-US" sz="2200" dirty="0">
                <a:solidFill>
                  <a:schemeClr val="tx1"/>
                </a:solidFill>
                <a:latin typeface="Corbel" panose="020B0503020204020204" pitchFamily="34" charset="0"/>
                <a:ea typeface="Tahoma" panose="020B0604030504040204" pitchFamily="34" charset="0"/>
                <a:cs typeface="Tahoma" panose="020B0604030504040204" pitchFamily="34" charset="0"/>
              </a:rPr>
              <a:t>Move tables perform poorly, pointing out to the need for </a:t>
            </a:r>
          </a:p>
          <a:p>
            <a:pPr algn="ctr">
              <a:lnSpc>
                <a:spcPct val="150000"/>
              </a:lnSpc>
            </a:pPr>
            <a:r>
              <a:rPr lang="en-US" sz="2200" b="1" dirty="0">
                <a:solidFill>
                  <a:schemeClr val="tx1"/>
                </a:solidFill>
                <a:latin typeface="Corbel" panose="020B0503020204020204" pitchFamily="34" charset="0"/>
                <a:ea typeface="Tahoma" panose="020B0604030504040204" pitchFamily="34" charset="0"/>
                <a:cs typeface="Tahoma" panose="020B0604030504040204" pitchFamily="34" charset="0"/>
              </a:rPr>
              <a:t>more intelligent use of intermediate </a:t>
            </a:r>
            <a:r>
              <a:rPr lang="en-US" sz="2200" b="1" dirty="0" err="1">
                <a:solidFill>
                  <a:schemeClr val="tx1"/>
                </a:solidFill>
                <a:latin typeface="Corbel" panose="020B0503020204020204" pitchFamily="34" charset="0"/>
                <a:ea typeface="Tahoma" panose="020B0604030504040204" pitchFamily="34" charset="0"/>
                <a:cs typeface="Tahoma" panose="020B0604030504040204" pitchFamily="34" charset="0"/>
              </a:rPr>
              <a:t>basecalling</a:t>
            </a:r>
            <a:r>
              <a:rPr lang="en-US" sz="2200" b="1" dirty="0">
                <a:solidFill>
                  <a:schemeClr val="tx1"/>
                </a:solidFill>
                <a:latin typeface="Corbel" panose="020B0503020204020204" pitchFamily="34" charset="0"/>
                <a:ea typeface="Tahoma" panose="020B0604030504040204" pitchFamily="34" charset="0"/>
                <a:cs typeface="Tahoma" panose="020B0604030504040204" pitchFamily="34" charset="0"/>
              </a:rPr>
              <a:t> output</a:t>
            </a:r>
            <a:endParaRPr lang="en-GB" sz="2200" b="1" dirty="0">
              <a:solidFill>
                <a:schemeClr val="tx1"/>
              </a:solidFill>
              <a:latin typeface="Corbel" panose="020B0503020204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7055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6" grpId="0" animBg="1"/>
      <p:bldP spid="10" grpId="0" animBg="1"/>
      <p:bldP spid="11" grpId="0" animBg="1"/>
      <p:bldP spid="16"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B84D5-7A0D-C7CF-7E65-4FC6A2813F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AE22D6-09A3-EEC0-16ED-A321D4C2522F}"/>
              </a:ext>
            </a:extLst>
          </p:cNvPr>
          <p:cNvSpPr>
            <a:spLocks noGrp="1"/>
          </p:cNvSpPr>
          <p:nvPr>
            <p:ph type="title"/>
          </p:nvPr>
        </p:nvSpPr>
        <p:spPr/>
        <p:txBody>
          <a:bodyPr/>
          <a:lstStyle/>
          <a:p>
            <a:r>
              <a:rPr lang="en-US" dirty="0"/>
              <a:t>Matching Encoded Representations</a:t>
            </a:r>
          </a:p>
        </p:txBody>
      </p:sp>
      <p:sp>
        <p:nvSpPr>
          <p:cNvPr id="53" name="Oval 52">
            <a:extLst>
              <a:ext uri="{FF2B5EF4-FFF2-40B4-BE49-F238E27FC236}">
                <a16:creationId xmlns:a16="http://schemas.microsoft.com/office/drawing/2014/main" id="{7B474D82-FB7A-A7AC-1CE6-A3A6246EE887}"/>
              </a:ext>
            </a:extLst>
          </p:cNvPr>
          <p:cNvSpPr/>
          <p:nvPr/>
        </p:nvSpPr>
        <p:spPr>
          <a:xfrm>
            <a:off x="2439907" y="2330282"/>
            <a:ext cx="228600" cy="222979"/>
          </a:xfrm>
          <a:prstGeom prst="ellipse">
            <a:avLst/>
          </a:prstGeom>
          <a:solidFill>
            <a:srgbClr val="000000"/>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FFFFFF"/>
              </a:solidFill>
              <a:effectLst/>
              <a:uFillTx/>
              <a:latin typeface="Arial"/>
            </a:endParaRPr>
          </a:p>
        </p:txBody>
      </p:sp>
      <p:sp>
        <p:nvSpPr>
          <p:cNvPr id="54" name="TextBox 53">
            <a:extLst>
              <a:ext uri="{FF2B5EF4-FFF2-40B4-BE49-F238E27FC236}">
                <a16:creationId xmlns:a16="http://schemas.microsoft.com/office/drawing/2014/main" id="{0D6D594C-E830-F54C-6591-2D0C39E62204}"/>
              </a:ext>
            </a:extLst>
          </p:cNvPr>
          <p:cNvSpPr txBox="1"/>
          <p:nvPr/>
        </p:nvSpPr>
        <p:spPr>
          <a:xfrm>
            <a:off x="2455207" y="2303732"/>
            <a:ext cx="114480" cy="232200"/>
          </a:xfrm>
          <a:prstGeom prst="rect">
            <a:avLst/>
          </a:prstGeom>
          <a:noFill/>
          <a:ln w="0">
            <a:noFill/>
          </a:ln>
        </p:spPr>
        <p:txBody>
          <a:bodyPr lIns="90000" tIns="45000" rIns="90000" bIns="45000" anchor="t">
            <a:spAutoFit/>
          </a:bodyPr>
          <a:lstStyle/>
          <a:p>
            <a:r>
              <a:rPr lang="en-US" sz="1000" b="0" u="none" strike="noStrike" dirty="0">
                <a:solidFill>
                  <a:srgbClr val="FFFFFF"/>
                </a:solidFill>
                <a:effectLst/>
                <a:uFillTx/>
                <a:latin typeface="Arial"/>
              </a:rPr>
              <a:t>1</a:t>
            </a:r>
            <a:endParaRPr lang="en-US" sz="1000" b="0" u="none" strike="noStrike" dirty="0">
              <a:solidFill>
                <a:srgbClr val="000000"/>
              </a:solidFill>
              <a:effectLst/>
              <a:uFillTx/>
              <a:latin typeface="Arial"/>
            </a:endParaRPr>
          </a:p>
        </p:txBody>
      </p:sp>
      <p:sp>
        <p:nvSpPr>
          <p:cNvPr id="55" name="TextBox 54">
            <a:extLst>
              <a:ext uri="{FF2B5EF4-FFF2-40B4-BE49-F238E27FC236}">
                <a16:creationId xmlns:a16="http://schemas.microsoft.com/office/drawing/2014/main" id="{205D344A-1B3A-6EDD-4894-F8B4A7966F79}"/>
              </a:ext>
            </a:extLst>
          </p:cNvPr>
          <p:cNvSpPr txBox="1"/>
          <p:nvPr/>
        </p:nvSpPr>
        <p:spPr>
          <a:xfrm>
            <a:off x="2586257" y="2134460"/>
            <a:ext cx="945720" cy="602280"/>
          </a:xfrm>
          <a:prstGeom prst="rect">
            <a:avLst/>
          </a:prstGeom>
          <a:noFill/>
          <a:ln w="0">
            <a:noFill/>
          </a:ln>
        </p:spPr>
        <p:txBody>
          <a:bodyPr lIns="90000" tIns="45000" rIns="90000" bIns="45000" anchor="t">
            <a:spAutoFit/>
          </a:bodyPr>
          <a:lstStyle/>
          <a:p>
            <a:pPr algn="r"/>
            <a:r>
              <a:rPr lang="en-US" sz="1200" b="1" u="none" strike="noStrike" dirty="0">
                <a:solidFill>
                  <a:srgbClr val="000000"/>
                </a:solidFill>
                <a:effectLst/>
                <a:uFillTx/>
                <a:latin typeface="Arial"/>
              </a:rPr>
              <a:t>Encoding reference genome</a:t>
            </a:r>
            <a:endParaRPr lang="en-US" sz="1200" b="0" u="none" strike="noStrike" dirty="0">
              <a:solidFill>
                <a:srgbClr val="000000"/>
              </a:solidFill>
              <a:effectLst/>
              <a:uFillTx/>
              <a:latin typeface="Arial"/>
            </a:endParaRPr>
          </a:p>
        </p:txBody>
      </p:sp>
      <p:sp>
        <p:nvSpPr>
          <p:cNvPr id="56" name="Freeform: Shape 55">
            <a:extLst>
              <a:ext uri="{FF2B5EF4-FFF2-40B4-BE49-F238E27FC236}">
                <a16:creationId xmlns:a16="http://schemas.microsoft.com/office/drawing/2014/main" id="{2FC9F1A2-0FE0-8874-E7B1-A1DE8D3BB217}"/>
              </a:ext>
            </a:extLst>
          </p:cNvPr>
          <p:cNvSpPr/>
          <p:nvPr/>
        </p:nvSpPr>
        <p:spPr>
          <a:xfrm rot="16200000">
            <a:off x="2109363" y="3164246"/>
            <a:ext cx="1704615" cy="951120"/>
          </a:xfrm>
          <a:custGeom>
            <a:avLst/>
            <a:gdLst>
              <a:gd name="textAreaLeft" fmla="*/ 237240 w 2286000"/>
              <a:gd name="textAreaRight" fmla="*/ 2048760 w 2286000"/>
              <a:gd name="textAreaTop" fmla="*/ 98640 h 951120"/>
              <a:gd name="textAreaBottom" fmla="*/ 852480 h 951120"/>
              <a:gd name="GluePoint1X" fmla="*/ 6 w 21600"/>
              <a:gd name="GluePoint1Y" fmla="*/ 10800 h 21600"/>
              <a:gd name="GluePoint2X" fmla="*/ 10800 w 21600"/>
              <a:gd name="GluePoint2Y" fmla="*/ 21600 h 21600"/>
              <a:gd name="GluePoint3X" fmla="*/ 5 w 21600"/>
              <a:gd name="GluePoint3Y" fmla="*/ 10800 h 21600"/>
              <a:gd name="GluePoint4X" fmla="*/ 10800 w 21600"/>
              <a:gd name="GluePoint4Y" fmla="*/ 0 h 21600"/>
            </a:gdLst>
            <a:ahLst/>
            <a:cxnLst>
              <a:cxn ang="0">
                <a:pos x="GluePoint1X" y="GluePoint1Y"/>
              </a:cxn>
              <a:cxn ang="0">
                <a:pos x="GluePoint2X" y="GluePoint2Y"/>
              </a:cxn>
              <a:cxn ang="0">
                <a:pos x="GluePoint3X" y="GluePoint3Y"/>
              </a:cxn>
              <a:cxn ang="0">
                <a:pos x="GluePoint4X" y="GluePoint4Y"/>
              </a:cxn>
            </a:cxnLst>
            <a:rect l="textAreaLeft" t="textAreaTop" r="textAreaRight" b="textAreaBottom"/>
            <a:pathLst>
              <a:path w="21600" h="21600">
                <a:moveTo>
                  <a:pt x="0" y="0"/>
                </a:moveTo>
                <a:lnTo>
                  <a:pt x="21600" y="0"/>
                </a:lnTo>
                <a:lnTo>
                  <a:pt x="20712" y="21600"/>
                </a:lnTo>
                <a:lnTo>
                  <a:pt x="888" y="21600"/>
                </a:lnTo>
                <a:close/>
              </a:path>
            </a:pathLst>
          </a:custGeom>
          <a:solidFill>
            <a:srgbClr val="DEE7E5"/>
          </a:solidFill>
          <a:ln w="18360">
            <a:solidFill>
              <a:srgbClr val="158466"/>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800" b="0" u="none" strike="noStrike">
              <a:solidFill>
                <a:srgbClr val="000000"/>
              </a:solidFill>
              <a:effectLst/>
              <a:uFillTx/>
              <a:latin typeface="Arial"/>
            </a:endParaRPr>
          </a:p>
        </p:txBody>
      </p:sp>
      <p:sp>
        <p:nvSpPr>
          <p:cNvPr id="57" name="Rectangle 56">
            <a:extLst>
              <a:ext uri="{FF2B5EF4-FFF2-40B4-BE49-F238E27FC236}">
                <a16:creationId xmlns:a16="http://schemas.microsoft.com/office/drawing/2014/main" id="{1CE54848-DE91-C9F1-F056-713246003AE5}"/>
              </a:ext>
            </a:extLst>
          </p:cNvPr>
          <p:cNvSpPr/>
          <p:nvPr/>
        </p:nvSpPr>
        <p:spPr>
          <a:xfrm>
            <a:off x="2539031" y="3057138"/>
            <a:ext cx="841320" cy="320947"/>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ONT</a:t>
            </a:r>
            <a:br>
              <a:rPr sz="1000"/>
            </a:br>
            <a:r>
              <a:rPr lang="en-US" sz="1000" b="0" u="none" strike="noStrike">
                <a:solidFill>
                  <a:srgbClr val="000000"/>
                </a:solidFill>
                <a:effectLst/>
                <a:uFillTx/>
                <a:latin typeface="Arial"/>
              </a:rPr>
              <a:t>pore model</a:t>
            </a:r>
          </a:p>
        </p:txBody>
      </p:sp>
      <p:sp>
        <p:nvSpPr>
          <p:cNvPr id="58" name="Rectangle 57">
            <a:extLst>
              <a:ext uri="{FF2B5EF4-FFF2-40B4-BE49-F238E27FC236}">
                <a16:creationId xmlns:a16="http://schemas.microsoft.com/office/drawing/2014/main" id="{6DF4D624-0F27-4928-4692-D1460540CAC2}"/>
              </a:ext>
            </a:extLst>
          </p:cNvPr>
          <p:cNvSpPr/>
          <p:nvPr/>
        </p:nvSpPr>
        <p:spPr>
          <a:xfrm>
            <a:off x="2539031" y="3538098"/>
            <a:ext cx="841320" cy="320947"/>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Uncalled4</a:t>
            </a:r>
            <a:br>
              <a:rPr sz="1000"/>
            </a:br>
            <a:r>
              <a:rPr lang="en-US" sz="1000" b="0" u="none" strike="noStrike">
                <a:solidFill>
                  <a:srgbClr val="000000"/>
                </a:solidFill>
                <a:effectLst/>
                <a:uFillTx/>
                <a:latin typeface="Arial"/>
              </a:rPr>
              <a:t>pore model</a:t>
            </a:r>
          </a:p>
        </p:txBody>
      </p:sp>
      <p:sp>
        <p:nvSpPr>
          <p:cNvPr id="59" name="Rectangle 58">
            <a:extLst>
              <a:ext uri="{FF2B5EF4-FFF2-40B4-BE49-F238E27FC236}">
                <a16:creationId xmlns:a16="http://schemas.microsoft.com/office/drawing/2014/main" id="{F08F6221-97E3-3F43-EB1A-28AD46989FFF}"/>
              </a:ext>
            </a:extLst>
          </p:cNvPr>
          <p:cNvSpPr/>
          <p:nvPr/>
        </p:nvSpPr>
        <p:spPr>
          <a:xfrm>
            <a:off x="2546231" y="4004658"/>
            <a:ext cx="841320" cy="320947"/>
          </a:xfrm>
          <a:prstGeom prst="rect">
            <a:avLst/>
          </a:prstGeom>
          <a:solidFill>
            <a:srgbClr val="FFE994"/>
          </a:solidFill>
          <a:ln w="18360" cap="rnd">
            <a:solidFill>
              <a:srgbClr val="808080"/>
            </a:solidFill>
            <a:prstDash val="dash"/>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Add-on</a:t>
            </a:r>
          </a:p>
        </p:txBody>
      </p:sp>
      <p:sp>
        <p:nvSpPr>
          <p:cNvPr id="60" name="Freeform: Shape 59">
            <a:extLst>
              <a:ext uri="{FF2B5EF4-FFF2-40B4-BE49-F238E27FC236}">
                <a16:creationId xmlns:a16="http://schemas.microsoft.com/office/drawing/2014/main" id="{83BE97C5-F987-29C6-B2EA-CC83B10FC749}"/>
              </a:ext>
            </a:extLst>
          </p:cNvPr>
          <p:cNvSpPr/>
          <p:nvPr/>
        </p:nvSpPr>
        <p:spPr>
          <a:xfrm rot="5400000">
            <a:off x="5022467" y="3165138"/>
            <a:ext cx="1706400" cy="951120"/>
          </a:xfrm>
          <a:custGeom>
            <a:avLst/>
            <a:gdLst>
              <a:gd name="textAreaLeft" fmla="*/ 237960 w 2286000"/>
              <a:gd name="textAreaRight" fmla="*/ 2048040 w 2286000"/>
              <a:gd name="textAreaTop" fmla="*/ 99000 h 951120"/>
              <a:gd name="textAreaBottom" fmla="*/ 852120 h 951120"/>
              <a:gd name="GluePoint1X" fmla="*/ 6 w 21600"/>
              <a:gd name="GluePoint1Y" fmla="*/ 10800 h 21600"/>
              <a:gd name="GluePoint2X" fmla="*/ 10800 w 21600"/>
              <a:gd name="GluePoint2Y" fmla="*/ 21600 h 21600"/>
              <a:gd name="GluePoint3X" fmla="*/ 5 w 21600"/>
              <a:gd name="GluePoint3Y" fmla="*/ 10800 h 21600"/>
              <a:gd name="GluePoint4X" fmla="*/ 10800 w 21600"/>
              <a:gd name="GluePoint4Y" fmla="*/ 0 h 21600"/>
            </a:gdLst>
            <a:ahLst/>
            <a:cxnLst>
              <a:cxn ang="0">
                <a:pos x="GluePoint1X" y="GluePoint1Y"/>
              </a:cxn>
              <a:cxn ang="0">
                <a:pos x="GluePoint2X" y="GluePoint2Y"/>
              </a:cxn>
              <a:cxn ang="0">
                <a:pos x="GluePoint3X" y="GluePoint3Y"/>
              </a:cxn>
              <a:cxn ang="0">
                <a:pos x="GluePoint4X" y="GluePoint4Y"/>
              </a:cxn>
            </a:cxnLst>
            <a:rect l="textAreaLeft" t="textAreaTop" r="textAreaRight" b="textAreaBottom"/>
            <a:pathLst>
              <a:path w="21600" h="21600">
                <a:moveTo>
                  <a:pt x="0" y="0"/>
                </a:moveTo>
                <a:lnTo>
                  <a:pt x="21600" y="0"/>
                </a:lnTo>
                <a:lnTo>
                  <a:pt x="20702" y="21600"/>
                </a:lnTo>
                <a:lnTo>
                  <a:pt x="898" y="21600"/>
                </a:lnTo>
                <a:close/>
              </a:path>
            </a:pathLst>
          </a:custGeom>
          <a:solidFill>
            <a:srgbClr val="FFD8CE"/>
          </a:solidFill>
          <a:ln w="18360">
            <a:solidFill>
              <a:srgbClr val="FF5429"/>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800" b="0" u="none" strike="noStrike">
              <a:solidFill>
                <a:srgbClr val="000000"/>
              </a:solidFill>
              <a:effectLst/>
              <a:uFillTx/>
              <a:latin typeface="Arial"/>
            </a:endParaRPr>
          </a:p>
        </p:txBody>
      </p:sp>
      <p:sp>
        <p:nvSpPr>
          <p:cNvPr id="61" name="Rectangle 60">
            <a:extLst>
              <a:ext uri="{FF2B5EF4-FFF2-40B4-BE49-F238E27FC236}">
                <a16:creationId xmlns:a16="http://schemas.microsoft.com/office/drawing/2014/main" id="{3F855B6B-F78E-DB08-99DC-2E30E26114EF}"/>
              </a:ext>
            </a:extLst>
          </p:cNvPr>
          <p:cNvSpPr/>
          <p:nvPr/>
        </p:nvSpPr>
        <p:spPr>
          <a:xfrm>
            <a:off x="5473007" y="3015536"/>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dirty="0">
                <a:solidFill>
                  <a:srgbClr val="000000"/>
                </a:solidFill>
                <a:effectLst/>
                <a:uFillTx/>
                <a:latin typeface="Arial"/>
              </a:rPr>
              <a:t>t-test</a:t>
            </a:r>
          </a:p>
        </p:txBody>
      </p:sp>
      <p:sp>
        <p:nvSpPr>
          <p:cNvPr id="62" name="Rectangle 61">
            <a:extLst>
              <a:ext uri="{FF2B5EF4-FFF2-40B4-BE49-F238E27FC236}">
                <a16:creationId xmlns:a16="http://schemas.microsoft.com/office/drawing/2014/main" id="{7EB8A5AC-CA4D-2825-FC30-5A2CA5B5C5D9}"/>
              </a:ext>
            </a:extLst>
          </p:cNvPr>
          <p:cNvSpPr/>
          <p:nvPr/>
        </p:nvSpPr>
        <p:spPr>
          <a:xfrm>
            <a:off x="5473007" y="3496496"/>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Move tables</a:t>
            </a:r>
          </a:p>
        </p:txBody>
      </p:sp>
      <p:sp>
        <p:nvSpPr>
          <p:cNvPr id="64" name="Rectangle 63">
            <a:extLst>
              <a:ext uri="{FF2B5EF4-FFF2-40B4-BE49-F238E27FC236}">
                <a16:creationId xmlns:a16="http://schemas.microsoft.com/office/drawing/2014/main" id="{290A3AB5-C763-667B-53CD-B2B999F46F54}"/>
              </a:ext>
            </a:extLst>
          </p:cNvPr>
          <p:cNvSpPr/>
          <p:nvPr/>
        </p:nvSpPr>
        <p:spPr>
          <a:xfrm>
            <a:off x="3477947" y="2855696"/>
            <a:ext cx="1874520" cy="1562400"/>
          </a:xfrm>
          <a:prstGeom prst="rect">
            <a:avLst/>
          </a:prstGeom>
          <a:solidFill>
            <a:srgbClr val="DEE6EF"/>
          </a:solidFill>
          <a:ln w="18360">
            <a:solidFill>
              <a:srgbClr val="2A6099"/>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800" b="0" u="none" strike="noStrike">
              <a:solidFill>
                <a:srgbClr val="000000"/>
              </a:solidFill>
              <a:effectLst/>
              <a:uFillTx/>
              <a:latin typeface="Arial"/>
            </a:endParaRPr>
          </a:p>
        </p:txBody>
      </p:sp>
      <p:sp>
        <p:nvSpPr>
          <p:cNvPr id="65" name="Rectangle 64">
            <a:extLst>
              <a:ext uri="{FF2B5EF4-FFF2-40B4-BE49-F238E27FC236}">
                <a16:creationId xmlns:a16="http://schemas.microsoft.com/office/drawing/2014/main" id="{F86915D3-96E8-C293-582C-D664754D73AF}"/>
              </a:ext>
            </a:extLst>
          </p:cNvPr>
          <p:cNvSpPr/>
          <p:nvPr/>
        </p:nvSpPr>
        <p:spPr>
          <a:xfrm>
            <a:off x="3533027" y="3027416"/>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Hash-based</a:t>
            </a:r>
          </a:p>
        </p:txBody>
      </p:sp>
      <p:sp>
        <p:nvSpPr>
          <p:cNvPr id="66" name="Rectangle 65">
            <a:extLst>
              <a:ext uri="{FF2B5EF4-FFF2-40B4-BE49-F238E27FC236}">
                <a16:creationId xmlns:a16="http://schemas.microsoft.com/office/drawing/2014/main" id="{90ECAE51-C94B-FC15-61A6-A920884C98E0}"/>
              </a:ext>
            </a:extLst>
          </p:cNvPr>
          <p:cNvSpPr/>
          <p:nvPr/>
        </p:nvSpPr>
        <p:spPr>
          <a:xfrm>
            <a:off x="4438427" y="3027416"/>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FM-index</a:t>
            </a:r>
          </a:p>
        </p:txBody>
      </p:sp>
      <p:sp>
        <p:nvSpPr>
          <p:cNvPr id="67" name="Rectangle 66">
            <a:extLst>
              <a:ext uri="{FF2B5EF4-FFF2-40B4-BE49-F238E27FC236}">
                <a16:creationId xmlns:a16="http://schemas.microsoft.com/office/drawing/2014/main" id="{2CBC998D-A723-A718-5953-7BA6717DA05C}"/>
              </a:ext>
            </a:extLst>
          </p:cNvPr>
          <p:cNvSpPr/>
          <p:nvPr/>
        </p:nvSpPr>
        <p:spPr>
          <a:xfrm>
            <a:off x="3533027" y="3495416"/>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Vector</a:t>
            </a:r>
            <a:br>
              <a:rPr sz="1000"/>
            </a:br>
            <a:r>
              <a:rPr lang="en-US" sz="1000" b="0" u="none" strike="noStrike">
                <a:solidFill>
                  <a:srgbClr val="000000"/>
                </a:solidFill>
                <a:effectLst/>
                <a:uFillTx/>
                <a:latin typeface="Arial"/>
              </a:rPr>
              <a:t>distance</a:t>
            </a:r>
          </a:p>
        </p:txBody>
      </p:sp>
      <p:sp>
        <p:nvSpPr>
          <p:cNvPr id="68" name="Rectangle 67">
            <a:extLst>
              <a:ext uri="{FF2B5EF4-FFF2-40B4-BE49-F238E27FC236}">
                <a16:creationId xmlns:a16="http://schemas.microsoft.com/office/drawing/2014/main" id="{08ECA557-47F9-97AB-AC4E-80EE004E54EE}"/>
              </a:ext>
            </a:extLst>
          </p:cNvPr>
          <p:cNvSpPr/>
          <p:nvPr/>
        </p:nvSpPr>
        <p:spPr>
          <a:xfrm>
            <a:off x="4438427" y="3495416"/>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R-index</a:t>
            </a:r>
          </a:p>
        </p:txBody>
      </p:sp>
      <p:sp>
        <p:nvSpPr>
          <p:cNvPr id="69" name="Rectangle 68">
            <a:extLst>
              <a:ext uri="{FF2B5EF4-FFF2-40B4-BE49-F238E27FC236}">
                <a16:creationId xmlns:a16="http://schemas.microsoft.com/office/drawing/2014/main" id="{172FFAC9-CA05-61A3-A437-0B117EC50024}"/>
              </a:ext>
            </a:extLst>
          </p:cNvPr>
          <p:cNvSpPr/>
          <p:nvPr/>
        </p:nvSpPr>
        <p:spPr>
          <a:xfrm>
            <a:off x="3533027" y="3970976"/>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DTW</a:t>
            </a:r>
          </a:p>
        </p:txBody>
      </p:sp>
      <p:sp>
        <p:nvSpPr>
          <p:cNvPr id="70" name="Rectangle 69">
            <a:extLst>
              <a:ext uri="{FF2B5EF4-FFF2-40B4-BE49-F238E27FC236}">
                <a16:creationId xmlns:a16="http://schemas.microsoft.com/office/drawing/2014/main" id="{BC218B1E-87AC-A44D-F3CB-83AD6FE0A6B2}"/>
              </a:ext>
            </a:extLst>
          </p:cNvPr>
          <p:cNvSpPr/>
          <p:nvPr/>
        </p:nvSpPr>
        <p:spPr>
          <a:xfrm>
            <a:off x="4439147" y="3975296"/>
            <a:ext cx="841320" cy="329040"/>
          </a:xfrm>
          <a:prstGeom prst="rect">
            <a:avLst/>
          </a:prstGeom>
          <a:solidFill>
            <a:srgbClr val="FFE994"/>
          </a:solidFill>
          <a:ln w="18360" cap="rnd">
            <a:solidFill>
              <a:srgbClr val="808080"/>
            </a:solidFill>
            <a:prstDash val="dash"/>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Add-on</a:t>
            </a:r>
          </a:p>
        </p:txBody>
      </p:sp>
      <p:sp>
        <p:nvSpPr>
          <p:cNvPr id="71" name="TextBox 70">
            <a:extLst>
              <a:ext uri="{FF2B5EF4-FFF2-40B4-BE49-F238E27FC236}">
                <a16:creationId xmlns:a16="http://schemas.microsoft.com/office/drawing/2014/main" id="{C939E239-A064-9DDE-236F-101A5A0F2D74}"/>
              </a:ext>
            </a:extLst>
          </p:cNvPr>
          <p:cNvSpPr txBox="1"/>
          <p:nvPr/>
        </p:nvSpPr>
        <p:spPr>
          <a:xfrm>
            <a:off x="5592712" y="2170240"/>
            <a:ext cx="986040" cy="602280"/>
          </a:xfrm>
          <a:prstGeom prst="rect">
            <a:avLst/>
          </a:prstGeom>
          <a:noFill/>
          <a:ln w="0">
            <a:noFill/>
          </a:ln>
        </p:spPr>
        <p:txBody>
          <a:bodyPr lIns="90000" tIns="45000" rIns="90000" bIns="45000" anchor="t">
            <a:spAutoFit/>
          </a:bodyPr>
          <a:lstStyle/>
          <a:p>
            <a:r>
              <a:rPr lang="en-US" sz="1200" b="1" u="none" strike="noStrike" dirty="0">
                <a:solidFill>
                  <a:srgbClr val="000000"/>
                </a:solidFill>
                <a:effectLst/>
                <a:uFillTx/>
                <a:latin typeface="Arial"/>
              </a:rPr>
              <a:t>Encoding raw signal</a:t>
            </a:r>
            <a:endParaRPr lang="en-US" sz="1200" b="0" u="none" strike="noStrike" dirty="0">
              <a:solidFill>
                <a:srgbClr val="000000"/>
              </a:solidFill>
              <a:effectLst/>
              <a:uFillTx/>
              <a:latin typeface="Arial"/>
            </a:endParaRPr>
          </a:p>
        </p:txBody>
      </p:sp>
      <p:sp>
        <p:nvSpPr>
          <p:cNvPr id="72" name="Oval 71">
            <a:extLst>
              <a:ext uri="{FF2B5EF4-FFF2-40B4-BE49-F238E27FC236}">
                <a16:creationId xmlns:a16="http://schemas.microsoft.com/office/drawing/2014/main" id="{F49AD787-B2F5-2FC2-A308-14066DF4C60F}"/>
              </a:ext>
            </a:extLst>
          </p:cNvPr>
          <p:cNvSpPr/>
          <p:nvPr/>
        </p:nvSpPr>
        <p:spPr>
          <a:xfrm>
            <a:off x="5400107" y="2275356"/>
            <a:ext cx="228600" cy="222979"/>
          </a:xfrm>
          <a:prstGeom prst="ellipse">
            <a:avLst/>
          </a:prstGeom>
          <a:solidFill>
            <a:srgbClr val="000000"/>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FFFFFF"/>
              </a:solidFill>
              <a:effectLst/>
              <a:uFillTx/>
              <a:latin typeface="Arial"/>
            </a:endParaRPr>
          </a:p>
        </p:txBody>
      </p:sp>
      <p:sp>
        <p:nvSpPr>
          <p:cNvPr id="73" name="TextBox 72">
            <a:extLst>
              <a:ext uri="{FF2B5EF4-FFF2-40B4-BE49-F238E27FC236}">
                <a16:creationId xmlns:a16="http://schemas.microsoft.com/office/drawing/2014/main" id="{B862E03D-77C4-7027-02F5-5F46E461D1E6}"/>
              </a:ext>
            </a:extLst>
          </p:cNvPr>
          <p:cNvSpPr txBox="1"/>
          <p:nvPr/>
        </p:nvSpPr>
        <p:spPr>
          <a:xfrm>
            <a:off x="5422967" y="2255994"/>
            <a:ext cx="114480" cy="244767"/>
          </a:xfrm>
          <a:prstGeom prst="rect">
            <a:avLst/>
          </a:prstGeom>
          <a:noFill/>
          <a:ln w="0">
            <a:noFill/>
          </a:ln>
        </p:spPr>
        <p:txBody>
          <a:bodyPr lIns="90000" tIns="45000" rIns="90000" bIns="45000" anchor="t">
            <a:spAutoFit/>
          </a:bodyPr>
          <a:lstStyle/>
          <a:p>
            <a:r>
              <a:rPr lang="en-US" sz="1000" b="0" u="none" strike="noStrike" dirty="0">
                <a:solidFill>
                  <a:srgbClr val="FFFFFF"/>
                </a:solidFill>
                <a:effectLst/>
                <a:uFillTx/>
                <a:latin typeface="Arial"/>
              </a:rPr>
              <a:t>2</a:t>
            </a:r>
            <a:endParaRPr lang="en-US" sz="1000" b="0" u="none" strike="noStrike" dirty="0">
              <a:solidFill>
                <a:srgbClr val="000000"/>
              </a:solidFill>
              <a:effectLst/>
              <a:uFillTx/>
              <a:latin typeface="Arial"/>
            </a:endParaRPr>
          </a:p>
        </p:txBody>
      </p:sp>
      <p:sp>
        <p:nvSpPr>
          <p:cNvPr id="74" name="TextBox 73">
            <a:extLst>
              <a:ext uri="{FF2B5EF4-FFF2-40B4-BE49-F238E27FC236}">
                <a16:creationId xmlns:a16="http://schemas.microsoft.com/office/drawing/2014/main" id="{EB0E7404-1742-0B4B-D96B-BDE44FA67309}"/>
              </a:ext>
            </a:extLst>
          </p:cNvPr>
          <p:cNvSpPr txBox="1"/>
          <p:nvPr/>
        </p:nvSpPr>
        <p:spPr>
          <a:xfrm>
            <a:off x="3742927" y="2119613"/>
            <a:ext cx="1339920" cy="602280"/>
          </a:xfrm>
          <a:prstGeom prst="rect">
            <a:avLst/>
          </a:prstGeom>
          <a:noFill/>
          <a:ln w="0">
            <a:noFill/>
          </a:ln>
        </p:spPr>
        <p:txBody>
          <a:bodyPr lIns="90000" tIns="45000" rIns="90000" bIns="45000" anchor="t">
            <a:spAutoFit/>
          </a:bodyPr>
          <a:lstStyle/>
          <a:p>
            <a:pPr algn="ctr"/>
            <a:r>
              <a:rPr lang="en-US" sz="1200" b="1" u="none" strike="noStrike" dirty="0">
                <a:solidFill>
                  <a:srgbClr val="000000"/>
                </a:solidFill>
                <a:effectLst/>
                <a:uFillTx/>
                <a:latin typeface="Arial"/>
              </a:rPr>
              <a:t>Matching encoded representations</a:t>
            </a:r>
            <a:endParaRPr lang="en-US" sz="1200" b="0" u="none" strike="noStrike" dirty="0">
              <a:solidFill>
                <a:srgbClr val="000000"/>
              </a:solidFill>
              <a:effectLst/>
              <a:uFillTx/>
              <a:latin typeface="Arial"/>
            </a:endParaRPr>
          </a:p>
        </p:txBody>
      </p:sp>
      <p:sp>
        <p:nvSpPr>
          <p:cNvPr id="75" name="Oval 74">
            <a:extLst>
              <a:ext uri="{FF2B5EF4-FFF2-40B4-BE49-F238E27FC236}">
                <a16:creationId xmlns:a16="http://schemas.microsoft.com/office/drawing/2014/main" id="{E64A11BC-055E-CF4A-D746-B481FA8B405F}"/>
              </a:ext>
            </a:extLst>
          </p:cNvPr>
          <p:cNvSpPr/>
          <p:nvPr/>
        </p:nvSpPr>
        <p:spPr>
          <a:xfrm>
            <a:off x="3670387" y="2302067"/>
            <a:ext cx="228600" cy="222979"/>
          </a:xfrm>
          <a:prstGeom prst="ellipse">
            <a:avLst/>
          </a:prstGeom>
          <a:solidFill>
            <a:srgbClr val="000000"/>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FFFFFF"/>
              </a:solidFill>
              <a:effectLst/>
              <a:uFillTx/>
              <a:latin typeface="Arial"/>
            </a:endParaRPr>
          </a:p>
        </p:txBody>
      </p:sp>
      <p:sp>
        <p:nvSpPr>
          <p:cNvPr id="76" name="TextBox 75">
            <a:extLst>
              <a:ext uri="{FF2B5EF4-FFF2-40B4-BE49-F238E27FC236}">
                <a16:creationId xmlns:a16="http://schemas.microsoft.com/office/drawing/2014/main" id="{F8DBCCBC-633F-BF93-4E05-32B61732F485}"/>
              </a:ext>
            </a:extLst>
          </p:cNvPr>
          <p:cNvSpPr txBox="1"/>
          <p:nvPr/>
        </p:nvSpPr>
        <p:spPr>
          <a:xfrm>
            <a:off x="3685687" y="2275517"/>
            <a:ext cx="114480" cy="244767"/>
          </a:xfrm>
          <a:prstGeom prst="rect">
            <a:avLst/>
          </a:prstGeom>
          <a:noFill/>
          <a:ln w="0">
            <a:noFill/>
          </a:ln>
        </p:spPr>
        <p:txBody>
          <a:bodyPr lIns="90000" tIns="45000" rIns="90000" bIns="45000" anchor="t">
            <a:spAutoFit/>
          </a:bodyPr>
          <a:lstStyle/>
          <a:p>
            <a:r>
              <a:rPr lang="en-US" sz="1000" dirty="0">
                <a:solidFill>
                  <a:srgbClr val="FFFFFF"/>
                </a:solidFill>
                <a:latin typeface="Arial"/>
              </a:rPr>
              <a:t>3</a:t>
            </a:r>
            <a:endParaRPr lang="en-US" sz="1000" b="0" u="none" strike="noStrike" dirty="0">
              <a:solidFill>
                <a:srgbClr val="000000"/>
              </a:solidFill>
              <a:effectLst/>
              <a:uFillTx/>
              <a:latin typeface="Arial"/>
            </a:endParaRPr>
          </a:p>
        </p:txBody>
      </p:sp>
      <p:sp>
        <p:nvSpPr>
          <p:cNvPr id="77" name="Rectangle 76">
            <a:extLst>
              <a:ext uri="{FF2B5EF4-FFF2-40B4-BE49-F238E27FC236}">
                <a16:creationId xmlns:a16="http://schemas.microsoft.com/office/drawing/2014/main" id="{2F153FEB-17B3-1704-4597-594A2ED57307}"/>
              </a:ext>
            </a:extLst>
          </p:cNvPr>
          <p:cNvSpPr/>
          <p:nvPr/>
        </p:nvSpPr>
        <p:spPr>
          <a:xfrm>
            <a:off x="1993697" y="2153781"/>
            <a:ext cx="1466610" cy="2381589"/>
          </a:xfrm>
          <a:prstGeom prst="rect">
            <a:avLst/>
          </a:prstGeom>
          <a:solidFill>
            <a:srgbClr val="FFFFFF">
              <a:alpha val="913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4" name="Rectangle 3">
            <a:extLst>
              <a:ext uri="{FF2B5EF4-FFF2-40B4-BE49-F238E27FC236}">
                <a16:creationId xmlns:a16="http://schemas.microsoft.com/office/drawing/2014/main" id="{3B55EF15-5984-1D79-38C1-AA55F226E50A}"/>
              </a:ext>
            </a:extLst>
          </p:cNvPr>
          <p:cNvSpPr/>
          <p:nvPr/>
        </p:nvSpPr>
        <p:spPr>
          <a:xfrm>
            <a:off x="5480207" y="3977456"/>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dirty="0" err="1">
                <a:solidFill>
                  <a:srgbClr val="000000"/>
                </a:solidFill>
                <a:effectLst/>
                <a:uFillTx/>
                <a:latin typeface="Arial"/>
              </a:rPr>
              <a:t>Campolina</a:t>
            </a:r>
            <a:endParaRPr lang="en-US" sz="1000" b="0" u="none" strike="noStrike" dirty="0">
              <a:solidFill>
                <a:srgbClr val="000000"/>
              </a:solidFill>
              <a:effectLst/>
              <a:uFillTx/>
              <a:latin typeface="Arial"/>
            </a:endParaRPr>
          </a:p>
        </p:txBody>
      </p:sp>
      <p:sp>
        <p:nvSpPr>
          <p:cNvPr id="3" name="Rectangle 2">
            <a:extLst>
              <a:ext uri="{FF2B5EF4-FFF2-40B4-BE49-F238E27FC236}">
                <a16:creationId xmlns:a16="http://schemas.microsoft.com/office/drawing/2014/main" id="{B1543CEC-CEE4-7E7F-BE01-E54ECB1D64AA}"/>
              </a:ext>
            </a:extLst>
          </p:cNvPr>
          <p:cNvSpPr/>
          <p:nvPr/>
        </p:nvSpPr>
        <p:spPr>
          <a:xfrm>
            <a:off x="5367767" y="2165661"/>
            <a:ext cx="1466610" cy="2381589"/>
          </a:xfrm>
          <a:prstGeom prst="rect">
            <a:avLst/>
          </a:prstGeom>
          <a:solidFill>
            <a:srgbClr val="FFFFFF">
              <a:alpha val="913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5" name="Flowchart: Magnetic Disk 4">
            <a:extLst>
              <a:ext uri="{FF2B5EF4-FFF2-40B4-BE49-F238E27FC236}">
                <a16:creationId xmlns:a16="http://schemas.microsoft.com/office/drawing/2014/main" id="{8E2CE8FB-3001-F45D-5C54-63088C0B624E}"/>
              </a:ext>
            </a:extLst>
          </p:cNvPr>
          <p:cNvSpPr/>
          <p:nvPr/>
        </p:nvSpPr>
        <p:spPr>
          <a:xfrm>
            <a:off x="1018790" y="3553733"/>
            <a:ext cx="800280" cy="457200"/>
          </a:xfrm>
          <a:prstGeom prst="flowChartMagneticDisk">
            <a:avLst/>
          </a:prstGeom>
          <a:solidFill>
            <a:srgbClr val="FFFFFF"/>
          </a:solidFill>
          <a:ln w="18360">
            <a:solidFill>
              <a:srgbClr val="00000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400" b="0" u="none" strike="noStrike">
              <a:solidFill>
                <a:srgbClr val="000000"/>
              </a:solidFill>
              <a:effectLst/>
              <a:uFillTx/>
              <a:latin typeface="Arial"/>
            </a:endParaRPr>
          </a:p>
        </p:txBody>
      </p:sp>
      <p:sp>
        <p:nvSpPr>
          <p:cNvPr id="6" name="Flowchart: Magnetic Disk 5">
            <a:extLst>
              <a:ext uri="{FF2B5EF4-FFF2-40B4-BE49-F238E27FC236}">
                <a16:creationId xmlns:a16="http://schemas.microsoft.com/office/drawing/2014/main" id="{C58DC77F-7171-E770-F98C-C75B0CF3A1C8}"/>
              </a:ext>
            </a:extLst>
          </p:cNvPr>
          <p:cNvSpPr/>
          <p:nvPr/>
        </p:nvSpPr>
        <p:spPr>
          <a:xfrm>
            <a:off x="1018790" y="3239093"/>
            <a:ext cx="800280" cy="457200"/>
          </a:xfrm>
          <a:prstGeom prst="flowChartMagneticDisk">
            <a:avLst/>
          </a:prstGeom>
          <a:solidFill>
            <a:srgbClr val="FFFFFF"/>
          </a:solidFill>
          <a:ln w="18360">
            <a:solidFill>
              <a:srgbClr val="00000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400" b="0" u="none" strike="noStrike">
              <a:solidFill>
                <a:srgbClr val="000000"/>
              </a:solidFill>
              <a:effectLst/>
              <a:uFillTx/>
              <a:latin typeface="Arial"/>
            </a:endParaRPr>
          </a:p>
        </p:txBody>
      </p:sp>
      <p:sp>
        <p:nvSpPr>
          <p:cNvPr id="7" name="Flowchart: Magnetic Disk 6">
            <a:extLst>
              <a:ext uri="{FF2B5EF4-FFF2-40B4-BE49-F238E27FC236}">
                <a16:creationId xmlns:a16="http://schemas.microsoft.com/office/drawing/2014/main" id="{534415D1-8227-2C6C-595D-69FAD6C94333}"/>
              </a:ext>
            </a:extLst>
          </p:cNvPr>
          <p:cNvSpPr/>
          <p:nvPr/>
        </p:nvSpPr>
        <p:spPr>
          <a:xfrm>
            <a:off x="1018790" y="2922653"/>
            <a:ext cx="800280" cy="457200"/>
          </a:xfrm>
          <a:prstGeom prst="flowChartMagneticDisk">
            <a:avLst/>
          </a:prstGeom>
          <a:solidFill>
            <a:srgbClr val="FFFFFF"/>
          </a:solidFill>
          <a:ln w="18360">
            <a:solidFill>
              <a:srgbClr val="00000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400" b="0" u="none" strike="noStrike">
              <a:solidFill>
                <a:srgbClr val="000000"/>
              </a:solidFill>
              <a:effectLst/>
              <a:uFillTx/>
              <a:latin typeface="Arial"/>
            </a:endParaRPr>
          </a:p>
        </p:txBody>
      </p:sp>
      <p:sp>
        <p:nvSpPr>
          <p:cNvPr id="8" name="Flowchart: Magnetic Disk 7">
            <a:extLst>
              <a:ext uri="{FF2B5EF4-FFF2-40B4-BE49-F238E27FC236}">
                <a16:creationId xmlns:a16="http://schemas.microsoft.com/office/drawing/2014/main" id="{79257540-5F53-AAE1-1B2E-3B3341145322}"/>
              </a:ext>
            </a:extLst>
          </p:cNvPr>
          <p:cNvSpPr/>
          <p:nvPr/>
        </p:nvSpPr>
        <p:spPr>
          <a:xfrm>
            <a:off x="1018430" y="2604413"/>
            <a:ext cx="800280" cy="457200"/>
          </a:xfrm>
          <a:prstGeom prst="flowChartMagneticDisk">
            <a:avLst/>
          </a:prstGeom>
          <a:solidFill>
            <a:srgbClr val="FFFFFF"/>
          </a:solidFill>
          <a:ln w="18360">
            <a:solidFill>
              <a:srgbClr val="00000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400" b="0" u="none" strike="noStrike">
              <a:solidFill>
                <a:srgbClr val="000000"/>
              </a:solidFill>
              <a:effectLst/>
              <a:uFillTx/>
              <a:latin typeface="Arial"/>
            </a:endParaRPr>
          </a:p>
        </p:txBody>
      </p:sp>
      <p:sp>
        <p:nvSpPr>
          <p:cNvPr id="9" name="TextBox 8">
            <a:extLst>
              <a:ext uri="{FF2B5EF4-FFF2-40B4-BE49-F238E27FC236}">
                <a16:creationId xmlns:a16="http://schemas.microsoft.com/office/drawing/2014/main" id="{ACB827D4-A30B-16D2-A6F4-7927FB3C04E1}"/>
              </a:ext>
            </a:extLst>
          </p:cNvPr>
          <p:cNvSpPr txBox="1"/>
          <p:nvPr/>
        </p:nvSpPr>
        <p:spPr>
          <a:xfrm>
            <a:off x="953630" y="4072493"/>
            <a:ext cx="900000" cy="602280"/>
          </a:xfrm>
          <a:prstGeom prst="rect">
            <a:avLst/>
          </a:prstGeom>
          <a:noFill/>
          <a:ln w="0">
            <a:noFill/>
          </a:ln>
        </p:spPr>
        <p:txBody>
          <a:bodyPr lIns="90000" tIns="45000" rIns="90000" bIns="45000" anchor="t">
            <a:spAutoFit/>
          </a:bodyPr>
          <a:lstStyle/>
          <a:p>
            <a:pPr algn="ctr"/>
            <a:r>
              <a:rPr lang="en-US" sz="1200" b="0" u="none" strike="noStrike" dirty="0">
                <a:solidFill>
                  <a:srgbClr val="000000"/>
                </a:solidFill>
                <a:effectLst/>
                <a:uFillTx/>
                <a:latin typeface="Arial"/>
              </a:rPr>
              <a:t>Input Reference</a:t>
            </a:r>
          </a:p>
        </p:txBody>
      </p:sp>
      <p:cxnSp>
        <p:nvCxnSpPr>
          <p:cNvPr id="10" name="Connector: Elbow 9">
            <a:extLst>
              <a:ext uri="{FF2B5EF4-FFF2-40B4-BE49-F238E27FC236}">
                <a16:creationId xmlns:a16="http://schemas.microsoft.com/office/drawing/2014/main" id="{C630C61B-0C73-E393-9F4C-6AF5CB497DFD}"/>
              </a:ext>
            </a:extLst>
          </p:cNvPr>
          <p:cNvCxnSpPr>
            <a:cxnSpLocks/>
          </p:cNvCxnSpPr>
          <p:nvPr/>
        </p:nvCxnSpPr>
        <p:spPr>
          <a:xfrm rot="16200000" flipH="1">
            <a:off x="1471097" y="2704181"/>
            <a:ext cx="947081" cy="1051056"/>
          </a:xfrm>
          <a:prstGeom prst="bentConnector4">
            <a:avLst>
              <a:gd name="adj1" fmla="val -24137"/>
              <a:gd name="adj2" fmla="val 69027"/>
            </a:avLst>
          </a:prstGeom>
          <a:ln w="18360">
            <a:solidFill>
              <a:srgbClr val="000000"/>
            </a:solidFill>
            <a:prstDash val="lgDash"/>
            <a:round/>
            <a:tailEnd type="triangle" w="med" len="med"/>
          </a:ln>
        </p:spPr>
      </p:cxnSp>
      <p:sp>
        <p:nvSpPr>
          <p:cNvPr id="11" name="TextBox 10">
            <a:extLst>
              <a:ext uri="{FF2B5EF4-FFF2-40B4-BE49-F238E27FC236}">
                <a16:creationId xmlns:a16="http://schemas.microsoft.com/office/drawing/2014/main" id="{3DBEF68A-3DD5-E5C4-1DBB-2AD6284DB3D0}"/>
              </a:ext>
            </a:extLst>
          </p:cNvPr>
          <p:cNvSpPr txBox="1"/>
          <p:nvPr/>
        </p:nvSpPr>
        <p:spPr>
          <a:xfrm>
            <a:off x="1411485" y="2144752"/>
            <a:ext cx="763920" cy="346320"/>
          </a:xfrm>
          <a:prstGeom prst="rect">
            <a:avLst/>
          </a:prstGeom>
          <a:noFill/>
          <a:ln w="0">
            <a:noFill/>
          </a:ln>
        </p:spPr>
        <p:txBody>
          <a:bodyPr lIns="90000" tIns="45000" rIns="90000" bIns="45000" anchor="ctr">
            <a:spAutoFit/>
          </a:bodyPr>
          <a:lstStyle/>
          <a:p>
            <a:pPr algn="ctr"/>
            <a:r>
              <a:rPr lang="en-US" sz="1500" b="0" u="none" strike="noStrike">
                <a:solidFill>
                  <a:srgbClr val="000000"/>
                </a:solidFill>
                <a:effectLst/>
                <a:uFillTx/>
                <a:latin typeface="Arial"/>
              </a:rPr>
              <a:t>ACGT</a:t>
            </a:r>
          </a:p>
        </p:txBody>
      </p:sp>
      <p:pic>
        <p:nvPicPr>
          <p:cNvPr id="12" name="Picture 11">
            <a:extLst>
              <a:ext uri="{FF2B5EF4-FFF2-40B4-BE49-F238E27FC236}">
                <a16:creationId xmlns:a16="http://schemas.microsoft.com/office/drawing/2014/main" id="{512CB7D4-5954-894F-92C5-39F881C90CA0}"/>
              </a:ext>
            </a:extLst>
          </p:cNvPr>
          <p:cNvPicPr/>
          <p:nvPr/>
        </p:nvPicPr>
        <p:blipFill>
          <a:blip r:embed="rId3"/>
          <a:stretch/>
        </p:blipFill>
        <p:spPr>
          <a:xfrm>
            <a:off x="7273582" y="3532316"/>
            <a:ext cx="633240" cy="402840"/>
          </a:xfrm>
          <a:prstGeom prst="rect">
            <a:avLst/>
          </a:prstGeom>
          <a:noFill/>
          <a:ln w="0">
            <a:noFill/>
          </a:ln>
        </p:spPr>
      </p:pic>
      <p:pic>
        <p:nvPicPr>
          <p:cNvPr id="13" name="Picture 12">
            <a:extLst>
              <a:ext uri="{FF2B5EF4-FFF2-40B4-BE49-F238E27FC236}">
                <a16:creationId xmlns:a16="http://schemas.microsoft.com/office/drawing/2014/main" id="{23F4681E-204A-43A2-4901-6840F03CFA2F}"/>
              </a:ext>
            </a:extLst>
          </p:cNvPr>
          <p:cNvPicPr/>
          <p:nvPr/>
        </p:nvPicPr>
        <p:blipFill>
          <a:blip r:embed="rId4"/>
          <a:srcRect l="6237" r="37505"/>
          <a:stretch/>
        </p:blipFill>
        <p:spPr>
          <a:xfrm>
            <a:off x="6529102" y="2713676"/>
            <a:ext cx="799920" cy="228600"/>
          </a:xfrm>
          <a:prstGeom prst="rect">
            <a:avLst/>
          </a:prstGeom>
          <a:noFill/>
          <a:ln w="0">
            <a:noFill/>
          </a:ln>
        </p:spPr>
      </p:pic>
      <p:sp>
        <p:nvSpPr>
          <p:cNvPr id="14" name="Freeform: Shape 13">
            <a:extLst>
              <a:ext uri="{FF2B5EF4-FFF2-40B4-BE49-F238E27FC236}">
                <a16:creationId xmlns:a16="http://schemas.microsoft.com/office/drawing/2014/main" id="{7FB9E398-183D-8036-566C-DDC9FA8EA476}"/>
              </a:ext>
            </a:extLst>
          </p:cNvPr>
          <p:cNvSpPr/>
          <p:nvPr/>
        </p:nvSpPr>
        <p:spPr>
          <a:xfrm>
            <a:off x="6365662" y="3001676"/>
            <a:ext cx="914400" cy="685800"/>
          </a:xfrm>
          <a:custGeom>
            <a:avLst/>
            <a:gdLst/>
            <a:ahLst/>
            <a:cxnLst/>
            <a:rect l="0" t="0" r="r" b="b"/>
            <a:pathLst>
              <a:path w="2540" h="1905" fill="none">
                <a:moveTo>
                  <a:pt x="0" y="1905"/>
                </a:moveTo>
                <a:lnTo>
                  <a:pt x="635" y="1905"/>
                </a:lnTo>
                <a:lnTo>
                  <a:pt x="635" y="0"/>
                </a:lnTo>
                <a:lnTo>
                  <a:pt x="2540" y="0"/>
                </a:lnTo>
                <a:lnTo>
                  <a:pt x="2540" y="1587"/>
                </a:lnTo>
              </a:path>
            </a:pathLst>
          </a:custGeom>
          <a:ln w="18360">
            <a:solidFill>
              <a:srgbClr val="000000"/>
            </a:solidFill>
            <a:prstDash val="lgDash"/>
            <a:round/>
            <a:headEnd type="triangle" w="med" len="med"/>
          </a:ln>
        </p:spPr>
        <p:txBody>
          <a:bodyPr lIns="99000" tIns="54000" rIns="99000" bIns="54000" anchor="ctr">
            <a:noAutofit/>
          </a:bodyPr>
          <a:lstStyle/>
          <a:p>
            <a:endParaRPr lang="en-US" sz="1800" b="0" u="none" strike="noStrike" dirty="0">
              <a:solidFill>
                <a:srgbClr val="000000"/>
              </a:solidFill>
              <a:effectLst/>
              <a:uFillTx/>
              <a:latin typeface="Arial"/>
            </a:endParaRPr>
          </a:p>
        </p:txBody>
      </p:sp>
      <p:sp>
        <p:nvSpPr>
          <p:cNvPr id="15" name="TextBox 14">
            <a:extLst>
              <a:ext uri="{FF2B5EF4-FFF2-40B4-BE49-F238E27FC236}">
                <a16:creationId xmlns:a16="http://schemas.microsoft.com/office/drawing/2014/main" id="{389ED9E4-B22A-B1B3-3082-9F34D2493E61}"/>
              </a:ext>
            </a:extLst>
          </p:cNvPr>
          <p:cNvSpPr txBox="1"/>
          <p:nvPr/>
        </p:nvSpPr>
        <p:spPr>
          <a:xfrm>
            <a:off x="6376402" y="2240928"/>
            <a:ext cx="1121040" cy="431640"/>
          </a:xfrm>
          <a:prstGeom prst="rect">
            <a:avLst/>
          </a:prstGeom>
          <a:noFill/>
          <a:ln w="0">
            <a:noFill/>
          </a:ln>
        </p:spPr>
        <p:txBody>
          <a:bodyPr lIns="90000" tIns="45000" rIns="90000" bIns="45000" anchor="t">
            <a:spAutoFit/>
          </a:bodyPr>
          <a:lstStyle/>
          <a:p>
            <a:pPr algn="ctr"/>
            <a:r>
              <a:rPr lang="en-US" sz="1200" b="0" u="none" strike="noStrike" dirty="0">
                <a:solidFill>
                  <a:srgbClr val="000000"/>
                </a:solidFill>
                <a:effectLst/>
                <a:uFillTx/>
                <a:latin typeface="Arial"/>
              </a:rPr>
              <a:t>Input</a:t>
            </a:r>
            <a:br>
              <a:rPr sz="1200" dirty="0"/>
            </a:br>
            <a:r>
              <a:rPr lang="en-US" sz="1200" b="0" u="none" strike="noStrike" dirty="0">
                <a:solidFill>
                  <a:srgbClr val="000000"/>
                </a:solidFill>
                <a:effectLst/>
                <a:uFillTx/>
                <a:latin typeface="Arial"/>
              </a:rPr>
              <a:t>Raw Signals</a:t>
            </a:r>
          </a:p>
        </p:txBody>
      </p:sp>
    </p:spTree>
    <p:extLst>
      <p:ext uri="{BB962C8B-B14F-4D97-AF65-F5344CB8AC3E}">
        <p14:creationId xmlns:p14="http://schemas.microsoft.com/office/powerpoint/2010/main" val="371068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p:bldP spid="55" grpId="0"/>
      <p:bldP spid="56" grpId="0" animBg="1"/>
      <p:bldP spid="57" grpId="0" animBg="1"/>
      <p:bldP spid="58" grpId="0" animBg="1"/>
      <p:bldP spid="59" grpId="0" animBg="1"/>
      <p:bldP spid="60" grpId="0" animBg="1"/>
      <p:bldP spid="61" grpId="0" animBg="1"/>
      <p:bldP spid="62" grpId="0" animBg="1"/>
      <p:bldP spid="64" grpId="0" animBg="1"/>
      <p:bldP spid="65" grpId="0" animBg="1"/>
      <p:bldP spid="66" grpId="0" animBg="1"/>
      <p:bldP spid="67" grpId="0" animBg="1"/>
      <p:bldP spid="68" grpId="0" animBg="1"/>
      <p:bldP spid="69" grpId="0" animBg="1"/>
      <p:bldP spid="70" grpId="0" animBg="1"/>
      <p:bldP spid="71" grpId="0"/>
      <p:bldP spid="72" grpId="0" animBg="1"/>
      <p:bldP spid="73" grpId="0"/>
      <p:bldP spid="74" grpId="0"/>
      <p:bldP spid="75" grpId="0" animBg="1"/>
      <p:bldP spid="76" grpId="0"/>
      <p:bldP spid="77" grpId="0" animBg="1"/>
      <p:bldP spid="4" grpId="0" animBg="1"/>
      <p:bldP spid="3" grpId="0" animBg="1"/>
      <p:bldP spid="5" grpId="0" animBg="1"/>
      <p:bldP spid="6" grpId="0" animBg="1"/>
      <p:bldP spid="7" grpId="0" animBg="1"/>
      <p:bldP spid="8" grpId="0" animBg="1"/>
      <p:bldP spid="9" grpId="0"/>
      <p:bldP spid="11" grpId="0"/>
      <p:bldP spid="14" grpId="0" animBg="1"/>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097D8-ACA7-4208-FDFA-3C7FBC2CF3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54C912-6088-9408-6684-15277D2ECA7B}"/>
              </a:ext>
            </a:extLst>
          </p:cNvPr>
          <p:cNvSpPr>
            <a:spLocks noGrp="1"/>
          </p:cNvSpPr>
          <p:nvPr>
            <p:ph type="title"/>
          </p:nvPr>
        </p:nvSpPr>
        <p:spPr/>
        <p:txBody>
          <a:bodyPr/>
          <a:lstStyle/>
          <a:p>
            <a:r>
              <a:rPr lang="en-US" dirty="0"/>
              <a:t>Matching Encoded Representations </a:t>
            </a:r>
            <a:r>
              <a:rPr lang="tr-TR" dirty="0"/>
              <a:t>–</a:t>
            </a:r>
            <a:r>
              <a:rPr lang="en-US" dirty="0"/>
              <a:t> Quality</a:t>
            </a:r>
          </a:p>
        </p:txBody>
      </p:sp>
      <p:sp>
        <p:nvSpPr>
          <p:cNvPr id="15" name="Rectangle 14">
            <a:extLst>
              <a:ext uri="{FF2B5EF4-FFF2-40B4-BE49-F238E27FC236}">
                <a16:creationId xmlns:a16="http://schemas.microsoft.com/office/drawing/2014/main" id="{C38192F7-4313-2C61-EFBC-A9E92F252AF3}"/>
              </a:ext>
            </a:extLst>
          </p:cNvPr>
          <p:cNvSpPr/>
          <p:nvPr/>
        </p:nvSpPr>
        <p:spPr>
          <a:xfrm>
            <a:off x="-29308" y="3895132"/>
            <a:ext cx="9202616" cy="1000101"/>
          </a:xfrm>
          <a:prstGeom prst="rect">
            <a:avLst/>
          </a:prstGeom>
          <a:solidFill>
            <a:srgbClr val="E3F0D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0" bIns="108000" rtlCol="0" anchor="ctr"/>
          <a:lstStyle/>
          <a:p>
            <a:pPr algn="ctr">
              <a:lnSpc>
                <a:spcPct val="150000"/>
              </a:lnSpc>
            </a:pPr>
            <a:r>
              <a:rPr lang="en-US" sz="2200" dirty="0">
                <a:solidFill>
                  <a:schemeClr val="tx1"/>
                </a:solidFill>
                <a:latin typeface="Corbel" panose="020B0503020204020204" pitchFamily="34" charset="0"/>
                <a:ea typeface="Tahoma" panose="020B0604030504040204" pitchFamily="34" charset="0"/>
                <a:cs typeface="Tahoma" panose="020B0604030504040204" pitchFamily="34" charset="0"/>
              </a:rPr>
              <a:t>DTW-based matching shows a </a:t>
            </a:r>
            <a:r>
              <a:rPr lang="en-US" sz="2200" b="1" dirty="0">
                <a:solidFill>
                  <a:schemeClr val="tx1"/>
                </a:solidFill>
                <a:latin typeface="Corbel" panose="020B0503020204020204" pitchFamily="34" charset="0"/>
                <a:ea typeface="Tahoma" panose="020B0604030504040204" pitchFamily="34" charset="0"/>
                <a:cs typeface="Tahoma" panose="020B0604030504040204" pitchFamily="34" charset="0"/>
              </a:rPr>
              <a:t>consistently strong F1 score </a:t>
            </a:r>
            <a:r>
              <a:rPr lang="en-US" sz="2200" dirty="0">
                <a:solidFill>
                  <a:schemeClr val="tx1"/>
                </a:solidFill>
                <a:latin typeface="Corbel" panose="020B0503020204020204" pitchFamily="34" charset="0"/>
                <a:ea typeface="Tahoma" panose="020B0604030504040204" pitchFamily="34" charset="0"/>
                <a:cs typeface="Tahoma" panose="020B0604030504040204" pitchFamily="34" charset="0"/>
              </a:rPr>
              <a:t>while </a:t>
            </a:r>
            <a:r>
              <a:rPr lang="en-US" sz="2200" b="1" dirty="0">
                <a:solidFill>
                  <a:schemeClr val="tx1"/>
                </a:solidFill>
                <a:latin typeface="Corbel" panose="020B0503020204020204" pitchFamily="34" charset="0"/>
                <a:ea typeface="Tahoma" panose="020B0604030504040204" pitchFamily="34" charset="0"/>
                <a:cs typeface="Tahoma" panose="020B0604030504040204" pitchFamily="34" charset="0"/>
              </a:rPr>
              <a:t>vector distances</a:t>
            </a:r>
            <a:r>
              <a:rPr lang="en-US" sz="2200" dirty="0">
                <a:solidFill>
                  <a:schemeClr val="tx1"/>
                </a:solidFill>
                <a:latin typeface="Corbel" panose="020B0503020204020204" pitchFamily="34" charset="0"/>
                <a:ea typeface="Tahoma" panose="020B0604030504040204" pitchFamily="34" charset="0"/>
                <a:cs typeface="Tahoma" panose="020B0604030504040204" pitchFamily="34" charset="0"/>
              </a:rPr>
              <a:t> remains a competitive approach </a:t>
            </a:r>
            <a:r>
              <a:rPr lang="en-US" sz="2200" b="1" dirty="0">
                <a:solidFill>
                  <a:schemeClr val="tx1"/>
                </a:solidFill>
                <a:latin typeface="Corbel" panose="020B0503020204020204" pitchFamily="34" charset="0"/>
                <a:ea typeface="Tahoma" panose="020B0604030504040204" pitchFamily="34" charset="0"/>
                <a:cs typeface="Tahoma" panose="020B0604030504040204" pitchFamily="34" charset="0"/>
              </a:rPr>
              <a:t>for smaller genomes</a:t>
            </a:r>
            <a:endParaRPr lang="en-GB" sz="2200" b="1" dirty="0">
              <a:solidFill>
                <a:schemeClr val="tx1"/>
              </a:solidFill>
              <a:latin typeface="Corbel" panose="020B0503020204020204" pitchFamily="34" charset="0"/>
              <a:ea typeface="Tahoma" panose="020B0604030504040204" pitchFamily="34" charset="0"/>
              <a:cs typeface="Tahoma" panose="020B0604030504040204" pitchFamily="34" charset="0"/>
            </a:endParaRPr>
          </a:p>
        </p:txBody>
      </p:sp>
      <p:sp>
        <p:nvSpPr>
          <p:cNvPr id="17" name="Rectangle 16">
            <a:extLst>
              <a:ext uri="{FF2B5EF4-FFF2-40B4-BE49-F238E27FC236}">
                <a16:creationId xmlns:a16="http://schemas.microsoft.com/office/drawing/2014/main" id="{C346162B-66B0-63DA-7591-796458930FA4}"/>
              </a:ext>
            </a:extLst>
          </p:cNvPr>
          <p:cNvSpPr/>
          <p:nvPr/>
        </p:nvSpPr>
        <p:spPr>
          <a:xfrm>
            <a:off x="-29308" y="5055197"/>
            <a:ext cx="9202616" cy="1000101"/>
          </a:xfrm>
          <a:prstGeom prst="rect">
            <a:avLst/>
          </a:prstGeom>
          <a:solidFill>
            <a:srgbClr val="E3F0D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0" bIns="108000" rtlCol="0" anchor="ctr"/>
          <a:lstStyle/>
          <a:p>
            <a:pPr algn="ctr">
              <a:lnSpc>
                <a:spcPct val="150000"/>
              </a:lnSpc>
            </a:pPr>
            <a:r>
              <a:rPr lang="en-US" sz="2200" dirty="0">
                <a:solidFill>
                  <a:schemeClr val="tx1"/>
                </a:solidFill>
                <a:latin typeface="Corbel" panose="020B0503020204020204" pitchFamily="34" charset="0"/>
                <a:ea typeface="Tahoma" panose="020B0604030504040204" pitchFamily="34" charset="0"/>
                <a:cs typeface="Tahoma" panose="020B0604030504040204" pitchFamily="34" charset="0"/>
              </a:rPr>
              <a:t>R-index and hash-based methods catch up in read classification, trends indicate that matching should be designed on a </a:t>
            </a:r>
            <a:r>
              <a:rPr lang="en-US" sz="2200" b="1" dirty="0">
                <a:solidFill>
                  <a:schemeClr val="tx1"/>
                </a:solidFill>
                <a:latin typeface="Corbel" panose="020B0503020204020204" pitchFamily="34" charset="0"/>
                <a:ea typeface="Tahoma" panose="020B0604030504040204" pitchFamily="34" charset="0"/>
                <a:cs typeface="Tahoma" panose="020B0604030504040204" pitchFamily="34" charset="0"/>
              </a:rPr>
              <a:t>case-by-case basis</a:t>
            </a:r>
            <a:endParaRPr lang="en-GB" sz="2200" b="1" dirty="0">
              <a:solidFill>
                <a:schemeClr val="tx1"/>
              </a:solidFill>
              <a:latin typeface="Corbel" panose="020B0503020204020204" pitchFamily="34" charset="0"/>
              <a:ea typeface="Tahoma" panose="020B0604030504040204" pitchFamily="34" charset="0"/>
              <a:cs typeface="Tahoma" panose="020B0604030504040204" pitchFamily="34" charset="0"/>
            </a:endParaRPr>
          </a:p>
        </p:txBody>
      </p:sp>
      <p:pic>
        <p:nvPicPr>
          <p:cNvPr id="8" name="Graphic 7">
            <a:extLst>
              <a:ext uri="{FF2B5EF4-FFF2-40B4-BE49-F238E27FC236}">
                <a16:creationId xmlns:a16="http://schemas.microsoft.com/office/drawing/2014/main" id="{C97C5654-96FD-D58D-3BEC-E055E6DB83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6841" y="942103"/>
            <a:ext cx="5849678" cy="2793876"/>
          </a:xfrm>
          <a:prstGeom prst="rect">
            <a:avLst/>
          </a:prstGeom>
        </p:spPr>
      </p:pic>
      <p:pic>
        <p:nvPicPr>
          <p:cNvPr id="19" name="Graphic 18">
            <a:extLst>
              <a:ext uri="{FF2B5EF4-FFF2-40B4-BE49-F238E27FC236}">
                <a16:creationId xmlns:a16="http://schemas.microsoft.com/office/drawing/2014/main" id="{4F283CE6-D52C-89B5-38E9-2E921BB5BB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25895" y="1675733"/>
            <a:ext cx="6821768" cy="1323627"/>
          </a:xfrm>
          <a:prstGeom prst="rect">
            <a:avLst/>
          </a:prstGeom>
        </p:spPr>
      </p:pic>
      <p:sp>
        <p:nvSpPr>
          <p:cNvPr id="20" name="Rectangle 19">
            <a:extLst>
              <a:ext uri="{FF2B5EF4-FFF2-40B4-BE49-F238E27FC236}">
                <a16:creationId xmlns:a16="http://schemas.microsoft.com/office/drawing/2014/main" id="{EF4B475F-AE00-0DDC-0858-79C25E2686E2}"/>
              </a:ext>
            </a:extLst>
          </p:cNvPr>
          <p:cNvSpPr/>
          <p:nvPr/>
        </p:nvSpPr>
        <p:spPr>
          <a:xfrm>
            <a:off x="2497761" y="1899434"/>
            <a:ext cx="467315" cy="151200"/>
          </a:xfrm>
          <a:prstGeom prst="rect">
            <a:avLst/>
          </a:prstGeom>
          <a:noFill/>
          <a:ln w="19050" cap="flat">
            <a:solidFill>
              <a:schemeClr val="accent6"/>
            </a:solidFill>
          </a:ln>
          <a:effectLst>
            <a:glow rad="63500">
              <a:schemeClr val="accent6">
                <a:alpha val="38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200"/>
          </a:p>
        </p:txBody>
      </p:sp>
      <p:sp>
        <p:nvSpPr>
          <p:cNvPr id="21" name="Rectangle 20">
            <a:extLst>
              <a:ext uri="{FF2B5EF4-FFF2-40B4-BE49-F238E27FC236}">
                <a16:creationId xmlns:a16="http://schemas.microsoft.com/office/drawing/2014/main" id="{5F772EF7-036D-229F-D728-83D9FDEF9734}"/>
              </a:ext>
            </a:extLst>
          </p:cNvPr>
          <p:cNvSpPr/>
          <p:nvPr/>
        </p:nvSpPr>
        <p:spPr>
          <a:xfrm>
            <a:off x="2493070" y="3585379"/>
            <a:ext cx="467315" cy="151200"/>
          </a:xfrm>
          <a:prstGeom prst="rect">
            <a:avLst/>
          </a:prstGeom>
          <a:noFill/>
          <a:ln w="19050" cap="flat">
            <a:solidFill>
              <a:schemeClr val="accent6"/>
            </a:solidFill>
          </a:ln>
          <a:effectLst>
            <a:glow rad="63500">
              <a:schemeClr val="accent6">
                <a:alpha val="38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200"/>
          </a:p>
        </p:txBody>
      </p:sp>
      <p:sp>
        <p:nvSpPr>
          <p:cNvPr id="22" name="Rectangle 21">
            <a:extLst>
              <a:ext uri="{FF2B5EF4-FFF2-40B4-BE49-F238E27FC236}">
                <a16:creationId xmlns:a16="http://schemas.microsoft.com/office/drawing/2014/main" id="{0C771F65-8D06-EB53-2293-8F017E648475}"/>
              </a:ext>
            </a:extLst>
          </p:cNvPr>
          <p:cNvSpPr/>
          <p:nvPr/>
        </p:nvSpPr>
        <p:spPr>
          <a:xfrm>
            <a:off x="2493069" y="2483443"/>
            <a:ext cx="467315" cy="151200"/>
          </a:xfrm>
          <a:prstGeom prst="rect">
            <a:avLst/>
          </a:prstGeom>
          <a:noFill/>
          <a:ln w="19050" cap="flat">
            <a:solidFill>
              <a:schemeClr val="accent6"/>
            </a:solidFill>
          </a:ln>
          <a:effectLst>
            <a:glow rad="63500">
              <a:schemeClr val="accent6">
                <a:alpha val="38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200"/>
          </a:p>
        </p:txBody>
      </p:sp>
      <p:sp>
        <p:nvSpPr>
          <p:cNvPr id="23" name="Rectangle 22">
            <a:extLst>
              <a:ext uri="{FF2B5EF4-FFF2-40B4-BE49-F238E27FC236}">
                <a16:creationId xmlns:a16="http://schemas.microsoft.com/office/drawing/2014/main" id="{7E5DBD65-C1F0-CBD1-4EF3-1E9762291AC3}"/>
              </a:ext>
            </a:extLst>
          </p:cNvPr>
          <p:cNvSpPr/>
          <p:nvPr/>
        </p:nvSpPr>
        <p:spPr>
          <a:xfrm>
            <a:off x="2497761" y="2742106"/>
            <a:ext cx="467315" cy="151200"/>
          </a:xfrm>
          <a:prstGeom prst="rect">
            <a:avLst/>
          </a:prstGeom>
          <a:noFill/>
          <a:ln w="19050" cap="flat">
            <a:solidFill>
              <a:schemeClr val="accent4">
                <a:lumMod val="60000"/>
                <a:lumOff val="40000"/>
              </a:schemeClr>
            </a:solidFill>
          </a:ln>
          <a:effectLst>
            <a:glow rad="63500">
              <a:schemeClr val="accent6">
                <a:alpha val="38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200"/>
          </a:p>
        </p:txBody>
      </p:sp>
      <p:sp>
        <p:nvSpPr>
          <p:cNvPr id="24" name="Rectangle 23">
            <a:extLst>
              <a:ext uri="{FF2B5EF4-FFF2-40B4-BE49-F238E27FC236}">
                <a16:creationId xmlns:a16="http://schemas.microsoft.com/office/drawing/2014/main" id="{6D0C937F-E16D-C67F-4108-CE381ABABFCB}"/>
              </a:ext>
            </a:extLst>
          </p:cNvPr>
          <p:cNvSpPr/>
          <p:nvPr/>
        </p:nvSpPr>
        <p:spPr>
          <a:xfrm>
            <a:off x="2497761" y="1637173"/>
            <a:ext cx="467315" cy="151200"/>
          </a:xfrm>
          <a:prstGeom prst="rect">
            <a:avLst/>
          </a:prstGeom>
          <a:noFill/>
          <a:ln w="19050" cap="flat">
            <a:solidFill>
              <a:schemeClr val="accent4">
                <a:lumMod val="60000"/>
                <a:lumOff val="40000"/>
              </a:schemeClr>
            </a:solidFill>
          </a:ln>
          <a:effectLst>
            <a:glow rad="63500">
              <a:schemeClr val="accent6">
                <a:alpha val="38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200"/>
          </a:p>
        </p:txBody>
      </p:sp>
      <p:sp>
        <p:nvSpPr>
          <p:cNvPr id="25" name="Rectangle 24">
            <a:extLst>
              <a:ext uri="{FF2B5EF4-FFF2-40B4-BE49-F238E27FC236}">
                <a16:creationId xmlns:a16="http://schemas.microsoft.com/office/drawing/2014/main" id="{29A460FF-2B97-3DD7-B8AE-57C7CEEAC6FE}"/>
              </a:ext>
            </a:extLst>
          </p:cNvPr>
          <p:cNvSpPr/>
          <p:nvPr/>
        </p:nvSpPr>
        <p:spPr>
          <a:xfrm>
            <a:off x="5843485" y="2186346"/>
            <a:ext cx="467315" cy="813014"/>
          </a:xfrm>
          <a:prstGeom prst="rect">
            <a:avLst/>
          </a:prstGeom>
          <a:noFill/>
          <a:ln w="19050" cap="flat">
            <a:solidFill>
              <a:schemeClr val="accent4">
                <a:lumMod val="60000"/>
                <a:lumOff val="40000"/>
              </a:schemeClr>
            </a:solidFill>
          </a:ln>
          <a:effectLst>
            <a:glow rad="63500">
              <a:schemeClr val="accent6">
                <a:alpha val="38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200"/>
          </a:p>
        </p:txBody>
      </p:sp>
    </p:spTree>
    <p:extLst>
      <p:ext uri="{BB962C8B-B14F-4D97-AF65-F5344CB8AC3E}">
        <p14:creationId xmlns:p14="http://schemas.microsoft.com/office/powerpoint/2010/main" val="12338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0" grpId="0" animBg="1"/>
      <p:bldP spid="21" grpId="0" animBg="1"/>
      <p:bldP spid="22" grpId="0" animBg="1"/>
      <p:bldP spid="23" grpId="0" animBg="1"/>
      <p:bldP spid="24"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graphic of a science experiment&#10;&#10;AI-generated content may be incorrect.">
            <a:extLst>
              <a:ext uri="{FF2B5EF4-FFF2-40B4-BE49-F238E27FC236}">
                <a16:creationId xmlns:a16="http://schemas.microsoft.com/office/drawing/2014/main" id="{E0D709B5-1D6A-BAC8-497C-B46991C1A8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587" y="1802541"/>
            <a:ext cx="1528170" cy="1528170"/>
          </a:xfrm>
          <a:prstGeom prst="rect">
            <a:avLst/>
          </a:prstGeom>
        </p:spPr>
      </p:pic>
      <p:sp>
        <p:nvSpPr>
          <p:cNvPr id="2" name="Title 1">
            <a:extLst>
              <a:ext uri="{FF2B5EF4-FFF2-40B4-BE49-F238E27FC236}">
                <a16:creationId xmlns:a16="http://schemas.microsoft.com/office/drawing/2014/main" id="{72C09F1D-7D81-7F49-9965-98F0A6A945E4}"/>
              </a:ext>
            </a:extLst>
          </p:cNvPr>
          <p:cNvSpPr>
            <a:spLocks noGrp="1"/>
          </p:cNvSpPr>
          <p:nvPr>
            <p:ph type="title"/>
          </p:nvPr>
        </p:nvSpPr>
        <p:spPr/>
        <p:txBody>
          <a:bodyPr/>
          <a:lstStyle/>
          <a:p>
            <a:r>
              <a:rPr lang="en-US" dirty="0"/>
              <a:t>Genomic Data Analysis</a:t>
            </a:r>
            <a:endParaRPr lang="en-CH" dirty="0"/>
          </a:p>
        </p:txBody>
      </p:sp>
      <p:sp>
        <p:nvSpPr>
          <p:cNvPr id="11" name="Content Placeholder 2">
            <a:extLst>
              <a:ext uri="{FF2B5EF4-FFF2-40B4-BE49-F238E27FC236}">
                <a16:creationId xmlns:a16="http://schemas.microsoft.com/office/drawing/2014/main" id="{B6253231-C16B-DF41-9F2F-4F0E5E811BEA}"/>
              </a:ext>
            </a:extLst>
          </p:cNvPr>
          <p:cNvSpPr>
            <a:spLocks noGrp="1"/>
          </p:cNvSpPr>
          <p:nvPr>
            <p:ph idx="1"/>
          </p:nvPr>
        </p:nvSpPr>
        <p:spPr>
          <a:xfrm>
            <a:off x="189560" y="864865"/>
            <a:ext cx="8798061" cy="830997"/>
          </a:xfrm>
        </p:spPr>
        <p:txBody>
          <a:bodyPr>
            <a:spAutoFit/>
          </a:bodyPr>
          <a:lstStyle/>
          <a:p>
            <a:pPr>
              <a:lnSpc>
                <a:spcPct val="100000"/>
              </a:lnSpc>
            </a:pPr>
            <a:r>
              <a:rPr lang="en-GB" sz="2400" dirty="0"/>
              <a:t>Study of genomics through the lens of </a:t>
            </a:r>
            <a:r>
              <a:rPr lang="en-GB" sz="2400" b="1" dirty="0">
                <a:solidFill>
                  <a:srgbClr val="06436E"/>
                </a:solidFill>
              </a:rPr>
              <a:t>growing sequencing data</a:t>
            </a:r>
            <a:r>
              <a:rPr lang="en-GB" sz="2400" b="1" dirty="0">
                <a:solidFill>
                  <a:schemeClr val="accent4">
                    <a:lumMod val="75000"/>
                  </a:schemeClr>
                </a:solidFill>
              </a:rPr>
              <a:t> </a:t>
            </a:r>
            <a:r>
              <a:rPr lang="en-GB" sz="2400" dirty="0"/>
              <a:t>has shaped groundbreaking advances in</a:t>
            </a:r>
          </a:p>
        </p:txBody>
      </p:sp>
      <p:pic>
        <p:nvPicPr>
          <p:cNvPr id="19" name="Picture 18" descr="A computer with a dna strand on the screen&#10;&#10;Description automatically generated">
            <a:extLst>
              <a:ext uri="{FF2B5EF4-FFF2-40B4-BE49-F238E27FC236}">
                <a16:creationId xmlns:a16="http://schemas.microsoft.com/office/drawing/2014/main" id="{235E6655-AE44-6A23-4B99-142AA7CDD8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1598" y="3104030"/>
            <a:ext cx="1248788" cy="1248788"/>
          </a:xfrm>
          <a:prstGeom prst="rect">
            <a:avLst/>
          </a:prstGeom>
        </p:spPr>
      </p:pic>
      <p:sp>
        <p:nvSpPr>
          <p:cNvPr id="25" name="TextBox 24">
            <a:extLst>
              <a:ext uri="{FF2B5EF4-FFF2-40B4-BE49-F238E27FC236}">
                <a16:creationId xmlns:a16="http://schemas.microsoft.com/office/drawing/2014/main" id="{44AFC3EC-B0B8-268F-844C-C2F234F7F146}"/>
              </a:ext>
            </a:extLst>
          </p:cNvPr>
          <p:cNvSpPr txBox="1"/>
          <p:nvPr/>
        </p:nvSpPr>
        <p:spPr>
          <a:xfrm>
            <a:off x="509617" y="3221755"/>
            <a:ext cx="2462111" cy="356251"/>
          </a:xfrm>
          <a:prstGeom prst="rect">
            <a:avLst/>
          </a:prstGeom>
          <a:noFill/>
        </p:spPr>
        <p:txBody>
          <a:bodyPr wrap="square" rtlCol="0">
            <a:spAutoFit/>
          </a:bodyPr>
          <a:lstStyle/>
          <a:p>
            <a:pPr algn="ctr">
              <a:lnSpc>
                <a:spcPct val="85000"/>
              </a:lnSpc>
            </a:pPr>
            <a:r>
              <a:rPr lang="en-US" sz="2000" dirty="0">
                <a:latin typeface="Corbel" panose="020B0503020204020204" pitchFamily="34" charset="0"/>
              </a:rPr>
              <a:t>Evolutionary biology</a:t>
            </a:r>
          </a:p>
        </p:txBody>
      </p:sp>
      <p:sp>
        <p:nvSpPr>
          <p:cNvPr id="26" name="TextBox 25">
            <a:extLst>
              <a:ext uri="{FF2B5EF4-FFF2-40B4-BE49-F238E27FC236}">
                <a16:creationId xmlns:a16="http://schemas.microsoft.com/office/drawing/2014/main" id="{8BEE5D52-3903-5424-7722-D243F2B5319B}"/>
              </a:ext>
            </a:extLst>
          </p:cNvPr>
          <p:cNvSpPr txBox="1"/>
          <p:nvPr/>
        </p:nvSpPr>
        <p:spPr>
          <a:xfrm>
            <a:off x="3426786" y="4352818"/>
            <a:ext cx="2126302" cy="356251"/>
          </a:xfrm>
          <a:prstGeom prst="rect">
            <a:avLst/>
          </a:prstGeom>
          <a:noFill/>
        </p:spPr>
        <p:txBody>
          <a:bodyPr wrap="square" rtlCol="0">
            <a:spAutoFit/>
          </a:bodyPr>
          <a:lstStyle/>
          <a:p>
            <a:pPr algn="ctr">
              <a:lnSpc>
                <a:spcPct val="85000"/>
              </a:lnSpc>
            </a:pPr>
            <a:r>
              <a:rPr lang="en-US" sz="2000" dirty="0">
                <a:latin typeface="Corbel" panose="020B0503020204020204" pitchFamily="34" charset="0"/>
              </a:rPr>
              <a:t>Outbreak tracing</a:t>
            </a:r>
          </a:p>
        </p:txBody>
      </p:sp>
      <p:sp>
        <p:nvSpPr>
          <p:cNvPr id="27" name="TextBox 26">
            <a:extLst>
              <a:ext uri="{FF2B5EF4-FFF2-40B4-BE49-F238E27FC236}">
                <a16:creationId xmlns:a16="http://schemas.microsoft.com/office/drawing/2014/main" id="{3676BFAD-91AC-7120-FDD0-DDF9F1323A9E}"/>
              </a:ext>
            </a:extLst>
          </p:cNvPr>
          <p:cNvSpPr txBox="1"/>
          <p:nvPr/>
        </p:nvSpPr>
        <p:spPr>
          <a:xfrm>
            <a:off x="6008146" y="3221755"/>
            <a:ext cx="2617754" cy="356251"/>
          </a:xfrm>
          <a:prstGeom prst="rect">
            <a:avLst/>
          </a:prstGeom>
          <a:noFill/>
        </p:spPr>
        <p:txBody>
          <a:bodyPr wrap="square" rtlCol="0">
            <a:spAutoFit/>
          </a:bodyPr>
          <a:lstStyle/>
          <a:p>
            <a:pPr algn="ctr">
              <a:lnSpc>
                <a:spcPct val="85000"/>
              </a:lnSpc>
            </a:pPr>
            <a:r>
              <a:rPr lang="en-US" sz="2000" dirty="0">
                <a:latin typeface="Corbel" panose="020B0503020204020204" pitchFamily="34" charset="0"/>
              </a:rPr>
              <a:t>Personalized medicine</a:t>
            </a:r>
          </a:p>
        </p:txBody>
      </p:sp>
      <p:pic>
        <p:nvPicPr>
          <p:cNvPr id="2054" name="Picture 6" descr="What Is CRISPR Gene Editing and How Does It Work?">
            <a:extLst>
              <a:ext uri="{FF2B5EF4-FFF2-40B4-BE49-F238E27FC236}">
                <a16:creationId xmlns:a16="http://schemas.microsoft.com/office/drawing/2014/main" id="{0B9EA5B9-17C6-117F-B5D0-E97FBA70A97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9132" y="4103883"/>
            <a:ext cx="1243079" cy="121037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ersonalized - Free healthcare and medical icons">
            <a:extLst>
              <a:ext uri="{FF2B5EF4-FFF2-40B4-BE49-F238E27FC236}">
                <a16:creationId xmlns:a16="http://schemas.microsoft.com/office/drawing/2014/main" id="{830615B6-0D35-A7DB-E0F0-825BCB6C29D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95483" y="1956451"/>
            <a:ext cx="1243079" cy="124307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New method improves accuracy of DNA sequencing 1000-fold to detect rare  genetic mutations | Broad Institute">
            <a:extLst>
              <a:ext uri="{FF2B5EF4-FFF2-40B4-BE49-F238E27FC236}">
                <a16:creationId xmlns:a16="http://schemas.microsoft.com/office/drawing/2014/main" id="{10A3C455-649C-42F3-5C42-DD9C84B0E4C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89774" y="4103883"/>
            <a:ext cx="1248788" cy="1243079"/>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76B9D65A-6498-0062-B190-D35DB925CF53}"/>
              </a:ext>
            </a:extLst>
          </p:cNvPr>
          <p:cNvSpPr txBox="1"/>
          <p:nvPr/>
        </p:nvSpPr>
        <p:spPr>
          <a:xfrm>
            <a:off x="509615" y="5551298"/>
            <a:ext cx="2462111" cy="356251"/>
          </a:xfrm>
          <a:prstGeom prst="rect">
            <a:avLst/>
          </a:prstGeom>
          <a:noFill/>
        </p:spPr>
        <p:txBody>
          <a:bodyPr wrap="square" rtlCol="0">
            <a:spAutoFit/>
          </a:bodyPr>
          <a:lstStyle/>
          <a:p>
            <a:pPr algn="ctr">
              <a:lnSpc>
                <a:spcPct val="85000"/>
              </a:lnSpc>
            </a:pPr>
            <a:r>
              <a:rPr lang="en-US" sz="2000" dirty="0">
                <a:latin typeface="Corbel" panose="020B0503020204020204" pitchFamily="34" charset="0"/>
              </a:rPr>
              <a:t>Gene editing</a:t>
            </a:r>
          </a:p>
        </p:txBody>
      </p:sp>
      <p:sp>
        <p:nvSpPr>
          <p:cNvPr id="28" name="TextBox 27">
            <a:extLst>
              <a:ext uri="{FF2B5EF4-FFF2-40B4-BE49-F238E27FC236}">
                <a16:creationId xmlns:a16="http://schemas.microsoft.com/office/drawing/2014/main" id="{DF33A99C-65CF-FB62-FCC8-7FAC58F3D494}"/>
              </a:ext>
            </a:extLst>
          </p:cNvPr>
          <p:cNvSpPr txBox="1"/>
          <p:nvPr/>
        </p:nvSpPr>
        <p:spPr>
          <a:xfrm>
            <a:off x="6083112" y="5555236"/>
            <a:ext cx="2462111" cy="617861"/>
          </a:xfrm>
          <a:prstGeom prst="rect">
            <a:avLst/>
          </a:prstGeom>
          <a:noFill/>
        </p:spPr>
        <p:txBody>
          <a:bodyPr wrap="square" rtlCol="0">
            <a:spAutoFit/>
          </a:bodyPr>
          <a:lstStyle/>
          <a:p>
            <a:pPr algn="ctr">
              <a:lnSpc>
                <a:spcPct val="85000"/>
              </a:lnSpc>
            </a:pPr>
            <a:r>
              <a:rPr lang="en-US" sz="2000" dirty="0">
                <a:latin typeface="Corbel" panose="020B0503020204020204" pitchFamily="34" charset="0"/>
              </a:rPr>
              <a:t>Novel mutation identification</a:t>
            </a:r>
          </a:p>
        </p:txBody>
      </p:sp>
    </p:spTree>
    <p:extLst>
      <p:ext uri="{BB962C8B-B14F-4D97-AF65-F5344CB8AC3E}">
        <p14:creationId xmlns:p14="http://schemas.microsoft.com/office/powerpoint/2010/main" val="310292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1" grpId="0"/>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08F9D-16B9-04FF-7254-9D936A061B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4A602E-39A6-2B41-CA35-26B26278C4A1}"/>
              </a:ext>
            </a:extLst>
          </p:cNvPr>
          <p:cNvSpPr>
            <a:spLocks noGrp="1"/>
          </p:cNvSpPr>
          <p:nvPr>
            <p:ph type="title"/>
          </p:nvPr>
        </p:nvSpPr>
        <p:spPr/>
        <p:txBody>
          <a:bodyPr/>
          <a:lstStyle/>
          <a:p>
            <a:r>
              <a:rPr lang="en-US" dirty="0"/>
              <a:t>Matching Representations </a:t>
            </a:r>
            <a:r>
              <a:rPr lang="tr-TR" dirty="0"/>
              <a:t>–</a:t>
            </a:r>
            <a:r>
              <a:rPr lang="en-US" dirty="0"/>
              <a:t> Performance</a:t>
            </a:r>
          </a:p>
        </p:txBody>
      </p:sp>
      <p:sp>
        <p:nvSpPr>
          <p:cNvPr id="17" name="Rectangle 16">
            <a:extLst>
              <a:ext uri="{FF2B5EF4-FFF2-40B4-BE49-F238E27FC236}">
                <a16:creationId xmlns:a16="http://schemas.microsoft.com/office/drawing/2014/main" id="{BA57AB5E-D57E-6FA3-1C06-2031DEC65E09}"/>
              </a:ext>
            </a:extLst>
          </p:cNvPr>
          <p:cNvSpPr/>
          <p:nvPr/>
        </p:nvSpPr>
        <p:spPr>
          <a:xfrm>
            <a:off x="-29309" y="4732468"/>
            <a:ext cx="9202616" cy="1000101"/>
          </a:xfrm>
          <a:prstGeom prst="rect">
            <a:avLst/>
          </a:prstGeom>
          <a:solidFill>
            <a:srgbClr val="E3F0D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0" bIns="108000" rtlCol="0" anchor="ctr"/>
          <a:lstStyle/>
          <a:p>
            <a:pPr algn="ctr">
              <a:lnSpc>
                <a:spcPct val="150000"/>
              </a:lnSpc>
            </a:pPr>
            <a:r>
              <a:rPr lang="en-US" sz="2200" dirty="0">
                <a:solidFill>
                  <a:schemeClr val="tx1"/>
                </a:solidFill>
                <a:latin typeface="Corbel" panose="020B0503020204020204" pitchFamily="34" charset="0"/>
                <a:ea typeface="Tahoma" panose="020B0604030504040204" pitchFamily="34" charset="0"/>
                <a:cs typeface="Tahoma" panose="020B0604030504040204" pitchFamily="34" charset="0"/>
              </a:rPr>
              <a:t>FM-index enables read mapping in </a:t>
            </a:r>
            <a:r>
              <a:rPr lang="en-US" sz="2200" b="1" dirty="0">
                <a:solidFill>
                  <a:schemeClr val="tx1"/>
                </a:solidFill>
                <a:latin typeface="Corbel" panose="020B0503020204020204" pitchFamily="34" charset="0"/>
                <a:ea typeface="Tahoma" panose="020B0604030504040204" pitchFamily="34" charset="0"/>
                <a:cs typeface="Tahoma" panose="020B0604030504040204" pitchFamily="34" charset="0"/>
              </a:rPr>
              <a:t>resource-constrained</a:t>
            </a:r>
            <a:r>
              <a:rPr lang="en-US" sz="2200" dirty="0">
                <a:solidFill>
                  <a:schemeClr val="tx1"/>
                </a:solidFill>
                <a:latin typeface="Corbel" panose="020B0503020204020204" pitchFamily="34" charset="0"/>
                <a:ea typeface="Tahoma" panose="020B0604030504040204" pitchFamily="34" charset="0"/>
                <a:cs typeface="Tahoma" panose="020B0604030504040204" pitchFamily="34" charset="0"/>
              </a:rPr>
              <a:t> settings </a:t>
            </a:r>
          </a:p>
          <a:p>
            <a:pPr algn="ctr">
              <a:lnSpc>
                <a:spcPct val="150000"/>
              </a:lnSpc>
            </a:pPr>
            <a:r>
              <a:rPr lang="en-US" sz="2200" dirty="0">
                <a:solidFill>
                  <a:schemeClr val="tx1"/>
                </a:solidFill>
                <a:latin typeface="Corbel" panose="020B0503020204020204" pitchFamily="34" charset="0"/>
                <a:ea typeface="Tahoma" panose="020B0604030504040204" pitchFamily="34" charset="0"/>
                <a:cs typeface="Tahoma" panose="020B0604030504040204" pitchFamily="34" charset="0"/>
              </a:rPr>
              <a:t>despite its </a:t>
            </a:r>
            <a:r>
              <a:rPr lang="en-US" sz="2200" b="1" dirty="0">
                <a:solidFill>
                  <a:schemeClr val="tx1"/>
                </a:solidFill>
                <a:latin typeface="Corbel" panose="020B0503020204020204" pitchFamily="34" charset="0"/>
                <a:ea typeface="Tahoma" panose="020B0604030504040204" pitchFamily="34" charset="0"/>
                <a:cs typeface="Tahoma" panose="020B0604030504040204" pitchFamily="34" charset="0"/>
              </a:rPr>
              <a:t>existing headroom for quality</a:t>
            </a:r>
            <a:endParaRPr lang="en-GB" sz="2200" b="1" dirty="0">
              <a:solidFill>
                <a:schemeClr val="tx1"/>
              </a:solidFill>
              <a:latin typeface="Corbel" panose="020B0503020204020204" pitchFamily="34" charset="0"/>
              <a:ea typeface="Tahoma" panose="020B0604030504040204" pitchFamily="34" charset="0"/>
              <a:cs typeface="Tahoma" panose="020B0604030504040204" pitchFamily="34" charset="0"/>
            </a:endParaRPr>
          </a:p>
        </p:txBody>
      </p:sp>
      <p:pic>
        <p:nvPicPr>
          <p:cNvPr id="13" name="Graphic 12">
            <a:extLst>
              <a:ext uri="{FF2B5EF4-FFF2-40B4-BE49-F238E27FC236}">
                <a16:creationId xmlns:a16="http://schemas.microsoft.com/office/drawing/2014/main" id="{F553AB94-2BFE-F7A2-63DC-5D56F594CD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73055" y="1064371"/>
            <a:ext cx="5997889" cy="3043705"/>
          </a:xfrm>
          <a:prstGeom prst="rect">
            <a:avLst/>
          </a:prstGeom>
        </p:spPr>
      </p:pic>
      <p:sp>
        <p:nvSpPr>
          <p:cNvPr id="18" name="Rectangle 17">
            <a:extLst>
              <a:ext uri="{FF2B5EF4-FFF2-40B4-BE49-F238E27FC236}">
                <a16:creationId xmlns:a16="http://schemas.microsoft.com/office/drawing/2014/main" id="{A02A2DB3-546D-D147-6EDE-025335471F22}"/>
              </a:ext>
            </a:extLst>
          </p:cNvPr>
          <p:cNvSpPr/>
          <p:nvPr/>
        </p:nvSpPr>
        <p:spPr>
          <a:xfrm>
            <a:off x="5671268" y="1798582"/>
            <a:ext cx="783320" cy="144000"/>
          </a:xfrm>
          <a:prstGeom prst="rect">
            <a:avLst/>
          </a:prstGeom>
          <a:noFill/>
          <a:ln w="19050" cap="flat">
            <a:solidFill>
              <a:schemeClr val="accent6"/>
            </a:solidFill>
          </a:ln>
          <a:effectLst>
            <a:glow rad="63500">
              <a:schemeClr val="accent6">
                <a:alpha val="38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200"/>
          </a:p>
        </p:txBody>
      </p:sp>
      <p:sp>
        <p:nvSpPr>
          <p:cNvPr id="20" name="Rectangle 19">
            <a:extLst>
              <a:ext uri="{FF2B5EF4-FFF2-40B4-BE49-F238E27FC236}">
                <a16:creationId xmlns:a16="http://schemas.microsoft.com/office/drawing/2014/main" id="{59D3929C-5F18-C58C-5B71-396A030038B2}"/>
              </a:ext>
            </a:extLst>
          </p:cNvPr>
          <p:cNvSpPr/>
          <p:nvPr/>
        </p:nvSpPr>
        <p:spPr>
          <a:xfrm>
            <a:off x="5671268" y="2676793"/>
            <a:ext cx="783320" cy="144000"/>
          </a:xfrm>
          <a:prstGeom prst="rect">
            <a:avLst/>
          </a:prstGeom>
          <a:noFill/>
          <a:ln w="19050" cap="flat">
            <a:solidFill>
              <a:schemeClr val="accent6"/>
            </a:solidFill>
          </a:ln>
          <a:effectLst>
            <a:glow rad="63500">
              <a:schemeClr val="accent6">
                <a:alpha val="38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200"/>
          </a:p>
        </p:txBody>
      </p:sp>
      <p:sp>
        <p:nvSpPr>
          <p:cNvPr id="21" name="Rectangle 20">
            <a:extLst>
              <a:ext uri="{FF2B5EF4-FFF2-40B4-BE49-F238E27FC236}">
                <a16:creationId xmlns:a16="http://schemas.microsoft.com/office/drawing/2014/main" id="{6F42B5FF-0511-28C2-8DE5-B85516F21497}"/>
              </a:ext>
            </a:extLst>
          </p:cNvPr>
          <p:cNvSpPr/>
          <p:nvPr/>
        </p:nvSpPr>
        <p:spPr>
          <a:xfrm>
            <a:off x="3913094" y="3526367"/>
            <a:ext cx="2541494" cy="144000"/>
          </a:xfrm>
          <a:prstGeom prst="rect">
            <a:avLst/>
          </a:prstGeom>
          <a:noFill/>
          <a:ln w="19050" cap="flat">
            <a:solidFill>
              <a:schemeClr val="accent6"/>
            </a:solidFill>
          </a:ln>
          <a:effectLst>
            <a:glow rad="63500">
              <a:schemeClr val="accent6">
                <a:alpha val="38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200"/>
          </a:p>
        </p:txBody>
      </p:sp>
    </p:spTree>
    <p:extLst>
      <p:ext uri="{BB962C8B-B14F-4D97-AF65-F5344CB8AC3E}">
        <p14:creationId xmlns:p14="http://schemas.microsoft.com/office/powerpoint/2010/main" val="40481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F8283-F7CC-E0A0-AFFA-641E834FD8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CAC05-ECE2-E4CE-88B2-7BA38EC055E1}"/>
              </a:ext>
            </a:extLst>
          </p:cNvPr>
          <p:cNvSpPr>
            <a:spLocks noGrp="1"/>
          </p:cNvSpPr>
          <p:nvPr>
            <p:ph type="title"/>
          </p:nvPr>
        </p:nvSpPr>
        <p:spPr/>
        <p:txBody>
          <a:bodyPr/>
          <a:lstStyle/>
          <a:p>
            <a:r>
              <a:rPr lang="en-US" dirty="0"/>
              <a:t>RSA-assisted </a:t>
            </a:r>
            <a:r>
              <a:rPr lang="en-US" dirty="0" err="1"/>
              <a:t>Basecalling</a:t>
            </a:r>
            <a:r>
              <a:rPr lang="en-US" dirty="0"/>
              <a:t> </a:t>
            </a:r>
          </a:p>
        </p:txBody>
      </p:sp>
      <p:sp>
        <p:nvSpPr>
          <p:cNvPr id="17" name="Rectangle 16">
            <a:extLst>
              <a:ext uri="{FF2B5EF4-FFF2-40B4-BE49-F238E27FC236}">
                <a16:creationId xmlns:a16="http://schemas.microsoft.com/office/drawing/2014/main" id="{F68928DC-6181-9B63-A844-70E77705340C}"/>
              </a:ext>
            </a:extLst>
          </p:cNvPr>
          <p:cNvSpPr/>
          <p:nvPr/>
        </p:nvSpPr>
        <p:spPr>
          <a:xfrm>
            <a:off x="-29308" y="4880801"/>
            <a:ext cx="9202616" cy="1000101"/>
          </a:xfrm>
          <a:prstGeom prst="rect">
            <a:avLst/>
          </a:prstGeom>
          <a:solidFill>
            <a:srgbClr val="E3F0D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0" bIns="108000" rtlCol="0" anchor="ctr"/>
          <a:lstStyle/>
          <a:p>
            <a:pPr algn="ctr">
              <a:lnSpc>
                <a:spcPct val="150000"/>
              </a:lnSpc>
            </a:pPr>
            <a:r>
              <a:rPr lang="tr-TR" sz="2200" dirty="0" err="1">
                <a:solidFill>
                  <a:schemeClr val="tx1"/>
                </a:solidFill>
                <a:latin typeface="Corbel" panose="020B0503020204020204" pitchFamily="34" charset="0"/>
                <a:ea typeface="Tahoma" panose="020B0604030504040204" pitchFamily="34" charset="0"/>
                <a:cs typeface="Tahoma" panose="020B0604030504040204" pitchFamily="34" charset="0"/>
              </a:rPr>
              <a:t>Basecall</a:t>
            </a:r>
            <a:r>
              <a:rPr lang="en-US" sz="2200" dirty="0" err="1">
                <a:solidFill>
                  <a:schemeClr val="tx1"/>
                </a:solidFill>
                <a:latin typeface="Corbel" panose="020B0503020204020204" pitchFamily="34" charset="0"/>
                <a:ea typeface="Tahoma" panose="020B0604030504040204" pitchFamily="34" charset="0"/>
                <a:cs typeface="Tahoma" panose="020B0604030504040204" pitchFamily="34" charset="0"/>
              </a:rPr>
              <a:t>ing</a:t>
            </a:r>
            <a:r>
              <a:rPr lang="en-US" sz="2200" dirty="0">
                <a:solidFill>
                  <a:schemeClr val="tx1"/>
                </a:solidFill>
                <a:latin typeface="Corbel" panose="020B0503020204020204" pitchFamily="34" charset="0"/>
                <a:ea typeface="Tahoma" panose="020B0604030504040204" pitchFamily="34" charset="0"/>
                <a:cs typeface="Tahoma" panose="020B0604030504040204" pitchFamily="34" charset="0"/>
              </a:rPr>
              <a:t> load is reduced by</a:t>
            </a:r>
            <a:r>
              <a:rPr lang="en-US" sz="2200" b="1" dirty="0">
                <a:solidFill>
                  <a:schemeClr val="tx1"/>
                </a:solidFill>
                <a:latin typeface="Corbel" panose="020B0503020204020204" pitchFamily="34" charset="0"/>
                <a:ea typeface="Tahoma" panose="020B0604030504040204" pitchFamily="34" charset="0"/>
                <a:cs typeface="Tahoma" panose="020B0604030504040204" pitchFamily="34" charset="0"/>
              </a:rPr>
              <a:t> 17-39%</a:t>
            </a:r>
            <a:r>
              <a:rPr lang="en-US" sz="2200" dirty="0">
                <a:solidFill>
                  <a:schemeClr val="tx1"/>
                </a:solidFill>
                <a:latin typeface="Corbel" panose="020B0503020204020204" pitchFamily="34" charset="0"/>
                <a:ea typeface="Tahoma" panose="020B0604030504040204" pitchFamily="34" charset="0"/>
                <a:cs typeface="Tahoma" panose="020B0604030504040204" pitchFamily="34" charset="0"/>
              </a:rPr>
              <a:t> using a </a:t>
            </a:r>
            <a:r>
              <a:rPr lang="en-US" sz="2200" b="1" dirty="0">
                <a:solidFill>
                  <a:schemeClr val="tx1"/>
                </a:solidFill>
                <a:latin typeface="Corbel" panose="020B0503020204020204" pitchFamily="34" charset="0"/>
                <a:ea typeface="Tahoma" panose="020B0604030504040204" pitchFamily="34" charset="0"/>
                <a:cs typeface="Tahoma" panose="020B0604030504040204" pitchFamily="34" charset="0"/>
              </a:rPr>
              <a:t>lightweight RSA pre-filter </a:t>
            </a:r>
          </a:p>
          <a:p>
            <a:pPr algn="ctr">
              <a:lnSpc>
                <a:spcPct val="150000"/>
              </a:lnSpc>
            </a:pPr>
            <a:r>
              <a:rPr lang="en-US" sz="2200" dirty="0">
                <a:solidFill>
                  <a:schemeClr val="tx1"/>
                </a:solidFill>
                <a:latin typeface="Corbel" panose="020B0503020204020204" pitchFamily="34" charset="0"/>
                <a:ea typeface="Tahoma" panose="020B0604030504040204" pitchFamily="34" charset="0"/>
                <a:cs typeface="Tahoma" panose="020B0604030504040204" pitchFamily="34" charset="0"/>
              </a:rPr>
              <a:t>with only </a:t>
            </a:r>
            <a:r>
              <a:rPr lang="en-US" sz="2200" b="1" dirty="0">
                <a:solidFill>
                  <a:schemeClr val="tx1"/>
                </a:solidFill>
                <a:latin typeface="Corbel" panose="020B0503020204020204" pitchFamily="34" charset="0"/>
                <a:ea typeface="Tahoma" panose="020B0604030504040204" pitchFamily="34" charset="0"/>
                <a:cs typeface="Tahoma" panose="020B0604030504040204" pitchFamily="34" charset="0"/>
              </a:rPr>
              <a:t>0.07-0.09%</a:t>
            </a:r>
            <a:r>
              <a:rPr lang="en-US" sz="2200" dirty="0">
                <a:solidFill>
                  <a:schemeClr val="tx1"/>
                </a:solidFill>
                <a:latin typeface="Corbel" panose="020B0503020204020204" pitchFamily="34" charset="0"/>
                <a:ea typeface="Tahoma" panose="020B0604030504040204" pitchFamily="34" charset="0"/>
                <a:cs typeface="Tahoma" panose="020B0604030504040204" pitchFamily="34" charset="0"/>
              </a:rPr>
              <a:t> drop in genome completeness </a:t>
            </a:r>
            <a:endParaRPr lang="en-GB" sz="2200" dirty="0">
              <a:solidFill>
                <a:schemeClr val="tx1"/>
              </a:solidFill>
              <a:latin typeface="Corbel" panose="020B0503020204020204" pitchFamily="34" charset="0"/>
              <a:ea typeface="Tahoma" panose="020B0604030504040204" pitchFamily="34" charset="0"/>
              <a:cs typeface="Tahoma" panose="020B0604030504040204" pitchFamily="34" charset="0"/>
            </a:endParaRPr>
          </a:p>
        </p:txBody>
      </p:sp>
      <p:pic>
        <p:nvPicPr>
          <p:cNvPr id="19" name="Graphic 18">
            <a:extLst>
              <a:ext uri="{FF2B5EF4-FFF2-40B4-BE49-F238E27FC236}">
                <a16:creationId xmlns:a16="http://schemas.microsoft.com/office/drawing/2014/main" id="{7CF089D9-DE81-48FD-3169-665AA64224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707315"/>
            <a:ext cx="9262209" cy="1678652"/>
          </a:xfrm>
          <a:prstGeom prst="rect">
            <a:avLst/>
          </a:prstGeom>
        </p:spPr>
      </p:pic>
      <p:sp>
        <p:nvSpPr>
          <p:cNvPr id="20" name="Rectangle 19">
            <a:extLst>
              <a:ext uri="{FF2B5EF4-FFF2-40B4-BE49-F238E27FC236}">
                <a16:creationId xmlns:a16="http://schemas.microsoft.com/office/drawing/2014/main" id="{BDADE3E2-4534-868C-0AAF-313457D941B4}"/>
              </a:ext>
            </a:extLst>
          </p:cNvPr>
          <p:cNvSpPr/>
          <p:nvPr/>
        </p:nvSpPr>
        <p:spPr>
          <a:xfrm>
            <a:off x="5730373" y="3412999"/>
            <a:ext cx="783320" cy="433160"/>
          </a:xfrm>
          <a:prstGeom prst="rect">
            <a:avLst/>
          </a:prstGeom>
          <a:noFill/>
          <a:ln w="19050" cap="flat">
            <a:solidFill>
              <a:schemeClr val="accent6"/>
            </a:solidFill>
          </a:ln>
          <a:effectLst>
            <a:glow rad="63500">
              <a:schemeClr val="accent6">
                <a:alpha val="38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200"/>
          </a:p>
        </p:txBody>
      </p:sp>
      <p:sp>
        <p:nvSpPr>
          <p:cNvPr id="21" name="Rectangle 20">
            <a:extLst>
              <a:ext uri="{FF2B5EF4-FFF2-40B4-BE49-F238E27FC236}">
                <a16:creationId xmlns:a16="http://schemas.microsoft.com/office/drawing/2014/main" id="{384465FC-0A83-7316-3E41-C74A2FBA2488}"/>
              </a:ext>
            </a:extLst>
          </p:cNvPr>
          <p:cNvSpPr/>
          <p:nvPr/>
        </p:nvSpPr>
        <p:spPr>
          <a:xfrm>
            <a:off x="5730373" y="3899483"/>
            <a:ext cx="783320" cy="433160"/>
          </a:xfrm>
          <a:prstGeom prst="rect">
            <a:avLst/>
          </a:prstGeom>
          <a:noFill/>
          <a:ln w="19050" cap="flat">
            <a:solidFill>
              <a:schemeClr val="accent6"/>
            </a:solidFill>
          </a:ln>
          <a:effectLst>
            <a:glow rad="63500">
              <a:schemeClr val="accent6">
                <a:alpha val="38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200"/>
          </a:p>
        </p:txBody>
      </p:sp>
      <p:sp>
        <p:nvSpPr>
          <p:cNvPr id="22" name="Content Placeholder 2">
            <a:extLst>
              <a:ext uri="{FF2B5EF4-FFF2-40B4-BE49-F238E27FC236}">
                <a16:creationId xmlns:a16="http://schemas.microsoft.com/office/drawing/2014/main" id="{3D96D031-EE91-46C3-8A17-E713F762D592}"/>
              </a:ext>
            </a:extLst>
          </p:cNvPr>
          <p:cNvSpPr txBox="1">
            <a:spLocks/>
          </p:cNvSpPr>
          <p:nvPr/>
        </p:nvSpPr>
        <p:spPr>
          <a:xfrm>
            <a:off x="172969" y="977098"/>
            <a:ext cx="8798061" cy="1730217"/>
          </a:xfrm>
          <a:prstGeom prst="rect">
            <a:avLst/>
          </a:prstGeom>
        </p:spPr>
        <p:txBody>
          <a:bodyPr>
            <a:spAutoFit/>
          </a:bodyPr>
          <a:lstStyle>
            <a:lvl1pPr marL="187200" indent="-187200" algn="l" defTabSz="914400" rtl="0" eaLnBrk="1" latinLnBrk="0" hangingPunct="1">
              <a:lnSpc>
                <a:spcPct val="90000"/>
              </a:lnSpc>
              <a:spcBef>
                <a:spcPts val="1000"/>
              </a:spcBef>
              <a:buClr>
                <a:schemeClr val="tx1"/>
              </a:buClr>
              <a:buFont typeface="Arial" panose="020B0604020202020204" pitchFamily="34" charset="0"/>
              <a:buChar char="•"/>
              <a:tabLst/>
              <a:defRPr sz="2800" kern="1200">
                <a:solidFill>
                  <a:schemeClr val="tx1"/>
                </a:solidFill>
                <a:latin typeface="Corbel" panose="020B0503020204020204" pitchFamily="34" charset="0"/>
                <a:ea typeface="+mn-ea"/>
                <a:cs typeface="+mn-cs"/>
              </a:defRPr>
            </a:lvl1pPr>
            <a:lvl2pPr marL="311150" indent="-187200" algn="l" defTabSz="914400" rtl="0" eaLnBrk="1" latinLnBrk="0" hangingPunct="1">
              <a:lnSpc>
                <a:spcPct val="90000"/>
              </a:lnSpc>
              <a:spcBef>
                <a:spcPts val="500"/>
              </a:spcBef>
              <a:buFont typeface="Cambria" panose="02040503050406030204" pitchFamily="18" charset="0"/>
              <a:buChar char="-"/>
              <a:tabLst/>
              <a:defRPr sz="2400" kern="1200">
                <a:solidFill>
                  <a:schemeClr val="tx1"/>
                </a:solidFill>
                <a:latin typeface="Corbel" panose="020B0503020204020204" pitchFamily="34" charset="0"/>
                <a:ea typeface="+mn-ea"/>
                <a:cs typeface="+mn-cs"/>
              </a:defRPr>
            </a:lvl2pPr>
            <a:lvl3pPr marL="533400" indent="-187200" algn="l" defTabSz="914400" rtl="0" eaLnBrk="1" latinLnBrk="0" hangingPunct="1">
              <a:lnSpc>
                <a:spcPct val="90000"/>
              </a:lnSpc>
              <a:spcBef>
                <a:spcPts val="500"/>
              </a:spcBef>
              <a:buClr>
                <a:schemeClr val="tx1"/>
              </a:buClr>
              <a:buFont typeface="Arial" panose="020B0604020202020204" pitchFamily="34" charset="0"/>
              <a:buChar char="•"/>
              <a:tabLst/>
              <a:defRPr sz="2400" kern="1200">
                <a:solidFill>
                  <a:schemeClr val="tx1"/>
                </a:solidFill>
                <a:latin typeface="Corbel" panose="020B0503020204020204" pitchFamily="34" charset="0"/>
                <a:ea typeface="+mn-ea"/>
                <a:cs typeface="+mn-cs"/>
              </a:defRPr>
            </a:lvl3pPr>
            <a:lvl4pPr marL="16002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4pPr>
            <a:lvl5pPr marL="20574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500"/>
              </a:spcAft>
            </a:pPr>
            <a:r>
              <a:rPr lang="en-US" sz="2400" dirty="0">
                <a:ea typeface="Tahoma" panose="020B0604030504040204" pitchFamily="34" charset="0"/>
                <a:cs typeface="Tahoma" panose="020B0604030504040204" pitchFamily="34" charset="0"/>
              </a:rPr>
              <a:t>Running RSA as a pre-filter to </a:t>
            </a:r>
            <a:r>
              <a:rPr lang="en-US" sz="2400" dirty="0" err="1">
                <a:ea typeface="Tahoma" panose="020B0604030504040204" pitchFamily="34" charset="0"/>
                <a:cs typeface="Tahoma" panose="020B0604030504040204" pitchFamily="34" charset="0"/>
              </a:rPr>
              <a:t>basecalling</a:t>
            </a:r>
            <a:r>
              <a:rPr lang="en-US" sz="2400" b="1" dirty="0">
                <a:solidFill>
                  <a:schemeClr val="accent1">
                    <a:lumMod val="75000"/>
                  </a:schemeClr>
                </a:solidFill>
                <a:ea typeface="Tahoma" panose="020B0604030504040204" pitchFamily="34" charset="0"/>
                <a:cs typeface="Tahoma" panose="020B0604030504040204" pitchFamily="34" charset="0"/>
              </a:rPr>
              <a:t> </a:t>
            </a:r>
          </a:p>
          <a:p>
            <a:pPr lvl="1">
              <a:lnSpc>
                <a:spcPct val="100000"/>
              </a:lnSpc>
            </a:pPr>
            <a:r>
              <a:rPr lang="en-US" sz="2000" dirty="0">
                <a:ea typeface="Tahoma" panose="020B0604030504040204" pitchFamily="34" charset="0"/>
                <a:cs typeface="Tahoma" panose="020B0604030504040204" pitchFamily="34" charset="0"/>
              </a:rPr>
              <a:t>Discard reads unmapped by a RSA pipeline</a:t>
            </a:r>
          </a:p>
          <a:p>
            <a:pPr lvl="1">
              <a:lnSpc>
                <a:spcPct val="100000"/>
              </a:lnSpc>
            </a:pPr>
            <a:r>
              <a:rPr lang="en-US" sz="2000" b="1" dirty="0">
                <a:solidFill>
                  <a:schemeClr val="accent6">
                    <a:lumMod val="75000"/>
                  </a:schemeClr>
                </a:solidFill>
                <a:ea typeface="Tahoma" panose="020B0604030504040204" pitchFamily="34" charset="0"/>
                <a:cs typeface="Tahoma" panose="020B0604030504040204" pitchFamily="34" charset="0"/>
              </a:rPr>
              <a:t>Reduce</a:t>
            </a:r>
            <a:r>
              <a:rPr lang="en-US" sz="2000" dirty="0">
                <a:ea typeface="Tahoma" panose="020B0604030504040204" pitchFamily="34" charset="0"/>
                <a:cs typeface="Tahoma" panose="020B0604030504040204" pitchFamily="34" charset="0"/>
              </a:rPr>
              <a:t> the expensive </a:t>
            </a:r>
            <a:r>
              <a:rPr lang="en-US" sz="2000" dirty="0" err="1">
                <a:ea typeface="Tahoma" panose="020B0604030504040204" pitchFamily="34" charset="0"/>
                <a:cs typeface="Tahoma" panose="020B0604030504040204" pitchFamily="34" charset="0"/>
              </a:rPr>
              <a:t>basecalling</a:t>
            </a:r>
            <a:r>
              <a:rPr lang="en-US" sz="2000" dirty="0">
                <a:ea typeface="Tahoma" panose="020B0604030504040204" pitchFamily="34" charset="0"/>
                <a:cs typeface="Tahoma" panose="020B0604030504040204" pitchFamily="34" charset="0"/>
              </a:rPr>
              <a:t> load</a:t>
            </a:r>
          </a:p>
          <a:p>
            <a:pPr marL="0" indent="0">
              <a:lnSpc>
                <a:spcPct val="100000"/>
              </a:lnSpc>
              <a:buNone/>
            </a:pPr>
            <a:endParaRPr lang="en-GB" sz="2400" dirty="0">
              <a:solidFill>
                <a:srgbClr val="568338"/>
              </a:solidFill>
            </a:endParaRPr>
          </a:p>
        </p:txBody>
      </p:sp>
      <p:sp>
        <p:nvSpPr>
          <p:cNvPr id="23" name="Rectangle 22">
            <a:extLst>
              <a:ext uri="{FF2B5EF4-FFF2-40B4-BE49-F238E27FC236}">
                <a16:creationId xmlns:a16="http://schemas.microsoft.com/office/drawing/2014/main" id="{F5EE6B30-8F78-37BA-02D0-4C0EDD4969E8}"/>
              </a:ext>
            </a:extLst>
          </p:cNvPr>
          <p:cNvSpPr/>
          <p:nvPr/>
        </p:nvSpPr>
        <p:spPr>
          <a:xfrm>
            <a:off x="0" y="952659"/>
            <a:ext cx="9113423" cy="5487634"/>
          </a:xfrm>
          <a:prstGeom prst="rect">
            <a:avLst/>
          </a:prstGeom>
          <a:solidFill>
            <a:srgbClr val="FFFFFF">
              <a:alpha val="913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24" name="Rectangle 23">
            <a:extLst>
              <a:ext uri="{FF2B5EF4-FFF2-40B4-BE49-F238E27FC236}">
                <a16:creationId xmlns:a16="http://schemas.microsoft.com/office/drawing/2014/main" id="{C7935AB4-DF51-CA8B-D2A8-2C79B46DE81A}"/>
              </a:ext>
            </a:extLst>
          </p:cNvPr>
          <p:cNvSpPr/>
          <p:nvPr/>
        </p:nvSpPr>
        <p:spPr>
          <a:xfrm>
            <a:off x="0" y="3587334"/>
            <a:ext cx="9144000" cy="12562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108000" rtlCol="0" anchor="ctr"/>
          <a:lstStyle/>
          <a:p>
            <a:pPr algn="ctr">
              <a:lnSpc>
                <a:spcPct val="150000"/>
              </a:lnSpc>
            </a:pPr>
            <a:r>
              <a:rPr lang="en-GB" sz="2400" b="1" dirty="0">
                <a:solidFill>
                  <a:schemeClr val="tx1"/>
                </a:solidFill>
                <a:latin typeface="Corbel" panose="020B0503020204020204" pitchFamily="34" charset="0"/>
              </a:rPr>
              <a:t>More details on the results</a:t>
            </a:r>
          </a:p>
          <a:p>
            <a:pPr algn="ctr">
              <a:lnSpc>
                <a:spcPct val="150000"/>
              </a:lnSpc>
            </a:pPr>
            <a:r>
              <a:rPr lang="en-GB" sz="2400" b="1" dirty="0">
                <a:solidFill>
                  <a:schemeClr val="tx1"/>
                </a:solidFill>
                <a:latin typeface="Corbel" panose="020B0503020204020204" pitchFamily="34" charset="0"/>
              </a:rPr>
              <a:t>can be found in the paper</a:t>
            </a:r>
            <a:endParaRPr lang="en-GB" sz="2400" b="1" dirty="0">
              <a:solidFill>
                <a:srgbClr val="22AE9B"/>
              </a:solidFill>
              <a:latin typeface="Corbel" panose="020B0503020204020204" pitchFamily="34" charset="0"/>
            </a:endParaRPr>
          </a:p>
        </p:txBody>
      </p:sp>
    </p:spTree>
    <p:extLst>
      <p:ext uri="{BB962C8B-B14F-4D97-AF65-F5344CB8AC3E}">
        <p14:creationId xmlns:p14="http://schemas.microsoft.com/office/powerpoint/2010/main" val="331208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1" grpId="0" animBg="1"/>
      <p:bldP spid="23" grpId="0" animBg="1"/>
      <p:bldP spid="2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FC9E7-3EDB-134F-91E4-1B158D8D1B41}"/>
              </a:ext>
            </a:extLst>
          </p:cNvPr>
          <p:cNvSpPr>
            <a:spLocks noGrp="1"/>
          </p:cNvSpPr>
          <p:nvPr>
            <p:ph type="title"/>
          </p:nvPr>
        </p:nvSpPr>
        <p:spPr/>
        <p:txBody>
          <a:bodyPr/>
          <a:lstStyle/>
          <a:p>
            <a:r>
              <a:rPr lang="en-CH"/>
              <a:t>Outline</a:t>
            </a:r>
          </a:p>
        </p:txBody>
      </p:sp>
      <p:sp>
        <p:nvSpPr>
          <p:cNvPr id="4" name="Rectangle 3">
            <a:extLst>
              <a:ext uri="{FF2B5EF4-FFF2-40B4-BE49-F238E27FC236}">
                <a16:creationId xmlns:a16="http://schemas.microsoft.com/office/drawing/2014/main" id="{A5BDA1B8-DB18-F347-A711-52ECB8296632}"/>
              </a:ext>
            </a:extLst>
          </p:cNvPr>
          <p:cNvSpPr/>
          <p:nvPr/>
        </p:nvSpPr>
        <p:spPr>
          <a:xfrm>
            <a:off x="259022" y="5446779"/>
            <a:ext cx="8672264" cy="876337"/>
          </a:xfrm>
          <a:prstGeom prst="rect">
            <a:avLst/>
          </a:prstGeom>
          <a:solidFill>
            <a:srgbClr val="064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orbel" panose="020B0503020204020204" pitchFamily="34" charset="0"/>
              </a:rPr>
              <a:t>Conclusion</a:t>
            </a:r>
          </a:p>
        </p:txBody>
      </p:sp>
      <p:sp>
        <p:nvSpPr>
          <p:cNvPr id="5" name="Rectangle 4">
            <a:extLst>
              <a:ext uri="{FF2B5EF4-FFF2-40B4-BE49-F238E27FC236}">
                <a16:creationId xmlns:a16="http://schemas.microsoft.com/office/drawing/2014/main" id="{E4F04CFA-6017-8148-AF5C-88BA5A81EF96}"/>
              </a:ext>
            </a:extLst>
          </p:cNvPr>
          <p:cNvSpPr/>
          <p:nvPr/>
        </p:nvSpPr>
        <p:spPr>
          <a:xfrm>
            <a:off x="259022" y="1069361"/>
            <a:ext cx="8672264" cy="87633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orbel" panose="020B0503020204020204" pitchFamily="34" charset="0"/>
              </a:rPr>
              <a:t>Background</a:t>
            </a:r>
          </a:p>
        </p:txBody>
      </p:sp>
      <p:sp>
        <p:nvSpPr>
          <p:cNvPr id="6" name="Rectangle 5">
            <a:extLst>
              <a:ext uri="{FF2B5EF4-FFF2-40B4-BE49-F238E27FC236}">
                <a16:creationId xmlns:a16="http://schemas.microsoft.com/office/drawing/2014/main" id="{C6833B53-20BA-2F49-8150-8A4307160C96}"/>
              </a:ext>
            </a:extLst>
          </p:cNvPr>
          <p:cNvSpPr/>
          <p:nvPr/>
        </p:nvSpPr>
        <p:spPr>
          <a:xfrm>
            <a:off x="259022" y="2163716"/>
            <a:ext cx="8672264" cy="87633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orbel" panose="020B0503020204020204" pitchFamily="34" charset="0"/>
              </a:rPr>
              <a:t>Motivation and Goal</a:t>
            </a:r>
          </a:p>
        </p:txBody>
      </p:sp>
      <p:sp>
        <p:nvSpPr>
          <p:cNvPr id="7" name="Rectangle 6">
            <a:extLst>
              <a:ext uri="{FF2B5EF4-FFF2-40B4-BE49-F238E27FC236}">
                <a16:creationId xmlns:a16="http://schemas.microsoft.com/office/drawing/2014/main" id="{03A44881-06D2-2047-A23F-E55626F01184}"/>
              </a:ext>
            </a:extLst>
          </p:cNvPr>
          <p:cNvSpPr/>
          <p:nvPr/>
        </p:nvSpPr>
        <p:spPr>
          <a:xfrm>
            <a:off x="259022" y="3258071"/>
            <a:ext cx="8672264" cy="87633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latin typeface="Corbel" panose="020B0503020204020204" pitchFamily="34" charset="0"/>
              </a:rPr>
              <a:t>RawBench</a:t>
            </a:r>
            <a:endParaRPr lang="en-US" sz="3200" dirty="0">
              <a:latin typeface="Corbel" panose="020B0503020204020204" pitchFamily="34" charset="0"/>
            </a:endParaRPr>
          </a:p>
        </p:txBody>
      </p:sp>
      <p:sp>
        <p:nvSpPr>
          <p:cNvPr id="8" name="Rectangle 7">
            <a:extLst>
              <a:ext uri="{FF2B5EF4-FFF2-40B4-BE49-F238E27FC236}">
                <a16:creationId xmlns:a16="http://schemas.microsoft.com/office/drawing/2014/main" id="{209598DC-8651-B84E-AA25-498AE4B00592}"/>
              </a:ext>
            </a:extLst>
          </p:cNvPr>
          <p:cNvSpPr/>
          <p:nvPr/>
        </p:nvSpPr>
        <p:spPr>
          <a:xfrm>
            <a:off x="259022" y="4352426"/>
            <a:ext cx="8672264" cy="87633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orbel" panose="020B0503020204020204" pitchFamily="34" charset="0"/>
              </a:rPr>
              <a:t>Evaluation</a:t>
            </a:r>
          </a:p>
        </p:txBody>
      </p:sp>
    </p:spTree>
    <p:extLst>
      <p:ext uri="{BB962C8B-B14F-4D97-AF65-F5344CB8AC3E}">
        <p14:creationId xmlns:p14="http://schemas.microsoft.com/office/powerpoint/2010/main" val="35207116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10DB8-7933-EA4B-B0DF-A0D12CAAF119}"/>
              </a:ext>
            </a:extLst>
          </p:cNvPr>
          <p:cNvSpPr>
            <a:spLocks noGrp="1"/>
          </p:cNvSpPr>
          <p:nvPr>
            <p:ph type="title"/>
          </p:nvPr>
        </p:nvSpPr>
        <p:spPr/>
        <p:txBody>
          <a:bodyPr/>
          <a:lstStyle/>
          <a:p>
            <a:r>
              <a:rPr lang="en-CH" dirty="0"/>
              <a:t>Conclusion</a:t>
            </a:r>
          </a:p>
        </p:txBody>
      </p:sp>
      <p:sp>
        <p:nvSpPr>
          <p:cNvPr id="5" name="Rounded Rectangle 4">
            <a:extLst>
              <a:ext uri="{FF2B5EF4-FFF2-40B4-BE49-F238E27FC236}">
                <a16:creationId xmlns:a16="http://schemas.microsoft.com/office/drawing/2014/main" id="{672C1486-D476-084C-B327-8D8EAFEA75ED}"/>
              </a:ext>
            </a:extLst>
          </p:cNvPr>
          <p:cNvSpPr/>
          <p:nvPr/>
        </p:nvSpPr>
        <p:spPr>
          <a:xfrm>
            <a:off x="176339" y="1224338"/>
            <a:ext cx="8783767" cy="904328"/>
          </a:xfrm>
          <a:prstGeom prst="roundRect">
            <a:avLst>
              <a:gd name="adj" fmla="val 5194"/>
            </a:avLst>
          </a:prstGeom>
          <a:solidFill>
            <a:schemeClr val="tx2">
              <a:lumMod val="20000"/>
              <a:lumOff val="8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90000"/>
              </a:lnSpc>
              <a:spcAft>
                <a:spcPts val="500"/>
              </a:spcAft>
            </a:pPr>
            <a:r>
              <a:rPr lang="en-GB" sz="2000" dirty="0">
                <a:solidFill>
                  <a:schemeClr val="tx1"/>
                </a:solidFill>
                <a:latin typeface="Corbel" panose="020B0503020204020204" pitchFamily="34" charset="0"/>
              </a:rPr>
              <a:t>The </a:t>
            </a:r>
            <a:r>
              <a:rPr lang="en-GB" sz="2000" i="1" dirty="0">
                <a:solidFill>
                  <a:schemeClr val="tx1"/>
                </a:solidFill>
                <a:latin typeface="Corbel" panose="020B0503020204020204" pitchFamily="34" charset="0"/>
              </a:rPr>
              <a:t>first </a:t>
            </a:r>
            <a:r>
              <a:rPr lang="en-GB" sz="2000" dirty="0">
                <a:solidFill>
                  <a:schemeClr val="tx1"/>
                </a:solidFill>
                <a:latin typeface="Corbel" panose="020B0503020204020204" pitchFamily="34" charset="0"/>
              </a:rPr>
              <a:t>benchmarking framework for </a:t>
            </a:r>
            <a:r>
              <a:rPr lang="en-GB" sz="2000" b="1" dirty="0">
                <a:solidFill>
                  <a:schemeClr val="tx1"/>
                </a:solidFill>
                <a:latin typeface="Corbel" panose="020B0503020204020204" pitchFamily="34" charset="0"/>
              </a:rPr>
              <a:t>raw signal analysis (RSA) </a:t>
            </a:r>
            <a:r>
              <a:rPr lang="en-GB" sz="2000" dirty="0">
                <a:solidFill>
                  <a:schemeClr val="tx1"/>
                </a:solidFill>
                <a:latin typeface="Corbel" panose="020B0503020204020204" pitchFamily="34" charset="0"/>
              </a:rPr>
              <a:t>enabling</a:t>
            </a:r>
            <a:r>
              <a:rPr lang="en-GB" sz="2000" b="1" dirty="0">
                <a:solidFill>
                  <a:schemeClr val="tx1"/>
                </a:solidFill>
                <a:latin typeface="Corbel" panose="020B0503020204020204" pitchFamily="34" charset="0"/>
              </a:rPr>
              <a:t> </a:t>
            </a:r>
            <a:r>
              <a:rPr lang="en-GB" sz="2000" i="1" dirty="0">
                <a:solidFill>
                  <a:schemeClr val="tx1"/>
                </a:solidFill>
                <a:latin typeface="Corbel" panose="020B0503020204020204" pitchFamily="34" charset="0"/>
              </a:rPr>
              <a:t>end-to-end</a:t>
            </a:r>
            <a:r>
              <a:rPr lang="en-GB" sz="2000" dirty="0">
                <a:solidFill>
                  <a:schemeClr val="tx1"/>
                </a:solidFill>
                <a:latin typeface="Corbel" panose="020B0503020204020204" pitchFamily="34" charset="0"/>
              </a:rPr>
              <a:t> fair and systematic evaluation of different raw signal analysis techniques</a:t>
            </a:r>
          </a:p>
        </p:txBody>
      </p:sp>
      <p:sp>
        <p:nvSpPr>
          <p:cNvPr id="16" name="Rounded Rectangle 15">
            <a:extLst>
              <a:ext uri="{FF2B5EF4-FFF2-40B4-BE49-F238E27FC236}">
                <a16:creationId xmlns:a16="http://schemas.microsoft.com/office/drawing/2014/main" id="{196F23B5-3A2A-4D4F-BCA0-B16CCD94A8C3}"/>
              </a:ext>
            </a:extLst>
          </p:cNvPr>
          <p:cNvSpPr/>
          <p:nvPr/>
        </p:nvSpPr>
        <p:spPr>
          <a:xfrm>
            <a:off x="3072739" y="1052347"/>
            <a:ext cx="3028208" cy="380827"/>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de-DE" sz="2800" dirty="0" err="1">
                <a:solidFill>
                  <a:schemeClr val="bg1"/>
                </a:solidFill>
                <a:latin typeface="Corbel" panose="020B0503020204020204" pitchFamily="34" charset="0"/>
              </a:rPr>
              <a:t>RawBench</a:t>
            </a:r>
            <a:endParaRPr lang="en-CH" sz="2800" dirty="0">
              <a:solidFill>
                <a:schemeClr val="bg1"/>
              </a:solidFill>
              <a:latin typeface="Corbel" panose="020B0503020204020204" pitchFamily="34" charset="0"/>
            </a:endParaRPr>
          </a:p>
        </p:txBody>
      </p:sp>
      <p:sp>
        <p:nvSpPr>
          <p:cNvPr id="15" name="Rounded Rectangle 14">
            <a:extLst>
              <a:ext uri="{FF2B5EF4-FFF2-40B4-BE49-F238E27FC236}">
                <a16:creationId xmlns:a16="http://schemas.microsoft.com/office/drawing/2014/main" id="{CEB26C47-B719-384F-B816-5B0AAB5CC635}"/>
              </a:ext>
            </a:extLst>
          </p:cNvPr>
          <p:cNvSpPr/>
          <p:nvPr/>
        </p:nvSpPr>
        <p:spPr>
          <a:xfrm>
            <a:off x="180116" y="2317440"/>
            <a:ext cx="8783767" cy="1259680"/>
          </a:xfrm>
          <a:prstGeom prst="roundRect">
            <a:avLst>
              <a:gd name="adj" fmla="val 4970"/>
            </a:avLst>
          </a:prstGeom>
          <a:solidFill>
            <a:srgbClr val="EAFAE3"/>
          </a:solidFill>
          <a:ln w="28575">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ctr"/>
          <a:lstStyle/>
          <a:p>
            <a:pPr algn="ctr">
              <a:spcAft>
                <a:spcPts val="500"/>
              </a:spcAft>
            </a:pPr>
            <a:r>
              <a:rPr lang="en-GB" sz="2000" b="1" dirty="0">
                <a:solidFill>
                  <a:schemeClr val="accent6">
                    <a:lumMod val="75000"/>
                  </a:schemeClr>
                </a:solidFill>
                <a:latin typeface="Corbel" panose="020B0503020204020204" pitchFamily="34" charset="0"/>
              </a:rPr>
              <a:t>Currently supports</a:t>
            </a:r>
            <a:endParaRPr lang="en-GB" sz="2000" dirty="0">
              <a:solidFill>
                <a:schemeClr val="accent6">
                  <a:lumMod val="75000"/>
                </a:schemeClr>
              </a:solidFill>
              <a:latin typeface="Corbel" panose="020B0503020204020204" pitchFamily="34" charset="0"/>
            </a:endParaRPr>
          </a:p>
          <a:p>
            <a:pPr algn="ctr">
              <a:lnSpc>
                <a:spcPct val="90000"/>
              </a:lnSpc>
              <a:spcAft>
                <a:spcPts val="500"/>
              </a:spcAft>
            </a:pPr>
            <a:r>
              <a:rPr lang="en-GB" sz="1700" b="1" dirty="0">
                <a:solidFill>
                  <a:schemeClr val="accent6"/>
                </a:solidFill>
              </a:rPr>
              <a:t>30 </a:t>
            </a:r>
            <a:r>
              <a:rPr lang="en-GB" sz="1700" dirty="0">
                <a:solidFill>
                  <a:schemeClr val="tx1"/>
                </a:solidFill>
                <a:latin typeface="Corbel" panose="020B0503020204020204" pitchFamily="34" charset="0"/>
              </a:rPr>
              <a:t>different RSA combinations</a:t>
            </a:r>
          </a:p>
          <a:p>
            <a:pPr algn="ctr">
              <a:lnSpc>
                <a:spcPct val="90000"/>
              </a:lnSpc>
              <a:spcAft>
                <a:spcPts val="500"/>
              </a:spcAft>
            </a:pPr>
            <a:r>
              <a:rPr lang="en-GB" sz="1700" b="1" dirty="0">
                <a:solidFill>
                  <a:schemeClr val="accent6"/>
                </a:solidFill>
              </a:rPr>
              <a:t>4 </a:t>
            </a:r>
            <a:r>
              <a:rPr lang="en-GB" sz="1700" dirty="0">
                <a:solidFill>
                  <a:schemeClr val="tx1"/>
                </a:solidFill>
                <a:latin typeface="Corbel" panose="020B0503020204020204" pitchFamily="34" charset="0"/>
              </a:rPr>
              <a:t>different raw nanopore signal datasets from </a:t>
            </a:r>
            <a:r>
              <a:rPr lang="en-GB" sz="1700" b="1" dirty="0">
                <a:solidFill>
                  <a:srgbClr val="568338"/>
                </a:solidFill>
                <a:latin typeface="Corbel" panose="020B0503020204020204" pitchFamily="34" charset="0"/>
              </a:rPr>
              <a:t>2</a:t>
            </a:r>
            <a:r>
              <a:rPr lang="en-GB" sz="1700" dirty="0">
                <a:solidFill>
                  <a:schemeClr val="tx1"/>
                </a:solidFill>
                <a:latin typeface="Corbel" panose="020B0503020204020204" pitchFamily="34" charset="0"/>
              </a:rPr>
              <a:t> different nanopore chemistries</a:t>
            </a:r>
          </a:p>
          <a:p>
            <a:pPr algn="ctr">
              <a:lnSpc>
                <a:spcPct val="90000"/>
              </a:lnSpc>
              <a:spcAft>
                <a:spcPts val="500"/>
              </a:spcAft>
            </a:pPr>
            <a:r>
              <a:rPr lang="en-GB" sz="1700" b="1" dirty="0">
                <a:solidFill>
                  <a:schemeClr val="accent6"/>
                </a:solidFill>
              </a:rPr>
              <a:t>2 </a:t>
            </a:r>
            <a:r>
              <a:rPr lang="en-GB" sz="1700" dirty="0">
                <a:solidFill>
                  <a:schemeClr val="tx1"/>
                </a:solidFill>
                <a:latin typeface="Corbel" panose="020B0503020204020204" pitchFamily="34" charset="0"/>
              </a:rPr>
              <a:t>different downstream tasks and </a:t>
            </a:r>
            <a:r>
              <a:rPr lang="en-GB" sz="1700" b="1" dirty="0">
                <a:solidFill>
                  <a:srgbClr val="568338"/>
                </a:solidFill>
                <a:latin typeface="Corbel" panose="020B0503020204020204" pitchFamily="34" charset="0"/>
              </a:rPr>
              <a:t>2</a:t>
            </a:r>
            <a:r>
              <a:rPr lang="en-GB" sz="1700" dirty="0">
                <a:solidFill>
                  <a:schemeClr val="tx1"/>
                </a:solidFill>
                <a:latin typeface="Corbel" panose="020B0503020204020204" pitchFamily="34" charset="0"/>
              </a:rPr>
              <a:t> RSA-assisted </a:t>
            </a:r>
            <a:r>
              <a:rPr lang="en-GB" sz="1700" dirty="0" err="1">
                <a:solidFill>
                  <a:schemeClr val="tx1"/>
                </a:solidFill>
                <a:latin typeface="Corbel" panose="020B0503020204020204" pitchFamily="34" charset="0"/>
              </a:rPr>
              <a:t>basecalling</a:t>
            </a:r>
            <a:r>
              <a:rPr lang="en-GB" sz="1700" dirty="0">
                <a:solidFill>
                  <a:schemeClr val="tx1"/>
                </a:solidFill>
                <a:latin typeface="Corbel" panose="020B0503020204020204" pitchFamily="34" charset="0"/>
              </a:rPr>
              <a:t> tasks</a:t>
            </a:r>
          </a:p>
        </p:txBody>
      </p:sp>
      <p:sp>
        <p:nvSpPr>
          <p:cNvPr id="17" name="Rounded Rectangle 16">
            <a:extLst>
              <a:ext uri="{FF2B5EF4-FFF2-40B4-BE49-F238E27FC236}">
                <a16:creationId xmlns:a16="http://schemas.microsoft.com/office/drawing/2014/main" id="{BFA32E5A-5A7C-F14C-BFDF-80423C5D2380}"/>
              </a:ext>
            </a:extLst>
          </p:cNvPr>
          <p:cNvSpPr/>
          <p:nvPr/>
        </p:nvSpPr>
        <p:spPr>
          <a:xfrm>
            <a:off x="180116" y="3765894"/>
            <a:ext cx="8783767" cy="2352518"/>
          </a:xfrm>
          <a:prstGeom prst="roundRect">
            <a:avLst>
              <a:gd name="adj" fmla="val 5460"/>
            </a:avLst>
          </a:prstGeom>
          <a:solidFill>
            <a:srgbClr val="FFEDDF"/>
          </a:solidFill>
          <a:ln w="28575">
            <a:solidFill>
              <a:srgbClr val="D4702E"/>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Aft>
                <a:spcPts val="500"/>
              </a:spcAft>
            </a:pPr>
            <a:r>
              <a:rPr lang="en-GB" sz="2000" b="1" dirty="0">
                <a:solidFill>
                  <a:srgbClr val="D4702E"/>
                </a:solidFill>
                <a:latin typeface="Corbel" panose="020B0503020204020204" pitchFamily="34" charset="0"/>
              </a:rPr>
              <a:t>High modularity</a:t>
            </a:r>
          </a:p>
          <a:p>
            <a:pPr algn="ctr">
              <a:spcAft>
                <a:spcPts val="500"/>
              </a:spcAft>
            </a:pPr>
            <a:r>
              <a:rPr lang="en-GB" sz="1700" b="1" dirty="0">
                <a:solidFill>
                  <a:schemeClr val="accent2"/>
                </a:solidFill>
                <a:latin typeface="Corbel" panose="020B0503020204020204" pitchFamily="34" charset="0"/>
              </a:rPr>
              <a:t>enables </a:t>
            </a:r>
          </a:p>
          <a:p>
            <a:pPr algn="ctr">
              <a:spcAft>
                <a:spcPts val="500"/>
              </a:spcAft>
            </a:pPr>
            <a:r>
              <a:rPr lang="en-GB" sz="1700" b="1" dirty="0">
                <a:solidFill>
                  <a:schemeClr val="accent2"/>
                </a:solidFill>
                <a:latin typeface="Corbel" panose="020B0503020204020204" pitchFamily="34" charset="0"/>
              </a:rPr>
              <a:t>combination</a:t>
            </a:r>
            <a:r>
              <a:rPr lang="en-GB" sz="1700" b="1" dirty="0">
                <a:solidFill>
                  <a:schemeClr val="tx1"/>
                </a:solidFill>
                <a:latin typeface="Corbel" panose="020B0503020204020204" pitchFamily="34" charset="0"/>
              </a:rPr>
              <a:t> of existing and new RSA techniques from across the RSA literature</a:t>
            </a:r>
          </a:p>
          <a:p>
            <a:pPr algn="ctr">
              <a:spcAft>
                <a:spcPts val="500"/>
              </a:spcAft>
            </a:pPr>
            <a:r>
              <a:rPr lang="en-GB" sz="1700" b="1" dirty="0">
                <a:solidFill>
                  <a:schemeClr val="tx1"/>
                </a:solidFill>
                <a:latin typeface="Corbel" panose="020B0503020204020204" pitchFamily="34" charset="0"/>
              </a:rPr>
              <a:t>integration of </a:t>
            </a:r>
            <a:r>
              <a:rPr lang="en-GB" sz="1700" b="1" dirty="0">
                <a:solidFill>
                  <a:schemeClr val="accent2"/>
                </a:solidFill>
                <a:latin typeface="Corbel" panose="020B0503020204020204" pitchFamily="34" charset="0"/>
              </a:rPr>
              <a:t>new datasets and downstream tasks</a:t>
            </a:r>
            <a:endParaRPr lang="en-GB" sz="1700" b="1" dirty="0">
              <a:solidFill>
                <a:schemeClr val="tx1"/>
              </a:solidFill>
              <a:latin typeface="Corbel" panose="020B0503020204020204" pitchFamily="34" charset="0"/>
            </a:endParaRPr>
          </a:p>
          <a:p>
            <a:pPr algn="ctr">
              <a:spcAft>
                <a:spcPts val="500"/>
              </a:spcAft>
            </a:pPr>
            <a:r>
              <a:rPr lang="en-GB" sz="1700" b="1" dirty="0">
                <a:solidFill>
                  <a:schemeClr val="tx1"/>
                </a:solidFill>
                <a:latin typeface="Corbel" panose="020B0503020204020204" pitchFamily="34" charset="0"/>
              </a:rPr>
              <a:t>fair comparison of </a:t>
            </a:r>
            <a:r>
              <a:rPr lang="en-GB" sz="1700" b="1" dirty="0">
                <a:solidFill>
                  <a:schemeClr val="accent2"/>
                </a:solidFill>
                <a:latin typeface="Corbel" panose="020B0503020204020204" pitchFamily="34" charset="0"/>
              </a:rPr>
              <a:t>newly developed methods</a:t>
            </a:r>
          </a:p>
          <a:p>
            <a:pPr algn="ctr">
              <a:spcAft>
                <a:spcPts val="500"/>
              </a:spcAft>
            </a:pPr>
            <a:endParaRPr lang="en-GB" sz="1700" b="1" dirty="0">
              <a:solidFill>
                <a:schemeClr val="tx1"/>
              </a:solidFill>
              <a:latin typeface="Corbel" panose="020B0503020204020204" pitchFamily="34" charset="0"/>
            </a:endParaRPr>
          </a:p>
        </p:txBody>
      </p:sp>
      <p:pic>
        <p:nvPicPr>
          <p:cNvPr id="4" name="Picture 3" descr="A green and black logo&#10;&#10;AI-generated content may be incorrect.">
            <a:extLst>
              <a:ext uri="{FF2B5EF4-FFF2-40B4-BE49-F238E27FC236}">
                <a16:creationId xmlns:a16="http://schemas.microsoft.com/office/drawing/2014/main" id="{7A0233F5-7D56-C8E8-F9F8-6BA4885551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24" y="2431468"/>
            <a:ext cx="515812" cy="515812"/>
          </a:xfrm>
          <a:prstGeom prst="rect">
            <a:avLst/>
          </a:prstGeom>
        </p:spPr>
      </p:pic>
      <p:pic>
        <p:nvPicPr>
          <p:cNvPr id="7" name="Picture 6" descr="A yellow cubes on a black background&#10;&#10;AI-generated content may be incorrect.">
            <a:extLst>
              <a:ext uri="{FF2B5EF4-FFF2-40B4-BE49-F238E27FC236}">
                <a16:creationId xmlns:a16="http://schemas.microsoft.com/office/drawing/2014/main" id="{E4612C39-B882-46C9-CBB7-A597DA4470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566" y="3958499"/>
            <a:ext cx="514800" cy="514800"/>
          </a:xfrm>
          <a:prstGeom prst="rect">
            <a:avLst/>
          </a:prstGeom>
        </p:spPr>
      </p:pic>
    </p:spTree>
    <p:extLst>
      <p:ext uri="{BB962C8B-B14F-4D97-AF65-F5344CB8AC3E}">
        <p14:creationId xmlns:p14="http://schemas.microsoft.com/office/powerpoint/2010/main" val="199164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773DE-1312-6D75-F85A-2B78F72E5F50}"/>
            </a:ext>
          </a:extLst>
        </p:cNvPr>
        <p:cNvGrpSpPr/>
        <p:nvPr/>
      </p:nvGrpSpPr>
      <p:grpSpPr>
        <a:xfrm>
          <a:off x="0" y="0"/>
          <a:ext cx="0" cy="0"/>
          <a:chOff x="0" y="0"/>
          <a:chExt cx="0" cy="0"/>
        </a:xfrm>
      </p:grpSpPr>
      <p:sp>
        <p:nvSpPr>
          <p:cNvPr id="104" name="Title 1">
            <a:extLst>
              <a:ext uri="{FF2B5EF4-FFF2-40B4-BE49-F238E27FC236}">
                <a16:creationId xmlns:a16="http://schemas.microsoft.com/office/drawing/2014/main" id="{AF1ACC2B-3F08-A93A-41E5-718823343518}"/>
              </a:ext>
            </a:extLst>
          </p:cNvPr>
          <p:cNvSpPr txBox="1">
            <a:spLocks/>
          </p:cNvSpPr>
          <p:nvPr/>
        </p:nvSpPr>
        <p:spPr>
          <a:xfrm>
            <a:off x="0" y="927"/>
            <a:ext cx="9144000" cy="3361627"/>
          </a:xfrm>
          <a:prstGeom prst="rect">
            <a:avLst/>
          </a:prstGeom>
          <a:solidFill>
            <a:srgbClr val="06436E"/>
          </a:solidFill>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6600" b="1" i="0" u="none" strike="noStrike" kern="1200" cap="none" spc="0" normalizeH="0" baseline="0" noProof="0">
              <a:ln>
                <a:noFill/>
              </a:ln>
              <a:solidFill>
                <a:srgbClr val="70AD47"/>
              </a:solidFill>
              <a:effectLst/>
              <a:uLnTx/>
              <a:uFillTx/>
              <a:latin typeface="Calibri Light" panose="020F0302020204030204"/>
              <a:ea typeface="+mj-ea"/>
              <a:cs typeface="+mj-cs"/>
            </a:endParaRPr>
          </a:p>
        </p:txBody>
      </p:sp>
      <p:sp>
        <p:nvSpPr>
          <p:cNvPr id="102" name="Title 1">
            <a:extLst>
              <a:ext uri="{FF2B5EF4-FFF2-40B4-BE49-F238E27FC236}">
                <a16:creationId xmlns:a16="http://schemas.microsoft.com/office/drawing/2014/main" id="{B45CF9BB-2FA2-7400-6818-9E60400C5E9B}"/>
              </a:ext>
            </a:extLst>
          </p:cNvPr>
          <p:cNvSpPr>
            <a:spLocks noGrp="1"/>
          </p:cNvSpPr>
          <p:nvPr>
            <p:ph type="ctrTitle" idx="4294967295"/>
          </p:nvPr>
        </p:nvSpPr>
        <p:spPr>
          <a:xfrm>
            <a:off x="0" y="186531"/>
            <a:ext cx="9144000" cy="2901446"/>
          </a:xfrm>
          <a:prstGeom prst="rect">
            <a:avLst/>
          </a:prstGeom>
          <a:solidFill>
            <a:srgbClr val="06436E"/>
          </a:solidFill>
        </p:spPr>
        <p:txBody>
          <a:bodyPr anchor="ctr">
            <a:noAutofit/>
          </a:bodyPr>
          <a:lstStyle/>
          <a:p>
            <a:pPr algn="ctr">
              <a:lnSpc>
                <a:spcPct val="130000"/>
              </a:lnSpc>
            </a:pPr>
            <a:r>
              <a:rPr lang="en-US" sz="5400" b="1" dirty="0" err="1">
                <a:solidFill>
                  <a:srgbClr val="F5D8B0"/>
                </a:solidFill>
                <a:latin typeface="Corbel" panose="020B0503020204020204" pitchFamily="34" charset="0"/>
                <a:ea typeface="Verdana" panose="020B0604030504040204" pitchFamily="34" charset="0"/>
                <a:cs typeface="Verdana" panose="020B0604030504040204" pitchFamily="34" charset="0"/>
              </a:rPr>
              <a:t>RawBench</a:t>
            </a:r>
            <a:r>
              <a:rPr lang="en-US" b="1" dirty="0">
                <a:solidFill>
                  <a:srgbClr val="FFFFFF"/>
                </a:solidFill>
                <a:latin typeface="Corbel" panose="020B0503020204020204" pitchFamily="34" charset="0"/>
                <a:ea typeface="Verdana" panose="020B0604030504040204" pitchFamily="34" charset="0"/>
                <a:cs typeface="Verdana" panose="020B0604030504040204" pitchFamily="34" charset="0"/>
              </a:rPr>
              <a:t> </a:t>
            </a:r>
            <a:br>
              <a:rPr lang="en-US" sz="3600" b="1" dirty="0">
                <a:solidFill>
                  <a:srgbClr val="FFFFFF"/>
                </a:solidFill>
                <a:latin typeface="Corbel" panose="020B0503020204020204" pitchFamily="34" charset="0"/>
                <a:ea typeface="Verdana" panose="020B0604030504040204" pitchFamily="34" charset="0"/>
                <a:cs typeface="Verdana" panose="020B0604030504040204" pitchFamily="34" charset="0"/>
              </a:rPr>
            </a:br>
            <a:r>
              <a:rPr lang="en-US" sz="3100" b="1" dirty="0">
                <a:solidFill>
                  <a:srgbClr val="FFFFFF"/>
                </a:solidFill>
                <a:latin typeface="Corbel" panose="020B0503020204020204" pitchFamily="34" charset="0"/>
                <a:ea typeface="Verdana" panose="020B0604030504040204" pitchFamily="34" charset="0"/>
                <a:cs typeface="Verdana" panose="020B0604030504040204" pitchFamily="34" charset="0"/>
              </a:rPr>
              <a:t>A Comprehensive Benchmarking Framework</a:t>
            </a:r>
            <a:br>
              <a:rPr lang="en-US" sz="3100" b="1" dirty="0">
                <a:solidFill>
                  <a:srgbClr val="FFFFFF"/>
                </a:solidFill>
                <a:latin typeface="Corbel" panose="020B0503020204020204" pitchFamily="34" charset="0"/>
                <a:ea typeface="Verdana" panose="020B0604030504040204" pitchFamily="34" charset="0"/>
                <a:cs typeface="Verdana" panose="020B0604030504040204" pitchFamily="34" charset="0"/>
              </a:rPr>
            </a:br>
            <a:r>
              <a:rPr lang="en-US" sz="3100" b="1" dirty="0">
                <a:solidFill>
                  <a:srgbClr val="FFFFFF"/>
                </a:solidFill>
                <a:latin typeface="Corbel" panose="020B0503020204020204" pitchFamily="34" charset="0"/>
                <a:ea typeface="Verdana" panose="020B0604030504040204" pitchFamily="34" charset="0"/>
                <a:cs typeface="Verdana" panose="020B0604030504040204" pitchFamily="34" charset="0"/>
              </a:rPr>
              <a:t>for Raw Nanopore Signal Analysis Techniques</a:t>
            </a:r>
            <a:endParaRPr lang="en-US" sz="3100" b="1" dirty="0">
              <a:solidFill>
                <a:schemeClr val="accent4">
                  <a:lumMod val="20000"/>
                  <a:lumOff val="80000"/>
                </a:schemeClr>
              </a:solidFill>
              <a:latin typeface="Corbel" panose="020B0503020204020204" pitchFamily="34" charset="0"/>
              <a:ea typeface="Verdana" panose="020B0604030504040204" pitchFamily="34" charset="0"/>
              <a:cs typeface="Verdana" panose="020B0604030504040204" pitchFamily="34" charset="0"/>
            </a:endParaRPr>
          </a:p>
        </p:txBody>
      </p:sp>
      <p:pic>
        <p:nvPicPr>
          <p:cNvPr id="3" name="Graphic 2">
            <a:extLst>
              <a:ext uri="{FF2B5EF4-FFF2-40B4-BE49-F238E27FC236}">
                <a16:creationId xmlns:a16="http://schemas.microsoft.com/office/drawing/2014/main" id="{7E633057-79BA-D9CA-A796-22BA7ADB39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34244" y="5892619"/>
            <a:ext cx="2275512" cy="437765"/>
          </a:xfrm>
          <a:prstGeom prst="rect">
            <a:avLst/>
          </a:prstGeom>
        </p:spPr>
      </p:pic>
      <p:pic>
        <p:nvPicPr>
          <p:cNvPr id="10" name="Picture 9">
            <a:extLst>
              <a:ext uri="{FF2B5EF4-FFF2-40B4-BE49-F238E27FC236}">
                <a16:creationId xmlns:a16="http://schemas.microsoft.com/office/drawing/2014/main" id="{EE62D90B-6E4B-E29B-B1B7-0C047A5330C8}"/>
              </a:ext>
            </a:extLst>
          </p:cNvPr>
          <p:cNvPicPr>
            <a:picLocks noChangeAspect="1"/>
          </p:cNvPicPr>
          <p:nvPr userDrawn="1"/>
        </p:nvPicPr>
        <p:blipFill rotWithShape="1">
          <a:blip r:embed="rId5"/>
          <a:srcRect l="11820" t="33599" r="12247" b="30996"/>
          <a:stretch/>
        </p:blipFill>
        <p:spPr>
          <a:xfrm>
            <a:off x="449895" y="5903538"/>
            <a:ext cx="2417553" cy="415925"/>
          </a:xfrm>
          <a:prstGeom prst="rect">
            <a:avLst/>
          </a:prstGeom>
        </p:spPr>
      </p:pic>
      <p:sp>
        <p:nvSpPr>
          <p:cNvPr id="9" name="Google Shape;44;p1">
            <a:extLst>
              <a:ext uri="{FF2B5EF4-FFF2-40B4-BE49-F238E27FC236}">
                <a16:creationId xmlns:a16="http://schemas.microsoft.com/office/drawing/2014/main" id="{D83B4716-35CB-B50C-4DC3-1129052AEA39}"/>
              </a:ext>
            </a:extLst>
          </p:cNvPr>
          <p:cNvSpPr txBox="1"/>
          <p:nvPr/>
        </p:nvSpPr>
        <p:spPr>
          <a:xfrm>
            <a:off x="0" y="3889023"/>
            <a:ext cx="9144000" cy="41581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400"/>
              <a:buFont typeface="Arial"/>
              <a:buNone/>
            </a:pPr>
            <a:r>
              <a:rPr lang="en-US" sz="2800" b="1" dirty="0">
                <a:solidFill>
                  <a:schemeClr val="dk1"/>
                </a:solidFill>
                <a:latin typeface="Corbel" panose="020B0503020204020204" pitchFamily="34" charset="0"/>
                <a:sym typeface="Quattrocento Sans"/>
              </a:rPr>
              <a:t>Furkan Eris</a:t>
            </a:r>
            <a:endParaRPr sz="2800" dirty="0">
              <a:latin typeface="Corbel" panose="020B0503020204020204" pitchFamily="34" charset="0"/>
            </a:endParaRPr>
          </a:p>
        </p:txBody>
      </p:sp>
      <p:sp>
        <p:nvSpPr>
          <p:cNvPr id="14" name="Subtitle 2">
            <a:extLst>
              <a:ext uri="{FF2B5EF4-FFF2-40B4-BE49-F238E27FC236}">
                <a16:creationId xmlns:a16="http://schemas.microsoft.com/office/drawing/2014/main" id="{2AA9ADCD-B056-FCA0-D3A8-DFF40D0F279A}"/>
              </a:ext>
            </a:extLst>
          </p:cNvPr>
          <p:cNvSpPr txBox="1">
            <a:spLocks/>
          </p:cNvSpPr>
          <p:nvPr/>
        </p:nvSpPr>
        <p:spPr>
          <a:xfrm>
            <a:off x="0" y="4527856"/>
            <a:ext cx="9144000" cy="434201"/>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latin typeface="Corbel" panose="020B0503020204020204" pitchFamily="34" charset="0"/>
                <a:cs typeface="Cambria"/>
              </a:rPr>
              <a:t>Ulysse McConnell     Can Firtina      Onur Mutlu</a:t>
            </a:r>
          </a:p>
        </p:txBody>
      </p:sp>
      <p:pic>
        <p:nvPicPr>
          <p:cNvPr id="1026" name="Picture 2" descr="University of Maryland Logo, symbol, meaning, history, PNG, brand">
            <a:extLst>
              <a:ext uri="{FF2B5EF4-FFF2-40B4-BE49-F238E27FC236}">
                <a16:creationId xmlns:a16="http://schemas.microsoft.com/office/drawing/2014/main" id="{93A2EC5E-C0CC-9582-78E9-CBB1A788F4D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21131" y="5512526"/>
            <a:ext cx="1741772" cy="979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795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D69D7-0BCF-9554-C9B8-348FC1D8C48C}"/>
            </a:ext>
          </a:extLst>
        </p:cNvPr>
        <p:cNvGrpSpPr/>
        <p:nvPr/>
      </p:nvGrpSpPr>
      <p:grpSpPr>
        <a:xfrm>
          <a:off x="0" y="0"/>
          <a:ext cx="0" cy="0"/>
          <a:chOff x="0" y="0"/>
          <a:chExt cx="0" cy="0"/>
        </a:xfrm>
      </p:grpSpPr>
      <p:sp>
        <p:nvSpPr>
          <p:cNvPr id="104" name="Title 1">
            <a:extLst>
              <a:ext uri="{FF2B5EF4-FFF2-40B4-BE49-F238E27FC236}">
                <a16:creationId xmlns:a16="http://schemas.microsoft.com/office/drawing/2014/main" id="{82F22E90-093A-C6D0-D4B3-C58A12436362}"/>
              </a:ext>
            </a:extLst>
          </p:cNvPr>
          <p:cNvSpPr txBox="1">
            <a:spLocks/>
          </p:cNvSpPr>
          <p:nvPr/>
        </p:nvSpPr>
        <p:spPr>
          <a:xfrm>
            <a:off x="0" y="927"/>
            <a:ext cx="9144000" cy="6857073"/>
          </a:xfrm>
          <a:prstGeom prst="rect">
            <a:avLst/>
          </a:prstGeom>
          <a:solidFill>
            <a:srgbClr val="06436E"/>
          </a:solidFill>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6600" b="1" i="0" u="none" strike="noStrike" kern="1200" cap="none" spc="0" normalizeH="0" baseline="0" noProof="0">
              <a:ln>
                <a:noFill/>
              </a:ln>
              <a:solidFill>
                <a:srgbClr val="70AD47"/>
              </a:solidFill>
              <a:effectLst/>
              <a:uLnTx/>
              <a:uFillTx/>
              <a:latin typeface="Calibri Light" panose="020F0302020204030204"/>
              <a:ea typeface="+mj-ea"/>
              <a:cs typeface="+mj-cs"/>
            </a:endParaRPr>
          </a:p>
        </p:txBody>
      </p:sp>
      <p:sp>
        <p:nvSpPr>
          <p:cNvPr id="102" name="Title 1">
            <a:extLst>
              <a:ext uri="{FF2B5EF4-FFF2-40B4-BE49-F238E27FC236}">
                <a16:creationId xmlns:a16="http://schemas.microsoft.com/office/drawing/2014/main" id="{404AD227-CEB9-F731-999C-863CE471C4B3}"/>
              </a:ext>
            </a:extLst>
          </p:cNvPr>
          <p:cNvSpPr>
            <a:spLocks noGrp="1"/>
          </p:cNvSpPr>
          <p:nvPr>
            <p:ph type="ctrTitle" idx="4294967295"/>
          </p:nvPr>
        </p:nvSpPr>
        <p:spPr>
          <a:xfrm>
            <a:off x="0" y="1978277"/>
            <a:ext cx="9144000" cy="2901446"/>
          </a:xfrm>
          <a:prstGeom prst="rect">
            <a:avLst/>
          </a:prstGeom>
          <a:solidFill>
            <a:srgbClr val="06436E"/>
          </a:solidFill>
        </p:spPr>
        <p:txBody>
          <a:bodyPr anchor="ctr">
            <a:noAutofit/>
          </a:bodyPr>
          <a:lstStyle/>
          <a:p>
            <a:pPr algn="ctr">
              <a:lnSpc>
                <a:spcPct val="130000"/>
              </a:lnSpc>
            </a:pPr>
            <a:r>
              <a:rPr lang="en-US" sz="5400" b="1" dirty="0">
                <a:solidFill>
                  <a:srgbClr val="F5D8B0"/>
                </a:solidFill>
                <a:latin typeface="Corbel" panose="020B0503020204020204" pitchFamily="34" charset="0"/>
                <a:ea typeface="Verdana" panose="020B0604030504040204" pitchFamily="34" charset="0"/>
                <a:cs typeface="Verdana" panose="020B0604030504040204" pitchFamily="34" charset="0"/>
              </a:rPr>
              <a:t>Backup Slides</a:t>
            </a:r>
            <a:endParaRPr lang="en-US" sz="3100" b="1" dirty="0">
              <a:solidFill>
                <a:schemeClr val="accent4">
                  <a:lumMod val="20000"/>
                  <a:lumOff val="80000"/>
                </a:schemeClr>
              </a:solidFill>
              <a:latin typeface="Corbel" panose="020B0503020204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550000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B8298-A2AA-474D-3EE6-1004EE9D38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43A370-5E4B-25EE-0B36-2D86AEF3F5F6}"/>
              </a:ext>
            </a:extLst>
          </p:cNvPr>
          <p:cNvSpPr>
            <a:spLocks noGrp="1"/>
          </p:cNvSpPr>
          <p:nvPr>
            <p:ph type="title"/>
          </p:nvPr>
        </p:nvSpPr>
        <p:spPr/>
        <p:txBody>
          <a:bodyPr/>
          <a:lstStyle/>
          <a:p>
            <a:r>
              <a:rPr lang="en-US" dirty="0"/>
              <a:t>Encoding the Reference Genome</a:t>
            </a:r>
            <a:endParaRPr lang="en-CH" dirty="0"/>
          </a:p>
        </p:txBody>
      </p:sp>
      <p:grpSp>
        <p:nvGrpSpPr>
          <p:cNvPr id="5" name="Group 4">
            <a:extLst>
              <a:ext uri="{FF2B5EF4-FFF2-40B4-BE49-F238E27FC236}">
                <a16:creationId xmlns:a16="http://schemas.microsoft.com/office/drawing/2014/main" id="{991BB519-C50F-A349-D880-9D35E10A370D}"/>
              </a:ext>
            </a:extLst>
          </p:cNvPr>
          <p:cNvGrpSpPr/>
          <p:nvPr/>
        </p:nvGrpSpPr>
        <p:grpSpPr>
          <a:xfrm>
            <a:off x="353473" y="1453375"/>
            <a:ext cx="1261716" cy="1482426"/>
            <a:chOff x="495878" y="980316"/>
            <a:chExt cx="1261716" cy="1482426"/>
          </a:xfrm>
        </p:grpSpPr>
        <p:sp>
          <p:nvSpPr>
            <p:cNvPr id="6" name="TextBox 5">
              <a:extLst>
                <a:ext uri="{FF2B5EF4-FFF2-40B4-BE49-F238E27FC236}">
                  <a16:creationId xmlns:a16="http://schemas.microsoft.com/office/drawing/2014/main" id="{BC497D40-4987-7093-F69C-4649E8980A51}"/>
                </a:ext>
              </a:extLst>
            </p:cNvPr>
            <p:cNvSpPr txBox="1"/>
            <p:nvPr/>
          </p:nvSpPr>
          <p:spPr>
            <a:xfrm>
              <a:off x="628737" y="980316"/>
              <a:ext cx="995998" cy="615553"/>
            </a:xfrm>
            <a:prstGeom prst="rect">
              <a:avLst/>
            </a:prstGeom>
            <a:noFill/>
          </p:spPr>
          <p:txBody>
            <a:bodyPr wrap="square" lIns="0" tIns="0" rIns="0" bIns="0">
              <a:spAutoFit/>
            </a:bodyPr>
            <a:lstStyle/>
            <a:p>
              <a:pPr algn="ctr" defTabSz="1600847"/>
              <a:r>
                <a:rPr lang="en-US" sz="2000" kern="0" dirty="0">
                  <a:latin typeface="Avenir Next" panose="020B0503020202020204" pitchFamily="34" charset="0"/>
                  <a:ea typeface="Tahoma" panose="020B0604030504040204" pitchFamily="34" charset="0"/>
                  <a:cs typeface="Tahoma" panose="020B0604030504040204" pitchFamily="34" charset="0"/>
                </a:rPr>
                <a:t>Raw</a:t>
              </a:r>
              <a:br>
                <a:rPr lang="en-US" sz="2000" kern="0" dirty="0">
                  <a:latin typeface="Avenir Next" panose="020B0503020202020204" pitchFamily="34" charset="0"/>
                  <a:ea typeface="Tahoma" panose="020B0604030504040204" pitchFamily="34" charset="0"/>
                  <a:cs typeface="Tahoma" panose="020B0604030504040204" pitchFamily="34" charset="0"/>
                </a:rPr>
              </a:br>
              <a:r>
                <a:rPr lang="en-US" sz="2000" kern="0" dirty="0">
                  <a:latin typeface="Avenir Next" panose="020B0503020202020204" pitchFamily="34" charset="0"/>
                  <a:ea typeface="Tahoma" panose="020B0604030504040204" pitchFamily="34" charset="0"/>
                  <a:cs typeface="Tahoma" panose="020B0604030504040204" pitchFamily="34" charset="0"/>
                </a:rPr>
                <a:t>Reads</a:t>
              </a:r>
            </a:p>
          </p:txBody>
        </p:sp>
        <p:grpSp>
          <p:nvGrpSpPr>
            <p:cNvPr id="7" name="Group 6">
              <a:extLst>
                <a:ext uri="{FF2B5EF4-FFF2-40B4-BE49-F238E27FC236}">
                  <a16:creationId xmlns:a16="http://schemas.microsoft.com/office/drawing/2014/main" id="{4B734645-33A7-A67B-7055-5A4A68B6F5B9}"/>
                </a:ext>
              </a:extLst>
            </p:cNvPr>
            <p:cNvGrpSpPr>
              <a:grpSpLocks noChangeAspect="1"/>
            </p:cNvGrpSpPr>
            <p:nvPr/>
          </p:nvGrpSpPr>
          <p:grpSpPr>
            <a:xfrm>
              <a:off x="495878" y="1687375"/>
              <a:ext cx="1261716" cy="775367"/>
              <a:chOff x="6948264" y="1776271"/>
              <a:chExt cx="1108922" cy="681469"/>
            </a:xfrm>
          </p:grpSpPr>
          <p:grpSp>
            <p:nvGrpSpPr>
              <p:cNvPr id="8" name="Group 7">
                <a:extLst>
                  <a:ext uri="{FF2B5EF4-FFF2-40B4-BE49-F238E27FC236}">
                    <a16:creationId xmlns:a16="http://schemas.microsoft.com/office/drawing/2014/main" id="{A3D76B3F-4F4D-A26A-D1A0-6A3B3E2F48C2}"/>
                  </a:ext>
                </a:extLst>
              </p:cNvPr>
              <p:cNvGrpSpPr/>
              <p:nvPr/>
            </p:nvGrpSpPr>
            <p:grpSpPr>
              <a:xfrm>
                <a:off x="6948264" y="1776271"/>
                <a:ext cx="1108922" cy="681469"/>
                <a:chOff x="2857077" y="2235844"/>
                <a:chExt cx="1108922" cy="681469"/>
              </a:xfrm>
            </p:grpSpPr>
            <p:cxnSp>
              <p:nvCxnSpPr>
                <p:cNvPr id="57" name="Straight Arrow Connector 56">
                  <a:extLst>
                    <a:ext uri="{FF2B5EF4-FFF2-40B4-BE49-F238E27FC236}">
                      <a16:creationId xmlns:a16="http://schemas.microsoft.com/office/drawing/2014/main" id="{F2587CA7-6320-0C8D-3EB0-716B66D5DDD3}"/>
                    </a:ext>
                  </a:extLst>
                </p:cNvPr>
                <p:cNvCxnSpPr>
                  <a:cxnSpLocks/>
                </p:cNvCxnSpPr>
                <p:nvPr/>
              </p:nvCxnSpPr>
              <p:spPr>
                <a:xfrm>
                  <a:off x="2857077" y="2917313"/>
                  <a:ext cx="110892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8CB18089-71FD-234B-0C91-FF6B514C0D57}"/>
                    </a:ext>
                  </a:extLst>
                </p:cNvPr>
                <p:cNvCxnSpPr>
                  <a:cxnSpLocks/>
                </p:cNvCxnSpPr>
                <p:nvPr/>
              </p:nvCxnSpPr>
              <p:spPr>
                <a:xfrm flipV="1">
                  <a:off x="2857077" y="2235844"/>
                  <a:ext cx="4372" cy="68146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29501714-8CC6-B19A-0BA8-F9E7E197ABAE}"/>
                  </a:ext>
                </a:extLst>
              </p:cNvPr>
              <p:cNvGrpSpPr/>
              <p:nvPr/>
            </p:nvGrpSpPr>
            <p:grpSpPr>
              <a:xfrm>
                <a:off x="6981644" y="1976087"/>
                <a:ext cx="959736" cy="398532"/>
                <a:chOff x="6981644" y="1976087"/>
                <a:chExt cx="959736" cy="398532"/>
              </a:xfrm>
            </p:grpSpPr>
            <p:pic>
              <p:nvPicPr>
                <p:cNvPr id="10" name="Graphic 9" descr="Heartbeat with solid fill">
                  <a:extLst>
                    <a:ext uri="{FF2B5EF4-FFF2-40B4-BE49-F238E27FC236}">
                      <a16:creationId xmlns:a16="http://schemas.microsoft.com/office/drawing/2014/main" id="{19D0CB73-4583-4E68-703E-4D0D4F69E0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981644" y="1978101"/>
                  <a:ext cx="396518" cy="396518"/>
                </a:xfrm>
                <a:prstGeom prst="rect">
                  <a:avLst/>
                </a:prstGeom>
              </p:spPr>
            </p:pic>
            <p:pic>
              <p:nvPicPr>
                <p:cNvPr id="11" name="Graphic 10" descr="Heartbeat with solid fill">
                  <a:extLst>
                    <a:ext uri="{FF2B5EF4-FFF2-40B4-BE49-F238E27FC236}">
                      <a16:creationId xmlns:a16="http://schemas.microsoft.com/office/drawing/2014/main" id="{6C32188D-6D1D-C92F-249C-56ACD53C61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263253" y="1978101"/>
                  <a:ext cx="396518" cy="396518"/>
                </a:xfrm>
                <a:prstGeom prst="rect">
                  <a:avLst/>
                </a:prstGeom>
              </p:spPr>
            </p:pic>
            <p:pic>
              <p:nvPicPr>
                <p:cNvPr id="12" name="Graphic 11" descr="Heartbeat with solid fill">
                  <a:extLst>
                    <a:ext uri="{FF2B5EF4-FFF2-40B4-BE49-F238E27FC236}">
                      <a16:creationId xmlns:a16="http://schemas.microsoft.com/office/drawing/2014/main" id="{03274D92-F6FB-7813-0CE5-2BCD73C469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544862" y="1976087"/>
                  <a:ext cx="396518" cy="396518"/>
                </a:xfrm>
                <a:prstGeom prst="rect">
                  <a:avLst/>
                </a:prstGeom>
              </p:spPr>
            </p:pic>
          </p:grpSp>
        </p:grpSp>
      </p:grpSp>
      <p:grpSp>
        <p:nvGrpSpPr>
          <p:cNvPr id="59" name="Group 58">
            <a:extLst>
              <a:ext uri="{FF2B5EF4-FFF2-40B4-BE49-F238E27FC236}">
                <a16:creationId xmlns:a16="http://schemas.microsoft.com/office/drawing/2014/main" id="{7980ECEF-3372-726A-A849-F14AA1A3263A}"/>
              </a:ext>
            </a:extLst>
          </p:cNvPr>
          <p:cNvGrpSpPr/>
          <p:nvPr/>
        </p:nvGrpSpPr>
        <p:grpSpPr>
          <a:xfrm>
            <a:off x="7159308" y="1453375"/>
            <a:ext cx="1840319" cy="1540653"/>
            <a:chOff x="6926963" y="980316"/>
            <a:chExt cx="1840319" cy="1540653"/>
          </a:xfrm>
        </p:grpSpPr>
        <p:sp>
          <p:nvSpPr>
            <p:cNvPr id="60" name="TextBox 59">
              <a:extLst>
                <a:ext uri="{FF2B5EF4-FFF2-40B4-BE49-F238E27FC236}">
                  <a16:creationId xmlns:a16="http://schemas.microsoft.com/office/drawing/2014/main" id="{F5787763-6D19-3232-9989-7C80C7A93DEA}"/>
                </a:ext>
              </a:extLst>
            </p:cNvPr>
            <p:cNvSpPr txBox="1"/>
            <p:nvPr/>
          </p:nvSpPr>
          <p:spPr>
            <a:xfrm>
              <a:off x="6926963" y="980316"/>
              <a:ext cx="1840319" cy="615553"/>
            </a:xfrm>
            <a:prstGeom prst="rect">
              <a:avLst/>
            </a:prstGeom>
            <a:noFill/>
          </p:spPr>
          <p:txBody>
            <a:bodyPr wrap="square" lIns="0" tIns="0" rIns="0" bIns="0">
              <a:spAutoFit/>
            </a:bodyPr>
            <a:lstStyle/>
            <a:p>
              <a:pPr algn="ctr" defTabSz="1600847"/>
              <a:r>
                <a:rPr kumimoji="0" lang="en-US" sz="2000" b="1" i="0" u="none" strike="noStrike" kern="0" cap="none" spc="0" normalizeH="0" baseline="0" noProof="0" dirty="0">
                  <a:ln>
                    <a:noFill/>
                  </a:ln>
                  <a:effectLst/>
                  <a:uLnTx/>
                  <a:uFillTx/>
                  <a:latin typeface="Avenir Next" panose="020B0503020202020204" pitchFamily="34" charset="0"/>
                  <a:ea typeface="Tahoma" panose="020B0604030504040204" pitchFamily="34" charset="0"/>
                  <a:cs typeface="Tahoma" panose="020B0604030504040204" pitchFamily="34" charset="0"/>
                </a:rPr>
                <a:t>Read</a:t>
              </a:r>
              <a:br>
                <a:rPr kumimoji="0" lang="en-US" sz="2000" b="1" i="0" u="none" strike="noStrike" kern="0" cap="none" spc="0" normalizeH="0" baseline="0" noProof="0" dirty="0">
                  <a:ln>
                    <a:noFill/>
                  </a:ln>
                  <a:effectLst/>
                  <a:uLnTx/>
                  <a:uFillTx/>
                  <a:latin typeface="Avenir Next" panose="020B0503020202020204" pitchFamily="34" charset="0"/>
                  <a:ea typeface="Tahoma" panose="020B0604030504040204" pitchFamily="34" charset="0"/>
                  <a:cs typeface="Tahoma" panose="020B0604030504040204" pitchFamily="34" charset="0"/>
                </a:rPr>
              </a:br>
              <a:r>
                <a:rPr kumimoji="0" lang="en-US" sz="2000" b="1" i="0" u="none" strike="noStrike" kern="0" cap="none" spc="0" normalizeH="0" baseline="0" noProof="0" dirty="0">
                  <a:ln>
                    <a:noFill/>
                  </a:ln>
                  <a:effectLst/>
                  <a:uLnTx/>
                  <a:uFillTx/>
                  <a:latin typeface="Avenir Next" panose="020B0503020202020204" pitchFamily="34" charset="0"/>
                  <a:ea typeface="Tahoma" panose="020B0604030504040204" pitchFamily="34" charset="0"/>
                  <a:cs typeface="Tahoma" panose="020B0604030504040204" pitchFamily="34" charset="0"/>
                </a:rPr>
                <a:t>Mapping</a:t>
              </a:r>
            </a:p>
          </p:txBody>
        </p:sp>
        <p:grpSp>
          <p:nvGrpSpPr>
            <p:cNvPr id="61" name="Group 60">
              <a:extLst>
                <a:ext uri="{FF2B5EF4-FFF2-40B4-BE49-F238E27FC236}">
                  <a16:creationId xmlns:a16="http://schemas.microsoft.com/office/drawing/2014/main" id="{509405CF-18A8-DE13-F039-E1132CF83977}"/>
                </a:ext>
              </a:extLst>
            </p:cNvPr>
            <p:cNvGrpSpPr/>
            <p:nvPr/>
          </p:nvGrpSpPr>
          <p:grpSpPr>
            <a:xfrm>
              <a:off x="7047282" y="1629148"/>
              <a:ext cx="1599680" cy="891821"/>
              <a:chOff x="6928109" y="1584573"/>
              <a:chExt cx="1599680" cy="891821"/>
            </a:xfrm>
          </p:grpSpPr>
          <p:pic>
            <p:nvPicPr>
              <p:cNvPr id="62" name="Picture 61">
                <a:extLst>
                  <a:ext uri="{FF2B5EF4-FFF2-40B4-BE49-F238E27FC236}">
                    <a16:creationId xmlns:a16="http://schemas.microsoft.com/office/drawing/2014/main" id="{FF7ED1FA-1A31-32F0-DD63-F2DF90851BE2}"/>
                  </a:ext>
                </a:extLst>
              </p:cNvPr>
              <p:cNvPicPr>
                <a:picLocks noChangeAspect="1"/>
              </p:cNvPicPr>
              <p:nvPr/>
            </p:nvPicPr>
            <p:blipFill>
              <a:blip r:embed="rId5">
                <a:extLst>
                  <a:ext uri="{28A0092B-C50C-407E-A947-70E740481C1C}">
                    <a14:useLocalDpi xmlns:a14="http://schemas.microsoft.com/office/drawing/2010/main"/>
                  </a:ext>
                </a:extLst>
              </a:blip>
              <a:srcRect t="21489" b="22761"/>
              <a:stretch/>
            </p:blipFill>
            <p:spPr>
              <a:xfrm>
                <a:off x="6928109" y="1584573"/>
                <a:ext cx="1599680" cy="891821"/>
              </a:xfrm>
              <a:prstGeom prst="rect">
                <a:avLst/>
              </a:prstGeom>
            </p:spPr>
          </p:pic>
          <p:grpSp>
            <p:nvGrpSpPr>
              <p:cNvPr id="63" name="Group 62">
                <a:extLst>
                  <a:ext uri="{FF2B5EF4-FFF2-40B4-BE49-F238E27FC236}">
                    <a16:creationId xmlns:a16="http://schemas.microsoft.com/office/drawing/2014/main" id="{F225C9B5-09B0-9AA2-1C43-A26D18A6045E}"/>
                  </a:ext>
                </a:extLst>
              </p:cNvPr>
              <p:cNvGrpSpPr/>
              <p:nvPr/>
            </p:nvGrpSpPr>
            <p:grpSpPr>
              <a:xfrm>
                <a:off x="7213821" y="1758462"/>
                <a:ext cx="1028257" cy="428080"/>
                <a:chOff x="7210341" y="1766325"/>
                <a:chExt cx="1028257" cy="428080"/>
              </a:xfrm>
            </p:grpSpPr>
            <p:sp>
              <p:nvSpPr>
                <p:cNvPr id="64" name="Rectangle 63">
                  <a:extLst>
                    <a:ext uri="{FF2B5EF4-FFF2-40B4-BE49-F238E27FC236}">
                      <a16:creationId xmlns:a16="http://schemas.microsoft.com/office/drawing/2014/main" id="{93D084DB-FE3B-69EC-0C85-7CC1DBACF914}"/>
                    </a:ext>
                  </a:extLst>
                </p:cNvPr>
                <p:cNvSpPr/>
                <p:nvPr/>
              </p:nvSpPr>
              <p:spPr>
                <a:xfrm>
                  <a:off x="7247681" y="1906135"/>
                  <a:ext cx="419816" cy="54864"/>
                </a:xfrm>
                <a:prstGeom prst="rect">
                  <a:avLst/>
                </a:prstGeom>
                <a:solidFill>
                  <a:srgbClr val="F8F3E1"/>
                </a:solidFill>
                <a:ln w="9525" cap="flat" cmpd="sng" algn="ctr">
                  <a:solidFill>
                    <a:schemeClr val="tx1"/>
                  </a:solidFill>
                  <a:prstDash val="solid"/>
                  <a:miter lim="800000"/>
                </a:ln>
                <a:effectLst/>
              </p:spPr>
              <p:txBody>
                <a:bodyPr lIns="0" r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050" b="1" i="0" u="none" strike="noStrike" kern="0" cap="none" spc="0" normalizeH="0" baseline="0" noProof="0" dirty="0">
                    <a:ln>
                      <a:noFill/>
                    </a:ln>
                    <a:solidFill>
                      <a:srgbClr val="5B9BD5"/>
                    </a:solidFill>
                    <a:effectLst/>
                    <a:uLnTx/>
                    <a:uFillTx/>
                    <a:latin typeface="Corbel" panose="020B0503020204020204" pitchFamily="34" charset="0"/>
                    <a:ea typeface="+mn-ea"/>
                    <a:cs typeface="+mn-cs"/>
                  </a:endParaRPr>
                </a:p>
              </p:txBody>
            </p:sp>
            <p:sp>
              <p:nvSpPr>
                <p:cNvPr id="65" name="Rectangle 64">
                  <a:extLst>
                    <a:ext uri="{FF2B5EF4-FFF2-40B4-BE49-F238E27FC236}">
                      <a16:creationId xmlns:a16="http://schemas.microsoft.com/office/drawing/2014/main" id="{4B00165F-121C-C92C-BB64-D1C7163C7A75}"/>
                    </a:ext>
                  </a:extLst>
                </p:cNvPr>
                <p:cNvSpPr/>
                <p:nvPr/>
              </p:nvSpPr>
              <p:spPr>
                <a:xfrm>
                  <a:off x="7239622" y="2023472"/>
                  <a:ext cx="376334" cy="54864"/>
                </a:xfrm>
                <a:prstGeom prst="rect">
                  <a:avLst/>
                </a:prstGeom>
                <a:solidFill>
                  <a:srgbClr val="F8F3E1"/>
                </a:solidFill>
                <a:ln w="9525" cap="flat" cmpd="sng" algn="ctr">
                  <a:solidFill>
                    <a:schemeClr val="tx1"/>
                  </a:solidFill>
                  <a:prstDash val="solid"/>
                  <a:miter lim="800000"/>
                </a:ln>
                <a:effectLst/>
              </p:spPr>
              <p:txBody>
                <a:bodyPr lIns="0" r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050" b="1" i="0" u="none" strike="noStrike" kern="0" cap="none" spc="0" normalizeH="0" baseline="0" noProof="0" dirty="0">
                    <a:ln>
                      <a:noFill/>
                    </a:ln>
                    <a:solidFill>
                      <a:srgbClr val="5B9BD5"/>
                    </a:solidFill>
                    <a:effectLst/>
                    <a:uLnTx/>
                    <a:uFillTx/>
                    <a:latin typeface="Corbel" panose="020B0503020204020204" pitchFamily="34" charset="0"/>
                    <a:ea typeface="+mn-ea"/>
                    <a:cs typeface="+mn-cs"/>
                  </a:endParaRPr>
                </a:p>
              </p:txBody>
            </p:sp>
            <p:sp>
              <p:nvSpPr>
                <p:cNvPr id="66" name="Rectangle 65">
                  <a:extLst>
                    <a:ext uri="{FF2B5EF4-FFF2-40B4-BE49-F238E27FC236}">
                      <a16:creationId xmlns:a16="http://schemas.microsoft.com/office/drawing/2014/main" id="{1523CF4F-7377-C393-E051-573E2E10421E}"/>
                    </a:ext>
                  </a:extLst>
                </p:cNvPr>
                <p:cNvSpPr/>
                <p:nvPr/>
              </p:nvSpPr>
              <p:spPr>
                <a:xfrm>
                  <a:off x="7877147" y="2023473"/>
                  <a:ext cx="297692" cy="54864"/>
                </a:xfrm>
                <a:prstGeom prst="rect">
                  <a:avLst/>
                </a:prstGeom>
                <a:solidFill>
                  <a:srgbClr val="F8F3E1"/>
                </a:solidFill>
                <a:ln w="9525" cap="flat" cmpd="sng" algn="ctr">
                  <a:solidFill>
                    <a:schemeClr val="tx1"/>
                  </a:solidFill>
                  <a:prstDash val="solid"/>
                  <a:miter lim="800000"/>
                </a:ln>
                <a:effectLst/>
              </p:spPr>
              <p:txBody>
                <a:bodyPr lIns="0" r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050" b="1" i="0" u="none" strike="noStrike" kern="0" cap="none" spc="0" normalizeH="0" baseline="0" noProof="0" dirty="0">
                    <a:ln>
                      <a:noFill/>
                    </a:ln>
                    <a:solidFill>
                      <a:srgbClr val="5B9BD5"/>
                    </a:solidFill>
                    <a:effectLst/>
                    <a:uLnTx/>
                    <a:uFillTx/>
                    <a:latin typeface="Corbel" panose="020B0503020204020204" pitchFamily="34" charset="0"/>
                    <a:ea typeface="+mn-ea"/>
                    <a:cs typeface="+mn-cs"/>
                  </a:endParaRPr>
                </a:p>
              </p:txBody>
            </p:sp>
            <p:sp>
              <p:nvSpPr>
                <p:cNvPr id="67" name="Rectangle 66">
                  <a:extLst>
                    <a:ext uri="{FF2B5EF4-FFF2-40B4-BE49-F238E27FC236}">
                      <a16:creationId xmlns:a16="http://schemas.microsoft.com/office/drawing/2014/main" id="{EAB9A5D1-06DE-9746-64E9-B74B3202025A}"/>
                    </a:ext>
                  </a:extLst>
                </p:cNvPr>
                <p:cNvSpPr/>
                <p:nvPr/>
              </p:nvSpPr>
              <p:spPr>
                <a:xfrm>
                  <a:off x="7321956" y="2139540"/>
                  <a:ext cx="248669" cy="54864"/>
                </a:xfrm>
                <a:prstGeom prst="rect">
                  <a:avLst/>
                </a:prstGeom>
                <a:solidFill>
                  <a:srgbClr val="F8F3E1"/>
                </a:solidFill>
                <a:ln w="9525" cap="flat" cmpd="sng" algn="ctr">
                  <a:solidFill>
                    <a:schemeClr val="tx1"/>
                  </a:solidFill>
                  <a:prstDash val="solid"/>
                  <a:miter lim="800000"/>
                </a:ln>
                <a:effectLst/>
              </p:spPr>
              <p:txBody>
                <a:bodyPr lIns="0" r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050" b="1" i="0" u="none" strike="noStrike" kern="0" cap="none" spc="0" normalizeH="0" baseline="0" noProof="0" dirty="0">
                    <a:ln>
                      <a:noFill/>
                    </a:ln>
                    <a:solidFill>
                      <a:srgbClr val="5B9BD5"/>
                    </a:solidFill>
                    <a:effectLst/>
                    <a:uLnTx/>
                    <a:uFillTx/>
                    <a:latin typeface="Corbel" panose="020B0503020204020204" pitchFamily="34" charset="0"/>
                    <a:ea typeface="+mn-ea"/>
                    <a:cs typeface="+mn-cs"/>
                  </a:endParaRPr>
                </a:p>
              </p:txBody>
            </p:sp>
            <p:sp>
              <p:nvSpPr>
                <p:cNvPr id="68" name="Rectangle 67">
                  <a:extLst>
                    <a:ext uri="{FF2B5EF4-FFF2-40B4-BE49-F238E27FC236}">
                      <a16:creationId xmlns:a16="http://schemas.microsoft.com/office/drawing/2014/main" id="{D233A296-1535-0F44-4AA6-E35176A67041}"/>
                    </a:ext>
                  </a:extLst>
                </p:cNvPr>
                <p:cNvSpPr/>
                <p:nvPr/>
              </p:nvSpPr>
              <p:spPr>
                <a:xfrm>
                  <a:off x="7667501" y="2139541"/>
                  <a:ext cx="571097" cy="54864"/>
                </a:xfrm>
                <a:prstGeom prst="rect">
                  <a:avLst/>
                </a:prstGeom>
                <a:solidFill>
                  <a:srgbClr val="F8F3E1"/>
                </a:solidFill>
                <a:ln w="9525" cap="flat" cmpd="sng" algn="ctr">
                  <a:solidFill>
                    <a:schemeClr val="tx1"/>
                  </a:solidFill>
                  <a:prstDash val="solid"/>
                  <a:miter lim="800000"/>
                </a:ln>
                <a:effectLst/>
              </p:spPr>
              <p:txBody>
                <a:bodyPr lIns="0" r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050" b="1" i="0" u="none" strike="noStrike" kern="0" cap="none" spc="0" normalizeH="0" baseline="0" noProof="0" dirty="0">
                    <a:ln>
                      <a:noFill/>
                    </a:ln>
                    <a:solidFill>
                      <a:srgbClr val="5B9BD5"/>
                    </a:solidFill>
                    <a:effectLst/>
                    <a:uLnTx/>
                    <a:uFillTx/>
                    <a:latin typeface="Corbel" panose="020B0503020204020204" pitchFamily="34" charset="0"/>
                    <a:ea typeface="+mn-ea"/>
                    <a:cs typeface="+mn-cs"/>
                  </a:endParaRPr>
                </a:p>
              </p:txBody>
            </p:sp>
            <p:sp>
              <p:nvSpPr>
                <p:cNvPr id="69" name="Rectangle 68">
                  <a:extLst>
                    <a:ext uri="{FF2B5EF4-FFF2-40B4-BE49-F238E27FC236}">
                      <a16:creationId xmlns:a16="http://schemas.microsoft.com/office/drawing/2014/main" id="{49CCB7DD-7B77-4F33-B720-E045D6E0F31D}"/>
                    </a:ext>
                  </a:extLst>
                </p:cNvPr>
                <p:cNvSpPr/>
                <p:nvPr/>
              </p:nvSpPr>
              <p:spPr>
                <a:xfrm>
                  <a:off x="7771927" y="1907405"/>
                  <a:ext cx="466671" cy="54864"/>
                </a:xfrm>
                <a:prstGeom prst="rect">
                  <a:avLst/>
                </a:prstGeom>
                <a:solidFill>
                  <a:srgbClr val="F8F3E1"/>
                </a:solidFill>
                <a:ln w="9525" cap="flat" cmpd="sng" algn="ctr">
                  <a:solidFill>
                    <a:schemeClr val="tx1"/>
                  </a:solidFill>
                  <a:prstDash val="solid"/>
                  <a:miter lim="800000"/>
                </a:ln>
                <a:effectLst/>
              </p:spPr>
              <p:txBody>
                <a:bodyPr lIns="0" r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050" b="1" i="0" u="none" strike="noStrike" kern="0" cap="none" spc="0" normalizeH="0" baseline="0" noProof="0" dirty="0">
                    <a:ln>
                      <a:noFill/>
                    </a:ln>
                    <a:solidFill>
                      <a:srgbClr val="5B9BD5"/>
                    </a:solidFill>
                    <a:effectLst/>
                    <a:uLnTx/>
                    <a:uFillTx/>
                    <a:latin typeface="Corbel" panose="020B0503020204020204" pitchFamily="34" charset="0"/>
                    <a:ea typeface="+mn-ea"/>
                    <a:cs typeface="+mn-cs"/>
                  </a:endParaRPr>
                </a:p>
              </p:txBody>
            </p:sp>
            <p:sp>
              <p:nvSpPr>
                <p:cNvPr id="70" name="Rectangle 69">
                  <a:extLst>
                    <a:ext uri="{FF2B5EF4-FFF2-40B4-BE49-F238E27FC236}">
                      <a16:creationId xmlns:a16="http://schemas.microsoft.com/office/drawing/2014/main" id="{DB562A69-9593-12C4-C73D-669D154240C2}"/>
                    </a:ext>
                  </a:extLst>
                </p:cNvPr>
                <p:cNvSpPr/>
                <p:nvPr/>
              </p:nvSpPr>
              <p:spPr>
                <a:xfrm>
                  <a:off x="7210341" y="1766325"/>
                  <a:ext cx="1028257" cy="54864"/>
                </a:xfrm>
                <a:prstGeom prst="rect">
                  <a:avLst/>
                </a:prstGeom>
                <a:solidFill>
                  <a:srgbClr val="FFE69A"/>
                </a:solidFill>
                <a:ln w="9525" cap="flat" cmpd="sng" algn="ctr">
                  <a:solidFill>
                    <a:schemeClr val="tx1"/>
                  </a:solidFill>
                  <a:prstDash val="solid"/>
                  <a:miter lim="800000"/>
                </a:ln>
                <a:effectLst/>
              </p:spPr>
              <p:txBody>
                <a:bodyPr lIns="0" r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050" b="1" i="0" u="none" strike="noStrike" kern="0" cap="none" spc="0" normalizeH="0" baseline="0" noProof="0" dirty="0">
                    <a:ln>
                      <a:noFill/>
                    </a:ln>
                    <a:solidFill>
                      <a:srgbClr val="5B9BD5"/>
                    </a:solidFill>
                    <a:effectLst/>
                    <a:uLnTx/>
                    <a:uFillTx/>
                    <a:latin typeface="Corbel" panose="020B0503020204020204" pitchFamily="34" charset="0"/>
                    <a:ea typeface="+mn-ea"/>
                    <a:cs typeface="+mn-cs"/>
                  </a:endParaRPr>
                </a:p>
              </p:txBody>
            </p:sp>
          </p:grpSp>
        </p:grpSp>
      </p:grpSp>
      <p:grpSp>
        <p:nvGrpSpPr>
          <p:cNvPr id="71" name="Group 70">
            <a:extLst>
              <a:ext uri="{FF2B5EF4-FFF2-40B4-BE49-F238E27FC236}">
                <a16:creationId xmlns:a16="http://schemas.microsoft.com/office/drawing/2014/main" id="{9365CC15-22B3-B3C8-EEF2-56C639A3E4CA}"/>
              </a:ext>
            </a:extLst>
          </p:cNvPr>
          <p:cNvGrpSpPr/>
          <p:nvPr/>
        </p:nvGrpSpPr>
        <p:grpSpPr>
          <a:xfrm>
            <a:off x="4674687" y="2994028"/>
            <a:ext cx="4241271" cy="1252586"/>
            <a:chOff x="4847525" y="2816243"/>
            <a:chExt cx="4241271" cy="1252586"/>
          </a:xfrm>
        </p:grpSpPr>
        <p:grpSp>
          <p:nvGrpSpPr>
            <p:cNvPr id="72" name="Group 71">
              <a:extLst>
                <a:ext uri="{FF2B5EF4-FFF2-40B4-BE49-F238E27FC236}">
                  <a16:creationId xmlns:a16="http://schemas.microsoft.com/office/drawing/2014/main" id="{4A24624D-1534-0200-7E74-7536E86C42AF}"/>
                </a:ext>
              </a:extLst>
            </p:cNvPr>
            <p:cNvGrpSpPr/>
            <p:nvPr/>
          </p:nvGrpSpPr>
          <p:grpSpPr>
            <a:xfrm>
              <a:off x="4847525" y="2816243"/>
              <a:ext cx="4180188" cy="1252586"/>
              <a:chOff x="4604469" y="2558213"/>
              <a:chExt cx="4180188" cy="1252586"/>
            </a:xfrm>
          </p:grpSpPr>
          <p:cxnSp>
            <p:nvCxnSpPr>
              <p:cNvPr id="74" name="Straight Arrow Connector 73">
                <a:extLst>
                  <a:ext uri="{FF2B5EF4-FFF2-40B4-BE49-F238E27FC236}">
                    <a16:creationId xmlns:a16="http://schemas.microsoft.com/office/drawing/2014/main" id="{3DA74BCF-C830-DF41-3C95-05063C0F2EBB}"/>
                  </a:ext>
                </a:extLst>
              </p:cNvPr>
              <p:cNvCxnSpPr>
                <a:cxnSpLocks/>
              </p:cNvCxnSpPr>
              <p:nvPr/>
            </p:nvCxnSpPr>
            <p:spPr>
              <a:xfrm flipV="1">
                <a:off x="4902711" y="2558213"/>
                <a:ext cx="2313927" cy="400931"/>
              </a:xfrm>
              <a:prstGeom prst="straightConnector1">
                <a:avLst/>
              </a:prstGeom>
              <a:ln w="19050">
                <a:solidFill>
                  <a:schemeClr val="tx1"/>
                </a:solidFill>
                <a:prstDash val="sysDot"/>
                <a:tailEnd type="none" w="med" len="med"/>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542FD7C7-17DC-6E31-0006-FDBAFA5130F9}"/>
                  </a:ext>
                </a:extLst>
              </p:cNvPr>
              <p:cNvGrpSpPr/>
              <p:nvPr/>
            </p:nvGrpSpPr>
            <p:grpSpPr>
              <a:xfrm>
                <a:off x="4604469" y="3027226"/>
                <a:ext cx="4180188" cy="783573"/>
                <a:chOff x="4604469" y="3027226"/>
                <a:chExt cx="4180188" cy="783573"/>
              </a:xfrm>
            </p:grpSpPr>
            <p:sp>
              <p:nvSpPr>
                <p:cNvPr id="76" name="Rectangle 75">
                  <a:extLst>
                    <a:ext uri="{FF2B5EF4-FFF2-40B4-BE49-F238E27FC236}">
                      <a16:creationId xmlns:a16="http://schemas.microsoft.com/office/drawing/2014/main" id="{3C724CAA-4DD0-FBD5-2724-9B9EB6B419B4}"/>
                    </a:ext>
                  </a:extLst>
                </p:cNvPr>
                <p:cNvSpPr/>
                <p:nvPr/>
              </p:nvSpPr>
              <p:spPr>
                <a:xfrm>
                  <a:off x="5503659" y="3027226"/>
                  <a:ext cx="2381809" cy="307777"/>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venir Next" panose="020B0503020202020204" pitchFamily="34" charset="0"/>
                      <a:ea typeface="Tahoma" panose="020B0604030504040204" pitchFamily="34" charset="0"/>
                      <a:cs typeface="Tahoma" panose="020B0604030504040204" pitchFamily="34" charset="0"/>
                    </a:rPr>
                    <a:t>Reference Genome</a:t>
                  </a:r>
                  <a:endParaRPr kumimoji="0" lang="en-US" sz="2000" u="none" strike="noStrike" kern="1200" cap="none" spc="0" normalizeH="0" baseline="0" noProof="0" dirty="0">
                    <a:ln>
                      <a:noFill/>
                    </a:ln>
                    <a:effectLst/>
                    <a:uLnTx/>
                    <a:uFillTx/>
                    <a:latin typeface="Avenir Next" panose="020B0503020202020204" pitchFamily="34" charset="0"/>
                    <a:ea typeface="Tahoma" panose="020B0604030504040204" pitchFamily="34" charset="0"/>
                    <a:cs typeface="Tahoma" panose="020B0604030504040204" pitchFamily="34" charset="0"/>
                  </a:endParaRPr>
                </a:p>
              </p:txBody>
            </p:sp>
            <p:grpSp>
              <p:nvGrpSpPr>
                <p:cNvPr id="77" name="Group 76">
                  <a:extLst>
                    <a:ext uri="{FF2B5EF4-FFF2-40B4-BE49-F238E27FC236}">
                      <a16:creationId xmlns:a16="http://schemas.microsoft.com/office/drawing/2014/main" id="{18E74F39-3960-F27C-E870-A43A7BD561BC}"/>
                    </a:ext>
                  </a:extLst>
                </p:cNvPr>
                <p:cNvGrpSpPr/>
                <p:nvPr/>
              </p:nvGrpSpPr>
              <p:grpSpPr>
                <a:xfrm>
                  <a:off x="4604469" y="3353598"/>
                  <a:ext cx="4180188" cy="457201"/>
                  <a:chOff x="4604469" y="3353598"/>
                  <a:chExt cx="4180188" cy="457201"/>
                </a:xfrm>
              </p:grpSpPr>
              <p:sp>
                <p:nvSpPr>
                  <p:cNvPr id="78" name="Rounded Rectangle 43">
                    <a:extLst>
                      <a:ext uri="{FF2B5EF4-FFF2-40B4-BE49-F238E27FC236}">
                        <a16:creationId xmlns:a16="http://schemas.microsoft.com/office/drawing/2014/main" id="{CB11E015-A399-2FF4-1D5C-F92CC33FF030}"/>
                      </a:ext>
                    </a:extLst>
                  </p:cNvPr>
                  <p:cNvSpPr/>
                  <p:nvPr/>
                </p:nvSpPr>
                <p:spPr>
                  <a:xfrm>
                    <a:off x="4778944" y="3353599"/>
                    <a:ext cx="3831238" cy="457200"/>
                  </a:xfrm>
                  <a:prstGeom prst="roundRect">
                    <a:avLst/>
                  </a:prstGeom>
                  <a:solidFill>
                    <a:srgbClr val="FFE69A"/>
                  </a:solidFill>
                  <a:ln w="38100" cap="flat" cmpd="sng" algn="ctr">
                    <a:solidFill>
                      <a:srgbClr val="FFAE3C"/>
                    </a:solidFill>
                    <a:prstDash val="solid"/>
                  </a:ln>
                  <a:effectLst/>
                </p:spPr>
                <p:txBody>
                  <a:bodyPr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H" sz="2000" b="1" i="0" u="none" strike="noStrike" kern="1200" cap="none" spc="0" normalizeH="0" baseline="0" noProof="0">
                        <a:ln>
                          <a:noFill/>
                        </a:ln>
                        <a:solidFill>
                          <a:srgbClr val="F49314"/>
                        </a:solidFill>
                        <a:effectLst/>
                        <a:uLnTx/>
                        <a:uFillTx/>
                        <a:latin typeface="PT Mono" panose="02060509020205020204" pitchFamily="49" charset="77"/>
                      </a:rPr>
                      <a:t>C</a:t>
                    </a:r>
                    <a:r>
                      <a:rPr kumimoji="0" lang="en-CH" sz="2000" b="1" i="0" u="none" strike="noStrike" kern="1200" cap="none" spc="0" normalizeH="0" baseline="0" noProof="0">
                        <a:ln>
                          <a:noFill/>
                        </a:ln>
                        <a:solidFill>
                          <a:srgbClr val="10813D"/>
                        </a:solidFill>
                        <a:effectLst/>
                        <a:uLnTx/>
                        <a:uFillTx/>
                        <a:latin typeface="PT Mono" panose="02060509020205020204" pitchFamily="49" charset="77"/>
                        <a:ea typeface="Tahoma" panose="020B0604030504040204" pitchFamily="34" charset="0"/>
                        <a:cs typeface="Tahoma" panose="020B0604030504040204" pitchFamily="34" charset="0"/>
                      </a:rPr>
                      <a:t>T</a:t>
                    </a:r>
                    <a:r>
                      <a:rPr kumimoji="0" lang="en-CH" sz="2000" b="1" i="0" u="none" strike="noStrike" kern="1200" cap="none" spc="0" normalizeH="0" baseline="0" noProof="0">
                        <a:ln>
                          <a:noFill/>
                        </a:ln>
                        <a:solidFill>
                          <a:srgbClr val="4473C4"/>
                        </a:solidFill>
                        <a:effectLst/>
                        <a:uLnTx/>
                        <a:uFillTx/>
                        <a:latin typeface="PT Mono" panose="02060509020205020204" pitchFamily="49" charset="77"/>
                      </a:rPr>
                      <a:t>G</a:t>
                    </a:r>
                    <a:r>
                      <a:rPr kumimoji="0" lang="en-CH" sz="2000" b="1" i="0" u="none" strike="noStrike" kern="1200" cap="none" spc="0" normalizeH="0" baseline="0" noProof="0">
                        <a:ln>
                          <a:noFill/>
                        </a:ln>
                        <a:solidFill>
                          <a:srgbClr val="F49314"/>
                        </a:solidFill>
                        <a:effectLst/>
                        <a:uLnTx/>
                        <a:uFillTx/>
                        <a:latin typeface="PT Mono" panose="02060509020205020204" pitchFamily="49" charset="77"/>
                      </a:rPr>
                      <a:t>C</a:t>
                    </a:r>
                    <a:r>
                      <a:rPr kumimoji="0" lang="en-CH" sz="2000" b="1" i="0" u="none" strike="noStrike" kern="1200" cap="none" spc="0" normalizeH="0" baseline="0" noProof="0">
                        <a:ln>
                          <a:noFill/>
                        </a:ln>
                        <a:solidFill>
                          <a:srgbClr val="4473C4"/>
                        </a:solidFill>
                        <a:effectLst/>
                        <a:uLnTx/>
                        <a:uFillTx/>
                        <a:latin typeface="PT Mono" panose="02060509020205020204" pitchFamily="49" charset="77"/>
                      </a:rPr>
                      <a:t>G</a:t>
                    </a:r>
                    <a:r>
                      <a:rPr kumimoji="0" lang="en-CH" sz="2000" b="1" i="0" u="none" strike="noStrike" kern="1200" cap="none" spc="0" normalizeH="0" baseline="0" noProof="0">
                        <a:ln>
                          <a:noFill/>
                        </a:ln>
                        <a:solidFill>
                          <a:srgbClr val="10813D"/>
                        </a:solidFill>
                        <a:effectLst/>
                        <a:uLnTx/>
                        <a:uFillTx/>
                        <a:latin typeface="PT Mono" panose="02060509020205020204" pitchFamily="49" charset="77"/>
                        <a:ea typeface="Tahoma" panose="020B0604030504040204" pitchFamily="34" charset="0"/>
                        <a:cs typeface="Tahoma" panose="020B0604030504040204" pitchFamily="34" charset="0"/>
                      </a:rPr>
                      <a:t>T</a:t>
                    </a:r>
                    <a:r>
                      <a:rPr kumimoji="0" lang="en-CH" sz="2000" b="1" i="0" u="none" strike="noStrike" kern="1200" cap="none" spc="0" normalizeH="0" baseline="0" noProof="0">
                        <a:ln>
                          <a:noFill/>
                        </a:ln>
                        <a:solidFill>
                          <a:srgbClr val="7030A0"/>
                        </a:solidFill>
                        <a:effectLst/>
                        <a:uLnTx/>
                        <a:uFillTx/>
                        <a:latin typeface="PT Mono" panose="02060509020205020204" pitchFamily="49" charset="77"/>
                      </a:rPr>
                      <a:t>A</a:t>
                    </a:r>
                    <a:r>
                      <a:rPr kumimoji="0" lang="en-CH" sz="2000" b="1" i="0" u="none" strike="noStrike" kern="1200" cap="none" spc="0" normalizeH="0" baseline="0" noProof="0">
                        <a:ln>
                          <a:noFill/>
                        </a:ln>
                        <a:solidFill>
                          <a:srgbClr val="4473C4"/>
                        </a:solidFill>
                        <a:effectLst/>
                        <a:uLnTx/>
                        <a:uFillTx/>
                        <a:latin typeface="PT Mono" panose="02060509020205020204" pitchFamily="49" charset="77"/>
                      </a:rPr>
                      <a:t>G</a:t>
                    </a:r>
                    <a:r>
                      <a:rPr kumimoji="0" lang="en-CH" sz="2000" b="1" i="0" u="none" strike="noStrike" kern="1200" cap="none" spc="0" normalizeH="0" baseline="0" noProof="0">
                        <a:ln>
                          <a:noFill/>
                        </a:ln>
                        <a:solidFill>
                          <a:srgbClr val="F49314"/>
                        </a:solidFill>
                        <a:effectLst/>
                        <a:uLnTx/>
                        <a:uFillTx/>
                        <a:latin typeface="PT Mono" panose="02060509020205020204" pitchFamily="49" charset="77"/>
                      </a:rPr>
                      <a:t>C</a:t>
                    </a:r>
                    <a:r>
                      <a:rPr kumimoji="0" lang="en-CH" sz="2000" b="1" i="0" u="none" strike="noStrike" kern="1200" cap="none" spc="0" normalizeH="0" baseline="0" noProof="0">
                        <a:ln>
                          <a:noFill/>
                        </a:ln>
                        <a:solidFill>
                          <a:srgbClr val="7030A0"/>
                        </a:solidFill>
                        <a:effectLst/>
                        <a:uLnTx/>
                        <a:uFillTx/>
                        <a:latin typeface="PT Mono" panose="02060509020205020204" pitchFamily="49" charset="77"/>
                      </a:rPr>
                      <a:t>A</a:t>
                    </a:r>
                    <a:r>
                      <a:rPr kumimoji="0" lang="en-CH" sz="2000" b="1" i="0" u="none" strike="noStrike" kern="1200" cap="none" spc="0" normalizeH="0" baseline="0" noProof="0">
                        <a:ln>
                          <a:noFill/>
                        </a:ln>
                        <a:solidFill>
                          <a:srgbClr val="4473C4"/>
                        </a:solidFill>
                        <a:effectLst/>
                        <a:uLnTx/>
                        <a:uFillTx/>
                        <a:latin typeface="PT Mono" panose="02060509020205020204" pitchFamily="49" charset="77"/>
                      </a:rPr>
                      <a:t>G</a:t>
                    </a:r>
                    <a:r>
                      <a:rPr kumimoji="0" lang="en-CH" sz="2000" b="1" i="0" u="none" strike="noStrike" kern="1200" cap="none" spc="0" normalizeH="0" baseline="0" noProof="0">
                        <a:ln>
                          <a:noFill/>
                        </a:ln>
                        <a:solidFill>
                          <a:srgbClr val="F49314"/>
                        </a:solidFill>
                        <a:effectLst/>
                        <a:uLnTx/>
                        <a:uFillTx/>
                        <a:latin typeface="PT Mono" panose="02060509020205020204" pitchFamily="49" charset="77"/>
                      </a:rPr>
                      <a:t>C</a:t>
                    </a:r>
                    <a:r>
                      <a:rPr kumimoji="0" lang="en-CH" sz="2000" b="1" i="0" u="none" strike="noStrike" kern="1200" cap="none" spc="0" normalizeH="0" baseline="0" noProof="0">
                        <a:ln>
                          <a:noFill/>
                        </a:ln>
                        <a:solidFill>
                          <a:srgbClr val="4473C4"/>
                        </a:solidFill>
                        <a:effectLst/>
                        <a:uLnTx/>
                        <a:uFillTx/>
                        <a:latin typeface="PT Mono" panose="02060509020205020204" pitchFamily="49" charset="77"/>
                      </a:rPr>
                      <a:t>G</a:t>
                    </a:r>
                    <a:r>
                      <a:rPr kumimoji="0" lang="en-CH" sz="2000" b="1" i="0" u="none" strike="noStrike" kern="1200" cap="none" spc="0" normalizeH="0" baseline="0" noProof="0">
                        <a:ln>
                          <a:noFill/>
                        </a:ln>
                        <a:solidFill>
                          <a:srgbClr val="10813D"/>
                        </a:solidFill>
                        <a:effectLst/>
                        <a:uLnTx/>
                        <a:uFillTx/>
                        <a:latin typeface="PT Mono" panose="02060509020205020204" pitchFamily="49" charset="77"/>
                        <a:ea typeface="Tahoma" panose="020B0604030504040204" pitchFamily="34" charset="0"/>
                        <a:cs typeface="Tahoma" panose="020B0604030504040204" pitchFamily="34" charset="0"/>
                      </a:rPr>
                      <a:t>T</a:t>
                    </a:r>
                    <a:r>
                      <a:rPr kumimoji="0" lang="en-CH" sz="2000" b="1" i="0" u="none" strike="noStrike" kern="1200" cap="none" spc="0" normalizeH="0" baseline="0" noProof="0">
                        <a:ln>
                          <a:noFill/>
                        </a:ln>
                        <a:solidFill>
                          <a:srgbClr val="7030A0"/>
                        </a:solidFill>
                        <a:effectLst/>
                        <a:uLnTx/>
                        <a:uFillTx/>
                        <a:latin typeface="PT Mono" panose="02060509020205020204" pitchFamily="49" charset="77"/>
                      </a:rPr>
                      <a:t>AA</a:t>
                    </a:r>
                    <a:r>
                      <a:rPr kumimoji="0" lang="en-CH" sz="2000" b="1" i="0" u="none" strike="noStrike" kern="1200" cap="none" spc="0" normalizeH="0" baseline="0" noProof="0">
                        <a:ln>
                          <a:noFill/>
                        </a:ln>
                        <a:solidFill>
                          <a:srgbClr val="10813D"/>
                        </a:solidFill>
                        <a:effectLst/>
                        <a:uLnTx/>
                        <a:uFillTx/>
                        <a:latin typeface="PT Mono" panose="02060509020205020204" pitchFamily="49" charset="77"/>
                        <a:ea typeface="Tahoma" panose="020B0604030504040204" pitchFamily="34" charset="0"/>
                        <a:cs typeface="Tahoma" panose="020B0604030504040204" pitchFamily="34" charset="0"/>
                      </a:rPr>
                      <a:t>T</a:t>
                    </a:r>
                    <a:r>
                      <a:rPr kumimoji="0" lang="en-CH" sz="2000" b="1" i="0" u="none" strike="noStrike" kern="1200" cap="none" spc="0" normalizeH="0" baseline="0" noProof="0">
                        <a:ln>
                          <a:noFill/>
                        </a:ln>
                        <a:solidFill>
                          <a:srgbClr val="7030A0"/>
                        </a:solidFill>
                        <a:effectLst/>
                        <a:uLnTx/>
                        <a:uFillTx/>
                        <a:latin typeface="PT Mono" panose="02060509020205020204" pitchFamily="49" charset="77"/>
                      </a:rPr>
                      <a:t>A</a:t>
                    </a:r>
                    <a:r>
                      <a:rPr kumimoji="0" lang="en-CH" sz="2000" b="1" i="0" u="none" strike="noStrike" kern="1200" cap="none" spc="0" normalizeH="0" baseline="0" noProof="0">
                        <a:ln>
                          <a:noFill/>
                        </a:ln>
                        <a:solidFill>
                          <a:srgbClr val="4473C4"/>
                        </a:solidFill>
                        <a:effectLst/>
                        <a:uLnTx/>
                        <a:uFillTx/>
                        <a:latin typeface="PT Mono" panose="02060509020205020204" pitchFamily="49" charset="77"/>
                      </a:rPr>
                      <a:t>G</a:t>
                    </a:r>
                    <a:endParaRPr kumimoji="0" lang="en-CH" sz="2000" b="1" i="0" u="none" strike="noStrike" kern="0" cap="none" spc="0" normalizeH="0" baseline="0" noProof="0" dirty="0">
                      <a:ln>
                        <a:noFill/>
                      </a:ln>
                      <a:effectLst/>
                      <a:uLnTx/>
                      <a:uFillTx/>
                      <a:latin typeface="PT Mono" panose="02060509020205020204" pitchFamily="49" charset="77"/>
                    </a:endParaRPr>
                  </a:p>
                </p:txBody>
              </p:sp>
              <p:grpSp>
                <p:nvGrpSpPr>
                  <p:cNvPr id="79" name="Group 78">
                    <a:extLst>
                      <a:ext uri="{FF2B5EF4-FFF2-40B4-BE49-F238E27FC236}">
                        <a16:creationId xmlns:a16="http://schemas.microsoft.com/office/drawing/2014/main" id="{6BAD5121-E2F1-0224-80B6-E19B8C22B599}"/>
                      </a:ext>
                    </a:extLst>
                  </p:cNvPr>
                  <p:cNvGrpSpPr/>
                  <p:nvPr/>
                </p:nvGrpSpPr>
                <p:grpSpPr>
                  <a:xfrm>
                    <a:off x="8142862" y="3353598"/>
                    <a:ext cx="641795" cy="457201"/>
                    <a:chOff x="4073343" y="1547359"/>
                    <a:chExt cx="641795" cy="457201"/>
                  </a:xfrm>
                </p:grpSpPr>
                <p:sp>
                  <p:nvSpPr>
                    <p:cNvPr id="84" name="Rounded Rectangle 49">
                      <a:extLst>
                        <a:ext uri="{FF2B5EF4-FFF2-40B4-BE49-F238E27FC236}">
                          <a16:creationId xmlns:a16="http://schemas.microsoft.com/office/drawing/2014/main" id="{4DBD2B8F-36E1-94DE-09B2-33E7333BF378}"/>
                        </a:ext>
                      </a:extLst>
                    </p:cNvPr>
                    <p:cNvSpPr/>
                    <p:nvPr/>
                  </p:nvSpPr>
                  <p:spPr>
                    <a:xfrm>
                      <a:off x="4073344" y="1547359"/>
                      <a:ext cx="641794" cy="457200"/>
                    </a:xfrm>
                    <a:prstGeom prst="roundRect">
                      <a:avLst/>
                    </a:prstGeom>
                    <a:gradFill>
                      <a:gsLst>
                        <a:gs pos="0">
                          <a:schemeClr val="bg1"/>
                        </a:gs>
                        <a:gs pos="100000">
                          <a:srgbClr val="FFE69A"/>
                        </a:gs>
                        <a:gs pos="100000">
                          <a:srgbClr val="FFE69A"/>
                        </a:gs>
                        <a:gs pos="27000">
                          <a:schemeClr val="bg1"/>
                        </a:gs>
                      </a:gsLst>
                      <a:lin ang="10800000" scaled="1"/>
                    </a:gradFill>
                    <a:ln w="38100" cap="flat" cmpd="sng" algn="ctr">
                      <a:noFill/>
                      <a:prstDash val="solid"/>
                    </a:ln>
                    <a:effectLst/>
                  </p:spPr>
                  <p:txBody>
                    <a:bodyPr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effectLst/>
                          <a:uLnTx/>
                          <a:uFillTx/>
                          <a:latin typeface="PT Mono" panose="02060509020205020204" pitchFamily="49" charset="77"/>
                        </a:rPr>
                        <a:t>...</a:t>
                      </a:r>
                      <a:endParaRPr kumimoji="0" lang="en-CH" sz="2000" b="1" i="0" u="none" strike="noStrike" kern="0" cap="none" spc="0" normalizeH="0" baseline="0" noProof="0" dirty="0">
                        <a:ln>
                          <a:noFill/>
                        </a:ln>
                        <a:effectLst/>
                        <a:uLnTx/>
                        <a:uFillTx/>
                        <a:latin typeface="PT Mono" panose="02060509020205020204" pitchFamily="49" charset="77"/>
                      </a:endParaRPr>
                    </a:p>
                  </p:txBody>
                </p:sp>
                <p:cxnSp>
                  <p:nvCxnSpPr>
                    <p:cNvPr id="85" name="Straight Connector 84">
                      <a:extLst>
                        <a:ext uri="{FF2B5EF4-FFF2-40B4-BE49-F238E27FC236}">
                          <a16:creationId xmlns:a16="http://schemas.microsoft.com/office/drawing/2014/main" id="{3732EDB3-8F31-5704-A601-C854AA78F668}"/>
                        </a:ext>
                      </a:extLst>
                    </p:cNvPr>
                    <p:cNvCxnSpPr>
                      <a:cxnSpLocks/>
                    </p:cNvCxnSpPr>
                    <p:nvPr/>
                  </p:nvCxnSpPr>
                  <p:spPr>
                    <a:xfrm>
                      <a:off x="4073343" y="1547360"/>
                      <a:ext cx="583718" cy="0"/>
                    </a:xfrm>
                    <a:prstGeom prst="line">
                      <a:avLst/>
                    </a:prstGeom>
                    <a:ln w="38100">
                      <a:gradFill flip="none" rotWithShape="1">
                        <a:gsLst>
                          <a:gs pos="0">
                            <a:srgbClr val="FFAE3C"/>
                          </a:gs>
                          <a:gs pos="0">
                            <a:srgbClr val="FFAE3C"/>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A7E281D-24F6-ED1B-0215-DC34ABE91081}"/>
                        </a:ext>
                      </a:extLst>
                    </p:cNvPr>
                    <p:cNvCxnSpPr>
                      <a:cxnSpLocks/>
                    </p:cNvCxnSpPr>
                    <p:nvPr/>
                  </p:nvCxnSpPr>
                  <p:spPr>
                    <a:xfrm flipV="1">
                      <a:off x="4073343" y="2004559"/>
                      <a:ext cx="583718" cy="1"/>
                    </a:xfrm>
                    <a:prstGeom prst="line">
                      <a:avLst/>
                    </a:prstGeom>
                    <a:ln w="38100">
                      <a:gradFill flip="none" rotWithShape="1">
                        <a:gsLst>
                          <a:gs pos="0">
                            <a:srgbClr val="FFAE3C"/>
                          </a:gs>
                          <a:gs pos="0">
                            <a:srgbClr val="FFAE3C"/>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68D9E6AC-2BEB-D462-C69B-E43FCFF0BF50}"/>
                      </a:ext>
                    </a:extLst>
                  </p:cNvPr>
                  <p:cNvGrpSpPr/>
                  <p:nvPr/>
                </p:nvGrpSpPr>
                <p:grpSpPr>
                  <a:xfrm>
                    <a:off x="4604469" y="3353598"/>
                    <a:ext cx="641794" cy="457201"/>
                    <a:chOff x="130622" y="1547359"/>
                    <a:chExt cx="641794" cy="457201"/>
                  </a:xfrm>
                </p:grpSpPr>
                <p:sp>
                  <p:nvSpPr>
                    <p:cNvPr id="81" name="Rounded Rectangle 46">
                      <a:extLst>
                        <a:ext uri="{FF2B5EF4-FFF2-40B4-BE49-F238E27FC236}">
                          <a16:creationId xmlns:a16="http://schemas.microsoft.com/office/drawing/2014/main" id="{E7B7ABAB-EFFA-1C1F-825D-0919F5BACCE8}"/>
                        </a:ext>
                      </a:extLst>
                    </p:cNvPr>
                    <p:cNvSpPr/>
                    <p:nvPr/>
                  </p:nvSpPr>
                  <p:spPr>
                    <a:xfrm>
                      <a:off x="130622" y="1547359"/>
                      <a:ext cx="641794" cy="457200"/>
                    </a:xfrm>
                    <a:prstGeom prst="roundRect">
                      <a:avLst/>
                    </a:prstGeom>
                    <a:gradFill>
                      <a:gsLst>
                        <a:gs pos="100000">
                          <a:schemeClr val="bg1"/>
                        </a:gs>
                        <a:gs pos="0">
                          <a:srgbClr val="FFE69A"/>
                        </a:gs>
                      </a:gsLst>
                      <a:lin ang="10800000" scaled="1"/>
                    </a:gradFill>
                    <a:ln w="38100" cap="flat" cmpd="sng" algn="ctr">
                      <a:noFill/>
                      <a:prstDash val="solid"/>
                    </a:ln>
                    <a:effectLst/>
                  </p:spPr>
                  <p:txBody>
                    <a:bodyPr lIns="0" tIns="0" rIns="0" bIns="0" rtlCol="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effectLst/>
                          <a:uLnTx/>
                          <a:uFillTx/>
                          <a:latin typeface="PT Mono" panose="02060509020205020204" pitchFamily="49" charset="77"/>
                        </a:rPr>
                        <a:t>...</a:t>
                      </a:r>
                      <a:endParaRPr kumimoji="0" lang="en-CH" sz="2000" b="1" i="0" u="none" strike="noStrike" kern="0" cap="none" spc="0" normalizeH="0" baseline="0" noProof="0" dirty="0">
                        <a:ln>
                          <a:noFill/>
                        </a:ln>
                        <a:effectLst/>
                        <a:uLnTx/>
                        <a:uFillTx/>
                        <a:latin typeface="PT Mono" panose="02060509020205020204" pitchFamily="49" charset="77"/>
                      </a:endParaRPr>
                    </a:p>
                  </p:txBody>
                </p:sp>
                <p:cxnSp>
                  <p:nvCxnSpPr>
                    <p:cNvPr id="82" name="Straight Connector 81">
                      <a:extLst>
                        <a:ext uri="{FF2B5EF4-FFF2-40B4-BE49-F238E27FC236}">
                          <a16:creationId xmlns:a16="http://schemas.microsoft.com/office/drawing/2014/main" id="{EB61E338-A241-8B93-D0CD-4CD9E2668FEE}"/>
                        </a:ext>
                      </a:extLst>
                    </p:cNvPr>
                    <p:cNvCxnSpPr>
                      <a:cxnSpLocks/>
                    </p:cNvCxnSpPr>
                    <p:nvPr/>
                  </p:nvCxnSpPr>
                  <p:spPr>
                    <a:xfrm>
                      <a:off x="188698" y="1547360"/>
                      <a:ext cx="583718" cy="0"/>
                    </a:xfrm>
                    <a:prstGeom prst="line">
                      <a:avLst/>
                    </a:prstGeom>
                    <a:ln w="38100">
                      <a:gradFill flip="none" rotWithShape="1">
                        <a:gsLst>
                          <a:gs pos="100000">
                            <a:srgbClr val="FFAE3C"/>
                          </a:gs>
                          <a:gs pos="100000">
                            <a:srgbClr val="FFAE3C"/>
                          </a:gs>
                          <a:gs pos="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1D22E41-C7A7-E3C7-5614-4B36344BF85B}"/>
                        </a:ext>
                      </a:extLst>
                    </p:cNvPr>
                    <p:cNvCxnSpPr>
                      <a:cxnSpLocks/>
                    </p:cNvCxnSpPr>
                    <p:nvPr/>
                  </p:nvCxnSpPr>
                  <p:spPr>
                    <a:xfrm flipV="1">
                      <a:off x="188698" y="2004559"/>
                      <a:ext cx="583718" cy="1"/>
                    </a:xfrm>
                    <a:prstGeom prst="line">
                      <a:avLst/>
                    </a:prstGeom>
                    <a:ln w="38100">
                      <a:gradFill flip="none" rotWithShape="1">
                        <a:gsLst>
                          <a:gs pos="100000">
                            <a:srgbClr val="FFAE3C"/>
                          </a:gs>
                          <a:gs pos="100000">
                            <a:srgbClr val="FFAE3C"/>
                          </a:gs>
                          <a:gs pos="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grpSp>
          </p:grpSp>
        </p:grpSp>
        <p:cxnSp>
          <p:nvCxnSpPr>
            <p:cNvPr id="73" name="Straight Arrow Connector 72">
              <a:extLst>
                <a:ext uri="{FF2B5EF4-FFF2-40B4-BE49-F238E27FC236}">
                  <a16:creationId xmlns:a16="http://schemas.microsoft.com/office/drawing/2014/main" id="{E74ECEE1-FE35-64CF-4BDE-2379BDB05301}"/>
                </a:ext>
              </a:extLst>
            </p:cNvPr>
            <p:cNvCxnSpPr>
              <a:cxnSpLocks/>
            </p:cNvCxnSpPr>
            <p:nvPr/>
          </p:nvCxnSpPr>
          <p:spPr>
            <a:xfrm flipH="1" flipV="1">
              <a:off x="9027713" y="2816243"/>
              <a:ext cx="61083" cy="869945"/>
            </a:xfrm>
            <a:prstGeom prst="straightConnector1">
              <a:avLst/>
            </a:prstGeom>
            <a:ln w="19050">
              <a:solidFill>
                <a:schemeClr val="tx1"/>
              </a:solidFill>
              <a:prstDash val="sysDot"/>
              <a:tailEnd type="none" w="med" len="med"/>
            </a:ln>
          </p:spPr>
          <p:style>
            <a:lnRef idx="1">
              <a:schemeClr val="accent1"/>
            </a:lnRef>
            <a:fillRef idx="0">
              <a:schemeClr val="accent1"/>
            </a:fillRef>
            <a:effectRef idx="0">
              <a:schemeClr val="accent1"/>
            </a:effectRef>
            <a:fontRef idx="minor">
              <a:schemeClr val="tx1"/>
            </a:fontRef>
          </p:style>
        </p:cxnSp>
      </p:grpSp>
      <p:sp>
        <p:nvSpPr>
          <p:cNvPr id="87" name="Rounded Rectangle 1">
            <a:extLst>
              <a:ext uri="{FF2B5EF4-FFF2-40B4-BE49-F238E27FC236}">
                <a16:creationId xmlns:a16="http://schemas.microsoft.com/office/drawing/2014/main" id="{501A97FE-2AFD-28D6-B60A-6569D9F30D69}"/>
              </a:ext>
            </a:extLst>
          </p:cNvPr>
          <p:cNvSpPr/>
          <p:nvPr/>
        </p:nvSpPr>
        <p:spPr>
          <a:xfrm>
            <a:off x="4629306" y="3387217"/>
            <a:ext cx="4286652" cy="3087613"/>
          </a:xfrm>
          <a:prstGeom prst="roundRect">
            <a:avLst/>
          </a:prstGeom>
          <a:noFill/>
          <a:ln w="31750" cap="flat" cmpd="sng" algn="ctr">
            <a:solidFill>
              <a:schemeClr val="tx1"/>
            </a:solidFill>
            <a:prstDash val="solid"/>
          </a:ln>
          <a:effectLst/>
        </p:spPr>
        <p:txBody>
          <a:bodyPr lIns="0" tIns="0" rIns="0" bIns="0" rtlCol="0" anchor="ctr">
            <a:noAutofit/>
          </a:bodyPr>
          <a:lstStyle/>
          <a:p>
            <a:pPr algn="ctr" defTabSz="1600847"/>
            <a:endParaRPr kumimoji="0" lang="en-US" sz="2000" b="1" i="0" u="none" strike="noStrike" kern="0" cap="none" spc="0" normalizeH="0" baseline="0" noProof="0" dirty="0">
              <a:ln>
                <a:noFill/>
              </a:ln>
              <a:solidFill>
                <a:srgbClr val="C00600"/>
              </a:solidFill>
              <a:effectLst/>
              <a:uLnTx/>
              <a:uFillTx/>
              <a:latin typeface="Avenir Next" panose="020B0503020202020204" pitchFamily="34" charset="0"/>
              <a:ea typeface="Tahoma" panose="020B0604030504040204" pitchFamily="34" charset="0"/>
              <a:cs typeface="Tahoma" panose="020B0604030504040204" pitchFamily="34" charset="0"/>
            </a:endParaRPr>
          </a:p>
        </p:txBody>
      </p:sp>
      <p:grpSp>
        <p:nvGrpSpPr>
          <p:cNvPr id="88" name="Group 87">
            <a:extLst>
              <a:ext uri="{FF2B5EF4-FFF2-40B4-BE49-F238E27FC236}">
                <a16:creationId xmlns:a16="http://schemas.microsoft.com/office/drawing/2014/main" id="{155156F3-3A9E-91F0-0A71-54A19AB9E337}"/>
              </a:ext>
            </a:extLst>
          </p:cNvPr>
          <p:cNvGrpSpPr/>
          <p:nvPr/>
        </p:nvGrpSpPr>
        <p:grpSpPr>
          <a:xfrm>
            <a:off x="4682154" y="4323159"/>
            <a:ext cx="4180187" cy="2068113"/>
            <a:chOff x="4847525" y="4235612"/>
            <a:chExt cx="4180187" cy="2068113"/>
          </a:xfrm>
        </p:grpSpPr>
        <p:grpSp>
          <p:nvGrpSpPr>
            <p:cNvPr id="89" name="Group 88">
              <a:extLst>
                <a:ext uri="{FF2B5EF4-FFF2-40B4-BE49-F238E27FC236}">
                  <a16:creationId xmlns:a16="http://schemas.microsoft.com/office/drawing/2014/main" id="{8150DDAE-938D-9AF9-7A8A-ECA517CBBD71}"/>
                </a:ext>
              </a:extLst>
            </p:cNvPr>
            <p:cNvGrpSpPr/>
            <p:nvPr/>
          </p:nvGrpSpPr>
          <p:grpSpPr>
            <a:xfrm>
              <a:off x="4847525" y="5193134"/>
              <a:ext cx="4180187" cy="457201"/>
              <a:chOff x="4604469" y="4837133"/>
              <a:chExt cx="4180187" cy="457201"/>
            </a:xfrm>
          </p:grpSpPr>
          <p:sp>
            <p:nvSpPr>
              <p:cNvPr id="97" name="Rounded Rectangle 133">
                <a:extLst>
                  <a:ext uri="{FF2B5EF4-FFF2-40B4-BE49-F238E27FC236}">
                    <a16:creationId xmlns:a16="http://schemas.microsoft.com/office/drawing/2014/main" id="{7F9C48CD-8A66-0E66-1F7A-997283C7F92C}"/>
                  </a:ext>
                </a:extLst>
              </p:cNvPr>
              <p:cNvSpPr/>
              <p:nvPr/>
            </p:nvSpPr>
            <p:spPr>
              <a:xfrm>
                <a:off x="4778944" y="4837134"/>
                <a:ext cx="3828418" cy="457200"/>
              </a:xfrm>
              <a:prstGeom prst="roundRect">
                <a:avLst/>
              </a:prstGeom>
              <a:solidFill>
                <a:srgbClr val="FFE69A"/>
              </a:solidFill>
              <a:ln w="38100" cap="flat" cmpd="sng" algn="ctr">
                <a:solidFill>
                  <a:srgbClr val="FFAE3C"/>
                </a:solidFill>
                <a:prstDash val="solid"/>
              </a:ln>
              <a:effectLst/>
            </p:spPr>
            <p:txBody>
              <a:bodyPr lIns="0" tIns="0" rIns="0" bIns="0" rtlCol="0" anchor="ctr">
                <a:noAutofit/>
              </a:bodyPr>
              <a:lstStyle/>
              <a:p>
                <a:pPr algn="ctr">
                  <a:defRPr/>
                </a:pPr>
                <a:r>
                  <a:rPr lang="en-US" sz="2000" b="1" kern="0" dirty="0">
                    <a:solidFill>
                      <a:srgbClr val="ED7C31"/>
                    </a:solidFill>
                    <a:latin typeface="PT Mono" panose="02060509020205020204" pitchFamily="49" charset="77"/>
                  </a:rPr>
                  <a:t>2.21,</a:t>
                </a:r>
                <a:r>
                  <a:rPr lang="en-US" sz="2000" b="1" kern="0" dirty="0">
                    <a:solidFill>
                      <a:srgbClr val="67A141"/>
                    </a:solidFill>
                    <a:latin typeface="PT Mono" panose="02060509020205020204" pitchFamily="49" charset="77"/>
                  </a:rPr>
                  <a:t>0.08,</a:t>
                </a:r>
                <a:r>
                  <a:rPr lang="en-US" sz="2000" b="1" kern="0" dirty="0">
                    <a:solidFill>
                      <a:srgbClr val="5B9CD5"/>
                    </a:solidFill>
                    <a:latin typeface="PT Mono" panose="02060509020205020204" pitchFamily="49" charset="77"/>
                  </a:rPr>
                  <a:t>1</a:t>
                </a:r>
                <a:r>
                  <a:rPr kumimoji="0" lang="en-US" sz="2000" b="1" i="0" u="none" strike="noStrike" kern="0" cap="none" spc="0" normalizeH="0" baseline="0" noProof="0" dirty="0">
                    <a:ln>
                      <a:noFill/>
                    </a:ln>
                    <a:solidFill>
                      <a:srgbClr val="5B9CD5"/>
                    </a:solidFill>
                    <a:effectLst/>
                    <a:uLnTx/>
                    <a:uFillTx/>
                    <a:latin typeface="PT Mono" panose="02060509020205020204" pitchFamily="49" charset="77"/>
                  </a:rPr>
                  <a:t>.18,</a:t>
                </a:r>
                <a:endParaRPr kumimoji="0" lang="en-CH" sz="2000" b="1" i="0" u="none" strike="noStrike" kern="0" cap="none" spc="0" normalizeH="0" baseline="0" noProof="0" dirty="0">
                  <a:ln>
                    <a:noFill/>
                  </a:ln>
                  <a:solidFill>
                    <a:srgbClr val="5B9BD5"/>
                  </a:solidFill>
                  <a:effectLst/>
                  <a:uLnTx/>
                  <a:uFillTx/>
                  <a:latin typeface="PT Mono" panose="02060509020205020204" pitchFamily="49" charset="77"/>
                </a:endParaRPr>
              </a:p>
            </p:txBody>
          </p:sp>
          <p:grpSp>
            <p:nvGrpSpPr>
              <p:cNvPr id="98" name="Group 97">
                <a:extLst>
                  <a:ext uri="{FF2B5EF4-FFF2-40B4-BE49-F238E27FC236}">
                    <a16:creationId xmlns:a16="http://schemas.microsoft.com/office/drawing/2014/main" id="{F50E2F43-4C89-30B8-B6FB-34F29F6E9B53}"/>
                  </a:ext>
                </a:extLst>
              </p:cNvPr>
              <p:cNvGrpSpPr/>
              <p:nvPr/>
            </p:nvGrpSpPr>
            <p:grpSpPr>
              <a:xfrm>
                <a:off x="8142862" y="4837133"/>
                <a:ext cx="641794" cy="457201"/>
                <a:chOff x="4145387" y="1547359"/>
                <a:chExt cx="641794" cy="457201"/>
              </a:xfrm>
            </p:grpSpPr>
            <p:sp>
              <p:nvSpPr>
                <p:cNvPr id="103" name="Rounded Rectangle 139">
                  <a:extLst>
                    <a:ext uri="{FF2B5EF4-FFF2-40B4-BE49-F238E27FC236}">
                      <a16:creationId xmlns:a16="http://schemas.microsoft.com/office/drawing/2014/main" id="{79074560-51D6-D55D-5E03-9ABC92EAB98A}"/>
                    </a:ext>
                  </a:extLst>
                </p:cNvPr>
                <p:cNvSpPr/>
                <p:nvPr/>
              </p:nvSpPr>
              <p:spPr>
                <a:xfrm>
                  <a:off x="4145387" y="1547359"/>
                  <a:ext cx="641794" cy="457200"/>
                </a:xfrm>
                <a:prstGeom prst="roundRect">
                  <a:avLst/>
                </a:prstGeom>
                <a:gradFill>
                  <a:gsLst>
                    <a:gs pos="0">
                      <a:schemeClr val="bg1"/>
                    </a:gs>
                    <a:gs pos="100000">
                      <a:srgbClr val="FFE69A"/>
                    </a:gs>
                    <a:gs pos="100000">
                      <a:srgbClr val="FFE69A"/>
                    </a:gs>
                    <a:gs pos="27000">
                      <a:schemeClr val="bg1"/>
                    </a:gs>
                  </a:gsLst>
                  <a:lin ang="10800000" scaled="1"/>
                </a:gradFill>
                <a:ln w="38100" cap="flat" cmpd="sng" algn="ctr">
                  <a:noFill/>
                  <a:prstDash val="solid"/>
                </a:ln>
                <a:effectLst/>
              </p:spPr>
              <p:txBody>
                <a:bodyPr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effectLst/>
                      <a:uLnTx/>
                      <a:uFillTx/>
                      <a:latin typeface="PT Mono" panose="02060509020205020204" pitchFamily="49" charset="77"/>
                    </a:rPr>
                    <a:t>...</a:t>
                  </a:r>
                  <a:endParaRPr kumimoji="0" lang="en-CH" sz="2000" b="1" i="0" u="none" strike="noStrike" kern="0" cap="none" spc="0" normalizeH="0" baseline="0" noProof="0" dirty="0">
                    <a:ln>
                      <a:noFill/>
                    </a:ln>
                    <a:effectLst/>
                    <a:uLnTx/>
                    <a:uFillTx/>
                    <a:latin typeface="PT Mono" panose="02060509020205020204" pitchFamily="49" charset="77"/>
                  </a:endParaRPr>
                </a:p>
              </p:txBody>
            </p:sp>
            <p:cxnSp>
              <p:nvCxnSpPr>
                <p:cNvPr id="104" name="Straight Connector 103">
                  <a:extLst>
                    <a:ext uri="{FF2B5EF4-FFF2-40B4-BE49-F238E27FC236}">
                      <a16:creationId xmlns:a16="http://schemas.microsoft.com/office/drawing/2014/main" id="{CBD3F312-D70F-AB33-8F83-CC1B4D5FD203}"/>
                    </a:ext>
                  </a:extLst>
                </p:cNvPr>
                <p:cNvCxnSpPr>
                  <a:cxnSpLocks/>
                </p:cNvCxnSpPr>
                <p:nvPr/>
              </p:nvCxnSpPr>
              <p:spPr>
                <a:xfrm>
                  <a:off x="4145387" y="1547360"/>
                  <a:ext cx="583718" cy="0"/>
                </a:xfrm>
                <a:prstGeom prst="line">
                  <a:avLst/>
                </a:prstGeom>
                <a:ln w="38100">
                  <a:gradFill flip="none" rotWithShape="1">
                    <a:gsLst>
                      <a:gs pos="0">
                        <a:srgbClr val="FFAE3C"/>
                      </a:gs>
                      <a:gs pos="0">
                        <a:srgbClr val="FFAE3C"/>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215407B-F77B-D239-7633-958EBF9892D7}"/>
                    </a:ext>
                  </a:extLst>
                </p:cNvPr>
                <p:cNvCxnSpPr>
                  <a:cxnSpLocks/>
                </p:cNvCxnSpPr>
                <p:nvPr/>
              </p:nvCxnSpPr>
              <p:spPr>
                <a:xfrm flipV="1">
                  <a:off x="4145387" y="2004559"/>
                  <a:ext cx="583718" cy="1"/>
                </a:xfrm>
                <a:prstGeom prst="line">
                  <a:avLst/>
                </a:prstGeom>
                <a:ln w="38100">
                  <a:gradFill flip="none" rotWithShape="1">
                    <a:gsLst>
                      <a:gs pos="0">
                        <a:srgbClr val="FFAE3C"/>
                      </a:gs>
                      <a:gs pos="0">
                        <a:srgbClr val="FFAE3C"/>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99" name="Group 98">
                <a:extLst>
                  <a:ext uri="{FF2B5EF4-FFF2-40B4-BE49-F238E27FC236}">
                    <a16:creationId xmlns:a16="http://schemas.microsoft.com/office/drawing/2014/main" id="{EF73DCD7-25F5-7A4E-51CB-DDA13BD207CD}"/>
                  </a:ext>
                </a:extLst>
              </p:cNvPr>
              <p:cNvGrpSpPr/>
              <p:nvPr/>
            </p:nvGrpSpPr>
            <p:grpSpPr>
              <a:xfrm>
                <a:off x="4604469" y="4837133"/>
                <a:ext cx="641794" cy="457201"/>
                <a:chOff x="80748" y="1547359"/>
                <a:chExt cx="641794" cy="457201"/>
              </a:xfrm>
            </p:grpSpPr>
            <p:sp>
              <p:nvSpPr>
                <p:cNvPr id="100" name="Rounded Rectangle 136">
                  <a:extLst>
                    <a:ext uri="{FF2B5EF4-FFF2-40B4-BE49-F238E27FC236}">
                      <a16:creationId xmlns:a16="http://schemas.microsoft.com/office/drawing/2014/main" id="{ABE73C01-AFC8-C9A1-9DFC-95E6C01E7DA7}"/>
                    </a:ext>
                  </a:extLst>
                </p:cNvPr>
                <p:cNvSpPr/>
                <p:nvPr/>
              </p:nvSpPr>
              <p:spPr>
                <a:xfrm>
                  <a:off x="80748" y="1547359"/>
                  <a:ext cx="641794" cy="457200"/>
                </a:xfrm>
                <a:prstGeom prst="roundRect">
                  <a:avLst/>
                </a:prstGeom>
                <a:gradFill>
                  <a:gsLst>
                    <a:gs pos="100000">
                      <a:schemeClr val="bg1"/>
                    </a:gs>
                    <a:gs pos="0">
                      <a:srgbClr val="FFE69A"/>
                    </a:gs>
                  </a:gsLst>
                  <a:lin ang="10800000" scaled="1"/>
                </a:gradFill>
                <a:ln w="38100" cap="flat" cmpd="sng" algn="ctr">
                  <a:noFill/>
                  <a:prstDash val="solid"/>
                </a:ln>
                <a:effectLst/>
              </p:spPr>
              <p:txBody>
                <a:bodyPr lIns="0" tIns="0" rIns="0" bIns="0" rtlCol="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effectLst/>
                      <a:uLnTx/>
                      <a:uFillTx/>
                      <a:latin typeface="PT Mono" panose="02060509020205020204" pitchFamily="49" charset="77"/>
                    </a:rPr>
                    <a:t>...</a:t>
                  </a:r>
                  <a:endParaRPr kumimoji="0" lang="en-CH" sz="2000" b="1" i="0" u="none" strike="noStrike" kern="0" cap="none" spc="0" normalizeH="0" baseline="0" noProof="0" dirty="0">
                    <a:ln>
                      <a:noFill/>
                    </a:ln>
                    <a:effectLst/>
                    <a:uLnTx/>
                    <a:uFillTx/>
                    <a:latin typeface="PT Mono" panose="02060509020205020204" pitchFamily="49" charset="77"/>
                  </a:endParaRPr>
                </a:p>
              </p:txBody>
            </p:sp>
            <p:cxnSp>
              <p:nvCxnSpPr>
                <p:cNvPr id="101" name="Straight Connector 100">
                  <a:extLst>
                    <a:ext uri="{FF2B5EF4-FFF2-40B4-BE49-F238E27FC236}">
                      <a16:creationId xmlns:a16="http://schemas.microsoft.com/office/drawing/2014/main" id="{06F3AD43-9FBD-ACFD-1EDF-FF43A9AE2216}"/>
                    </a:ext>
                  </a:extLst>
                </p:cNvPr>
                <p:cNvCxnSpPr>
                  <a:cxnSpLocks/>
                </p:cNvCxnSpPr>
                <p:nvPr/>
              </p:nvCxnSpPr>
              <p:spPr>
                <a:xfrm>
                  <a:off x="138824" y="1547360"/>
                  <a:ext cx="583718" cy="0"/>
                </a:xfrm>
                <a:prstGeom prst="line">
                  <a:avLst/>
                </a:prstGeom>
                <a:ln w="38100">
                  <a:gradFill flip="none" rotWithShape="1">
                    <a:gsLst>
                      <a:gs pos="100000">
                        <a:srgbClr val="FFAE3C"/>
                      </a:gs>
                      <a:gs pos="100000">
                        <a:srgbClr val="FFAE3C"/>
                      </a:gs>
                      <a:gs pos="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794D358-EAFB-9DDA-9E99-82A352EC271E}"/>
                    </a:ext>
                  </a:extLst>
                </p:cNvPr>
                <p:cNvCxnSpPr>
                  <a:cxnSpLocks/>
                </p:cNvCxnSpPr>
                <p:nvPr/>
              </p:nvCxnSpPr>
              <p:spPr>
                <a:xfrm flipV="1">
                  <a:off x="138824" y="2004559"/>
                  <a:ext cx="583718" cy="1"/>
                </a:xfrm>
                <a:prstGeom prst="line">
                  <a:avLst/>
                </a:prstGeom>
                <a:ln w="38100">
                  <a:gradFill flip="none" rotWithShape="1">
                    <a:gsLst>
                      <a:gs pos="100000">
                        <a:srgbClr val="FFAE3C"/>
                      </a:gs>
                      <a:gs pos="100000">
                        <a:srgbClr val="FFAE3C"/>
                      </a:gs>
                      <a:gs pos="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grpSp>
        <p:grpSp>
          <p:nvGrpSpPr>
            <p:cNvPr id="90" name="Group 89">
              <a:extLst>
                <a:ext uri="{FF2B5EF4-FFF2-40B4-BE49-F238E27FC236}">
                  <a16:creationId xmlns:a16="http://schemas.microsoft.com/office/drawing/2014/main" id="{9C23B8CE-C244-E39E-BFB3-2DCC7BB266A3}"/>
                </a:ext>
              </a:extLst>
            </p:cNvPr>
            <p:cNvGrpSpPr/>
            <p:nvPr/>
          </p:nvGrpSpPr>
          <p:grpSpPr>
            <a:xfrm>
              <a:off x="4976194" y="4235612"/>
              <a:ext cx="3922851" cy="870693"/>
              <a:chOff x="4733138" y="3879611"/>
              <a:chExt cx="3922851" cy="870693"/>
            </a:xfrm>
          </p:grpSpPr>
          <p:cxnSp>
            <p:nvCxnSpPr>
              <p:cNvPr id="94" name="Straight Connector 93">
                <a:extLst>
                  <a:ext uri="{FF2B5EF4-FFF2-40B4-BE49-F238E27FC236}">
                    <a16:creationId xmlns:a16="http://schemas.microsoft.com/office/drawing/2014/main" id="{4E948483-3431-3313-9068-6D709870907D}"/>
                  </a:ext>
                </a:extLst>
              </p:cNvPr>
              <p:cNvCxnSpPr>
                <a:cxnSpLocks/>
              </p:cNvCxnSpPr>
              <p:nvPr/>
            </p:nvCxnSpPr>
            <p:spPr>
              <a:xfrm>
                <a:off x="6694563" y="3879611"/>
                <a:ext cx="0" cy="250749"/>
              </a:xfrm>
              <a:prstGeom prst="line">
                <a:avLst/>
              </a:prstGeom>
              <a:ln w="2857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4BEC2B1D-B022-FF53-34F8-5372618BFA79}"/>
                  </a:ext>
                </a:extLst>
              </p:cNvPr>
              <p:cNvSpPr/>
              <p:nvPr/>
            </p:nvSpPr>
            <p:spPr>
              <a:xfrm>
                <a:off x="4733138" y="4155068"/>
                <a:ext cx="3922851" cy="307777"/>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venir Next" panose="020B0503020202020204" pitchFamily="34" charset="0"/>
                    <a:ea typeface="Tahoma" panose="020B0604030504040204" pitchFamily="34" charset="0"/>
                    <a:cs typeface="Tahoma" panose="020B0604030504040204" pitchFamily="34" charset="0"/>
                  </a:rPr>
                  <a:t>Reference-to-Signal Conversion</a:t>
                </a:r>
                <a:endParaRPr kumimoji="0" lang="en-US" sz="2000" b="1" u="none" strike="noStrike" kern="1200" cap="none" spc="0" normalizeH="0" baseline="0" noProof="0" dirty="0">
                  <a:ln>
                    <a:noFill/>
                  </a:ln>
                  <a:effectLst/>
                  <a:uLnTx/>
                  <a:uFillTx/>
                  <a:latin typeface="Avenir Next" panose="020B0503020202020204" pitchFamily="34" charset="0"/>
                  <a:ea typeface="Tahoma" panose="020B0604030504040204" pitchFamily="34" charset="0"/>
                  <a:cs typeface="Tahoma" panose="020B0604030504040204" pitchFamily="34" charset="0"/>
                </a:endParaRPr>
              </a:p>
            </p:txBody>
          </p:sp>
          <p:cxnSp>
            <p:nvCxnSpPr>
              <p:cNvPr id="96" name="Straight Connector 95">
                <a:extLst>
                  <a:ext uri="{FF2B5EF4-FFF2-40B4-BE49-F238E27FC236}">
                    <a16:creationId xmlns:a16="http://schemas.microsoft.com/office/drawing/2014/main" id="{9CFB198B-ED90-215F-5447-9C6060E7E710}"/>
                  </a:ext>
                </a:extLst>
              </p:cNvPr>
              <p:cNvCxnSpPr>
                <a:cxnSpLocks/>
              </p:cNvCxnSpPr>
              <p:nvPr/>
            </p:nvCxnSpPr>
            <p:spPr>
              <a:xfrm>
                <a:off x="6694563" y="4499555"/>
                <a:ext cx="0" cy="250749"/>
              </a:xfrm>
              <a:prstGeom prst="line">
                <a:avLst/>
              </a:prstGeom>
              <a:ln w="2857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80E9101E-DC88-C136-9F26-E56CDF551FAF}"/>
                </a:ext>
              </a:extLst>
            </p:cNvPr>
            <p:cNvGrpSpPr/>
            <p:nvPr/>
          </p:nvGrpSpPr>
          <p:grpSpPr>
            <a:xfrm>
              <a:off x="5697274" y="5720491"/>
              <a:ext cx="2480690" cy="583234"/>
              <a:chOff x="5454218" y="5364490"/>
              <a:chExt cx="2480690" cy="583234"/>
            </a:xfrm>
          </p:grpSpPr>
          <p:cxnSp>
            <p:nvCxnSpPr>
              <p:cNvPr id="92" name="Straight Connector 91">
                <a:extLst>
                  <a:ext uri="{FF2B5EF4-FFF2-40B4-BE49-F238E27FC236}">
                    <a16:creationId xmlns:a16="http://schemas.microsoft.com/office/drawing/2014/main" id="{686035E7-1045-3935-BD87-9141FCE38C79}"/>
                  </a:ext>
                </a:extLst>
              </p:cNvPr>
              <p:cNvCxnSpPr>
                <a:cxnSpLocks/>
              </p:cNvCxnSpPr>
              <p:nvPr/>
            </p:nvCxnSpPr>
            <p:spPr>
              <a:xfrm>
                <a:off x="6694563" y="5364490"/>
                <a:ext cx="0" cy="250749"/>
              </a:xfrm>
              <a:prstGeom prst="line">
                <a:avLst/>
              </a:prstGeom>
              <a:ln w="2857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CE432B36-4D60-8198-ED72-107B222B3193}"/>
                  </a:ext>
                </a:extLst>
              </p:cNvPr>
              <p:cNvSpPr/>
              <p:nvPr/>
            </p:nvSpPr>
            <p:spPr>
              <a:xfrm>
                <a:off x="5454218" y="5639947"/>
                <a:ext cx="2480690" cy="307777"/>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venir Next" panose="020B0503020202020204" pitchFamily="34" charset="0"/>
                    <a:ea typeface="Tahoma" panose="020B0604030504040204" pitchFamily="34" charset="0"/>
                    <a:cs typeface="Tahoma" panose="020B0604030504040204" pitchFamily="34" charset="0"/>
                  </a:rPr>
                  <a:t>Raw Signal Analysis</a:t>
                </a:r>
                <a:endParaRPr kumimoji="0" lang="en-US" sz="2000" b="1" u="none" strike="noStrike" kern="1200" cap="none" spc="0" normalizeH="0" baseline="0" noProof="0" dirty="0">
                  <a:ln>
                    <a:noFill/>
                  </a:ln>
                  <a:effectLst/>
                  <a:uLnTx/>
                  <a:uFillTx/>
                  <a:latin typeface="Avenir Next" panose="020B0503020202020204" pitchFamily="34" charset="0"/>
                  <a:ea typeface="Tahoma" panose="020B0604030504040204" pitchFamily="34" charset="0"/>
                  <a:cs typeface="Tahoma" panose="020B0604030504040204" pitchFamily="34" charset="0"/>
                </a:endParaRPr>
              </a:p>
            </p:txBody>
          </p:sp>
        </p:grpSp>
      </p:grpSp>
      <p:grpSp>
        <p:nvGrpSpPr>
          <p:cNvPr id="106" name="Group 105">
            <a:extLst>
              <a:ext uri="{FF2B5EF4-FFF2-40B4-BE49-F238E27FC236}">
                <a16:creationId xmlns:a16="http://schemas.microsoft.com/office/drawing/2014/main" id="{2A70C1F2-A292-4E0F-AD27-EF86108E563B}"/>
              </a:ext>
            </a:extLst>
          </p:cNvPr>
          <p:cNvGrpSpPr/>
          <p:nvPr/>
        </p:nvGrpSpPr>
        <p:grpSpPr>
          <a:xfrm>
            <a:off x="1554866" y="4481059"/>
            <a:ext cx="4198786" cy="1195933"/>
            <a:chOff x="1525682" y="5229993"/>
            <a:chExt cx="4198786" cy="1195933"/>
          </a:xfrm>
        </p:grpSpPr>
        <p:sp>
          <p:nvSpPr>
            <p:cNvPr id="107" name="Striped Right Arrow 145">
              <a:extLst>
                <a:ext uri="{FF2B5EF4-FFF2-40B4-BE49-F238E27FC236}">
                  <a16:creationId xmlns:a16="http://schemas.microsoft.com/office/drawing/2014/main" id="{8C4F889E-74FD-1CE9-02DD-7306890D7D96}"/>
                </a:ext>
              </a:extLst>
            </p:cNvPr>
            <p:cNvSpPr/>
            <p:nvPr/>
          </p:nvSpPr>
          <p:spPr>
            <a:xfrm rot="1440000">
              <a:off x="1525682" y="5229993"/>
              <a:ext cx="4198786" cy="147081"/>
            </a:xfrm>
            <a:prstGeom prst="stripedRightArrow">
              <a:avLst>
                <a:gd name="adj1" fmla="val 42474"/>
                <a:gd name="adj2" fmla="val 96057"/>
              </a:avLst>
            </a:prstGeom>
            <a:solidFill>
              <a:srgbClr val="C00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28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p:txBody>
        </p:sp>
        <p:sp>
          <p:nvSpPr>
            <p:cNvPr id="108" name="Rectangle 107">
              <a:extLst>
                <a:ext uri="{FF2B5EF4-FFF2-40B4-BE49-F238E27FC236}">
                  <a16:creationId xmlns:a16="http://schemas.microsoft.com/office/drawing/2014/main" id="{D4263F7B-51FF-032C-1FA2-AE7BECE4D3D7}"/>
                </a:ext>
              </a:extLst>
            </p:cNvPr>
            <p:cNvSpPr/>
            <p:nvPr/>
          </p:nvSpPr>
          <p:spPr>
            <a:xfrm>
              <a:off x="1636707" y="5502596"/>
              <a:ext cx="2378322" cy="923330"/>
            </a:xfrm>
            <a:prstGeom prst="rect">
              <a:avLst/>
            </a:prstGeom>
          </p:spPr>
          <p:txBody>
            <a:bodyPr wrap="square" lIns="0" tIns="0" rIns="0" bIns="0">
              <a:spAutoFit/>
            </a:bodyPr>
            <a:lstStyle/>
            <a:p>
              <a:pPr>
                <a:defRPr/>
              </a:pPr>
              <a:r>
                <a:rPr lang="en-US" sz="2000" b="1" dirty="0">
                  <a:solidFill>
                    <a:srgbClr val="C00000"/>
                  </a:solidFill>
                  <a:latin typeface="Avenir Next" panose="020B0503020202020204" pitchFamily="34" charset="0"/>
                  <a:ea typeface="Tahoma" panose="020B0604030504040204" pitchFamily="34" charset="0"/>
                  <a:cs typeface="Tahoma" panose="020B0604030504040204" pitchFamily="34" charset="0"/>
                </a:rPr>
                <a:t>How to identify similarity between noisy signals?</a:t>
              </a:r>
              <a:endParaRPr lang="en-US" sz="2000" dirty="0">
                <a:latin typeface="Avenir Next" panose="020B0503020202020204" pitchFamily="34" charset="0"/>
                <a:ea typeface="Tahoma" panose="020B0604030504040204" pitchFamily="34" charset="0"/>
                <a:cs typeface="Tahoma" panose="020B0604030504040204" pitchFamily="34" charset="0"/>
              </a:endParaRPr>
            </a:p>
          </p:txBody>
        </p:sp>
      </p:grpSp>
      <p:sp>
        <p:nvSpPr>
          <p:cNvPr id="109" name="Rounded Rectangle 128">
            <a:extLst>
              <a:ext uri="{FF2B5EF4-FFF2-40B4-BE49-F238E27FC236}">
                <a16:creationId xmlns:a16="http://schemas.microsoft.com/office/drawing/2014/main" id="{8291DC48-DB66-7FF5-7499-91C08711D69D}"/>
              </a:ext>
            </a:extLst>
          </p:cNvPr>
          <p:cNvSpPr/>
          <p:nvPr/>
        </p:nvSpPr>
        <p:spPr>
          <a:xfrm>
            <a:off x="111749" y="3279928"/>
            <a:ext cx="1577419" cy="872193"/>
          </a:xfrm>
          <a:prstGeom prst="roundRect">
            <a:avLst/>
          </a:prstGeom>
          <a:noFill/>
          <a:ln w="31750" cap="flat" cmpd="sng" algn="ctr">
            <a:solidFill>
              <a:srgbClr val="C00600"/>
            </a:solidFill>
            <a:prstDash val="solid"/>
          </a:ln>
          <a:effectLst/>
        </p:spPr>
        <p:txBody>
          <a:bodyPr rtlCol="0" anchor="ctr">
            <a:noAutofit/>
          </a:bodyPr>
          <a:lstStyle/>
          <a:p>
            <a:pPr algn="ctr" defTabSz="1600847"/>
            <a:endParaRPr lang="en-US" sz="1200" b="1" kern="0" dirty="0">
              <a:latin typeface="Tahoma" panose="020B0604030504040204" pitchFamily="34" charset="0"/>
              <a:ea typeface="Tahoma" panose="020B0604030504040204" pitchFamily="34" charset="0"/>
              <a:cs typeface="Tahoma" panose="020B0604030504040204" pitchFamily="34" charset="0"/>
            </a:endParaRPr>
          </a:p>
        </p:txBody>
      </p:sp>
      <p:sp>
        <p:nvSpPr>
          <p:cNvPr id="110" name="TextBox 109">
            <a:extLst>
              <a:ext uri="{FF2B5EF4-FFF2-40B4-BE49-F238E27FC236}">
                <a16:creationId xmlns:a16="http://schemas.microsoft.com/office/drawing/2014/main" id="{83780E39-6362-81E3-D318-27ED02D2D723}"/>
              </a:ext>
            </a:extLst>
          </p:cNvPr>
          <p:cNvSpPr txBox="1"/>
          <p:nvPr/>
        </p:nvSpPr>
        <p:spPr>
          <a:xfrm>
            <a:off x="118872" y="3379389"/>
            <a:ext cx="1552147" cy="615553"/>
          </a:xfrm>
          <a:prstGeom prst="rect">
            <a:avLst/>
          </a:prstGeom>
          <a:noFill/>
        </p:spPr>
        <p:txBody>
          <a:bodyPr wrap="square" lIns="0" tIns="0" rIns="0" bIns="0" rtlCol="0">
            <a:spAutoFit/>
          </a:bodyPr>
          <a:lstStyle/>
          <a:p>
            <a:pPr algn="ctr">
              <a:defRPr/>
            </a:pPr>
            <a:r>
              <a:rPr lang="en-US" sz="2000" b="1" dirty="0">
                <a:solidFill>
                  <a:srgbClr val="C00000"/>
                </a:solidFill>
                <a:latin typeface="Avenir Next" panose="020B0503020202020204" pitchFamily="34" charset="0"/>
                <a:ea typeface="Tahoma" panose="020B0604030504040204" pitchFamily="34" charset="0"/>
                <a:cs typeface="Tahoma" panose="020B0604030504040204" pitchFamily="34" charset="0"/>
              </a:rPr>
              <a:t>Noisy</a:t>
            </a:r>
            <a:br>
              <a:rPr lang="en-US" sz="2000" b="1" dirty="0">
                <a:solidFill>
                  <a:srgbClr val="C00000"/>
                </a:solidFill>
                <a:latin typeface="Avenir Next" panose="020B0503020202020204" pitchFamily="34" charset="0"/>
                <a:ea typeface="Tahoma" panose="020B0604030504040204" pitchFamily="34" charset="0"/>
                <a:cs typeface="Tahoma" panose="020B0604030504040204" pitchFamily="34" charset="0"/>
              </a:rPr>
            </a:br>
            <a:r>
              <a:rPr lang="en-US" sz="2000" b="1" dirty="0">
                <a:solidFill>
                  <a:srgbClr val="C00000"/>
                </a:solidFill>
                <a:latin typeface="Avenir Next" panose="020B0503020202020204" pitchFamily="34" charset="0"/>
                <a:ea typeface="Tahoma" panose="020B0604030504040204" pitchFamily="34" charset="0"/>
                <a:cs typeface="Tahoma" panose="020B0604030504040204" pitchFamily="34" charset="0"/>
              </a:rPr>
              <a:t>Raw Signals</a:t>
            </a:r>
          </a:p>
        </p:txBody>
      </p:sp>
      <p:cxnSp>
        <p:nvCxnSpPr>
          <p:cNvPr id="111" name="Straight Arrow Connector 110">
            <a:extLst>
              <a:ext uri="{FF2B5EF4-FFF2-40B4-BE49-F238E27FC236}">
                <a16:creationId xmlns:a16="http://schemas.microsoft.com/office/drawing/2014/main" id="{D0A952D5-C7F2-CE0C-1015-29F7B13A33AF}"/>
              </a:ext>
            </a:extLst>
          </p:cNvPr>
          <p:cNvCxnSpPr>
            <a:cxnSpLocks/>
          </p:cNvCxnSpPr>
          <p:nvPr/>
        </p:nvCxnSpPr>
        <p:spPr>
          <a:xfrm>
            <a:off x="1713594" y="2548117"/>
            <a:ext cx="5566033" cy="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884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0647C-30E4-9B54-4974-D1CBE90896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8933EA-6490-2D8C-3A57-D493C5F59D9C}"/>
              </a:ext>
            </a:extLst>
          </p:cNvPr>
          <p:cNvSpPr>
            <a:spLocks noGrp="1"/>
          </p:cNvSpPr>
          <p:nvPr>
            <p:ph type="title"/>
          </p:nvPr>
        </p:nvSpPr>
        <p:spPr/>
        <p:txBody>
          <a:bodyPr/>
          <a:lstStyle/>
          <a:p>
            <a:r>
              <a:rPr lang="en-US" dirty="0"/>
              <a:t>Dealing with Noisy Signals</a:t>
            </a:r>
            <a:endParaRPr lang="en-CH" dirty="0"/>
          </a:p>
        </p:txBody>
      </p:sp>
      <p:pic>
        <p:nvPicPr>
          <p:cNvPr id="130" name="Picture 129">
            <a:extLst>
              <a:ext uri="{FF2B5EF4-FFF2-40B4-BE49-F238E27FC236}">
                <a16:creationId xmlns:a16="http://schemas.microsoft.com/office/drawing/2014/main" id="{B755C047-49A9-9042-7E64-6E92E06BBB9D}"/>
              </a:ext>
            </a:extLst>
          </p:cNvPr>
          <p:cNvPicPr>
            <a:picLocks noChangeAspect="1"/>
          </p:cNvPicPr>
          <p:nvPr/>
        </p:nvPicPr>
        <p:blipFill rotWithShape="1">
          <a:blip r:embed="rId3">
            <a:extLst>
              <a:ext uri="{28A0092B-C50C-407E-A947-70E740481C1C}">
                <a14:useLocalDpi xmlns:a14="http://schemas.microsoft.com/office/drawing/2010/main" val="0"/>
              </a:ext>
            </a:extLst>
          </a:blip>
          <a:srcRect l="2871" r="60550"/>
          <a:stretch/>
        </p:blipFill>
        <p:spPr>
          <a:xfrm>
            <a:off x="3173439" y="3188662"/>
            <a:ext cx="1193614" cy="821733"/>
          </a:xfrm>
          <a:prstGeom prst="rect">
            <a:avLst/>
          </a:prstGeom>
          <a:ln>
            <a:solidFill>
              <a:sysClr val="windowText" lastClr="000000"/>
            </a:solidFill>
          </a:ln>
        </p:spPr>
      </p:pic>
      <p:pic>
        <p:nvPicPr>
          <p:cNvPr id="131" name="Picture 130">
            <a:extLst>
              <a:ext uri="{FF2B5EF4-FFF2-40B4-BE49-F238E27FC236}">
                <a16:creationId xmlns:a16="http://schemas.microsoft.com/office/drawing/2014/main" id="{1A78105B-6376-AC8F-CCA4-F87A60B84FF8}"/>
              </a:ext>
            </a:extLst>
          </p:cNvPr>
          <p:cNvPicPr>
            <a:picLocks noChangeAspect="1"/>
          </p:cNvPicPr>
          <p:nvPr/>
        </p:nvPicPr>
        <p:blipFill rotWithShape="1">
          <a:blip r:embed="rId3">
            <a:extLst>
              <a:ext uri="{28A0092B-C50C-407E-A947-70E740481C1C}">
                <a14:useLocalDpi xmlns:a14="http://schemas.microsoft.com/office/drawing/2010/main" val="0"/>
              </a:ext>
            </a:extLst>
          </a:blip>
          <a:srcRect l="2871" r="60550"/>
          <a:stretch/>
        </p:blipFill>
        <p:spPr>
          <a:xfrm>
            <a:off x="518162" y="3188664"/>
            <a:ext cx="1193614" cy="821733"/>
          </a:xfrm>
          <a:prstGeom prst="rect">
            <a:avLst/>
          </a:prstGeom>
          <a:ln>
            <a:solidFill>
              <a:sysClr val="windowText" lastClr="000000"/>
            </a:solidFill>
          </a:ln>
        </p:spPr>
      </p:pic>
      <p:sp>
        <p:nvSpPr>
          <p:cNvPr id="132" name="TextBox 131">
            <a:extLst>
              <a:ext uri="{FF2B5EF4-FFF2-40B4-BE49-F238E27FC236}">
                <a16:creationId xmlns:a16="http://schemas.microsoft.com/office/drawing/2014/main" id="{AD94E511-D1E5-589A-35CA-192AA49E4945}"/>
              </a:ext>
            </a:extLst>
          </p:cNvPr>
          <p:cNvSpPr txBox="1"/>
          <p:nvPr/>
        </p:nvSpPr>
        <p:spPr>
          <a:xfrm>
            <a:off x="131157" y="2882232"/>
            <a:ext cx="1981161" cy="435565"/>
          </a:xfrm>
          <a:prstGeom prst="rect">
            <a:avLst/>
          </a:prstGeom>
          <a:noFill/>
        </p:spPr>
        <p:txBody>
          <a:bodyPr wrap="square" lIns="0" tIns="0" rIns="0" bIns="0" rtlCol="0">
            <a:noAutofit/>
          </a:bodyPr>
          <a:lstStyle/>
          <a:p>
            <a:r>
              <a:rPr lang="en-US" sz="1400" b="1" dirty="0">
                <a:solidFill>
                  <a:prstClr val="black"/>
                </a:solidFill>
                <a:latin typeface="Tahoma" panose="020B0604030504040204" pitchFamily="34" charset="0"/>
                <a:ea typeface="Tahoma" panose="020B0604030504040204" pitchFamily="34" charset="0"/>
                <a:cs typeface="Tahoma" panose="020B0604030504040204" pitchFamily="34" charset="0"/>
              </a:rPr>
              <a:t>Raw Nanopore Signal</a:t>
            </a:r>
          </a:p>
        </p:txBody>
      </p:sp>
      <p:grpSp>
        <p:nvGrpSpPr>
          <p:cNvPr id="133" name="Group 132">
            <a:extLst>
              <a:ext uri="{FF2B5EF4-FFF2-40B4-BE49-F238E27FC236}">
                <a16:creationId xmlns:a16="http://schemas.microsoft.com/office/drawing/2014/main" id="{9C49D826-C63D-B60A-20F0-45877C200260}"/>
              </a:ext>
            </a:extLst>
          </p:cNvPr>
          <p:cNvGrpSpPr/>
          <p:nvPr/>
        </p:nvGrpSpPr>
        <p:grpSpPr>
          <a:xfrm>
            <a:off x="1711776" y="3404632"/>
            <a:ext cx="1458018" cy="389795"/>
            <a:chOff x="1711776" y="3294351"/>
            <a:chExt cx="1458018" cy="389795"/>
          </a:xfrm>
        </p:grpSpPr>
        <p:cxnSp>
          <p:nvCxnSpPr>
            <p:cNvPr id="134" name="Straight Connector 133">
              <a:extLst>
                <a:ext uri="{FF2B5EF4-FFF2-40B4-BE49-F238E27FC236}">
                  <a16:creationId xmlns:a16="http://schemas.microsoft.com/office/drawing/2014/main" id="{52D5C93A-0407-87C8-13AB-3F71D99C8869}"/>
                </a:ext>
              </a:extLst>
            </p:cNvPr>
            <p:cNvCxnSpPr>
              <a:cxnSpLocks/>
              <a:stCxn id="131" idx="3"/>
              <a:endCxn id="135" idx="1"/>
            </p:cNvCxnSpPr>
            <p:nvPr/>
          </p:nvCxnSpPr>
          <p:spPr>
            <a:xfrm flipV="1">
              <a:off x="1711776" y="3489249"/>
              <a:ext cx="255802" cy="1"/>
            </a:xfrm>
            <a:prstGeom prst="line">
              <a:avLst/>
            </a:prstGeom>
            <a:noFill/>
            <a:ln w="28575" cap="flat" cmpd="sng" algn="ctr">
              <a:solidFill>
                <a:sysClr val="windowText" lastClr="000000"/>
              </a:solidFill>
              <a:prstDash val="solid"/>
              <a:miter lim="800000"/>
              <a:tailEnd type="triangle"/>
            </a:ln>
            <a:effectLst/>
          </p:spPr>
        </p:cxnSp>
        <p:sp>
          <p:nvSpPr>
            <p:cNvPr id="135" name="Rounded Rectangle 95">
              <a:extLst>
                <a:ext uri="{FF2B5EF4-FFF2-40B4-BE49-F238E27FC236}">
                  <a16:creationId xmlns:a16="http://schemas.microsoft.com/office/drawing/2014/main" id="{35EA6252-A7A4-E7AA-231F-B148E4257D6F}"/>
                </a:ext>
              </a:extLst>
            </p:cNvPr>
            <p:cNvSpPr/>
            <p:nvPr/>
          </p:nvSpPr>
          <p:spPr>
            <a:xfrm>
              <a:off x="1967578" y="3294351"/>
              <a:ext cx="935535" cy="389795"/>
            </a:xfrm>
            <a:prstGeom prst="roundRect">
              <a:avLst/>
            </a:prstGeom>
            <a:solidFill>
              <a:srgbClr val="F2F2F2"/>
            </a:solidFill>
            <a:ln w="31750" cap="flat" cmpd="sng" algn="ctr">
              <a:solidFill>
                <a:sysClr val="windowText" lastClr="000000"/>
              </a:solidFill>
              <a:prstDash val="solid"/>
            </a:ln>
            <a:effectLst/>
          </p:spPr>
          <p:txBody>
            <a:bodyPr rtlCol="0" anchor="ctr">
              <a:noAutofit/>
            </a:bodyPr>
            <a:lstStyle/>
            <a:p>
              <a:pPr marL="0" marR="0" lvl="0" indent="0" algn="ctr" defTabSz="1600847"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Segment</a:t>
              </a:r>
            </a:p>
          </p:txBody>
        </p:sp>
        <p:cxnSp>
          <p:nvCxnSpPr>
            <p:cNvPr id="136" name="Straight Connector 135">
              <a:extLst>
                <a:ext uri="{FF2B5EF4-FFF2-40B4-BE49-F238E27FC236}">
                  <a16:creationId xmlns:a16="http://schemas.microsoft.com/office/drawing/2014/main" id="{93A28043-530D-417E-6C59-F5A4109B6193}"/>
                </a:ext>
              </a:extLst>
            </p:cNvPr>
            <p:cNvCxnSpPr>
              <a:cxnSpLocks/>
              <a:stCxn id="135" idx="3"/>
            </p:cNvCxnSpPr>
            <p:nvPr/>
          </p:nvCxnSpPr>
          <p:spPr>
            <a:xfrm>
              <a:off x="2903113" y="3489249"/>
              <a:ext cx="266681" cy="0"/>
            </a:xfrm>
            <a:prstGeom prst="line">
              <a:avLst/>
            </a:prstGeom>
            <a:noFill/>
            <a:ln w="28575" cap="flat" cmpd="sng" algn="ctr">
              <a:solidFill>
                <a:sysClr val="windowText" lastClr="000000"/>
              </a:solidFill>
              <a:prstDash val="solid"/>
              <a:miter lim="800000"/>
              <a:tailEnd type="triangle"/>
            </a:ln>
            <a:effectLst/>
          </p:spPr>
        </p:cxnSp>
      </p:grpSp>
      <p:cxnSp>
        <p:nvCxnSpPr>
          <p:cNvPr id="137" name="Straight Connector 136">
            <a:extLst>
              <a:ext uri="{FF2B5EF4-FFF2-40B4-BE49-F238E27FC236}">
                <a16:creationId xmlns:a16="http://schemas.microsoft.com/office/drawing/2014/main" id="{79E84ECC-C27A-27EB-EA17-2A11CD0573F6}"/>
              </a:ext>
            </a:extLst>
          </p:cNvPr>
          <p:cNvCxnSpPr>
            <a:cxnSpLocks/>
          </p:cNvCxnSpPr>
          <p:nvPr/>
        </p:nvCxnSpPr>
        <p:spPr>
          <a:xfrm>
            <a:off x="3200539" y="3100074"/>
            <a:ext cx="0" cy="1004112"/>
          </a:xfrm>
          <a:prstGeom prst="line">
            <a:avLst/>
          </a:prstGeom>
          <a:noFill/>
          <a:ln w="19050" cap="flat" cmpd="sng" algn="ctr">
            <a:solidFill>
              <a:srgbClr val="C00000"/>
            </a:solidFill>
            <a:prstDash val="dash"/>
            <a:miter lim="800000"/>
            <a:tailEnd type="none"/>
          </a:ln>
          <a:effectLst/>
        </p:spPr>
      </p:cxnSp>
      <p:cxnSp>
        <p:nvCxnSpPr>
          <p:cNvPr id="138" name="Straight Connector 137">
            <a:extLst>
              <a:ext uri="{FF2B5EF4-FFF2-40B4-BE49-F238E27FC236}">
                <a16:creationId xmlns:a16="http://schemas.microsoft.com/office/drawing/2014/main" id="{1224D98C-B5F6-8D01-45A3-428C8B27DFB6}"/>
              </a:ext>
            </a:extLst>
          </p:cNvPr>
          <p:cNvCxnSpPr>
            <a:cxnSpLocks/>
          </p:cNvCxnSpPr>
          <p:nvPr/>
        </p:nvCxnSpPr>
        <p:spPr>
          <a:xfrm>
            <a:off x="3647141" y="3100074"/>
            <a:ext cx="0" cy="1004112"/>
          </a:xfrm>
          <a:prstGeom prst="line">
            <a:avLst/>
          </a:prstGeom>
          <a:noFill/>
          <a:ln w="19050" cap="flat" cmpd="sng" algn="ctr">
            <a:solidFill>
              <a:srgbClr val="C00000"/>
            </a:solidFill>
            <a:prstDash val="dash"/>
            <a:miter lim="800000"/>
            <a:tailEnd type="none"/>
          </a:ln>
          <a:effectLst/>
        </p:spPr>
      </p:cxnSp>
      <p:cxnSp>
        <p:nvCxnSpPr>
          <p:cNvPr id="139" name="Straight Connector 138">
            <a:extLst>
              <a:ext uri="{FF2B5EF4-FFF2-40B4-BE49-F238E27FC236}">
                <a16:creationId xmlns:a16="http://schemas.microsoft.com/office/drawing/2014/main" id="{351D90F8-3685-BFFB-DDAD-683F49FEE427}"/>
              </a:ext>
            </a:extLst>
          </p:cNvPr>
          <p:cNvCxnSpPr>
            <a:cxnSpLocks/>
          </p:cNvCxnSpPr>
          <p:nvPr/>
        </p:nvCxnSpPr>
        <p:spPr>
          <a:xfrm>
            <a:off x="3737254" y="3100074"/>
            <a:ext cx="0" cy="1004112"/>
          </a:xfrm>
          <a:prstGeom prst="line">
            <a:avLst/>
          </a:prstGeom>
          <a:noFill/>
          <a:ln w="19050" cap="flat" cmpd="sng" algn="ctr">
            <a:solidFill>
              <a:srgbClr val="C00000"/>
            </a:solidFill>
            <a:prstDash val="dash"/>
            <a:miter lim="800000"/>
            <a:tailEnd type="none"/>
          </a:ln>
          <a:effectLst/>
        </p:spPr>
      </p:cxnSp>
      <p:cxnSp>
        <p:nvCxnSpPr>
          <p:cNvPr id="140" name="Straight Connector 139">
            <a:extLst>
              <a:ext uri="{FF2B5EF4-FFF2-40B4-BE49-F238E27FC236}">
                <a16:creationId xmlns:a16="http://schemas.microsoft.com/office/drawing/2014/main" id="{FC4931E3-562C-0D71-97AA-A139F1712EEC}"/>
              </a:ext>
            </a:extLst>
          </p:cNvPr>
          <p:cNvCxnSpPr>
            <a:cxnSpLocks/>
          </p:cNvCxnSpPr>
          <p:nvPr/>
        </p:nvCxnSpPr>
        <p:spPr>
          <a:xfrm>
            <a:off x="4083288" y="3100074"/>
            <a:ext cx="0" cy="1004112"/>
          </a:xfrm>
          <a:prstGeom prst="line">
            <a:avLst/>
          </a:prstGeom>
          <a:noFill/>
          <a:ln w="19050" cap="flat" cmpd="sng" algn="ctr">
            <a:solidFill>
              <a:srgbClr val="C00000"/>
            </a:solidFill>
            <a:prstDash val="dash"/>
            <a:miter lim="800000"/>
            <a:tailEnd type="none"/>
          </a:ln>
          <a:effectLst/>
        </p:spPr>
      </p:cxnSp>
      <p:cxnSp>
        <p:nvCxnSpPr>
          <p:cNvPr id="141" name="Straight Connector 140">
            <a:extLst>
              <a:ext uri="{FF2B5EF4-FFF2-40B4-BE49-F238E27FC236}">
                <a16:creationId xmlns:a16="http://schemas.microsoft.com/office/drawing/2014/main" id="{63259BDE-E542-EAB9-83D9-1DF4ACBBD7C2}"/>
              </a:ext>
            </a:extLst>
          </p:cNvPr>
          <p:cNvCxnSpPr>
            <a:cxnSpLocks/>
          </p:cNvCxnSpPr>
          <p:nvPr/>
        </p:nvCxnSpPr>
        <p:spPr>
          <a:xfrm>
            <a:off x="4361110" y="3100074"/>
            <a:ext cx="0" cy="1004112"/>
          </a:xfrm>
          <a:prstGeom prst="line">
            <a:avLst/>
          </a:prstGeom>
          <a:noFill/>
          <a:ln w="19050" cap="flat" cmpd="sng" algn="ctr">
            <a:solidFill>
              <a:srgbClr val="C00000"/>
            </a:solidFill>
            <a:prstDash val="dash"/>
            <a:miter lim="800000"/>
            <a:tailEnd type="none"/>
          </a:ln>
          <a:effectLst/>
        </p:spPr>
      </p:cxnSp>
      <p:sp>
        <p:nvSpPr>
          <p:cNvPr id="142" name="Left Brace 141">
            <a:extLst>
              <a:ext uri="{FF2B5EF4-FFF2-40B4-BE49-F238E27FC236}">
                <a16:creationId xmlns:a16="http://schemas.microsoft.com/office/drawing/2014/main" id="{C5D3F48F-6A0E-6583-29E6-2863088D25CF}"/>
              </a:ext>
            </a:extLst>
          </p:cNvPr>
          <p:cNvSpPr/>
          <p:nvPr/>
        </p:nvSpPr>
        <p:spPr>
          <a:xfrm rot="5400000">
            <a:off x="3362849" y="2781316"/>
            <a:ext cx="126309" cy="518373"/>
          </a:xfrm>
          <a:prstGeom prst="leftBrace">
            <a:avLst>
              <a:gd name="adj1" fmla="val 77564"/>
              <a:gd name="adj2" fmla="val 48854"/>
            </a:avLst>
          </a:prstGeom>
          <a:noFill/>
          <a:ln w="31750" cap="flat" cmpd="sng" algn="ctr">
            <a:solidFill>
              <a:sysClr val="windowText" lastClr="000000"/>
            </a:solidFill>
            <a:prstDash val="solid"/>
            <a:miter lim="800000"/>
          </a:ln>
          <a:effectLst/>
        </p:spPr>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3" name="TextBox 142">
            <a:extLst>
              <a:ext uri="{FF2B5EF4-FFF2-40B4-BE49-F238E27FC236}">
                <a16:creationId xmlns:a16="http://schemas.microsoft.com/office/drawing/2014/main" id="{8BDEAFC0-DFE8-78F9-A7AD-9AE5E284880C}"/>
              </a:ext>
            </a:extLst>
          </p:cNvPr>
          <p:cNvSpPr txBox="1"/>
          <p:nvPr/>
        </p:nvSpPr>
        <p:spPr>
          <a:xfrm>
            <a:off x="3145049" y="2759565"/>
            <a:ext cx="561909" cy="217783"/>
          </a:xfrm>
          <a:prstGeom prst="rect">
            <a:avLst/>
          </a:prstGeom>
          <a:noFill/>
        </p:spPr>
        <p:txBody>
          <a:bodyPr wrap="square" lIns="0" tIns="0" rIns="0" bIns="0" rtlCol="0">
            <a:noAutofit/>
          </a:bodyPr>
          <a:lstStyle/>
          <a:p>
            <a:pPr algn="ctr"/>
            <a:r>
              <a:rPr lang="en-US" sz="1400" b="1" dirty="0">
                <a:solidFill>
                  <a:prstClr val="black"/>
                </a:solidFill>
                <a:latin typeface="Tahoma" panose="020B0604030504040204" pitchFamily="34" charset="0"/>
                <a:ea typeface="Tahoma" panose="020B0604030504040204" pitchFamily="34" charset="0"/>
                <a:cs typeface="Tahoma" panose="020B0604030504040204" pitchFamily="34" charset="0"/>
              </a:rPr>
              <a:t>Event</a:t>
            </a:r>
          </a:p>
        </p:txBody>
      </p:sp>
      <p:grpSp>
        <p:nvGrpSpPr>
          <p:cNvPr id="144" name="Group 143">
            <a:extLst>
              <a:ext uri="{FF2B5EF4-FFF2-40B4-BE49-F238E27FC236}">
                <a16:creationId xmlns:a16="http://schemas.microsoft.com/office/drawing/2014/main" id="{8A4D0175-0E9B-F41E-0A65-EC3151A46FAF}"/>
              </a:ext>
            </a:extLst>
          </p:cNvPr>
          <p:cNvGrpSpPr/>
          <p:nvPr/>
        </p:nvGrpSpPr>
        <p:grpSpPr>
          <a:xfrm>
            <a:off x="4367053" y="2875515"/>
            <a:ext cx="4496776" cy="1276750"/>
            <a:chOff x="4367053" y="2765234"/>
            <a:chExt cx="4496776" cy="1276750"/>
          </a:xfrm>
        </p:grpSpPr>
        <p:cxnSp>
          <p:nvCxnSpPr>
            <p:cNvPr id="145" name="Straight Connector 144">
              <a:extLst>
                <a:ext uri="{FF2B5EF4-FFF2-40B4-BE49-F238E27FC236}">
                  <a16:creationId xmlns:a16="http://schemas.microsoft.com/office/drawing/2014/main" id="{E1E839EC-D9F8-59EA-3A20-CAF381E9B22B}"/>
                </a:ext>
              </a:extLst>
            </p:cNvPr>
            <p:cNvCxnSpPr>
              <a:cxnSpLocks/>
              <a:stCxn id="130" idx="3"/>
              <a:endCxn id="146" idx="1"/>
            </p:cNvCxnSpPr>
            <p:nvPr/>
          </p:nvCxnSpPr>
          <p:spPr>
            <a:xfrm>
              <a:off x="4367053" y="3475996"/>
              <a:ext cx="288000" cy="0"/>
            </a:xfrm>
            <a:prstGeom prst="line">
              <a:avLst/>
            </a:prstGeom>
            <a:noFill/>
            <a:ln w="28575" cap="flat" cmpd="sng" algn="ctr">
              <a:solidFill>
                <a:sysClr val="windowText" lastClr="000000"/>
              </a:solidFill>
              <a:prstDash val="solid"/>
              <a:miter lim="800000"/>
              <a:tailEnd type="triangle"/>
            </a:ln>
            <a:effectLst/>
          </p:spPr>
        </p:cxnSp>
        <p:sp>
          <p:nvSpPr>
            <p:cNvPr id="146" name="Rounded Rectangle 105">
              <a:extLst>
                <a:ext uri="{FF2B5EF4-FFF2-40B4-BE49-F238E27FC236}">
                  <a16:creationId xmlns:a16="http://schemas.microsoft.com/office/drawing/2014/main" id="{60378BC4-7856-2349-C876-7FE3A1D14242}"/>
                </a:ext>
              </a:extLst>
            </p:cNvPr>
            <p:cNvSpPr/>
            <p:nvPr/>
          </p:nvSpPr>
          <p:spPr>
            <a:xfrm>
              <a:off x="4654797" y="3247610"/>
              <a:ext cx="906667" cy="483278"/>
            </a:xfrm>
            <a:prstGeom prst="roundRect">
              <a:avLst/>
            </a:prstGeom>
            <a:solidFill>
              <a:srgbClr val="F2F2F2"/>
            </a:solidFill>
            <a:ln w="31750" cap="flat" cmpd="sng" algn="ctr">
              <a:solidFill>
                <a:sysClr val="windowText" lastClr="000000"/>
              </a:solidFill>
              <a:prstDash val="solid"/>
            </a:ln>
            <a:effectLst/>
          </p:spPr>
          <p:txBody>
            <a:bodyPr rtlCol="0" anchor="ctr">
              <a:noAutofit/>
            </a:bodyPr>
            <a:lstStyle/>
            <a:p>
              <a:pPr marL="0" marR="0" lvl="0" indent="0" algn="ctr" defTabSz="1600847"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Calculate</a:t>
              </a:r>
            </a:p>
            <a:p>
              <a:pPr marL="0" marR="0" lvl="0" indent="0" algn="ctr" defTabSz="1600847"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Means</a:t>
              </a:r>
            </a:p>
          </p:txBody>
        </p:sp>
        <p:pic>
          <p:nvPicPr>
            <p:cNvPr id="147" name="Picture 146">
              <a:extLst>
                <a:ext uri="{FF2B5EF4-FFF2-40B4-BE49-F238E27FC236}">
                  <a16:creationId xmlns:a16="http://schemas.microsoft.com/office/drawing/2014/main" id="{22C7F931-FDCE-A389-A42F-8ADD4D011F0A}"/>
                </a:ext>
              </a:extLst>
            </p:cNvPr>
            <p:cNvPicPr>
              <a:picLocks noChangeAspect="1"/>
            </p:cNvPicPr>
            <p:nvPr/>
          </p:nvPicPr>
          <p:blipFill rotWithShape="1">
            <a:blip r:embed="rId3">
              <a:alphaModFix amt="21000"/>
              <a:extLst>
                <a:ext uri="{28A0092B-C50C-407E-A947-70E740481C1C}">
                  <a14:useLocalDpi xmlns:a14="http://schemas.microsoft.com/office/drawing/2010/main" val="0"/>
                </a:ext>
              </a:extLst>
            </a:blip>
            <a:srcRect l="2871" r="60550"/>
            <a:stretch/>
          </p:blipFill>
          <p:spPr>
            <a:xfrm>
              <a:off x="5854767" y="3078323"/>
              <a:ext cx="1193614" cy="821733"/>
            </a:xfrm>
            <a:prstGeom prst="rect">
              <a:avLst/>
            </a:prstGeom>
            <a:ln>
              <a:solidFill>
                <a:sysClr val="windowText" lastClr="000000"/>
              </a:solidFill>
            </a:ln>
          </p:spPr>
        </p:pic>
        <p:cxnSp>
          <p:nvCxnSpPr>
            <p:cNvPr id="148" name="Straight Connector 147">
              <a:extLst>
                <a:ext uri="{FF2B5EF4-FFF2-40B4-BE49-F238E27FC236}">
                  <a16:creationId xmlns:a16="http://schemas.microsoft.com/office/drawing/2014/main" id="{413CFE2E-D737-D3E0-66DF-C15337A5810F}"/>
                </a:ext>
              </a:extLst>
            </p:cNvPr>
            <p:cNvCxnSpPr>
              <a:cxnSpLocks/>
            </p:cNvCxnSpPr>
            <p:nvPr/>
          </p:nvCxnSpPr>
          <p:spPr>
            <a:xfrm>
              <a:off x="5559843" y="3489191"/>
              <a:ext cx="291279" cy="0"/>
            </a:xfrm>
            <a:prstGeom prst="line">
              <a:avLst/>
            </a:prstGeom>
            <a:noFill/>
            <a:ln w="28575" cap="flat" cmpd="sng" algn="ctr">
              <a:solidFill>
                <a:sysClr val="windowText" lastClr="000000"/>
              </a:solidFill>
              <a:prstDash val="solid"/>
              <a:miter lim="800000"/>
              <a:tailEnd type="triangle"/>
            </a:ln>
            <a:effectLst/>
          </p:spPr>
        </p:cxnSp>
        <p:cxnSp>
          <p:nvCxnSpPr>
            <p:cNvPr id="149" name="Straight Connector 148">
              <a:extLst>
                <a:ext uri="{FF2B5EF4-FFF2-40B4-BE49-F238E27FC236}">
                  <a16:creationId xmlns:a16="http://schemas.microsoft.com/office/drawing/2014/main" id="{216DCD50-212D-4808-2FC2-41B5D19AC111}"/>
                </a:ext>
              </a:extLst>
            </p:cNvPr>
            <p:cNvCxnSpPr>
              <a:cxnSpLocks/>
            </p:cNvCxnSpPr>
            <p:nvPr/>
          </p:nvCxnSpPr>
          <p:spPr>
            <a:xfrm>
              <a:off x="5881867" y="2989734"/>
              <a:ext cx="0" cy="1004112"/>
            </a:xfrm>
            <a:prstGeom prst="line">
              <a:avLst/>
            </a:prstGeom>
            <a:noFill/>
            <a:ln w="19050" cap="flat" cmpd="sng" algn="ctr">
              <a:solidFill>
                <a:srgbClr val="C00000"/>
              </a:solidFill>
              <a:prstDash val="dash"/>
              <a:miter lim="800000"/>
              <a:tailEnd type="none"/>
            </a:ln>
            <a:effectLst/>
          </p:spPr>
        </p:cxnSp>
        <p:cxnSp>
          <p:nvCxnSpPr>
            <p:cNvPr id="150" name="Straight Connector 149">
              <a:extLst>
                <a:ext uri="{FF2B5EF4-FFF2-40B4-BE49-F238E27FC236}">
                  <a16:creationId xmlns:a16="http://schemas.microsoft.com/office/drawing/2014/main" id="{A1556D91-7B6B-4D39-8E16-46BBC9312294}"/>
                </a:ext>
              </a:extLst>
            </p:cNvPr>
            <p:cNvCxnSpPr>
              <a:cxnSpLocks/>
            </p:cNvCxnSpPr>
            <p:nvPr/>
          </p:nvCxnSpPr>
          <p:spPr>
            <a:xfrm>
              <a:off x="6328469" y="2989734"/>
              <a:ext cx="0" cy="1004112"/>
            </a:xfrm>
            <a:prstGeom prst="line">
              <a:avLst/>
            </a:prstGeom>
            <a:noFill/>
            <a:ln w="19050" cap="flat" cmpd="sng" algn="ctr">
              <a:solidFill>
                <a:srgbClr val="C00000"/>
              </a:solidFill>
              <a:prstDash val="dash"/>
              <a:miter lim="800000"/>
              <a:tailEnd type="none"/>
            </a:ln>
            <a:effectLst/>
          </p:spPr>
        </p:cxnSp>
        <p:cxnSp>
          <p:nvCxnSpPr>
            <p:cNvPr id="151" name="Straight Connector 150">
              <a:extLst>
                <a:ext uri="{FF2B5EF4-FFF2-40B4-BE49-F238E27FC236}">
                  <a16:creationId xmlns:a16="http://schemas.microsoft.com/office/drawing/2014/main" id="{F408DCDD-53FD-D7F6-EB56-C5E996FE4111}"/>
                </a:ext>
              </a:extLst>
            </p:cNvPr>
            <p:cNvCxnSpPr>
              <a:cxnSpLocks/>
            </p:cNvCxnSpPr>
            <p:nvPr/>
          </p:nvCxnSpPr>
          <p:spPr>
            <a:xfrm>
              <a:off x="6418581" y="2989734"/>
              <a:ext cx="0" cy="1004112"/>
            </a:xfrm>
            <a:prstGeom prst="line">
              <a:avLst/>
            </a:prstGeom>
            <a:noFill/>
            <a:ln w="19050" cap="flat" cmpd="sng" algn="ctr">
              <a:solidFill>
                <a:srgbClr val="C00000"/>
              </a:solidFill>
              <a:prstDash val="dash"/>
              <a:miter lim="800000"/>
              <a:tailEnd type="none"/>
            </a:ln>
            <a:effectLst/>
          </p:spPr>
        </p:cxnSp>
        <p:cxnSp>
          <p:nvCxnSpPr>
            <p:cNvPr id="152" name="Straight Connector 151">
              <a:extLst>
                <a:ext uri="{FF2B5EF4-FFF2-40B4-BE49-F238E27FC236}">
                  <a16:creationId xmlns:a16="http://schemas.microsoft.com/office/drawing/2014/main" id="{27028833-DB00-51F3-221C-B903ED7A9613}"/>
                </a:ext>
              </a:extLst>
            </p:cNvPr>
            <p:cNvCxnSpPr>
              <a:cxnSpLocks/>
            </p:cNvCxnSpPr>
            <p:nvPr/>
          </p:nvCxnSpPr>
          <p:spPr>
            <a:xfrm>
              <a:off x="6764616" y="2989734"/>
              <a:ext cx="0" cy="1004112"/>
            </a:xfrm>
            <a:prstGeom prst="line">
              <a:avLst/>
            </a:prstGeom>
            <a:noFill/>
            <a:ln w="19050" cap="flat" cmpd="sng" algn="ctr">
              <a:solidFill>
                <a:srgbClr val="C00000"/>
              </a:solidFill>
              <a:prstDash val="dash"/>
              <a:miter lim="800000"/>
              <a:tailEnd type="none"/>
            </a:ln>
            <a:effectLst/>
          </p:spPr>
        </p:cxnSp>
        <p:cxnSp>
          <p:nvCxnSpPr>
            <p:cNvPr id="153" name="Straight Connector 152">
              <a:extLst>
                <a:ext uri="{FF2B5EF4-FFF2-40B4-BE49-F238E27FC236}">
                  <a16:creationId xmlns:a16="http://schemas.microsoft.com/office/drawing/2014/main" id="{3A464099-8C92-8CA2-ACD6-5A093150EFCC}"/>
                </a:ext>
              </a:extLst>
            </p:cNvPr>
            <p:cNvCxnSpPr>
              <a:cxnSpLocks/>
            </p:cNvCxnSpPr>
            <p:nvPr/>
          </p:nvCxnSpPr>
          <p:spPr>
            <a:xfrm>
              <a:off x="7042438" y="2989734"/>
              <a:ext cx="0" cy="1004112"/>
            </a:xfrm>
            <a:prstGeom prst="line">
              <a:avLst/>
            </a:prstGeom>
            <a:noFill/>
            <a:ln w="19050" cap="flat" cmpd="sng" algn="ctr">
              <a:solidFill>
                <a:srgbClr val="C00000"/>
              </a:solidFill>
              <a:prstDash val="dash"/>
              <a:miter lim="800000"/>
              <a:tailEnd type="none"/>
            </a:ln>
            <a:effectLst/>
          </p:spPr>
        </p:cxnSp>
        <p:sp>
          <p:nvSpPr>
            <p:cNvPr id="154" name="Rounded Rectangle 113">
              <a:extLst>
                <a:ext uri="{FF2B5EF4-FFF2-40B4-BE49-F238E27FC236}">
                  <a16:creationId xmlns:a16="http://schemas.microsoft.com/office/drawing/2014/main" id="{6E223D0D-C4F3-38AA-E64F-247858FE220D}"/>
                </a:ext>
              </a:extLst>
            </p:cNvPr>
            <p:cNvSpPr/>
            <p:nvPr/>
          </p:nvSpPr>
          <p:spPr>
            <a:xfrm>
              <a:off x="5885986" y="3348552"/>
              <a:ext cx="440659" cy="140636"/>
            </a:xfrm>
            <a:prstGeom prst="roundRect">
              <a:avLst>
                <a:gd name="adj" fmla="val 0"/>
              </a:avLst>
            </a:prstGeom>
            <a:noFill/>
            <a:ln w="6350" cap="flat" cmpd="sng" algn="ctr">
              <a:solidFill>
                <a:sysClr val="windowText" lastClr="000000"/>
              </a:solidFill>
              <a:prstDash val="solid"/>
            </a:ln>
            <a:effectLst/>
          </p:spPr>
          <p:txBody>
            <a:bodyPr lIns="0" tIns="0" rIns="0" bIns="0" rtlCol="0" anchor="ctr">
              <a:noAutofit/>
            </a:bodyPr>
            <a:lstStyle/>
            <a:p>
              <a:pPr marL="0" marR="0" lvl="0" indent="0" algn="ctr" defTabSz="1600847"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105.71</a:t>
              </a:r>
              <a:endParaRPr kumimoji="0" lang="en-US" sz="1100" b="0" i="0" u="none" strike="noStrike" kern="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cxnSp>
          <p:nvCxnSpPr>
            <p:cNvPr id="155" name="Straight Connector 154">
              <a:extLst>
                <a:ext uri="{FF2B5EF4-FFF2-40B4-BE49-F238E27FC236}">
                  <a16:creationId xmlns:a16="http://schemas.microsoft.com/office/drawing/2014/main" id="{E2EEF832-01C4-F710-142C-CEF6EFEFE195}"/>
                </a:ext>
              </a:extLst>
            </p:cNvPr>
            <p:cNvCxnSpPr>
              <a:cxnSpLocks/>
            </p:cNvCxnSpPr>
            <p:nvPr/>
          </p:nvCxnSpPr>
          <p:spPr>
            <a:xfrm>
              <a:off x="5879877" y="3578128"/>
              <a:ext cx="446768" cy="0"/>
            </a:xfrm>
            <a:prstGeom prst="line">
              <a:avLst/>
            </a:prstGeom>
            <a:noFill/>
            <a:ln w="28575" cap="flat" cmpd="sng" algn="ctr">
              <a:solidFill>
                <a:sysClr val="windowText" lastClr="000000"/>
              </a:solidFill>
              <a:prstDash val="solid"/>
              <a:miter lim="800000"/>
              <a:tailEnd type="none"/>
            </a:ln>
            <a:effectLst/>
          </p:spPr>
        </p:cxnSp>
        <p:cxnSp>
          <p:nvCxnSpPr>
            <p:cNvPr id="156" name="Straight Connector 155">
              <a:extLst>
                <a:ext uri="{FF2B5EF4-FFF2-40B4-BE49-F238E27FC236}">
                  <a16:creationId xmlns:a16="http://schemas.microsoft.com/office/drawing/2014/main" id="{9FC8B3F9-3F3C-E915-0F9F-39A282B1DD2B}"/>
                </a:ext>
              </a:extLst>
            </p:cNvPr>
            <p:cNvCxnSpPr>
              <a:cxnSpLocks/>
            </p:cNvCxnSpPr>
            <p:nvPr/>
          </p:nvCxnSpPr>
          <p:spPr>
            <a:xfrm>
              <a:off x="6326645" y="3290959"/>
              <a:ext cx="91936" cy="0"/>
            </a:xfrm>
            <a:prstGeom prst="line">
              <a:avLst/>
            </a:prstGeom>
            <a:noFill/>
            <a:ln w="28575" cap="flat" cmpd="sng" algn="ctr">
              <a:solidFill>
                <a:sysClr val="windowText" lastClr="000000"/>
              </a:solidFill>
              <a:prstDash val="solid"/>
              <a:miter lim="800000"/>
              <a:tailEnd type="none"/>
            </a:ln>
            <a:effectLst/>
          </p:spPr>
        </p:cxnSp>
        <p:cxnSp>
          <p:nvCxnSpPr>
            <p:cNvPr id="157" name="Straight Connector 156">
              <a:extLst>
                <a:ext uri="{FF2B5EF4-FFF2-40B4-BE49-F238E27FC236}">
                  <a16:creationId xmlns:a16="http://schemas.microsoft.com/office/drawing/2014/main" id="{8E296907-1AD6-C329-E727-4AFCD1654F7C}"/>
                </a:ext>
              </a:extLst>
            </p:cNvPr>
            <p:cNvCxnSpPr>
              <a:cxnSpLocks/>
            </p:cNvCxnSpPr>
            <p:nvPr/>
          </p:nvCxnSpPr>
          <p:spPr>
            <a:xfrm>
              <a:off x="6418581" y="3604049"/>
              <a:ext cx="346034" cy="0"/>
            </a:xfrm>
            <a:prstGeom prst="line">
              <a:avLst/>
            </a:prstGeom>
            <a:noFill/>
            <a:ln w="28575" cap="flat" cmpd="sng" algn="ctr">
              <a:solidFill>
                <a:sysClr val="windowText" lastClr="000000"/>
              </a:solidFill>
              <a:prstDash val="solid"/>
              <a:miter lim="800000"/>
              <a:tailEnd type="none"/>
            </a:ln>
            <a:effectLst/>
          </p:spPr>
        </p:cxnSp>
        <p:cxnSp>
          <p:nvCxnSpPr>
            <p:cNvPr id="158" name="Straight Connector 157">
              <a:extLst>
                <a:ext uri="{FF2B5EF4-FFF2-40B4-BE49-F238E27FC236}">
                  <a16:creationId xmlns:a16="http://schemas.microsoft.com/office/drawing/2014/main" id="{F69DAC67-0ED0-A206-B5EA-0BE1C37F2101}"/>
                </a:ext>
              </a:extLst>
            </p:cNvPr>
            <p:cNvCxnSpPr>
              <a:cxnSpLocks/>
            </p:cNvCxnSpPr>
            <p:nvPr/>
          </p:nvCxnSpPr>
          <p:spPr>
            <a:xfrm>
              <a:off x="6757120" y="3549198"/>
              <a:ext cx="277822" cy="0"/>
            </a:xfrm>
            <a:prstGeom prst="line">
              <a:avLst/>
            </a:prstGeom>
            <a:noFill/>
            <a:ln w="28575" cap="flat" cmpd="sng" algn="ctr">
              <a:solidFill>
                <a:sysClr val="windowText" lastClr="000000"/>
              </a:solidFill>
              <a:prstDash val="solid"/>
              <a:miter lim="800000"/>
              <a:tailEnd type="none"/>
            </a:ln>
            <a:effectLst/>
          </p:spPr>
        </p:cxnSp>
        <p:sp>
          <p:nvSpPr>
            <p:cNvPr id="159" name="Left Brace 158">
              <a:extLst>
                <a:ext uri="{FF2B5EF4-FFF2-40B4-BE49-F238E27FC236}">
                  <a16:creationId xmlns:a16="http://schemas.microsoft.com/office/drawing/2014/main" id="{8D6CF7ED-1B36-5FE9-B4B4-866204D2B937}"/>
                </a:ext>
              </a:extLst>
            </p:cNvPr>
            <p:cNvSpPr/>
            <p:nvPr/>
          </p:nvSpPr>
          <p:spPr>
            <a:xfrm rot="5400000">
              <a:off x="6031062" y="3063178"/>
              <a:ext cx="126309" cy="440654"/>
            </a:xfrm>
            <a:prstGeom prst="leftBrace">
              <a:avLst>
                <a:gd name="adj1" fmla="val 77564"/>
                <a:gd name="adj2" fmla="val 48854"/>
              </a:avLst>
            </a:prstGeom>
            <a:noFill/>
            <a:ln w="31750" cap="flat" cmpd="sng" algn="ctr">
              <a:solidFill>
                <a:sysClr val="windowText" lastClr="000000"/>
              </a:solidFill>
              <a:prstDash val="solid"/>
              <a:miter lim="800000"/>
            </a:ln>
            <a:effectLst/>
          </p:spPr>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0" name="TextBox 159">
              <a:extLst>
                <a:ext uri="{FF2B5EF4-FFF2-40B4-BE49-F238E27FC236}">
                  <a16:creationId xmlns:a16="http://schemas.microsoft.com/office/drawing/2014/main" id="{884DF3A7-6A01-54FA-8643-268977995CEA}"/>
                </a:ext>
              </a:extLst>
            </p:cNvPr>
            <p:cNvSpPr txBox="1"/>
            <p:nvPr/>
          </p:nvSpPr>
          <p:spPr>
            <a:xfrm>
              <a:off x="5556130" y="2765234"/>
              <a:ext cx="1086221" cy="244372"/>
            </a:xfrm>
            <a:prstGeom prst="rect">
              <a:avLst/>
            </a:prstGeom>
            <a:noFill/>
          </p:spPr>
          <p:txBody>
            <a:bodyPr wrap="square" lIns="0" tIns="0" rIns="0" bIns="0" rtlCol="0">
              <a:noAutofit/>
            </a:bodyPr>
            <a:lstStyle/>
            <a:p>
              <a:pPr algn="ctr"/>
              <a:r>
                <a:rPr lang="en-US" sz="1400" b="1" dirty="0">
                  <a:solidFill>
                    <a:prstClr val="black"/>
                  </a:solidFill>
                  <a:latin typeface="Tahoma" panose="020B0604030504040204" pitchFamily="34" charset="0"/>
                  <a:ea typeface="Tahoma" panose="020B0604030504040204" pitchFamily="34" charset="0"/>
                  <a:cs typeface="Tahoma" panose="020B0604030504040204" pitchFamily="34" charset="0"/>
                </a:rPr>
                <a:t>Event Value</a:t>
              </a:r>
            </a:p>
          </p:txBody>
        </p:sp>
        <p:cxnSp>
          <p:nvCxnSpPr>
            <p:cNvPr id="161" name="Straight Connector 160">
              <a:extLst>
                <a:ext uri="{FF2B5EF4-FFF2-40B4-BE49-F238E27FC236}">
                  <a16:creationId xmlns:a16="http://schemas.microsoft.com/office/drawing/2014/main" id="{7D044218-1F86-4449-58D3-0CCBB65D72DD}"/>
                </a:ext>
              </a:extLst>
            </p:cNvPr>
            <p:cNvCxnSpPr>
              <a:cxnSpLocks/>
              <a:stCxn id="160" idx="2"/>
              <a:endCxn id="159" idx="1"/>
            </p:cNvCxnSpPr>
            <p:nvPr/>
          </p:nvCxnSpPr>
          <p:spPr>
            <a:xfrm>
              <a:off x="6099241" y="3009606"/>
              <a:ext cx="26" cy="210745"/>
            </a:xfrm>
            <a:prstGeom prst="line">
              <a:avLst/>
            </a:prstGeom>
            <a:noFill/>
            <a:ln w="28575" cap="flat" cmpd="sng" algn="ctr">
              <a:solidFill>
                <a:sysClr val="windowText" lastClr="000000"/>
              </a:solidFill>
              <a:prstDash val="sysDot"/>
              <a:miter lim="800000"/>
              <a:tailEnd type="none"/>
            </a:ln>
            <a:effectLst/>
          </p:spPr>
        </p:cxnSp>
        <p:cxnSp>
          <p:nvCxnSpPr>
            <p:cNvPr id="162" name="Straight Connector 161">
              <a:extLst>
                <a:ext uri="{FF2B5EF4-FFF2-40B4-BE49-F238E27FC236}">
                  <a16:creationId xmlns:a16="http://schemas.microsoft.com/office/drawing/2014/main" id="{67D262C8-A48D-BE52-5DA4-BE3E75BCE9D2}"/>
                </a:ext>
              </a:extLst>
            </p:cNvPr>
            <p:cNvCxnSpPr>
              <a:cxnSpLocks/>
              <a:stCxn id="147" idx="3"/>
            </p:cNvCxnSpPr>
            <p:nvPr/>
          </p:nvCxnSpPr>
          <p:spPr>
            <a:xfrm>
              <a:off x="7048381" y="3489189"/>
              <a:ext cx="338537" cy="0"/>
            </a:xfrm>
            <a:prstGeom prst="line">
              <a:avLst/>
            </a:prstGeom>
            <a:noFill/>
            <a:ln w="28575" cap="flat" cmpd="sng" algn="ctr">
              <a:solidFill>
                <a:sysClr val="windowText" lastClr="000000"/>
              </a:solidFill>
              <a:prstDash val="solid"/>
              <a:miter lim="800000"/>
              <a:tailEnd type="triangle"/>
            </a:ln>
            <a:effectLst/>
          </p:spPr>
        </p:cxnSp>
        <p:sp>
          <p:nvSpPr>
            <p:cNvPr id="163" name="Rounded Rectangle 125">
              <a:extLst>
                <a:ext uri="{FF2B5EF4-FFF2-40B4-BE49-F238E27FC236}">
                  <a16:creationId xmlns:a16="http://schemas.microsoft.com/office/drawing/2014/main" id="{ADCFE11D-3BC9-3962-E2E5-D28FDF5EB1DD}"/>
                </a:ext>
              </a:extLst>
            </p:cNvPr>
            <p:cNvSpPr/>
            <p:nvPr/>
          </p:nvSpPr>
          <p:spPr>
            <a:xfrm>
              <a:off x="7389697" y="3060343"/>
              <a:ext cx="569987" cy="915529"/>
            </a:xfrm>
            <a:prstGeom prst="roundRect">
              <a:avLst/>
            </a:prstGeom>
            <a:solidFill>
              <a:srgbClr val="F2F2F2"/>
            </a:solidFill>
            <a:ln w="31750" cap="flat" cmpd="sng" algn="ctr">
              <a:solidFill>
                <a:sysClr val="windowText" lastClr="000000"/>
              </a:solidFill>
              <a:prstDash val="solid"/>
            </a:ln>
            <a:effectLst/>
          </p:spPr>
          <p:txBody>
            <a:bodyPr vert="vert" lIns="0" tIns="0" rIns="0" bIns="0" rtlCol="0" anchor="ctr">
              <a:normAutofit/>
            </a:bodyPr>
            <a:lstStyle/>
            <a:p>
              <a:pPr marL="0" marR="0" lvl="0" indent="0" algn="ctr" defTabSz="1600847"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Normalize</a:t>
              </a:r>
            </a:p>
          </p:txBody>
        </p:sp>
        <p:sp>
          <p:nvSpPr>
            <p:cNvPr id="164" name="Rounded Rectangle 126">
              <a:extLst>
                <a:ext uri="{FF2B5EF4-FFF2-40B4-BE49-F238E27FC236}">
                  <a16:creationId xmlns:a16="http://schemas.microsoft.com/office/drawing/2014/main" id="{2A95FC3F-0412-EBBF-DC40-B67FC8E422A8}"/>
                </a:ext>
              </a:extLst>
            </p:cNvPr>
            <p:cNvSpPr/>
            <p:nvPr/>
          </p:nvSpPr>
          <p:spPr>
            <a:xfrm>
              <a:off x="8292143" y="3009606"/>
              <a:ext cx="569987" cy="208771"/>
            </a:xfrm>
            <a:prstGeom prst="roundRect">
              <a:avLst/>
            </a:prstGeom>
            <a:solidFill>
              <a:srgbClr val="FCEECB"/>
            </a:solidFill>
            <a:ln w="31750" cap="flat" cmpd="sng" algn="ctr">
              <a:solidFill>
                <a:srgbClr val="AB8000"/>
              </a:solidFill>
              <a:prstDash val="solid"/>
            </a:ln>
            <a:effectLst/>
          </p:spPr>
          <p:txBody>
            <a:bodyPr rtlCol="0" anchor="ctr">
              <a:noAutofit/>
            </a:bodyPr>
            <a:lstStyle/>
            <a:p>
              <a:pPr algn="ctr" defTabSz="1600847"/>
              <a:r>
                <a:rPr lang="en-US" sz="1300" dirty="0">
                  <a:solidFill>
                    <a:prstClr val="black"/>
                  </a:solidFill>
                  <a:latin typeface="Tahoma" panose="020B0604030504040204" pitchFamily="34" charset="0"/>
                  <a:ea typeface="Tahoma" panose="020B0604030504040204" pitchFamily="34" charset="0"/>
                  <a:cs typeface="Tahoma" panose="020B0604030504040204" pitchFamily="34" charset="0"/>
                </a:rPr>
                <a:t>2.21</a:t>
              </a:r>
              <a:endParaRPr lang="en-US" sz="1300" kern="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65" name="Rounded Rectangle 127">
              <a:extLst>
                <a:ext uri="{FF2B5EF4-FFF2-40B4-BE49-F238E27FC236}">
                  <a16:creationId xmlns:a16="http://schemas.microsoft.com/office/drawing/2014/main" id="{BD43882B-02D9-D989-FCF9-AF1CE2B57CBC}"/>
                </a:ext>
              </a:extLst>
            </p:cNvPr>
            <p:cNvSpPr/>
            <p:nvPr/>
          </p:nvSpPr>
          <p:spPr>
            <a:xfrm>
              <a:off x="8292142" y="3558225"/>
              <a:ext cx="569988" cy="208771"/>
            </a:xfrm>
            <a:prstGeom prst="roundRect">
              <a:avLst/>
            </a:prstGeom>
            <a:solidFill>
              <a:srgbClr val="FCEECB"/>
            </a:solidFill>
            <a:ln w="31750" cap="flat" cmpd="sng" algn="ctr">
              <a:solidFill>
                <a:srgbClr val="AB8000"/>
              </a:solidFill>
              <a:prstDash val="solid"/>
            </a:ln>
            <a:effectLst/>
          </p:spPr>
          <p:txBody>
            <a:bodyPr rtlCol="0" anchor="ctr">
              <a:noAutofit/>
            </a:bodyPr>
            <a:lstStyle/>
            <a:p>
              <a:pPr algn="ctr" defTabSz="1600847"/>
              <a:r>
                <a:rPr lang="en-US" sz="1300" dirty="0">
                  <a:solidFill>
                    <a:prstClr val="black"/>
                  </a:solidFill>
                  <a:latin typeface="Tahoma" panose="020B0604030504040204" pitchFamily="34" charset="0"/>
                  <a:ea typeface="Tahoma" panose="020B0604030504040204" pitchFamily="34" charset="0"/>
                  <a:cs typeface="Tahoma" panose="020B0604030504040204" pitchFamily="34" charset="0"/>
                </a:rPr>
                <a:t>1.18</a:t>
              </a:r>
              <a:endParaRPr lang="en-US" sz="1300" kern="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66" name="Rounded Rectangle 128">
              <a:extLst>
                <a:ext uri="{FF2B5EF4-FFF2-40B4-BE49-F238E27FC236}">
                  <a16:creationId xmlns:a16="http://schemas.microsoft.com/office/drawing/2014/main" id="{D7D8DE3E-5B7C-A31B-4158-119B9F98F914}"/>
                </a:ext>
              </a:extLst>
            </p:cNvPr>
            <p:cNvSpPr/>
            <p:nvPr/>
          </p:nvSpPr>
          <p:spPr>
            <a:xfrm>
              <a:off x="8292143" y="3283916"/>
              <a:ext cx="569987" cy="208771"/>
            </a:xfrm>
            <a:prstGeom prst="roundRect">
              <a:avLst/>
            </a:prstGeom>
            <a:solidFill>
              <a:srgbClr val="FCEECB"/>
            </a:solidFill>
            <a:ln w="31750" cap="flat" cmpd="sng" algn="ctr">
              <a:solidFill>
                <a:srgbClr val="AB8000"/>
              </a:solidFill>
              <a:prstDash val="solid"/>
            </a:ln>
            <a:effectLst/>
          </p:spPr>
          <p:txBody>
            <a:bodyPr rtlCol="0" anchor="ctr">
              <a:noAutofit/>
            </a:bodyPr>
            <a:lstStyle/>
            <a:p>
              <a:pPr algn="ctr" defTabSz="1600847"/>
              <a:r>
                <a:rPr lang="en-US" sz="1300" dirty="0">
                  <a:solidFill>
                    <a:prstClr val="black"/>
                  </a:solidFill>
                  <a:latin typeface="Tahoma" panose="020B0604030504040204" pitchFamily="34" charset="0"/>
                  <a:ea typeface="Tahoma" panose="020B0604030504040204" pitchFamily="34" charset="0"/>
                  <a:cs typeface="Tahoma" panose="020B0604030504040204" pitchFamily="34" charset="0"/>
                </a:rPr>
                <a:t>0.08</a:t>
              </a:r>
              <a:endParaRPr lang="en-US" sz="1300" kern="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67" name="Rounded Rectangle 129">
              <a:extLst>
                <a:ext uri="{FF2B5EF4-FFF2-40B4-BE49-F238E27FC236}">
                  <a16:creationId xmlns:a16="http://schemas.microsoft.com/office/drawing/2014/main" id="{B36A8AAE-0DD7-CB51-2FE9-19B5D4FE182E}"/>
                </a:ext>
              </a:extLst>
            </p:cNvPr>
            <p:cNvSpPr/>
            <p:nvPr/>
          </p:nvSpPr>
          <p:spPr>
            <a:xfrm>
              <a:off x="8292143" y="3833213"/>
              <a:ext cx="571686" cy="208771"/>
            </a:xfrm>
            <a:prstGeom prst="roundRect">
              <a:avLst/>
            </a:prstGeom>
            <a:solidFill>
              <a:srgbClr val="FCEECB"/>
            </a:solidFill>
            <a:ln w="31750" cap="flat" cmpd="sng" algn="ctr">
              <a:solidFill>
                <a:srgbClr val="AB8000"/>
              </a:solidFill>
              <a:prstDash val="solid"/>
            </a:ln>
            <a:effectLst/>
          </p:spPr>
          <p:txBody>
            <a:bodyPr rtlCol="0" anchor="ctr">
              <a:noAutofit/>
            </a:bodyPr>
            <a:lstStyle/>
            <a:p>
              <a:pPr algn="ctr" defTabSz="1600847"/>
              <a:r>
                <a:rPr lang="en-US" sz="1300" dirty="0">
                  <a:solidFill>
                    <a:prstClr val="black"/>
                  </a:solidFill>
                  <a:latin typeface="Tahoma" panose="020B0604030504040204" pitchFamily="34" charset="0"/>
                  <a:ea typeface="Tahoma" panose="020B0604030504040204" pitchFamily="34" charset="0"/>
                  <a:cs typeface="Tahoma" panose="020B0604030504040204" pitchFamily="34" charset="0"/>
                </a:rPr>
                <a:t>1.14</a:t>
              </a:r>
              <a:endParaRPr lang="en-US" sz="1300" kern="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cxnSp>
          <p:nvCxnSpPr>
            <p:cNvPr id="168" name="Straight Connector 167">
              <a:extLst>
                <a:ext uri="{FF2B5EF4-FFF2-40B4-BE49-F238E27FC236}">
                  <a16:creationId xmlns:a16="http://schemas.microsoft.com/office/drawing/2014/main" id="{F6AA8FF0-E529-C601-AF70-1FF324988E6B}"/>
                </a:ext>
              </a:extLst>
            </p:cNvPr>
            <p:cNvCxnSpPr>
              <a:cxnSpLocks/>
              <a:endCxn id="167" idx="1"/>
            </p:cNvCxnSpPr>
            <p:nvPr/>
          </p:nvCxnSpPr>
          <p:spPr>
            <a:xfrm>
              <a:off x="7959684" y="3937599"/>
              <a:ext cx="332459" cy="0"/>
            </a:xfrm>
            <a:prstGeom prst="line">
              <a:avLst/>
            </a:prstGeom>
            <a:noFill/>
            <a:ln w="28575" cap="flat" cmpd="sng" algn="ctr">
              <a:solidFill>
                <a:sysClr val="windowText" lastClr="000000"/>
              </a:solidFill>
              <a:prstDash val="solid"/>
              <a:miter lim="800000"/>
              <a:tailEnd type="triangle"/>
            </a:ln>
            <a:effectLst/>
          </p:spPr>
        </p:cxnSp>
        <p:cxnSp>
          <p:nvCxnSpPr>
            <p:cNvPr id="169" name="Straight Connector 168">
              <a:extLst>
                <a:ext uri="{FF2B5EF4-FFF2-40B4-BE49-F238E27FC236}">
                  <a16:creationId xmlns:a16="http://schemas.microsoft.com/office/drawing/2014/main" id="{B467D597-8530-08BA-1631-F805A0B7A9DE}"/>
                </a:ext>
              </a:extLst>
            </p:cNvPr>
            <p:cNvCxnSpPr>
              <a:cxnSpLocks/>
              <a:endCxn id="165" idx="1"/>
            </p:cNvCxnSpPr>
            <p:nvPr/>
          </p:nvCxnSpPr>
          <p:spPr>
            <a:xfrm>
              <a:off x="7959684" y="3662611"/>
              <a:ext cx="332458" cy="0"/>
            </a:xfrm>
            <a:prstGeom prst="line">
              <a:avLst/>
            </a:prstGeom>
            <a:noFill/>
            <a:ln w="28575" cap="flat" cmpd="sng" algn="ctr">
              <a:solidFill>
                <a:sysClr val="windowText" lastClr="000000"/>
              </a:solidFill>
              <a:prstDash val="solid"/>
              <a:miter lim="800000"/>
              <a:tailEnd type="triangle"/>
            </a:ln>
            <a:effectLst/>
          </p:spPr>
        </p:cxnSp>
        <p:cxnSp>
          <p:nvCxnSpPr>
            <p:cNvPr id="170" name="Straight Connector 169">
              <a:extLst>
                <a:ext uri="{FF2B5EF4-FFF2-40B4-BE49-F238E27FC236}">
                  <a16:creationId xmlns:a16="http://schemas.microsoft.com/office/drawing/2014/main" id="{4D4B9578-3454-D366-1041-5EA1CEDAF1BA}"/>
                </a:ext>
              </a:extLst>
            </p:cNvPr>
            <p:cNvCxnSpPr>
              <a:cxnSpLocks/>
              <a:endCxn id="166" idx="1"/>
            </p:cNvCxnSpPr>
            <p:nvPr/>
          </p:nvCxnSpPr>
          <p:spPr>
            <a:xfrm>
              <a:off x="7959684" y="3388301"/>
              <a:ext cx="332459" cy="0"/>
            </a:xfrm>
            <a:prstGeom prst="line">
              <a:avLst/>
            </a:prstGeom>
            <a:noFill/>
            <a:ln w="28575" cap="flat" cmpd="sng" algn="ctr">
              <a:solidFill>
                <a:sysClr val="windowText" lastClr="000000"/>
              </a:solidFill>
              <a:prstDash val="solid"/>
              <a:miter lim="800000"/>
              <a:tailEnd type="triangle"/>
            </a:ln>
            <a:effectLst/>
          </p:spPr>
        </p:cxnSp>
        <p:cxnSp>
          <p:nvCxnSpPr>
            <p:cNvPr id="171" name="Straight Connector 170">
              <a:extLst>
                <a:ext uri="{FF2B5EF4-FFF2-40B4-BE49-F238E27FC236}">
                  <a16:creationId xmlns:a16="http://schemas.microsoft.com/office/drawing/2014/main" id="{0A952672-E9F2-D7E2-8B65-954010912685}"/>
                </a:ext>
              </a:extLst>
            </p:cNvPr>
            <p:cNvCxnSpPr>
              <a:cxnSpLocks/>
              <a:endCxn id="164" idx="1"/>
            </p:cNvCxnSpPr>
            <p:nvPr/>
          </p:nvCxnSpPr>
          <p:spPr>
            <a:xfrm>
              <a:off x="7959684" y="3113992"/>
              <a:ext cx="332459" cy="0"/>
            </a:xfrm>
            <a:prstGeom prst="line">
              <a:avLst/>
            </a:prstGeom>
            <a:noFill/>
            <a:ln w="28575" cap="flat" cmpd="sng" algn="ctr">
              <a:solidFill>
                <a:sysClr val="windowText" lastClr="000000"/>
              </a:solidFill>
              <a:prstDash val="solid"/>
              <a:miter lim="800000"/>
              <a:tailEnd type="triangle"/>
            </a:ln>
            <a:effectLst/>
          </p:spPr>
        </p:cxnSp>
      </p:grpSp>
      <p:sp>
        <p:nvSpPr>
          <p:cNvPr id="924" name="Content Placeholder 2">
            <a:extLst>
              <a:ext uri="{FF2B5EF4-FFF2-40B4-BE49-F238E27FC236}">
                <a16:creationId xmlns:a16="http://schemas.microsoft.com/office/drawing/2014/main" id="{F4185F68-BEB4-9D5A-17EE-7AEEA9E5C7B1}"/>
              </a:ext>
            </a:extLst>
          </p:cNvPr>
          <p:cNvSpPr>
            <a:spLocks noGrp="1"/>
          </p:cNvSpPr>
          <p:nvPr>
            <p:ph idx="1"/>
          </p:nvPr>
        </p:nvSpPr>
        <p:spPr>
          <a:xfrm>
            <a:off x="256023" y="1233160"/>
            <a:ext cx="8798061" cy="461665"/>
          </a:xfrm>
        </p:spPr>
        <p:txBody>
          <a:bodyPr>
            <a:spAutoFit/>
          </a:bodyPr>
          <a:lstStyle/>
          <a:p>
            <a:pPr>
              <a:lnSpc>
                <a:spcPct val="100000"/>
              </a:lnSpc>
            </a:pPr>
            <a:r>
              <a:rPr lang="en-GB" sz="2400" dirty="0"/>
              <a:t>Signal regions corresponding to specific k-</a:t>
            </a:r>
            <a:r>
              <a:rPr lang="en-GB" sz="2400" dirty="0" err="1"/>
              <a:t>mers</a:t>
            </a:r>
            <a:r>
              <a:rPr lang="en-GB" sz="2400" dirty="0"/>
              <a:t> are identified</a:t>
            </a:r>
            <a:endParaRPr lang="en-GB" sz="2400" dirty="0">
              <a:solidFill>
                <a:srgbClr val="568338"/>
              </a:solidFill>
            </a:endParaRPr>
          </a:p>
        </p:txBody>
      </p:sp>
      <p:sp>
        <p:nvSpPr>
          <p:cNvPr id="925" name="Content Placeholder 2">
            <a:extLst>
              <a:ext uri="{FF2B5EF4-FFF2-40B4-BE49-F238E27FC236}">
                <a16:creationId xmlns:a16="http://schemas.microsoft.com/office/drawing/2014/main" id="{8C21E894-5A18-51EF-8888-C0B65AA464E4}"/>
              </a:ext>
            </a:extLst>
          </p:cNvPr>
          <p:cNvSpPr txBox="1">
            <a:spLocks/>
          </p:cNvSpPr>
          <p:nvPr/>
        </p:nvSpPr>
        <p:spPr>
          <a:xfrm>
            <a:off x="256022" y="1953593"/>
            <a:ext cx="8798061" cy="461665"/>
          </a:xfrm>
          <a:prstGeom prst="rect">
            <a:avLst/>
          </a:prstGeom>
        </p:spPr>
        <p:txBody>
          <a:bodyPr>
            <a:spAutoFit/>
          </a:bodyPr>
          <a:lstStyle>
            <a:lvl1pPr marL="187200" indent="-187200" algn="l" defTabSz="914400" rtl="0" eaLnBrk="1" latinLnBrk="0" hangingPunct="1">
              <a:lnSpc>
                <a:spcPct val="90000"/>
              </a:lnSpc>
              <a:spcBef>
                <a:spcPts val="1000"/>
              </a:spcBef>
              <a:buClr>
                <a:schemeClr val="tx1"/>
              </a:buClr>
              <a:buFont typeface="Arial" panose="020B0604020202020204" pitchFamily="34" charset="0"/>
              <a:buChar char="•"/>
              <a:tabLst/>
              <a:defRPr sz="2800" kern="1200">
                <a:solidFill>
                  <a:schemeClr val="tx1"/>
                </a:solidFill>
                <a:latin typeface="Corbel" panose="020B0503020204020204" pitchFamily="34" charset="0"/>
                <a:ea typeface="+mn-ea"/>
                <a:cs typeface="+mn-cs"/>
              </a:defRPr>
            </a:lvl1pPr>
            <a:lvl2pPr marL="311150" indent="-187200" algn="l" defTabSz="914400" rtl="0" eaLnBrk="1" latinLnBrk="0" hangingPunct="1">
              <a:lnSpc>
                <a:spcPct val="90000"/>
              </a:lnSpc>
              <a:spcBef>
                <a:spcPts val="500"/>
              </a:spcBef>
              <a:buFont typeface="Cambria" panose="02040503050406030204" pitchFamily="18" charset="0"/>
              <a:buChar char="-"/>
              <a:tabLst/>
              <a:defRPr sz="2400" kern="1200">
                <a:solidFill>
                  <a:schemeClr val="tx1"/>
                </a:solidFill>
                <a:latin typeface="Corbel" panose="020B0503020204020204" pitchFamily="34" charset="0"/>
                <a:ea typeface="+mn-ea"/>
                <a:cs typeface="+mn-cs"/>
              </a:defRPr>
            </a:lvl2pPr>
            <a:lvl3pPr marL="533400" indent="-187200" algn="l" defTabSz="914400" rtl="0" eaLnBrk="1" latinLnBrk="0" hangingPunct="1">
              <a:lnSpc>
                <a:spcPct val="90000"/>
              </a:lnSpc>
              <a:spcBef>
                <a:spcPts val="500"/>
              </a:spcBef>
              <a:buClr>
                <a:schemeClr val="tx1"/>
              </a:buClr>
              <a:buFont typeface="Arial" panose="020B0604020202020204" pitchFamily="34" charset="0"/>
              <a:buChar char="•"/>
              <a:tabLst/>
              <a:defRPr sz="2400" kern="1200">
                <a:solidFill>
                  <a:schemeClr val="tx1"/>
                </a:solidFill>
                <a:latin typeface="Corbel" panose="020B0503020204020204" pitchFamily="34" charset="0"/>
                <a:ea typeface="+mn-ea"/>
                <a:cs typeface="+mn-cs"/>
              </a:defRPr>
            </a:lvl3pPr>
            <a:lvl4pPr marL="16002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4pPr>
            <a:lvl5pPr marL="20574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dirty="0">
                <a:ea typeface="Tahoma" panose="020B0604030504040204" pitchFamily="34" charset="0"/>
                <a:cs typeface="Tahoma" panose="020B0604030504040204" pitchFamily="34" charset="0"/>
              </a:rPr>
              <a:t>Consecutive events </a:t>
            </a:r>
            <a:r>
              <a:rPr lang="en-US" sz="2400" dirty="0">
                <a:ea typeface="Tahoma" panose="020B0604030504040204" pitchFamily="34" charset="0"/>
                <a:cs typeface="Tahoma" panose="020B0604030504040204" pitchFamily="34" charset="0"/>
                <a:sym typeface="Wingdings" pitchFamily="2" charset="2"/>
              </a:rPr>
              <a:t> consecutive k-</a:t>
            </a:r>
            <a:r>
              <a:rPr lang="en-US" sz="2400" dirty="0" err="1">
                <a:ea typeface="Tahoma" panose="020B0604030504040204" pitchFamily="34" charset="0"/>
                <a:cs typeface="Tahoma" panose="020B0604030504040204" pitchFamily="34" charset="0"/>
                <a:sym typeface="Wingdings" pitchFamily="2" charset="2"/>
              </a:rPr>
              <a:t>mers</a:t>
            </a:r>
            <a:endParaRPr lang="en-US" sz="2400" dirty="0">
              <a:ea typeface="Tahoma" panose="020B0604030504040204" pitchFamily="34" charset="0"/>
              <a:cs typeface="Tahoma" panose="020B0604030504040204" pitchFamily="34" charset="0"/>
              <a:sym typeface="Wingdings" pitchFamily="2" charset="2"/>
            </a:endParaRPr>
          </a:p>
        </p:txBody>
      </p:sp>
      <p:sp>
        <p:nvSpPr>
          <p:cNvPr id="983" name="TextBox 982">
            <a:extLst>
              <a:ext uri="{FF2B5EF4-FFF2-40B4-BE49-F238E27FC236}">
                <a16:creationId xmlns:a16="http://schemas.microsoft.com/office/drawing/2014/main" id="{73D813D6-63F1-CCF4-E02D-307BA142BBBA}"/>
              </a:ext>
            </a:extLst>
          </p:cNvPr>
          <p:cNvSpPr txBox="1"/>
          <p:nvPr/>
        </p:nvSpPr>
        <p:spPr>
          <a:xfrm>
            <a:off x="835499" y="4371417"/>
            <a:ext cx="7741637" cy="1951033"/>
          </a:xfrm>
          <a:prstGeom prst="roundRect">
            <a:avLst>
              <a:gd name="adj" fmla="val 9377"/>
            </a:avLst>
          </a:prstGeom>
          <a:solidFill>
            <a:schemeClr val="accent5">
              <a:lumMod val="20000"/>
              <a:lumOff val="80000"/>
            </a:schemeClr>
          </a:solidFill>
          <a:ln w="28575">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3600" b="1">
                <a:solidFill>
                  <a:srgbClr val="FFFF00"/>
                </a:solidFill>
                <a:latin typeface="Corbel" panose="020B05030202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3200" b="0" dirty="0">
                <a:solidFill>
                  <a:schemeClr val="tx1"/>
                </a:solidFill>
                <a:latin typeface="Tahoma" panose="020B0604030504040204" pitchFamily="34" charset="0"/>
                <a:ea typeface="Tahoma" panose="020B0604030504040204" pitchFamily="34" charset="0"/>
                <a:cs typeface="Tahoma" panose="020B0604030504040204" pitchFamily="34" charset="0"/>
              </a:rPr>
              <a:t>Can we match events (k-</a:t>
            </a:r>
            <a:r>
              <a:rPr lang="en-US" sz="3200" b="0" dirty="0" err="1">
                <a:solidFill>
                  <a:schemeClr val="tx1"/>
                </a:solidFill>
                <a:latin typeface="Tahoma" panose="020B0604030504040204" pitchFamily="34" charset="0"/>
                <a:ea typeface="Tahoma" panose="020B0604030504040204" pitchFamily="34" charset="0"/>
                <a:cs typeface="Tahoma" panose="020B0604030504040204" pitchFamily="34" charset="0"/>
              </a:rPr>
              <a:t>mers</a:t>
            </a:r>
            <a:r>
              <a:rPr lang="en-US" sz="3200" b="0" dirty="0">
                <a:solidFill>
                  <a:schemeClr val="tx1"/>
                </a:solidFill>
                <a:latin typeface="Tahoma" panose="020B0604030504040204" pitchFamily="34" charset="0"/>
                <a:ea typeface="Tahoma" panose="020B0604030504040204" pitchFamily="34" charset="0"/>
                <a:cs typeface="Tahoma" panose="020B0604030504040204" pitchFamily="34" charset="0"/>
              </a:rPr>
              <a:t>) between reference genome and raw signals?</a:t>
            </a:r>
          </a:p>
        </p:txBody>
      </p:sp>
    </p:spTree>
    <p:extLst>
      <p:ext uri="{BB962C8B-B14F-4D97-AF65-F5344CB8AC3E}">
        <p14:creationId xmlns:p14="http://schemas.microsoft.com/office/powerpoint/2010/main" val="21356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25">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142" grpId="0" animBg="1"/>
      <p:bldP spid="143" grpId="0"/>
      <p:bldP spid="924" grpId="0" build="p"/>
      <p:bldP spid="925" grpId="0" build="allAtOnce"/>
      <p:bldP spid="98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49614-08E6-6698-96F0-F4D9D40297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745CC5-A8E4-203F-6039-FBF7C9B7DA0A}"/>
              </a:ext>
            </a:extLst>
          </p:cNvPr>
          <p:cNvSpPr>
            <a:spLocks noGrp="1"/>
          </p:cNvSpPr>
          <p:nvPr>
            <p:ph type="title"/>
          </p:nvPr>
        </p:nvSpPr>
        <p:spPr/>
        <p:txBody>
          <a:bodyPr/>
          <a:lstStyle/>
          <a:p>
            <a:r>
              <a:rPr lang="en-US" dirty="0"/>
              <a:t>Matching Encoded Representations</a:t>
            </a:r>
            <a:endParaRPr lang="en-CH" dirty="0"/>
          </a:p>
        </p:txBody>
      </p:sp>
      <p:pic>
        <p:nvPicPr>
          <p:cNvPr id="130" name="Picture 129">
            <a:extLst>
              <a:ext uri="{FF2B5EF4-FFF2-40B4-BE49-F238E27FC236}">
                <a16:creationId xmlns:a16="http://schemas.microsoft.com/office/drawing/2014/main" id="{00FBE2EA-ACAC-A7CD-A919-C5D540156373}"/>
              </a:ext>
            </a:extLst>
          </p:cNvPr>
          <p:cNvPicPr>
            <a:picLocks noChangeAspect="1"/>
          </p:cNvPicPr>
          <p:nvPr/>
        </p:nvPicPr>
        <p:blipFill rotWithShape="1">
          <a:blip r:embed="rId3">
            <a:extLst>
              <a:ext uri="{28A0092B-C50C-407E-A947-70E740481C1C}">
                <a14:useLocalDpi xmlns:a14="http://schemas.microsoft.com/office/drawing/2010/main" val="0"/>
              </a:ext>
            </a:extLst>
          </a:blip>
          <a:srcRect l="2871" r="60550"/>
          <a:stretch/>
        </p:blipFill>
        <p:spPr>
          <a:xfrm>
            <a:off x="3173439" y="3188662"/>
            <a:ext cx="1193614" cy="821733"/>
          </a:xfrm>
          <a:prstGeom prst="rect">
            <a:avLst/>
          </a:prstGeom>
          <a:ln>
            <a:solidFill>
              <a:sysClr val="windowText" lastClr="000000"/>
            </a:solidFill>
          </a:ln>
        </p:spPr>
      </p:pic>
      <p:pic>
        <p:nvPicPr>
          <p:cNvPr id="131" name="Picture 130">
            <a:extLst>
              <a:ext uri="{FF2B5EF4-FFF2-40B4-BE49-F238E27FC236}">
                <a16:creationId xmlns:a16="http://schemas.microsoft.com/office/drawing/2014/main" id="{04DE6AA9-4B42-FC12-194F-8D66B333C1D5}"/>
              </a:ext>
            </a:extLst>
          </p:cNvPr>
          <p:cNvPicPr>
            <a:picLocks noChangeAspect="1"/>
          </p:cNvPicPr>
          <p:nvPr/>
        </p:nvPicPr>
        <p:blipFill rotWithShape="1">
          <a:blip r:embed="rId3">
            <a:extLst>
              <a:ext uri="{28A0092B-C50C-407E-A947-70E740481C1C}">
                <a14:useLocalDpi xmlns:a14="http://schemas.microsoft.com/office/drawing/2010/main" val="0"/>
              </a:ext>
            </a:extLst>
          </a:blip>
          <a:srcRect l="2871" r="60550"/>
          <a:stretch/>
        </p:blipFill>
        <p:spPr>
          <a:xfrm>
            <a:off x="518162" y="3188664"/>
            <a:ext cx="1193614" cy="821733"/>
          </a:xfrm>
          <a:prstGeom prst="rect">
            <a:avLst/>
          </a:prstGeom>
          <a:ln>
            <a:solidFill>
              <a:sysClr val="windowText" lastClr="000000"/>
            </a:solidFill>
          </a:ln>
        </p:spPr>
      </p:pic>
      <p:sp>
        <p:nvSpPr>
          <p:cNvPr id="132" name="TextBox 131">
            <a:extLst>
              <a:ext uri="{FF2B5EF4-FFF2-40B4-BE49-F238E27FC236}">
                <a16:creationId xmlns:a16="http://schemas.microsoft.com/office/drawing/2014/main" id="{EA72DFA0-C8F5-B133-A6C5-586D8403A335}"/>
              </a:ext>
            </a:extLst>
          </p:cNvPr>
          <p:cNvSpPr txBox="1"/>
          <p:nvPr/>
        </p:nvSpPr>
        <p:spPr>
          <a:xfrm>
            <a:off x="131157" y="2882232"/>
            <a:ext cx="1981161" cy="435565"/>
          </a:xfrm>
          <a:prstGeom prst="rect">
            <a:avLst/>
          </a:prstGeom>
          <a:noFill/>
        </p:spPr>
        <p:txBody>
          <a:bodyPr wrap="square" lIns="0" tIns="0" rIns="0" bIns="0" rtlCol="0">
            <a:noAutofit/>
          </a:bodyPr>
          <a:lstStyle/>
          <a:p>
            <a:r>
              <a:rPr lang="en-US" sz="1400" b="1" dirty="0">
                <a:solidFill>
                  <a:prstClr val="black"/>
                </a:solidFill>
                <a:latin typeface="Tahoma" panose="020B0604030504040204" pitchFamily="34" charset="0"/>
                <a:ea typeface="Tahoma" panose="020B0604030504040204" pitchFamily="34" charset="0"/>
                <a:cs typeface="Tahoma" panose="020B0604030504040204" pitchFamily="34" charset="0"/>
              </a:rPr>
              <a:t>Raw Nanopore Signal</a:t>
            </a:r>
          </a:p>
        </p:txBody>
      </p:sp>
      <p:grpSp>
        <p:nvGrpSpPr>
          <p:cNvPr id="133" name="Group 132">
            <a:extLst>
              <a:ext uri="{FF2B5EF4-FFF2-40B4-BE49-F238E27FC236}">
                <a16:creationId xmlns:a16="http://schemas.microsoft.com/office/drawing/2014/main" id="{DB6D4E4D-396D-1631-F58E-8020137D8A8D}"/>
              </a:ext>
            </a:extLst>
          </p:cNvPr>
          <p:cNvGrpSpPr/>
          <p:nvPr/>
        </p:nvGrpSpPr>
        <p:grpSpPr>
          <a:xfrm>
            <a:off x="1711776" y="3404632"/>
            <a:ext cx="1458018" cy="389795"/>
            <a:chOff x="1711776" y="3294351"/>
            <a:chExt cx="1458018" cy="389795"/>
          </a:xfrm>
        </p:grpSpPr>
        <p:cxnSp>
          <p:nvCxnSpPr>
            <p:cNvPr id="134" name="Straight Connector 133">
              <a:extLst>
                <a:ext uri="{FF2B5EF4-FFF2-40B4-BE49-F238E27FC236}">
                  <a16:creationId xmlns:a16="http://schemas.microsoft.com/office/drawing/2014/main" id="{D0A59DFB-F23E-8449-CD1D-CCAD6055E318}"/>
                </a:ext>
              </a:extLst>
            </p:cNvPr>
            <p:cNvCxnSpPr>
              <a:cxnSpLocks/>
              <a:stCxn id="131" idx="3"/>
              <a:endCxn id="135" idx="1"/>
            </p:cNvCxnSpPr>
            <p:nvPr/>
          </p:nvCxnSpPr>
          <p:spPr>
            <a:xfrm flipV="1">
              <a:off x="1711776" y="3489249"/>
              <a:ext cx="255802" cy="1"/>
            </a:xfrm>
            <a:prstGeom prst="line">
              <a:avLst/>
            </a:prstGeom>
            <a:noFill/>
            <a:ln w="28575" cap="flat" cmpd="sng" algn="ctr">
              <a:solidFill>
                <a:sysClr val="windowText" lastClr="000000"/>
              </a:solidFill>
              <a:prstDash val="solid"/>
              <a:miter lim="800000"/>
              <a:tailEnd type="triangle"/>
            </a:ln>
            <a:effectLst/>
          </p:spPr>
        </p:cxnSp>
        <p:sp>
          <p:nvSpPr>
            <p:cNvPr id="135" name="Rounded Rectangle 95">
              <a:extLst>
                <a:ext uri="{FF2B5EF4-FFF2-40B4-BE49-F238E27FC236}">
                  <a16:creationId xmlns:a16="http://schemas.microsoft.com/office/drawing/2014/main" id="{D4A1054D-F408-1E8E-6535-A7A93078BA06}"/>
                </a:ext>
              </a:extLst>
            </p:cNvPr>
            <p:cNvSpPr/>
            <p:nvPr/>
          </p:nvSpPr>
          <p:spPr>
            <a:xfrm>
              <a:off x="1967578" y="3294351"/>
              <a:ext cx="935535" cy="389795"/>
            </a:xfrm>
            <a:prstGeom prst="roundRect">
              <a:avLst/>
            </a:prstGeom>
            <a:solidFill>
              <a:srgbClr val="F2F2F2"/>
            </a:solidFill>
            <a:ln w="31750" cap="flat" cmpd="sng" algn="ctr">
              <a:solidFill>
                <a:sysClr val="windowText" lastClr="000000"/>
              </a:solidFill>
              <a:prstDash val="solid"/>
            </a:ln>
            <a:effectLst/>
          </p:spPr>
          <p:txBody>
            <a:bodyPr rtlCol="0" anchor="ctr">
              <a:noAutofit/>
            </a:bodyPr>
            <a:lstStyle/>
            <a:p>
              <a:pPr marL="0" marR="0" lvl="0" indent="0" algn="ctr" defTabSz="1600847"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Segment</a:t>
              </a:r>
            </a:p>
          </p:txBody>
        </p:sp>
        <p:cxnSp>
          <p:nvCxnSpPr>
            <p:cNvPr id="136" name="Straight Connector 135">
              <a:extLst>
                <a:ext uri="{FF2B5EF4-FFF2-40B4-BE49-F238E27FC236}">
                  <a16:creationId xmlns:a16="http://schemas.microsoft.com/office/drawing/2014/main" id="{C463832E-A165-DB22-3C1C-A3A84A25DA99}"/>
                </a:ext>
              </a:extLst>
            </p:cNvPr>
            <p:cNvCxnSpPr>
              <a:cxnSpLocks/>
              <a:stCxn id="135" idx="3"/>
            </p:cNvCxnSpPr>
            <p:nvPr/>
          </p:nvCxnSpPr>
          <p:spPr>
            <a:xfrm>
              <a:off x="2903113" y="3489249"/>
              <a:ext cx="266681" cy="0"/>
            </a:xfrm>
            <a:prstGeom prst="line">
              <a:avLst/>
            </a:prstGeom>
            <a:noFill/>
            <a:ln w="28575" cap="flat" cmpd="sng" algn="ctr">
              <a:solidFill>
                <a:sysClr val="windowText" lastClr="000000"/>
              </a:solidFill>
              <a:prstDash val="solid"/>
              <a:miter lim="800000"/>
              <a:tailEnd type="triangle"/>
            </a:ln>
            <a:effectLst/>
          </p:spPr>
        </p:cxnSp>
      </p:grpSp>
      <p:cxnSp>
        <p:nvCxnSpPr>
          <p:cNvPr id="137" name="Straight Connector 136">
            <a:extLst>
              <a:ext uri="{FF2B5EF4-FFF2-40B4-BE49-F238E27FC236}">
                <a16:creationId xmlns:a16="http://schemas.microsoft.com/office/drawing/2014/main" id="{4268B95A-D479-F97E-EEC3-4B8339FEA999}"/>
              </a:ext>
            </a:extLst>
          </p:cNvPr>
          <p:cNvCxnSpPr>
            <a:cxnSpLocks/>
          </p:cNvCxnSpPr>
          <p:nvPr/>
        </p:nvCxnSpPr>
        <p:spPr>
          <a:xfrm>
            <a:off x="3200539" y="3100074"/>
            <a:ext cx="0" cy="1004112"/>
          </a:xfrm>
          <a:prstGeom prst="line">
            <a:avLst/>
          </a:prstGeom>
          <a:noFill/>
          <a:ln w="19050" cap="flat" cmpd="sng" algn="ctr">
            <a:solidFill>
              <a:srgbClr val="C00000"/>
            </a:solidFill>
            <a:prstDash val="dash"/>
            <a:miter lim="800000"/>
            <a:tailEnd type="none"/>
          </a:ln>
          <a:effectLst/>
        </p:spPr>
      </p:cxnSp>
      <p:cxnSp>
        <p:nvCxnSpPr>
          <p:cNvPr id="138" name="Straight Connector 137">
            <a:extLst>
              <a:ext uri="{FF2B5EF4-FFF2-40B4-BE49-F238E27FC236}">
                <a16:creationId xmlns:a16="http://schemas.microsoft.com/office/drawing/2014/main" id="{E1428F6E-F893-864D-C33F-27B5623A7AE0}"/>
              </a:ext>
            </a:extLst>
          </p:cNvPr>
          <p:cNvCxnSpPr>
            <a:cxnSpLocks/>
          </p:cNvCxnSpPr>
          <p:nvPr/>
        </p:nvCxnSpPr>
        <p:spPr>
          <a:xfrm>
            <a:off x="3647141" y="3100074"/>
            <a:ext cx="0" cy="1004112"/>
          </a:xfrm>
          <a:prstGeom prst="line">
            <a:avLst/>
          </a:prstGeom>
          <a:noFill/>
          <a:ln w="19050" cap="flat" cmpd="sng" algn="ctr">
            <a:solidFill>
              <a:srgbClr val="C00000"/>
            </a:solidFill>
            <a:prstDash val="dash"/>
            <a:miter lim="800000"/>
            <a:tailEnd type="none"/>
          </a:ln>
          <a:effectLst/>
        </p:spPr>
      </p:cxnSp>
      <p:cxnSp>
        <p:nvCxnSpPr>
          <p:cNvPr id="139" name="Straight Connector 138">
            <a:extLst>
              <a:ext uri="{FF2B5EF4-FFF2-40B4-BE49-F238E27FC236}">
                <a16:creationId xmlns:a16="http://schemas.microsoft.com/office/drawing/2014/main" id="{DA2FF2A6-4993-767C-B73E-4268BE317D54}"/>
              </a:ext>
            </a:extLst>
          </p:cNvPr>
          <p:cNvCxnSpPr>
            <a:cxnSpLocks/>
          </p:cNvCxnSpPr>
          <p:nvPr/>
        </p:nvCxnSpPr>
        <p:spPr>
          <a:xfrm>
            <a:off x="3737254" y="3100074"/>
            <a:ext cx="0" cy="1004112"/>
          </a:xfrm>
          <a:prstGeom prst="line">
            <a:avLst/>
          </a:prstGeom>
          <a:noFill/>
          <a:ln w="19050" cap="flat" cmpd="sng" algn="ctr">
            <a:solidFill>
              <a:srgbClr val="C00000"/>
            </a:solidFill>
            <a:prstDash val="dash"/>
            <a:miter lim="800000"/>
            <a:tailEnd type="none"/>
          </a:ln>
          <a:effectLst/>
        </p:spPr>
      </p:cxnSp>
      <p:cxnSp>
        <p:nvCxnSpPr>
          <p:cNvPr id="140" name="Straight Connector 139">
            <a:extLst>
              <a:ext uri="{FF2B5EF4-FFF2-40B4-BE49-F238E27FC236}">
                <a16:creationId xmlns:a16="http://schemas.microsoft.com/office/drawing/2014/main" id="{C929E836-924B-398E-9371-5A99A16D1ED0}"/>
              </a:ext>
            </a:extLst>
          </p:cNvPr>
          <p:cNvCxnSpPr>
            <a:cxnSpLocks/>
          </p:cNvCxnSpPr>
          <p:nvPr/>
        </p:nvCxnSpPr>
        <p:spPr>
          <a:xfrm>
            <a:off x="4083288" y="3100074"/>
            <a:ext cx="0" cy="1004112"/>
          </a:xfrm>
          <a:prstGeom prst="line">
            <a:avLst/>
          </a:prstGeom>
          <a:noFill/>
          <a:ln w="19050" cap="flat" cmpd="sng" algn="ctr">
            <a:solidFill>
              <a:srgbClr val="C00000"/>
            </a:solidFill>
            <a:prstDash val="dash"/>
            <a:miter lim="800000"/>
            <a:tailEnd type="none"/>
          </a:ln>
          <a:effectLst/>
        </p:spPr>
      </p:cxnSp>
      <p:cxnSp>
        <p:nvCxnSpPr>
          <p:cNvPr id="141" name="Straight Connector 140">
            <a:extLst>
              <a:ext uri="{FF2B5EF4-FFF2-40B4-BE49-F238E27FC236}">
                <a16:creationId xmlns:a16="http://schemas.microsoft.com/office/drawing/2014/main" id="{BA900BC2-280F-6BDC-D435-37F069DD4479}"/>
              </a:ext>
            </a:extLst>
          </p:cNvPr>
          <p:cNvCxnSpPr>
            <a:cxnSpLocks/>
          </p:cNvCxnSpPr>
          <p:nvPr/>
        </p:nvCxnSpPr>
        <p:spPr>
          <a:xfrm>
            <a:off x="4361110" y="3100074"/>
            <a:ext cx="0" cy="1004112"/>
          </a:xfrm>
          <a:prstGeom prst="line">
            <a:avLst/>
          </a:prstGeom>
          <a:noFill/>
          <a:ln w="19050" cap="flat" cmpd="sng" algn="ctr">
            <a:solidFill>
              <a:srgbClr val="C00000"/>
            </a:solidFill>
            <a:prstDash val="dash"/>
            <a:miter lim="800000"/>
            <a:tailEnd type="none"/>
          </a:ln>
          <a:effectLst/>
        </p:spPr>
      </p:cxnSp>
      <p:sp>
        <p:nvSpPr>
          <p:cNvPr id="142" name="Left Brace 141">
            <a:extLst>
              <a:ext uri="{FF2B5EF4-FFF2-40B4-BE49-F238E27FC236}">
                <a16:creationId xmlns:a16="http://schemas.microsoft.com/office/drawing/2014/main" id="{0EA32FB4-D9FD-AFDD-9FD2-2A8BE3DE831C}"/>
              </a:ext>
            </a:extLst>
          </p:cNvPr>
          <p:cNvSpPr/>
          <p:nvPr/>
        </p:nvSpPr>
        <p:spPr>
          <a:xfrm rot="5400000">
            <a:off x="3362849" y="2781316"/>
            <a:ext cx="126309" cy="518373"/>
          </a:xfrm>
          <a:prstGeom prst="leftBrace">
            <a:avLst>
              <a:gd name="adj1" fmla="val 77564"/>
              <a:gd name="adj2" fmla="val 48854"/>
            </a:avLst>
          </a:prstGeom>
          <a:noFill/>
          <a:ln w="31750" cap="flat" cmpd="sng" algn="ctr">
            <a:solidFill>
              <a:sysClr val="windowText" lastClr="000000"/>
            </a:solidFill>
            <a:prstDash val="solid"/>
            <a:miter lim="800000"/>
          </a:ln>
          <a:effectLst/>
        </p:spPr>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3" name="TextBox 142">
            <a:extLst>
              <a:ext uri="{FF2B5EF4-FFF2-40B4-BE49-F238E27FC236}">
                <a16:creationId xmlns:a16="http://schemas.microsoft.com/office/drawing/2014/main" id="{2371652D-B698-8592-EA6C-3E126401975A}"/>
              </a:ext>
            </a:extLst>
          </p:cNvPr>
          <p:cNvSpPr txBox="1"/>
          <p:nvPr/>
        </p:nvSpPr>
        <p:spPr>
          <a:xfrm>
            <a:off x="3145049" y="2759565"/>
            <a:ext cx="561909" cy="217783"/>
          </a:xfrm>
          <a:prstGeom prst="rect">
            <a:avLst/>
          </a:prstGeom>
          <a:noFill/>
        </p:spPr>
        <p:txBody>
          <a:bodyPr wrap="square" lIns="0" tIns="0" rIns="0" bIns="0" rtlCol="0">
            <a:noAutofit/>
          </a:bodyPr>
          <a:lstStyle/>
          <a:p>
            <a:pPr algn="ctr"/>
            <a:r>
              <a:rPr lang="en-US" sz="1400" b="1" dirty="0">
                <a:solidFill>
                  <a:prstClr val="black"/>
                </a:solidFill>
                <a:latin typeface="Tahoma" panose="020B0604030504040204" pitchFamily="34" charset="0"/>
                <a:ea typeface="Tahoma" panose="020B0604030504040204" pitchFamily="34" charset="0"/>
                <a:cs typeface="Tahoma" panose="020B0604030504040204" pitchFamily="34" charset="0"/>
              </a:rPr>
              <a:t>Event</a:t>
            </a:r>
          </a:p>
        </p:txBody>
      </p:sp>
      <p:grpSp>
        <p:nvGrpSpPr>
          <p:cNvPr id="144" name="Group 143">
            <a:extLst>
              <a:ext uri="{FF2B5EF4-FFF2-40B4-BE49-F238E27FC236}">
                <a16:creationId xmlns:a16="http://schemas.microsoft.com/office/drawing/2014/main" id="{113BCB2F-4572-AFFE-97B6-F8131346CCB8}"/>
              </a:ext>
            </a:extLst>
          </p:cNvPr>
          <p:cNvGrpSpPr/>
          <p:nvPr/>
        </p:nvGrpSpPr>
        <p:grpSpPr>
          <a:xfrm>
            <a:off x="4367053" y="2875515"/>
            <a:ext cx="4496776" cy="1276750"/>
            <a:chOff x="4367053" y="2765234"/>
            <a:chExt cx="4496776" cy="1276750"/>
          </a:xfrm>
        </p:grpSpPr>
        <p:cxnSp>
          <p:nvCxnSpPr>
            <p:cNvPr id="145" name="Straight Connector 144">
              <a:extLst>
                <a:ext uri="{FF2B5EF4-FFF2-40B4-BE49-F238E27FC236}">
                  <a16:creationId xmlns:a16="http://schemas.microsoft.com/office/drawing/2014/main" id="{57CE12C8-2274-E55A-9293-3C5BEE7FF07B}"/>
                </a:ext>
              </a:extLst>
            </p:cNvPr>
            <p:cNvCxnSpPr>
              <a:cxnSpLocks/>
              <a:stCxn id="130" idx="3"/>
              <a:endCxn id="146" idx="1"/>
            </p:cNvCxnSpPr>
            <p:nvPr/>
          </p:nvCxnSpPr>
          <p:spPr>
            <a:xfrm>
              <a:off x="4367053" y="3475996"/>
              <a:ext cx="288000" cy="0"/>
            </a:xfrm>
            <a:prstGeom prst="line">
              <a:avLst/>
            </a:prstGeom>
            <a:noFill/>
            <a:ln w="28575" cap="flat" cmpd="sng" algn="ctr">
              <a:solidFill>
                <a:sysClr val="windowText" lastClr="000000"/>
              </a:solidFill>
              <a:prstDash val="solid"/>
              <a:miter lim="800000"/>
              <a:tailEnd type="triangle"/>
            </a:ln>
            <a:effectLst/>
          </p:spPr>
        </p:cxnSp>
        <p:sp>
          <p:nvSpPr>
            <p:cNvPr id="146" name="Rounded Rectangle 105">
              <a:extLst>
                <a:ext uri="{FF2B5EF4-FFF2-40B4-BE49-F238E27FC236}">
                  <a16:creationId xmlns:a16="http://schemas.microsoft.com/office/drawing/2014/main" id="{C83B98FD-0538-D695-0EC4-E125FD0652CA}"/>
                </a:ext>
              </a:extLst>
            </p:cNvPr>
            <p:cNvSpPr/>
            <p:nvPr/>
          </p:nvSpPr>
          <p:spPr>
            <a:xfrm>
              <a:off x="4654797" y="3247610"/>
              <a:ext cx="906667" cy="483278"/>
            </a:xfrm>
            <a:prstGeom prst="roundRect">
              <a:avLst/>
            </a:prstGeom>
            <a:solidFill>
              <a:srgbClr val="F2F2F2"/>
            </a:solidFill>
            <a:ln w="31750" cap="flat" cmpd="sng" algn="ctr">
              <a:solidFill>
                <a:sysClr val="windowText" lastClr="000000"/>
              </a:solidFill>
              <a:prstDash val="solid"/>
            </a:ln>
            <a:effectLst/>
          </p:spPr>
          <p:txBody>
            <a:bodyPr rtlCol="0" anchor="ctr">
              <a:noAutofit/>
            </a:bodyPr>
            <a:lstStyle/>
            <a:p>
              <a:pPr marL="0" marR="0" lvl="0" indent="0" algn="ctr" defTabSz="1600847"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Calculate</a:t>
              </a:r>
            </a:p>
            <a:p>
              <a:pPr marL="0" marR="0" lvl="0" indent="0" algn="ctr" defTabSz="1600847"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Means</a:t>
              </a:r>
            </a:p>
          </p:txBody>
        </p:sp>
        <p:pic>
          <p:nvPicPr>
            <p:cNvPr id="147" name="Picture 146">
              <a:extLst>
                <a:ext uri="{FF2B5EF4-FFF2-40B4-BE49-F238E27FC236}">
                  <a16:creationId xmlns:a16="http://schemas.microsoft.com/office/drawing/2014/main" id="{F936D3B3-680B-9AD3-C504-5C4ED4CF90DE}"/>
                </a:ext>
              </a:extLst>
            </p:cNvPr>
            <p:cNvPicPr>
              <a:picLocks noChangeAspect="1"/>
            </p:cNvPicPr>
            <p:nvPr/>
          </p:nvPicPr>
          <p:blipFill rotWithShape="1">
            <a:blip r:embed="rId3">
              <a:alphaModFix amt="21000"/>
              <a:extLst>
                <a:ext uri="{28A0092B-C50C-407E-A947-70E740481C1C}">
                  <a14:useLocalDpi xmlns:a14="http://schemas.microsoft.com/office/drawing/2010/main" val="0"/>
                </a:ext>
              </a:extLst>
            </a:blip>
            <a:srcRect l="2871" r="60550"/>
            <a:stretch/>
          </p:blipFill>
          <p:spPr>
            <a:xfrm>
              <a:off x="5854767" y="3078323"/>
              <a:ext cx="1193614" cy="821733"/>
            </a:xfrm>
            <a:prstGeom prst="rect">
              <a:avLst/>
            </a:prstGeom>
            <a:ln>
              <a:solidFill>
                <a:sysClr val="windowText" lastClr="000000"/>
              </a:solidFill>
            </a:ln>
          </p:spPr>
        </p:pic>
        <p:cxnSp>
          <p:nvCxnSpPr>
            <p:cNvPr id="148" name="Straight Connector 147">
              <a:extLst>
                <a:ext uri="{FF2B5EF4-FFF2-40B4-BE49-F238E27FC236}">
                  <a16:creationId xmlns:a16="http://schemas.microsoft.com/office/drawing/2014/main" id="{E37BB516-B81B-E660-FBEE-66106AA2DD3A}"/>
                </a:ext>
              </a:extLst>
            </p:cNvPr>
            <p:cNvCxnSpPr>
              <a:cxnSpLocks/>
            </p:cNvCxnSpPr>
            <p:nvPr/>
          </p:nvCxnSpPr>
          <p:spPr>
            <a:xfrm>
              <a:off x="5559843" y="3489191"/>
              <a:ext cx="291279" cy="0"/>
            </a:xfrm>
            <a:prstGeom prst="line">
              <a:avLst/>
            </a:prstGeom>
            <a:noFill/>
            <a:ln w="28575" cap="flat" cmpd="sng" algn="ctr">
              <a:solidFill>
                <a:sysClr val="windowText" lastClr="000000"/>
              </a:solidFill>
              <a:prstDash val="solid"/>
              <a:miter lim="800000"/>
              <a:tailEnd type="triangle"/>
            </a:ln>
            <a:effectLst/>
          </p:spPr>
        </p:cxnSp>
        <p:cxnSp>
          <p:nvCxnSpPr>
            <p:cNvPr id="149" name="Straight Connector 148">
              <a:extLst>
                <a:ext uri="{FF2B5EF4-FFF2-40B4-BE49-F238E27FC236}">
                  <a16:creationId xmlns:a16="http://schemas.microsoft.com/office/drawing/2014/main" id="{470B5376-412E-C7E5-8B90-9B110CA36595}"/>
                </a:ext>
              </a:extLst>
            </p:cNvPr>
            <p:cNvCxnSpPr>
              <a:cxnSpLocks/>
            </p:cNvCxnSpPr>
            <p:nvPr/>
          </p:nvCxnSpPr>
          <p:spPr>
            <a:xfrm>
              <a:off x="5881867" y="2989734"/>
              <a:ext cx="0" cy="1004112"/>
            </a:xfrm>
            <a:prstGeom prst="line">
              <a:avLst/>
            </a:prstGeom>
            <a:noFill/>
            <a:ln w="19050" cap="flat" cmpd="sng" algn="ctr">
              <a:solidFill>
                <a:srgbClr val="C00000"/>
              </a:solidFill>
              <a:prstDash val="dash"/>
              <a:miter lim="800000"/>
              <a:tailEnd type="none"/>
            </a:ln>
            <a:effectLst/>
          </p:spPr>
        </p:cxnSp>
        <p:cxnSp>
          <p:nvCxnSpPr>
            <p:cNvPr id="150" name="Straight Connector 149">
              <a:extLst>
                <a:ext uri="{FF2B5EF4-FFF2-40B4-BE49-F238E27FC236}">
                  <a16:creationId xmlns:a16="http://schemas.microsoft.com/office/drawing/2014/main" id="{B26B9B6A-1DAF-22A7-2E95-BEBEF37FE964}"/>
                </a:ext>
              </a:extLst>
            </p:cNvPr>
            <p:cNvCxnSpPr>
              <a:cxnSpLocks/>
            </p:cNvCxnSpPr>
            <p:nvPr/>
          </p:nvCxnSpPr>
          <p:spPr>
            <a:xfrm>
              <a:off x="6328469" y="2989734"/>
              <a:ext cx="0" cy="1004112"/>
            </a:xfrm>
            <a:prstGeom prst="line">
              <a:avLst/>
            </a:prstGeom>
            <a:noFill/>
            <a:ln w="19050" cap="flat" cmpd="sng" algn="ctr">
              <a:solidFill>
                <a:srgbClr val="C00000"/>
              </a:solidFill>
              <a:prstDash val="dash"/>
              <a:miter lim="800000"/>
              <a:tailEnd type="none"/>
            </a:ln>
            <a:effectLst/>
          </p:spPr>
        </p:cxnSp>
        <p:cxnSp>
          <p:nvCxnSpPr>
            <p:cNvPr id="151" name="Straight Connector 150">
              <a:extLst>
                <a:ext uri="{FF2B5EF4-FFF2-40B4-BE49-F238E27FC236}">
                  <a16:creationId xmlns:a16="http://schemas.microsoft.com/office/drawing/2014/main" id="{FB93467F-7334-5A4C-2EDA-C3CCC143CC47}"/>
                </a:ext>
              </a:extLst>
            </p:cNvPr>
            <p:cNvCxnSpPr>
              <a:cxnSpLocks/>
            </p:cNvCxnSpPr>
            <p:nvPr/>
          </p:nvCxnSpPr>
          <p:spPr>
            <a:xfrm>
              <a:off x="6418581" y="2989734"/>
              <a:ext cx="0" cy="1004112"/>
            </a:xfrm>
            <a:prstGeom prst="line">
              <a:avLst/>
            </a:prstGeom>
            <a:noFill/>
            <a:ln w="19050" cap="flat" cmpd="sng" algn="ctr">
              <a:solidFill>
                <a:srgbClr val="C00000"/>
              </a:solidFill>
              <a:prstDash val="dash"/>
              <a:miter lim="800000"/>
              <a:tailEnd type="none"/>
            </a:ln>
            <a:effectLst/>
          </p:spPr>
        </p:cxnSp>
        <p:cxnSp>
          <p:nvCxnSpPr>
            <p:cNvPr id="152" name="Straight Connector 151">
              <a:extLst>
                <a:ext uri="{FF2B5EF4-FFF2-40B4-BE49-F238E27FC236}">
                  <a16:creationId xmlns:a16="http://schemas.microsoft.com/office/drawing/2014/main" id="{91DA30A7-74F2-2ABA-B6B0-2E86B8AE61F8}"/>
                </a:ext>
              </a:extLst>
            </p:cNvPr>
            <p:cNvCxnSpPr>
              <a:cxnSpLocks/>
            </p:cNvCxnSpPr>
            <p:nvPr/>
          </p:nvCxnSpPr>
          <p:spPr>
            <a:xfrm>
              <a:off x="6764616" y="2989734"/>
              <a:ext cx="0" cy="1004112"/>
            </a:xfrm>
            <a:prstGeom prst="line">
              <a:avLst/>
            </a:prstGeom>
            <a:noFill/>
            <a:ln w="19050" cap="flat" cmpd="sng" algn="ctr">
              <a:solidFill>
                <a:srgbClr val="C00000"/>
              </a:solidFill>
              <a:prstDash val="dash"/>
              <a:miter lim="800000"/>
              <a:tailEnd type="none"/>
            </a:ln>
            <a:effectLst/>
          </p:spPr>
        </p:cxnSp>
        <p:cxnSp>
          <p:nvCxnSpPr>
            <p:cNvPr id="153" name="Straight Connector 152">
              <a:extLst>
                <a:ext uri="{FF2B5EF4-FFF2-40B4-BE49-F238E27FC236}">
                  <a16:creationId xmlns:a16="http://schemas.microsoft.com/office/drawing/2014/main" id="{3100F059-AA59-AF18-2BA9-9C1F02A21720}"/>
                </a:ext>
              </a:extLst>
            </p:cNvPr>
            <p:cNvCxnSpPr>
              <a:cxnSpLocks/>
            </p:cNvCxnSpPr>
            <p:nvPr/>
          </p:nvCxnSpPr>
          <p:spPr>
            <a:xfrm>
              <a:off x="7042438" y="2989734"/>
              <a:ext cx="0" cy="1004112"/>
            </a:xfrm>
            <a:prstGeom prst="line">
              <a:avLst/>
            </a:prstGeom>
            <a:noFill/>
            <a:ln w="19050" cap="flat" cmpd="sng" algn="ctr">
              <a:solidFill>
                <a:srgbClr val="C00000"/>
              </a:solidFill>
              <a:prstDash val="dash"/>
              <a:miter lim="800000"/>
              <a:tailEnd type="none"/>
            </a:ln>
            <a:effectLst/>
          </p:spPr>
        </p:cxnSp>
        <p:sp>
          <p:nvSpPr>
            <p:cNvPr id="154" name="Rounded Rectangle 113">
              <a:extLst>
                <a:ext uri="{FF2B5EF4-FFF2-40B4-BE49-F238E27FC236}">
                  <a16:creationId xmlns:a16="http://schemas.microsoft.com/office/drawing/2014/main" id="{436E8838-15E1-6FB0-0249-3D4C79E631B4}"/>
                </a:ext>
              </a:extLst>
            </p:cNvPr>
            <p:cNvSpPr/>
            <p:nvPr/>
          </p:nvSpPr>
          <p:spPr>
            <a:xfrm>
              <a:off x="5885986" y="3348552"/>
              <a:ext cx="440659" cy="140636"/>
            </a:xfrm>
            <a:prstGeom prst="roundRect">
              <a:avLst>
                <a:gd name="adj" fmla="val 0"/>
              </a:avLst>
            </a:prstGeom>
            <a:noFill/>
            <a:ln w="6350" cap="flat" cmpd="sng" algn="ctr">
              <a:solidFill>
                <a:sysClr val="windowText" lastClr="000000"/>
              </a:solidFill>
              <a:prstDash val="solid"/>
            </a:ln>
            <a:effectLst/>
          </p:spPr>
          <p:txBody>
            <a:bodyPr lIns="0" tIns="0" rIns="0" bIns="0" rtlCol="0" anchor="ctr">
              <a:noAutofit/>
            </a:bodyPr>
            <a:lstStyle/>
            <a:p>
              <a:pPr marL="0" marR="0" lvl="0" indent="0" algn="ctr" defTabSz="1600847"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105.71</a:t>
              </a:r>
              <a:endParaRPr kumimoji="0" lang="en-US" sz="1100" b="0" i="0" u="none" strike="noStrike" kern="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cxnSp>
          <p:nvCxnSpPr>
            <p:cNvPr id="155" name="Straight Connector 154">
              <a:extLst>
                <a:ext uri="{FF2B5EF4-FFF2-40B4-BE49-F238E27FC236}">
                  <a16:creationId xmlns:a16="http://schemas.microsoft.com/office/drawing/2014/main" id="{4CB408E4-1B6D-9337-5D8A-196C06900561}"/>
                </a:ext>
              </a:extLst>
            </p:cNvPr>
            <p:cNvCxnSpPr>
              <a:cxnSpLocks/>
            </p:cNvCxnSpPr>
            <p:nvPr/>
          </p:nvCxnSpPr>
          <p:spPr>
            <a:xfrm>
              <a:off x="5879877" y="3578128"/>
              <a:ext cx="446768" cy="0"/>
            </a:xfrm>
            <a:prstGeom prst="line">
              <a:avLst/>
            </a:prstGeom>
            <a:noFill/>
            <a:ln w="28575" cap="flat" cmpd="sng" algn="ctr">
              <a:solidFill>
                <a:sysClr val="windowText" lastClr="000000"/>
              </a:solidFill>
              <a:prstDash val="solid"/>
              <a:miter lim="800000"/>
              <a:tailEnd type="none"/>
            </a:ln>
            <a:effectLst/>
          </p:spPr>
        </p:cxnSp>
        <p:cxnSp>
          <p:nvCxnSpPr>
            <p:cNvPr id="156" name="Straight Connector 155">
              <a:extLst>
                <a:ext uri="{FF2B5EF4-FFF2-40B4-BE49-F238E27FC236}">
                  <a16:creationId xmlns:a16="http://schemas.microsoft.com/office/drawing/2014/main" id="{92C9098F-FAD1-5CD0-0263-970C17C892A4}"/>
                </a:ext>
              </a:extLst>
            </p:cNvPr>
            <p:cNvCxnSpPr>
              <a:cxnSpLocks/>
            </p:cNvCxnSpPr>
            <p:nvPr/>
          </p:nvCxnSpPr>
          <p:spPr>
            <a:xfrm>
              <a:off x="6326645" y="3290959"/>
              <a:ext cx="91936" cy="0"/>
            </a:xfrm>
            <a:prstGeom prst="line">
              <a:avLst/>
            </a:prstGeom>
            <a:noFill/>
            <a:ln w="28575" cap="flat" cmpd="sng" algn="ctr">
              <a:solidFill>
                <a:sysClr val="windowText" lastClr="000000"/>
              </a:solidFill>
              <a:prstDash val="solid"/>
              <a:miter lim="800000"/>
              <a:tailEnd type="none"/>
            </a:ln>
            <a:effectLst/>
          </p:spPr>
        </p:cxnSp>
        <p:cxnSp>
          <p:nvCxnSpPr>
            <p:cNvPr id="157" name="Straight Connector 156">
              <a:extLst>
                <a:ext uri="{FF2B5EF4-FFF2-40B4-BE49-F238E27FC236}">
                  <a16:creationId xmlns:a16="http://schemas.microsoft.com/office/drawing/2014/main" id="{C8821FF7-45F8-BE5E-FAE9-98F944EE5F7B}"/>
                </a:ext>
              </a:extLst>
            </p:cNvPr>
            <p:cNvCxnSpPr>
              <a:cxnSpLocks/>
            </p:cNvCxnSpPr>
            <p:nvPr/>
          </p:nvCxnSpPr>
          <p:spPr>
            <a:xfrm>
              <a:off x="6418581" y="3604049"/>
              <a:ext cx="346034" cy="0"/>
            </a:xfrm>
            <a:prstGeom prst="line">
              <a:avLst/>
            </a:prstGeom>
            <a:noFill/>
            <a:ln w="28575" cap="flat" cmpd="sng" algn="ctr">
              <a:solidFill>
                <a:sysClr val="windowText" lastClr="000000"/>
              </a:solidFill>
              <a:prstDash val="solid"/>
              <a:miter lim="800000"/>
              <a:tailEnd type="none"/>
            </a:ln>
            <a:effectLst/>
          </p:spPr>
        </p:cxnSp>
        <p:cxnSp>
          <p:nvCxnSpPr>
            <p:cNvPr id="158" name="Straight Connector 157">
              <a:extLst>
                <a:ext uri="{FF2B5EF4-FFF2-40B4-BE49-F238E27FC236}">
                  <a16:creationId xmlns:a16="http://schemas.microsoft.com/office/drawing/2014/main" id="{1D9A8CEB-D8BC-D9FE-8AC1-EC899B4E8130}"/>
                </a:ext>
              </a:extLst>
            </p:cNvPr>
            <p:cNvCxnSpPr>
              <a:cxnSpLocks/>
            </p:cNvCxnSpPr>
            <p:nvPr/>
          </p:nvCxnSpPr>
          <p:spPr>
            <a:xfrm>
              <a:off x="6757120" y="3549198"/>
              <a:ext cx="277822" cy="0"/>
            </a:xfrm>
            <a:prstGeom prst="line">
              <a:avLst/>
            </a:prstGeom>
            <a:noFill/>
            <a:ln w="28575" cap="flat" cmpd="sng" algn="ctr">
              <a:solidFill>
                <a:sysClr val="windowText" lastClr="000000"/>
              </a:solidFill>
              <a:prstDash val="solid"/>
              <a:miter lim="800000"/>
              <a:tailEnd type="none"/>
            </a:ln>
            <a:effectLst/>
          </p:spPr>
        </p:cxnSp>
        <p:sp>
          <p:nvSpPr>
            <p:cNvPr id="159" name="Left Brace 158">
              <a:extLst>
                <a:ext uri="{FF2B5EF4-FFF2-40B4-BE49-F238E27FC236}">
                  <a16:creationId xmlns:a16="http://schemas.microsoft.com/office/drawing/2014/main" id="{DE873D0A-2547-63C4-E4BB-2ED16E29CDC9}"/>
                </a:ext>
              </a:extLst>
            </p:cNvPr>
            <p:cNvSpPr/>
            <p:nvPr/>
          </p:nvSpPr>
          <p:spPr>
            <a:xfrm rot="5400000">
              <a:off x="6031062" y="3063178"/>
              <a:ext cx="126309" cy="440654"/>
            </a:xfrm>
            <a:prstGeom prst="leftBrace">
              <a:avLst>
                <a:gd name="adj1" fmla="val 77564"/>
                <a:gd name="adj2" fmla="val 48854"/>
              </a:avLst>
            </a:prstGeom>
            <a:noFill/>
            <a:ln w="31750" cap="flat" cmpd="sng" algn="ctr">
              <a:solidFill>
                <a:sysClr val="windowText" lastClr="000000"/>
              </a:solidFill>
              <a:prstDash val="solid"/>
              <a:miter lim="800000"/>
            </a:ln>
            <a:effectLst/>
          </p:spPr>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0" name="TextBox 159">
              <a:extLst>
                <a:ext uri="{FF2B5EF4-FFF2-40B4-BE49-F238E27FC236}">
                  <a16:creationId xmlns:a16="http://schemas.microsoft.com/office/drawing/2014/main" id="{CE4B2EF0-5EFC-2889-F131-F5A8B125C81E}"/>
                </a:ext>
              </a:extLst>
            </p:cNvPr>
            <p:cNvSpPr txBox="1"/>
            <p:nvPr/>
          </p:nvSpPr>
          <p:spPr>
            <a:xfrm>
              <a:off x="5556130" y="2765234"/>
              <a:ext cx="1086221" cy="244372"/>
            </a:xfrm>
            <a:prstGeom prst="rect">
              <a:avLst/>
            </a:prstGeom>
            <a:noFill/>
          </p:spPr>
          <p:txBody>
            <a:bodyPr wrap="square" lIns="0" tIns="0" rIns="0" bIns="0" rtlCol="0">
              <a:noAutofit/>
            </a:bodyPr>
            <a:lstStyle/>
            <a:p>
              <a:pPr algn="ctr"/>
              <a:r>
                <a:rPr lang="en-US" sz="1400" b="1" dirty="0">
                  <a:solidFill>
                    <a:prstClr val="black"/>
                  </a:solidFill>
                  <a:latin typeface="Tahoma" panose="020B0604030504040204" pitchFamily="34" charset="0"/>
                  <a:ea typeface="Tahoma" panose="020B0604030504040204" pitchFamily="34" charset="0"/>
                  <a:cs typeface="Tahoma" panose="020B0604030504040204" pitchFamily="34" charset="0"/>
                </a:rPr>
                <a:t>Event Value</a:t>
              </a:r>
            </a:p>
          </p:txBody>
        </p:sp>
        <p:cxnSp>
          <p:nvCxnSpPr>
            <p:cNvPr id="161" name="Straight Connector 160">
              <a:extLst>
                <a:ext uri="{FF2B5EF4-FFF2-40B4-BE49-F238E27FC236}">
                  <a16:creationId xmlns:a16="http://schemas.microsoft.com/office/drawing/2014/main" id="{FB3962F4-E347-46DC-D05B-5F6584DD08FB}"/>
                </a:ext>
              </a:extLst>
            </p:cNvPr>
            <p:cNvCxnSpPr>
              <a:cxnSpLocks/>
              <a:stCxn id="160" idx="2"/>
              <a:endCxn id="159" idx="1"/>
            </p:cNvCxnSpPr>
            <p:nvPr/>
          </p:nvCxnSpPr>
          <p:spPr>
            <a:xfrm>
              <a:off x="6099241" y="3009606"/>
              <a:ext cx="26" cy="210745"/>
            </a:xfrm>
            <a:prstGeom prst="line">
              <a:avLst/>
            </a:prstGeom>
            <a:noFill/>
            <a:ln w="28575" cap="flat" cmpd="sng" algn="ctr">
              <a:solidFill>
                <a:sysClr val="windowText" lastClr="000000"/>
              </a:solidFill>
              <a:prstDash val="sysDot"/>
              <a:miter lim="800000"/>
              <a:tailEnd type="none"/>
            </a:ln>
            <a:effectLst/>
          </p:spPr>
        </p:cxnSp>
        <p:cxnSp>
          <p:nvCxnSpPr>
            <p:cNvPr id="162" name="Straight Connector 161">
              <a:extLst>
                <a:ext uri="{FF2B5EF4-FFF2-40B4-BE49-F238E27FC236}">
                  <a16:creationId xmlns:a16="http://schemas.microsoft.com/office/drawing/2014/main" id="{1E1D157D-3EA8-1ACA-6775-AC3D4A037B14}"/>
                </a:ext>
              </a:extLst>
            </p:cNvPr>
            <p:cNvCxnSpPr>
              <a:cxnSpLocks/>
              <a:stCxn id="147" idx="3"/>
            </p:cNvCxnSpPr>
            <p:nvPr/>
          </p:nvCxnSpPr>
          <p:spPr>
            <a:xfrm>
              <a:off x="7048381" y="3489189"/>
              <a:ext cx="338537" cy="0"/>
            </a:xfrm>
            <a:prstGeom prst="line">
              <a:avLst/>
            </a:prstGeom>
            <a:noFill/>
            <a:ln w="28575" cap="flat" cmpd="sng" algn="ctr">
              <a:solidFill>
                <a:sysClr val="windowText" lastClr="000000"/>
              </a:solidFill>
              <a:prstDash val="solid"/>
              <a:miter lim="800000"/>
              <a:tailEnd type="triangle"/>
            </a:ln>
            <a:effectLst/>
          </p:spPr>
        </p:cxnSp>
        <p:sp>
          <p:nvSpPr>
            <p:cNvPr id="163" name="Rounded Rectangle 125">
              <a:extLst>
                <a:ext uri="{FF2B5EF4-FFF2-40B4-BE49-F238E27FC236}">
                  <a16:creationId xmlns:a16="http://schemas.microsoft.com/office/drawing/2014/main" id="{F1921225-4EC3-A90D-24F8-C37C387069C5}"/>
                </a:ext>
              </a:extLst>
            </p:cNvPr>
            <p:cNvSpPr/>
            <p:nvPr/>
          </p:nvSpPr>
          <p:spPr>
            <a:xfrm>
              <a:off x="7389697" y="3060343"/>
              <a:ext cx="569987" cy="915529"/>
            </a:xfrm>
            <a:prstGeom prst="roundRect">
              <a:avLst/>
            </a:prstGeom>
            <a:solidFill>
              <a:srgbClr val="F2F2F2"/>
            </a:solidFill>
            <a:ln w="31750" cap="flat" cmpd="sng" algn="ctr">
              <a:solidFill>
                <a:sysClr val="windowText" lastClr="000000"/>
              </a:solidFill>
              <a:prstDash val="solid"/>
            </a:ln>
            <a:effectLst/>
          </p:spPr>
          <p:txBody>
            <a:bodyPr vert="vert" lIns="0" tIns="0" rIns="0" bIns="0" rtlCol="0" anchor="ctr">
              <a:normAutofit/>
            </a:bodyPr>
            <a:lstStyle/>
            <a:p>
              <a:pPr marL="0" marR="0" lvl="0" indent="0" algn="ctr" defTabSz="1600847"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Normalize</a:t>
              </a:r>
            </a:p>
          </p:txBody>
        </p:sp>
        <p:sp>
          <p:nvSpPr>
            <p:cNvPr id="164" name="Rounded Rectangle 126">
              <a:extLst>
                <a:ext uri="{FF2B5EF4-FFF2-40B4-BE49-F238E27FC236}">
                  <a16:creationId xmlns:a16="http://schemas.microsoft.com/office/drawing/2014/main" id="{373A2CCA-C1B9-63C6-7D02-295B7DFA4AA1}"/>
                </a:ext>
              </a:extLst>
            </p:cNvPr>
            <p:cNvSpPr/>
            <p:nvPr/>
          </p:nvSpPr>
          <p:spPr>
            <a:xfrm>
              <a:off x="8292143" y="3009606"/>
              <a:ext cx="569987" cy="208771"/>
            </a:xfrm>
            <a:prstGeom prst="roundRect">
              <a:avLst/>
            </a:prstGeom>
            <a:solidFill>
              <a:srgbClr val="FCEECB"/>
            </a:solidFill>
            <a:ln w="31750" cap="flat" cmpd="sng" algn="ctr">
              <a:solidFill>
                <a:srgbClr val="AB8000"/>
              </a:solidFill>
              <a:prstDash val="solid"/>
            </a:ln>
            <a:effectLst/>
          </p:spPr>
          <p:txBody>
            <a:bodyPr rtlCol="0" anchor="ctr">
              <a:noAutofit/>
            </a:bodyPr>
            <a:lstStyle/>
            <a:p>
              <a:pPr algn="ctr" defTabSz="1600847"/>
              <a:r>
                <a:rPr lang="en-US" sz="1300" dirty="0">
                  <a:solidFill>
                    <a:prstClr val="black"/>
                  </a:solidFill>
                  <a:latin typeface="Tahoma" panose="020B0604030504040204" pitchFamily="34" charset="0"/>
                  <a:ea typeface="Tahoma" panose="020B0604030504040204" pitchFamily="34" charset="0"/>
                  <a:cs typeface="Tahoma" panose="020B0604030504040204" pitchFamily="34" charset="0"/>
                </a:rPr>
                <a:t>2.21</a:t>
              </a:r>
              <a:endParaRPr lang="en-US" sz="1300" kern="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65" name="Rounded Rectangle 127">
              <a:extLst>
                <a:ext uri="{FF2B5EF4-FFF2-40B4-BE49-F238E27FC236}">
                  <a16:creationId xmlns:a16="http://schemas.microsoft.com/office/drawing/2014/main" id="{BF61D050-8C2C-CC6C-1CF8-752F324CF16C}"/>
                </a:ext>
              </a:extLst>
            </p:cNvPr>
            <p:cNvSpPr/>
            <p:nvPr/>
          </p:nvSpPr>
          <p:spPr>
            <a:xfrm>
              <a:off x="8292142" y="3558225"/>
              <a:ext cx="569988" cy="208771"/>
            </a:xfrm>
            <a:prstGeom prst="roundRect">
              <a:avLst/>
            </a:prstGeom>
            <a:solidFill>
              <a:srgbClr val="FCEECB"/>
            </a:solidFill>
            <a:ln w="31750" cap="flat" cmpd="sng" algn="ctr">
              <a:solidFill>
                <a:srgbClr val="AB8000"/>
              </a:solidFill>
              <a:prstDash val="solid"/>
            </a:ln>
            <a:effectLst/>
          </p:spPr>
          <p:txBody>
            <a:bodyPr rtlCol="0" anchor="ctr">
              <a:noAutofit/>
            </a:bodyPr>
            <a:lstStyle/>
            <a:p>
              <a:pPr algn="ctr" defTabSz="1600847"/>
              <a:r>
                <a:rPr lang="en-US" sz="1300" dirty="0">
                  <a:solidFill>
                    <a:prstClr val="black"/>
                  </a:solidFill>
                  <a:latin typeface="Tahoma" panose="020B0604030504040204" pitchFamily="34" charset="0"/>
                  <a:ea typeface="Tahoma" panose="020B0604030504040204" pitchFamily="34" charset="0"/>
                  <a:cs typeface="Tahoma" panose="020B0604030504040204" pitchFamily="34" charset="0"/>
                </a:rPr>
                <a:t>1.18</a:t>
              </a:r>
              <a:endParaRPr lang="en-US" sz="1300" kern="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66" name="Rounded Rectangle 128">
              <a:extLst>
                <a:ext uri="{FF2B5EF4-FFF2-40B4-BE49-F238E27FC236}">
                  <a16:creationId xmlns:a16="http://schemas.microsoft.com/office/drawing/2014/main" id="{D16EE308-B783-F633-D740-5795909F6361}"/>
                </a:ext>
              </a:extLst>
            </p:cNvPr>
            <p:cNvSpPr/>
            <p:nvPr/>
          </p:nvSpPr>
          <p:spPr>
            <a:xfrm>
              <a:off x="8292143" y="3283916"/>
              <a:ext cx="569987" cy="208771"/>
            </a:xfrm>
            <a:prstGeom prst="roundRect">
              <a:avLst/>
            </a:prstGeom>
            <a:solidFill>
              <a:srgbClr val="FCEECB"/>
            </a:solidFill>
            <a:ln w="31750" cap="flat" cmpd="sng" algn="ctr">
              <a:solidFill>
                <a:srgbClr val="AB8000"/>
              </a:solidFill>
              <a:prstDash val="solid"/>
            </a:ln>
            <a:effectLst/>
          </p:spPr>
          <p:txBody>
            <a:bodyPr rtlCol="0" anchor="ctr">
              <a:noAutofit/>
            </a:bodyPr>
            <a:lstStyle/>
            <a:p>
              <a:pPr algn="ctr" defTabSz="1600847"/>
              <a:r>
                <a:rPr lang="en-US" sz="1300" dirty="0">
                  <a:solidFill>
                    <a:prstClr val="black"/>
                  </a:solidFill>
                  <a:latin typeface="Tahoma" panose="020B0604030504040204" pitchFamily="34" charset="0"/>
                  <a:ea typeface="Tahoma" panose="020B0604030504040204" pitchFamily="34" charset="0"/>
                  <a:cs typeface="Tahoma" panose="020B0604030504040204" pitchFamily="34" charset="0"/>
                </a:rPr>
                <a:t>0.08</a:t>
              </a:r>
              <a:endParaRPr lang="en-US" sz="1300" kern="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67" name="Rounded Rectangle 129">
              <a:extLst>
                <a:ext uri="{FF2B5EF4-FFF2-40B4-BE49-F238E27FC236}">
                  <a16:creationId xmlns:a16="http://schemas.microsoft.com/office/drawing/2014/main" id="{DBA9EBED-C0D3-B1D9-F50B-3A0625B7CC52}"/>
                </a:ext>
              </a:extLst>
            </p:cNvPr>
            <p:cNvSpPr/>
            <p:nvPr/>
          </p:nvSpPr>
          <p:spPr>
            <a:xfrm>
              <a:off x="8292143" y="3833213"/>
              <a:ext cx="571686" cy="208771"/>
            </a:xfrm>
            <a:prstGeom prst="roundRect">
              <a:avLst/>
            </a:prstGeom>
            <a:solidFill>
              <a:srgbClr val="FCEECB"/>
            </a:solidFill>
            <a:ln w="31750" cap="flat" cmpd="sng" algn="ctr">
              <a:solidFill>
                <a:srgbClr val="AB8000"/>
              </a:solidFill>
              <a:prstDash val="solid"/>
            </a:ln>
            <a:effectLst/>
          </p:spPr>
          <p:txBody>
            <a:bodyPr rtlCol="0" anchor="ctr">
              <a:noAutofit/>
            </a:bodyPr>
            <a:lstStyle/>
            <a:p>
              <a:pPr algn="ctr" defTabSz="1600847"/>
              <a:r>
                <a:rPr lang="en-US" sz="1300" dirty="0">
                  <a:solidFill>
                    <a:prstClr val="black"/>
                  </a:solidFill>
                  <a:latin typeface="Tahoma" panose="020B0604030504040204" pitchFamily="34" charset="0"/>
                  <a:ea typeface="Tahoma" panose="020B0604030504040204" pitchFamily="34" charset="0"/>
                  <a:cs typeface="Tahoma" panose="020B0604030504040204" pitchFamily="34" charset="0"/>
                </a:rPr>
                <a:t>1.14</a:t>
              </a:r>
              <a:endParaRPr lang="en-US" sz="1300" kern="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cxnSp>
          <p:nvCxnSpPr>
            <p:cNvPr id="168" name="Straight Connector 167">
              <a:extLst>
                <a:ext uri="{FF2B5EF4-FFF2-40B4-BE49-F238E27FC236}">
                  <a16:creationId xmlns:a16="http://schemas.microsoft.com/office/drawing/2014/main" id="{10E5F7BA-91C1-78B0-AAB7-30089989830D}"/>
                </a:ext>
              </a:extLst>
            </p:cNvPr>
            <p:cNvCxnSpPr>
              <a:cxnSpLocks/>
              <a:endCxn id="167" idx="1"/>
            </p:cNvCxnSpPr>
            <p:nvPr/>
          </p:nvCxnSpPr>
          <p:spPr>
            <a:xfrm>
              <a:off x="7959684" y="3937599"/>
              <a:ext cx="332459" cy="0"/>
            </a:xfrm>
            <a:prstGeom prst="line">
              <a:avLst/>
            </a:prstGeom>
            <a:noFill/>
            <a:ln w="28575" cap="flat" cmpd="sng" algn="ctr">
              <a:solidFill>
                <a:sysClr val="windowText" lastClr="000000"/>
              </a:solidFill>
              <a:prstDash val="solid"/>
              <a:miter lim="800000"/>
              <a:tailEnd type="triangle"/>
            </a:ln>
            <a:effectLst/>
          </p:spPr>
        </p:cxnSp>
        <p:cxnSp>
          <p:nvCxnSpPr>
            <p:cNvPr id="169" name="Straight Connector 168">
              <a:extLst>
                <a:ext uri="{FF2B5EF4-FFF2-40B4-BE49-F238E27FC236}">
                  <a16:creationId xmlns:a16="http://schemas.microsoft.com/office/drawing/2014/main" id="{6AB58822-E013-406D-6CE2-99AB5D39919A}"/>
                </a:ext>
              </a:extLst>
            </p:cNvPr>
            <p:cNvCxnSpPr>
              <a:cxnSpLocks/>
              <a:endCxn id="165" idx="1"/>
            </p:cNvCxnSpPr>
            <p:nvPr/>
          </p:nvCxnSpPr>
          <p:spPr>
            <a:xfrm>
              <a:off x="7959684" y="3662611"/>
              <a:ext cx="332458" cy="0"/>
            </a:xfrm>
            <a:prstGeom prst="line">
              <a:avLst/>
            </a:prstGeom>
            <a:noFill/>
            <a:ln w="28575" cap="flat" cmpd="sng" algn="ctr">
              <a:solidFill>
                <a:sysClr val="windowText" lastClr="000000"/>
              </a:solidFill>
              <a:prstDash val="solid"/>
              <a:miter lim="800000"/>
              <a:tailEnd type="triangle"/>
            </a:ln>
            <a:effectLst/>
          </p:spPr>
        </p:cxnSp>
        <p:cxnSp>
          <p:nvCxnSpPr>
            <p:cNvPr id="170" name="Straight Connector 169">
              <a:extLst>
                <a:ext uri="{FF2B5EF4-FFF2-40B4-BE49-F238E27FC236}">
                  <a16:creationId xmlns:a16="http://schemas.microsoft.com/office/drawing/2014/main" id="{BBE822F4-48A4-776A-FBF2-0CA5C4F125FC}"/>
                </a:ext>
              </a:extLst>
            </p:cNvPr>
            <p:cNvCxnSpPr>
              <a:cxnSpLocks/>
              <a:endCxn id="166" idx="1"/>
            </p:cNvCxnSpPr>
            <p:nvPr/>
          </p:nvCxnSpPr>
          <p:spPr>
            <a:xfrm>
              <a:off x="7959684" y="3388301"/>
              <a:ext cx="332459" cy="0"/>
            </a:xfrm>
            <a:prstGeom prst="line">
              <a:avLst/>
            </a:prstGeom>
            <a:noFill/>
            <a:ln w="28575" cap="flat" cmpd="sng" algn="ctr">
              <a:solidFill>
                <a:sysClr val="windowText" lastClr="000000"/>
              </a:solidFill>
              <a:prstDash val="solid"/>
              <a:miter lim="800000"/>
              <a:tailEnd type="triangle"/>
            </a:ln>
            <a:effectLst/>
          </p:spPr>
        </p:cxnSp>
        <p:cxnSp>
          <p:nvCxnSpPr>
            <p:cNvPr id="171" name="Straight Connector 170">
              <a:extLst>
                <a:ext uri="{FF2B5EF4-FFF2-40B4-BE49-F238E27FC236}">
                  <a16:creationId xmlns:a16="http://schemas.microsoft.com/office/drawing/2014/main" id="{F04F374A-D4D4-4E36-C188-9416B6E4859A}"/>
                </a:ext>
              </a:extLst>
            </p:cNvPr>
            <p:cNvCxnSpPr>
              <a:cxnSpLocks/>
              <a:endCxn id="164" idx="1"/>
            </p:cNvCxnSpPr>
            <p:nvPr/>
          </p:nvCxnSpPr>
          <p:spPr>
            <a:xfrm>
              <a:off x="7959684" y="3113992"/>
              <a:ext cx="332459" cy="0"/>
            </a:xfrm>
            <a:prstGeom prst="line">
              <a:avLst/>
            </a:prstGeom>
            <a:noFill/>
            <a:ln w="28575" cap="flat" cmpd="sng" algn="ctr">
              <a:solidFill>
                <a:sysClr val="windowText" lastClr="000000"/>
              </a:solidFill>
              <a:prstDash val="solid"/>
              <a:miter lim="800000"/>
              <a:tailEnd type="triangle"/>
            </a:ln>
            <a:effectLst/>
          </p:spPr>
        </p:cxnSp>
      </p:grpSp>
      <p:grpSp>
        <p:nvGrpSpPr>
          <p:cNvPr id="879" name="Group 878">
            <a:extLst>
              <a:ext uri="{FF2B5EF4-FFF2-40B4-BE49-F238E27FC236}">
                <a16:creationId xmlns:a16="http://schemas.microsoft.com/office/drawing/2014/main" id="{9562BD96-2D55-B515-7DF3-E79494159BEA}"/>
              </a:ext>
            </a:extLst>
          </p:cNvPr>
          <p:cNvGrpSpPr/>
          <p:nvPr/>
        </p:nvGrpSpPr>
        <p:grpSpPr>
          <a:xfrm>
            <a:off x="2853153" y="905840"/>
            <a:ext cx="3460091" cy="560129"/>
            <a:chOff x="4604470" y="2805174"/>
            <a:chExt cx="4180187" cy="1005626"/>
          </a:xfrm>
        </p:grpSpPr>
        <p:sp>
          <p:nvSpPr>
            <p:cNvPr id="880" name="Rectangle 879">
              <a:extLst>
                <a:ext uri="{FF2B5EF4-FFF2-40B4-BE49-F238E27FC236}">
                  <a16:creationId xmlns:a16="http://schemas.microsoft.com/office/drawing/2014/main" id="{995D0BD4-E326-FFFD-9F74-8D40FB7A53DB}"/>
                </a:ext>
              </a:extLst>
            </p:cNvPr>
            <p:cNvSpPr/>
            <p:nvPr/>
          </p:nvSpPr>
          <p:spPr>
            <a:xfrm>
              <a:off x="5546090" y="2805174"/>
              <a:ext cx="2381809" cy="442052"/>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venir Next" panose="020B0503020202020204" pitchFamily="34" charset="0"/>
                  <a:ea typeface="Tahoma" panose="020B0604030504040204" pitchFamily="34" charset="0"/>
                  <a:cs typeface="Tahoma" panose="020B0604030504040204" pitchFamily="34" charset="0"/>
                </a:rPr>
                <a:t>Reference Genome</a:t>
              </a:r>
              <a:endParaRPr kumimoji="0" lang="en-US" sz="1600" u="none" strike="noStrike" kern="1200" cap="none" spc="0" normalizeH="0" baseline="0" noProof="0" dirty="0">
                <a:ln>
                  <a:noFill/>
                </a:ln>
                <a:effectLst/>
                <a:uLnTx/>
                <a:uFillTx/>
                <a:latin typeface="Avenir Next" panose="020B0503020202020204" pitchFamily="34" charset="0"/>
                <a:ea typeface="Tahoma" panose="020B0604030504040204" pitchFamily="34" charset="0"/>
                <a:cs typeface="Tahoma" panose="020B0604030504040204" pitchFamily="34" charset="0"/>
              </a:endParaRPr>
            </a:p>
          </p:txBody>
        </p:sp>
        <p:grpSp>
          <p:nvGrpSpPr>
            <p:cNvPr id="881" name="Group 880">
              <a:extLst>
                <a:ext uri="{FF2B5EF4-FFF2-40B4-BE49-F238E27FC236}">
                  <a16:creationId xmlns:a16="http://schemas.microsoft.com/office/drawing/2014/main" id="{B6BEB24D-CCC1-0A0B-96E7-A422DF083805}"/>
                </a:ext>
              </a:extLst>
            </p:cNvPr>
            <p:cNvGrpSpPr/>
            <p:nvPr/>
          </p:nvGrpSpPr>
          <p:grpSpPr>
            <a:xfrm>
              <a:off x="4604470" y="3353592"/>
              <a:ext cx="4180187" cy="457208"/>
              <a:chOff x="4604470" y="3353592"/>
              <a:chExt cx="4180187" cy="457208"/>
            </a:xfrm>
          </p:grpSpPr>
          <p:sp>
            <p:nvSpPr>
              <p:cNvPr id="882" name="Rounded Rectangle 43">
                <a:extLst>
                  <a:ext uri="{FF2B5EF4-FFF2-40B4-BE49-F238E27FC236}">
                    <a16:creationId xmlns:a16="http://schemas.microsoft.com/office/drawing/2014/main" id="{356F224A-CA3C-44BC-9B18-44F0BDEA5DB0}"/>
                  </a:ext>
                </a:extLst>
              </p:cNvPr>
              <p:cNvSpPr/>
              <p:nvPr/>
            </p:nvSpPr>
            <p:spPr>
              <a:xfrm>
                <a:off x="4778945" y="3353600"/>
                <a:ext cx="3831239" cy="457200"/>
              </a:xfrm>
              <a:prstGeom prst="roundRect">
                <a:avLst/>
              </a:prstGeom>
              <a:solidFill>
                <a:srgbClr val="FFE69A"/>
              </a:solidFill>
              <a:ln w="38100" cap="flat" cmpd="sng" algn="ctr">
                <a:solidFill>
                  <a:srgbClr val="FFAE3C"/>
                </a:solidFill>
                <a:prstDash val="solid"/>
              </a:ln>
              <a:effectLst/>
            </p:spPr>
            <p:txBody>
              <a:bodyPr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H" sz="2000" b="1" i="0" u="none" strike="noStrike" kern="1200" cap="none" spc="0" normalizeH="0" baseline="0" noProof="0" dirty="0">
                    <a:ln>
                      <a:noFill/>
                    </a:ln>
                    <a:solidFill>
                      <a:srgbClr val="F49314"/>
                    </a:solidFill>
                    <a:effectLst/>
                    <a:uLnTx/>
                    <a:uFillTx/>
                    <a:latin typeface="PT Mono" panose="02060509020205020204" pitchFamily="49" charset="77"/>
                  </a:rPr>
                  <a:t>C</a:t>
                </a:r>
                <a:r>
                  <a:rPr kumimoji="0" lang="en-CH" sz="2000" b="1" i="0" u="none" strike="noStrike" kern="1200" cap="none" spc="0" normalizeH="0" baseline="0" noProof="0" dirty="0">
                    <a:ln>
                      <a:noFill/>
                    </a:ln>
                    <a:solidFill>
                      <a:srgbClr val="10813D"/>
                    </a:solidFill>
                    <a:effectLst/>
                    <a:uLnTx/>
                    <a:uFillTx/>
                    <a:latin typeface="PT Mono" panose="02060509020205020204" pitchFamily="49" charset="77"/>
                    <a:ea typeface="Tahoma" panose="020B0604030504040204" pitchFamily="34" charset="0"/>
                    <a:cs typeface="Tahoma" panose="020B0604030504040204" pitchFamily="34" charset="0"/>
                  </a:rPr>
                  <a:t>T</a:t>
                </a:r>
                <a:r>
                  <a:rPr kumimoji="0" lang="en-CH" sz="2000" b="1" i="0" u="none" strike="noStrike" kern="1200" cap="none" spc="0" normalizeH="0" baseline="0" noProof="0" dirty="0">
                    <a:ln>
                      <a:noFill/>
                    </a:ln>
                    <a:solidFill>
                      <a:srgbClr val="4473C4"/>
                    </a:solidFill>
                    <a:effectLst/>
                    <a:uLnTx/>
                    <a:uFillTx/>
                    <a:latin typeface="PT Mono" panose="02060509020205020204" pitchFamily="49" charset="77"/>
                  </a:rPr>
                  <a:t>G</a:t>
                </a:r>
                <a:r>
                  <a:rPr kumimoji="0" lang="en-CH" sz="2000" b="1" i="0" u="none" strike="noStrike" kern="1200" cap="none" spc="0" normalizeH="0" baseline="0" noProof="0" dirty="0">
                    <a:ln>
                      <a:noFill/>
                    </a:ln>
                    <a:solidFill>
                      <a:srgbClr val="F49314"/>
                    </a:solidFill>
                    <a:effectLst/>
                    <a:uLnTx/>
                    <a:uFillTx/>
                    <a:latin typeface="PT Mono" panose="02060509020205020204" pitchFamily="49" charset="77"/>
                  </a:rPr>
                  <a:t>C</a:t>
                </a:r>
                <a:r>
                  <a:rPr kumimoji="0" lang="en-CH" sz="2000" b="1" i="0" u="none" strike="noStrike" kern="1200" cap="none" spc="0" normalizeH="0" baseline="0" noProof="0" dirty="0">
                    <a:ln>
                      <a:noFill/>
                    </a:ln>
                    <a:solidFill>
                      <a:srgbClr val="4473C4"/>
                    </a:solidFill>
                    <a:effectLst/>
                    <a:uLnTx/>
                    <a:uFillTx/>
                    <a:latin typeface="PT Mono" panose="02060509020205020204" pitchFamily="49" charset="77"/>
                  </a:rPr>
                  <a:t>G</a:t>
                </a:r>
                <a:r>
                  <a:rPr kumimoji="0" lang="en-CH" sz="2000" b="1" i="0" u="none" strike="noStrike" kern="1200" cap="none" spc="0" normalizeH="0" baseline="0" noProof="0" dirty="0">
                    <a:ln>
                      <a:noFill/>
                    </a:ln>
                    <a:solidFill>
                      <a:srgbClr val="10813D"/>
                    </a:solidFill>
                    <a:effectLst/>
                    <a:uLnTx/>
                    <a:uFillTx/>
                    <a:latin typeface="PT Mono" panose="02060509020205020204" pitchFamily="49" charset="77"/>
                    <a:ea typeface="Tahoma" panose="020B0604030504040204" pitchFamily="34" charset="0"/>
                    <a:cs typeface="Tahoma" panose="020B0604030504040204" pitchFamily="34" charset="0"/>
                  </a:rPr>
                  <a:t>T</a:t>
                </a:r>
                <a:r>
                  <a:rPr kumimoji="0" lang="en-CH" sz="2000" b="1" i="0" u="none" strike="noStrike" kern="1200" cap="none" spc="0" normalizeH="0" baseline="0" noProof="0" dirty="0">
                    <a:ln>
                      <a:noFill/>
                    </a:ln>
                    <a:solidFill>
                      <a:srgbClr val="7030A0"/>
                    </a:solidFill>
                    <a:effectLst/>
                    <a:uLnTx/>
                    <a:uFillTx/>
                    <a:latin typeface="PT Mono" panose="02060509020205020204" pitchFamily="49" charset="77"/>
                  </a:rPr>
                  <a:t>A</a:t>
                </a:r>
                <a:r>
                  <a:rPr kumimoji="0" lang="en-CH" sz="2000" b="1" i="0" u="none" strike="noStrike" kern="1200" cap="none" spc="0" normalizeH="0" baseline="0" noProof="0" dirty="0">
                    <a:ln>
                      <a:noFill/>
                    </a:ln>
                    <a:solidFill>
                      <a:srgbClr val="4473C4"/>
                    </a:solidFill>
                    <a:effectLst/>
                    <a:uLnTx/>
                    <a:uFillTx/>
                    <a:latin typeface="PT Mono" panose="02060509020205020204" pitchFamily="49" charset="77"/>
                  </a:rPr>
                  <a:t>G</a:t>
                </a:r>
                <a:r>
                  <a:rPr kumimoji="0" lang="en-CH" sz="2000" b="1" i="0" u="none" strike="noStrike" kern="1200" cap="none" spc="0" normalizeH="0" baseline="0" noProof="0" dirty="0">
                    <a:ln>
                      <a:noFill/>
                    </a:ln>
                    <a:solidFill>
                      <a:srgbClr val="F49314"/>
                    </a:solidFill>
                    <a:effectLst/>
                    <a:uLnTx/>
                    <a:uFillTx/>
                    <a:latin typeface="PT Mono" panose="02060509020205020204" pitchFamily="49" charset="77"/>
                  </a:rPr>
                  <a:t>C</a:t>
                </a:r>
                <a:r>
                  <a:rPr kumimoji="0" lang="en-CH" sz="2000" b="1" i="0" u="none" strike="noStrike" kern="1200" cap="none" spc="0" normalizeH="0" baseline="0" noProof="0" dirty="0">
                    <a:ln>
                      <a:noFill/>
                    </a:ln>
                    <a:solidFill>
                      <a:srgbClr val="7030A0"/>
                    </a:solidFill>
                    <a:effectLst/>
                    <a:uLnTx/>
                    <a:uFillTx/>
                    <a:latin typeface="PT Mono" panose="02060509020205020204" pitchFamily="49" charset="77"/>
                  </a:rPr>
                  <a:t>A</a:t>
                </a:r>
                <a:r>
                  <a:rPr kumimoji="0" lang="en-CH" sz="2000" b="1" i="0" u="none" strike="noStrike" kern="1200" cap="none" spc="0" normalizeH="0" baseline="0" noProof="0" dirty="0">
                    <a:ln>
                      <a:noFill/>
                    </a:ln>
                    <a:solidFill>
                      <a:srgbClr val="4473C4"/>
                    </a:solidFill>
                    <a:effectLst/>
                    <a:uLnTx/>
                    <a:uFillTx/>
                    <a:latin typeface="PT Mono" panose="02060509020205020204" pitchFamily="49" charset="77"/>
                  </a:rPr>
                  <a:t>G</a:t>
                </a:r>
                <a:r>
                  <a:rPr kumimoji="0" lang="en-CH" sz="2000" b="1" i="0" u="none" strike="noStrike" kern="1200" cap="none" spc="0" normalizeH="0" baseline="0" noProof="0" dirty="0">
                    <a:ln>
                      <a:noFill/>
                    </a:ln>
                    <a:solidFill>
                      <a:srgbClr val="F49314"/>
                    </a:solidFill>
                    <a:effectLst/>
                    <a:uLnTx/>
                    <a:uFillTx/>
                    <a:latin typeface="PT Mono" panose="02060509020205020204" pitchFamily="49" charset="77"/>
                  </a:rPr>
                  <a:t>C</a:t>
                </a:r>
                <a:r>
                  <a:rPr kumimoji="0" lang="en-CH" sz="2000" b="1" i="0" u="none" strike="noStrike" kern="1200" cap="none" spc="0" normalizeH="0" baseline="0" noProof="0" dirty="0">
                    <a:ln>
                      <a:noFill/>
                    </a:ln>
                    <a:solidFill>
                      <a:srgbClr val="4473C4"/>
                    </a:solidFill>
                    <a:effectLst/>
                    <a:uLnTx/>
                    <a:uFillTx/>
                    <a:latin typeface="PT Mono" panose="02060509020205020204" pitchFamily="49" charset="77"/>
                  </a:rPr>
                  <a:t>G</a:t>
                </a:r>
                <a:r>
                  <a:rPr kumimoji="0" lang="en-CH" sz="2000" b="1" i="0" u="none" strike="noStrike" kern="1200" cap="none" spc="0" normalizeH="0" baseline="0" noProof="0" dirty="0">
                    <a:ln>
                      <a:noFill/>
                    </a:ln>
                    <a:solidFill>
                      <a:srgbClr val="10813D"/>
                    </a:solidFill>
                    <a:effectLst/>
                    <a:uLnTx/>
                    <a:uFillTx/>
                    <a:latin typeface="PT Mono" panose="02060509020205020204" pitchFamily="49" charset="77"/>
                    <a:ea typeface="Tahoma" panose="020B0604030504040204" pitchFamily="34" charset="0"/>
                    <a:cs typeface="Tahoma" panose="020B0604030504040204" pitchFamily="34" charset="0"/>
                  </a:rPr>
                  <a:t>T</a:t>
                </a:r>
                <a:r>
                  <a:rPr kumimoji="0" lang="en-CH" sz="2000" b="1" i="0" u="none" strike="noStrike" kern="1200" cap="none" spc="0" normalizeH="0" baseline="0" noProof="0" dirty="0">
                    <a:ln>
                      <a:noFill/>
                    </a:ln>
                    <a:solidFill>
                      <a:srgbClr val="7030A0"/>
                    </a:solidFill>
                    <a:effectLst/>
                    <a:uLnTx/>
                    <a:uFillTx/>
                    <a:latin typeface="PT Mono" panose="02060509020205020204" pitchFamily="49" charset="77"/>
                  </a:rPr>
                  <a:t>AA</a:t>
                </a:r>
                <a:r>
                  <a:rPr kumimoji="0" lang="en-CH" sz="2000" b="1" i="0" u="none" strike="noStrike" kern="1200" cap="none" spc="0" normalizeH="0" baseline="0" noProof="0" dirty="0">
                    <a:ln>
                      <a:noFill/>
                    </a:ln>
                    <a:solidFill>
                      <a:srgbClr val="10813D"/>
                    </a:solidFill>
                    <a:effectLst/>
                    <a:uLnTx/>
                    <a:uFillTx/>
                    <a:latin typeface="PT Mono" panose="02060509020205020204" pitchFamily="49" charset="77"/>
                    <a:ea typeface="Tahoma" panose="020B0604030504040204" pitchFamily="34" charset="0"/>
                    <a:cs typeface="Tahoma" panose="020B0604030504040204" pitchFamily="34" charset="0"/>
                  </a:rPr>
                  <a:t>T</a:t>
                </a:r>
                <a:r>
                  <a:rPr kumimoji="0" lang="en-CH" sz="2000" b="1" i="0" u="none" strike="noStrike" kern="1200" cap="none" spc="0" normalizeH="0" baseline="0" noProof="0" dirty="0">
                    <a:ln>
                      <a:noFill/>
                    </a:ln>
                    <a:solidFill>
                      <a:srgbClr val="7030A0"/>
                    </a:solidFill>
                    <a:effectLst/>
                    <a:uLnTx/>
                    <a:uFillTx/>
                    <a:latin typeface="PT Mono" panose="02060509020205020204" pitchFamily="49" charset="77"/>
                  </a:rPr>
                  <a:t>A</a:t>
                </a:r>
                <a:r>
                  <a:rPr kumimoji="0" lang="en-CH" sz="2000" b="1" i="0" u="none" strike="noStrike" kern="1200" cap="none" spc="0" normalizeH="0" baseline="0" noProof="0" dirty="0">
                    <a:ln>
                      <a:noFill/>
                    </a:ln>
                    <a:solidFill>
                      <a:srgbClr val="4473C4"/>
                    </a:solidFill>
                    <a:effectLst/>
                    <a:uLnTx/>
                    <a:uFillTx/>
                    <a:latin typeface="PT Mono" panose="02060509020205020204" pitchFamily="49" charset="77"/>
                  </a:rPr>
                  <a:t>G</a:t>
                </a:r>
                <a:endParaRPr kumimoji="0" lang="en-CH" sz="2000" b="1" i="0" u="none" strike="noStrike" kern="0" cap="none" spc="0" normalizeH="0" baseline="0" noProof="0" dirty="0">
                  <a:ln>
                    <a:noFill/>
                  </a:ln>
                  <a:effectLst/>
                  <a:uLnTx/>
                  <a:uFillTx/>
                  <a:latin typeface="PT Mono" panose="02060509020205020204" pitchFamily="49" charset="77"/>
                </a:endParaRPr>
              </a:p>
            </p:txBody>
          </p:sp>
          <p:grpSp>
            <p:nvGrpSpPr>
              <p:cNvPr id="883" name="Group 882">
                <a:extLst>
                  <a:ext uri="{FF2B5EF4-FFF2-40B4-BE49-F238E27FC236}">
                    <a16:creationId xmlns:a16="http://schemas.microsoft.com/office/drawing/2014/main" id="{E27FE068-5751-8E68-C92B-C3E30C0DA7BF}"/>
                  </a:ext>
                </a:extLst>
              </p:cNvPr>
              <p:cNvGrpSpPr/>
              <p:nvPr/>
            </p:nvGrpSpPr>
            <p:grpSpPr>
              <a:xfrm>
                <a:off x="8142862" y="3353594"/>
                <a:ext cx="641795" cy="457205"/>
                <a:chOff x="4073343" y="1547355"/>
                <a:chExt cx="641795" cy="457205"/>
              </a:xfrm>
            </p:grpSpPr>
            <p:sp>
              <p:nvSpPr>
                <p:cNvPr id="888" name="Rounded Rectangle 49">
                  <a:extLst>
                    <a:ext uri="{FF2B5EF4-FFF2-40B4-BE49-F238E27FC236}">
                      <a16:creationId xmlns:a16="http://schemas.microsoft.com/office/drawing/2014/main" id="{C9432CD8-0B60-A045-570B-2BC931534FDE}"/>
                    </a:ext>
                  </a:extLst>
                </p:cNvPr>
                <p:cNvSpPr/>
                <p:nvPr/>
              </p:nvSpPr>
              <p:spPr>
                <a:xfrm>
                  <a:off x="4073344" y="1547359"/>
                  <a:ext cx="641794" cy="457199"/>
                </a:xfrm>
                <a:prstGeom prst="roundRect">
                  <a:avLst/>
                </a:prstGeom>
                <a:gradFill>
                  <a:gsLst>
                    <a:gs pos="0">
                      <a:schemeClr val="bg1"/>
                    </a:gs>
                    <a:gs pos="100000">
                      <a:srgbClr val="FFE69A"/>
                    </a:gs>
                    <a:gs pos="100000">
                      <a:srgbClr val="FFE69A"/>
                    </a:gs>
                    <a:gs pos="27000">
                      <a:schemeClr val="bg1"/>
                    </a:gs>
                  </a:gsLst>
                  <a:lin ang="10800000" scaled="1"/>
                </a:gradFill>
                <a:ln w="38100" cap="flat" cmpd="sng" algn="ctr">
                  <a:noFill/>
                  <a:prstDash val="solid"/>
                </a:ln>
                <a:effectLst/>
              </p:spPr>
              <p:txBody>
                <a:bodyPr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effectLst/>
                      <a:uLnTx/>
                      <a:uFillTx/>
                      <a:latin typeface="PT Mono" panose="02060509020205020204" pitchFamily="49" charset="77"/>
                    </a:rPr>
                    <a:t>...</a:t>
                  </a:r>
                  <a:endParaRPr kumimoji="0" lang="en-CH" sz="2000" b="1" i="0" u="none" strike="noStrike" kern="0" cap="none" spc="0" normalizeH="0" baseline="0" noProof="0" dirty="0">
                    <a:ln>
                      <a:noFill/>
                    </a:ln>
                    <a:effectLst/>
                    <a:uLnTx/>
                    <a:uFillTx/>
                    <a:latin typeface="PT Mono" panose="02060509020205020204" pitchFamily="49" charset="77"/>
                  </a:endParaRPr>
                </a:p>
              </p:txBody>
            </p:sp>
            <p:cxnSp>
              <p:nvCxnSpPr>
                <p:cNvPr id="889" name="Straight Connector 888">
                  <a:extLst>
                    <a:ext uri="{FF2B5EF4-FFF2-40B4-BE49-F238E27FC236}">
                      <a16:creationId xmlns:a16="http://schemas.microsoft.com/office/drawing/2014/main" id="{264C2DFB-1329-3C6A-C879-B80F07EBE02F}"/>
                    </a:ext>
                  </a:extLst>
                </p:cNvPr>
                <p:cNvCxnSpPr>
                  <a:cxnSpLocks/>
                </p:cNvCxnSpPr>
                <p:nvPr/>
              </p:nvCxnSpPr>
              <p:spPr>
                <a:xfrm>
                  <a:off x="4073344" y="1547355"/>
                  <a:ext cx="583719" cy="0"/>
                </a:xfrm>
                <a:prstGeom prst="line">
                  <a:avLst/>
                </a:prstGeom>
                <a:ln w="38100">
                  <a:gradFill flip="none" rotWithShape="1">
                    <a:gsLst>
                      <a:gs pos="0">
                        <a:srgbClr val="FFAE3C"/>
                      </a:gs>
                      <a:gs pos="0">
                        <a:srgbClr val="FFAE3C"/>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890" name="Straight Connector 889">
                  <a:extLst>
                    <a:ext uri="{FF2B5EF4-FFF2-40B4-BE49-F238E27FC236}">
                      <a16:creationId xmlns:a16="http://schemas.microsoft.com/office/drawing/2014/main" id="{F19FB481-B444-93CD-C94C-4B5204D87483}"/>
                    </a:ext>
                  </a:extLst>
                </p:cNvPr>
                <p:cNvCxnSpPr>
                  <a:cxnSpLocks/>
                </p:cNvCxnSpPr>
                <p:nvPr/>
              </p:nvCxnSpPr>
              <p:spPr>
                <a:xfrm flipV="1">
                  <a:off x="4073343" y="2004559"/>
                  <a:ext cx="583718" cy="1"/>
                </a:xfrm>
                <a:prstGeom prst="line">
                  <a:avLst/>
                </a:prstGeom>
                <a:ln w="38100">
                  <a:gradFill flip="none" rotWithShape="1">
                    <a:gsLst>
                      <a:gs pos="0">
                        <a:srgbClr val="FFAE3C"/>
                      </a:gs>
                      <a:gs pos="0">
                        <a:srgbClr val="FFAE3C"/>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884" name="Group 883">
                <a:extLst>
                  <a:ext uri="{FF2B5EF4-FFF2-40B4-BE49-F238E27FC236}">
                    <a16:creationId xmlns:a16="http://schemas.microsoft.com/office/drawing/2014/main" id="{126BAC7A-FBFE-09B3-27CF-896EC6E6B53B}"/>
                  </a:ext>
                </a:extLst>
              </p:cNvPr>
              <p:cNvGrpSpPr/>
              <p:nvPr/>
            </p:nvGrpSpPr>
            <p:grpSpPr>
              <a:xfrm>
                <a:off x="4604470" y="3353592"/>
                <a:ext cx="641794" cy="457207"/>
                <a:chOff x="130623" y="1547353"/>
                <a:chExt cx="641794" cy="457207"/>
              </a:xfrm>
            </p:grpSpPr>
            <p:sp>
              <p:nvSpPr>
                <p:cNvPr id="885" name="Rounded Rectangle 46">
                  <a:extLst>
                    <a:ext uri="{FF2B5EF4-FFF2-40B4-BE49-F238E27FC236}">
                      <a16:creationId xmlns:a16="http://schemas.microsoft.com/office/drawing/2014/main" id="{A789B4E5-732B-5A18-D282-C1E1B16252EA}"/>
                    </a:ext>
                  </a:extLst>
                </p:cNvPr>
                <p:cNvSpPr/>
                <p:nvPr/>
              </p:nvSpPr>
              <p:spPr>
                <a:xfrm>
                  <a:off x="130623" y="1547353"/>
                  <a:ext cx="641794" cy="457199"/>
                </a:xfrm>
                <a:prstGeom prst="roundRect">
                  <a:avLst/>
                </a:prstGeom>
                <a:gradFill>
                  <a:gsLst>
                    <a:gs pos="100000">
                      <a:schemeClr val="bg1"/>
                    </a:gs>
                    <a:gs pos="0">
                      <a:srgbClr val="FFE69A"/>
                    </a:gs>
                  </a:gsLst>
                  <a:lin ang="10800000" scaled="1"/>
                </a:gradFill>
                <a:ln w="38100" cap="flat" cmpd="sng" algn="ctr">
                  <a:noFill/>
                  <a:prstDash val="solid"/>
                </a:ln>
                <a:effectLst/>
              </p:spPr>
              <p:txBody>
                <a:bodyPr lIns="0" tIns="0" rIns="0" bIns="0" rtlCol="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effectLst/>
                      <a:uLnTx/>
                      <a:uFillTx/>
                      <a:latin typeface="PT Mono" panose="02060509020205020204" pitchFamily="49" charset="77"/>
                    </a:rPr>
                    <a:t>...</a:t>
                  </a:r>
                  <a:endParaRPr kumimoji="0" lang="en-CH" sz="2000" b="1" i="0" u="none" strike="noStrike" kern="0" cap="none" spc="0" normalizeH="0" baseline="0" noProof="0" dirty="0">
                    <a:ln>
                      <a:noFill/>
                    </a:ln>
                    <a:effectLst/>
                    <a:uLnTx/>
                    <a:uFillTx/>
                    <a:latin typeface="PT Mono" panose="02060509020205020204" pitchFamily="49" charset="77"/>
                  </a:endParaRPr>
                </a:p>
              </p:txBody>
            </p:sp>
            <p:cxnSp>
              <p:nvCxnSpPr>
                <p:cNvPr id="886" name="Straight Connector 885">
                  <a:extLst>
                    <a:ext uri="{FF2B5EF4-FFF2-40B4-BE49-F238E27FC236}">
                      <a16:creationId xmlns:a16="http://schemas.microsoft.com/office/drawing/2014/main" id="{E8F1111A-924D-B27C-5F0E-2D2DE6321050}"/>
                    </a:ext>
                  </a:extLst>
                </p:cNvPr>
                <p:cNvCxnSpPr>
                  <a:cxnSpLocks/>
                </p:cNvCxnSpPr>
                <p:nvPr/>
              </p:nvCxnSpPr>
              <p:spPr>
                <a:xfrm>
                  <a:off x="188698" y="1547360"/>
                  <a:ext cx="583718" cy="0"/>
                </a:xfrm>
                <a:prstGeom prst="line">
                  <a:avLst/>
                </a:prstGeom>
                <a:ln w="38100">
                  <a:gradFill flip="none" rotWithShape="1">
                    <a:gsLst>
                      <a:gs pos="100000">
                        <a:srgbClr val="FFAE3C"/>
                      </a:gs>
                      <a:gs pos="100000">
                        <a:srgbClr val="FFAE3C"/>
                      </a:gs>
                      <a:gs pos="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887" name="Straight Connector 886">
                  <a:extLst>
                    <a:ext uri="{FF2B5EF4-FFF2-40B4-BE49-F238E27FC236}">
                      <a16:creationId xmlns:a16="http://schemas.microsoft.com/office/drawing/2014/main" id="{EC5BC076-6B7B-A3C8-1F20-28EC453C9CD3}"/>
                    </a:ext>
                  </a:extLst>
                </p:cNvPr>
                <p:cNvCxnSpPr>
                  <a:cxnSpLocks/>
                </p:cNvCxnSpPr>
                <p:nvPr/>
              </p:nvCxnSpPr>
              <p:spPr>
                <a:xfrm flipV="1">
                  <a:off x="188698" y="2004559"/>
                  <a:ext cx="583718" cy="1"/>
                </a:xfrm>
                <a:prstGeom prst="line">
                  <a:avLst/>
                </a:prstGeom>
                <a:ln w="38100">
                  <a:gradFill flip="none" rotWithShape="1">
                    <a:gsLst>
                      <a:gs pos="100000">
                        <a:srgbClr val="FFAE3C"/>
                      </a:gs>
                      <a:gs pos="100000">
                        <a:srgbClr val="FFAE3C"/>
                      </a:gs>
                      <a:gs pos="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grpSp>
      </p:grpSp>
      <p:sp>
        <p:nvSpPr>
          <p:cNvPr id="891" name="Rounded Rectangle 1">
            <a:extLst>
              <a:ext uri="{FF2B5EF4-FFF2-40B4-BE49-F238E27FC236}">
                <a16:creationId xmlns:a16="http://schemas.microsoft.com/office/drawing/2014/main" id="{E6D2F229-60A1-9BCB-9BB3-3282DF98BF66}"/>
              </a:ext>
            </a:extLst>
          </p:cNvPr>
          <p:cNvSpPr/>
          <p:nvPr/>
        </p:nvSpPr>
        <p:spPr>
          <a:xfrm>
            <a:off x="2792411" y="845768"/>
            <a:ext cx="3725284" cy="1867203"/>
          </a:xfrm>
          <a:prstGeom prst="roundRect">
            <a:avLst/>
          </a:prstGeom>
          <a:noFill/>
          <a:ln w="31750" cap="flat" cmpd="sng" algn="ctr">
            <a:solidFill>
              <a:schemeClr val="tx1"/>
            </a:solidFill>
            <a:prstDash val="solid"/>
          </a:ln>
          <a:effectLst/>
        </p:spPr>
        <p:txBody>
          <a:bodyPr lIns="0" tIns="0" rIns="0" bIns="0" rtlCol="0" anchor="ctr">
            <a:noAutofit/>
          </a:bodyPr>
          <a:lstStyle/>
          <a:p>
            <a:pPr algn="ctr" defTabSz="1600847"/>
            <a:endParaRPr kumimoji="0" lang="en-US" sz="2000" b="1" i="0" u="none" strike="noStrike" kern="0" cap="none" spc="0" normalizeH="0" baseline="0" noProof="0" dirty="0">
              <a:ln>
                <a:noFill/>
              </a:ln>
              <a:solidFill>
                <a:srgbClr val="C00600"/>
              </a:solidFill>
              <a:effectLst/>
              <a:uLnTx/>
              <a:uFillTx/>
              <a:latin typeface="Avenir Next" panose="020B0503020202020204" pitchFamily="34" charset="0"/>
              <a:ea typeface="Tahoma" panose="020B0604030504040204" pitchFamily="34" charset="0"/>
              <a:cs typeface="Tahoma" panose="020B0604030504040204" pitchFamily="34" charset="0"/>
            </a:endParaRPr>
          </a:p>
        </p:txBody>
      </p:sp>
      <p:grpSp>
        <p:nvGrpSpPr>
          <p:cNvPr id="892" name="Group 891">
            <a:extLst>
              <a:ext uri="{FF2B5EF4-FFF2-40B4-BE49-F238E27FC236}">
                <a16:creationId xmlns:a16="http://schemas.microsoft.com/office/drawing/2014/main" id="{2F912CBC-5B23-A9D9-8ABF-87CE67C2BA58}"/>
              </a:ext>
            </a:extLst>
          </p:cNvPr>
          <p:cNvGrpSpPr/>
          <p:nvPr/>
        </p:nvGrpSpPr>
        <p:grpSpPr>
          <a:xfrm>
            <a:off x="2890243" y="1706105"/>
            <a:ext cx="3539607" cy="880466"/>
            <a:chOff x="4847525" y="4371435"/>
            <a:chExt cx="4180187" cy="1278900"/>
          </a:xfrm>
        </p:grpSpPr>
        <p:grpSp>
          <p:nvGrpSpPr>
            <p:cNvPr id="893" name="Group 892">
              <a:extLst>
                <a:ext uri="{FF2B5EF4-FFF2-40B4-BE49-F238E27FC236}">
                  <a16:creationId xmlns:a16="http://schemas.microsoft.com/office/drawing/2014/main" id="{71B7DA76-04A3-5B88-5C7D-7BF2B0A86DE9}"/>
                </a:ext>
              </a:extLst>
            </p:cNvPr>
            <p:cNvGrpSpPr/>
            <p:nvPr/>
          </p:nvGrpSpPr>
          <p:grpSpPr>
            <a:xfrm>
              <a:off x="4847525" y="5193134"/>
              <a:ext cx="4180187" cy="457201"/>
              <a:chOff x="4604469" y="4837133"/>
              <a:chExt cx="4180187" cy="457201"/>
            </a:xfrm>
          </p:grpSpPr>
          <p:sp>
            <p:nvSpPr>
              <p:cNvPr id="901" name="Rounded Rectangle 133">
                <a:extLst>
                  <a:ext uri="{FF2B5EF4-FFF2-40B4-BE49-F238E27FC236}">
                    <a16:creationId xmlns:a16="http://schemas.microsoft.com/office/drawing/2014/main" id="{4A84E64E-E8B3-C05B-847A-B6FF98F38E14}"/>
                  </a:ext>
                </a:extLst>
              </p:cNvPr>
              <p:cNvSpPr/>
              <p:nvPr/>
            </p:nvSpPr>
            <p:spPr>
              <a:xfrm>
                <a:off x="4778944" y="4837134"/>
                <a:ext cx="3828418" cy="457200"/>
              </a:xfrm>
              <a:prstGeom prst="roundRect">
                <a:avLst/>
              </a:prstGeom>
              <a:solidFill>
                <a:srgbClr val="FFE69A"/>
              </a:solidFill>
              <a:ln w="38100" cap="flat" cmpd="sng" algn="ctr">
                <a:solidFill>
                  <a:srgbClr val="FFAE3C"/>
                </a:solidFill>
                <a:prstDash val="solid"/>
              </a:ln>
              <a:effectLst/>
            </p:spPr>
            <p:txBody>
              <a:bodyPr lIns="0" tIns="0" rIns="0" bIns="0" rtlCol="0" anchor="ctr">
                <a:noAutofit/>
              </a:bodyPr>
              <a:lstStyle/>
              <a:p>
                <a:pPr algn="ctr">
                  <a:defRPr/>
                </a:pPr>
                <a:r>
                  <a:rPr lang="en-US" sz="2000" b="1" kern="0" dirty="0">
                    <a:solidFill>
                      <a:srgbClr val="ED7C31"/>
                    </a:solidFill>
                    <a:latin typeface="PT Mono" panose="02060509020205020204" pitchFamily="49" charset="77"/>
                  </a:rPr>
                  <a:t>2.21,</a:t>
                </a:r>
                <a:r>
                  <a:rPr lang="en-US" sz="2000" b="1" kern="0" dirty="0">
                    <a:solidFill>
                      <a:srgbClr val="67A141"/>
                    </a:solidFill>
                    <a:latin typeface="PT Mono" panose="02060509020205020204" pitchFamily="49" charset="77"/>
                  </a:rPr>
                  <a:t>0.08,</a:t>
                </a:r>
                <a:r>
                  <a:rPr lang="en-US" sz="2000" b="1" kern="0" dirty="0">
                    <a:solidFill>
                      <a:srgbClr val="5B9CD5"/>
                    </a:solidFill>
                    <a:latin typeface="PT Mono" panose="02060509020205020204" pitchFamily="49" charset="77"/>
                  </a:rPr>
                  <a:t>1</a:t>
                </a:r>
                <a:r>
                  <a:rPr kumimoji="0" lang="en-US" sz="2000" b="1" i="0" u="none" strike="noStrike" kern="0" cap="none" spc="0" normalizeH="0" baseline="0" noProof="0" dirty="0">
                    <a:ln>
                      <a:noFill/>
                    </a:ln>
                    <a:solidFill>
                      <a:srgbClr val="5B9CD5"/>
                    </a:solidFill>
                    <a:effectLst/>
                    <a:uLnTx/>
                    <a:uFillTx/>
                    <a:latin typeface="PT Mono" panose="02060509020205020204" pitchFamily="49" charset="77"/>
                  </a:rPr>
                  <a:t>.18,</a:t>
                </a:r>
                <a:endParaRPr kumimoji="0" lang="en-CH" sz="2000" b="1" i="0" u="none" strike="noStrike" kern="0" cap="none" spc="0" normalizeH="0" baseline="0" noProof="0" dirty="0">
                  <a:ln>
                    <a:noFill/>
                  </a:ln>
                  <a:solidFill>
                    <a:srgbClr val="5B9BD5"/>
                  </a:solidFill>
                  <a:effectLst/>
                  <a:uLnTx/>
                  <a:uFillTx/>
                  <a:latin typeface="PT Mono" panose="02060509020205020204" pitchFamily="49" charset="77"/>
                </a:endParaRPr>
              </a:p>
            </p:txBody>
          </p:sp>
          <p:grpSp>
            <p:nvGrpSpPr>
              <p:cNvPr id="902" name="Group 901">
                <a:extLst>
                  <a:ext uri="{FF2B5EF4-FFF2-40B4-BE49-F238E27FC236}">
                    <a16:creationId xmlns:a16="http://schemas.microsoft.com/office/drawing/2014/main" id="{BEC609E4-6BC2-5484-0255-5DCCA7EEAFB2}"/>
                  </a:ext>
                </a:extLst>
              </p:cNvPr>
              <p:cNvGrpSpPr/>
              <p:nvPr/>
            </p:nvGrpSpPr>
            <p:grpSpPr>
              <a:xfrm>
                <a:off x="8142862" y="4837133"/>
                <a:ext cx="641794" cy="457201"/>
                <a:chOff x="4145387" y="1547359"/>
                <a:chExt cx="641794" cy="457201"/>
              </a:xfrm>
            </p:grpSpPr>
            <p:sp>
              <p:nvSpPr>
                <p:cNvPr id="907" name="Rounded Rectangle 139">
                  <a:extLst>
                    <a:ext uri="{FF2B5EF4-FFF2-40B4-BE49-F238E27FC236}">
                      <a16:creationId xmlns:a16="http://schemas.microsoft.com/office/drawing/2014/main" id="{DB0D4182-646B-89F9-3417-2A6C28305813}"/>
                    </a:ext>
                  </a:extLst>
                </p:cNvPr>
                <p:cNvSpPr/>
                <p:nvPr/>
              </p:nvSpPr>
              <p:spPr>
                <a:xfrm>
                  <a:off x="4145387" y="1547359"/>
                  <a:ext cx="641794" cy="457200"/>
                </a:xfrm>
                <a:prstGeom prst="roundRect">
                  <a:avLst/>
                </a:prstGeom>
                <a:gradFill>
                  <a:gsLst>
                    <a:gs pos="0">
                      <a:schemeClr val="bg1"/>
                    </a:gs>
                    <a:gs pos="100000">
                      <a:srgbClr val="FFE69A"/>
                    </a:gs>
                    <a:gs pos="100000">
                      <a:srgbClr val="FFE69A"/>
                    </a:gs>
                    <a:gs pos="27000">
                      <a:schemeClr val="bg1"/>
                    </a:gs>
                  </a:gsLst>
                  <a:lin ang="10800000" scaled="1"/>
                </a:gradFill>
                <a:ln w="38100" cap="flat" cmpd="sng" algn="ctr">
                  <a:noFill/>
                  <a:prstDash val="solid"/>
                </a:ln>
                <a:effectLst/>
              </p:spPr>
              <p:txBody>
                <a:bodyPr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effectLst/>
                      <a:uLnTx/>
                      <a:uFillTx/>
                      <a:latin typeface="PT Mono" panose="02060509020205020204" pitchFamily="49" charset="77"/>
                    </a:rPr>
                    <a:t>...</a:t>
                  </a:r>
                  <a:endParaRPr kumimoji="0" lang="en-CH" sz="2000" b="1" i="0" u="none" strike="noStrike" kern="0" cap="none" spc="0" normalizeH="0" baseline="0" noProof="0" dirty="0">
                    <a:ln>
                      <a:noFill/>
                    </a:ln>
                    <a:effectLst/>
                    <a:uLnTx/>
                    <a:uFillTx/>
                    <a:latin typeface="PT Mono" panose="02060509020205020204" pitchFamily="49" charset="77"/>
                  </a:endParaRPr>
                </a:p>
              </p:txBody>
            </p:sp>
            <p:cxnSp>
              <p:nvCxnSpPr>
                <p:cNvPr id="908" name="Straight Connector 907">
                  <a:extLst>
                    <a:ext uri="{FF2B5EF4-FFF2-40B4-BE49-F238E27FC236}">
                      <a16:creationId xmlns:a16="http://schemas.microsoft.com/office/drawing/2014/main" id="{E6989189-FDA5-77D1-325B-26B9DAC8415B}"/>
                    </a:ext>
                  </a:extLst>
                </p:cNvPr>
                <p:cNvCxnSpPr>
                  <a:cxnSpLocks/>
                </p:cNvCxnSpPr>
                <p:nvPr/>
              </p:nvCxnSpPr>
              <p:spPr>
                <a:xfrm>
                  <a:off x="4145387" y="1547360"/>
                  <a:ext cx="583718" cy="0"/>
                </a:xfrm>
                <a:prstGeom prst="line">
                  <a:avLst/>
                </a:prstGeom>
                <a:ln w="38100">
                  <a:gradFill flip="none" rotWithShape="1">
                    <a:gsLst>
                      <a:gs pos="0">
                        <a:srgbClr val="FFAE3C"/>
                      </a:gs>
                      <a:gs pos="0">
                        <a:srgbClr val="FFAE3C"/>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909" name="Straight Connector 908">
                  <a:extLst>
                    <a:ext uri="{FF2B5EF4-FFF2-40B4-BE49-F238E27FC236}">
                      <a16:creationId xmlns:a16="http://schemas.microsoft.com/office/drawing/2014/main" id="{27118F89-42EC-D084-B1FC-6644DF8C3EAE}"/>
                    </a:ext>
                  </a:extLst>
                </p:cNvPr>
                <p:cNvCxnSpPr>
                  <a:cxnSpLocks/>
                </p:cNvCxnSpPr>
                <p:nvPr/>
              </p:nvCxnSpPr>
              <p:spPr>
                <a:xfrm flipV="1">
                  <a:off x="4145387" y="2004559"/>
                  <a:ext cx="583718" cy="1"/>
                </a:xfrm>
                <a:prstGeom prst="line">
                  <a:avLst/>
                </a:prstGeom>
                <a:ln w="38100">
                  <a:gradFill flip="none" rotWithShape="1">
                    <a:gsLst>
                      <a:gs pos="0">
                        <a:srgbClr val="FFAE3C"/>
                      </a:gs>
                      <a:gs pos="0">
                        <a:srgbClr val="FFAE3C"/>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903" name="Group 902">
                <a:extLst>
                  <a:ext uri="{FF2B5EF4-FFF2-40B4-BE49-F238E27FC236}">
                    <a16:creationId xmlns:a16="http://schemas.microsoft.com/office/drawing/2014/main" id="{DB889B23-0498-22B0-AD0E-212BA0096812}"/>
                  </a:ext>
                </a:extLst>
              </p:cNvPr>
              <p:cNvGrpSpPr/>
              <p:nvPr/>
            </p:nvGrpSpPr>
            <p:grpSpPr>
              <a:xfrm>
                <a:off x="4604469" y="4837133"/>
                <a:ext cx="641794" cy="457201"/>
                <a:chOff x="80748" y="1547359"/>
                <a:chExt cx="641794" cy="457201"/>
              </a:xfrm>
            </p:grpSpPr>
            <p:sp>
              <p:nvSpPr>
                <p:cNvPr id="904" name="Rounded Rectangle 136">
                  <a:extLst>
                    <a:ext uri="{FF2B5EF4-FFF2-40B4-BE49-F238E27FC236}">
                      <a16:creationId xmlns:a16="http://schemas.microsoft.com/office/drawing/2014/main" id="{56519BDE-25FA-4831-33C9-41CD63737315}"/>
                    </a:ext>
                  </a:extLst>
                </p:cNvPr>
                <p:cNvSpPr/>
                <p:nvPr/>
              </p:nvSpPr>
              <p:spPr>
                <a:xfrm>
                  <a:off x="80748" y="1547359"/>
                  <a:ext cx="641794" cy="457200"/>
                </a:xfrm>
                <a:prstGeom prst="roundRect">
                  <a:avLst/>
                </a:prstGeom>
                <a:gradFill>
                  <a:gsLst>
                    <a:gs pos="100000">
                      <a:schemeClr val="bg1"/>
                    </a:gs>
                    <a:gs pos="0">
                      <a:srgbClr val="FFE69A"/>
                    </a:gs>
                  </a:gsLst>
                  <a:lin ang="10800000" scaled="1"/>
                </a:gradFill>
                <a:ln w="38100" cap="flat" cmpd="sng" algn="ctr">
                  <a:noFill/>
                  <a:prstDash val="solid"/>
                </a:ln>
                <a:effectLst/>
              </p:spPr>
              <p:txBody>
                <a:bodyPr lIns="0" tIns="0" rIns="0" bIns="0" rtlCol="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effectLst/>
                      <a:uLnTx/>
                      <a:uFillTx/>
                      <a:latin typeface="PT Mono" panose="02060509020205020204" pitchFamily="49" charset="77"/>
                    </a:rPr>
                    <a:t>...</a:t>
                  </a:r>
                  <a:endParaRPr kumimoji="0" lang="en-CH" sz="2000" b="1" i="0" u="none" strike="noStrike" kern="0" cap="none" spc="0" normalizeH="0" baseline="0" noProof="0" dirty="0">
                    <a:ln>
                      <a:noFill/>
                    </a:ln>
                    <a:effectLst/>
                    <a:uLnTx/>
                    <a:uFillTx/>
                    <a:latin typeface="PT Mono" panose="02060509020205020204" pitchFamily="49" charset="77"/>
                  </a:endParaRPr>
                </a:p>
              </p:txBody>
            </p:sp>
            <p:cxnSp>
              <p:nvCxnSpPr>
                <p:cNvPr id="905" name="Straight Connector 904">
                  <a:extLst>
                    <a:ext uri="{FF2B5EF4-FFF2-40B4-BE49-F238E27FC236}">
                      <a16:creationId xmlns:a16="http://schemas.microsoft.com/office/drawing/2014/main" id="{E8591FEE-E9DB-9B07-FF92-F8EA2C8ED142}"/>
                    </a:ext>
                  </a:extLst>
                </p:cNvPr>
                <p:cNvCxnSpPr>
                  <a:cxnSpLocks/>
                </p:cNvCxnSpPr>
                <p:nvPr/>
              </p:nvCxnSpPr>
              <p:spPr>
                <a:xfrm>
                  <a:off x="138824" y="1547360"/>
                  <a:ext cx="583718" cy="0"/>
                </a:xfrm>
                <a:prstGeom prst="line">
                  <a:avLst/>
                </a:prstGeom>
                <a:ln w="38100">
                  <a:gradFill flip="none" rotWithShape="1">
                    <a:gsLst>
                      <a:gs pos="100000">
                        <a:srgbClr val="FFAE3C"/>
                      </a:gs>
                      <a:gs pos="100000">
                        <a:srgbClr val="FFAE3C"/>
                      </a:gs>
                      <a:gs pos="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906" name="Straight Connector 905">
                  <a:extLst>
                    <a:ext uri="{FF2B5EF4-FFF2-40B4-BE49-F238E27FC236}">
                      <a16:creationId xmlns:a16="http://schemas.microsoft.com/office/drawing/2014/main" id="{0D46D851-936B-1DA1-1F72-E13FDE9794CC}"/>
                    </a:ext>
                  </a:extLst>
                </p:cNvPr>
                <p:cNvCxnSpPr>
                  <a:cxnSpLocks/>
                </p:cNvCxnSpPr>
                <p:nvPr/>
              </p:nvCxnSpPr>
              <p:spPr>
                <a:xfrm flipV="1">
                  <a:off x="138824" y="2004559"/>
                  <a:ext cx="583718" cy="1"/>
                </a:xfrm>
                <a:prstGeom prst="line">
                  <a:avLst/>
                </a:prstGeom>
                <a:ln w="38100">
                  <a:gradFill flip="none" rotWithShape="1">
                    <a:gsLst>
                      <a:gs pos="100000">
                        <a:srgbClr val="FFAE3C"/>
                      </a:gs>
                      <a:gs pos="100000">
                        <a:srgbClr val="FFAE3C"/>
                      </a:gs>
                      <a:gs pos="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grpSp>
        <p:grpSp>
          <p:nvGrpSpPr>
            <p:cNvPr id="894" name="Group 893">
              <a:extLst>
                <a:ext uri="{FF2B5EF4-FFF2-40B4-BE49-F238E27FC236}">
                  <a16:creationId xmlns:a16="http://schemas.microsoft.com/office/drawing/2014/main" id="{92D327BA-313F-D60E-EF8C-2FFA91C963F2}"/>
                </a:ext>
              </a:extLst>
            </p:cNvPr>
            <p:cNvGrpSpPr/>
            <p:nvPr/>
          </p:nvGrpSpPr>
          <p:grpSpPr>
            <a:xfrm>
              <a:off x="4966988" y="4371435"/>
              <a:ext cx="3922851" cy="717925"/>
              <a:chOff x="4723932" y="4015434"/>
              <a:chExt cx="3922851" cy="717925"/>
            </a:xfrm>
          </p:grpSpPr>
          <p:sp>
            <p:nvSpPr>
              <p:cNvPr id="899" name="Rectangle 898">
                <a:extLst>
                  <a:ext uri="{FF2B5EF4-FFF2-40B4-BE49-F238E27FC236}">
                    <a16:creationId xmlns:a16="http://schemas.microsoft.com/office/drawing/2014/main" id="{E6F76254-31BA-76B6-71CE-7337B78A0E74}"/>
                  </a:ext>
                </a:extLst>
              </p:cNvPr>
              <p:cNvSpPr/>
              <p:nvPr/>
            </p:nvSpPr>
            <p:spPr>
              <a:xfrm>
                <a:off x="4723932" y="4015434"/>
                <a:ext cx="3922851" cy="357642"/>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venir Next" panose="020B0503020202020204" pitchFamily="34" charset="0"/>
                    <a:ea typeface="Tahoma" panose="020B0604030504040204" pitchFamily="34" charset="0"/>
                    <a:cs typeface="Tahoma" panose="020B0604030504040204" pitchFamily="34" charset="0"/>
                  </a:rPr>
                  <a:t>Reference-to-Signal Conversion</a:t>
                </a:r>
                <a:endParaRPr kumimoji="0" lang="en-US" sz="1600" b="1" u="none" strike="noStrike" kern="1200" cap="none" spc="0" normalizeH="0" baseline="0" noProof="0" dirty="0">
                  <a:ln>
                    <a:noFill/>
                  </a:ln>
                  <a:effectLst/>
                  <a:uLnTx/>
                  <a:uFillTx/>
                  <a:latin typeface="Avenir Next" panose="020B0503020202020204" pitchFamily="34" charset="0"/>
                  <a:ea typeface="Tahoma" panose="020B0604030504040204" pitchFamily="34" charset="0"/>
                  <a:cs typeface="Tahoma" panose="020B0604030504040204" pitchFamily="34" charset="0"/>
                </a:endParaRPr>
              </a:p>
            </p:txBody>
          </p:sp>
          <p:cxnSp>
            <p:nvCxnSpPr>
              <p:cNvPr id="900" name="Straight Connector 899">
                <a:extLst>
                  <a:ext uri="{FF2B5EF4-FFF2-40B4-BE49-F238E27FC236}">
                    <a16:creationId xmlns:a16="http://schemas.microsoft.com/office/drawing/2014/main" id="{DAB59F4A-1A0D-C94B-8093-098D797B5AEF}"/>
                  </a:ext>
                </a:extLst>
              </p:cNvPr>
              <p:cNvCxnSpPr>
                <a:cxnSpLocks/>
              </p:cNvCxnSpPr>
              <p:nvPr/>
            </p:nvCxnSpPr>
            <p:spPr>
              <a:xfrm>
                <a:off x="6645285" y="4445898"/>
                <a:ext cx="0" cy="287461"/>
              </a:xfrm>
              <a:prstGeom prst="line">
                <a:avLst/>
              </a:prstGeom>
              <a:ln w="2857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grpSp>
      <p:cxnSp>
        <p:nvCxnSpPr>
          <p:cNvPr id="912" name="Straight Connector 911">
            <a:extLst>
              <a:ext uri="{FF2B5EF4-FFF2-40B4-BE49-F238E27FC236}">
                <a16:creationId xmlns:a16="http://schemas.microsoft.com/office/drawing/2014/main" id="{23E6F674-2FCE-FE0C-0AB4-9D47BF7F460B}"/>
              </a:ext>
            </a:extLst>
          </p:cNvPr>
          <p:cNvCxnSpPr>
            <a:cxnSpLocks/>
          </p:cNvCxnSpPr>
          <p:nvPr/>
        </p:nvCxnSpPr>
        <p:spPr>
          <a:xfrm>
            <a:off x="4618321" y="1508202"/>
            <a:ext cx="0" cy="197903"/>
          </a:xfrm>
          <a:prstGeom prst="line">
            <a:avLst/>
          </a:prstGeom>
          <a:ln w="2857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27" name="Oval 926">
            <a:extLst>
              <a:ext uri="{FF2B5EF4-FFF2-40B4-BE49-F238E27FC236}">
                <a16:creationId xmlns:a16="http://schemas.microsoft.com/office/drawing/2014/main" id="{1D3BBF62-4B66-15B4-FC44-E01D8C27BE26}"/>
              </a:ext>
            </a:extLst>
          </p:cNvPr>
          <p:cNvSpPr/>
          <p:nvPr/>
        </p:nvSpPr>
        <p:spPr>
          <a:xfrm>
            <a:off x="6049063" y="905840"/>
            <a:ext cx="230661" cy="205646"/>
          </a:xfrm>
          <a:prstGeom prst="ellipse">
            <a:avLst/>
          </a:prstGeom>
          <a:solidFill>
            <a:srgbClr val="000000"/>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FFFFFF"/>
              </a:solidFill>
              <a:effectLst/>
              <a:uFillTx/>
              <a:latin typeface="Arial"/>
            </a:endParaRPr>
          </a:p>
        </p:txBody>
      </p:sp>
      <p:sp>
        <p:nvSpPr>
          <p:cNvPr id="928" name="TextBox 927">
            <a:extLst>
              <a:ext uri="{FF2B5EF4-FFF2-40B4-BE49-F238E27FC236}">
                <a16:creationId xmlns:a16="http://schemas.microsoft.com/office/drawing/2014/main" id="{A60EC5E2-3B2D-D8DF-0AF3-09EA6F2CC3FC}"/>
              </a:ext>
            </a:extLst>
          </p:cNvPr>
          <p:cNvSpPr txBox="1"/>
          <p:nvPr/>
        </p:nvSpPr>
        <p:spPr>
          <a:xfrm>
            <a:off x="6064364" y="879290"/>
            <a:ext cx="115512" cy="244767"/>
          </a:xfrm>
          <a:prstGeom prst="rect">
            <a:avLst/>
          </a:prstGeom>
          <a:noFill/>
          <a:ln w="0">
            <a:noFill/>
          </a:ln>
        </p:spPr>
        <p:txBody>
          <a:bodyPr wrap="square" lIns="90000" tIns="45000" rIns="90000" bIns="45000" anchor="t">
            <a:spAutoFit/>
          </a:bodyPr>
          <a:lstStyle/>
          <a:p>
            <a:r>
              <a:rPr lang="en-US" sz="1000" b="0" u="none" strike="noStrike" dirty="0">
                <a:solidFill>
                  <a:srgbClr val="FFFFFF"/>
                </a:solidFill>
                <a:effectLst/>
                <a:uFillTx/>
                <a:latin typeface="Arial"/>
              </a:rPr>
              <a:t>1</a:t>
            </a:r>
            <a:endParaRPr lang="en-US" sz="1000" b="0" u="none" strike="noStrike" dirty="0">
              <a:solidFill>
                <a:srgbClr val="000000"/>
              </a:solidFill>
              <a:effectLst/>
              <a:uFillTx/>
              <a:latin typeface="Arial"/>
            </a:endParaRPr>
          </a:p>
        </p:txBody>
      </p:sp>
      <p:sp>
        <p:nvSpPr>
          <p:cNvPr id="5" name="Rounded Rectangle 1">
            <a:extLst>
              <a:ext uri="{FF2B5EF4-FFF2-40B4-BE49-F238E27FC236}">
                <a16:creationId xmlns:a16="http://schemas.microsoft.com/office/drawing/2014/main" id="{9AC13655-8B4E-88F8-CF78-DD21124DBA58}"/>
              </a:ext>
            </a:extLst>
          </p:cNvPr>
          <p:cNvSpPr/>
          <p:nvPr/>
        </p:nvSpPr>
        <p:spPr>
          <a:xfrm>
            <a:off x="80183" y="2770064"/>
            <a:ext cx="8983498" cy="1501016"/>
          </a:xfrm>
          <a:prstGeom prst="roundRect">
            <a:avLst/>
          </a:prstGeom>
          <a:noFill/>
          <a:ln w="31750" cap="flat" cmpd="sng" algn="ctr">
            <a:solidFill>
              <a:schemeClr val="tx1"/>
            </a:solidFill>
            <a:prstDash val="solid"/>
          </a:ln>
          <a:effectLst/>
        </p:spPr>
        <p:txBody>
          <a:bodyPr lIns="0" tIns="0" rIns="0" bIns="0" rtlCol="0" anchor="ctr">
            <a:noAutofit/>
          </a:bodyPr>
          <a:lstStyle/>
          <a:p>
            <a:pPr algn="ctr" defTabSz="1600847"/>
            <a:endParaRPr kumimoji="0" lang="en-US" sz="2000" b="1" i="0" u="none" strike="noStrike" kern="0" cap="none" spc="0" normalizeH="0" baseline="0" noProof="0" dirty="0">
              <a:ln>
                <a:noFill/>
              </a:ln>
              <a:solidFill>
                <a:srgbClr val="C00600"/>
              </a:solidFill>
              <a:effectLst/>
              <a:uLnTx/>
              <a:uFillTx/>
              <a:latin typeface="Avenir Next" panose="020B0503020202020204" pitchFamily="34" charset="0"/>
              <a:ea typeface="Tahoma" panose="020B0604030504040204" pitchFamily="34" charset="0"/>
              <a:cs typeface="Tahoma" panose="020B0604030504040204" pitchFamily="34" charset="0"/>
            </a:endParaRPr>
          </a:p>
        </p:txBody>
      </p:sp>
      <p:sp>
        <p:nvSpPr>
          <p:cNvPr id="28" name="Oval 27">
            <a:extLst>
              <a:ext uri="{FF2B5EF4-FFF2-40B4-BE49-F238E27FC236}">
                <a16:creationId xmlns:a16="http://schemas.microsoft.com/office/drawing/2014/main" id="{4056866E-C0F8-1182-F605-D2795D77362E}"/>
              </a:ext>
            </a:extLst>
          </p:cNvPr>
          <p:cNvSpPr/>
          <p:nvPr/>
        </p:nvSpPr>
        <p:spPr>
          <a:xfrm>
            <a:off x="8731665" y="2803418"/>
            <a:ext cx="228600" cy="222979"/>
          </a:xfrm>
          <a:prstGeom prst="ellipse">
            <a:avLst/>
          </a:prstGeom>
          <a:solidFill>
            <a:srgbClr val="000000"/>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FFFFFF"/>
              </a:solidFill>
              <a:effectLst/>
              <a:uFillTx/>
              <a:latin typeface="Arial"/>
            </a:endParaRPr>
          </a:p>
        </p:txBody>
      </p:sp>
      <p:sp>
        <p:nvSpPr>
          <p:cNvPr id="29" name="TextBox 28">
            <a:extLst>
              <a:ext uri="{FF2B5EF4-FFF2-40B4-BE49-F238E27FC236}">
                <a16:creationId xmlns:a16="http://schemas.microsoft.com/office/drawing/2014/main" id="{91637AE8-0221-8290-AEA0-BD1C65A9C030}"/>
              </a:ext>
            </a:extLst>
          </p:cNvPr>
          <p:cNvSpPr txBox="1"/>
          <p:nvPr/>
        </p:nvSpPr>
        <p:spPr>
          <a:xfrm>
            <a:off x="8746965" y="2776868"/>
            <a:ext cx="114480" cy="244767"/>
          </a:xfrm>
          <a:prstGeom prst="rect">
            <a:avLst/>
          </a:prstGeom>
          <a:noFill/>
          <a:ln w="0">
            <a:noFill/>
          </a:ln>
        </p:spPr>
        <p:txBody>
          <a:bodyPr lIns="90000" tIns="45000" rIns="90000" bIns="45000" anchor="t">
            <a:spAutoFit/>
          </a:bodyPr>
          <a:lstStyle/>
          <a:p>
            <a:r>
              <a:rPr lang="en-US" sz="1000" b="0" u="none" strike="noStrike" dirty="0">
                <a:solidFill>
                  <a:srgbClr val="FFFFFF"/>
                </a:solidFill>
                <a:effectLst/>
                <a:uFillTx/>
                <a:latin typeface="Arial"/>
              </a:rPr>
              <a:t>2</a:t>
            </a:r>
            <a:endParaRPr lang="en-US" sz="1000" b="0" u="none" strike="noStrike" dirty="0">
              <a:solidFill>
                <a:srgbClr val="000000"/>
              </a:solidFill>
              <a:effectLst/>
              <a:uFillTx/>
              <a:latin typeface="Arial"/>
            </a:endParaRPr>
          </a:p>
        </p:txBody>
      </p:sp>
      <p:sp>
        <p:nvSpPr>
          <p:cNvPr id="898" name="Rectangle 897">
            <a:extLst>
              <a:ext uri="{FF2B5EF4-FFF2-40B4-BE49-F238E27FC236}">
                <a16:creationId xmlns:a16="http://schemas.microsoft.com/office/drawing/2014/main" id="{F3188F12-22AA-D104-80F0-0EA20E5C5E54}"/>
              </a:ext>
            </a:extLst>
          </p:cNvPr>
          <p:cNvSpPr/>
          <p:nvPr/>
        </p:nvSpPr>
        <p:spPr>
          <a:xfrm>
            <a:off x="3824964" y="5011989"/>
            <a:ext cx="1874520" cy="1562400"/>
          </a:xfrm>
          <a:prstGeom prst="rect">
            <a:avLst/>
          </a:prstGeom>
          <a:solidFill>
            <a:srgbClr val="DEE6EF"/>
          </a:solidFill>
          <a:ln w="18360">
            <a:solidFill>
              <a:srgbClr val="2A6099"/>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800" b="0" u="none" strike="noStrike">
              <a:solidFill>
                <a:srgbClr val="000000"/>
              </a:solidFill>
              <a:effectLst/>
              <a:uFillTx/>
              <a:latin typeface="Arial"/>
            </a:endParaRPr>
          </a:p>
        </p:txBody>
      </p:sp>
      <p:sp>
        <p:nvSpPr>
          <p:cNvPr id="911" name="Rectangle 910">
            <a:extLst>
              <a:ext uri="{FF2B5EF4-FFF2-40B4-BE49-F238E27FC236}">
                <a16:creationId xmlns:a16="http://schemas.microsoft.com/office/drawing/2014/main" id="{3DBA87A1-0EF5-488C-4EF8-3B36007135A7}"/>
              </a:ext>
            </a:extLst>
          </p:cNvPr>
          <p:cNvSpPr/>
          <p:nvPr/>
        </p:nvSpPr>
        <p:spPr>
          <a:xfrm>
            <a:off x="3880044" y="5183709"/>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Hash-based</a:t>
            </a:r>
          </a:p>
        </p:txBody>
      </p:sp>
      <p:sp>
        <p:nvSpPr>
          <p:cNvPr id="913" name="Rectangle 912">
            <a:extLst>
              <a:ext uri="{FF2B5EF4-FFF2-40B4-BE49-F238E27FC236}">
                <a16:creationId xmlns:a16="http://schemas.microsoft.com/office/drawing/2014/main" id="{EFACEC5F-ED85-7C18-DA44-68AF4E2DF717}"/>
              </a:ext>
            </a:extLst>
          </p:cNvPr>
          <p:cNvSpPr/>
          <p:nvPr/>
        </p:nvSpPr>
        <p:spPr>
          <a:xfrm>
            <a:off x="4785444" y="5183709"/>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FM-index</a:t>
            </a:r>
          </a:p>
        </p:txBody>
      </p:sp>
      <p:sp>
        <p:nvSpPr>
          <p:cNvPr id="914" name="Rectangle 913">
            <a:extLst>
              <a:ext uri="{FF2B5EF4-FFF2-40B4-BE49-F238E27FC236}">
                <a16:creationId xmlns:a16="http://schemas.microsoft.com/office/drawing/2014/main" id="{2291C061-C6D8-3C39-F1A8-7FA6B550A3C6}"/>
              </a:ext>
            </a:extLst>
          </p:cNvPr>
          <p:cNvSpPr/>
          <p:nvPr/>
        </p:nvSpPr>
        <p:spPr>
          <a:xfrm>
            <a:off x="3880044" y="5651709"/>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Vector</a:t>
            </a:r>
            <a:br>
              <a:rPr sz="1000"/>
            </a:br>
            <a:r>
              <a:rPr lang="en-US" sz="1000" b="0" u="none" strike="noStrike">
                <a:solidFill>
                  <a:srgbClr val="000000"/>
                </a:solidFill>
                <a:effectLst/>
                <a:uFillTx/>
                <a:latin typeface="Arial"/>
              </a:rPr>
              <a:t>distance</a:t>
            </a:r>
          </a:p>
        </p:txBody>
      </p:sp>
      <p:sp>
        <p:nvSpPr>
          <p:cNvPr id="915" name="Rectangle 914">
            <a:extLst>
              <a:ext uri="{FF2B5EF4-FFF2-40B4-BE49-F238E27FC236}">
                <a16:creationId xmlns:a16="http://schemas.microsoft.com/office/drawing/2014/main" id="{A72F34C4-5BA7-29CD-5F32-61E2A2813C8D}"/>
              </a:ext>
            </a:extLst>
          </p:cNvPr>
          <p:cNvSpPr/>
          <p:nvPr/>
        </p:nvSpPr>
        <p:spPr>
          <a:xfrm>
            <a:off x="4785444" y="5651709"/>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R-index</a:t>
            </a:r>
          </a:p>
        </p:txBody>
      </p:sp>
      <p:sp>
        <p:nvSpPr>
          <p:cNvPr id="916" name="Rectangle 915">
            <a:extLst>
              <a:ext uri="{FF2B5EF4-FFF2-40B4-BE49-F238E27FC236}">
                <a16:creationId xmlns:a16="http://schemas.microsoft.com/office/drawing/2014/main" id="{00C6358C-D4B4-3D41-059C-A15E7FFD9E0D}"/>
              </a:ext>
            </a:extLst>
          </p:cNvPr>
          <p:cNvSpPr/>
          <p:nvPr/>
        </p:nvSpPr>
        <p:spPr>
          <a:xfrm>
            <a:off x="3880044" y="6127269"/>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DTW</a:t>
            </a:r>
          </a:p>
        </p:txBody>
      </p:sp>
      <p:sp>
        <p:nvSpPr>
          <p:cNvPr id="917" name="Rectangle 916">
            <a:extLst>
              <a:ext uri="{FF2B5EF4-FFF2-40B4-BE49-F238E27FC236}">
                <a16:creationId xmlns:a16="http://schemas.microsoft.com/office/drawing/2014/main" id="{BC9BDAD8-C3F3-CB9B-2E8C-98C94771D134}"/>
              </a:ext>
            </a:extLst>
          </p:cNvPr>
          <p:cNvSpPr/>
          <p:nvPr/>
        </p:nvSpPr>
        <p:spPr>
          <a:xfrm>
            <a:off x="4786164" y="6131589"/>
            <a:ext cx="841320" cy="329040"/>
          </a:xfrm>
          <a:prstGeom prst="rect">
            <a:avLst/>
          </a:prstGeom>
          <a:solidFill>
            <a:srgbClr val="FFE994"/>
          </a:solidFill>
          <a:ln w="18360" cap="rnd">
            <a:solidFill>
              <a:srgbClr val="808080"/>
            </a:solidFill>
            <a:prstDash val="dash"/>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Add-on</a:t>
            </a:r>
          </a:p>
        </p:txBody>
      </p:sp>
      <p:sp>
        <p:nvSpPr>
          <p:cNvPr id="934" name="TextBox 933">
            <a:extLst>
              <a:ext uri="{FF2B5EF4-FFF2-40B4-BE49-F238E27FC236}">
                <a16:creationId xmlns:a16="http://schemas.microsoft.com/office/drawing/2014/main" id="{CD2385F1-1700-02FA-B52E-554AF542A442}"/>
              </a:ext>
            </a:extLst>
          </p:cNvPr>
          <p:cNvSpPr txBox="1"/>
          <p:nvPr/>
        </p:nvSpPr>
        <p:spPr>
          <a:xfrm>
            <a:off x="4089944" y="4275906"/>
            <a:ext cx="1339920" cy="644877"/>
          </a:xfrm>
          <a:prstGeom prst="rect">
            <a:avLst/>
          </a:prstGeom>
          <a:noFill/>
          <a:ln w="0">
            <a:noFill/>
          </a:ln>
        </p:spPr>
        <p:txBody>
          <a:bodyPr lIns="90000" tIns="45000" rIns="90000" bIns="45000" anchor="t">
            <a:spAutoFit/>
          </a:bodyPr>
          <a:lstStyle/>
          <a:p>
            <a:pPr algn="ctr"/>
            <a:r>
              <a:rPr lang="en-US" sz="1200" b="1" u="none" strike="noStrike" dirty="0">
                <a:solidFill>
                  <a:srgbClr val="008FF2"/>
                </a:solidFill>
                <a:effectLst/>
                <a:uFillTx/>
                <a:latin typeface="Arial"/>
              </a:rPr>
              <a:t>Matching encoded representations</a:t>
            </a:r>
            <a:endParaRPr lang="en-US" sz="1200" b="0" u="none" strike="noStrike" dirty="0">
              <a:solidFill>
                <a:srgbClr val="008FF2"/>
              </a:solidFill>
              <a:effectLst/>
              <a:uFillTx/>
              <a:latin typeface="Arial"/>
            </a:endParaRPr>
          </a:p>
        </p:txBody>
      </p:sp>
      <p:sp>
        <p:nvSpPr>
          <p:cNvPr id="935" name="Oval 934">
            <a:extLst>
              <a:ext uri="{FF2B5EF4-FFF2-40B4-BE49-F238E27FC236}">
                <a16:creationId xmlns:a16="http://schemas.microsoft.com/office/drawing/2014/main" id="{A46A6F35-5F55-18C5-026D-2B851D6FC6F4}"/>
              </a:ext>
            </a:extLst>
          </p:cNvPr>
          <p:cNvSpPr/>
          <p:nvPr/>
        </p:nvSpPr>
        <p:spPr>
          <a:xfrm>
            <a:off x="4017404" y="4458360"/>
            <a:ext cx="228600" cy="222979"/>
          </a:xfrm>
          <a:prstGeom prst="ellipse">
            <a:avLst/>
          </a:prstGeom>
          <a:solidFill>
            <a:srgbClr val="000000"/>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FFFFFF"/>
              </a:solidFill>
              <a:effectLst/>
              <a:uFillTx/>
              <a:latin typeface="Arial"/>
            </a:endParaRPr>
          </a:p>
        </p:txBody>
      </p:sp>
      <p:sp>
        <p:nvSpPr>
          <p:cNvPr id="936" name="TextBox 935">
            <a:extLst>
              <a:ext uri="{FF2B5EF4-FFF2-40B4-BE49-F238E27FC236}">
                <a16:creationId xmlns:a16="http://schemas.microsoft.com/office/drawing/2014/main" id="{BFCAF61A-1013-1BD5-6CB4-639800398BE4}"/>
              </a:ext>
            </a:extLst>
          </p:cNvPr>
          <p:cNvSpPr txBox="1"/>
          <p:nvPr/>
        </p:nvSpPr>
        <p:spPr>
          <a:xfrm>
            <a:off x="4032704" y="4431810"/>
            <a:ext cx="114480" cy="244767"/>
          </a:xfrm>
          <a:prstGeom prst="rect">
            <a:avLst/>
          </a:prstGeom>
          <a:noFill/>
          <a:ln w="0">
            <a:noFill/>
          </a:ln>
        </p:spPr>
        <p:txBody>
          <a:bodyPr lIns="90000" tIns="45000" rIns="90000" bIns="45000" anchor="t">
            <a:spAutoFit/>
          </a:bodyPr>
          <a:lstStyle/>
          <a:p>
            <a:r>
              <a:rPr lang="en-US" sz="1000" dirty="0">
                <a:solidFill>
                  <a:srgbClr val="008FF2"/>
                </a:solidFill>
                <a:latin typeface="Arial"/>
              </a:rPr>
              <a:t>3</a:t>
            </a:r>
            <a:endParaRPr lang="en-US" sz="1000" b="0" u="none" strike="noStrike" dirty="0">
              <a:solidFill>
                <a:srgbClr val="008FF2"/>
              </a:solidFill>
              <a:effectLst/>
              <a:uFillTx/>
              <a:latin typeface="Arial"/>
            </a:endParaRPr>
          </a:p>
        </p:txBody>
      </p:sp>
    </p:spTree>
    <p:extLst>
      <p:ext uri="{BB962C8B-B14F-4D97-AF65-F5344CB8AC3E}">
        <p14:creationId xmlns:p14="http://schemas.microsoft.com/office/powerpoint/2010/main" val="23473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9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9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9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1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1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1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1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1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1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3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3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142" grpId="0" animBg="1"/>
      <p:bldP spid="143" grpId="0"/>
      <p:bldP spid="891" grpId="0" animBg="1"/>
      <p:bldP spid="927" grpId="0" animBg="1"/>
      <p:bldP spid="928" grpId="0"/>
      <p:bldP spid="5" grpId="0" animBg="1"/>
      <p:bldP spid="28" grpId="0" animBg="1"/>
      <p:bldP spid="29" grpId="0"/>
      <p:bldP spid="898" grpId="0" animBg="1"/>
      <p:bldP spid="911" grpId="0" animBg="1"/>
      <p:bldP spid="913" grpId="0" animBg="1"/>
      <p:bldP spid="914" grpId="0" animBg="1"/>
      <p:bldP spid="915" grpId="0" animBg="1"/>
      <p:bldP spid="916" grpId="0" animBg="1"/>
      <p:bldP spid="917" grpId="0" animBg="1"/>
      <p:bldP spid="934" grpId="0"/>
      <p:bldP spid="935" grpId="0" animBg="1"/>
      <p:bldP spid="93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F3CCD-5EE9-AC30-52BE-99D005077C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F6E614-FEF8-BD2C-3BA9-460DFFBD78D1}"/>
              </a:ext>
            </a:extLst>
          </p:cNvPr>
          <p:cNvSpPr>
            <a:spLocks noGrp="1"/>
          </p:cNvSpPr>
          <p:nvPr>
            <p:ph type="title"/>
          </p:nvPr>
        </p:nvSpPr>
        <p:spPr/>
        <p:txBody>
          <a:bodyPr/>
          <a:lstStyle/>
          <a:p>
            <a:r>
              <a:rPr lang="en-US" dirty="0"/>
              <a:t>Existing Benchmarking Frameworks</a:t>
            </a:r>
          </a:p>
        </p:txBody>
      </p:sp>
      <p:sp>
        <p:nvSpPr>
          <p:cNvPr id="18" name="Content Placeholder 2">
            <a:extLst>
              <a:ext uri="{FF2B5EF4-FFF2-40B4-BE49-F238E27FC236}">
                <a16:creationId xmlns:a16="http://schemas.microsoft.com/office/drawing/2014/main" id="{8A99C461-DA6A-1A60-8E7C-BB98969A668B}"/>
              </a:ext>
            </a:extLst>
          </p:cNvPr>
          <p:cNvSpPr txBox="1">
            <a:spLocks/>
          </p:cNvSpPr>
          <p:nvPr/>
        </p:nvSpPr>
        <p:spPr>
          <a:xfrm>
            <a:off x="300942" y="1086371"/>
            <a:ext cx="8333772" cy="864299"/>
          </a:xfrm>
          <a:prstGeom prst="rect">
            <a:avLst/>
          </a:prstGeom>
        </p:spPr>
        <p:txBody>
          <a:bodyPr/>
          <a:lstStyle>
            <a:lvl1pPr marL="187200" indent="-187200" algn="l" defTabSz="914400" rtl="0" eaLnBrk="1" latinLnBrk="0" hangingPunct="1">
              <a:lnSpc>
                <a:spcPct val="90000"/>
              </a:lnSpc>
              <a:spcBef>
                <a:spcPts val="1000"/>
              </a:spcBef>
              <a:buClr>
                <a:schemeClr val="tx1"/>
              </a:buClr>
              <a:buFont typeface="Arial" panose="020B0604020202020204" pitchFamily="34" charset="0"/>
              <a:buChar char="•"/>
              <a:tabLst/>
              <a:defRPr sz="2800" kern="1200">
                <a:solidFill>
                  <a:schemeClr val="tx1"/>
                </a:solidFill>
                <a:latin typeface="Corbel" panose="020B0503020204020204" pitchFamily="34" charset="0"/>
                <a:ea typeface="+mn-ea"/>
                <a:cs typeface="+mn-cs"/>
              </a:defRPr>
            </a:lvl1pPr>
            <a:lvl2pPr marL="311150" indent="-187200" algn="l" defTabSz="914400" rtl="0" eaLnBrk="1" latinLnBrk="0" hangingPunct="1">
              <a:lnSpc>
                <a:spcPct val="90000"/>
              </a:lnSpc>
              <a:spcBef>
                <a:spcPts val="500"/>
              </a:spcBef>
              <a:buFont typeface="Cambria" panose="02040503050406030204" pitchFamily="18" charset="0"/>
              <a:buChar char="-"/>
              <a:tabLst/>
              <a:defRPr sz="2400" kern="1200">
                <a:solidFill>
                  <a:schemeClr val="tx1"/>
                </a:solidFill>
                <a:latin typeface="Corbel" panose="020B0503020204020204" pitchFamily="34" charset="0"/>
                <a:ea typeface="+mn-ea"/>
                <a:cs typeface="+mn-cs"/>
              </a:defRPr>
            </a:lvl2pPr>
            <a:lvl3pPr marL="533400" indent="-187200" algn="l" defTabSz="914400" rtl="0" eaLnBrk="1" latinLnBrk="0" hangingPunct="1">
              <a:lnSpc>
                <a:spcPct val="90000"/>
              </a:lnSpc>
              <a:spcBef>
                <a:spcPts val="500"/>
              </a:spcBef>
              <a:buClr>
                <a:schemeClr val="tx1"/>
              </a:buClr>
              <a:buFont typeface="Arial" panose="020B0604020202020204" pitchFamily="34" charset="0"/>
              <a:buChar char="•"/>
              <a:tabLst/>
              <a:defRPr sz="2400" kern="1200">
                <a:solidFill>
                  <a:schemeClr val="tx1"/>
                </a:solidFill>
                <a:latin typeface="Corbel" panose="020B0503020204020204" pitchFamily="34" charset="0"/>
                <a:ea typeface="+mn-ea"/>
                <a:cs typeface="+mn-cs"/>
              </a:defRPr>
            </a:lvl3pPr>
            <a:lvl4pPr marL="16002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4pPr>
            <a:lvl5pPr marL="20574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b="1" dirty="0">
              <a:solidFill>
                <a:srgbClr val="568338"/>
              </a:solidFill>
            </a:endParaRPr>
          </a:p>
        </p:txBody>
      </p:sp>
      <p:sp>
        <p:nvSpPr>
          <p:cNvPr id="11" name="Rectangle 10">
            <a:extLst>
              <a:ext uri="{FF2B5EF4-FFF2-40B4-BE49-F238E27FC236}">
                <a16:creationId xmlns:a16="http://schemas.microsoft.com/office/drawing/2014/main" id="{C1EE796F-8B59-DFA1-5AA8-C6CA896FAAF1}"/>
              </a:ext>
            </a:extLst>
          </p:cNvPr>
          <p:cNvSpPr/>
          <p:nvPr/>
        </p:nvSpPr>
        <p:spPr>
          <a:xfrm>
            <a:off x="0" y="5058136"/>
            <a:ext cx="9159289" cy="111244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82800" rtlCol="0" anchor="ctr"/>
          <a:lstStyle/>
          <a:p>
            <a:pPr algn="ctr">
              <a:spcAft>
                <a:spcPts val="1000"/>
              </a:spcAft>
            </a:pPr>
            <a:r>
              <a:rPr lang="en-GB" sz="2800" b="1" dirty="0">
                <a:solidFill>
                  <a:srgbClr val="06436E"/>
                </a:solidFill>
                <a:latin typeface="Corbel" panose="020B0503020204020204" pitchFamily="34" charset="0"/>
              </a:rPr>
              <a:t>Few existing works do not benchmark RSA techniques </a:t>
            </a:r>
            <a:r>
              <a:rPr lang="en-GB" sz="2800" b="1" dirty="0">
                <a:solidFill>
                  <a:srgbClr val="FF0000"/>
                </a:solidFill>
                <a:latin typeface="Corbel" panose="020B0503020204020204" pitchFamily="34" charset="0"/>
              </a:rPr>
              <a:t>at all </a:t>
            </a:r>
            <a:r>
              <a:rPr lang="tr-TR" sz="2800" dirty="0">
                <a:solidFill>
                  <a:srgbClr val="06436E"/>
                </a:solidFill>
              </a:rPr>
              <a:t>–</a:t>
            </a:r>
            <a:r>
              <a:rPr lang="en-US" sz="2800" dirty="0">
                <a:solidFill>
                  <a:schemeClr val="accent5">
                    <a:lumMod val="75000"/>
                  </a:schemeClr>
                </a:solidFill>
              </a:rPr>
              <a:t> </a:t>
            </a:r>
            <a:r>
              <a:rPr lang="en-GB" sz="2800" b="1" dirty="0">
                <a:solidFill>
                  <a:srgbClr val="06436E"/>
                </a:solidFill>
                <a:latin typeface="Corbel" panose="020B0503020204020204" pitchFamily="34" charset="0"/>
              </a:rPr>
              <a:t>let alone in an extensive and extensible manner</a:t>
            </a:r>
            <a:endParaRPr lang="en-CH" sz="2800" b="1" dirty="0">
              <a:solidFill>
                <a:srgbClr val="06436E"/>
              </a:solidFill>
              <a:latin typeface="Corbel" panose="020B0503020204020204" pitchFamily="34" charset="0"/>
            </a:endParaRPr>
          </a:p>
        </p:txBody>
      </p:sp>
      <p:sp>
        <p:nvSpPr>
          <p:cNvPr id="7" name="Oval 6">
            <a:extLst>
              <a:ext uri="{FF2B5EF4-FFF2-40B4-BE49-F238E27FC236}">
                <a16:creationId xmlns:a16="http://schemas.microsoft.com/office/drawing/2014/main" id="{476C6957-6FB4-6560-F0FC-B0968D2AC8E9}"/>
              </a:ext>
            </a:extLst>
          </p:cNvPr>
          <p:cNvSpPr/>
          <p:nvPr/>
        </p:nvSpPr>
        <p:spPr>
          <a:xfrm>
            <a:off x="2417088" y="1648805"/>
            <a:ext cx="228600" cy="222979"/>
          </a:xfrm>
          <a:prstGeom prst="ellipse">
            <a:avLst/>
          </a:prstGeom>
          <a:solidFill>
            <a:srgbClr val="000000"/>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FFFFFF"/>
              </a:solidFill>
              <a:effectLst/>
              <a:uFillTx/>
              <a:latin typeface="Arial"/>
            </a:endParaRPr>
          </a:p>
        </p:txBody>
      </p:sp>
      <p:sp>
        <p:nvSpPr>
          <p:cNvPr id="8" name="TextBox 7">
            <a:extLst>
              <a:ext uri="{FF2B5EF4-FFF2-40B4-BE49-F238E27FC236}">
                <a16:creationId xmlns:a16="http://schemas.microsoft.com/office/drawing/2014/main" id="{CE4A5D4D-754C-EBF2-162A-EF713E119590}"/>
              </a:ext>
            </a:extLst>
          </p:cNvPr>
          <p:cNvSpPr txBox="1"/>
          <p:nvPr/>
        </p:nvSpPr>
        <p:spPr>
          <a:xfrm>
            <a:off x="2432388" y="1622255"/>
            <a:ext cx="114480" cy="232200"/>
          </a:xfrm>
          <a:prstGeom prst="rect">
            <a:avLst/>
          </a:prstGeom>
          <a:noFill/>
          <a:ln w="0">
            <a:noFill/>
          </a:ln>
        </p:spPr>
        <p:txBody>
          <a:bodyPr lIns="90000" tIns="45000" rIns="90000" bIns="45000" anchor="t">
            <a:spAutoFit/>
          </a:bodyPr>
          <a:lstStyle/>
          <a:p>
            <a:r>
              <a:rPr lang="en-US" sz="1000" b="0" u="none" strike="noStrike" dirty="0">
                <a:solidFill>
                  <a:srgbClr val="FFFFFF"/>
                </a:solidFill>
                <a:effectLst/>
                <a:uFillTx/>
                <a:latin typeface="Arial"/>
              </a:rPr>
              <a:t>1</a:t>
            </a:r>
            <a:endParaRPr lang="en-US" sz="1000" b="0" u="none" strike="noStrike" dirty="0">
              <a:solidFill>
                <a:srgbClr val="000000"/>
              </a:solidFill>
              <a:effectLst/>
              <a:uFillTx/>
              <a:latin typeface="Arial"/>
            </a:endParaRPr>
          </a:p>
        </p:txBody>
      </p:sp>
      <p:sp>
        <p:nvSpPr>
          <p:cNvPr id="9" name="TextBox 8">
            <a:extLst>
              <a:ext uri="{FF2B5EF4-FFF2-40B4-BE49-F238E27FC236}">
                <a16:creationId xmlns:a16="http://schemas.microsoft.com/office/drawing/2014/main" id="{73B4CB4A-DB2B-8826-A141-1182CD636BAE}"/>
              </a:ext>
            </a:extLst>
          </p:cNvPr>
          <p:cNvSpPr txBox="1"/>
          <p:nvPr/>
        </p:nvSpPr>
        <p:spPr>
          <a:xfrm>
            <a:off x="2613047" y="1463044"/>
            <a:ext cx="945720" cy="602280"/>
          </a:xfrm>
          <a:prstGeom prst="rect">
            <a:avLst/>
          </a:prstGeom>
          <a:noFill/>
          <a:ln w="0">
            <a:noFill/>
          </a:ln>
        </p:spPr>
        <p:txBody>
          <a:bodyPr lIns="90000" tIns="45000" rIns="90000" bIns="45000" anchor="t">
            <a:spAutoFit/>
          </a:bodyPr>
          <a:lstStyle/>
          <a:p>
            <a:pPr algn="r"/>
            <a:r>
              <a:rPr lang="en-US" sz="1200" b="1" u="none" strike="noStrike" dirty="0">
                <a:solidFill>
                  <a:srgbClr val="000000"/>
                </a:solidFill>
                <a:effectLst/>
                <a:uFillTx/>
                <a:latin typeface="Arial"/>
              </a:rPr>
              <a:t>Encoding reference genome</a:t>
            </a:r>
            <a:endParaRPr lang="en-US" sz="1200" b="0" u="none" strike="noStrike" dirty="0">
              <a:solidFill>
                <a:srgbClr val="000000"/>
              </a:solidFill>
              <a:effectLst/>
              <a:uFillTx/>
              <a:latin typeface="Arial"/>
            </a:endParaRPr>
          </a:p>
        </p:txBody>
      </p:sp>
      <p:sp>
        <p:nvSpPr>
          <p:cNvPr id="10" name="Freeform: Shape 9">
            <a:extLst>
              <a:ext uri="{FF2B5EF4-FFF2-40B4-BE49-F238E27FC236}">
                <a16:creationId xmlns:a16="http://schemas.microsoft.com/office/drawing/2014/main" id="{B175A5F8-A215-9FBB-265A-A163F1936EAC}"/>
              </a:ext>
            </a:extLst>
          </p:cNvPr>
          <p:cNvSpPr/>
          <p:nvPr/>
        </p:nvSpPr>
        <p:spPr>
          <a:xfrm rot="16200000">
            <a:off x="2136153" y="2492830"/>
            <a:ext cx="1704615" cy="951120"/>
          </a:xfrm>
          <a:custGeom>
            <a:avLst/>
            <a:gdLst>
              <a:gd name="textAreaLeft" fmla="*/ 237240 w 2286000"/>
              <a:gd name="textAreaRight" fmla="*/ 2048760 w 2286000"/>
              <a:gd name="textAreaTop" fmla="*/ 98640 h 951120"/>
              <a:gd name="textAreaBottom" fmla="*/ 852480 h 951120"/>
              <a:gd name="GluePoint1X" fmla="*/ 6 w 21600"/>
              <a:gd name="GluePoint1Y" fmla="*/ 10800 h 21600"/>
              <a:gd name="GluePoint2X" fmla="*/ 10800 w 21600"/>
              <a:gd name="GluePoint2Y" fmla="*/ 21600 h 21600"/>
              <a:gd name="GluePoint3X" fmla="*/ 5 w 21600"/>
              <a:gd name="GluePoint3Y" fmla="*/ 10800 h 21600"/>
              <a:gd name="GluePoint4X" fmla="*/ 10800 w 21600"/>
              <a:gd name="GluePoint4Y" fmla="*/ 0 h 21600"/>
            </a:gdLst>
            <a:ahLst/>
            <a:cxnLst>
              <a:cxn ang="0">
                <a:pos x="GluePoint1X" y="GluePoint1Y"/>
              </a:cxn>
              <a:cxn ang="0">
                <a:pos x="GluePoint2X" y="GluePoint2Y"/>
              </a:cxn>
              <a:cxn ang="0">
                <a:pos x="GluePoint3X" y="GluePoint3Y"/>
              </a:cxn>
              <a:cxn ang="0">
                <a:pos x="GluePoint4X" y="GluePoint4Y"/>
              </a:cxn>
            </a:cxnLst>
            <a:rect l="textAreaLeft" t="textAreaTop" r="textAreaRight" b="textAreaBottom"/>
            <a:pathLst>
              <a:path w="21600" h="21600">
                <a:moveTo>
                  <a:pt x="0" y="0"/>
                </a:moveTo>
                <a:lnTo>
                  <a:pt x="21600" y="0"/>
                </a:lnTo>
                <a:lnTo>
                  <a:pt x="20712" y="21600"/>
                </a:lnTo>
                <a:lnTo>
                  <a:pt x="888" y="21600"/>
                </a:lnTo>
                <a:close/>
              </a:path>
            </a:pathLst>
          </a:custGeom>
          <a:solidFill>
            <a:srgbClr val="DEE7E5"/>
          </a:solidFill>
          <a:ln w="18360">
            <a:solidFill>
              <a:srgbClr val="158466"/>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800" b="0" u="none" strike="noStrike">
              <a:solidFill>
                <a:srgbClr val="000000"/>
              </a:solidFill>
              <a:effectLst/>
              <a:uFillTx/>
              <a:latin typeface="Arial"/>
            </a:endParaRPr>
          </a:p>
        </p:txBody>
      </p:sp>
      <p:sp>
        <p:nvSpPr>
          <p:cNvPr id="12" name="Rectangle 11">
            <a:extLst>
              <a:ext uri="{FF2B5EF4-FFF2-40B4-BE49-F238E27FC236}">
                <a16:creationId xmlns:a16="http://schemas.microsoft.com/office/drawing/2014/main" id="{2C0D6EFA-7DF0-2077-04BD-8C20AD1AA414}"/>
              </a:ext>
            </a:extLst>
          </p:cNvPr>
          <p:cNvSpPr/>
          <p:nvPr/>
        </p:nvSpPr>
        <p:spPr>
          <a:xfrm>
            <a:off x="2565821" y="2385722"/>
            <a:ext cx="841320" cy="320947"/>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ONT</a:t>
            </a:r>
            <a:br>
              <a:rPr sz="1000"/>
            </a:br>
            <a:r>
              <a:rPr lang="en-US" sz="1000" b="0" u="none" strike="noStrike">
                <a:solidFill>
                  <a:srgbClr val="000000"/>
                </a:solidFill>
                <a:effectLst/>
                <a:uFillTx/>
                <a:latin typeface="Arial"/>
              </a:rPr>
              <a:t>pore model</a:t>
            </a:r>
          </a:p>
        </p:txBody>
      </p:sp>
      <p:sp>
        <p:nvSpPr>
          <p:cNvPr id="13" name="Rectangle 12">
            <a:extLst>
              <a:ext uri="{FF2B5EF4-FFF2-40B4-BE49-F238E27FC236}">
                <a16:creationId xmlns:a16="http://schemas.microsoft.com/office/drawing/2014/main" id="{505A5608-0543-DF22-3F99-44470CC5E3A0}"/>
              </a:ext>
            </a:extLst>
          </p:cNvPr>
          <p:cNvSpPr/>
          <p:nvPr/>
        </p:nvSpPr>
        <p:spPr>
          <a:xfrm>
            <a:off x="2565821" y="2866682"/>
            <a:ext cx="841320" cy="320947"/>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Uncalled4</a:t>
            </a:r>
            <a:br>
              <a:rPr sz="1000"/>
            </a:br>
            <a:r>
              <a:rPr lang="en-US" sz="1000" b="0" u="none" strike="noStrike">
                <a:solidFill>
                  <a:srgbClr val="000000"/>
                </a:solidFill>
                <a:effectLst/>
                <a:uFillTx/>
                <a:latin typeface="Arial"/>
              </a:rPr>
              <a:t>pore model</a:t>
            </a:r>
          </a:p>
        </p:txBody>
      </p:sp>
      <p:sp>
        <p:nvSpPr>
          <p:cNvPr id="14" name="Rectangle 13">
            <a:extLst>
              <a:ext uri="{FF2B5EF4-FFF2-40B4-BE49-F238E27FC236}">
                <a16:creationId xmlns:a16="http://schemas.microsoft.com/office/drawing/2014/main" id="{DC48CEC0-BBCE-6A92-45D5-716C3219081D}"/>
              </a:ext>
            </a:extLst>
          </p:cNvPr>
          <p:cNvSpPr/>
          <p:nvPr/>
        </p:nvSpPr>
        <p:spPr>
          <a:xfrm>
            <a:off x="2573021" y="3333242"/>
            <a:ext cx="841320" cy="320947"/>
          </a:xfrm>
          <a:prstGeom prst="rect">
            <a:avLst/>
          </a:prstGeom>
          <a:solidFill>
            <a:srgbClr val="FFE994"/>
          </a:solidFill>
          <a:ln w="18360" cap="rnd">
            <a:solidFill>
              <a:srgbClr val="808080"/>
            </a:solidFill>
            <a:prstDash val="dash"/>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Add-on</a:t>
            </a:r>
          </a:p>
        </p:txBody>
      </p:sp>
      <p:sp>
        <p:nvSpPr>
          <p:cNvPr id="28" name="Freeform: Shape 27">
            <a:extLst>
              <a:ext uri="{FF2B5EF4-FFF2-40B4-BE49-F238E27FC236}">
                <a16:creationId xmlns:a16="http://schemas.microsoft.com/office/drawing/2014/main" id="{98991637-FA23-B02B-F368-3052F2DDBCFA}"/>
              </a:ext>
            </a:extLst>
          </p:cNvPr>
          <p:cNvSpPr/>
          <p:nvPr/>
        </p:nvSpPr>
        <p:spPr>
          <a:xfrm rot="5400000">
            <a:off x="5049257" y="2493722"/>
            <a:ext cx="1706400" cy="951120"/>
          </a:xfrm>
          <a:custGeom>
            <a:avLst/>
            <a:gdLst>
              <a:gd name="textAreaLeft" fmla="*/ 237960 w 2286000"/>
              <a:gd name="textAreaRight" fmla="*/ 2048040 w 2286000"/>
              <a:gd name="textAreaTop" fmla="*/ 99000 h 951120"/>
              <a:gd name="textAreaBottom" fmla="*/ 852120 h 951120"/>
              <a:gd name="GluePoint1X" fmla="*/ 6 w 21600"/>
              <a:gd name="GluePoint1Y" fmla="*/ 10800 h 21600"/>
              <a:gd name="GluePoint2X" fmla="*/ 10800 w 21600"/>
              <a:gd name="GluePoint2Y" fmla="*/ 21600 h 21600"/>
              <a:gd name="GluePoint3X" fmla="*/ 5 w 21600"/>
              <a:gd name="GluePoint3Y" fmla="*/ 10800 h 21600"/>
              <a:gd name="GluePoint4X" fmla="*/ 10800 w 21600"/>
              <a:gd name="GluePoint4Y" fmla="*/ 0 h 21600"/>
            </a:gdLst>
            <a:ahLst/>
            <a:cxnLst>
              <a:cxn ang="0">
                <a:pos x="GluePoint1X" y="GluePoint1Y"/>
              </a:cxn>
              <a:cxn ang="0">
                <a:pos x="GluePoint2X" y="GluePoint2Y"/>
              </a:cxn>
              <a:cxn ang="0">
                <a:pos x="GluePoint3X" y="GluePoint3Y"/>
              </a:cxn>
              <a:cxn ang="0">
                <a:pos x="GluePoint4X" y="GluePoint4Y"/>
              </a:cxn>
            </a:cxnLst>
            <a:rect l="textAreaLeft" t="textAreaTop" r="textAreaRight" b="textAreaBottom"/>
            <a:pathLst>
              <a:path w="21600" h="21600">
                <a:moveTo>
                  <a:pt x="0" y="0"/>
                </a:moveTo>
                <a:lnTo>
                  <a:pt x="21600" y="0"/>
                </a:lnTo>
                <a:lnTo>
                  <a:pt x="20702" y="21600"/>
                </a:lnTo>
                <a:lnTo>
                  <a:pt x="898" y="21600"/>
                </a:lnTo>
                <a:close/>
              </a:path>
            </a:pathLst>
          </a:custGeom>
          <a:solidFill>
            <a:srgbClr val="FFD8CE"/>
          </a:solidFill>
          <a:ln w="18360">
            <a:solidFill>
              <a:srgbClr val="FF5429"/>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800" b="0" u="none" strike="noStrike">
              <a:solidFill>
                <a:srgbClr val="000000"/>
              </a:solidFill>
              <a:effectLst/>
              <a:uFillTx/>
              <a:latin typeface="Arial"/>
            </a:endParaRPr>
          </a:p>
        </p:txBody>
      </p:sp>
      <p:sp>
        <p:nvSpPr>
          <p:cNvPr id="29" name="Rectangle 28">
            <a:extLst>
              <a:ext uri="{FF2B5EF4-FFF2-40B4-BE49-F238E27FC236}">
                <a16:creationId xmlns:a16="http://schemas.microsoft.com/office/drawing/2014/main" id="{AD57FA3F-D73F-ACBC-62D9-AC3B330D0BD0}"/>
              </a:ext>
            </a:extLst>
          </p:cNvPr>
          <p:cNvSpPr/>
          <p:nvPr/>
        </p:nvSpPr>
        <p:spPr>
          <a:xfrm>
            <a:off x="5499797" y="2344120"/>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dirty="0">
                <a:solidFill>
                  <a:srgbClr val="000000"/>
                </a:solidFill>
                <a:effectLst/>
                <a:uFillTx/>
                <a:latin typeface="Arial"/>
              </a:rPr>
              <a:t>t-test</a:t>
            </a:r>
          </a:p>
        </p:txBody>
      </p:sp>
      <p:sp>
        <p:nvSpPr>
          <p:cNvPr id="30" name="Rectangle 29">
            <a:extLst>
              <a:ext uri="{FF2B5EF4-FFF2-40B4-BE49-F238E27FC236}">
                <a16:creationId xmlns:a16="http://schemas.microsoft.com/office/drawing/2014/main" id="{FB61C23F-0A37-04C0-5D11-A4AB685043D6}"/>
              </a:ext>
            </a:extLst>
          </p:cNvPr>
          <p:cNvSpPr/>
          <p:nvPr/>
        </p:nvSpPr>
        <p:spPr>
          <a:xfrm>
            <a:off x="5499797" y="2825080"/>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Move tables</a:t>
            </a:r>
          </a:p>
        </p:txBody>
      </p:sp>
      <p:sp>
        <p:nvSpPr>
          <p:cNvPr id="35" name="Rectangle 34">
            <a:extLst>
              <a:ext uri="{FF2B5EF4-FFF2-40B4-BE49-F238E27FC236}">
                <a16:creationId xmlns:a16="http://schemas.microsoft.com/office/drawing/2014/main" id="{3369086E-4EBE-B740-78D5-49C6BEE10DF3}"/>
              </a:ext>
            </a:extLst>
          </p:cNvPr>
          <p:cNvSpPr/>
          <p:nvPr/>
        </p:nvSpPr>
        <p:spPr>
          <a:xfrm>
            <a:off x="3504737" y="2184280"/>
            <a:ext cx="1874520" cy="1562400"/>
          </a:xfrm>
          <a:prstGeom prst="rect">
            <a:avLst/>
          </a:prstGeom>
          <a:solidFill>
            <a:srgbClr val="DEE6EF"/>
          </a:solidFill>
          <a:ln w="18360">
            <a:solidFill>
              <a:srgbClr val="2A6099"/>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800" b="0" u="none" strike="noStrike">
              <a:solidFill>
                <a:srgbClr val="000000"/>
              </a:solidFill>
              <a:effectLst/>
              <a:uFillTx/>
              <a:latin typeface="Arial"/>
            </a:endParaRPr>
          </a:p>
        </p:txBody>
      </p:sp>
      <p:sp>
        <p:nvSpPr>
          <p:cNvPr id="36" name="Rectangle 35">
            <a:extLst>
              <a:ext uri="{FF2B5EF4-FFF2-40B4-BE49-F238E27FC236}">
                <a16:creationId xmlns:a16="http://schemas.microsoft.com/office/drawing/2014/main" id="{65CE649F-0A7C-3968-98A1-3E687A1D0988}"/>
              </a:ext>
            </a:extLst>
          </p:cNvPr>
          <p:cNvSpPr/>
          <p:nvPr/>
        </p:nvSpPr>
        <p:spPr>
          <a:xfrm>
            <a:off x="3559817" y="2356000"/>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Hash-based</a:t>
            </a:r>
          </a:p>
        </p:txBody>
      </p:sp>
      <p:sp>
        <p:nvSpPr>
          <p:cNvPr id="37" name="Rectangle 36">
            <a:extLst>
              <a:ext uri="{FF2B5EF4-FFF2-40B4-BE49-F238E27FC236}">
                <a16:creationId xmlns:a16="http://schemas.microsoft.com/office/drawing/2014/main" id="{E6126840-7DAF-1795-3607-717196CF2B46}"/>
              </a:ext>
            </a:extLst>
          </p:cNvPr>
          <p:cNvSpPr/>
          <p:nvPr/>
        </p:nvSpPr>
        <p:spPr>
          <a:xfrm>
            <a:off x="4465217" y="2356000"/>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FM-index</a:t>
            </a:r>
          </a:p>
        </p:txBody>
      </p:sp>
      <p:sp>
        <p:nvSpPr>
          <p:cNvPr id="38" name="Rectangle 37">
            <a:extLst>
              <a:ext uri="{FF2B5EF4-FFF2-40B4-BE49-F238E27FC236}">
                <a16:creationId xmlns:a16="http://schemas.microsoft.com/office/drawing/2014/main" id="{23D06B8E-3EAA-61A2-EEEB-B4B4158024DA}"/>
              </a:ext>
            </a:extLst>
          </p:cNvPr>
          <p:cNvSpPr/>
          <p:nvPr/>
        </p:nvSpPr>
        <p:spPr>
          <a:xfrm>
            <a:off x="3559817" y="2824000"/>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Vector</a:t>
            </a:r>
            <a:br>
              <a:rPr sz="1000"/>
            </a:br>
            <a:r>
              <a:rPr lang="en-US" sz="1000" b="0" u="none" strike="noStrike">
                <a:solidFill>
                  <a:srgbClr val="000000"/>
                </a:solidFill>
                <a:effectLst/>
                <a:uFillTx/>
                <a:latin typeface="Arial"/>
              </a:rPr>
              <a:t>distance</a:t>
            </a:r>
          </a:p>
        </p:txBody>
      </p:sp>
      <p:sp>
        <p:nvSpPr>
          <p:cNvPr id="39" name="Rectangle 38">
            <a:extLst>
              <a:ext uri="{FF2B5EF4-FFF2-40B4-BE49-F238E27FC236}">
                <a16:creationId xmlns:a16="http://schemas.microsoft.com/office/drawing/2014/main" id="{7CDB568E-57C9-80E0-1DF7-30B5D1B7ABED}"/>
              </a:ext>
            </a:extLst>
          </p:cNvPr>
          <p:cNvSpPr/>
          <p:nvPr/>
        </p:nvSpPr>
        <p:spPr>
          <a:xfrm>
            <a:off x="4465217" y="2824000"/>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R-index</a:t>
            </a:r>
          </a:p>
        </p:txBody>
      </p:sp>
      <p:sp>
        <p:nvSpPr>
          <p:cNvPr id="40" name="Rectangle 39">
            <a:extLst>
              <a:ext uri="{FF2B5EF4-FFF2-40B4-BE49-F238E27FC236}">
                <a16:creationId xmlns:a16="http://schemas.microsoft.com/office/drawing/2014/main" id="{40AA4CD4-A59A-F604-4981-963865166122}"/>
              </a:ext>
            </a:extLst>
          </p:cNvPr>
          <p:cNvSpPr/>
          <p:nvPr/>
        </p:nvSpPr>
        <p:spPr>
          <a:xfrm>
            <a:off x="3559817" y="3299560"/>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DTW</a:t>
            </a:r>
          </a:p>
        </p:txBody>
      </p:sp>
      <p:sp>
        <p:nvSpPr>
          <p:cNvPr id="41" name="Rectangle 40">
            <a:extLst>
              <a:ext uri="{FF2B5EF4-FFF2-40B4-BE49-F238E27FC236}">
                <a16:creationId xmlns:a16="http://schemas.microsoft.com/office/drawing/2014/main" id="{8BD56C28-EBA0-840F-47AD-6E0BFD4994B3}"/>
              </a:ext>
            </a:extLst>
          </p:cNvPr>
          <p:cNvSpPr/>
          <p:nvPr/>
        </p:nvSpPr>
        <p:spPr>
          <a:xfrm>
            <a:off x="4465937" y="3303880"/>
            <a:ext cx="841320" cy="329040"/>
          </a:xfrm>
          <a:prstGeom prst="rect">
            <a:avLst/>
          </a:prstGeom>
          <a:solidFill>
            <a:srgbClr val="FFE994"/>
          </a:solidFill>
          <a:ln w="18360" cap="rnd">
            <a:solidFill>
              <a:srgbClr val="808080"/>
            </a:solidFill>
            <a:prstDash val="dash"/>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a:solidFill>
                  <a:srgbClr val="000000"/>
                </a:solidFill>
                <a:effectLst/>
                <a:uFillTx/>
                <a:latin typeface="Arial"/>
              </a:rPr>
              <a:t>Add-on</a:t>
            </a:r>
          </a:p>
        </p:txBody>
      </p:sp>
      <p:sp>
        <p:nvSpPr>
          <p:cNvPr id="43" name="TextBox 42">
            <a:extLst>
              <a:ext uri="{FF2B5EF4-FFF2-40B4-BE49-F238E27FC236}">
                <a16:creationId xmlns:a16="http://schemas.microsoft.com/office/drawing/2014/main" id="{EDC7B1A8-7CFF-3403-88E8-FEE01610A1C4}"/>
              </a:ext>
            </a:extLst>
          </p:cNvPr>
          <p:cNvSpPr txBox="1"/>
          <p:nvPr/>
        </p:nvSpPr>
        <p:spPr>
          <a:xfrm>
            <a:off x="5534540" y="1498824"/>
            <a:ext cx="986040" cy="602280"/>
          </a:xfrm>
          <a:prstGeom prst="rect">
            <a:avLst/>
          </a:prstGeom>
          <a:noFill/>
          <a:ln w="0">
            <a:noFill/>
          </a:ln>
        </p:spPr>
        <p:txBody>
          <a:bodyPr lIns="90000" tIns="45000" rIns="90000" bIns="45000" anchor="t">
            <a:spAutoFit/>
          </a:bodyPr>
          <a:lstStyle/>
          <a:p>
            <a:r>
              <a:rPr lang="en-US" sz="1200" b="1" u="none" strike="noStrike" dirty="0">
                <a:solidFill>
                  <a:srgbClr val="000000"/>
                </a:solidFill>
                <a:effectLst/>
                <a:uFillTx/>
                <a:latin typeface="Arial"/>
              </a:rPr>
              <a:t>Encoding raw signal</a:t>
            </a:r>
            <a:endParaRPr lang="en-US" sz="1200" b="0" u="none" strike="noStrike" dirty="0">
              <a:solidFill>
                <a:srgbClr val="000000"/>
              </a:solidFill>
              <a:effectLst/>
              <a:uFillTx/>
              <a:latin typeface="Arial"/>
            </a:endParaRPr>
          </a:p>
        </p:txBody>
      </p:sp>
      <p:sp>
        <p:nvSpPr>
          <p:cNvPr id="44" name="Oval 43">
            <a:extLst>
              <a:ext uri="{FF2B5EF4-FFF2-40B4-BE49-F238E27FC236}">
                <a16:creationId xmlns:a16="http://schemas.microsoft.com/office/drawing/2014/main" id="{90CC56D0-9BCC-5B83-EAA0-5CDDB14B2B1C}"/>
              </a:ext>
            </a:extLst>
          </p:cNvPr>
          <p:cNvSpPr/>
          <p:nvPr/>
        </p:nvSpPr>
        <p:spPr>
          <a:xfrm>
            <a:off x="5341935" y="1603940"/>
            <a:ext cx="228600" cy="222979"/>
          </a:xfrm>
          <a:prstGeom prst="ellipse">
            <a:avLst/>
          </a:prstGeom>
          <a:solidFill>
            <a:srgbClr val="000000"/>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FFFFFF"/>
              </a:solidFill>
              <a:effectLst/>
              <a:uFillTx/>
              <a:latin typeface="Arial"/>
            </a:endParaRPr>
          </a:p>
        </p:txBody>
      </p:sp>
      <p:sp>
        <p:nvSpPr>
          <p:cNvPr id="45" name="TextBox 44">
            <a:extLst>
              <a:ext uri="{FF2B5EF4-FFF2-40B4-BE49-F238E27FC236}">
                <a16:creationId xmlns:a16="http://schemas.microsoft.com/office/drawing/2014/main" id="{4BDBEF09-A9D1-17C6-B15D-CEC403B20D82}"/>
              </a:ext>
            </a:extLst>
          </p:cNvPr>
          <p:cNvSpPr txBox="1"/>
          <p:nvPr/>
        </p:nvSpPr>
        <p:spPr>
          <a:xfrm>
            <a:off x="5357235" y="1577390"/>
            <a:ext cx="114480" cy="244767"/>
          </a:xfrm>
          <a:prstGeom prst="rect">
            <a:avLst/>
          </a:prstGeom>
          <a:noFill/>
          <a:ln w="0">
            <a:noFill/>
          </a:ln>
        </p:spPr>
        <p:txBody>
          <a:bodyPr lIns="90000" tIns="45000" rIns="90000" bIns="45000" anchor="t">
            <a:spAutoFit/>
          </a:bodyPr>
          <a:lstStyle/>
          <a:p>
            <a:r>
              <a:rPr lang="en-US" sz="1000" b="0" u="none" strike="noStrike" dirty="0">
                <a:solidFill>
                  <a:srgbClr val="FFFFFF"/>
                </a:solidFill>
                <a:effectLst/>
                <a:uFillTx/>
                <a:latin typeface="Arial"/>
              </a:rPr>
              <a:t>2</a:t>
            </a:r>
            <a:endParaRPr lang="en-US" sz="1000" b="0" u="none" strike="noStrike" dirty="0">
              <a:solidFill>
                <a:srgbClr val="000000"/>
              </a:solidFill>
              <a:effectLst/>
              <a:uFillTx/>
              <a:latin typeface="Arial"/>
            </a:endParaRPr>
          </a:p>
        </p:txBody>
      </p:sp>
      <p:sp>
        <p:nvSpPr>
          <p:cNvPr id="46" name="TextBox 45">
            <a:extLst>
              <a:ext uri="{FF2B5EF4-FFF2-40B4-BE49-F238E27FC236}">
                <a16:creationId xmlns:a16="http://schemas.microsoft.com/office/drawing/2014/main" id="{E9633E13-0466-0EF8-05F1-D9A0C819114F}"/>
              </a:ext>
            </a:extLst>
          </p:cNvPr>
          <p:cNvSpPr txBox="1"/>
          <p:nvPr/>
        </p:nvSpPr>
        <p:spPr>
          <a:xfrm>
            <a:off x="3769717" y="1448197"/>
            <a:ext cx="1339920" cy="602280"/>
          </a:xfrm>
          <a:prstGeom prst="rect">
            <a:avLst/>
          </a:prstGeom>
          <a:noFill/>
          <a:ln w="0">
            <a:noFill/>
          </a:ln>
        </p:spPr>
        <p:txBody>
          <a:bodyPr lIns="90000" tIns="45000" rIns="90000" bIns="45000" anchor="t">
            <a:spAutoFit/>
          </a:bodyPr>
          <a:lstStyle/>
          <a:p>
            <a:pPr algn="ctr"/>
            <a:r>
              <a:rPr lang="en-US" sz="1200" b="1" u="none" strike="noStrike" dirty="0">
                <a:solidFill>
                  <a:srgbClr val="000000"/>
                </a:solidFill>
                <a:effectLst/>
                <a:uFillTx/>
                <a:latin typeface="Arial"/>
              </a:rPr>
              <a:t>Matching encoded representations</a:t>
            </a:r>
            <a:endParaRPr lang="en-US" sz="1200" b="0" u="none" strike="noStrike" dirty="0">
              <a:solidFill>
                <a:srgbClr val="000000"/>
              </a:solidFill>
              <a:effectLst/>
              <a:uFillTx/>
              <a:latin typeface="Arial"/>
            </a:endParaRPr>
          </a:p>
        </p:txBody>
      </p:sp>
      <p:sp>
        <p:nvSpPr>
          <p:cNvPr id="47" name="Oval 46">
            <a:extLst>
              <a:ext uri="{FF2B5EF4-FFF2-40B4-BE49-F238E27FC236}">
                <a16:creationId xmlns:a16="http://schemas.microsoft.com/office/drawing/2014/main" id="{8835B1FC-406B-42FA-6FB6-3C96D61F0752}"/>
              </a:ext>
            </a:extLst>
          </p:cNvPr>
          <p:cNvSpPr/>
          <p:nvPr/>
        </p:nvSpPr>
        <p:spPr>
          <a:xfrm>
            <a:off x="3697177" y="1630651"/>
            <a:ext cx="228600" cy="222979"/>
          </a:xfrm>
          <a:prstGeom prst="ellipse">
            <a:avLst/>
          </a:prstGeom>
          <a:solidFill>
            <a:srgbClr val="000000"/>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FFFFFF"/>
              </a:solidFill>
              <a:effectLst/>
              <a:uFillTx/>
              <a:latin typeface="Arial"/>
            </a:endParaRPr>
          </a:p>
        </p:txBody>
      </p:sp>
      <p:sp>
        <p:nvSpPr>
          <p:cNvPr id="48" name="TextBox 47">
            <a:extLst>
              <a:ext uri="{FF2B5EF4-FFF2-40B4-BE49-F238E27FC236}">
                <a16:creationId xmlns:a16="http://schemas.microsoft.com/office/drawing/2014/main" id="{D3AC8A26-728B-97C1-ACBA-C896A26368B8}"/>
              </a:ext>
            </a:extLst>
          </p:cNvPr>
          <p:cNvSpPr txBox="1"/>
          <p:nvPr/>
        </p:nvSpPr>
        <p:spPr>
          <a:xfrm>
            <a:off x="3712477" y="1604101"/>
            <a:ext cx="114480" cy="244767"/>
          </a:xfrm>
          <a:prstGeom prst="rect">
            <a:avLst/>
          </a:prstGeom>
          <a:noFill/>
          <a:ln w="0">
            <a:noFill/>
          </a:ln>
        </p:spPr>
        <p:txBody>
          <a:bodyPr lIns="90000" tIns="45000" rIns="90000" bIns="45000" anchor="t">
            <a:spAutoFit/>
          </a:bodyPr>
          <a:lstStyle/>
          <a:p>
            <a:r>
              <a:rPr lang="en-US" sz="1000" dirty="0">
                <a:solidFill>
                  <a:srgbClr val="FFFFFF"/>
                </a:solidFill>
                <a:latin typeface="Arial"/>
              </a:rPr>
              <a:t>3</a:t>
            </a:r>
            <a:endParaRPr lang="en-US" sz="1000" b="0" u="none" strike="noStrike" dirty="0">
              <a:solidFill>
                <a:srgbClr val="000000"/>
              </a:solidFill>
              <a:effectLst/>
              <a:uFillTx/>
              <a:latin typeface="Arial"/>
            </a:endParaRPr>
          </a:p>
        </p:txBody>
      </p:sp>
      <p:sp>
        <p:nvSpPr>
          <p:cNvPr id="49" name="Straight Connector 48">
            <a:extLst>
              <a:ext uri="{FF2B5EF4-FFF2-40B4-BE49-F238E27FC236}">
                <a16:creationId xmlns:a16="http://schemas.microsoft.com/office/drawing/2014/main" id="{B3CBC2F9-4ED1-FB62-98A2-C9EA9BBBBAC2}"/>
              </a:ext>
            </a:extLst>
          </p:cNvPr>
          <p:cNvSpPr/>
          <p:nvPr/>
        </p:nvSpPr>
        <p:spPr>
          <a:xfrm>
            <a:off x="3623656" y="3745794"/>
            <a:ext cx="0" cy="405000"/>
          </a:xfrm>
          <a:prstGeom prst="line">
            <a:avLst/>
          </a:prstGeom>
          <a:ln w="18360">
            <a:solidFill>
              <a:srgbClr val="3465A4"/>
            </a:solidFill>
            <a:round/>
            <a:tailEnd type="triangle" w="med" len="me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800" b="0" u="none" strike="noStrike">
              <a:solidFill>
                <a:srgbClr val="000000"/>
              </a:solidFill>
              <a:effectLst/>
              <a:uFillTx/>
              <a:latin typeface="Arial"/>
            </a:endParaRPr>
          </a:p>
        </p:txBody>
      </p:sp>
      <p:sp>
        <p:nvSpPr>
          <p:cNvPr id="50" name="TextBox 49">
            <a:extLst>
              <a:ext uri="{FF2B5EF4-FFF2-40B4-BE49-F238E27FC236}">
                <a16:creationId xmlns:a16="http://schemas.microsoft.com/office/drawing/2014/main" id="{C20BDE87-4DAC-841D-3F25-34580B09E533}"/>
              </a:ext>
            </a:extLst>
          </p:cNvPr>
          <p:cNvSpPr txBox="1"/>
          <p:nvPr/>
        </p:nvSpPr>
        <p:spPr>
          <a:xfrm>
            <a:off x="4045216" y="4169154"/>
            <a:ext cx="799920" cy="386280"/>
          </a:xfrm>
          <a:prstGeom prst="rect">
            <a:avLst/>
          </a:prstGeom>
          <a:noFill/>
          <a:ln w="0">
            <a:noFill/>
          </a:ln>
        </p:spPr>
        <p:txBody>
          <a:bodyPr lIns="90000" tIns="45000" rIns="90000" bIns="45000" anchor="t">
            <a:spAutoFit/>
          </a:bodyPr>
          <a:lstStyle/>
          <a:p>
            <a:pPr algn="ctr"/>
            <a:r>
              <a:rPr lang="en-US" sz="1050" b="0" u="none" strike="noStrike">
                <a:solidFill>
                  <a:srgbClr val="000000"/>
                </a:solidFill>
                <a:effectLst/>
                <a:uFillTx/>
                <a:latin typeface="Arial"/>
              </a:rPr>
              <a:t>Read mapping</a:t>
            </a:r>
          </a:p>
        </p:txBody>
      </p:sp>
      <p:sp>
        <p:nvSpPr>
          <p:cNvPr id="51" name="TextBox 50">
            <a:extLst>
              <a:ext uri="{FF2B5EF4-FFF2-40B4-BE49-F238E27FC236}">
                <a16:creationId xmlns:a16="http://schemas.microsoft.com/office/drawing/2014/main" id="{D729F2EF-CA13-1FC7-DFFF-463C77526F9A}"/>
              </a:ext>
            </a:extLst>
          </p:cNvPr>
          <p:cNvSpPr txBox="1"/>
          <p:nvPr/>
        </p:nvSpPr>
        <p:spPr>
          <a:xfrm>
            <a:off x="3045136" y="4170594"/>
            <a:ext cx="1143000" cy="386280"/>
          </a:xfrm>
          <a:prstGeom prst="rect">
            <a:avLst/>
          </a:prstGeom>
          <a:noFill/>
          <a:ln w="0">
            <a:noFill/>
          </a:ln>
        </p:spPr>
        <p:txBody>
          <a:bodyPr lIns="90000" tIns="45000" rIns="90000" bIns="45000" anchor="t" anchorCtr="1">
            <a:spAutoFit/>
          </a:bodyPr>
          <a:lstStyle/>
          <a:p>
            <a:pPr algn="ctr"/>
            <a:r>
              <a:rPr lang="en-US" sz="1050" b="0" u="none" strike="noStrike">
                <a:solidFill>
                  <a:srgbClr val="000000"/>
                </a:solidFill>
                <a:effectLst/>
                <a:uFillTx/>
                <a:latin typeface="Arial"/>
              </a:rPr>
              <a:t>Read classification</a:t>
            </a:r>
          </a:p>
        </p:txBody>
      </p:sp>
      <p:sp>
        <p:nvSpPr>
          <p:cNvPr id="52" name="TextBox 51">
            <a:extLst>
              <a:ext uri="{FF2B5EF4-FFF2-40B4-BE49-F238E27FC236}">
                <a16:creationId xmlns:a16="http://schemas.microsoft.com/office/drawing/2014/main" id="{3A144FA4-9AF6-2C28-DDFE-EF91573B3FEB}"/>
              </a:ext>
            </a:extLst>
          </p:cNvPr>
          <p:cNvSpPr txBox="1"/>
          <p:nvPr/>
        </p:nvSpPr>
        <p:spPr>
          <a:xfrm>
            <a:off x="4800496" y="4178154"/>
            <a:ext cx="862920" cy="374040"/>
          </a:xfrm>
          <a:prstGeom prst="rect">
            <a:avLst/>
          </a:prstGeom>
          <a:noFill/>
          <a:ln w="0">
            <a:noFill/>
          </a:ln>
        </p:spPr>
        <p:txBody>
          <a:bodyPr lIns="90000" tIns="45000" rIns="90000" bIns="45000" anchor="t" anchorCtr="1">
            <a:spAutoFit/>
          </a:bodyPr>
          <a:lstStyle/>
          <a:p>
            <a:pPr algn="ctr"/>
            <a:r>
              <a:rPr lang="en-US" sz="1000" b="0" u="none" strike="noStrike" dirty="0">
                <a:solidFill>
                  <a:srgbClr val="000000"/>
                </a:solidFill>
                <a:effectLst/>
                <a:uFillTx/>
                <a:latin typeface="Arial"/>
              </a:rPr>
              <a:t>Assisted </a:t>
            </a:r>
            <a:r>
              <a:rPr lang="en-US" sz="1000" b="0" u="none" strike="noStrike" dirty="0" err="1">
                <a:solidFill>
                  <a:srgbClr val="000000"/>
                </a:solidFill>
                <a:effectLst/>
                <a:uFillTx/>
                <a:latin typeface="Arial"/>
              </a:rPr>
              <a:t>basecalling</a:t>
            </a:r>
            <a:endParaRPr lang="en-US" sz="1000" b="0" u="none" strike="noStrike" dirty="0">
              <a:solidFill>
                <a:srgbClr val="000000"/>
              </a:solidFill>
              <a:effectLst/>
              <a:uFillTx/>
              <a:latin typeface="Arial"/>
            </a:endParaRPr>
          </a:p>
        </p:txBody>
      </p:sp>
      <p:sp>
        <p:nvSpPr>
          <p:cNvPr id="53" name="Straight Connector 52">
            <a:extLst>
              <a:ext uri="{FF2B5EF4-FFF2-40B4-BE49-F238E27FC236}">
                <a16:creationId xmlns:a16="http://schemas.microsoft.com/office/drawing/2014/main" id="{9B1DF254-FD97-E02C-8038-80DB701BCAB0}"/>
              </a:ext>
            </a:extLst>
          </p:cNvPr>
          <p:cNvSpPr/>
          <p:nvPr/>
        </p:nvSpPr>
        <p:spPr>
          <a:xfrm>
            <a:off x="4442656" y="3741474"/>
            <a:ext cx="0" cy="405000"/>
          </a:xfrm>
          <a:prstGeom prst="line">
            <a:avLst/>
          </a:prstGeom>
          <a:ln w="18360">
            <a:solidFill>
              <a:srgbClr val="3465A4"/>
            </a:solidFill>
            <a:round/>
            <a:tailEnd type="triangle" w="med" len="me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800" b="0" u="none" strike="noStrike">
              <a:solidFill>
                <a:srgbClr val="000000"/>
              </a:solidFill>
              <a:effectLst/>
              <a:uFillTx/>
              <a:latin typeface="Arial"/>
            </a:endParaRPr>
          </a:p>
        </p:txBody>
      </p:sp>
      <p:sp>
        <p:nvSpPr>
          <p:cNvPr id="54" name="Straight Connector 53">
            <a:extLst>
              <a:ext uri="{FF2B5EF4-FFF2-40B4-BE49-F238E27FC236}">
                <a16:creationId xmlns:a16="http://schemas.microsoft.com/office/drawing/2014/main" id="{7FEAED8D-32E6-E1E3-FCBB-DC4E8D1042D5}"/>
              </a:ext>
            </a:extLst>
          </p:cNvPr>
          <p:cNvSpPr/>
          <p:nvPr/>
        </p:nvSpPr>
        <p:spPr>
          <a:xfrm>
            <a:off x="5235016" y="3737154"/>
            <a:ext cx="0" cy="405000"/>
          </a:xfrm>
          <a:prstGeom prst="line">
            <a:avLst/>
          </a:prstGeom>
          <a:ln w="18360">
            <a:solidFill>
              <a:srgbClr val="3465A4"/>
            </a:solidFill>
            <a:round/>
            <a:tailEnd type="triangle" w="med" len="me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800" b="0" u="none" strike="noStrike">
              <a:solidFill>
                <a:srgbClr val="000000"/>
              </a:solidFill>
              <a:effectLst/>
              <a:uFillTx/>
              <a:latin typeface="Arial"/>
            </a:endParaRPr>
          </a:p>
        </p:txBody>
      </p:sp>
      <p:sp>
        <p:nvSpPr>
          <p:cNvPr id="56" name="Rectangle 55">
            <a:extLst>
              <a:ext uri="{FF2B5EF4-FFF2-40B4-BE49-F238E27FC236}">
                <a16:creationId xmlns:a16="http://schemas.microsoft.com/office/drawing/2014/main" id="{D037DAB6-B22B-B37A-DEE7-FE954D6E5B7A}"/>
              </a:ext>
            </a:extLst>
          </p:cNvPr>
          <p:cNvSpPr/>
          <p:nvPr/>
        </p:nvSpPr>
        <p:spPr>
          <a:xfrm>
            <a:off x="5499137" y="3261253"/>
            <a:ext cx="841320" cy="329040"/>
          </a:xfrm>
          <a:prstGeom prst="rect">
            <a:avLst/>
          </a:prstGeom>
          <a:solidFill>
            <a:srgbClr val="EEEEEE"/>
          </a:solidFill>
          <a:ln w="18360">
            <a:solidFill>
              <a:srgbClr val="80808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pPr algn="ctr"/>
            <a:r>
              <a:rPr lang="en-US" sz="1000" b="0" u="none" strike="noStrike" dirty="0" err="1">
                <a:solidFill>
                  <a:srgbClr val="000000"/>
                </a:solidFill>
                <a:effectLst/>
                <a:uFillTx/>
                <a:latin typeface="Arial"/>
              </a:rPr>
              <a:t>Campolina</a:t>
            </a:r>
            <a:endParaRPr lang="en-US" sz="1000" b="0" u="none" strike="noStrike" dirty="0">
              <a:solidFill>
                <a:srgbClr val="000000"/>
              </a:solidFill>
              <a:effectLst/>
              <a:uFillTx/>
              <a:latin typeface="Arial"/>
            </a:endParaRPr>
          </a:p>
        </p:txBody>
      </p:sp>
      <p:sp>
        <p:nvSpPr>
          <p:cNvPr id="55" name="Oval 54">
            <a:extLst>
              <a:ext uri="{FF2B5EF4-FFF2-40B4-BE49-F238E27FC236}">
                <a16:creationId xmlns:a16="http://schemas.microsoft.com/office/drawing/2014/main" id="{1BF588FA-60CF-57C7-A10E-8742FBAAD93B}"/>
              </a:ext>
            </a:extLst>
          </p:cNvPr>
          <p:cNvSpPr/>
          <p:nvPr/>
        </p:nvSpPr>
        <p:spPr>
          <a:xfrm>
            <a:off x="2134114" y="2120636"/>
            <a:ext cx="4612383" cy="1701846"/>
          </a:xfrm>
          <a:prstGeom prst="ellipse">
            <a:avLst/>
          </a:prstGeom>
          <a:noFill/>
          <a:ln w="25718">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en-US"/>
          </a:p>
        </p:txBody>
      </p:sp>
      <p:sp>
        <p:nvSpPr>
          <p:cNvPr id="59" name="Flowchart: Magnetic Disk 58">
            <a:extLst>
              <a:ext uri="{FF2B5EF4-FFF2-40B4-BE49-F238E27FC236}">
                <a16:creationId xmlns:a16="http://schemas.microsoft.com/office/drawing/2014/main" id="{CF29BEB3-4AD1-9CC9-5702-6356E0521E39}"/>
              </a:ext>
            </a:extLst>
          </p:cNvPr>
          <p:cNvSpPr/>
          <p:nvPr/>
        </p:nvSpPr>
        <p:spPr>
          <a:xfrm>
            <a:off x="1060821" y="2860180"/>
            <a:ext cx="800280" cy="457200"/>
          </a:xfrm>
          <a:prstGeom prst="flowChartMagneticDisk">
            <a:avLst/>
          </a:prstGeom>
          <a:solidFill>
            <a:srgbClr val="FFFFFF"/>
          </a:solidFill>
          <a:ln w="18360">
            <a:solidFill>
              <a:srgbClr val="00000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400" b="0" u="none" strike="noStrike">
              <a:solidFill>
                <a:srgbClr val="000000"/>
              </a:solidFill>
              <a:effectLst/>
              <a:uFillTx/>
              <a:latin typeface="Arial"/>
            </a:endParaRPr>
          </a:p>
        </p:txBody>
      </p:sp>
      <p:sp>
        <p:nvSpPr>
          <p:cNvPr id="60" name="Flowchart: Magnetic Disk 59">
            <a:extLst>
              <a:ext uri="{FF2B5EF4-FFF2-40B4-BE49-F238E27FC236}">
                <a16:creationId xmlns:a16="http://schemas.microsoft.com/office/drawing/2014/main" id="{7A7A9244-C08D-FAEB-F65B-B2BB16FF8E3D}"/>
              </a:ext>
            </a:extLst>
          </p:cNvPr>
          <p:cNvSpPr/>
          <p:nvPr/>
        </p:nvSpPr>
        <p:spPr>
          <a:xfrm>
            <a:off x="1060821" y="2545540"/>
            <a:ext cx="800280" cy="457200"/>
          </a:xfrm>
          <a:prstGeom prst="flowChartMagneticDisk">
            <a:avLst/>
          </a:prstGeom>
          <a:solidFill>
            <a:srgbClr val="FFFFFF"/>
          </a:solidFill>
          <a:ln w="18360">
            <a:solidFill>
              <a:srgbClr val="00000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400" b="0" u="none" strike="noStrike">
              <a:solidFill>
                <a:srgbClr val="000000"/>
              </a:solidFill>
              <a:effectLst/>
              <a:uFillTx/>
              <a:latin typeface="Arial"/>
            </a:endParaRPr>
          </a:p>
        </p:txBody>
      </p:sp>
      <p:sp>
        <p:nvSpPr>
          <p:cNvPr id="62" name="Flowchart: Magnetic Disk 61">
            <a:extLst>
              <a:ext uri="{FF2B5EF4-FFF2-40B4-BE49-F238E27FC236}">
                <a16:creationId xmlns:a16="http://schemas.microsoft.com/office/drawing/2014/main" id="{45BA709E-A901-A7D9-E15F-7AFB7012A7B7}"/>
              </a:ext>
            </a:extLst>
          </p:cNvPr>
          <p:cNvSpPr/>
          <p:nvPr/>
        </p:nvSpPr>
        <p:spPr>
          <a:xfrm>
            <a:off x="1060821" y="2229100"/>
            <a:ext cx="800280" cy="457200"/>
          </a:xfrm>
          <a:prstGeom prst="flowChartMagneticDisk">
            <a:avLst/>
          </a:prstGeom>
          <a:solidFill>
            <a:srgbClr val="FFFFFF"/>
          </a:solidFill>
          <a:ln w="18360">
            <a:solidFill>
              <a:srgbClr val="00000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400" b="0" u="none" strike="noStrike">
              <a:solidFill>
                <a:srgbClr val="000000"/>
              </a:solidFill>
              <a:effectLst/>
              <a:uFillTx/>
              <a:latin typeface="Arial"/>
            </a:endParaRPr>
          </a:p>
        </p:txBody>
      </p:sp>
      <p:sp>
        <p:nvSpPr>
          <p:cNvPr id="65" name="Flowchart: Magnetic Disk 64">
            <a:extLst>
              <a:ext uri="{FF2B5EF4-FFF2-40B4-BE49-F238E27FC236}">
                <a16:creationId xmlns:a16="http://schemas.microsoft.com/office/drawing/2014/main" id="{2684C248-BE83-1D40-BEBC-F0B6C1156557}"/>
              </a:ext>
            </a:extLst>
          </p:cNvPr>
          <p:cNvSpPr/>
          <p:nvPr/>
        </p:nvSpPr>
        <p:spPr>
          <a:xfrm>
            <a:off x="1060461" y="1910860"/>
            <a:ext cx="800280" cy="457200"/>
          </a:xfrm>
          <a:prstGeom prst="flowChartMagneticDisk">
            <a:avLst/>
          </a:prstGeom>
          <a:solidFill>
            <a:srgbClr val="FFFFFF"/>
          </a:solidFill>
          <a:ln w="18360">
            <a:solidFill>
              <a:srgbClr val="00000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400" b="0" u="none" strike="noStrike">
              <a:solidFill>
                <a:srgbClr val="000000"/>
              </a:solidFill>
              <a:effectLst/>
              <a:uFillTx/>
              <a:latin typeface="Arial"/>
            </a:endParaRPr>
          </a:p>
        </p:txBody>
      </p:sp>
      <p:sp>
        <p:nvSpPr>
          <p:cNvPr id="67" name="TextBox 66">
            <a:extLst>
              <a:ext uri="{FF2B5EF4-FFF2-40B4-BE49-F238E27FC236}">
                <a16:creationId xmlns:a16="http://schemas.microsoft.com/office/drawing/2014/main" id="{4C8C133A-FD45-EE3B-31F6-12C926408045}"/>
              </a:ext>
            </a:extLst>
          </p:cNvPr>
          <p:cNvSpPr txBox="1"/>
          <p:nvPr/>
        </p:nvSpPr>
        <p:spPr>
          <a:xfrm>
            <a:off x="995661" y="3378940"/>
            <a:ext cx="900000" cy="602280"/>
          </a:xfrm>
          <a:prstGeom prst="rect">
            <a:avLst/>
          </a:prstGeom>
          <a:noFill/>
          <a:ln w="0">
            <a:noFill/>
          </a:ln>
        </p:spPr>
        <p:txBody>
          <a:bodyPr lIns="90000" tIns="45000" rIns="90000" bIns="45000" anchor="t">
            <a:spAutoFit/>
          </a:bodyPr>
          <a:lstStyle/>
          <a:p>
            <a:pPr algn="ctr"/>
            <a:r>
              <a:rPr lang="en-US" sz="1200" b="0" u="none" strike="noStrike" dirty="0">
                <a:solidFill>
                  <a:srgbClr val="000000"/>
                </a:solidFill>
                <a:effectLst/>
                <a:uFillTx/>
                <a:latin typeface="Arial"/>
              </a:rPr>
              <a:t>Input Reference</a:t>
            </a:r>
          </a:p>
        </p:txBody>
      </p:sp>
      <p:cxnSp>
        <p:nvCxnSpPr>
          <p:cNvPr id="68" name="Connector: Elbow 67">
            <a:extLst>
              <a:ext uri="{FF2B5EF4-FFF2-40B4-BE49-F238E27FC236}">
                <a16:creationId xmlns:a16="http://schemas.microsoft.com/office/drawing/2014/main" id="{E3604EB3-D068-75DB-8C59-F80693EE86C8}"/>
              </a:ext>
            </a:extLst>
          </p:cNvPr>
          <p:cNvCxnSpPr>
            <a:cxnSpLocks/>
          </p:cNvCxnSpPr>
          <p:nvPr/>
        </p:nvCxnSpPr>
        <p:spPr>
          <a:xfrm rot="16200000" flipH="1">
            <a:off x="1480811" y="1978310"/>
            <a:ext cx="1011716" cy="1051057"/>
          </a:xfrm>
          <a:prstGeom prst="bentConnector4">
            <a:avLst>
              <a:gd name="adj1" fmla="val -22595"/>
              <a:gd name="adj2" fmla="val 69027"/>
            </a:avLst>
          </a:prstGeom>
          <a:ln w="18360">
            <a:solidFill>
              <a:srgbClr val="000000"/>
            </a:solidFill>
            <a:prstDash val="lgDash"/>
            <a:round/>
            <a:tailEnd type="triangle" w="med" len="med"/>
          </a:ln>
        </p:spPr>
      </p:cxnSp>
      <p:cxnSp>
        <p:nvCxnSpPr>
          <p:cNvPr id="3" name="AutoShape 4">
            <a:extLst>
              <a:ext uri="{FF2B5EF4-FFF2-40B4-BE49-F238E27FC236}">
                <a16:creationId xmlns:a16="http://schemas.microsoft.com/office/drawing/2014/main" id="{0E6B97D6-C6DA-9FDF-0034-06F5EA9AD339}"/>
              </a:ext>
            </a:extLst>
          </p:cNvPr>
          <p:cNvCxnSpPr>
            <a:cxnSpLocks noChangeShapeType="1"/>
          </p:cNvCxnSpPr>
          <p:nvPr>
            <p:custDataLst>
              <p:tags r:id="rId1"/>
            </p:custDataLst>
          </p:nvPr>
        </p:nvCxnSpPr>
        <p:spPr bwMode="auto">
          <a:xfrm flipV="1">
            <a:off x="2853889" y="3741474"/>
            <a:ext cx="650848" cy="1316662"/>
          </a:xfrm>
          <a:prstGeom prst="straightConnector1">
            <a:avLst/>
          </a:prstGeom>
          <a:solidFill>
            <a:schemeClr val="accent5"/>
          </a:solidFill>
          <a:ln w="19050" cmpd="sng">
            <a:solidFill>
              <a:srgbClr val="7030A0"/>
            </a:solidFill>
            <a:prstDash val="solid"/>
            <a:round/>
            <a:headEnd/>
            <a:tailEnd type="oval" w="med" len="med"/>
          </a:ln>
        </p:spPr>
      </p:cxnSp>
      <p:sp>
        <p:nvSpPr>
          <p:cNvPr id="19" name="TextBox 18">
            <a:extLst>
              <a:ext uri="{FF2B5EF4-FFF2-40B4-BE49-F238E27FC236}">
                <a16:creationId xmlns:a16="http://schemas.microsoft.com/office/drawing/2014/main" id="{EC34325C-B8EE-23A2-ABC1-35B15809739D}"/>
              </a:ext>
            </a:extLst>
          </p:cNvPr>
          <p:cNvSpPr txBox="1"/>
          <p:nvPr/>
        </p:nvSpPr>
        <p:spPr>
          <a:xfrm>
            <a:off x="1457518" y="1391028"/>
            <a:ext cx="763920" cy="346320"/>
          </a:xfrm>
          <a:prstGeom prst="rect">
            <a:avLst/>
          </a:prstGeom>
          <a:noFill/>
          <a:ln w="0">
            <a:noFill/>
          </a:ln>
        </p:spPr>
        <p:txBody>
          <a:bodyPr lIns="90000" tIns="45000" rIns="90000" bIns="45000" anchor="ctr">
            <a:spAutoFit/>
          </a:bodyPr>
          <a:lstStyle/>
          <a:p>
            <a:pPr algn="ctr"/>
            <a:r>
              <a:rPr lang="en-US" sz="1500" b="0" u="none" strike="noStrike" dirty="0">
                <a:solidFill>
                  <a:srgbClr val="000000"/>
                </a:solidFill>
                <a:effectLst/>
                <a:uFillTx/>
                <a:latin typeface="Arial"/>
              </a:rPr>
              <a:t>ACGT</a:t>
            </a:r>
          </a:p>
        </p:txBody>
      </p:sp>
      <p:pic>
        <p:nvPicPr>
          <p:cNvPr id="20" name="Picture 19">
            <a:extLst>
              <a:ext uri="{FF2B5EF4-FFF2-40B4-BE49-F238E27FC236}">
                <a16:creationId xmlns:a16="http://schemas.microsoft.com/office/drawing/2014/main" id="{62770781-939A-2FFD-6698-55185F34A782}"/>
              </a:ext>
            </a:extLst>
          </p:cNvPr>
          <p:cNvPicPr/>
          <p:nvPr/>
        </p:nvPicPr>
        <p:blipFill>
          <a:blip r:embed="rId4"/>
          <a:stretch/>
        </p:blipFill>
        <p:spPr>
          <a:xfrm>
            <a:off x="7284830" y="2824458"/>
            <a:ext cx="633240" cy="402840"/>
          </a:xfrm>
          <a:prstGeom prst="rect">
            <a:avLst/>
          </a:prstGeom>
          <a:noFill/>
          <a:ln w="0">
            <a:noFill/>
          </a:ln>
        </p:spPr>
      </p:pic>
      <p:pic>
        <p:nvPicPr>
          <p:cNvPr id="21" name="Picture 20">
            <a:extLst>
              <a:ext uri="{FF2B5EF4-FFF2-40B4-BE49-F238E27FC236}">
                <a16:creationId xmlns:a16="http://schemas.microsoft.com/office/drawing/2014/main" id="{EAF98F48-3455-62A4-C5D2-2615FC032252}"/>
              </a:ext>
            </a:extLst>
          </p:cNvPr>
          <p:cNvPicPr/>
          <p:nvPr/>
        </p:nvPicPr>
        <p:blipFill>
          <a:blip r:embed="rId5"/>
          <a:srcRect l="6237" r="37505"/>
          <a:stretch/>
        </p:blipFill>
        <p:spPr>
          <a:xfrm>
            <a:off x="6540350" y="2005818"/>
            <a:ext cx="799920" cy="228600"/>
          </a:xfrm>
          <a:prstGeom prst="rect">
            <a:avLst/>
          </a:prstGeom>
          <a:noFill/>
          <a:ln w="0">
            <a:noFill/>
          </a:ln>
        </p:spPr>
      </p:pic>
      <p:sp>
        <p:nvSpPr>
          <p:cNvPr id="22" name="Freeform: Shape 21">
            <a:extLst>
              <a:ext uri="{FF2B5EF4-FFF2-40B4-BE49-F238E27FC236}">
                <a16:creationId xmlns:a16="http://schemas.microsoft.com/office/drawing/2014/main" id="{5FEA79BB-7661-99F3-38F3-01C86EE00C94}"/>
              </a:ext>
            </a:extLst>
          </p:cNvPr>
          <p:cNvSpPr/>
          <p:nvPr/>
        </p:nvSpPr>
        <p:spPr>
          <a:xfrm>
            <a:off x="6376910" y="2293818"/>
            <a:ext cx="914400" cy="685800"/>
          </a:xfrm>
          <a:custGeom>
            <a:avLst/>
            <a:gdLst/>
            <a:ahLst/>
            <a:cxnLst/>
            <a:rect l="0" t="0" r="r" b="b"/>
            <a:pathLst>
              <a:path w="2540" h="1905" fill="none">
                <a:moveTo>
                  <a:pt x="0" y="1905"/>
                </a:moveTo>
                <a:lnTo>
                  <a:pt x="635" y="1905"/>
                </a:lnTo>
                <a:lnTo>
                  <a:pt x="635" y="0"/>
                </a:lnTo>
                <a:lnTo>
                  <a:pt x="2540" y="0"/>
                </a:lnTo>
                <a:lnTo>
                  <a:pt x="2540" y="1587"/>
                </a:lnTo>
              </a:path>
            </a:pathLst>
          </a:custGeom>
          <a:ln w="18360">
            <a:solidFill>
              <a:srgbClr val="000000"/>
            </a:solidFill>
            <a:prstDash val="lgDash"/>
            <a:round/>
            <a:headEnd type="triangle" w="med" len="med"/>
          </a:ln>
        </p:spPr>
        <p:txBody>
          <a:bodyPr lIns="99000" tIns="54000" rIns="99000" bIns="54000" anchor="ctr">
            <a:noAutofit/>
          </a:bodyPr>
          <a:lstStyle/>
          <a:p>
            <a:endParaRPr lang="en-US" sz="1800" b="0" u="none" strike="noStrike" dirty="0">
              <a:solidFill>
                <a:srgbClr val="000000"/>
              </a:solidFill>
              <a:effectLst/>
              <a:uFillTx/>
              <a:latin typeface="Arial"/>
            </a:endParaRPr>
          </a:p>
        </p:txBody>
      </p:sp>
      <p:sp>
        <p:nvSpPr>
          <p:cNvPr id="23" name="TextBox 22">
            <a:extLst>
              <a:ext uri="{FF2B5EF4-FFF2-40B4-BE49-F238E27FC236}">
                <a16:creationId xmlns:a16="http://schemas.microsoft.com/office/drawing/2014/main" id="{6982904B-4491-E0BA-8DC4-846D22F86D55}"/>
              </a:ext>
            </a:extLst>
          </p:cNvPr>
          <p:cNvSpPr txBox="1"/>
          <p:nvPr/>
        </p:nvSpPr>
        <p:spPr>
          <a:xfrm>
            <a:off x="6425268" y="1559200"/>
            <a:ext cx="1121040" cy="431640"/>
          </a:xfrm>
          <a:prstGeom prst="rect">
            <a:avLst/>
          </a:prstGeom>
          <a:noFill/>
          <a:ln w="0">
            <a:noFill/>
          </a:ln>
        </p:spPr>
        <p:txBody>
          <a:bodyPr lIns="90000" tIns="45000" rIns="90000" bIns="45000" anchor="t">
            <a:spAutoFit/>
          </a:bodyPr>
          <a:lstStyle/>
          <a:p>
            <a:pPr algn="ctr"/>
            <a:r>
              <a:rPr lang="en-US" sz="1200" b="0" u="none" strike="noStrike" dirty="0">
                <a:solidFill>
                  <a:srgbClr val="000000"/>
                </a:solidFill>
                <a:effectLst/>
                <a:uFillTx/>
                <a:latin typeface="Arial"/>
              </a:rPr>
              <a:t>Input</a:t>
            </a:r>
            <a:br>
              <a:rPr sz="1200" dirty="0"/>
            </a:br>
            <a:r>
              <a:rPr lang="en-US" sz="1200" b="0" u="none" strike="noStrike" dirty="0">
                <a:solidFill>
                  <a:srgbClr val="000000"/>
                </a:solidFill>
                <a:effectLst/>
                <a:uFillTx/>
                <a:latin typeface="Arial"/>
              </a:rPr>
              <a:t>Raw Signals</a:t>
            </a:r>
          </a:p>
        </p:txBody>
      </p:sp>
    </p:spTree>
    <p:extLst>
      <p:ext uri="{BB962C8B-B14F-4D97-AF65-F5344CB8AC3E}">
        <p14:creationId xmlns:p14="http://schemas.microsoft.com/office/powerpoint/2010/main" val="210662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6"/>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55"/>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8" grpId="0"/>
      <p:bldP spid="9" grpId="0"/>
      <p:bldP spid="10" grpId="0" animBg="1"/>
      <p:bldP spid="12" grpId="0" animBg="1"/>
      <p:bldP spid="13" grpId="0" animBg="1"/>
      <p:bldP spid="14" grpId="0" animBg="1"/>
      <p:bldP spid="28" grpId="0" animBg="1"/>
      <p:bldP spid="29" grpId="0" animBg="1"/>
      <p:bldP spid="30" grpId="0" animBg="1"/>
      <p:bldP spid="35" grpId="0" animBg="1"/>
      <p:bldP spid="36" grpId="0" animBg="1"/>
      <p:bldP spid="37" grpId="0" animBg="1"/>
      <p:bldP spid="38" grpId="0" animBg="1"/>
      <p:bldP spid="39" grpId="0" animBg="1"/>
      <p:bldP spid="40" grpId="0" animBg="1"/>
      <p:bldP spid="41" grpId="0" animBg="1"/>
      <p:bldP spid="43" grpId="0"/>
      <p:bldP spid="44" grpId="0" animBg="1"/>
      <p:bldP spid="45" grpId="0"/>
      <p:bldP spid="46" grpId="0"/>
      <p:bldP spid="47" grpId="0" animBg="1"/>
      <p:bldP spid="48" grpId="0"/>
      <p:bldP spid="49" grpId="0" animBg="1"/>
      <p:bldP spid="50" grpId="0"/>
      <p:bldP spid="51" grpId="0"/>
      <p:bldP spid="52" grpId="0"/>
      <p:bldP spid="53" grpId="0" animBg="1"/>
      <p:bldP spid="54" grpId="0" animBg="1"/>
      <p:bldP spid="56" grpId="0" animBg="1"/>
      <p:bldP spid="55" grpId="0" animBg="1"/>
      <p:bldP spid="59" grpId="0" animBg="1"/>
      <p:bldP spid="60" grpId="0" animBg="1"/>
      <p:bldP spid="62" grpId="0" animBg="1"/>
      <p:bldP spid="65" grpId="0" animBg="1"/>
      <p:bldP spid="67" grpId="0"/>
      <p:bldP spid="19" grpId="0"/>
      <p:bldP spid="22" grpId="0" animBg="1"/>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22DC0-6E6F-EDBF-92B4-B876FC3C39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87C68F-D7A9-A9AE-2ACD-409F33A7DF92}"/>
              </a:ext>
            </a:extLst>
          </p:cNvPr>
          <p:cNvSpPr>
            <a:spLocks noGrp="1"/>
          </p:cNvSpPr>
          <p:nvPr>
            <p:ph type="title"/>
          </p:nvPr>
        </p:nvSpPr>
        <p:spPr/>
        <p:txBody>
          <a:bodyPr/>
          <a:lstStyle/>
          <a:p>
            <a:r>
              <a:rPr lang="en-US" dirty="0"/>
              <a:t>A Common Genome Analysis Pipeline</a:t>
            </a:r>
            <a:endParaRPr lang="en-CH" dirty="0"/>
          </a:p>
        </p:txBody>
      </p:sp>
      <p:grpSp>
        <p:nvGrpSpPr>
          <p:cNvPr id="2197" name="Group 2196">
            <a:extLst>
              <a:ext uri="{FF2B5EF4-FFF2-40B4-BE49-F238E27FC236}">
                <a16:creationId xmlns:a16="http://schemas.microsoft.com/office/drawing/2014/main" id="{128ED8DB-B521-6CCB-3FC2-8792F29658A3}"/>
              </a:ext>
            </a:extLst>
          </p:cNvPr>
          <p:cNvGrpSpPr/>
          <p:nvPr/>
        </p:nvGrpSpPr>
        <p:grpSpPr>
          <a:xfrm>
            <a:off x="273691" y="4322354"/>
            <a:ext cx="8605616" cy="1541261"/>
            <a:chOff x="651875" y="5238400"/>
            <a:chExt cx="7430874" cy="1330865"/>
          </a:xfrm>
        </p:grpSpPr>
        <p:grpSp>
          <p:nvGrpSpPr>
            <p:cNvPr id="2198" name="Group 2197">
              <a:extLst>
                <a:ext uri="{FF2B5EF4-FFF2-40B4-BE49-F238E27FC236}">
                  <a16:creationId xmlns:a16="http://schemas.microsoft.com/office/drawing/2014/main" id="{3A1760BF-8C87-48A4-7ABD-AF27867B815D}"/>
                </a:ext>
              </a:extLst>
            </p:cNvPr>
            <p:cNvGrpSpPr/>
            <p:nvPr/>
          </p:nvGrpSpPr>
          <p:grpSpPr>
            <a:xfrm>
              <a:off x="651875" y="5238400"/>
              <a:ext cx="7430874" cy="1330865"/>
              <a:chOff x="651875" y="5238393"/>
              <a:chExt cx="7430871" cy="1330866"/>
            </a:xfrm>
          </p:grpSpPr>
          <p:grpSp>
            <p:nvGrpSpPr>
              <p:cNvPr id="2203" name="Group 2202">
                <a:extLst>
                  <a:ext uri="{FF2B5EF4-FFF2-40B4-BE49-F238E27FC236}">
                    <a16:creationId xmlns:a16="http://schemas.microsoft.com/office/drawing/2014/main" id="{459BDA07-3013-72B2-10BB-364DE4D32E53}"/>
                  </a:ext>
                </a:extLst>
              </p:cNvPr>
              <p:cNvGrpSpPr/>
              <p:nvPr/>
            </p:nvGrpSpPr>
            <p:grpSpPr>
              <a:xfrm>
                <a:off x="1061249" y="5600380"/>
                <a:ext cx="2124438" cy="947425"/>
                <a:chOff x="1061249" y="5600383"/>
                <a:chExt cx="2124439" cy="947425"/>
              </a:xfrm>
            </p:grpSpPr>
            <p:sp>
              <p:nvSpPr>
                <p:cNvPr id="2235" name="Rounded Rectangle 361">
                  <a:extLst>
                    <a:ext uri="{FF2B5EF4-FFF2-40B4-BE49-F238E27FC236}">
                      <a16:creationId xmlns:a16="http://schemas.microsoft.com/office/drawing/2014/main" id="{87796321-92DB-6767-8199-EE1A31D502B7}"/>
                    </a:ext>
                  </a:extLst>
                </p:cNvPr>
                <p:cNvSpPr/>
                <p:nvPr/>
              </p:nvSpPr>
              <p:spPr>
                <a:xfrm>
                  <a:off x="1061249" y="5600383"/>
                  <a:ext cx="2124439" cy="947425"/>
                </a:xfrm>
                <a:prstGeom prst="roundRect">
                  <a:avLst/>
                </a:prstGeom>
                <a:solidFill>
                  <a:srgbClr val="E5EFFE"/>
                </a:solidFill>
                <a:ln w="31750" cap="flat" cmpd="sng" algn="ctr">
                  <a:solidFill>
                    <a:srgbClr val="4473C4"/>
                  </a:solidFill>
                  <a:prstDash val="solid"/>
                </a:ln>
                <a:effectLst/>
              </p:spPr>
              <p:txBody>
                <a:bodyPr rtlCol="0" anchor="ctr">
                  <a:noAutofit/>
                </a:bodyPr>
                <a:lstStyle/>
                <a:p>
                  <a:pPr algn="ctr" defTabSz="1600847"/>
                  <a:endParaRPr lang="en-US" sz="1200" b="1" kern="0" dirty="0">
                    <a:latin typeface="Tahoma" panose="020B0604030504040204" pitchFamily="34" charset="0"/>
                    <a:ea typeface="Tahoma" panose="020B0604030504040204" pitchFamily="34" charset="0"/>
                    <a:cs typeface="Tahoma" panose="020B0604030504040204" pitchFamily="34" charset="0"/>
                  </a:endParaRPr>
                </a:p>
              </p:txBody>
            </p:sp>
            <p:grpSp>
              <p:nvGrpSpPr>
                <p:cNvPr id="2236" name="Group 2235">
                  <a:extLst>
                    <a:ext uri="{FF2B5EF4-FFF2-40B4-BE49-F238E27FC236}">
                      <a16:creationId xmlns:a16="http://schemas.microsoft.com/office/drawing/2014/main" id="{40CE5CCD-214F-5659-612A-439ACD6A8767}"/>
                    </a:ext>
                  </a:extLst>
                </p:cNvPr>
                <p:cNvGrpSpPr/>
                <p:nvPr/>
              </p:nvGrpSpPr>
              <p:grpSpPr>
                <a:xfrm>
                  <a:off x="1364039" y="5660342"/>
                  <a:ext cx="1518859" cy="823871"/>
                  <a:chOff x="1364039" y="5660342"/>
                  <a:chExt cx="1518859" cy="823871"/>
                </a:xfrm>
              </p:grpSpPr>
              <p:sp>
                <p:nvSpPr>
                  <p:cNvPr id="2237" name="TextBox 2236">
                    <a:extLst>
                      <a:ext uri="{FF2B5EF4-FFF2-40B4-BE49-F238E27FC236}">
                        <a16:creationId xmlns:a16="http://schemas.microsoft.com/office/drawing/2014/main" id="{8CB99EBE-7D51-0571-912D-0C3E3BADC8DC}"/>
                      </a:ext>
                    </a:extLst>
                  </p:cNvPr>
                  <p:cNvSpPr txBox="1"/>
                  <p:nvPr/>
                </p:nvSpPr>
                <p:spPr>
                  <a:xfrm>
                    <a:off x="1734968" y="5660342"/>
                    <a:ext cx="777001" cy="186034"/>
                  </a:xfrm>
                  <a:prstGeom prst="rect">
                    <a:avLst/>
                  </a:prstGeom>
                  <a:noFill/>
                </p:spPr>
                <p:txBody>
                  <a:bodyPr wrap="square" lIns="0" tIns="0" rIns="0" bIns="0">
                    <a:spAutoFit/>
                  </a:bodyPr>
                  <a:lstStyle/>
                  <a:p>
                    <a:pPr algn="ctr" defTabSz="1600847"/>
                    <a:r>
                      <a:rPr lang="en-US" sz="1400" b="1" kern="0" dirty="0">
                        <a:latin typeface="Avenir Next" panose="020B0503020202020204" pitchFamily="34" charset="0"/>
                        <a:ea typeface="Tahoma" panose="020B0604030504040204" pitchFamily="34" charset="0"/>
                        <a:cs typeface="Tahoma" panose="020B0604030504040204" pitchFamily="34" charset="0"/>
                      </a:rPr>
                      <a:t>Assembly</a:t>
                    </a:r>
                  </a:p>
                </p:txBody>
              </p:sp>
              <p:sp>
                <p:nvSpPr>
                  <p:cNvPr id="2238" name="Rectangle 2237">
                    <a:extLst>
                      <a:ext uri="{FF2B5EF4-FFF2-40B4-BE49-F238E27FC236}">
                        <a16:creationId xmlns:a16="http://schemas.microsoft.com/office/drawing/2014/main" id="{F05479A9-4784-6ADC-FB6E-6796A663912F}"/>
                      </a:ext>
                    </a:extLst>
                  </p:cNvPr>
                  <p:cNvSpPr/>
                  <p:nvPr/>
                </p:nvSpPr>
                <p:spPr>
                  <a:xfrm>
                    <a:off x="1364039" y="6424058"/>
                    <a:ext cx="1518848" cy="60155"/>
                  </a:xfrm>
                  <a:prstGeom prst="rect">
                    <a:avLst/>
                  </a:prstGeom>
                  <a:solidFill>
                    <a:srgbClr val="FCEEE4"/>
                  </a:solidFill>
                  <a:ln w="9525" cap="flat" cmpd="sng" algn="ctr">
                    <a:solidFill>
                      <a:schemeClr val="tx1"/>
                    </a:solidFill>
                    <a:prstDash val="solid"/>
                    <a:miter lim="800000"/>
                  </a:ln>
                  <a:effectLst/>
                </p:spPr>
                <p:txBody>
                  <a:bodyPr lIns="0" rIns="0" rtlCol="0" anchor="ctr">
                    <a:noAutofit/>
                  </a:bodyPr>
                  <a:lstStyle/>
                  <a:p>
                    <a:pPr algn="ctr">
                      <a:defRPr/>
                    </a:pPr>
                    <a:endParaRPr lang="en-CH" sz="1200" b="1" kern="0" dirty="0">
                      <a:solidFill>
                        <a:srgbClr val="5B9BD5"/>
                      </a:solidFill>
                      <a:latin typeface="Corbel" panose="020B0503020204020204" pitchFamily="34" charset="0"/>
                    </a:endParaRPr>
                  </a:p>
                </p:txBody>
              </p:sp>
              <p:cxnSp>
                <p:nvCxnSpPr>
                  <p:cNvPr id="2239" name="Straight Arrow Connector 2238">
                    <a:extLst>
                      <a:ext uri="{FF2B5EF4-FFF2-40B4-BE49-F238E27FC236}">
                        <a16:creationId xmlns:a16="http://schemas.microsoft.com/office/drawing/2014/main" id="{A0F8985B-0CBA-11B8-26B4-33DCD3C15ABA}"/>
                      </a:ext>
                    </a:extLst>
                  </p:cNvPr>
                  <p:cNvCxnSpPr>
                    <a:cxnSpLocks/>
                  </p:cNvCxnSpPr>
                  <p:nvPr/>
                </p:nvCxnSpPr>
                <p:spPr>
                  <a:xfrm>
                    <a:off x="2077340" y="6266915"/>
                    <a:ext cx="0" cy="130782"/>
                  </a:xfrm>
                  <a:prstGeom prst="straightConnector1">
                    <a:avLst/>
                  </a:prstGeom>
                  <a:ln w="12700">
                    <a:solidFill>
                      <a:schemeClr val="tx1"/>
                    </a:solidFill>
                    <a:headEnd w="sm" len="med"/>
                    <a:tailEnd type="triangle" w="sm" len="med"/>
                  </a:ln>
                </p:spPr>
                <p:style>
                  <a:lnRef idx="1">
                    <a:schemeClr val="accent1"/>
                  </a:lnRef>
                  <a:fillRef idx="0">
                    <a:schemeClr val="accent1"/>
                  </a:fillRef>
                  <a:effectRef idx="0">
                    <a:schemeClr val="accent1"/>
                  </a:effectRef>
                  <a:fontRef idx="minor">
                    <a:schemeClr val="tx1"/>
                  </a:fontRef>
                </p:style>
              </p:cxnSp>
              <p:grpSp>
                <p:nvGrpSpPr>
                  <p:cNvPr id="2240" name="Group 2239">
                    <a:extLst>
                      <a:ext uri="{FF2B5EF4-FFF2-40B4-BE49-F238E27FC236}">
                        <a16:creationId xmlns:a16="http://schemas.microsoft.com/office/drawing/2014/main" id="{7E9873FD-E69B-67F3-1325-24F4E39F9A22}"/>
                      </a:ext>
                    </a:extLst>
                  </p:cNvPr>
                  <p:cNvGrpSpPr/>
                  <p:nvPr/>
                </p:nvGrpSpPr>
                <p:grpSpPr>
                  <a:xfrm>
                    <a:off x="1364040" y="5911616"/>
                    <a:ext cx="1518858" cy="313191"/>
                    <a:chOff x="9537230" y="8572266"/>
                    <a:chExt cx="1847027" cy="380861"/>
                  </a:xfrm>
                </p:grpSpPr>
                <p:sp>
                  <p:nvSpPr>
                    <p:cNvPr id="2241" name="Rectangle 2240">
                      <a:extLst>
                        <a:ext uri="{FF2B5EF4-FFF2-40B4-BE49-F238E27FC236}">
                          <a16:creationId xmlns:a16="http://schemas.microsoft.com/office/drawing/2014/main" id="{7AC3D998-0674-2BCC-0486-CE1C737DF13F}"/>
                        </a:ext>
                      </a:extLst>
                    </p:cNvPr>
                    <p:cNvSpPr/>
                    <p:nvPr/>
                  </p:nvSpPr>
                  <p:spPr>
                    <a:xfrm>
                      <a:off x="9537230" y="8572266"/>
                      <a:ext cx="822441" cy="73152"/>
                    </a:xfrm>
                    <a:prstGeom prst="rect">
                      <a:avLst/>
                    </a:prstGeom>
                    <a:solidFill>
                      <a:srgbClr val="F8F3E1"/>
                    </a:solidFill>
                    <a:ln w="9525" cap="flat" cmpd="sng" algn="ctr">
                      <a:solidFill>
                        <a:schemeClr val="tx1"/>
                      </a:solidFill>
                      <a:prstDash val="solid"/>
                      <a:miter lim="800000"/>
                    </a:ln>
                    <a:effectLst/>
                  </p:spPr>
                  <p:txBody>
                    <a:bodyPr lIns="0" rIns="0" rtlCol="0" anchor="ctr">
                      <a:noAutofit/>
                    </a:bodyPr>
                    <a:lstStyle/>
                    <a:p>
                      <a:pPr algn="ctr">
                        <a:defRPr/>
                      </a:pPr>
                      <a:endParaRPr lang="en-CH" sz="1200" b="1" kern="0" dirty="0">
                        <a:solidFill>
                          <a:srgbClr val="5B9BD5"/>
                        </a:solidFill>
                        <a:latin typeface="Corbel" panose="020B0503020204020204" pitchFamily="34" charset="0"/>
                      </a:endParaRPr>
                    </a:p>
                  </p:txBody>
                </p:sp>
                <p:sp>
                  <p:nvSpPr>
                    <p:cNvPr id="2242" name="Rectangle 2241">
                      <a:extLst>
                        <a:ext uri="{FF2B5EF4-FFF2-40B4-BE49-F238E27FC236}">
                          <a16:creationId xmlns:a16="http://schemas.microsoft.com/office/drawing/2014/main" id="{EFFFD460-1355-010D-5D2C-0B1E7E1C72BF}"/>
                        </a:ext>
                      </a:extLst>
                    </p:cNvPr>
                    <p:cNvSpPr/>
                    <p:nvPr/>
                  </p:nvSpPr>
                  <p:spPr>
                    <a:xfrm>
                      <a:off x="9753685" y="8726121"/>
                      <a:ext cx="537666" cy="73152"/>
                    </a:xfrm>
                    <a:prstGeom prst="rect">
                      <a:avLst/>
                    </a:prstGeom>
                    <a:solidFill>
                      <a:srgbClr val="F8F3E1"/>
                    </a:solidFill>
                    <a:ln w="9525" cap="flat" cmpd="sng" algn="ctr">
                      <a:solidFill>
                        <a:schemeClr val="tx1"/>
                      </a:solidFill>
                      <a:prstDash val="solid"/>
                      <a:miter lim="800000"/>
                    </a:ln>
                    <a:effectLst/>
                  </p:spPr>
                  <p:txBody>
                    <a:bodyPr lIns="0" rIns="0" rtlCol="0" anchor="ctr">
                      <a:noAutofit/>
                    </a:bodyPr>
                    <a:lstStyle/>
                    <a:p>
                      <a:pPr algn="ctr">
                        <a:defRPr/>
                      </a:pPr>
                      <a:endParaRPr lang="en-CH" sz="1200" b="1" kern="0" dirty="0">
                        <a:solidFill>
                          <a:srgbClr val="5B9BD5"/>
                        </a:solidFill>
                        <a:latin typeface="Corbel" panose="020B0503020204020204" pitchFamily="34" charset="0"/>
                      </a:endParaRPr>
                    </a:p>
                  </p:txBody>
                </p:sp>
                <p:sp>
                  <p:nvSpPr>
                    <p:cNvPr id="2243" name="Rectangle 2242">
                      <a:extLst>
                        <a:ext uri="{FF2B5EF4-FFF2-40B4-BE49-F238E27FC236}">
                          <a16:creationId xmlns:a16="http://schemas.microsoft.com/office/drawing/2014/main" id="{0593D007-4416-E2B5-81F6-E44CC0AB8CFE}"/>
                        </a:ext>
                      </a:extLst>
                    </p:cNvPr>
                    <p:cNvSpPr/>
                    <p:nvPr/>
                  </p:nvSpPr>
                  <p:spPr>
                    <a:xfrm>
                      <a:off x="10637574" y="8726121"/>
                      <a:ext cx="746683" cy="73152"/>
                    </a:xfrm>
                    <a:prstGeom prst="rect">
                      <a:avLst/>
                    </a:prstGeom>
                    <a:solidFill>
                      <a:srgbClr val="F8F3E1"/>
                    </a:solidFill>
                    <a:ln w="9525" cap="flat" cmpd="sng" algn="ctr">
                      <a:solidFill>
                        <a:schemeClr val="tx1"/>
                      </a:solidFill>
                      <a:prstDash val="solid"/>
                      <a:miter lim="800000"/>
                    </a:ln>
                    <a:effectLst/>
                  </p:spPr>
                  <p:txBody>
                    <a:bodyPr lIns="0" rIns="0" rtlCol="0" anchor="ctr">
                      <a:noAutofit/>
                    </a:bodyPr>
                    <a:lstStyle/>
                    <a:p>
                      <a:pPr algn="ctr">
                        <a:defRPr/>
                      </a:pPr>
                      <a:endParaRPr lang="en-CH" sz="1200" b="1" kern="0" dirty="0">
                        <a:solidFill>
                          <a:srgbClr val="5B9BD5"/>
                        </a:solidFill>
                        <a:latin typeface="Corbel" panose="020B0503020204020204" pitchFamily="34" charset="0"/>
                      </a:endParaRPr>
                    </a:p>
                  </p:txBody>
                </p:sp>
                <p:sp>
                  <p:nvSpPr>
                    <p:cNvPr id="2244" name="Rectangle 2243">
                      <a:extLst>
                        <a:ext uri="{FF2B5EF4-FFF2-40B4-BE49-F238E27FC236}">
                          <a16:creationId xmlns:a16="http://schemas.microsoft.com/office/drawing/2014/main" id="{F13875E8-E94A-0609-2DB9-A48AFDC020AB}"/>
                        </a:ext>
                      </a:extLst>
                    </p:cNvPr>
                    <p:cNvSpPr/>
                    <p:nvPr/>
                  </p:nvSpPr>
                  <p:spPr>
                    <a:xfrm>
                      <a:off x="9603408" y="8879975"/>
                      <a:ext cx="627854" cy="73152"/>
                    </a:xfrm>
                    <a:prstGeom prst="rect">
                      <a:avLst/>
                    </a:prstGeom>
                    <a:solidFill>
                      <a:srgbClr val="F8F3E1"/>
                    </a:solidFill>
                    <a:ln w="9525" cap="flat" cmpd="sng" algn="ctr">
                      <a:solidFill>
                        <a:schemeClr val="tx1"/>
                      </a:solidFill>
                      <a:prstDash val="solid"/>
                      <a:miter lim="800000"/>
                    </a:ln>
                    <a:effectLst/>
                  </p:spPr>
                  <p:txBody>
                    <a:bodyPr lIns="0" rIns="0" rtlCol="0" anchor="ctr">
                      <a:noAutofit/>
                    </a:bodyPr>
                    <a:lstStyle/>
                    <a:p>
                      <a:pPr algn="ctr">
                        <a:defRPr/>
                      </a:pPr>
                      <a:endParaRPr lang="en-CH" sz="1200" b="1" kern="0" dirty="0">
                        <a:solidFill>
                          <a:srgbClr val="5B9BD5"/>
                        </a:solidFill>
                        <a:latin typeface="Corbel" panose="020B0503020204020204" pitchFamily="34" charset="0"/>
                      </a:endParaRPr>
                    </a:p>
                  </p:txBody>
                </p:sp>
                <p:sp>
                  <p:nvSpPr>
                    <p:cNvPr id="2245" name="Rectangle 2244">
                      <a:extLst>
                        <a:ext uri="{FF2B5EF4-FFF2-40B4-BE49-F238E27FC236}">
                          <a16:creationId xmlns:a16="http://schemas.microsoft.com/office/drawing/2014/main" id="{313DDEAB-2FFC-CD79-59D4-AA27829AB990}"/>
                        </a:ext>
                      </a:extLst>
                    </p:cNvPr>
                    <p:cNvSpPr/>
                    <p:nvPr/>
                  </p:nvSpPr>
                  <p:spPr>
                    <a:xfrm>
                      <a:off x="10359676" y="8879975"/>
                      <a:ext cx="798999" cy="73152"/>
                    </a:xfrm>
                    <a:prstGeom prst="rect">
                      <a:avLst/>
                    </a:prstGeom>
                    <a:solidFill>
                      <a:srgbClr val="F8F3E1"/>
                    </a:solidFill>
                    <a:ln w="9525" cap="flat" cmpd="sng" algn="ctr">
                      <a:solidFill>
                        <a:schemeClr val="tx1"/>
                      </a:solidFill>
                      <a:prstDash val="solid"/>
                      <a:miter lim="800000"/>
                    </a:ln>
                    <a:effectLst/>
                  </p:spPr>
                  <p:txBody>
                    <a:bodyPr lIns="0" rIns="0" rtlCol="0" anchor="ctr">
                      <a:noAutofit/>
                    </a:bodyPr>
                    <a:lstStyle/>
                    <a:p>
                      <a:pPr algn="ctr">
                        <a:defRPr/>
                      </a:pPr>
                      <a:endParaRPr lang="en-CH" sz="1200" b="1" kern="0" dirty="0">
                        <a:solidFill>
                          <a:srgbClr val="5B9BD5"/>
                        </a:solidFill>
                        <a:latin typeface="Corbel" panose="020B0503020204020204" pitchFamily="34" charset="0"/>
                      </a:endParaRPr>
                    </a:p>
                  </p:txBody>
                </p:sp>
                <p:sp>
                  <p:nvSpPr>
                    <p:cNvPr id="2246" name="Rectangle 2245">
                      <a:extLst>
                        <a:ext uri="{FF2B5EF4-FFF2-40B4-BE49-F238E27FC236}">
                          <a16:creationId xmlns:a16="http://schemas.microsoft.com/office/drawing/2014/main" id="{B83972D9-5887-BFA9-13E2-F70FA4EB5600}"/>
                        </a:ext>
                      </a:extLst>
                    </p:cNvPr>
                    <p:cNvSpPr/>
                    <p:nvPr/>
                  </p:nvSpPr>
                  <p:spPr>
                    <a:xfrm>
                      <a:off x="10498099" y="8572266"/>
                      <a:ext cx="822441" cy="73152"/>
                    </a:xfrm>
                    <a:prstGeom prst="rect">
                      <a:avLst/>
                    </a:prstGeom>
                    <a:solidFill>
                      <a:srgbClr val="F8F3E1"/>
                    </a:solidFill>
                    <a:ln w="9525" cap="flat" cmpd="sng" algn="ctr">
                      <a:solidFill>
                        <a:schemeClr val="tx1"/>
                      </a:solidFill>
                      <a:prstDash val="solid"/>
                      <a:miter lim="800000"/>
                    </a:ln>
                    <a:effectLst/>
                  </p:spPr>
                  <p:txBody>
                    <a:bodyPr lIns="0" rIns="0" rtlCol="0" anchor="ctr">
                      <a:noAutofit/>
                    </a:bodyPr>
                    <a:lstStyle/>
                    <a:p>
                      <a:pPr algn="ctr">
                        <a:defRPr/>
                      </a:pPr>
                      <a:endParaRPr lang="en-CH" sz="1200" b="1" kern="0" dirty="0">
                        <a:solidFill>
                          <a:srgbClr val="5B9BD5"/>
                        </a:solidFill>
                        <a:latin typeface="Corbel" panose="020B0503020204020204" pitchFamily="34" charset="0"/>
                      </a:endParaRPr>
                    </a:p>
                  </p:txBody>
                </p:sp>
              </p:grpSp>
            </p:grpSp>
          </p:grpSp>
          <p:grpSp>
            <p:nvGrpSpPr>
              <p:cNvPr id="2204" name="Group 2203">
                <a:extLst>
                  <a:ext uri="{FF2B5EF4-FFF2-40B4-BE49-F238E27FC236}">
                    <a16:creationId xmlns:a16="http://schemas.microsoft.com/office/drawing/2014/main" id="{46B9F803-4063-0E4C-3E22-BBF457632F23}"/>
                  </a:ext>
                </a:extLst>
              </p:cNvPr>
              <p:cNvGrpSpPr/>
              <p:nvPr/>
            </p:nvGrpSpPr>
            <p:grpSpPr>
              <a:xfrm>
                <a:off x="3324894" y="5600381"/>
                <a:ext cx="2124438" cy="947425"/>
                <a:chOff x="3324895" y="5600384"/>
                <a:chExt cx="2124439" cy="947425"/>
              </a:xfrm>
            </p:grpSpPr>
            <p:sp>
              <p:nvSpPr>
                <p:cNvPr id="2221" name="Rounded Rectangle 347">
                  <a:extLst>
                    <a:ext uri="{FF2B5EF4-FFF2-40B4-BE49-F238E27FC236}">
                      <a16:creationId xmlns:a16="http://schemas.microsoft.com/office/drawing/2014/main" id="{C5DD9C84-AF93-CA5F-ED29-6FB7387F6772}"/>
                    </a:ext>
                  </a:extLst>
                </p:cNvPr>
                <p:cNvSpPr/>
                <p:nvPr/>
              </p:nvSpPr>
              <p:spPr>
                <a:xfrm>
                  <a:off x="3324895" y="5600384"/>
                  <a:ext cx="2124439" cy="947425"/>
                </a:xfrm>
                <a:prstGeom prst="roundRect">
                  <a:avLst/>
                </a:prstGeom>
                <a:solidFill>
                  <a:srgbClr val="E5EFFE"/>
                </a:solidFill>
                <a:ln w="31750" cap="flat" cmpd="sng" algn="ctr">
                  <a:solidFill>
                    <a:srgbClr val="4473C4"/>
                  </a:solidFill>
                  <a:prstDash val="solid"/>
                </a:ln>
                <a:effectLst/>
              </p:spPr>
              <p:txBody>
                <a:bodyPr rtlCol="0" anchor="ctr">
                  <a:noAutofit/>
                </a:bodyPr>
                <a:lstStyle/>
                <a:p>
                  <a:pPr algn="ctr" defTabSz="1600847"/>
                  <a:endParaRPr lang="en-US" sz="1200" b="1" kern="0" dirty="0">
                    <a:latin typeface="Tahoma" panose="020B0604030504040204" pitchFamily="34" charset="0"/>
                    <a:ea typeface="Tahoma" panose="020B0604030504040204" pitchFamily="34" charset="0"/>
                    <a:cs typeface="Tahoma" panose="020B0604030504040204" pitchFamily="34" charset="0"/>
                  </a:endParaRPr>
                </a:p>
              </p:txBody>
            </p:sp>
            <p:grpSp>
              <p:nvGrpSpPr>
                <p:cNvPr id="2222" name="Group 2221">
                  <a:extLst>
                    <a:ext uri="{FF2B5EF4-FFF2-40B4-BE49-F238E27FC236}">
                      <a16:creationId xmlns:a16="http://schemas.microsoft.com/office/drawing/2014/main" id="{9E170BB5-EF59-26E6-ACC0-27D9D86B0FCE}"/>
                    </a:ext>
                  </a:extLst>
                </p:cNvPr>
                <p:cNvGrpSpPr/>
                <p:nvPr/>
              </p:nvGrpSpPr>
              <p:grpSpPr>
                <a:xfrm>
                  <a:off x="3627686" y="5660342"/>
                  <a:ext cx="1518857" cy="809493"/>
                  <a:chOff x="3627686" y="5660342"/>
                  <a:chExt cx="1518857" cy="809493"/>
                </a:xfrm>
              </p:grpSpPr>
              <p:sp>
                <p:nvSpPr>
                  <p:cNvPr id="2223" name="TextBox 2222">
                    <a:extLst>
                      <a:ext uri="{FF2B5EF4-FFF2-40B4-BE49-F238E27FC236}">
                        <a16:creationId xmlns:a16="http://schemas.microsoft.com/office/drawing/2014/main" id="{268EF9C6-A9F4-B521-B1C0-401B71C39E86}"/>
                      </a:ext>
                    </a:extLst>
                  </p:cNvPr>
                  <p:cNvSpPr txBox="1"/>
                  <p:nvPr/>
                </p:nvSpPr>
                <p:spPr>
                  <a:xfrm>
                    <a:off x="3833864" y="5660342"/>
                    <a:ext cx="1106501" cy="186034"/>
                  </a:xfrm>
                  <a:prstGeom prst="rect">
                    <a:avLst/>
                  </a:prstGeom>
                  <a:noFill/>
                </p:spPr>
                <p:txBody>
                  <a:bodyPr wrap="square" lIns="0" tIns="0" rIns="0" bIns="0">
                    <a:spAutoFit/>
                  </a:bodyPr>
                  <a:lstStyle/>
                  <a:p>
                    <a:pPr algn="ctr" defTabSz="1600847"/>
                    <a:r>
                      <a:rPr lang="en-US" sz="1400" b="1" kern="0" dirty="0">
                        <a:latin typeface="Avenir Next" panose="020B0503020202020204" pitchFamily="34" charset="0"/>
                        <a:ea typeface="Tahoma" panose="020B0604030504040204" pitchFamily="34" charset="0"/>
                        <a:cs typeface="Tahoma" panose="020B0604030504040204" pitchFamily="34" charset="0"/>
                      </a:rPr>
                      <a:t>Variant Calling</a:t>
                    </a:r>
                  </a:p>
                </p:txBody>
              </p:sp>
              <p:grpSp>
                <p:nvGrpSpPr>
                  <p:cNvPr id="2224" name="Group 2223">
                    <a:extLst>
                      <a:ext uri="{FF2B5EF4-FFF2-40B4-BE49-F238E27FC236}">
                        <a16:creationId xmlns:a16="http://schemas.microsoft.com/office/drawing/2014/main" id="{84AF3C7A-147B-8101-BA42-06C19A60ABE7}"/>
                      </a:ext>
                    </a:extLst>
                  </p:cNvPr>
                  <p:cNvGrpSpPr/>
                  <p:nvPr/>
                </p:nvGrpSpPr>
                <p:grpSpPr>
                  <a:xfrm>
                    <a:off x="3627686" y="5932147"/>
                    <a:ext cx="1518857" cy="537688"/>
                    <a:chOff x="12291404" y="8541569"/>
                    <a:chExt cx="1847027" cy="653862"/>
                  </a:xfrm>
                </p:grpSpPr>
                <p:grpSp>
                  <p:nvGrpSpPr>
                    <p:cNvPr id="2225" name="Group 2224">
                      <a:extLst>
                        <a:ext uri="{FF2B5EF4-FFF2-40B4-BE49-F238E27FC236}">
                          <a16:creationId xmlns:a16="http://schemas.microsoft.com/office/drawing/2014/main" id="{55E2D4C8-04E8-963C-501B-85C958A7E1D7}"/>
                        </a:ext>
                      </a:extLst>
                    </p:cNvPr>
                    <p:cNvGrpSpPr/>
                    <p:nvPr/>
                  </p:nvGrpSpPr>
                  <p:grpSpPr>
                    <a:xfrm>
                      <a:off x="12291404" y="8757592"/>
                      <a:ext cx="1847027" cy="380861"/>
                      <a:chOff x="9537230" y="8572266"/>
                      <a:chExt cx="1847027" cy="380861"/>
                    </a:xfrm>
                  </p:grpSpPr>
                  <p:sp>
                    <p:nvSpPr>
                      <p:cNvPr id="2229" name="Rectangle 2228">
                        <a:extLst>
                          <a:ext uri="{FF2B5EF4-FFF2-40B4-BE49-F238E27FC236}">
                            <a16:creationId xmlns:a16="http://schemas.microsoft.com/office/drawing/2014/main" id="{0556C153-44A5-64CC-B6A2-F0B60D18480B}"/>
                          </a:ext>
                        </a:extLst>
                      </p:cNvPr>
                      <p:cNvSpPr/>
                      <p:nvPr/>
                    </p:nvSpPr>
                    <p:spPr>
                      <a:xfrm>
                        <a:off x="9537230" y="8572266"/>
                        <a:ext cx="822441" cy="73152"/>
                      </a:xfrm>
                      <a:prstGeom prst="rect">
                        <a:avLst/>
                      </a:prstGeom>
                      <a:solidFill>
                        <a:srgbClr val="F8F3E1"/>
                      </a:solidFill>
                      <a:ln w="9525" cap="flat" cmpd="sng" algn="ctr">
                        <a:solidFill>
                          <a:schemeClr val="tx1"/>
                        </a:solidFill>
                        <a:prstDash val="solid"/>
                        <a:miter lim="800000"/>
                      </a:ln>
                      <a:effectLst/>
                    </p:spPr>
                    <p:txBody>
                      <a:bodyPr lIns="0" rIns="0" rtlCol="0" anchor="ctr">
                        <a:noAutofit/>
                      </a:bodyPr>
                      <a:lstStyle/>
                      <a:p>
                        <a:pPr algn="ctr">
                          <a:defRPr/>
                        </a:pPr>
                        <a:endParaRPr lang="en-CH" sz="1200" b="1" kern="0" dirty="0">
                          <a:solidFill>
                            <a:srgbClr val="5B9BD5"/>
                          </a:solidFill>
                          <a:latin typeface="Corbel" panose="020B0503020204020204" pitchFamily="34" charset="0"/>
                        </a:endParaRPr>
                      </a:p>
                    </p:txBody>
                  </p:sp>
                  <p:sp>
                    <p:nvSpPr>
                      <p:cNvPr id="2230" name="Rectangle 2229">
                        <a:extLst>
                          <a:ext uri="{FF2B5EF4-FFF2-40B4-BE49-F238E27FC236}">
                            <a16:creationId xmlns:a16="http://schemas.microsoft.com/office/drawing/2014/main" id="{5A6C2A88-2ADC-0FBC-5CD3-F9722E4D1408}"/>
                          </a:ext>
                        </a:extLst>
                      </p:cNvPr>
                      <p:cNvSpPr/>
                      <p:nvPr/>
                    </p:nvSpPr>
                    <p:spPr>
                      <a:xfrm>
                        <a:off x="9753685" y="8726121"/>
                        <a:ext cx="537666" cy="73152"/>
                      </a:xfrm>
                      <a:prstGeom prst="rect">
                        <a:avLst/>
                      </a:prstGeom>
                      <a:solidFill>
                        <a:srgbClr val="F8F3E1"/>
                      </a:solidFill>
                      <a:ln w="9525" cap="flat" cmpd="sng" algn="ctr">
                        <a:solidFill>
                          <a:schemeClr val="tx1"/>
                        </a:solidFill>
                        <a:prstDash val="solid"/>
                        <a:miter lim="800000"/>
                      </a:ln>
                      <a:effectLst/>
                    </p:spPr>
                    <p:txBody>
                      <a:bodyPr lIns="0" rIns="0" rtlCol="0" anchor="ctr">
                        <a:noAutofit/>
                      </a:bodyPr>
                      <a:lstStyle/>
                      <a:p>
                        <a:pPr algn="ctr">
                          <a:defRPr/>
                        </a:pPr>
                        <a:endParaRPr lang="en-CH" sz="1200" b="1" kern="0" dirty="0">
                          <a:solidFill>
                            <a:srgbClr val="5B9BD5"/>
                          </a:solidFill>
                          <a:latin typeface="Corbel" panose="020B0503020204020204" pitchFamily="34" charset="0"/>
                        </a:endParaRPr>
                      </a:p>
                    </p:txBody>
                  </p:sp>
                  <p:sp>
                    <p:nvSpPr>
                      <p:cNvPr id="2231" name="Rectangle 2230">
                        <a:extLst>
                          <a:ext uri="{FF2B5EF4-FFF2-40B4-BE49-F238E27FC236}">
                            <a16:creationId xmlns:a16="http://schemas.microsoft.com/office/drawing/2014/main" id="{73D0C3F7-FD71-11E9-AFD4-DACEB4CFBBD8}"/>
                          </a:ext>
                        </a:extLst>
                      </p:cNvPr>
                      <p:cNvSpPr/>
                      <p:nvPr/>
                    </p:nvSpPr>
                    <p:spPr>
                      <a:xfrm>
                        <a:off x="10637574" y="8726121"/>
                        <a:ext cx="746683" cy="73152"/>
                      </a:xfrm>
                      <a:prstGeom prst="rect">
                        <a:avLst/>
                      </a:prstGeom>
                      <a:solidFill>
                        <a:srgbClr val="F8F3E1"/>
                      </a:solidFill>
                      <a:ln w="9525" cap="flat" cmpd="sng" algn="ctr">
                        <a:solidFill>
                          <a:schemeClr val="tx1"/>
                        </a:solidFill>
                        <a:prstDash val="solid"/>
                        <a:miter lim="800000"/>
                      </a:ln>
                      <a:effectLst/>
                    </p:spPr>
                    <p:txBody>
                      <a:bodyPr lIns="0" rIns="0" rtlCol="0" anchor="ctr">
                        <a:noAutofit/>
                      </a:bodyPr>
                      <a:lstStyle/>
                      <a:p>
                        <a:pPr algn="ctr">
                          <a:defRPr/>
                        </a:pPr>
                        <a:endParaRPr lang="en-CH" sz="1200" b="1" kern="0" dirty="0">
                          <a:solidFill>
                            <a:srgbClr val="5B9BD5"/>
                          </a:solidFill>
                          <a:latin typeface="Corbel" panose="020B0503020204020204" pitchFamily="34" charset="0"/>
                        </a:endParaRPr>
                      </a:p>
                    </p:txBody>
                  </p:sp>
                  <p:sp>
                    <p:nvSpPr>
                      <p:cNvPr id="2232" name="Rectangle 2231">
                        <a:extLst>
                          <a:ext uri="{FF2B5EF4-FFF2-40B4-BE49-F238E27FC236}">
                            <a16:creationId xmlns:a16="http://schemas.microsoft.com/office/drawing/2014/main" id="{18338FD4-8C4C-407F-4A3D-8FB9E7A9D69D}"/>
                          </a:ext>
                        </a:extLst>
                      </p:cNvPr>
                      <p:cNvSpPr/>
                      <p:nvPr/>
                    </p:nvSpPr>
                    <p:spPr>
                      <a:xfrm>
                        <a:off x="9603408" y="8879975"/>
                        <a:ext cx="627854" cy="73152"/>
                      </a:xfrm>
                      <a:prstGeom prst="rect">
                        <a:avLst/>
                      </a:prstGeom>
                      <a:solidFill>
                        <a:srgbClr val="F8F3E1"/>
                      </a:solidFill>
                      <a:ln w="9525" cap="flat" cmpd="sng" algn="ctr">
                        <a:solidFill>
                          <a:schemeClr val="tx1"/>
                        </a:solidFill>
                        <a:prstDash val="solid"/>
                        <a:miter lim="800000"/>
                      </a:ln>
                      <a:effectLst/>
                    </p:spPr>
                    <p:txBody>
                      <a:bodyPr lIns="0" rIns="0" rtlCol="0" anchor="ctr">
                        <a:noAutofit/>
                      </a:bodyPr>
                      <a:lstStyle/>
                      <a:p>
                        <a:pPr algn="ctr">
                          <a:defRPr/>
                        </a:pPr>
                        <a:endParaRPr lang="en-CH" sz="1200" b="1" kern="0" dirty="0">
                          <a:solidFill>
                            <a:srgbClr val="5B9BD5"/>
                          </a:solidFill>
                          <a:latin typeface="Corbel" panose="020B0503020204020204" pitchFamily="34" charset="0"/>
                        </a:endParaRPr>
                      </a:p>
                    </p:txBody>
                  </p:sp>
                  <p:sp>
                    <p:nvSpPr>
                      <p:cNvPr id="2233" name="Rectangle 2232">
                        <a:extLst>
                          <a:ext uri="{FF2B5EF4-FFF2-40B4-BE49-F238E27FC236}">
                            <a16:creationId xmlns:a16="http://schemas.microsoft.com/office/drawing/2014/main" id="{563EC9EC-9601-E01B-47D7-37D409DC52DE}"/>
                          </a:ext>
                        </a:extLst>
                      </p:cNvPr>
                      <p:cNvSpPr/>
                      <p:nvPr/>
                    </p:nvSpPr>
                    <p:spPr>
                      <a:xfrm>
                        <a:off x="10359676" y="8879975"/>
                        <a:ext cx="798999" cy="73152"/>
                      </a:xfrm>
                      <a:prstGeom prst="rect">
                        <a:avLst/>
                      </a:prstGeom>
                      <a:solidFill>
                        <a:srgbClr val="F8F3E1"/>
                      </a:solidFill>
                      <a:ln w="9525" cap="flat" cmpd="sng" algn="ctr">
                        <a:solidFill>
                          <a:schemeClr val="tx1"/>
                        </a:solidFill>
                        <a:prstDash val="solid"/>
                        <a:miter lim="800000"/>
                      </a:ln>
                      <a:effectLst/>
                    </p:spPr>
                    <p:txBody>
                      <a:bodyPr lIns="0" rIns="0" rtlCol="0" anchor="ctr">
                        <a:noAutofit/>
                      </a:bodyPr>
                      <a:lstStyle/>
                      <a:p>
                        <a:pPr algn="ctr">
                          <a:defRPr/>
                        </a:pPr>
                        <a:endParaRPr lang="en-CH" sz="1200" b="1" kern="0" dirty="0">
                          <a:solidFill>
                            <a:srgbClr val="5B9BD5"/>
                          </a:solidFill>
                          <a:latin typeface="Corbel" panose="020B0503020204020204" pitchFamily="34" charset="0"/>
                        </a:endParaRPr>
                      </a:p>
                    </p:txBody>
                  </p:sp>
                  <p:sp>
                    <p:nvSpPr>
                      <p:cNvPr id="2234" name="Rectangle 2233">
                        <a:extLst>
                          <a:ext uri="{FF2B5EF4-FFF2-40B4-BE49-F238E27FC236}">
                            <a16:creationId xmlns:a16="http://schemas.microsoft.com/office/drawing/2014/main" id="{781995A1-5289-B824-BCEC-3950B452855F}"/>
                          </a:ext>
                        </a:extLst>
                      </p:cNvPr>
                      <p:cNvSpPr/>
                      <p:nvPr/>
                    </p:nvSpPr>
                    <p:spPr>
                      <a:xfrm>
                        <a:off x="10498099" y="8572266"/>
                        <a:ext cx="822441" cy="73152"/>
                      </a:xfrm>
                      <a:prstGeom prst="rect">
                        <a:avLst/>
                      </a:prstGeom>
                      <a:solidFill>
                        <a:srgbClr val="F8F3E1"/>
                      </a:solidFill>
                      <a:ln w="9525" cap="flat" cmpd="sng" algn="ctr">
                        <a:solidFill>
                          <a:schemeClr val="tx1"/>
                        </a:solidFill>
                        <a:prstDash val="solid"/>
                        <a:miter lim="800000"/>
                      </a:ln>
                      <a:effectLst/>
                    </p:spPr>
                    <p:txBody>
                      <a:bodyPr lIns="0" rIns="0" rtlCol="0" anchor="ctr">
                        <a:noAutofit/>
                      </a:bodyPr>
                      <a:lstStyle/>
                      <a:p>
                        <a:pPr algn="ctr">
                          <a:defRPr/>
                        </a:pPr>
                        <a:endParaRPr lang="en-CH" sz="1200" b="1" kern="0" dirty="0">
                          <a:solidFill>
                            <a:srgbClr val="5B9BD5"/>
                          </a:solidFill>
                          <a:latin typeface="Corbel" panose="020B0503020204020204" pitchFamily="34" charset="0"/>
                        </a:endParaRPr>
                      </a:p>
                    </p:txBody>
                  </p:sp>
                </p:grpSp>
                <p:sp>
                  <p:nvSpPr>
                    <p:cNvPr id="2226" name="Rectangle 2225">
                      <a:extLst>
                        <a:ext uri="{FF2B5EF4-FFF2-40B4-BE49-F238E27FC236}">
                          <a16:creationId xmlns:a16="http://schemas.microsoft.com/office/drawing/2014/main" id="{E01FB3BC-63EB-F772-FC53-50A4F09B89BB}"/>
                        </a:ext>
                      </a:extLst>
                    </p:cNvPr>
                    <p:cNvSpPr/>
                    <p:nvPr/>
                  </p:nvSpPr>
                  <p:spPr>
                    <a:xfrm>
                      <a:off x="12291404" y="8572266"/>
                      <a:ext cx="1847015" cy="73152"/>
                    </a:xfrm>
                    <a:prstGeom prst="rect">
                      <a:avLst/>
                    </a:prstGeom>
                    <a:solidFill>
                      <a:srgbClr val="FFE69A"/>
                    </a:solidFill>
                    <a:ln w="9525" cap="flat" cmpd="sng" algn="ctr">
                      <a:solidFill>
                        <a:schemeClr val="tx1"/>
                      </a:solidFill>
                      <a:prstDash val="solid"/>
                      <a:miter lim="800000"/>
                    </a:ln>
                    <a:effectLst/>
                  </p:spPr>
                  <p:txBody>
                    <a:bodyPr lIns="0" rIns="0" rtlCol="0" anchor="ctr">
                      <a:noAutofit/>
                    </a:bodyPr>
                    <a:lstStyle/>
                    <a:p>
                      <a:pPr algn="ctr">
                        <a:defRPr/>
                      </a:pPr>
                      <a:endParaRPr lang="en-CH" sz="1200" b="1" kern="0" dirty="0">
                        <a:solidFill>
                          <a:srgbClr val="5B9BD5"/>
                        </a:solidFill>
                        <a:latin typeface="Corbel" panose="020B0503020204020204" pitchFamily="34" charset="0"/>
                      </a:endParaRPr>
                    </a:p>
                  </p:txBody>
                </p:sp>
                <p:sp>
                  <p:nvSpPr>
                    <p:cNvPr id="2227" name="Rectangle 2226">
                      <a:extLst>
                        <a:ext uri="{FF2B5EF4-FFF2-40B4-BE49-F238E27FC236}">
                          <a16:creationId xmlns:a16="http://schemas.microsoft.com/office/drawing/2014/main" id="{D5C3F09E-E9FB-7ADC-F60E-42F619D67D9B}"/>
                        </a:ext>
                      </a:extLst>
                    </p:cNvPr>
                    <p:cNvSpPr/>
                    <p:nvPr/>
                  </p:nvSpPr>
                  <p:spPr>
                    <a:xfrm rot="5400000">
                      <a:off x="13165547" y="8840728"/>
                      <a:ext cx="653860" cy="55543"/>
                    </a:xfrm>
                    <a:prstGeom prst="rect">
                      <a:avLst/>
                    </a:prstGeom>
                    <a:noFill/>
                    <a:ln w="9525" cap="flat" cmpd="sng" algn="ctr">
                      <a:solidFill>
                        <a:srgbClr val="C00000"/>
                      </a:solidFill>
                      <a:prstDash val="solid"/>
                      <a:miter lim="800000"/>
                    </a:ln>
                    <a:effectLst/>
                  </p:spPr>
                  <p:txBody>
                    <a:bodyPr lIns="0" rIns="0" rtlCol="0" anchor="ctr">
                      <a:noAutofit/>
                    </a:bodyPr>
                    <a:lstStyle/>
                    <a:p>
                      <a:pPr algn="ctr">
                        <a:defRPr/>
                      </a:pPr>
                      <a:endParaRPr lang="en-CH" sz="1200" b="1" kern="0" dirty="0">
                        <a:solidFill>
                          <a:srgbClr val="5B9BD5"/>
                        </a:solidFill>
                        <a:latin typeface="Corbel" panose="020B0503020204020204" pitchFamily="34" charset="0"/>
                      </a:endParaRPr>
                    </a:p>
                  </p:txBody>
                </p:sp>
                <p:sp>
                  <p:nvSpPr>
                    <p:cNvPr id="2228" name="Rectangle 2227">
                      <a:extLst>
                        <a:ext uri="{FF2B5EF4-FFF2-40B4-BE49-F238E27FC236}">
                          <a16:creationId xmlns:a16="http://schemas.microsoft.com/office/drawing/2014/main" id="{478DBD65-CC79-11A3-EFFD-606EA0C74AAC}"/>
                        </a:ext>
                      </a:extLst>
                    </p:cNvPr>
                    <p:cNvSpPr/>
                    <p:nvPr/>
                  </p:nvSpPr>
                  <p:spPr>
                    <a:xfrm rot="5400000">
                      <a:off x="12445464" y="8840728"/>
                      <a:ext cx="653862" cy="55543"/>
                    </a:xfrm>
                    <a:prstGeom prst="rect">
                      <a:avLst/>
                    </a:prstGeom>
                    <a:noFill/>
                    <a:ln w="9525" cap="flat" cmpd="sng" algn="ctr">
                      <a:solidFill>
                        <a:srgbClr val="C00000"/>
                      </a:solidFill>
                      <a:prstDash val="solid"/>
                      <a:miter lim="800000"/>
                    </a:ln>
                    <a:effectLst/>
                  </p:spPr>
                  <p:txBody>
                    <a:bodyPr lIns="0" rIns="0" rtlCol="0" anchor="ctr">
                      <a:noAutofit/>
                    </a:bodyPr>
                    <a:lstStyle/>
                    <a:p>
                      <a:pPr algn="ctr">
                        <a:defRPr/>
                      </a:pPr>
                      <a:endParaRPr lang="en-CH" sz="1200" b="1" kern="0" dirty="0">
                        <a:solidFill>
                          <a:srgbClr val="5B9BD5"/>
                        </a:solidFill>
                        <a:latin typeface="Corbel" panose="020B0503020204020204" pitchFamily="34" charset="0"/>
                      </a:endParaRPr>
                    </a:p>
                  </p:txBody>
                </p:sp>
              </p:grpSp>
            </p:grpSp>
          </p:grpSp>
          <p:grpSp>
            <p:nvGrpSpPr>
              <p:cNvPr id="2205" name="Group 2204">
                <a:extLst>
                  <a:ext uri="{FF2B5EF4-FFF2-40B4-BE49-F238E27FC236}">
                    <a16:creationId xmlns:a16="http://schemas.microsoft.com/office/drawing/2014/main" id="{A77E598F-8EDF-CA36-F520-EFF8F1BD0676}"/>
                  </a:ext>
                </a:extLst>
              </p:cNvPr>
              <p:cNvGrpSpPr/>
              <p:nvPr/>
            </p:nvGrpSpPr>
            <p:grpSpPr>
              <a:xfrm>
                <a:off x="5588540" y="5238393"/>
                <a:ext cx="2494206" cy="1309414"/>
                <a:chOff x="5588542" y="5238395"/>
                <a:chExt cx="2494207" cy="1309415"/>
              </a:xfrm>
            </p:grpSpPr>
            <p:sp>
              <p:nvSpPr>
                <p:cNvPr id="2207" name="Rounded Rectangle 333">
                  <a:extLst>
                    <a:ext uri="{FF2B5EF4-FFF2-40B4-BE49-F238E27FC236}">
                      <a16:creationId xmlns:a16="http://schemas.microsoft.com/office/drawing/2014/main" id="{7A2FBF55-F616-73D7-4445-65793FD22282}"/>
                    </a:ext>
                  </a:extLst>
                </p:cNvPr>
                <p:cNvSpPr/>
                <p:nvPr/>
              </p:nvSpPr>
              <p:spPr>
                <a:xfrm>
                  <a:off x="5588542" y="5600385"/>
                  <a:ext cx="2494207" cy="947425"/>
                </a:xfrm>
                <a:prstGeom prst="roundRect">
                  <a:avLst/>
                </a:prstGeom>
                <a:solidFill>
                  <a:srgbClr val="E5EFFE"/>
                </a:solidFill>
                <a:ln w="31750" cap="flat" cmpd="sng" algn="ctr">
                  <a:solidFill>
                    <a:srgbClr val="4473C4"/>
                  </a:solidFill>
                  <a:prstDash val="solid"/>
                </a:ln>
                <a:effectLst/>
              </p:spPr>
              <p:txBody>
                <a:bodyPr rtlCol="0" anchor="ctr">
                  <a:noAutofit/>
                </a:bodyPr>
                <a:lstStyle/>
                <a:p>
                  <a:pPr algn="ctr" defTabSz="1600847"/>
                  <a:endParaRPr lang="en-US" sz="1200" b="1" kern="0" dirty="0">
                    <a:latin typeface="Tahoma" panose="020B0604030504040204" pitchFamily="34" charset="0"/>
                    <a:ea typeface="Tahoma" panose="020B0604030504040204" pitchFamily="34" charset="0"/>
                    <a:cs typeface="Tahoma" panose="020B0604030504040204" pitchFamily="34" charset="0"/>
                  </a:endParaRPr>
                </a:p>
              </p:txBody>
            </p:sp>
            <p:grpSp>
              <p:nvGrpSpPr>
                <p:cNvPr id="2208" name="Group 2207">
                  <a:extLst>
                    <a:ext uri="{FF2B5EF4-FFF2-40B4-BE49-F238E27FC236}">
                      <a16:creationId xmlns:a16="http://schemas.microsoft.com/office/drawing/2014/main" id="{89395F0A-CDEB-3620-A694-02486328EEC5}"/>
                    </a:ext>
                  </a:extLst>
                </p:cNvPr>
                <p:cNvGrpSpPr/>
                <p:nvPr/>
              </p:nvGrpSpPr>
              <p:grpSpPr>
                <a:xfrm>
                  <a:off x="5845272" y="5238395"/>
                  <a:ext cx="1980746" cy="1246411"/>
                  <a:chOff x="5845272" y="5238395"/>
                  <a:chExt cx="1980746" cy="1246411"/>
                </a:xfrm>
              </p:grpSpPr>
              <p:sp>
                <p:nvSpPr>
                  <p:cNvPr id="2209" name="TextBox 2208">
                    <a:extLst>
                      <a:ext uri="{FF2B5EF4-FFF2-40B4-BE49-F238E27FC236}">
                        <a16:creationId xmlns:a16="http://schemas.microsoft.com/office/drawing/2014/main" id="{1E894C43-FEB5-91F5-E2F7-E67177F22CAE}"/>
                      </a:ext>
                    </a:extLst>
                  </p:cNvPr>
                  <p:cNvSpPr txBox="1"/>
                  <p:nvPr/>
                </p:nvSpPr>
                <p:spPr>
                  <a:xfrm>
                    <a:off x="6247013" y="5660342"/>
                    <a:ext cx="1177266" cy="186034"/>
                  </a:xfrm>
                  <a:prstGeom prst="rect">
                    <a:avLst/>
                  </a:prstGeom>
                  <a:noFill/>
                </p:spPr>
                <p:txBody>
                  <a:bodyPr wrap="square" lIns="0" tIns="0" rIns="0" bIns="0">
                    <a:spAutoFit/>
                  </a:bodyPr>
                  <a:lstStyle/>
                  <a:p>
                    <a:pPr algn="ctr" defTabSz="1600847"/>
                    <a:r>
                      <a:rPr lang="en-US" sz="1400" b="1" kern="0" dirty="0">
                        <a:latin typeface="Avenir Next" panose="020B0503020202020204" pitchFamily="34" charset="0"/>
                        <a:ea typeface="Tahoma" panose="020B0604030504040204" pitchFamily="34" charset="0"/>
                        <a:cs typeface="Tahoma" panose="020B0604030504040204" pitchFamily="34" charset="0"/>
                      </a:rPr>
                      <a:t>Metagenomics</a:t>
                    </a:r>
                  </a:p>
                </p:txBody>
              </p:sp>
              <p:grpSp>
                <p:nvGrpSpPr>
                  <p:cNvPr id="2210" name="Group 2209">
                    <a:extLst>
                      <a:ext uri="{FF2B5EF4-FFF2-40B4-BE49-F238E27FC236}">
                        <a16:creationId xmlns:a16="http://schemas.microsoft.com/office/drawing/2014/main" id="{8EDF8043-2C1B-DB7D-ACC5-0E4C107987D2}"/>
                      </a:ext>
                    </a:extLst>
                  </p:cNvPr>
                  <p:cNvGrpSpPr/>
                  <p:nvPr/>
                </p:nvGrpSpPr>
                <p:grpSpPr>
                  <a:xfrm>
                    <a:off x="5845272" y="5238395"/>
                    <a:ext cx="1980746" cy="1246411"/>
                    <a:chOff x="15157176" y="7794451"/>
                    <a:chExt cx="2408713" cy="1515715"/>
                  </a:xfrm>
                </p:grpSpPr>
                <p:graphicFrame>
                  <p:nvGraphicFramePr>
                    <p:cNvPr id="2211" name="Chart 2210">
                      <a:extLst>
                        <a:ext uri="{FF2B5EF4-FFF2-40B4-BE49-F238E27FC236}">
                          <a16:creationId xmlns:a16="http://schemas.microsoft.com/office/drawing/2014/main" id="{E1255051-D882-FD80-8473-EB1E2257AC9A}"/>
                        </a:ext>
                      </a:extLst>
                    </p:cNvPr>
                    <p:cNvGraphicFramePr>
                      <a:graphicFrameLocks noChangeAspect="1"/>
                    </p:cNvGraphicFramePr>
                    <p:nvPr/>
                  </p:nvGraphicFramePr>
                  <p:xfrm>
                    <a:off x="16565249" y="7794451"/>
                    <a:ext cx="1000640" cy="1515715"/>
                  </p:xfrm>
                  <a:graphic>
                    <a:graphicData uri="http://schemas.openxmlformats.org/drawingml/2006/chart">
                      <c:chart xmlns:c="http://schemas.openxmlformats.org/drawingml/2006/chart" xmlns:r="http://schemas.openxmlformats.org/officeDocument/2006/relationships" r:id="rId3"/>
                    </a:graphicData>
                  </a:graphic>
                </p:graphicFrame>
                <p:grpSp>
                  <p:nvGrpSpPr>
                    <p:cNvPr id="2212" name="Group 2211">
                      <a:extLst>
                        <a:ext uri="{FF2B5EF4-FFF2-40B4-BE49-F238E27FC236}">
                          <a16:creationId xmlns:a16="http://schemas.microsoft.com/office/drawing/2014/main" id="{9D8280F8-A510-4C0A-2A81-E35ACE9E7B09}"/>
                        </a:ext>
                      </a:extLst>
                    </p:cNvPr>
                    <p:cNvGrpSpPr/>
                    <p:nvPr/>
                  </p:nvGrpSpPr>
                  <p:grpSpPr>
                    <a:xfrm>
                      <a:off x="15157176" y="8900464"/>
                      <a:ext cx="1408073" cy="73152"/>
                      <a:chOff x="14910799" y="8900464"/>
                      <a:chExt cx="1408073" cy="73152"/>
                    </a:xfrm>
                  </p:grpSpPr>
                  <p:cxnSp>
                    <p:nvCxnSpPr>
                      <p:cNvPr id="2219" name="Straight Arrow Connector 2218">
                        <a:extLst>
                          <a:ext uri="{FF2B5EF4-FFF2-40B4-BE49-F238E27FC236}">
                            <a16:creationId xmlns:a16="http://schemas.microsoft.com/office/drawing/2014/main" id="{A32A730C-B944-0789-EB9E-C113B9668EB9}"/>
                          </a:ext>
                        </a:extLst>
                      </p:cNvPr>
                      <p:cNvCxnSpPr>
                        <a:cxnSpLocks/>
                      </p:cNvCxnSpPr>
                      <p:nvPr/>
                    </p:nvCxnSpPr>
                    <p:spPr>
                      <a:xfrm>
                        <a:off x="15900488" y="8937040"/>
                        <a:ext cx="418384" cy="0"/>
                      </a:xfrm>
                      <a:prstGeom prst="straightConnector1">
                        <a:avLst/>
                      </a:prstGeom>
                      <a:ln w="12700">
                        <a:solidFill>
                          <a:schemeClr val="tx1"/>
                        </a:solidFill>
                        <a:headEnd w="sm" len="med"/>
                        <a:tailEnd type="triangle" w="sm" len="med"/>
                      </a:ln>
                    </p:spPr>
                    <p:style>
                      <a:lnRef idx="1">
                        <a:schemeClr val="accent1"/>
                      </a:lnRef>
                      <a:fillRef idx="0">
                        <a:schemeClr val="accent1"/>
                      </a:fillRef>
                      <a:effectRef idx="0">
                        <a:schemeClr val="accent1"/>
                      </a:effectRef>
                      <a:fontRef idx="minor">
                        <a:schemeClr val="tx1"/>
                      </a:fontRef>
                    </p:style>
                  </p:cxnSp>
                  <p:sp>
                    <p:nvSpPr>
                      <p:cNvPr id="2220" name="Rectangle 2219">
                        <a:extLst>
                          <a:ext uri="{FF2B5EF4-FFF2-40B4-BE49-F238E27FC236}">
                            <a16:creationId xmlns:a16="http://schemas.microsoft.com/office/drawing/2014/main" id="{AC510502-A987-21D9-C635-7F7080C3397F}"/>
                          </a:ext>
                        </a:extLst>
                      </p:cNvPr>
                      <p:cNvSpPr/>
                      <p:nvPr/>
                    </p:nvSpPr>
                    <p:spPr>
                      <a:xfrm>
                        <a:off x="14910799" y="8900464"/>
                        <a:ext cx="746683" cy="73152"/>
                      </a:xfrm>
                      <a:prstGeom prst="rect">
                        <a:avLst/>
                      </a:prstGeom>
                      <a:solidFill>
                        <a:srgbClr val="ABD2F4"/>
                      </a:solidFill>
                      <a:ln w="9525" cap="flat" cmpd="sng" algn="ctr">
                        <a:solidFill>
                          <a:schemeClr val="tx1"/>
                        </a:solidFill>
                        <a:prstDash val="solid"/>
                        <a:miter lim="800000"/>
                      </a:ln>
                      <a:effectLst/>
                    </p:spPr>
                    <p:txBody>
                      <a:bodyPr lIns="0" rIns="0" rtlCol="0" anchor="ctr">
                        <a:noAutofit/>
                      </a:bodyPr>
                      <a:lstStyle/>
                      <a:p>
                        <a:pPr algn="ctr">
                          <a:defRPr/>
                        </a:pPr>
                        <a:endParaRPr lang="en-CH" sz="1200" b="1" kern="0" dirty="0">
                          <a:solidFill>
                            <a:srgbClr val="5B9BD5"/>
                          </a:solidFill>
                          <a:latin typeface="Corbel" panose="020B0503020204020204" pitchFamily="34" charset="0"/>
                        </a:endParaRPr>
                      </a:p>
                    </p:txBody>
                  </p:sp>
                </p:grpSp>
                <p:grpSp>
                  <p:nvGrpSpPr>
                    <p:cNvPr id="2213" name="Group 2212">
                      <a:extLst>
                        <a:ext uri="{FF2B5EF4-FFF2-40B4-BE49-F238E27FC236}">
                          <a16:creationId xmlns:a16="http://schemas.microsoft.com/office/drawing/2014/main" id="{9A070952-6D51-4E44-0B2E-5BBD33150248}"/>
                        </a:ext>
                      </a:extLst>
                    </p:cNvPr>
                    <p:cNvGrpSpPr/>
                    <p:nvPr/>
                  </p:nvGrpSpPr>
                  <p:grpSpPr>
                    <a:xfrm>
                      <a:off x="15157176" y="9116488"/>
                      <a:ext cx="1450449" cy="73152"/>
                      <a:chOff x="14910799" y="9107415"/>
                      <a:chExt cx="1450449" cy="73152"/>
                    </a:xfrm>
                  </p:grpSpPr>
                  <p:cxnSp>
                    <p:nvCxnSpPr>
                      <p:cNvPr id="2217" name="Straight Arrow Connector 2216">
                        <a:extLst>
                          <a:ext uri="{FF2B5EF4-FFF2-40B4-BE49-F238E27FC236}">
                            <a16:creationId xmlns:a16="http://schemas.microsoft.com/office/drawing/2014/main" id="{FDAB5A2B-392A-4584-BD6F-A28DCF7459D8}"/>
                          </a:ext>
                        </a:extLst>
                      </p:cNvPr>
                      <p:cNvCxnSpPr>
                        <a:cxnSpLocks/>
                      </p:cNvCxnSpPr>
                      <p:nvPr/>
                    </p:nvCxnSpPr>
                    <p:spPr>
                      <a:xfrm>
                        <a:off x="15900488" y="9143991"/>
                        <a:ext cx="460760" cy="0"/>
                      </a:xfrm>
                      <a:prstGeom prst="straightConnector1">
                        <a:avLst/>
                      </a:prstGeom>
                      <a:ln w="12700">
                        <a:solidFill>
                          <a:schemeClr val="tx1"/>
                        </a:solidFill>
                        <a:headEnd w="sm" len="med"/>
                        <a:tailEnd type="triangle" w="sm" len="med"/>
                      </a:ln>
                    </p:spPr>
                    <p:style>
                      <a:lnRef idx="1">
                        <a:schemeClr val="accent1"/>
                      </a:lnRef>
                      <a:fillRef idx="0">
                        <a:schemeClr val="accent1"/>
                      </a:fillRef>
                      <a:effectRef idx="0">
                        <a:schemeClr val="accent1"/>
                      </a:effectRef>
                      <a:fontRef idx="minor">
                        <a:schemeClr val="tx1"/>
                      </a:fontRef>
                    </p:style>
                  </p:cxnSp>
                  <p:sp>
                    <p:nvSpPr>
                      <p:cNvPr id="2218" name="Rectangle 2217">
                        <a:extLst>
                          <a:ext uri="{FF2B5EF4-FFF2-40B4-BE49-F238E27FC236}">
                            <a16:creationId xmlns:a16="http://schemas.microsoft.com/office/drawing/2014/main" id="{4385DFB5-054E-379D-D2A4-DFF8DA7BD685}"/>
                          </a:ext>
                        </a:extLst>
                      </p:cNvPr>
                      <p:cNvSpPr/>
                      <p:nvPr/>
                    </p:nvSpPr>
                    <p:spPr>
                      <a:xfrm>
                        <a:off x="14910799" y="9107415"/>
                        <a:ext cx="798999" cy="73152"/>
                      </a:xfrm>
                      <a:prstGeom prst="rect">
                        <a:avLst/>
                      </a:prstGeom>
                      <a:solidFill>
                        <a:srgbClr val="D77976"/>
                      </a:solidFill>
                      <a:ln w="9525" cap="flat" cmpd="sng" algn="ctr">
                        <a:solidFill>
                          <a:schemeClr val="tx1"/>
                        </a:solidFill>
                        <a:prstDash val="solid"/>
                        <a:miter lim="800000"/>
                      </a:ln>
                      <a:effectLst/>
                    </p:spPr>
                    <p:txBody>
                      <a:bodyPr lIns="0" rIns="0" rtlCol="0" anchor="ctr">
                        <a:noAutofit/>
                      </a:bodyPr>
                      <a:lstStyle/>
                      <a:p>
                        <a:pPr algn="ctr">
                          <a:defRPr/>
                        </a:pPr>
                        <a:endParaRPr lang="en-CH" sz="1200" b="1" kern="0" dirty="0">
                          <a:solidFill>
                            <a:srgbClr val="5B9BD5"/>
                          </a:solidFill>
                          <a:latin typeface="Corbel" panose="020B0503020204020204" pitchFamily="34" charset="0"/>
                        </a:endParaRPr>
                      </a:p>
                    </p:txBody>
                  </p:sp>
                </p:grpSp>
                <p:grpSp>
                  <p:nvGrpSpPr>
                    <p:cNvPr id="2214" name="Group 2213">
                      <a:extLst>
                        <a:ext uri="{FF2B5EF4-FFF2-40B4-BE49-F238E27FC236}">
                          <a16:creationId xmlns:a16="http://schemas.microsoft.com/office/drawing/2014/main" id="{9181FDA2-24FD-7578-4CC8-DB5E4AFBAD75}"/>
                        </a:ext>
                      </a:extLst>
                    </p:cNvPr>
                    <p:cNvGrpSpPr/>
                    <p:nvPr/>
                  </p:nvGrpSpPr>
                  <p:grpSpPr>
                    <a:xfrm>
                      <a:off x="15157176" y="8684440"/>
                      <a:ext cx="1450449" cy="73152"/>
                      <a:chOff x="14910799" y="8689317"/>
                      <a:chExt cx="1450449" cy="73152"/>
                    </a:xfrm>
                  </p:grpSpPr>
                  <p:cxnSp>
                    <p:nvCxnSpPr>
                      <p:cNvPr id="2215" name="Straight Arrow Connector 2214">
                        <a:extLst>
                          <a:ext uri="{FF2B5EF4-FFF2-40B4-BE49-F238E27FC236}">
                            <a16:creationId xmlns:a16="http://schemas.microsoft.com/office/drawing/2014/main" id="{DFD2DCD3-A49F-6E64-D757-38F2A3073334}"/>
                          </a:ext>
                        </a:extLst>
                      </p:cNvPr>
                      <p:cNvCxnSpPr>
                        <a:cxnSpLocks/>
                      </p:cNvCxnSpPr>
                      <p:nvPr/>
                    </p:nvCxnSpPr>
                    <p:spPr>
                      <a:xfrm>
                        <a:off x="15900488" y="8725893"/>
                        <a:ext cx="460760" cy="0"/>
                      </a:xfrm>
                      <a:prstGeom prst="straightConnector1">
                        <a:avLst/>
                      </a:prstGeom>
                      <a:ln w="12700">
                        <a:solidFill>
                          <a:schemeClr val="tx1"/>
                        </a:solidFill>
                        <a:headEnd w="sm" len="med"/>
                        <a:tailEnd type="triangle" w="sm" len="med"/>
                      </a:ln>
                    </p:spPr>
                    <p:style>
                      <a:lnRef idx="1">
                        <a:schemeClr val="accent1"/>
                      </a:lnRef>
                      <a:fillRef idx="0">
                        <a:schemeClr val="accent1"/>
                      </a:fillRef>
                      <a:effectRef idx="0">
                        <a:schemeClr val="accent1"/>
                      </a:effectRef>
                      <a:fontRef idx="minor">
                        <a:schemeClr val="tx1"/>
                      </a:fontRef>
                    </p:style>
                  </p:cxnSp>
                  <p:sp>
                    <p:nvSpPr>
                      <p:cNvPr id="2216" name="Rectangle 2215">
                        <a:extLst>
                          <a:ext uri="{FF2B5EF4-FFF2-40B4-BE49-F238E27FC236}">
                            <a16:creationId xmlns:a16="http://schemas.microsoft.com/office/drawing/2014/main" id="{978E663A-012B-13EC-45EE-42190D26C817}"/>
                          </a:ext>
                        </a:extLst>
                      </p:cNvPr>
                      <p:cNvSpPr/>
                      <p:nvPr/>
                    </p:nvSpPr>
                    <p:spPr>
                      <a:xfrm>
                        <a:off x="14910799" y="8689317"/>
                        <a:ext cx="822441" cy="73152"/>
                      </a:xfrm>
                      <a:prstGeom prst="rect">
                        <a:avLst/>
                      </a:prstGeom>
                      <a:solidFill>
                        <a:srgbClr val="8BB778"/>
                      </a:solidFill>
                      <a:ln w="9525" cap="flat" cmpd="sng" algn="ctr">
                        <a:solidFill>
                          <a:schemeClr val="tx1"/>
                        </a:solidFill>
                        <a:prstDash val="solid"/>
                        <a:miter lim="800000"/>
                      </a:ln>
                      <a:effectLst/>
                    </p:spPr>
                    <p:txBody>
                      <a:bodyPr lIns="0" rIns="0" rtlCol="0" anchor="ctr">
                        <a:noAutofit/>
                      </a:bodyPr>
                      <a:lstStyle/>
                      <a:p>
                        <a:pPr algn="ctr">
                          <a:defRPr/>
                        </a:pPr>
                        <a:endParaRPr lang="en-CH" sz="1200" b="1" kern="0" dirty="0">
                          <a:solidFill>
                            <a:srgbClr val="5B9BD5"/>
                          </a:solidFill>
                          <a:latin typeface="Corbel" panose="020B0503020204020204" pitchFamily="34" charset="0"/>
                        </a:endParaRPr>
                      </a:p>
                    </p:txBody>
                  </p:sp>
                </p:grpSp>
              </p:grpSp>
            </p:grpSp>
          </p:grpSp>
          <p:sp>
            <p:nvSpPr>
              <p:cNvPr id="2206" name="TextBox 2205">
                <a:extLst>
                  <a:ext uri="{FF2B5EF4-FFF2-40B4-BE49-F238E27FC236}">
                    <a16:creationId xmlns:a16="http://schemas.microsoft.com/office/drawing/2014/main" id="{F7EA7B4F-9CFB-C8F1-EC50-4524CF0F75F4}"/>
                  </a:ext>
                </a:extLst>
              </p:cNvPr>
              <p:cNvSpPr txBox="1"/>
              <p:nvPr/>
            </p:nvSpPr>
            <p:spPr>
              <a:xfrm rot="16200000">
                <a:off x="336862" y="5882178"/>
                <a:ext cx="1002094" cy="372067"/>
              </a:xfrm>
              <a:prstGeom prst="rect">
                <a:avLst/>
              </a:prstGeom>
              <a:noFill/>
            </p:spPr>
            <p:txBody>
              <a:bodyPr wrap="square" lIns="0" tIns="0" rIns="0" bIns="0">
                <a:spAutoFit/>
              </a:bodyPr>
              <a:lstStyle/>
              <a:p>
                <a:pPr algn="ctr" defTabSz="1600847"/>
                <a:r>
                  <a:rPr lang="en-US" sz="1400" b="1" kern="0" dirty="0">
                    <a:latin typeface="Avenir Next" panose="020B0503020202020204" pitchFamily="34" charset="0"/>
                    <a:ea typeface="Tahoma" panose="020B0604030504040204" pitchFamily="34" charset="0"/>
                    <a:cs typeface="Tahoma" panose="020B0604030504040204" pitchFamily="34" charset="0"/>
                  </a:rPr>
                  <a:t>Downstream Analysis</a:t>
                </a:r>
              </a:p>
            </p:txBody>
          </p:sp>
        </p:grpSp>
        <p:grpSp>
          <p:nvGrpSpPr>
            <p:cNvPr id="2199" name="Group 2198">
              <a:extLst>
                <a:ext uri="{FF2B5EF4-FFF2-40B4-BE49-F238E27FC236}">
                  <a16:creationId xmlns:a16="http://schemas.microsoft.com/office/drawing/2014/main" id="{255F706B-AE33-332C-DFD8-4B1AD9E2EEA5}"/>
                </a:ext>
              </a:extLst>
            </p:cNvPr>
            <p:cNvGrpSpPr/>
            <p:nvPr/>
          </p:nvGrpSpPr>
          <p:grpSpPr>
            <a:xfrm>
              <a:off x="2123470" y="5403294"/>
              <a:ext cx="4712176" cy="197091"/>
              <a:chOff x="2123470" y="5403294"/>
              <a:chExt cx="4712176" cy="197091"/>
            </a:xfrm>
          </p:grpSpPr>
          <p:cxnSp>
            <p:nvCxnSpPr>
              <p:cNvPr id="2200" name="Elbow Connector 60">
                <a:extLst>
                  <a:ext uri="{FF2B5EF4-FFF2-40B4-BE49-F238E27FC236}">
                    <a16:creationId xmlns:a16="http://schemas.microsoft.com/office/drawing/2014/main" id="{32D34D15-A63A-9BAB-9B1D-39BFCAA12DBE}"/>
                  </a:ext>
                </a:extLst>
              </p:cNvPr>
              <p:cNvCxnSpPr>
                <a:cxnSpLocks/>
              </p:cNvCxnSpPr>
              <p:nvPr/>
            </p:nvCxnSpPr>
            <p:spPr>
              <a:xfrm rot="10800000" flipV="1">
                <a:off x="2123470" y="5403294"/>
                <a:ext cx="2263529" cy="197089"/>
              </a:xfrm>
              <a:prstGeom prst="bentConnector2">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201" name="Elbow Connector 453">
                <a:extLst>
                  <a:ext uri="{FF2B5EF4-FFF2-40B4-BE49-F238E27FC236}">
                    <a16:creationId xmlns:a16="http://schemas.microsoft.com/office/drawing/2014/main" id="{FF1CA792-1120-C5EC-AFFC-86CE75646F2D}"/>
                  </a:ext>
                </a:extLst>
              </p:cNvPr>
              <p:cNvCxnSpPr>
                <a:cxnSpLocks/>
              </p:cNvCxnSpPr>
              <p:nvPr/>
            </p:nvCxnSpPr>
            <p:spPr>
              <a:xfrm>
                <a:off x="4387848" y="5403297"/>
                <a:ext cx="2447798" cy="197088"/>
              </a:xfrm>
              <a:prstGeom prst="bentConnector2">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202" name="Straight Arrow Connector 2201">
                <a:extLst>
                  <a:ext uri="{FF2B5EF4-FFF2-40B4-BE49-F238E27FC236}">
                    <a16:creationId xmlns:a16="http://schemas.microsoft.com/office/drawing/2014/main" id="{86127D1D-52AE-FAE1-361F-D73E8D9A38B5}"/>
                  </a:ext>
                </a:extLst>
              </p:cNvPr>
              <p:cNvCxnSpPr>
                <a:cxnSpLocks/>
              </p:cNvCxnSpPr>
              <p:nvPr/>
            </p:nvCxnSpPr>
            <p:spPr>
              <a:xfrm>
                <a:off x="4386999" y="5403294"/>
                <a:ext cx="116" cy="19709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grpSp>
      </p:grpSp>
      <p:grpSp>
        <p:nvGrpSpPr>
          <p:cNvPr id="2247" name="Group 2246">
            <a:extLst>
              <a:ext uri="{FF2B5EF4-FFF2-40B4-BE49-F238E27FC236}">
                <a16:creationId xmlns:a16="http://schemas.microsoft.com/office/drawing/2014/main" id="{E97D9B65-C6F1-03F8-42BD-5424851576ED}"/>
              </a:ext>
            </a:extLst>
          </p:cNvPr>
          <p:cNvGrpSpPr/>
          <p:nvPr/>
        </p:nvGrpSpPr>
        <p:grpSpPr>
          <a:xfrm>
            <a:off x="353473" y="980316"/>
            <a:ext cx="1261716" cy="1482426"/>
            <a:chOff x="495878" y="980316"/>
            <a:chExt cx="1261716" cy="1482426"/>
          </a:xfrm>
        </p:grpSpPr>
        <p:sp>
          <p:nvSpPr>
            <p:cNvPr id="2248" name="TextBox 2247">
              <a:extLst>
                <a:ext uri="{FF2B5EF4-FFF2-40B4-BE49-F238E27FC236}">
                  <a16:creationId xmlns:a16="http://schemas.microsoft.com/office/drawing/2014/main" id="{5870AF0B-A66A-1B76-C490-5EDA9859F666}"/>
                </a:ext>
              </a:extLst>
            </p:cNvPr>
            <p:cNvSpPr txBox="1"/>
            <p:nvPr/>
          </p:nvSpPr>
          <p:spPr>
            <a:xfrm>
              <a:off x="628737" y="980316"/>
              <a:ext cx="995998" cy="615553"/>
            </a:xfrm>
            <a:prstGeom prst="rect">
              <a:avLst/>
            </a:prstGeom>
            <a:noFill/>
          </p:spPr>
          <p:txBody>
            <a:bodyPr wrap="square" lIns="0" tIns="0" rIns="0" bIns="0">
              <a:spAutoFit/>
            </a:bodyPr>
            <a:lstStyle/>
            <a:p>
              <a:pPr algn="ctr" defTabSz="1600847"/>
              <a:r>
                <a:rPr lang="en-US" sz="2000" kern="0" dirty="0">
                  <a:latin typeface="Avenir Next" panose="020B0503020202020204" pitchFamily="34" charset="0"/>
                  <a:ea typeface="Tahoma" panose="020B0604030504040204" pitchFamily="34" charset="0"/>
                  <a:cs typeface="Tahoma" panose="020B0604030504040204" pitchFamily="34" charset="0"/>
                </a:rPr>
                <a:t>Raw</a:t>
              </a:r>
              <a:br>
                <a:rPr lang="en-US" sz="2000" kern="0" dirty="0">
                  <a:latin typeface="Avenir Next" panose="020B0503020202020204" pitchFamily="34" charset="0"/>
                  <a:ea typeface="Tahoma" panose="020B0604030504040204" pitchFamily="34" charset="0"/>
                  <a:cs typeface="Tahoma" panose="020B0604030504040204" pitchFamily="34" charset="0"/>
                </a:rPr>
              </a:br>
              <a:r>
                <a:rPr lang="en-US" sz="2000" kern="0" dirty="0">
                  <a:latin typeface="Avenir Next" panose="020B0503020202020204" pitchFamily="34" charset="0"/>
                  <a:ea typeface="Tahoma" panose="020B0604030504040204" pitchFamily="34" charset="0"/>
                  <a:cs typeface="Tahoma" panose="020B0604030504040204" pitchFamily="34" charset="0"/>
                </a:rPr>
                <a:t>Reads</a:t>
              </a:r>
            </a:p>
          </p:txBody>
        </p:sp>
        <p:grpSp>
          <p:nvGrpSpPr>
            <p:cNvPr id="2249" name="Group 2248">
              <a:extLst>
                <a:ext uri="{FF2B5EF4-FFF2-40B4-BE49-F238E27FC236}">
                  <a16:creationId xmlns:a16="http://schemas.microsoft.com/office/drawing/2014/main" id="{6DA9B6E1-8FFC-C6FA-1890-EEBD51C8DF01}"/>
                </a:ext>
              </a:extLst>
            </p:cNvPr>
            <p:cNvGrpSpPr>
              <a:grpSpLocks noChangeAspect="1"/>
            </p:cNvGrpSpPr>
            <p:nvPr/>
          </p:nvGrpSpPr>
          <p:grpSpPr>
            <a:xfrm>
              <a:off x="495878" y="1687375"/>
              <a:ext cx="1261716" cy="775367"/>
              <a:chOff x="6948264" y="1776271"/>
              <a:chExt cx="1108922" cy="681469"/>
            </a:xfrm>
          </p:grpSpPr>
          <p:grpSp>
            <p:nvGrpSpPr>
              <p:cNvPr id="2250" name="Group 2249">
                <a:extLst>
                  <a:ext uri="{FF2B5EF4-FFF2-40B4-BE49-F238E27FC236}">
                    <a16:creationId xmlns:a16="http://schemas.microsoft.com/office/drawing/2014/main" id="{880C644B-ED5A-F555-6D5B-1D3771D9EEFC}"/>
                  </a:ext>
                </a:extLst>
              </p:cNvPr>
              <p:cNvGrpSpPr/>
              <p:nvPr/>
            </p:nvGrpSpPr>
            <p:grpSpPr>
              <a:xfrm>
                <a:off x="6948264" y="1776271"/>
                <a:ext cx="1108922" cy="681469"/>
                <a:chOff x="2857077" y="2235844"/>
                <a:chExt cx="1108922" cy="681469"/>
              </a:xfrm>
            </p:grpSpPr>
            <p:cxnSp>
              <p:nvCxnSpPr>
                <p:cNvPr id="2255" name="Straight Arrow Connector 2254">
                  <a:extLst>
                    <a:ext uri="{FF2B5EF4-FFF2-40B4-BE49-F238E27FC236}">
                      <a16:creationId xmlns:a16="http://schemas.microsoft.com/office/drawing/2014/main" id="{ED35B262-DA8A-7D34-6A93-0CAF58BA0825}"/>
                    </a:ext>
                  </a:extLst>
                </p:cNvPr>
                <p:cNvCxnSpPr>
                  <a:cxnSpLocks/>
                </p:cNvCxnSpPr>
                <p:nvPr/>
              </p:nvCxnSpPr>
              <p:spPr>
                <a:xfrm>
                  <a:off x="2857077" y="2917313"/>
                  <a:ext cx="110892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56" name="Straight Arrow Connector 2255">
                  <a:extLst>
                    <a:ext uri="{FF2B5EF4-FFF2-40B4-BE49-F238E27FC236}">
                      <a16:creationId xmlns:a16="http://schemas.microsoft.com/office/drawing/2014/main" id="{C40C31D0-B136-3234-214B-C1268D8E7F7A}"/>
                    </a:ext>
                  </a:extLst>
                </p:cNvPr>
                <p:cNvCxnSpPr>
                  <a:cxnSpLocks/>
                </p:cNvCxnSpPr>
                <p:nvPr/>
              </p:nvCxnSpPr>
              <p:spPr>
                <a:xfrm flipV="1">
                  <a:off x="2857077" y="2235844"/>
                  <a:ext cx="4372" cy="68146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51" name="Group 2250">
                <a:extLst>
                  <a:ext uri="{FF2B5EF4-FFF2-40B4-BE49-F238E27FC236}">
                    <a16:creationId xmlns:a16="http://schemas.microsoft.com/office/drawing/2014/main" id="{90588701-643E-58FE-4DA4-E2A924CEF66E}"/>
                  </a:ext>
                </a:extLst>
              </p:cNvPr>
              <p:cNvGrpSpPr/>
              <p:nvPr/>
            </p:nvGrpSpPr>
            <p:grpSpPr>
              <a:xfrm>
                <a:off x="6981644" y="1976087"/>
                <a:ext cx="959736" cy="398532"/>
                <a:chOff x="6981644" y="1976087"/>
                <a:chExt cx="959736" cy="398532"/>
              </a:xfrm>
            </p:grpSpPr>
            <p:pic>
              <p:nvPicPr>
                <p:cNvPr id="2252" name="Graphic 2251" descr="Heartbeat with solid fill">
                  <a:extLst>
                    <a:ext uri="{FF2B5EF4-FFF2-40B4-BE49-F238E27FC236}">
                      <a16:creationId xmlns:a16="http://schemas.microsoft.com/office/drawing/2014/main" id="{28CA1A8F-39AD-FA71-975D-78F4060F64D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981644" y="1978101"/>
                  <a:ext cx="396518" cy="396518"/>
                </a:xfrm>
                <a:prstGeom prst="rect">
                  <a:avLst/>
                </a:prstGeom>
              </p:spPr>
            </p:pic>
            <p:pic>
              <p:nvPicPr>
                <p:cNvPr id="2253" name="Graphic 2252" descr="Heartbeat with solid fill">
                  <a:extLst>
                    <a:ext uri="{FF2B5EF4-FFF2-40B4-BE49-F238E27FC236}">
                      <a16:creationId xmlns:a16="http://schemas.microsoft.com/office/drawing/2014/main" id="{7CBA61A9-1732-9F80-F99B-39677E75B72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263253" y="1978101"/>
                  <a:ext cx="396518" cy="396518"/>
                </a:xfrm>
                <a:prstGeom prst="rect">
                  <a:avLst/>
                </a:prstGeom>
              </p:spPr>
            </p:pic>
            <p:pic>
              <p:nvPicPr>
                <p:cNvPr id="2254" name="Graphic 2253" descr="Heartbeat with solid fill">
                  <a:extLst>
                    <a:ext uri="{FF2B5EF4-FFF2-40B4-BE49-F238E27FC236}">
                      <a16:creationId xmlns:a16="http://schemas.microsoft.com/office/drawing/2014/main" id="{1CF6D1BB-61A6-83C0-0E32-BE48ADA504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544862" y="1976087"/>
                  <a:ext cx="396518" cy="396518"/>
                </a:xfrm>
                <a:prstGeom prst="rect">
                  <a:avLst/>
                </a:prstGeom>
              </p:spPr>
            </p:pic>
          </p:grpSp>
        </p:grpSp>
      </p:grpSp>
      <p:cxnSp>
        <p:nvCxnSpPr>
          <p:cNvPr id="2257" name="Straight Arrow Connector 2256">
            <a:extLst>
              <a:ext uri="{FF2B5EF4-FFF2-40B4-BE49-F238E27FC236}">
                <a16:creationId xmlns:a16="http://schemas.microsoft.com/office/drawing/2014/main" id="{F55E75B9-3A12-3DCC-62FE-5021EEF512BF}"/>
              </a:ext>
            </a:extLst>
          </p:cNvPr>
          <p:cNvCxnSpPr>
            <a:cxnSpLocks/>
          </p:cNvCxnSpPr>
          <p:nvPr/>
        </p:nvCxnSpPr>
        <p:spPr>
          <a:xfrm>
            <a:off x="1713594" y="2075058"/>
            <a:ext cx="457200" cy="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258" name="Straight Arrow Connector 2257">
            <a:extLst>
              <a:ext uri="{FF2B5EF4-FFF2-40B4-BE49-F238E27FC236}">
                <a16:creationId xmlns:a16="http://schemas.microsoft.com/office/drawing/2014/main" id="{C2E1DF55-42A3-1C1D-E1D2-6613C4132FD5}"/>
              </a:ext>
            </a:extLst>
          </p:cNvPr>
          <p:cNvCxnSpPr>
            <a:cxnSpLocks/>
          </p:cNvCxnSpPr>
          <p:nvPr/>
        </p:nvCxnSpPr>
        <p:spPr>
          <a:xfrm>
            <a:off x="3641543" y="2075058"/>
            <a:ext cx="457200" cy="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2259" name="Group 2258">
            <a:extLst>
              <a:ext uri="{FF2B5EF4-FFF2-40B4-BE49-F238E27FC236}">
                <a16:creationId xmlns:a16="http://schemas.microsoft.com/office/drawing/2014/main" id="{0D472E32-B78A-A627-DBE7-44556B747ACE}"/>
              </a:ext>
            </a:extLst>
          </p:cNvPr>
          <p:cNvGrpSpPr/>
          <p:nvPr/>
        </p:nvGrpSpPr>
        <p:grpSpPr>
          <a:xfrm>
            <a:off x="7159308" y="980316"/>
            <a:ext cx="1840319" cy="1540653"/>
            <a:chOff x="6926963" y="980316"/>
            <a:chExt cx="1840319" cy="1540653"/>
          </a:xfrm>
        </p:grpSpPr>
        <p:sp>
          <p:nvSpPr>
            <p:cNvPr id="2260" name="TextBox 2259">
              <a:extLst>
                <a:ext uri="{FF2B5EF4-FFF2-40B4-BE49-F238E27FC236}">
                  <a16:creationId xmlns:a16="http://schemas.microsoft.com/office/drawing/2014/main" id="{CDAB7349-550E-1F93-7250-2EA7ADD7A545}"/>
                </a:ext>
              </a:extLst>
            </p:cNvPr>
            <p:cNvSpPr txBox="1"/>
            <p:nvPr/>
          </p:nvSpPr>
          <p:spPr>
            <a:xfrm>
              <a:off x="6926963" y="980316"/>
              <a:ext cx="1840319" cy="615553"/>
            </a:xfrm>
            <a:prstGeom prst="rect">
              <a:avLst/>
            </a:prstGeom>
            <a:noFill/>
          </p:spPr>
          <p:txBody>
            <a:bodyPr wrap="square" lIns="0" tIns="0" rIns="0" bIns="0">
              <a:spAutoFit/>
            </a:bodyPr>
            <a:lstStyle/>
            <a:p>
              <a:pPr algn="ctr" defTabSz="1600847"/>
              <a:r>
                <a:rPr kumimoji="0" lang="en-US" sz="2000" b="1" i="0" u="none" strike="noStrike" kern="0" cap="none" spc="0" normalizeH="0" baseline="0" noProof="0" dirty="0">
                  <a:ln>
                    <a:noFill/>
                  </a:ln>
                  <a:effectLst/>
                  <a:uLnTx/>
                  <a:uFillTx/>
                  <a:latin typeface="Avenir Next" panose="020B0503020202020204" pitchFamily="34" charset="0"/>
                  <a:ea typeface="Tahoma" panose="020B0604030504040204" pitchFamily="34" charset="0"/>
                  <a:cs typeface="Tahoma" panose="020B0604030504040204" pitchFamily="34" charset="0"/>
                </a:rPr>
                <a:t>Read</a:t>
              </a:r>
              <a:br>
                <a:rPr kumimoji="0" lang="en-US" sz="2000" b="1" i="0" u="none" strike="noStrike" kern="0" cap="none" spc="0" normalizeH="0" baseline="0" noProof="0" dirty="0">
                  <a:ln>
                    <a:noFill/>
                  </a:ln>
                  <a:effectLst/>
                  <a:uLnTx/>
                  <a:uFillTx/>
                  <a:latin typeface="Avenir Next" panose="020B0503020202020204" pitchFamily="34" charset="0"/>
                  <a:ea typeface="Tahoma" panose="020B0604030504040204" pitchFamily="34" charset="0"/>
                  <a:cs typeface="Tahoma" panose="020B0604030504040204" pitchFamily="34" charset="0"/>
                </a:rPr>
              </a:br>
              <a:r>
                <a:rPr kumimoji="0" lang="en-US" sz="2000" b="1" i="0" u="none" strike="noStrike" kern="0" cap="none" spc="0" normalizeH="0" baseline="0" noProof="0" dirty="0">
                  <a:ln>
                    <a:noFill/>
                  </a:ln>
                  <a:effectLst/>
                  <a:uLnTx/>
                  <a:uFillTx/>
                  <a:latin typeface="Avenir Next" panose="020B0503020202020204" pitchFamily="34" charset="0"/>
                  <a:ea typeface="Tahoma" panose="020B0604030504040204" pitchFamily="34" charset="0"/>
                  <a:cs typeface="Tahoma" panose="020B0604030504040204" pitchFamily="34" charset="0"/>
                </a:rPr>
                <a:t>Mapping</a:t>
              </a:r>
            </a:p>
          </p:txBody>
        </p:sp>
        <p:grpSp>
          <p:nvGrpSpPr>
            <p:cNvPr id="2261" name="Group 2260">
              <a:extLst>
                <a:ext uri="{FF2B5EF4-FFF2-40B4-BE49-F238E27FC236}">
                  <a16:creationId xmlns:a16="http://schemas.microsoft.com/office/drawing/2014/main" id="{82CAA7F5-8820-4B02-415F-4BE40D98E19C}"/>
                </a:ext>
              </a:extLst>
            </p:cNvPr>
            <p:cNvGrpSpPr/>
            <p:nvPr/>
          </p:nvGrpSpPr>
          <p:grpSpPr>
            <a:xfrm>
              <a:off x="7047282" y="1629148"/>
              <a:ext cx="1599680" cy="891821"/>
              <a:chOff x="6928109" y="1584573"/>
              <a:chExt cx="1599680" cy="891821"/>
            </a:xfrm>
          </p:grpSpPr>
          <p:pic>
            <p:nvPicPr>
              <p:cNvPr id="2262" name="Picture 2261">
                <a:extLst>
                  <a:ext uri="{FF2B5EF4-FFF2-40B4-BE49-F238E27FC236}">
                    <a16:creationId xmlns:a16="http://schemas.microsoft.com/office/drawing/2014/main" id="{4E8F3538-2475-A2E7-7D3F-BF19FE907598}"/>
                  </a:ext>
                </a:extLst>
              </p:cNvPr>
              <p:cNvPicPr>
                <a:picLocks noChangeAspect="1"/>
              </p:cNvPicPr>
              <p:nvPr/>
            </p:nvPicPr>
            <p:blipFill>
              <a:blip r:embed="rId6">
                <a:extLst>
                  <a:ext uri="{28A0092B-C50C-407E-A947-70E740481C1C}">
                    <a14:useLocalDpi xmlns:a14="http://schemas.microsoft.com/office/drawing/2010/main"/>
                  </a:ext>
                </a:extLst>
              </a:blip>
              <a:srcRect t="21489" b="22761"/>
              <a:stretch/>
            </p:blipFill>
            <p:spPr>
              <a:xfrm>
                <a:off x="6928109" y="1584573"/>
                <a:ext cx="1599680" cy="891821"/>
              </a:xfrm>
              <a:prstGeom prst="rect">
                <a:avLst/>
              </a:prstGeom>
            </p:spPr>
          </p:pic>
          <p:grpSp>
            <p:nvGrpSpPr>
              <p:cNvPr id="2263" name="Group 2262">
                <a:extLst>
                  <a:ext uri="{FF2B5EF4-FFF2-40B4-BE49-F238E27FC236}">
                    <a16:creationId xmlns:a16="http://schemas.microsoft.com/office/drawing/2014/main" id="{8BB81792-F02F-5528-27EA-E99DE3783220}"/>
                  </a:ext>
                </a:extLst>
              </p:cNvPr>
              <p:cNvGrpSpPr/>
              <p:nvPr/>
            </p:nvGrpSpPr>
            <p:grpSpPr>
              <a:xfrm>
                <a:off x="7213821" y="1758462"/>
                <a:ext cx="1028257" cy="428080"/>
                <a:chOff x="7210341" y="1766325"/>
                <a:chExt cx="1028257" cy="428080"/>
              </a:xfrm>
            </p:grpSpPr>
            <p:sp>
              <p:nvSpPr>
                <p:cNvPr id="2264" name="Rectangle 2263">
                  <a:extLst>
                    <a:ext uri="{FF2B5EF4-FFF2-40B4-BE49-F238E27FC236}">
                      <a16:creationId xmlns:a16="http://schemas.microsoft.com/office/drawing/2014/main" id="{955367E5-D01B-BE7A-A153-EAFEFBDB649F}"/>
                    </a:ext>
                  </a:extLst>
                </p:cNvPr>
                <p:cNvSpPr/>
                <p:nvPr/>
              </p:nvSpPr>
              <p:spPr>
                <a:xfrm>
                  <a:off x="7247681" y="1906135"/>
                  <a:ext cx="419816" cy="54864"/>
                </a:xfrm>
                <a:prstGeom prst="rect">
                  <a:avLst/>
                </a:prstGeom>
                <a:solidFill>
                  <a:srgbClr val="F8F3E1"/>
                </a:solidFill>
                <a:ln w="9525" cap="flat" cmpd="sng" algn="ctr">
                  <a:solidFill>
                    <a:schemeClr val="tx1"/>
                  </a:solidFill>
                  <a:prstDash val="solid"/>
                  <a:miter lim="800000"/>
                </a:ln>
                <a:effectLst/>
              </p:spPr>
              <p:txBody>
                <a:bodyPr lIns="0" r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050" b="1" i="0" u="none" strike="noStrike" kern="0" cap="none" spc="0" normalizeH="0" baseline="0" noProof="0" dirty="0">
                    <a:ln>
                      <a:noFill/>
                    </a:ln>
                    <a:solidFill>
                      <a:srgbClr val="5B9BD5"/>
                    </a:solidFill>
                    <a:effectLst/>
                    <a:uLnTx/>
                    <a:uFillTx/>
                    <a:latin typeface="Corbel" panose="020B0503020204020204" pitchFamily="34" charset="0"/>
                    <a:ea typeface="+mn-ea"/>
                    <a:cs typeface="+mn-cs"/>
                  </a:endParaRPr>
                </a:p>
              </p:txBody>
            </p:sp>
            <p:sp>
              <p:nvSpPr>
                <p:cNvPr id="2265" name="Rectangle 2264">
                  <a:extLst>
                    <a:ext uri="{FF2B5EF4-FFF2-40B4-BE49-F238E27FC236}">
                      <a16:creationId xmlns:a16="http://schemas.microsoft.com/office/drawing/2014/main" id="{E3DE5FE5-2921-D9E6-893E-CE69B98E28E2}"/>
                    </a:ext>
                  </a:extLst>
                </p:cNvPr>
                <p:cNvSpPr/>
                <p:nvPr/>
              </p:nvSpPr>
              <p:spPr>
                <a:xfrm>
                  <a:off x="7239622" y="2023472"/>
                  <a:ext cx="376334" cy="54864"/>
                </a:xfrm>
                <a:prstGeom prst="rect">
                  <a:avLst/>
                </a:prstGeom>
                <a:solidFill>
                  <a:srgbClr val="F8F3E1"/>
                </a:solidFill>
                <a:ln w="9525" cap="flat" cmpd="sng" algn="ctr">
                  <a:solidFill>
                    <a:schemeClr val="tx1"/>
                  </a:solidFill>
                  <a:prstDash val="solid"/>
                  <a:miter lim="800000"/>
                </a:ln>
                <a:effectLst/>
              </p:spPr>
              <p:txBody>
                <a:bodyPr lIns="0" r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050" b="1" i="0" u="none" strike="noStrike" kern="0" cap="none" spc="0" normalizeH="0" baseline="0" noProof="0" dirty="0">
                    <a:ln>
                      <a:noFill/>
                    </a:ln>
                    <a:solidFill>
                      <a:srgbClr val="5B9BD5"/>
                    </a:solidFill>
                    <a:effectLst/>
                    <a:uLnTx/>
                    <a:uFillTx/>
                    <a:latin typeface="Corbel" panose="020B0503020204020204" pitchFamily="34" charset="0"/>
                    <a:ea typeface="+mn-ea"/>
                    <a:cs typeface="+mn-cs"/>
                  </a:endParaRPr>
                </a:p>
              </p:txBody>
            </p:sp>
            <p:sp>
              <p:nvSpPr>
                <p:cNvPr id="2266" name="Rectangle 2265">
                  <a:extLst>
                    <a:ext uri="{FF2B5EF4-FFF2-40B4-BE49-F238E27FC236}">
                      <a16:creationId xmlns:a16="http://schemas.microsoft.com/office/drawing/2014/main" id="{52EF7ED5-EBDA-4EE3-C19D-256356756DD0}"/>
                    </a:ext>
                  </a:extLst>
                </p:cNvPr>
                <p:cNvSpPr/>
                <p:nvPr/>
              </p:nvSpPr>
              <p:spPr>
                <a:xfrm>
                  <a:off x="7877147" y="2023473"/>
                  <a:ext cx="297692" cy="54864"/>
                </a:xfrm>
                <a:prstGeom prst="rect">
                  <a:avLst/>
                </a:prstGeom>
                <a:solidFill>
                  <a:srgbClr val="F8F3E1"/>
                </a:solidFill>
                <a:ln w="9525" cap="flat" cmpd="sng" algn="ctr">
                  <a:solidFill>
                    <a:schemeClr val="tx1"/>
                  </a:solidFill>
                  <a:prstDash val="solid"/>
                  <a:miter lim="800000"/>
                </a:ln>
                <a:effectLst/>
              </p:spPr>
              <p:txBody>
                <a:bodyPr lIns="0" r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050" b="1" i="0" u="none" strike="noStrike" kern="0" cap="none" spc="0" normalizeH="0" baseline="0" noProof="0" dirty="0">
                    <a:ln>
                      <a:noFill/>
                    </a:ln>
                    <a:solidFill>
                      <a:srgbClr val="5B9BD5"/>
                    </a:solidFill>
                    <a:effectLst/>
                    <a:uLnTx/>
                    <a:uFillTx/>
                    <a:latin typeface="Corbel" panose="020B0503020204020204" pitchFamily="34" charset="0"/>
                    <a:ea typeface="+mn-ea"/>
                    <a:cs typeface="+mn-cs"/>
                  </a:endParaRPr>
                </a:p>
              </p:txBody>
            </p:sp>
            <p:sp>
              <p:nvSpPr>
                <p:cNvPr id="2267" name="Rectangle 2266">
                  <a:extLst>
                    <a:ext uri="{FF2B5EF4-FFF2-40B4-BE49-F238E27FC236}">
                      <a16:creationId xmlns:a16="http://schemas.microsoft.com/office/drawing/2014/main" id="{2ACA469E-D8CB-8E7D-E976-8E8AF80175AA}"/>
                    </a:ext>
                  </a:extLst>
                </p:cNvPr>
                <p:cNvSpPr/>
                <p:nvPr/>
              </p:nvSpPr>
              <p:spPr>
                <a:xfrm>
                  <a:off x="7321956" y="2139540"/>
                  <a:ext cx="248669" cy="54864"/>
                </a:xfrm>
                <a:prstGeom prst="rect">
                  <a:avLst/>
                </a:prstGeom>
                <a:solidFill>
                  <a:srgbClr val="F8F3E1"/>
                </a:solidFill>
                <a:ln w="9525" cap="flat" cmpd="sng" algn="ctr">
                  <a:solidFill>
                    <a:schemeClr val="tx1"/>
                  </a:solidFill>
                  <a:prstDash val="solid"/>
                  <a:miter lim="800000"/>
                </a:ln>
                <a:effectLst/>
              </p:spPr>
              <p:txBody>
                <a:bodyPr lIns="0" r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050" b="1" i="0" u="none" strike="noStrike" kern="0" cap="none" spc="0" normalizeH="0" baseline="0" noProof="0" dirty="0">
                    <a:ln>
                      <a:noFill/>
                    </a:ln>
                    <a:solidFill>
                      <a:srgbClr val="5B9BD5"/>
                    </a:solidFill>
                    <a:effectLst/>
                    <a:uLnTx/>
                    <a:uFillTx/>
                    <a:latin typeface="Corbel" panose="020B0503020204020204" pitchFamily="34" charset="0"/>
                    <a:ea typeface="+mn-ea"/>
                    <a:cs typeface="+mn-cs"/>
                  </a:endParaRPr>
                </a:p>
              </p:txBody>
            </p:sp>
            <p:sp>
              <p:nvSpPr>
                <p:cNvPr id="2268" name="Rectangle 2267">
                  <a:extLst>
                    <a:ext uri="{FF2B5EF4-FFF2-40B4-BE49-F238E27FC236}">
                      <a16:creationId xmlns:a16="http://schemas.microsoft.com/office/drawing/2014/main" id="{522A6863-69D3-F0F1-4DA0-D7A3550BC726}"/>
                    </a:ext>
                  </a:extLst>
                </p:cNvPr>
                <p:cNvSpPr/>
                <p:nvPr/>
              </p:nvSpPr>
              <p:spPr>
                <a:xfrm>
                  <a:off x="7667501" y="2139541"/>
                  <a:ext cx="571097" cy="54864"/>
                </a:xfrm>
                <a:prstGeom prst="rect">
                  <a:avLst/>
                </a:prstGeom>
                <a:solidFill>
                  <a:srgbClr val="F8F3E1"/>
                </a:solidFill>
                <a:ln w="9525" cap="flat" cmpd="sng" algn="ctr">
                  <a:solidFill>
                    <a:schemeClr val="tx1"/>
                  </a:solidFill>
                  <a:prstDash val="solid"/>
                  <a:miter lim="800000"/>
                </a:ln>
                <a:effectLst/>
              </p:spPr>
              <p:txBody>
                <a:bodyPr lIns="0" r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050" b="1" i="0" u="none" strike="noStrike" kern="0" cap="none" spc="0" normalizeH="0" baseline="0" noProof="0" dirty="0">
                    <a:ln>
                      <a:noFill/>
                    </a:ln>
                    <a:solidFill>
                      <a:srgbClr val="5B9BD5"/>
                    </a:solidFill>
                    <a:effectLst/>
                    <a:uLnTx/>
                    <a:uFillTx/>
                    <a:latin typeface="Corbel" panose="020B0503020204020204" pitchFamily="34" charset="0"/>
                    <a:ea typeface="+mn-ea"/>
                    <a:cs typeface="+mn-cs"/>
                  </a:endParaRPr>
                </a:p>
              </p:txBody>
            </p:sp>
            <p:sp>
              <p:nvSpPr>
                <p:cNvPr id="2269" name="Rectangle 2268">
                  <a:extLst>
                    <a:ext uri="{FF2B5EF4-FFF2-40B4-BE49-F238E27FC236}">
                      <a16:creationId xmlns:a16="http://schemas.microsoft.com/office/drawing/2014/main" id="{AAF67227-6BDB-A7D5-DA40-29BD604B839B}"/>
                    </a:ext>
                  </a:extLst>
                </p:cNvPr>
                <p:cNvSpPr/>
                <p:nvPr/>
              </p:nvSpPr>
              <p:spPr>
                <a:xfrm>
                  <a:off x="7771927" y="1907405"/>
                  <a:ext cx="466671" cy="54864"/>
                </a:xfrm>
                <a:prstGeom prst="rect">
                  <a:avLst/>
                </a:prstGeom>
                <a:solidFill>
                  <a:srgbClr val="F8F3E1"/>
                </a:solidFill>
                <a:ln w="9525" cap="flat" cmpd="sng" algn="ctr">
                  <a:solidFill>
                    <a:schemeClr val="tx1"/>
                  </a:solidFill>
                  <a:prstDash val="solid"/>
                  <a:miter lim="800000"/>
                </a:ln>
                <a:effectLst/>
              </p:spPr>
              <p:txBody>
                <a:bodyPr lIns="0" r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050" b="1" i="0" u="none" strike="noStrike" kern="0" cap="none" spc="0" normalizeH="0" baseline="0" noProof="0" dirty="0">
                    <a:ln>
                      <a:noFill/>
                    </a:ln>
                    <a:solidFill>
                      <a:srgbClr val="5B9BD5"/>
                    </a:solidFill>
                    <a:effectLst/>
                    <a:uLnTx/>
                    <a:uFillTx/>
                    <a:latin typeface="Corbel" panose="020B0503020204020204" pitchFamily="34" charset="0"/>
                    <a:ea typeface="+mn-ea"/>
                    <a:cs typeface="+mn-cs"/>
                  </a:endParaRPr>
                </a:p>
              </p:txBody>
            </p:sp>
            <p:sp>
              <p:nvSpPr>
                <p:cNvPr id="2270" name="Rectangle 2269">
                  <a:extLst>
                    <a:ext uri="{FF2B5EF4-FFF2-40B4-BE49-F238E27FC236}">
                      <a16:creationId xmlns:a16="http://schemas.microsoft.com/office/drawing/2014/main" id="{F1CD4280-50E9-8A1E-E022-25215666B582}"/>
                    </a:ext>
                  </a:extLst>
                </p:cNvPr>
                <p:cNvSpPr/>
                <p:nvPr/>
              </p:nvSpPr>
              <p:spPr>
                <a:xfrm>
                  <a:off x="7210341" y="1766325"/>
                  <a:ext cx="1028257" cy="54864"/>
                </a:xfrm>
                <a:prstGeom prst="rect">
                  <a:avLst/>
                </a:prstGeom>
                <a:solidFill>
                  <a:srgbClr val="FFE69A"/>
                </a:solidFill>
                <a:ln w="9525" cap="flat" cmpd="sng" algn="ctr">
                  <a:solidFill>
                    <a:schemeClr val="tx1"/>
                  </a:solidFill>
                  <a:prstDash val="solid"/>
                  <a:miter lim="800000"/>
                </a:ln>
                <a:effectLst/>
              </p:spPr>
              <p:txBody>
                <a:bodyPr lIns="0" r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050" b="1" i="0" u="none" strike="noStrike" kern="0" cap="none" spc="0" normalizeH="0" baseline="0" noProof="0" dirty="0">
                    <a:ln>
                      <a:noFill/>
                    </a:ln>
                    <a:solidFill>
                      <a:srgbClr val="5B9BD5"/>
                    </a:solidFill>
                    <a:effectLst/>
                    <a:uLnTx/>
                    <a:uFillTx/>
                    <a:latin typeface="Corbel" panose="020B0503020204020204" pitchFamily="34" charset="0"/>
                    <a:ea typeface="+mn-ea"/>
                    <a:cs typeface="+mn-cs"/>
                  </a:endParaRPr>
                </a:p>
              </p:txBody>
            </p:sp>
          </p:grpSp>
        </p:grpSp>
      </p:grpSp>
      <p:grpSp>
        <p:nvGrpSpPr>
          <p:cNvPr id="2271" name="Group 2270">
            <a:extLst>
              <a:ext uri="{FF2B5EF4-FFF2-40B4-BE49-F238E27FC236}">
                <a16:creationId xmlns:a16="http://schemas.microsoft.com/office/drawing/2014/main" id="{989C6312-FE48-6D16-5D59-140C92533153}"/>
              </a:ext>
            </a:extLst>
          </p:cNvPr>
          <p:cNvGrpSpPr/>
          <p:nvPr/>
        </p:nvGrpSpPr>
        <p:grpSpPr>
          <a:xfrm>
            <a:off x="2123433" y="980316"/>
            <a:ext cx="1599680" cy="1540653"/>
            <a:chOff x="2430453" y="980316"/>
            <a:chExt cx="1599680" cy="1540653"/>
          </a:xfrm>
        </p:grpSpPr>
        <p:grpSp>
          <p:nvGrpSpPr>
            <p:cNvPr id="2272" name="Group 2271">
              <a:extLst>
                <a:ext uri="{FF2B5EF4-FFF2-40B4-BE49-F238E27FC236}">
                  <a16:creationId xmlns:a16="http://schemas.microsoft.com/office/drawing/2014/main" id="{D6FE1833-B8D5-61FC-ABC0-9DA83A9FB2D7}"/>
                </a:ext>
              </a:extLst>
            </p:cNvPr>
            <p:cNvGrpSpPr/>
            <p:nvPr/>
          </p:nvGrpSpPr>
          <p:grpSpPr>
            <a:xfrm>
              <a:off x="2430453" y="1629148"/>
              <a:ext cx="1599680" cy="891821"/>
              <a:chOff x="3515351" y="4007757"/>
              <a:chExt cx="1599680" cy="891821"/>
            </a:xfrm>
          </p:grpSpPr>
          <p:pic>
            <p:nvPicPr>
              <p:cNvPr id="2274" name="Picture 2273">
                <a:extLst>
                  <a:ext uri="{FF2B5EF4-FFF2-40B4-BE49-F238E27FC236}">
                    <a16:creationId xmlns:a16="http://schemas.microsoft.com/office/drawing/2014/main" id="{0A7207BA-15B1-3620-6AB8-6CA9C1FF8F4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14678" y="4145247"/>
                <a:ext cx="601025" cy="496680"/>
              </a:xfrm>
              <a:prstGeom prst="rect">
                <a:avLst/>
              </a:prstGeom>
            </p:spPr>
          </p:pic>
          <p:pic>
            <p:nvPicPr>
              <p:cNvPr id="2275" name="Picture 2274">
                <a:extLst>
                  <a:ext uri="{FF2B5EF4-FFF2-40B4-BE49-F238E27FC236}">
                    <a16:creationId xmlns:a16="http://schemas.microsoft.com/office/drawing/2014/main" id="{E5C1CC0C-2A70-068D-0C54-2793003BD67B}"/>
                  </a:ext>
                </a:extLst>
              </p:cNvPr>
              <p:cNvPicPr>
                <a:picLocks noChangeAspect="1"/>
              </p:cNvPicPr>
              <p:nvPr/>
            </p:nvPicPr>
            <p:blipFill>
              <a:blip r:embed="rId6">
                <a:extLst>
                  <a:ext uri="{28A0092B-C50C-407E-A947-70E740481C1C}">
                    <a14:useLocalDpi xmlns:a14="http://schemas.microsoft.com/office/drawing/2010/main"/>
                  </a:ext>
                </a:extLst>
              </a:blip>
              <a:srcRect t="21489" b="22761"/>
              <a:stretch/>
            </p:blipFill>
            <p:spPr>
              <a:xfrm>
                <a:off x="3515351" y="4007757"/>
                <a:ext cx="1599680" cy="891821"/>
              </a:xfrm>
              <a:prstGeom prst="rect">
                <a:avLst/>
              </a:prstGeom>
            </p:spPr>
          </p:pic>
        </p:grpSp>
        <p:sp>
          <p:nvSpPr>
            <p:cNvPr id="2273" name="TextBox 2272">
              <a:extLst>
                <a:ext uri="{FF2B5EF4-FFF2-40B4-BE49-F238E27FC236}">
                  <a16:creationId xmlns:a16="http://schemas.microsoft.com/office/drawing/2014/main" id="{8961419F-69C7-94BB-6ED6-3A1F4B7C4217}"/>
                </a:ext>
              </a:extLst>
            </p:cNvPr>
            <p:cNvSpPr txBox="1"/>
            <p:nvPr/>
          </p:nvSpPr>
          <p:spPr>
            <a:xfrm>
              <a:off x="2484251" y="980316"/>
              <a:ext cx="1492085" cy="615553"/>
            </a:xfrm>
            <a:prstGeom prst="rect">
              <a:avLst/>
            </a:prstGeom>
            <a:noFill/>
          </p:spPr>
          <p:txBody>
            <a:bodyPr wrap="square" lIns="0" tIns="0" rIns="0" bIns="0">
              <a:spAutoFit/>
            </a:bodyPr>
            <a:lstStyle/>
            <a:p>
              <a:pPr algn="ctr" defTabSz="1600847"/>
              <a:r>
                <a:rPr kumimoji="0" lang="en-US" sz="2000" b="1" i="0" u="none" strike="noStrike" kern="0" cap="none" spc="0" normalizeH="0" baseline="0" noProof="0" dirty="0">
                  <a:ln>
                    <a:noFill/>
                  </a:ln>
                  <a:effectLst/>
                  <a:uLnTx/>
                  <a:uFillTx/>
                  <a:latin typeface="Avenir Next" panose="020B0503020202020204" pitchFamily="34" charset="0"/>
                  <a:ea typeface="Tahoma" panose="020B0604030504040204" pitchFamily="34" charset="0"/>
                  <a:cs typeface="Tahoma" panose="020B0604030504040204" pitchFamily="34" charset="0"/>
                </a:rPr>
                <a:t>Basecalling (Translator)</a:t>
              </a:r>
            </a:p>
          </p:txBody>
        </p:sp>
      </p:grpSp>
      <p:cxnSp>
        <p:nvCxnSpPr>
          <p:cNvPr id="2276" name="Straight Arrow Connector 2275">
            <a:extLst>
              <a:ext uri="{FF2B5EF4-FFF2-40B4-BE49-F238E27FC236}">
                <a16:creationId xmlns:a16="http://schemas.microsoft.com/office/drawing/2014/main" id="{5842DB11-D308-3163-94F0-61635CFA7608}"/>
              </a:ext>
            </a:extLst>
          </p:cNvPr>
          <p:cNvCxnSpPr>
            <a:cxnSpLocks/>
          </p:cNvCxnSpPr>
          <p:nvPr/>
        </p:nvCxnSpPr>
        <p:spPr>
          <a:xfrm>
            <a:off x="6829656" y="2075058"/>
            <a:ext cx="457200" cy="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2277" name="Group 2276">
            <a:extLst>
              <a:ext uri="{FF2B5EF4-FFF2-40B4-BE49-F238E27FC236}">
                <a16:creationId xmlns:a16="http://schemas.microsoft.com/office/drawing/2014/main" id="{50F7A9DF-6E35-9ABD-D2EB-04F46E61E4C9}"/>
              </a:ext>
            </a:extLst>
          </p:cNvPr>
          <p:cNvGrpSpPr/>
          <p:nvPr/>
        </p:nvGrpSpPr>
        <p:grpSpPr>
          <a:xfrm>
            <a:off x="4231357" y="980316"/>
            <a:ext cx="2419707" cy="1277622"/>
            <a:chOff x="4231357" y="980316"/>
            <a:chExt cx="2419707" cy="1277622"/>
          </a:xfrm>
        </p:grpSpPr>
        <p:sp>
          <p:nvSpPr>
            <p:cNvPr id="2278" name="Rectangle 2277">
              <a:extLst>
                <a:ext uri="{FF2B5EF4-FFF2-40B4-BE49-F238E27FC236}">
                  <a16:creationId xmlns:a16="http://schemas.microsoft.com/office/drawing/2014/main" id="{A9096941-3655-FCD4-43C9-326A19A7C4C6}"/>
                </a:ext>
              </a:extLst>
            </p:cNvPr>
            <p:cNvSpPr/>
            <p:nvPr/>
          </p:nvSpPr>
          <p:spPr>
            <a:xfrm>
              <a:off x="4231357" y="1892178"/>
              <a:ext cx="2419707" cy="365760"/>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defRPr/>
              </a:pPr>
              <a:r>
                <a:rPr kumimoji="0" lang="en-CH" sz="2000" b="1" i="0" u="none" strike="noStrike" kern="1200" cap="none" spc="0" normalizeH="0" baseline="0" noProof="0">
                  <a:ln>
                    <a:noFill/>
                  </a:ln>
                  <a:solidFill>
                    <a:srgbClr val="7030A0"/>
                  </a:solidFill>
                  <a:effectLst/>
                  <a:uLnTx/>
                  <a:uFillTx/>
                  <a:latin typeface="PT Mono" panose="02060509020205020204" pitchFamily="49" charset="77"/>
                </a:rPr>
                <a:t>AAA</a:t>
              </a:r>
              <a:r>
                <a:rPr kumimoji="0" lang="en-CH" sz="2000" b="1" i="0" u="none" strike="noStrike" kern="1200" cap="none" spc="0" normalizeH="0" baseline="0" noProof="0">
                  <a:ln>
                    <a:noFill/>
                  </a:ln>
                  <a:solidFill>
                    <a:srgbClr val="10813D"/>
                  </a:solidFill>
                  <a:effectLst/>
                  <a:uLnTx/>
                  <a:uFillTx/>
                  <a:latin typeface="PT Mono" panose="02060509020205020204" pitchFamily="49" charset="77"/>
                </a:rPr>
                <a:t>T</a:t>
              </a:r>
              <a:r>
                <a:rPr lang="en-CH" sz="2000" b="1">
                  <a:solidFill>
                    <a:srgbClr val="4473C4"/>
                  </a:solidFill>
                  <a:latin typeface="PT Mono" panose="02060509020205020204" pitchFamily="49" charset="77"/>
                </a:rPr>
                <a:t>G</a:t>
              </a:r>
              <a:r>
                <a:rPr lang="en-CH" sz="2000" b="1">
                  <a:solidFill>
                    <a:srgbClr val="10813D"/>
                  </a:solidFill>
                  <a:latin typeface="PT Mono" panose="02060509020205020204" pitchFamily="49" charset="77"/>
                </a:rPr>
                <a:t>T</a:t>
              </a:r>
              <a:r>
                <a:rPr lang="en-CH" sz="2000" b="1">
                  <a:solidFill>
                    <a:srgbClr val="4473C4"/>
                  </a:solidFill>
                  <a:latin typeface="PT Mono" panose="02060509020205020204" pitchFamily="49" charset="77"/>
                </a:rPr>
                <a:t>GG</a:t>
              </a:r>
              <a:r>
                <a:rPr lang="en-CH" sz="2000" b="1">
                  <a:solidFill>
                    <a:srgbClr val="10813D"/>
                  </a:solidFill>
                  <a:latin typeface="PT Mono" panose="02060509020205020204" pitchFamily="49" charset="77"/>
                  <a:ea typeface="Tahoma" panose="020B0604030504040204" pitchFamily="34" charset="0"/>
                  <a:cs typeface="Tahoma" panose="020B0604030504040204" pitchFamily="34" charset="0"/>
                </a:rPr>
                <a:t>T</a:t>
              </a:r>
              <a:r>
                <a:rPr lang="en-CH" sz="2000" b="1">
                  <a:solidFill>
                    <a:srgbClr val="F49314"/>
                  </a:solidFill>
                  <a:latin typeface="PT Mono" panose="02060509020205020204" pitchFamily="49" charset="77"/>
                </a:rPr>
                <a:t>CC</a:t>
              </a:r>
              <a:r>
                <a:rPr lang="en-CH" sz="2000" b="1">
                  <a:solidFill>
                    <a:srgbClr val="7030A0"/>
                  </a:solidFill>
                  <a:latin typeface="PT Mono" panose="02060509020205020204" pitchFamily="49" charset="77"/>
                </a:rPr>
                <a:t>A</a:t>
              </a:r>
              <a:r>
                <a:rPr lang="en-CH" sz="2000" b="1">
                  <a:solidFill>
                    <a:srgbClr val="10813D"/>
                  </a:solidFill>
                  <a:latin typeface="PT Mono" panose="02060509020205020204" pitchFamily="49" charset="77"/>
                </a:rPr>
                <a:t>TT</a:t>
              </a:r>
              <a:r>
                <a:rPr lang="en-CH" sz="2000" b="1">
                  <a:solidFill>
                    <a:srgbClr val="4473C4"/>
                  </a:solidFill>
                  <a:latin typeface="PT Mono" panose="02060509020205020204" pitchFamily="49" charset="77"/>
                </a:rPr>
                <a:t>G</a:t>
              </a:r>
              <a:endParaRPr kumimoji="0" lang="en-CH" sz="2000" b="1" i="0" u="none" strike="noStrike" kern="1200" cap="none" spc="0" normalizeH="0" baseline="0" noProof="0" dirty="0">
                <a:ln>
                  <a:noFill/>
                </a:ln>
                <a:solidFill>
                  <a:srgbClr val="F49314"/>
                </a:solidFill>
                <a:effectLst/>
                <a:uLnTx/>
                <a:uFillTx/>
                <a:latin typeface="PT Mono" panose="02060509020205020204" pitchFamily="49" charset="77"/>
              </a:endParaRPr>
            </a:p>
          </p:txBody>
        </p:sp>
        <p:sp>
          <p:nvSpPr>
            <p:cNvPr id="2279" name="TextBox 2278">
              <a:extLst>
                <a:ext uri="{FF2B5EF4-FFF2-40B4-BE49-F238E27FC236}">
                  <a16:creationId xmlns:a16="http://schemas.microsoft.com/office/drawing/2014/main" id="{9A1D91F4-8E23-BC5F-C814-3FA81135C09C}"/>
                </a:ext>
              </a:extLst>
            </p:cNvPr>
            <p:cNvSpPr txBox="1"/>
            <p:nvPr/>
          </p:nvSpPr>
          <p:spPr>
            <a:xfrm>
              <a:off x="4714751" y="980316"/>
              <a:ext cx="1506715" cy="923330"/>
            </a:xfrm>
            <a:prstGeom prst="rect">
              <a:avLst/>
            </a:prstGeom>
            <a:noFill/>
          </p:spPr>
          <p:txBody>
            <a:bodyPr wrap="square" lIns="0" tIns="0" rIns="0" bIns="0">
              <a:spAutoFit/>
            </a:bodyPr>
            <a:lstStyle/>
            <a:p>
              <a:pPr algn="ctr" defTabSz="1600847"/>
              <a:r>
                <a:rPr lang="en-US" sz="2000" kern="0" dirty="0">
                  <a:latin typeface="Avenir Next" panose="020B0503020202020204" pitchFamily="34" charset="0"/>
                  <a:ea typeface="Tahoma" panose="020B0604030504040204" pitchFamily="34" charset="0"/>
                  <a:cs typeface="Tahoma" panose="020B0604030504040204" pitchFamily="34" charset="0"/>
                </a:rPr>
                <a:t>Basecalled</a:t>
              </a:r>
              <a:br>
                <a:rPr lang="en-US" sz="2000" kern="0" dirty="0">
                  <a:latin typeface="Avenir Next" panose="020B0503020202020204" pitchFamily="34" charset="0"/>
                  <a:ea typeface="Tahoma" panose="020B0604030504040204" pitchFamily="34" charset="0"/>
                  <a:cs typeface="Tahoma" panose="020B0604030504040204" pitchFamily="34" charset="0"/>
                </a:rPr>
              </a:br>
              <a:r>
                <a:rPr lang="en-US" sz="2000" kern="0" dirty="0">
                  <a:latin typeface="Avenir Next" panose="020B0503020202020204" pitchFamily="34" charset="0"/>
                  <a:ea typeface="Tahoma" panose="020B0604030504040204" pitchFamily="34" charset="0"/>
                  <a:cs typeface="Tahoma" panose="020B0604030504040204" pitchFamily="34" charset="0"/>
                </a:rPr>
                <a:t>(Translated)</a:t>
              </a:r>
              <a:br>
                <a:rPr lang="en-US" sz="2000" kern="0" dirty="0">
                  <a:latin typeface="Avenir Next" panose="020B0503020202020204" pitchFamily="34" charset="0"/>
                  <a:ea typeface="Tahoma" panose="020B0604030504040204" pitchFamily="34" charset="0"/>
                  <a:cs typeface="Tahoma" panose="020B0604030504040204" pitchFamily="34" charset="0"/>
                </a:rPr>
              </a:br>
              <a:r>
                <a:rPr lang="en-US" sz="2000" kern="0" dirty="0">
                  <a:latin typeface="Avenir Next" panose="020B0503020202020204" pitchFamily="34" charset="0"/>
                  <a:ea typeface="Tahoma" panose="020B0604030504040204" pitchFamily="34" charset="0"/>
                  <a:cs typeface="Tahoma" panose="020B0604030504040204" pitchFamily="34" charset="0"/>
                </a:rPr>
                <a:t>Reads</a:t>
              </a:r>
            </a:p>
          </p:txBody>
        </p:sp>
      </p:grpSp>
      <p:cxnSp>
        <p:nvCxnSpPr>
          <p:cNvPr id="2280" name="Elbow Connector 52">
            <a:extLst>
              <a:ext uri="{FF2B5EF4-FFF2-40B4-BE49-F238E27FC236}">
                <a16:creationId xmlns:a16="http://schemas.microsoft.com/office/drawing/2014/main" id="{B89F50F3-3BE4-0D5A-7B46-F5C50BA957DD}"/>
              </a:ext>
            </a:extLst>
          </p:cNvPr>
          <p:cNvCxnSpPr>
            <a:cxnSpLocks/>
          </p:cNvCxnSpPr>
          <p:nvPr/>
        </p:nvCxnSpPr>
        <p:spPr>
          <a:xfrm rot="5400000">
            <a:off x="5237450" y="1885569"/>
            <a:ext cx="2214000" cy="3484800"/>
          </a:xfrm>
          <a:prstGeom prst="bentConnector3">
            <a:avLst>
              <a:gd name="adj1" fmla="val 50000"/>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2284" name="Picture 2283">
            <a:extLst>
              <a:ext uri="{FF2B5EF4-FFF2-40B4-BE49-F238E27FC236}">
                <a16:creationId xmlns:a16="http://schemas.microsoft.com/office/drawing/2014/main" id="{50928EE6-A8D6-60A7-2A26-D13D17C9F17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504" y="2470154"/>
            <a:ext cx="1091512" cy="695003"/>
          </a:xfrm>
          <a:prstGeom prst="rect">
            <a:avLst/>
          </a:prstGeom>
        </p:spPr>
      </p:pic>
      <p:sp>
        <p:nvSpPr>
          <p:cNvPr id="2287" name="TextBox 2286">
            <a:extLst>
              <a:ext uri="{FF2B5EF4-FFF2-40B4-BE49-F238E27FC236}">
                <a16:creationId xmlns:a16="http://schemas.microsoft.com/office/drawing/2014/main" id="{B10EDF64-C18A-8790-C992-A51E00EB1888}"/>
              </a:ext>
            </a:extLst>
          </p:cNvPr>
          <p:cNvSpPr txBox="1"/>
          <p:nvPr/>
        </p:nvSpPr>
        <p:spPr>
          <a:xfrm>
            <a:off x="990879" y="2784776"/>
            <a:ext cx="1781599" cy="276999"/>
          </a:xfrm>
          <a:prstGeom prst="rect">
            <a:avLst/>
          </a:prstGeom>
          <a:noFill/>
        </p:spPr>
        <p:txBody>
          <a:bodyPr wrap="square" lIns="0" tIns="0" rIns="0" bIns="0" rtlCol="0">
            <a:spAutoFit/>
          </a:bodyPr>
          <a:lstStyle/>
          <a:p>
            <a:pPr algn="ctr">
              <a:defRPr/>
            </a:pPr>
            <a:r>
              <a:rPr lang="en-US" b="1" dirty="0">
                <a:solidFill>
                  <a:schemeClr val="accent2"/>
                </a:solidFill>
                <a:latin typeface="Avenir Next" panose="020B0503020202020204" pitchFamily="34" charset="0"/>
                <a:ea typeface="Tahoma" panose="020B0604030504040204" pitchFamily="34" charset="0"/>
                <a:cs typeface="Tahoma" panose="020B0604030504040204" pitchFamily="34" charset="0"/>
              </a:rPr>
              <a:t>ONT </a:t>
            </a:r>
            <a:r>
              <a:rPr lang="en-US" b="1" dirty="0" err="1">
                <a:solidFill>
                  <a:schemeClr val="accent2"/>
                </a:solidFill>
                <a:latin typeface="Avenir Next" panose="020B0503020202020204" pitchFamily="34" charset="0"/>
                <a:ea typeface="Tahoma" panose="020B0604030504040204" pitchFamily="34" charset="0"/>
                <a:cs typeface="Tahoma" panose="020B0604030504040204" pitchFamily="34" charset="0"/>
              </a:rPr>
              <a:t>MinION</a:t>
            </a:r>
            <a:endParaRPr lang="en-US" b="1" dirty="0">
              <a:solidFill>
                <a:schemeClr val="accent2"/>
              </a:solidFill>
              <a:latin typeface="Avenir Next" panose="020B0503020202020204" pitchFamily="34" charset="0"/>
              <a:ea typeface="Tahoma" panose="020B0604030504040204" pitchFamily="34" charset="0"/>
              <a:cs typeface="Tahoma" panose="020B0604030504040204" pitchFamily="34" charset="0"/>
            </a:endParaRPr>
          </a:p>
        </p:txBody>
      </p:sp>
      <p:grpSp>
        <p:nvGrpSpPr>
          <p:cNvPr id="7" name="Group 6">
            <a:extLst>
              <a:ext uri="{FF2B5EF4-FFF2-40B4-BE49-F238E27FC236}">
                <a16:creationId xmlns:a16="http://schemas.microsoft.com/office/drawing/2014/main" id="{D232417F-2696-0AA3-383F-620ACDC457A3}"/>
              </a:ext>
            </a:extLst>
          </p:cNvPr>
          <p:cNvGrpSpPr/>
          <p:nvPr/>
        </p:nvGrpSpPr>
        <p:grpSpPr>
          <a:xfrm>
            <a:off x="443561" y="3581594"/>
            <a:ext cx="1456015" cy="749915"/>
            <a:chOff x="2767676" y="828398"/>
            <a:chExt cx="2766925" cy="1225955"/>
          </a:xfrm>
        </p:grpSpPr>
        <p:pic>
          <p:nvPicPr>
            <p:cNvPr id="12" name="Picture 11">
              <a:extLst>
                <a:ext uri="{FF2B5EF4-FFF2-40B4-BE49-F238E27FC236}">
                  <a16:creationId xmlns:a16="http://schemas.microsoft.com/office/drawing/2014/main" id="{0E92454D-DB8A-BD53-8E47-ACB0A7536D4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2787541" y="808533"/>
              <a:ext cx="1225955" cy="1265686"/>
            </a:xfrm>
            <a:prstGeom prst="rect">
              <a:avLst/>
            </a:prstGeom>
          </p:spPr>
        </p:pic>
        <p:pic>
          <p:nvPicPr>
            <p:cNvPr id="9" name="Content Placeholder 5">
              <a:extLst>
                <a:ext uri="{FF2B5EF4-FFF2-40B4-BE49-F238E27FC236}">
                  <a16:creationId xmlns:a16="http://schemas.microsoft.com/office/drawing/2014/main" id="{5CD8E425-7B70-0F07-1B65-7DE20017757C}"/>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artisticGlass/>
                      </a14:imgEffect>
                    </a14:imgLayer>
                  </a14:imgProps>
                </a:ext>
                <a:ext uri="{28A0092B-C50C-407E-A947-70E740481C1C}">
                  <a14:useLocalDpi xmlns:a14="http://schemas.microsoft.com/office/drawing/2010/main" val="0"/>
                </a:ext>
              </a:extLst>
            </a:blip>
            <a:srcRect t="107" b="107"/>
            <a:stretch/>
          </p:blipFill>
          <p:spPr>
            <a:xfrm>
              <a:off x="4596840" y="1006666"/>
              <a:ext cx="937761" cy="944505"/>
            </a:xfrm>
            <a:prstGeom prst="roundRect">
              <a:avLst>
                <a:gd name="adj" fmla="val 35390"/>
              </a:avLst>
            </a:prstGeom>
          </p:spPr>
        </p:pic>
        <p:cxnSp>
          <p:nvCxnSpPr>
            <p:cNvPr id="10" name="Straight Arrow Connector 9">
              <a:extLst>
                <a:ext uri="{FF2B5EF4-FFF2-40B4-BE49-F238E27FC236}">
                  <a16:creationId xmlns:a16="http://schemas.microsoft.com/office/drawing/2014/main" id="{C7D1E095-20C1-12BF-E4F4-A13D6F054B87}"/>
                </a:ext>
              </a:extLst>
            </p:cNvPr>
            <p:cNvCxnSpPr>
              <a:cxnSpLocks/>
            </p:cNvCxnSpPr>
            <p:nvPr/>
          </p:nvCxnSpPr>
          <p:spPr>
            <a:xfrm>
              <a:off x="4048487" y="1456085"/>
              <a:ext cx="533228" cy="0"/>
            </a:xfrm>
            <a:prstGeom prst="straightConnector1">
              <a:avLst/>
            </a:prstGeom>
            <a:ln w="19050">
              <a:solidFill>
                <a:schemeClr val="tx1"/>
              </a:solidFill>
              <a:prstDash val="sysDot"/>
              <a:tailEnd type="none" w="med" len="med"/>
            </a:ln>
          </p:spPr>
          <p:style>
            <a:lnRef idx="1">
              <a:schemeClr val="accent1"/>
            </a:lnRef>
            <a:fillRef idx="0">
              <a:schemeClr val="accent1"/>
            </a:fillRef>
            <a:effectRef idx="0">
              <a:schemeClr val="accent1"/>
            </a:effectRef>
            <a:fontRef idx="minor">
              <a:schemeClr val="tx1"/>
            </a:fontRef>
          </p:style>
        </p:cxnSp>
      </p:grpSp>
      <p:pic>
        <p:nvPicPr>
          <p:cNvPr id="13" name="Content Placeholder 5">
            <a:extLst>
              <a:ext uri="{FF2B5EF4-FFF2-40B4-BE49-F238E27FC236}">
                <a16:creationId xmlns:a16="http://schemas.microsoft.com/office/drawing/2014/main" id="{9E10630A-D00F-1D5E-896A-648664C8E74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107" b="107"/>
          <a:stretch/>
        </p:blipFill>
        <p:spPr>
          <a:xfrm>
            <a:off x="6669577" y="2598317"/>
            <a:ext cx="777357" cy="782948"/>
          </a:xfrm>
          <a:prstGeom prst="roundRect">
            <a:avLst>
              <a:gd name="adj" fmla="val 35390"/>
            </a:avLst>
          </a:prstGeom>
        </p:spPr>
      </p:pic>
      <p:cxnSp>
        <p:nvCxnSpPr>
          <p:cNvPr id="14" name="Straight Arrow Connector 13">
            <a:extLst>
              <a:ext uri="{FF2B5EF4-FFF2-40B4-BE49-F238E27FC236}">
                <a16:creationId xmlns:a16="http://schemas.microsoft.com/office/drawing/2014/main" id="{260A69F0-743E-269C-00E9-4A5D7A620FAF}"/>
              </a:ext>
            </a:extLst>
          </p:cNvPr>
          <p:cNvCxnSpPr>
            <a:cxnSpLocks/>
            <a:stCxn id="13" idx="0"/>
          </p:cNvCxnSpPr>
          <p:nvPr/>
        </p:nvCxnSpPr>
        <p:spPr>
          <a:xfrm flipV="1">
            <a:off x="7058256" y="2464501"/>
            <a:ext cx="241350" cy="133816"/>
          </a:xfrm>
          <a:prstGeom prst="straightConnector1">
            <a:avLst/>
          </a:prstGeom>
          <a:ln w="19050">
            <a:solidFill>
              <a:schemeClr val="tx1"/>
            </a:solidFill>
            <a:prstDash val="sysDot"/>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5733250-DEE4-D3B3-16A0-D4BCF23C2350}"/>
              </a:ext>
            </a:extLst>
          </p:cNvPr>
          <p:cNvCxnSpPr>
            <a:cxnSpLocks/>
          </p:cNvCxnSpPr>
          <p:nvPr/>
        </p:nvCxnSpPr>
        <p:spPr>
          <a:xfrm rot="10800000">
            <a:off x="770157" y="3070642"/>
            <a:ext cx="0" cy="45720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16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8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8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5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5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7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7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5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28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518D1-603F-C0FB-E244-1DE8790D97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7158C6-2E62-1F05-6155-DF5A3F69695A}"/>
              </a:ext>
            </a:extLst>
          </p:cNvPr>
          <p:cNvSpPr>
            <a:spLocks noGrp="1"/>
          </p:cNvSpPr>
          <p:nvPr>
            <p:ph type="title"/>
          </p:nvPr>
        </p:nvSpPr>
        <p:spPr/>
        <p:txBody>
          <a:bodyPr/>
          <a:lstStyle/>
          <a:p>
            <a:r>
              <a:rPr lang="en-US" dirty="0"/>
              <a:t>Benefits of Nanopore Sequencing</a:t>
            </a:r>
            <a:endParaRPr lang="en-CH" dirty="0"/>
          </a:p>
        </p:txBody>
      </p:sp>
      <p:sp>
        <p:nvSpPr>
          <p:cNvPr id="11" name="Content Placeholder 2">
            <a:extLst>
              <a:ext uri="{FF2B5EF4-FFF2-40B4-BE49-F238E27FC236}">
                <a16:creationId xmlns:a16="http://schemas.microsoft.com/office/drawing/2014/main" id="{2163C607-D352-3E2B-C216-DDFE76E46A69}"/>
              </a:ext>
            </a:extLst>
          </p:cNvPr>
          <p:cNvSpPr>
            <a:spLocks noGrp="1"/>
          </p:cNvSpPr>
          <p:nvPr>
            <p:ph idx="1"/>
          </p:nvPr>
        </p:nvSpPr>
        <p:spPr>
          <a:xfrm>
            <a:off x="172969" y="3906606"/>
            <a:ext cx="8798061" cy="461665"/>
          </a:xfrm>
        </p:spPr>
        <p:txBody>
          <a:bodyPr>
            <a:spAutoFit/>
          </a:bodyPr>
          <a:lstStyle/>
          <a:p>
            <a:pPr>
              <a:lnSpc>
                <a:spcPct val="100000"/>
              </a:lnSpc>
            </a:pPr>
            <a:r>
              <a:rPr lang="en-GB" sz="2400" dirty="0"/>
              <a:t>Raw nanopore signals are </a:t>
            </a:r>
            <a:r>
              <a:rPr lang="en-GB" sz="2400" b="1" dirty="0">
                <a:solidFill>
                  <a:srgbClr val="568338"/>
                </a:solidFill>
              </a:rPr>
              <a:t>inherently rich</a:t>
            </a:r>
            <a:r>
              <a:rPr lang="en-GB" sz="2400" dirty="0">
                <a:solidFill>
                  <a:srgbClr val="568338"/>
                </a:solidFill>
              </a:rPr>
              <a:t> </a:t>
            </a:r>
          </a:p>
        </p:txBody>
      </p:sp>
      <p:sp>
        <p:nvSpPr>
          <p:cNvPr id="4" name="TextBox 3">
            <a:extLst>
              <a:ext uri="{FF2B5EF4-FFF2-40B4-BE49-F238E27FC236}">
                <a16:creationId xmlns:a16="http://schemas.microsoft.com/office/drawing/2014/main" id="{161D1364-2E1C-D781-3230-A35BF99C9FE9}"/>
              </a:ext>
            </a:extLst>
          </p:cNvPr>
          <p:cNvSpPr txBox="1"/>
          <p:nvPr/>
        </p:nvSpPr>
        <p:spPr>
          <a:xfrm>
            <a:off x="3387371" y="4312335"/>
            <a:ext cx="2336074" cy="369332"/>
          </a:xfrm>
          <a:prstGeom prst="rect">
            <a:avLst/>
          </a:prstGeom>
          <a:noFill/>
        </p:spPr>
        <p:txBody>
          <a:bodyPr wrap="square">
            <a:spAutoFit/>
          </a:bodyPr>
          <a:lstStyle/>
          <a:p>
            <a:r>
              <a:rPr lang="en-GB" sz="1800" b="1" dirty="0">
                <a:solidFill>
                  <a:schemeClr val="accent2"/>
                </a:solidFill>
              </a:rPr>
              <a:t>Methylation detection</a:t>
            </a:r>
            <a:endParaRPr lang="tr-TR" dirty="0"/>
          </a:p>
        </p:txBody>
      </p:sp>
      <p:pic>
        <p:nvPicPr>
          <p:cNvPr id="17" name="Picture 16">
            <a:extLst>
              <a:ext uri="{FF2B5EF4-FFF2-40B4-BE49-F238E27FC236}">
                <a16:creationId xmlns:a16="http://schemas.microsoft.com/office/drawing/2014/main" id="{7AC47027-7491-A999-C493-1E03BFBE2F37}"/>
              </a:ext>
            </a:extLst>
          </p:cNvPr>
          <p:cNvPicPr>
            <a:picLocks noChangeAspect="1"/>
          </p:cNvPicPr>
          <p:nvPr/>
        </p:nvPicPr>
        <p:blipFill>
          <a:blip r:embed="rId3"/>
          <a:stretch>
            <a:fillRect/>
          </a:stretch>
        </p:blipFill>
        <p:spPr>
          <a:xfrm>
            <a:off x="2868843" y="4727164"/>
            <a:ext cx="3373129" cy="1836651"/>
          </a:xfrm>
          <a:prstGeom prst="rect">
            <a:avLst/>
          </a:prstGeom>
        </p:spPr>
      </p:pic>
      <p:sp>
        <p:nvSpPr>
          <p:cNvPr id="22" name="Content Placeholder 2">
            <a:extLst>
              <a:ext uri="{FF2B5EF4-FFF2-40B4-BE49-F238E27FC236}">
                <a16:creationId xmlns:a16="http://schemas.microsoft.com/office/drawing/2014/main" id="{36D8B921-9744-8234-F32D-534FC4290D94}"/>
              </a:ext>
            </a:extLst>
          </p:cNvPr>
          <p:cNvSpPr txBox="1">
            <a:spLocks/>
          </p:cNvSpPr>
          <p:nvPr/>
        </p:nvSpPr>
        <p:spPr>
          <a:xfrm>
            <a:off x="172969" y="942243"/>
            <a:ext cx="8798061" cy="461665"/>
          </a:xfrm>
          <a:prstGeom prst="rect">
            <a:avLst/>
          </a:prstGeom>
        </p:spPr>
        <p:txBody>
          <a:bodyPr>
            <a:spAutoFit/>
          </a:bodyPr>
          <a:lstStyle>
            <a:lvl1pPr marL="187200" indent="-187200" algn="l" defTabSz="914400" rtl="0" eaLnBrk="1" latinLnBrk="0" hangingPunct="1">
              <a:lnSpc>
                <a:spcPct val="90000"/>
              </a:lnSpc>
              <a:spcBef>
                <a:spcPts val="1000"/>
              </a:spcBef>
              <a:buClr>
                <a:schemeClr val="tx1"/>
              </a:buClr>
              <a:buFont typeface="Arial" panose="020B0604020202020204" pitchFamily="34" charset="0"/>
              <a:buChar char="•"/>
              <a:tabLst/>
              <a:defRPr sz="2800" kern="1200">
                <a:solidFill>
                  <a:schemeClr val="tx1"/>
                </a:solidFill>
                <a:latin typeface="Corbel" panose="020B0503020204020204" pitchFamily="34" charset="0"/>
                <a:ea typeface="+mn-ea"/>
                <a:cs typeface="+mn-cs"/>
              </a:defRPr>
            </a:lvl1pPr>
            <a:lvl2pPr marL="311150" indent="-187200" algn="l" defTabSz="914400" rtl="0" eaLnBrk="1" latinLnBrk="0" hangingPunct="1">
              <a:lnSpc>
                <a:spcPct val="90000"/>
              </a:lnSpc>
              <a:spcBef>
                <a:spcPts val="500"/>
              </a:spcBef>
              <a:buFont typeface="Cambria" panose="02040503050406030204" pitchFamily="18" charset="0"/>
              <a:buChar char="-"/>
              <a:tabLst/>
              <a:defRPr sz="2400" kern="1200">
                <a:solidFill>
                  <a:schemeClr val="tx1"/>
                </a:solidFill>
                <a:latin typeface="Corbel" panose="020B0503020204020204" pitchFamily="34" charset="0"/>
                <a:ea typeface="+mn-ea"/>
                <a:cs typeface="+mn-cs"/>
              </a:defRPr>
            </a:lvl2pPr>
            <a:lvl3pPr marL="533400" indent="-187200" algn="l" defTabSz="914400" rtl="0" eaLnBrk="1" latinLnBrk="0" hangingPunct="1">
              <a:lnSpc>
                <a:spcPct val="90000"/>
              </a:lnSpc>
              <a:spcBef>
                <a:spcPts val="500"/>
              </a:spcBef>
              <a:buClr>
                <a:schemeClr val="tx1"/>
              </a:buClr>
              <a:buFont typeface="Arial" panose="020B0604020202020204" pitchFamily="34" charset="0"/>
              <a:buChar char="•"/>
              <a:tabLst/>
              <a:defRPr sz="2400" kern="1200">
                <a:solidFill>
                  <a:schemeClr val="tx1"/>
                </a:solidFill>
                <a:latin typeface="Corbel" panose="020B0503020204020204" pitchFamily="34" charset="0"/>
                <a:ea typeface="+mn-ea"/>
                <a:cs typeface="+mn-cs"/>
              </a:defRPr>
            </a:lvl3pPr>
            <a:lvl4pPr marL="16002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4pPr>
            <a:lvl5pPr marL="20574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dirty="0"/>
              <a:t>Adaptive sampling as a </a:t>
            </a:r>
            <a:r>
              <a:rPr lang="en-GB" sz="2400" b="1" dirty="0">
                <a:solidFill>
                  <a:srgbClr val="568338"/>
                </a:solidFill>
              </a:rPr>
              <a:t>unique</a:t>
            </a:r>
            <a:r>
              <a:rPr lang="en-GB" sz="2400" dirty="0"/>
              <a:t> feature</a:t>
            </a:r>
          </a:p>
        </p:txBody>
      </p:sp>
      <p:grpSp>
        <p:nvGrpSpPr>
          <p:cNvPr id="23" name="Group 22">
            <a:extLst>
              <a:ext uri="{FF2B5EF4-FFF2-40B4-BE49-F238E27FC236}">
                <a16:creationId xmlns:a16="http://schemas.microsoft.com/office/drawing/2014/main" id="{643F359A-AD96-1132-7C81-73620C15EDD0}"/>
              </a:ext>
            </a:extLst>
          </p:cNvPr>
          <p:cNvGrpSpPr/>
          <p:nvPr/>
        </p:nvGrpSpPr>
        <p:grpSpPr>
          <a:xfrm>
            <a:off x="604050" y="1418290"/>
            <a:ext cx="2253468" cy="1915519"/>
            <a:chOff x="448776" y="2429853"/>
            <a:chExt cx="2253468" cy="1915519"/>
          </a:xfrm>
        </p:grpSpPr>
        <p:grpSp>
          <p:nvGrpSpPr>
            <p:cNvPr id="24" name="Group 23">
              <a:extLst>
                <a:ext uri="{FF2B5EF4-FFF2-40B4-BE49-F238E27FC236}">
                  <a16:creationId xmlns:a16="http://schemas.microsoft.com/office/drawing/2014/main" id="{44AF176B-69D4-FEFC-9A49-D9599309A646}"/>
                </a:ext>
              </a:extLst>
            </p:cNvPr>
            <p:cNvGrpSpPr/>
            <p:nvPr/>
          </p:nvGrpSpPr>
          <p:grpSpPr>
            <a:xfrm>
              <a:off x="448776" y="2429853"/>
              <a:ext cx="2253468" cy="1915519"/>
              <a:chOff x="448776" y="2429853"/>
              <a:chExt cx="2253468" cy="1915519"/>
            </a:xfrm>
          </p:grpSpPr>
          <p:sp>
            <p:nvSpPr>
              <p:cNvPr id="28" name="Rounded Rectangle 55">
                <a:extLst>
                  <a:ext uri="{FF2B5EF4-FFF2-40B4-BE49-F238E27FC236}">
                    <a16:creationId xmlns:a16="http://schemas.microsoft.com/office/drawing/2014/main" id="{51CB20F6-C75C-44DD-26AB-FC29C0074C3F}"/>
                  </a:ext>
                </a:extLst>
              </p:cNvPr>
              <p:cNvSpPr/>
              <p:nvPr/>
            </p:nvSpPr>
            <p:spPr>
              <a:xfrm>
                <a:off x="454265" y="2738367"/>
                <a:ext cx="2247979" cy="1607005"/>
              </a:xfrm>
              <a:prstGeom prst="roundRect">
                <a:avLst>
                  <a:gd name="adj" fmla="val 9865"/>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56">
                <a:extLst>
                  <a:ext uri="{FF2B5EF4-FFF2-40B4-BE49-F238E27FC236}">
                    <a16:creationId xmlns:a16="http://schemas.microsoft.com/office/drawing/2014/main" id="{01B4A0B6-3EFE-213F-7A38-60B5CCEB384C}"/>
                  </a:ext>
                </a:extLst>
              </p:cNvPr>
              <p:cNvSpPr/>
              <p:nvPr/>
            </p:nvSpPr>
            <p:spPr>
              <a:xfrm>
                <a:off x="448776" y="2429853"/>
                <a:ext cx="2253468" cy="327905"/>
              </a:xfrm>
              <a:prstGeom prst="roundRect">
                <a:avLst/>
              </a:prstGeom>
              <a:solidFill>
                <a:schemeClr val="tx1">
                  <a:lumMod val="75000"/>
                  <a:lumOff val="25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US" altLang="zh-CN" sz="1400" b="1" dirty="0">
                    <a:solidFill>
                      <a:schemeClr val="bg1"/>
                    </a:solidFill>
                    <a:latin typeface="Tahoma" panose="020B0604030504040204" pitchFamily="34" charset="0"/>
                    <a:ea typeface="Tahoma" panose="020B0604030504040204" pitchFamily="34" charset="0"/>
                    <a:cs typeface="Tahoma" panose="020B0604030504040204" pitchFamily="34" charset="0"/>
                  </a:rPr>
                  <a:t>Nanopore</a:t>
                </a:r>
                <a:r>
                  <a:rPr lang="zh-CN" altLang="en-US" sz="1400" b="1" dirty="0">
                    <a:solidFill>
                      <a:schemeClr val="bg1"/>
                    </a:solidFill>
                    <a:latin typeface="Tahoma" panose="020B0604030504040204" pitchFamily="34" charset="0"/>
                    <a:cs typeface="Tahoma" panose="020B0604030504040204" pitchFamily="34" charset="0"/>
                  </a:rPr>
                  <a:t> </a:t>
                </a:r>
                <a:r>
                  <a:rPr lang="en-US" altLang="zh-CN" sz="1400" b="1" dirty="0">
                    <a:solidFill>
                      <a:schemeClr val="bg1"/>
                    </a:solidFill>
                    <a:latin typeface="Tahoma" panose="020B0604030504040204" pitchFamily="34" charset="0"/>
                    <a:ea typeface="Tahoma" panose="020B0604030504040204" pitchFamily="34" charset="0"/>
                    <a:cs typeface="Tahoma" panose="020B0604030504040204" pitchFamily="34" charset="0"/>
                  </a:rPr>
                  <a:t>Sequencing</a:t>
                </a:r>
                <a:endPar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pic>
          <p:nvPicPr>
            <p:cNvPr id="26" name="Picture 25">
              <a:extLst>
                <a:ext uri="{FF2B5EF4-FFF2-40B4-BE49-F238E27FC236}">
                  <a16:creationId xmlns:a16="http://schemas.microsoft.com/office/drawing/2014/main" id="{1F52558D-E7E7-60FD-89EF-4F817EFD72DC}"/>
                </a:ext>
              </a:extLst>
            </p:cNvPr>
            <p:cNvPicPr>
              <a:picLocks noChangeAspect="1"/>
            </p:cNvPicPr>
            <p:nvPr/>
          </p:nvPicPr>
          <p:blipFill rotWithShape="1">
            <a:blip r:embed="rId4">
              <a:extLst>
                <a:ext uri="{28A0092B-C50C-407E-A947-70E740481C1C}">
                  <a14:useLocalDpi xmlns:a14="http://schemas.microsoft.com/office/drawing/2010/main" val="0"/>
                </a:ext>
              </a:extLst>
            </a:blip>
            <a:srcRect l="16586" t="8752" r="38801" b="5499"/>
            <a:stretch/>
          </p:blipFill>
          <p:spPr>
            <a:xfrm>
              <a:off x="652557" y="2788794"/>
              <a:ext cx="1822112" cy="1536698"/>
            </a:xfrm>
            <a:prstGeom prst="rect">
              <a:avLst/>
            </a:prstGeom>
          </p:spPr>
        </p:pic>
      </p:grpSp>
      <p:grpSp>
        <p:nvGrpSpPr>
          <p:cNvPr id="30" name="Group 29">
            <a:extLst>
              <a:ext uri="{FF2B5EF4-FFF2-40B4-BE49-F238E27FC236}">
                <a16:creationId xmlns:a16="http://schemas.microsoft.com/office/drawing/2014/main" id="{EBB9EE57-50D8-675D-FCCE-C0AA470E07F6}"/>
              </a:ext>
            </a:extLst>
          </p:cNvPr>
          <p:cNvGrpSpPr/>
          <p:nvPr/>
        </p:nvGrpSpPr>
        <p:grpSpPr>
          <a:xfrm>
            <a:off x="3825576" y="1418289"/>
            <a:ext cx="1865335" cy="1914115"/>
            <a:chOff x="3735362" y="2429852"/>
            <a:chExt cx="1865335" cy="1914115"/>
          </a:xfrm>
        </p:grpSpPr>
        <p:grpSp>
          <p:nvGrpSpPr>
            <p:cNvPr id="31" name="Group 30">
              <a:extLst>
                <a:ext uri="{FF2B5EF4-FFF2-40B4-BE49-F238E27FC236}">
                  <a16:creationId xmlns:a16="http://schemas.microsoft.com/office/drawing/2014/main" id="{1ECC9C5C-55C1-54FC-5AF3-1E3EB779FE54}"/>
                </a:ext>
              </a:extLst>
            </p:cNvPr>
            <p:cNvGrpSpPr/>
            <p:nvPr/>
          </p:nvGrpSpPr>
          <p:grpSpPr>
            <a:xfrm>
              <a:off x="3735362" y="2429852"/>
              <a:ext cx="1865335" cy="1914115"/>
              <a:chOff x="3735362" y="2429852"/>
              <a:chExt cx="1865335" cy="1914115"/>
            </a:xfrm>
          </p:grpSpPr>
          <p:sp>
            <p:nvSpPr>
              <p:cNvPr id="33" name="Rounded Rectangle 30">
                <a:extLst>
                  <a:ext uri="{FF2B5EF4-FFF2-40B4-BE49-F238E27FC236}">
                    <a16:creationId xmlns:a16="http://schemas.microsoft.com/office/drawing/2014/main" id="{667E07A6-DEF7-1039-7A89-CF8E9B8D28F5}"/>
                  </a:ext>
                </a:extLst>
              </p:cNvPr>
              <p:cNvSpPr/>
              <p:nvPr/>
            </p:nvSpPr>
            <p:spPr>
              <a:xfrm>
                <a:off x="3739240" y="2738367"/>
                <a:ext cx="1861457" cy="1605600"/>
              </a:xfrm>
              <a:prstGeom prst="roundRect">
                <a:avLst>
                  <a:gd name="adj" fmla="val 9865"/>
                </a:avLst>
              </a:prstGeom>
              <a:noFill/>
              <a:ln w="38100">
                <a:solidFill>
                  <a:srgbClr val="FE6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ounded Rectangle 31">
                <a:extLst>
                  <a:ext uri="{FF2B5EF4-FFF2-40B4-BE49-F238E27FC236}">
                    <a16:creationId xmlns:a16="http://schemas.microsoft.com/office/drawing/2014/main" id="{99C596BA-F8D7-E1A2-2C2E-72DA17222135}"/>
                  </a:ext>
                </a:extLst>
              </p:cNvPr>
              <p:cNvSpPr/>
              <p:nvPr/>
            </p:nvSpPr>
            <p:spPr>
              <a:xfrm>
                <a:off x="3735362" y="2429852"/>
                <a:ext cx="1861457" cy="326572"/>
              </a:xfrm>
              <a:prstGeom prst="roundRect">
                <a:avLst/>
              </a:prstGeom>
              <a:solidFill>
                <a:srgbClr val="FE6200"/>
              </a:solidFill>
              <a:ln w="38100">
                <a:solidFill>
                  <a:srgbClr val="FE6200"/>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US" altLang="zh-CN" sz="1400" b="1" dirty="0">
                    <a:solidFill>
                      <a:schemeClr val="bg1"/>
                    </a:solidFill>
                    <a:latin typeface="Tahoma" panose="020B0604030504040204" pitchFamily="34" charset="0"/>
                    <a:ea typeface="Tahoma" panose="020B0604030504040204" pitchFamily="34" charset="0"/>
                    <a:cs typeface="Tahoma" panose="020B0604030504040204" pitchFamily="34" charset="0"/>
                  </a:rPr>
                  <a:t>Raw Signals</a:t>
                </a:r>
                <a:endPar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pic>
          <p:nvPicPr>
            <p:cNvPr id="32" name="Picture 31">
              <a:extLst>
                <a:ext uri="{FF2B5EF4-FFF2-40B4-BE49-F238E27FC236}">
                  <a16:creationId xmlns:a16="http://schemas.microsoft.com/office/drawing/2014/main" id="{B9678B61-C504-A110-1127-070B88F04D94}"/>
                </a:ext>
              </a:extLst>
            </p:cNvPr>
            <p:cNvPicPr>
              <a:picLocks noChangeAspect="1"/>
            </p:cNvPicPr>
            <p:nvPr/>
          </p:nvPicPr>
          <p:blipFill rotWithShape="1">
            <a:blip r:embed="rId4">
              <a:extLst>
                <a:ext uri="{28A0092B-C50C-407E-A947-70E740481C1C}">
                  <a14:useLocalDpi xmlns:a14="http://schemas.microsoft.com/office/drawing/2010/main" val="0"/>
                </a:ext>
              </a:extLst>
            </a:blip>
            <a:srcRect l="61886" t="28470" r="10347" b="53721"/>
            <a:stretch/>
          </p:blipFill>
          <p:spPr>
            <a:xfrm>
              <a:off x="3793267" y="3294457"/>
              <a:ext cx="1753403" cy="493419"/>
            </a:xfrm>
            <a:prstGeom prst="rect">
              <a:avLst/>
            </a:prstGeom>
          </p:spPr>
        </p:pic>
      </p:grpSp>
      <p:grpSp>
        <p:nvGrpSpPr>
          <p:cNvPr id="35" name="Group 34">
            <a:extLst>
              <a:ext uri="{FF2B5EF4-FFF2-40B4-BE49-F238E27FC236}">
                <a16:creationId xmlns:a16="http://schemas.microsoft.com/office/drawing/2014/main" id="{74301527-48B6-7513-D6E1-801BC6A5E9A3}"/>
              </a:ext>
            </a:extLst>
          </p:cNvPr>
          <p:cNvGrpSpPr/>
          <p:nvPr/>
        </p:nvGrpSpPr>
        <p:grpSpPr>
          <a:xfrm>
            <a:off x="664154" y="2579385"/>
            <a:ext cx="276387" cy="681450"/>
            <a:chOff x="663843" y="2465124"/>
            <a:chExt cx="276387" cy="681450"/>
          </a:xfrm>
        </p:grpSpPr>
        <p:sp>
          <p:nvSpPr>
            <p:cNvPr id="36" name="Right Arrow 2">
              <a:extLst>
                <a:ext uri="{FF2B5EF4-FFF2-40B4-BE49-F238E27FC236}">
                  <a16:creationId xmlns:a16="http://schemas.microsoft.com/office/drawing/2014/main" id="{9C3BE7C6-452C-0038-99C0-4948E8644303}"/>
                </a:ext>
              </a:extLst>
            </p:cNvPr>
            <p:cNvSpPr/>
            <p:nvPr/>
          </p:nvSpPr>
          <p:spPr>
            <a:xfrm rot="5400000">
              <a:off x="490780" y="2697123"/>
              <a:ext cx="622514" cy="27638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37" name="TextBox 36">
              <a:extLst>
                <a:ext uri="{FF2B5EF4-FFF2-40B4-BE49-F238E27FC236}">
                  <a16:creationId xmlns:a16="http://schemas.microsoft.com/office/drawing/2014/main" id="{C3A367DB-961A-B27C-079D-E565E2F147E2}"/>
                </a:ext>
              </a:extLst>
            </p:cNvPr>
            <p:cNvSpPr txBox="1"/>
            <p:nvPr/>
          </p:nvSpPr>
          <p:spPr>
            <a:xfrm rot="16200000">
              <a:off x="485280" y="2646264"/>
              <a:ext cx="623889" cy="261610"/>
            </a:xfrm>
            <a:prstGeom prst="rect">
              <a:avLst/>
            </a:prstGeom>
            <a:noFill/>
          </p:spPr>
          <p:txBody>
            <a:bodyPr wrap="none" rtlCol="0">
              <a:spAutoFit/>
            </a:bodyPr>
            <a:lstStyle/>
            <a:p>
              <a:r>
                <a:rPr lang="en-CH" sz="1050" dirty="0">
                  <a:solidFill>
                    <a:schemeClr val="bg1"/>
                  </a:solidFill>
                  <a:latin typeface="Tahoma" panose="020B0604030504040204" pitchFamily="34" charset="0"/>
                  <a:ea typeface="Tahoma" panose="020B0604030504040204" pitchFamily="34" charset="0"/>
                  <a:cs typeface="Tahoma" panose="020B0604030504040204" pitchFamily="34" charset="0"/>
                </a:rPr>
                <a:t>Current</a:t>
              </a:r>
            </a:p>
          </p:txBody>
        </p:sp>
      </p:grpSp>
      <p:pic>
        <p:nvPicPr>
          <p:cNvPr id="38" name="Graphic 37" descr="Badge Follow with solid fill">
            <a:extLst>
              <a:ext uri="{FF2B5EF4-FFF2-40B4-BE49-F238E27FC236}">
                <a16:creationId xmlns:a16="http://schemas.microsoft.com/office/drawing/2014/main" id="{F4957FEE-EB7F-CE94-EA78-8EFADD1BED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54724" y="3105104"/>
            <a:ext cx="198000" cy="198000"/>
          </a:xfrm>
          <a:prstGeom prst="rect">
            <a:avLst/>
          </a:prstGeom>
        </p:spPr>
      </p:pic>
      <p:pic>
        <p:nvPicPr>
          <p:cNvPr id="39" name="Graphic 38" descr="Badge Unfollow with solid fill">
            <a:extLst>
              <a:ext uri="{FF2B5EF4-FFF2-40B4-BE49-F238E27FC236}">
                <a16:creationId xmlns:a16="http://schemas.microsoft.com/office/drawing/2014/main" id="{B2D352B6-E33B-54AE-4431-ADD77632355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955700" y="2633502"/>
            <a:ext cx="198000" cy="198000"/>
          </a:xfrm>
          <a:prstGeom prst="rect">
            <a:avLst/>
          </a:prstGeom>
        </p:spPr>
      </p:pic>
      <p:grpSp>
        <p:nvGrpSpPr>
          <p:cNvPr id="40" name="Group 39">
            <a:extLst>
              <a:ext uri="{FF2B5EF4-FFF2-40B4-BE49-F238E27FC236}">
                <a16:creationId xmlns:a16="http://schemas.microsoft.com/office/drawing/2014/main" id="{E92283A9-A49F-2FBA-C16A-FC6DC7302C54}"/>
              </a:ext>
            </a:extLst>
          </p:cNvPr>
          <p:cNvGrpSpPr/>
          <p:nvPr/>
        </p:nvGrpSpPr>
        <p:grpSpPr>
          <a:xfrm>
            <a:off x="6658969" y="1418289"/>
            <a:ext cx="1955771" cy="1978393"/>
            <a:chOff x="6503695" y="2429852"/>
            <a:chExt cx="1955771" cy="1978393"/>
          </a:xfrm>
        </p:grpSpPr>
        <p:grpSp>
          <p:nvGrpSpPr>
            <p:cNvPr id="41" name="Group 40">
              <a:extLst>
                <a:ext uri="{FF2B5EF4-FFF2-40B4-BE49-F238E27FC236}">
                  <a16:creationId xmlns:a16="http://schemas.microsoft.com/office/drawing/2014/main" id="{9FC5857B-ED0E-A983-DA4C-40A56D5B6B12}"/>
                </a:ext>
              </a:extLst>
            </p:cNvPr>
            <p:cNvGrpSpPr/>
            <p:nvPr/>
          </p:nvGrpSpPr>
          <p:grpSpPr>
            <a:xfrm>
              <a:off x="6503695" y="2429852"/>
              <a:ext cx="1955771" cy="1914115"/>
              <a:chOff x="6503695" y="2429852"/>
              <a:chExt cx="1955771" cy="1914115"/>
            </a:xfrm>
          </p:grpSpPr>
          <p:sp>
            <p:nvSpPr>
              <p:cNvPr id="45" name="Rounded Rectangle 15">
                <a:extLst>
                  <a:ext uri="{FF2B5EF4-FFF2-40B4-BE49-F238E27FC236}">
                    <a16:creationId xmlns:a16="http://schemas.microsoft.com/office/drawing/2014/main" id="{71F6BEB6-ECB0-1F80-88E1-801D69DD893B}"/>
                  </a:ext>
                </a:extLst>
              </p:cNvPr>
              <p:cNvSpPr/>
              <p:nvPr/>
            </p:nvSpPr>
            <p:spPr>
              <a:xfrm>
                <a:off x="6507573" y="2738367"/>
                <a:ext cx="1951893" cy="1605600"/>
              </a:xfrm>
              <a:prstGeom prst="roundRect">
                <a:avLst>
                  <a:gd name="adj" fmla="val 9865"/>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ounded Rectangle 16">
                <a:extLst>
                  <a:ext uri="{FF2B5EF4-FFF2-40B4-BE49-F238E27FC236}">
                    <a16:creationId xmlns:a16="http://schemas.microsoft.com/office/drawing/2014/main" id="{786DEA72-06E8-9300-B9FA-0C186E0A10CC}"/>
                  </a:ext>
                </a:extLst>
              </p:cNvPr>
              <p:cNvSpPr/>
              <p:nvPr/>
            </p:nvSpPr>
            <p:spPr>
              <a:xfrm>
                <a:off x="6503695" y="2429852"/>
                <a:ext cx="1955771" cy="326572"/>
              </a:xfrm>
              <a:prstGeom prst="roundRect">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US" sz="1400" b="1" dirty="0">
                    <a:latin typeface="Tahoma" panose="020B0604030504040204" pitchFamily="34" charset="0"/>
                    <a:ea typeface="Tahoma" panose="020B0604030504040204" pitchFamily="34" charset="0"/>
                    <a:cs typeface="Tahoma" panose="020B0604030504040204" pitchFamily="34" charset="0"/>
                  </a:rPr>
                  <a:t>Real-Time Analysis</a:t>
                </a:r>
              </a:p>
            </p:txBody>
          </p:sp>
        </p:grpSp>
        <p:grpSp>
          <p:nvGrpSpPr>
            <p:cNvPr id="42" name="Group 41">
              <a:extLst>
                <a:ext uri="{FF2B5EF4-FFF2-40B4-BE49-F238E27FC236}">
                  <a16:creationId xmlns:a16="http://schemas.microsoft.com/office/drawing/2014/main" id="{3D0AF3AA-CCF0-F9DA-02AB-5DBDFA9DC366}"/>
                </a:ext>
              </a:extLst>
            </p:cNvPr>
            <p:cNvGrpSpPr/>
            <p:nvPr/>
          </p:nvGrpSpPr>
          <p:grpSpPr>
            <a:xfrm>
              <a:off x="6613877" y="2668960"/>
              <a:ext cx="1739285" cy="1739285"/>
              <a:chOff x="5127566" y="1470788"/>
              <a:chExt cx="1739285" cy="1739285"/>
            </a:xfrm>
          </p:grpSpPr>
          <p:pic>
            <p:nvPicPr>
              <p:cNvPr id="43" name="Picture 42">
                <a:extLst>
                  <a:ext uri="{FF2B5EF4-FFF2-40B4-BE49-F238E27FC236}">
                    <a16:creationId xmlns:a16="http://schemas.microsoft.com/office/drawing/2014/main" id="{9C8492B2-B12F-11C5-64AE-67F8937E1E7E}"/>
                  </a:ext>
                </a:extLst>
              </p:cNvPr>
              <p:cNvPicPr>
                <a:picLocks noChangeAspect="1"/>
              </p:cNvPicPr>
              <p:nvPr/>
            </p:nvPicPr>
            <p:blipFill>
              <a:blip r:embed="rId9"/>
              <a:stretch>
                <a:fillRect/>
              </a:stretch>
            </p:blipFill>
            <p:spPr>
              <a:xfrm>
                <a:off x="5127566" y="1470788"/>
                <a:ext cx="1739285" cy="1739285"/>
              </a:xfrm>
              <a:prstGeom prst="rect">
                <a:avLst/>
              </a:prstGeom>
            </p:spPr>
          </p:pic>
          <p:pic>
            <p:nvPicPr>
              <p:cNvPr id="44" name="Graphic 43" descr="Processor with solid fill">
                <a:extLst>
                  <a:ext uri="{FF2B5EF4-FFF2-40B4-BE49-F238E27FC236}">
                    <a16:creationId xmlns:a16="http://schemas.microsoft.com/office/drawing/2014/main" id="{F787D76D-D73D-45FA-8D1A-E934C1AF9655}"/>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5626955" y="1910877"/>
                <a:ext cx="740506" cy="734129"/>
              </a:xfrm>
              <a:prstGeom prst="rect">
                <a:avLst/>
              </a:prstGeom>
            </p:spPr>
          </p:pic>
        </p:grpSp>
      </p:grpSp>
      <p:sp>
        <p:nvSpPr>
          <p:cNvPr id="47" name="Striped Right Arrow 45">
            <a:extLst>
              <a:ext uri="{FF2B5EF4-FFF2-40B4-BE49-F238E27FC236}">
                <a16:creationId xmlns:a16="http://schemas.microsoft.com/office/drawing/2014/main" id="{D3CCFA76-551E-A30F-D580-0DC241B02B6F}"/>
              </a:ext>
            </a:extLst>
          </p:cNvPr>
          <p:cNvSpPr/>
          <p:nvPr/>
        </p:nvSpPr>
        <p:spPr>
          <a:xfrm>
            <a:off x="5808248" y="2434572"/>
            <a:ext cx="816716" cy="191468"/>
          </a:xfrm>
          <a:prstGeom prst="stripedRightArrow">
            <a:avLst>
              <a:gd name="adj1" fmla="val 66433"/>
              <a:gd name="adj2"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800" b="1" dirty="0">
              <a:latin typeface="Corbel" panose="020B0503020204020204" pitchFamily="34" charset="0"/>
            </a:endParaRPr>
          </a:p>
        </p:txBody>
      </p:sp>
      <p:sp>
        <p:nvSpPr>
          <p:cNvPr id="48" name="Striped Right Arrow 47">
            <a:extLst>
              <a:ext uri="{FF2B5EF4-FFF2-40B4-BE49-F238E27FC236}">
                <a16:creationId xmlns:a16="http://schemas.microsoft.com/office/drawing/2014/main" id="{3A05EE69-DD86-0BF4-95A1-CBABC042B569}"/>
              </a:ext>
            </a:extLst>
          </p:cNvPr>
          <p:cNvSpPr/>
          <p:nvPr/>
        </p:nvSpPr>
        <p:spPr>
          <a:xfrm>
            <a:off x="2979566" y="2434572"/>
            <a:ext cx="816716" cy="191468"/>
          </a:xfrm>
          <a:prstGeom prst="stripedRightArrow">
            <a:avLst>
              <a:gd name="adj1" fmla="val 66433"/>
              <a:gd name="adj2"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800" b="1" dirty="0">
              <a:latin typeface="Corbel" panose="020B0503020204020204" pitchFamily="34" charset="0"/>
            </a:endParaRPr>
          </a:p>
        </p:txBody>
      </p:sp>
      <p:grpSp>
        <p:nvGrpSpPr>
          <p:cNvPr id="49" name="Group 48">
            <a:extLst>
              <a:ext uri="{FF2B5EF4-FFF2-40B4-BE49-F238E27FC236}">
                <a16:creationId xmlns:a16="http://schemas.microsoft.com/office/drawing/2014/main" id="{E2185EDD-317B-CF95-A7D1-A39F1C0D3CAC}"/>
              </a:ext>
            </a:extLst>
          </p:cNvPr>
          <p:cNvGrpSpPr/>
          <p:nvPr/>
        </p:nvGrpSpPr>
        <p:grpSpPr>
          <a:xfrm>
            <a:off x="1795599" y="3057797"/>
            <a:ext cx="5936655" cy="722866"/>
            <a:chOff x="1758204" y="2765367"/>
            <a:chExt cx="5936655" cy="722866"/>
          </a:xfrm>
        </p:grpSpPr>
        <p:sp>
          <p:nvSpPr>
            <p:cNvPr id="50" name="Striped Right Arrow 111">
              <a:extLst>
                <a:ext uri="{FF2B5EF4-FFF2-40B4-BE49-F238E27FC236}">
                  <a16:creationId xmlns:a16="http://schemas.microsoft.com/office/drawing/2014/main" id="{6C6F8A51-24B1-25BB-1E56-7A184A507502}"/>
                </a:ext>
              </a:extLst>
            </p:cNvPr>
            <p:cNvSpPr/>
            <p:nvPr/>
          </p:nvSpPr>
          <p:spPr>
            <a:xfrm rot="16200000">
              <a:off x="1508415" y="3015156"/>
              <a:ext cx="691045" cy="191468"/>
            </a:xfrm>
            <a:prstGeom prst="stripedRightArrow">
              <a:avLst>
                <a:gd name="adj1" fmla="val 66433"/>
                <a:gd name="adj2"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800" b="1" dirty="0">
                <a:latin typeface="Corbel" panose="020B0503020204020204" pitchFamily="34" charset="0"/>
              </a:endParaRPr>
            </a:p>
          </p:txBody>
        </p:sp>
        <p:sp>
          <p:nvSpPr>
            <p:cNvPr id="51" name="Striped Right Arrow 114">
              <a:extLst>
                <a:ext uri="{FF2B5EF4-FFF2-40B4-BE49-F238E27FC236}">
                  <a16:creationId xmlns:a16="http://schemas.microsoft.com/office/drawing/2014/main" id="{38CFAB2E-8BEA-E483-2E98-18A2D0B18B57}"/>
                </a:ext>
              </a:extLst>
            </p:cNvPr>
            <p:cNvSpPr/>
            <p:nvPr/>
          </p:nvSpPr>
          <p:spPr>
            <a:xfrm rot="5400000">
              <a:off x="7414855" y="3176412"/>
              <a:ext cx="369207" cy="190800"/>
            </a:xfrm>
            <a:prstGeom prst="stripedRightArrow">
              <a:avLst>
                <a:gd name="adj1" fmla="val 66433"/>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800" b="1" dirty="0">
                <a:latin typeface="Corbel" panose="020B0503020204020204" pitchFamily="34" charset="0"/>
              </a:endParaRPr>
            </a:p>
          </p:txBody>
        </p:sp>
        <p:sp>
          <p:nvSpPr>
            <p:cNvPr id="52" name="Striped Right Arrow 115">
              <a:extLst>
                <a:ext uri="{FF2B5EF4-FFF2-40B4-BE49-F238E27FC236}">
                  <a16:creationId xmlns:a16="http://schemas.microsoft.com/office/drawing/2014/main" id="{AF3585A6-3C70-773D-7874-A69038245865}"/>
                </a:ext>
              </a:extLst>
            </p:cNvPr>
            <p:cNvSpPr/>
            <p:nvPr/>
          </p:nvSpPr>
          <p:spPr>
            <a:xfrm rot="10800000">
              <a:off x="1790700" y="3297433"/>
              <a:ext cx="5778154" cy="190800"/>
            </a:xfrm>
            <a:prstGeom prst="stripedRightArrow">
              <a:avLst>
                <a:gd name="adj1" fmla="val 66433"/>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800" b="1" dirty="0">
                <a:latin typeface="Corbel" panose="020B0503020204020204" pitchFamily="34" charset="0"/>
              </a:endParaRPr>
            </a:p>
          </p:txBody>
        </p:sp>
      </p:grpSp>
      <p:pic>
        <p:nvPicPr>
          <p:cNvPr id="53" name="Picture 52" descr="A red and white stop sign&#10;&#10;Description automatically generated">
            <a:extLst>
              <a:ext uri="{FF2B5EF4-FFF2-40B4-BE49-F238E27FC236}">
                <a16:creationId xmlns:a16="http://schemas.microsoft.com/office/drawing/2014/main" id="{2372997B-B2EA-9756-358F-D7C2D0CBBDD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33233" y="1764320"/>
            <a:ext cx="1315156" cy="1315156"/>
          </a:xfrm>
          <a:prstGeom prst="rect">
            <a:avLst/>
          </a:prstGeom>
        </p:spPr>
      </p:pic>
    </p:spTree>
    <p:extLst>
      <p:ext uri="{BB962C8B-B14F-4D97-AF65-F5344CB8AC3E}">
        <p14:creationId xmlns:p14="http://schemas.microsoft.com/office/powerpoint/2010/main" val="314275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4" grpId="0"/>
      <p:bldP spid="22" grpId="0" build="p"/>
      <p:bldP spid="47" grpId="0" animBg="1"/>
      <p:bldP spid="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710BE-0659-8D08-540A-91DEA96878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024B49-186C-5A49-F464-20FB7D68CBD3}"/>
              </a:ext>
            </a:extLst>
          </p:cNvPr>
          <p:cNvSpPr>
            <a:spLocks noGrp="1"/>
          </p:cNvSpPr>
          <p:nvPr>
            <p:ph type="title"/>
          </p:nvPr>
        </p:nvSpPr>
        <p:spPr/>
        <p:txBody>
          <a:bodyPr/>
          <a:lstStyle/>
          <a:p>
            <a:r>
              <a:rPr lang="en-US" dirty="0"/>
              <a:t>Benefits of Nanopore Sequencing</a:t>
            </a:r>
            <a:endParaRPr lang="en-CH" dirty="0"/>
          </a:p>
        </p:txBody>
      </p:sp>
      <p:pic>
        <p:nvPicPr>
          <p:cNvPr id="7170" name="Picture 2" descr="Copy number variation - Wikipedia">
            <a:extLst>
              <a:ext uri="{FF2B5EF4-FFF2-40B4-BE49-F238E27FC236}">
                <a16:creationId xmlns:a16="http://schemas.microsoft.com/office/drawing/2014/main" id="{B3F36E94-072F-4B91-9F0C-E8A6AE85E1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1024" y="1663372"/>
            <a:ext cx="2061947" cy="315425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4325FA25-39AF-FB27-FC15-002A50BBF7DA}"/>
              </a:ext>
            </a:extLst>
          </p:cNvPr>
          <p:cNvSpPr txBox="1"/>
          <p:nvPr/>
        </p:nvSpPr>
        <p:spPr>
          <a:xfrm>
            <a:off x="2990171" y="1294040"/>
            <a:ext cx="3163654" cy="369332"/>
          </a:xfrm>
          <a:prstGeom prst="rect">
            <a:avLst/>
          </a:prstGeom>
          <a:noFill/>
        </p:spPr>
        <p:txBody>
          <a:bodyPr wrap="square">
            <a:spAutoFit/>
          </a:bodyPr>
          <a:lstStyle/>
          <a:p>
            <a:r>
              <a:rPr lang="en-GB" sz="1800" b="1" dirty="0">
                <a:solidFill>
                  <a:schemeClr val="accent2"/>
                </a:solidFill>
              </a:rPr>
              <a:t>Copy number variant detection</a:t>
            </a:r>
            <a:endParaRPr lang="tr-TR" dirty="0"/>
          </a:p>
        </p:txBody>
      </p:sp>
      <p:sp>
        <p:nvSpPr>
          <p:cNvPr id="5" name="Content Placeholder 2">
            <a:extLst>
              <a:ext uri="{FF2B5EF4-FFF2-40B4-BE49-F238E27FC236}">
                <a16:creationId xmlns:a16="http://schemas.microsoft.com/office/drawing/2014/main" id="{639BFAB1-5DE3-55A7-7C42-5C8F866CE73D}"/>
              </a:ext>
            </a:extLst>
          </p:cNvPr>
          <p:cNvSpPr txBox="1">
            <a:spLocks/>
          </p:cNvSpPr>
          <p:nvPr/>
        </p:nvSpPr>
        <p:spPr>
          <a:xfrm>
            <a:off x="189559" y="4794881"/>
            <a:ext cx="8798061" cy="514568"/>
          </a:xfrm>
          <a:prstGeom prst="rect">
            <a:avLst/>
          </a:prstGeom>
        </p:spPr>
        <p:txBody>
          <a:bodyPr/>
          <a:lstStyle>
            <a:lvl1pPr marL="187200" indent="-187200" algn="l" defTabSz="914400" rtl="0" eaLnBrk="1" latinLnBrk="0" hangingPunct="1">
              <a:lnSpc>
                <a:spcPct val="90000"/>
              </a:lnSpc>
              <a:spcBef>
                <a:spcPts val="1000"/>
              </a:spcBef>
              <a:buClr>
                <a:schemeClr val="tx1"/>
              </a:buClr>
              <a:buFont typeface="Arial" panose="020B0604020202020204" pitchFamily="34" charset="0"/>
              <a:buChar char="•"/>
              <a:tabLst/>
              <a:defRPr sz="2800" kern="1200">
                <a:solidFill>
                  <a:schemeClr val="tx1"/>
                </a:solidFill>
                <a:latin typeface="Corbel" panose="020B0503020204020204" pitchFamily="34" charset="0"/>
                <a:ea typeface="+mn-ea"/>
                <a:cs typeface="+mn-cs"/>
              </a:defRPr>
            </a:lvl1pPr>
            <a:lvl2pPr marL="311150" indent="-187200" algn="l" defTabSz="914400" rtl="0" eaLnBrk="1" latinLnBrk="0" hangingPunct="1">
              <a:lnSpc>
                <a:spcPct val="90000"/>
              </a:lnSpc>
              <a:spcBef>
                <a:spcPts val="500"/>
              </a:spcBef>
              <a:buFont typeface="Cambria" panose="02040503050406030204" pitchFamily="18" charset="0"/>
              <a:buChar char="-"/>
              <a:tabLst/>
              <a:defRPr sz="2400" kern="1200">
                <a:solidFill>
                  <a:schemeClr val="tx1"/>
                </a:solidFill>
                <a:latin typeface="Corbel" panose="020B0503020204020204" pitchFamily="34" charset="0"/>
                <a:ea typeface="+mn-ea"/>
                <a:cs typeface="+mn-cs"/>
              </a:defRPr>
            </a:lvl2pPr>
            <a:lvl3pPr marL="533400" indent="-187200" algn="l" defTabSz="914400" rtl="0" eaLnBrk="1" latinLnBrk="0" hangingPunct="1">
              <a:lnSpc>
                <a:spcPct val="90000"/>
              </a:lnSpc>
              <a:spcBef>
                <a:spcPts val="500"/>
              </a:spcBef>
              <a:buClr>
                <a:schemeClr val="tx1"/>
              </a:buClr>
              <a:buFont typeface="Arial" panose="020B0604020202020204" pitchFamily="34" charset="0"/>
              <a:buChar char="•"/>
              <a:tabLst/>
              <a:defRPr sz="2400" kern="1200">
                <a:solidFill>
                  <a:schemeClr val="tx1"/>
                </a:solidFill>
                <a:latin typeface="Corbel" panose="020B0503020204020204" pitchFamily="34" charset="0"/>
                <a:ea typeface="+mn-ea"/>
                <a:cs typeface="+mn-cs"/>
              </a:defRPr>
            </a:lvl3pPr>
            <a:lvl4pPr marL="16002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4pPr>
            <a:lvl5pPr marL="20574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dirty="0"/>
              <a:t>Portable sequencing (enables </a:t>
            </a:r>
            <a:r>
              <a:rPr lang="en-GB" sz="2400" b="1" dirty="0">
                <a:solidFill>
                  <a:schemeClr val="accent6">
                    <a:lumMod val="75000"/>
                  </a:schemeClr>
                </a:solidFill>
              </a:rPr>
              <a:t>field deployment</a:t>
            </a:r>
            <a:r>
              <a:rPr lang="en-GB" sz="2400" dirty="0"/>
              <a:t>)</a:t>
            </a:r>
            <a:endParaRPr lang="en-GB" sz="2000" dirty="0"/>
          </a:p>
        </p:txBody>
      </p:sp>
      <p:pic>
        <p:nvPicPr>
          <p:cNvPr id="6" name="Picture 5">
            <a:extLst>
              <a:ext uri="{FF2B5EF4-FFF2-40B4-BE49-F238E27FC236}">
                <a16:creationId xmlns:a16="http://schemas.microsoft.com/office/drawing/2014/main" id="{DCDB41D2-97D5-BA22-8689-5CB90DD3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6242" y="5646888"/>
            <a:ext cx="1091512" cy="695003"/>
          </a:xfrm>
          <a:prstGeom prst="rect">
            <a:avLst/>
          </a:prstGeom>
        </p:spPr>
      </p:pic>
      <p:sp>
        <p:nvSpPr>
          <p:cNvPr id="7" name="TextBox 6">
            <a:extLst>
              <a:ext uri="{FF2B5EF4-FFF2-40B4-BE49-F238E27FC236}">
                <a16:creationId xmlns:a16="http://schemas.microsoft.com/office/drawing/2014/main" id="{A4EFB98F-AEF4-D473-D8C5-BF7735EF7D52}"/>
              </a:ext>
            </a:extLst>
          </p:cNvPr>
          <p:cNvSpPr txBox="1"/>
          <p:nvPr/>
        </p:nvSpPr>
        <p:spPr>
          <a:xfrm>
            <a:off x="3872782" y="5280264"/>
            <a:ext cx="1398432" cy="369332"/>
          </a:xfrm>
          <a:prstGeom prst="rect">
            <a:avLst/>
          </a:prstGeom>
          <a:noFill/>
        </p:spPr>
        <p:txBody>
          <a:bodyPr wrap="square">
            <a:spAutoFit/>
          </a:bodyPr>
          <a:lstStyle/>
          <a:p>
            <a:r>
              <a:rPr lang="en-GB" sz="1800" b="1" dirty="0">
                <a:solidFill>
                  <a:schemeClr val="accent2"/>
                </a:solidFill>
              </a:rPr>
              <a:t>ONT </a:t>
            </a:r>
            <a:r>
              <a:rPr lang="en-GB" sz="1800" b="1" dirty="0" err="1">
                <a:solidFill>
                  <a:schemeClr val="accent2"/>
                </a:solidFill>
              </a:rPr>
              <a:t>MinION</a:t>
            </a:r>
            <a:endParaRPr lang="tr-TR" dirty="0"/>
          </a:p>
        </p:txBody>
      </p:sp>
      <p:sp>
        <p:nvSpPr>
          <p:cNvPr id="20" name="Content Placeholder 2">
            <a:extLst>
              <a:ext uri="{FF2B5EF4-FFF2-40B4-BE49-F238E27FC236}">
                <a16:creationId xmlns:a16="http://schemas.microsoft.com/office/drawing/2014/main" id="{CA7EB55B-6665-92D0-F9AA-B312F01DF200}"/>
              </a:ext>
            </a:extLst>
          </p:cNvPr>
          <p:cNvSpPr>
            <a:spLocks noGrp="1"/>
          </p:cNvSpPr>
          <p:nvPr>
            <p:ph idx="1"/>
          </p:nvPr>
        </p:nvSpPr>
        <p:spPr>
          <a:xfrm>
            <a:off x="189560" y="864865"/>
            <a:ext cx="8798061" cy="461665"/>
          </a:xfrm>
        </p:spPr>
        <p:txBody>
          <a:bodyPr>
            <a:spAutoFit/>
          </a:bodyPr>
          <a:lstStyle/>
          <a:p>
            <a:pPr>
              <a:lnSpc>
                <a:spcPct val="100000"/>
              </a:lnSpc>
            </a:pPr>
            <a:r>
              <a:rPr lang="en-GB" sz="2400" dirty="0"/>
              <a:t>Ultra-long reads (up to </a:t>
            </a:r>
            <a:r>
              <a:rPr lang="en-GB" sz="2400" b="1" dirty="0">
                <a:solidFill>
                  <a:schemeClr val="accent6">
                    <a:lumMod val="75000"/>
                  </a:schemeClr>
                </a:solidFill>
              </a:rPr>
              <a:t>4 million bases</a:t>
            </a:r>
            <a:r>
              <a:rPr lang="en-GB" sz="2400" dirty="0"/>
              <a:t>)</a:t>
            </a:r>
            <a:endParaRPr lang="en-GB" sz="2000" dirty="0"/>
          </a:p>
        </p:txBody>
      </p:sp>
    </p:spTree>
    <p:extLst>
      <p:ext uri="{BB962C8B-B14F-4D97-AF65-F5344CB8AC3E}">
        <p14:creationId xmlns:p14="http://schemas.microsoft.com/office/powerpoint/2010/main" val="359657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5" grpId="0"/>
      <p:bldP spid="7" grpId="0"/>
      <p:bldP spid="2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42EAB-71AF-63BF-405E-3651532A3F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A0E95B-FF31-385E-669A-FAD1C5DD6F39}"/>
              </a:ext>
            </a:extLst>
          </p:cNvPr>
          <p:cNvSpPr>
            <a:spLocks noGrp="1"/>
          </p:cNvSpPr>
          <p:nvPr>
            <p:ph type="title"/>
          </p:nvPr>
        </p:nvSpPr>
        <p:spPr/>
        <p:txBody>
          <a:bodyPr/>
          <a:lstStyle/>
          <a:p>
            <a:r>
              <a:rPr lang="en-US" dirty="0" err="1"/>
              <a:t>Basecalling</a:t>
            </a:r>
            <a:r>
              <a:rPr lang="en-US" dirty="0"/>
              <a:t> is Accurate yet Costly</a:t>
            </a:r>
            <a:endParaRPr lang="en-CH" dirty="0"/>
          </a:p>
        </p:txBody>
      </p:sp>
      <p:grpSp>
        <p:nvGrpSpPr>
          <p:cNvPr id="2247" name="Group 2246">
            <a:extLst>
              <a:ext uri="{FF2B5EF4-FFF2-40B4-BE49-F238E27FC236}">
                <a16:creationId xmlns:a16="http://schemas.microsoft.com/office/drawing/2014/main" id="{F21DB341-C8A6-9A00-C532-0DCAEEDBC038}"/>
              </a:ext>
            </a:extLst>
          </p:cNvPr>
          <p:cNvGrpSpPr/>
          <p:nvPr/>
        </p:nvGrpSpPr>
        <p:grpSpPr>
          <a:xfrm>
            <a:off x="353473" y="980316"/>
            <a:ext cx="1261716" cy="1482426"/>
            <a:chOff x="495878" y="980316"/>
            <a:chExt cx="1261716" cy="1482426"/>
          </a:xfrm>
        </p:grpSpPr>
        <p:sp>
          <p:nvSpPr>
            <p:cNvPr id="2248" name="TextBox 2247">
              <a:extLst>
                <a:ext uri="{FF2B5EF4-FFF2-40B4-BE49-F238E27FC236}">
                  <a16:creationId xmlns:a16="http://schemas.microsoft.com/office/drawing/2014/main" id="{B1B4F5CC-48C2-F166-6E7B-9008EF98670C}"/>
                </a:ext>
              </a:extLst>
            </p:cNvPr>
            <p:cNvSpPr txBox="1"/>
            <p:nvPr/>
          </p:nvSpPr>
          <p:spPr>
            <a:xfrm>
              <a:off x="628737" y="980316"/>
              <a:ext cx="995998" cy="615553"/>
            </a:xfrm>
            <a:prstGeom prst="rect">
              <a:avLst/>
            </a:prstGeom>
            <a:noFill/>
          </p:spPr>
          <p:txBody>
            <a:bodyPr wrap="square" lIns="0" tIns="0" rIns="0" bIns="0">
              <a:spAutoFit/>
            </a:bodyPr>
            <a:lstStyle/>
            <a:p>
              <a:pPr algn="ctr" defTabSz="1600847"/>
              <a:r>
                <a:rPr lang="en-US" sz="2000" kern="0" dirty="0">
                  <a:latin typeface="Avenir Next" panose="020B0503020202020204" pitchFamily="34" charset="0"/>
                  <a:ea typeface="Tahoma" panose="020B0604030504040204" pitchFamily="34" charset="0"/>
                  <a:cs typeface="Tahoma" panose="020B0604030504040204" pitchFamily="34" charset="0"/>
                </a:rPr>
                <a:t>Raw</a:t>
              </a:r>
              <a:br>
                <a:rPr lang="en-US" sz="2000" kern="0" dirty="0">
                  <a:latin typeface="Avenir Next" panose="020B0503020202020204" pitchFamily="34" charset="0"/>
                  <a:ea typeface="Tahoma" panose="020B0604030504040204" pitchFamily="34" charset="0"/>
                  <a:cs typeface="Tahoma" panose="020B0604030504040204" pitchFamily="34" charset="0"/>
                </a:rPr>
              </a:br>
              <a:r>
                <a:rPr lang="en-US" sz="2000" kern="0" dirty="0">
                  <a:latin typeface="Avenir Next" panose="020B0503020202020204" pitchFamily="34" charset="0"/>
                  <a:ea typeface="Tahoma" panose="020B0604030504040204" pitchFamily="34" charset="0"/>
                  <a:cs typeface="Tahoma" panose="020B0604030504040204" pitchFamily="34" charset="0"/>
                </a:rPr>
                <a:t>Reads</a:t>
              </a:r>
            </a:p>
          </p:txBody>
        </p:sp>
        <p:grpSp>
          <p:nvGrpSpPr>
            <p:cNvPr id="2249" name="Group 2248">
              <a:extLst>
                <a:ext uri="{FF2B5EF4-FFF2-40B4-BE49-F238E27FC236}">
                  <a16:creationId xmlns:a16="http://schemas.microsoft.com/office/drawing/2014/main" id="{248CA66D-6EC2-813D-B2AA-C917A8C47638}"/>
                </a:ext>
              </a:extLst>
            </p:cNvPr>
            <p:cNvGrpSpPr>
              <a:grpSpLocks noChangeAspect="1"/>
            </p:cNvGrpSpPr>
            <p:nvPr/>
          </p:nvGrpSpPr>
          <p:grpSpPr>
            <a:xfrm>
              <a:off x="495878" y="1687375"/>
              <a:ext cx="1261716" cy="775367"/>
              <a:chOff x="6948264" y="1776271"/>
              <a:chExt cx="1108922" cy="681469"/>
            </a:xfrm>
          </p:grpSpPr>
          <p:grpSp>
            <p:nvGrpSpPr>
              <p:cNvPr id="2250" name="Group 2249">
                <a:extLst>
                  <a:ext uri="{FF2B5EF4-FFF2-40B4-BE49-F238E27FC236}">
                    <a16:creationId xmlns:a16="http://schemas.microsoft.com/office/drawing/2014/main" id="{29DE5EFE-51D1-6CD2-7887-9AA1A9ADF089}"/>
                  </a:ext>
                </a:extLst>
              </p:cNvPr>
              <p:cNvGrpSpPr/>
              <p:nvPr/>
            </p:nvGrpSpPr>
            <p:grpSpPr>
              <a:xfrm>
                <a:off x="6948264" y="1776271"/>
                <a:ext cx="1108922" cy="681469"/>
                <a:chOff x="2857077" y="2235844"/>
                <a:chExt cx="1108922" cy="681469"/>
              </a:xfrm>
            </p:grpSpPr>
            <p:cxnSp>
              <p:nvCxnSpPr>
                <p:cNvPr id="2255" name="Straight Arrow Connector 2254">
                  <a:extLst>
                    <a:ext uri="{FF2B5EF4-FFF2-40B4-BE49-F238E27FC236}">
                      <a16:creationId xmlns:a16="http://schemas.microsoft.com/office/drawing/2014/main" id="{EAB5455D-E0BA-ECEB-0DE2-05E4EDEC7E6A}"/>
                    </a:ext>
                  </a:extLst>
                </p:cNvPr>
                <p:cNvCxnSpPr>
                  <a:cxnSpLocks/>
                </p:cNvCxnSpPr>
                <p:nvPr/>
              </p:nvCxnSpPr>
              <p:spPr>
                <a:xfrm>
                  <a:off x="2857077" y="2917313"/>
                  <a:ext cx="110892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56" name="Straight Arrow Connector 2255">
                  <a:extLst>
                    <a:ext uri="{FF2B5EF4-FFF2-40B4-BE49-F238E27FC236}">
                      <a16:creationId xmlns:a16="http://schemas.microsoft.com/office/drawing/2014/main" id="{57CDF4DF-ABE3-4141-C095-4A5E666218AC}"/>
                    </a:ext>
                  </a:extLst>
                </p:cNvPr>
                <p:cNvCxnSpPr>
                  <a:cxnSpLocks/>
                </p:cNvCxnSpPr>
                <p:nvPr/>
              </p:nvCxnSpPr>
              <p:spPr>
                <a:xfrm flipV="1">
                  <a:off x="2857077" y="2235844"/>
                  <a:ext cx="4372" cy="68146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51" name="Group 2250">
                <a:extLst>
                  <a:ext uri="{FF2B5EF4-FFF2-40B4-BE49-F238E27FC236}">
                    <a16:creationId xmlns:a16="http://schemas.microsoft.com/office/drawing/2014/main" id="{B7E959A1-6146-BDF1-CC85-478D1FA22C05}"/>
                  </a:ext>
                </a:extLst>
              </p:cNvPr>
              <p:cNvGrpSpPr/>
              <p:nvPr/>
            </p:nvGrpSpPr>
            <p:grpSpPr>
              <a:xfrm>
                <a:off x="6981644" y="1976087"/>
                <a:ext cx="959736" cy="398532"/>
                <a:chOff x="6981644" y="1976087"/>
                <a:chExt cx="959736" cy="398532"/>
              </a:xfrm>
            </p:grpSpPr>
            <p:pic>
              <p:nvPicPr>
                <p:cNvPr id="2252" name="Graphic 2251" descr="Heartbeat with solid fill">
                  <a:extLst>
                    <a:ext uri="{FF2B5EF4-FFF2-40B4-BE49-F238E27FC236}">
                      <a16:creationId xmlns:a16="http://schemas.microsoft.com/office/drawing/2014/main" id="{1138933A-EAFC-93EC-7413-11A50D8FC9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981644" y="1978101"/>
                  <a:ext cx="396518" cy="396518"/>
                </a:xfrm>
                <a:prstGeom prst="rect">
                  <a:avLst/>
                </a:prstGeom>
              </p:spPr>
            </p:pic>
            <p:pic>
              <p:nvPicPr>
                <p:cNvPr id="2253" name="Graphic 2252" descr="Heartbeat with solid fill">
                  <a:extLst>
                    <a:ext uri="{FF2B5EF4-FFF2-40B4-BE49-F238E27FC236}">
                      <a16:creationId xmlns:a16="http://schemas.microsoft.com/office/drawing/2014/main" id="{95537048-BBEB-ADE3-8112-237A197EEE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263253" y="1978101"/>
                  <a:ext cx="396518" cy="396518"/>
                </a:xfrm>
                <a:prstGeom prst="rect">
                  <a:avLst/>
                </a:prstGeom>
              </p:spPr>
            </p:pic>
            <p:pic>
              <p:nvPicPr>
                <p:cNvPr id="2254" name="Graphic 2253" descr="Heartbeat with solid fill">
                  <a:extLst>
                    <a:ext uri="{FF2B5EF4-FFF2-40B4-BE49-F238E27FC236}">
                      <a16:creationId xmlns:a16="http://schemas.microsoft.com/office/drawing/2014/main" id="{73E21D28-CB9A-640C-55DD-58D586ACC7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544862" y="1976087"/>
                  <a:ext cx="396518" cy="396518"/>
                </a:xfrm>
                <a:prstGeom prst="rect">
                  <a:avLst/>
                </a:prstGeom>
              </p:spPr>
            </p:pic>
          </p:grpSp>
        </p:grpSp>
      </p:grpSp>
      <p:cxnSp>
        <p:nvCxnSpPr>
          <p:cNvPr id="2257" name="Straight Arrow Connector 2256">
            <a:extLst>
              <a:ext uri="{FF2B5EF4-FFF2-40B4-BE49-F238E27FC236}">
                <a16:creationId xmlns:a16="http://schemas.microsoft.com/office/drawing/2014/main" id="{59C5D605-2232-823B-1B8D-B125613155DD}"/>
              </a:ext>
            </a:extLst>
          </p:cNvPr>
          <p:cNvCxnSpPr>
            <a:cxnSpLocks/>
          </p:cNvCxnSpPr>
          <p:nvPr/>
        </p:nvCxnSpPr>
        <p:spPr>
          <a:xfrm>
            <a:off x="1713594" y="2075058"/>
            <a:ext cx="457200" cy="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258" name="Straight Arrow Connector 2257">
            <a:extLst>
              <a:ext uri="{FF2B5EF4-FFF2-40B4-BE49-F238E27FC236}">
                <a16:creationId xmlns:a16="http://schemas.microsoft.com/office/drawing/2014/main" id="{D6BAB123-8392-E36C-5C4B-E74729A5A603}"/>
              </a:ext>
            </a:extLst>
          </p:cNvPr>
          <p:cNvCxnSpPr>
            <a:cxnSpLocks/>
          </p:cNvCxnSpPr>
          <p:nvPr/>
        </p:nvCxnSpPr>
        <p:spPr>
          <a:xfrm>
            <a:off x="3641543" y="2075058"/>
            <a:ext cx="457200" cy="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2259" name="Group 2258">
            <a:extLst>
              <a:ext uri="{FF2B5EF4-FFF2-40B4-BE49-F238E27FC236}">
                <a16:creationId xmlns:a16="http://schemas.microsoft.com/office/drawing/2014/main" id="{B73D271D-9EDE-BDA4-DD4D-12E6FB52B4DC}"/>
              </a:ext>
            </a:extLst>
          </p:cNvPr>
          <p:cNvGrpSpPr/>
          <p:nvPr/>
        </p:nvGrpSpPr>
        <p:grpSpPr>
          <a:xfrm>
            <a:off x="7159308" y="980316"/>
            <a:ext cx="1840319" cy="1540653"/>
            <a:chOff x="6926963" y="980316"/>
            <a:chExt cx="1840319" cy="1540653"/>
          </a:xfrm>
        </p:grpSpPr>
        <p:sp>
          <p:nvSpPr>
            <p:cNvPr id="2260" name="TextBox 2259">
              <a:extLst>
                <a:ext uri="{FF2B5EF4-FFF2-40B4-BE49-F238E27FC236}">
                  <a16:creationId xmlns:a16="http://schemas.microsoft.com/office/drawing/2014/main" id="{4C9D05FF-167A-F69C-44D8-156EB2D4B65D}"/>
                </a:ext>
              </a:extLst>
            </p:cNvPr>
            <p:cNvSpPr txBox="1"/>
            <p:nvPr/>
          </p:nvSpPr>
          <p:spPr>
            <a:xfrm>
              <a:off x="6926963" y="980316"/>
              <a:ext cx="1840319" cy="615553"/>
            </a:xfrm>
            <a:prstGeom prst="rect">
              <a:avLst/>
            </a:prstGeom>
            <a:noFill/>
          </p:spPr>
          <p:txBody>
            <a:bodyPr wrap="square" lIns="0" tIns="0" rIns="0" bIns="0">
              <a:spAutoFit/>
            </a:bodyPr>
            <a:lstStyle/>
            <a:p>
              <a:pPr algn="ctr" defTabSz="1600847"/>
              <a:r>
                <a:rPr kumimoji="0" lang="en-US" sz="2000" b="1" i="0" u="none" strike="noStrike" kern="0" cap="none" spc="0" normalizeH="0" baseline="0" noProof="0" dirty="0">
                  <a:ln>
                    <a:noFill/>
                  </a:ln>
                  <a:effectLst/>
                  <a:uLnTx/>
                  <a:uFillTx/>
                  <a:latin typeface="Avenir Next" panose="020B0503020202020204" pitchFamily="34" charset="0"/>
                  <a:ea typeface="Tahoma" panose="020B0604030504040204" pitchFamily="34" charset="0"/>
                  <a:cs typeface="Tahoma" panose="020B0604030504040204" pitchFamily="34" charset="0"/>
                </a:rPr>
                <a:t>Read</a:t>
              </a:r>
              <a:br>
                <a:rPr kumimoji="0" lang="en-US" sz="2000" b="1" i="0" u="none" strike="noStrike" kern="0" cap="none" spc="0" normalizeH="0" baseline="0" noProof="0" dirty="0">
                  <a:ln>
                    <a:noFill/>
                  </a:ln>
                  <a:effectLst/>
                  <a:uLnTx/>
                  <a:uFillTx/>
                  <a:latin typeface="Avenir Next" panose="020B0503020202020204" pitchFamily="34" charset="0"/>
                  <a:ea typeface="Tahoma" panose="020B0604030504040204" pitchFamily="34" charset="0"/>
                  <a:cs typeface="Tahoma" panose="020B0604030504040204" pitchFamily="34" charset="0"/>
                </a:rPr>
              </a:br>
              <a:r>
                <a:rPr kumimoji="0" lang="en-US" sz="2000" b="1" i="0" u="none" strike="noStrike" kern="0" cap="none" spc="0" normalizeH="0" baseline="0" noProof="0" dirty="0">
                  <a:ln>
                    <a:noFill/>
                  </a:ln>
                  <a:effectLst/>
                  <a:uLnTx/>
                  <a:uFillTx/>
                  <a:latin typeface="Avenir Next" panose="020B0503020202020204" pitchFamily="34" charset="0"/>
                  <a:ea typeface="Tahoma" panose="020B0604030504040204" pitchFamily="34" charset="0"/>
                  <a:cs typeface="Tahoma" panose="020B0604030504040204" pitchFamily="34" charset="0"/>
                </a:rPr>
                <a:t>Mapping</a:t>
              </a:r>
            </a:p>
          </p:txBody>
        </p:sp>
        <p:grpSp>
          <p:nvGrpSpPr>
            <p:cNvPr id="2261" name="Group 2260">
              <a:extLst>
                <a:ext uri="{FF2B5EF4-FFF2-40B4-BE49-F238E27FC236}">
                  <a16:creationId xmlns:a16="http://schemas.microsoft.com/office/drawing/2014/main" id="{BBEBBBA7-30D5-32D7-E1E2-9783489480B4}"/>
                </a:ext>
              </a:extLst>
            </p:cNvPr>
            <p:cNvGrpSpPr/>
            <p:nvPr/>
          </p:nvGrpSpPr>
          <p:grpSpPr>
            <a:xfrm>
              <a:off x="7047282" y="1629148"/>
              <a:ext cx="1599680" cy="891821"/>
              <a:chOff x="6928109" y="1584573"/>
              <a:chExt cx="1599680" cy="891821"/>
            </a:xfrm>
          </p:grpSpPr>
          <p:pic>
            <p:nvPicPr>
              <p:cNvPr id="2262" name="Picture 2261">
                <a:extLst>
                  <a:ext uri="{FF2B5EF4-FFF2-40B4-BE49-F238E27FC236}">
                    <a16:creationId xmlns:a16="http://schemas.microsoft.com/office/drawing/2014/main" id="{CB809B31-3B64-9D9A-49E0-84D2230DBEB9}"/>
                  </a:ext>
                </a:extLst>
              </p:cNvPr>
              <p:cNvPicPr>
                <a:picLocks noChangeAspect="1"/>
              </p:cNvPicPr>
              <p:nvPr/>
            </p:nvPicPr>
            <p:blipFill>
              <a:blip r:embed="rId5">
                <a:extLst>
                  <a:ext uri="{28A0092B-C50C-407E-A947-70E740481C1C}">
                    <a14:useLocalDpi xmlns:a14="http://schemas.microsoft.com/office/drawing/2010/main"/>
                  </a:ext>
                </a:extLst>
              </a:blip>
              <a:srcRect t="21489" b="22761"/>
              <a:stretch/>
            </p:blipFill>
            <p:spPr>
              <a:xfrm>
                <a:off x="6928109" y="1584573"/>
                <a:ext cx="1599680" cy="891821"/>
              </a:xfrm>
              <a:prstGeom prst="rect">
                <a:avLst/>
              </a:prstGeom>
            </p:spPr>
          </p:pic>
          <p:grpSp>
            <p:nvGrpSpPr>
              <p:cNvPr id="2263" name="Group 2262">
                <a:extLst>
                  <a:ext uri="{FF2B5EF4-FFF2-40B4-BE49-F238E27FC236}">
                    <a16:creationId xmlns:a16="http://schemas.microsoft.com/office/drawing/2014/main" id="{200D4CCF-EBF0-BF75-EC4D-7AE0B6F74517}"/>
                  </a:ext>
                </a:extLst>
              </p:cNvPr>
              <p:cNvGrpSpPr/>
              <p:nvPr/>
            </p:nvGrpSpPr>
            <p:grpSpPr>
              <a:xfrm>
                <a:off x="7213821" y="1758462"/>
                <a:ext cx="1028257" cy="428080"/>
                <a:chOff x="7210341" y="1766325"/>
                <a:chExt cx="1028257" cy="428080"/>
              </a:xfrm>
            </p:grpSpPr>
            <p:sp>
              <p:nvSpPr>
                <p:cNvPr id="2264" name="Rectangle 2263">
                  <a:extLst>
                    <a:ext uri="{FF2B5EF4-FFF2-40B4-BE49-F238E27FC236}">
                      <a16:creationId xmlns:a16="http://schemas.microsoft.com/office/drawing/2014/main" id="{5E9B1646-FA85-FF5C-B4E3-814A67CBCCEF}"/>
                    </a:ext>
                  </a:extLst>
                </p:cNvPr>
                <p:cNvSpPr/>
                <p:nvPr/>
              </p:nvSpPr>
              <p:spPr>
                <a:xfrm>
                  <a:off x="7247681" y="1906135"/>
                  <a:ext cx="419816" cy="54864"/>
                </a:xfrm>
                <a:prstGeom prst="rect">
                  <a:avLst/>
                </a:prstGeom>
                <a:solidFill>
                  <a:srgbClr val="F8F3E1"/>
                </a:solidFill>
                <a:ln w="9525" cap="flat" cmpd="sng" algn="ctr">
                  <a:solidFill>
                    <a:schemeClr val="tx1"/>
                  </a:solidFill>
                  <a:prstDash val="solid"/>
                  <a:miter lim="800000"/>
                </a:ln>
                <a:effectLst/>
              </p:spPr>
              <p:txBody>
                <a:bodyPr lIns="0" r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050" b="1" i="0" u="none" strike="noStrike" kern="0" cap="none" spc="0" normalizeH="0" baseline="0" noProof="0" dirty="0">
                    <a:ln>
                      <a:noFill/>
                    </a:ln>
                    <a:solidFill>
                      <a:srgbClr val="5B9BD5"/>
                    </a:solidFill>
                    <a:effectLst/>
                    <a:uLnTx/>
                    <a:uFillTx/>
                    <a:latin typeface="Corbel" panose="020B0503020204020204" pitchFamily="34" charset="0"/>
                    <a:ea typeface="+mn-ea"/>
                    <a:cs typeface="+mn-cs"/>
                  </a:endParaRPr>
                </a:p>
              </p:txBody>
            </p:sp>
            <p:sp>
              <p:nvSpPr>
                <p:cNvPr id="2265" name="Rectangle 2264">
                  <a:extLst>
                    <a:ext uri="{FF2B5EF4-FFF2-40B4-BE49-F238E27FC236}">
                      <a16:creationId xmlns:a16="http://schemas.microsoft.com/office/drawing/2014/main" id="{BDAE7D6C-3410-1B8D-7CA7-EB681D7FA65E}"/>
                    </a:ext>
                  </a:extLst>
                </p:cNvPr>
                <p:cNvSpPr/>
                <p:nvPr/>
              </p:nvSpPr>
              <p:spPr>
                <a:xfrm>
                  <a:off x="7239622" y="2023472"/>
                  <a:ext cx="376334" cy="54864"/>
                </a:xfrm>
                <a:prstGeom prst="rect">
                  <a:avLst/>
                </a:prstGeom>
                <a:solidFill>
                  <a:srgbClr val="F8F3E1"/>
                </a:solidFill>
                <a:ln w="9525" cap="flat" cmpd="sng" algn="ctr">
                  <a:solidFill>
                    <a:schemeClr val="tx1"/>
                  </a:solidFill>
                  <a:prstDash val="solid"/>
                  <a:miter lim="800000"/>
                </a:ln>
                <a:effectLst/>
              </p:spPr>
              <p:txBody>
                <a:bodyPr lIns="0" r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050" b="1" i="0" u="none" strike="noStrike" kern="0" cap="none" spc="0" normalizeH="0" baseline="0" noProof="0" dirty="0">
                    <a:ln>
                      <a:noFill/>
                    </a:ln>
                    <a:solidFill>
                      <a:srgbClr val="5B9BD5"/>
                    </a:solidFill>
                    <a:effectLst/>
                    <a:uLnTx/>
                    <a:uFillTx/>
                    <a:latin typeface="Corbel" panose="020B0503020204020204" pitchFamily="34" charset="0"/>
                    <a:ea typeface="+mn-ea"/>
                    <a:cs typeface="+mn-cs"/>
                  </a:endParaRPr>
                </a:p>
              </p:txBody>
            </p:sp>
            <p:sp>
              <p:nvSpPr>
                <p:cNvPr id="2266" name="Rectangle 2265">
                  <a:extLst>
                    <a:ext uri="{FF2B5EF4-FFF2-40B4-BE49-F238E27FC236}">
                      <a16:creationId xmlns:a16="http://schemas.microsoft.com/office/drawing/2014/main" id="{4CE28364-4E9D-7516-8B5C-2935E3F87D24}"/>
                    </a:ext>
                  </a:extLst>
                </p:cNvPr>
                <p:cNvSpPr/>
                <p:nvPr/>
              </p:nvSpPr>
              <p:spPr>
                <a:xfrm>
                  <a:off x="7877147" y="2023473"/>
                  <a:ext cx="297692" cy="54864"/>
                </a:xfrm>
                <a:prstGeom prst="rect">
                  <a:avLst/>
                </a:prstGeom>
                <a:solidFill>
                  <a:srgbClr val="F8F3E1"/>
                </a:solidFill>
                <a:ln w="9525" cap="flat" cmpd="sng" algn="ctr">
                  <a:solidFill>
                    <a:schemeClr val="tx1"/>
                  </a:solidFill>
                  <a:prstDash val="solid"/>
                  <a:miter lim="800000"/>
                </a:ln>
                <a:effectLst/>
              </p:spPr>
              <p:txBody>
                <a:bodyPr lIns="0" r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050" b="1" i="0" u="none" strike="noStrike" kern="0" cap="none" spc="0" normalizeH="0" baseline="0" noProof="0" dirty="0">
                    <a:ln>
                      <a:noFill/>
                    </a:ln>
                    <a:solidFill>
                      <a:srgbClr val="5B9BD5"/>
                    </a:solidFill>
                    <a:effectLst/>
                    <a:uLnTx/>
                    <a:uFillTx/>
                    <a:latin typeface="Corbel" panose="020B0503020204020204" pitchFamily="34" charset="0"/>
                    <a:ea typeface="+mn-ea"/>
                    <a:cs typeface="+mn-cs"/>
                  </a:endParaRPr>
                </a:p>
              </p:txBody>
            </p:sp>
            <p:sp>
              <p:nvSpPr>
                <p:cNvPr id="2267" name="Rectangle 2266">
                  <a:extLst>
                    <a:ext uri="{FF2B5EF4-FFF2-40B4-BE49-F238E27FC236}">
                      <a16:creationId xmlns:a16="http://schemas.microsoft.com/office/drawing/2014/main" id="{7E511AE8-6BDE-61C8-3D44-E34840C2862E}"/>
                    </a:ext>
                  </a:extLst>
                </p:cNvPr>
                <p:cNvSpPr/>
                <p:nvPr/>
              </p:nvSpPr>
              <p:spPr>
                <a:xfrm>
                  <a:off x="7321956" y="2139540"/>
                  <a:ext cx="248669" cy="54864"/>
                </a:xfrm>
                <a:prstGeom prst="rect">
                  <a:avLst/>
                </a:prstGeom>
                <a:solidFill>
                  <a:srgbClr val="F8F3E1"/>
                </a:solidFill>
                <a:ln w="9525" cap="flat" cmpd="sng" algn="ctr">
                  <a:solidFill>
                    <a:schemeClr val="tx1"/>
                  </a:solidFill>
                  <a:prstDash val="solid"/>
                  <a:miter lim="800000"/>
                </a:ln>
                <a:effectLst/>
              </p:spPr>
              <p:txBody>
                <a:bodyPr lIns="0" r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050" b="1" i="0" u="none" strike="noStrike" kern="0" cap="none" spc="0" normalizeH="0" baseline="0" noProof="0" dirty="0">
                    <a:ln>
                      <a:noFill/>
                    </a:ln>
                    <a:solidFill>
                      <a:srgbClr val="5B9BD5"/>
                    </a:solidFill>
                    <a:effectLst/>
                    <a:uLnTx/>
                    <a:uFillTx/>
                    <a:latin typeface="Corbel" panose="020B0503020204020204" pitchFamily="34" charset="0"/>
                    <a:ea typeface="+mn-ea"/>
                    <a:cs typeface="+mn-cs"/>
                  </a:endParaRPr>
                </a:p>
              </p:txBody>
            </p:sp>
            <p:sp>
              <p:nvSpPr>
                <p:cNvPr id="2268" name="Rectangle 2267">
                  <a:extLst>
                    <a:ext uri="{FF2B5EF4-FFF2-40B4-BE49-F238E27FC236}">
                      <a16:creationId xmlns:a16="http://schemas.microsoft.com/office/drawing/2014/main" id="{97C7790E-8D08-83E3-AE9B-E6FBE29F2E50}"/>
                    </a:ext>
                  </a:extLst>
                </p:cNvPr>
                <p:cNvSpPr/>
                <p:nvPr/>
              </p:nvSpPr>
              <p:spPr>
                <a:xfrm>
                  <a:off x="7667501" y="2139541"/>
                  <a:ext cx="571097" cy="54864"/>
                </a:xfrm>
                <a:prstGeom prst="rect">
                  <a:avLst/>
                </a:prstGeom>
                <a:solidFill>
                  <a:srgbClr val="F8F3E1"/>
                </a:solidFill>
                <a:ln w="9525" cap="flat" cmpd="sng" algn="ctr">
                  <a:solidFill>
                    <a:schemeClr val="tx1"/>
                  </a:solidFill>
                  <a:prstDash val="solid"/>
                  <a:miter lim="800000"/>
                </a:ln>
                <a:effectLst/>
              </p:spPr>
              <p:txBody>
                <a:bodyPr lIns="0" r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050" b="1" i="0" u="none" strike="noStrike" kern="0" cap="none" spc="0" normalizeH="0" baseline="0" noProof="0" dirty="0">
                    <a:ln>
                      <a:noFill/>
                    </a:ln>
                    <a:solidFill>
                      <a:srgbClr val="5B9BD5"/>
                    </a:solidFill>
                    <a:effectLst/>
                    <a:uLnTx/>
                    <a:uFillTx/>
                    <a:latin typeface="Corbel" panose="020B0503020204020204" pitchFamily="34" charset="0"/>
                    <a:ea typeface="+mn-ea"/>
                    <a:cs typeface="+mn-cs"/>
                  </a:endParaRPr>
                </a:p>
              </p:txBody>
            </p:sp>
            <p:sp>
              <p:nvSpPr>
                <p:cNvPr id="2269" name="Rectangle 2268">
                  <a:extLst>
                    <a:ext uri="{FF2B5EF4-FFF2-40B4-BE49-F238E27FC236}">
                      <a16:creationId xmlns:a16="http://schemas.microsoft.com/office/drawing/2014/main" id="{09F20258-0AEC-0151-8E16-68CAAF4E44EC}"/>
                    </a:ext>
                  </a:extLst>
                </p:cNvPr>
                <p:cNvSpPr/>
                <p:nvPr/>
              </p:nvSpPr>
              <p:spPr>
                <a:xfrm>
                  <a:off x="7771927" y="1907405"/>
                  <a:ext cx="466671" cy="54864"/>
                </a:xfrm>
                <a:prstGeom prst="rect">
                  <a:avLst/>
                </a:prstGeom>
                <a:solidFill>
                  <a:srgbClr val="F8F3E1"/>
                </a:solidFill>
                <a:ln w="9525" cap="flat" cmpd="sng" algn="ctr">
                  <a:solidFill>
                    <a:schemeClr val="tx1"/>
                  </a:solidFill>
                  <a:prstDash val="solid"/>
                  <a:miter lim="800000"/>
                </a:ln>
                <a:effectLst/>
              </p:spPr>
              <p:txBody>
                <a:bodyPr lIns="0" r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050" b="1" i="0" u="none" strike="noStrike" kern="0" cap="none" spc="0" normalizeH="0" baseline="0" noProof="0" dirty="0">
                    <a:ln>
                      <a:noFill/>
                    </a:ln>
                    <a:solidFill>
                      <a:srgbClr val="5B9BD5"/>
                    </a:solidFill>
                    <a:effectLst/>
                    <a:uLnTx/>
                    <a:uFillTx/>
                    <a:latin typeface="Corbel" panose="020B0503020204020204" pitchFamily="34" charset="0"/>
                    <a:ea typeface="+mn-ea"/>
                    <a:cs typeface="+mn-cs"/>
                  </a:endParaRPr>
                </a:p>
              </p:txBody>
            </p:sp>
            <p:sp>
              <p:nvSpPr>
                <p:cNvPr id="2270" name="Rectangle 2269">
                  <a:extLst>
                    <a:ext uri="{FF2B5EF4-FFF2-40B4-BE49-F238E27FC236}">
                      <a16:creationId xmlns:a16="http://schemas.microsoft.com/office/drawing/2014/main" id="{289074AB-25B5-8477-533F-DD3413C42A51}"/>
                    </a:ext>
                  </a:extLst>
                </p:cNvPr>
                <p:cNvSpPr/>
                <p:nvPr/>
              </p:nvSpPr>
              <p:spPr>
                <a:xfrm>
                  <a:off x="7210341" y="1766325"/>
                  <a:ext cx="1028257" cy="54864"/>
                </a:xfrm>
                <a:prstGeom prst="rect">
                  <a:avLst/>
                </a:prstGeom>
                <a:solidFill>
                  <a:srgbClr val="FFE69A"/>
                </a:solidFill>
                <a:ln w="9525" cap="flat" cmpd="sng" algn="ctr">
                  <a:solidFill>
                    <a:schemeClr val="tx1"/>
                  </a:solidFill>
                  <a:prstDash val="solid"/>
                  <a:miter lim="800000"/>
                </a:ln>
                <a:effectLst/>
              </p:spPr>
              <p:txBody>
                <a:bodyPr lIns="0" r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050" b="1" i="0" u="none" strike="noStrike" kern="0" cap="none" spc="0" normalizeH="0" baseline="0" noProof="0" dirty="0">
                    <a:ln>
                      <a:noFill/>
                    </a:ln>
                    <a:solidFill>
                      <a:srgbClr val="5B9BD5"/>
                    </a:solidFill>
                    <a:effectLst/>
                    <a:uLnTx/>
                    <a:uFillTx/>
                    <a:latin typeface="Corbel" panose="020B0503020204020204" pitchFamily="34" charset="0"/>
                    <a:ea typeface="+mn-ea"/>
                    <a:cs typeface="+mn-cs"/>
                  </a:endParaRPr>
                </a:p>
              </p:txBody>
            </p:sp>
          </p:grpSp>
        </p:grpSp>
      </p:grpSp>
      <p:grpSp>
        <p:nvGrpSpPr>
          <p:cNvPr id="2271" name="Group 2270">
            <a:extLst>
              <a:ext uri="{FF2B5EF4-FFF2-40B4-BE49-F238E27FC236}">
                <a16:creationId xmlns:a16="http://schemas.microsoft.com/office/drawing/2014/main" id="{32DF67B1-C685-97E3-CC27-C46D9201A94C}"/>
              </a:ext>
            </a:extLst>
          </p:cNvPr>
          <p:cNvGrpSpPr/>
          <p:nvPr/>
        </p:nvGrpSpPr>
        <p:grpSpPr>
          <a:xfrm>
            <a:off x="2123433" y="980316"/>
            <a:ext cx="1599680" cy="1540653"/>
            <a:chOff x="2430453" y="980316"/>
            <a:chExt cx="1599680" cy="1540653"/>
          </a:xfrm>
        </p:grpSpPr>
        <p:grpSp>
          <p:nvGrpSpPr>
            <p:cNvPr id="2272" name="Group 2271">
              <a:extLst>
                <a:ext uri="{FF2B5EF4-FFF2-40B4-BE49-F238E27FC236}">
                  <a16:creationId xmlns:a16="http://schemas.microsoft.com/office/drawing/2014/main" id="{2B3DEC66-219D-6B03-61F9-6B5E04D64944}"/>
                </a:ext>
              </a:extLst>
            </p:cNvPr>
            <p:cNvGrpSpPr/>
            <p:nvPr/>
          </p:nvGrpSpPr>
          <p:grpSpPr>
            <a:xfrm>
              <a:off x="2430453" y="1629148"/>
              <a:ext cx="1599680" cy="891821"/>
              <a:chOff x="3515351" y="4007757"/>
              <a:chExt cx="1599680" cy="891821"/>
            </a:xfrm>
          </p:grpSpPr>
          <p:pic>
            <p:nvPicPr>
              <p:cNvPr id="2274" name="Picture 2273">
                <a:extLst>
                  <a:ext uri="{FF2B5EF4-FFF2-40B4-BE49-F238E27FC236}">
                    <a16:creationId xmlns:a16="http://schemas.microsoft.com/office/drawing/2014/main" id="{300FD493-F549-130A-A243-3A4D222C207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14678" y="4145247"/>
                <a:ext cx="601025" cy="496680"/>
              </a:xfrm>
              <a:prstGeom prst="rect">
                <a:avLst/>
              </a:prstGeom>
            </p:spPr>
          </p:pic>
          <p:pic>
            <p:nvPicPr>
              <p:cNvPr id="2275" name="Picture 2274">
                <a:extLst>
                  <a:ext uri="{FF2B5EF4-FFF2-40B4-BE49-F238E27FC236}">
                    <a16:creationId xmlns:a16="http://schemas.microsoft.com/office/drawing/2014/main" id="{C8E1BD5B-7012-9D10-31B3-F1A8FF0604CC}"/>
                  </a:ext>
                </a:extLst>
              </p:cNvPr>
              <p:cNvPicPr>
                <a:picLocks noChangeAspect="1"/>
              </p:cNvPicPr>
              <p:nvPr/>
            </p:nvPicPr>
            <p:blipFill>
              <a:blip r:embed="rId5">
                <a:extLst>
                  <a:ext uri="{28A0092B-C50C-407E-A947-70E740481C1C}">
                    <a14:useLocalDpi xmlns:a14="http://schemas.microsoft.com/office/drawing/2010/main"/>
                  </a:ext>
                </a:extLst>
              </a:blip>
              <a:srcRect t="21489" b="22761"/>
              <a:stretch/>
            </p:blipFill>
            <p:spPr>
              <a:xfrm>
                <a:off x="3515351" y="4007757"/>
                <a:ext cx="1599680" cy="891821"/>
              </a:xfrm>
              <a:prstGeom prst="rect">
                <a:avLst/>
              </a:prstGeom>
            </p:spPr>
          </p:pic>
        </p:grpSp>
        <p:sp>
          <p:nvSpPr>
            <p:cNvPr id="2273" name="TextBox 2272">
              <a:extLst>
                <a:ext uri="{FF2B5EF4-FFF2-40B4-BE49-F238E27FC236}">
                  <a16:creationId xmlns:a16="http://schemas.microsoft.com/office/drawing/2014/main" id="{81D22FA7-D260-2DC3-4FDB-C35A43B94C5F}"/>
                </a:ext>
              </a:extLst>
            </p:cNvPr>
            <p:cNvSpPr txBox="1"/>
            <p:nvPr/>
          </p:nvSpPr>
          <p:spPr>
            <a:xfrm>
              <a:off x="2484251" y="980316"/>
              <a:ext cx="1492085" cy="615553"/>
            </a:xfrm>
            <a:prstGeom prst="rect">
              <a:avLst/>
            </a:prstGeom>
            <a:noFill/>
          </p:spPr>
          <p:txBody>
            <a:bodyPr wrap="square" lIns="0" tIns="0" rIns="0" bIns="0">
              <a:spAutoFit/>
            </a:bodyPr>
            <a:lstStyle/>
            <a:p>
              <a:pPr algn="ctr" defTabSz="1600847"/>
              <a:r>
                <a:rPr kumimoji="0" lang="en-US" sz="2000" b="1" i="0" u="none" strike="noStrike" kern="0" cap="none" spc="0" normalizeH="0" baseline="0" noProof="0" dirty="0">
                  <a:ln>
                    <a:noFill/>
                  </a:ln>
                  <a:effectLst/>
                  <a:uLnTx/>
                  <a:uFillTx/>
                  <a:latin typeface="Avenir Next" panose="020B0503020202020204" pitchFamily="34" charset="0"/>
                  <a:ea typeface="Tahoma" panose="020B0604030504040204" pitchFamily="34" charset="0"/>
                  <a:cs typeface="Tahoma" panose="020B0604030504040204" pitchFamily="34" charset="0"/>
                </a:rPr>
                <a:t>Basecalling (Translator)</a:t>
              </a:r>
            </a:p>
          </p:txBody>
        </p:sp>
      </p:grpSp>
      <p:cxnSp>
        <p:nvCxnSpPr>
          <p:cNvPr id="2276" name="Straight Arrow Connector 2275">
            <a:extLst>
              <a:ext uri="{FF2B5EF4-FFF2-40B4-BE49-F238E27FC236}">
                <a16:creationId xmlns:a16="http://schemas.microsoft.com/office/drawing/2014/main" id="{A08A7C6B-172A-B356-71D5-0942D3AF93F0}"/>
              </a:ext>
            </a:extLst>
          </p:cNvPr>
          <p:cNvCxnSpPr>
            <a:cxnSpLocks/>
          </p:cNvCxnSpPr>
          <p:nvPr/>
        </p:nvCxnSpPr>
        <p:spPr>
          <a:xfrm>
            <a:off x="6829656" y="2075058"/>
            <a:ext cx="457200" cy="0"/>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2277" name="Group 2276">
            <a:extLst>
              <a:ext uri="{FF2B5EF4-FFF2-40B4-BE49-F238E27FC236}">
                <a16:creationId xmlns:a16="http://schemas.microsoft.com/office/drawing/2014/main" id="{0C5E1A6B-2978-DCF9-E4BD-48FF73B57CC3}"/>
              </a:ext>
            </a:extLst>
          </p:cNvPr>
          <p:cNvGrpSpPr/>
          <p:nvPr/>
        </p:nvGrpSpPr>
        <p:grpSpPr>
          <a:xfrm>
            <a:off x="4231357" y="980316"/>
            <a:ext cx="2419707" cy="1277622"/>
            <a:chOff x="4231357" y="980316"/>
            <a:chExt cx="2419707" cy="1277622"/>
          </a:xfrm>
        </p:grpSpPr>
        <p:sp>
          <p:nvSpPr>
            <p:cNvPr id="2278" name="Rectangle 2277">
              <a:extLst>
                <a:ext uri="{FF2B5EF4-FFF2-40B4-BE49-F238E27FC236}">
                  <a16:creationId xmlns:a16="http://schemas.microsoft.com/office/drawing/2014/main" id="{FB51FEA9-0C1F-65DD-939E-E4FCB4BDF58D}"/>
                </a:ext>
              </a:extLst>
            </p:cNvPr>
            <p:cNvSpPr/>
            <p:nvPr/>
          </p:nvSpPr>
          <p:spPr>
            <a:xfrm>
              <a:off x="4231357" y="1892178"/>
              <a:ext cx="2419707" cy="365760"/>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defRPr/>
              </a:pPr>
              <a:r>
                <a:rPr kumimoji="0" lang="en-CH" sz="2000" b="1" i="0" u="none" strike="noStrike" kern="1200" cap="none" spc="0" normalizeH="0" baseline="0" noProof="0" dirty="0">
                  <a:ln>
                    <a:noFill/>
                  </a:ln>
                  <a:solidFill>
                    <a:srgbClr val="7030A0"/>
                  </a:solidFill>
                  <a:effectLst/>
                  <a:uLnTx/>
                  <a:uFillTx/>
                  <a:latin typeface="PT Mono" panose="02060509020205020204" pitchFamily="49" charset="77"/>
                </a:rPr>
                <a:t>AAA</a:t>
              </a:r>
              <a:r>
                <a:rPr kumimoji="0" lang="en-CH" sz="2000" b="1" i="0" u="none" strike="noStrike" kern="1200" cap="none" spc="0" normalizeH="0" baseline="0" noProof="0" dirty="0">
                  <a:ln>
                    <a:noFill/>
                  </a:ln>
                  <a:solidFill>
                    <a:srgbClr val="10813D"/>
                  </a:solidFill>
                  <a:effectLst/>
                  <a:uLnTx/>
                  <a:uFillTx/>
                  <a:latin typeface="PT Mono" panose="02060509020205020204" pitchFamily="49" charset="77"/>
                </a:rPr>
                <a:t>T</a:t>
              </a:r>
              <a:r>
                <a:rPr lang="en-CH" sz="2000" b="1" dirty="0">
                  <a:solidFill>
                    <a:srgbClr val="4473C4"/>
                  </a:solidFill>
                  <a:latin typeface="PT Mono" panose="02060509020205020204" pitchFamily="49" charset="77"/>
                </a:rPr>
                <a:t>G</a:t>
              </a:r>
              <a:r>
                <a:rPr lang="en-CH" sz="2000" b="1" dirty="0">
                  <a:solidFill>
                    <a:srgbClr val="10813D"/>
                  </a:solidFill>
                  <a:latin typeface="PT Mono" panose="02060509020205020204" pitchFamily="49" charset="77"/>
                </a:rPr>
                <a:t>T</a:t>
              </a:r>
              <a:r>
                <a:rPr lang="en-CH" sz="2000" b="1" dirty="0">
                  <a:solidFill>
                    <a:srgbClr val="4473C4"/>
                  </a:solidFill>
                  <a:latin typeface="PT Mono" panose="02060509020205020204" pitchFamily="49" charset="77"/>
                </a:rPr>
                <a:t>GG</a:t>
              </a:r>
              <a:r>
                <a:rPr lang="en-CH" sz="2000" b="1" dirty="0">
                  <a:solidFill>
                    <a:srgbClr val="10813D"/>
                  </a:solidFill>
                  <a:latin typeface="PT Mono" panose="02060509020205020204" pitchFamily="49" charset="77"/>
                  <a:ea typeface="Tahoma" panose="020B0604030504040204" pitchFamily="34" charset="0"/>
                  <a:cs typeface="Tahoma" panose="020B0604030504040204" pitchFamily="34" charset="0"/>
                </a:rPr>
                <a:t>T</a:t>
              </a:r>
              <a:r>
                <a:rPr lang="en-CH" sz="2000" b="1" dirty="0">
                  <a:solidFill>
                    <a:srgbClr val="F49314"/>
                  </a:solidFill>
                  <a:latin typeface="PT Mono" panose="02060509020205020204" pitchFamily="49" charset="77"/>
                </a:rPr>
                <a:t>CC</a:t>
              </a:r>
              <a:r>
                <a:rPr lang="en-CH" sz="2000" b="1" dirty="0">
                  <a:solidFill>
                    <a:srgbClr val="7030A0"/>
                  </a:solidFill>
                  <a:latin typeface="PT Mono" panose="02060509020205020204" pitchFamily="49" charset="77"/>
                </a:rPr>
                <a:t>A</a:t>
              </a:r>
              <a:r>
                <a:rPr lang="en-CH" sz="2000" b="1" dirty="0">
                  <a:solidFill>
                    <a:srgbClr val="10813D"/>
                  </a:solidFill>
                  <a:latin typeface="PT Mono" panose="02060509020205020204" pitchFamily="49" charset="77"/>
                </a:rPr>
                <a:t>TT</a:t>
              </a:r>
              <a:r>
                <a:rPr lang="en-CH" sz="2000" b="1" dirty="0">
                  <a:solidFill>
                    <a:srgbClr val="4473C4"/>
                  </a:solidFill>
                  <a:latin typeface="PT Mono" panose="02060509020205020204" pitchFamily="49" charset="77"/>
                </a:rPr>
                <a:t>G</a:t>
              </a:r>
              <a:endParaRPr kumimoji="0" lang="en-CH" sz="2000" b="1" i="0" u="none" strike="noStrike" kern="1200" cap="none" spc="0" normalizeH="0" baseline="0" noProof="0" dirty="0">
                <a:ln>
                  <a:noFill/>
                </a:ln>
                <a:solidFill>
                  <a:srgbClr val="F49314"/>
                </a:solidFill>
                <a:effectLst/>
                <a:uLnTx/>
                <a:uFillTx/>
                <a:latin typeface="PT Mono" panose="02060509020205020204" pitchFamily="49" charset="77"/>
              </a:endParaRPr>
            </a:p>
          </p:txBody>
        </p:sp>
        <p:sp>
          <p:nvSpPr>
            <p:cNvPr id="2279" name="TextBox 2278">
              <a:extLst>
                <a:ext uri="{FF2B5EF4-FFF2-40B4-BE49-F238E27FC236}">
                  <a16:creationId xmlns:a16="http://schemas.microsoft.com/office/drawing/2014/main" id="{98BA063B-076B-16D0-7A44-B86B3C52590C}"/>
                </a:ext>
              </a:extLst>
            </p:cNvPr>
            <p:cNvSpPr txBox="1"/>
            <p:nvPr/>
          </p:nvSpPr>
          <p:spPr>
            <a:xfrm>
              <a:off x="4714751" y="980316"/>
              <a:ext cx="1506715" cy="923330"/>
            </a:xfrm>
            <a:prstGeom prst="rect">
              <a:avLst/>
            </a:prstGeom>
            <a:noFill/>
          </p:spPr>
          <p:txBody>
            <a:bodyPr wrap="square" lIns="0" tIns="0" rIns="0" bIns="0">
              <a:spAutoFit/>
            </a:bodyPr>
            <a:lstStyle/>
            <a:p>
              <a:pPr algn="ctr" defTabSz="1600847"/>
              <a:r>
                <a:rPr lang="en-US" sz="2000" kern="0" dirty="0">
                  <a:latin typeface="Avenir Next" panose="020B0503020202020204" pitchFamily="34" charset="0"/>
                  <a:ea typeface="Tahoma" panose="020B0604030504040204" pitchFamily="34" charset="0"/>
                  <a:cs typeface="Tahoma" panose="020B0604030504040204" pitchFamily="34" charset="0"/>
                </a:rPr>
                <a:t>Basecalled</a:t>
              </a:r>
              <a:br>
                <a:rPr lang="en-US" sz="2000" kern="0" dirty="0">
                  <a:latin typeface="Avenir Next" panose="020B0503020202020204" pitchFamily="34" charset="0"/>
                  <a:ea typeface="Tahoma" panose="020B0604030504040204" pitchFamily="34" charset="0"/>
                  <a:cs typeface="Tahoma" panose="020B0604030504040204" pitchFamily="34" charset="0"/>
                </a:rPr>
              </a:br>
              <a:r>
                <a:rPr lang="en-US" sz="2000" kern="0" dirty="0">
                  <a:latin typeface="Avenir Next" panose="020B0503020202020204" pitchFamily="34" charset="0"/>
                  <a:ea typeface="Tahoma" panose="020B0604030504040204" pitchFamily="34" charset="0"/>
                  <a:cs typeface="Tahoma" panose="020B0604030504040204" pitchFamily="34" charset="0"/>
                </a:rPr>
                <a:t>(Translated)</a:t>
              </a:r>
              <a:br>
                <a:rPr lang="en-US" sz="2000" kern="0" dirty="0">
                  <a:latin typeface="Avenir Next" panose="020B0503020202020204" pitchFamily="34" charset="0"/>
                  <a:ea typeface="Tahoma" panose="020B0604030504040204" pitchFamily="34" charset="0"/>
                  <a:cs typeface="Tahoma" panose="020B0604030504040204" pitchFamily="34" charset="0"/>
                </a:rPr>
              </a:br>
              <a:r>
                <a:rPr lang="en-US" sz="2000" kern="0" dirty="0">
                  <a:latin typeface="Avenir Next" panose="020B0503020202020204" pitchFamily="34" charset="0"/>
                  <a:ea typeface="Tahoma" panose="020B0604030504040204" pitchFamily="34" charset="0"/>
                  <a:cs typeface="Tahoma" panose="020B0604030504040204" pitchFamily="34" charset="0"/>
                </a:rPr>
                <a:t>Reads</a:t>
              </a:r>
            </a:p>
          </p:txBody>
        </p:sp>
      </p:grpSp>
      <p:pic>
        <p:nvPicPr>
          <p:cNvPr id="2284" name="Picture 2283">
            <a:extLst>
              <a:ext uri="{FF2B5EF4-FFF2-40B4-BE49-F238E27FC236}">
                <a16:creationId xmlns:a16="http://schemas.microsoft.com/office/drawing/2014/main" id="{FAA6B651-5CD9-79D0-7563-315D8D2DC1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417" y="2464501"/>
            <a:ext cx="1091512" cy="695003"/>
          </a:xfrm>
          <a:prstGeom prst="rect">
            <a:avLst/>
          </a:prstGeom>
        </p:spPr>
      </p:pic>
      <p:grpSp>
        <p:nvGrpSpPr>
          <p:cNvPr id="5" name="Group 4">
            <a:extLst>
              <a:ext uri="{FF2B5EF4-FFF2-40B4-BE49-F238E27FC236}">
                <a16:creationId xmlns:a16="http://schemas.microsoft.com/office/drawing/2014/main" id="{E272647B-F927-16D4-22F4-19A274A5CABD}"/>
              </a:ext>
            </a:extLst>
          </p:cNvPr>
          <p:cNvGrpSpPr/>
          <p:nvPr/>
        </p:nvGrpSpPr>
        <p:grpSpPr>
          <a:xfrm>
            <a:off x="1655673" y="3300890"/>
            <a:ext cx="2032714" cy="1340904"/>
            <a:chOff x="1655673" y="3955538"/>
            <a:chExt cx="2032714" cy="1340904"/>
          </a:xfrm>
        </p:grpSpPr>
        <p:sp>
          <p:nvSpPr>
            <p:cNvPr id="6" name="TextBox 5">
              <a:extLst>
                <a:ext uri="{FF2B5EF4-FFF2-40B4-BE49-F238E27FC236}">
                  <a16:creationId xmlns:a16="http://schemas.microsoft.com/office/drawing/2014/main" id="{7B3D821C-F475-491C-EBCE-C4465F93B9B1}"/>
                </a:ext>
              </a:extLst>
            </p:cNvPr>
            <p:cNvSpPr txBox="1"/>
            <p:nvPr/>
          </p:nvSpPr>
          <p:spPr>
            <a:xfrm>
              <a:off x="2374264" y="3955538"/>
              <a:ext cx="1314123" cy="615553"/>
            </a:xfrm>
            <a:prstGeom prst="rect">
              <a:avLst/>
            </a:prstGeom>
            <a:noFill/>
          </p:spPr>
          <p:txBody>
            <a:bodyPr wrap="square" lIns="0" tIns="0" rIns="0" bIns="0" rtlCol="0">
              <a:spAutoFit/>
            </a:bodyPr>
            <a:lstStyle/>
            <a:p>
              <a:pPr algn="ctr">
                <a:defRPr/>
              </a:pPr>
              <a:r>
                <a:rPr lang="en-US" sz="2000" b="1" dirty="0">
                  <a:solidFill>
                    <a:srgbClr val="C00000"/>
                  </a:solidFill>
                  <a:latin typeface="Avenir Next" panose="020B0503020202020204" pitchFamily="34" charset="0"/>
                  <a:ea typeface="Tahoma" panose="020B0604030504040204" pitchFamily="34" charset="0"/>
                  <a:cs typeface="Tahoma" panose="020B0604030504040204" pitchFamily="34" charset="0"/>
                </a:rPr>
                <a:t>Costly</a:t>
              </a:r>
            </a:p>
            <a:p>
              <a:pPr algn="ctr">
                <a:defRPr/>
              </a:pPr>
              <a:r>
                <a:rPr lang="en-US" sz="2000" b="1" dirty="0">
                  <a:solidFill>
                    <a:srgbClr val="C00000"/>
                  </a:solidFill>
                  <a:latin typeface="Avenir Next" panose="020B0503020202020204" pitchFamily="34" charset="0"/>
                  <a:ea typeface="Tahoma" panose="020B0604030504040204" pitchFamily="34" charset="0"/>
                  <a:cs typeface="Tahoma" panose="020B0604030504040204" pitchFamily="34" charset="0"/>
                </a:rPr>
                <a:t>AI Models</a:t>
              </a:r>
            </a:p>
          </p:txBody>
        </p:sp>
        <p:pic>
          <p:nvPicPr>
            <p:cNvPr id="7" name="Picture 6">
              <a:extLst>
                <a:ext uri="{FF2B5EF4-FFF2-40B4-BE49-F238E27FC236}">
                  <a16:creationId xmlns:a16="http://schemas.microsoft.com/office/drawing/2014/main" id="{86F89F15-B717-6F8A-0725-A5E1781C86D9}"/>
                </a:ext>
              </a:extLst>
            </p:cNvPr>
            <p:cNvPicPr>
              <a:picLocks noChangeAspect="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l="4221" t="22181" r="3717" b="22434"/>
            <a:stretch/>
          </p:blipFill>
          <p:spPr>
            <a:xfrm>
              <a:off x="2422886" y="4601438"/>
              <a:ext cx="1155251" cy="695004"/>
            </a:xfrm>
            <a:prstGeom prst="rect">
              <a:avLst/>
            </a:prstGeom>
          </p:spPr>
        </p:pic>
        <p:sp>
          <p:nvSpPr>
            <p:cNvPr id="8" name="Line 15">
              <a:extLst>
                <a:ext uri="{FF2B5EF4-FFF2-40B4-BE49-F238E27FC236}">
                  <a16:creationId xmlns:a16="http://schemas.microsoft.com/office/drawing/2014/main" id="{A10F640D-1C35-AB66-2665-30EC10C6ED00}"/>
                </a:ext>
              </a:extLst>
            </p:cNvPr>
            <p:cNvSpPr>
              <a:spLocks noChangeShapeType="1"/>
            </p:cNvSpPr>
            <p:nvPr/>
          </p:nvSpPr>
          <p:spPr bwMode="auto">
            <a:xfrm flipH="1">
              <a:off x="1655673" y="4271966"/>
              <a:ext cx="659019" cy="0"/>
            </a:xfrm>
            <a:prstGeom prst="line">
              <a:avLst/>
            </a:prstGeom>
            <a:noFill/>
            <a:ln w="76200">
              <a:solidFill>
                <a:srgbClr val="4473C4"/>
              </a:solidFill>
              <a:round/>
              <a:headEnd type="triangle" w="med" len="med"/>
              <a:tailEnd type="none" w="med" len="med"/>
            </a:ln>
            <a:effectLst/>
          </p:spPr>
          <p:txBody>
            <a:bodyPr wrap="none" lIns="64008" tIns="32004" rIns="64008" bIns="32004" anchor="ctr"/>
            <a:lstStyle/>
            <a:p>
              <a:pPr eaLnBrk="1" hangingPunct="1">
                <a:defRPr/>
              </a:pPr>
              <a:endParaRPr lang="en-US" kern="0" dirty="0">
                <a:solidFill>
                  <a:sysClr val="windowText" lastClr="000000"/>
                </a:solidFill>
                <a:latin typeface="Avenir Next" panose="020B0503020202020204" pitchFamily="34" charset="0"/>
                <a:ea typeface="Arial" pitchFamily="-107" charset="0"/>
                <a:cs typeface="Arial" pitchFamily="-107" charset="0"/>
              </a:endParaRPr>
            </a:p>
          </p:txBody>
        </p:sp>
      </p:grpSp>
      <p:grpSp>
        <p:nvGrpSpPr>
          <p:cNvPr id="9" name="Group 8">
            <a:extLst>
              <a:ext uri="{FF2B5EF4-FFF2-40B4-BE49-F238E27FC236}">
                <a16:creationId xmlns:a16="http://schemas.microsoft.com/office/drawing/2014/main" id="{FB644871-DF5B-440D-A9F0-A097317992FD}"/>
              </a:ext>
            </a:extLst>
          </p:cNvPr>
          <p:cNvGrpSpPr/>
          <p:nvPr/>
        </p:nvGrpSpPr>
        <p:grpSpPr>
          <a:xfrm>
            <a:off x="3747960" y="3303942"/>
            <a:ext cx="2649111" cy="615553"/>
            <a:chOff x="3747960" y="4134080"/>
            <a:chExt cx="2649111" cy="615553"/>
          </a:xfrm>
        </p:grpSpPr>
        <p:sp>
          <p:nvSpPr>
            <p:cNvPr id="10" name="TextBox 9">
              <a:extLst>
                <a:ext uri="{FF2B5EF4-FFF2-40B4-BE49-F238E27FC236}">
                  <a16:creationId xmlns:a16="http://schemas.microsoft.com/office/drawing/2014/main" id="{EC090791-3D1D-8227-97D2-37A9FC9369DA}"/>
                </a:ext>
              </a:extLst>
            </p:cNvPr>
            <p:cNvSpPr txBox="1"/>
            <p:nvPr/>
          </p:nvSpPr>
          <p:spPr>
            <a:xfrm>
              <a:off x="4485349" y="4134080"/>
              <a:ext cx="1911722" cy="615553"/>
            </a:xfrm>
            <a:prstGeom prst="rect">
              <a:avLst/>
            </a:prstGeom>
            <a:noFill/>
          </p:spPr>
          <p:txBody>
            <a:bodyPr wrap="square" lIns="0" tIns="0" rIns="0" bIns="0" rtlCol="0">
              <a:spAutoFit/>
            </a:bodyPr>
            <a:lstStyle/>
            <a:p>
              <a:pPr algn="ctr">
                <a:defRPr/>
              </a:pPr>
              <a:r>
                <a:rPr lang="en-US" sz="2000" b="1" dirty="0">
                  <a:solidFill>
                    <a:srgbClr val="4473C4"/>
                  </a:solidFill>
                  <a:latin typeface="Avenir Next" panose="020B0503020202020204" pitchFamily="34" charset="0"/>
                  <a:ea typeface="Tahoma" panose="020B0604030504040204" pitchFamily="34" charset="0"/>
                  <a:cs typeface="Tahoma" panose="020B0604030504040204" pitchFamily="34" charset="0"/>
                </a:rPr>
                <a:t>Highly accurate reads</a:t>
              </a:r>
            </a:p>
          </p:txBody>
        </p:sp>
        <p:sp>
          <p:nvSpPr>
            <p:cNvPr id="11" name="Line 15">
              <a:extLst>
                <a:ext uri="{FF2B5EF4-FFF2-40B4-BE49-F238E27FC236}">
                  <a16:creationId xmlns:a16="http://schemas.microsoft.com/office/drawing/2014/main" id="{2246E87B-DA18-F40B-D482-BC661F3C28B8}"/>
                </a:ext>
              </a:extLst>
            </p:cNvPr>
            <p:cNvSpPr>
              <a:spLocks noChangeShapeType="1"/>
            </p:cNvSpPr>
            <p:nvPr/>
          </p:nvSpPr>
          <p:spPr bwMode="auto">
            <a:xfrm flipH="1">
              <a:off x="3747960" y="4441857"/>
              <a:ext cx="659019" cy="0"/>
            </a:xfrm>
            <a:prstGeom prst="line">
              <a:avLst/>
            </a:prstGeom>
            <a:noFill/>
            <a:ln w="76200">
              <a:solidFill>
                <a:srgbClr val="4473C4"/>
              </a:solidFill>
              <a:round/>
              <a:headEnd type="triangle" w="med" len="med"/>
              <a:tailEnd type="none" w="med" len="med"/>
            </a:ln>
            <a:effectLst/>
          </p:spPr>
          <p:txBody>
            <a:bodyPr wrap="none" lIns="64008" tIns="32004" rIns="64008" bIns="32004" anchor="ctr"/>
            <a:lstStyle/>
            <a:p>
              <a:pPr eaLnBrk="1" hangingPunct="1">
                <a:defRPr/>
              </a:pPr>
              <a:endParaRPr lang="en-US" kern="0" dirty="0">
                <a:solidFill>
                  <a:sysClr val="windowText" lastClr="000000"/>
                </a:solidFill>
                <a:latin typeface="Avenir Next" panose="020B0503020202020204" pitchFamily="34" charset="0"/>
                <a:ea typeface="Arial" pitchFamily="-107" charset="0"/>
                <a:cs typeface="Arial" pitchFamily="-107" charset="0"/>
              </a:endParaRPr>
            </a:p>
          </p:txBody>
        </p:sp>
      </p:grpSp>
      <p:sp>
        <p:nvSpPr>
          <p:cNvPr id="12" name="TextBox 11">
            <a:extLst>
              <a:ext uri="{FF2B5EF4-FFF2-40B4-BE49-F238E27FC236}">
                <a16:creationId xmlns:a16="http://schemas.microsoft.com/office/drawing/2014/main" id="{1E7AC709-41E7-4364-36D5-90F54FC3EFD9}"/>
              </a:ext>
            </a:extLst>
          </p:cNvPr>
          <p:cNvSpPr txBox="1"/>
          <p:nvPr/>
        </p:nvSpPr>
        <p:spPr>
          <a:xfrm>
            <a:off x="118872" y="3308402"/>
            <a:ext cx="1552147" cy="615553"/>
          </a:xfrm>
          <a:prstGeom prst="rect">
            <a:avLst/>
          </a:prstGeom>
          <a:noFill/>
        </p:spPr>
        <p:txBody>
          <a:bodyPr wrap="square" lIns="0" tIns="0" rIns="0" bIns="0" rtlCol="0">
            <a:spAutoFit/>
          </a:bodyPr>
          <a:lstStyle/>
          <a:p>
            <a:pPr algn="ctr">
              <a:defRPr/>
            </a:pPr>
            <a:r>
              <a:rPr lang="en-US" sz="2000" b="1" dirty="0">
                <a:solidFill>
                  <a:srgbClr val="C00000"/>
                </a:solidFill>
                <a:latin typeface="Avenir Next" panose="020B0503020202020204" pitchFamily="34" charset="0"/>
                <a:ea typeface="Tahoma" panose="020B0604030504040204" pitchFamily="34" charset="0"/>
                <a:cs typeface="Tahoma" panose="020B0604030504040204" pitchFamily="34" charset="0"/>
              </a:rPr>
              <a:t>Noisy</a:t>
            </a:r>
            <a:br>
              <a:rPr lang="en-US" sz="2000" b="1" dirty="0">
                <a:solidFill>
                  <a:srgbClr val="C00000"/>
                </a:solidFill>
                <a:latin typeface="Avenir Next" panose="020B0503020202020204" pitchFamily="34" charset="0"/>
                <a:ea typeface="Tahoma" panose="020B0604030504040204" pitchFamily="34" charset="0"/>
                <a:cs typeface="Tahoma" panose="020B0604030504040204" pitchFamily="34" charset="0"/>
              </a:rPr>
            </a:br>
            <a:r>
              <a:rPr lang="en-US" sz="2000" b="1" dirty="0">
                <a:solidFill>
                  <a:srgbClr val="C00000"/>
                </a:solidFill>
                <a:latin typeface="Avenir Next" panose="020B0503020202020204" pitchFamily="34" charset="0"/>
                <a:ea typeface="Tahoma" panose="020B0604030504040204" pitchFamily="34" charset="0"/>
                <a:cs typeface="Tahoma" panose="020B0604030504040204" pitchFamily="34" charset="0"/>
              </a:rPr>
              <a:t>Raw Signals</a:t>
            </a:r>
          </a:p>
        </p:txBody>
      </p:sp>
    </p:spTree>
    <p:extLst>
      <p:ext uri="{BB962C8B-B14F-4D97-AF65-F5344CB8AC3E}">
        <p14:creationId xmlns:p14="http://schemas.microsoft.com/office/powerpoint/2010/main" val="361721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9C487-8407-305F-94B3-8222FD4145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630F6C-F2A9-5F22-C30F-FBAB1B9BB223}"/>
              </a:ext>
            </a:extLst>
          </p:cNvPr>
          <p:cNvSpPr>
            <a:spLocks noGrp="1"/>
          </p:cNvSpPr>
          <p:nvPr>
            <p:ph type="title"/>
          </p:nvPr>
        </p:nvSpPr>
        <p:spPr/>
        <p:txBody>
          <a:bodyPr/>
          <a:lstStyle/>
          <a:p>
            <a:r>
              <a:rPr lang="en-US" dirty="0"/>
              <a:t>Can We Manage without </a:t>
            </a:r>
            <a:r>
              <a:rPr lang="en-US" dirty="0" err="1"/>
              <a:t>Basecalling</a:t>
            </a:r>
            <a:r>
              <a:rPr lang="en-US" dirty="0"/>
              <a:t>? </a:t>
            </a:r>
            <a:endParaRPr lang="en-CH" dirty="0"/>
          </a:p>
        </p:txBody>
      </p:sp>
      <p:grpSp>
        <p:nvGrpSpPr>
          <p:cNvPr id="3" name="Group 2">
            <a:extLst>
              <a:ext uri="{FF2B5EF4-FFF2-40B4-BE49-F238E27FC236}">
                <a16:creationId xmlns:a16="http://schemas.microsoft.com/office/drawing/2014/main" id="{CD2D9C91-343E-85BD-CDF5-0F2EE52D64FF}"/>
              </a:ext>
            </a:extLst>
          </p:cNvPr>
          <p:cNvGrpSpPr/>
          <p:nvPr/>
        </p:nvGrpSpPr>
        <p:grpSpPr>
          <a:xfrm>
            <a:off x="353473" y="1453375"/>
            <a:ext cx="1261716" cy="1482426"/>
            <a:chOff x="495878" y="980316"/>
            <a:chExt cx="1261716" cy="1482426"/>
          </a:xfrm>
        </p:grpSpPr>
        <p:sp>
          <p:nvSpPr>
            <p:cNvPr id="4" name="TextBox 3">
              <a:extLst>
                <a:ext uri="{FF2B5EF4-FFF2-40B4-BE49-F238E27FC236}">
                  <a16:creationId xmlns:a16="http://schemas.microsoft.com/office/drawing/2014/main" id="{DD65AC34-2951-436C-6078-0ABF965F9EEA}"/>
                </a:ext>
              </a:extLst>
            </p:cNvPr>
            <p:cNvSpPr txBox="1"/>
            <p:nvPr/>
          </p:nvSpPr>
          <p:spPr>
            <a:xfrm>
              <a:off x="628737" y="980316"/>
              <a:ext cx="995998" cy="615553"/>
            </a:xfrm>
            <a:prstGeom prst="rect">
              <a:avLst/>
            </a:prstGeom>
            <a:noFill/>
          </p:spPr>
          <p:txBody>
            <a:bodyPr wrap="square" lIns="0" tIns="0" rIns="0" bIns="0">
              <a:spAutoFit/>
            </a:bodyPr>
            <a:lstStyle/>
            <a:p>
              <a:pPr algn="ctr" defTabSz="1600847"/>
              <a:r>
                <a:rPr lang="en-US" sz="2000" kern="0" dirty="0">
                  <a:latin typeface="Avenir Next" panose="020B0503020202020204" pitchFamily="34" charset="0"/>
                  <a:ea typeface="Tahoma" panose="020B0604030504040204" pitchFamily="34" charset="0"/>
                  <a:cs typeface="Tahoma" panose="020B0604030504040204" pitchFamily="34" charset="0"/>
                </a:rPr>
                <a:t>Raw</a:t>
              </a:r>
              <a:br>
                <a:rPr lang="en-US" sz="2000" kern="0" dirty="0">
                  <a:latin typeface="Avenir Next" panose="020B0503020202020204" pitchFamily="34" charset="0"/>
                  <a:ea typeface="Tahoma" panose="020B0604030504040204" pitchFamily="34" charset="0"/>
                  <a:cs typeface="Tahoma" panose="020B0604030504040204" pitchFamily="34" charset="0"/>
                </a:rPr>
              </a:br>
              <a:r>
                <a:rPr lang="en-US" sz="2000" kern="0" dirty="0">
                  <a:latin typeface="Avenir Next" panose="020B0503020202020204" pitchFamily="34" charset="0"/>
                  <a:ea typeface="Tahoma" panose="020B0604030504040204" pitchFamily="34" charset="0"/>
                  <a:cs typeface="Tahoma" panose="020B0604030504040204" pitchFamily="34" charset="0"/>
                </a:rPr>
                <a:t>Reads</a:t>
              </a:r>
            </a:p>
          </p:txBody>
        </p:sp>
        <p:grpSp>
          <p:nvGrpSpPr>
            <p:cNvPr id="13" name="Group 12">
              <a:extLst>
                <a:ext uri="{FF2B5EF4-FFF2-40B4-BE49-F238E27FC236}">
                  <a16:creationId xmlns:a16="http://schemas.microsoft.com/office/drawing/2014/main" id="{CFBC4E0C-A132-3331-DE2F-35980E07FCEA}"/>
                </a:ext>
              </a:extLst>
            </p:cNvPr>
            <p:cNvGrpSpPr>
              <a:grpSpLocks noChangeAspect="1"/>
            </p:cNvGrpSpPr>
            <p:nvPr/>
          </p:nvGrpSpPr>
          <p:grpSpPr>
            <a:xfrm>
              <a:off x="495878" y="1687375"/>
              <a:ext cx="1261716" cy="775367"/>
              <a:chOff x="6948264" y="1776271"/>
              <a:chExt cx="1108922" cy="681469"/>
            </a:xfrm>
          </p:grpSpPr>
          <p:grpSp>
            <p:nvGrpSpPr>
              <p:cNvPr id="14" name="Group 13">
                <a:extLst>
                  <a:ext uri="{FF2B5EF4-FFF2-40B4-BE49-F238E27FC236}">
                    <a16:creationId xmlns:a16="http://schemas.microsoft.com/office/drawing/2014/main" id="{E857E64C-45DA-A695-40D6-2097816D7412}"/>
                  </a:ext>
                </a:extLst>
              </p:cNvPr>
              <p:cNvGrpSpPr/>
              <p:nvPr/>
            </p:nvGrpSpPr>
            <p:grpSpPr>
              <a:xfrm>
                <a:off x="6948264" y="1776271"/>
                <a:ext cx="1108922" cy="681469"/>
                <a:chOff x="2857077" y="2235844"/>
                <a:chExt cx="1108922" cy="681469"/>
              </a:xfrm>
            </p:grpSpPr>
            <p:cxnSp>
              <p:nvCxnSpPr>
                <p:cNvPr id="19" name="Straight Arrow Connector 18">
                  <a:extLst>
                    <a:ext uri="{FF2B5EF4-FFF2-40B4-BE49-F238E27FC236}">
                      <a16:creationId xmlns:a16="http://schemas.microsoft.com/office/drawing/2014/main" id="{B986E359-D6AB-FE27-9F54-D89ECB5F9480}"/>
                    </a:ext>
                  </a:extLst>
                </p:cNvPr>
                <p:cNvCxnSpPr>
                  <a:cxnSpLocks/>
                </p:cNvCxnSpPr>
                <p:nvPr/>
              </p:nvCxnSpPr>
              <p:spPr>
                <a:xfrm>
                  <a:off x="2857077" y="2917313"/>
                  <a:ext cx="110892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083E6E5-47AD-A370-4D60-AA4C2EC7DE46}"/>
                    </a:ext>
                  </a:extLst>
                </p:cNvPr>
                <p:cNvCxnSpPr>
                  <a:cxnSpLocks/>
                </p:cNvCxnSpPr>
                <p:nvPr/>
              </p:nvCxnSpPr>
              <p:spPr>
                <a:xfrm flipV="1">
                  <a:off x="2857077" y="2235844"/>
                  <a:ext cx="4372" cy="68146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BF7FE284-410D-72BF-3A71-8684D4A796B1}"/>
                  </a:ext>
                </a:extLst>
              </p:cNvPr>
              <p:cNvGrpSpPr/>
              <p:nvPr/>
            </p:nvGrpSpPr>
            <p:grpSpPr>
              <a:xfrm>
                <a:off x="6981644" y="1976087"/>
                <a:ext cx="959736" cy="398532"/>
                <a:chOff x="6981644" y="1976087"/>
                <a:chExt cx="959736" cy="398532"/>
              </a:xfrm>
            </p:grpSpPr>
            <p:pic>
              <p:nvPicPr>
                <p:cNvPr id="16" name="Graphic 15" descr="Heartbeat with solid fill">
                  <a:extLst>
                    <a:ext uri="{FF2B5EF4-FFF2-40B4-BE49-F238E27FC236}">
                      <a16:creationId xmlns:a16="http://schemas.microsoft.com/office/drawing/2014/main" id="{5001D301-0A1C-1673-696D-F7E52AF11B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981644" y="1978101"/>
                  <a:ext cx="396518" cy="396518"/>
                </a:xfrm>
                <a:prstGeom prst="rect">
                  <a:avLst/>
                </a:prstGeom>
              </p:spPr>
            </p:pic>
            <p:pic>
              <p:nvPicPr>
                <p:cNvPr id="17" name="Graphic 16" descr="Heartbeat with solid fill">
                  <a:extLst>
                    <a:ext uri="{FF2B5EF4-FFF2-40B4-BE49-F238E27FC236}">
                      <a16:creationId xmlns:a16="http://schemas.microsoft.com/office/drawing/2014/main" id="{B191F669-A1E3-7AF9-C061-D0C9A7DC36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263253" y="1978101"/>
                  <a:ext cx="396518" cy="396518"/>
                </a:xfrm>
                <a:prstGeom prst="rect">
                  <a:avLst/>
                </a:prstGeom>
              </p:spPr>
            </p:pic>
            <p:pic>
              <p:nvPicPr>
                <p:cNvPr id="18" name="Graphic 17" descr="Heartbeat with solid fill">
                  <a:extLst>
                    <a:ext uri="{FF2B5EF4-FFF2-40B4-BE49-F238E27FC236}">
                      <a16:creationId xmlns:a16="http://schemas.microsoft.com/office/drawing/2014/main" id="{63DB596E-A94D-4B66-1F04-37D50365E1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544862" y="1976087"/>
                  <a:ext cx="396518" cy="396518"/>
                </a:xfrm>
                <a:prstGeom prst="rect">
                  <a:avLst/>
                </a:prstGeom>
              </p:spPr>
            </p:pic>
          </p:grpSp>
        </p:grpSp>
      </p:grpSp>
      <p:cxnSp>
        <p:nvCxnSpPr>
          <p:cNvPr id="21" name="Straight Arrow Connector 20">
            <a:extLst>
              <a:ext uri="{FF2B5EF4-FFF2-40B4-BE49-F238E27FC236}">
                <a16:creationId xmlns:a16="http://schemas.microsoft.com/office/drawing/2014/main" id="{F728C0CE-9658-9916-F9CE-0921AE391165}"/>
              </a:ext>
            </a:extLst>
          </p:cNvPr>
          <p:cNvCxnSpPr>
            <a:cxnSpLocks/>
            <a:endCxn id="25" idx="1"/>
          </p:cNvCxnSpPr>
          <p:nvPr/>
        </p:nvCxnSpPr>
        <p:spPr>
          <a:xfrm>
            <a:off x="1713594" y="2548117"/>
            <a:ext cx="5566033" cy="1"/>
          </a:xfrm>
          <a:prstGeom prst="straightConnector1">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B8C4F884-C34B-7CE4-5883-A9373C0A47BC}"/>
              </a:ext>
            </a:extLst>
          </p:cNvPr>
          <p:cNvGrpSpPr/>
          <p:nvPr/>
        </p:nvGrpSpPr>
        <p:grpSpPr>
          <a:xfrm>
            <a:off x="7159308" y="1453375"/>
            <a:ext cx="1840319" cy="1540653"/>
            <a:chOff x="6926963" y="980316"/>
            <a:chExt cx="1840319" cy="1540653"/>
          </a:xfrm>
        </p:grpSpPr>
        <p:sp>
          <p:nvSpPr>
            <p:cNvPr id="23" name="TextBox 22">
              <a:extLst>
                <a:ext uri="{FF2B5EF4-FFF2-40B4-BE49-F238E27FC236}">
                  <a16:creationId xmlns:a16="http://schemas.microsoft.com/office/drawing/2014/main" id="{858FE89D-DF53-4C9D-1192-E31B6FB07B61}"/>
                </a:ext>
              </a:extLst>
            </p:cNvPr>
            <p:cNvSpPr txBox="1"/>
            <p:nvPr/>
          </p:nvSpPr>
          <p:spPr>
            <a:xfrm>
              <a:off x="6926963" y="980316"/>
              <a:ext cx="1840319" cy="615553"/>
            </a:xfrm>
            <a:prstGeom prst="rect">
              <a:avLst/>
            </a:prstGeom>
            <a:noFill/>
          </p:spPr>
          <p:txBody>
            <a:bodyPr wrap="square" lIns="0" tIns="0" rIns="0" bIns="0">
              <a:spAutoFit/>
            </a:bodyPr>
            <a:lstStyle/>
            <a:p>
              <a:pPr algn="ctr" defTabSz="1600847"/>
              <a:r>
                <a:rPr kumimoji="0" lang="en-US" sz="2000" b="1" i="0" u="none" strike="noStrike" kern="0" cap="none" spc="0" normalizeH="0" baseline="0" noProof="0" dirty="0">
                  <a:ln>
                    <a:noFill/>
                  </a:ln>
                  <a:effectLst/>
                  <a:uLnTx/>
                  <a:uFillTx/>
                  <a:latin typeface="Avenir Next" panose="020B0503020202020204" pitchFamily="34" charset="0"/>
                  <a:ea typeface="Tahoma" panose="020B0604030504040204" pitchFamily="34" charset="0"/>
                  <a:cs typeface="Tahoma" panose="020B0604030504040204" pitchFamily="34" charset="0"/>
                </a:rPr>
                <a:t>Read</a:t>
              </a:r>
              <a:br>
                <a:rPr kumimoji="0" lang="en-US" sz="2000" b="1" i="0" u="none" strike="noStrike" kern="0" cap="none" spc="0" normalizeH="0" baseline="0" noProof="0" dirty="0">
                  <a:ln>
                    <a:noFill/>
                  </a:ln>
                  <a:effectLst/>
                  <a:uLnTx/>
                  <a:uFillTx/>
                  <a:latin typeface="Avenir Next" panose="020B0503020202020204" pitchFamily="34" charset="0"/>
                  <a:ea typeface="Tahoma" panose="020B0604030504040204" pitchFamily="34" charset="0"/>
                  <a:cs typeface="Tahoma" panose="020B0604030504040204" pitchFamily="34" charset="0"/>
                </a:rPr>
              </a:br>
              <a:r>
                <a:rPr kumimoji="0" lang="en-US" sz="2000" b="1" i="0" u="none" strike="noStrike" kern="0" cap="none" spc="0" normalizeH="0" baseline="0" noProof="0" dirty="0">
                  <a:ln>
                    <a:noFill/>
                  </a:ln>
                  <a:effectLst/>
                  <a:uLnTx/>
                  <a:uFillTx/>
                  <a:latin typeface="Avenir Next" panose="020B0503020202020204" pitchFamily="34" charset="0"/>
                  <a:ea typeface="Tahoma" panose="020B0604030504040204" pitchFamily="34" charset="0"/>
                  <a:cs typeface="Tahoma" panose="020B0604030504040204" pitchFamily="34" charset="0"/>
                </a:rPr>
                <a:t>Mapping</a:t>
              </a:r>
            </a:p>
          </p:txBody>
        </p:sp>
        <p:grpSp>
          <p:nvGrpSpPr>
            <p:cNvPr id="24" name="Group 23">
              <a:extLst>
                <a:ext uri="{FF2B5EF4-FFF2-40B4-BE49-F238E27FC236}">
                  <a16:creationId xmlns:a16="http://schemas.microsoft.com/office/drawing/2014/main" id="{4325D2FE-AC70-1E06-3292-B3612DE6704F}"/>
                </a:ext>
              </a:extLst>
            </p:cNvPr>
            <p:cNvGrpSpPr/>
            <p:nvPr/>
          </p:nvGrpSpPr>
          <p:grpSpPr>
            <a:xfrm>
              <a:off x="7047282" y="1629148"/>
              <a:ext cx="1599680" cy="891821"/>
              <a:chOff x="6928109" y="1584573"/>
              <a:chExt cx="1599680" cy="891821"/>
            </a:xfrm>
          </p:grpSpPr>
          <p:pic>
            <p:nvPicPr>
              <p:cNvPr id="25" name="Picture 24">
                <a:extLst>
                  <a:ext uri="{FF2B5EF4-FFF2-40B4-BE49-F238E27FC236}">
                    <a16:creationId xmlns:a16="http://schemas.microsoft.com/office/drawing/2014/main" id="{00A3E469-EAFF-4588-E218-4A799D8E889F}"/>
                  </a:ext>
                </a:extLst>
              </p:cNvPr>
              <p:cNvPicPr>
                <a:picLocks noChangeAspect="1"/>
              </p:cNvPicPr>
              <p:nvPr/>
            </p:nvPicPr>
            <p:blipFill>
              <a:blip r:embed="rId5">
                <a:extLst>
                  <a:ext uri="{28A0092B-C50C-407E-A947-70E740481C1C}">
                    <a14:useLocalDpi xmlns:a14="http://schemas.microsoft.com/office/drawing/2010/main"/>
                  </a:ext>
                </a:extLst>
              </a:blip>
              <a:srcRect t="21489" b="22761"/>
              <a:stretch/>
            </p:blipFill>
            <p:spPr>
              <a:xfrm>
                <a:off x="6928109" y="1584573"/>
                <a:ext cx="1599680" cy="891821"/>
              </a:xfrm>
              <a:prstGeom prst="rect">
                <a:avLst/>
              </a:prstGeom>
            </p:spPr>
          </p:pic>
          <p:grpSp>
            <p:nvGrpSpPr>
              <p:cNvPr id="26" name="Group 25">
                <a:extLst>
                  <a:ext uri="{FF2B5EF4-FFF2-40B4-BE49-F238E27FC236}">
                    <a16:creationId xmlns:a16="http://schemas.microsoft.com/office/drawing/2014/main" id="{6696ED37-94F2-26CA-5B09-8F084284D89A}"/>
                  </a:ext>
                </a:extLst>
              </p:cNvPr>
              <p:cNvGrpSpPr/>
              <p:nvPr/>
            </p:nvGrpSpPr>
            <p:grpSpPr>
              <a:xfrm>
                <a:off x="7213821" y="1758462"/>
                <a:ext cx="1028257" cy="428080"/>
                <a:chOff x="7210341" y="1766325"/>
                <a:chExt cx="1028257" cy="428080"/>
              </a:xfrm>
            </p:grpSpPr>
            <p:sp>
              <p:nvSpPr>
                <p:cNvPr id="27" name="Rectangle 26">
                  <a:extLst>
                    <a:ext uri="{FF2B5EF4-FFF2-40B4-BE49-F238E27FC236}">
                      <a16:creationId xmlns:a16="http://schemas.microsoft.com/office/drawing/2014/main" id="{293666E3-E6FC-FB22-CE71-42958D155A01}"/>
                    </a:ext>
                  </a:extLst>
                </p:cNvPr>
                <p:cNvSpPr/>
                <p:nvPr/>
              </p:nvSpPr>
              <p:spPr>
                <a:xfrm>
                  <a:off x="7247681" y="1906135"/>
                  <a:ext cx="419816" cy="54864"/>
                </a:xfrm>
                <a:prstGeom prst="rect">
                  <a:avLst/>
                </a:prstGeom>
                <a:solidFill>
                  <a:srgbClr val="F8F3E1"/>
                </a:solidFill>
                <a:ln w="9525" cap="flat" cmpd="sng" algn="ctr">
                  <a:solidFill>
                    <a:schemeClr val="tx1"/>
                  </a:solidFill>
                  <a:prstDash val="solid"/>
                  <a:miter lim="800000"/>
                </a:ln>
                <a:effectLst/>
              </p:spPr>
              <p:txBody>
                <a:bodyPr lIns="0" r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050" b="1" i="0" u="none" strike="noStrike" kern="0" cap="none" spc="0" normalizeH="0" baseline="0" noProof="0" dirty="0">
                    <a:ln>
                      <a:noFill/>
                    </a:ln>
                    <a:solidFill>
                      <a:srgbClr val="5B9BD5"/>
                    </a:solidFill>
                    <a:effectLst/>
                    <a:uLnTx/>
                    <a:uFillTx/>
                    <a:latin typeface="Corbel" panose="020B0503020204020204" pitchFamily="34" charset="0"/>
                    <a:ea typeface="+mn-ea"/>
                    <a:cs typeface="+mn-cs"/>
                  </a:endParaRPr>
                </a:p>
              </p:txBody>
            </p:sp>
            <p:sp>
              <p:nvSpPr>
                <p:cNvPr id="28" name="Rectangle 27">
                  <a:extLst>
                    <a:ext uri="{FF2B5EF4-FFF2-40B4-BE49-F238E27FC236}">
                      <a16:creationId xmlns:a16="http://schemas.microsoft.com/office/drawing/2014/main" id="{54BA721D-F3D8-600E-B362-BFBAF6FF5B86}"/>
                    </a:ext>
                  </a:extLst>
                </p:cNvPr>
                <p:cNvSpPr/>
                <p:nvPr/>
              </p:nvSpPr>
              <p:spPr>
                <a:xfrm>
                  <a:off x="7239622" y="2023472"/>
                  <a:ext cx="376334" cy="54864"/>
                </a:xfrm>
                <a:prstGeom prst="rect">
                  <a:avLst/>
                </a:prstGeom>
                <a:solidFill>
                  <a:srgbClr val="F8F3E1"/>
                </a:solidFill>
                <a:ln w="9525" cap="flat" cmpd="sng" algn="ctr">
                  <a:solidFill>
                    <a:schemeClr val="tx1"/>
                  </a:solidFill>
                  <a:prstDash val="solid"/>
                  <a:miter lim="800000"/>
                </a:ln>
                <a:effectLst/>
              </p:spPr>
              <p:txBody>
                <a:bodyPr lIns="0" r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050" b="1" i="0" u="none" strike="noStrike" kern="0" cap="none" spc="0" normalizeH="0" baseline="0" noProof="0" dirty="0">
                    <a:ln>
                      <a:noFill/>
                    </a:ln>
                    <a:solidFill>
                      <a:srgbClr val="5B9BD5"/>
                    </a:solidFill>
                    <a:effectLst/>
                    <a:uLnTx/>
                    <a:uFillTx/>
                    <a:latin typeface="Corbel" panose="020B0503020204020204" pitchFamily="34" charset="0"/>
                    <a:ea typeface="+mn-ea"/>
                    <a:cs typeface="+mn-cs"/>
                  </a:endParaRPr>
                </a:p>
              </p:txBody>
            </p:sp>
            <p:sp>
              <p:nvSpPr>
                <p:cNvPr id="29" name="Rectangle 28">
                  <a:extLst>
                    <a:ext uri="{FF2B5EF4-FFF2-40B4-BE49-F238E27FC236}">
                      <a16:creationId xmlns:a16="http://schemas.microsoft.com/office/drawing/2014/main" id="{D775CB1C-3D44-431E-C14C-60FCDFC4EDF2}"/>
                    </a:ext>
                  </a:extLst>
                </p:cNvPr>
                <p:cNvSpPr/>
                <p:nvPr/>
              </p:nvSpPr>
              <p:spPr>
                <a:xfrm>
                  <a:off x="7877147" y="2023473"/>
                  <a:ext cx="297692" cy="54864"/>
                </a:xfrm>
                <a:prstGeom prst="rect">
                  <a:avLst/>
                </a:prstGeom>
                <a:solidFill>
                  <a:srgbClr val="F8F3E1"/>
                </a:solidFill>
                <a:ln w="9525" cap="flat" cmpd="sng" algn="ctr">
                  <a:solidFill>
                    <a:schemeClr val="tx1"/>
                  </a:solidFill>
                  <a:prstDash val="solid"/>
                  <a:miter lim="800000"/>
                </a:ln>
                <a:effectLst/>
              </p:spPr>
              <p:txBody>
                <a:bodyPr lIns="0" r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050" b="1" i="0" u="none" strike="noStrike" kern="0" cap="none" spc="0" normalizeH="0" baseline="0" noProof="0" dirty="0">
                    <a:ln>
                      <a:noFill/>
                    </a:ln>
                    <a:solidFill>
                      <a:srgbClr val="5B9BD5"/>
                    </a:solidFill>
                    <a:effectLst/>
                    <a:uLnTx/>
                    <a:uFillTx/>
                    <a:latin typeface="Corbel" panose="020B0503020204020204" pitchFamily="34" charset="0"/>
                    <a:ea typeface="+mn-ea"/>
                    <a:cs typeface="+mn-cs"/>
                  </a:endParaRPr>
                </a:p>
              </p:txBody>
            </p:sp>
            <p:sp>
              <p:nvSpPr>
                <p:cNvPr id="30" name="Rectangle 29">
                  <a:extLst>
                    <a:ext uri="{FF2B5EF4-FFF2-40B4-BE49-F238E27FC236}">
                      <a16:creationId xmlns:a16="http://schemas.microsoft.com/office/drawing/2014/main" id="{0F220851-2762-A5B7-4779-82230DFC98CA}"/>
                    </a:ext>
                  </a:extLst>
                </p:cNvPr>
                <p:cNvSpPr/>
                <p:nvPr/>
              </p:nvSpPr>
              <p:spPr>
                <a:xfrm>
                  <a:off x="7321956" y="2139540"/>
                  <a:ext cx="248669" cy="54864"/>
                </a:xfrm>
                <a:prstGeom prst="rect">
                  <a:avLst/>
                </a:prstGeom>
                <a:solidFill>
                  <a:srgbClr val="F8F3E1"/>
                </a:solidFill>
                <a:ln w="9525" cap="flat" cmpd="sng" algn="ctr">
                  <a:solidFill>
                    <a:schemeClr val="tx1"/>
                  </a:solidFill>
                  <a:prstDash val="solid"/>
                  <a:miter lim="800000"/>
                </a:ln>
                <a:effectLst/>
              </p:spPr>
              <p:txBody>
                <a:bodyPr lIns="0" r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050" b="1" i="0" u="none" strike="noStrike" kern="0" cap="none" spc="0" normalizeH="0" baseline="0" noProof="0" dirty="0">
                    <a:ln>
                      <a:noFill/>
                    </a:ln>
                    <a:solidFill>
                      <a:srgbClr val="5B9BD5"/>
                    </a:solidFill>
                    <a:effectLst/>
                    <a:uLnTx/>
                    <a:uFillTx/>
                    <a:latin typeface="Corbel" panose="020B0503020204020204" pitchFamily="34" charset="0"/>
                    <a:ea typeface="+mn-ea"/>
                    <a:cs typeface="+mn-cs"/>
                  </a:endParaRPr>
                </a:p>
              </p:txBody>
            </p:sp>
            <p:sp>
              <p:nvSpPr>
                <p:cNvPr id="31" name="Rectangle 30">
                  <a:extLst>
                    <a:ext uri="{FF2B5EF4-FFF2-40B4-BE49-F238E27FC236}">
                      <a16:creationId xmlns:a16="http://schemas.microsoft.com/office/drawing/2014/main" id="{B0FBCE48-EB5B-4D2B-447C-68B2C0C0F14B}"/>
                    </a:ext>
                  </a:extLst>
                </p:cNvPr>
                <p:cNvSpPr/>
                <p:nvPr/>
              </p:nvSpPr>
              <p:spPr>
                <a:xfrm>
                  <a:off x="7667501" y="2139541"/>
                  <a:ext cx="571097" cy="54864"/>
                </a:xfrm>
                <a:prstGeom prst="rect">
                  <a:avLst/>
                </a:prstGeom>
                <a:solidFill>
                  <a:srgbClr val="F8F3E1"/>
                </a:solidFill>
                <a:ln w="9525" cap="flat" cmpd="sng" algn="ctr">
                  <a:solidFill>
                    <a:schemeClr val="tx1"/>
                  </a:solidFill>
                  <a:prstDash val="solid"/>
                  <a:miter lim="800000"/>
                </a:ln>
                <a:effectLst/>
              </p:spPr>
              <p:txBody>
                <a:bodyPr lIns="0" r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050" b="1" i="0" u="none" strike="noStrike" kern="0" cap="none" spc="0" normalizeH="0" baseline="0" noProof="0" dirty="0">
                    <a:ln>
                      <a:noFill/>
                    </a:ln>
                    <a:solidFill>
                      <a:srgbClr val="5B9BD5"/>
                    </a:solidFill>
                    <a:effectLst/>
                    <a:uLnTx/>
                    <a:uFillTx/>
                    <a:latin typeface="Corbel" panose="020B0503020204020204" pitchFamily="34" charset="0"/>
                    <a:ea typeface="+mn-ea"/>
                    <a:cs typeface="+mn-cs"/>
                  </a:endParaRPr>
                </a:p>
              </p:txBody>
            </p:sp>
            <p:sp>
              <p:nvSpPr>
                <p:cNvPr id="32" name="Rectangle 31">
                  <a:extLst>
                    <a:ext uri="{FF2B5EF4-FFF2-40B4-BE49-F238E27FC236}">
                      <a16:creationId xmlns:a16="http://schemas.microsoft.com/office/drawing/2014/main" id="{AD81E204-F995-8DAB-2F9B-903D4236DF78}"/>
                    </a:ext>
                  </a:extLst>
                </p:cNvPr>
                <p:cNvSpPr/>
                <p:nvPr/>
              </p:nvSpPr>
              <p:spPr>
                <a:xfrm>
                  <a:off x="7771927" y="1907405"/>
                  <a:ext cx="466671" cy="54864"/>
                </a:xfrm>
                <a:prstGeom prst="rect">
                  <a:avLst/>
                </a:prstGeom>
                <a:solidFill>
                  <a:srgbClr val="F8F3E1"/>
                </a:solidFill>
                <a:ln w="9525" cap="flat" cmpd="sng" algn="ctr">
                  <a:solidFill>
                    <a:schemeClr val="tx1"/>
                  </a:solidFill>
                  <a:prstDash val="solid"/>
                  <a:miter lim="800000"/>
                </a:ln>
                <a:effectLst/>
              </p:spPr>
              <p:txBody>
                <a:bodyPr lIns="0" r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050" b="1" i="0" u="none" strike="noStrike" kern="0" cap="none" spc="0" normalizeH="0" baseline="0" noProof="0" dirty="0">
                    <a:ln>
                      <a:noFill/>
                    </a:ln>
                    <a:solidFill>
                      <a:srgbClr val="5B9BD5"/>
                    </a:solidFill>
                    <a:effectLst/>
                    <a:uLnTx/>
                    <a:uFillTx/>
                    <a:latin typeface="Corbel" panose="020B0503020204020204" pitchFamily="34" charset="0"/>
                    <a:ea typeface="+mn-ea"/>
                    <a:cs typeface="+mn-cs"/>
                  </a:endParaRPr>
                </a:p>
              </p:txBody>
            </p:sp>
            <p:sp>
              <p:nvSpPr>
                <p:cNvPr id="33" name="Rectangle 32">
                  <a:extLst>
                    <a:ext uri="{FF2B5EF4-FFF2-40B4-BE49-F238E27FC236}">
                      <a16:creationId xmlns:a16="http://schemas.microsoft.com/office/drawing/2014/main" id="{3048BA0A-2202-4553-3ED5-C427A47B67B0}"/>
                    </a:ext>
                  </a:extLst>
                </p:cNvPr>
                <p:cNvSpPr/>
                <p:nvPr/>
              </p:nvSpPr>
              <p:spPr>
                <a:xfrm>
                  <a:off x="7210341" y="1766325"/>
                  <a:ext cx="1028257" cy="54864"/>
                </a:xfrm>
                <a:prstGeom prst="rect">
                  <a:avLst/>
                </a:prstGeom>
                <a:solidFill>
                  <a:srgbClr val="FFE69A"/>
                </a:solidFill>
                <a:ln w="9525" cap="flat" cmpd="sng" algn="ctr">
                  <a:solidFill>
                    <a:schemeClr val="tx1"/>
                  </a:solidFill>
                  <a:prstDash val="solid"/>
                  <a:miter lim="800000"/>
                </a:ln>
                <a:effectLst/>
              </p:spPr>
              <p:txBody>
                <a:bodyPr lIns="0" r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050" b="1" i="0" u="none" strike="noStrike" kern="0" cap="none" spc="0" normalizeH="0" baseline="0" noProof="0" dirty="0">
                    <a:ln>
                      <a:noFill/>
                    </a:ln>
                    <a:solidFill>
                      <a:srgbClr val="5B9BD5"/>
                    </a:solidFill>
                    <a:effectLst/>
                    <a:uLnTx/>
                    <a:uFillTx/>
                    <a:latin typeface="Corbel" panose="020B0503020204020204" pitchFamily="34" charset="0"/>
                    <a:ea typeface="+mn-ea"/>
                    <a:cs typeface="+mn-cs"/>
                  </a:endParaRPr>
                </a:p>
              </p:txBody>
            </p:sp>
          </p:grpSp>
        </p:grpSp>
      </p:grpSp>
      <p:sp>
        <p:nvSpPr>
          <p:cNvPr id="34" name="Rounded Rectangle 59">
            <a:extLst>
              <a:ext uri="{FF2B5EF4-FFF2-40B4-BE49-F238E27FC236}">
                <a16:creationId xmlns:a16="http://schemas.microsoft.com/office/drawing/2014/main" id="{FED065A1-E8FB-80D7-B0DE-4BF91E6DD4A0}"/>
              </a:ext>
            </a:extLst>
          </p:cNvPr>
          <p:cNvSpPr/>
          <p:nvPr/>
        </p:nvSpPr>
        <p:spPr>
          <a:xfrm>
            <a:off x="111749" y="3279928"/>
            <a:ext cx="1577419" cy="872193"/>
          </a:xfrm>
          <a:prstGeom prst="roundRect">
            <a:avLst/>
          </a:prstGeom>
          <a:noFill/>
          <a:ln w="31750" cap="flat" cmpd="sng" algn="ctr">
            <a:solidFill>
              <a:srgbClr val="C00600"/>
            </a:solidFill>
            <a:prstDash val="solid"/>
          </a:ln>
          <a:effectLst/>
        </p:spPr>
        <p:txBody>
          <a:bodyPr rtlCol="0" anchor="ctr">
            <a:noAutofit/>
          </a:bodyPr>
          <a:lstStyle/>
          <a:p>
            <a:pPr algn="ctr" defTabSz="1600847"/>
            <a:endParaRPr lang="en-US" sz="1200" b="1" kern="0" dirty="0">
              <a:latin typeface="Tahoma" panose="020B0604030504040204" pitchFamily="34" charset="0"/>
              <a:ea typeface="Tahoma" panose="020B0604030504040204" pitchFamily="34" charset="0"/>
              <a:cs typeface="Tahoma" panose="020B0604030504040204" pitchFamily="34" charset="0"/>
            </a:endParaRPr>
          </a:p>
        </p:txBody>
      </p:sp>
      <p:grpSp>
        <p:nvGrpSpPr>
          <p:cNvPr id="35" name="Group 34">
            <a:extLst>
              <a:ext uri="{FF2B5EF4-FFF2-40B4-BE49-F238E27FC236}">
                <a16:creationId xmlns:a16="http://schemas.microsoft.com/office/drawing/2014/main" id="{5AA30C55-924A-34C2-8430-13F6A5E106F9}"/>
              </a:ext>
            </a:extLst>
          </p:cNvPr>
          <p:cNvGrpSpPr/>
          <p:nvPr/>
        </p:nvGrpSpPr>
        <p:grpSpPr>
          <a:xfrm>
            <a:off x="4621839" y="2994028"/>
            <a:ext cx="4286652" cy="1444141"/>
            <a:chOff x="4794677" y="2816243"/>
            <a:chExt cx="4286652" cy="1444141"/>
          </a:xfrm>
        </p:grpSpPr>
        <p:grpSp>
          <p:nvGrpSpPr>
            <p:cNvPr id="36" name="Group 35">
              <a:extLst>
                <a:ext uri="{FF2B5EF4-FFF2-40B4-BE49-F238E27FC236}">
                  <a16:creationId xmlns:a16="http://schemas.microsoft.com/office/drawing/2014/main" id="{9E2B278E-BA76-B0D3-FC10-1D40E046D3F0}"/>
                </a:ext>
              </a:extLst>
            </p:cNvPr>
            <p:cNvGrpSpPr/>
            <p:nvPr/>
          </p:nvGrpSpPr>
          <p:grpSpPr>
            <a:xfrm>
              <a:off x="4794677" y="2816243"/>
              <a:ext cx="4286652" cy="1444141"/>
              <a:chOff x="4551621" y="2558213"/>
              <a:chExt cx="4286652" cy="1444141"/>
            </a:xfrm>
          </p:grpSpPr>
          <p:grpSp>
            <p:nvGrpSpPr>
              <p:cNvPr id="38" name="Group 37">
                <a:extLst>
                  <a:ext uri="{FF2B5EF4-FFF2-40B4-BE49-F238E27FC236}">
                    <a16:creationId xmlns:a16="http://schemas.microsoft.com/office/drawing/2014/main" id="{60A2A1F5-AE48-76D1-A2D8-51D375AC54BA}"/>
                  </a:ext>
                </a:extLst>
              </p:cNvPr>
              <p:cNvGrpSpPr/>
              <p:nvPr/>
            </p:nvGrpSpPr>
            <p:grpSpPr>
              <a:xfrm>
                <a:off x="4551621" y="2558213"/>
                <a:ext cx="4286652" cy="1444141"/>
                <a:chOff x="4551621" y="2558213"/>
                <a:chExt cx="4286652" cy="1444141"/>
              </a:xfrm>
            </p:grpSpPr>
            <p:cxnSp>
              <p:nvCxnSpPr>
                <p:cNvPr id="51" name="Straight Arrow Connector 50">
                  <a:extLst>
                    <a:ext uri="{FF2B5EF4-FFF2-40B4-BE49-F238E27FC236}">
                      <a16:creationId xmlns:a16="http://schemas.microsoft.com/office/drawing/2014/main" id="{782FFD3F-C90E-757E-2D72-4242BC4239EF}"/>
                    </a:ext>
                  </a:extLst>
                </p:cNvPr>
                <p:cNvCxnSpPr>
                  <a:cxnSpLocks/>
                </p:cNvCxnSpPr>
                <p:nvPr/>
              </p:nvCxnSpPr>
              <p:spPr>
                <a:xfrm flipV="1">
                  <a:off x="4604469" y="2558213"/>
                  <a:ext cx="2612169" cy="419643"/>
                </a:xfrm>
                <a:prstGeom prst="straightConnector1">
                  <a:avLst/>
                </a:prstGeom>
                <a:ln w="19050">
                  <a:solidFill>
                    <a:schemeClr val="tx1"/>
                  </a:solidFill>
                  <a:prstDash val="sysDot"/>
                  <a:tailEnd type="none" w="med" len="med"/>
                </a:ln>
              </p:spPr>
              <p:style>
                <a:lnRef idx="1">
                  <a:schemeClr val="accent1"/>
                </a:lnRef>
                <a:fillRef idx="0">
                  <a:schemeClr val="accent1"/>
                </a:fillRef>
                <a:effectRef idx="0">
                  <a:schemeClr val="accent1"/>
                </a:effectRef>
                <a:fontRef idx="minor">
                  <a:schemeClr val="tx1"/>
                </a:fontRef>
              </p:style>
            </p:cxnSp>
            <p:sp>
              <p:nvSpPr>
                <p:cNvPr id="52" name="Rounded Rectangle 147">
                  <a:extLst>
                    <a:ext uri="{FF2B5EF4-FFF2-40B4-BE49-F238E27FC236}">
                      <a16:creationId xmlns:a16="http://schemas.microsoft.com/office/drawing/2014/main" id="{C1BBB626-FB44-0A9E-8F90-9AF84D454947}"/>
                    </a:ext>
                  </a:extLst>
                </p:cNvPr>
                <p:cNvSpPr/>
                <p:nvPr/>
              </p:nvSpPr>
              <p:spPr>
                <a:xfrm>
                  <a:off x="4551621" y="2943669"/>
                  <a:ext cx="4286652" cy="1058685"/>
                </a:xfrm>
                <a:prstGeom prst="roundRect">
                  <a:avLst/>
                </a:prstGeom>
                <a:noFill/>
                <a:ln w="31750" cap="flat" cmpd="sng" algn="ctr">
                  <a:solidFill>
                    <a:schemeClr val="tx1"/>
                  </a:solidFill>
                  <a:prstDash val="solid"/>
                </a:ln>
                <a:effectLst/>
              </p:spPr>
              <p:txBody>
                <a:bodyPr lIns="0" tIns="0" rIns="0" bIns="0" rtlCol="0" anchor="ctr">
                  <a:noAutofit/>
                </a:bodyPr>
                <a:lstStyle/>
                <a:p>
                  <a:pPr algn="ctr" defTabSz="1600847"/>
                  <a:endParaRPr kumimoji="0" lang="en-US" sz="2000" b="1" i="0" u="none" strike="noStrike" kern="0" cap="none" spc="0" normalizeH="0" baseline="0" noProof="0" dirty="0">
                    <a:ln>
                      <a:noFill/>
                    </a:ln>
                    <a:solidFill>
                      <a:srgbClr val="C00600"/>
                    </a:solidFill>
                    <a:effectLst/>
                    <a:uLnTx/>
                    <a:uFillTx/>
                    <a:latin typeface="Avenir Next" panose="020B0503020202020204" pitchFamily="34" charset="0"/>
                    <a:ea typeface="Tahoma" panose="020B0604030504040204" pitchFamily="34" charset="0"/>
                    <a:cs typeface="Tahoma" panose="020B0604030504040204" pitchFamily="34" charset="0"/>
                  </a:endParaRPr>
                </a:p>
              </p:txBody>
            </p:sp>
          </p:grpSp>
          <p:grpSp>
            <p:nvGrpSpPr>
              <p:cNvPr id="39" name="Group 38">
                <a:extLst>
                  <a:ext uri="{FF2B5EF4-FFF2-40B4-BE49-F238E27FC236}">
                    <a16:creationId xmlns:a16="http://schemas.microsoft.com/office/drawing/2014/main" id="{D5A5C342-2984-78A2-5F90-2D37C86130A4}"/>
                  </a:ext>
                </a:extLst>
              </p:cNvPr>
              <p:cNvGrpSpPr/>
              <p:nvPr/>
            </p:nvGrpSpPr>
            <p:grpSpPr>
              <a:xfrm>
                <a:off x="4604469" y="3027226"/>
                <a:ext cx="4180188" cy="783573"/>
                <a:chOff x="4604469" y="3027226"/>
                <a:chExt cx="4180188" cy="783573"/>
              </a:xfrm>
            </p:grpSpPr>
            <p:sp>
              <p:nvSpPr>
                <p:cNvPr id="40" name="Rectangle 39">
                  <a:extLst>
                    <a:ext uri="{FF2B5EF4-FFF2-40B4-BE49-F238E27FC236}">
                      <a16:creationId xmlns:a16="http://schemas.microsoft.com/office/drawing/2014/main" id="{49FBEA5A-7C3C-B4AA-6709-DB5BF056E615}"/>
                    </a:ext>
                  </a:extLst>
                </p:cNvPr>
                <p:cNvSpPr/>
                <p:nvPr/>
              </p:nvSpPr>
              <p:spPr>
                <a:xfrm>
                  <a:off x="5503659" y="3027226"/>
                  <a:ext cx="2381809" cy="307777"/>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venir Next" panose="020B0503020202020204" pitchFamily="34" charset="0"/>
                      <a:ea typeface="Tahoma" panose="020B0604030504040204" pitchFamily="34" charset="0"/>
                      <a:cs typeface="Tahoma" panose="020B0604030504040204" pitchFamily="34" charset="0"/>
                    </a:rPr>
                    <a:t>Reference Genome</a:t>
                  </a:r>
                  <a:endParaRPr kumimoji="0" lang="en-US" sz="2000" u="none" strike="noStrike" kern="1200" cap="none" spc="0" normalizeH="0" baseline="0" noProof="0" dirty="0">
                    <a:ln>
                      <a:noFill/>
                    </a:ln>
                    <a:effectLst/>
                    <a:uLnTx/>
                    <a:uFillTx/>
                    <a:latin typeface="Avenir Next" panose="020B0503020202020204" pitchFamily="34" charset="0"/>
                    <a:ea typeface="Tahoma" panose="020B0604030504040204" pitchFamily="34" charset="0"/>
                    <a:cs typeface="Tahoma" panose="020B0604030504040204" pitchFamily="34" charset="0"/>
                  </a:endParaRPr>
                </a:p>
              </p:txBody>
            </p:sp>
            <p:grpSp>
              <p:nvGrpSpPr>
                <p:cNvPr id="41" name="Group 40">
                  <a:extLst>
                    <a:ext uri="{FF2B5EF4-FFF2-40B4-BE49-F238E27FC236}">
                      <a16:creationId xmlns:a16="http://schemas.microsoft.com/office/drawing/2014/main" id="{FFD8160D-E633-01F9-6849-801CA621D6EE}"/>
                    </a:ext>
                  </a:extLst>
                </p:cNvPr>
                <p:cNvGrpSpPr/>
                <p:nvPr/>
              </p:nvGrpSpPr>
              <p:grpSpPr>
                <a:xfrm>
                  <a:off x="4604469" y="3353598"/>
                  <a:ext cx="4180188" cy="457201"/>
                  <a:chOff x="4604469" y="3353598"/>
                  <a:chExt cx="4180188" cy="457201"/>
                </a:xfrm>
              </p:grpSpPr>
              <p:sp>
                <p:nvSpPr>
                  <p:cNvPr id="42" name="Rounded Rectangle 137">
                    <a:extLst>
                      <a:ext uri="{FF2B5EF4-FFF2-40B4-BE49-F238E27FC236}">
                        <a16:creationId xmlns:a16="http://schemas.microsoft.com/office/drawing/2014/main" id="{B37E0DED-0757-945B-908F-599AA05CCEC4}"/>
                      </a:ext>
                    </a:extLst>
                  </p:cNvPr>
                  <p:cNvSpPr/>
                  <p:nvPr/>
                </p:nvSpPr>
                <p:spPr>
                  <a:xfrm>
                    <a:off x="4778944" y="3353599"/>
                    <a:ext cx="3831238" cy="457200"/>
                  </a:xfrm>
                  <a:prstGeom prst="roundRect">
                    <a:avLst/>
                  </a:prstGeom>
                  <a:solidFill>
                    <a:srgbClr val="FFE69A"/>
                  </a:solidFill>
                  <a:ln w="38100" cap="flat" cmpd="sng" algn="ctr">
                    <a:solidFill>
                      <a:srgbClr val="FFAE3C"/>
                    </a:solidFill>
                    <a:prstDash val="solid"/>
                  </a:ln>
                  <a:effectLst/>
                </p:spPr>
                <p:txBody>
                  <a:bodyPr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H" sz="2000" b="1" i="0" u="none" strike="noStrike" kern="1200" cap="none" spc="0" normalizeH="0" baseline="0" noProof="0">
                        <a:ln>
                          <a:noFill/>
                        </a:ln>
                        <a:solidFill>
                          <a:srgbClr val="F49314"/>
                        </a:solidFill>
                        <a:effectLst/>
                        <a:uLnTx/>
                        <a:uFillTx/>
                        <a:latin typeface="PT Mono" panose="02060509020205020204" pitchFamily="49" charset="77"/>
                      </a:rPr>
                      <a:t>C</a:t>
                    </a:r>
                    <a:r>
                      <a:rPr kumimoji="0" lang="en-CH" sz="2000" b="1" i="0" u="none" strike="noStrike" kern="1200" cap="none" spc="0" normalizeH="0" baseline="0" noProof="0">
                        <a:ln>
                          <a:noFill/>
                        </a:ln>
                        <a:solidFill>
                          <a:srgbClr val="10813D"/>
                        </a:solidFill>
                        <a:effectLst/>
                        <a:uLnTx/>
                        <a:uFillTx/>
                        <a:latin typeface="PT Mono" panose="02060509020205020204" pitchFamily="49" charset="77"/>
                        <a:ea typeface="Tahoma" panose="020B0604030504040204" pitchFamily="34" charset="0"/>
                        <a:cs typeface="Tahoma" panose="020B0604030504040204" pitchFamily="34" charset="0"/>
                      </a:rPr>
                      <a:t>T</a:t>
                    </a:r>
                    <a:r>
                      <a:rPr kumimoji="0" lang="en-CH" sz="2000" b="1" i="0" u="none" strike="noStrike" kern="1200" cap="none" spc="0" normalizeH="0" baseline="0" noProof="0">
                        <a:ln>
                          <a:noFill/>
                        </a:ln>
                        <a:solidFill>
                          <a:srgbClr val="4473C4"/>
                        </a:solidFill>
                        <a:effectLst/>
                        <a:uLnTx/>
                        <a:uFillTx/>
                        <a:latin typeface="PT Mono" panose="02060509020205020204" pitchFamily="49" charset="77"/>
                      </a:rPr>
                      <a:t>G</a:t>
                    </a:r>
                    <a:r>
                      <a:rPr kumimoji="0" lang="en-CH" sz="2000" b="1" i="0" u="none" strike="noStrike" kern="1200" cap="none" spc="0" normalizeH="0" baseline="0" noProof="0">
                        <a:ln>
                          <a:noFill/>
                        </a:ln>
                        <a:solidFill>
                          <a:srgbClr val="F49314"/>
                        </a:solidFill>
                        <a:effectLst/>
                        <a:uLnTx/>
                        <a:uFillTx/>
                        <a:latin typeface="PT Mono" panose="02060509020205020204" pitchFamily="49" charset="77"/>
                      </a:rPr>
                      <a:t>C</a:t>
                    </a:r>
                    <a:r>
                      <a:rPr kumimoji="0" lang="en-CH" sz="2000" b="1" i="0" u="none" strike="noStrike" kern="1200" cap="none" spc="0" normalizeH="0" baseline="0" noProof="0">
                        <a:ln>
                          <a:noFill/>
                        </a:ln>
                        <a:solidFill>
                          <a:srgbClr val="4473C4"/>
                        </a:solidFill>
                        <a:effectLst/>
                        <a:uLnTx/>
                        <a:uFillTx/>
                        <a:latin typeface="PT Mono" panose="02060509020205020204" pitchFamily="49" charset="77"/>
                      </a:rPr>
                      <a:t>G</a:t>
                    </a:r>
                    <a:r>
                      <a:rPr kumimoji="0" lang="en-CH" sz="2000" b="1" i="0" u="none" strike="noStrike" kern="1200" cap="none" spc="0" normalizeH="0" baseline="0" noProof="0">
                        <a:ln>
                          <a:noFill/>
                        </a:ln>
                        <a:solidFill>
                          <a:srgbClr val="10813D"/>
                        </a:solidFill>
                        <a:effectLst/>
                        <a:uLnTx/>
                        <a:uFillTx/>
                        <a:latin typeface="PT Mono" panose="02060509020205020204" pitchFamily="49" charset="77"/>
                        <a:ea typeface="Tahoma" panose="020B0604030504040204" pitchFamily="34" charset="0"/>
                        <a:cs typeface="Tahoma" panose="020B0604030504040204" pitchFamily="34" charset="0"/>
                      </a:rPr>
                      <a:t>T</a:t>
                    </a:r>
                    <a:r>
                      <a:rPr kumimoji="0" lang="en-CH" sz="2000" b="1" i="0" u="none" strike="noStrike" kern="1200" cap="none" spc="0" normalizeH="0" baseline="0" noProof="0">
                        <a:ln>
                          <a:noFill/>
                        </a:ln>
                        <a:solidFill>
                          <a:srgbClr val="7030A0"/>
                        </a:solidFill>
                        <a:effectLst/>
                        <a:uLnTx/>
                        <a:uFillTx/>
                        <a:latin typeface="PT Mono" panose="02060509020205020204" pitchFamily="49" charset="77"/>
                      </a:rPr>
                      <a:t>A</a:t>
                    </a:r>
                    <a:r>
                      <a:rPr kumimoji="0" lang="en-CH" sz="2000" b="1" i="0" u="none" strike="noStrike" kern="1200" cap="none" spc="0" normalizeH="0" baseline="0" noProof="0">
                        <a:ln>
                          <a:noFill/>
                        </a:ln>
                        <a:solidFill>
                          <a:srgbClr val="4473C4"/>
                        </a:solidFill>
                        <a:effectLst/>
                        <a:uLnTx/>
                        <a:uFillTx/>
                        <a:latin typeface="PT Mono" panose="02060509020205020204" pitchFamily="49" charset="77"/>
                      </a:rPr>
                      <a:t>G</a:t>
                    </a:r>
                    <a:r>
                      <a:rPr kumimoji="0" lang="en-CH" sz="2000" b="1" i="0" u="none" strike="noStrike" kern="1200" cap="none" spc="0" normalizeH="0" baseline="0" noProof="0">
                        <a:ln>
                          <a:noFill/>
                        </a:ln>
                        <a:solidFill>
                          <a:srgbClr val="F49314"/>
                        </a:solidFill>
                        <a:effectLst/>
                        <a:uLnTx/>
                        <a:uFillTx/>
                        <a:latin typeface="PT Mono" panose="02060509020205020204" pitchFamily="49" charset="77"/>
                      </a:rPr>
                      <a:t>C</a:t>
                    </a:r>
                    <a:r>
                      <a:rPr kumimoji="0" lang="en-CH" sz="2000" b="1" i="0" u="none" strike="noStrike" kern="1200" cap="none" spc="0" normalizeH="0" baseline="0" noProof="0">
                        <a:ln>
                          <a:noFill/>
                        </a:ln>
                        <a:solidFill>
                          <a:srgbClr val="7030A0"/>
                        </a:solidFill>
                        <a:effectLst/>
                        <a:uLnTx/>
                        <a:uFillTx/>
                        <a:latin typeface="PT Mono" panose="02060509020205020204" pitchFamily="49" charset="77"/>
                      </a:rPr>
                      <a:t>A</a:t>
                    </a:r>
                    <a:r>
                      <a:rPr kumimoji="0" lang="en-CH" sz="2000" b="1" i="0" u="none" strike="noStrike" kern="1200" cap="none" spc="0" normalizeH="0" baseline="0" noProof="0">
                        <a:ln>
                          <a:noFill/>
                        </a:ln>
                        <a:solidFill>
                          <a:srgbClr val="4473C4"/>
                        </a:solidFill>
                        <a:effectLst/>
                        <a:uLnTx/>
                        <a:uFillTx/>
                        <a:latin typeface="PT Mono" panose="02060509020205020204" pitchFamily="49" charset="77"/>
                      </a:rPr>
                      <a:t>G</a:t>
                    </a:r>
                    <a:r>
                      <a:rPr kumimoji="0" lang="en-CH" sz="2000" b="1" i="0" u="none" strike="noStrike" kern="1200" cap="none" spc="0" normalizeH="0" baseline="0" noProof="0">
                        <a:ln>
                          <a:noFill/>
                        </a:ln>
                        <a:solidFill>
                          <a:srgbClr val="F49314"/>
                        </a:solidFill>
                        <a:effectLst/>
                        <a:uLnTx/>
                        <a:uFillTx/>
                        <a:latin typeface="PT Mono" panose="02060509020205020204" pitchFamily="49" charset="77"/>
                      </a:rPr>
                      <a:t>C</a:t>
                    </a:r>
                    <a:r>
                      <a:rPr kumimoji="0" lang="en-CH" sz="2000" b="1" i="0" u="none" strike="noStrike" kern="1200" cap="none" spc="0" normalizeH="0" baseline="0" noProof="0">
                        <a:ln>
                          <a:noFill/>
                        </a:ln>
                        <a:solidFill>
                          <a:srgbClr val="4473C4"/>
                        </a:solidFill>
                        <a:effectLst/>
                        <a:uLnTx/>
                        <a:uFillTx/>
                        <a:latin typeface="PT Mono" panose="02060509020205020204" pitchFamily="49" charset="77"/>
                      </a:rPr>
                      <a:t>G</a:t>
                    </a:r>
                    <a:r>
                      <a:rPr kumimoji="0" lang="en-CH" sz="2000" b="1" i="0" u="none" strike="noStrike" kern="1200" cap="none" spc="0" normalizeH="0" baseline="0" noProof="0">
                        <a:ln>
                          <a:noFill/>
                        </a:ln>
                        <a:solidFill>
                          <a:srgbClr val="10813D"/>
                        </a:solidFill>
                        <a:effectLst/>
                        <a:uLnTx/>
                        <a:uFillTx/>
                        <a:latin typeface="PT Mono" panose="02060509020205020204" pitchFamily="49" charset="77"/>
                        <a:ea typeface="Tahoma" panose="020B0604030504040204" pitchFamily="34" charset="0"/>
                        <a:cs typeface="Tahoma" panose="020B0604030504040204" pitchFamily="34" charset="0"/>
                      </a:rPr>
                      <a:t>T</a:t>
                    </a:r>
                    <a:r>
                      <a:rPr kumimoji="0" lang="en-CH" sz="2000" b="1" i="0" u="none" strike="noStrike" kern="1200" cap="none" spc="0" normalizeH="0" baseline="0" noProof="0">
                        <a:ln>
                          <a:noFill/>
                        </a:ln>
                        <a:solidFill>
                          <a:srgbClr val="7030A0"/>
                        </a:solidFill>
                        <a:effectLst/>
                        <a:uLnTx/>
                        <a:uFillTx/>
                        <a:latin typeface="PT Mono" panose="02060509020205020204" pitchFamily="49" charset="77"/>
                      </a:rPr>
                      <a:t>AA</a:t>
                    </a:r>
                    <a:r>
                      <a:rPr kumimoji="0" lang="en-CH" sz="2000" b="1" i="0" u="none" strike="noStrike" kern="1200" cap="none" spc="0" normalizeH="0" baseline="0" noProof="0">
                        <a:ln>
                          <a:noFill/>
                        </a:ln>
                        <a:solidFill>
                          <a:srgbClr val="10813D"/>
                        </a:solidFill>
                        <a:effectLst/>
                        <a:uLnTx/>
                        <a:uFillTx/>
                        <a:latin typeface="PT Mono" panose="02060509020205020204" pitchFamily="49" charset="77"/>
                        <a:ea typeface="Tahoma" panose="020B0604030504040204" pitchFamily="34" charset="0"/>
                        <a:cs typeface="Tahoma" panose="020B0604030504040204" pitchFamily="34" charset="0"/>
                      </a:rPr>
                      <a:t>T</a:t>
                    </a:r>
                    <a:r>
                      <a:rPr kumimoji="0" lang="en-CH" sz="2000" b="1" i="0" u="none" strike="noStrike" kern="1200" cap="none" spc="0" normalizeH="0" baseline="0" noProof="0">
                        <a:ln>
                          <a:noFill/>
                        </a:ln>
                        <a:solidFill>
                          <a:srgbClr val="7030A0"/>
                        </a:solidFill>
                        <a:effectLst/>
                        <a:uLnTx/>
                        <a:uFillTx/>
                        <a:latin typeface="PT Mono" panose="02060509020205020204" pitchFamily="49" charset="77"/>
                      </a:rPr>
                      <a:t>A</a:t>
                    </a:r>
                    <a:r>
                      <a:rPr kumimoji="0" lang="en-CH" sz="2000" b="1" i="0" u="none" strike="noStrike" kern="1200" cap="none" spc="0" normalizeH="0" baseline="0" noProof="0">
                        <a:ln>
                          <a:noFill/>
                        </a:ln>
                        <a:solidFill>
                          <a:srgbClr val="4473C4"/>
                        </a:solidFill>
                        <a:effectLst/>
                        <a:uLnTx/>
                        <a:uFillTx/>
                        <a:latin typeface="PT Mono" panose="02060509020205020204" pitchFamily="49" charset="77"/>
                      </a:rPr>
                      <a:t>G</a:t>
                    </a:r>
                    <a:endParaRPr kumimoji="0" lang="en-CH" sz="2000" b="1" i="0" u="none" strike="noStrike" kern="0" cap="none" spc="0" normalizeH="0" baseline="0" noProof="0" dirty="0">
                      <a:ln>
                        <a:noFill/>
                      </a:ln>
                      <a:effectLst/>
                      <a:uLnTx/>
                      <a:uFillTx/>
                      <a:latin typeface="PT Mono" panose="02060509020205020204" pitchFamily="49" charset="77"/>
                    </a:endParaRPr>
                  </a:p>
                </p:txBody>
              </p:sp>
              <p:grpSp>
                <p:nvGrpSpPr>
                  <p:cNvPr id="43" name="Group 42">
                    <a:extLst>
                      <a:ext uri="{FF2B5EF4-FFF2-40B4-BE49-F238E27FC236}">
                        <a16:creationId xmlns:a16="http://schemas.microsoft.com/office/drawing/2014/main" id="{813DF1E8-2672-8EC3-D89E-22AFB024C515}"/>
                      </a:ext>
                    </a:extLst>
                  </p:cNvPr>
                  <p:cNvGrpSpPr/>
                  <p:nvPr/>
                </p:nvGrpSpPr>
                <p:grpSpPr>
                  <a:xfrm>
                    <a:off x="8142862" y="3353598"/>
                    <a:ext cx="641795" cy="457201"/>
                    <a:chOff x="4073343" y="1547359"/>
                    <a:chExt cx="641795" cy="457201"/>
                  </a:xfrm>
                </p:grpSpPr>
                <p:sp>
                  <p:nvSpPr>
                    <p:cNvPr id="48" name="Rounded Rectangle 143">
                      <a:extLst>
                        <a:ext uri="{FF2B5EF4-FFF2-40B4-BE49-F238E27FC236}">
                          <a16:creationId xmlns:a16="http://schemas.microsoft.com/office/drawing/2014/main" id="{A0804A22-4BE0-8E31-5453-6EB88AE31D85}"/>
                        </a:ext>
                      </a:extLst>
                    </p:cNvPr>
                    <p:cNvSpPr/>
                    <p:nvPr/>
                  </p:nvSpPr>
                  <p:spPr>
                    <a:xfrm>
                      <a:off x="4073344" y="1547359"/>
                      <a:ext cx="641794" cy="457200"/>
                    </a:xfrm>
                    <a:prstGeom prst="roundRect">
                      <a:avLst/>
                    </a:prstGeom>
                    <a:gradFill>
                      <a:gsLst>
                        <a:gs pos="0">
                          <a:schemeClr val="bg1"/>
                        </a:gs>
                        <a:gs pos="100000">
                          <a:srgbClr val="FFE69A"/>
                        </a:gs>
                        <a:gs pos="100000">
                          <a:srgbClr val="FFE69A"/>
                        </a:gs>
                        <a:gs pos="27000">
                          <a:schemeClr val="bg1"/>
                        </a:gs>
                      </a:gsLst>
                      <a:lin ang="10800000" scaled="1"/>
                    </a:gradFill>
                    <a:ln w="38100" cap="flat" cmpd="sng" algn="ctr">
                      <a:noFill/>
                      <a:prstDash val="solid"/>
                    </a:ln>
                    <a:effectLst/>
                  </p:spPr>
                  <p:txBody>
                    <a:bodyPr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effectLst/>
                          <a:uLnTx/>
                          <a:uFillTx/>
                          <a:latin typeface="PT Mono" panose="02060509020205020204" pitchFamily="49" charset="77"/>
                        </a:rPr>
                        <a:t>...</a:t>
                      </a:r>
                      <a:endParaRPr kumimoji="0" lang="en-CH" sz="2000" b="1" i="0" u="none" strike="noStrike" kern="0" cap="none" spc="0" normalizeH="0" baseline="0" noProof="0" dirty="0">
                        <a:ln>
                          <a:noFill/>
                        </a:ln>
                        <a:effectLst/>
                        <a:uLnTx/>
                        <a:uFillTx/>
                        <a:latin typeface="PT Mono" panose="02060509020205020204" pitchFamily="49" charset="77"/>
                      </a:endParaRPr>
                    </a:p>
                  </p:txBody>
                </p:sp>
                <p:cxnSp>
                  <p:nvCxnSpPr>
                    <p:cNvPr id="49" name="Straight Connector 48">
                      <a:extLst>
                        <a:ext uri="{FF2B5EF4-FFF2-40B4-BE49-F238E27FC236}">
                          <a16:creationId xmlns:a16="http://schemas.microsoft.com/office/drawing/2014/main" id="{C6FBBCE8-60C9-9A2A-D700-4D8646FA2B2B}"/>
                        </a:ext>
                      </a:extLst>
                    </p:cNvPr>
                    <p:cNvCxnSpPr>
                      <a:cxnSpLocks/>
                    </p:cNvCxnSpPr>
                    <p:nvPr/>
                  </p:nvCxnSpPr>
                  <p:spPr>
                    <a:xfrm>
                      <a:off x="4073343" y="1547360"/>
                      <a:ext cx="583718" cy="0"/>
                    </a:xfrm>
                    <a:prstGeom prst="line">
                      <a:avLst/>
                    </a:prstGeom>
                    <a:ln w="38100">
                      <a:gradFill flip="none" rotWithShape="1">
                        <a:gsLst>
                          <a:gs pos="0">
                            <a:srgbClr val="FFAE3C"/>
                          </a:gs>
                          <a:gs pos="0">
                            <a:srgbClr val="FFAE3C"/>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A5BC36A-139F-A691-BD69-E1DB9927962E}"/>
                        </a:ext>
                      </a:extLst>
                    </p:cNvPr>
                    <p:cNvCxnSpPr>
                      <a:cxnSpLocks/>
                    </p:cNvCxnSpPr>
                    <p:nvPr/>
                  </p:nvCxnSpPr>
                  <p:spPr>
                    <a:xfrm flipV="1">
                      <a:off x="4073343" y="2004559"/>
                      <a:ext cx="583718" cy="1"/>
                    </a:xfrm>
                    <a:prstGeom prst="line">
                      <a:avLst/>
                    </a:prstGeom>
                    <a:ln w="38100">
                      <a:gradFill flip="none" rotWithShape="1">
                        <a:gsLst>
                          <a:gs pos="0">
                            <a:srgbClr val="FFAE3C"/>
                          </a:gs>
                          <a:gs pos="0">
                            <a:srgbClr val="FFAE3C"/>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82BE6BEC-21A5-05D3-DCA3-5013E03C6385}"/>
                      </a:ext>
                    </a:extLst>
                  </p:cNvPr>
                  <p:cNvGrpSpPr/>
                  <p:nvPr/>
                </p:nvGrpSpPr>
                <p:grpSpPr>
                  <a:xfrm>
                    <a:off x="4604469" y="3353598"/>
                    <a:ext cx="641794" cy="457201"/>
                    <a:chOff x="130622" y="1547359"/>
                    <a:chExt cx="641794" cy="457201"/>
                  </a:xfrm>
                </p:grpSpPr>
                <p:sp>
                  <p:nvSpPr>
                    <p:cNvPr id="45" name="Rounded Rectangle 140">
                      <a:extLst>
                        <a:ext uri="{FF2B5EF4-FFF2-40B4-BE49-F238E27FC236}">
                          <a16:creationId xmlns:a16="http://schemas.microsoft.com/office/drawing/2014/main" id="{FDE3622D-A8B1-740D-007C-76DECF1197A0}"/>
                        </a:ext>
                      </a:extLst>
                    </p:cNvPr>
                    <p:cNvSpPr/>
                    <p:nvPr/>
                  </p:nvSpPr>
                  <p:spPr>
                    <a:xfrm>
                      <a:off x="130622" y="1547359"/>
                      <a:ext cx="641794" cy="457200"/>
                    </a:xfrm>
                    <a:prstGeom prst="roundRect">
                      <a:avLst/>
                    </a:prstGeom>
                    <a:gradFill>
                      <a:gsLst>
                        <a:gs pos="100000">
                          <a:schemeClr val="bg1"/>
                        </a:gs>
                        <a:gs pos="0">
                          <a:srgbClr val="FFE69A"/>
                        </a:gs>
                      </a:gsLst>
                      <a:lin ang="10800000" scaled="1"/>
                    </a:gradFill>
                    <a:ln w="38100" cap="flat" cmpd="sng" algn="ctr">
                      <a:noFill/>
                      <a:prstDash val="solid"/>
                    </a:ln>
                    <a:effectLst/>
                  </p:spPr>
                  <p:txBody>
                    <a:bodyPr lIns="0" tIns="0" rIns="0" bIns="0" rtlCol="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effectLst/>
                          <a:uLnTx/>
                          <a:uFillTx/>
                          <a:latin typeface="PT Mono" panose="02060509020205020204" pitchFamily="49" charset="77"/>
                        </a:rPr>
                        <a:t>...</a:t>
                      </a:r>
                      <a:endParaRPr kumimoji="0" lang="en-CH" sz="2000" b="1" i="0" u="none" strike="noStrike" kern="0" cap="none" spc="0" normalizeH="0" baseline="0" noProof="0" dirty="0">
                        <a:ln>
                          <a:noFill/>
                        </a:ln>
                        <a:effectLst/>
                        <a:uLnTx/>
                        <a:uFillTx/>
                        <a:latin typeface="PT Mono" panose="02060509020205020204" pitchFamily="49" charset="77"/>
                      </a:endParaRPr>
                    </a:p>
                  </p:txBody>
                </p:sp>
                <p:cxnSp>
                  <p:nvCxnSpPr>
                    <p:cNvPr id="46" name="Straight Connector 45">
                      <a:extLst>
                        <a:ext uri="{FF2B5EF4-FFF2-40B4-BE49-F238E27FC236}">
                          <a16:creationId xmlns:a16="http://schemas.microsoft.com/office/drawing/2014/main" id="{5B1D101D-AF9A-53BD-BEC1-2915A07D6872}"/>
                        </a:ext>
                      </a:extLst>
                    </p:cNvPr>
                    <p:cNvCxnSpPr>
                      <a:cxnSpLocks/>
                    </p:cNvCxnSpPr>
                    <p:nvPr/>
                  </p:nvCxnSpPr>
                  <p:spPr>
                    <a:xfrm>
                      <a:off x="188698" y="1547360"/>
                      <a:ext cx="583718" cy="0"/>
                    </a:xfrm>
                    <a:prstGeom prst="line">
                      <a:avLst/>
                    </a:prstGeom>
                    <a:ln w="38100">
                      <a:gradFill flip="none" rotWithShape="1">
                        <a:gsLst>
                          <a:gs pos="100000">
                            <a:srgbClr val="FFAE3C"/>
                          </a:gs>
                          <a:gs pos="100000">
                            <a:srgbClr val="FFAE3C"/>
                          </a:gs>
                          <a:gs pos="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AA61E66-1B6E-48CA-FCB3-801E776D10EE}"/>
                        </a:ext>
                      </a:extLst>
                    </p:cNvPr>
                    <p:cNvCxnSpPr>
                      <a:cxnSpLocks/>
                    </p:cNvCxnSpPr>
                    <p:nvPr/>
                  </p:nvCxnSpPr>
                  <p:spPr>
                    <a:xfrm flipV="1">
                      <a:off x="188698" y="2004559"/>
                      <a:ext cx="583718" cy="1"/>
                    </a:xfrm>
                    <a:prstGeom prst="line">
                      <a:avLst/>
                    </a:prstGeom>
                    <a:ln w="38100">
                      <a:gradFill flip="none" rotWithShape="1">
                        <a:gsLst>
                          <a:gs pos="100000">
                            <a:srgbClr val="FFAE3C"/>
                          </a:gs>
                          <a:gs pos="100000">
                            <a:srgbClr val="FFAE3C"/>
                          </a:gs>
                          <a:gs pos="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grpSp>
          </p:grpSp>
        </p:grpSp>
        <p:cxnSp>
          <p:nvCxnSpPr>
            <p:cNvPr id="37" name="Straight Arrow Connector 36">
              <a:extLst>
                <a:ext uri="{FF2B5EF4-FFF2-40B4-BE49-F238E27FC236}">
                  <a16:creationId xmlns:a16="http://schemas.microsoft.com/office/drawing/2014/main" id="{701787A4-F378-F432-8E60-DCE187D3EB3A}"/>
                </a:ext>
              </a:extLst>
            </p:cNvPr>
            <p:cNvCxnSpPr>
              <a:cxnSpLocks/>
            </p:cNvCxnSpPr>
            <p:nvPr/>
          </p:nvCxnSpPr>
          <p:spPr>
            <a:xfrm flipH="1" flipV="1">
              <a:off x="9027713" y="2816243"/>
              <a:ext cx="52849" cy="483363"/>
            </a:xfrm>
            <a:prstGeom prst="straightConnector1">
              <a:avLst/>
            </a:prstGeom>
            <a:ln w="19050">
              <a:solidFill>
                <a:schemeClr val="tx1"/>
              </a:solidFill>
              <a:prstDash val="sysDot"/>
              <a:tailEnd type="none" w="med" len="med"/>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37A5FA8A-C9C3-C05D-7403-67E3478422FB}"/>
              </a:ext>
            </a:extLst>
          </p:cNvPr>
          <p:cNvGrpSpPr/>
          <p:nvPr/>
        </p:nvGrpSpPr>
        <p:grpSpPr>
          <a:xfrm>
            <a:off x="1720972" y="3795819"/>
            <a:ext cx="3595942" cy="1226835"/>
            <a:chOff x="1691788" y="4544753"/>
            <a:chExt cx="3595942" cy="1226835"/>
          </a:xfrm>
        </p:grpSpPr>
        <p:sp>
          <p:nvSpPr>
            <p:cNvPr id="54" name="Striped Right Arrow 127">
              <a:extLst>
                <a:ext uri="{FF2B5EF4-FFF2-40B4-BE49-F238E27FC236}">
                  <a16:creationId xmlns:a16="http://schemas.microsoft.com/office/drawing/2014/main" id="{93DC732A-FED0-FAEA-62EC-D5E046A52EA0}"/>
                </a:ext>
              </a:extLst>
            </p:cNvPr>
            <p:cNvSpPr/>
            <p:nvPr/>
          </p:nvSpPr>
          <p:spPr>
            <a:xfrm rot="300000">
              <a:off x="1691788" y="4544753"/>
              <a:ext cx="3595942" cy="147081"/>
            </a:xfrm>
            <a:prstGeom prst="stripedRightArrow">
              <a:avLst>
                <a:gd name="adj1" fmla="val 42474"/>
                <a:gd name="adj2" fmla="val 96057"/>
              </a:avLst>
            </a:prstGeom>
            <a:solidFill>
              <a:srgbClr val="C00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28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p:txBody>
        </p:sp>
        <p:sp>
          <p:nvSpPr>
            <p:cNvPr id="55" name="Rectangle 54">
              <a:extLst>
                <a:ext uri="{FF2B5EF4-FFF2-40B4-BE49-F238E27FC236}">
                  <a16:creationId xmlns:a16="http://schemas.microsoft.com/office/drawing/2014/main" id="{ED9DBFC0-5A90-630D-5165-76982F8D38DF}"/>
                </a:ext>
              </a:extLst>
            </p:cNvPr>
            <p:cNvSpPr/>
            <p:nvPr/>
          </p:nvSpPr>
          <p:spPr>
            <a:xfrm>
              <a:off x="1823851" y="4848258"/>
              <a:ext cx="2639204" cy="923330"/>
            </a:xfrm>
            <a:prstGeom prst="rect">
              <a:avLst/>
            </a:prstGeom>
          </p:spPr>
          <p:txBody>
            <a:bodyPr wrap="square" lIns="0" tIns="0" rIns="0" bIns="0">
              <a:spAutoFit/>
            </a:bodyPr>
            <a:lstStyle/>
            <a:p>
              <a:pPr>
                <a:defRPr/>
              </a:pPr>
              <a:r>
                <a:rPr lang="en-US" sz="2000" b="1" dirty="0">
                  <a:solidFill>
                    <a:srgbClr val="C00000"/>
                  </a:solidFill>
                  <a:latin typeface="Avenir Next" panose="020B0503020202020204" pitchFamily="34" charset="0"/>
                  <a:ea typeface="Tahoma" panose="020B0604030504040204" pitchFamily="34" charset="0"/>
                  <a:cs typeface="Tahoma" panose="020B0604030504040204" pitchFamily="34" charset="0"/>
                </a:rPr>
                <a:t>How to communicate</a:t>
              </a:r>
              <a:br>
                <a:rPr lang="en-US" sz="2000" b="1" dirty="0">
                  <a:solidFill>
                    <a:srgbClr val="C00000"/>
                  </a:solidFill>
                  <a:latin typeface="Avenir Next" panose="020B0503020202020204" pitchFamily="34" charset="0"/>
                  <a:ea typeface="Tahoma" panose="020B0604030504040204" pitchFamily="34" charset="0"/>
                  <a:cs typeface="Tahoma" panose="020B0604030504040204" pitchFamily="34" charset="0"/>
                </a:rPr>
              </a:br>
              <a:r>
                <a:rPr lang="en-US" sz="2000" b="1" dirty="0">
                  <a:solidFill>
                    <a:srgbClr val="C00000"/>
                  </a:solidFill>
                  <a:latin typeface="Avenir Next" panose="020B0503020202020204" pitchFamily="34" charset="0"/>
                  <a:ea typeface="Tahoma" panose="020B0604030504040204" pitchFamily="34" charset="0"/>
                  <a:cs typeface="Tahoma" panose="020B0604030504040204" pitchFamily="34" charset="0"/>
                </a:rPr>
                <a:t>without an accurate </a:t>
              </a:r>
              <a:r>
                <a:rPr lang="en-US" sz="2000" b="1" dirty="0" err="1">
                  <a:solidFill>
                    <a:srgbClr val="C00000"/>
                  </a:solidFill>
                  <a:latin typeface="Avenir Next" panose="020B0503020202020204" pitchFamily="34" charset="0"/>
                  <a:ea typeface="Tahoma" panose="020B0604030504040204" pitchFamily="34" charset="0"/>
                  <a:cs typeface="Tahoma" panose="020B0604030504040204" pitchFamily="34" charset="0"/>
                </a:rPr>
                <a:t>basecaller</a:t>
              </a:r>
              <a:r>
                <a:rPr lang="en-US" sz="2000" b="1" dirty="0">
                  <a:solidFill>
                    <a:srgbClr val="C00000"/>
                  </a:solidFill>
                  <a:latin typeface="Avenir Next" panose="020B0503020202020204" pitchFamily="34" charset="0"/>
                  <a:ea typeface="Tahoma" panose="020B0604030504040204" pitchFamily="34" charset="0"/>
                  <a:cs typeface="Tahoma" panose="020B0604030504040204" pitchFamily="34" charset="0"/>
                </a:rPr>
                <a:t>?</a:t>
              </a:r>
              <a:endParaRPr lang="en-US" sz="2000" dirty="0">
                <a:latin typeface="Avenir Next" panose="020B0503020202020204" pitchFamily="34" charset="0"/>
                <a:ea typeface="Tahoma" panose="020B0604030504040204" pitchFamily="34" charset="0"/>
                <a:cs typeface="Tahoma" panose="020B0604030504040204" pitchFamily="34" charset="0"/>
              </a:endParaRPr>
            </a:p>
          </p:txBody>
        </p:sp>
      </p:grpSp>
      <p:sp>
        <p:nvSpPr>
          <p:cNvPr id="56" name="TextBox 55">
            <a:extLst>
              <a:ext uri="{FF2B5EF4-FFF2-40B4-BE49-F238E27FC236}">
                <a16:creationId xmlns:a16="http://schemas.microsoft.com/office/drawing/2014/main" id="{70FFF736-CB14-498B-232C-92B072C47791}"/>
              </a:ext>
            </a:extLst>
          </p:cNvPr>
          <p:cNvSpPr txBox="1"/>
          <p:nvPr/>
        </p:nvSpPr>
        <p:spPr>
          <a:xfrm>
            <a:off x="118872" y="3379389"/>
            <a:ext cx="1552147" cy="615553"/>
          </a:xfrm>
          <a:prstGeom prst="rect">
            <a:avLst/>
          </a:prstGeom>
          <a:noFill/>
        </p:spPr>
        <p:txBody>
          <a:bodyPr wrap="square" lIns="0" tIns="0" rIns="0" bIns="0" rtlCol="0">
            <a:spAutoFit/>
          </a:bodyPr>
          <a:lstStyle/>
          <a:p>
            <a:pPr algn="ctr">
              <a:defRPr/>
            </a:pPr>
            <a:r>
              <a:rPr lang="en-US" sz="2000" b="1" dirty="0">
                <a:solidFill>
                  <a:srgbClr val="C00000"/>
                </a:solidFill>
                <a:latin typeface="Avenir Next" panose="020B0503020202020204" pitchFamily="34" charset="0"/>
                <a:ea typeface="Tahoma" panose="020B0604030504040204" pitchFamily="34" charset="0"/>
                <a:cs typeface="Tahoma" panose="020B0604030504040204" pitchFamily="34" charset="0"/>
              </a:rPr>
              <a:t>Noisy</a:t>
            </a:r>
            <a:br>
              <a:rPr lang="en-US" sz="2000" b="1" dirty="0">
                <a:solidFill>
                  <a:srgbClr val="C00000"/>
                </a:solidFill>
                <a:latin typeface="Avenir Next" panose="020B0503020202020204" pitchFamily="34" charset="0"/>
                <a:ea typeface="Tahoma" panose="020B0604030504040204" pitchFamily="34" charset="0"/>
                <a:cs typeface="Tahoma" panose="020B0604030504040204" pitchFamily="34" charset="0"/>
              </a:rPr>
            </a:br>
            <a:r>
              <a:rPr lang="en-US" sz="2000" b="1" dirty="0">
                <a:solidFill>
                  <a:srgbClr val="C00000"/>
                </a:solidFill>
                <a:latin typeface="Avenir Next" panose="020B0503020202020204" pitchFamily="34" charset="0"/>
                <a:ea typeface="Tahoma" panose="020B0604030504040204" pitchFamily="34" charset="0"/>
                <a:cs typeface="Tahoma" panose="020B0604030504040204" pitchFamily="34" charset="0"/>
              </a:rPr>
              <a:t>Raw Signals</a:t>
            </a:r>
          </a:p>
        </p:txBody>
      </p:sp>
    </p:spTree>
    <p:extLst>
      <p:ext uri="{BB962C8B-B14F-4D97-AF65-F5344CB8AC3E}">
        <p14:creationId xmlns:p14="http://schemas.microsoft.com/office/powerpoint/2010/main" val="259231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5C6E3-3122-B068-9C14-BD021017AAB7}"/>
              </a:ext>
            </a:extLst>
          </p:cNvPr>
          <p:cNvSpPr>
            <a:spLocks noGrp="1"/>
          </p:cNvSpPr>
          <p:nvPr>
            <p:ph type="title"/>
          </p:nvPr>
        </p:nvSpPr>
        <p:spPr/>
        <p:txBody>
          <a:bodyPr/>
          <a:lstStyle/>
          <a:p>
            <a:r>
              <a:rPr lang="en-US" dirty="0"/>
              <a:t>Raw Signal Analysis  (RSA) Overview</a:t>
            </a:r>
          </a:p>
        </p:txBody>
      </p:sp>
      <p:sp>
        <p:nvSpPr>
          <p:cNvPr id="9" name="Content Placeholder 2">
            <a:extLst>
              <a:ext uri="{FF2B5EF4-FFF2-40B4-BE49-F238E27FC236}">
                <a16:creationId xmlns:a16="http://schemas.microsoft.com/office/drawing/2014/main" id="{F8450F38-5D94-70F9-6A04-EC64B47BE586}"/>
              </a:ext>
            </a:extLst>
          </p:cNvPr>
          <p:cNvSpPr txBox="1">
            <a:spLocks/>
          </p:cNvSpPr>
          <p:nvPr/>
        </p:nvSpPr>
        <p:spPr>
          <a:xfrm>
            <a:off x="0" y="2309654"/>
            <a:ext cx="8798061" cy="396000"/>
          </a:xfrm>
          <a:prstGeom prst="rect">
            <a:avLst/>
          </a:prstGeom>
        </p:spPr>
        <p:txBody>
          <a:bodyPr/>
          <a:lstStyle>
            <a:lvl1pPr marL="187200" indent="-187200" algn="l" defTabSz="914400" rtl="0" eaLnBrk="1" latinLnBrk="0" hangingPunct="1">
              <a:lnSpc>
                <a:spcPct val="90000"/>
              </a:lnSpc>
              <a:spcBef>
                <a:spcPts val="1000"/>
              </a:spcBef>
              <a:buClr>
                <a:schemeClr val="tx1"/>
              </a:buClr>
              <a:buFont typeface="Arial" panose="020B0604020202020204" pitchFamily="34" charset="0"/>
              <a:buChar char="•"/>
              <a:tabLst/>
              <a:defRPr sz="2800" kern="1200">
                <a:solidFill>
                  <a:schemeClr val="tx1"/>
                </a:solidFill>
                <a:latin typeface="Corbel" panose="020B0503020204020204" pitchFamily="34" charset="0"/>
                <a:ea typeface="+mn-ea"/>
                <a:cs typeface="+mn-cs"/>
              </a:defRPr>
            </a:lvl1pPr>
            <a:lvl2pPr marL="311150" indent="-187200" algn="l" defTabSz="914400" rtl="0" eaLnBrk="1" latinLnBrk="0" hangingPunct="1">
              <a:lnSpc>
                <a:spcPct val="90000"/>
              </a:lnSpc>
              <a:spcBef>
                <a:spcPts val="500"/>
              </a:spcBef>
              <a:buFont typeface="Cambria" panose="02040503050406030204" pitchFamily="18" charset="0"/>
              <a:buChar char="-"/>
              <a:tabLst/>
              <a:defRPr sz="2400" kern="1200">
                <a:solidFill>
                  <a:schemeClr val="tx1"/>
                </a:solidFill>
                <a:latin typeface="Corbel" panose="020B0503020204020204" pitchFamily="34" charset="0"/>
                <a:ea typeface="+mn-ea"/>
                <a:cs typeface="+mn-cs"/>
              </a:defRPr>
            </a:lvl2pPr>
            <a:lvl3pPr marL="533400" indent="-187200" algn="l" defTabSz="914400" rtl="0" eaLnBrk="1" latinLnBrk="0" hangingPunct="1">
              <a:lnSpc>
                <a:spcPct val="90000"/>
              </a:lnSpc>
              <a:spcBef>
                <a:spcPts val="500"/>
              </a:spcBef>
              <a:buClr>
                <a:schemeClr val="tx1"/>
              </a:buClr>
              <a:buFont typeface="Arial" panose="020B0604020202020204" pitchFamily="34" charset="0"/>
              <a:buChar char="•"/>
              <a:tabLst/>
              <a:defRPr sz="2400" kern="1200">
                <a:solidFill>
                  <a:schemeClr val="tx1"/>
                </a:solidFill>
                <a:latin typeface="Corbel" panose="020B0503020204020204" pitchFamily="34" charset="0"/>
                <a:ea typeface="+mn-ea"/>
                <a:cs typeface="+mn-cs"/>
              </a:defRPr>
            </a:lvl3pPr>
            <a:lvl4pPr marL="16002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4pPr>
            <a:lvl5pPr marL="20574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solidFill>
                <a:srgbClr val="06436E"/>
              </a:solidFill>
              <a:ea typeface="Tahoma" panose="020B0604030504040204" pitchFamily="34" charset="0"/>
              <a:cs typeface="Tahoma" panose="020B0604030504040204" pitchFamily="34" charset="0"/>
            </a:endParaRPr>
          </a:p>
        </p:txBody>
      </p:sp>
      <p:sp>
        <p:nvSpPr>
          <p:cNvPr id="5" name="Oval 4">
            <a:extLst>
              <a:ext uri="{FF2B5EF4-FFF2-40B4-BE49-F238E27FC236}">
                <a16:creationId xmlns:a16="http://schemas.microsoft.com/office/drawing/2014/main" id="{F41D24B6-22A6-CD07-B1A0-245564A65A16}"/>
              </a:ext>
            </a:extLst>
          </p:cNvPr>
          <p:cNvSpPr/>
          <p:nvPr/>
        </p:nvSpPr>
        <p:spPr>
          <a:xfrm>
            <a:off x="2593608" y="3156133"/>
            <a:ext cx="228600" cy="222979"/>
          </a:xfrm>
          <a:prstGeom prst="ellipse">
            <a:avLst/>
          </a:prstGeom>
          <a:solidFill>
            <a:srgbClr val="000000"/>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FFFFFF"/>
              </a:solidFill>
              <a:effectLst/>
              <a:uFillTx/>
              <a:latin typeface="Arial"/>
            </a:endParaRPr>
          </a:p>
        </p:txBody>
      </p:sp>
      <p:sp>
        <p:nvSpPr>
          <p:cNvPr id="6" name="TextBox 5">
            <a:extLst>
              <a:ext uri="{FF2B5EF4-FFF2-40B4-BE49-F238E27FC236}">
                <a16:creationId xmlns:a16="http://schemas.microsoft.com/office/drawing/2014/main" id="{AEED3506-9A1A-8076-7C76-0EF0965D5E89}"/>
              </a:ext>
            </a:extLst>
          </p:cNvPr>
          <p:cNvSpPr txBox="1"/>
          <p:nvPr/>
        </p:nvSpPr>
        <p:spPr>
          <a:xfrm>
            <a:off x="2608908" y="3129583"/>
            <a:ext cx="114480" cy="232200"/>
          </a:xfrm>
          <a:prstGeom prst="rect">
            <a:avLst/>
          </a:prstGeom>
          <a:noFill/>
          <a:ln w="0">
            <a:noFill/>
          </a:ln>
        </p:spPr>
        <p:txBody>
          <a:bodyPr lIns="90000" tIns="45000" rIns="90000" bIns="45000" anchor="t">
            <a:spAutoFit/>
          </a:bodyPr>
          <a:lstStyle/>
          <a:p>
            <a:r>
              <a:rPr lang="en-US" sz="1000" b="0" u="none" strike="noStrike" dirty="0">
                <a:solidFill>
                  <a:srgbClr val="FFFFFF"/>
                </a:solidFill>
                <a:effectLst/>
                <a:uFillTx/>
                <a:latin typeface="Arial"/>
              </a:rPr>
              <a:t>1</a:t>
            </a:r>
            <a:endParaRPr lang="en-US" sz="1000" b="0" u="none" strike="noStrike" dirty="0">
              <a:solidFill>
                <a:srgbClr val="000000"/>
              </a:solidFill>
              <a:effectLst/>
              <a:uFillTx/>
              <a:latin typeface="Arial"/>
            </a:endParaRPr>
          </a:p>
        </p:txBody>
      </p:sp>
      <p:sp>
        <p:nvSpPr>
          <p:cNvPr id="7" name="TextBox 6">
            <a:extLst>
              <a:ext uri="{FF2B5EF4-FFF2-40B4-BE49-F238E27FC236}">
                <a16:creationId xmlns:a16="http://schemas.microsoft.com/office/drawing/2014/main" id="{ED6BF158-16EE-92EC-8CA4-9633F702045B}"/>
              </a:ext>
            </a:extLst>
          </p:cNvPr>
          <p:cNvSpPr txBox="1"/>
          <p:nvPr/>
        </p:nvSpPr>
        <p:spPr>
          <a:xfrm>
            <a:off x="2739958" y="2960311"/>
            <a:ext cx="945720" cy="602280"/>
          </a:xfrm>
          <a:prstGeom prst="rect">
            <a:avLst/>
          </a:prstGeom>
          <a:noFill/>
          <a:ln w="0">
            <a:noFill/>
          </a:ln>
        </p:spPr>
        <p:txBody>
          <a:bodyPr lIns="90000" tIns="45000" rIns="90000" bIns="45000" anchor="t">
            <a:spAutoFit/>
          </a:bodyPr>
          <a:lstStyle/>
          <a:p>
            <a:pPr algn="r"/>
            <a:r>
              <a:rPr lang="en-US" sz="1200" b="1" u="none" strike="noStrike" dirty="0">
                <a:solidFill>
                  <a:srgbClr val="000000"/>
                </a:solidFill>
                <a:effectLst/>
                <a:uFillTx/>
                <a:latin typeface="Arial"/>
              </a:rPr>
              <a:t>Encoding reference genome</a:t>
            </a:r>
            <a:endParaRPr lang="en-US" sz="1200" b="0" u="none" strike="noStrike" dirty="0">
              <a:solidFill>
                <a:srgbClr val="000000"/>
              </a:solidFill>
              <a:effectLst/>
              <a:uFillTx/>
              <a:latin typeface="Arial"/>
            </a:endParaRPr>
          </a:p>
        </p:txBody>
      </p:sp>
      <p:sp>
        <p:nvSpPr>
          <p:cNvPr id="8" name="Freeform: Shape 7">
            <a:extLst>
              <a:ext uri="{FF2B5EF4-FFF2-40B4-BE49-F238E27FC236}">
                <a16:creationId xmlns:a16="http://schemas.microsoft.com/office/drawing/2014/main" id="{E2C0F7E4-2484-4598-2C88-3E717E839B62}"/>
              </a:ext>
            </a:extLst>
          </p:cNvPr>
          <p:cNvSpPr/>
          <p:nvPr/>
        </p:nvSpPr>
        <p:spPr>
          <a:xfrm rot="16200000">
            <a:off x="2263064" y="3990097"/>
            <a:ext cx="1704615" cy="951120"/>
          </a:xfrm>
          <a:custGeom>
            <a:avLst/>
            <a:gdLst>
              <a:gd name="textAreaLeft" fmla="*/ 237240 w 2286000"/>
              <a:gd name="textAreaRight" fmla="*/ 2048760 w 2286000"/>
              <a:gd name="textAreaTop" fmla="*/ 98640 h 951120"/>
              <a:gd name="textAreaBottom" fmla="*/ 852480 h 951120"/>
              <a:gd name="GluePoint1X" fmla="*/ 6 w 21600"/>
              <a:gd name="GluePoint1Y" fmla="*/ 10800 h 21600"/>
              <a:gd name="GluePoint2X" fmla="*/ 10800 w 21600"/>
              <a:gd name="GluePoint2Y" fmla="*/ 21600 h 21600"/>
              <a:gd name="GluePoint3X" fmla="*/ 5 w 21600"/>
              <a:gd name="GluePoint3Y" fmla="*/ 10800 h 21600"/>
              <a:gd name="GluePoint4X" fmla="*/ 10800 w 21600"/>
              <a:gd name="GluePoint4Y" fmla="*/ 0 h 21600"/>
            </a:gdLst>
            <a:ahLst/>
            <a:cxnLst>
              <a:cxn ang="0">
                <a:pos x="GluePoint1X" y="GluePoint1Y"/>
              </a:cxn>
              <a:cxn ang="0">
                <a:pos x="GluePoint2X" y="GluePoint2Y"/>
              </a:cxn>
              <a:cxn ang="0">
                <a:pos x="GluePoint3X" y="GluePoint3Y"/>
              </a:cxn>
              <a:cxn ang="0">
                <a:pos x="GluePoint4X" y="GluePoint4Y"/>
              </a:cxn>
            </a:cxnLst>
            <a:rect l="textAreaLeft" t="textAreaTop" r="textAreaRight" b="textAreaBottom"/>
            <a:pathLst>
              <a:path w="21600" h="21600">
                <a:moveTo>
                  <a:pt x="0" y="0"/>
                </a:moveTo>
                <a:lnTo>
                  <a:pt x="21600" y="0"/>
                </a:lnTo>
                <a:lnTo>
                  <a:pt x="20712" y="21600"/>
                </a:lnTo>
                <a:lnTo>
                  <a:pt x="888" y="21600"/>
                </a:lnTo>
                <a:close/>
              </a:path>
            </a:pathLst>
          </a:custGeom>
          <a:solidFill>
            <a:srgbClr val="DEE7E5"/>
          </a:solidFill>
          <a:ln w="18360">
            <a:solidFill>
              <a:srgbClr val="158466"/>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800" b="0" u="none" strike="noStrike">
              <a:solidFill>
                <a:srgbClr val="000000"/>
              </a:solidFill>
              <a:effectLst/>
              <a:uFillTx/>
              <a:latin typeface="Arial"/>
            </a:endParaRPr>
          </a:p>
        </p:txBody>
      </p:sp>
      <p:sp>
        <p:nvSpPr>
          <p:cNvPr id="13" name="Flowchart: Magnetic Disk 12">
            <a:extLst>
              <a:ext uri="{FF2B5EF4-FFF2-40B4-BE49-F238E27FC236}">
                <a16:creationId xmlns:a16="http://schemas.microsoft.com/office/drawing/2014/main" id="{AC22E530-ADBE-5934-3655-D9672205C585}"/>
              </a:ext>
            </a:extLst>
          </p:cNvPr>
          <p:cNvSpPr/>
          <p:nvPr/>
        </p:nvSpPr>
        <p:spPr>
          <a:xfrm>
            <a:off x="1172763" y="4349347"/>
            <a:ext cx="800280" cy="457200"/>
          </a:xfrm>
          <a:prstGeom prst="flowChartMagneticDisk">
            <a:avLst/>
          </a:prstGeom>
          <a:solidFill>
            <a:srgbClr val="FFFFFF"/>
          </a:solidFill>
          <a:ln w="18360">
            <a:solidFill>
              <a:srgbClr val="00000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400" b="0" u="none" strike="noStrike">
              <a:solidFill>
                <a:srgbClr val="000000"/>
              </a:solidFill>
              <a:effectLst/>
              <a:uFillTx/>
              <a:latin typeface="Arial"/>
            </a:endParaRPr>
          </a:p>
        </p:txBody>
      </p:sp>
      <p:sp>
        <p:nvSpPr>
          <p:cNvPr id="14" name="Flowchart: Magnetic Disk 13">
            <a:extLst>
              <a:ext uri="{FF2B5EF4-FFF2-40B4-BE49-F238E27FC236}">
                <a16:creationId xmlns:a16="http://schemas.microsoft.com/office/drawing/2014/main" id="{8F4A1A5C-422F-F652-EC14-400CEFD6FBF3}"/>
              </a:ext>
            </a:extLst>
          </p:cNvPr>
          <p:cNvSpPr/>
          <p:nvPr/>
        </p:nvSpPr>
        <p:spPr>
          <a:xfrm>
            <a:off x="1172763" y="4034707"/>
            <a:ext cx="800280" cy="457200"/>
          </a:xfrm>
          <a:prstGeom prst="flowChartMagneticDisk">
            <a:avLst/>
          </a:prstGeom>
          <a:solidFill>
            <a:srgbClr val="FFFFFF"/>
          </a:solidFill>
          <a:ln w="18360">
            <a:solidFill>
              <a:srgbClr val="00000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400" b="0" u="none" strike="noStrike">
              <a:solidFill>
                <a:srgbClr val="000000"/>
              </a:solidFill>
              <a:effectLst/>
              <a:uFillTx/>
              <a:latin typeface="Arial"/>
            </a:endParaRPr>
          </a:p>
        </p:txBody>
      </p:sp>
      <p:sp>
        <p:nvSpPr>
          <p:cNvPr id="16" name="Flowchart: Magnetic Disk 15">
            <a:extLst>
              <a:ext uri="{FF2B5EF4-FFF2-40B4-BE49-F238E27FC236}">
                <a16:creationId xmlns:a16="http://schemas.microsoft.com/office/drawing/2014/main" id="{30430BA0-1AA5-1741-9B39-07A83A6CCB1E}"/>
              </a:ext>
            </a:extLst>
          </p:cNvPr>
          <p:cNvSpPr/>
          <p:nvPr/>
        </p:nvSpPr>
        <p:spPr>
          <a:xfrm>
            <a:off x="1172763" y="3718267"/>
            <a:ext cx="800280" cy="457200"/>
          </a:xfrm>
          <a:prstGeom prst="flowChartMagneticDisk">
            <a:avLst/>
          </a:prstGeom>
          <a:solidFill>
            <a:srgbClr val="FFFFFF"/>
          </a:solidFill>
          <a:ln w="18360">
            <a:solidFill>
              <a:srgbClr val="00000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400" b="0" u="none" strike="noStrike">
              <a:solidFill>
                <a:srgbClr val="000000"/>
              </a:solidFill>
              <a:effectLst/>
              <a:uFillTx/>
              <a:latin typeface="Arial"/>
            </a:endParaRPr>
          </a:p>
        </p:txBody>
      </p:sp>
      <p:sp>
        <p:nvSpPr>
          <p:cNvPr id="19" name="Flowchart: Magnetic Disk 18">
            <a:extLst>
              <a:ext uri="{FF2B5EF4-FFF2-40B4-BE49-F238E27FC236}">
                <a16:creationId xmlns:a16="http://schemas.microsoft.com/office/drawing/2014/main" id="{0B73B6E7-931B-145D-7AC6-0021DAEB488E}"/>
              </a:ext>
            </a:extLst>
          </p:cNvPr>
          <p:cNvSpPr/>
          <p:nvPr/>
        </p:nvSpPr>
        <p:spPr>
          <a:xfrm>
            <a:off x="1172403" y="3400027"/>
            <a:ext cx="800280" cy="457200"/>
          </a:xfrm>
          <a:prstGeom prst="flowChartMagneticDisk">
            <a:avLst/>
          </a:prstGeom>
          <a:solidFill>
            <a:srgbClr val="FFFFFF"/>
          </a:solidFill>
          <a:ln w="18360">
            <a:solidFill>
              <a:srgbClr val="000000"/>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400" b="0" u="none" strike="noStrike">
              <a:solidFill>
                <a:srgbClr val="000000"/>
              </a:solidFill>
              <a:effectLst/>
              <a:uFillTx/>
              <a:latin typeface="Arial"/>
            </a:endParaRPr>
          </a:p>
        </p:txBody>
      </p:sp>
      <p:sp>
        <p:nvSpPr>
          <p:cNvPr id="21" name="TextBox 20">
            <a:extLst>
              <a:ext uri="{FF2B5EF4-FFF2-40B4-BE49-F238E27FC236}">
                <a16:creationId xmlns:a16="http://schemas.microsoft.com/office/drawing/2014/main" id="{36E7AFFF-70A6-FAA6-E671-DFBA53E1D31A}"/>
              </a:ext>
            </a:extLst>
          </p:cNvPr>
          <p:cNvSpPr txBox="1"/>
          <p:nvPr/>
        </p:nvSpPr>
        <p:spPr>
          <a:xfrm>
            <a:off x="1107603" y="4868107"/>
            <a:ext cx="900000" cy="602280"/>
          </a:xfrm>
          <a:prstGeom prst="rect">
            <a:avLst/>
          </a:prstGeom>
          <a:noFill/>
          <a:ln w="0">
            <a:noFill/>
          </a:ln>
        </p:spPr>
        <p:txBody>
          <a:bodyPr lIns="90000" tIns="45000" rIns="90000" bIns="45000" anchor="t">
            <a:spAutoFit/>
          </a:bodyPr>
          <a:lstStyle/>
          <a:p>
            <a:pPr algn="ctr"/>
            <a:r>
              <a:rPr lang="en-US" sz="1200" b="0" u="none" strike="noStrike" dirty="0">
                <a:solidFill>
                  <a:srgbClr val="000000"/>
                </a:solidFill>
                <a:effectLst/>
                <a:uFillTx/>
                <a:latin typeface="Arial"/>
              </a:rPr>
              <a:t>Input Reference</a:t>
            </a:r>
          </a:p>
        </p:txBody>
      </p:sp>
      <p:cxnSp>
        <p:nvCxnSpPr>
          <p:cNvPr id="22" name="Connector: Elbow 21">
            <a:extLst>
              <a:ext uri="{FF2B5EF4-FFF2-40B4-BE49-F238E27FC236}">
                <a16:creationId xmlns:a16="http://schemas.microsoft.com/office/drawing/2014/main" id="{B0050917-C7CA-DE03-B3FF-675E3147DF92}"/>
              </a:ext>
            </a:extLst>
          </p:cNvPr>
          <p:cNvCxnSpPr>
            <a:cxnSpLocks/>
          </p:cNvCxnSpPr>
          <p:nvPr/>
        </p:nvCxnSpPr>
        <p:spPr>
          <a:xfrm rot="16200000" flipH="1">
            <a:off x="1625070" y="3499795"/>
            <a:ext cx="947081" cy="1051056"/>
          </a:xfrm>
          <a:prstGeom prst="bentConnector4">
            <a:avLst>
              <a:gd name="adj1" fmla="val -24137"/>
              <a:gd name="adj2" fmla="val 69027"/>
            </a:avLst>
          </a:prstGeom>
          <a:ln w="18360">
            <a:solidFill>
              <a:srgbClr val="000000"/>
            </a:solidFill>
            <a:prstDash val="lgDash"/>
            <a:round/>
            <a:tailEnd type="triangle" w="med" len="med"/>
          </a:ln>
        </p:spPr>
      </p:cxnSp>
      <p:sp>
        <p:nvSpPr>
          <p:cNvPr id="23" name="Freeform: Shape 22">
            <a:extLst>
              <a:ext uri="{FF2B5EF4-FFF2-40B4-BE49-F238E27FC236}">
                <a16:creationId xmlns:a16="http://schemas.microsoft.com/office/drawing/2014/main" id="{B62DF82C-FE47-9A4D-10F8-B30AC5476E3F}"/>
              </a:ext>
            </a:extLst>
          </p:cNvPr>
          <p:cNvSpPr/>
          <p:nvPr/>
        </p:nvSpPr>
        <p:spPr>
          <a:xfrm rot="5400000">
            <a:off x="5176168" y="3990989"/>
            <a:ext cx="1706400" cy="951120"/>
          </a:xfrm>
          <a:custGeom>
            <a:avLst/>
            <a:gdLst>
              <a:gd name="textAreaLeft" fmla="*/ 237960 w 2286000"/>
              <a:gd name="textAreaRight" fmla="*/ 2048040 w 2286000"/>
              <a:gd name="textAreaTop" fmla="*/ 99000 h 951120"/>
              <a:gd name="textAreaBottom" fmla="*/ 852120 h 951120"/>
              <a:gd name="GluePoint1X" fmla="*/ 6 w 21600"/>
              <a:gd name="GluePoint1Y" fmla="*/ 10800 h 21600"/>
              <a:gd name="GluePoint2X" fmla="*/ 10800 w 21600"/>
              <a:gd name="GluePoint2Y" fmla="*/ 21600 h 21600"/>
              <a:gd name="GluePoint3X" fmla="*/ 5 w 21600"/>
              <a:gd name="GluePoint3Y" fmla="*/ 10800 h 21600"/>
              <a:gd name="GluePoint4X" fmla="*/ 10800 w 21600"/>
              <a:gd name="GluePoint4Y" fmla="*/ 0 h 21600"/>
            </a:gdLst>
            <a:ahLst/>
            <a:cxnLst>
              <a:cxn ang="0">
                <a:pos x="GluePoint1X" y="GluePoint1Y"/>
              </a:cxn>
              <a:cxn ang="0">
                <a:pos x="GluePoint2X" y="GluePoint2Y"/>
              </a:cxn>
              <a:cxn ang="0">
                <a:pos x="GluePoint3X" y="GluePoint3Y"/>
              </a:cxn>
              <a:cxn ang="0">
                <a:pos x="GluePoint4X" y="GluePoint4Y"/>
              </a:cxn>
            </a:cxnLst>
            <a:rect l="textAreaLeft" t="textAreaTop" r="textAreaRight" b="textAreaBottom"/>
            <a:pathLst>
              <a:path w="21600" h="21600">
                <a:moveTo>
                  <a:pt x="0" y="0"/>
                </a:moveTo>
                <a:lnTo>
                  <a:pt x="21600" y="0"/>
                </a:lnTo>
                <a:lnTo>
                  <a:pt x="20702" y="21600"/>
                </a:lnTo>
                <a:lnTo>
                  <a:pt x="898" y="21600"/>
                </a:lnTo>
                <a:close/>
              </a:path>
            </a:pathLst>
          </a:custGeom>
          <a:solidFill>
            <a:srgbClr val="FFD8CE"/>
          </a:solidFill>
          <a:ln w="18360">
            <a:solidFill>
              <a:srgbClr val="FF5429"/>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800" b="0" u="none" strike="noStrike">
              <a:solidFill>
                <a:srgbClr val="000000"/>
              </a:solidFill>
              <a:effectLst/>
              <a:uFillTx/>
              <a:latin typeface="Arial"/>
            </a:endParaRPr>
          </a:p>
        </p:txBody>
      </p:sp>
      <p:pic>
        <p:nvPicPr>
          <p:cNvPr id="27" name="Picture 26">
            <a:extLst>
              <a:ext uri="{FF2B5EF4-FFF2-40B4-BE49-F238E27FC236}">
                <a16:creationId xmlns:a16="http://schemas.microsoft.com/office/drawing/2014/main" id="{80A7CE1D-84CD-A8E8-6F51-C2C32D1CF6CB}"/>
              </a:ext>
            </a:extLst>
          </p:cNvPr>
          <p:cNvPicPr/>
          <p:nvPr/>
        </p:nvPicPr>
        <p:blipFill>
          <a:blip r:embed="rId3"/>
          <a:stretch/>
        </p:blipFill>
        <p:spPr>
          <a:xfrm>
            <a:off x="7444432" y="4321267"/>
            <a:ext cx="633240" cy="402840"/>
          </a:xfrm>
          <a:prstGeom prst="rect">
            <a:avLst/>
          </a:prstGeom>
          <a:noFill/>
          <a:ln w="0">
            <a:noFill/>
          </a:ln>
        </p:spPr>
      </p:pic>
      <p:pic>
        <p:nvPicPr>
          <p:cNvPr id="28" name="Picture 27">
            <a:extLst>
              <a:ext uri="{FF2B5EF4-FFF2-40B4-BE49-F238E27FC236}">
                <a16:creationId xmlns:a16="http://schemas.microsoft.com/office/drawing/2014/main" id="{6646B6C4-35F2-1645-B0F5-21B3B4337A89}"/>
              </a:ext>
            </a:extLst>
          </p:cNvPr>
          <p:cNvPicPr/>
          <p:nvPr/>
        </p:nvPicPr>
        <p:blipFill>
          <a:blip r:embed="rId4"/>
          <a:srcRect l="6237" r="37505"/>
          <a:stretch/>
        </p:blipFill>
        <p:spPr>
          <a:xfrm>
            <a:off x="6699952" y="3502627"/>
            <a:ext cx="799920" cy="228600"/>
          </a:xfrm>
          <a:prstGeom prst="rect">
            <a:avLst/>
          </a:prstGeom>
          <a:noFill/>
          <a:ln w="0">
            <a:noFill/>
          </a:ln>
        </p:spPr>
      </p:pic>
      <p:sp>
        <p:nvSpPr>
          <p:cNvPr id="29" name="Freeform: Shape 28">
            <a:extLst>
              <a:ext uri="{FF2B5EF4-FFF2-40B4-BE49-F238E27FC236}">
                <a16:creationId xmlns:a16="http://schemas.microsoft.com/office/drawing/2014/main" id="{7285AB4F-9647-0FC5-700F-89B118199470}"/>
              </a:ext>
            </a:extLst>
          </p:cNvPr>
          <p:cNvSpPr/>
          <p:nvPr/>
        </p:nvSpPr>
        <p:spPr>
          <a:xfrm>
            <a:off x="6536512" y="3790627"/>
            <a:ext cx="914400" cy="685800"/>
          </a:xfrm>
          <a:custGeom>
            <a:avLst/>
            <a:gdLst/>
            <a:ahLst/>
            <a:cxnLst/>
            <a:rect l="0" t="0" r="r" b="b"/>
            <a:pathLst>
              <a:path w="2540" h="1905" fill="none">
                <a:moveTo>
                  <a:pt x="0" y="1905"/>
                </a:moveTo>
                <a:lnTo>
                  <a:pt x="635" y="1905"/>
                </a:lnTo>
                <a:lnTo>
                  <a:pt x="635" y="0"/>
                </a:lnTo>
                <a:lnTo>
                  <a:pt x="2540" y="0"/>
                </a:lnTo>
                <a:lnTo>
                  <a:pt x="2540" y="1587"/>
                </a:lnTo>
              </a:path>
            </a:pathLst>
          </a:custGeom>
          <a:ln w="18360">
            <a:solidFill>
              <a:srgbClr val="000000"/>
            </a:solidFill>
            <a:prstDash val="lgDash"/>
            <a:round/>
            <a:headEnd type="triangle" w="med" len="med"/>
          </a:ln>
        </p:spPr>
        <p:txBody>
          <a:bodyPr lIns="99000" tIns="54000" rIns="99000" bIns="54000" anchor="ctr">
            <a:noAutofit/>
          </a:bodyPr>
          <a:lstStyle/>
          <a:p>
            <a:endParaRPr lang="en-US" sz="1800" b="0" u="none" strike="noStrike" dirty="0">
              <a:solidFill>
                <a:srgbClr val="000000"/>
              </a:solidFill>
              <a:effectLst/>
              <a:uFillTx/>
              <a:latin typeface="Arial"/>
            </a:endParaRPr>
          </a:p>
        </p:txBody>
      </p:sp>
      <p:sp>
        <p:nvSpPr>
          <p:cNvPr id="30" name="Rectangle 29">
            <a:extLst>
              <a:ext uri="{FF2B5EF4-FFF2-40B4-BE49-F238E27FC236}">
                <a16:creationId xmlns:a16="http://schemas.microsoft.com/office/drawing/2014/main" id="{21626174-615C-033B-FDF7-1F82752CC3EE}"/>
              </a:ext>
            </a:extLst>
          </p:cNvPr>
          <p:cNvSpPr/>
          <p:nvPr/>
        </p:nvSpPr>
        <p:spPr>
          <a:xfrm>
            <a:off x="3631648" y="3681547"/>
            <a:ext cx="1874520" cy="1562400"/>
          </a:xfrm>
          <a:prstGeom prst="rect">
            <a:avLst/>
          </a:prstGeom>
          <a:solidFill>
            <a:srgbClr val="DEE6EF"/>
          </a:solidFill>
          <a:ln w="18360">
            <a:solidFill>
              <a:srgbClr val="2A6099"/>
            </a:solidFill>
            <a:roun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800" b="0" u="none" strike="noStrike">
              <a:solidFill>
                <a:srgbClr val="000000"/>
              </a:solidFill>
              <a:effectLst/>
              <a:uFillTx/>
              <a:latin typeface="Arial"/>
            </a:endParaRPr>
          </a:p>
        </p:txBody>
      </p:sp>
      <p:sp>
        <p:nvSpPr>
          <p:cNvPr id="37" name="TextBox 36">
            <a:extLst>
              <a:ext uri="{FF2B5EF4-FFF2-40B4-BE49-F238E27FC236}">
                <a16:creationId xmlns:a16="http://schemas.microsoft.com/office/drawing/2014/main" id="{DE64C192-D27F-BF25-42D2-E0D27B4A0CD6}"/>
              </a:ext>
            </a:extLst>
          </p:cNvPr>
          <p:cNvSpPr txBox="1"/>
          <p:nvPr/>
        </p:nvSpPr>
        <p:spPr>
          <a:xfrm>
            <a:off x="6547252" y="3029879"/>
            <a:ext cx="1121040" cy="431640"/>
          </a:xfrm>
          <a:prstGeom prst="rect">
            <a:avLst/>
          </a:prstGeom>
          <a:noFill/>
          <a:ln w="0">
            <a:noFill/>
          </a:ln>
        </p:spPr>
        <p:txBody>
          <a:bodyPr lIns="90000" tIns="45000" rIns="90000" bIns="45000" anchor="t">
            <a:spAutoFit/>
          </a:bodyPr>
          <a:lstStyle/>
          <a:p>
            <a:pPr algn="ctr"/>
            <a:r>
              <a:rPr lang="en-US" sz="1200" b="0" u="none" strike="noStrike" dirty="0">
                <a:solidFill>
                  <a:srgbClr val="000000"/>
                </a:solidFill>
                <a:effectLst/>
                <a:uFillTx/>
                <a:latin typeface="Arial"/>
              </a:rPr>
              <a:t>Input</a:t>
            </a:r>
            <a:br>
              <a:rPr sz="1200" dirty="0"/>
            </a:br>
            <a:r>
              <a:rPr lang="en-US" sz="1200" b="0" u="none" strike="noStrike" dirty="0">
                <a:solidFill>
                  <a:srgbClr val="000000"/>
                </a:solidFill>
                <a:effectLst/>
                <a:uFillTx/>
                <a:latin typeface="Arial"/>
              </a:rPr>
              <a:t>Raw Signals</a:t>
            </a:r>
          </a:p>
        </p:txBody>
      </p:sp>
      <p:sp>
        <p:nvSpPr>
          <p:cNvPr id="38" name="TextBox 37">
            <a:extLst>
              <a:ext uri="{FF2B5EF4-FFF2-40B4-BE49-F238E27FC236}">
                <a16:creationId xmlns:a16="http://schemas.microsoft.com/office/drawing/2014/main" id="{56B4979D-4C29-7528-E277-A8F97DB4DA53}"/>
              </a:ext>
            </a:extLst>
          </p:cNvPr>
          <p:cNvSpPr txBox="1"/>
          <p:nvPr/>
        </p:nvSpPr>
        <p:spPr>
          <a:xfrm>
            <a:off x="5661451" y="2996091"/>
            <a:ext cx="986040" cy="602280"/>
          </a:xfrm>
          <a:prstGeom prst="rect">
            <a:avLst/>
          </a:prstGeom>
          <a:noFill/>
          <a:ln w="0">
            <a:noFill/>
          </a:ln>
        </p:spPr>
        <p:txBody>
          <a:bodyPr lIns="90000" tIns="45000" rIns="90000" bIns="45000" anchor="t">
            <a:spAutoFit/>
          </a:bodyPr>
          <a:lstStyle/>
          <a:p>
            <a:r>
              <a:rPr lang="en-US" sz="1200" b="1" u="none" strike="noStrike" dirty="0">
                <a:solidFill>
                  <a:srgbClr val="000000"/>
                </a:solidFill>
                <a:effectLst/>
                <a:uFillTx/>
                <a:latin typeface="Arial"/>
              </a:rPr>
              <a:t>Encoding raw signal</a:t>
            </a:r>
            <a:endParaRPr lang="en-US" sz="1200" b="0" u="none" strike="noStrike" dirty="0">
              <a:solidFill>
                <a:srgbClr val="000000"/>
              </a:solidFill>
              <a:effectLst/>
              <a:uFillTx/>
              <a:latin typeface="Arial"/>
            </a:endParaRPr>
          </a:p>
        </p:txBody>
      </p:sp>
      <p:sp>
        <p:nvSpPr>
          <p:cNvPr id="39" name="Oval 38">
            <a:extLst>
              <a:ext uri="{FF2B5EF4-FFF2-40B4-BE49-F238E27FC236}">
                <a16:creationId xmlns:a16="http://schemas.microsoft.com/office/drawing/2014/main" id="{B4C62873-F65B-254F-213E-CF0FD838A4FB}"/>
              </a:ext>
            </a:extLst>
          </p:cNvPr>
          <p:cNvSpPr/>
          <p:nvPr/>
        </p:nvSpPr>
        <p:spPr>
          <a:xfrm>
            <a:off x="5468846" y="3101207"/>
            <a:ext cx="228600" cy="222979"/>
          </a:xfrm>
          <a:prstGeom prst="ellipse">
            <a:avLst/>
          </a:prstGeom>
          <a:solidFill>
            <a:srgbClr val="000000"/>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FFFFFF"/>
              </a:solidFill>
              <a:effectLst/>
              <a:uFillTx/>
              <a:latin typeface="Arial"/>
            </a:endParaRPr>
          </a:p>
        </p:txBody>
      </p:sp>
      <p:sp>
        <p:nvSpPr>
          <p:cNvPr id="40" name="TextBox 39">
            <a:extLst>
              <a:ext uri="{FF2B5EF4-FFF2-40B4-BE49-F238E27FC236}">
                <a16:creationId xmlns:a16="http://schemas.microsoft.com/office/drawing/2014/main" id="{8DA7BF32-49D6-E098-6646-82AA5AE73211}"/>
              </a:ext>
            </a:extLst>
          </p:cNvPr>
          <p:cNvSpPr txBox="1"/>
          <p:nvPr/>
        </p:nvSpPr>
        <p:spPr>
          <a:xfrm>
            <a:off x="5484146" y="3074657"/>
            <a:ext cx="114480" cy="244767"/>
          </a:xfrm>
          <a:prstGeom prst="rect">
            <a:avLst/>
          </a:prstGeom>
          <a:noFill/>
          <a:ln w="0">
            <a:noFill/>
          </a:ln>
        </p:spPr>
        <p:txBody>
          <a:bodyPr lIns="90000" tIns="45000" rIns="90000" bIns="45000" anchor="t">
            <a:spAutoFit/>
          </a:bodyPr>
          <a:lstStyle/>
          <a:p>
            <a:r>
              <a:rPr lang="en-US" sz="1000" b="0" u="none" strike="noStrike" dirty="0">
                <a:solidFill>
                  <a:srgbClr val="FFFFFF"/>
                </a:solidFill>
                <a:effectLst/>
                <a:uFillTx/>
                <a:latin typeface="Arial"/>
              </a:rPr>
              <a:t>2</a:t>
            </a:r>
            <a:endParaRPr lang="en-US" sz="1000" b="0" u="none" strike="noStrike" dirty="0">
              <a:solidFill>
                <a:srgbClr val="000000"/>
              </a:solidFill>
              <a:effectLst/>
              <a:uFillTx/>
              <a:latin typeface="Arial"/>
            </a:endParaRPr>
          </a:p>
        </p:txBody>
      </p:sp>
      <p:sp>
        <p:nvSpPr>
          <p:cNvPr id="41" name="TextBox 40">
            <a:extLst>
              <a:ext uri="{FF2B5EF4-FFF2-40B4-BE49-F238E27FC236}">
                <a16:creationId xmlns:a16="http://schemas.microsoft.com/office/drawing/2014/main" id="{806F771B-E399-25B6-C13D-444C825B2EE8}"/>
              </a:ext>
            </a:extLst>
          </p:cNvPr>
          <p:cNvSpPr txBox="1"/>
          <p:nvPr/>
        </p:nvSpPr>
        <p:spPr>
          <a:xfrm>
            <a:off x="3896628" y="2945464"/>
            <a:ext cx="1339920" cy="602280"/>
          </a:xfrm>
          <a:prstGeom prst="rect">
            <a:avLst/>
          </a:prstGeom>
          <a:noFill/>
          <a:ln w="0">
            <a:noFill/>
          </a:ln>
        </p:spPr>
        <p:txBody>
          <a:bodyPr lIns="90000" tIns="45000" rIns="90000" bIns="45000" anchor="t">
            <a:spAutoFit/>
          </a:bodyPr>
          <a:lstStyle/>
          <a:p>
            <a:pPr algn="ctr"/>
            <a:r>
              <a:rPr lang="en-US" sz="1200" b="1" u="none" strike="noStrike" dirty="0">
                <a:solidFill>
                  <a:srgbClr val="000000"/>
                </a:solidFill>
                <a:effectLst/>
                <a:uFillTx/>
                <a:latin typeface="Arial"/>
              </a:rPr>
              <a:t>Matching encoded representations</a:t>
            </a:r>
            <a:endParaRPr lang="en-US" sz="1200" b="0" u="none" strike="noStrike" dirty="0">
              <a:solidFill>
                <a:srgbClr val="000000"/>
              </a:solidFill>
              <a:effectLst/>
              <a:uFillTx/>
              <a:latin typeface="Arial"/>
            </a:endParaRPr>
          </a:p>
        </p:txBody>
      </p:sp>
      <p:sp>
        <p:nvSpPr>
          <p:cNvPr id="42" name="Oval 41">
            <a:extLst>
              <a:ext uri="{FF2B5EF4-FFF2-40B4-BE49-F238E27FC236}">
                <a16:creationId xmlns:a16="http://schemas.microsoft.com/office/drawing/2014/main" id="{F2CB9B94-E7AA-1566-FFB6-0A46E96BABB0}"/>
              </a:ext>
            </a:extLst>
          </p:cNvPr>
          <p:cNvSpPr/>
          <p:nvPr/>
        </p:nvSpPr>
        <p:spPr>
          <a:xfrm>
            <a:off x="3824088" y="3127918"/>
            <a:ext cx="228600" cy="222979"/>
          </a:xfrm>
          <a:prstGeom prst="ellipse">
            <a:avLst/>
          </a:prstGeom>
          <a:solidFill>
            <a:srgbClr val="000000"/>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US" sz="1800" b="0" u="none" strike="noStrike">
              <a:solidFill>
                <a:srgbClr val="FFFFFF"/>
              </a:solidFill>
              <a:effectLst/>
              <a:uFillTx/>
              <a:latin typeface="Arial"/>
            </a:endParaRPr>
          </a:p>
        </p:txBody>
      </p:sp>
      <p:sp>
        <p:nvSpPr>
          <p:cNvPr id="43" name="TextBox 42">
            <a:extLst>
              <a:ext uri="{FF2B5EF4-FFF2-40B4-BE49-F238E27FC236}">
                <a16:creationId xmlns:a16="http://schemas.microsoft.com/office/drawing/2014/main" id="{8EF41D95-0B81-3944-4679-5CE48A9B3289}"/>
              </a:ext>
            </a:extLst>
          </p:cNvPr>
          <p:cNvSpPr txBox="1"/>
          <p:nvPr/>
        </p:nvSpPr>
        <p:spPr>
          <a:xfrm>
            <a:off x="3839388" y="3101368"/>
            <a:ext cx="114480" cy="244767"/>
          </a:xfrm>
          <a:prstGeom prst="rect">
            <a:avLst/>
          </a:prstGeom>
          <a:noFill/>
          <a:ln w="0">
            <a:noFill/>
          </a:ln>
        </p:spPr>
        <p:txBody>
          <a:bodyPr lIns="90000" tIns="45000" rIns="90000" bIns="45000" anchor="t">
            <a:spAutoFit/>
          </a:bodyPr>
          <a:lstStyle/>
          <a:p>
            <a:r>
              <a:rPr lang="en-US" sz="1000" dirty="0">
                <a:solidFill>
                  <a:srgbClr val="FFFFFF"/>
                </a:solidFill>
                <a:latin typeface="Arial"/>
              </a:rPr>
              <a:t>3</a:t>
            </a:r>
            <a:endParaRPr lang="en-US" sz="1000" b="0" u="none" strike="noStrike" dirty="0">
              <a:solidFill>
                <a:srgbClr val="000000"/>
              </a:solidFill>
              <a:effectLst/>
              <a:uFillTx/>
              <a:latin typeface="Arial"/>
            </a:endParaRPr>
          </a:p>
        </p:txBody>
      </p:sp>
      <p:sp>
        <p:nvSpPr>
          <p:cNvPr id="44" name="Straight Connector 43">
            <a:extLst>
              <a:ext uri="{FF2B5EF4-FFF2-40B4-BE49-F238E27FC236}">
                <a16:creationId xmlns:a16="http://schemas.microsoft.com/office/drawing/2014/main" id="{8C7A22AD-A7BF-73C6-139B-C4DAC415B7E7}"/>
              </a:ext>
            </a:extLst>
          </p:cNvPr>
          <p:cNvSpPr/>
          <p:nvPr/>
        </p:nvSpPr>
        <p:spPr>
          <a:xfrm>
            <a:off x="3750567" y="5243061"/>
            <a:ext cx="0" cy="405000"/>
          </a:xfrm>
          <a:prstGeom prst="line">
            <a:avLst/>
          </a:prstGeom>
          <a:ln w="18360">
            <a:solidFill>
              <a:srgbClr val="3465A4"/>
            </a:solidFill>
            <a:round/>
            <a:tailEnd type="triangle" w="med" len="me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800" b="0" u="none" strike="noStrike">
              <a:solidFill>
                <a:srgbClr val="000000"/>
              </a:solidFill>
              <a:effectLst/>
              <a:uFillTx/>
              <a:latin typeface="Arial"/>
            </a:endParaRPr>
          </a:p>
        </p:txBody>
      </p:sp>
      <p:sp>
        <p:nvSpPr>
          <p:cNvPr id="45" name="TextBox 44">
            <a:extLst>
              <a:ext uri="{FF2B5EF4-FFF2-40B4-BE49-F238E27FC236}">
                <a16:creationId xmlns:a16="http://schemas.microsoft.com/office/drawing/2014/main" id="{E3408357-7CBF-882A-AA63-67B71DCD5F4D}"/>
              </a:ext>
            </a:extLst>
          </p:cNvPr>
          <p:cNvSpPr txBox="1"/>
          <p:nvPr/>
        </p:nvSpPr>
        <p:spPr>
          <a:xfrm>
            <a:off x="4172127" y="5666421"/>
            <a:ext cx="799920" cy="386280"/>
          </a:xfrm>
          <a:prstGeom prst="rect">
            <a:avLst/>
          </a:prstGeom>
          <a:noFill/>
          <a:ln w="0">
            <a:noFill/>
          </a:ln>
        </p:spPr>
        <p:txBody>
          <a:bodyPr lIns="90000" tIns="45000" rIns="90000" bIns="45000" anchor="t">
            <a:spAutoFit/>
          </a:bodyPr>
          <a:lstStyle/>
          <a:p>
            <a:pPr algn="ctr"/>
            <a:r>
              <a:rPr lang="en-US" sz="1050" b="0" u="none" strike="noStrike">
                <a:solidFill>
                  <a:srgbClr val="000000"/>
                </a:solidFill>
                <a:effectLst/>
                <a:uFillTx/>
                <a:latin typeface="Arial"/>
              </a:rPr>
              <a:t>Read mapping</a:t>
            </a:r>
          </a:p>
        </p:txBody>
      </p:sp>
      <p:sp>
        <p:nvSpPr>
          <p:cNvPr id="46" name="TextBox 45">
            <a:extLst>
              <a:ext uri="{FF2B5EF4-FFF2-40B4-BE49-F238E27FC236}">
                <a16:creationId xmlns:a16="http://schemas.microsoft.com/office/drawing/2014/main" id="{B6A74EBE-BFD0-1288-CFB0-7A5581394038}"/>
              </a:ext>
            </a:extLst>
          </p:cNvPr>
          <p:cNvSpPr txBox="1"/>
          <p:nvPr/>
        </p:nvSpPr>
        <p:spPr>
          <a:xfrm>
            <a:off x="3172047" y="5667861"/>
            <a:ext cx="1143000" cy="386280"/>
          </a:xfrm>
          <a:prstGeom prst="rect">
            <a:avLst/>
          </a:prstGeom>
          <a:noFill/>
          <a:ln w="0">
            <a:noFill/>
          </a:ln>
        </p:spPr>
        <p:txBody>
          <a:bodyPr lIns="90000" tIns="45000" rIns="90000" bIns="45000" anchor="t" anchorCtr="1">
            <a:spAutoFit/>
          </a:bodyPr>
          <a:lstStyle/>
          <a:p>
            <a:pPr algn="ctr"/>
            <a:r>
              <a:rPr lang="en-US" sz="1050" b="0" u="none" strike="noStrike">
                <a:solidFill>
                  <a:srgbClr val="000000"/>
                </a:solidFill>
                <a:effectLst/>
                <a:uFillTx/>
                <a:latin typeface="Arial"/>
              </a:rPr>
              <a:t>Read classification</a:t>
            </a:r>
          </a:p>
        </p:txBody>
      </p:sp>
      <p:sp>
        <p:nvSpPr>
          <p:cNvPr id="47" name="TextBox 46">
            <a:extLst>
              <a:ext uri="{FF2B5EF4-FFF2-40B4-BE49-F238E27FC236}">
                <a16:creationId xmlns:a16="http://schemas.microsoft.com/office/drawing/2014/main" id="{6BAAE457-49E2-3C64-7DB9-E9BA350464C8}"/>
              </a:ext>
            </a:extLst>
          </p:cNvPr>
          <p:cNvSpPr txBox="1"/>
          <p:nvPr/>
        </p:nvSpPr>
        <p:spPr>
          <a:xfrm>
            <a:off x="4927407" y="5675421"/>
            <a:ext cx="862920" cy="374040"/>
          </a:xfrm>
          <a:prstGeom prst="rect">
            <a:avLst/>
          </a:prstGeom>
          <a:noFill/>
          <a:ln w="0">
            <a:noFill/>
          </a:ln>
        </p:spPr>
        <p:txBody>
          <a:bodyPr lIns="90000" tIns="45000" rIns="90000" bIns="45000" anchor="t" anchorCtr="1">
            <a:spAutoFit/>
          </a:bodyPr>
          <a:lstStyle/>
          <a:p>
            <a:pPr algn="ctr"/>
            <a:r>
              <a:rPr lang="en-US" sz="1000" b="0" u="none" strike="noStrike" dirty="0">
                <a:solidFill>
                  <a:srgbClr val="000000"/>
                </a:solidFill>
                <a:effectLst/>
                <a:uFillTx/>
                <a:latin typeface="Arial"/>
              </a:rPr>
              <a:t>Assisted </a:t>
            </a:r>
            <a:r>
              <a:rPr lang="en-US" sz="1000" b="0" u="none" strike="noStrike" dirty="0" err="1">
                <a:solidFill>
                  <a:srgbClr val="000000"/>
                </a:solidFill>
                <a:effectLst/>
                <a:uFillTx/>
                <a:latin typeface="Arial"/>
              </a:rPr>
              <a:t>basecalling</a:t>
            </a:r>
            <a:endParaRPr lang="en-US" sz="1000" b="0" u="none" strike="noStrike" dirty="0">
              <a:solidFill>
                <a:srgbClr val="000000"/>
              </a:solidFill>
              <a:effectLst/>
              <a:uFillTx/>
              <a:latin typeface="Arial"/>
            </a:endParaRPr>
          </a:p>
        </p:txBody>
      </p:sp>
      <p:sp>
        <p:nvSpPr>
          <p:cNvPr id="48" name="Straight Connector 47">
            <a:extLst>
              <a:ext uri="{FF2B5EF4-FFF2-40B4-BE49-F238E27FC236}">
                <a16:creationId xmlns:a16="http://schemas.microsoft.com/office/drawing/2014/main" id="{88E29AFF-2540-B403-5578-A44D370EDDD5}"/>
              </a:ext>
            </a:extLst>
          </p:cNvPr>
          <p:cNvSpPr/>
          <p:nvPr/>
        </p:nvSpPr>
        <p:spPr>
          <a:xfrm>
            <a:off x="4569567" y="5238741"/>
            <a:ext cx="0" cy="405000"/>
          </a:xfrm>
          <a:prstGeom prst="line">
            <a:avLst/>
          </a:prstGeom>
          <a:ln w="18360">
            <a:solidFill>
              <a:srgbClr val="3465A4"/>
            </a:solidFill>
            <a:round/>
            <a:tailEnd type="triangle" w="med" len="me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800" b="0" u="none" strike="noStrike">
              <a:solidFill>
                <a:srgbClr val="000000"/>
              </a:solidFill>
              <a:effectLst/>
              <a:uFillTx/>
              <a:latin typeface="Arial"/>
            </a:endParaRPr>
          </a:p>
        </p:txBody>
      </p:sp>
      <p:sp>
        <p:nvSpPr>
          <p:cNvPr id="49" name="Straight Connector 48">
            <a:extLst>
              <a:ext uri="{FF2B5EF4-FFF2-40B4-BE49-F238E27FC236}">
                <a16:creationId xmlns:a16="http://schemas.microsoft.com/office/drawing/2014/main" id="{D5E267F9-A573-1259-82A7-DA08D222255F}"/>
              </a:ext>
            </a:extLst>
          </p:cNvPr>
          <p:cNvSpPr/>
          <p:nvPr/>
        </p:nvSpPr>
        <p:spPr>
          <a:xfrm>
            <a:off x="5361927" y="5234421"/>
            <a:ext cx="0" cy="405000"/>
          </a:xfrm>
          <a:prstGeom prst="line">
            <a:avLst/>
          </a:prstGeom>
          <a:ln w="18360">
            <a:solidFill>
              <a:srgbClr val="3465A4"/>
            </a:solidFill>
            <a:round/>
            <a:tailEnd type="triangle" w="med" len="med"/>
          </a:ln>
        </p:spPr>
        <p:style>
          <a:lnRef idx="0">
            <a:scrgbClr r="0" g="0" b="0"/>
          </a:lnRef>
          <a:fillRef idx="0">
            <a:scrgbClr r="0" g="0" b="0"/>
          </a:fillRef>
          <a:effectRef idx="0">
            <a:scrgbClr r="0" g="0" b="0"/>
          </a:effectRef>
          <a:fontRef idx="minor"/>
        </p:style>
        <p:txBody>
          <a:bodyPr lIns="99000" tIns="54000" rIns="99000" bIns="54000" anchor="ctr">
            <a:noAutofit/>
          </a:bodyPr>
          <a:lstStyle/>
          <a:p>
            <a:endParaRPr lang="en-US" sz="1800" b="0" u="none" strike="noStrike">
              <a:solidFill>
                <a:srgbClr val="000000"/>
              </a:solidFill>
              <a:effectLst/>
              <a:uFillTx/>
              <a:latin typeface="Arial"/>
            </a:endParaRPr>
          </a:p>
        </p:txBody>
      </p:sp>
      <p:sp>
        <p:nvSpPr>
          <p:cNvPr id="50" name="Content Placeholder 2">
            <a:extLst>
              <a:ext uri="{FF2B5EF4-FFF2-40B4-BE49-F238E27FC236}">
                <a16:creationId xmlns:a16="http://schemas.microsoft.com/office/drawing/2014/main" id="{E29A2867-EDE6-D47E-73A2-81BC820C79CA}"/>
              </a:ext>
            </a:extLst>
          </p:cNvPr>
          <p:cNvSpPr txBox="1">
            <a:spLocks/>
          </p:cNvSpPr>
          <p:nvPr/>
        </p:nvSpPr>
        <p:spPr>
          <a:xfrm>
            <a:off x="189560" y="864865"/>
            <a:ext cx="8798061" cy="1826141"/>
          </a:xfrm>
          <a:prstGeom prst="rect">
            <a:avLst/>
          </a:prstGeom>
        </p:spPr>
        <p:txBody>
          <a:bodyPr>
            <a:spAutoFit/>
          </a:bodyPr>
          <a:lstStyle>
            <a:lvl1pPr marL="187200" indent="-187200" algn="l" defTabSz="914400" rtl="0" eaLnBrk="1" latinLnBrk="0" hangingPunct="1">
              <a:lnSpc>
                <a:spcPct val="90000"/>
              </a:lnSpc>
              <a:spcBef>
                <a:spcPts val="1000"/>
              </a:spcBef>
              <a:buClr>
                <a:schemeClr val="tx1"/>
              </a:buClr>
              <a:buFont typeface="Arial" panose="020B0604020202020204" pitchFamily="34" charset="0"/>
              <a:buChar char="•"/>
              <a:tabLst/>
              <a:defRPr sz="2800" kern="1200">
                <a:solidFill>
                  <a:schemeClr val="tx1"/>
                </a:solidFill>
                <a:latin typeface="Corbel" panose="020B0503020204020204" pitchFamily="34" charset="0"/>
                <a:ea typeface="+mn-ea"/>
                <a:cs typeface="+mn-cs"/>
              </a:defRPr>
            </a:lvl1pPr>
            <a:lvl2pPr marL="311150" indent="-187200" algn="l" defTabSz="914400" rtl="0" eaLnBrk="1" latinLnBrk="0" hangingPunct="1">
              <a:lnSpc>
                <a:spcPct val="90000"/>
              </a:lnSpc>
              <a:spcBef>
                <a:spcPts val="500"/>
              </a:spcBef>
              <a:buFont typeface="Cambria" panose="02040503050406030204" pitchFamily="18" charset="0"/>
              <a:buChar char="-"/>
              <a:tabLst/>
              <a:defRPr sz="2400" kern="1200">
                <a:solidFill>
                  <a:schemeClr val="tx1"/>
                </a:solidFill>
                <a:latin typeface="Corbel" panose="020B0503020204020204" pitchFamily="34" charset="0"/>
                <a:ea typeface="+mn-ea"/>
                <a:cs typeface="+mn-cs"/>
              </a:defRPr>
            </a:lvl2pPr>
            <a:lvl3pPr marL="533400" indent="-187200" algn="l" defTabSz="914400" rtl="0" eaLnBrk="1" latinLnBrk="0" hangingPunct="1">
              <a:lnSpc>
                <a:spcPct val="90000"/>
              </a:lnSpc>
              <a:spcBef>
                <a:spcPts val="500"/>
              </a:spcBef>
              <a:buClr>
                <a:schemeClr val="tx1"/>
              </a:buClr>
              <a:buFont typeface="Arial" panose="020B0604020202020204" pitchFamily="34" charset="0"/>
              <a:buChar char="•"/>
              <a:tabLst/>
              <a:defRPr sz="2400" kern="1200">
                <a:solidFill>
                  <a:schemeClr val="tx1"/>
                </a:solidFill>
                <a:latin typeface="Corbel" panose="020B0503020204020204" pitchFamily="34" charset="0"/>
                <a:ea typeface="+mn-ea"/>
                <a:cs typeface="+mn-cs"/>
              </a:defRPr>
            </a:lvl3pPr>
            <a:lvl4pPr marL="16002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4pPr>
            <a:lvl5pPr marL="20574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b="1" dirty="0">
                <a:solidFill>
                  <a:prstClr val="black"/>
                </a:solidFill>
                <a:ea typeface="Tahoma" panose="020B0604030504040204" pitchFamily="34" charset="0"/>
                <a:cs typeface="Tahoma" panose="020B0604030504040204" pitchFamily="34" charset="0"/>
              </a:rPr>
              <a:t>First</a:t>
            </a:r>
            <a:r>
              <a:rPr lang="en-US" sz="2400" dirty="0">
                <a:solidFill>
                  <a:prstClr val="black"/>
                </a:solidFill>
                <a:ea typeface="Tahoma" panose="020B0604030504040204" pitchFamily="34" charset="0"/>
                <a:cs typeface="Tahoma" panose="020B0604030504040204" pitchFamily="34" charset="0"/>
              </a:rPr>
              <a:t>, the reference genome is encoded into a comparable representation</a:t>
            </a:r>
          </a:p>
          <a:p>
            <a:pPr marL="0" indent="0">
              <a:lnSpc>
                <a:spcPct val="100000"/>
              </a:lnSpc>
              <a:buNone/>
            </a:pPr>
            <a:endParaRPr lang="en-US" sz="2400" b="1" dirty="0">
              <a:solidFill>
                <a:schemeClr val="accent2"/>
              </a:solidFill>
              <a:ea typeface="Tahoma" panose="020B0604030504040204" pitchFamily="34" charset="0"/>
              <a:cs typeface="Tahoma" panose="020B0604030504040204" pitchFamily="34" charset="0"/>
            </a:endParaRPr>
          </a:p>
          <a:p>
            <a:pPr>
              <a:lnSpc>
                <a:spcPct val="100000"/>
              </a:lnSpc>
            </a:pPr>
            <a:endParaRPr lang="en-GB" sz="2400" dirty="0">
              <a:solidFill>
                <a:srgbClr val="568338"/>
              </a:solidFill>
            </a:endParaRPr>
          </a:p>
        </p:txBody>
      </p:sp>
      <p:sp>
        <p:nvSpPr>
          <p:cNvPr id="51" name="Content Placeholder 2">
            <a:extLst>
              <a:ext uri="{FF2B5EF4-FFF2-40B4-BE49-F238E27FC236}">
                <a16:creationId xmlns:a16="http://schemas.microsoft.com/office/drawing/2014/main" id="{7EDDA1A8-AD1E-E3AA-2F8A-74B2BDB4724F}"/>
              </a:ext>
            </a:extLst>
          </p:cNvPr>
          <p:cNvSpPr txBox="1">
            <a:spLocks/>
          </p:cNvSpPr>
          <p:nvPr/>
        </p:nvSpPr>
        <p:spPr>
          <a:xfrm>
            <a:off x="189560" y="1662328"/>
            <a:ext cx="8798061" cy="959237"/>
          </a:xfrm>
          <a:prstGeom prst="rect">
            <a:avLst/>
          </a:prstGeom>
        </p:spPr>
        <p:txBody>
          <a:bodyPr>
            <a:spAutoFit/>
          </a:bodyPr>
          <a:lstStyle>
            <a:lvl1pPr marL="187200" indent="-187200" algn="l" defTabSz="914400" rtl="0" eaLnBrk="1" latinLnBrk="0" hangingPunct="1">
              <a:lnSpc>
                <a:spcPct val="90000"/>
              </a:lnSpc>
              <a:spcBef>
                <a:spcPts val="1000"/>
              </a:spcBef>
              <a:buClr>
                <a:schemeClr val="tx1"/>
              </a:buClr>
              <a:buFont typeface="Arial" panose="020B0604020202020204" pitchFamily="34" charset="0"/>
              <a:buChar char="•"/>
              <a:tabLst/>
              <a:defRPr sz="2800" kern="1200">
                <a:solidFill>
                  <a:schemeClr val="tx1"/>
                </a:solidFill>
                <a:latin typeface="Corbel" panose="020B0503020204020204" pitchFamily="34" charset="0"/>
                <a:ea typeface="+mn-ea"/>
                <a:cs typeface="+mn-cs"/>
              </a:defRPr>
            </a:lvl1pPr>
            <a:lvl2pPr marL="311150" indent="-187200" algn="l" defTabSz="914400" rtl="0" eaLnBrk="1" latinLnBrk="0" hangingPunct="1">
              <a:lnSpc>
                <a:spcPct val="90000"/>
              </a:lnSpc>
              <a:spcBef>
                <a:spcPts val="500"/>
              </a:spcBef>
              <a:buFont typeface="Cambria" panose="02040503050406030204" pitchFamily="18" charset="0"/>
              <a:buChar char="-"/>
              <a:tabLst/>
              <a:defRPr sz="2400" kern="1200">
                <a:solidFill>
                  <a:schemeClr val="tx1"/>
                </a:solidFill>
                <a:latin typeface="Corbel" panose="020B0503020204020204" pitchFamily="34" charset="0"/>
                <a:ea typeface="+mn-ea"/>
                <a:cs typeface="+mn-cs"/>
              </a:defRPr>
            </a:lvl2pPr>
            <a:lvl3pPr marL="533400" indent="-187200" algn="l" defTabSz="914400" rtl="0" eaLnBrk="1" latinLnBrk="0" hangingPunct="1">
              <a:lnSpc>
                <a:spcPct val="90000"/>
              </a:lnSpc>
              <a:spcBef>
                <a:spcPts val="500"/>
              </a:spcBef>
              <a:buClr>
                <a:schemeClr val="tx1"/>
              </a:buClr>
              <a:buFont typeface="Arial" panose="020B0604020202020204" pitchFamily="34" charset="0"/>
              <a:buChar char="•"/>
              <a:tabLst/>
              <a:defRPr sz="2400" kern="1200">
                <a:solidFill>
                  <a:schemeClr val="tx1"/>
                </a:solidFill>
                <a:latin typeface="Corbel" panose="020B0503020204020204" pitchFamily="34" charset="0"/>
                <a:ea typeface="+mn-ea"/>
                <a:cs typeface="+mn-cs"/>
              </a:defRPr>
            </a:lvl3pPr>
            <a:lvl4pPr marL="16002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4pPr>
            <a:lvl5pPr marL="20574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b="1" dirty="0">
                <a:solidFill>
                  <a:prstClr val="black"/>
                </a:solidFill>
                <a:ea typeface="Tahoma" panose="020B0604030504040204" pitchFamily="34" charset="0"/>
                <a:cs typeface="Tahoma" panose="020B0604030504040204" pitchFamily="34" charset="0"/>
              </a:rPr>
              <a:t>Second</a:t>
            </a:r>
            <a:r>
              <a:rPr lang="en-US" sz="2400" dirty="0">
                <a:solidFill>
                  <a:prstClr val="black"/>
                </a:solidFill>
                <a:ea typeface="Tahoma" panose="020B0604030504040204" pitchFamily="34" charset="0"/>
                <a:cs typeface="Tahoma" panose="020B0604030504040204" pitchFamily="34" charset="0"/>
              </a:rPr>
              <a:t>, raw signals are encoded similarly</a:t>
            </a:r>
            <a:endParaRPr lang="en-US" sz="2400" b="1" dirty="0">
              <a:solidFill>
                <a:schemeClr val="accent2"/>
              </a:solidFill>
              <a:ea typeface="Tahoma" panose="020B0604030504040204" pitchFamily="34" charset="0"/>
              <a:cs typeface="Tahoma" panose="020B0604030504040204" pitchFamily="34" charset="0"/>
            </a:endParaRPr>
          </a:p>
          <a:p>
            <a:pPr>
              <a:lnSpc>
                <a:spcPct val="100000"/>
              </a:lnSpc>
            </a:pPr>
            <a:endParaRPr lang="en-GB" sz="2400" dirty="0">
              <a:solidFill>
                <a:srgbClr val="568338"/>
              </a:solidFill>
            </a:endParaRPr>
          </a:p>
        </p:txBody>
      </p:sp>
      <p:sp>
        <p:nvSpPr>
          <p:cNvPr id="52" name="Content Placeholder 2">
            <a:extLst>
              <a:ext uri="{FF2B5EF4-FFF2-40B4-BE49-F238E27FC236}">
                <a16:creationId xmlns:a16="http://schemas.microsoft.com/office/drawing/2014/main" id="{323A830E-8074-BC45-229E-102911945953}"/>
              </a:ext>
            </a:extLst>
          </p:cNvPr>
          <p:cNvSpPr txBox="1">
            <a:spLocks/>
          </p:cNvSpPr>
          <p:nvPr/>
        </p:nvSpPr>
        <p:spPr>
          <a:xfrm>
            <a:off x="189560" y="2267999"/>
            <a:ext cx="8798061" cy="959237"/>
          </a:xfrm>
          <a:prstGeom prst="rect">
            <a:avLst/>
          </a:prstGeom>
        </p:spPr>
        <p:txBody>
          <a:bodyPr>
            <a:spAutoFit/>
          </a:bodyPr>
          <a:lstStyle>
            <a:lvl1pPr marL="187200" indent="-187200" algn="l" defTabSz="914400" rtl="0" eaLnBrk="1" latinLnBrk="0" hangingPunct="1">
              <a:lnSpc>
                <a:spcPct val="90000"/>
              </a:lnSpc>
              <a:spcBef>
                <a:spcPts val="1000"/>
              </a:spcBef>
              <a:buClr>
                <a:schemeClr val="tx1"/>
              </a:buClr>
              <a:buFont typeface="Arial" panose="020B0604020202020204" pitchFamily="34" charset="0"/>
              <a:buChar char="•"/>
              <a:tabLst/>
              <a:defRPr sz="2800" kern="1200">
                <a:solidFill>
                  <a:schemeClr val="tx1"/>
                </a:solidFill>
                <a:latin typeface="Corbel" panose="020B0503020204020204" pitchFamily="34" charset="0"/>
                <a:ea typeface="+mn-ea"/>
                <a:cs typeface="+mn-cs"/>
              </a:defRPr>
            </a:lvl1pPr>
            <a:lvl2pPr marL="311150" indent="-187200" algn="l" defTabSz="914400" rtl="0" eaLnBrk="1" latinLnBrk="0" hangingPunct="1">
              <a:lnSpc>
                <a:spcPct val="90000"/>
              </a:lnSpc>
              <a:spcBef>
                <a:spcPts val="500"/>
              </a:spcBef>
              <a:buFont typeface="Cambria" panose="02040503050406030204" pitchFamily="18" charset="0"/>
              <a:buChar char="-"/>
              <a:tabLst/>
              <a:defRPr sz="2400" kern="1200">
                <a:solidFill>
                  <a:schemeClr val="tx1"/>
                </a:solidFill>
                <a:latin typeface="Corbel" panose="020B0503020204020204" pitchFamily="34" charset="0"/>
                <a:ea typeface="+mn-ea"/>
                <a:cs typeface="+mn-cs"/>
              </a:defRPr>
            </a:lvl2pPr>
            <a:lvl3pPr marL="533400" indent="-187200" algn="l" defTabSz="914400" rtl="0" eaLnBrk="1" latinLnBrk="0" hangingPunct="1">
              <a:lnSpc>
                <a:spcPct val="90000"/>
              </a:lnSpc>
              <a:spcBef>
                <a:spcPts val="500"/>
              </a:spcBef>
              <a:buClr>
                <a:schemeClr val="tx1"/>
              </a:buClr>
              <a:buFont typeface="Arial" panose="020B0604020202020204" pitchFamily="34" charset="0"/>
              <a:buChar char="•"/>
              <a:tabLst/>
              <a:defRPr sz="2400" kern="1200">
                <a:solidFill>
                  <a:schemeClr val="tx1"/>
                </a:solidFill>
                <a:latin typeface="Corbel" panose="020B0503020204020204" pitchFamily="34" charset="0"/>
                <a:ea typeface="+mn-ea"/>
                <a:cs typeface="+mn-cs"/>
              </a:defRPr>
            </a:lvl3pPr>
            <a:lvl4pPr marL="16002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4pPr>
            <a:lvl5pPr marL="20574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b="1" dirty="0">
                <a:solidFill>
                  <a:prstClr val="black"/>
                </a:solidFill>
                <a:ea typeface="Tahoma" panose="020B0604030504040204" pitchFamily="34" charset="0"/>
                <a:cs typeface="Tahoma" panose="020B0604030504040204" pitchFamily="34" charset="0"/>
              </a:rPr>
              <a:t>Third</a:t>
            </a:r>
            <a:r>
              <a:rPr lang="en-US" sz="2400" dirty="0">
                <a:solidFill>
                  <a:prstClr val="black"/>
                </a:solidFill>
                <a:ea typeface="Tahoma" panose="020B0604030504040204" pitchFamily="34" charset="0"/>
                <a:cs typeface="Tahoma" panose="020B0604030504040204" pitchFamily="34" charset="0"/>
              </a:rPr>
              <a:t>, these representations are matched</a:t>
            </a:r>
            <a:endParaRPr lang="en-US" sz="2400" b="1" dirty="0">
              <a:solidFill>
                <a:schemeClr val="accent2"/>
              </a:solidFill>
              <a:ea typeface="Tahoma" panose="020B0604030504040204" pitchFamily="34" charset="0"/>
              <a:cs typeface="Tahoma" panose="020B0604030504040204" pitchFamily="34" charset="0"/>
            </a:endParaRPr>
          </a:p>
          <a:p>
            <a:pPr>
              <a:lnSpc>
                <a:spcPct val="100000"/>
              </a:lnSpc>
            </a:pPr>
            <a:endParaRPr lang="en-GB" sz="2400" dirty="0">
              <a:solidFill>
                <a:srgbClr val="568338"/>
              </a:solidFill>
            </a:endParaRPr>
          </a:p>
        </p:txBody>
      </p:sp>
      <p:sp>
        <p:nvSpPr>
          <p:cNvPr id="3" name="TextBox 2">
            <a:extLst>
              <a:ext uri="{FF2B5EF4-FFF2-40B4-BE49-F238E27FC236}">
                <a16:creationId xmlns:a16="http://schemas.microsoft.com/office/drawing/2014/main" id="{B133F176-EBAB-3392-8FBC-4A8447C26ADC}"/>
              </a:ext>
            </a:extLst>
          </p:cNvPr>
          <p:cNvSpPr txBox="1"/>
          <p:nvPr/>
        </p:nvSpPr>
        <p:spPr>
          <a:xfrm>
            <a:off x="1565458" y="2940366"/>
            <a:ext cx="763920" cy="346320"/>
          </a:xfrm>
          <a:prstGeom prst="rect">
            <a:avLst/>
          </a:prstGeom>
          <a:noFill/>
          <a:ln w="0">
            <a:noFill/>
          </a:ln>
        </p:spPr>
        <p:txBody>
          <a:bodyPr lIns="90000" tIns="45000" rIns="90000" bIns="45000" anchor="ctr">
            <a:spAutoFit/>
          </a:bodyPr>
          <a:lstStyle/>
          <a:p>
            <a:pPr algn="ctr"/>
            <a:r>
              <a:rPr lang="en-US" sz="1500" b="0" u="none" strike="noStrike">
                <a:solidFill>
                  <a:srgbClr val="000000"/>
                </a:solidFill>
                <a:effectLst/>
                <a:uFillTx/>
                <a:latin typeface="Arial"/>
              </a:rPr>
              <a:t>ACGT</a:t>
            </a:r>
          </a:p>
        </p:txBody>
      </p:sp>
    </p:spTree>
    <p:extLst>
      <p:ext uri="{BB962C8B-B14F-4D97-AF65-F5344CB8AC3E}">
        <p14:creationId xmlns:p14="http://schemas.microsoft.com/office/powerpoint/2010/main" val="338270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1">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2">
                                            <p:txEl>
                                              <p:pRg st="0" end="0"/>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P spid="13" grpId="0" animBg="1"/>
      <p:bldP spid="14" grpId="0" animBg="1"/>
      <p:bldP spid="16" grpId="0" animBg="1"/>
      <p:bldP spid="19" grpId="0" animBg="1"/>
      <p:bldP spid="21" grpId="0"/>
      <p:bldP spid="23" grpId="0" animBg="1"/>
      <p:bldP spid="29" grpId="0" animBg="1"/>
      <p:bldP spid="30" grpId="0" animBg="1"/>
      <p:bldP spid="37" grpId="0"/>
      <p:bldP spid="38" grpId="0"/>
      <p:bldP spid="39" grpId="0" animBg="1"/>
      <p:bldP spid="40" grpId="0"/>
      <p:bldP spid="41" grpId="0"/>
      <p:bldP spid="42" grpId="0" animBg="1"/>
      <p:bldP spid="43" grpId="0"/>
      <p:bldP spid="44" grpId="0" animBg="1"/>
      <p:bldP spid="45" grpId="0"/>
      <p:bldP spid="46" grpId="0"/>
      <p:bldP spid="47" grpId="0"/>
      <p:bldP spid="48" grpId="0" animBg="1"/>
      <p:bldP spid="49" grpId="0" animBg="1"/>
      <p:bldP spid="50" grpId="0" build="allAtOnce"/>
      <p:bldP spid="51" grpId="0" build="allAtOnce"/>
      <p:bldP spid="52" grpId="0" build="allAtOnce"/>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Lst>
</file>

<file path=ppt/tags/tag2.xml><?xml version="1.0" encoding="utf-8"?>
<p:tagLst xmlns:a="http://schemas.openxmlformats.org/drawingml/2006/main" xmlns:r="http://schemas.openxmlformats.org/officeDocument/2006/relationships" xmlns:p="http://schemas.openxmlformats.org/presentationml/2006/main">
  <p:tag name="EE4P_SMART_ELEMENT" val="HarveyBall"/>
  <p:tag name="EE4P_STYLE_ID" val="6cd991bf-f022-4378-96e7-2c338aeb3f5a"/>
  <p:tag name="EE4P_STYLE_NAME" val="Box"/>
  <p:tag name="EE4P_SMART_ELEMENT_XML" val="&lt;smartelement id=&quot;HarveyBall&quot; custom=&quot;1&quot;&gt;&lt;position width=&quot;20&quot; height=&quot;20&quot; alignment=&quot;1&quot; /&gt;&lt;elements&gt;&lt;element name=&quot;background&quot;&gt;&lt;fill visible=&quot;1&quot; foreColor=&quot;#ffffff&quot; /&gt;&lt;line visible=&quot;0&quot; /&gt;&lt;reflection visible=&quot;0&quot; /&gt;&lt;shadow visible=&quot;0&quot; /&gt;&lt;/element&gt;&lt;element name=&quot;arc&quot;&gt;&lt;fill visible=&quot;1&quot; foreColor=&quot;&quot; /&gt;&lt;line visible=&quot;0&quot; /&gt;&lt;reflection visible=&quot;0&quot; /&gt;&lt;shadow visible=&quot;0&quot; /&gt;&lt;/element&gt;&lt;element name=&quot;circle&quot;&gt;&lt;fill visible=&quot;0&quot; /&gt;&lt;line visible=&quot;1&quot; foreColor=&quot;&quot; weight=&quot;0.75&quot; /&gt;&lt;reflection visible=&quot;0&quot; /&gt;&lt;shadow visible=&quot;0&quot; /&gt;&lt;/element&gt;&lt;/elements&gt;&lt;colors&gt;&lt;color theme=&quot;5&quot; name=&quot;Accent 1&quot; default=&quot;1&quot; /&gt;&lt;color theme=&quot;6&quot; name=&quot;Accent 2&quot; /&gt;&lt;color theme=&quot;7&quot; name=&quot;Accent 3&quot; /&gt;&lt;color theme=&quot;8&quot; name=&quot;Accent 4&quot; /&gt;&lt;color theme=&quot;9&quot; name=&quot;Accent 5&quot; /&gt;&lt;color theme=&quot;10&quot; name=&quot;Accent 6&quot; /&gt;&lt;color rgb=&quot;#000000&quot; name=&quot;Black&quot; /&gt;&lt;color rgb=&quot;#ffffff&quot; name=&quot;White&quot; /&gt;&lt;/colors&gt;&lt;/smartelement&gt;"/>
</p:tagLst>
</file>

<file path=ppt/tags/tag3.xml><?xml version="1.0" encoding="utf-8"?>
<p:tagLst xmlns:a="http://schemas.openxmlformats.org/drawingml/2006/main" xmlns:r="http://schemas.openxmlformats.org/officeDocument/2006/relationships" xmlns:p="http://schemas.openxmlformats.org/presentationml/2006/main">
  <p:tag name="EE4P_SMART_ELEMENT" val="HarveyBall"/>
  <p:tag name="EE4P_STYLE_ID" val="6cd991bf-f022-4378-96e7-2c338aeb3f5a"/>
  <p:tag name="EE4P_STYLE_NAME" val="Box"/>
  <p:tag name="EE4P_SMART_ELEMENT_XML" val="&lt;smartelement id=&quot;HarveyBall&quot; custom=&quot;1&quot;&gt;&lt;position width=&quot;20&quot; height=&quot;20&quot; alignment=&quot;1&quot; /&gt;&lt;elements&gt;&lt;element name=&quot;background&quot;&gt;&lt;fill visible=&quot;1&quot; foreColor=&quot;#ffffff&quot; /&gt;&lt;line visible=&quot;0&quot; /&gt;&lt;reflection visible=&quot;0&quot; /&gt;&lt;shadow visible=&quot;0&quot; /&gt;&lt;/element&gt;&lt;element name=&quot;arc&quot;&gt;&lt;fill visible=&quot;1&quot; foreColor=&quot;&quot; /&gt;&lt;line visible=&quot;0&quot; /&gt;&lt;reflection visible=&quot;0&quot; /&gt;&lt;shadow visible=&quot;0&quot; /&gt;&lt;/element&gt;&lt;element name=&quot;circle&quot;&gt;&lt;fill visible=&quot;0&quot; /&gt;&lt;line visible=&quot;1&quot; foreColor=&quot;&quot; weight=&quot;0.75&quot; /&gt;&lt;reflection visible=&quot;0&quot; /&gt;&lt;shadow visible=&quot;0&quot; /&gt;&lt;/element&gt;&lt;/elements&gt;&lt;colors&gt;&lt;color theme=&quot;5&quot; name=&quot;Accent 1&quot; default=&quot;1&quot; /&gt;&lt;color theme=&quot;6&quot; name=&quot;Accent 2&quot; /&gt;&lt;color theme=&quot;7&quot; name=&quot;Accent 3&quot; /&gt;&lt;color theme=&quot;8&quot; name=&quot;Accent 4&quot; /&gt;&lt;color theme=&quot;9&quot; name=&quot;Accent 5&quot; /&gt;&lt;color theme=&quot;10&quot; name=&quot;Accent 6&quot; /&gt;&lt;color rgb=&quot;#000000&quot; name=&quot;Black&quot; /&gt;&lt;color rgb=&quot;#ffffff&quot; name=&quot;White&quot; /&gt;&lt;/colors&gt;&lt;/smartelement&gt;"/>
</p:tagLst>
</file>

<file path=ppt/tags/tag4.xml><?xml version="1.0" encoding="utf-8"?>
<p:tagLst xmlns:a="http://schemas.openxmlformats.org/drawingml/2006/main" xmlns:r="http://schemas.openxmlformats.org/officeDocument/2006/relationships" xmlns:p="http://schemas.openxmlformats.org/presentationml/2006/main">
  <p:tag name="EE4P_SMART_ELEMENT" val="HarveyBall"/>
  <p:tag name="EE4P_STYLE_ID" val="6cd991bf-f022-4378-96e7-2c338aeb3f5a"/>
  <p:tag name="EE4P_STYLE_NAME" val="Box"/>
  <p:tag name="EE4P_SMART_ELEMENT_XML" val="&lt;smartelement id=&quot;HarveyBall&quot; custom=&quot;1&quot;&gt;&lt;position width=&quot;20&quot; height=&quot;20&quot; alignment=&quot;1&quot; /&gt;&lt;elements&gt;&lt;element name=&quot;background&quot;&gt;&lt;fill visible=&quot;1&quot; foreColor=&quot;#ffffff&quot; /&gt;&lt;line visible=&quot;0&quot; /&gt;&lt;reflection visible=&quot;0&quot; /&gt;&lt;shadow visible=&quot;0&quot; /&gt;&lt;/element&gt;&lt;element name=&quot;arc&quot;&gt;&lt;fill visible=&quot;1&quot; foreColor=&quot;&quot; /&gt;&lt;line visible=&quot;0&quot; /&gt;&lt;reflection visible=&quot;0&quot; /&gt;&lt;shadow visible=&quot;0&quot; /&gt;&lt;/element&gt;&lt;element name=&quot;circle&quot;&gt;&lt;fill visible=&quot;0&quot; /&gt;&lt;line visible=&quot;1&quot; foreColor=&quot;&quot; weight=&quot;0.75&quot; /&gt;&lt;reflection visible=&quot;0&quot; /&gt;&lt;shadow visible=&quot;0&quot; /&gt;&lt;/element&gt;&lt;/elements&gt;&lt;colors&gt;&lt;color theme=&quot;5&quot; name=&quot;Accent 1&quot; default=&quot;1&quot; /&gt;&lt;color theme=&quot;6&quot; name=&quot;Accent 2&quot; /&gt;&lt;color theme=&quot;7&quot; name=&quot;Accent 3&quot; /&gt;&lt;color theme=&quot;8&quot; name=&quot;Accent 4&quot; /&gt;&lt;color theme=&quot;9&quot; name=&quot;Accent 5&quot; /&gt;&lt;color theme=&quot;10&quot; name=&quot;Accent 6&quot; /&gt;&lt;color rgb=&quot;#000000&quot; name=&quot;Black&quot; /&gt;&lt;color rgb=&quot;#ffffff&quot; name=&quot;White&quot; /&gt;&lt;/colors&gt;&lt;/smartelement&gt;"/>
</p:tagLst>
</file>

<file path=ppt/tags/tag5.xml><?xml version="1.0" encoding="utf-8"?>
<p:tagLst xmlns:a="http://schemas.openxmlformats.org/drawingml/2006/main" xmlns:r="http://schemas.openxmlformats.org/officeDocument/2006/relationships" xmlns:p="http://schemas.openxmlformats.org/presentationml/2006/main">
  <p:tag name="EE4P_TEMPLATESTYLE" val="14"/>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53657</TotalTime>
  <Words>2653</Words>
  <Application>Microsoft Office PowerPoint</Application>
  <PresentationFormat>On-screen Show (4:3)</PresentationFormat>
  <Paragraphs>541</Paragraphs>
  <Slides>39</Slides>
  <Notes>38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Arial</vt:lpstr>
      <vt:lpstr>Avenir Next</vt:lpstr>
      <vt:lpstr>Calibri</vt:lpstr>
      <vt:lpstr>Calibri Light</vt:lpstr>
      <vt:lpstr>Cambria</vt:lpstr>
      <vt:lpstr>Cambria Math</vt:lpstr>
      <vt:lpstr>Corbel</vt:lpstr>
      <vt:lpstr>PT Mono</vt:lpstr>
      <vt:lpstr>Tahoma</vt:lpstr>
      <vt:lpstr>Office Theme</vt:lpstr>
      <vt:lpstr>RawBench  A Comprehensive Benchmarking Framework for Raw Nanopore Signal Analysis Techniques</vt:lpstr>
      <vt:lpstr>Outline</vt:lpstr>
      <vt:lpstr>Genomic Data Analysis</vt:lpstr>
      <vt:lpstr>A Common Genome Analysis Pipeline</vt:lpstr>
      <vt:lpstr>Benefits of Nanopore Sequencing</vt:lpstr>
      <vt:lpstr>Benefits of Nanopore Sequencing</vt:lpstr>
      <vt:lpstr>Basecalling is Accurate yet Costly</vt:lpstr>
      <vt:lpstr>Can We Manage without Basecalling? </vt:lpstr>
      <vt:lpstr>Raw Signal Analysis  (RSA) Overview</vt:lpstr>
      <vt:lpstr>Outline</vt:lpstr>
      <vt:lpstr>Motivation</vt:lpstr>
      <vt:lpstr>Problems of Existing Works</vt:lpstr>
      <vt:lpstr>Our Goal</vt:lpstr>
      <vt:lpstr>Outline</vt:lpstr>
      <vt:lpstr>RawBench: Comprehensive Benchmarking for RSA</vt:lpstr>
      <vt:lpstr>Towards a Modular RawBench</vt:lpstr>
      <vt:lpstr>Closer Look at RawBench Pipeline</vt:lpstr>
      <vt:lpstr>A RawBench Example</vt:lpstr>
      <vt:lpstr>RawBench Datasets</vt:lpstr>
      <vt:lpstr>Mapping any RSA Workflow to RawBench</vt:lpstr>
      <vt:lpstr>Outline</vt:lpstr>
      <vt:lpstr>Evaluation Methodology</vt:lpstr>
      <vt:lpstr>Evaluation Methodology</vt:lpstr>
      <vt:lpstr>Encoding Reference Genome</vt:lpstr>
      <vt:lpstr>Encoding Reference Genome – Quality</vt:lpstr>
      <vt:lpstr>Encoding Raw Signal</vt:lpstr>
      <vt:lpstr>Encoding Raw Signal – Quality</vt:lpstr>
      <vt:lpstr>Matching Encoded Representations</vt:lpstr>
      <vt:lpstr>Matching Encoded Representations – Quality</vt:lpstr>
      <vt:lpstr>Matching Representations – Performance</vt:lpstr>
      <vt:lpstr>RSA-assisted Basecalling </vt:lpstr>
      <vt:lpstr>Outline</vt:lpstr>
      <vt:lpstr>Conclusion</vt:lpstr>
      <vt:lpstr>RawBench  A Comprehensive Benchmarking Framework for Raw Nanopore Signal Analysis Techniques</vt:lpstr>
      <vt:lpstr>Backup Slides</vt:lpstr>
      <vt:lpstr>Encoding the Reference Genome</vt:lpstr>
      <vt:lpstr>Dealing with Noisy Signals</vt:lpstr>
      <vt:lpstr>Matching Encoded Representations</vt:lpstr>
      <vt:lpstr>Existing Benchmarking Frameworks</vt:lpstr>
    </vt:vector>
  </TitlesOfParts>
  <Manager/>
  <Company>Razer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Minesh Patel</dc:creator>
  <cp:keywords/>
  <dc:description/>
  <cp:lastModifiedBy>asude.eris16@gmail.com</cp:lastModifiedBy>
  <cp:revision>1867</cp:revision>
  <cp:lastPrinted>2023-05-16T11:28:33Z</cp:lastPrinted>
  <dcterms:created xsi:type="dcterms:W3CDTF">2017-06-05T15:22:10Z</dcterms:created>
  <dcterms:modified xsi:type="dcterms:W3CDTF">2025-10-14T09:56:28Z</dcterms:modified>
  <cp:category/>
</cp:coreProperties>
</file>