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ppt/tags/tag2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6" r:id="rId3"/>
  </p:sldMasterIdLst>
  <p:notesMasterIdLst>
    <p:notesMasterId r:id="rId43"/>
  </p:notesMasterIdLst>
  <p:sldIdLst>
    <p:sldId id="7349" r:id="rId4"/>
    <p:sldId id="7347" r:id="rId5"/>
    <p:sldId id="7417" r:id="rId6"/>
    <p:sldId id="4676" r:id="rId7"/>
    <p:sldId id="4677" r:id="rId8"/>
    <p:sldId id="7397" r:id="rId9"/>
    <p:sldId id="7352" r:id="rId10"/>
    <p:sldId id="7437" r:id="rId11"/>
    <p:sldId id="7438" r:id="rId12"/>
    <p:sldId id="7418" r:id="rId13"/>
    <p:sldId id="7425" r:id="rId14"/>
    <p:sldId id="7421" r:id="rId15"/>
    <p:sldId id="7345" r:id="rId16"/>
    <p:sldId id="7420" r:id="rId17"/>
    <p:sldId id="7432" r:id="rId18"/>
    <p:sldId id="1220" r:id="rId19"/>
    <p:sldId id="7433" r:id="rId20"/>
    <p:sldId id="7402" r:id="rId21"/>
    <p:sldId id="7434" r:id="rId22"/>
    <p:sldId id="7422" r:id="rId23"/>
    <p:sldId id="1091" r:id="rId24"/>
    <p:sldId id="4659" r:id="rId25"/>
    <p:sldId id="4683" r:id="rId26"/>
    <p:sldId id="4684" r:id="rId27"/>
    <p:sldId id="7430" r:id="rId28"/>
    <p:sldId id="7396" r:id="rId29"/>
    <p:sldId id="1200" r:id="rId30"/>
    <p:sldId id="1201" r:id="rId31"/>
    <p:sldId id="7423" r:id="rId32"/>
    <p:sldId id="7348" r:id="rId33"/>
    <p:sldId id="7426" r:id="rId34"/>
    <p:sldId id="1202" r:id="rId35"/>
    <p:sldId id="7439" r:id="rId36"/>
    <p:sldId id="7429" r:id="rId37"/>
    <p:sldId id="7395" r:id="rId38"/>
    <p:sldId id="1128" r:id="rId39"/>
    <p:sldId id="7339" r:id="rId40"/>
    <p:sldId id="7413" r:id="rId41"/>
    <p:sldId id="742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A8"/>
    <a:srgbClr val="E2CEE1"/>
    <a:srgbClr val="A0B2FF"/>
    <a:srgbClr val="4571C4"/>
    <a:srgbClr val="10813D"/>
    <a:srgbClr val="2F5597"/>
    <a:srgbClr val="EDEDED"/>
    <a:srgbClr val="E3F1D9"/>
    <a:srgbClr val="F4D9D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4"/>
    <p:restoredTop sz="83056"/>
  </p:normalViewPr>
  <p:slideViewPr>
    <p:cSldViewPr snapToGrid="0" snapToObjects="1">
      <p:cViewPr>
        <p:scale>
          <a:sx n="122" d="100"/>
          <a:sy n="122" d="100"/>
        </p:scale>
        <p:origin x="928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76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6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4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8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6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2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5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94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04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5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6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4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8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2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63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8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3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70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8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875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048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533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94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394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F7A59-CF4E-EC20-68A0-390CB76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4F195A89-C410-BCD9-0B74-E87F1A16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B7FAED6D-FE25-984D-F3D8-912BF36CF3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D64B3-47B9-4B80-8494-C2463AAD5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DDEC7-5C22-7ADB-60BD-945BAEB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13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F1544-24EE-9F40-92D1-5F7EF27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5" name="Picture 4" descr="safari.png">
            <a:extLst>
              <a:ext uri="{FF2B5EF4-FFF2-40B4-BE49-F238E27FC236}">
                <a16:creationId xmlns:a16="http://schemas.microsoft.com/office/drawing/2014/main" id="{BCE086F2-9422-3233-969B-2DF0AF8C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73B27A-EBF7-DCCC-F4F6-DD46A37DA7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119B3-1AA6-94B9-13B9-6E10CE8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5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062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97819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261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122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702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380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3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553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16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EADF-E8A8-9548-6E81-2DAF4A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1AB1-7A0A-F67A-A59E-47B51F0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6271B-B905-57CC-06C2-739306F4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012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b.org/ismb2024/programme-schedule/scientific-programme/hitseq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hyperlink" Target="https://github.com/CMU-SAFARI/RawHash/tree/main?tab=readme-ov-file#rawsamble-for-overlapping-and-assembly-constructio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rawas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3027663"/>
          </a:xfrm>
          <a:prstGeom prst="rect">
            <a:avLst/>
          </a:prstGeom>
          <a:solidFill>
            <a:srgbClr val="03538C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br>
              <a:rPr lang="en-US" sz="72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21C9C-D40C-BC09-BED2-C9812AEE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67132"/>
              </p:ext>
            </p:extLst>
          </p:nvPr>
        </p:nvGraphicFramePr>
        <p:xfrm>
          <a:off x="999394" y="3525214"/>
          <a:ext cx="7145213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293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775899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126847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Maximilian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Mordig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Joel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Lindegger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Harun Mustafa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AA80A8-14BE-BA0A-6F6A-8839DECF2580}"/>
              </a:ext>
            </a:extLst>
          </p:cNvPr>
          <p:cNvSpPr txBox="1"/>
          <p:nvPr/>
        </p:nvSpPr>
        <p:spPr>
          <a:xfrm>
            <a:off x="4062887" y="-825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ISMB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CEDCA-A9FC-517D-C13A-BA03CC0E187A}"/>
              </a:ext>
            </a:extLst>
          </p:cNvPr>
          <p:cNvSpPr txBox="1"/>
          <p:nvPr/>
        </p:nvSpPr>
        <p:spPr>
          <a:xfrm>
            <a:off x="0" y="1402303"/>
            <a:ext cx="9144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Overlapping and Assembling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 Nanopore Signals</a:t>
            </a:r>
          </a:p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Using a Hash-based Seeding Mechanism</a:t>
            </a:r>
            <a:endParaRPr lang="en-CH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61529-CC74-79A8-5AD3-7A5DD7131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09" y="224784"/>
            <a:ext cx="1363580" cy="13635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89899D-0B1B-F595-8545-BAA8C33B20D9}"/>
              </a:ext>
            </a:extLst>
          </p:cNvPr>
          <p:cNvSpPr txBox="1"/>
          <p:nvPr/>
        </p:nvSpPr>
        <p:spPr>
          <a:xfrm>
            <a:off x="2254406" y="352576"/>
            <a:ext cx="46351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endParaRPr lang="en-CH" sz="7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FDCBDA-DA09-842D-E50F-2C8529B38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86995"/>
              </p:ext>
            </p:extLst>
          </p:nvPr>
        </p:nvGraphicFramePr>
        <p:xfrm>
          <a:off x="3581752" y="3027663"/>
          <a:ext cx="1980497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7">
                  <a:extLst>
                    <a:ext uri="{9D8B030D-6E8A-4147-A177-3AD203B41FA5}">
                      <a16:colId xmlns:a16="http://schemas.microsoft.com/office/drawing/2014/main" val="858436982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Can Firtina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FEBFD5-D529-9B9C-34BB-066964BFB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62442"/>
              </p:ext>
            </p:extLst>
          </p:nvPr>
        </p:nvGraphicFramePr>
        <p:xfrm>
          <a:off x="1155417" y="4022765"/>
          <a:ext cx="6833166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593162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Sayan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 Goswami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Stefano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Mercogliano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Yan Zhu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66F6BC-A118-DFBE-CAE9-9195F6D7A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52384"/>
              </p:ext>
            </p:extLst>
          </p:nvPr>
        </p:nvGraphicFramePr>
        <p:xfrm>
          <a:off x="2556138" y="4520315"/>
          <a:ext cx="4031724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Andre Kahles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Onur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Mutlu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CE84D19-0C8F-B823-575F-853831260453}"/>
              </a:ext>
            </a:extLst>
          </p:cNvPr>
          <p:cNvGrpSpPr/>
          <p:nvPr/>
        </p:nvGrpSpPr>
        <p:grpSpPr>
          <a:xfrm>
            <a:off x="111412" y="5308176"/>
            <a:ext cx="8921176" cy="1361628"/>
            <a:chOff x="167326" y="5308176"/>
            <a:chExt cx="8921176" cy="13616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B23BF2-A4AF-4FA1-7304-04B4524BFA35}"/>
                </a:ext>
              </a:extLst>
            </p:cNvPr>
            <p:cNvGrpSpPr/>
            <p:nvPr/>
          </p:nvGrpSpPr>
          <p:grpSpPr>
            <a:xfrm>
              <a:off x="167326" y="5308176"/>
              <a:ext cx="8921176" cy="484869"/>
              <a:chOff x="182824" y="5308176"/>
              <a:chExt cx="8921176" cy="4848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3567B8-7041-AA61-4869-E3FFF91A2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974" t="34871" r="16015" b="34887"/>
              <a:stretch/>
            </p:blipFill>
            <p:spPr>
              <a:xfrm>
                <a:off x="2887921" y="5326095"/>
                <a:ext cx="2762251" cy="449031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099C6AE-CFF9-1AAE-7731-87EDC77BC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2824" y="5326095"/>
                <a:ext cx="2334073" cy="449031"/>
              </a:xfrm>
              <a:prstGeom prst="rect">
                <a:avLst/>
              </a:prstGeom>
            </p:spPr>
          </p:pic>
          <p:pic>
            <p:nvPicPr>
              <p:cNvPr id="5" name="Picture 4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F09B01BB-FB3B-CF8A-EF53-388F0875D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" t="13738" r="1483" b="15499"/>
              <a:stretch/>
            </p:blipFill>
            <p:spPr>
              <a:xfrm>
                <a:off x="6021197" y="5308176"/>
                <a:ext cx="3082803" cy="48486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024A60-6F49-C086-911C-31FF74ECCC88}"/>
                </a:ext>
              </a:extLst>
            </p:cNvPr>
            <p:cNvGrpSpPr/>
            <p:nvPr/>
          </p:nvGrpSpPr>
          <p:grpSpPr>
            <a:xfrm>
              <a:off x="248237" y="6034803"/>
              <a:ext cx="8759355" cy="635001"/>
              <a:chOff x="178468" y="6034803"/>
              <a:chExt cx="8759355" cy="635001"/>
            </a:xfrm>
          </p:grpSpPr>
          <p:pic>
            <p:nvPicPr>
              <p:cNvPr id="16" name="Picture 15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26B995DC-3D20-4856-F3BC-F13BF1D9B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0" t="11654" r="2038" b="12193"/>
              <a:stretch/>
            </p:blipFill>
            <p:spPr>
              <a:xfrm>
                <a:off x="178468" y="6173159"/>
                <a:ext cx="2491915" cy="496645"/>
              </a:xfrm>
              <a:prstGeom prst="rect">
                <a:avLst/>
              </a:prstGeom>
            </p:spPr>
          </p:pic>
          <p:pic>
            <p:nvPicPr>
              <p:cNvPr id="18" name="Picture 17" descr="A blue and black sign&#10;&#10;Description automatically generated">
                <a:extLst>
                  <a:ext uri="{FF2B5EF4-FFF2-40B4-BE49-F238E27FC236}">
                    <a16:creationId xmlns:a16="http://schemas.microsoft.com/office/drawing/2014/main" id="{BF085207-AD35-49E0-5711-34081078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507" y="6338201"/>
                <a:ext cx="1886455" cy="331603"/>
              </a:xfrm>
              <a:prstGeom prst="rect">
                <a:avLst/>
              </a:prstGeom>
            </p:spPr>
          </p:pic>
          <p:pic>
            <p:nvPicPr>
              <p:cNvPr id="22" name="Picture 21" descr="A logo on a black background&#10;&#10;Description automatically generated">
                <a:extLst>
                  <a:ext uri="{FF2B5EF4-FFF2-40B4-BE49-F238E27FC236}">
                    <a16:creationId xmlns:a16="http://schemas.microsoft.com/office/drawing/2014/main" id="{BB7798C9-4DA5-A08C-E031-AA882D76C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6" t="29097" r="11326" b="28862"/>
              <a:stretch/>
            </p:blipFill>
            <p:spPr>
              <a:xfrm>
                <a:off x="7152826" y="6034803"/>
                <a:ext cx="1784997" cy="63500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4E9484-BA2F-157D-E583-BAEAFBB1644B}"/>
                  </a:ext>
                </a:extLst>
              </p:cNvPr>
              <p:cNvGrpSpPr/>
              <p:nvPr/>
            </p:nvGrpSpPr>
            <p:grpSpPr>
              <a:xfrm>
                <a:off x="5243086" y="6262011"/>
                <a:ext cx="1566615" cy="407793"/>
                <a:chOff x="5431805" y="6011822"/>
                <a:chExt cx="1566615" cy="407793"/>
              </a:xfrm>
            </p:grpSpPr>
            <p:pic>
              <p:nvPicPr>
                <p:cNvPr id="20" name="Picture 19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399C19B-2C2D-2EA6-1788-6D5F20482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8024"/>
                <a:stretch/>
              </p:blipFill>
              <p:spPr>
                <a:xfrm>
                  <a:off x="5431805" y="6011822"/>
                  <a:ext cx="1237356" cy="407793"/>
                </a:xfrm>
                <a:prstGeom prst="rect">
                  <a:avLst/>
                </a:prstGeom>
              </p:spPr>
            </p:pic>
            <p:pic>
              <p:nvPicPr>
                <p:cNvPr id="6" name="Picture 5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60374B0-91DD-1C08-DD09-2FA2B98A9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41" t="62262" b="-5299"/>
                <a:stretch/>
              </p:blipFill>
              <p:spPr>
                <a:xfrm>
                  <a:off x="5979348" y="6074130"/>
                  <a:ext cx="1019072" cy="28317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8302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6" y="95697"/>
            <a:ext cx="9144000" cy="770467"/>
          </a:xfrm>
        </p:spPr>
        <p:txBody>
          <a:bodyPr wrap="none"/>
          <a:lstStyle/>
          <a:p>
            <a:r>
              <a:rPr lang="en-US" sz="4000" dirty="0">
                <a:latin typeface="Garamond" panose="02020404030301010803" pitchFamily="18" charset="0"/>
              </a:rPr>
              <a:t>Beyond Reference Mapping: Overlapping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61E6FED-B7AA-A983-398D-6EDF65509BBA}"/>
              </a:ext>
            </a:extLst>
          </p:cNvPr>
          <p:cNvSpPr>
            <a:spLocks noChangeAspect="1"/>
          </p:cNvSpPr>
          <p:nvPr/>
        </p:nvSpPr>
        <p:spPr>
          <a:xfrm>
            <a:off x="1442952" y="2273260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9756C5-14EF-2B33-1E77-2C8753EB8F2E}"/>
              </a:ext>
            </a:extLst>
          </p:cNvPr>
          <p:cNvCxnSpPr>
            <a:cxnSpLocks/>
          </p:cNvCxnSpPr>
          <p:nvPr/>
        </p:nvCxnSpPr>
        <p:spPr>
          <a:xfrm>
            <a:off x="1771730" y="2813395"/>
            <a:ext cx="0" cy="527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D29CE5E-2FA1-77F3-E5D2-068919251277}"/>
              </a:ext>
            </a:extLst>
          </p:cNvPr>
          <p:cNvSpPr/>
          <p:nvPr/>
        </p:nvSpPr>
        <p:spPr>
          <a:xfrm>
            <a:off x="1270690" y="3352801"/>
            <a:ext cx="1002081" cy="286797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6BAFAC-7EED-0726-4F11-ADEF34ECDD57}"/>
              </a:ext>
            </a:extLst>
          </p:cNvPr>
          <p:cNvSpPr/>
          <p:nvPr/>
        </p:nvSpPr>
        <p:spPr>
          <a:xfrm>
            <a:off x="3466728" y="3189531"/>
            <a:ext cx="2206972" cy="61713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Hash-based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and Mapping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F8CB0E-F894-C377-47A9-FA6021915192}"/>
              </a:ext>
            </a:extLst>
          </p:cNvPr>
          <p:cNvCxnSpPr>
            <a:cxnSpLocks/>
            <a:stCxn id="60" idx="3"/>
            <a:endCxn id="69" idx="1"/>
          </p:cNvCxnSpPr>
          <p:nvPr/>
        </p:nvCxnSpPr>
        <p:spPr>
          <a:xfrm>
            <a:off x="2272771" y="3496200"/>
            <a:ext cx="1193957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5EEB97F-1E05-8CA6-4C84-1C80733C4524}"/>
              </a:ext>
            </a:extLst>
          </p:cNvPr>
          <p:cNvCxnSpPr>
            <a:cxnSpLocks/>
            <a:stCxn id="68" idx="1"/>
            <a:endCxn id="69" idx="3"/>
          </p:cNvCxnSpPr>
          <p:nvPr/>
        </p:nvCxnSpPr>
        <p:spPr>
          <a:xfrm flipH="1">
            <a:off x="5673700" y="3496200"/>
            <a:ext cx="1193956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FA5A8C-EEA7-978F-30E5-010E5274F853}"/>
              </a:ext>
            </a:extLst>
          </p:cNvPr>
          <p:cNvCxnSpPr>
            <a:cxnSpLocks/>
          </p:cNvCxnSpPr>
          <p:nvPr/>
        </p:nvCxnSpPr>
        <p:spPr>
          <a:xfrm>
            <a:off x="7368696" y="1733854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4224F5-9D65-D494-4A96-88CC11D15BEA}"/>
              </a:ext>
            </a:extLst>
          </p:cNvPr>
          <p:cNvCxnSpPr>
            <a:cxnSpLocks/>
          </p:cNvCxnSpPr>
          <p:nvPr/>
        </p:nvCxnSpPr>
        <p:spPr>
          <a:xfrm>
            <a:off x="7368696" y="2813395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D668A2E-21B4-B42E-5D57-6DB2F938B5A7}"/>
              </a:ext>
            </a:extLst>
          </p:cNvPr>
          <p:cNvSpPr/>
          <p:nvPr/>
        </p:nvSpPr>
        <p:spPr>
          <a:xfrm>
            <a:off x="6867656" y="3352801"/>
            <a:ext cx="1002081" cy="286798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D0AEDAD-9B20-A994-3775-33B1D937ECB9}"/>
              </a:ext>
            </a:extLst>
          </p:cNvPr>
          <p:cNvSpPr/>
          <p:nvPr/>
        </p:nvSpPr>
        <p:spPr>
          <a:xfrm>
            <a:off x="0" y="4067494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#1: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accurate matches 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signals are noisy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37111AD7-233B-3E2C-F670-76FBB5386FF8}"/>
              </a:ext>
            </a:extLst>
          </p:cNvPr>
          <p:cNvSpPr>
            <a:spLocks noChangeAspect="1"/>
          </p:cNvSpPr>
          <p:nvPr/>
        </p:nvSpPr>
        <p:spPr>
          <a:xfrm>
            <a:off x="7039918" y="2273260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61AA6-43EE-8F5A-5B5E-6536D93DBE16}"/>
              </a:ext>
            </a:extLst>
          </p:cNvPr>
          <p:cNvGrpSpPr/>
          <p:nvPr/>
        </p:nvGrpSpPr>
        <p:grpSpPr>
          <a:xfrm>
            <a:off x="723599" y="1039992"/>
            <a:ext cx="2096263" cy="693862"/>
            <a:chOff x="1117601" y="2646545"/>
            <a:chExt cx="2096263" cy="693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C89F1A-D6B1-265F-B1C5-8BAE67A1FB1A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4041C1C-5CED-A2E3-19DC-2FD67713823A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9309ED0-1679-9292-5794-0295159E7568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3" name="Graphic 22" descr="Heartbeat with solid fill">
                    <a:extLst>
                      <a:ext uri="{FF2B5EF4-FFF2-40B4-BE49-F238E27FC236}">
                        <a16:creationId xmlns:a16="http://schemas.microsoft.com/office/drawing/2014/main" id="{8CF57F28-77C7-F4F0-39EA-7615F59E48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4" name="Graphic 23" descr="Heartbeat with solid fill">
                    <a:extLst>
                      <a:ext uri="{FF2B5EF4-FFF2-40B4-BE49-F238E27FC236}">
                        <a16:creationId xmlns:a16="http://schemas.microsoft.com/office/drawing/2014/main" id="{D04D1060-3BD4-7597-4610-21A1A88EB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A21483-6D98-9466-6896-99212AE8AD0D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2" name="Graphic 11" descr="Heartbeat with solid fill">
                    <a:extLst>
                      <a:ext uri="{FF2B5EF4-FFF2-40B4-BE49-F238E27FC236}">
                        <a16:creationId xmlns:a16="http://schemas.microsoft.com/office/drawing/2014/main" id="{0CCBB096-27B5-46BD-00FB-EEC683462D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phic 21" descr="Heartbeat with solid fill">
                    <a:extLst>
                      <a:ext uri="{FF2B5EF4-FFF2-40B4-BE49-F238E27FC236}">
                        <a16:creationId xmlns:a16="http://schemas.microsoft.com/office/drawing/2014/main" id="{58EDC030-D943-1DEF-B282-1CD759B45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23B1D7-EEAF-A9AC-CCAA-B77BC96F4ACD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8CB42-2962-5EE5-F7B8-B25EE382BAA4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#1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1DB6EB7-D49C-F346-4B07-91213032772E}"/>
              </a:ext>
            </a:extLst>
          </p:cNvPr>
          <p:cNvSpPr/>
          <p:nvPr/>
        </p:nvSpPr>
        <p:spPr>
          <a:xfrm>
            <a:off x="0" y="4911252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#2: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overlapping read pairs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6885D7-1B36-1790-2824-243FD620AE63}"/>
              </a:ext>
            </a:extLst>
          </p:cNvPr>
          <p:cNvGrpSpPr/>
          <p:nvPr/>
        </p:nvGrpSpPr>
        <p:grpSpPr>
          <a:xfrm>
            <a:off x="6386298" y="961759"/>
            <a:ext cx="2615150" cy="715215"/>
            <a:chOff x="6386298" y="961759"/>
            <a:chExt cx="2615150" cy="715215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9261958-6617-5362-C0D0-109CACE95EDC}"/>
                </a:ext>
              </a:extLst>
            </p:cNvPr>
            <p:cNvSpPr/>
            <p:nvPr/>
          </p:nvSpPr>
          <p:spPr>
            <a:xfrm>
              <a:off x="6649158" y="961759"/>
              <a:ext cx="2060098" cy="448056"/>
            </a:xfrm>
            <a:prstGeom prst="roundRect">
              <a:avLst>
                <a:gd name="adj" fmla="val 9865"/>
              </a:avLst>
            </a:prstGeom>
            <a:solidFill>
              <a:schemeClr val="bg1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84DEC88-697C-BDDC-808B-55FAD51FAE16}"/>
                </a:ext>
              </a:extLst>
            </p:cNvPr>
            <p:cNvSpPr/>
            <p:nvPr/>
          </p:nvSpPr>
          <p:spPr>
            <a:xfrm>
              <a:off x="6583443" y="1028549"/>
              <a:ext cx="2060098" cy="448056"/>
            </a:xfrm>
            <a:prstGeom prst="roundRect">
              <a:avLst>
                <a:gd name="adj" fmla="val 9865"/>
              </a:avLst>
            </a:prstGeom>
            <a:solidFill>
              <a:schemeClr val="bg1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041065A5-5115-C12D-2EEF-CF757DD996C6}"/>
                </a:ext>
              </a:extLst>
            </p:cNvPr>
            <p:cNvSpPr/>
            <p:nvPr/>
          </p:nvSpPr>
          <p:spPr>
            <a:xfrm>
              <a:off x="6517728" y="1095339"/>
              <a:ext cx="2060098" cy="448056"/>
            </a:xfrm>
            <a:prstGeom prst="roundRect">
              <a:avLst>
                <a:gd name="adj" fmla="val 9865"/>
              </a:avLst>
            </a:prstGeom>
            <a:solidFill>
              <a:schemeClr val="bg1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72EA535-F083-4E0F-5614-7FDAAA107179}"/>
                </a:ext>
              </a:extLst>
            </p:cNvPr>
            <p:cNvSpPr/>
            <p:nvPr/>
          </p:nvSpPr>
          <p:spPr>
            <a:xfrm>
              <a:off x="6452013" y="1162129"/>
              <a:ext cx="2060098" cy="448056"/>
            </a:xfrm>
            <a:prstGeom prst="roundRect">
              <a:avLst>
                <a:gd name="adj" fmla="val 9865"/>
              </a:avLst>
            </a:prstGeom>
            <a:solidFill>
              <a:schemeClr val="bg1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714DC6CA-EA38-1C1A-3B0C-1A16D27AE7CC}"/>
                </a:ext>
              </a:extLst>
            </p:cNvPr>
            <p:cNvSpPr/>
            <p:nvPr/>
          </p:nvSpPr>
          <p:spPr>
            <a:xfrm>
              <a:off x="6386298" y="1228918"/>
              <a:ext cx="2060098" cy="448056"/>
            </a:xfrm>
            <a:prstGeom prst="roundRect">
              <a:avLst>
                <a:gd name="adj" fmla="val 9865"/>
              </a:avLst>
            </a:prstGeom>
            <a:solidFill>
              <a:schemeClr val="bg1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DA124F-58E0-F553-E27C-2AABA05C3E55}"/>
                </a:ext>
              </a:extLst>
            </p:cNvPr>
            <p:cNvSpPr txBox="1"/>
            <p:nvPr/>
          </p:nvSpPr>
          <p:spPr>
            <a:xfrm>
              <a:off x="8658084" y="101720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1F3AF5-BAF7-4F94-C2C6-E33CC9AD0F0B}"/>
              </a:ext>
            </a:extLst>
          </p:cNvPr>
          <p:cNvGrpSpPr/>
          <p:nvPr/>
        </p:nvGrpSpPr>
        <p:grpSpPr>
          <a:xfrm>
            <a:off x="6323984" y="1039992"/>
            <a:ext cx="2096263" cy="693862"/>
            <a:chOff x="6320565" y="1039992"/>
            <a:chExt cx="2096263" cy="693862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32707D2-A021-6B80-1512-E72CBF4E7B59}"/>
                </a:ext>
              </a:extLst>
            </p:cNvPr>
            <p:cNvSpPr/>
            <p:nvPr/>
          </p:nvSpPr>
          <p:spPr>
            <a:xfrm>
              <a:off x="6320565" y="1039992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#2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E8BA49-C802-DFE7-9FA0-9DD9C0D31E61}"/>
                </a:ext>
              </a:extLst>
            </p:cNvPr>
            <p:cNvGrpSpPr/>
            <p:nvPr/>
          </p:nvGrpSpPr>
          <p:grpSpPr>
            <a:xfrm>
              <a:off x="6324443" y="1285798"/>
              <a:ext cx="2060098" cy="448056"/>
              <a:chOff x="6324443" y="1285798"/>
              <a:chExt cx="2060098" cy="448056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D90587-8EB6-7586-99E2-1852FC05B35B}"/>
                  </a:ext>
                </a:extLst>
              </p:cNvPr>
              <p:cNvSpPr/>
              <p:nvPr/>
            </p:nvSpPr>
            <p:spPr>
              <a:xfrm>
                <a:off x="6324443" y="1285798"/>
                <a:ext cx="2060098" cy="448056"/>
              </a:xfrm>
              <a:prstGeom prst="roundRect">
                <a:avLst>
                  <a:gd name="adj" fmla="val 9865"/>
                </a:avLst>
              </a:prstGeom>
              <a:solidFill>
                <a:schemeClr val="bg1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D3BBEDF-6398-6FAD-3194-13BEBE23A376}"/>
                  </a:ext>
                </a:extLst>
              </p:cNvPr>
              <p:cNvGrpSpPr/>
              <p:nvPr/>
            </p:nvGrpSpPr>
            <p:grpSpPr>
              <a:xfrm>
                <a:off x="6727355" y="1319794"/>
                <a:ext cx="1254273" cy="396518"/>
                <a:chOff x="-912865" y="1693849"/>
                <a:chExt cx="1254273" cy="39651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90C2D43-7A6E-8B7B-B68A-417E4E8E1FAF}"/>
                    </a:ext>
                  </a:extLst>
                </p:cNvPr>
                <p:cNvGrpSpPr/>
                <p:nvPr/>
              </p:nvGrpSpPr>
              <p:grpSpPr>
                <a:xfrm>
                  <a:off x="-912865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51A20D85-396B-AE55-1283-0E958A3A4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2E9AF6FD-AE47-7997-493C-BB97025BC3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7F2AB26-3D7B-8302-6B53-EEF628CED4E7}"/>
                    </a:ext>
                  </a:extLst>
                </p:cNvPr>
                <p:cNvGrpSpPr/>
                <p:nvPr/>
              </p:nvGrpSpPr>
              <p:grpSpPr>
                <a:xfrm>
                  <a:off x="-336719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5" name="Graphic 74" descr="Heartbeat with solid fill">
                    <a:extLst>
                      <a:ext uri="{FF2B5EF4-FFF2-40B4-BE49-F238E27FC236}">
                        <a16:creationId xmlns:a16="http://schemas.microsoft.com/office/drawing/2014/main" id="{BFC78B1D-7A1F-8B92-E7A8-FBC965EE5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 descr="Heartbeat with solid fill">
                    <a:extLst>
                      <a:ext uri="{FF2B5EF4-FFF2-40B4-BE49-F238E27FC236}">
                        <a16:creationId xmlns:a16="http://schemas.microsoft.com/office/drawing/2014/main" id="{1D7DA486-9D0C-5084-2712-A8C0632488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4560A18-CA4B-FFBD-7968-CFF6A88CC978}"/>
              </a:ext>
            </a:extLst>
          </p:cNvPr>
          <p:cNvCxnSpPr>
            <a:cxnSpLocks/>
          </p:cNvCxnSpPr>
          <p:nvPr/>
        </p:nvCxnSpPr>
        <p:spPr>
          <a:xfrm>
            <a:off x="1771730" y="1733854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116CF3-7709-746D-307E-F475F4C85161}"/>
              </a:ext>
            </a:extLst>
          </p:cNvPr>
          <p:cNvGrpSpPr/>
          <p:nvPr/>
        </p:nvGrpSpPr>
        <p:grpSpPr>
          <a:xfrm>
            <a:off x="566174" y="858256"/>
            <a:ext cx="8057149" cy="1021275"/>
            <a:chOff x="566174" y="858256"/>
            <a:chExt cx="8057149" cy="10212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FFF94E-425F-A99E-9D36-358A88481863}"/>
                </a:ext>
              </a:extLst>
            </p:cNvPr>
            <p:cNvSpPr txBox="1"/>
            <p:nvPr/>
          </p:nvSpPr>
          <p:spPr>
            <a:xfrm>
              <a:off x="566174" y="858256"/>
              <a:ext cx="8057149" cy="1021275"/>
            </a:xfrm>
            <a:prstGeom prst="roundRect">
              <a:avLst>
                <a:gd name="adj" fmla="val 9377"/>
              </a:avLst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32E69A1-B6DD-E42A-B290-66B1A22F4542}"/>
                </a:ext>
              </a:extLst>
            </p:cNvPr>
            <p:cNvGrpSpPr/>
            <p:nvPr/>
          </p:nvGrpSpPr>
          <p:grpSpPr>
            <a:xfrm>
              <a:off x="1484792" y="1221947"/>
              <a:ext cx="6183554" cy="581022"/>
              <a:chOff x="1484792" y="1221947"/>
              <a:chExt cx="6183554" cy="581022"/>
            </a:xfrm>
          </p:grpSpPr>
          <p:pic>
            <p:nvPicPr>
              <p:cNvPr id="82" name="Graphic 81" descr="Lightning with solid fill">
                <a:extLst>
                  <a:ext uri="{FF2B5EF4-FFF2-40B4-BE49-F238E27FC236}">
                    <a16:creationId xmlns:a16="http://schemas.microsoft.com/office/drawing/2014/main" id="{D27A5238-42AE-8F6D-0216-E1CECB999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84792" y="1221948"/>
                <a:ext cx="581021" cy="581021"/>
              </a:xfrm>
              <a:prstGeom prst="rect">
                <a:avLst/>
              </a:prstGeom>
            </p:spPr>
          </p:pic>
          <p:pic>
            <p:nvPicPr>
              <p:cNvPr id="83" name="Graphic 82" descr="Lightning with solid fill">
                <a:extLst>
                  <a:ext uri="{FF2B5EF4-FFF2-40B4-BE49-F238E27FC236}">
                    <a16:creationId xmlns:a16="http://schemas.microsoft.com/office/drawing/2014/main" id="{1543EDC5-E86C-21C7-7A46-60B3F26C2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87325" y="1221947"/>
                <a:ext cx="581021" cy="581021"/>
              </a:xfrm>
              <a:prstGeom prst="rect">
                <a:avLst/>
              </a:prstGeom>
            </p:spPr>
          </p:pic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1A3B23E-A493-5AAF-DD48-4F74DC4A5CE4}"/>
              </a:ext>
            </a:extLst>
          </p:cNvPr>
          <p:cNvSpPr txBox="1"/>
          <p:nvPr/>
        </p:nvSpPr>
        <p:spPr>
          <a:xfrm>
            <a:off x="6148699" y="858255"/>
            <a:ext cx="2829026" cy="1021275"/>
          </a:xfrm>
          <a:prstGeom prst="roundRect">
            <a:avLst>
              <a:gd name="adj" fmla="val 9377"/>
            </a:avLst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3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2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41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6" y="95697"/>
            <a:ext cx="9144000" cy="770467"/>
          </a:xfrm>
        </p:spPr>
        <p:txBody>
          <a:bodyPr wrap="none"/>
          <a:lstStyle/>
          <a:p>
            <a:r>
              <a:rPr lang="en-US" sz="4000" dirty="0">
                <a:latin typeface="Garamond" panose="02020404030301010803" pitchFamily="18" charset="0"/>
              </a:rPr>
              <a:t>Beyond Reference Mapping: Overlapping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D0AEDAD-9B20-A994-3775-33B1D937ECB9}"/>
              </a:ext>
            </a:extLst>
          </p:cNvPr>
          <p:cNvSpPr/>
          <p:nvPr/>
        </p:nvSpPr>
        <p:spPr>
          <a:xfrm>
            <a:off x="0" y="4067494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#1: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accurate matches 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signals are noisy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61AA6-43EE-8F5A-5B5E-6536D93DBE16}"/>
              </a:ext>
            </a:extLst>
          </p:cNvPr>
          <p:cNvGrpSpPr/>
          <p:nvPr/>
        </p:nvGrpSpPr>
        <p:grpSpPr>
          <a:xfrm>
            <a:off x="723599" y="1039992"/>
            <a:ext cx="2096263" cy="693862"/>
            <a:chOff x="1117601" y="2646545"/>
            <a:chExt cx="2096263" cy="693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C89F1A-D6B1-265F-B1C5-8BAE67A1FB1A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4041C1C-5CED-A2E3-19DC-2FD67713823A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9309ED0-1679-9292-5794-0295159E7568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3" name="Graphic 22" descr="Heartbeat with solid fill">
                    <a:extLst>
                      <a:ext uri="{FF2B5EF4-FFF2-40B4-BE49-F238E27FC236}">
                        <a16:creationId xmlns:a16="http://schemas.microsoft.com/office/drawing/2014/main" id="{8CF57F28-77C7-F4F0-39EA-7615F59E48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4" name="Graphic 23" descr="Heartbeat with solid fill">
                    <a:extLst>
                      <a:ext uri="{FF2B5EF4-FFF2-40B4-BE49-F238E27FC236}">
                        <a16:creationId xmlns:a16="http://schemas.microsoft.com/office/drawing/2014/main" id="{D04D1060-3BD4-7597-4610-21A1A88EB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A21483-6D98-9466-6896-99212AE8AD0D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2" name="Graphic 11" descr="Heartbeat with solid fill">
                    <a:extLst>
                      <a:ext uri="{FF2B5EF4-FFF2-40B4-BE49-F238E27FC236}">
                        <a16:creationId xmlns:a16="http://schemas.microsoft.com/office/drawing/2014/main" id="{0CCBB096-27B5-46BD-00FB-EEC683462D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phic 21" descr="Heartbeat with solid fill">
                    <a:extLst>
                      <a:ext uri="{FF2B5EF4-FFF2-40B4-BE49-F238E27FC236}">
                        <a16:creationId xmlns:a16="http://schemas.microsoft.com/office/drawing/2014/main" id="{58EDC030-D943-1DEF-B282-1CD759B45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23B1D7-EEAF-A9AC-CCAA-B77BC96F4ACD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8CB42-2962-5EE5-F7B8-B25EE382BAA4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#1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1DB6EB7-D49C-F346-4B07-91213032772E}"/>
              </a:ext>
            </a:extLst>
          </p:cNvPr>
          <p:cNvSpPr/>
          <p:nvPr/>
        </p:nvSpPr>
        <p:spPr>
          <a:xfrm>
            <a:off x="0" y="4911252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#2: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overlapping read pairs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B91ADB-92A0-ECB9-4A7B-1AACCFCF5130}"/>
              </a:ext>
            </a:extLst>
          </p:cNvPr>
          <p:cNvSpPr/>
          <p:nvPr/>
        </p:nvSpPr>
        <p:spPr>
          <a:xfrm>
            <a:off x="0" y="5755011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#3: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long paths from many overlaps to build assemblies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1F3AF5-BAF7-4F94-C2C6-E33CC9AD0F0B}"/>
              </a:ext>
            </a:extLst>
          </p:cNvPr>
          <p:cNvGrpSpPr/>
          <p:nvPr/>
        </p:nvGrpSpPr>
        <p:grpSpPr>
          <a:xfrm>
            <a:off x="6323984" y="1039992"/>
            <a:ext cx="2096263" cy="693862"/>
            <a:chOff x="6320565" y="1039992"/>
            <a:chExt cx="2096263" cy="693862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32707D2-A021-6B80-1512-E72CBF4E7B59}"/>
                </a:ext>
              </a:extLst>
            </p:cNvPr>
            <p:cNvSpPr/>
            <p:nvPr/>
          </p:nvSpPr>
          <p:spPr>
            <a:xfrm>
              <a:off x="6320565" y="1039992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#5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E8BA49-C802-DFE7-9FA0-9DD9C0D31E61}"/>
                </a:ext>
              </a:extLst>
            </p:cNvPr>
            <p:cNvGrpSpPr/>
            <p:nvPr/>
          </p:nvGrpSpPr>
          <p:grpSpPr>
            <a:xfrm>
              <a:off x="6324443" y="1285798"/>
              <a:ext cx="2060098" cy="448056"/>
              <a:chOff x="6324443" y="1285798"/>
              <a:chExt cx="2060098" cy="448056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D90587-8EB6-7586-99E2-1852FC05B35B}"/>
                  </a:ext>
                </a:extLst>
              </p:cNvPr>
              <p:cNvSpPr/>
              <p:nvPr/>
            </p:nvSpPr>
            <p:spPr>
              <a:xfrm>
                <a:off x="6324443" y="1285798"/>
                <a:ext cx="2060098" cy="448056"/>
              </a:xfrm>
              <a:prstGeom prst="roundRect">
                <a:avLst>
                  <a:gd name="adj" fmla="val 9865"/>
                </a:avLst>
              </a:prstGeom>
              <a:solidFill>
                <a:schemeClr val="bg1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D3BBEDF-6398-6FAD-3194-13BEBE23A376}"/>
                  </a:ext>
                </a:extLst>
              </p:cNvPr>
              <p:cNvGrpSpPr/>
              <p:nvPr/>
            </p:nvGrpSpPr>
            <p:grpSpPr>
              <a:xfrm>
                <a:off x="6727355" y="1319794"/>
                <a:ext cx="1254273" cy="396518"/>
                <a:chOff x="-912865" y="1693849"/>
                <a:chExt cx="1254273" cy="39651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90C2D43-7A6E-8B7B-B68A-417E4E8E1FAF}"/>
                    </a:ext>
                  </a:extLst>
                </p:cNvPr>
                <p:cNvGrpSpPr/>
                <p:nvPr/>
              </p:nvGrpSpPr>
              <p:grpSpPr>
                <a:xfrm>
                  <a:off x="-912865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51A20D85-396B-AE55-1283-0E958A3A4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2E9AF6FD-AE47-7997-493C-BB97025BC3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7F2AB26-3D7B-8302-6B53-EEF628CED4E7}"/>
                    </a:ext>
                  </a:extLst>
                </p:cNvPr>
                <p:cNvGrpSpPr/>
                <p:nvPr/>
              </p:nvGrpSpPr>
              <p:grpSpPr>
                <a:xfrm>
                  <a:off x="-336719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5" name="Graphic 74" descr="Heartbeat with solid fill">
                    <a:extLst>
                      <a:ext uri="{FF2B5EF4-FFF2-40B4-BE49-F238E27FC236}">
                        <a16:creationId xmlns:a16="http://schemas.microsoft.com/office/drawing/2014/main" id="{BFC78B1D-7A1F-8B92-E7A8-FBC965EE5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 descr="Heartbeat with solid fill">
                    <a:extLst>
                      <a:ext uri="{FF2B5EF4-FFF2-40B4-BE49-F238E27FC236}">
                        <a16:creationId xmlns:a16="http://schemas.microsoft.com/office/drawing/2014/main" id="{1D7DA486-9D0C-5084-2712-A8C0632488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3EE241-656D-7672-A618-F168F84C9D6E}"/>
              </a:ext>
            </a:extLst>
          </p:cNvPr>
          <p:cNvGrpSpPr/>
          <p:nvPr/>
        </p:nvGrpSpPr>
        <p:grpSpPr>
          <a:xfrm>
            <a:off x="882017" y="2636615"/>
            <a:ext cx="2096263" cy="693862"/>
            <a:chOff x="1117601" y="2646545"/>
            <a:chExt cx="2096263" cy="693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483AC3-0071-82B6-1895-D7F0D7BE4377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5D6C95-1B56-E402-2038-7677F011140C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DB455FE-06AF-3C82-BB83-61C5D949415E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0" name="Graphic 19" descr="Heartbeat with solid fill">
                    <a:extLst>
                      <a:ext uri="{FF2B5EF4-FFF2-40B4-BE49-F238E27FC236}">
                        <a16:creationId xmlns:a16="http://schemas.microsoft.com/office/drawing/2014/main" id="{595AB3BF-5600-26B3-1DEA-8780EC8C9A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Heartbeat with solid fill">
                    <a:extLst>
                      <a:ext uri="{FF2B5EF4-FFF2-40B4-BE49-F238E27FC236}">
                        <a16:creationId xmlns:a16="http://schemas.microsoft.com/office/drawing/2014/main" id="{AA4FBCD8-3C5B-81ED-03E7-DF654AB257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63B08E0-D2E6-A03D-E4FC-40E2C7779DD2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" name="Graphic 17" descr="Heartbeat with solid fill">
                    <a:extLst>
                      <a:ext uri="{FF2B5EF4-FFF2-40B4-BE49-F238E27FC236}">
                        <a16:creationId xmlns:a16="http://schemas.microsoft.com/office/drawing/2014/main" id="{C84A8802-1734-0954-63D5-3E2607A218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Heartbeat with solid fill">
                    <a:extLst>
                      <a:ext uri="{FF2B5EF4-FFF2-40B4-BE49-F238E27FC236}">
                        <a16:creationId xmlns:a16="http://schemas.microsoft.com/office/drawing/2014/main" id="{F5E8823D-4F55-7462-431E-33556DD191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007C88D-68A1-FCA8-50F4-C3DBCFFEAAAD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B90D079-4EAD-ABBD-1F93-764214EF923A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#2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8C70A6-C5C8-0237-7D44-D71B977D5C71}"/>
              </a:ext>
            </a:extLst>
          </p:cNvPr>
          <p:cNvGrpSpPr/>
          <p:nvPr/>
        </p:nvGrpSpPr>
        <p:grpSpPr>
          <a:xfrm>
            <a:off x="3512597" y="2636615"/>
            <a:ext cx="2096263" cy="693862"/>
            <a:chOff x="1117601" y="2646545"/>
            <a:chExt cx="2096263" cy="6938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E31581C-22DE-4C0A-EC2A-76F4886B4C00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5A107C7-698E-B528-007B-9A2C245D18E0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0A0E180-E7D6-E73C-5D5E-734A0273380E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35" name="Graphic 34" descr="Heartbeat with solid fill">
                    <a:extLst>
                      <a:ext uri="{FF2B5EF4-FFF2-40B4-BE49-F238E27FC236}">
                        <a16:creationId xmlns:a16="http://schemas.microsoft.com/office/drawing/2014/main" id="{4AC7D176-7F9F-F7BF-95A4-BFB8AB0AE8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Heartbeat with solid fill">
                    <a:extLst>
                      <a:ext uri="{FF2B5EF4-FFF2-40B4-BE49-F238E27FC236}">
                        <a16:creationId xmlns:a16="http://schemas.microsoft.com/office/drawing/2014/main" id="{BDF4B845-0C8A-5876-BBEC-224A6A9BD7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0FB8E38F-58CB-364C-7C86-1D349851AAB9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32" name="Graphic 31" descr="Heartbeat with solid fill">
                    <a:extLst>
                      <a:ext uri="{FF2B5EF4-FFF2-40B4-BE49-F238E27FC236}">
                        <a16:creationId xmlns:a16="http://schemas.microsoft.com/office/drawing/2014/main" id="{AA933375-B613-6334-A838-7C83BA28F5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Heartbeat with solid fill">
                    <a:extLst>
                      <a:ext uri="{FF2B5EF4-FFF2-40B4-BE49-F238E27FC236}">
                        <a16:creationId xmlns:a16="http://schemas.microsoft.com/office/drawing/2014/main" id="{F7805944-30FD-8782-E574-0CDD667BFE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7A888C9-77AF-8203-C69D-67B7C454ECFF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D7AA1D5-1756-8D6B-D0EB-B009D910E8B4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#3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8D31DF-5112-507B-4568-B37599B660E5}"/>
              </a:ext>
            </a:extLst>
          </p:cNvPr>
          <p:cNvGrpSpPr/>
          <p:nvPr/>
        </p:nvGrpSpPr>
        <p:grpSpPr>
          <a:xfrm>
            <a:off x="6143178" y="2636615"/>
            <a:ext cx="2096263" cy="693862"/>
            <a:chOff x="1117601" y="2646545"/>
            <a:chExt cx="2096263" cy="69386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294635-5ACF-8342-73D7-C67F6B30B253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B9F1D35-D1C2-D887-B304-C339C515E66F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BB178BF-0083-88B8-71EF-AD1597FFBF11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51" name="Graphic 50" descr="Heartbeat with solid fill">
                    <a:extLst>
                      <a:ext uri="{FF2B5EF4-FFF2-40B4-BE49-F238E27FC236}">
                        <a16:creationId xmlns:a16="http://schemas.microsoft.com/office/drawing/2014/main" id="{72594366-ECCA-069A-40BA-DBAEE1243A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57" name="Graphic 56" descr="Heartbeat with solid fill">
                    <a:extLst>
                      <a:ext uri="{FF2B5EF4-FFF2-40B4-BE49-F238E27FC236}">
                        <a16:creationId xmlns:a16="http://schemas.microsoft.com/office/drawing/2014/main" id="{8517189C-3C45-CEBA-EAAD-A2F0B16545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095C4810-08AE-E1DC-71B3-6A3FFF0B83C6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48" name="Graphic 47" descr="Heartbeat with solid fill">
                    <a:extLst>
                      <a:ext uri="{FF2B5EF4-FFF2-40B4-BE49-F238E27FC236}">
                        <a16:creationId xmlns:a16="http://schemas.microsoft.com/office/drawing/2014/main" id="{F4C88661-5411-B3B1-5392-29C321E6AA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phic 48" descr="Heartbeat with solid fill">
                    <a:extLst>
                      <a:ext uri="{FF2B5EF4-FFF2-40B4-BE49-F238E27FC236}">
                        <a16:creationId xmlns:a16="http://schemas.microsoft.com/office/drawing/2014/main" id="{0BEA0424-52B4-DEA3-E944-0CFE4B681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FA8C7893-17DA-2F6B-9E15-24DC60A17906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50460FB-B4BD-A1BD-5799-28F706A6D5D9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#4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47C0C3-E8BC-1EE9-9F6A-0B9B2CCBF92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1757526" y="1733854"/>
            <a:ext cx="172623" cy="902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82FCEDB-AE93-88BD-4E1B-B2789C74A416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>
            <a:off x="2945993" y="3106449"/>
            <a:ext cx="5704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1F0AC5-ADFB-6B03-38A8-C22063E25186}"/>
              </a:ext>
            </a:extLst>
          </p:cNvPr>
          <p:cNvCxnSpPr>
            <a:cxnSpLocks/>
            <a:stCxn id="29" idx="3"/>
            <a:endCxn id="45" idx="1"/>
          </p:cNvCxnSpPr>
          <p:nvPr/>
        </p:nvCxnSpPr>
        <p:spPr>
          <a:xfrm>
            <a:off x="5576573" y="3106449"/>
            <a:ext cx="5704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9987E53-F407-A3C6-2A55-E0AC2F197783}"/>
              </a:ext>
            </a:extLst>
          </p:cNvPr>
          <p:cNvCxnSpPr>
            <a:cxnSpLocks/>
            <a:stCxn id="39" idx="0"/>
            <a:endCxn id="71" idx="2"/>
          </p:cNvCxnSpPr>
          <p:nvPr/>
        </p:nvCxnSpPr>
        <p:spPr>
          <a:xfrm flipV="1">
            <a:off x="7191310" y="1733854"/>
            <a:ext cx="166601" cy="902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479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-438288" y="4911837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-438288" y="3547804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Outline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-438288" y="2184779"/>
            <a:ext cx="10113264" cy="1078992"/>
          </a:xfrm>
          <a:prstGeom prst="rect">
            <a:avLst/>
          </a:prstGeom>
          <a:solidFill>
            <a:srgbClr val="E3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D2C009-07D6-408E-80FE-9D4AA2E221FE}"/>
              </a:ext>
            </a:extLst>
          </p:cNvPr>
          <p:cNvSpPr/>
          <p:nvPr/>
        </p:nvSpPr>
        <p:spPr>
          <a:xfrm>
            <a:off x="-438288" y="821754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0421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Goal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BDE00-B839-1A04-F051-A5D105097118}"/>
              </a:ext>
            </a:extLst>
          </p:cNvPr>
          <p:cNvSpPr txBox="1"/>
          <p:nvPr/>
        </p:nvSpPr>
        <p:spPr>
          <a:xfrm>
            <a:off x="178200" y="2147911"/>
            <a:ext cx="8787600" cy="2562178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raw signal analysis </a:t>
            </a:r>
            <a:b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reference genome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79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8E6D7-E0D0-42F9-C864-CE772EB1A9AF}"/>
              </a:ext>
            </a:extLst>
          </p:cNvPr>
          <p:cNvSpPr txBox="1"/>
          <p:nvPr/>
        </p:nvSpPr>
        <p:spPr>
          <a:xfrm>
            <a:off x="124618" y="1863568"/>
            <a:ext cx="8894763" cy="1107996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28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mechanism</a:t>
            </a:r>
            <a:r>
              <a:rPr lang="en-US" sz="28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can quickly and accurately</a:t>
            </a:r>
            <a:r>
              <a:rPr lang="en-US" sz="28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all-vs-all overlapping of raw signals</a:t>
            </a:r>
            <a:endParaRPr lang="en-US" sz="2600" b="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A5322-92E0-6F70-8C8E-63907EE14347}"/>
              </a:ext>
            </a:extLst>
          </p:cNvPr>
          <p:cNvSpPr txBox="1"/>
          <p:nvPr/>
        </p:nvSpPr>
        <p:spPr>
          <a:xfrm>
            <a:off x="122378" y="3403559"/>
            <a:ext cx="8894763" cy="1107996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</a:t>
            </a:r>
            <a:r>
              <a:rPr lang="en-US" sz="2800" i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assembly</a:t>
            </a:r>
            <a:r>
              <a:rPr lang="en-US" sz="28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constructed directly from raw signal overlaps </a:t>
            </a:r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sz="2800" dirty="0" err="1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lang="en-US" sz="26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1AB27E-74CC-0D2E-CDD8-4B5920634EA0}"/>
              </a:ext>
            </a:extLst>
          </p:cNvPr>
          <p:cNvGrpSpPr/>
          <p:nvPr/>
        </p:nvGrpSpPr>
        <p:grpSpPr>
          <a:xfrm>
            <a:off x="1423516" y="224784"/>
            <a:ext cx="6292486" cy="1363580"/>
            <a:chOff x="597109" y="224784"/>
            <a:chExt cx="6292486" cy="13635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7C9995-864C-4B53-3C7F-E9BC08492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109" y="224784"/>
              <a:ext cx="1363580" cy="13635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A045CD-8580-D8C9-80A4-5664F356DCDA}"/>
                </a:ext>
              </a:extLst>
            </p:cNvPr>
            <p:cNvSpPr txBox="1"/>
            <p:nvPr/>
          </p:nvSpPr>
          <p:spPr>
            <a:xfrm>
              <a:off x="2254406" y="352576"/>
              <a:ext cx="4635189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002060"/>
                  </a:solidFill>
                  <a:latin typeface="Garamond" panose="020204040303010108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Rawsamble</a:t>
              </a:r>
              <a:endParaRPr lang="en-CH" sz="7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FE74AD-5F09-6033-5872-CB3475CB8A12}"/>
              </a:ext>
            </a:extLst>
          </p:cNvPr>
          <p:cNvSpPr txBox="1"/>
          <p:nvPr/>
        </p:nvSpPr>
        <p:spPr>
          <a:xfrm>
            <a:off x="122378" y="4943550"/>
            <a:ext cx="8894763" cy="1107996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assembler</a:t>
            </a:r>
            <a:r>
              <a:rPr lang="en-US" sz="2800" b="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build and output </a:t>
            </a:r>
          </a:p>
          <a:p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assemblies from raw signals</a:t>
            </a:r>
            <a:endParaRPr lang="en-US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0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 err="1">
                <a:latin typeface="Garamond" panose="02020404030301010803" pitchFamily="18" charset="0"/>
              </a:rPr>
              <a:t>Rawsamble</a:t>
            </a:r>
            <a:r>
              <a:rPr lang="en-US" sz="4000" dirty="0">
                <a:latin typeface="Garamond" panose="02020404030301010803" pitchFamily="18" charset="0"/>
              </a:rPr>
              <a:t> Key Ideas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1C837-AD8E-920B-5E02-CDDB93056793}"/>
              </a:ext>
            </a:extLst>
          </p:cNvPr>
          <p:cNvSpPr txBox="1"/>
          <p:nvPr/>
        </p:nvSpPr>
        <p:spPr>
          <a:xfrm>
            <a:off x="124617" y="1713890"/>
            <a:ext cx="8894763" cy="1107996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on the existing state-of-the-art </a:t>
            </a:r>
            <a:b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mapper: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endParaRPr lang="en-US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4B7BD-AE24-C88C-66C8-C6BF5543F7C2}"/>
              </a:ext>
            </a:extLst>
          </p:cNvPr>
          <p:cNvSpPr txBox="1"/>
          <p:nvPr/>
        </p:nvSpPr>
        <p:spPr>
          <a:xfrm>
            <a:off x="124617" y="4036114"/>
            <a:ext cx="8894763" cy="1107996"/>
          </a:xfrm>
          <a:prstGeom prst="roundRect">
            <a:avLst>
              <a:gd name="adj" fmla="val 9377"/>
            </a:avLst>
          </a:prstGeom>
          <a:solidFill>
            <a:srgbClr val="DEEDF8"/>
          </a:solidFill>
          <a:ln w="28575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 </a:t>
            </a:r>
            <a:r>
              <a:rPr lang="en-US" sz="28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overlapping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0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RawHash Overview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5F45F45-5F56-9037-5F72-C7A530B16C77}"/>
              </a:ext>
            </a:extLst>
          </p:cNvPr>
          <p:cNvGrpSpPr/>
          <p:nvPr/>
        </p:nvGrpSpPr>
        <p:grpSpPr>
          <a:xfrm>
            <a:off x="1561619" y="929482"/>
            <a:ext cx="5821387" cy="2038064"/>
            <a:chOff x="1561619" y="929482"/>
            <a:chExt cx="5821387" cy="2038064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AC88753-020A-99CC-9D1E-EE054E9D58F9}"/>
                </a:ext>
              </a:extLst>
            </p:cNvPr>
            <p:cNvGrpSpPr/>
            <p:nvPr/>
          </p:nvGrpSpPr>
          <p:grpSpPr>
            <a:xfrm>
              <a:off x="1751251" y="940771"/>
              <a:ext cx="2243344" cy="585820"/>
              <a:chOff x="244039" y="866164"/>
              <a:chExt cx="1966728" cy="51358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DB65FF-AF45-746A-8E0B-F40C5C00BFC7}"/>
                  </a:ext>
                </a:extLst>
              </p:cNvPr>
              <p:cNvSpPr txBox="1"/>
              <p:nvPr/>
            </p:nvSpPr>
            <p:spPr>
              <a:xfrm>
                <a:off x="244039" y="866164"/>
                <a:ext cx="1966728" cy="18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Reference Genome</a:t>
                </a:r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D896050-F054-44F2-BCC9-16707831BD0E}"/>
                  </a:ext>
                </a:extLst>
              </p:cNvPr>
              <p:cNvSpPr/>
              <p:nvPr/>
            </p:nvSpPr>
            <p:spPr>
              <a:xfrm>
                <a:off x="244039" y="1092048"/>
                <a:ext cx="1966728" cy="287701"/>
              </a:xfrm>
              <a:prstGeom prst="roundRect">
                <a:avLst/>
              </a:prstGeom>
              <a:solidFill>
                <a:srgbClr val="F2F2F2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lvl="0" algn="ctr" defTabSz="1600847"/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…GCTATTACCTTAATGTG…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BE02547-A5B2-524A-7470-BAE8BD107D63}"/>
                </a:ext>
              </a:extLst>
            </p:cNvPr>
            <p:cNvGrpSpPr/>
            <p:nvPr/>
          </p:nvGrpSpPr>
          <p:grpSpPr>
            <a:xfrm>
              <a:off x="5366868" y="929482"/>
              <a:ext cx="1960655" cy="619685"/>
              <a:chOff x="2619277" y="856267"/>
              <a:chExt cx="1718896" cy="54327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94FE5-0F97-10E8-6CC3-168E84F32FE0}"/>
                  </a:ext>
                </a:extLst>
              </p:cNvPr>
              <p:cNvSpPr txBox="1"/>
              <p:nvPr/>
            </p:nvSpPr>
            <p:spPr>
              <a:xfrm>
                <a:off x="2619277" y="856267"/>
                <a:ext cx="1718896" cy="18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Nanopore Signal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B8FFBB4-BA6D-F645-654A-294DD6DE4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467" y="1072254"/>
                <a:ext cx="1621610" cy="3272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942BF31-C599-8D0A-BC90-605A983FE546}"/>
                </a:ext>
              </a:extLst>
            </p:cNvPr>
            <p:cNvSpPr/>
            <p:nvPr/>
          </p:nvSpPr>
          <p:spPr>
            <a:xfrm>
              <a:off x="1871382" y="1846516"/>
              <a:ext cx="2003083" cy="44843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Reference-to-Event Conversion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95F2C70-1A86-45BC-AFD6-28E0DD4C4966}"/>
                </a:ext>
              </a:extLst>
            </p:cNvPr>
            <p:cNvSpPr/>
            <p:nvPr/>
          </p:nvSpPr>
          <p:spPr>
            <a:xfrm>
              <a:off x="5511603" y="1857806"/>
              <a:ext cx="1671185" cy="44843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Signal-to-Event Conversion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F3A61F-14F4-D72C-9A96-BED382CC56E4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1526591"/>
              <a:ext cx="0" cy="33367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C85F7B-CB99-69B3-024B-AF59780AB390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1551631"/>
              <a:ext cx="0" cy="30863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5A7845-6BCA-DE2F-72BB-6EA91C5E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19" y="1963236"/>
              <a:ext cx="249432" cy="24250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E41142-2E00-4D51-5CC1-3C7B597FF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2923" y="2306440"/>
              <a:ext cx="0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FC212C-5258-6557-E248-52A88128AD50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2306244"/>
              <a:ext cx="0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A05C5ED-EE98-4ADF-456A-D3CAE0AE3719}"/>
                </a:ext>
              </a:extLst>
            </p:cNvPr>
            <p:cNvGrpSpPr/>
            <p:nvPr/>
          </p:nvGrpSpPr>
          <p:grpSpPr>
            <a:xfrm>
              <a:off x="1831396" y="2626733"/>
              <a:ext cx="2083054" cy="340813"/>
              <a:chOff x="2310261" y="2497144"/>
              <a:chExt cx="2083054" cy="340813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A25636-B401-6251-CEE5-11692D09D80F}"/>
                  </a:ext>
                </a:extLst>
              </p:cNvPr>
              <p:cNvSpPr/>
              <p:nvPr/>
            </p:nvSpPr>
            <p:spPr>
              <a:xfrm>
                <a:off x="2310261" y="2497144"/>
                <a:ext cx="2083054" cy="340813"/>
              </a:xfrm>
              <a:prstGeom prst="roundRect">
                <a:avLst>
                  <a:gd name="adj" fmla="val 9166"/>
                </a:avLst>
              </a:prstGeom>
              <a:solidFill>
                <a:srgbClr val="F2F2F2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 defTabSz="1600847"/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B4C324-5024-411B-5C1F-82D250B7BDED}"/>
                  </a:ext>
                </a:extLst>
              </p:cNvPr>
              <p:cNvSpPr/>
              <p:nvPr/>
            </p:nvSpPr>
            <p:spPr>
              <a:xfrm>
                <a:off x="2390225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2.21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C732517-5597-7388-F967-D8DD5971A963}"/>
                  </a:ext>
                </a:extLst>
              </p:cNvPr>
              <p:cNvSpPr/>
              <p:nvPr/>
            </p:nvSpPr>
            <p:spPr>
              <a:xfrm>
                <a:off x="3079820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-0.9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458D61-1FC6-E1B7-1896-16D7ABE996F6}"/>
                  </a:ext>
                </a:extLst>
              </p:cNvPr>
              <p:cNvSpPr/>
              <p:nvPr/>
            </p:nvSpPr>
            <p:spPr>
              <a:xfrm>
                <a:off x="3769414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1.15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53C69D8-CE3F-E9E6-02D8-2F40F619E00A}"/>
                </a:ext>
              </a:extLst>
            </p:cNvPr>
            <p:cNvGrpSpPr/>
            <p:nvPr/>
          </p:nvGrpSpPr>
          <p:grpSpPr>
            <a:xfrm>
              <a:off x="5311384" y="2626734"/>
              <a:ext cx="2071622" cy="340812"/>
              <a:chOff x="4889143" y="2497145"/>
              <a:chExt cx="2071622" cy="340812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233893A-862C-0AE4-DFD3-D5F8A529C677}"/>
                  </a:ext>
                </a:extLst>
              </p:cNvPr>
              <p:cNvSpPr/>
              <p:nvPr/>
            </p:nvSpPr>
            <p:spPr>
              <a:xfrm>
                <a:off x="4889143" y="2497145"/>
                <a:ext cx="2071622" cy="340812"/>
              </a:xfrm>
              <a:prstGeom prst="roundRect">
                <a:avLst>
                  <a:gd name="adj" fmla="val 9166"/>
                </a:avLst>
              </a:prstGeom>
              <a:solidFill>
                <a:srgbClr val="F2F2F2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 defTabSz="1600847"/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04EBD9-61A2-46B2-EDB0-10C75F362D67}"/>
                  </a:ext>
                </a:extLst>
              </p:cNvPr>
              <p:cNvSpPr/>
              <p:nvPr/>
            </p:nvSpPr>
            <p:spPr>
              <a:xfrm>
                <a:off x="4957672" y="2571869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8CB9BBE-BAB4-1277-6BFF-8EEAF27CFF13}"/>
                  </a:ext>
                </a:extLst>
              </p:cNvPr>
              <p:cNvSpPr/>
              <p:nvPr/>
            </p:nvSpPr>
            <p:spPr>
              <a:xfrm>
                <a:off x="5647267" y="2571869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-0.91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B61B55-A79B-78F4-B55B-3B161E807366}"/>
                  </a:ext>
                </a:extLst>
              </p:cNvPr>
              <p:cNvSpPr/>
              <p:nvPr/>
            </p:nvSpPr>
            <p:spPr>
              <a:xfrm>
                <a:off x="6336861" y="2571869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1.18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8E89A8A-EE8C-4B30-E6E2-2AC61A765F22}"/>
              </a:ext>
            </a:extLst>
          </p:cNvPr>
          <p:cNvGrpSpPr/>
          <p:nvPr/>
        </p:nvGrpSpPr>
        <p:grpSpPr>
          <a:xfrm>
            <a:off x="1561619" y="2967546"/>
            <a:ext cx="5981540" cy="1343848"/>
            <a:chOff x="1561619" y="2967546"/>
            <a:chExt cx="5981540" cy="13438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1B1611-8F19-E229-E0A7-4D00A1A390B6}"/>
                </a:ext>
              </a:extLst>
            </p:cNvPr>
            <p:cNvCxnSpPr>
              <a:cxnSpLocks/>
            </p:cNvCxnSpPr>
            <p:nvPr/>
          </p:nvCxnSpPr>
          <p:spPr>
            <a:xfrm>
              <a:off x="1603159" y="3156770"/>
              <a:ext cx="594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26CAA6-F6DD-9F2A-377B-660B243E6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2967546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7F03DD-EF70-DE64-E0FE-ED1BB3EE7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7195" y="2967546"/>
              <a:ext cx="1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150DBB-0EB4-BD68-EACE-5BDBE610FAB6}"/>
                </a:ext>
              </a:extLst>
            </p:cNvPr>
            <p:cNvSpPr/>
            <p:nvPr/>
          </p:nvSpPr>
          <p:spPr>
            <a:xfrm>
              <a:off x="2169825" y="3350436"/>
              <a:ext cx="1406196" cy="293707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10F8FFC-E54B-35E1-6FF2-7C4F54065A52}"/>
                </a:ext>
              </a:extLst>
            </p:cNvPr>
            <p:cNvSpPr/>
            <p:nvPr/>
          </p:nvSpPr>
          <p:spPr>
            <a:xfrm>
              <a:off x="5643395" y="3350436"/>
              <a:ext cx="1407600" cy="293707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1BD679A-BEDB-8FA5-B49A-74123F1A8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19" y="3379283"/>
              <a:ext cx="249432" cy="242504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054026-C046-4158-8B6F-1A1958B8D08C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3645624"/>
              <a:ext cx="1" cy="32774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4E5DC7-7FC6-0ABC-BE40-68F88DF60C6D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3644142"/>
              <a:ext cx="1" cy="32922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140591A-AE35-DD59-B7A0-565BFA8A188B}"/>
                </a:ext>
              </a:extLst>
            </p:cNvPr>
            <p:cNvSpPr/>
            <p:nvPr/>
          </p:nvSpPr>
          <p:spPr>
            <a:xfrm>
              <a:off x="1831397" y="3971888"/>
              <a:ext cx="2083053" cy="339506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8133B65-202B-581D-DC9C-F176328C239B}"/>
                </a:ext>
              </a:extLst>
            </p:cNvPr>
            <p:cNvGrpSpPr/>
            <p:nvPr/>
          </p:nvGrpSpPr>
          <p:grpSpPr>
            <a:xfrm>
              <a:off x="1907271" y="4045214"/>
              <a:ext cx="1933729" cy="199478"/>
              <a:chOff x="2666730" y="3159542"/>
              <a:chExt cx="2440048" cy="251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FE179AC-B972-3F5D-7E2F-3F14D755DB94}"/>
                  </a:ext>
                </a:extLst>
              </p:cNvPr>
              <p:cNvSpPr/>
              <p:nvPr/>
            </p:nvSpPr>
            <p:spPr>
              <a:xfrm>
                <a:off x="266673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28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F031A4-6D43-12F3-05A2-4EC5B4A9C247}"/>
                  </a:ext>
                </a:extLst>
              </p:cNvPr>
              <p:cNvSpPr/>
              <p:nvPr/>
            </p:nvSpPr>
            <p:spPr>
              <a:xfrm>
                <a:off x="3536885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34FDE3-7E2B-F0F1-C689-31C920D32F40}"/>
                  </a:ext>
                </a:extLst>
              </p:cNvPr>
              <p:cNvSpPr/>
              <p:nvPr/>
            </p:nvSpPr>
            <p:spPr>
              <a:xfrm>
                <a:off x="440704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</a:t>
                </a:r>
              </a:p>
            </p:txBody>
          </p:sp>
        </p:grp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42C11F1-26EC-C0FA-FC57-346DA79FABBA}"/>
                </a:ext>
              </a:extLst>
            </p:cNvPr>
            <p:cNvSpPr/>
            <p:nvPr/>
          </p:nvSpPr>
          <p:spPr>
            <a:xfrm>
              <a:off x="5311384" y="3973370"/>
              <a:ext cx="2071623" cy="336540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C87AE32-70D6-8B13-2225-02FB05EB0979}"/>
                </a:ext>
              </a:extLst>
            </p:cNvPr>
            <p:cNvGrpSpPr/>
            <p:nvPr/>
          </p:nvGrpSpPr>
          <p:grpSpPr>
            <a:xfrm>
              <a:off x="5380331" y="4035872"/>
              <a:ext cx="1933729" cy="199708"/>
              <a:chOff x="2666730" y="3159542"/>
              <a:chExt cx="2440048" cy="251999"/>
            </a:xfrm>
            <a:solidFill>
              <a:srgbClr val="F3EDDB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765D199-1C85-EB19-2FA7-3167DBCC74C5}"/>
                  </a:ext>
                </a:extLst>
              </p:cNvPr>
              <p:cNvSpPr/>
              <p:nvPr/>
            </p:nvSpPr>
            <p:spPr>
              <a:xfrm>
                <a:off x="266673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28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333B52-34D5-A389-6184-FBAB639E6EEE}"/>
                  </a:ext>
                </a:extLst>
              </p:cNvPr>
              <p:cNvSpPr/>
              <p:nvPr/>
            </p:nvSpPr>
            <p:spPr>
              <a:xfrm>
                <a:off x="3536885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750AFEF-A2C0-A86F-7BF3-65A84B4AF034}"/>
                  </a:ext>
                </a:extLst>
              </p:cNvPr>
              <p:cNvSpPr/>
              <p:nvPr/>
            </p:nvSpPr>
            <p:spPr>
              <a:xfrm>
                <a:off x="440704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0D6C278-4FE5-BAD1-3E7E-4E5644C5BF58}"/>
              </a:ext>
            </a:extLst>
          </p:cNvPr>
          <p:cNvGrpSpPr/>
          <p:nvPr/>
        </p:nvGrpSpPr>
        <p:grpSpPr>
          <a:xfrm>
            <a:off x="1561619" y="4309909"/>
            <a:ext cx="5981540" cy="1372330"/>
            <a:chOff x="1561619" y="4309909"/>
            <a:chExt cx="5981540" cy="137233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66DF514-2460-3529-0A03-4320C12D8A0C}"/>
                </a:ext>
              </a:extLst>
            </p:cNvPr>
            <p:cNvCxnSpPr>
              <a:cxnSpLocks/>
            </p:cNvCxnSpPr>
            <p:nvPr/>
          </p:nvCxnSpPr>
          <p:spPr>
            <a:xfrm>
              <a:off x="1603159" y="4500493"/>
              <a:ext cx="594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25B14C-A0F9-6134-F6EA-AB64C65140C2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4311393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8BD9CE-2D5D-E6DF-EA87-FDFAFEC67C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7195" y="4309909"/>
              <a:ext cx="1" cy="396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14B8F78-F234-6BE1-6EBB-D0D265BA075B}"/>
                </a:ext>
              </a:extLst>
            </p:cNvPr>
            <p:cNvSpPr/>
            <p:nvPr/>
          </p:nvSpPr>
          <p:spPr>
            <a:xfrm>
              <a:off x="2397867" y="4703565"/>
              <a:ext cx="950113" cy="29370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AA05094-FF53-F4CB-20F1-86E7425E2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19" y="4728425"/>
              <a:ext cx="249432" cy="242505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6FD23F-FB21-9D04-4CDD-7909537D25C1}"/>
                </a:ext>
              </a:extLst>
            </p:cNvPr>
            <p:cNvSpPr/>
            <p:nvPr/>
          </p:nvSpPr>
          <p:spPr>
            <a:xfrm>
              <a:off x="2572708" y="5323262"/>
              <a:ext cx="600431" cy="199709"/>
            </a:xfrm>
            <a:prstGeom prst="rect">
              <a:avLst/>
            </a:prstGeom>
            <a:solidFill>
              <a:srgbClr val="DEECF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9F4947-E1C5-2267-E4EF-E7D517C6FB35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5010504"/>
              <a:ext cx="0" cy="3168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F7BAF3E9-B94A-6CAE-9BD2-EF7FF8707AD8}"/>
                </a:ext>
              </a:extLst>
            </p:cNvPr>
            <p:cNvSpPr/>
            <p:nvPr/>
          </p:nvSpPr>
          <p:spPr>
            <a:xfrm>
              <a:off x="5871995" y="4702824"/>
              <a:ext cx="950400" cy="29370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B81DBAB-39F6-4EA3-5DA6-001E4092966F}"/>
                </a:ext>
              </a:extLst>
            </p:cNvPr>
            <p:cNvSpPr/>
            <p:nvPr/>
          </p:nvSpPr>
          <p:spPr>
            <a:xfrm>
              <a:off x="6046980" y="5323262"/>
              <a:ext cx="600431" cy="199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A0427F4-CE74-8505-4E73-B2DA01594B01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5010504"/>
              <a:ext cx="0" cy="3168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5E35268-AC1A-338D-F5A7-D125840C66DE}"/>
                </a:ext>
              </a:extLst>
            </p:cNvPr>
            <p:cNvCxnSpPr>
              <a:cxnSpLocks/>
            </p:cNvCxnSpPr>
            <p:nvPr/>
          </p:nvCxnSpPr>
          <p:spPr>
            <a:xfrm>
              <a:off x="3173137" y="5420930"/>
              <a:ext cx="88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4E38C66-CBDF-065A-87FB-8E2C3E3F9CB6}"/>
                </a:ext>
              </a:extLst>
            </p:cNvPr>
            <p:cNvSpPr txBox="1"/>
            <p:nvPr/>
          </p:nvSpPr>
          <p:spPr>
            <a:xfrm>
              <a:off x="3357906" y="5159622"/>
              <a:ext cx="512462" cy="215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Store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4D7ADA-52CB-6745-54C1-3F9537EEE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3162" y="5420930"/>
              <a:ext cx="1314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8AE43B8-7D2B-4FED-8E51-2439EB1907B9}"/>
                </a:ext>
              </a:extLst>
            </p:cNvPr>
            <p:cNvSpPr txBox="1"/>
            <p:nvPr/>
          </p:nvSpPr>
          <p:spPr>
            <a:xfrm>
              <a:off x="5119263" y="5159622"/>
              <a:ext cx="541798" cy="215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Query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930BF186-F377-09FB-14AE-17F0D0B66CD3}"/>
                </a:ext>
              </a:extLst>
            </p:cNvPr>
            <p:cNvSpPr/>
            <p:nvPr/>
          </p:nvSpPr>
          <p:spPr>
            <a:xfrm>
              <a:off x="4064235" y="5163995"/>
              <a:ext cx="671510" cy="518244"/>
            </a:xfrm>
            <a:prstGeom prst="roundRect">
              <a:avLst/>
            </a:prstGeom>
            <a:solidFill>
              <a:srgbClr val="FFF3CC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B3E955C-5DA9-BFB9-E3EB-D39E5C313C62}"/>
              </a:ext>
            </a:extLst>
          </p:cNvPr>
          <p:cNvGrpSpPr/>
          <p:nvPr/>
        </p:nvGrpSpPr>
        <p:grpSpPr>
          <a:xfrm>
            <a:off x="1569851" y="5682239"/>
            <a:ext cx="5973360" cy="854824"/>
            <a:chOff x="1569851" y="5682239"/>
            <a:chExt cx="5973360" cy="85482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8F9C367-B2D7-4BD0-043F-FD942A3FE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5528" y="5682239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E136FB5-C5CA-D53A-AB34-021B3B0E8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851" y="6121661"/>
              <a:ext cx="241200" cy="23953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6C77B3E-EF1E-584F-3257-6A8C9C99BB11}"/>
                </a:ext>
              </a:extLst>
            </p:cNvPr>
            <p:cNvSpPr txBox="1"/>
            <p:nvPr/>
          </p:nvSpPr>
          <p:spPr>
            <a:xfrm>
              <a:off x="3937742" y="6016370"/>
              <a:ext cx="927047" cy="50358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Matching Regions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333FC5B-7F64-5A71-6D9E-987540BA4CA8}"/>
                </a:ext>
              </a:extLst>
            </p:cNvPr>
            <p:cNvSpPr/>
            <p:nvPr/>
          </p:nvSpPr>
          <p:spPr>
            <a:xfrm>
              <a:off x="5133798" y="6000803"/>
              <a:ext cx="1197603" cy="536260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2A553F-9EFB-DAC7-8B19-6CB74D868AE6}"/>
                </a:ext>
              </a:extLst>
            </p:cNvPr>
            <p:cNvCxnSpPr>
              <a:cxnSpLocks/>
              <a:stCxn id="76" idx="3"/>
            </p:cNvCxnSpPr>
            <p:nvPr/>
          </p:nvCxnSpPr>
          <p:spPr>
            <a:xfrm flipV="1">
              <a:off x="4864789" y="6268164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C2628CE-A6E5-B444-90FE-86C17F793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211" y="5824861"/>
              <a:ext cx="5940000" cy="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8B8541-B21E-610C-8439-904959F23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507" y="6264180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76B36F3-5BBA-ACC2-6E81-9B557AB9FEC8}"/>
                </a:ext>
              </a:extLst>
            </p:cNvPr>
            <p:cNvSpPr txBox="1"/>
            <p:nvPr/>
          </p:nvSpPr>
          <p:spPr>
            <a:xfrm>
              <a:off x="6596120" y="6007244"/>
              <a:ext cx="927047" cy="50359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 Positions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1B91545-8627-33FE-45B7-4D34E99B4524}"/>
              </a:ext>
            </a:extLst>
          </p:cNvPr>
          <p:cNvGrpSpPr/>
          <p:nvPr/>
        </p:nvGrpSpPr>
        <p:grpSpPr>
          <a:xfrm>
            <a:off x="939450" y="1026707"/>
            <a:ext cx="552532" cy="4798154"/>
            <a:chOff x="939450" y="1026707"/>
            <a:chExt cx="552532" cy="4798154"/>
          </a:xfrm>
        </p:grpSpPr>
        <p:sp>
          <p:nvSpPr>
            <p:cNvPr id="107" name="Striped Right Arrow 106">
              <a:extLst>
                <a:ext uri="{FF2B5EF4-FFF2-40B4-BE49-F238E27FC236}">
                  <a16:creationId xmlns:a16="http://schemas.microsoft.com/office/drawing/2014/main" id="{7649853B-56EA-FFC1-2F96-7D0EEB28A87F}"/>
                </a:ext>
              </a:extLst>
            </p:cNvPr>
            <p:cNvSpPr/>
            <p:nvPr/>
          </p:nvSpPr>
          <p:spPr>
            <a:xfrm rot="5400000">
              <a:off x="-1002829" y="3330050"/>
              <a:ext cx="4798154" cy="191468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B119846-F765-9C61-147F-8AD7153A24BF}"/>
                </a:ext>
              </a:extLst>
            </p:cNvPr>
            <p:cNvSpPr txBox="1"/>
            <p:nvPr/>
          </p:nvSpPr>
          <p:spPr>
            <a:xfrm rot="16200000">
              <a:off x="509204" y="3241118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Indexing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AE4A5A-3557-707F-DB6F-AC927F7E6CF4}"/>
              </a:ext>
            </a:extLst>
          </p:cNvPr>
          <p:cNvGrpSpPr/>
          <p:nvPr/>
        </p:nvGrpSpPr>
        <p:grpSpPr>
          <a:xfrm>
            <a:off x="7662082" y="1026707"/>
            <a:ext cx="542467" cy="5460356"/>
            <a:chOff x="7662082" y="1026707"/>
            <a:chExt cx="542467" cy="5460356"/>
          </a:xfrm>
        </p:grpSpPr>
        <p:sp>
          <p:nvSpPr>
            <p:cNvPr id="108" name="Striped Right Arrow 107">
              <a:extLst>
                <a:ext uri="{FF2B5EF4-FFF2-40B4-BE49-F238E27FC236}">
                  <a16:creationId xmlns:a16="http://schemas.microsoft.com/office/drawing/2014/main" id="{88B16E54-6192-8689-5DF1-FE1717B8C9BF}"/>
                </a:ext>
              </a:extLst>
            </p:cNvPr>
            <p:cNvSpPr/>
            <p:nvPr/>
          </p:nvSpPr>
          <p:spPr>
            <a:xfrm rot="5400000">
              <a:off x="5027638" y="3661151"/>
              <a:ext cx="5460356" cy="191468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AC99D7-9337-32AD-8A02-6F84B590A235}"/>
                </a:ext>
              </a:extLst>
            </p:cNvPr>
            <p:cNvSpPr txBox="1"/>
            <p:nvPr/>
          </p:nvSpPr>
          <p:spPr>
            <a:xfrm rot="5400000">
              <a:off x="7428214" y="3572219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69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 err="1">
                <a:latin typeface="Garamond" panose="02020404030301010803" pitchFamily="18" charset="0"/>
              </a:rPr>
              <a:t>Rawsamble</a:t>
            </a:r>
            <a:r>
              <a:rPr lang="en-US" sz="4000" dirty="0">
                <a:latin typeface="Garamond" panose="02020404030301010803" pitchFamily="18" charset="0"/>
              </a:rPr>
              <a:t> Overview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BE02547-A5B2-524A-7470-BAE8BD107D63}"/>
              </a:ext>
            </a:extLst>
          </p:cNvPr>
          <p:cNvGrpSpPr/>
          <p:nvPr/>
        </p:nvGrpSpPr>
        <p:grpSpPr>
          <a:xfrm>
            <a:off x="5366868" y="929482"/>
            <a:ext cx="1960655" cy="619685"/>
            <a:chOff x="2619277" y="856267"/>
            <a:chExt cx="1718896" cy="5432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794FE5-0F97-10E8-6CC3-168E84F32FE0}"/>
                </a:ext>
              </a:extLst>
            </p:cNvPr>
            <p:cNvSpPr txBox="1"/>
            <p:nvPr/>
          </p:nvSpPr>
          <p:spPr>
            <a:xfrm>
              <a:off x="2619277" y="856267"/>
              <a:ext cx="1718896" cy="18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Nanopore Signal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8FFBB4-BA6D-F645-654A-294DD6DE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67" y="1072254"/>
              <a:ext cx="1621610" cy="327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5F2C70-1A86-45BC-AFD6-28E0DD4C4966}"/>
              </a:ext>
            </a:extLst>
          </p:cNvPr>
          <p:cNvSpPr/>
          <p:nvPr/>
        </p:nvSpPr>
        <p:spPr>
          <a:xfrm>
            <a:off x="5511603" y="1857806"/>
            <a:ext cx="1671185" cy="448438"/>
          </a:xfrm>
          <a:prstGeom prst="roundRect">
            <a:avLst/>
          </a:prstGeom>
          <a:solidFill>
            <a:srgbClr val="FEEADB"/>
          </a:solidFill>
          <a:ln w="31750" cap="flat" cmpd="sng" algn="ctr">
            <a:solidFill>
              <a:srgbClr val="E46C0B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Signal-to-Event Conversion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C85F7B-CB99-69B3-024B-AF59780AB390}"/>
              </a:ext>
            </a:extLst>
          </p:cNvPr>
          <p:cNvCxnSpPr>
            <a:cxnSpLocks/>
          </p:cNvCxnSpPr>
          <p:nvPr/>
        </p:nvCxnSpPr>
        <p:spPr>
          <a:xfrm>
            <a:off x="6347195" y="1551631"/>
            <a:ext cx="0" cy="30863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A7845-6BCA-DE2F-72BB-6EA91C5E1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19" y="1963236"/>
            <a:ext cx="249432" cy="2425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E41142-2E00-4D51-5CC1-3C7B597FF805}"/>
              </a:ext>
            </a:extLst>
          </p:cNvPr>
          <p:cNvCxnSpPr>
            <a:cxnSpLocks/>
          </p:cNvCxnSpPr>
          <p:nvPr/>
        </p:nvCxnSpPr>
        <p:spPr>
          <a:xfrm flipH="1">
            <a:off x="2872923" y="2306440"/>
            <a:ext cx="0" cy="32850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FC212C-5258-6557-E248-52A88128AD50}"/>
              </a:ext>
            </a:extLst>
          </p:cNvPr>
          <p:cNvCxnSpPr>
            <a:cxnSpLocks/>
          </p:cNvCxnSpPr>
          <p:nvPr/>
        </p:nvCxnSpPr>
        <p:spPr>
          <a:xfrm>
            <a:off x="6347195" y="2306244"/>
            <a:ext cx="0" cy="32850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05C5ED-EE98-4ADF-456A-D3CAE0AE3719}"/>
              </a:ext>
            </a:extLst>
          </p:cNvPr>
          <p:cNvGrpSpPr/>
          <p:nvPr/>
        </p:nvGrpSpPr>
        <p:grpSpPr>
          <a:xfrm>
            <a:off x="1831396" y="2626733"/>
            <a:ext cx="2083054" cy="340813"/>
            <a:chOff x="2310261" y="2497144"/>
            <a:chExt cx="2083054" cy="34081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CA25636-B401-6251-CEE5-11692D09D80F}"/>
                </a:ext>
              </a:extLst>
            </p:cNvPr>
            <p:cNvSpPr/>
            <p:nvPr/>
          </p:nvSpPr>
          <p:spPr>
            <a:xfrm>
              <a:off x="2310261" y="2497144"/>
              <a:ext cx="2083054" cy="340813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B4C324-5024-411B-5C1F-82D250B7BDED}"/>
                </a:ext>
              </a:extLst>
            </p:cNvPr>
            <p:cNvSpPr/>
            <p:nvPr/>
          </p:nvSpPr>
          <p:spPr>
            <a:xfrm>
              <a:off x="2390225" y="25758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732517-5597-7388-F967-D8DD5971A963}"/>
                </a:ext>
              </a:extLst>
            </p:cNvPr>
            <p:cNvSpPr/>
            <p:nvPr/>
          </p:nvSpPr>
          <p:spPr>
            <a:xfrm>
              <a:off x="3079820" y="25758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458D61-1FC6-E1B7-1896-16D7ABE996F6}"/>
                </a:ext>
              </a:extLst>
            </p:cNvPr>
            <p:cNvSpPr/>
            <p:nvPr/>
          </p:nvSpPr>
          <p:spPr>
            <a:xfrm>
              <a:off x="3769414" y="25758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3C69D8-CE3F-E9E6-02D8-2F40F619E00A}"/>
              </a:ext>
            </a:extLst>
          </p:cNvPr>
          <p:cNvGrpSpPr/>
          <p:nvPr/>
        </p:nvGrpSpPr>
        <p:grpSpPr>
          <a:xfrm>
            <a:off x="5311384" y="2626734"/>
            <a:ext cx="2071622" cy="340812"/>
            <a:chOff x="4889143" y="2497145"/>
            <a:chExt cx="2071622" cy="340812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233893A-862C-0AE4-DFD3-D5F8A529C677}"/>
                </a:ext>
              </a:extLst>
            </p:cNvPr>
            <p:cNvSpPr/>
            <p:nvPr/>
          </p:nvSpPr>
          <p:spPr>
            <a:xfrm>
              <a:off x="4889143" y="2497145"/>
              <a:ext cx="2071622" cy="340812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04EBD9-61A2-46B2-EDB0-10C75F362D67}"/>
                </a:ext>
              </a:extLst>
            </p:cNvPr>
            <p:cNvSpPr/>
            <p:nvPr/>
          </p:nvSpPr>
          <p:spPr>
            <a:xfrm>
              <a:off x="4957672" y="2571869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2.22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CB9BBE-BAB4-1277-6BFF-8EEAF27CFF13}"/>
                </a:ext>
              </a:extLst>
            </p:cNvPr>
            <p:cNvSpPr/>
            <p:nvPr/>
          </p:nvSpPr>
          <p:spPr>
            <a:xfrm>
              <a:off x="5647267" y="2571869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-0.91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B61B55-A79B-78F4-B55B-3B161E807366}"/>
                </a:ext>
              </a:extLst>
            </p:cNvPr>
            <p:cNvSpPr/>
            <p:nvPr/>
          </p:nvSpPr>
          <p:spPr>
            <a:xfrm>
              <a:off x="6336861" y="2571869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1.18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8E89A8A-EE8C-4B30-E6E2-2AC61A765F22}"/>
              </a:ext>
            </a:extLst>
          </p:cNvPr>
          <p:cNvGrpSpPr/>
          <p:nvPr/>
        </p:nvGrpSpPr>
        <p:grpSpPr>
          <a:xfrm>
            <a:off x="1561619" y="2967546"/>
            <a:ext cx="5981540" cy="1343848"/>
            <a:chOff x="1561619" y="2967546"/>
            <a:chExt cx="5981540" cy="13438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1B1611-8F19-E229-E0A7-4D00A1A390B6}"/>
                </a:ext>
              </a:extLst>
            </p:cNvPr>
            <p:cNvCxnSpPr>
              <a:cxnSpLocks/>
            </p:cNvCxnSpPr>
            <p:nvPr/>
          </p:nvCxnSpPr>
          <p:spPr>
            <a:xfrm>
              <a:off x="1603159" y="3156770"/>
              <a:ext cx="594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26CAA6-F6DD-9F2A-377B-660B243E6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2967546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7F03DD-EF70-DE64-E0FE-ED1BB3EE7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7195" y="2967546"/>
              <a:ext cx="1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150DBB-0EB4-BD68-EACE-5BDBE610FAB6}"/>
                </a:ext>
              </a:extLst>
            </p:cNvPr>
            <p:cNvSpPr/>
            <p:nvPr/>
          </p:nvSpPr>
          <p:spPr>
            <a:xfrm>
              <a:off x="2169825" y="3350436"/>
              <a:ext cx="1406196" cy="293707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10F8FFC-E54B-35E1-6FF2-7C4F54065A52}"/>
                </a:ext>
              </a:extLst>
            </p:cNvPr>
            <p:cNvSpPr/>
            <p:nvPr/>
          </p:nvSpPr>
          <p:spPr>
            <a:xfrm>
              <a:off x="5643395" y="3350436"/>
              <a:ext cx="1407600" cy="293707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1BD679A-BEDB-8FA5-B49A-74123F1A8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19" y="3379283"/>
              <a:ext cx="249432" cy="242504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054026-C046-4158-8B6F-1A1958B8D08C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3645624"/>
              <a:ext cx="1" cy="32774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4E5DC7-7FC6-0ABC-BE40-68F88DF60C6D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3644142"/>
              <a:ext cx="1" cy="32922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140591A-AE35-DD59-B7A0-565BFA8A188B}"/>
                </a:ext>
              </a:extLst>
            </p:cNvPr>
            <p:cNvSpPr/>
            <p:nvPr/>
          </p:nvSpPr>
          <p:spPr>
            <a:xfrm>
              <a:off x="1831397" y="3971888"/>
              <a:ext cx="2083053" cy="339506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8133B65-202B-581D-DC9C-F176328C239B}"/>
                </a:ext>
              </a:extLst>
            </p:cNvPr>
            <p:cNvGrpSpPr/>
            <p:nvPr/>
          </p:nvGrpSpPr>
          <p:grpSpPr>
            <a:xfrm>
              <a:off x="1907271" y="4045214"/>
              <a:ext cx="1933729" cy="199478"/>
              <a:chOff x="2666730" y="3159542"/>
              <a:chExt cx="2440048" cy="251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FE179AC-B972-3F5D-7E2F-3F14D755DB94}"/>
                  </a:ext>
                </a:extLst>
              </p:cNvPr>
              <p:cNvSpPr/>
              <p:nvPr/>
            </p:nvSpPr>
            <p:spPr>
              <a:xfrm>
                <a:off x="266673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28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F031A4-6D43-12F3-05A2-4EC5B4A9C247}"/>
                  </a:ext>
                </a:extLst>
              </p:cNvPr>
              <p:cNvSpPr/>
              <p:nvPr/>
            </p:nvSpPr>
            <p:spPr>
              <a:xfrm>
                <a:off x="3536885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34FDE3-7E2B-F0F1-C689-31C920D32F40}"/>
                  </a:ext>
                </a:extLst>
              </p:cNvPr>
              <p:cNvSpPr/>
              <p:nvPr/>
            </p:nvSpPr>
            <p:spPr>
              <a:xfrm>
                <a:off x="440704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</a:t>
                </a:r>
              </a:p>
            </p:txBody>
          </p:sp>
        </p:grp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42C11F1-26EC-C0FA-FC57-346DA79FABBA}"/>
                </a:ext>
              </a:extLst>
            </p:cNvPr>
            <p:cNvSpPr/>
            <p:nvPr/>
          </p:nvSpPr>
          <p:spPr>
            <a:xfrm>
              <a:off x="5311384" y="3973370"/>
              <a:ext cx="2071623" cy="336540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C87AE32-70D6-8B13-2225-02FB05EB0979}"/>
                </a:ext>
              </a:extLst>
            </p:cNvPr>
            <p:cNvGrpSpPr/>
            <p:nvPr/>
          </p:nvGrpSpPr>
          <p:grpSpPr>
            <a:xfrm>
              <a:off x="5380331" y="4035872"/>
              <a:ext cx="1933729" cy="199708"/>
              <a:chOff x="2666730" y="3159542"/>
              <a:chExt cx="2440048" cy="251999"/>
            </a:xfrm>
            <a:solidFill>
              <a:srgbClr val="F3EDDB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765D199-1C85-EB19-2FA7-3167DBCC74C5}"/>
                  </a:ext>
                </a:extLst>
              </p:cNvPr>
              <p:cNvSpPr/>
              <p:nvPr/>
            </p:nvSpPr>
            <p:spPr>
              <a:xfrm>
                <a:off x="266673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28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333B52-34D5-A389-6184-FBAB639E6EEE}"/>
                  </a:ext>
                </a:extLst>
              </p:cNvPr>
              <p:cNvSpPr/>
              <p:nvPr/>
            </p:nvSpPr>
            <p:spPr>
              <a:xfrm>
                <a:off x="3536885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750AFEF-A2C0-A86F-7BF3-65A84B4AF034}"/>
                  </a:ext>
                </a:extLst>
              </p:cNvPr>
              <p:cNvSpPr/>
              <p:nvPr/>
            </p:nvSpPr>
            <p:spPr>
              <a:xfrm>
                <a:off x="4407040" y="3159542"/>
                <a:ext cx="699738" cy="251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0D6C278-4FE5-BAD1-3E7E-4E5644C5BF58}"/>
              </a:ext>
            </a:extLst>
          </p:cNvPr>
          <p:cNvGrpSpPr/>
          <p:nvPr/>
        </p:nvGrpSpPr>
        <p:grpSpPr>
          <a:xfrm>
            <a:off x="1561619" y="4309909"/>
            <a:ext cx="5981540" cy="1372330"/>
            <a:chOff x="1561619" y="4309909"/>
            <a:chExt cx="5981540" cy="137233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66DF514-2460-3529-0A03-4320C12D8A0C}"/>
                </a:ext>
              </a:extLst>
            </p:cNvPr>
            <p:cNvCxnSpPr>
              <a:cxnSpLocks/>
            </p:cNvCxnSpPr>
            <p:nvPr/>
          </p:nvCxnSpPr>
          <p:spPr>
            <a:xfrm>
              <a:off x="1603159" y="4500493"/>
              <a:ext cx="594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25B14C-A0F9-6134-F6EA-AB64C65140C2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4311393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8BD9CE-2D5D-E6DF-EA87-FDFAFEC67C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7195" y="4309909"/>
              <a:ext cx="1" cy="396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14B8F78-F234-6BE1-6EBB-D0D265BA075B}"/>
                </a:ext>
              </a:extLst>
            </p:cNvPr>
            <p:cNvSpPr/>
            <p:nvPr/>
          </p:nvSpPr>
          <p:spPr>
            <a:xfrm>
              <a:off x="2397867" y="4703565"/>
              <a:ext cx="950113" cy="29370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AA05094-FF53-F4CB-20F1-86E7425E2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19" y="4728425"/>
              <a:ext cx="249432" cy="242505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6FD23F-FB21-9D04-4CDD-7909537D25C1}"/>
                </a:ext>
              </a:extLst>
            </p:cNvPr>
            <p:cNvSpPr/>
            <p:nvPr/>
          </p:nvSpPr>
          <p:spPr>
            <a:xfrm>
              <a:off x="2572708" y="5323262"/>
              <a:ext cx="600431" cy="199709"/>
            </a:xfrm>
            <a:prstGeom prst="rect">
              <a:avLst/>
            </a:prstGeom>
            <a:solidFill>
              <a:srgbClr val="DEECF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9F4947-E1C5-2267-E4EF-E7D517C6FB35}"/>
                </a:ext>
              </a:extLst>
            </p:cNvPr>
            <p:cNvCxnSpPr>
              <a:cxnSpLocks/>
            </p:cNvCxnSpPr>
            <p:nvPr/>
          </p:nvCxnSpPr>
          <p:spPr>
            <a:xfrm>
              <a:off x="2872923" y="5010504"/>
              <a:ext cx="0" cy="3168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F7BAF3E9-B94A-6CAE-9BD2-EF7FF8707AD8}"/>
                </a:ext>
              </a:extLst>
            </p:cNvPr>
            <p:cNvSpPr/>
            <p:nvPr/>
          </p:nvSpPr>
          <p:spPr>
            <a:xfrm>
              <a:off x="5871995" y="4702824"/>
              <a:ext cx="950400" cy="29370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B81DBAB-39F6-4EA3-5DA6-001E4092966F}"/>
                </a:ext>
              </a:extLst>
            </p:cNvPr>
            <p:cNvSpPr/>
            <p:nvPr/>
          </p:nvSpPr>
          <p:spPr>
            <a:xfrm>
              <a:off x="6046980" y="5323262"/>
              <a:ext cx="600431" cy="199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A0427F4-CE74-8505-4E73-B2DA01594B01}"/>
                </a:ext>
              </a:extLst>
            </p:cNvPr>
            <p:cNvCxnSpPr>
              <a:cxnSpLocks/>
            </p:cNvCxnSpPr>
            <p:nvPr/>
          </p:nvCxnSpPr>
          <p:spPr>
            <a:xfrm>
              <a:off x="6347195" y="5010504"/>
              <a:ext cx="0" cy="3168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5E35268-AC1A-338D-F5A7-D125840C66DE}"/>
                </a:ext>
              </a:extLst>
            </p:cNvPr>
            <p:cNvCxnSpPr>
              <a:cxnSpLocks/>
            </p:cNvCxnSpPr>
            <p:nvPr/>
          </p:nvCxnSpPr>
          <p:spPr>
            <a:xfrm>
              <a:off x="3173137" y="5420930"/>
              <a:ext cx="88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4E38C66-CBDF-065A-87FB-8E2C3E3F9CB6}"/>
                </a:ext>
              </a:extLst>
            </p:cNvPr>
            <p:cNvSpPr txBox="1"/>
            <p:nvPr/>
          </p:nvSpPr>
          <p:spPr>
            <a:xfrm>
              <a:off x="3357906" y="5159622"/>
              <a:ext cx="512462" cy="215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Store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4D7ADA-52CB-6745-54C1-3F9537EEE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3162" y="5420930"/>
              <a:ext cx="1314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8AE43B8-7D2B-4FED-8E51-2439EB1907B9}"/>
                </a:ext>
              </a:extLst>
            </p:cNvPr>
            <p:cNvSpPr txBox="1"/>
            <p:nvPr/>
          </p:nvSpPr>
          <p:spPr>
            <a:xfrm>
              <a:off x="5119263" y="5159622"/>
              <a:ext cx="541798" cy="215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Query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930BF186-F377-09FB-14AE-17F0D0B66CD3}"/>
                </a:ext>
              </a:extLst>
            </p:cNvPr>
            <p:cNvSpPr/>
            <p:nvPr/>
          </p:nvSpPr>
          <p:spPr>
            <a:xfrm>
              <a:off x="4064235" y="5163995"/>
              <a:ext cx="671510" cy="518244"/>
            </a:xfrm>
            <a:prstGeom prst="roundRect">
              <a:avLst/>
            </a:prstGeom>
            <a:solidFill>
              <a:srgbClr val="FFF3CC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B3E955C-5DA9-BFB9-E3EB-D39E5C313C62}"/>
              </a:ext>
            </a:extLst>
          </p:cNvPr>
          <p:cNvGrpSpPr/>
          <p:nvPr/>
        </p:nvGrpSpPr>
        <p:grpSpPr>
          <a:xfrm>
            <a:off x="1569851" y="5682239"/>
            <a:ext cx="6044661" cy="854824"/>
            <a:chOff x="1569851" y="5682239"/>
            <a:chExt cx="6044661" cy="85482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8F9C367-B2D7-4BD0-043F-FD942A3FE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5528" y="5682239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E136FB5-C5CA-D53A-AB34-021B3B0E8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851" y="6121661"/>
              <a:ext cx="241200" cy="23953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6C77B3E-EF1E-584F-3257-6A8C9C99BB11}"/>
                </a:ext>
              </a:extLst>
            </p:cNvPr>
            <p:cNvSpPr txBox="1"/>
            <p:nvPr/>
          </p:nvSpPr>
          <p:spPr>
            <a:xfrm>
              <a:off x="3937742" y="6016370"/>
              <a:ext cx="927047" cy="50358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Matching Regions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333FC5B-7F64-5A71-6D9E-987540BA4CA8}"/>
                </a:ext>
              </a:extLst>
            </p:cNvPr>
            <p:cNvSpPr/>
            <p:nvPr/>
          </p:nvSpPr>
          <p:spPr>
            <a:xfrm>
              <a:off x="5133798" y="6000803"/>
              <a:ext cx="1197603" cy="536260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2A553F-9EFB-DAC7-8B19-6CB74D868AE6}"/>
                </a:ext>
              </a:extLst>
            </p:cNvPr>
            <p:cNvCxnSpPr>
              <a:cxnSpLocks/>
              <a:stCxn id="76" idx="3"/>
            </p:cNvCxnSpPr>
            <p:nvPr/>
          </p:nvCxnSpPr>
          <p:spPr>
            <a:xfrm flipV="1">
              <a:off x="4864789" y="6268164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C2628CE-A6E5-B444-90FE-86C17F793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211" y="5824861"/>
              <a:ext cx="5940000" cy="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8B8541-B21E-610C-8439-904959F23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507" y="6264180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76B36F3-5BBA-ACC2-6E81-9B557AB9FEC8}"/>
                </a:ext>
              </a:extLst>
            </p:cNvPr>
            <p:cNvSpPr txBox="1"/>
            <p:nvPr/>
          </p:nvSpPr>
          <p:spPr>
            <a:xfrm>
              <a:off x="6596120" y="6007244"/>
              <a:ext cx="1018392" cy="50359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Overlapping pairs</a:t>
              </a:r>
              <a:endParaRPr lang="en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1B91545-8627-33FE-45B7-4D34E99B4524}"/>
              </a:ext>
            </a:extLst>
          </p:cNvPr>
          <p:cNvGrpSpPr/>
          <p:nvPr/>
        </p:nvGrpSpPr>
        <p:grpSpPr>
          <a:xfrm>
            <a:off x="939450" y="1026707"/>
            <a:ext cx="552532" cy="4798154"/>
            <a:chOff x="939450" y="1026707"/>
            <a:chExt cx="552532" cy="4798154"/>
          </a:xfrm>
        </p:grpSpPr>
        <p:sp>
          <p:nvSpPr>
            <p:cNvPr id="107" name="Striped Right Arrow 106">
              <a:extLst>
                <a:ext uri="{FF2B5EF4-FFF2-40B4-BE49-F238E27FC236}">
                  <a16:creationId xmlns:a16="http://schemas.microsoft.com/office/drawing/2014/main" id="{7649853B-56EA-FFC1-2F96-7D0EEB28A87F}"/>
                </a:ext>
              </a:extLst>
            </p:cNvPr>
            <p:cNvSpPr/>
            <p:nvPr/>
          </p:nvSpPr>
          <p:spPr>
            <a:xfrm rot="5400000">
              <a:off x="-1002829" y="3330050"/>
              <a:ext cx="4798154" cy="191468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B119846-F765-9C61-147F-8AD7153A24BF}"/>
                </a:ext>
              </a:extLst>
            </p:cNvPr>
            <p:cNvSpPr txBox="1"/>
            <p:nvPr/>
          </p:nvSpPr>
          <p:spPr>
            <a:xfrm rot="16200000">
              <a:off x="509204" y="3241118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Indexing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AE4A5A-3557-707F-DB6F-AC927F7E6CF4}"/>
              </a:ext>
            </a:extLst>
          </p:cNvPr>
          <p:cNvGrpSpPr/>
          <p:nvPr/>
        </p:nvGrpSpPr>
        <p:grpSpPr>
          <a:xfrm>
            <a:off x="7662082" y="1026707"/>
            <a:ext cx="542467" cy="5460356"/>
            <a:chOff x="7662082" y="1026707"/>
            <a:chExt cx="542467" cy="5460356"/>
          </a:xfrm>
        </p:grpSpPr>
        <p:sp>
          <p:nvSpPr>
            <p:cNvPr id="108" name="Striped Right Arrow 107">
              <a:extLst>
                <a:ext uri="{FF2B5EF4-FFF2-40B4-BE49-F238E27FC236}">
                  <a16:creationId xmlns:a16="http://schemas.microsoft.com/office/drawing/2014/main" id="{88B16E54-6192-8689-5DF1-FE1717B8C9BF}"/>
                </a:ext>
              </a:extLst>
            </p:cNvPr>
            <p:cNvSpPr/>
            <p:nvPr/>
          </p:nvSpPr>
          <p:spPr>
            <a:xfrm rot="5400000">
              <a:off x="5027638" y="3661151"/>
              <a:ext cx="5460356" cy="191468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AC99D7-9337-32AD-8A02-6F84B590A235}"/>
                </a:ext>
              </a:extLst>
            </p:cNvPr>
            <p:cNvSpPr txBox="1"/>
            <p:nvPr/>
          </p:nvSpPr>
          <p:spPr>
            <a:xfrm rot="5400000">
              <a:off x="7428214" y="3572219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85633-2ACB-0AF1-8216-4E928EFC1C62}"/>
              </a:ext>
            </a:extLst>
          </p:cNvPr>
          <p:cNvGrpSpPr/>
          <p:nvPr/>
        </p:nvGrpSpPr>
        <p:grpSpPr>
          <a:xfrm>
            <a:off x="1890950" y="929482"/>
            <a:ext cx="1960655" cy="619685"/>
            <a:chOff x="2619277" y="856267"/>
            <a:chExt cx="1718896" cy="543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D951A3-8E59-AF03-1AE9-A9571611BA71}"/>
                </a:ext>
              </a:extLst>
            </p:cNvPr>
            <p:cNvSpPr txBox="1"/>
            <p:nvPr/>
          </p:nvSpPr>
          <p:spPr>
            <a:xfrm>
              <a:off x="2619277" y="856267"/>
              <a:ext cx="1718896" cy="18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Nanopore Signal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335138-6353-A45D-19B3-BAF02FDA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67" y="1072254"/>
              <a:ext cx="1621610" cy="327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D211148-A341-666C-E197-7822B850F251}"/>
              </a:ext>
            </a:extLst>
          </p:cNvPr>
          <p:cNvSpPr/>
          <p:nvPr/>
        </p:nvSpPr>
        <p:spPr>
          <a:xfrm>
            <a:off x="2035685" y="1857806"/>
            <a:ext cx="1671185" cy="448438"/>
          </a:xfrm>
          <a:prstGeom prst="roundRect">
            <a:avLst/>
          </a:prstGeom>
          <a:solidFill>
            <a:srgbClr val="FEEADB"/>
          </a:solidFill>
          <a:ln w="31750" cap="flat" cmpd="sng" algn="ctr">
            <a:solidFill>
              <a:srgbClr val="E46C0B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Signal-to-Event Conversion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3DE24D-E332-463A-AC54-033FEFC26156}"/>
              </a:ext>
            </a:extLst>
          </p:cNvPr>
          <p:cNvCxnSpPr>
            <a:cxnSpLocks/>
          </p:cNvCxnSpPr>
          <p:nvPr/>
        </p:nvCxnSpPr>
        <p:spPr>
          <a:xfrm>
            <a:off x="2871277" y="1551631"/>
            <a:ext cx="0" cy="30863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052EE7-0D18-A600-C525-13289F607194}"/>
              </a:ext>
            </a:extLst>
          </p:cNvPr>
          <p:cNvSpPr/>
          <p:nvPr/>
        </p:nvSpPr>
        <p:spPr>
          <a:xfrm>
            <a:off x="1539551" y="821058"/>
            <a:ext cx="2567399" cy="228145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15E6AB3-3357-307E-5773-B9C7826F5ED9}"/>
              </a:ext>
            </a:extLst>
          </p:cNvPr>
          <p:cNvSpPr/>
          <p:nvPr/>
        </p:nvSpPr>
        <p:spPr>
          <a:xfrm>
            <a:off x="4988905" y="5841125"/>
            <a:ext cx="1479264" cy="8371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B6898A3-F203-DE5A-5FB8-1164C9A0664E}"/>
              </a:ext>
            </a:extLst>
          </p:cNvPr>
          <p:cNvSpPr/>
          <p:nvPr/>
        </p:nvSpPr>
        <p:spPr>
          <a:xfrm>
            <a:off x="6540618" y="5841125"/>
            <a:ext cx="1121461" cy="8371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5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Indexing using Raw Signals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234FD9-37B3-C594-EE02-84190BD370FE}"/>
              </a:ext>
            </a:extLst>
          </p:cNvPr>
          <p:cNvGrpSpPr/>
          <p:nvPr/>
        </p:nvGrpSpPr>
        <p:grpSpPr>
          <a:xfrm>
            <a:off x="6370147" y="719654"/>
            <a:ext cx="2567399" cy="2281451"/>
            <a:chOff x="1786421" y="3339324"/>
            <a:chExt cx="2567399" cy="228145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3A9730E-9349-6E79-975A-1474E2D59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23" y="4824706"/>
              <a:ext cx="0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1C28B4-BBA4-1C9C-B523-C5D048C85768}"/>
                </a:ext>
              </a:extLst>
            </p:cNvPr>
            <p:cNvGrpSpPr/>
            <p:nvPr/>
          </p:nvGrpSpPr>
          <p:grpSpPr>
            <a:xfrm>
              <a:off x="2043096" y="5144999"/>
              <a:ext cx="2083054" cy="340813"/>
              <a:chOff x="2310261" y="2497144"/>
              <a:chExt cx="2083054" cy="340813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59A2F9E-13C4-1E03-6F85-2B2A90BD6DFB}"/>
                  </a:ext>
                </a:extLst>
              </p:cNvPr>
              <p:cNvSpPr/>
              <p:nvPr/>
            </p:nvSpPr>
            <p:spPr>
              <a:xfrm>
                <a:off x="2310261" y="2497144"/>
                <a:ext cx="2083054" cy="340813"/>
              </a:xfrm>
              <a:prstGeom prst="roundRect">
                <a:avLst>
                  <a:gd name="adj" fmla="val 9166"/>
                </a:avLst>
              </a:prstGeom>
              <a:solidFill>
                <a:srgbClr val="F2F2F2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 defTabSz="1600847"/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A96882-332B-370E-340D-DA9C0350AE0F}"/>
                  </a:ext>
                </a:extLst>
              </p:cNvPr>
              <p:cNvSpPr/>
              <p:nvPr/>
            </p:nvSpPr>
            <p:spPr>
              <a:xfrm>
                <a:off x="2390225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C34DB5-F4CC-4F1F-3B14-68BD839FCEDD}"/>
                  </a:ext>
                </a:extLst>
              </p:cNvPr>
              <p:cNvSpPr/>
              <p:nvPr/>
            </p:nvSpPr>
            <p:spPr>
              <a:xfrm>
                <a:off x="3079820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-0.9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290CB5-430C-5CB5-9C61-21462B4109C2}"/>
                  </a:ext>
                </a:extLst>
              </p:cNvPr>
              <p:cNvSpPr/>
              <p:nvPr/>
            </p:nvSpPr>
            <p:spPr>
              <a:xfrm>
                <a:off x="3769414" y="2575857"/>
                <a:ext cx="554540" cy="1997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1.15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1E3A8E-1F6C-3000-A453-0531A2BD091A}"/>
                </a:ext>
              </a:extLst>
            </p:cNvPr>
            <p:cNvGrpSpPr/>
            <p:nvPr/>
          </p:nvGrpSpPr>
          <p:grpSpPr>
            <a:xfrm>
              <a:off x="2102650" y="3447748"/>
              <a:ext cx="1960655" cy="619685"/>
              <a:chOff x="2619277" y="856267"/>
              <a:chExt cx="1718896" cy="54327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1E84D6-B607-400E-76B2-1DD8B3D6AB33}"/>
                  </a:ext>
                </a:extLst>
              </p:cNvPr>
              <p:cNvSpPr txBox="1"/>
              <p:nvPr/>
            </p:nvSpPr>
            <p:spPr>
              <a:xfrm>
                <a:off x="2619277" y="856267"/>
                <a:ext cx="1718896" cy="18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Nanopore Signal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C4CA915-6C4B-5239-A153-677BDC44D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467" y="1072254"/>
                <a:ext cx="1621610" cy="3272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EBA817-B070-C892-A9C0-5E5A3B669DF0}"/>
                </a:ext>
              </a:extLst>
            </p:cNvPr>
            <p:cNvSpPr/>
            <p:nvPr/>
          </p:nvSpPr>
          <p:spPr>
            <a:xfrm>
              <a:off x="2247385" y="4376072"/>
              <a:ext cx="1671185" cy="44843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Signal-to-Event Conversion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DEAF4C-4FBC-F073-C358-84874C1907D4}"/>
                </a:ext>
              </a:extLst>
            </p:cNvPr>
            <p:cNvCxnSpPr>
              <a:cxnSpLocks/>
            </p:cNvCxnSpPr>
            <p:nvPr/>
          </p:nvCxnSpPr>
          <p:spPr>
            <a:xfrm>
              <a:off x="3082977" y="4069897"/>
              <a:ext cx="0" cy="30863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37F657-81B9-4D7F-C113-389D02733186}"/>
                </a:ext>
              </a:extLst>
            </p:cNvPr>
            <p:cNvSpPr/>
            <p:nvPr/>
          </p:nvSpPr>
          <p:spPr>
            <a:xfrm>
              <a:off x="1786421" y="3339324"/>
              <a:ext cx="2567399" cy="228145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EDA18FC-DCB6-8507-90EA-946FC841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551804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the index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 from raw signals</a:t>
            </a:r>
          </a:p>
          <a:p>
            <a:pPr lvl="1"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from the conversion table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used while </a:t>
            </a:r>
            <a:b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converting the sequences to signals</a:t>
            </a:r>
          </a:p>
          <a:p>
            <a:pPr>
              <a:spcAft>
                <a:spcPts val="500"/>
              </a:spcAft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Converted signals are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filtered aggressively: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nanopore-related errors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better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similarity between adjacent signals</a:t>
            </a:r>
          </a:p>
          <a:p>
            <a:pPr lvl="1">
              <a:spcAft>
                <a:spcPts val="500"/>
              </a:spcAft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398F52E-1B08-F8AD-2837-310EDB13AF07}"/>
              </a:ext>
            </a:extLst>
          </p:cNvPr>
          <p:cNvGrpSpPr/>
          <p:nvPr/>
        </p:nvGrpSpPr>
        <p:grpSpPr>
          <a:xfrm>
            <a:off x="584731" y="3745709"/>
            <a:ext cx="7975854" cy="1929378"/>
            <a:chOff x="584731" y="3664429"/>
            <a:chExt cx="7975854" cy="192937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7248C88-12A7-4C8F-6519-5A312A1778F7}"/>
                </a:ext>
              </a:extLst>
            </p:cNvPr>
            <p:cNvSpPr/>
            <p:nvPr/>
          </p:nvSpPr>
          <p:spPr>
            <a:xfrm>
              <a:off x="584731" y="4455729"/>
              <a:ext cx="7975854" cy="340813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3A6B52-460F-6057-8B00-2EEB5EAA7CF9}"/>
                </a:ext>
              </a:extLst>
            </p:cNvPr>
            <p:cNvSpPr/>
            <p:nvPr/>
          </p:nvSpPr>
          <p:spPr>
            <a:xfrm>
              <a:off x="664695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2.21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6E8550-DAD0-B3D7-2B65-FC6F0A829CB4}"/>
                </a:ext>
              </a:extLst>
            </p:cNvPr>
            <p:cNvSpPr/>
            <p:nvPr/>
          </p:nvSpPr>
          <p:spPr>
            <a:xfrm>
              <a:off x="1390759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2.12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624B22-E271-3AB2-0EA3-4260D35E4BD4}"/>
                </a:ext>
              </a:extLst>
            </p:cNvPr>
            <p:cNvSpPr/>
            <p:nvPr/>
          </p:nvSpPr>
          <p:spPr>
            <a:xfrm>
              <a:off x="2116823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2.35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C5BEC1-BEB2-6AD0-2CA0-BDBCFD777285}"/>
                </a:ext>
              </a:extLst>
            </p:cNvPr>
            <p:cNvSpPr/>
            <p:nvPr/>
          </p:nvSpPr>
          <p:spPr>
            <a:xfrm>
              <a:off x="2842887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9F11F9-4DA4-5A0D-6F73-A08D37C21C66}"/>
                </a:ext>
              </a:extLst>
            </p:cNvPr>
            <p:cNvSpPr/>
            <p:nvPr/>
          </p:nvSpPr>
          <p:spPr>
            <a:xfrm>
              <a:off x="3568951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-1.05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CA7D74-7E4A-752D-E681-9341FDA4E121}"/>
                </a:ext>
              </a:extLst>
            </p:cNvPr>
            <p:cNvSpPr/>
            <p:nvPr/>
          </p:nvSpPr>
          <p:spPr>
            <a:xfrm>
              <a:off x="4295015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-0.85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41B4B6-50AC-4131-9E40-284CF6731FBC}"/>
                </a:ext>
              </a:extLst>
            </p:cNvPr>
            <p:cNvSpPr/>
            <p:nvPr/>
          </p:nvSpPr>
          <p:spPr>
            <a:xfrm>
              <a:off x="5021079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-0.89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0FC20E-4B6B-CF4E-435D-63420D8F5402}"/>
                </a:ext>
              </a:extLst>
            </p:cNvPr>
            <p:cNvSpPr/>
            <p:nvPr/>
          </p:nvSpPr>
          <p:spPr>
            <a:xfrm>
              <a:off x="5747143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-1.01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DD3EFB-E596-E81A-11B7-C58D00619D33}"/>
                </a:ext>
              </a:extLst>
            </p:cNvPr>
            <p:cNvSpPr/>
            <p:nvPr/>
          </p:nvSpPr>
          <p:spPr>
            <a:xfrm>
              <a:off x="6473207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1.15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111EAA-1AB9-D461-7DEB-0300AE628E05}"/>
                </a:ext>
              </a:extLst>
            </p:cNvPr>
            <p:cNvSpPr/>
            <p:nvPr/>
          </p:nvSpPr>
          <p:spPr>
            <a:xfrm>
              <a:off x="7199271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A690EC-7DC0-F6E7-CE6F-44651AF6182F}"/>
                </a:ext>
              </a:extLst>
            </p:cNvPr>
            <p:cNvSpPr/>
            <p:nvPr/>
          </p:nvSpPr>
          <p:spPr>
            <a:xfrm>
              <a:off x="7925338" y="4534442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3C2422B-1547-694D-17D6-34F1DA8571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658" y="4113063"/>
              <a:ext cx="0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C05E0A9A-F2AB-C692-F445-4D4EA9F4EB45}"/>
                </a:ext>
              </a:extLst>
            </p:cNvPr>
            <p:cNvSpPr/>
            <p:nvPr/>
          </p:nvSpPr>
          <p:spPr>
            <a:xfrm>
              <a:off x="3737066" y="3664429"/>
              <a:ext cx="1671185" cy="44843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Signal-to-Event Conversion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966899-AF2E-ACB7-E550-D0B7772B1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658" y="4806702"/>
              <a:ext cx="0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F6EF552-258A-2E0A-A320-37D11AF249D0}"/>
                </a:ext>
              </a:extLst>
            </p:cNvPr>
            <p:cNvSpPr/>
            <p:nvPr/>
          </p:nvSpPr>
          <p:spPr>
            <a:xfrm>
              <a:off x="4209253" y="5145369"/>
              <a:ext cx="726064" cy="448438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Filter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B80701-6953-3779-633F-2FEF084862D5}"/>
              </a:ext>
            </a:extLst>
          </p:cNvPr>
          <p:cNvGrpSpPr/>
          <p:nvPr/>
        </p:nvGrpSpPr>
        <p:grpSpPr>
          <a:xfrm>
            <a:off x="583415" y="5685247"/>
            <a:ext cx="7975854" cy="684090"/>
            <a:chOff x="583415" y="5603967"/>
            <a:chExt cx="7975854" cy="68409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5E54F609-C7BE-FB44-B28E-122A02628E31}"/>
                </a:ext>
              </a:extLst>
            </p:cNvPr>
            <p:cNvSpPr/>
            <p:nvPr/>
          </p:nvSpPr>
          <p:spPr>
            <a:xfrm>
              <a:off x="583415" y="5947244"/>
              <a:ext cx="7975854" cy="340813"/>
            </a:xfrm>
            <a:prstGeom prst="roundRect">
              <a:avLst>
                <a:gd name="adj" fmla="val 9166"/>
              </a:avLst>
            </a:prstGeom>
            <a:solidFill>
              <a:srgbClr val="F2F2F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C4E48E-7366-79E7-FF67-F8717E9B92E2}"/>
                </a:ext>
              </a:extLst>
            </p:cNvPr>
            <p:cNvSpPr/>
            <p:nvPr/>
          </p:nvSpPr>
          <p:spPr>
            <a:xfrm>
              <a:off x="663379" y="60259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2.21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3714040-4FB8-FF9C-9DD6-E299AA64F08C}"/>
                </a:ext>
              </a:extLst>
            </p:cNvPr>
            <p:cNvSpPr/>
            <p:nvPr/>
          </p:nvSpPr>
          <p:spPr>
            <a:xfrm>
              <a:off x="1389443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2.12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B426E4A-A903-64E6-89CB-1B44D16CD5B0}"/>
                </a:ext>
              </a:extLst>
            </p:cNvPr>
            <p:cNvSpPr/>
            <p:nvPr/>
          </p:nvSpPr>
          <p:spPr>
            <a:xfrm>
              <a:off x="2115507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2.35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13C125-D152-4336-81E3-1DCACD76815F}"/>
                </a:ext>
              </a:extLst>
            </p:cNvPr>
            <p:cNvSpPr/>
            <p:nvPr/>
          </p:nvSpPr>
          <p:spPr>
            <a:xfrm>
              <a:off x="2841571" y="60259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-0.9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E92E797-7D49-685C-B7A5-E21E44669054}"/>
                </a:ext>
              </a:extLst>
            </p:cNvPr>
            <p:cNvSpPr/>
            <p:nvPr/>
          </p:nvSpPr>
          <p:spPr>
            <a:xfrm>
              <a:off x="3567635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-1.05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7519C5-745F-E542-9545-C34B8E05F20D}"/>
                </a:ext>
              </a:extLst>
            </p:cNvPr>
            <p:cNvSpPr/>
            <p:nvPr/>
          </p:nvSpPr>
          <p:spPr>
            <a:xfrm>
              <a:off x="4293699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-0.85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54018D-063C-62FC-7B49-ECD2D6D60FA0}"/>
                </a:ext>
              </a:extLst>
            </p:cNvPr>
            <p:cNvSpPr/>
            <p:nvPr/>
          </p:nvSpPr>
          <p:spPr>
            <a:xfrm>
              <a:off x="5019763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-0.89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14702EF-7904-6B1B-0574-F5661539A743}"/>
                </a:ext>
              </a:extLst>
            </p:cNvPr>
            <p:cNvSpPr/>
            <p:nvPr/>
          </p:nvSpPr>
          <p:spPr>
            <a:xfrm>
              <a:off x="5745827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-1.01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147F2A-783F-1790-23FA-05142E725C01}"/>
                </a:ext>
              </a:extLst>
            </p:cNvPr>
            <p:cNvSpPr/>
            <p:nvPr/>
          </p:nvSpPr>
          <p:spPr>
            <a:xfrm>
              <a:off x="6471891" y="6025957"/>
              <a:ext cx="554540" cy="199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88C006-7E02-A466-0314-00576C11C392}"/>
                </a:ext>
              </a:extLst>
            </p:cNvPr>
            <p:cNvSpPr/>
            <p:nvPr/>
          </p:nvSpPr>
          <p:spPr>
            <a:xfrm>
              <a:off x="7197955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8BA5DE-1693-C1F8-F21D-B63C2F452B63}"/>
                </a:ext>
              </a:extLst>
            </p:cNvPr>
            <p:cNvSpPr/>
            <p:nvPr/>
          </p:nvSpPr>
          <p:spPr>
            <a:xfrm>
              <a:off x="7924022" y="6025957"/>
              <a:ext cx="554540" cy="199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1.20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746EC42-A3C7-7EE0-D8BC-B6BF3B34B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1342" y="5603967"/>
              <a:ext cx="943" cy="32850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C3DCBD-8F1F-4B80-3E39-2A513A612F98}"/>
              </a:ext>
            </a:extLst>
          </p:cNvPr>
          <p:cNvSpPr/>
          <p:nvPr/>
        </p:nvSpPr>
        <p:spPr>
          <a:xfrm>
            <a:off x="510822" y="4375052"/>
            <a:ext cx="2251358" cy="6330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8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Chaining and Outputting Overlaps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EDA18FC-DCB6-8507-90EA-946FC8413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560" y="934126"/>
                <a:ext cx="8798061" cy="5518045"/>
              </a:xfrm>
            </p:spPr>
            <p:txBody>
              <a:bodyPr/>
              <a:lstStyle/>
              <a:p>
                <a:pPr>
                  <a:spcAft>
                    <a:spcPts val="500"/>
                  </a:spcAft>
                </a:pPr>
                <a:r>
                  <a:rPr lang="en-GB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Adjusting the minimum chaining score</a:t>
                </a:r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 avoid false chains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All-vs-all overlapping tends to find a larger number of</a:t>
                </a:r>
                <a:b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seed hits than mapping to a reference genome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Minimum score for a chain during overlapping is set to be </a:t>
                </a:r>
                <a:b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GB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~5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GB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larger than mapping</a:t>
                </a:r>
              </a:p>
              <a:p>
                <a:pPr>
                  <a:spcAft>
                    <a:spcPts val="500"/>
                  </a:spcAft>
                </a:pPr>
                <a:endParaRPr lang="en-GB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Adjusting the outputting strategy</a:t>
                </a:r>
                <a:r>
                  <a:rPr lang="en-GB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for accurate assembly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All chains are reported</a:t>
                </a: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 enable a raw signal </a:t>
                </a:r>
                <a:b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overlapping with many raw signals (all-vs-all)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Cyclic overlaps are avoided</a:t>
                </a: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with simple comparisons </a:t>
                </a:r>
                <a:b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GB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between read names (minimap2 strategy)</a:t>
                </a: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EDA18FC-DCB6-8507-90EA-946FC8413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560" y="934126"/>
                <a:ext cx="8798061" cy="5518045"/>
              </a:xfrm>
              <a:blipFill>
                <a:blip r:embed="rId4"/>
                <a:stretch>
                  <a:fillRect l="-720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097B407-DFAA-6941-FA1E-8AFE9A3A7F9C}"/>
              </a:ext>
            </a:extLst>
          </p:cNvPr>
          <p:cNvGrpSpPr/>
          <p:nvPr/>
        </p:nvGrpSpPr>
        <p:grpSpPr>
          <a:xfrm>
            <a:off x="6456392" y="1274933"/>
            <a:ext cx="2547424" cy="837115"/>
            <a:chOff x="6456392" y="1274933"/>
            <a:chExt cx="2547424" cy="83711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7CCEED3-6930-536C-64C4-91E2A606F9A5}"/>
                </a:ext>
              </a:extLst>
            </p:cNvPr>
            <p:cNvSpPr/>
            <p:nvPr/>
          </p:nvSpPr>
          <p:spPr>
            <a:xfrm>
              <a:off x="7524552" y="1274933"/>
              <a:ext cx="1479264" cy="837115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8D585F-79CA-C782-2410-63D6D0460A5B}"/>
                </a:ext>
              </a:extLst>
            </p:cNvPr>
            <p:cNvSpPr/>
            <p:nvPr/>
          </p:nvSpPr>
          <p:spPr>
            <a:xfrm>
              <a:off x="7665383" y="1425360"/>
              <a:ext cx="1197603" cy="536260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E9394A-38BB-6FE0-F7FE-7FCC899E5F14}"/>
                </a:ext>
              </a:extLst>
            </p:cNvPr>
            <p:cNvSpPr txBox="1"/>
            <p:nvPr/>
          </p:nvSpPr>
          <p:spPr>
            <a:xfrm>
              <a:off x="6456392" y="1458031"/>
              <a:ext cx="927047" cy="50358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Matching Regions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04502C-3E1D-6ADA-4168-468A58736CD2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7383439" y="1709825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F9AC0F4-883A-1781-9055-9F83535E8163}"/>
              </a:ext>
            </a:extLst>
          </p:cNvPr>
          <p:cNvGrpSpPr/>
          <p:nvPr/>
        </p:nvGrpSpPr>
        <p:grpSpPr>
          <a:xfrm>
            <a:off x="6403847" y="3606916"/>
            <a:ext cx="2599969" cy="837115"/>
            <a:chOff x="6403847" y="3606916"/>
            <a:chExt cx="2599969" cy="83711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406421-C67E-F903-5BF9-89ED20CBEA6D}"/>
                </a:ext>
              </a:extLst>
            </p:cNvPr>
            <p:cNvSpPr/>
            <p:nvPr/>
          </p:nvSpPr>
          <p:spPr>
            <a:xfrm>
              <a:off x="6403847" y="3766594"/>
              <a:ext cx="1197603" cy="536260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BC3C9-9451-F376-25F0-96B62C5DA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1556" y="4029971"/>
              <a:ext cx="27833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C34BD5-014B-9127-7EAC-D6590C925523}"/>
                </a:ext>
              </a:extLst>
            </p:cNvPr>
            <p:cNvSpPr txBox="1"/>
            <p:nvPr/>
          </p:nvSpPr>
          <p:spPr>
            <a:xfrm>
              <a:off x="7859974" y="3773678"/>
              <a:ext cx="1018392" cy="50359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Overlapping pairs</a:t>
              </a:r>
              <a:endParaRPr lang="en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1561312-4488-830A-B8FE-3C77C53AEA58}"/>
                </a:ext>
              </a:extLst>
            </p:cNvPr>
            <p:cNvSpPr/>
            <p:nvPr/>
          </p:nvSpPr>
          <p:spPr>
            <a:xfrm>
              <a:off x="7734525" y="3606916"/>
              <a:ext cx="1269291" cy="837115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DE2E49-9AD2-978C-F3B9-D6D1AB8D0A1F}"/>
              </a:ext>
            </a:extLst>
          </p:cNvPr>
          <p:cNvGrpSpPr/>
          <p:nvPr/>
        </p:nvGrpSpPr>
        <p:grpSpPr>
          <a:xfrm>
            <a:off x="1088504" y="4944905"/>
            <a:ext cx="2096263" cy="693862"/>
            <a:chOff x="1117601" y="2646545"/>
            <a:chExt cx="2096263" cy="69386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DC1918F-A13E-845E-123C-86486F6640F6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BBBF16-E6F5-276A-224A-1F35106710F9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6A13AC0-0275-8206-418A-262BE5DACF69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1" name="Graphic 70" descr="Heartbeat with solid fill">
                    <a:extLst>
                      <a:ext uri="{FF2B5EF4-FFF2-40B4-BE49-F238E27FC236}">
                        <a16:creationId xmlns:a16="http://schemas.microsoft.com/office/drawing/2014/main" id="{C2F2E0A0-C036-6356-BEB9-57D80EFCA2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2" name="Graphic 71" descr="Heartbeat with solid fill">
                    <a:extLst>
                      <a:ext uri="{FF2B5EF4-FFF2-40B4-BE49-F238E27FC236}">
                        <a16:creationId xmlns:a16="http://schemas.microsoft.com/office/drawing/2014/main" id="{1383BF68-DE19-9370-92FB-EA1C3FC909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17989F5-C5A5-5FC8-0F7A-FF611656BA13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67" name="Graphic 66" descr="Heartbeat with solid fill">
                    <a:extLst>
                      <a:ext uri="{FF2B5EF4-FFF2-40B4-BE49-F238E27FC236}">
                        <a16:creationId xmlns:a16="http://schemas.microsoft.com/office/drawing/2014/main" id="{632BDDF0-29BE-998A-9CBC-1449C2855F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68" name="Graphic 67" descr="Heartbeat with solid fill">
                    <a:extLst>
                      <a:ext uri="{FF2B5EF4-FFF2-40B4-BE49-F238E27FC236}">
                        <a16:creationId xmlns:a16="http://schemas.microsoft.com/office/drawing/2014/main" id="{45CE03A8-C227-E8B5-7A94-C76631051A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6376431-8964-5732-9FAE-D3565B338945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F815160-3C51-4D67-2272-C484F9B40538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#1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176ACB-E5AB-9022-C767-571902A6E6C2}"/>
              </a:ext>
            </a:extLst>
          </p:cNvPr>
          <p:cNvGrpSpPr/>
          <p:nvPr/>
        </p:nvGrpSpPr>
        <p:grpSpPr>
          <a:xfrm>
            <a:off x="1701436" y="5787347"/>
            <a:ext cx="2096263" cy="693862"/>
            <a:chOff x="1117601" y="2646545"/>
            <a:chExt cx="2096263" cy="69386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491C90C-5A23-FE44-723D-5BE9CF70535B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9248262-325C-2B7C-387D-429C1E4A2A60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28548568-879F-2EC3-E6C6-6669FD8FF748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82" name="Graphic 81" descr="Heartbeat with solid fill">
                    <a:extLst>
                      <a:ext uri="{FF2B5EF4-FFF2-40B4-BE49-F238E27FC236}">
                        <a16:creationId xmlns:a16="http://schemas.microsoft.com/office/drawing/2014/main" id="{C8300238-DCAB-6B4A-341D-8AF9EB3581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83" name="Graphic 82" descr="Heartbeat with solid fill">
                    <a:extLst>
                      <a:ext uri="{FF2B5EF4-FFF2-40B4-BE49-F238E27FC236}">
                        <a16:creationId xmlns:a16="http://schemas.microsoft.com/office/drawing/2014/main" id="{B6109C17-9CB4-34AF-5FF8-F21AF19F73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9C1CE27-27C3-9A91-F939-4434E151FF69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80" name="Graphic 79" descr="Heartbeat with solid fill">
                    <a:extLst>
                      <a:ext uri="{FF2B5EF4-FFF2-40B4-BE49-F238E27FC236}">
                        <a16:creationId xmlns:a16="http://schemas.microsoft.com/office/drawing/2014/main" id="{D238979A-66A1-9FE9-ECA7-A7D6E8F294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81" name="Graphic 80" descr="Heartbeat with solid fill">
                    <a:extLst>
                      <a:ext uri="{FF2B5EF4-FFF2-40B4-BE49-F238E27FC236}">
                        <a16:creationId xmlns:a16="http://schemas.microsoft.com/office/drawing/2014/main" id="{F1DDCD61-6B9E-98DA-CFD1-3805CC4C76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98346058-31C9-87B1-15D6-869F306CB5EA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27473049-295E-A111-F005-750DC877E7F9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#2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087116-BE3E-5E3D-40C4-B32ADCF6E6C0}"/>
              </a:ext>
            </a:extLst>
          </p:cNvPr>
          <p:cNvGrpSpPr/>
          <p:nvPr/>
        </p:nvGrpSpPr>
        <p:grpSpPr>
          <a:xfrm>
            <a:off x="5638262" y="5751646"/>
            <a:ext cx="2096263" cy="693862"/>
            <a:chOff x="1117601" y="2646545"/>
            <a:chExt cx="2096263" cy="69386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737F0A7-B5BC-FDAF-8487-2BA127641199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F3C67D3-3524-E4F8-D0C9-CA4C2280539A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B97618BA-F0AC-078D-FCA4-528587F6723A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93" name="Graphic 92" descr="Heartbeat with solid fill">
                    <a:extLst>
                      <a:ext uri="{FF2B5EF4-FFF2-40B4-BE49-F238E27FC236}">
                        <a16:creationId xmlns:a16="http://schemas.microsoft.com/office/drawing/2014/main" id="{E59CB1A6-C8B8-9768-5C09-7FA9E9F261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94" name="Graphic 93" descr="Heartbeat with solid fill">
                    <a:extLst>
                      <a:ext uri="{FF2B5EF4-FFF2-40B4-BE49-F238E27FC236}">
                        <a16:creationId xmlns:a16="http://schemas.microsoft.com/office/drawing/2014/main" id="{8ED5A842-4EBE-AECF-6E25-D09C73AF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4E7F433F-38AB-B80F-41BD-39249720D2D7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91" name="Graphic 90" descr="Heartbeat with solid fill">
                    <a:extLst>
                      <a:ext uri="{FF2B5EF4-FFF2-40B4-BE49-F238E27FC236}">
                        <a16:creationId xmlns:a16="http://schemas.microsoft.com/office/drawing/2014/main" id="{E7E117AB-3C09-EBD4-D942-563630FF32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92" name="Graphic 91" descr="Heartbeat with solid fill">
                    <a:extLst>
                      <a:ext uri="{FF2B5EF4-FFF2-40B4-BE49-F238E27FC236}">
                        <a16:creationId xmlns:a16="http://schemas.microsoft.com/office/drawing/2014/main" id="{5E57BC84-6B6F-D378-CFF2-6461324639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72B2577E-B160-7849-C8FC-D610829E5743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DEFA0AB7-5CA5-FC97-610F-757E5F52918D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#1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8574F8-AF72-61E8-5B2F-482FC6D05F15}"/>
              </a:ext>
            </a:extLst>
          </p:cNvPr>
          <p:cNvGrpSpPr/>
          <p:nvPr/>
        </p:nvGrpSpPr>
        <p:grpSpPr>
          <a:xfrm>
            <a:off x="6207514" y="4914939"/>
            <a:ext cx="2096263" cy="693862"/>
            <a:chOff x="1117601" y="2646545"/>
            <a:chExt cx="2096263" cy="693862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CA8C888-43E8-54B3-0714-4EBD65BFD1C6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405D953-2109-4BC7-F7C6-F5FEC1121E53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2F30FBC8-68F0-A8AB-BC89-9544EA4CA8B3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04" name="Graphic 103" descr="Heartbeat with solid fill">
                    <a:extLst>
                      <a:ext uri="{FF2B5EF4-FFF2-40B4-BE49-F238E27FC236}">
                        <a16:creationId xmlns:a16="http://schemas.microsoft.com/office/drawing/2014/main" id="{35A80FB2-4709-0838-248F-2EE858633C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05" name="Graphic 104" descr="Heartbeat with solid fill">
                    <a:extLst>
                      <a:ext uri="{FF2B5EF4-FFF2-40B4-BE49-F238E27FC236}">
                        <a16:creationId xmlns:a16="http://schemas.microsoft.com/office/drawing/2014/main" id="{A6A39D73-6002-13AE-D210-457B8D612D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F11FD266-DD38-E53F-211A-31B821CC1D64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02" name="Graphic 101" descr="Heartbeat with solid fill">
                    <a:extLst>
                      <a:ext uri="{FF2B5EF4-FFF2-40B4-BE49-F238E27FC236}">
                        <a16:creationId xmlns:a16="http://schemas.microsoft.com/office/drawing/2014/main" id="{5FDC0FEC-8C4D-AF87-0026-870188330B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Graphic 102" descr="Heartbeat with solid fill">
                    <a:extLst>
                      <a:ext uri="{FF2B5EF4-FFF2-40B4-BE49-F238E27FC236}">
                        <a16:creationId xmlns:a16="http://schemas.microsoft.com/office/drawing/2014/main" id="{25FC2C3F-4DF7-ED78-2475-C1DB6D3A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825E44E7-E0DF-89F1-BC60-1DD57815212B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47BC8706-6FB2-F523-F814-202F45FA21CC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#2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E3066B74-3712-6AC5-0E02-FAB296A76341}"/>
              </a:ext>
            </a:extLst>
          </p:cNvPr>
          <p:cNvSpPr/>
          <p:nvPr/>
        </p:nvSpPr>
        <p:spPr>
          <a:xfrm>
            <a:off x="2122431" y="5232323"/>
            <a:ext cx="568710" cy="117190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5C61C12-DC1C-12D2-D4A0-5B6F62F94A97}"/>
              </a:ext>
            </a:extLst>
          </p:cNvPr>
          <p:cNvSpPr/>
          <p:nvPr/>
        </p:nvSpPr>
        <p:spPr>
          <a:xfrm>
            <a:off x="6624314" y="5182689"/>
            <a:ext cx="566137" cy="117190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triped Right Arrow 107">
            <a:extLst>
              <a:ext uri="{FF2B5EF4-FFF2-40B4-BE49-F238E27FC236}">
                <a16:creationId xmlns:a16="http://schemas.microsoft.com/office/drawing/2014/main" id="{5199A3B7-2BB8-B73A-B5C5-829C6D77BE57}"/>
              </a:ext>
            </a:extLst>
          </p:cNvPr>
          <p:cNvSpPr/>
          <p:nvPr/>
        </p:nvSpPr>
        <p:spPr>
          <a:xfrm>
            <a:off x="3528877" y="5499291"/>
            <a:ext cx="2296110" cy="139476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109" name="Cross 108">
            <a:extLst>
              <a:ext uri="{FF2B5EF4-FFF2-40B4-BE49-F238E27FC236}">
                <a16:creationId xmlns:a16="http://schemas.microsoft.com/office/drawing/2014/main" id="{C489183D-06D1-40DC-17D1-DCA33AB9B78A}"/>
              </a:ext>
            </a:extLst>
          </p:cNvPr>
          <p:cNvSpPr>
            <a:spLocks noChangeAspect="1"/>
          </p:cNvSpPr>
          <p:nvPr/>
        </p:nvSpPr>
        <p:spPr>
          <a:xfrm rot="2683010">
            <a:off x="5998235" y="4634354"/>
            <a:ext cx="2008825" cy="2008825"/>
          </a:xfrm>
          <a:prstGeom prst="plus">
            <a:avLst>
              <a:gd name="adj" fmla="val 43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8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06" grpId="0" animBg="1"/>
      <p:bldP spid="107" grpId="0" animBg="1"/>
      <p:bldP spid="108" grpId="0" animBg="1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563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Executive Summary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3E1AA69-4242-DD0C-C9D4-1F3C7424870A}"/>
                  </a:ext>
                </a:extLst>
              </p:cNvPr>
              <p:cNvSpPr/>
              <p:nvPr/>
            </p:nvSpPr>
            <p:spPr>
              <a:xfrm>
                <a:off x="123935" y="4568680"/>
                <a:ext cx="8889356" cy="1659927"/>
              </a:xfrm>
              <a:prstGeom prst="roundRect">
                <a:avLst>
                  <a:gd name="adj" fmla="val 8525"/>
                </a:avLst>
              </a:prstGeom>
              <a:solidFill>
                <a:srgbClr val="EDE8F1"/>
              </a:solidFill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2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Key Results: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Across 3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genomes of varying sizes</a:t>
                </a:r>
                <a:r>
                  <a:rPr lang="en-US" sz="2000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Rawsamble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provides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Throughput: 139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noProof="0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1031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faster 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with one thread compared to a single pore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Overlap statistics: 37% 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of overlapping pairs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shared with minimap2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Assembly: </a:t>
                </a:r>
                <a:r>
                  <a:rPr lang="en-US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Unitigs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length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up to one million nucleotides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from overlapping raw signals 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without </a:t>
                </a:r>
                <a:r>
                  <a:rPr lang="en-US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basecalling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3E1AA69-4242-DD0C-C9D4-1F3C74248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5" y="4568680"/>
                <a:ext cx="8889356" cy="1659927"/>
              </a:xfrm>
              <a:prstGeom prst="roundRect">
                <a:avLst>
                  <a:gd name="adj" fmla="val 8525"/>
                </a:avLst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82D31A-61E6-C8C5-4981-C10F8932AE47}"/>
              </a:ext>
            </a:extLst>
          </p:cNvPr>
          <p:cNvSpPr/>
          <p:nvPr/>
        </p:nvSpPr>
        <p:spPr>
          <a:xfrm>
            <a:off x="123935" y="2285016"/>
            <a:ext cx="8889356" cy="2100364"/>
          </a:xfrm>
          <a:prstGeom prst="roundRect">
            <a:avLst>
              <a:gd name="adj" fmla="val 6307"/>
            </a:avLst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Contributions:</a:t>
            </a:r>
          </a:p>
          <a:p>
            <a:pPr marL="479520" marR="0" lvl="0" indent="-457200" defTabSz="914400" rtl="0" eaLnBrk="1" fontAlgn="auto" latinLnBrk="0" hangingPunct="1">
              <a:lnSpc>
                <a:spcPct val="10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can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all-vs-all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overlapping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pairs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raw nanopore signals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0813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  <a:defRPr/>
            </a:pPr>
            <a:r>
              <a:rPr kumimoji="0" lang="en-US" sz="2000" b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</a:t>
            </a: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kumimoji="0" lang="en-US" sz="2000" b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assembly</a:t>
            </a:r>
            <a:r>
              <a:rPr kumimoji="0" lang="en-US" sz="2000" b="0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constructed </a:t>
            </a:r>
            <a:r>
              <a:rPr kumimoji="0" lang="en-US" sz="2000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 from </a:t>
            </a:r>
            <a:br>
              <a:rPr kumimoji="0" lang="en-US" sz="2000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000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overlaps </a:t>
            </a:r>
            <a:r>
              <a:rPr kumimoji="0" lang="en-US" sz="2000" b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kumimoji="0" lang="en-US" sz="2000" b="1" strike="noStrike" kern="1200" cap="none" spc="0" normalizeH="0" baseline="0" noProof="0" dirty="0" err="1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kumimoji="0" lang="en-US" sz="2000" b="1" strike="noStrike" kern="1200" cap="none" spc="0" normalizeH="0" baseline="0" noProof="0" dirty="0">
              <a:ln>
                <a:noFill/>
              </a:ln>
              <a:solidFill>
                <a:srgbClr val="10813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assembler </a:t>
            </a:r>
            <a:r>
              <a:rPr lang="en-US" sz="2000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build and output the assemblies of signals</a:t>
            </a:r>
            <a:endParaRPr kumimoji="0" lang="en-US" sz="2000" strike="noStrike" kern="1200" cap="none" spc="0" normalizeH="0" baseline="0" noProof="0" dirty="0">
              <a:ln>
                <a:noFill/>
              </a:ln>
              <a:solidFill>
                <a:srgbClr val="10813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4D6B46-651A-7DD5-B3F9-677DF276BEA8}"/>
              </a:ext>
            </a:extLst>
          </p:cNvPr>
          <p:cNvSpPr/>
          <p:nvPr/>
        </p:nvSpPr>
        <p:spPr>
          <a:xfrm>
            <a:off x="127322" y="1578293"/>
            <a:ext cx="8889356" cy="523422"/>
          </a:xfrm>
          <a:prstGeom prst="roundRect">
            <a:avLst>
              <a:gd name="adj" fmla="val 21007"/>
            </a:avLst>
          </a:prstGeom>
          <a:solidFill>
            <a:srgbClr val="DFEEF9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raw signal analysis </a:t>
            </a:r>
            <a:r>
              <a:rPr lang="en-US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reference genome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B91E6E-939E-F7A7-0787-9C16FF98F281}"/>
              </a:ext>
            </a:extLst>
          </p:cNvPr>
          <p:cNvSpPr/>
          <p:nvPr/>
        </p:nvSpPr>
        <p:spPr>
          <a:xfrm>
            <a:off x="123935" y="690904"/>
            <a:ext cx="8889356" cy="704088"/>
          </a:xfrm>
          <a:prstGeom prst="roundRect">
            <a:avLst>
              <a:gd name="adj" fmla="val 13951"/>
            </a:avLst>
          </a:prstGeom>
          <a:solidFill>
            <a:srgbClr val="FBE5D6"/>
          </a:solidFill>
          <a:ln w="31750">
            <a:solidFill>
              <a:srgbClr val="C00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Existing solutions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interpret raw signals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reference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genome is unknown or does not exist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1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-438288" y="4911837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-438288" y="3547804"/>
            <a:ext cx="10113264" cy="1080000"/>
          </a:xfrm>
          <a:prstGeom prst="rect">
            <a:avLst/>
          </a:prstGeom>
          <a:solidFill>
            <a:srgbClr val="E3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Outline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-438288" y="2184779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D2C009-07D6-408E-80FE-9D4AA2E221FE}"/>
              </a:ext>
            </a:extLst>
          </p:cNvPr>
          <p:cNvSpPr/>
          <p:nvPr/>
        </p:nvSpPr>
        <p:spPr>
          <a:xfrm>
            <a:off x="-438288" y="821754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3954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CH" sz="4000" dirty="0">
                <a:latin typeface="Garamond" panose="02020404030301010803" pitchFamily="18" charset="0"/>
              </a:rPr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E194-297D-F64B-87C3-5D0EC940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551804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</a:t>
            </a: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minimap2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overlaps (forward strand only)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[Li, Bioinformatics’18]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integrated into RawHash2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[Firtina+, ISMB/ECCB’23, Firtina+,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case(s)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raw signal overlapping</a:t>
            </a:r>
          </a:p>
          <a:p>
            <a:pPr marL="466850" lvl="1" indent="-342900">
              <a:spcAft>
                <a:spcPts val="500"/>
              </a:spcAft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GB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De novo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assembly construction using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miniasm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[Li, Bioinformatics’16]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466850" lvl="1" indent="-342900">
              <a:spcAft>
                <a:spcPts val="500"/>
              </a:spcAft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More new directions to be discussed</a:t>
            </a:r>
          </a:p>
          <a:p>
            <a:pPr marL="466850" lvl="1" indent="-342900">
              <a:spcAft>
                <a:spcPts val="500"/>
              </a:spcAft>
              <a:buFont typeface="+mj-lt"/>
              <a:buAutoNum type="arabicPeriod"/>
            </a:pPr>
            <a:endParaRPr lang="en-GB" sz="18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>
              <a:spcAft>
                <a:spcPts val="500"/>
              </a:spcAft>
            </a:pPr>
            <a:r>
              <a:rPr lang="en-GB" sz="2000" b="1" dirty="0">
                <a:solidFill>
                  <a:srgbClr val="4571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metrics: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lvl="1"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(bases processed per second per CPU thread) and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time</a:t>
            </a:r>
          </a:p>
          <a:p>
            <a:pPr lvl="1"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of shared and unique overlapping pairs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tools</a:t>
            </a:r>
          </a:p>
          <a:p>
            <a:pPr lvl="1"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 statistics</a:t>
            </a:r>
            <a:endParaRPr lang="en-GB" sz="1800" b="1" dirty="0">
              <a:solidFill>
                <a:srgbClr val="4571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endParaRPr lang="en-GB" sz="2200" b="1" dirty="0">
              <a:solidFill>
                <a:srgbClr val="4571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200" b="1" dirty="0">
                <a:solidFill>
                  <a:srgbClr val="4571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Datasets: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90A2C09-6CE8-581A-F798-E576175DC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80452"/>
            <a:ext cx="4500880" cy="10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Performance &amp; Peak Memory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-29308" y="5332325"/>
            <a:ext cx="9202616" cy="1000101"/>
          </a:xfrm>
          <a:prstGeom prst="rect">
            <a:avLst/>
          </a:prstGeom>
          <a:solidFill>
            <a:srgbClr val="E3F0D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139× - 1031× faster throughput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a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CPU thread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a single pore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70" y="4418360"/>
            <a:ext cx="8798061" cy="853576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analysis requires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faster throughput than sequencer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 of a single nanopore: ~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 bp/sec (data generation speed)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FE70A-CF62-29AB-9D18-912998ED899F}"/>
              </a:ext>
            </a:extLst>
          </p:cNvPr>
          <p:cNvSpPr/>
          <p:nvPr/>
        </p:nvSpPr>
        <p:spPr>
          <a:xfrm>
            <a:off x="-29308" y="3357870"/>
            <a:ext cx="9202616" cy="1000101"/>
          </a:xfrm>
          <a:prstGeom prst="rect">
            <a:avLst/>
          </a:prstGeom>
          <a:solidFill>
            <a:srgbClr val="FBE5D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Although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minimap2 is substantially faster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avoids the </a:t>
            </a:r>
            <a:r>
              <a:rPr lang="en-GB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11F35-F872-6FDF-7904-4C973852E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5583"/>
          <a:stretch/>
        </p:blipFill>
        <p:spPr>
          <a:xfrm>
            <a:off x="1961804" y="887618"/>
            <a:ext cx="1939636" cy="2288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281D1-8DC6-CBEA-D7B0-EABFDEF5C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r="22822"/>
          <a:stretch/>
        </p:blipFill>
        <p:spPr>
          <a:xfrm>
            <a:off x="3901139" y="887618"/>
            <a:ext cx="1054448" cy="2288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D77D4-EF8B-E232-5D6A-C9166BCC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9" r="566"/>
          <a:stretch/>
        </p:blipFill>
        <p:spPr>
          <a:xfrm>
            <a:off x="4955587" y="887618"/>
            <a:ext cx="1151069" cy="22889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9DD8A8-7F31-7EAD-9512-CBF2591D1FEC}"/>
              </a:ext>
            </a:extLst>
          </p:cNvPr>
          <p:cNvSpPr/>
          <p:nvPr/>
        </p:nvSpPr>
        <p:spPr>
          <a:xfrm>
            <a:off x="3892228" y="887619"/>
            <a:ext cx="1021976" cy="2288903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36550-A2B1-07D6-68C2-AD16EE510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1" r="43714"/>
          <a:stretch/>
        </p:blipFill>
        <p:spPr>
          <a:xfrm>
            <a:off x="6093718" y="887618"/>
            <a:ext cx="1195604" cy="22889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80E40A8-DD5E-A95F-924E-606EE2CAA8C5}"/>
              </a:ext>
            </a:extLst>
          </p:cNvPr>
          <p:cNvSpPr/>
          <p:nvPr/>
        </p:nvSpPr>
        <p:spPr>
          <a:xfrm>
            <a:off x="6173013" y="899309"/>
            <a:ext cx="1151069" cy="2288903"/>
          </a:xfrm>
          <a:prstGeom prst="rect">
            <a:avLst/>
          </a:prstGeom>
          <a:noFill/>
          <a:ln w="19050" cap="flat">
            <a:solidFill>
              <a:schemeClr val="accent6"/>
            </a:solidFill>
          </a:ln>
          <a:effectLst>
            <a:glow rad="63500">
              <a:schemeClr val="accent6">
                <a:alpha val="3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extLst>
      <p:ext uri="{BB962C8B-B14F-4D97-AF65-F5344CB8AC3E}">
        <p14:creationId xmlns:p14="http://schemas.microsoft.com/office/powerpoint/2010/main" val="18237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  <p:bldP spid="4" grpId="0" animBg="1"/>
      <p:bldP spid="22" grpId="0" animBg="1"/>
      <p:bldP spid="22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All-vs-All Overlapping Statistics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134163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of overlapping pairs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Shared between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Rawsamble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and minimap2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Unique to either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Rawsamble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or minimap2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9BB17B-5E38-ADC5-3C76-1B51A0F5060F}"/>
              </a:ext>
            </a:extLst>
          </p:cNvPr>
          <p:cNvSpPr/>
          <p:nvPr/>
        </p:nvSpPr>
        <p:spPr>
          <a:xfrm>
            <a:off x="-29308" y="4710826"/>
            <a:ext cx="9202616" cy="1000101"/>
          </a:xfrm>
          <a:prstGeom prst="rect">
            <a:avLst/>
          </a:prstGeom>
          <a:solidFill>
            <a:srgbClr val="E3F0D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average,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37.12%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overlapping pairs is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minimap2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C1D16C-FBE8-0120-5742-3979E7642304}"/>
              </a:ext>
            </a:extLst>
          </p:cNvPr>
          <p:cNvSpPr/>
          <p:nvPr/>
        </p:nvSpPr>
        <p:spPr>
          <a:xfrm>
            <a:off x="0" y="5782607"/>
            <a:ext cx="9144000" cy="61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evaluate the impact of these ratios?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24534-BCC6-11A6-CCD5-FEED446A7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1339" r="248" b="1750"/>
          <a:stretch/>
        </p:blipFill>
        <p:spPr>
          <a:xfrm>
            <a:off x="917576" y="2583622"/>
            <a:ext cx="7308782" cy="18429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239D94-AC88-7EC8-9806-8ED4969FD83E}"/>
              </a:ext>
            </a:extLst>
          </p:cNvPr>
          <p:cNvGrpSpPr/>
          <p:nvPr/>
        </p:nvGrpSpPr>
        <p:grpSpPr>
          <a:xfrm>
            <a:off x="4147416" y="2173388"/>
            <a:ext cx="1479063" cy="338554"/>
            <a:chOff x="2720554" y="294033"/>
            <a:chExt cx="1479063" cy="3385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D4913A-8F42-1176-530E-6B9776887511}"/>
                </a:ext>
              </a:extLst>
            </p:cNvPr>
            <p:cNvSpPr/>
            <p:nvPr/>
          </p:nvSpPr>
          <p:spPr>
            <a:xfrm>
              <a:off x="2720554" y="319310"/>
              <a:ext cx="288000" cy="288000"/>
            </a:xfrm>
            <a:prstGeom prst="rect">
              <a:avLst/>
            </a:prstGeom>
            <a:solidFill>
              <a:srgbClr val="A0B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7CAC4C-6AAC-158D-3273-90A9A8B523AD}"/>
                </a:ext>
              </a:extLst>
            </p:cNvPr>
            <p:cNvSpPr txBox="1"/>
            <p:nvPr/>
          </p:nvSpPr>
          <p:spPr>
            <a:xfrm>
              <a:off x="2991850" y="294033"/>
              <a:ext cx="1207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Rawsamble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2DED43-A3D2-C564-6C84-8EFF4AF8201B}"/>
              </a:ext>
            </a:extLst>
          </p:cNvPr>
          <p:cNvGrpSpPr/>
          <p:nvPr/>
        </p:nvGrpSpPr>
        <p:grpSpPr>
          <a:xfrm>
            <a:off x="2040578" y="2173388"/>
            <a:ext cx="1952815" cy="338554"/>
            <a:chOff x="3780870" y="340832"/>
            <a:chExt cx="1952815" cy="33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2B8CFF-F213-E536-6C3D-D1DBA7902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0870" y="369277"/>
              <a:ext cx="288000" cy="283464"/>
            </a:xfrm>
            <a:prstGeom prst="rect">
              <a:avLst/>
            </a:prstGeom>
            <a:solidFill>
              <a:srgbClr val="E2CE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AE8973-B2D0-6A32-47B4-E2EA57D905E5}"/>
                </a:ext>
              </a:extLst>
            </p:cNvPr>
            <p:cNvSpPr txBox="1"/>
            <p:nvPr/>
          </p:nvSpPr>
          <p:spPr>
            <a:xfrm>
              <a:off x="4068870" y="340832"/>
              <a:ext cx="1664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Shared Overlaps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D7B57D-E31C-F0FD-6370-99AFBFCE6B9E}"/>
              </a:ext>
            </a:extLst>
          </p:cNvPr>
          <p:cNvGrpSpPr/>
          <p:nvPr/>
        </p:nvGrpSpPr>
        <p:grpSpPr>
          <a:xfrm>
            <a:off x="5780503" y="2173388"/>
            <a:ext cx="1322917" cy="338554"/>
            <a:chOff x="3780870" y="291417"/>
            <a:chExt cx="1322917" cy="33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8B0640-B1E5-4E46-69A1-62A99AFF9EF1}"/>
                </a:ext>
              </a:extLst>
            </p:cNvPr>
            <p:cNvSpPr/>
            <p:nvPr/>
          </p:nvSpPr>
          <p:spPr>
            <a:xfrm>
              <a:off x="3780870" y="316694"/>
              <a:ext cx="288000" cy="288000"/>
            </a:xfrm>
            <a:prstGeom prst="rect">
              <a:avLst/>
            </a:prstGeom>
            <a:solidFill>
              <a:srgbClr val="FFCCA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499F84-D3AD-B6F1-9B04-75D67DBC22A7}"/>
                </a:ext>
              </a:extLst>
            </p:cNvPr>
            <p:cNvSpPr txBox="1"/>
            <p:nvPr/>
          </p:nvSpPr>
          <p:spPr>
            <a:xfrm>
              <a:off x="4047087" y="291417"/>
              <a:ext cx="1056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Minimap2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A341CA-5038-5AD3-9883-AC5D660A2FA9}"/>
              </a:ext>
            </a:extLst>
          </p:cNvPr>
          <p:cNvSpPr txBox="1"/>
          <p:nvPr/>
        </p:nvSpPr>
        <p:spPr>
          <a:xfrm>
            <a:off x="697935" y="3019340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.08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A6848-6244-3BD7-513C-95AD93F58552}"/>
              </a:ext>
            </a:extLst>
          </p:cNvPr>
          <p:cNvSpPr txBox="1"/>
          <p:nvPr/>
        </p:nvSpPr>
        <p:spPr>
          <a:xfrm>
            <a:off x="1540628" y="3358136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44.57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7BAEAD-5546-7669-8263-EF005330C473}"/>
              </a:ext>
            </a:extLst>
          </p:cNvPr>
          <p:cNvSpPr txBox="1"/>
          <p:nvPr/>
        </p:nvSpPr>
        <p:spPr>
          <a:xfrm>
            <a:off x="2335315" y="3809229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40.35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188506-7E9A-E3B0-661A-60DC83B4E1E4}"/>
              </a:ext>
            </a:extLst>
          </p:cNvPr>
          <p:cNvSpPr txBox="1"/>
          <p:nvPr/>
        </p:nvSpPr>
        <p:spPr>
          <a:xfrm>
            <a:off x="3508648" y="3019340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.62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FC19FB-879E-66D6-F098-95B1B9951ADC}"/>
              </a:ext>
            </a:extLst>
          </p:cNvPr>
          <p:cNvSpPr txBox="1"/>
          <p:nvPr/>
        </p:nvSpPr>
        <p:spPr>
          <a:xfrm>
            <a:off x="4397236" y="3358136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47.07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22D3B-C182-EDB8-38D1-E773B424E023}"/>
              </a:ext>
            </a:extLst>
          </p:cNvPr>
          <p:cNvSpPr txBox="1"/>
          <p:nvPr/>
        </p:nvSpPr>
        <p:spPr>
          <a:xfrm>
            <a:off x="5198802" y="3809229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.32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5532E3-3461-FDCB-8AAD-8A0F5BE4F4CE}"/>
              </a:ext>
            </a:extLst>
          </p:cNvPr>
          <p:cNvSpPr txBox="1"/>
          <p:nvPr/>
        </p:nvSpPr>
        <p:spPr>
          <a:xfrm>
            <a:off x="6138137" y="3019340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27.56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34041-7BEA-11B7-A1CD-274F2D663FB6}"/>
              </a:ext>
            </a:extLst>
          </p:cNvPr>
          <p:cNvSpPr txBox="1"/>
          <p:nvPr/>
        </p:nvSpPr>
        <p:spPr>
          <a:xfrm>
            <a:off x="6709715" y="3358136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19.73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97CEAF-181E-5263-3390-1FFC4606A95B}"/>
              </a:ext>
            </a:extLst>
          </p:cNvPr>
          <p:cNvSpPr txBox="1"/>
          <p:nvPr/>
        </p:nvSpPr>
        <p:spPr>
          <a:xfrm>
            <a:off x="7386723" y="3809229"/>
            <a:ext cx="5904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52.71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5A839-35E2-F4EF-186A-5091461588E9}"/>
              </a:ext>
            </a:extLst>
          </p:cNvPr>
          <p:cNvSpPr txBox="1"/>
          <p:nvPr/>
        </p:nvSpPr>
        <p:spPr>
          <a:xfrm>
            <a:off x="1551389" y="4426538"/>
            <a:ext cx="9783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 </a:t>
            </a:r>
            <a:r>
              <a:rPr lang="en-GB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coli</a:t>
            </a:r>
            <a:endParaRPr lang="en-US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178DB-D05D-B166-405B-2EC91F1BD0D1}"/>
              </a:ext>
            </a:extLst>
          </p:cNvPr>
          <p:cNvSpPr txBox="1"/>
          <p:nvPr/>
        </p:nvSpPr>
        <p:spPr>
          <a:xfrm>
            <a:off x="4070336" y="4426538"/>
            <a:ext cx="9783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D2 Yeast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0CFFC-3FDD-A879-8777-736F34E0F7AE}"/>
              </a:ext>
            </a:extLst>
          </p:cNvPr>
          <p:cNvSpPr txBox="1"/>
          <p:nvPr/>
        </p:nvSpPr>
        <p:spPr>
          <a:xfrm>
            <a:off x="6589284" y="4426538"/>
            <a:ext cx="108583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D3 Human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58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i="1" dirty="0">
                <a:latin typeface="Garamond" panose="02020404030301010803" pitchFamily="18" charset="0"/>
              </a:rPr>
              <a:t>De novo </a:t>
            </a:r>
            <a:r>
              <a:rPr lang="en-US" sz="4000" dirty="0">
                <a:latin typeface="Garamond" panose="02020404030301010803" pitchFamily="18" charset="0"/>
              </a:rPr>
              <a:t>Assembly From Overlaps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0CCC95-2E98-7F23-3E3F-F88FD5726E05}"/>
              </a:ext>
            </a:extLst>
          </p:cNvPr>
          <p:cNvSpPr/>
          <p:nvPr/>
        </p:nvSpPr>
        <p:spPr>
          <a:xfrm>
            <a:off x="-29308" y="4193861"/>
            <a:ext cx="9202616" cy="1000101"/>
          </a:xfrm>
          <a:prstGeom prst="rect">
            <a:avLst/>
          </a:prstGeom>
          <a:solidFill>
            <a:srgbClr val="E3F0D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overlaps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be used for</a:t>
            </a:r>
            <a:b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constructing </a:t>
            </a:r>
            <a:r>
              <a:rPr lang="en-US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assemblies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GB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F8174B-B4E1-92CD-3382-9DCD8637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83178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build long </a:t>
            </a:r>
            <a:r>
              <a:rPr lang="en-GB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assemblies from raw signal overlaps</a:t>
            </a:r>
          </a:p>
          <a:p>
            <a:pPr lvl="1">
              <a:spcAft>
                <a:spcPts val="500"/>
              </a:spcAft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Miniasm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be used off-the-shelf as both tools provide PAF outputs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BAA6B-235F-5646-ABDE-8D5CC2611FF8}"/>
              </a:ext>
            </a:extLst>
          </p:cNvPr>
          <p:cNvSpPr/>
          <p:nvPr/>
        </p:nvSpPr>
        <p:spPr>
          <a:xfrm>
            <a:off x="-29308" y="5357847"/>
            <a:ext cx="9202616" cy="1000101"/>
          </a:xfrm>
          <a:prstGeom prst="rect">
            <a:avLst/>
          </a:prstGeom>
          <a:solidFill>
            <a:srgbClr val="FBE5D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Overlaps from minimap2 lead to longer </a:t>
            </a:r>
            <a:r>
              <a:rPr lang="en-GB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unitigs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mainly due to using less noisy sequencing data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14AD66-2EE8-D4F6-B70D-8D7C4CEA6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036" y="1765909"/>
            <a:ext cx="5931927" cy="21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i="1" dirty="0">
                <a:latin typeface="Garamond" panose="02020404030301010803" pitchFamily="18" charset="0"/>
              </a:rPr>
              <a:t>De novo </a:t>
            </a:r>
            <a:r>
              <a:rPr lang="en-US" sz="4000" dirty="0">
                <a:latin typeface="Garamond" panose="02020404030301010803" pitchFamily="18" charset="0"/>
              </a:rPr>
              <a:t>Assembly From Overlaps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F8174B-B4E1-92CD-3382-9DCD8637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393229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Visualizing the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miniasm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outputs with Bandage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[Wick+, Bioinformatics’15]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7ACA8-357F-EFBD-6B4E-E44DADBD952D}"/>
              </a:ext>
            </a:extLst>
          </p:cNvPr>
          <p:cNvGrpSpPr/>
          <p:nvPr/>
        </p:nvGrpSpPr>
        <p:grpSpPr>
          <a:xfrm>
            <a:off x="187383" y="3312883"/>
            <a:ext cx="8635385" cy="1919011"/>
            <a:chOff x="45316" y="1301293"/>
            <a:chExt cx="8635385" cy="1919011"/>
          </a:xfrm>
        </p:grpSpPr>
        <p:pic>
          <p:nvPicPr>
            <p:cNvPr id="4" name="Picture 3" descr="A line of colorful lines&#10;&#10;Description automatically generated with medium confidence">
              <a:extLst>
                <a:ext uri="{FF2B5EF4-FFF2-40B4-BE49-F238E27FC236}">
                  <a16:creationId xmlns:a16="http://schemas.microsoft.com/office/drawing/2014/main" id="{3DC3766A-CF15-1DF6-DA02-522AACF44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t="34695" r="5976" b="33620"/>
            <a:stretch/>
          </p:blipFill>
          <p:spPr>
            <a:xfrm>
              <a:off x="2715267" y="1301293"/>
              <a:ext cx="5965434" cy="19190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53D236-D2AF-0A03-5698-C3DEA49E05BA}"/>
                </a:ext>
              </a:extLst>
            </p:cNvPr>
            <p:cNvSpPr txBox="1"/>
            <p:nvPr/>
          </p:nvSpPr>
          <p:spPr>
            <a:xfrm>
              <a:off x="45316" y="1301293"/>
              <a:ext cx="2819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Rawsamble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(Yeast):</a:t>
              </a:r>
              <a:endParaRPr lang="en-US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D51DC8-F613-E1F4-6B15-D696D59D1AF6}"/>
              </a:ext>
            </a:extLst>
          </p:cNvPr>
          <p:cNvGrpSpPr/>
          <p:nvPr/>
        </p:nvGrpSpPr>
        <p:grpSpPr>
          <a:xfrm>
            <a:off x="205042" y="1395317"/>
            <a:ext cx="8588916" cy="1849605"/>
            <a:chOff x="34165" y="3433596"/>
            <a:chExt cx="8588916" cy="1849605"/>
          </a:xfrm>
        </p:grpSpPr>
        <p:pic>
          <p:nvPicPr>
            <p:cNvPr id="9" name="Picture 8" descr="A line of colored sticks&#10;&#10;Description automatically generated">
              <a:extLst>
                <a:ext uri="{FF2B5EF4-FFF2-40B4-BE49-F238E27FC236}">
                  <a16:creationId xmlns:a16="http://schemas.microsoft.com/office/drawing/2014/main" id="{B3474E11-9C16-9602-758A-180FF096D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5035" r="5766" b="33907"/>
            <a:stretch/>
          </p:blipFill>
          <p:spPr>
            <a:xfrm>
              <a:off x="2772887" y="3433596"/>
              <a:ext cx="5850194" cy="18496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7AC2F1-F614-1DBF-6B18-0E727FEE368A}"/>
                </a:ext>
              </a:extLst>
            </p:cNvPr>
            <p:cNvSpPr txBox="1"/>
            <p:nvPr/>
          </p:nvSpPr>
          <p:spPr>
            <a:xfrm>
              <a:off x="34165" y="3433596"/>
              <a:ext cx="271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Minimap2 (Yeast):</a:t>
              </a:r>
              <a:endParaRPr lang="en-US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1C956-F460-4DA7-D3D0-BF4CB527C6F1}"/>
              </a:ext>
            </a:extLst>
          </p:cNvPr>
          <p:cNvSpPr/>
          <p:nvPr/>
        </p:nvSpPr>
        <p:spPr>
          <a:xfrm>
            <a:off x="-29308" y="5476828"/>
            <a:ext cx="9202616" cy="770468"/>
          </a:xfrm>
          <a:prstGeom prst="rect">
            <a:avLst/>
          </a:prstGeom>
          <a:solidFill>
            <a:srgbClr val="E3F0D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Unitigs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be assembled into long components using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signals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2FC9D-E91D-070E-CF79-4E2F75E400E7}"/>
              </a:ext>
            </a:extLst>
          </p:cNvPr>
          <p:cNvSpPr txBox="1"/>
          <p:nvPr/>
        </p:nvSpPr>
        <p:spPr>
          <a:xfrm>
            <a:off x="7261157" y="3683837"/>
            <a:ext cx="116972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256,116 bps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181A1-EF77-A3A9-55D6-964894E4676E}"/>
              </a:ext>
            </a:extLst>
          </p:cNvPr>
          <p:cNvSpPr txBox="1"/>
          <p:nvPr/>
        </p:nvSpPr>
        <p:spPr>
          <a:xfrm>
            <a:off x="2916379" y="2431123"/>
            <a:ext cx="116972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386,005 bps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21C73048-7C0A-3956-5188-C9420ED957CE}"/>
              </a:ext>
            </a:extLst>
          </p:cNvPr>
          <p:cNvSpPr/>
          <p:nvPr/>
        </p:nvSpPr>
        <p:spPr>
          <a:xfrm>
            <a:off x="1030667" y="5890744"/>
            <a:ext cx="4223588" cy="4351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6" y="95697"/>
            <a:ext cx="9132424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New Directions in Raw Signal Analysis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2B206-A5B5-7470-F727-98D8437F75C8}"/>
              </a:ext>
            </a:extLst>
          </p:cNvPr>
          <p:cNvGrpSpPr/>
          <p:nvPr/>
        </p:nvGrpSpPr>
        <p:grpSpPr>
          <a:xfrm>
            <a:off x="0" y="1034944"/>
            <a:ext cx="9144000" cy="576000"/>
            <a:chOff x="0" y="1367397"/>
            <a:chExt cx="9144000" cy="57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FA92D9-CDE2-48D0-01BB-48705B1F2F1E}"/>
                </a:ext>
              </a:extLst>
            </p:cNvPr>
            <p:cNvSpPr/>
            <p:nvPr/>
          </p:nvSpPr>
          <p:spPr>
            <a:xfrm>
              <a:off x="0" y="1367397"/>
              <a:ext cx="9144000" cy="57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Constructing (and analyzing) </a:t>
              </a:r>
              <a:r>
                <a:rPr lang="en-US" sz="2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novo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assemblies</a:t>
              </a:r>
              <a:endPara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86B12875-063D-9733-23DF-EEFA703C0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93" y="1457397"/>
              <a:ext cx="396000" cy="396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4808D37-E0ED-E026-B032-A2BAE0430926}"/>
              </a:ext>
            </a:extLst>
          </p:cNvPr>
          <p:cNvSpPr/>
          <p:nvPr/>
        </p:nvSpPr>
        <p:spPr>
          <a:xfrm>
            <a:off x="0" y="4166416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Utilizing the constructed assembly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496E3-458A-D195-3C11-6B7079555300}"/>
              </a:ext>
            </a:extLst>
          </p:cNvPr>
          <p:cNvSpPr/>
          <p:nvPr/>
        </p:nvSpPr>
        <p:spPr>
          <a:xfrm>
            <a:off x="0" y="1993496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Utilizing the overlap information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more accurate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2BBCB30-D1CF-8B40-FEE2-93102BE5E626}"/>
              </a:ext>
            </a:extLst>
          </p:cNvPr>
          <p:cNvGrpSpPr/>
          <p:nvPr/>
        </p:nvGrpSpPr>
        <p:grpSpPr>
          <a:xfrm>
            <a:off x="4726775" y="3072147"/>
            <a:ext cx="4195024" cy="757852"/>
            <a:chOff x="4726775" y="3072147"/>
            <a:chExt cx="4195024" cy="75785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D00990-1E24-B64C-B7DD-C29A159AA3B9}"/>
                </a:ext>
              </a:extLst>
            </p:cNvPr>
            <p:cNvGrpSpPr/>
            <p:nvPr/>
          </p:nvGrpSpPr>
          <p:grpSpPr>
            <a:xfrm>
              <a:off x="4726775" y="3110890"/>
              <a:ext cx="1548810" cy="396518"/>
              <a:chOff x="4726775" y="3110890"/>
              <a:chExt cx="1548810" cy="396518"/>
            </a:xfrm>
          </p:grpSpPr>
          <p:pic>
            <p:nvPicPr>
              <p:cNvPr id="8" name="Graphic 7" descr="Heartbeat with solid fill">
                <a:extLst>
                  <a:ext uri="{FF2B5EF4-FFF2-40B4-BE49-F238E27FC236}">
                    <a16:creationId xmlns:a16="http://schemas.microsoft.com/office/drawing/2014/main" id="{70226905-0CA1-7582-CA63-23D1FAE6F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726775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" name="Graphic 10" descr="Heartbeat with solid fill">
                <a:extLst>
                  <a:ext uri="{FF2B5EF4-FFF2-40B4-BE49-F238E27FC236}">
                    <a16:creationId xmlns:a16="http://schemas.microsoft.com/office/drawing/2014/main" id="{6612823C-BBC7-3201-65AC-AFE46150A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008384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" name="Graphic 11" descr="Heartbeat with solid fill">
                <a:extLst>
                  <a:ext uri="{FF2B5EF4-FFF2-40B4-BE49-F238E27FC236}">
                    <a16:creationId xmlns:a16="http://schemas.microsoft.com/office/drawing/2014/main" id="{65EC074E-D597-8AC3-86F6-C33B43628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302921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7" name="Graphic 16" descr="Heartbeat with solid fill">
                <a:extLst>
                  <a:ext uri="{FF2B5EF4-FFF2-40B4-BE49-F238E27FC236}">
                    <a16:creationId xmlns:a16="http://schemas.microsoft.com/office/drawing/2014/main" id="{B5253BEB-626D-9499-036B-BCF6D768F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584530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8" name="Graphic 17" descr="Heartbeat with solid fill">
                <a:extLst>
                  <a:ext uri="{FF2B5EF4-FFF2-40B4-BE49-F238E27FC236}">
                    <a16:creationId xmlns:a16="http://schemas.microsoft.com/office/drawing/2014/main" id="{05380A55-5D43-D15B-8BA9-07D95F3FE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879067" y="3110890"/>
                <a:ext cx="396518" cy="396518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F904B70-F0D4-FB43-37C7-8B45CF18F151}"/>
                </a:ext>
              </a:extLst>
            </p:cNvPr>
            <p:cNvGrpSpPr/>
            <p:nvPr/>
          </p:nvGrpSpPr>
          <p:grpSpPr>
            <a:xfrm>
              <a:off x="5637990" y="3414583"/>
              <a:ext cx="1548810" cy="396518"/>
              <a:chOff x="5637990" y="3414583"/>
              <a:chExt cx="1548810" cy="396518"/>
            </a:xfrm>
          </p:grpSpPr>
          <p:pic>
            <p:nvPicPr>
              <p:cNvPr id="21" name="Graphic 20" descr="Heartbeat with solid fill">
                <a:extLst>
                  <a:ext uri="{FF2B5EF4-FFF2-40B4-BE49-F238E27FC236}">
                    <a16:creationId xmlns:a16="http://schemas.microsoft.com/office/drawing/2014/main" id="{E230703F-5D5D-3D7F-B242-728EB2491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637990" y="3414583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22" name="Graphic 21" descr="Heartbeat with solid fill">
                <a:extLst>
                  <a:ext uri="{FF2B5EF4-FFF2-40B4-BE49-F238E27FC236}">
                    <a16:creationId xmlns:a16="http://schemas.microsoft.com/office/drawing/2014/main" id="{DFC5D3D3-5E61-91E7-2BDD-D8A9B09C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919599" y="3414583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23" name="Graphic 22" descr="Heartbeat with solid fill">
                <a:extLst>
                  <a:ext uri="{FF2B5EF4-FFF2-40B4-BE49-F238E27FC236}">
                    <a16:creationId xmlns:a16="http://schemas.microsoft.com/office/drawing/2014/main" id="{4AB5A688-B1FC-2D94-D13F-60578568D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6214136" y="3414583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25" name="Graphic 24" descr="Heartbeat with solid fill">
                <a:extLst>
                  <a:ext uri="{FF2B5EF4-FFF2-40B4-BE49-F238E27FC236}">
                    <a16:creationId xmlns:a16="http://schemas.microsoft.com/office/drawing/2014/main" id="{947741F0-E03B-447C-C5FA-1F98DB125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6495745" y="3414583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26" name="Graphic 25" descr="Heartbeat with solid fill">
                <a:extLst>
                  <a:ext uri="{FF2B5EF4-FFF2-40B4-BE49-F238E27FC236}">
                    <a16:creationId xmlns:a16="http://schemas.microsoft.com/office/drawing/2014/main" id="{755F7369-F5B1-AD44-2228-20B05F70B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6790282" y="3414583"/>
                <a:ext cx="396518" cy="396518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52881A3-0773-063A-C805-7353A795F5A2}"/>
                </a:ext>
              </a:extLst>
            </p:cNvPr>
            <p:cNvGrpSpPr/>
            <p:nvPr/>
          </p:nvGrpSpPr>
          <p:grpSpPr>
            <a:xfrm>
              <a:off x="6796843" y="3072147"/>
              <a:ext cx="1548810" cy="396518"/>
              <a:chOff x="6796843" y="3072147"/>
              <a:chExt cx="1548810" cy="396518"/>
            </a:xfrm>
          </p:grpSpPr>
          <p:pic>
            <p:nvPicPr>
              <p:cNvPr id="27" name="Graphic 26" descr="Heartbeat with solid fill">
                <a:extLst>
                  <a:ext uri="{FF2B5EF4-FFF2-40B4-BE49-F238E27FC236}">
                    <a16:creationId xmlns:a16="http://schemas.microsoft.com/office/drawing/2014/main" id="{D225E24A-45B1-4323-066A-48652EDFE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6796843" y="3072147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28" name="Graphic 27" descr="Heartbeat with solid fill">
                <a:extLst>
                  <a:ext uri="{FF2B5EF4-FFF2-40B4-BE49-F238E27FC236}">
                    <a16:creationId xmlns:a16="http://schemas.microsoft.com/office/drawing/2014/main" id="{0B1417AF-B7B5-74AA-7F1D-BDEFBFC94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078452" y="3072147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0" name="Graphic 29" descr="Heartbeat with solid fill">
                <a:extLst>
                  <a:ext uri="{FF2B5EF4-FFF2-40B4-BE49-F238E27FC236}">
                    <a16:creationId xmlns:a16="http://schemas.microsoft.com/office/drawing/2014/main" id="{6DD93323-9E88-77FD-4BC1-68CCB7B56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372989" y="3072147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1" name="Graphic 30" descr="Heartbeat with solid fill">
                <a:extLst>
                  <a:ext uri="{FF2B5EF4-FFF2-40B4-BE49-F238E27FC236}">
                    <a16:creationId xmlns:a16="http://schemas.microsoft.com/office/drawing/2014/main" id="{50EFBCEA-737C-CFCD-B30D-EE996C9CF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654598" y="3072147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2" name="Graphic 31" descr="Heartbeat with solid fill">
                <a:extLst>
                  <a:ext uri="{FF2B5EF4-FFF2-40B4-BE49-F238E27FC236}">
                    <a16:creationId xmlns:a16="http://schemas.microsoft.com/office/drawing/2014/main" id="{809934E1-B8DA-B156-C499-D73402276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949135" y="3072147"/>
                <a:ext cx="396518" cy="396518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21B7560-25D1-01B3-6076-6ADF6A10976E}"/>
                </a:ext>
              </a:extLst>
            </p:cNvPr>
            <p:cNvGrpSpPr/>
            <p:nvPr/>
          </p:nvGrpSpPr>
          <p:grpSpPr>
            <a:xfrm>
              <a:off x="7372989" y="3433481"/>
              <a:ext cx="1548810" cy="396518"/>
              <a:chOff x="7372989" y="3433481"/>
              <a:chExt cx="1548810" cy="396518"/>
            </a:xfrm>
          </p:grpSpPr>
          <p:pic>
            <p:nvPicPr>
              <p:cNvPr id="33" name="Graphic 32" descr="Heartbeat with solid fill">
                <a:extLst>
                  <a:ext uri="{FF2B5EF4-FFF2-40B4-BE49-F238E27FC236}">
                    <a16:creationId xmlns:a16="http://schemas.microsoft.com/office/drawing/2014/main" id="{A2F68C2F-0530-1597-7763-F66839F40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372989" y="3433481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4" name="Graphic 33" descr="Heartbeat with solid fill">
                <a:extLst>
                  <a:ext uri="{FF2B5EF4-FFF2-40B4-BE49-F238E27FC236}">
                    <a16:creationId xmlns:a16="http://schemas.microsoft.com/office/drawing/2014/main" id="{D72D507C-5FE0-3DA0-5BD0-E93A26353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654598" y="3433481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6" name="Graphic 35" descr="Heartbeat with solid fill">
                <a:extLst>
                  <a:ext uri="{FF2B5EF4-FFF2-40B4-BE49-F238E27FC236}">
                    <a16:creationId xmlns:a16="http://schemas.microsoft.com/office/drawing/2014/main" id="{2A68D3DE-7F69-10B3-8C7A-A9B271112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949135" y="3433481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7" name="Graphic 36" descr="Heartbeat with solid fill">
                <a:extLst>
                  <a:ext uri="{FF2B5EF4-FFF2-40B4-BE49-F238E27FC236}">
                    <a16:creationId xmlns:a16="http://schemas.microsoft.com/office/drawing/2014/main" id="{53D8D7B3-7C9A-1B0C-B2A3-BFAE92504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230744" y="3433481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38" name="Graphic 37" descr="Heartbeat with solid fill">
                <a:extLst>
                  <a:ext uri="{FF2B5EF4-FFF2-40B4-BE49-F238E27FC236}">
                    <a16:creationId xmlns:a16="http://schemas.microsoft.com/office/drawing/2014/main" id="{A244EE41-5B09-11A0-057A-69CBEA8A8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525281" y="3433481"/>
                <a:ext cx="396518" cy="396518"/>
              </a:xfrm>
              <a:prstGeom prst="rect">
                <a:avLst/>
              </a:prstGeom>
            </p:spPr>
          </p:pic>
        </p:grp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FC03CFC-CB93-65D1-94A4-EB6F77C4D803}"/>
              </a:ext>
            </a:extLst>
          </p:cNvPr>
          <p:cNvSpPr/>
          <p:nvPr/>
        </p:nvSpPr>
        <p:spPr>
          <a:xfrm>
            <a:off x="1030667" y="5891112"/>
            <a:ext cx="4223588" cy="4351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B9D3ED3-B8F0-9C0B-B42A-57A407F230FE}"/>
              </a:ext>
            </a:extLst>
          </p:cNvPr>
          <p:cNvSpPr/>
          <p:nvPr/>
        </p:nvSpPr>
        <p:spPr>
          <a:xfrm>
            <a:off x="6813067" y="3060276"/>
            <a:ext cx="360805" cy="769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C2F430F-0D78-2B02-DCE0-BC8151DC84D1}"/>
              </a:ext>
            </a:extLst>
          </p:cNvPr>
          <p:cNvSpPr/>
          <p:nvPr/>
        </p:nvSpPr>
        <p:spPr>
          <a:xfrm>
            <a:off x="7416737" y="3060276"/>
            <a:ext cx="928915" cy="769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F1507FA-F579-F739-5951-3CB5C566F28A}"/>
              </a:ext>
            </a:extLst>
          </p:cNvPr>
          <p:cNvGrpSpPr/>
          <p:nvPr/>
        </p:nvGrpSpPr>
        <p:grpSpPr>
          <a:xfrm>
            <a:off x="1148956" y="2756496"/>
            <a:ext cx="2893518" cy="1275584"/>
            <a:chOff x="1148956" y="2756496"/>
            <a:chExt cx="2893518" cy="127558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AAA2072-C82B-0A16-D13E-54B7AB5AB077}"/>
                </a:ext>
              </a:extLst>
            </p:cNvPr>
            <p:cNvGrpSpPr/>
            <p:nvPr/>
          </p:nvGrpSpPr>
          <p:grpSpPr>
            <a:xfrm>
              <a:off x="2669927" y="2756496"/>
              <a:ext cx="1372547" cy="1275584"/>
              <a:chOff x="1540015" y="1919072"/>
              <a:chExt cx="1372547" cy="1275584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9B0979E-D6FE-58FC-EECB-712D67F29AA2}"/>
                  </a:ext>
                </a:extLst>
              </p:cNvPr>
              <p:cNvGrpSpPr/>
              <p:nvPr/>
            </p:nvGrpSpPr>
            <p:grpSpPr>
              <a:xfrm>
                <a:off x="1581532" y="2123135"/>
                <a:ext cx="1289512" cy="1071521"/>
                <a:chOff x="1637569" y="2123135"/>
                <a:chExt cx="1289512" cy="107152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5FD870A-B5B9-A778-64D9-410B0845B14C}"/>
                    </a:ext>
                  </a:extLst>
                </p:cNvPr>
                <p:cNvGrpSpPr/>
                <p:nvPr/>
              </p:nvGrpSpPr>
              <p:grpSpPr>
                <a:xfrm>
                  <a:off x="1707242" y="2131948"/>
                  <a:ext cx="1150167" cy="1053894"/>
                  <a:chOff x="4952816" y="3595606"/>
                  <a:chExt cx="1739285" cy="1739285"/>
                </a:xfrm>
              </p:grpSpPr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A513B700-3026-8DFA-57D4-9C8838C28F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952816" y="3595606"/>
                    <a:ext cx="1739285" cy="1739285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34CE023-F09E-A0AD-B1EC-1264DC29C7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477210" y="4041888"/>
                    <a:ext cx="675617" cy="6756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D8C82C03-B40C-17F0-96A1-5123174F9798}"/>
                    </a:ext>
                  </a:extLst>
                </p:cNvPr>
                <p:cNvSpPr/>
                <p:nvPr/>
              </p:nvSpPr>
              <p:spPr>
                <a:xfrm>
                  <a:off x="1637569" y="2123135"/>
                  <a:ext cx="1289512" cy="1071521"/>
                </a:xfrm>
                <a:prstGeom prst="roundRect">
                  <a:avLst>
                    <a:gd name="adj" fmla="val 9865"/>
                  </a:avLst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F941FA18-3F16-FAAD-9F49-C7C77C79161C}"/>
                  </a:ext>
                </a:extLst>
              </p:cNvPr>
              <p:cNvSpPr/>
              <p:nvPr/>
            </p:nvSpPr>
            <p:spPr>
              <a:xfrm>
                <a:off x="1540015" y="1919072"/>
                <a:ext cx="1372547" cy="222120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Basecalling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91979FD-C8A8-5355-BFE8-9A9817E10E76}"/>
                </a:ext>
              </a:extLst>
            </p:cNvPr>
            <p:cNvGrpSpPr/>
            <p:nvPr/>
          </p:nvGrpSpPr>
          <p:grpSpPr>
            <a:xfrm>
              <a:off x="1148956" y="2977219"/>
              <a:ext cx="1322025" cy="672869"/>
              <a:chOff x="82549" y="1982843"/>
              <a:chExt cx="1322025" cy="67286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856904F-B57B-74B4-BC4F-252C36A7DB3F}"/>
                  </a:ext>
                </a:extLst>
              </p:cNvPr>
              <p:cNvGrpSpPr/>
              <p:nvPr/>
            </p:nvGrpSpPr>
            <p:grpSpPr>
              <a:xfrm>
                <a:off x="121052" y="2207656"/>
                <a:ext cx="1237489" cy="448056"/>
                <a:chOff x="121052" y="2207656"/>
                <a:chExt cx="1237489" cy="44805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50DAA55A-1DE6-A0F4-7582-4DF9FFE76FC8}"/>
                    </a:ext>
                  </a:extLst>
                </p:cNvPr>
                <p:cNvGrpSpPr/>
                <p:nvPr/>
              </p:nvGrpSpPr>
              <p:grpSpPr>
                <a:xfrm>
                  <a:off x="322879" y="2233425"/>
                  <a:ext cx="833835" cy="396518"/>
                  <a:chOff x="851037" y="1870572"/>
                  <a:chExt cx="1254273" cy="396518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53B9B27C-0307-544C-F95D-9D6AE1DD7413}"/>
                      </a:ext>
                    </a:extLst>
                  </p:cNvPr>
                  <p:cNvGrpSpPr/>
                  <p:nvPr/>
                </p:nvGrpSpPr>
                <p:grpSpPr>
                  <a:xfrm>
                    <a:off x="851037" y="1870572"/>
                    <a:ext cx="678127" cy="396518"/>
                    <a:chOff x="9402239" y="2567260"/>
                    <a:chExt cx="678127" cy="396518"/>
                  </a:xfrm>
                </p:grpSpPr>
                <p:pic>
                  <p:nvPicPr>
                    <p:cNvPr id="75" name="Graphic 74" descr="Heartbeat with solid fill">
                      <a:extLst>
                        <a:ext uri="{FF2B5EF4-FFF2-40B4-BE49-F238E27FC236}">
                          <a16:creationId xmlns:a16="http://schemas.microsoft.com/office/drawing/2014/main" id="{D859CB97-15B6-4A40-66B6-5611B5291F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402239" y="2567260"/>
                      <a:ext cx="396518" cy="3965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Graphic 75" descr="Heartbeat with solid fill">
                      <a:extLst>
                        <a:ext uri="{FF2B5EF4-FFF2-40B4-BE49-F238E27FC236}">
                          <a16:creationId xmlns:a16="http://schemas.microsoft.com/office/drawing/2014/main" id="{5F9B1EE3-32B9-9AAA-2739-945FE64873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683848" y="2567260"/>
                      <a:ext cx="396518" cy="39651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DB90CC1-96FC-8F7D-0DA5-1D29F7A28C2D}"/>
                      </a:ext>
                    </a:extLst>
                  </p:cNvPr>
                  <p:cNvGrpSpPr/>
                  <p:nvPr/>
                </p:nvGrpSpPr>
                <p:grpSpPr>
                  <a:xfrm>
                    <a:off x="1427183" y="1870572"/>
                    <a:ext cx="678127" cy="396518"/>
                    <a:chOff x="9402239" y="2567260"/>
                    <a:chExt cx="678127" cy="396518"/>
                  </a:xfrm>
                </p:grpSpPr>
                <p:pic>
                  <p:nvPicPr>
                    <p:cNvPr id="73" name="Graphic 72" descr="Heartbeat with solid fill">
                      <a:extLst>
                        <a:ext uri="{FF2B5EF4-FFF2-40B4-BE49-F238E27FC236}">
                          <a16:creationId xmlns:a16="http://schemas.microsoft.com/office/drawing/2014/main" id="{9F9FEFFC-9EC8-097D-94FD-5AF38C490A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402239" y="2567260"/>
                      <a:ext cx="396518" cy="3965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" name="Graphic 73" descr="Heartbeat with solid fill">
                      <a:extLst>
                        <a:ext uri="{FF2B5EF4-FFF2-40B4-BE49-F238E27FC236}">
                          <a16:creationId xmlns:a16="http://schemas.microsoft.com/office/drawing/2014/main" id="{E8A9541C-23A3-6E4E-34B0-A4A73450AD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683848" y="2567260"/>
                      <a:ext cx="396518" cy="39651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2F3EA50F-36BC-1338-81D2-445B46776338}"/>
                    </a:ext>
                  </a:extLst>
                </p:cNvPr>
                <p:cNvSpPr/>
                <p:nvPr/>
              </p:nvSpPr>
              <p:spPr>
                <a:xfrm>
                  <a:off x="121052" y="2207656"/>
                  <a:ext cx="1237489" cy="448056"/>
                </a:xfrm>
                <a:prstGeom prst="roundRect">
                  <a:avLst>
                    <a:gd name="adj" fmla="val 9865"/>
                  </a:avLst>
                </a:prstGeom>
                <a:noFill/>
                <a:ln w="38100">
                  <a:solidFill>
                    <a:srgbClr val="FE62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F52F736E-908E-2B50-22DE-A95BF19DAC0A}"/>
                  </a:ext>
                </a:extLst>
              </p:cNvPr>
              <p:cNvSpPr/>
              <p:nvPr/>
            </p:nvSpPr>
            <p:spPr>
              <a:xfrm>
                <a:off x="82549" y="1982843"/>
                <a:ext cx="1322025" cy="219456"/>
              </a:xfrm>
              <a:prstGeom prst="roundRect">
                <a:avLst/>
              </a:prstGeom>
              <a:solidFill>
                <a:srgbClr val="FE6200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Signal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7" name="Striped Right Arrow 76">
              <a:extLst>
                <a:ext uri="{FF2B5EF4-FFF2-40B4-BE49-F238E27FC236}">
                  <a16:creationId xmlns:a16="http://schemas.microsoft.com/office/drawing/2014/main" id="{A4FCDD65-9961-EED4-13BA-985362CDA6E1}"/>
                </a:ext>
              </a:extLst>
            </p:cNvPr>
            <p:cNvSpPr/>
            <p:nvPr/>
          </p:nvSpPr>
          <p:spPr>
            <a:xfrm>
              <a:off x="2287952" y="3374742"/>
              <a:ext cx="767156" cy="139476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78" name="Striped Right Arrow 77">
            <a:extLst>
              <a:ext uri="{FF2B5EF4-FFF2-40B4-BE49-F238E27FC236}">
                <a16:creationId xmlns:a16="http://schemas.microsoft.com/office/drawing/2014/main" id="{87E8E8FD-792C-D177-954B-95FF77C47D0B}"/>
              </a:ext>
            </a:extLst>
          </p:cNvPr>
          <p:cNvSpPr/>
          <p:nvPr/>
        </p:nvSpPr>
        <p:spPr>
          <a:xfrm rot="10800000">
            <a:off x="3794827" y="3374742"/>
            <a:ext cx="1843161" cy="139476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C47DFF4-5521-76EB-819A-A9B48942A93E}"/>
              </a:ext>
            </a:extLst>
          </p:cNvPr>
          <p:cNvGrpSpPr/>
          <p:nvPr/>
        </p:nvGrpSpPr>
        <p:grpSpPr>
          <a:xfrm>
            <a:off x="1030666" y="4814628"/>
            <a:ext cx="1548810" cy="396518"/>
            <a:chOff x="4726775" y="3110890"/>
            <a:chExt cx="1548810" cy="396518"/>
          </a:xfrm>
        </p:grpSpPr>
        <p:pic>
          <p:nvPicPr>
            <p:cNvPr id="84" name="Graphic 83" descr="Heartbeat with solid fill">
              <a:extLst>
                <a:ext uri="{FF2B5EF4-FFF2-40B4-BE49-F238E27FC236}">
                  <a16:creationId xmlns:a16="http://schemas.microsoft.com/office/drawing/2014/main" id="{60DC9B1A-5169-DF4D-727E-5EF95E1B5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726775" y="3110890"/>
              <a:ext cx="396518" cy="396518"/>
            </a:xfrm>
            <a:prstGeom prst="rect">
              <a:avLst/>
            </a:prstGeom>
          </p:spPr>
        </p:pic>
        <p:pic>
          <p:nvPicPr>
            <p:cNvPr id="85" name="Graphic 84" descr="Heartbeat with solid fill">
              <a:extLst>
                <a:ext uri="{FF2B5EF4-FFF2-40B4-BE49-F238E27FC236}">
                  <a16:creationId xmlns:a16="http://schemas.microsoft.com/office/drawing/2014/main" id="{CEAF391D-63F6-9571-348F-A310234B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008384" y="3110890"/>
              <a:ext cx="396518" cy="396518"/>
            </a:xfrm>
            <a:prstGeom prst="rect">
              <a:avLst/>
            </a:prstGeom>
          </p:spPr>
        </p:pic>
        <p:pic>
          <p:nvPicPr>
            <p:cNvPr id="86" name="Graphic 85" descr="Heartbeat with solid fill">
              <a:extLst>
                <a:ext uri="{FF2B5EF4-FFF2-40B4-BE49-F238E27FC236}">
                  <a16:creationId xmlns:a16="http://schemas.microsoft.com/office/drawing/2014/main" id="{77327D11-74BE-A982-305B-4A83E75F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302921" y="3110890"/>
              <a:ext cx="396518" cy="396518"/>
            </a:xfrm>
            <a:prstGeom prst="rect">
              <a:avLst/>
            </a:prstGeom>
          </p:spPr>
        </p:pic>
        <p:pic>
          <p:nvPicPr>
            <p:cNvPr id="87" name="Graphic 86" descr="Heartbeat with solid fill">
              <a:extLst>
                <a:ext uri="{FF2B5EF4-FFF2-40B4-BE49-F238E27FC236}">
                  <a16:creationId xmlns:a16="http://schemas.microsoft.com/office/drawing/2014/main" id="{51C095EE-DA21-FF4E-2006-91F57F27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584530" y="3110890"/>
              <a:ext cx="396518" cy="396518"/>
            </a:xfrm>
            <a:prstGeom prst="rect">
              <a:avLst/>
            </a:prstGeom>
          </p:spPr>
        </p:pic>
        <p:pic>
          <p:nvPicPr>
            <p:cNvPr id="88" name="Graphic 87" descr="Heartbeat with solid fill">
              <a:extLst>
                <a:ext uri="{FF2B5EF4-FFF2-40B4-BE49-F238E27FC236}">
                  <a16:creationId xmlns:a16="http://schemas.microsoft.com/office/drawing/2014/main" id="{38838377-F00C-EFCB-FE9F-A5D0216F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879067" y="3110890"/>
              <a:ext cx="396518" cy="396518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08902E-F6E7-C88C-E3A7-D257A5BE3EE3}"/>
              </a:ext>
            </a:extLst>
          </p:cNvPr>
          <p:cNvGrpSpPr/>
          <p:nvPr/>
        </p:nvGrpSpPr>
        <p:grpSpPr>
          <a:xfrm>
            <a:off x="1941881" y="5118321"/>
            <a:ext cx="1548810" cy="396518"/>
            <a:chOff x="5637990" y="3414583"/>
            <a:chExt cx="1548810" cy="396518"/>
          </a:xfrm>
        </p:grpSpPr>
        <p:pic>
          <p:nvPicPr>
            <p:cNvPr id="90" name="Graphic 89" descr="Heartbeat with solid fill">
              <a:extLst>
                <a:ext uri="{FF2B5EF4-FFF2-40B4-BE49-F238E27FC236}">
                  <a16:creationId xmlns:a16="http://schemas.microsoft.com/office/drawing/2014/main" id="{CFA12C3C-45C6-B5B9-32CB-50FB4746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637990" y="3414583"/>
              <a:ext cx="396518" cy="396518"/>
            </a:xfrm>
            <a:prstGeom prst="rect">
              <a:avLst/>
            </a:prstGeom>
          </p:spPr>
        </p:pic>
        <p:pic>
          <p:nvPicPr>
            <p:cNvPr id="91" name="Graphic 90" descr="Heartbeat with solid fill">
              <a:extLst>
                <a:ext uri="{FF2B5EF4-FFF2-40B4-BE49-F238E27FC236}">
                  <a16:creationId xmlns:a16="http://schemas.microsoft.com/office/drawing/2014/main" id="{C426B23D-CC31-9BCA-B2E5-BD04B4C24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919599" y="3414583"/>
              <a:ext cx="396518" cy="396518"/>
            </a:xfrm>
            <a:prstGeom prst="rect">
              <a:avLst/>
            </a:prstGeom>
          </p:spPr>
        </p:pic>
        <p:pic>
          <p:nvPicPr>
            <p:cNvPr id="92" name="Graphic 91" descr="Heartbeat with solid fill">
              <a:extLst>
                <a:ext uri="{FF2B5EF4-FFF2-40B4-BE49-F238E27FC236}">
                  <a16:creationId xmlns:a16="http://schemas.microsoft.com/office/drawing/2014/main" id="{62031A62-46DD-3B59-A1B6-F9B46829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214136" y="3414583"/>
              <a:ext cx="396518" cy="396518"/>
            </a:xfrm>
            <a:prstGeom prst="rect">
              <a:avLst/>
            </a:prstGeom>
          </p:spPr>
        </p:pic>
        <p:pic>
          <p:nvPicPr>
            <p:cNvPr id="93" name="Graphic 92" descr="Heartbeat with solid fill">
              <a:extLst>
                <a:ext uri="{FF2B5EF4-FFF2-40B4-BE49-F238E27FC236}">
                  <a16:creationId xmlns:a16="http://schemas.microsoft.com/office/drawing/2014/main" id="{2E62E6A3-6685-31A3-2371-98267112D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495745" y="3414583"/>
              <a:ext cx="396518" cy="396518"/>
            </a:xfrm>
            <a:prstGeom prst="rect">
              <a:avLst/>
            </a:prstGeom>
          </p:spPr>
        </p:pic>
        <p:pic>
          <p:nvPicPr>
            <p:cNvPr id="94" name="Graphic 93" descr="Heartbeat with solid fill">
              <a:extLst>
                <a:ext uri="{FF2B5EF4-FFF2-40B4-BE49-F238E27FC236}">
                  <a16:creationId xmlns:a16="http://schemas.microsoft.com/office/drawing/2014/main" id="{A37029AA-DC15-825E-44BB-EC4EFD49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90282" y="3414583"/>
              <a:ext cx="396518" cy="39651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EFB46BC-659D-5D87-3926-49E9CB42EEAC}"/>
              </a:ext>
            </a:extLst>
          </p:cNvPr>
          <p:cNvGrpSpPr/>
          <p:nvPr/>
        </p:nvGrpSpPr>
        <p:grpSpPr>
          <a:xfrm>
            <a:off x="3100734" y="4775885"/>
            <a:ext cx="1548810" cy="396518"/>
            <a:chOff x="6796843" y="3072147"/>
            <a:chExt cx="1548810" cy="396518"/>
          </a:xfrm>
        </p:grpSpPr>
        <p:pic>
          <p:nvPicPr>
            <p:cNvPr id="96" name="Graphic 95" descr="Heartbeat with solid fill">
              <a:extLst>
                <a:ext uri="{FF2B5EF4-FFF2-40B4-BE49-F238E27FC236}">
                  <a16:creationId xmlns:a16="http://schemas.microsoft.com/office/drawing/2014/main" id="{1D99D147-7E80-A875-001B-3972F80BB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96843" y="3072147"/>
              <a:ext cx="396518" cy="396518"/>
            </a:xfrm>
            <a:prstGeom prst="rect">
              <a:avLst/>
            </a:prstGeom>
          </p:spPr>
        </p:pic>
        <p:pic>
          <p:nvPicPr>
            <p:cNvPr id="97" name="Graphic 96" descr="Heartbeat with solid fill">
              <a:extLst>
                <a:ext uri="{FF2B5EF4-FFF2-40B4-BE49-F238E27FC236}">
                  <a16:creationId xmlns:a16="http://schemas.microsoft.com/office/drawing/2014/main" id="{799E9868-3A8E-E213-1AAE-D3631940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078452" y="3072147"/>
              <a:ext cx="396518" cy="396518"/>
            </a:xfrm>
            <a:prstGeom prst="rect">
              <a:avLst/>
            </a:prstGeom>
          </p:spPr>
        </p:pic>
        <p:pic>
          <p:nvPicPr>
            <p:cNvPr id="98" name="Graphic 97" descr="Heartbeat with solid fill">
              <a:extLst>
                <a:ext uri="{FF2B5EF4-FFF2-40B4-BE49-F238E27FC236}">
                  <a16:creationId xmlns:a16="http://schemas.microsoft.com/office/drawing/2014/main" id="{9076C657-EE17-2ADC-30A1-AEF0999F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372989" y="3072147"/>
              <a:ext cx="396518" cy="396518"/>
            </a:xfrm>
            <a:prstGeom prst="rect">
              <a:avLst/>
            </a:prstGeom>
          </p:spPr>
        </p:pic>
        <p:pic>
          <p:nvPicPr>
            <p:cNvPr id="99" name="Graphic 98" descr="Heartbeat with solid fill">
              <a:extLst>
                <a:ext uri="{FF2B5EF4-FFF2-40B4-BE49-F238E27FC236}">
                  <a16:creationId xmlns:a16="http://schemas.microsoft.com/office/drawing/2014/main" id="{3E5299F8-B908-9BED-F3D4-1D35B341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54598" y="3072147"/>
              <a:ext cx="396518" cy="396518"/>
            </a:xfrm>
            <a:prstGeom prst="rect">
              <a:avLst/>
            </a:prstGeom>
          </p:spPr>
        </p:pic>
        <p:pic>
          <p:nvPicPr>
            <p:cNvPr id="100" name="Graphic 99" descr="Heartbeat with solid fill">
              <a:extLst>
                <a:ext uri="{FF2B5EF4-FFF2-40B4-BE49-F238E27FC236}">
                  <a16:creationId xmlns:a16="http://schemas.microsoft.com/office/drawing/2014/main" id="{307E17C8-F732-28A8-BC43-A45A7B7A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949135" y="3072147"/>
              <a:ext cx="396518" cy="3965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6C1DF36-5B66-EC77-858C-353A116A07DD}"/>
              </a:ext>
            </a:extLst>
          </p:cNvPr>
          <p:cNvGrpSpPr/>
          <p:nvPr/>
        </p:nvGrpSpPr>
        <p:grpSpPr>
          <a:xfrm>
            <a:off x="3676880" y="5137219"/>
            <a:ext cx="1548810" cy="396518"/>
            <a:chOff x="7372989" y="3433481"/>
            <a:chExt cx="1548810" cy="396518"/>
          </a:xfrm>
        </p:grpSpPr>
        <p:pic>
          <p:nvPicPr>
            <p:cNvPr id="102" name="Graphic 101" descr="Heartbeat with solid fill">
              <a:extLst>
                <a:ext uri="{FF2B5EF4-FFF2-40B4-BE49-F238E27FC236}">
                  <a16:creationId xmlns:a16="http://schemas.microsoft.com/office/drawing/2014/main" id="{98530EF5-C336-E3F6-0C14-9A562B1E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372989" y="3433481"/>
              <a:ext cx="396518" cy="396518"/>
            </a:xfrm>
            <a:prstGeom prst="rect">
              <a:avLst/>
            </a:prstGeom>
          </p:spPr>
        </p:pic>
        <p:pic>
          <p:nvPicPr>
            <p:cNvPr id="103" name="Graphic 102" descr="Heartbeat with solid fill">
              <a:extLst>
                <a:ext uri="{FF2B5EF4-FFF2-40B4-BE49-F238E27FC236}">
                  <a16:creationId xmlns:a16="http://schemas.microsoft.com/office/drawing/2014/main" id="{9E665755-9775-6547-0592-D0AC5105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54598" y="3433481"/>
              <a:ext cx="396518" cy="396518"/>
            </a:xfrm>
            <a:prstGeom prst="rect">
              <a:avLst/>
            </a:prstGeom>
          </p:spPr>
        </p:pic>
        <p:pic>
          <p:nvPicPr>
            <p:cNvPr id="104" name="Graphic 103" descr="Heartbeat with solid fill">
              <a:extLst>
                <a:ext uri="{FF2B5EF4-FFF2-40B4-BE49-F238E27FC236}">
                  <a16:creationId xmlns:a16="http://schemas.microsoft.com/office/drawing/2014/main" id="{240082D4-B5FF-C969-E298-D45BA5C63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949135" y="3433481"/>
              <a:ext cx="396518" cy="396518"/>
            </a:xfrm>
            <a:prstGeom prst="rect">
              <a:avLst/>
            </a:prstGeom>
          </p:spPr>
        </p:pic>
        <p:pic>
          <p:nvPicPr>
            <p:cNvPr id="105" name="Graphic 104" descr="Heartbeat with solid fill">
              <a:extLst>
                <a:ext uri="{FF2B5EF4-FFF2-40B4-BE49-F238E27FC236}">
                  <a16:creationId xmlns:a16="http://schemas.microsoft.com/office/drawing/2014/main" id="{9B9A8E73-3A74-C8C2-86AF-919D7006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230744" y="3433481"/>
              <a:ext cx="396518" cy="396518"/>
            </a:xfrm>
            <a:prstGeom prst="rect">
              <a:avLst/>
            </a:prstGeom>
          </p:spPr>
        </p:pic>
        <p:pic>
          <p:nvPicPr>
            <p:cNvPr id="106" name="Graphic 105" descr="Heartbeat with solid fill">
              <a:extLst>
                <a:ext uri="{FF2B5EF4-FFF2-40B4-BE49-F238E27FC236}">
                  <a16:creationId xmlns:a16="http://schemas.microsoft.com/office/drawing/2014/main" id="{7CB20EC1-7FE0-E749-0996-2775AF76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525281" y="3433481"/>
              <a:ext cx="396518" cy="396518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B2AD557-06FC-1FD3-8BBA-C7EF597CC363}"/>
              </a:ext>
            </a:extLst>
          </p:cNvPr>
          <p:cNvGrpSpPr/>
          <p:nvPr/>
        </p:nvGrpSpPr>
        <p:grpSpPr>
          <a:xfrm>
            <a:off x="1030666" y="5929744"/>
            <a:ext cx="4195024" cy="396518"/>
            <a:chOff x="1030666" y="5929744"/>
            <a:chExt cx="4195024" cy="39651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0E2697-BBB6-99E7-19AC-BCCE65888E24}"/>
                </a:ext>
              </a:extLst>
            </p:cNvPr>
            <p:cNvGrpSpPr/>
            <p:nvPr/>
          </p:nvGrpSpPr>
          <p:grpSpPr>
            <a:xfrm>
              <a:off x="1030666" y="5929744"/>
              <a:ext cx="1548810" cy="396518"/>
              <a:chOff x="4726775" y="3110890"/>
              <a:chExt cx="1548810" cy="396518"/>
            </a:xfrm>
          </p:grpSpPr>
          <p:pic>
            <p:nvPicPr>
              <p:cNvPr id="111" name="Graphic 110" descr="Heartbeat with solid fill">
                <a:extLst>
                  <a:ext uri="{FF2B5EF4-FFF2-40B4-BE49-F238E27FC236}">
                    <a16:creationId xmlns:a16="http://schemas.microsoft.com/office/drawing/2014/main" id="{B45159E0-9282-C899-C9C5-5B6ACAE41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726775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2" name="Graphic 111" descr="Heartbeat with solid fill">
                <a:extLst>
                  <a:ext uri="{FF2B5EF4-FFF2-40B4-BE49-F238E27FC236}">
                    <a16:creationId xmlns:a16="http://schemas.microsoft.com/office/drawing/2014/main" id="{FAB5E376-C5EB-F2A8-B7A2-91BC61C27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008384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3" name="Graphic 112" descr="Heartbeat with solid fill">
                <a:extLst>
                  <a:ext uri="{FF2B5EF4-FFF2-40B4-BE49-F238E27FC236}">
                    <a16:creationId xmlns:a16="http://schemas.microsoft.com/office/drawing/2014/main" id="{3A1269B2-6CAA-72B1-ED46-F0EF4294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302921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4" name="Graphic 113" descr="Heartbeat with solid fill">
                <a:extLst>
                  <a:ext uri="{FF2B5EF4-FFF2-40B4-BE49-F238E27FC236}">
                    <a16:creationId xmlns:a16="http://schemas.microsoft.com/office/drawing/2014/main" id="{5CE620F5-253C-1F40-06A6-6CD51ED4E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584530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5" name="Graphic 114" descr="Heartbeat with solid fill">
                <a:extLst>
                  <a:ext uri="{FF2B5EF4-FFF2-40B4-BE49-F238E27FC236}">
                    <a16:creationId xmlns:a16="http://schemas.microsoft.com/office/drawing/2014/main" id="{C7D0DF63-3A56-127B-F033-FC61ACF33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879067" y="3110890"/>
                <a:ext cx="396518" cy="396518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53C7181-02F9-9FE8-B39E-595A52EE22BB}"/>
                </a:ext>
              </a:extLst>
            </p:cNvPr>
            <p:cNvGrpSpPr/>
            <p:nvPr/>
          </p:nvGrpSpPr>
          <p:grpSpPr>
            <a:xfrm>
              <a:off x="3676880" y="5929744"/>
              <a:ext cx="1548810" cy="396518"/>
              <a:chOff x="4726775" y="3110890"/>
              <a:chExt cx="1548810" cy="396518"/>
            </a:xfrm>
          </p:grpSpPr>
          <p:pic>
            <p:nvPicPr>
              <p:cNvPr id="117" name="Graphic 116" descr="Heartbeat with solid fill">
                <a:extLst>
                  <a:ext uri="{FF2B5EF4-FFF2-40B4-BE49-F238E27FC236}">
                    <a16:creationId xmlns:a16="http://schemas.microsoft.com/office/drawing/2014/main" id="{35654BAD-88BF-DC97-B90F-78F6597F2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726775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8" name="Graphic 117" descr="Heartbeat with solid fill">
                <a:extLst>
                  <a:ext uri="{FF2B5EF4-FFF2-40B4-BE49-F238E27FC236}">
                    <a16:creationId xmlns:a16="http://schemas.microsoft.com/office/drawing/2014/main" id="{D2236B8E-9487-3C8C-2FBE-FE0FE700F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008384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19" name="Graphic 118" descr="Heartbeat with solid fill">
                <a:extLst>
                  <a:ext uri="{FF2B5EF4-FFF2-40B4-BE49-F238E27FC236}">
                    <a16:creationId xmlns:a16="http://schemas.microsoft.com/office/drawing/2014/main" id="{168AA0DE-74C0-5D67-E6D7-B84E49A5B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302921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0" name="Graphic 119" descr="Heartbeat with solid fill">
                <a:extLst>
                  <a:ext uri="{FF2B5EF4-FFF2-40B4-BE49-F238E27FC236}">
                    <a16:creationId xmlns:a16="http://schemas.microsoft.com/office/drawing/2014/main" id="{BE20DEAC-0535-FBB1-A311-CF96BFB99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584530" y="311089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1" name="Graphic 120" descr="Heartbeat with solid fill">
                <a:extLst>
                  <a:ext uri="{FF2B5EF4-FFF2-40B4-BE49-F238E27FC236}">
                    <a16:creationId xmlns:a16="http://schemas.microsoft.com/office/drawing/2014/main" id="{D916719E-C069-AB86-8FC2-DB5B169B7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879067" y="3110890"/>
                <a:ext cx="396518" cy="396518"/>
              </a:xfrm>
              <a:prstGeom prst="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5CF7F8C-752A-7DBF-15DF-6251D68CB2E4}"/>
                </a:ext>
              </a:extLst>
            </p:cNvPr>
            <p:cNvGrpSpPr/>
            <p:nvPr/>
          </p:nvGrpSpPr>
          <p:grpSpPr>
            <a:xfrm>
              <a:off x="2492136" y="5929744"/>
              <a:ext cx="1254273" cy="396518"/>
              <a:chOff x="1803744" y="5947270"/>
              <a:chExt cx="1254273" cy="396518"/>
            </a:xfrm>
          </p:grpSpPr>
          <p:pic>
            <p:nvPicPr>
              <p:cNvPr id="123" name="Graphic 122" descr="Heartbeat with solid fill">
                <a:extLst>
                  <a:ext uri="{FF2B5EF4-FFF2-40B4-BE49-F238E27FC236}">
                    <a16:creationId xmlns:a16="http://schemas.microsoft.com/office/drawing/2014/main" id="{00FF9EC2-66C4-23BE-B5A2-320DD8E33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803744" y="594727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4" name="Graphic 123" descr="Heartbeat with solid fill">
                <a:extLst>
                  <a:ext uri="{FF2B5EF4-FFF2-40B4-BE49-F238E27FC236}">
                    <a16:creationId xmlns:a16="http://schemas.microsoft.com/office/drawing/2014/main" id="{0384300E-145F-4D26-E2D1-D2FEF2C49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2085353" y="594727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5" name="Graphic 124" descr="Heartbeat with solid fill">
                <a:extLst>
                  <a:ext uri="{FF2B5EF4-FFF2-40B4-BE49-F238E27FC236}">
                    <a16:creationId xmlns:a16="http://schemas.microsoft.com/office/drawing/2014/main" id="{DC0D4ECC-FA4E-BA26-0627-C590B7E1C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2379890" y="594727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126" name="Graphic 125" descr="Heartbeat with solid fill">
                <a:extLst>
                  <a:ext uri="{FF2B5EF4-FFF2-40B4-BE49-F238E27FC236}">
                    <a16:creationId xmlns:a16="http://schemas.microsoft.com/office/drawing/2014/main" id="{3C5C2DD7-D8A6-177F-333A-102C912EE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2661499" y="5947270"/>
                <a:ext cx="396518" cy="396518"/>
              </a:xfrm>
              <a:prstGeom prst="rect">
                <a:avLst/>
              </a:prstGeom>
            </p:spPr>
          </p:pic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D3ACEC0-4062-676A-BD64-DF90F424CBF5}"/>
              </a:ext>
            </a:extLst>
          </p:cNvPr>
          <p:cNvGrpSpPr/>
          <p:nvPr/>
        </p:nvGrpSpPr>
        <p:grpSpPr>
          <a:xfrm>
            <a:off x="6716763" y="4969122"/>
            <a:ext cx="1372547" cy="1275584"/>
            <a:chOff x="1540015" y="1919072"/>
            <a:chExt cx="1372547" cy="127558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0431BE5-E834-71A1-DFE0-96D294402B07}"/>
                </a:ext>
              </a:extLst>
            </p:cNvPr>
            <p:cNvGrpSpPr/>
            <p:nvPr/>
          </p:nvGrpSpPr>
          <p:grpSpPr>
            <a:xfrm>
              <a:off x="1581532" y="2123135"/>
              <a:ext cx="1289512" cy="1071521"/>
              <a:chOff x="1637569" y="2123135"/>
              <a:chExt cx="1289512" cy="1071521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FCBE0B1-A6A9-7DD5-C9D1-ED79CE0AD1B9}"/>
                  </a:ext>
                </a:extLst>
              </p:cNvPr>
              <p:cNvGrpSpPr/>
              <p:nvPr/>
            </p:nvGrpSpPr>
            <p:grpSpPr>
              <a:xfrm>
                <a:off x="1707242" y="2131948"/>
                <a:ext cx="1150167" cy="1053894"/>
                <a:chOff x="4952816" y="3595606"/>
                <a:chExt cx="1739285" cy="1739285"/>
              </a:xfrm>
            </p:grpSpPr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68910123-EB39-6550-F41D-FF23F1B1C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2816" y="3595606"/>
                  <a:ext cx="1739285" cy="1739285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9F7509DE-2DCD-78E1-868E-3A1BCB1DE5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77210" y="4041888"/>
                  <a:ext cx="675617" cy="675617"/>
                </a:xfrm>
                <a:prstGeom prst="rect">
                  <a:avLst/>
                </a:prstGeom>
              </p:spPr>
            </p:pic>
          </p:grp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56714418-5072-CAD8-5C57-CA2CA6823367}"/>
                  </a:ext>
                </a:extLst>
              </p:cNvPr>
              <p:cNvSpPr/>
              <p:nvPr/>
            </p:nvSpPr>
            <p:spPr>
              <a:xfrm>
                <a:off x="1637569" y="2123135"/>
                <a:ext cx="1289512" cy="107152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78CEBC19-10E6-5EDC-4BBE-D97545689A68}"/>
                </a:ext>
              </a:extLst>
            </p:cNvPr>
            <p:cNvSpPr/>
            <p:nvPr/>
          </p:nvSpPr>
          <p:spPr>
            <a:xfrm>
              <a:off x="1540015" y="1919072"/>
              <a:ext cx="1372547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Basecalling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96838C0-0618-3AA2-C741-1A0BF6DC2E21}"/>
              </a:ext>
            </a:extLst>
          </p:cNvPr>
          <p:cNvGrpSpPr/>
          <p:nvPr/>
        </p:nvGrpSpPr>
        <p:grpSpPr>
          <a:xfrm>
            <a:off x="5260043" y="5590975"/>
            <a:ext cx="1710203" cy="587450"/>
            <a:chOff x="4577788" y="5605011"/>
            <a:chExt cx="1710203" cy="587450"/>
          </a:xfrm>
        </p:grpSpPr>
        <p:sp>
          <p:nvSpPr>
            <p:cNvPr id="138" name="Striped Right Arrow 137">
              <a:extLst>
                <a:ext uri="{FF2B5EF4-FFF2-40B4-BE49-F238E27FC236}">
                  <a16:creationId xmlns:a16="http://schemas.microsoft.com/office/drawing/2014/main" id="{0DEBFE20-E136-4473-94C2-0121E3472DAC}"/>
                </a:ext>
              </a:extLst>
            </p:cNvPr>
            <p:cNvSpPr/>
            <p:nvPr/>
          </p:nvSpPr>
          <p:spPr>
            <a:xfrm>
              <a:off x="4577788" y="6052985"/>
              <a:ext cx="870512" cy="139476"/>
            </a:xfrm>
            <a:prstGeom prst="stripedRightArrow">
              <a:avLst>
                <a:gd name="adj1" fmla="val 66433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39" name="Striped Right Arrow 138">
              <a:extLst>
                <a:ext uri="{FF2B5EF4-FFF2-40B4-BE49-F238E27FC236}">
                  <a16:creationId xmlns:a16="http://schemas.microsoft.com/office/drawing/2014/main" id="{F9D4BC14-7ECB-C9AF-E46B-46EBB9DF5847}"/>
                </a:ext>
              </a:extLst>
            </p:cNvPr>
            <p:cNvSpPr/>
            <p:nvPr/>
          </p:nvSpPr>
          <p:spPr>
            <a:xfrm rot="16200000">
              <a:off x="5138928" y="5826571"/>
              <a:ext cx="530352" cy="137160"/>
            </a:xfrm>
            <a:prstGeom prst="stripedRightArrow">
              <a:avLst>
                <a:gd name="adj1" fmla="val 66433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40" name="Striped Right Arrow 139">
              <a:extLst>
                <a:ext uri="{FF2B5EF4-FFF2-40B4-BE49-F238E27FC236}">
                  <a16:creationId xmlns:a16="http://schemas.microsoft.com/office/drawing/2014/main" id="{9577968E-457F-93B2-5F5A-63328FBFED73}"/>
                </a:ext>
              </a:extLst>
            </p:cNvPr>
            <p:cNvSpPr/>
            <p:nvPr/>
          </p:nvSpPr>
          <p:spPr>
            <a:xfrm>
              <a:off x="5359400" y="5605011"/>
              <a:ext cx="928591" cy="139476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DA94E74B-C2FE-495F-DD9F-558902EEAC6A}"/>
              </a:ext>
            </a:extLst>
          </p:cNvPr>
          <p:cNvSpPr/>
          <p:nvPr/>
        </p:nvSpPr>
        <p:spPr>
          <a:xfrm>
            <a:off x="5637990" y="3060276"/>
            <a:ext cx="614890" cy="769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D9BE7B1-A158-6AEA-DACD-F39548B7C3BF}"/>
              </a:ext>
            </a:extLst>
          </p:cNvPr>
          <p:cNvCxnSpPr>
            <a:cxnSpLocks/>
          </p:cNvCxnSpPr>
          <p:nvPr/>
        </p:nvCxnSpPr>
        <p:spPr>
          <a:xfrm>
            <a:off x="3141990" y="5423223"/>
            <a:ext cx="0" cy="435062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51DD0332-535B-7626-CB8C-245AA91503EC}"/>
              </a:ext>
            </a:extLst>
          </p:cNvPr>
          <p:cNvSpPr txBox="1"/>
          <p:nvPr/>
        </p:nvSpPr>
        <p:spPr>
          <a:xfrm>
            <a:off x="479493" y="5515007"/>
            <a:ext cx="2600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correction &amp; assembly: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5" grpId="0" animBg="1"/>
      <p:bldP spid="6" grpId="0" animBg="1"/>
      <p:bldP spid="43" grpId="0" animBg="1"/>
      <p:bldP spid="44" grpId="0" animBg="1"/>
      <p:bldP spid="54" grpId="0" animBg="1"/>
      <p:bldP spid="78" grpId="0" animBg="1"/>
      <p:bldP spid="142" grpId="0" animBg="1"/>
      <p:bldP spid="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CH" sz="4000">
                <a:latin typeface="Garamond" panose="02020404030301010803" pitchFamily="18" charset="0"/>
              </a:rPr>
              <a:t>Raw</a:t>
            </a:r>
            <a:r>
              <a:rPr lang="en-US" sz="4000" dirty="0" err="1">
                <a:latin typeface="Garamond" panose="02020404030301010803" pitchFamily="18" charset="0"/>
              </a:rPr>
              <a:t>samble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908AA-1014-F276-6502-C74FBC8E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479628"/>
          </a:xfrm>
        </p:spPr>
        <p:txBody>
          <a:bodyPr/>
          <a:lstStyle/>
          <a:p>
            <a:r>
              <a:rPr lang="en-US" sz="2000" b="0" i="0" u="sng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Maximilian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Mordig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Joël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Lindegger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Harun Mustafa, </a:t>
            </a:r>
            <a:b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Sayan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Goswami, Stefano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Mercogliano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 Zhu, </a:t>
            </a:r>
            <a:b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 Kahles, and Onur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sz="20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"Rawsamble: Overlapping and Assembling Raw Nanopore Signals using a Hash-based Seeding Mechanism"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32nd Annual Conference on Intelligent Systems for Molecular Biology (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ISMB</a:t>
            </a:r>
            <a:r>
              <a:rPr lang="en-US" sz="20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)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Jul 2024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Source Code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[Preprint to be available soon]</a:t>
            </a:r>
          </a:p>
        </p:txBody>
      </p:sp>
      <p:pic>
        <p:nvPicPr>
          <p:cNvPr id="8" name="Picture 7" descr="A close-up of a text&#10;&#10;Description automatically generated">
            <a:extLst>
              <a:ext uri="{FF2B5EF4-FFF2-40B4-BE49-F238E27FC236}">
                <a16:creationId xmlns:a16="http://schemas.microsoft.com/office/drawing/2014/main" id="{8E3015D0-0A1C-64E3-8B61-436FF88C9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" y="3881352"/>
            <a:ext cx="8926780" cy="18302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514C39A-92E6-3878-CA4C-0FD606F4D869}"/>
              </a:ext>
            </a:extLst>
          </p:cNvPr>
          <p:cNvGrpSpPr/>
          <p:nvPr/>
        </p:nvGrpSpPr>
        <p:grpSpPr>
          <a:xfrm>
            <a:off x="7512252" y="6432"/>
            <a:ext cx="1590044" cy="1532014"/>
            <a:chOff x="7445346" y="51036"/>
            <a:chExt cx="1590044" cy="15320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AB18E8-BBBF-FE4A-656B-95EDDD896DAE}"/>
                </a:ext>
              </a:extLst>
            </p:cNvPr>
            <p:cNvSpPr txBox="1"/>
            <p:nvPr/>
          </p:nvSpPr>
          <p:spPr>
            <a:xfrm>
              <a:off x="7445346" y="51036"/>
              <a:ext cx="15900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4571C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 code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8C1F46-5D64-FDA8-06A7-84CBEC0FC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24" t="7755" r="7653" b="7721"/>
            <a:stretch/>
          </p:blipFill>
          <p:spPr>
            <a:xfrm>
              <a:off x="7650580" y="403474"/>
              <a:ext cx="1179576" cy="117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9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 err="1">
                <a:latin typeface="Garamond" panose="02020404030301010803" pitchFamily="18" charset="0"/>
              </a:rPr>
              <a:t>Rawasm</a:t>
            </a:r>
            <a:r>
              <a:rPr lang="en-US" sz="4000" dirty="0">
                <a:latin typeface="Garamond" panose="02020404030301010803" pitchFamily="18" charset="0"/>
              </a:rPr>
              <a:t>: Raw Signal Assembler [Beta]</a:t>
            </a:r>
            <a:endParaRPr lang="en-CH" sz="40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04CF62-AE54-3BE0-A655-91294144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4126"/>
            <a:ext cx="4393535" cy="5466674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Slightly modified version of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miniasm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output assembled raw signals instead of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basecalled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sequences</a:t>
            </a:r>
          </a:p>
          <a:p>
            <a:pPr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major </a:t>
            </a:r>
            <a:b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file formats 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FAST5, POD5, S/BLOW5 file formats</a:t>
            </a:r>
          </a:p>
          <a:p>
            <a:pPr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in a testing phase: 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is appreciated!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C357A5-B9C5-CFFB-F10E-EF532276E219}"/>
              </a:ext>
            </a:extLst>
          </p:cNvPr>
          <p:cNvGrpSpPr/>
          <p:nvPr/>
        </p:nvGrpSpPr>
        <p:grpSpPr>
          <a:xfrm>
            <a:off x="4414845" y="822407"/>
            <a:ext cx="4707845" cy="4285395"/>
            <a:chOff x="4214813" y="822407"/>
            <a:chExt cx="4707845" cy="42853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5F0F4-D097-5AAE-D56F-47AA2CCB1BD3}"/>
                </a:ext>
              </a:extLst>
            </p:cNvPr>
            <p:cNvSpPr txBox="1"/>
            <p:nvPr/>
          </p:nvSpPr>
          <p:spPr>
            <a:xfrm>
              <a:off x="4478548" y="4738470"/>
              <a:ext cx="4180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hlinkClick r:id="rId3"/>
                </a:rPr>
                <a:t>https://github.com/CMU-SAFARI/rawasm</a:t>
              </a:r>
              <a:endParaRPr lang="en-CH" b="1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C33AF5A-5DA2-E3FA-7E99-15EE5FD28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813" y="822407"/>
              <a:ext cx="4707845" cy="385880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44896A-30EE-EC15-4EF6-C2F126E011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07" t="10815" r="10699" b="10582"/>
          <a:stretch/>
        </p:blipFill>
        <p:spPr>
          <a:xfrm>
            <a:off x="6002410" y="5118688"/>
            <a:ext cx="1532713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-438288" y="4911837"/>
            <a:ext cx="10113264" cy="1080000"/>
          </a:xfrm>
          <a:prstGeom prst="rect">
            <a:avLst/>
          </a:prstGeom>
          <a:solidFill>
            <a:srgbClr val="E3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-438288" y="3547804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Outline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-438288" y="2184779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D2C009-07D6-408E-80FE-9D4AA2E221FE}"/>
              </a:ext>
            </a:extLst>
          </p:cNvPr>
          <p:cNvSpPr/>
          <p:nvPr/>
        </p:nvSpPr>
        <p:spPr>
          <a:xfrm>
            <a:off x="-438288" y="821754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8813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-438288" y="4911837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-438288" y="3547804"/>
            <a:ext cx="10113264" cy="1080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Outline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-438288" y="2184779"/>
            <a:ext cx="10113264" cy="10789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D2C009-07D6-408E-80FE-9D4AA2E221FE}"/>
              </a:ext>
            </a:extLst>
          </p:cNvPr>
          <p:cNvSpPr/>
          <p:nvPr/>
        </p:nvSpPr>
        <p:spPr>
          <a:xfrm>
            <a:off x="-438288" y="821754"/>
            <a:ext cx="10113264" cy="1078992"/>
          </a:xfrm>
          <a:prstGeom prst="rect">
            <a:avLst/>
          </a:prstGeom>
          <a:solidFill>
            <a:srgbClr val="E3F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05921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563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Conclusion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71C512-1306-3A20-3B61-C38D9D507758}"/>
              </a:ext>
            </a:extLst>
          </p:cNvPr>
          <p:cNvSpPr/>
          <p:nvPr/>
        </p:nvSpPr>
        <p:spPr>
          <a:xfrm>
            <a:off x="158441" y="4271966"/>
            <a:ext cx="8889356" cy="2100167"/>
          </a:xfrm>
          <a:prstGeom prst="roundRect">
            <a:avLst>
              <a:gd name="adj" fmla="val 8525"/>
            </a:avLst>
          </a:prstGeom>
          <a:solidFill>
            <a:srgbClr val="DFEFFA"/>
          </a:solidFill>
          <a:ln w="31750">
            <a:solidFill>
              <a:srgbClr val="447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opportunities for analyzing raw nanopore signals:</a:t>
            </a:r>
          </a:p>
          <a:p>
            <a:pPr marL="674370" marR="0" lvl="1" indent="-252000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b="1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is very cheap:</a:t>
            </a:r>
            <a: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Many future use cases with the on-the-fly index construction</a:t>
            </a:r>
          </a:p>
          <a:p>
            <a:pPr marL="674370" marR="0" lvl="1" indent="-252000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should rethink the algorithms to perform downstream analysis </a:t>
            </a:r>
            <a:b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using raw signals</a:t>
            </a:r>
          </a:p>
          <a:p>
            <a:pPr marL="674370" lvl="1" indent="-252000">
              <a:lnSpc>
                <a:spcPct val="105000"/>
              </a:lnSpc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should rethink the </a:t>
            </a:r>
            <a:r>
              <a:rPr lang="en-US" dirty="0" err="1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approaches to integrate information from </a:t>
            </a:r>
            <a:b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2E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3E9F492-CD15-1F6F-FAF6-104A783D8B33}"/>
                  </a:ext>
                </a:extLst>
              </p:cNvPr>
              <p:cNvSpPr/>
              <p:nvPr/>
            </p:nvSpPr>
            <p:spPr>
              <a:xfrm>
                <a:off x="158441" y="2584675"/>
                <a:ext cx="8889356" cy="1592968"/>
              </a:xfrm>
              <a:prstGeom prst="roundRect">
                <a:avLst>
                  <a:gd name="adj" fmla="val 8525"/>
                </a:avLst>
              </a:prstGeom>
              <a:solidFill>
                <a:srgbClr val="EDE8F1"/>
              </a:solidFill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20" lvl="0">
                  <a:spcBef>
                    <a:spcPts val="1200"/>
                  </a:spcBef>
                  <a:defRPr/>
                </a:pPr>
                <a:r>
                  <a:rPr lang="en-US" sz="20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Key Results: </a:t>
                </a:r>
                <a:r>
                  <a:rPr lang="en-US" sz="2000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Across 3 genomes of varying sizes, </a:t>
                </a:r>
                <a:r>
                  <a:rPr lang="en-US" sz="2000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Rawsamble</a:t>
                </a:r>
                <a:r>
                  <a:rPr lang="en-US" sz="2000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provides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Throughput: 139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1031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faster with one thread compared to a single pore</a:t>
                </a:r>
                <a:endParaRPr lang="en-US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Overlap statistics: 37% 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of overlapping pairs 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shared with minimap2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Assembly: </a:t>
                </a:r>
                <a:r>
                  <a:rPr lang="en-US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Unitigs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length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up to one million nucleotides</a:t>
                </a: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from overlapping raw signals </a:t>
                </a:r>
                <a:r>
                  <a:rPr lang="en-US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without </a:t>
                </a:r>
                <a:r>
                  <a:rPr lang="en-US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basecalling</a:t>
                </a:r>
                <a:endParaRPr lang="en-US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3E9F492-CD15-1F6F-FAF6-104A783D8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1" y="2584675"/>
                <a:ext cx="8889356" cy="1592968"/>
              </a:xfrm>
              <a:prstGeom prst="roundRect">
                <a:avLst>
                  <a:gd name="adj" fmla="val 8525"/>
                </a:avLst>
              </a:prstGeom>
              <a:blipFill>
                <a:blip r:embed="rId4"/>
                <a:stretch>
                  <a:fillRect b="-3101"/>
                </a:stretch>
              </a:blipFill>
              <a:ln w="317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57A1B0-40E5-48DD-2804-D1D9F4EF95D4}"/>
              </a:ext>
            </a:extLst>
          </p:cNvPr>
          <p:cNvSpPr/>
          <p:nvPr/>
        </p:nvSpPr>
        <p:spPr>
          <a:xfrm>
            <a:off x="158441" y="690904"/>
            <a:ext cx="8889356" cy="1799448"/>
          </a:xfrm>
          <a:prstGeom prst="roundRect">
            <a:avLst>
              <a:gd name="adj" fmla="val 6307"/>
            </a:avLst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lvl="0">
              <a:defRPr/>
            </a:pP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Contributions:</a:t>
            </a:r>
          </a:p>
          <a:p>
            <a:pPr marL="479520" lvl="0" indent="-457200"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mechanism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can find </a:t>
            </a:r>
            <a:b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all-vs-all overlapping 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pairs</a:t>
            </a: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raw nanopore signals</a:t>
            </a:r>
            <a:endParaRPr lang="en-US" b="1" i="1" dirty="0">
              <a:solidFill>
                <a:srgbClr val="10813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</a:t>
            </a:r>
            <a:r>
              <a:rPr lang="en-US" b="1" i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assembly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constructed directly from </a:t>
            </a:r>
            <a:b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 overlaps </a:t>
            </a: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b="1" dirty="0" err="1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endParaRPr lang="en-US" b="1" dirty="0">
              <a:solidFill>
                <a:srgbClr val="10813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assembler </a:t>
            </a:r>
            <a:r>
              <a:rPr lang="en-US" dirty="0">
                <a:solidFill>
                  <a:srgbClr val="1081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build and output the assemblies of signals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1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3027663"/>
          </a:xfrm>
          <a:prstGeom prst="rect">
            <a:avLst/>
          </a:prstGeom>
          <a:solidFill>
            <a:srgbClr val="03538C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br>
              <a:rPr lang="en-US" sz="72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21C9C-D40C-BC09-BED2-C9812AEE3902}"/>
              </a:ext>
            </a:extLst>
          </p:cNvPr>
          <p:cNvGraphicFramePr>
            <a:graphicFrameLocks noGrp="1"/>
          </p:cNvGraphicFramePr>
          <p:nvPr/>
        </p:nvGraphicFramePr>
        <p:xfrm>
          <a:off x="999394" y="3525214"/>
          <a:ext cx="7145213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293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775899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126847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Maximilian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Mordig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Joel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Lindegger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Harun Mustafa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AA80A8-14BE-BA0A-6F6A-8839DECF2580}"/>
              </a:ext>
            </a:extLst>
          </p:cNvPr>
          <p:cNvSpPr txBox="1"/>
          <p:nvPr/>
        </p:nvSpPr>
        <p:spPr>
          <a:xfrm>
            <a:off x="4062887" y="-825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ISMB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CEDCA-A9FC-517D-C13A-BA03CC0E187A}"/>
              </a:ext>
            </a:extLst>
          </p:cNvPr>
          <p:cNvSpPr txBox="1"/>
          <p:nvPr/>
        </p:nvSpPr>
        <p:spPr>
          <a:xfrm>
            <a:off x="0" y="1402303"/>
            <a:ext cx="9144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Overlapping and Assembling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 Nanopore Signals</a:t>
            </a:r>
          </a:p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Using a Hash-based Seeding Mechanism</a:t>
            </a:r>
            <a:endParaRPr lang="en-CH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61529-CC74-79A8-5AD3-7A5DD7131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09" y="224784"/>
            <a:ext cx="1363580" cy="13635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89899D-0B1B-F595-8545-BAA8C33B20D9}"/>
              </a:ext>
            </a:extLst>
          </p:cNvPr>
          <p:cNvSpPr txBox="1"/>
          <p:nvPr/>
        </p:nvSpPr>
        <p:spPr>
          <a:xfrm>
            <a:off x="2254406" y="352576"/>
            <a:ext cx="46351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endParaRPr lang="en-CH" sz="7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FDCBDA-DA09-842D-E50F-2C8529B389D7}"/>
              </a:ext>
            </a:extLst>
          </p:cNvPr>
          <p:cNvGraphicFramePr>
            <a:graphicFrameLocks noGrp="1"/>
          </p:cNvGraphicFramePr>
          <p:nvPr/>
        </p:nvGraphicFramePr>
        <p:xfrm>
          <a:off x="3581752" y="3027663"/>
          <a:ext cx="1980497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7">
                  <a:extLst>
                    <a:ext uri="{9D8B030D-6E8A-4147-A177-3AD203B41FA5}">
                      <a16:colId xmlns:a16="http://schemas.microsoft.com/office/drawing/2014/main" val="858436982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Can Firtina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FEBFD5-D529-9B9C-34BB-066964BFB6DE}"/>
              </a:ext>
            </a:extLst>
          </p:cNvPr>
          <p:cNvGraphicFramePr>
            <a:graphicFrameLocks noGrp="1"/>
          </p:cNvGraphicFramePr>
          <p:nvPr/>
        </p:nvGraphicFramePr>
        <p:xfrm>
          <a:off x="1155417" y="4022765"/>
          <a:ext cx="6833166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593162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Sayan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 Goswami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Stefano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Mercogliano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Yan Zhu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66F6BC-A118-DFBE-CAE9-9195F6D7A16B}"/>
              </a:ext>
            </a:extLst>
          </p:cNvPr>
          <p:cNvGraphicFramePr>
            <a:graphicFrameLocks noGrp="1"/>
          </p:cNvGraphicFramePr>
          <p:nvPr/>
        </p:nvGraphicFramePr>
        <p:xfrm>
          <a:off x="2556138" y="4520315"/>
          <a:ext cx="4031724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Andre Kahles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Onur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Mutlu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CE84D19-0C8F-B823-575F-853831260453}"/>
              </a:ext>
            </a:extLst>
          </p:cNvPr>
          <p:cNvGrpSpPr/>
          <p:nvPr/>
        </p:nvGrpSpPr>
        <p:grpSpPr>
          <a:xfrm>
            <a:off x="111412" y="5308176"/>
            <a:ext cx="8921176" cy="1361628"/>
            <a:chOff x="167326" y="5308176"/>
            <a:chExt cx="8921176" cy="13616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B23BF2-A4AF-4FA1-7304-04B4524BFA35}"/>
                </a:ext>
              </a:extLst>
            </p:cNvPr>
            <p:cNvGrpSpPr/>
            <p:nvPr/>
          </p:nvGrpSpPr>
          <p:grpSpPr>
            <a:xfrm>
              <a:off x="167326" y="5308176"/>
              <a:ext cx="8921176" cy="484869"/>
              <a:chOff x="182824" y="5308176"/>
              <a:chExt cx="8921176" cy="4848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3567B8-7041-AA61-4869-E3FFF91A2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974" t="34871" r="16015" b="34887"/>
              <a:stretch/>
            </p:blipFill>
            <p:spPr>
              <a:xfrm>
                <a:off x="2887921" y="5326095"/>
                <a:ext cx="2762251" cy="449031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099C6AE-CFF9-1AAE-7731-87EDC77BC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2824" y="5326095"/>
                <a:ext cx="2334073" cy="449031"/>
              </a:xfrm>
              <a:prstGeom prst="rect">
                <a:avLst/>
              </a:prstGeom>
            </p:spPr>
          </p:pic>
          <p:pic>
            <p:nvPicPr>
              <p:cNvPr id="5" name="Picture 4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F09B01BB-FB3B-CF8A-EF53-388F0875D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" t="13738" r="1483" b="15499"/>
              <a:stretch/>
            </p:blipFill>
            <p:spPr>
              <a:xfrm>
                <a:off x="6021197" y="5308176"/>
                <a:ext cx="3082803" cy="48486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024A60-6F49-C086-911C-31FF74ECCC88}"/>
                </a:ext>
              </a:extLst>
            </p:cNvPr>
            <p:cNvGrpSpPr/>
            <p:nvPr/>
          </p:nvGrpSpPr>
          <p:grpSpPr>
            <a:xfrm>
              <a:off x="248237" y="6034803"/>
              <a:ext cx="8759355" cy="635001"/>
              <a:chOff x="178468" y="6034803"/>
              <a:chExt cx="8759355" cy="635001"/>
            </a:xfrm>
          </p:grpSpPr>
          <p:pic>
            <p:nvPicPr>
              <p:cNvPr id="16" name="Picture 15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26B995DC-3D20-4856-F3BC-F13BF1D9B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0" t="11654" r="2038" b="12193"/>
              <a:stretch/>
            </p:blipFill>
            <p:spPr>
              <a:xfrm>
                <a:off x="178468" y="6173159"/>
                <a:ext cx="2491915" cy="496645"/>
              </a:xfrm>
              <a:prstGeom prst="rect">
                <a:avLst/>
              </a:prstGeom>
            </p:spPr>
          </p:pic>
          <p:pic>
            <p:nvPicPr>
              <p:cNvPr id="18" name="Picture 17" descr="A blue and black sign&#10;&#10;Description automatically generated">
                <a:extLst>
                  <a:ext uri="{FF2B5EF4-FFF2-40B4-BE49-F238E27FC236}">
                    <a16:creationId xmlns:a16="http://schemas.microsoft.com/office/drawing/2014/main" id="{BF085207-AD35-49E0-5711-34081078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507" y="6338201"/>
                <a:ext cx="1886455" cy="331603"/>
              </a:xfrm>
              <a:prstGeom prst="rect">
                <a:avLst/>
              </a:prstGeom>
            </p:spPr>
          </p:pic>
          <p:pic>
            <p:nvPicPr>
              <p:cNvPr id="22" name="Picture 21" descr="A logo on a black background&#10;&#10;Description automatically generated">
                <a:extLst>
                  <a:ext uri="{FF2B5EF4-FFF2-40B4-BE49-F238E27FC236}">
                    <a16:creationId xmlns:a16="http://schemas.microsoft.com/office/drawing/2014/main" id="{BB7798C9-4DA5-A08C-E031-AA882D76C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6" t="29097" r="11326" b="28862"/>
              <a:stretch/>
            </p:blipFill>
            <p:spPr>
              <a:xfrm>
                <a:off x="7152826" y="6034803"/>
                <a:ext cx="1784997" cy="63500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4E9484-BA2F-157D-E583-BAEAFBB1644B}"/>
                  </a:ext>
                </a:extLst>
              </p:cNvPr>
              <p:cNvGrpSpPr/>
              <p:nvPr/>
            </p:nvGrpSpPr>
            <p:grpSpPr>
              <a:xfrm>
                <a:off x="5243086" y="6262011"/>
                <a:ext cx="1566615" cy="407793"/>
                <a:chOff x="5431805" y="6011822"/>
                <a:chExt cx="1566615" cy="407793"/>
              </a:xfrm>
            </p:grpSpPr>
            <p:pic>
              <p:nvPicPr>
                <p:cNvPr id="20" name="Picture 19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399C19B-2C2D-2EA6-1788-6D5F20482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8024"/>
                <a:stretch/>
              </p:blipFill>
              <p:spPr>
                <a:xfrm>
                  <a:off x="5431805" y="6011822"/>
                  <a:ext cx="1237356" cy="407793"/>
                </a:xfrm>
                <a:prstGeom prst="rect">
                  <a:avLst/>
                </a:prstGeom>
              </p:spPr>
            </p:pic>
            <p:pic>
              <p:nvPicPr>
                <p:cNvPr id="6" name="Picture 5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60374B0-91DD-1C08-DD09-2FA2B98A9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41" t="62262" b="-5299"/>
                <a:stretch/>
              </p:blipFill>
              <p:spPr>
                <a:xfrm>
                  <a:off x="5979348" y="6074130"/>
                  <a:ext cx="1019072" cy="28317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5905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-96074" y="2990831"/>
            <a:ext cx="9336149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3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Future Work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A92D9-CDE2-48D0-01BB-48705B1F2F1E}"/>
              </a:ext>
            </a:extLst>
          </p:cNvPr>
          <p:cNvSpPr/>
          <p:nvPr/>
        </p:nvSpPr>
        <p:spPr>
          <a:xfrm>
            <a:off x="0" y="1034944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 Complementing Raw Nanopore Signals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08D37-E0ED-E026-B032-A2BAE0430926}"/>
              </a:ext>
            </a:extLst>
          </p:cNvPr>
          <p:cNvSpPr/>
          <p:nvPr/>
        </p:nvSpPr>
        <p:spPr>
          <a:xfrm>
            <a:off x="0" y="3895447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Dynamically Building the Hash Table in Real-Time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C44A-1A6F-8B55-1292-662114F7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0944"/>
            <a:ext cx="9144000" cy="228450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reverse complementing, we are missing half of the useful information</a:t>
            </a:r>
          </a:p>
          <a:p>
            <a:pPr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E078A1-64B4-9F4B-EC02-35012D8470BF}"/>
              </a:ext>
            </a:extLst>
          </p:cNvPr>
          <p:cNvSpPr txBox="1">
            <a:spLocks/>
          </p:cNvSpPr>
          <p:nvPr/>
        </p:nvSpPr>
        <p:spPr>
          <a:xfrm>
            <a:off x="0" y="4476683"/>
            <a:ext cx="9144000" cy="185994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Needed for real-time </a:t>
            </a:r>
            <a:r>
              <a:rPr lang="en-GB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assembly construction</a:t>
            </a: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useful applications for real-time </a:t>
            </a:r>
            <a:r>
              <a:rPr lang="en-GB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assembly construction?</a:t>
            </a:r>
          </a:p>
          <a:p>
            <a:pPr>
              <a:spcAft>
                <a:spcPts val="500"/>
              </a:spcAft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17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3200" dirty="0">
                <a:latin typeface="Garamond" panose="02020404030301010803" pitchFamily="18" charset="0"/>
              </a:rPr>
              <a:t>Real-Time Mapping using Hash-based Indexing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CDC1377-6EBE-D2CC-FD2E-41530BB2C25C}"/>
              </a:ext>
            </a:extLst>
          </p:cNvPr>
          <p:cNvSpPr/>
          <p:nvPr/>
        </p:nvSpPr>
        <p:spPr>
          <a:xfrm>
            <a:off x="1281813" y="1174679"/>
            <a:ext cx="2643922" cy="3206821"/>
          </a:xfrm>
          <a:prstGeom prst="roundRect">
            <a:avLst>
              <a:gd name="adj" fmla="val 9865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1B828A8-41CA-672F-A519-16936C3F01FE}"/>
              </a:ext>
            </a:extLst>
          </p:cNvPr>
          <p:cNvSpPr/>
          <p:nvPr/>
        </p:nvSpPr>
        <p:spPr>
          <a:xfrm>
            <a:off x="1277933" y="866164"/>
            <a:ext cx="2643923" cy="32657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(Offline)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A9F27F-B129-5B98-A965-C4952DD5F79E}"/>
              </a:ext>
            </a:extLst>
          </p:cNvPr>
          <p:cNvGrpSpPr/>
          <p:nvPr/>
        </p:nvGrpSpPr>
        <p:grpSpPr>
          <a:xfrm>
            <a:off x="2151186" y="3568068"/>
            <a:ext cx="526395" cy="460874"/>
            <a:chOff x="2151186" y="4120518"/>
            <a:chExt cx="526395" cy="46087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756989-02AD-E37B-CAE2-1C8198C3A19E}"/>
                </a:ext>
              </a:extLst>
            </p:cNvPr>
            <p:cNvSpPr/>
            <p:nvPr/>
          </p:nvSpPr>
          <p:spPr>
            <a:xfrm>
              <a:off x="2151186" y="4406309"/>
              <a:ext cx="526395" cy="175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175BBCB-D9DE-6035-56FB-25BB8EF77D0C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2414383" y="4120518"/>
              <a:ext cx="1" cy="28579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39F66B-5268-9CEA-3D4D-E83C8202033C}"/>
              </a:ext>
            </a:extLst>
          </p:cNvPr>
          <p:cNvGrpSpPr/>
          <p:nvPr/>
        </p:nvGrpSpPr>
        <p:grpSpPr>
          <a:xfrm>
            <a:off x="2677581" y="3691211"/>
            <a:ext cx="1098948" cy="477223"/>
            <a:chOff x="2677581" y="3929472"/>
            <a:chExt cx="1098948" cy="47722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7EF3BC-3823-BBAB-2944-B1516810DF35}"/>
                </a:ext>
              </a:extLst>
            </p:cNvPr>
            <p:cNvCxnSpPr>
              <a:cxnSpLocks/>
            </p:cNvCxnSpPr>
            <p:nvPr/>
          </p:nvCxnSpPr>
          <p:spPr>
            <a:xfrm>
              <a:off x="2677581" y="4178567"/>
              <a:ext cx="510239" cy="19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987B40-F547-E4EA-CB13-1CAA7F5286B1}"/>
                </a:ext>
              </a:extLst>
            </p:cNvPr>
            <p:cNvSpPr txBox="1"/>
            <p:nvPr/>
          </p:nvSpPr>
          <p:spPr>
            <a:xfrm>
              <a:off x="2718852" y="3929472"/>
              <a:ext cx="4151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Store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9F110A2-A11D-71F9-BA63-4E02DE186DD1}"/>
                </a:ext>
              </a:extLst>
            </p:cNvPr>
            <p:cNvSpPr/>
            <p:nvPr/>
          </p:nvSpPr>
          <p:spPr>
            <a:xfrm>
              <a:off x="3187820" y="3952356"/>
              <a:ext cx="588709" cy="454339"/>
            </a:xfrm>
            <a:prstGeom prst="roundRect">
              <a:avLst/>
            </a:prstGeom>
            <a:solidFill>
              <a:srgbClr val="FFF3CC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lvl="0" algn="ctr" defTabSz="1600847"/>
              <a: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b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775878-1CBA-CB1F-0D17-BF77CF8FC8B4}"/>
              </a:ext>
            </a:extLst>
          </p:cNvPr>
          <p:cNvGrpSpPr/>
          <p:nvPr/>
        </p:nvGrpSpPr>
        <p:grpSpPr>
          <a:xfrm>
            <a:off x="1431019" y="1291521"/>
            <a:ext cx="1966728" cy="2263923"/>
            <a:chOff x="1431019" y="1291521"/>
            <a:chExt cx="1966728" cy="226392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BCA36B0-076B-ED0C-6B77-151620C5E226}"/>
                </a:ext>
              </a:extLst>
            </p:cNvPr>
            <p:cNvSpPr/>
            <p:nvPr/>
          </p:nvSpPr>
          <p:spPr>
            <a:xfrm>
              <a:off x="1652983" y="2050547"/>
              <a:ext cx="1522800" cy="393143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Reference-to-Event Conversion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58B498-09E3-3358-C72D-0EF21E58E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383" y="2453760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4981778-E8BE-C3F0-5F66-2AF6AC6D6AEC}"/>
                </a:ext>
              </a:extLst>
            </p:cNvPr>
            <p:cNvSpPr/>
            <p:nvPr/>
          </p:nvSpPr>
          <p:spPr>
            <a:xfrm>
              <a:off x="1883735" y="2751830"/>
              <a:ext cx="1061296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BBE86F-5F4D-0030-AE4C-F37A8E16277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383" y="3010620"/>
              <a:ext cx="1" cy="28733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AD0AB7-689D-B2AE-BEE4-4B95DF2027F5}"/>
                </a:ext>
              </a:extLst>
            </p:cNvPr>
            <p:cNvCxnSpPr>
              <a:cxnSpLocks/>
            </p:cNvCxnSpPr>
            <p:nvPr/>
          </p:nvCxnSpPr>
          <p:spPr>
            <a:xfrm>
              <a:off x="2414383" y="1779965"/>
              <a:ext cx="0" cy="27058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6CC37A5-A836-29F9-BA22-B8EA5CA4BF14}"/>
                </a:ext>
              </a:extLst>
            </p:cNvPr>
            <p:cNvGrpSpPr/>
            <p:nvPr/>
          </p:nvGrpSpPr>
          <p:grpSpPr>
            <a:xfrm>
              <a:off x="1431019" y="1291521"/>
              <a:ext cx="1966728" cy="513585"/>
              <a:chOff x="1531304" y="1891489"/>
              <a:chExt cx="1966728" cy="51358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8CBB64-1DCE-8334-280C-487FA08E317A}"/>
                  </a:ext>
                </a:extLst>
              </p:cNvPr>
              <p:cNvSpPr txBox="1"/>
              <p:nvPr/>
            </p:nvSpPr>
            <p:spPr>
              <a:xfrm>
                <a:off x="1531304" y="1891489"/>
                <a:ext cx="19667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Reference Genome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22B240B-7593-2A73-4A4F-ECE748C9CE73}"/>
                  </a:ext>
                </a:extLst>
              </p:cNvPr>
              <p:cNvSpPr/>
              <p:nvPr/>
            </p:nvSpPr>
            <p:spPr>
              <a:xfrm>
                <a:off x="1531304" y="2117373"/>
                <a:ext cx="1966728" cy="287701"/>
              </a:xfrm>
              <a:prstGeom prst="roundRect">
                <a:avLst/>
              </a:prstGeom>
              <a:solidFill>
                <a:srgbClr val="F2F2F2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lvl="0" algn="ctr" defTabSz="1600847"/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…GCTATTACCTTAATGTG…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8ABBF5F-A320-1B27-EA01-410226CBF96D}"/>
                </a:ext>
              </a:extLst>
            </p:cNvPr>
            <p:cNvSpPr/>
            <p:nvPr/>
          </p:nvSpPr>
          <p:spPr>
            <a:xfrm>
              <a:off x="2038183" y="3297953"/>
              <a:ext cx="752400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7607AC6-0B04-AFD8-1E8C-F3FA2885A147}"/>
              </a:ext>
            </a:extLst>
          </p:cNvPr>
          <p:cNvSpPr/>
          <p:nvPr/>
        </p:nvSpPr>
        <p:spPr>
          <a:xfrm>
            <a:off x="5307632" y="1174678"/>
            <a:ext cx="2558436" cy="5048309"/>
          </a:xfrm>
          <a:prstGeom prst="roundRect">
            <a:avLst>
              <a:gd name="adj" fmla="val 9865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FAE838-2324-4602-88A9-A2ECFE8E60F3}"/>
              </a:ext>
            </a:extLst>
          </p:cNvPr>
          <p:cNvSpPr/>
          <p:nvPr/>
        </p:nvSpPr>
        <p:spPr>
          <a:xfrm>
            <a:off x="5303754" y="866164"/>
            <a:ext cx="2558436" cy="32657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(Real-time)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8B592E-4B7F-07D8-0CE5-B6789E6F68BB}"/>
              </a:ext>
            </a:extLst>
          </p:cNvPr>
          <p:cNvGrpSpPr/>
          <p:nvPr/>
        </p:nvGrpSpPr>
        <p:grpSpPr>
          <a:xfrm>
            <a:off x="6164220" y="3568068"/>
            <a:ext cx="526395" cy="460874"/>
            <a:chOff x="6185596" y="4120518"/>
            <a:chExt cx="526395" cy="46087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B3FA2AE-4071-3CCF-5093-D85CA841B0EC}"/>
                </a:ext>
              </a:extLst>
            </p:cNvPr>
            <p:cNvSpPr/>
            <p:nvPr/>
          </p:nvSpPr>
          <p:spPr>
            <a:xfrm>
              <a:off x="6185596" y="4406309"/>
              <a:ext cx="526395" cy="175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A6323C-8FFE-C715-20F7-8F2301061721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6448794" y="4120518"/>
              <a:ext cx="0" cy="28579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48F741-534F-9099-9B81-FFD66B992115}"/>
              </a:ext>
            </a:extLst>
          </p:cNvPr>
          <p:cNvGrpSpPr/>
          <p:nvPr/>
        </p:nvGrpSpPr>
        <p:grpSpPr>
          <a:xfrm>
            <a:off x="5608298" y="1284800"/>
            <a:ext cx="1679798" cy="2270644"/>
            <a:chOff x="5608298" y="1284800"/>
            <a:chExt cx="1679798" cy="227064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3BBA97B-2D62-335A-F238-CE92079CC862}"/>
                </a:ext>
              </a:extLst>
            </p:cNvPr>
            <p:cNvSpPr/>
            <p:nvPr/>
          </p:nvSpPr>
          <p:spPr>
            <a:xfrm>
              <a:off x="5917549" y="2751830"/>
              <a:ext cx="1061296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811210-E4DE-E99E-9EB8-A80E19BD0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4551" y="3028802"/>
              <a:ext cx="596" cy="26915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E9521E0-D991-9594-AF61-507E4B27E89E}"/>
                </a:ext>
              </a:extLst>
            </p:cNvPr>
            <p:cNvSpPr/>
            <p:nvPr/>
          </p:nvSpPr>
          <p:spPr>
            <a:xfrm>
              <a:off x="5741687" y="2050547"/>
              <a:ext cx="1413021" cy="393143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Signal-to-Event Conversion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3665F3-4BE6-3477-DCFE-EA6769BDD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7681" y="1818178"/>
              <a:ext cx="1032" cy="23236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E8CB8E-03B1-6729-5E93-8C71C169628C}"/>
                </a:ext>
              </a:extLst>
            </p:cNvPr>
            <p:cNvCxnSpPr>
              <a:cxnSpLocks/>
            </p:cNvCxnSpPr>
            <p:nvPr/>
          </p:nvCxnSpPr>
          <p:spPr>
            <a:xfrm>
              <a:off x="6448197" y="2461497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BFFCD8-2E71-0D29-4B6B-3678C43E15CF}"/>
                </a:ext>
              </a:extLst>
            </p:cNvPr>
            <p:cNvSpPr txBox="1"/>
            <p:nvPr/>
          </p:nvSpPr>
          <p:spPr>
            <a:xfrm>
              <a:off x="5608298" y="1284800"/>
              <a:ext cx="16797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Nanopore Signal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CB72CCB8-B456-0237-37CB-373BA7E7500C}"/>
                </a:ext>
              </a:extLst>
            </p:cNvPr>
            <p:cNvSpPr/>
            <p:nvPr/>
          </p:nvSpPr>
          <p:spPr>
            <a:xfrm>
              <a:off x="6071997" y="3297953"/>
              <a:ext cx="752400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019A6DA-8E70-38E8-53CE-85D979108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86" t="28470" r="10347" b="53721"/>
            <a:stretch/>
          </p:blipFill>
          <p:spPr>
            <a:xfrm>
              <a:off x="5854491" y="1498627"/>
              <a:ext cx="1187413" cy="33414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02A09F-8BC1-3F0E-F02E-6046ACAA63E0}"/>
              </a:ext>
            </a:extLst>
          </p:cNvPr>
          <p:cNvGrpSpPr/>
          <p:nvPr/>
        </p:nvGrpSpPr>
        <p:grpSpPr>
          <a:xfrm>
            <a:off x="3776529" y="3716691"/>
            <a:ext cx="2387691" cy="224710"/>
            <a:chOff x="3776529" y="4269141"/>
            <a:chExt cx="2387691" cy="22471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8DEC11-E45D-263E-B454-189F1D1945DD}"/>
                </a:ext>
              </a:extLst>
            </p:cNvPr>
            <p:cNvCxnSpPr>
              <a:cxnSpLocks/>
              <a:stCxn id="76" idx="1"/>
              <a:endCxn id="57" idx="3"/>
            </p:cNvCxnSpPr>
            <p:nvPr/>
          </p:nvCxnSpPr>
          <p:spPr>
            <a:xfrm flipH="1" flipV="1">
              <a:off x="3776529" y="4493715"/>
              <a:ext cx="2387691" cy="13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E5F24DC-C8ED-45ED-4C52-10BB9DA9D59D}"/>
                </a:ext>
              </a:extLst>
            </p:cNvPr>
            <p:cNvSpPr txBox="1"/>
            <p:nvPr/>
          </p:nvSpPr>
          <p:spPr>
            <a:xfrm>
              <a:off x="5643298" y="4269141"/>
              <a:ext cx="47499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8E24-7BA8-893F-C976-541394B15F17}"/>
              </a:ext>
            </a:extLst>
          </p:cNvPr>
          <p:cNvGrpSpPr/>
          <p:nvPr/>
        </p:nvGrpSpPr>
        <p:grpSpPr>
          <a:xfrm>
            <a:off x="2660658" y="4168434"/>
            <a:ext cx="4270848" cy="957024"/>
            <a:chOff x="2660658" y="4489880"/>
            <a:chExt cx="4270848" cy="95702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A9C1F5A-9F3C-373C-D251-E58FCB4610D5}"/>
                </a:ext>
              </a:extLst>
            </p:cNvPr>
            <p:cNvCxnSpPr>
              <a:cxnSpLocks/>
              <a:stCxn id="57" idx="2"/>
              <a:endCxn id="96" idx="0"/>
            </p:cNvCxnSpPr>
            <p:nvPr/>
          </p:nvCxnSpPr>
          <p:spPr>
            <a:xfrm flipH="1">
              <a:off x="3473119" y="4489880"/>
              <a:ext cx="9056" cy="59327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BAC19D-47E4-0355-386E-6A02F3C72436}"/>
                </a:ext>
              </a:extLst>
            </p:cNvPr>
            <p:cNvSpPr txBox="1"/>
            <p:nvPr/>
          </p:nvSpPr>
          <p:spPr>
            <a:xfrm>
              <a:off x="2660658" y="5083152"/>
              <a:ext cx="1624921" cy="257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Matching Positions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EB0133BA-D6DF-C458-76BF-08152E1FFB4F}"/>
                </a:ext>
              </a:extLst>
            </p:cNvPr>
            <p:cNvSpPr/>
            <p:nvPr/>
          </p:nvSpPr>
          <p:spPr>
            <a:xfrm>
              <a:off x="5962206" y="4976770"/>
              <a:ext cx="969300" cy="470134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F43358F-76B3-A3A7-42E1-62DDB7F5DF76}"/>
                </a:ext>
              </a:extLst>
            </p:cNvPr>
            <p:cNvCxnSpPr>
              <a:cxnSpLocks/>
              <a:stCxn id="96" idx="3"/>
              <a:endCxn id="97" idx="1"/>
            </p:cNvCxnSpPr>
            <p:nvPr/>
          </p:nvCxnSpPr>
          <p:spPr>
            <a:xfrm>
              <a:off x="4285579" y="5211837"/>
              <a:ext cx="16766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649F2B-7E76-5680-F022-90373D106FE7}"/>
              </a:ext>
            </a:extLst>
          </p:cNvPr>
          <p:cNvGrpSpPr/>
          <p:nvPr/>
        </p:nvGrpSpPr>
        <p:grpSpPr>
          <a:xfrm>
            <a:off x="7041904" y="1661254"/>
            <a:ext cx="667691" cy="4282346"/>
            <a:chOff x="7041904" y="1661255"/>
            <a:chExt cx="667691" cy="463026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BEEC92E-BBB3-D368-EDE8-711E2CA87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6047" y="1661255"/>
              <a:ext cx="0" cy="450964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28D99C6-C0B3-046A-EC9B-DA542327A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74103" y="6156774"/>
              <a:ext cx="281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FFE133B-6E2F-6FD3-698A-66FB41547720}"/>
                </a:ext>
              </a:extLst>
            </p:cNvPr>
            <p:cNvCxnSpPr>
              <a:cxnSpLocks/>
              <a:stCxn id="88" idx="3"/>
            </p:cNvCxnSpPr>
            <p:nvPr/>
          </p:nvCxnSpPr>
          <p:spPr>
            <a:xfrm flipV="1">
              <a:off x="7041904" y="1665700"/>
              <a:ext cx="430018" cy="36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F4339C3-CCC9-FFCC-269B-F75089ED8161}"/>
                </a:ext>
              </a:extLst>
            </p:cNvPr>
            <p:cNvSpPr txBox="1"/>
            <p:nvPr/>
          </p:nvSpPr>
          <p:spPr>
            <a:xfrm rot="5400000">
              <a:off x="6435890" y="5017813"/>
              <a:ext cx="23627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Yes: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Process the next chunk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9E6504-8726-D83B-F889-EA5099B0462D}"/>
              </a:ext>
            </a:extLst>
          </p:cNvPr>
          <p:cNvGrpSpPr/>
          <p:nvPr/>
        </p:nvGrpSpPr>
        <p:grpSpPr>
          <a:xfrm>
            <a:off x="2898931" y="5525149"/>
            <a:ext cx="2841414" cy="600312"/>
            <a:chOff x="2898931" y="5856619"/>
            <a:chExt cx="2841414" cy="600312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133ED8D-4E7F-AF12-D6ED-CAD9975BD33E}"/>
                </a:ext>
              </a:extLst>
            </p:cNvPr>
            <p:cNvCxnSpPr>
              <a:cxnSpLocks/>
            </p:cNvCxnSpPr>
            <p:nvPr/>
          </p:nvCxnSpPr>
          <p:spPr>
            <a:xfrm>
              <a:off x="3921856" y="6150424"/>
              <a:ext cx="181848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3989E0E0-DC45-0785-969D-0B00E86FBAB3}"/>
                </a:ext>
              </a:extLst>
            </p:cNvPr>
            <p:cNvSpPr/>
            <p:nvPr/>
          </p:nvSpPr>
          <p:spPr>
            <a:xfrm>
              <a:off x="2898931" y="5856619"/>
              <a:ext cx="986544" cy="600312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Read Until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Run Until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B9CCFEF-8A0D-DD23-23B2-4CDB1D8F9246}"/>
                </a:ext>
              </a:extLst>
            </p:cNvPr>
            <p:cNvSpPr txBox="1"/>
            <p:nvPr/>
          </p:nvSpPr>
          <p:spPr>
            <a:xfrm>
              <a:off x="4013132" y="5912009"/>
              <a:ext cx="13532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No: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Stop mapping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DDDC7A-9290-130D-FDAA-99765CCB6553}"/>
              </a:ext>
            </a:extLst>
          </p:cNvPr>
          <p:cNvGrpSpPr/>
          <p:nvPr/>
        </p:nvGrpSpPr>
        <p:grpSpPr>
          <a:xfrm>
            <a:off x="5740345" y="5118664"/>
            <a:ext cx="1413021" cy="1009978"/>
            <a:chOff x="5740345" y="5455214"/>
            <a:chExt cx="1413021" cy="1009978"/>
          </a:xfrm>
        </p:grpSpPr>
        <p:sp>
          <p:nvSpPr>
            <p:cNvPr id="110" name="Diamond 109">
              <a:extLst>
                <a:ext uri="{FF2B5EF4-FFF2-40B4-BE49-F238E27FC236}">
                  <a16:creationId xmlns:a16="http://schemas.microsoft.com/office/drawing/2014/main" id="{07219992-ED08-3FDE-32EE-7C2CA8EE8FCE}"/>
                </a:ext>
              </a:extLst>
            </p:cNvPr>
            <p:cNvSpPr/>
            <p:nvPr/>
          </p:nvSpPr>
          <p:spPr>
            <a:xfrm>
              <a:off x="5740345" y="5848357"/>
              <a:ext cx="1413021" cy="616835"/>
            </a:xfrm>
            <a:prstGeom prst="diamond">
              <a:avLst/>
            </a:prstGeom>
            <a:solidFill>
              <a:srgbClr val="E3F0D9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Continue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Mapping?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7ED20CF-10A2-9308-98BB-8714AE106306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6446855" y="5455214"/>
              <a:ext cx="1" cy="39314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2043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3200" dirty="0">
                <a:latin typeface="Garamond" panose="02020404030301010803" pitchFamily="18" charset="0"/>
              </a:rPr>
              <a:t>Sketching with Hash-based Indexing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CDC1377-6EBE-D2CC-FD2E-41530BB2C25C}"/>
              </a:ext>
            </a:extLst>
          </p:cNvPr>
          <p:cNvSpPr/>
          <p:nvPr/>
        </p:nvSpPr>
        <p:spPr>
          <a:xfrm>
            <a:off x="1281813" y="1174679"/>
            <a:ext cx="2643922" cy="3663183"/>
          </a:xfrm>
          <a:prstGeom prst="roundRect">
            <a:avLst>
              <a:gd name="adj" fmla="val 9865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1B828A8-41CA-672F-A519-16936C3F01FE}"/>
              </a:ext>
            </a:extLst>
          </p:cNvPr>
          <p:cNvSpPr/>
          <p:nvPr/>
        </p:nvSpPr>
        <p:spPr>
          <a:xfrm>
            <a:off x="1277933" y="866164"/>
            <a:ext cx="2643923" cy="32657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(Offline)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A9F27F-B129-5B98-A965-C4952DD5F79E}"/>
              </a:ext>
            </a:extLst>
          </p:cNvPr>
          <p:cNvGrpSpPr/>
          <p:nvPr/>
        </p:nvGrpSpPr>
        <p:grpSpPr>
          <a:xfrm>
            <a:off x="2151186" y="4120518"/>
            <a:ext cx="526395" cy="460874"/>
            <a:chOff x="2151186" y="4120518"/>
            <a:chExt cx="526395" cy="46087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756989-02AD-E37B-CAE2-1C8198C3A19E}"/>
                </a:ext>
              </a:extLst>
            </p:cNvPr>
            <p:cNvSpPr/>
            <p:nvPr/>
          </p:nvSpPr>
          <p:spPr>
            <a:xfrm>
              <a:off x="2151186" y="4406309"/>
              <a:ext cx="526395" cy="175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175BBCB-D9DE-6035-56FB-25BB8EF77D0C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2414383" y="4120518"/>
              <a:ext cx="1" cy="28579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39F66B-5268-9CEA-3D4D-E83C8202033C}"/>
              </a:ext>
            </a:extLst>
          </p:cNvPr>
          <p:cNvGrpSpPr/>
          <p:nvPr/>
        </p:nvGrpSpPr>
        <p:grpSpPr>
          <a:xfrm>
            <a:off x="2677581" y="4262847"/>
            <a:ext cx="1098948" cy="458173"/>
            <a:chOff x="2677581" y="4262847"/>
            <a:chExt cx="1098948" cy="45817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7EF3BC-3823-BBAB-2944-B1516810DF35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>
              <a:off x="2677581" y="4493851"/>
              <a:ext cx="510239" cy="19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987B40-F547-E4EA-CB13-1CAA7F5286B1}"/>
                </a:ext>
              </a:extLst>
            </p:cNvPr>
            <p:cNvSpPr txBox="1"/>
            <p:nvPr/>
          </p:nvSpPr>
          <p:spPr>
            <a:xfrm>
              <a:off x="2718852" y="4262847"/>
              <a:ext cx="4151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Store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9F110A2-A11D-71F9-BA63-4E02DE186DD1}"/>
                </a:ext>
              </a:extLst>
            </p:cNvPr>
            <p:cNvSpPr/>
            <p:nvPr/>
          </p:nvSpPr>
          <p:spPr>
            <a:xfrm>
              <a:off x="3187820" y="4266681"/>
              <a:ext cx="588709" cy="454339"/>
            </a:xfrm>
            <a:prstGeom prst="roundRect">
              <a:avLst/>
            </a:prstGeom>
            <a:solidFill>
              <a:srgbClr val="FFF3CC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lvl="0" algn="ctr" defTabSz="1600847"/>
              <a: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b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19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775878-1CBA-CB1F-0D17-BF77CF8FC8B4}"/>
              </a:ext>
            </a:extLst>
          </p:cNvPr>
          <p:cNvGrpSpPr/>
          <p:nvPr/>
        </p:nvGrpSpPr>
        <p:grpSpPr>
          <a:xfrm>
            <a:off x="1431019" y="1291521"/>
            <a:ext cx="1966728" cy="2263923"/>
            <a:chOff x="1431019" y="1291521"/>
            <a:chExt cx="1966728" cy="226392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BCA36B0-076B-ED0C-6B77-151620C5E226}"/>
                </a:ext>
              </a:extLst>
            </p:cNvPr>
            <p:cNvSpPr/>
            <p:nvPr/>
          </p:nvSpPr>
          <p:spPr>
            <a:xfrm>
              <a:off x="1652983" y="2050547"/>
              <a:ext cx="1522800" cy="393143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Reference-to-Event Conversion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58B498-09E3-3358-C72D-0EF21E58E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383" y="2453760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4981778-E8BE-C3F0-5F66-2AF6AC6D6AEC}"/>
                </a:ext>
              </a:extLst>
            </p:cNvPr>
            <p:cNvSpPr/>
            <p:nvPr/>
          </p:nvSpPr>
          <p:spPr>
            <a:xfrm>
              <a:off x="1883735" y="2751830"/>
              <a:ext cx="1061296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BBE86F-5F4D-0030-AE4C-F37A8E16277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383" y="3010620"/>
              <a:ext cx="1" cy="28733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AD0AB7-689D-B2AE-BEE4-4B95DF2027F5}"/>
                </a:ext>
              </a:extLst>
            </p:cNvPr>
            <p:cNvCxnSpPr>
              <a:cxnSpLocks/>
            </p:cNvCxnSpPr>
            <p:nvPr/>
          </p:nvCxnSpPr>
          <p:spPr>
            <a:xfrm>
              <a:off x="2414383" y="1779965"/>
              <a:ext cx="0" cy="27058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6CC37A5-A836-29F9-BA22-B8EA5CA4BF14}"/>
                </a:ext>
              </a:extLst>
            </p:cNvPr>
            <p:cNvGrpSpPr/>
            <p:nvPr/>
          </p:nvGrpSpPr>
          <p:grpSpPr>
            <a:xfrm>
              <a:off x="1431019" y="1291521"/>
              <a:ext cx="1966728" cy="513585"/>
              <a:chOff x="1531304" y="1891489"/>
              <a:chExt cx="1966728" cy="51358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8CBB64-1DCE-8334-280C-487FA08E317A}"/>
                  </a:ext>
                </a:extLst>
              </p:cNvPr>
              <p:cNvSpPr txBox="1"/>
              <p:nvPr/>
            </p:nvSpPr>
            <p:spPr>
              <a:xfrm>
                <a:off x="1531304" y="1891489"/>
                <a:ext cx="19667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Reference Genome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22B240B-7593-2A73-4A4F-ECE748C9CE73}"/>
                  </a:ext>
                </a:extLst>
              </p:cNvPr>
              <p:cNvSpPr/>
              <p:nvPr/>
            </p:nvSpPr>
            <p:spPr>
              <a:xfrm>
                <a:off x="1531304" y="2117373"/>
                <a:ext cx="1966728" cy="287701"/>
              </a:xfrm>
              <a:prstGeom prst="roundRect">
                <a:avLst/>
              </a:prstGeom>
              <a:solidFill>
                <a:srgbClr val="F2F2F2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lvl="0" algn="ctr" defTabSz="1600847"/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…GCTATTACCTTAATGTG…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8ABBF5F-A320-1B27-EA01-410226CBF96D}"/>
                </a:ext>
              </a:extLst>
            </p:cNvPr>
            <p:cNvSpPr/>
            <p:nvPr/>
          </p:nvSpPr>
          <p:spPr>
            <a:xfrm>
              <a:off x="2038183" y="3297953"/>
              <a:ext cx="752400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7607AC6-0B04-AFD8-1E8C-F3FA2885A147}"/>
              </a:ext>
            </a:extLst>
          </p:cNvPr>
          <p:cNvSpPr/>
          <p:nvPr/>
        </p:nvSpPr>
        <p:spPr>
          <a:xfrm>
            <a:off x="5307632" y="1174678"/>
            <a:ext cx="2558436" cy="5414219"/>
          </a:xfrm>
          <a:prstGeom prst="roundRect">
            <a:avLst>
              <a:gd name="adj" fmla="val 9865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FAE838-2324-4602-88A9-A2ECFE8E60F3}"/>
              </a:ext>
            </a:extLst>
          </p:cNvPr>
          <p:cNvSpPr/>
          <p:nvPr/>
        </p:nvSpPr>
        <p:spPr>
          <a:xfrm>
            <a:off x="5303754" y="866164"/>
            <a:ext cx="2558436" cy="32657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(Real-time)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8B592E-4B7F-07D8-0CE5-B6789E6F68BB}"/>
              </a:ext>
            </a:extLst>
          </p:cNvPr>
          <p:cNvGrpSpPr/>
          <p:nvPr/>
        </p:nvGrpSpPr>
        <p:grpSpPr>
          <a:xfrm>
            <a:off x="6169948" y="4145431"/>
            <a:ext cx="526395" cy="435961"/>
            <a:chOff x="6185596" y="4145431"/>
            <a:chExt cx="526395" cy="43596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B3FA2AE-4071-3CCF-5093-D85CA841B0EC}"/>
                </a:ext>
              </a:extLst>
            </p:cNvPr>
            <p:cNvSpPr/>
            <p:nvPr/>
          </p:nvSpPr>
          <p:spPr>
            <a:xfrm>
              <a:off x="6185596" y="4406309"/>
              <a:ext cx="526395" cy="175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A6323C-8FFE-C715-20F7-8F2301061721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6448793" y="4145431"/>
              <a:ext cx="1" cy="26087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6F2380-BBF0-5746-3C91-28B895B6B05D}"/>
              </a:ext>
            </a:extLst>
          </p:cNvPr>
          <p:cNvGrpSpPr/>
          <p:nvPr/>
        </p:nvGrpSpPr>
        <p:grpSpPr>
          <a:xfrm>
            <a:off x="6099482" y="3555444"/>
            <a:ext cx="657815" cy="574231"/>
            <a:chOff x="6119886" y="3555444"/>
            <a:chExt cx="657815" cy="574231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B954C502-3C71-45B7-9093-B607D46B86DF}"/>
                </a:ext>
              </a:extLst>
            </p:cNvPr>
            <p:cNvSpPr/>
            <p:nvPr/>
          </p:nvSpPr>
          <p:spPr>
            <a:xfrm>
              <a:off x="6119886" y="3872184"/>
              <a:ext cx="657815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ysDot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Sketch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A434AAB-965A-33F4-4440-268B88FD20D6}"/>
                </a:ext>
              </a:extLst>
            </p:cNvPr>
            <p:cNvCxnSpPr>
              <a:cxnSpLocks/>
              <a:stCxn id="75" idx="2"/>
              <a:endCxn id="78" idx="0"/>
            </p:cNvCxnSpPr>
            <p:nvPr/>
          </p:nvCxnSpPr>
          <p:spPr>
            <a:xfrm flipH="1">
              <a:off x="6448794" y="3555444"/>
              <a:ext cx="992" cy="31674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48F741-534F-9099-9B81-FFD66B992115}"/>
              </a:ext>
            </a:extLst>
          </p:cNvPr>
          <p:cNvGrpSpPr/>
          <p:nvPr/>
        </p:nvGrpSpPr>
        <p:grpSpPr>
          <a:xfrm>
            <a:off x="5608298" y="1284800"/>
            <a:ext cx="1679798" cy="2270644"/>
            <a:chOff x="5608298" y="1284800"/>
            <a:chExt cx="1679798" cy="227064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3BBA97B-2D62-335A-F238-CE92079CC862}"/>
                </a:ext>
              </a:extLst>
            </p:cNvPr>
            <p:cNvSpPr/>
            <p:nvPr/>
          </p:nvSpPr>
          <p:spPr>
            <a:xfrm>
              <a:off x="5917549" y="2751830"/>
              <a:ext cx="1061296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Quantization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811210-E4DE-E99E-9EB8-A80E19BD0D80}"/>
                </a:ext>
              </a:extLst>
            </p:cNvPr>
            <p:cNvCxnSpPr>
              <a:cxnSpLocks/>
            </p:cNvCxnSpPr>
            <p:nvPr/>
          </p:nvCxnSpPr>
          <p:spPr>
            <a:xfrm>
              <a:off x="6424551" y="3028802"/>
              <a:ext cx="0" cy="26915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E9521E0-D991-9594-AF61-507E4B27E89E}"/>
                </a:ext>
              </a:extLst>
            </p:cNvPr>
            <p:cNvSpPr/>
            <p:nvPr/>
          </p:nvSpPr>
          <p:spPr>
            <a:xfrm>
              <a:off x="5741687" y="2050547"/>
              <a:ext cx="1413021" cy="393143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Signal-to-Event Conversion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3665F3-4BE6-3477-DCFE-EA6769BDD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7681" y="1818178"/>
              <a:ext cx="1032" cy="23236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E8CB8E-03B1-6729-5E93-8C71C169628C}"/>
                </a:ext>
              </a:extLst>
            </p:cNvPr>
            <p:cNvCxnSpPr>
              <a:cxnSpLocks/>
            </p:cNvCxnSpPr>
            <p:nvPr/>
          </p:nvCxnSpPr>
          <p:spPr>
            <a:xfrm>
              <a:off x="6448197" y="2461497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BFFCD8-2E71-0D29-4B6B-3678C43E15CF}"/>
                </a:ext>
              </a:extLst>
            </p:cNvPr>
            <p:cNvSpPr txBox="1"/>
            <p:nvPr/>
          </p:nvSpPr>
          <p:spPr>
            <a:xfrm>
              <a:off x="5608298" y="1284800"/>
              <a:ext cx="16797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Nanopore Signal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CB72CCB8-B456-0237-37CB-373BA7E7500C}"/>
                </a:ext>
              </a:extLst>
            </p:cNvPr>
            <p:cNvSpPr/>
            <p:nvPr/>
          </p:nvSpPr>
          <p:spPr>
            <a:xfrm>
              <a:off x="6071997" y="3297953"/>
              <a:ext cx="752400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019A6DA-8E70-38E8-53CE-85D979108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86" t="28470" r="10347" b="53721"/>
            <a:stretch/>
          </p:blipFill>
          <p:spPr>
            <a:xfrm>
              <a:off x="5854491" y="1498627"/>
              <a:ext cx="1187413" cy="33414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02A09F-8BC1-3F0E-F02E-6046ACAA63E0}"/>
              </a:ext>
            </a:extLst>
          </p:cNvPr>
          <p:cNvGrpSpPr/>
          <p:nvPr/>
        </p:nvGrpSpPr>
        <p:grpSpPr>
          <a:xfrm>
            <a:off x="3776529" y="4269141"/>
            <a:ext cx="2393419" cy="224710"/>
            <a:chOff x="3776529" y="4269141"/>
            <a:chExt cx="2393419" cy="22471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8DEC11-E45D-263E-B454-189F1D1945DD}"/>
                </a:ext>
              </a:extLst>
            </p:cNvPr>
            <p:cNvCxnSpPr>
              <a:cxnSpLocks/>
              <a:stCxn id="76" idx="1"/>
              <a:endCxn id="57" idx="3"/>
            </p:cNvCxnSpPr>
            <p:nvPr/>
          </p:nvCxnSpPr>
          <p:spPr>
            <a:xfrm flipH="1">
              <a:off x="3776529" y="4493851"/>
              <a:ext cx="23934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E5F24DC-C8ED-45ED-4C52-10BB9DA9D59D}"/>
                </a:ext>
              </a:extLst>
            </p:cNvPr>
            <p:cNvSpPr txBox="1"/>
            <p:nvPr/>
          </p:nvSpPr>
          <p:spPr>
            <a:xfrm>
              <a:off x="5627730" y="4269141"/>
              <a:ext cx="47499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8E24-7BA8-893F-C976-541394B15F17}"/>
              </a:ext>
            </a:extLst>
          </p:cNvPr>
          <p:cNvGrpSpPr/>
          <p:nvPr/>
        </p:nvGrpSpPr>
        <p:grpSpPr>
          <a:xfrm>
            <a:off x="2660658" y="4721020"/>
            <a:ext cx="4270848" cy="725884"/>
            <a:chOff x="2660658" y="4721020"/>
            <a:chExt cx="4270848" cy="72588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A9C1F5A-9F3C-373C-D251-E58FCB4610D5}"/>
                </a:ext>
              </a:extLst>
            </p:cNvPr>
            <p:cNvCxnSpPr>
              <a:cxnSpLocks/>
              <a:stCxn id="57" idx="2"/>
              <a:endCxn id="96" idx="0"/>
            </p:cNvCxnSpPr>
            <p:nvPr/>
          </p:nvCxnSpPr>
          <p:spPr>
            <a:xfrm flipH="1">
              <a:off x="3473119" y="4721020"/>
              <a:ext cx="0" cy="36213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BAC19D-47E4-0355-386E-6A02F3C72436}"/>
                </a:ext>
              </a:extLst>
            </p:cNvPr>
            <p:cNvSpPr txBox="1"/>
            <p:nvPr/>
          </p:nvSpPr>
          <p:spPr>
            <a:xfrm>
              <a:off x="2660658" y="5083152"/>
              <a:ext cx="1624921" cy="257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H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Matching Positions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EB0133BA-D6DF-C458-76BF-08152E1FFB4F}"/>
                </a:ext>
              </a:extLst>
            </p:cNvPr>
            <p:cNvSpPr/>
            <p:nvPr/>
          </p:nvSpPr>
          <p:spPr>
            <a:xfrm>
              <a:off x="5962206" y="4976770"/>
              <a:ext cx="969300" cy="470134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Chaining &amp; Mapping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F43358F-76B3-A3A7-42E1-62DDB7F5DF76}"/>
                </a:ext>
              </a:extLst>
            </p:cNvPr>
            <p:cNvCxnSpPr>
              <a:cxnSpLocks/>
              <a:stCxn id="96" idx="3"/>
              <a:endCxn id="97" idx="1"/>
            </p:cNvCxnSpPr>
            <p:nvPr/>
          </p:nvCxnSpPr>
          <p:spPr>
            <a:xfrm>
              <a:off x="4285579" y="5211837"/>
              <a:ext cx="16766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649F2B-7E76-5680-F022-90373D106FE7}"/>
              </a:ext>
            </a:extLst>
          </p:cNvPr>
          <p:cNvGrpSpPr/>
          <p:nvPr/>
        </p:nvGrpSpPr>
        <p:grpSpPr>
          <a:xfrm>
            <a:off x="7041904" y="1661255"/>
            <a:ext cx="667691" cy="4524868"/>
            <a:chOff x="7041904" y="1661255"/>
            <a:chExt cx="667691" cy="4524868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BEEC92E-BBB3-D368-EDE8-711E2CA87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6047" y="1661255"/>
              <a:ext cx="0" cy="450964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28D99C6-C0B3-046A-EC9B-DA542327A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74103" y="6156774"/>
              <a:ext cx="281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FFE133B-6E2F-6FD3-698A-66FB41547720}"/>
                </a:ext>
              </a:extLst>
            </p:cNvPr>
            <p:cNvCxnSpPr>
              <a:cxnSpLocks/>
              <a:stCxn id="88" idx="3"/>
            </p:cNvCxnSpPr>
            <p:nvPr/>
          </p:nvCxnSpPr>
          <p:spPr>
            <a:xfrm>
              <a:off x="7041904" y="1665700"/>
              <a:ext cx="4300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F4339C3-CCC9-FFCC-269B-F75089ED8161}"/>
                </a:ext>
              </a:extLst>
            </p:cNvPr>
            <p:cNvSpPr txBox="1"/>
            <p:nvPr/>
          </p:nvSpPr>
          <p:spPr>
            <a:xfrm rot="5400000">
              <a:off x="6584459" y="5060988"/>
              <a:ext cx="206560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Yes: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Process the next chunk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9E6504-8726-D83B-F889-EA5099B0462D}"/>
              </a:ext>
            </a:extLst>
          </p:cNvPr>
          <p:cNvGrpSpPr/>
          <p:nvPr/>
        </p:nvGrpSpPr>
        <p:grpSpPr>
          <a:xfrm>
            <a:off x="2898931" y="5856619"/>
            <a:ext cx="2841414" cy="600312"/>
            <a:chOff x="2898931" y="5856619"/>
            <a:chExt cx="2841414" cy="600312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133ED8D-4E7F-AF12-D6ED-CAD9975BD33E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>
              <a:off x="3921856" y="6156774"/>
              <a:ext cx="181848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3989E0E0-DC45-0785-969D-0B00E86FBAB3}"/>
                </a:ext>
              </a:extLst>
            </p:cNvPr>
            <p:cNvSpPr/>
            <p:nvPr/>
          </p:nvSpPr>
          <p:spPr>
            <a:xfrm>
              <a:off x="2898931" y="5856619"/>
              <a:ext cx="986544" cy="600312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Read Until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Run Until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B9CCFEF-8A0D-DD23-23B2-4CDB1D8F9246}"/>
                </a:ext>
              </a:extLst>
            </p:cNvPr>
            <p:cNvSpPr txBox="1"/>
            <p:nvPr/>
          </p:nvSpPr>
          <p:spPr>
            <a:xfrm>
              <a:off x="4013132" y="5912009"/>
              <a:ext cx="13532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No: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Stop mapping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DDDC7A-9290-130D-FDAA-99765CCB6553}"/>
              </a:ext>
            </a:extLst>
          </p:cNvPr>
          <p:cNvGrpSpPr/>
          <p:nvPr/>
        </p:nvGrpSpPr>
        <p:grpSpPr>
          <a:xfrm>
            <a:off x="5740345" y="5455214"/>
            <a:ext cx="1413021" cy="1009978"/>
            <a:chOff x="5740345" y="5455214"/>
            <a:chExt cx="1413021" cy="1009978"/>
          </a:xfrm>
        </p:grpSpPr>
        <p:sp>
          <p:nvSpPr>
            <p:cNvPr id="110" name="Diamond 109">
              <a:extLst>
                <a:ext uri="{FF2B5EF4-FFF2-40B4-BE49-F238E27FC236}">
                  <a16:creationId xmlns:a16="http://schemas.microsoft.com/office/drawing/2014/main" id="{07219992-ED08-3FDE-32EE-7C2CA8EE8FCE}"/>
                </a:ext>
              </a:extLst>
            </p:cNvPr>
            <p:cNvSpPr/>
            <p:nvPr/>
          </p:nvSpPr>
          <p:spPr>
            <a:xfrm>
              <a:off x="5740345" y="5848357"/>
              <a:ext cx="1413021" cy="616835"/>
            </a:xfrm>
            <a:prstGeom prst="diamond">
              <a:avLst/>
            </a:prstGeom>
            <a:solidFill>
              <a:srgbClr val="E3F0D9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Continue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Mapping?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7ED20CF-10A2-9308-98BB-8714AE106306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6446855" y="5455214"/>
              <a:ext cx="1" cy="39314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5E0FB5-8CAE-5679-C6A1-E70F10D22328}"/>
              </a:ext>
            </a:extLst>
          </p:cNvPr>
          <p:cNvGrpSpPr/>
          <p:nvPr/>
        </p:nvGrpSpPr>
        <p:grpSpPr>
          <a:xfrm>
            <a:off x="103513" y="3486333"/>
            <a:ext cx="2639778" cy="1039641"/>
            <a:chOff x="103513" y="3486333"/>
            <a:chExt cx="2639778" cy="1039641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8B7CD8-9F7C-D105-5277-A19F2B30871D}"/>
                </a:ext>
              </a:extLst>
            </p:cNvPr>
            <p:cNvSpPr/>
            <p:nvPr/>
          </p:nvSpPr>
          <p:spPr>
            <a:xfrm>
              <a:off x="103513" y="3486333"/>
              <a:ext cx="986544" cy="1039641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 k-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mers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Minimizers,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Strobemers,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BLEND,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BD22D608-E8BF-3386-1BCE-4289A875A303}"/>
                </a:ext>
              </a:extLst>
            </p:cNvPr>
            <p:cNvSpPr/>
            <p:nvPr/>
          </p:nvSpPr>
          <p:spPr>
            <a:xfrm>
              <a:off x="2085476" y="3872184"/>
              <a:ext cx="657815" cy="257491"/>
            </a:xfrm>
            <a:prstGeom prst="roundRect">
              <a:avLst/>
            </a:prstGeom>
            <a:solidFill>
              <a:srgbClr val="FEEADB"/>
            </a:solidFill>
            <a:ln w="31750" cap="flat" cmpd="sng" algn="ctr">
              <a:solidFill>
                <a:srgbClr val="E46C0B"/>
              </a:solidFill>
              <a:prstDash val="sysDot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Sketch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AD2CE0-5489-B794-4864-CE1C274AB93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383" y="3561345"/>
              <a:ext cx="1" cy="28733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A7D20D-B35F-945C-2800-FF65F6DC6345}"/>
                </a:ext>
              </a:extLst>
            </p:cNvPr>
            <p:cNvCxnSpPr>
              <a:cxnSpLocks/>
              <a:stCxn id="59" idx="1"/>
              <a:endCxn id="72" idx="3"/>
            </p:cNvCxnSpPr>
            <p:nvPr/>
          </p:nvCxnSpPr>
          <p:spPr>
            <a:xfrm flipH="1">
              <a:off x="1090057" y="4000930"/>
              <a:ext cx="995419" cy="522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6038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9DD96BE-0B07-BB4A-979A-88DC493DE65D}"/>
              </a:ext>
            </a:extLst>
          </p:cNvPr>
          <p:cNvGraphicFramePr>
            <a:graphicFrameLocks noGrp="1"/>
          </p:cNvGraphicFramePr>
          <p:nvPr/>
        </p:nvGraphicFramePr>
        <p:xfrm>
          <a:off x="4183864" y="1962408"/>
          <a:ext cx="242477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94">
                  <a:extLst>
                    <a:ext uri="{9D8B030D-6E8A-4147-A177-3AD203B41FA5}">
                      <a16:colId xmlns:a16="http://schemas.microsoft.com/office/drawing/2014/main" val="1702563712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3579326249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2838019027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4255235251"/>
                    </a:ext>
                  </a:extLst>
                </a:gridCol>
              </a:tblGrid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G</a:t>
                      </a: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8391519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4032990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42622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101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36401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230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400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2391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548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2A7DFE-127E-8540-A655-7E27FE1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Practical Similarity Identification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CD888-39C6-FD4F-BF2D-300957D79C86}"/>
              </a:ext>
            </a:extLst>
          </p:cNvPr>
          <p:cNvSpPr/>
          <p:nvPr/>
        </p:nvSpPr>
        <p:spPr>
          <a:xfrm>
            <a:off x="1675736" y="1075332"/>
            <a:ext cx="6130532" cy="20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H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en-CH" sz="1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AAA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TTT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F1F2C-44F8-A047-83C5-9F01BAE30569}"/>
              </a:ext>
            </a:extLst>
          </p:cNvPr>
          <p:cNvSpPr txBox="1"/>
          <p:nvPr/>
        </p:nvSpPr>
        <p:spPr>
          <a:xfrm>
            <a:off x="67753" y="922571"/>
            <a:ext cx="23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49A51-DE1B-434A-89C2-497599B8208D}"/>
              </a:ext>
            </a:extLst>
          </p:cNvPr>
          <p:cNvSpPr/>
          <p:nvPr/>
        </p:nvSpPr>
        <p:spPr>
          <a:xfrm>
            <a:off x="5417748" y="1892008"/>
            <a:ext cx="1331090" cy="77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9294A-9728-8A41-880A-03EF9CB36856}"/>
              </a:ext>
            </a:extLst>
          </p:cNvPr>
          <p:cNvSpPr/>
          <p:nvPr/>
        </p:nvSpPr>
        <p:spPr>
          <a:xfrm>
            <a:off x="6021180" y="1887060"/>
            <a:ext cx="843406" cy="103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0E623-28E6-2148-8A8D-1E1AE6550DA5}"/>
              </a:ext>
            </a:extLst>
          </p:cNvPr>
          <p:cNvSpPr txBox="1"/>
          <p:nvPr/>
        </p:nvSpPr>
        <p:spPr>
          <a:xfrm>
            <a:off x="5784387" y="542867"/>
            <a:ext cx="317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 billion characters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62D66-1749-0640-BF2C-B690261A3428}"/>
              </a:ext>
            </a:extLst>
          </p:cNvPr>
          <p:cNvSpPr txBox="1"/>
          <p:nvPr/>
        </p:nvSpPr>
        <p:spPr>
          <a:xfrm>
            <a:off x="4032208" y="3367934"/>
            <a:ext cx="26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 (Hash Table)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776C-43D9-2545-98D5-F688DF0413A3}"/>
              </a:ext>
            </a:extLst>
          </p:cNvPr>
          <p:cNvSpPr txBox="1"/>
          <p:nvPr/>
        </p:nvSpPr>
        <p:spPr>
          <a:xfrm>
            <a:off x="4000708" y="1435007"/>
            <a:ext cx="11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K-mers</a:t>
            </a:r>
            <a:endParaRPr lang="en-CH" sz="1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4BAF4-E589-304E-92BF-CBACDBA5C9FD}"/>
              </a:ext>
            </a:extLst>
          </p:cNvPr>
          <p:cNvSpPr txBox="1"/>
          <p:nvPr/>
        </p:nvSpPr>
        <p:spPr>
          <a:xfrm>
            <a:off x="4791945" y="1412516"/>
            <a:ext cx="181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Locations</a:t>
            </a:r>
            <a:endParaRPr lang="en-CH" sz="1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613E846-C617-374C-971A-C214279B6264}"/>
              </a:ext>
            </a:extLst>
          </p:cNvPr>
          <p:cNvSpPr/>
          <p:nvPr/>
        </p:nvSpPr>
        <p:spPr>
          <a:xfrm rot="5400000">
            <a:off x="5675221" y="868727"/>
            <a:ext cx="192164" cy="1955068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8CB44-3598-AD4C-B489-5DD912AFCC30}"/>
              </a:ext>
            </a:extLst>
          </p:cNvPr>
          <p:cNvSpPr/>
          <p:nvPr/>
        </p:nvSpPr>
        <p:spPr>
          <a:xfrm>
            <a:off x="1678724" y="2023347"/>
            <a:ext cx="1514650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</a:t>
            </a:r>
            <a:r>
              <a:rPr lang="en-CH" sz="1400" b="1" dirty="0">
                <a:solidFill>
                  <a:srgbClr val="863D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AAA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</a:t>
            </a:r>
            <a:r>
              <a:rPr lang="en-CH" sz="1400" b="1" dirty="0">
                <a:solidFill>
                  <a:srgbClr val="67A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</a:t>
            </a:r>
            <a:endParaRPr lang="en-CH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14F65-9580-DB4E-80CC-455B283D6696}"/>
              </a:ext>
            </a:extLst>
          </p:cNvPr>
          <p:cNvSpPr txBox="1"/>
          <p:nvPr/>
        </p:nvSpPr>
        <p:spPr>
          <a:xfrm>
            <a:off x="67753" y="1904000"/>
            <a:ext cx="89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3BA169-04FA-134F-AA9C-5C06ECF02A8E}"/>
              </a:ext>
            </a:extLst>
          </p:cNvPr>
          <p:cNvSpPr/>
          <p:nvPr/>
        </p:nvSpPr>
        <p:spPr>
          <a:xfrm>
            <a:off x="1672221" y="2392641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</a:t>
            </a:r>
            <a:endParaRPr lang="en-CH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C5BF41-1E91-EF42-9C41-0FD261D54108}"/>
              </a:ext>
            </a:extLst>
          </p:cNvPr>
          <p:cNvSpPr/>
          <p:nvPr/>
        </p:nvSpPr>
        <p:spPr>
          <a:xfrm>
            <a:off x="1802842" y="2658858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</a:t>
            </a:r>
            <a:endParaRPr lang="en-CH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677794-397D-A741-BE16-45CC657602DC}"/>
              </a:ext>
            </a:extLst>
          </p:cNvPr>
          <p:cNvSpPr txBox="1"/>
          <p:nvPr/>
        </p:nvSpPr>
        <p:spPr>
          <a:xfrm>
            <a:off x="2189779" y="2744532"/>
            <a:ext cx="4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A844DEFC-FCFA-444E-B545-322E79142A80}"/>
              </a:ext>
            </a:extLst>
          </p:cNvPr>
          <p:cNvSpPr/>
          <p:nvPr/>
        </p:nvSpPr>
        <p:spPr>
          <a:xfrm>
            <a:off x="1319073" y="2392641"/>
            <a:ext cx="254643" cy="721223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22F7E8-6179-404C-8718-CC895A6DBE30}"/>
              </a:ext>
            </a:extLst>
          </p:cNvPr>
          <p:cNvSpPr txBox="1"/>
          <p:nvPr/>
        </p:nvSpPr>
        <p:spPr>
          <a:xfrm>
            <a:off x="72256" y="2513699"/>
            <a:ext cx="11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K-mers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193BA-E2ED-B841-A40D-E3CC08536D90}"/>
              </a:ext>
            </a:extLst>
          </p:cNvPr>
          <p:cNvSpPr/>
          <p:nvPr/>
        </p:nvSpPr>
        <p:spPr>
          <a:xfrm>
            <a:off x="2120542" y="3827094"/>
            <a:ext cx="7023458" cy="698905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</a:t>
            </a:r>
            <a:r>
              <a:rPr lang="en-GB" dirty="0">
                <a:solidFill>
                  <a:srgbClr val="1982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matching regions (seeds)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reference genome </a:t>
            </a:r>
            <a:endParaRPr lang="en-C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00029F-B882-0048-ACDE-CBFFA87A26F7}"/>
              </a:ext>
            </a:extLst>
          </p:cNvPr>
          <p:cNvSpPr/>
          <p:nvPr/>
        </p:nvSpPr>
        <p:spPr>
          <a:xfrm>
            <a:off x="2586247" y="953101"/>
            <a:ext cx="1454387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6FCDF7-3F7A-B24E-B0E6-B15D51502C6A}"/>
              </a:ext>
            </a:extLst>
          </p:cNvPr>
          <p:cNvSpPr/>
          <p:nvPr/>
        </p:nvSpPr>
        <p:spPr>
          <a:xfrm>
            <a:off x="4712362" y="949730"/>
            <a:ext cx="466022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D3E0F8-84FA-B744-A307-FC9F2779DF43}"/>
              </a:ext>
            </a:extLst>
          </p:cNvPr>
          <p:cNvSpPr/>
          <p:nvPr/>
        </p:nvSpPr>
        <p:spPr>
          <a:xfrm>
            <a:off x="5464827" y="949730"/>
            <a:ext cx="461844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E556D5-F6C4-6C40-A318-29B28A3205C4}"/>
              </a:ext>
            </a:extLst>
          </p:cNvPr>
          <p:cNvSpPr/>
          <p:nvPr/>
        </p:nvSpPr>
        <p:spPr>
          <a:xfrm>
            <a:off x="1849667" y="961286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6CE3D1-13FA-6242-804C-7AC83775A455}"/>
              </a:ext>
            </a:extLst>
          </p:cNvPr>
          <p:cNvSpPr/>
          <p:nvPr/>
        </p:nvSpPr>
        <p:spPr>
          <a:xfrm>
            <a:off x="2120542" y="4623086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1982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Prune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seeds in the reference genome</a:t>
            </a:r>
            <a:endParaRPr lang="en-CH" dirty="0">
              <a:solidFill>
                <a:srgbClr val="1982C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F77A09C1-E949-5C4C-AFBD-0A00BD9D9A82}"/>
              </a:ext>
            </a:extLst>
          </p:cNvPr>
          <p:cNvSpPr/>
          <p:nvPr/>
        </p:nvSpPr>
        <p:spPr>
          <a:xfrm rot="2683010">
            <a:off x="4615642" y="745639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8C42D252-071D-F04F-AB43-EB377CB0F03E}"/>
              </a:ext>
            </a:extLst>
          </p:cNvPr>
          <p:cNvSpPr/>
          <p:nvPr/>
        </p:nvSpPr>
        <p:spPr>
          <a:xfrm rot="2683010">
            <a:off x="5380386" y="747901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E5FE27F8-58EF-3F4E-A02F-AB79F6429862}"/>
              </a:ext>
            </a:extLst>
          </p:cNvPr>
          <p:cNvSpPr/>
          <p:nvPr/>
        </p:nvSpPr>
        <p:spPr>
          <a:xfrm rot="2683010">
            <a:off x="1692179" y="714253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E90D29-43AC-9F46-BF45-115ECE177293}"/>
              </a:ext>
            </a:extLst>
          </p:cNvPr>
          <p:cNvSpPr/>
          <p:nvPr/>
        </p:nvSpPr>
        <p:spPr>
          <a:xfrm>
            <a:off x="2120542" y="5485890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the </a:t>
            </a:r>
            <a:r>
              <a:rPr lang="en-GB" dirty="0">
                <a:solidFill>
                  <a:srgbClr val="1982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exact differences </a:t>
            </a:r>
            <a:r>
              <a:rPr lang="en-GB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the read and the reference genome</a:t>
            </a:r>
            <a:endParaRPr lang="en-CH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C9B647-ED06-8E49-B366-33969DCC874A}"/>
              </a:ext>
            </a:extLst>
          </p:cNvPr>
          <p:cNvSpPr/>
          <p:nvPr/>
        </p:nvSpPr>
        <p:spPr>
          <a:xfrm>
            <a:off x="0" y="3827094"/>
            <a:ext cx="2120544" cy="698905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8C7649-5040-2A45-8361-F4AA83EB954C}"/>
              </a:ext>
            </a:extLst>
          </p:cNvPr>
          <p:cNvSpPr/>
          <p:nvPr/>
        </p:nvSpPr>
        <p:spPr>
          <a:xfrm>
            <a:off x="-1" y="4623087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Filtering</a:t>
            </a:r>
          </a:p>
          <a:p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(e.g., Chaining)</a:t>
            </a:r>
            <a:endParaRPr lang="en-CH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D9E493-46FB-784E-A1BE-BCC44EED962A}"/>
              </a:ext>
            </a:extLst>
          </p:cNvPr>
          <p:cNvSpPr/>
          <p:nvPr/>
        </p:nvSpPr>
        <p:spPr>
          <a:xfrm>
            <a:off x="-2" y="5485890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Alignment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4E65266-4F83-474A-A8F1-F10F807A6670}"/>
              </a:ext>
            </a:extLst>
          </p:cNvPr>
          <p:cNvCxnSpPr>
            <a:cxnSpLocks/>
          </p:cNvCxnSpPr>
          <p:nvPr/>
        </p:nvCxnSpPr>
        <p:spPr>
          <a:xfrm flipV="1">
            <a:off x="1778000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C14728-0600-8546-B963-9A33BED06EA4}"/>
              </a:ext>
            </a:extLst>
          </p:cNvPr>
          <p:cNvCxnSpPr>
            <a:cxnSpLocks/>
          </p:cNvCxnSpPr>
          <p:nvPr/>
        </p:nvCxnSpPr>
        <p:spPr>
          <a:xfrm flipV="1">
            <a:off x="1892770" y="1286583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1228F6-E976-4F4D-9796-76302B6F785B}"/>
              </a:ext>
            </a:extLst>
          </p:cNvPr>
          <p:cNvCxnSpPr>
            <a:cxnSpLocks/>
          </p:cNvCxnSpPr>
          <p:nvPr/>
        </p:nvCxnSpPr>
        <p:spPr>
          <a:xfrm flipV="1">
            <a:off x="2005774" y="12875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0CBDD92-A6E6-4448-831D-8628D257B1EB}"/>
              </a:ext>
            </a:extLst>
          </p:cNvPr>
          <p:cNvCxnSpPr>
            <a:cxnSpLocks/>
          </p:cNvCxnSpPr>
          <p:nvPr/>
        </p:nvCxnSpPr>
        <p:spPr>
          <a:xfrm flipV="1">
            <a:off x="2120544" y="12904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596E05-19DF-AB46-AF0B-21B650EFA339}"/>
              </a:ext>
            </a:extLst>
          </p:cNvPr>
          <p:cNvCxnSpPr>
            <a:cxnSpLocks/>
          </p:cNvCxnSpPr>
          <p:nvPr/>
        </p:nvCxnSpPr>
        <p:spPr>
          <a:xfrm flipV="1">
            <a:off x="2247749" y="1273968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333FA82-66B8-A048-9D44-B8FD08654345}"/>
              </a:ext>
            </a:extLst>
          </p:cNvPr>
          <p:cNvCxnSpPr>
            <a:cxnSpLocks/>
          </p:cNvCxnSpPr>
          <p:nvPr/>
        </p:nvCxnSpPr>
        <p:spPr>
          <a:xfrm flipV="1">
            <a:off x="2362519" y="1276874"/>
            <a:ext cx="891313" cy="739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2EDE266-705F-5E4A-A2F8-18536F22D0B6}"/>
              </a:ext>
            </a:extLst>
          </p:cNvPr>
          <p:cNvCxnSpPr>
            <a:cxnSpLocks/>
          </p:cNvCxnSpPr>
          <p:nvPr/>
        </p:nvCxnSpPr>
        <p:spPr>
          <a:xfrm flipV="1">
            <a:off x="2475523" y="1277865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B4A7872-DF0F-F147-ABF8-2F931AD9B9C4}"/>
              </a:ext>
            </a:extLst>
          </p:cNvPr>
          <p:cNvCxnSpPr>
            <a:cxnSpLocks/>
          </p:cNvCxnSpPr>
          <p:nvPr/>
        </p:nvCxnSpPr>
        <p:spPr>
          <a:xfrm flipV="1">
            <a:off x="2590293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8002641-8075-0E4E-A38F-1697EE4D937C}"/>
              </a:ext>
            </a:extLst>
          </p:cNvPr>
          <p:cNvCxnSpPr>
            <a:cxnSpLocks/>
          </p:cNvCxnSpPr>
          <p:nvPr/>
        </p:nvCxnSpPr>
        <p:spPr>
          <a:xfrm flipV="1">
            <a:off x="2751310" y="12768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1C6F2-C82A-1746-8906-61D055E56F36}"/>
              </a:ext>
            </a:extLst>
          </p:cNvPr>
          <p:cNvCxnSpPr>
            <a:cxnSpLocks/>
          </p:cNvCxnSpPr>
          <p:nvPr/>
        </p:nvCxnSpPr>
        <p:spPr>
          <a:xfrm flipV="1">
            <a:off x="2866080" y="12797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9F3633-F2CF-4C42-A061-7688FEF51952}"/>
              </a:ext>
            </a:extLst>
          </p:cNvPr>
          <p:cNvCxnSpPr>
            <a:cxnSpLocks/>
          </p:cNvCxnSpPr>
          <p:nvPr/>
        </p:nvCxnSpPr>
        <p:spPr>
          <a:xfrm flipV="1">
            <a:off x="2979084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3FDA9C3-BBC2-5344-A350-A1D19D62FEF3}"/>
              </a:ext>
            </a:extLst>
          </p:cNvPr>
          <p:cNvCxnSpPr>
            <a:cxnSpLocks/>
          </p:cNvCxnSpPr>
          <p:nvPr/>
        </p:nvCxnSpPr>
        <p:spPr>
          <a:xfrm flipV="1">
            <a:off x="3093854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F1855D-0EFA-8940-9D7C-19E3D1AC059D}"/>
              </a:ext>
            </a:extLst>
          </p:cNvPr>
          <p:cNvGrpSpPr/>
          <p:nvPr/>
        </p:nvGrpSpPr>
        <p:grpSpPr>
          <a:xfrm>
            <a:off x="2005774" y="305776"/>
            <a:ext cx="6769799" cy="647325"/>
            <a:chOff x="2005774" y="305776"/>
            <a:chExt cx="6769799" cy="647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4219AC-3C47-4646-9B1B-5916AE26B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5774" y="568592"/>
              <a:ext cx="5283668" cy="35397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B3113B-A7C1-F542-998C-7DBA398201D3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3313441" y="568592"/>
              <a:ext cx="3976001" cy="38450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9BFC0E0-A6D1-C945-B173-7437A9AF95E3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945373" y="568592"/>
              <a:ext cx="2344069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6BF416-E78A-6F43-A1A9-187AE0254C1D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5695749" y="568592"/>
              <a:ext cx="1593693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1736A26-6310-4041-9834-0F35DFD07F07}"/>
                </a:ext>
              </a:extLst>
            </p:cNvPr>
            <p:cNvSpPr txBox="1"/>
            <p:nvPr/>
          </p:nvSpPr>
          <p:spPr>
            <a:xfrm>
              <a:off x="7257698" y="305776"/>
              <a:ext cx="1517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400" b="1" dirty="0">
                  <a:solidFill>
                    <a:srgbClr val="1982C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Seeds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4D2D85-9CDC-2A49-8321-1EF03CBC6D63}"/>
              </a:ext>
            </a:extLst>
          </p:cNvPr>
          <p:cNvCxnSpPr>
            <a:cxnSpLocks/>
          </p:cNvCxnSpPr>
          <p:nvPr/>
        </p:nvCxnSpPr>
        <p:spPr>
          <a:xfrm>
            <a:off x="2005774" y="1410278"/>
            <a:ext cx="3004112" cy="119070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870DD51-64F9-2249-AD6A-A5C87712F3F6}"/>
              </a:ext>
            </a:extLst>
          </p:cNvPr>
          <p:cNvSpPr/>
          <p:nvPr/>
        </p:nvSpPr>
        <p:spPr>
          <a:xfrm>
            <a:off x="1849469" y="949730"/>
            <a:ext cx="398280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A1BB6B-9ADF-0E4C-AB78-12136DAE2D77}"/>
              </a:ext>
            </a:extLst>
          </p:cNvPr>
          <p:cNvSpPr/>
          <p:nvPr/>
        </p:nvSpPr>
        <p:spPr>
          <a:xfrm>
            <a:off x="2572129" y="957380"/>
            <a:ext cx="413961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748F91-7C89-4347-BAF6-07A29CD0294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779110" y="1417928"/>
            <a:ext cx="2222668" cy="7212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E90931-72BA-454E-8E21-19710B8B9596}"/>
              </a:ext>
            </a:extLst>
          </p:cNvPr>
          <p:cNvCxnSpPr>
            <a:cxnSpLocks/>
          </p:cNvCxnSpPr>
          <p:nvPr/>
        </p:nvCxnSpPr>
        <p:spPr>
          <a:xfrm>
            <a:off x="7806268" y="1075332"/>
            <a:ext cx="845607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72A0AB-B533-6042-A89F-F4480868B31A}"/>
              </a:ext>
            </a:extLst>
          </p:cNvPr>
          <p:cNvCxnSpPr>
            <a:cxnSpLocks/>
          </p:cNvCxnSpPr>
          <p:nvPr/>
        </p:nvCxnSpPr>
        <p:spPr>
          <a:xfrm>
            <a:off x="7724987" y="1282953"/>
            <a:ext cx="956426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807D9CC-1656-EC49-94BD-5FD85468E1FB}"/>
              </a:ext>
            </a:extLst>
          </p:cNvPr>
          <p:cNvSpPr/>
          <p:nvPr/>
        </p:nvSpPr>
        <p:spPr>
          <a:xfrm>
            <a:off x="7765627" y="1084856"/>
            <a:ext cx="931661" cy="192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  <a:gs pos="9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FF2677B-6EAB-024E-BDAC-A54D9013A310}"/>
              </a:ext>
            </a:extLst>
          </p:cNvPr>
          <p:cNvSpPr/>
          <p:nvPr/>
        </p:nvSpPr>
        <p:spPr>
          <a:xfrm rot="5400000">
            <a:off x="5162245" y="-2751637"/>
            <a:ext cx="303299" cy="7281093"/>
          </a:xfrm>
          <a:prstGeom prst="leftBrace">
            <a:avLst>
              <a:gd name="adj1" fmla="val 8046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324 L 0.20191 -0.0615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9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875 -0.0631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3" grpId="1"/>
      <p:bldP spid="30" grpId="0"/>
      <p:bldP spid="9" grpId="0"/>
      <p:bldP spid="31" grpId="0"/>
      <p:bldP spid="10" grpId="0" animBg="1"/>
      <p:bldP spid="34" grpId="0" animBg="1"/>
      <p:bldP spid="34" grpId="1" animBg="1"/>
      <p:bldP spid="35" grpId="0" animBg="1"/>
      <p:bldP spid="35" grpId="1" animBg="1"/>
      <p:bldP spid="36" grpId="0"/>
      <p:bldP spid="37" grpId="0" animBg="1"/>
      <p:bldP spid="38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3" grpId="0" animBg="1"/>
      <p:bldP spid="53" grpId="1" animBg="1"/>
      <p:bldP spid="60" grpId="0" animBg="1"/>
      <p:bldP spid="60" grpId="1" animBg="1"/>
      <p:bldP spid="23" grpId="0" animBg="1"/>
      <p:bldP spid="2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Existing Solutions – Real-time Basecalling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71E044-67DF-1C0F-0148-D765EAF4D774}"/>
              </a:ext>
            </a:extLst>
          </p:cNvPr>
          <p:cNvGrpSpPr/>
          <p:nvPr/>
        </p:nvGrpSpPr>
        <p:grpSpPr>
          <a:xfrm>
            <a:off x="127312" y="1724070"/>
            <a:ext cx="2253468" cy="1915519"/>
            <a:chOff x="448776" y="2429853"/>
            <a:chExt cx="2253468" cy="191551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0605FE-3736-C3D3-9D92-0C76F6B0243B}"/>
                </a:ext>
              </a:extLst>
            </p:cNvPr>
            <p:cNvGrpSpPr/>
            <p:nvPr/>
          </p:nvGrpSpPr>
          <p:grpSpPr>
            <a:xfrm>
              <a:off x="448776" y="2429853"/>
              <a:ext cx="2253468" cy="1915519"/>
              <a:chOff x="448776" y="2429853"/>
              <a:chExt cx="2253468" cy="1915519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5D6F953-2A03-4D57-B613-C42DA33F2B72}"/>
                  </a:ext>
                </a:extLst>
              </p:cNvPr>
              <p:cNvSpPr/>
              <p:nvPr/>
            </p:nvSpPr>
            <p:spPr>
              <a:xfrm>
                <a:off x="454265" y="2738367"/>
                <a:ext cx="2247979" cy="1607005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4C245E8-6ACF-ADB8-CD11-CE120AB3F747}"/>
                  </a:ext>
                </a:extLst>
              </p:cNvPr>
              <p:cNvSpPr/>
              <p:nvPr/>
            </p:nvSpPr>
            <p:spPr>
              <a:xfrm>
                <a:off x="448776" y="2429853"/>
                <a:ext cx="2253468" cy="32790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Nanopore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sequencing</a:t>
                </a:r>
                <a:endPara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93C917-0995-5B59-5EC6-BDE8A99DD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6" t="8752" r="38801" b="5499"/>
            <a:stretch/>
          </p:blipFill>
          <p:spPr>
            <a:xfrm>
              <a:off x="652557" y="2788794"/>
              <a:ext cx="1822112" cy="153669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5171BF-E60A-E575-B956-64D458B84348}"/>
              </a:ext>
            </a:extLst>
          </p:cNvPr>
          <p:cNvGrpSpPr/>
          <p:nvPr/>
        </p:nvGrpSpPr>
        <p:grpSpPr>
          <a:xfrm>
            <a:off x="2913187" y="1724069"/>
            <a:ext cx="1865335" cy="1914115"/>
            <a:chOff x="3735362" y="2429852"/>
            <a:chExt cx="1865335" cy="19141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02326BD-8040-1C4D-DADB-72A0931FE43B}"/>
                </a:ext>
              </a:extLst>
            </p:cNvPr>
            <p:cNvGrpSpPr/>
            <p:nvPr/>
          </p:nvGrpSpPr>
          <p:grpSpPr>
            <a:xfrm>
              <a:off x="3735362" y="2429852"/>
              <a:ext cx="1865335" cy="1914115"/>
              <a:chOff x="3735362" y="2429852"/>
              <a:chExt cx="1865335" cy="1914115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3E3A112-BCE1-0C98-C99B-0A48BA1EC669}"/>
                  </a:ext>
                </a:extLst>
              </p:cNvPr>
              <p:cNvSpPr/>
              <p:nvPr/>
            </p:nvSpPr>
            <p:spPr>
              <a:xfrm>
                <a:off x="3739240" y="2738367"/>
                <a:ext cx="1861457" cy="1605600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8C5BC009-66A5-5C6F-97CF-ABE8F3C672F1}"/>
                  </a:ext>
                </a:extLst>
              </p:cNvPr>
              <p:cNvSpPr/>
              <p:nvPr/>
            </p:nvSpPr>
            <p:spPr>
              <a:xfrm>
                <a:off x="3735362" y="2429852"/>
                <a:ext cx="1861457" cy="326572"/>
              </a:xfrm>
              <a:prstGeom prst="roundRect">
                <a:avLst/>
              </a:prstGeom>
              <a:solidFill>
                <a:srgbClr val="FE6200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Signal</a:t>
                </a:r>
                <a:endPara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34F4C8-548F-CD21-EE80-517A57563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86" t="28470" r="10347" b="53721"/>
            <a:stretch/>
          </p:blipFill>
          <p:spPr>
            <a:xfrm>
              <a:off x="3793267" y="3294457"/>
              <a:ext cx="1753403" cy="49341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45E608-8543-0AA8-D280-EA9E77322428}"/>
              </a:ext>
            </a:extLst>
          </p:cNvPr>
          <p:cNvGrpSpPr/>
          <p:nvPr/>
        </p:nvGrpSpPr>
        <p:grpSpPr>
          <a:xfrm>
            <a:off x="187416" y="2885165"/>
            <a:ext cx="276387" cy="681450"/>
            <a:chOff x="663843" y="2465124"/>
            <a:chExt cx="276387" cy="681450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41232FDD-A390-E1CC-6640-A672EE482D03}"/>
                </a:ext>
              </a:extLst>
            </p:cNvPr>
            <p:cNvSpPr/>
            <p:nvPr/>
          </p:nvSpPr>
          <p:spPr>
            <a:xfrm rot="5400000">
              <a:off x="490780" y="2697123"/>
              <a:ext cx="622514" cy="27638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718F1A-BFF1-ABBB-A871-E3D1B7A2862D}"/>
                </a:ext>
              </a:extLst>
            </p:cNvPr>
            <p:cNvSpPr txBox="1"/>
            <p:nvPr/>
          </p:nvSpPr>
          <p:spPr>
            <a:xfrm rot="16200000">
              <a:off x="490093" y="2646264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050" dirty="0">
                  <a:solidFill>
                    <a:schemeClr val="bg1"/>
                  </a:solidFill>
                </a:rPr>
                <a:t>Current</a:t>
              </a:r>
            </a:p>
          </p:txBody>
        </p:sp>
      </p:grpSp>
      <p:pic>
        <p:nvPicPr>
          <p:cNvPr id="14" name="Graphic 13" descr="Badge Follow with solid fill">
            <a:extLst>
              <a:ext uri="{FF2B5EF4-FFF2-40B4-BE49-F238E27FC236}">
                <a16:creationId xmlns:a16="http://schemas.microsoft.com/office/drawing/2014/main" id="{40F3909C-6A91-9AC3-77EA-E76C3BD64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7986" y="3410884"/>
            <a:ext cx="198000" cy="198000"/>
          </a:xfrm>
          <a:prstGeom prst="rect">
            <a:avLst/>
          </a:prstGeom>
        </p:spPr>
      </p:pic>
      <p:pic>
        <p:nvPicPr>
          <p:cNvPr id="20" name="Graphic 19" descr="Badge Unfollow with solid fill">
            <a:extLst>
              <a:ext uri="{FF2B5EF4-FFF2-40B4-BE49-F238E27FC236}">
                <a16:creationId xmlns:a16="http://schemas.microsoft.com/office/drawing/2014/main" id="{7979D104-04E0-CFE9-2478-DA618D448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78962" y="2939282"/>
            <a:ext cx="198000" cy="198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91269BC-7724-BD39-A36B-90C4FFCB29F9}"/>
              </a:ext>
            </a:extLst>
          </p:cNvPr>
          <p:cNvGrpSpPr/>
          <p:nvPr/>
        </p:nvGrpSpPr>
        <p:grpSpPr>
          <a:xfrm>
            <a:off x="5314807" y="1729201"/>
            <a:ext cx="3701882" cy="1914115"/>
            <a:chOff x="6503695" y="2429852"/>
            <a:chExt cx="1955771" cy="191411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B75BEBC-B839-CD8D-7338-B3D8B98A8EE0}"/>
                </a:ext>
              </a:extLst>
            </p:cNvPr>
            <p:cNvSpPr/>
            <p:nvPr/>
          </p:nvSpPr>
          <p:spPr>
            <a:xfrm>
              <a:off x="6507573" y="2738367"/>
              <a:ext cx="1951893" cy="160560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A2FEC6-52A5-C57F-D5C9-918EAA0C0091}"/>
                </a:ext>
              </a:extLst>
            </p:cNvPr>
            <p:cNvSpPr/>
            <p:nvPr/>
          </p:nvSpPr>
          <p:spPr>
            <a:xfrm>
              <a:off x="6503695" y="2429852"/>
              <a:ext cx="1955771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Real-time Analysis</a:t>
              </a:r>
            </a:p>
          </p:txBody>
        </p:sp>
      </p:grpSp>
      <p:sp>
        <p:nvSpPr>
          <p:cNvPr id="48" name="Striped Right Arrow 47">
            <a:extLst>
              <a:ext uri="{FF2B5EF4-FFF2-40B4-BE49-F238E27FC236}">
                <a16:creationId xmlns:a16="http://schemas.microsoft.com/office/drawing/2014/main" id="{C04F025C-36B4-86A7-8B57-D3C2763FF6AA}"/>
              </a:ext>
            </a:extLst>
          </p:cNvPr>
          <p:cNvSpPr/>
          <p:nvPr/>
        </p:nvSpPr>
        <p:spPr>
          <a:xfrm>
            <a:off x="2442269" y="2740352"/>
            <a:ext cx="404525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33" name="Striped Right Arrow 32">
            <a:extLst>
              <a:ext uri="{FF2B5EF4-FFF2-40B4-BE49-F238E27FC236}">
                <a16:creationId xmlns:a16="http://schemas.microsoft.com/office/drawing/2014/main" id="{A42FD54C-24C8-183C-46A3-8C96C17B8318}"/>
              </a:ext>
            </a:extLst>
          </p:cNvPr>
          <p:cNvSpPr/>
          <p:nvPr/>
        </p:nvSpPr>
        <p:spPr>
          <a:xfrm>
            <a:off x="4840641" y="2740352"/>
            <a:ext cx="404525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A8F961-FC00-4AEB-7492-E49516EB6A58}"/>
              </a:ext>
            </a:extLst>
          </p:cNvPr>
          <p:cNvGrpSpPr/>
          <p:nvPr/>
        </p:nvGrpSpPr>
        <p:grpSpPr>
          <a:xfrm>
            <a:off x="5445440" y="2211752"/>
            <a:ext cx="1460722" cy="1275584"/>
            <a:chOff x="5442695" y="1627509"/>
            <a:chExt cx="1460722" cy="12755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74CCAC4-9D91-9737-E0E9-170216428639}"/>
                </a:ext>
              </a:extLst>
            </p:cNvPr>
            <p:cNvGrpSpPr/>
            <p:nvPr/>
          </p:nvGrpSpPr>
          <p:grpSpPr>
            <a:xfrm>
              <a:off x="5446144" y="1831572"/>
              <a:ext cx="1457273" cy="1071521"/>
              <a:chOff x="5446144" y="1831572"/>
              <a:chExt cx="1457273" cy="107152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99FA01-C22D-2E63-6967-6E932A18399F}"/>
                  </a:ext>
                </a:extLst>
              </p:cNvPr>
              <p:cNvGrpSpPr/>
              <p:nvPr/>
            </p:nvGrpSpPr>
            <p:grpSpPr>
              <a:xfrm>
                <a:off x="5599697" y="1840385"/>
                <a:ext cx="1150167" cy="1053894"/>
                <a:chOff x="4952816" y="3595606"/>
                <a:chExt cx="1739285" cy="1739285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0F9A0FEE-E386-DDC4-2831-EA4988814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52816" y="3595606"/>
                  <a:ext cx="1739285" cy="1739285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FC962A6-E766-AF9C-95B9-4AF390007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7210" y="4041888"/>
                  <a:ext cx="675617" cy="675617"/>
                </a:xfrm>
                <a:prstGeom prst="rect">
                  <a:avLst/>
                </a:prstGeom>
              </p:spPr>
            </p:pic>
          </p:grp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C3B7312F-B767-8A09-7137-F8B34B019278}"/>
                  </a:ext>
                </a:extLst>
              </p:cNvPr>
              <p:cNvSpPr/>
              <p:nvPr/>
            </p:nvSpPr>
            <p:spPr>
              <a:xfrm>
                <a:off x="5446144" y="1831572"/>
                <a:ext cx="1457273" cy="107152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C68A634-2522-F459-C9CC-E0E999EFB36A}"/>
                </a:ext>
              </a:extLst>
            </p:cNvPr>
            <p:cNvSpPr/>
            <p:nvPr/>
          </p:nvSpPr>
          <p:spPr>
            <a:xfrm>
              <a:off x="5442695" y="1627509"/>
              <a:ext cx="1460169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Basecalling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A02BC4-2948-318B-4309-933C10C6A65C}"/>
              </a:ext>
            </a:extLst>
          </p:cNvPr>
          <p:cNvGrpSpPr/>
          <p:nvPr/>
        </p:nvGrpSpPr>
        <p:grpSpPr>
          <a:xfrm>
            <a:off x="7821779" y="2826963"/>
            <a:ext cx="696567" cy="158400"/>
            <a:chOff x="7812635" y="2228753"/>
            <a:chExt cx="696567" cy="158400"/>
          </a:xfrm>
          <a:solidFill>
            <a:srgbClr val="7030A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390DB5-FF5C-B6DA-AF4A-A25ECA091F36}"/>
                </a:ext>
              </a:extLst>
            </p:cNvPr>
            <p:cNvSpPr/>
            <p:nvPr/>
          </p:nvSpPr>
          <p:spPr>
            <a:xfrm>
              <a:off x="8171413" y="2228753"/>
              <a:ext cx="158400" cy="15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G</a:t>
              </a:r>
              <a:endParaRPr lang="en-US" sz="14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F792FF-14AF-48E7-1FF4-42E8D265CE72}"/>
                </a:ext>
              </a:extLst>
            </p:cNvPr>
            <p:cNvSpPr/>
            <p:nvPr/>
          </p:nvSpPr>
          <p:spPr>
            <a:xfrm>
              <a:off x="8350802" y="2228753"/>
              <a:ext cx="158400" cy="15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G</a:t>
              </a:r>
              <a:endParaRPr lang="en-US" sz="1400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FCBD34-242A-AB80-5B2E-94BFDBAB15CB}"/>
                </a:ext>
              </a:extLst>
            </p:cNvPr>
            <p:cNvSpPr/>
            <p:nvPr/>
          </p:nvSpPr>
          <p:spPr>
            <a:xfrm>
              <a:off x="7812635" y="2228753"/>
              <a:ext cx="158400" cy="15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A</a:t>
              </a:r>
              <a:endParaRPr lang="en-US" sz="14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FF5FE4-A300-3C85-9E57-515EA7DC8F0F}"/>
                </a:ext>
              </a:extLst>
            </p:cNvPr>
            <p:cNvSpPr/>
            <p:nvPr/>
          </p:nvSpPr>
          <p:spPr>
            <a:xfrm>
              <a:off x="7992024" y="2228753"/>
              <a:ext cx="158400" cy="15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T</a:t>
              </a:r>
              <a:endParaRPr lang="en-US" sz="1400" b="1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01C959-0CF5-3CD0-BFC1-AD3652978E6F}"/>
              </a:ext>
            </a:extLst>
          </p:cNvPr>
          <p:cNvGrpSpPr/>
          <p:nvPr/>
        </p:nvGrpSpPr>
        <p:grpSpPr>
          <a:xfrm>
            <a:off x="7437977" y="2211752"/>
            <a:ext cx="1460722" cy="1275584"/>
            <a:chOff x="7437977" y="2253316"/>
            <a:chExt cx="1460722" cy="127558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4CA3B6D-20CE-9851-E326-B0531CAB9558}"/>
                </a:ext>
              </a:extLst>
            </p:cNvPr>
            <p:cNvGrpSpPr/>
            <p:nvPr/>
          </p:nvGrpSpPr>
          <p:grpSpPr>
            <a:xfrm>
              <a:off x="7441426" y="2457379"/>
              <a:ext cx="1457273" cy="1071521"/>
              <a:chOff x="7441426" y="2457379"/>
              <a:chExt cx="1457273" cy="107152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C79BB49-B344-1D66-3ADF-DB46F8845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4979" y="2466192"/>
                <a:ext cx="1150167" cy="1053894"/>
              </a:xfrm>
              <a:prstGeom prst="rect">
                <a:avLst/>
              </a:prstGeom>
            </p:spPr>
          </p:pic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F6448DDD-4D12-5306-2548-3E08E5020C8C}"/>
                  </a:ext>
                </a:extLst>
              </p:cNvPr>
              <p:cNvSpPr/>
              <p:nvPr/>
            </p:nvSpPr>
            <p:spPr>
              <a:xfrm>
                <a:off x="7441426" y="2457379"/>
                <a:ext cx="1457273" cy="107152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81C0B73-989A-E3E6-FB0C-EA8972D98FB3}"/>
                </a:ext>
              </a:extLst>
            </p:cNvPr>
            <p:cNvSpPr/>
            <p:nvPr/>
          </p:nvSpPr>
          <p:spPr>
            <a:xfrm>
              <a:off x="7437977" y="2253316"/>
              <a:ext cx="1460169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Read mapping</a:t>
              </a:r>
            </a:p>
          </p:txBody>
        </p:sp>
      </p:grpSp>
      <p:sp>
        <p:nvSpPr>
          <p:cNvPr id="59" name="Striped Right Arrow 58">
            <a:extLst>
              <a:ext uri="{FF2B5EF4-FFF2-40B4-BE49-F238E27FC236}">
                <a16:creationId xmlns:a16="http://schemas.microsoft.com/office/drawing/2014/main" id="{F7E72C46-9227-A93D-2CA1-BE24609B797B}"/>
              </a:ext>
            </a:extLst>
          </p:cNvPr>
          <p:cNvSpPr/>
          <p:nvPr/>
        </p:nvSpPr>
        <p:spPr>
          <a:xfrm>
            <a:off x="6979409" y="2740352"/>
            <a:ext cx="404525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65" name="Striped Right Arrow 64">
            <a:extLst>
              <a:ext uri="{FF2B5EF4-FFF2-40B4-BE49-F238E27FC236}">
                <a16:creationId xmlns:a16="http://schemas.microsoft.com/office/drawing/2014/main" id="{685D7722-EAE8-B1E2-8A4D-B6F5EE60F93A}"/>
              </a:ext>
            </a:extLst>
          </p:cNvPr>
          <p:cNvSpPr/>
          <p:nvPr/>
        </p:nvSpPr>
        <p:spPr>
          <a:xfrm rot="16200000">
            <a:off x="1131980" y="3562638"/>
            <a:ext cx="569384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66" name="Striped Right Arrow 65">
            <a:extLst>
              <a:ext uri="{FF2B5EF4-FFF2-40B4-BE49-F238E27FC236}">
                <a16:creationId xmlns:a16="http://schemas.microsoft.com/office/drawing/2014/main" id="{54481C4A-023B-7341-C58C-725BB11AD61B}"/>
              </a:ext>
            </a:extLst>
          </p:cNvPr>
          <p:cNvSpPr/>
          <p:nvPr/>
        </p:nvSpPr>
        <p:spPr>
          <a:xfrm rot="5400000">
            <a:off x="7041978" y="3727068"/>
            <a:ext cx="247542" cy="190800"/>
          </a:xfrm>
          <a:prstGeom prst="stripedRightArrow">
            <a:avLst>
              <a:gd name="adj1" fmla="val 66433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67" name="Striped Right Arrow 66">
            <a:extLst>
              <a:ext uri="{FF2B5EF4-FFF2-40B4-BE49-F238E27FC236}">
                <a16:creationId xmlns:a16="http://schemas.microsoft.com/office/drawing/2014/main" id="{B081AB71-236E-2FE1-C7F3-0E0540B1A2BD}"/>
              </a:ext>
            </a:extLst>
          </p:cNvPr>
          <p:cNvSpPr/>
          <p:nvPr/>
        </p:nvSpPr>
        <p:spPr>
          <a:xfrm rot="10800000">
            <a:off x="1352549" y="3787832"/>
            <a:ext cx="5873749" cy="190800"/>
          </a:xfrm>
          <a:prstGeom prst="stripedRightArrow">
            <a:avLst>
              <a:gd name="adj1" fmla="val 66433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3EA48EB-4E0E-FD24-3F55-2576E768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4" y="945176"/>
            <a:ext cx="8874053" cy="519103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neural networks (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DNNs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for translating </a:t>
            </a:r>
            <a:r>
              <a:rPr lang="en-US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DA9BF56-A4C6-A645-E02C-63C74FE90B04}"/>
              </a:ext>
            </a:extLst>
          </p:cNvPr>
          <p:cNvSpPr txBox="1"/>
          <p:nvPr/>
        </p:nvSpPr>
        <p:spPr>
          <a:xfrm>
            <a:off x="179244" y="4361777"/>
            <a:ext cx="8786556" cy="486000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DNNs provide</a:t>
            </a:r>
            <a:r>
              <a:rPr lang="en-US" sz="2200" dirty="0">
                <a:solidFill>
                  <a:srgbClr val="2E61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noisy analysis</a:t>
            </a:r>
            <a:r>
              <a:rPr lang="en-US" sz="2200" dirty="0">
                <a:solidFill>
                  <a:srgbClr val="2E61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basecalled sequences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5FD7ED-AD9F-E333-26BB-36EE9E162DBA}"/>
              </a:ext>
            </a:extLst>
          </p:cNvPr>
          <p:cNvSpPr txBox="1"/>
          <p:nvPr/>
        </p:nvSpPr>
        <p:spPr>
          <a:xfrm>
            <a:off x="182914" y="5396583"/>
            <a:ext cx="8787600" cy="486000"/>
          </a:xfrm>
          <a:prstGeom prst="roundRect">
            <a:avLst>
              <a:gd name="adj" fmla="val 9377"/>
            </a:avLst>
          </a:prstGeom>
          <a:solidFill>
            <a:srgbClr val="FBE5D6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Costly and power-hungry</a:t>
            </a:r>
            <a:r>
              <a:rPr lang="en-US" sz="2200" dirty="0">
                <a:solidFill>
                  <a:srgbClr val="2E61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computational requirements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Applications of Read Until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A92D9-CDE2-48D0-01BB-48705B1F2F1E}"/>
              </a:ext>
            </a:extLst>
          </p:cNvPr>
          <p:cNvSpPr/>
          <p:nvPr/>
        </p:nvSpPr>
        <p:spPr>
          <a:xfrm>
            <a:off x="0" y="1034944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Depletion: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Reads mapping to a particular reference genome is ejected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08D37-E0ED-E026-B032-A2BAE0430926}"/>
              </a:ext>
            </a:extLst>
          </p:cNvPr>
          <p:cNvSpPr/>
          <p:nvPr/>
        </p:nvSpPr>
        <p:spPr>
          <a:xfrm>
            <a:off x="0" y="3895447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Enrichment: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Reads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mapping to a particular reference genome is ejected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C44A-1A6F-8B55-1292-662114F7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0944"/>
            <a:ext cx="9144000" cy="228450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Removing contaminated reads from a sample</a:t>
            </a: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abundance estimation</a:t>
            </a: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low/high-abundance genomes in a sample</a:t>
            </a: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the sequencing of depth of a genome</a:t>
            </a:r>
          </a:p>
          <a:p>
            <a:pPr>
              <a:spcAft>
                <a:spcPts val="500"/>
              </a:spcAft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E078A1-64B4-9F4B-EC02-35012D8470BF}"/>
              </a:ext>
            </a:extLst>
          </p:cNvPr>
          <p:cNvSpPr txBox="1">
            <a:spLocks/>
          </p:cNvSpPr>
          <p:nvPr/>
        </p:nvSpPr>
        <p:spPr>
          <a:xfrm>
            <a:off x="0" y="4476683"/>
            <a:ext cx="9144000" cy="185994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Purifying the sample to ensure it contains only the selected genomes</a:t>
            </a:r>
          </a:p>
          <a:p>
            <a:pPr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Removing the host genome (e.g., human) in contamination analysis</a:t>
            </a:r>
          </a:p>
          <a:p>
            <a:pPr>
              <a:spcAft>
                <a:spcPts val="500"/>
              </a:spcAft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840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3027663"/>
          </a:xfrm>
          <a:prstGeom prst="rect">
            <a:avLst/>
          </a:prstGeom>
          <a:solidFill>
            <a:srgbClr val="03538C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br>
              <a:rPr lang="en-US" sz="72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21C9C-D40C-BC09-BED2-C9812AEE3902}"/>
              </a:ext>
            </a:extLst>
          </p:cNvPr>
          <p:cNvGraphicFramePr>
            <a:graphicFrameLocks noGrp="1"/>
          </p:cNvGraphicFramePr>
          <p:nvPr/>
        </p:nvGraphicFramePr>
        <p:xfrm>
          <a:off x="999394" y="3525214"/>
          <a:ext cx="7145213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293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775899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94587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126847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Maximilian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Mordig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Joel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Lindegger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ahoma" panose="020B0604030504040204" pitchFamily="34" charset="0"/>
                        </a:rPr>
                        <a:t>Harun Mustafa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AA80A8-14BE-BA0A-6F6A-8839DECF2580}"/>
              </a:ext>
            </a:extLst>
          </p:cNvPr>
          <p:cNvSpPr txBox="1"/>
          <p:nvPr/>
        </p:nvSpPr>
        <p:spPr>
          <a:xfrm>
            <a:off x="4062887" y="-825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ISMB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CEDCA-A9FC-517D-C13A-BA03CC0E187A}"/>
              </a:ext>
            </a:extLst>
          </p:cNvPr>
          <p:cNvSpPr txBox="1"/>
          <p:nvPr/>
        </p:nvSpPr>
        <p:spPr>
          <a:xfrm>
            <a:off x="0" y="1402303"/>
            <a:ext cx="9144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Overlapping and Assembling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 Nanopore Signals</a:t>
            </a:r>
          </a:p>
          <a:p>
            <a:pPr algn="ctr"/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Using a Hash-based Seeding Mechanism</a:t>
            </a:r>
            <a:endParaRPr lang="en-CH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61529-CC74-79A8-5AD3-7A5DD7131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09" y="224784"/>
            <a:ext cx="1363580" cy="13635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89899D-0B1B-F595-8545-BAA8C33B20D9}"/>
              </a:ext>
            </a:extLst>
          </p:cNvPr>
          <p:cNvSpPr txBox="1"/>
          <p:nvPr/>
        </p:nvSpPr>
        <p:spPr>
          <a:xfrm>
            <a:off x="2254406" y="352576"/>
            <a:ext cx="46351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Rawsamble</a:t>
            </a:r>
            <a:endParaRPr lang="en-CH" sz="7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FDCBDA-DA09-842D-E50F-2C8529B389D7}"/>
              </a:ext>
            </a:extLst>
          </p:cNvPr>
          <p:cNvGraphicFramePr>
            <a:graphicFrameLocks noGrp="1"/>
          </p:cNvGraphicFramePr>
          <p:nvPr/>
        </p:nvGraphicFramePr>
        <p:xfrm>
          <a:off x="3581752" y="3027663"/>
          <a:ext cx="1980497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7">
                  <a:extLst>
                    <a:ext uri="{9D8B030D-6E8A-4147-A177-3AD203B41FA5}">
                      <a16:colId xmlns:a16="http://schemas.microsoft.com/office/drawing/2014/main" val="858436982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Can Firtina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FEBFD5-D529-9B9C-34BB-066964BFB6DE}"/>
              </a:ext>
            </a:extLst>
          </p:cNvPr>
          <p:cNvGraphicFramePr>
            <a:graphicFrameLocks noGrp="1"/>
          </p:cNvGraphicFramePr>
          <p:nvPr/>
        </p:nvGraphicFramePr>
        <p:xfrm>
          <a:off x="1155417" y="4022765"/>
          <a:ext cx="6833166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593162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Sayan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 Goswami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Stefano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Mercogliano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Yan Zhu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66F6BC-A118-DFBE-CAE9-9195F6D7A16B}"/>
              </a:ext>
            </a:extLst>
          </p:cNvPr>
          <p:cNvGraphicFramePr>
            <a:graphicFrameLocks noGrp="1"/>
          </p:cNvGraphicFramePr>
          <p:nvPr/>
        </p:nvGraphicFramePr>
        <p:xfrm>
          <a:off x="2556138" y="4520315"/>
          <a:ext cx="4031724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52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38792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161108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Andre Kahles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Onur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Cambria"/>
                        </a:rPr>
                        <a:t>Mutlu</a:t>
                      </a:r>
                      <a:endParaRPr lang="en-US" sz="22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CE84D19-0C8F-B823-575F-853831260453}"/>
              </a:ext>
            </a:extLst>
          </p:cNvPr>
          <p:cNvGrpSpPr/>
          <p:nvPr/>
        </p:nvGrpSpPr>
        <p:grpSpPr>
          <a:xfrm>
            <a:off x="111412" y="5308176"/>
            <a:ext cx="8921176" cy="1361628"/>
            <a:chOff x="167326" y="5308176"/>
            <a:chExt cx="8921176" cy="13616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B23BF2-A4AF-4FA1-7304-04B4524BFA35}"/>
                </a:ext>
              </a:extLst>
            </p:cNvPr>
            <p:cNvGrpSpPr/>
            <p:nvPr/>
          </p:nvGrpSpPr>
          <p:grpSpPr>
            <a:xfrm>
              <a:off x="167326" y="5308176"/>
              <a:ext cx="8921176" cy="484869"/>
              <a:chOff x="182824" y="5308176"/>
              <a:chExt cx="8921176" cy="4848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3567B8-7041-AA61-4869-E3FFF91A2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974" t="34871" r="16015" b="34887"/>
              <a:stretch/>
            </p:blipFill>
            <p:spPr>
              <a:xfrm>
                <a:off x="2887921" y="5326095"/>
                <a:ext cx="2762251" cy="449031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099C6AE-CFF9-1AAE-7731-87EDC77BC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2824" y="5326095"/>
                <a:ext cx="2334073" cy="449031"/>
              </a:xfrm>
              <a:prstGeom prst="rect">
                <a:avLst/>
              </a:prstGeom>
            </p:spPr>
          </p:pic>
          <p:pic>
            <p:nvPicPr>
              <p:cNvPr id="5" name="Picture 4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F09B01BB-FB3B-CF8A-EF53-388F0875D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" t="13738" r="1483" b="15499"/>
              <a:stretch/>
            </p:blipFill>
            <p:spPr>
              <a:xfrm>
                <a:off x="6021197" y="5308176"/>
                <a:ext cx="3082803" cy="48486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024A60-6F49-C086-911C-31FF74ECCC88}"/>
                </a:ext>
              </a:extLst>
            </p:cNvPr>
            <p:cNvGrpSpPr/>
            <p:nvPr/>
          </p:nvGrpSpPr>
          <p:grpSpPr>
            <a:xfrm>
              <a:off x="248237" y="6034803"/>
              <a:ext cx="8759355" cy="635001"/>
              <a:chOff x="178468" y="6034803"/>
              <a:chExt cx="8759355" cy="635001"/>
            </a:xfrm>
          </p:grpSpPr>
          <p:pic>
            <p:nvPicPr>
              <p:cNvPr id="16" name="Picture 15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26B995DC-3D20-4856-F3BC-F13BF1D9B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0" t="11654" r="2038" b="12193"/>
              <a:stretch/>
            </p:blipFill>
            <p:spPr>
              <a:xfrm>
                <a:off x="178468" y="6173159"/>
                <a:ext cx="2491915" cy="496645"/>
              </a:xfrm>
              <a:prstGeom prst="rect">
                <a:avLst/>
              </a:prstGeom>
            </p:spPr>
          </p:pic>
          <p:pic>
            <p:nvPicPr>
              <p:cNvPr id="18" name="Picture 17" descr="A blue and black sign&#10;&#10;Description automatically generated">
                <a:extLst>
                  <a:ext uri="{FF2B5EF4-FFF2-40B4-BE49-F238E27FC236}">
                    <a16:creationId xmlns:a16="http://schemas.microsoft.com/office/drawing/2014/main" id="{BF085207-AD35-49E0-5711-34081078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507" y="6338201"/>
                <a:ext cx="1886455" cy="331603"/>
              </a:xfrm>
              <a:prstGeom prst="rect">
                <a:avLst/>
              </a:prstGeom>
            </p:spPr>
          </p:pic>
          <p:pic>
            <p:nvPicPr>
              <p:cNvPr id="22" name="Picture 21" descr="A logo on a black background&#10;&#10;Description automatically generated">
                <a:extLst>
                  <a:ext uri="{FF2B5EF4-FFF2-40B4-BE49-F238E27FC236}">
                    <a16:creationId xmlns:a16="http://schemas.microsoft.com/office/drawing/2014/main" id="{BB7798C9-4DA5-A08C-E031-AA882D76C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6" t="29097" r="11326" b="28862"/>
              <a:stretch/>
            </p:blipFill>
            <p:spPr>
              <a:xfrm>
                <a:off x="7152826" y="6034803"/>
                <a:ext cx="1784997" cy="63500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4E9484-BA2F-157D-E583-BAEAFBB1644B}"/>
                  </a:ext>
                </a:extLst>
              </p:cNvPr>
              <p:cNvGrpSpPr/>
              <p:nvPr/>
            </p:nvGrpSpPr>
            <p:grpSpPr>
              <a:xfrm>
                <a:off x="5243086" y="6262011"/>
                <a:ext cx="1566615" cy="407793"/>
                <a:chOff x="5431805" y="6011822"/>
                <a:chExt cx="1566615" cy="407793"/>
              </a:xfrm>
            </p:grpSpPr>
            <p:pic>
              <p:nvPicPr>
                <p:cNvPr id="20" name="Picture 19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399C19B-2C2D-2EA6-1788-6D5F20482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8024"/>
                <a:stretch/>
              </p:blipFill>
              <p:spPr>
                <a:xfrm>
                  <a:off x="5431805" y="6011822"/>
                  <a:ext cx="1237356" cy="407793"/>
                </a:xfrm>
                <a:prstGeom prst="rect">
                  <a:avLst/>
                </a:prstGeom>
              </p:spPr>
            </p:pic>
            <p:pic>
              <p:nvPicPr>
                <p:cNvPr id="6" name="Picture 5" descr="A red sign with white text&#10;&#10;Description automatically generated">
                  <a:extLst>
                    <a:ext uri="{FF2B5EF4-FFF2-40B4-BE49-F238E27FC236}">
                      <a16:creationId xmlns:a16="http://schemas.microsoft.com/office/drawing/2014/main" id="{760374B0-91DD-1C08-DD09-2FA2B98A9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41" t="62262" b="-5299"/>
                <a:stretch/>
              </p:blipFill>
              <p:spPr>
                <a:xfrm>
                  <a:off x="5979348" y="6074130"/>
                  <a:ext cx="1019072" cy="28317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7323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Nanopore Sequencing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167915-4DF9-465D-9E02-927B706FEC94}"/>
              </a:ext>
            </a:extLst>
          </p:cNvPr>
          <p:cNvSpPr txBox="1"/>
          <p:nvPr/>
        </p:nvSpPr>
        <p:spPr>
          <a:xfrm>
            <a:off x="4664115" y="4833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40B1AF2-67D8-90CB-6B4E-DE2B0C50DCA1}"/>
              </a:ext>
            </a:extLst>
          </p:cNvPr>
          <p:cNvSpPr txBox="1">
            <a:spLocks/>
          </p:cNvSpPr>
          <p:nvPr/>
        </p:nvSpPr>
        <p:spPr>
          <a:xfrm>
            <a:off x="155488" y="897391"/>
            <a:ext cx="8833024" cy="5380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Nanopore Sequencing: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widely used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sequencing technology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sequence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fragments of nucleic acid molecules</a:t>
            </a: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(up to ~4Mbp)</a:t>
            </a:r>
            <a:endParaRPr lang="en-US" sz="1200" baseline="30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throughput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Cost-effective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Enables 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and portable genome analysis</a:t>
            </a:r>
          </a:p>
        </p:txBody>
      </p:sp>
      <p:pic>
        <p:nvPicPr>
          <p:cNvPr id="4" name="Picture 3" descr="A close-up of a device&#10;&#10;Description automatically generated">
            <a:extLst>
              <a:ext uri="{FF2B5EF4-FFF2-40B4-BE49-F238E27FC236}">
                <a16:creationId xmlns:a16="http://schemas.microsoft.com/office/drawing/2014/main" id="{E9EC63E1-EC5B-C1BA-5351-2FB13886A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2" y="2527236"/>
            <a:ext cx="2162426" cy="1454723"/>
          </a:xfrm>
          <a:prstGeom prst="rect">
            <a:avLst/>
          </a:prstGeom>
        </p:spPr>
      </p:pic>
      <p:pic>
        <p:nvPicPr>
          <p:cNvPr id="6" name="Picture 5" descr="A black cell phone with a white insert&#10;&#10;Description automatically generated">
            <a:extLst>
              <a:ext uri="{FF2B5EF4-FFF2-40B4-BE49-F238E27FC236}">
                <a16:creationId xmlns:a16="http://schemas.microsoft.com/office/drawing/2014/main" id="{9B20429D-2A50-ECAD-2C2D-DF1C44FF3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9" y="3170049"/>
            <a:ext cx="3271303" cy="1859827"/>
          </a:xfrm>
          <a:prstGeom prst="rect">
            <a:avLst/>
          </a:prstGeom>
        </p:spPr>
      </p:pic>
      <p:pic>
        <p:nvPicPr>
          <p:cNvPr id="10" name="Picture 9" descr="A white electronic device with a screen&#10;&#10;Description automatically generated">
            <a:extLst>
              <a:ext uri="{FF2B5EF4-FFF2-40B4-BE49-F238E27FC236}">
                <a16:creationId xmlns:a16="http://schemas.microsoft.com/office/drawing/2014/main" id="{60901617-4D39-F70C-E48E-177DBB11C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20" y="4084106"/>
            <a:ext cx="4302247" cy="2194146"/>
          </a:xfrm>
          <a:prstGeom prst="rect">
            <a:avLst/>
          </a:prstGeom>
        </p:spPr>
      </p:pic>
      <p:pic>
        <p:nvPicPr>
          <p:cNvPr id="12" name="Picture 11" descr="A close-up of a device&#10;&#10;Description automatically generated">
            <a:extLst>
              <a:ext uri="{FF2B5EF4-FFF2-40B4-BE49-F238E27FC236}">
                <a16:creationId xmlns:a16="http://schemas.microsoft.com/office/drawing/2014/main" id="{131BBC27-360C-BA85-4EFE-35E05BEB4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84" y="4665631"/>
            <a:ext cx="2306877" cy="1707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3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Nanopore Sequencing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71E044-67DF-1C0F-0148-D765EAF4D774}"/>
              </a:ext>
            </a:extLst>
          </p:cNvPr>
          <p:cNvGrpSpPr/>
          <p:nvPr/>
        </p:nvGrpSpPr>
        <p:grpSpPr>
          <a:xfrm>
            <a:off x="566655" y="1125859"/>
            <a:ext cx="2253468" cy="1915520"/>
            <a:chOff x="448776" y="2429852"/>
            <a:chExt cx="2253468" cy="19155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0605FE-3736-C3D3-9D92-0C76F6B0243B}"/>
                </a:ext>
              </a:extLst>
            </p:cNvPr>
            <p:cNvGrpSpPr/>
            <p:nvPr/>
          </p:nvGrpSpPr>
          <p:grpSpPr>
            <a:xfrm>
              <a:off x="448776" y="2429852"/>
              <a:ext cx="2253468" cy="1915520"/>
              <a:chOff x="448776" y="2429852"/>
              <a:chExt cx="2253468" cy="1915520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5D6F953-2A03-4D57-B613-C42DA33F2B72}"/>
                  </a:ext>
                </a:extLst>
              </p:cNvPr>
              <p:cNvSpPr/>
              <p:nvPr/>
            </p:nvSpPr>
            <p:spPr>
              <a:xfrm>
                <a:off x="454265" y="2738367"/>
                <a:ext cx="2247979" cy="1607005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4C245E8-6ACF-ADB8-CD11-CE120AB3F747}"/>
                  </a:ext>
                </a:extLst>
              </p:cNvPr>
              <p:cNvSpPr/>
              <p:nvPr/>
            </p:nvSpPr>
            <p:spPr>
              <a:xfrm>
                <a:off x="448776" y="2429852"/>
                <a:ext cx="2253468" cy="32918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Nanopore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Sequencing</a:t>
                </a:r>
                <a:endPara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93C917-0995-5B59-5EC6-BDE8A99DD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6" t="8752" r="38801" b="5499"/>
            <a:stretch/>
          </p:blipFill>
          <p:spPr>
            <a:xfrm>
              <a:off x="652557" y="2788794"/>
              <a:ext cx="1822112" cy="153669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5171BF-E60A-E575-B956-64D458B84348}"/>
              </a:ext>
            </a:extLst>
          </p:cNvPr>
          <p:cNvGrpSpPr/>
          <p:nvPr/>
        </p:nvGrpSpPr>
        <p:grpSpPr>
          <a:xfrm>
            <a:off x="3767865" y="1125859"/>
            <a:ext cx="1865335" cy="1914115"/>
            <a:chOff x="3735362" y="2429852"/>
            <a:chExt cx="1865335" cy="19141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02326BD-8040-1C4D-DADB-72A0931FE43B}"/>
                </a:ext>
              </a:extLst>
            </p:cNvPr>
            <p:cNvGrpSpPr/>
            <p:nvPr/>
          </p:nvGrpSpPr>
          <p:grpSpPr>
            <a:xfrm>
              <a:off x="3735362" y="2429852"/>
              <a:ext cx="1865335" cy="1914115"/>
              <a:chOff x="3735362" y="2429852"/>
              <a:chExt cx="1865335" cy="1914115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3E3A112-BCE1-0C98-C99B-0A48BA1EC669}"/>
                  </a:ext>
                </a:extLst>
              </p:cNvPr>
              <p:cNvSpPr/>
              <p:nvPr/>
            </p:nvSpPr>
            <p:spPr>
              <a:xfrm>
                <a:off x="3739240" y="2738367"/>
                <a:ext cx="1861457" cy="1605600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8C5BC009-66A5-5C6F-97CF-ABE8F3C672F1}"/>
                  </a:ext>
                </a:extLst>
              </p:cNvPr>
              <p:cNvSpPr/>
              <p:nvPr/>
            </p:nvSpPr>
            <p:spPr>
              <a:xfrm>
                <a:off x="3735362" y="2429852"/>
                <a:ext cx="1861457" cy="326572"/>
              </a:xfrm>
              <a:prstGeom prst="roundRect">
                <a:avLst/>
              </a:prstGeom>
              <a:solidFill>
                <a:srgbClr val="FE6200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Signals</a:t>
                </a:r>
                <a:endPara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34F4C8-548F-CD21-EE80-517A57563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86" t="28470" r="10347" b="53721"/>
            <a:stretch/>
          </p:blipFill>
          <p:spPr>
            <a:xfrm>
              <a:off x="3793267" y="3294457"/>
              <a:ext cx="1753403" cy="49341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45E608-8543-0AA8-D280-EA9E77322428}"/>
              </a:ext>
            </a:extLst>
          </p:cNvPr>
          <p:cNvGrpSpPr/>
          <p:nvPr/>
        </p:nvGrpSpPr>
        <p:grpSpPr>
          <a:xfrm>
            <a:off x="626759" y="2286955"/>
            <a:ext cx="276387" cy="681450"/>
            <a:chOff x="663843" y="2465124"/>
            <a:chExt cx="276387" cy="681450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41232FDD-A390-E1CC-6640-A672EE482D03}"/>
                </a:ext>
              </a:extLst>
            </p:cNvPr>
            <p:cNvSpPr/>
            <p:nvPr/>
          </p:nvSpPr>
          <p:spPr>
            <a:xfrm rot="5400000">
              <a:off x="490780" y="2697123"/>
              <a:ext cx="622514" cy="27638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718F1A-BFF1-ABBB-A871-E3D1B7A2862D}"/>
                </a:ext>
              </a:extLst>
            </p:cNvPr>
            <p:cNvSpPr txBox="1"/>
            <p:nvPr/>
          </p:nvSpPr>
          <p:spPr>
            <a:xfrm rot="16200000">
              <a:off x="485280" y="2646264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05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Current</a:t>
              </a:r>
            </a:p>
          </p:txBody>
        </p:sp>
      </p:grpSp>
      <p:pic>
        <p:nvPicPr>
          <p:cNvPr id="14" name="Graphic 13" descr="Badge Follow with solid fill">
            <a:extLst>
              <a:ext uri="{FF2B5EF4-FFF2-40B4-BE49-F238E27FC236}">
                <a16:creationId xmlns:a16="http://schemas.microsoft.com/office/drawing/2014/main" id="{40F3909C-6A91-9AC3-77EA-E76C3BD64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329" y="2812674"/>
            <a:ext cx="198000" cy="198000"/>
          </a:xfrm>
          <a:prstGeom prst="rect">
            <a:avLst/>
          </a:prstGeom>
        </p:spPr>
      </p:pic>
      <p:pic>
        <p:nvPicPr>
          <p:cNvPr id="20" name="Graphic 19" descr="Badge Unfollow with solid fill">
            <a:extLst>
              <a:ext uri="{FF2B5EF4-FFF2-40B4-BE49-F238E27FC236}">
                <a16:creationId xmlns:a16="http://schemas.microsoft.com/office/drawing/2014/main" id="{7979D104-04E0-CFE9-2478-DA618D448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8305" y="2341072"/>
            <a:ext cx="198000" cy="198000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D1CDC8-10BF-E75D-CA45-3961CEE0A11E}"/>
              </a:ext>
            </a:extLst>
          </p:cNvPr>
          <p:cNvGrpSpPr/>
          <p:nvPr/>
        </p:nvGrpSpPr>
        <p:grpSpPr>
          <a:xfrm>
            <a:off x="6580943" y="1125859"/>
            <a:ext cx="2039595" cy="1978393"/>
            <a:chOff x="6463064" y="2429852"/>
            <a:chExt cx="2039595" cy="197839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91269BC-7724-BD39-A36B-90C4FFCB29F9}"/>
                </a:ext>
              </a:extLst>
            </p:cNvPr>
            <p:cNvGrpSpPr/>
            <p:nvPr/>
          </p:nvGrpSpPr>
          <p:grpSpPr>
            <a:xfrm>
              <a:off x="6463064" y="2429852"/>
              <a:ext cx="2039595" cy="1914115"/>
              <a:chOff x="6463064" y="2429852"/>
              <a:chExt cx="2039595" cy="1914115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B75BEBC-B839-CD8D-7338-B3D8B98A8EE0}"/>
                  </a:ext>
                </a:extLst>
              </p:cNvPr>
              <p:cNvSpPr/>
              <p:nvPr/>
            </p:nvSpPr>
            <p:spPr>
              <a:xfrm>
                <a:off x="6507573" y="2738367"/>
                <a:ext cx="1951893" cy="1605600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BA2FEC6-52A5-C57F-D5C9-918EAA0C0091}"/>
                  </a:ext>
                </a:extLst>
              </p:cNvPr>
              <p:cNvSpPr/>
              <p:nvPr/>
            </p:nvSpPr>
            <p:spPr>
              <a:xfrm>
                <a:off x="6463064" y="2429852"/>
                <a:ext cx="2039595" cy="326572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(Real-Time) Analysis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B48DD3-023D-72E0-015D-44D29F8E096A}"/>
                </a:ext>
              </a:extLst>
            </p:cNvPr>
            <p:cNvGrpSpPr/>
            <p:nvPr/>
          </p:nvGrpSpPr>
          <p:grpSpPr>
            <a:xfrm>
              <a:off x="6613877" y="2668960"/>
              <a:ext cx="1739285" cy="1739285"/>
              <a:chOff x="5127566" y="1470788"/>
              <a:chExt cx="1739285" cy="173928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BE7B3D-0F98-4D51-852C-BEFCF333B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7566" y="1470788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22" name="Graphic 21" descr="Processor with solid fill">
                <a:extLst>
                  <a:ext uri="{FF2B5EF4-FFF2-40B4-BE49-F238E27FC236}">
                    <a16:creationId xmlns:a16="http://schemas.microsoft.com/office/drawing/2014/main" id="{85F2D3C5-7A97-073A-D07D-796E13388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626955" y="1910877"/>
                <a:ext cx="740506" cy="734129"/>
              </a:xfrm>
              <a:prstGeom prst="rect">
                <a:avLst/>
              </a:prstGeom>
            </p:spPr>
          </p:pic>
        </p:grpSp>
      </p:grpSp>
      <p:sp>
        <p:nvSpPr>
          <p:cNvPr id="46" name="Striped Right Arrow 45">
            <a:extLst>
              <a:ext uri="{FF2B5EF4-FFF2-40B4-BE49-F238E27FC236}">
                <a16:creationId xmlns:a16="http://schemas.microsoft.com/office/drawing/2014/main" id="{3D46D809-14BA-1CA7-10DA-8D2BA9A66E3C}"/>
              </a:ext>
            </a:extLst>
          </p:cNvPr>
          <p:cNvSpPr/>
          <p:nvPr/>
        </p:nvSpPr>
        <p:spPr>
          <a:xfrm>
            <a:off x="5698713" y="2142142"/>
            <a:ext cx="816716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48" name="Striped Right Arrow 47">
            <a:extLst>
              <a:ext uri="{FF2B5EF4-FFF2-40B4-BE49-F238E27FC236}">
                <a16:creationId xmlns:a16="http://schemas.microsoft.com/office/drawing/2014/main" id="{C04F025C-36B4-86A7-8B57-D3C2763FF6AA}"/>
              </a:ext>
            </a:extLst>
          </p:cNvPr>
          <p:cNvSpPr/>
          <p:nvPr/>
        </p:nvSpPr>
        <p:spPr>
          <a:xfrm>
            <a:off x="2885636" y="2142142"/>
            <a:ext cx="816716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2668A12-0D07-DDF4-F1B2-B39B42D7963A}"/>
              </a:ext>
            </a:extLst>
          </p:cNvPr>
          <p:cNvSpPr/>
          <p:nvPr/>
        </p:nvSpPr>
        <p:spPr>
          <a:xfrm>
            <a:off x="0" y="3882586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Signals: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Ionic current measurements generated at a certain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779B859-4214-5FB8-59D0-49147AB391D0}"/>
              </a:ext>
            </a:extLst>
          </p:cNvPr>
          <p:cNvGrpSpPr/>
          <p:nvPr/>
        </p:nvGrpSpPr>
        <p:grpSpPr>
          <a:xfrm>
            <a:off x="1758204" y="2765367"/>
            <a:ext cx="5936655" cy="722866"/>
            <a:chOff x="1758204" y="2765367"/>
            <a:chExt cx="5936655" cy="722866"/>
          </a:xfrm>
        </p:grpSpPr>
        <p:sp>
          <p:nvSpPr>
            <p:cNvPr id="112" name="Striped Right Arrow 111">
              <a:extLst>
                <a:ext uri="{FF2B5EF4-FFF2-40B4-BE49-F238E27FC236}">
                  <a16:creationId xmlns:a16="http://schemas.microsoft.com/office/drawing/2014/main" id="{B96741DF-EF4E-BFEE-ADB0-9E992D7EC424}"/>
                </a:ext>
              </a:extLst>
            </p:cNvPr>
            <p:cNvSpPr/>
            <p:nvPr/>
          </p:nvSpPr>
          <p:spPr>
            <a:xfrm rot="16200000">
              <a:off x="1508415" y="3015156"/>
              <a:ext cx="691045" cy="191468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15" name="Striped Right Arrow 114">
              <a:extLst>
                <a:ext uri="{FF2B5EF4-FFF2-40B4-BE49-F238E27FC236}">
                  <a16:creationId xmlns:a16="http://schemas.microsoft.com/office/drawing/2014/main" id="{E3F971F7-D9CA-ACAA-7FC4-2CE105967393}"/>
                </a:ext>
              </a:extLst>
            </p:cNvPr>
            <p:cNvSpPr/>
            <p:nvPr/>
          </p:nvSpPr>
          <p:spPr>
            <a:xfrm rot="5400000">
              <a:off x="7414855" y="3176412"/>
              <a:ext cx="369207" cy="190800"/>
            </a:xfrm>
            <a:prstGeom prst="stripedRightArrow">
              <a:avLst>
                <a:gd name="adj1" fmla="val 66433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  <p:sp>
          <p:nvSpPr>
            <p:cNvPr id="116" name="Striped Right Arrow 115">
              <a:extLst>
                <a:ext uri="{FF2B5EF4-FFF2-40B4-BE49-F238E27FC236}">
                  <a16:creationId xmlns:a16="http://schemas.microsoft.com/office/drawing/2014/main" id="{17BDC618-D34E-303A-21F0-C0241D561969}"/>
                </a:ext>
              </a:extLst>
            </p:cNvPr>
            <p:cNvSpPr/>
            <p:nvPr/>
          </p:nvSpPr>
          <p:spPr>
            <a:xfrm rot="10800000">
              <a:off x="1790700" y="3297433"/>
              <a:ext cx="5778154" cy="190800"/>
            </a:xfrm>
            <a:prstGeom prst="stripedRightArrow">
              <a:avLst>
                <a:gd name="adj1" fmla="val 66433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latin typeface="Corbel" panose="020B0503020204020204" pitchFamily="34" charset="0"/>
              </a:endParaRPr>
            </a:p>
          </p:txBody>
        </p:sp>
      </p:grpSp>
      <p:pic>
        <p:nvPicPr>
          <p:cNvPr id="6" name="Picture 5" descr="A red and white stop sign&#10;&#10;Description automatically generated">
            <a:extLst>
              <a:ext uri="{FF2B5EF4-FFF2-40B4-BE49-F238E27FC236}">
                <a16:creationId xmlns:a16="http://schemas.microsoft.com/office/drawing/2014/main" id="{474560B0-0F50-F140-1B76-1EA1C0EB0C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8" y="1471890"/>
            <a:ext cx="1315156" cy="1315156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F091716B-EBB2-8F62-F065-E9CF0703A97B}"/>
              </a:ext>
            </a:extLst>
          </p:cNvPr>
          <p:cNvSpPr/>
          <p:nvPr/>
        </p:nvSpPr>
        <p:spPr>
          <a:xfrm>
            <a:off x="0" y="5613502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Decisions: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Stopping sequencing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based on real-time analysis</a:t>
            </a:r>
            <a:endParaRPr lang="en-CH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3E69A-AC24-3AE1-C218-76BC228D28CF}"/>
              </a:ext>
            </a:extLst>
          </p:cNvPr>
          <p:cNvSpPr/>
          <p:nvPr/>
        </p:nvSpPr>
        <p:spPr>
          <a:xfrm>
            <a:off x="0" y="4748044"/>
            <a:ext cx="914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(Real-Time) Analysis: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Signals can be analyzed while they are generated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4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110" grpId="0" animBg="1"/>
      <p:bldP spid="111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3995" cy="770467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Analyzing Raw Nanopore Signals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1155A-8780-89AB-2114-C7F406878B58}"/>
              </a:ext>
            </a:extLst>
          </p:cNvPr>
          <p:cNvGrpSpPr/>
          <p:nvPr/>
        </p:nvGrpSpPr>
        <p:grpSpPr>
          <a:xfrm>
            <a:off x="1603520" y="1762120"/>
            <a:ext cx="1372547" cy="1275584"/>
            <a:chOff x="1540015" y="1919072"/>
            <a:chExt cx="1372547" cy="127558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D22246-FE5D-549D-1385-F99B5ED1EB7C}"/>
                </a:ext>
              </a:extLst>
            </p:cNvPr>
            <p:cNvGrpSpPr/>
            <p:nvPr/>
          </p:nvGrpSpPr>
          <p:grpSpPr>
            <a:xfrm>
              <a:off x="1581532" y="2123135"/>
              <a:ext cx="1289512" cy="1071521"/>
              <a:chOff x="1637569" y="2123135"/>
              <a:chExt cx="1289512" cy="107152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635E915-A328-33BE-A9F9-243D40F81E7A}"/>
                  </a:ext>
                </a:extLst>
              </p:cNvPr>
              <p:cNvGrpSpPr/>
              <p:nvPr/>
            </p:nvGrpSpPr>
            <p:grpSpPr>
              <a:xfrm>
                <a:off x="1707242" y="2131948"/>
                <a:ext cx="1150167" cy="1053894"/>
                <a:chOff x="4952816" y="3595606"/>
                <a:chExt cx="1739285" cy="1739285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F54CBB70-EC16-0EEE-3A8F-21D8EB317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52816" y="3595606"/>
                  <a:ext cx="1739285" cy="173928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1C123A6-0F01-61BC-58DB-B88E0BA71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7210" y="4041888"/>
                  <a:ext cx="675617" cy="675617"/>
                </a:xfrm>
                <a:prstGeom prst="rect">
                  <a:avLst/>
                </a:prstGeom>
              </p:spPr>
            </p:pic>
          </p:grp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6F26833-5A61-BA79-35D2-C57CAA358387}"/>
                  </a:ext>
                </a:extLst>
              </p:cNvPr>
              <p:cNvSpPr/>
              <p:nvPr/>
            </p:nvSpPr>
            <p:spPr>
              <a:xfrm>
                <a:off x="1637569" y="2123135"/>
                <a:ext cx="1289512" cy="107152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5182F67-7EA5-8865-C928-6937FC227B62}"/>
                </a:ext>
              </a:extLst>
            </p:cNvPr>
            <p:cNvSpPr/>
            <p:nvPr/>
          </p:nvSpPr>
          <p:spPr>
            <a:xfrm>
              <a:off x="1540015" y="1919072"/>
              <a:ext cx="1372547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Basecalling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DB3536-2049-6C1D-C2B8-9F7EDA1F0ED8}"/>
              </a:ext>
            </a:extLst>
          </p:cNvPr>
          <p:cNvGrpSpPr/>
          <p:nvPr/>
        </p:nvGrpSpPr>
        <p:grpSpPr>
          <a:xfrm>
            <a:off x="3175014" y="1762120"/>
            <a:ext cx="1426360" cy="1275584"/>
            <a:chOff x="3216957" y="1919072"/>
            <a:chExt cx="1426360" cy="12755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A6385F-E10C-D9CA-A0D1-D9B7A2770D6B}"/>
                </a:ext>
              </a:extLst>
            </p:cNvPr>
            <p:cNvGrpSpPr/>
            <p:nvPr/>
          </p:nvGrpSpPr>
          <p:grpSpPr>
            <a:xfrm>
              <a:off x="3253595" y="2123135"/>
              <a:ext cx="1360345" cy="1071521"/>
              <a:chOff x="3247340" y="2123135"/>
              <a:chExt cx="1360345" cy="107152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C1DA9C0-A4CC-D65A-018B-0EDA0073AE5C}"/>
                  </a:ext>
                </a:extLst>
              </p:cNvPr>
              <p:cNvGrpSpPr/>
              <p:nvPr/>
            </p:nvGrpSpPr>
            <p:grpSpPr>
              <a:xfrm>
                <a:off x="3584102" y="2534283"/>
                <a:ext cx="696567" cy="158400"/>
                <a:chOff x="7812635" y="2228753"/>
                <a:chExt cx="696567" cy="158400"/>
              </a:xfrm>
              <a:solidFill>
                <a:srgbClr val="7030A0"/>
              </a:solidFill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F27E1DD-A288-B050-F86E-F76BBCA5D1A0}"/>
                    </a:ext>
                  </a:extLst>
                </p:cNvPr>
                <p:cNvSpPr/>
                <p:nvPr/>
              </p:nvSpPr>
              <p:spPr>
                <a:xfrm>
                  <a:off x="8171413" y="2228753"/>
                  <a:ext cx="1584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/>
                    <a:t>G</a:t>
                  </a:r>
                  <a:endParaRPr lang="en-US" sz="1400" b="1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057A20F-9EDC-76DB-F001-683A3F1527B5}"/>
                    </a:ext>
                  </a:extLst>
                </p:cNvPr>
                <p:cNvSpPr/>
                <p:nvPr/>
              </p:nvSpPr>
              <p:spPr>
                <a:xfrm>
                  <a:off x="8350802" y="2228753"/>
                  <a:ext cx="1584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/>
                    <a:t>G</a:t>
                  </a:r>
                  <a:endParaRPr lang="en-US" sz="1400" b="1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C7438BD-6F57-6A5E-FCFC-5B9513A9D07B}"/>
                    </a:ext>
                  </a:extLst>
                </p:cNvPr>
                <p:cNvSpPr/>
                <p:nvPr/>
              </p:nvSpPr>
              <p:spPr>
                <a:xfrm>
                  <a:off x="7812635" y="2228753"/>
                  <a:ext cx="1584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/>
                    <a:t>A</a:t>
                  </a:r>
                  <a:endParaRPr lang="en-US" sz="1400" b="1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857B67-1DEB-3322-D272-513593E954F3}"/>
                    </a:ext>
                  </a:extLst>
                </p:cNvPr>
                <p:cNvSpPr/>
                <p:nvPr/>
              </p:nvSpPr>
              <p:spPr>
                <a:xfrm>
                  <a:off x="7992024" y="2228753"/>
                  <a:ext cx="1584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/>
                    <a:t>T</a:t>
                  </a:r>
                  <a:endParaRPr lang="en-US" sz="1400" b="1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1EBFB85-032C-9831-2E51-A38C35846370}"/>
                  </a:ext>
                </a:extLst>
              </p:cNvPr>
              <p:cNvGrpSpPr/>
              <p:nvPr/>
            </p:nvGrpSpPr>
            <p:grpSpPr>
              <a:xfrm>
                <a:off x="3247340" y="2123135"/>
                <a:ext cx="1360345" cy="1071521"/>
                <a:chOff x="7485864" y="2457379"/>
                <a:chExt cx="1360345" cy="1071521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DF594446-2FC0-590D-63ED-E1F36ACBC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94979" y="2466192"/>
                  <a:ext cx="1150167" cy="1053894"/>
                </a:xfrm>
                <a:prstGeom prst="rect">
                  <a:avLst/>
                </a:prstGeom>
              </p:spPr>
            </p:pic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DFE9335A-1944-A431-CE94-ECFCCE1F2382}"/>
                    </a:ext>
                  </a:extLst>
                </p:cNvPr>
                <p:cNvSpPr/>
                <p:nvPr/>
              </p:nvSpPr>
              <p:spPr>
                <a:xfrm>
                  <a:off x="7485864" y="2457379"/>
                  <a:ext cx="1360345" cy="1071521"/>
                </a:xfrm>
                <a:prstGeom prst="roundRect">
                  <a:avLst>
                    <a:gd name="adj" fmla="val 9865"/>
                  </a:avLst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DED2C1B-4565-B49E-F576-1BF888FE715D}"/>
                </a:ext>
              </a:extLst>
            </p:cNvPr>
            <p:cNvSpPr/>
            <p:nvPr/>
          </p:nvSpPr>
          <p:spPr>
            <a:xfrm>
              <a:off x="3216957" y="1919072"/>
              <a:ext cx="1426360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Read Mapping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9777C-3F27-664C-D72F-3A88E84EC3AB}"/>
              </a:ext>
            </a:extLst>
          </p:cNvPr>
          <p:cNvGrpSpPr/>
          <p:nvPr/>
        </p:nvGrpSpPr>
        <p:grpSpPr>
          <a:xfrm>
            <a:off x="6823288" y="1759188"/>
            <a:ext cx="2000603" cy="1296365"/>
            <a:chOff x="6265941" y="2321818"/>
            <a:chExt cx="2000603" cy="129636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CE1BBF7-7E4B-ACEA-6650-372C46A4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2884" y="2555475"/>
              <a:ext cx="1150167" cy="1053894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FBF365ED-0D97-0606-C5B3-F93ECC647019}"/>
                </a:ext>
              </a:extLst>
            </p:cNvPr>
            <p:cNvSpPr/>
            <p:nvPr/>
          </p:nvSpPr>
          <p:spPr>
            <a:xfrm>
              <a:off x="6269391" y="2546662"/>
              <a:ext cx="1997153" cy="107152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2DE89DE-B41A-52ED-1491-3A048CB6F599}"/>
                </a:ext>
              </a:extLst>
            </p:cNvPr>
            <p:cNvSpPr/>
            <p:nvPr/>
          </p:nvSpPr>
          <p:spPr>
            <a:xfrm>
              <a:off x="6265941" y="2321818"/>
              <a:ext cx="2000603" cy="22212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 Mapping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ACA2D4C-3FAB-A1B7-B28A-C6B4682087AB}"/>
                </a:ext>
              </a:extLst>
            </p:cNvPr>
            <p:cNvGrpSpPr/>
            <p:nvPr/>
          </p:nvGrpSpPr>
          <p:grpSpPr>
            <a:xfrm>
              <a:off x="6928904" y="2834004"/>
              <a:ext cx="678127" cy="396518"/>
              <a:chOff x="9402239" y="2567260"/>
              <a:chExt cx="678127" cy="396518"/>
            </a:xfrm>
          </p:grpSpPr>
          <p:pic>
            <p:nvPicPr>
              <p:cNvPr id="71" name="Graphic 70" descr="Heartbeat with solid fill">
                <a:extLst>
                  <a:ext uri="{FF2B5EF4-FFF2-40B4-BE49-F238E27FC236}">
                    <a16:creationId xmlns:a16="http://schemas.microsoft.com/office/drawing/2014/main" id="{F3120C1F-1E7E-1A9E-ABF0-B2FAAD084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9402239" y="2567260"/>
                <a:ext cx="396518" cy="396518"/>
              </a:xfrm>
              <a:prstGeom prst="rect">
                <a:avLst/>
              </a:prstGeom>
            </p:spPr>
          </p:pic>
          <p:pic>
            <p:nvPicPr>
              <p:cNvPr id="72" name="Graphic 71" descr="Heartbeat with solid fill">
                <a:extLst>
                  <a:ext uri="{FF2B5EF4-FFF2-40B4-BE49-F238E27FC236}">
                    <a16:creationId xmlns:a16="http://schemas.microsoft.com/office/drawing/2014/main" id="{D8E30878-C36F-1A4A-A341-B4B92F7B9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9683848" y="2567260"/>
                <a:ext cx="396518" cy="396518"/>
              </a:xfrm>
              <a:prstGeom prst="rect">
                <a:avLst/>
              </a:prstGeom>
            </p:spPr>
          </p:pic>
        </p:grp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1B9001B-BD58-D4E8-259F-70818E383544}"/>
              </a:ext>
            </a:extLst>
          </p:cNvPr>
          <p:cNvCxnSpPr>
            <a:cxnSpLocks/>
          </p:cNvCxnSpPr>
          <p:nvPr/>
        </p:nvCxnSpPr>
        <p:spPr>
          <a:xfrm>
            <a:off x="4720283" y="852412"/>
            <a:ext cx="0" cy="592744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4B72-8523-2481-4EDA-00341C7A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52412"/>
            <a:ext cx="4720282" cy="813565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Translating (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basecalling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signals to bases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406537-29C3-33AE-6B01-2A594D7C6417}"/>
              </a:ext>
            </a:extLst>
          </p:cNvPr>
          <p:cNvSpPr txBox="1">
            <a:spLocks/>
          </p:cNvSpPr>
          <p:nvPr/>
        </p:nvSpPr>
        <p:spPr>
          <a:xfrm>
            <a:off x="4720284" y="852412"/>
            <a:ext cx="4423715" cy="81356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Work: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Directly analyzing signals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basecalling</a:t>
            </a:r>
            <a:endParaRPr lang="en-US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745396-63AF-C6DC-708A-60F1BB6C213B}"/>
              </a:ext>
            </a:extLst>
          </p:cNvPr>
          <p:cNvGrpSpPr/>
          <p:nvPr/>
        </p:nvGrpSpPr>
        <p:grpSpPr>
          <a:xfrm>
            <a:off x="82549" y="1982843"/>
            <a:ext cx="1322025" cy="672869"/>
            <a:chOff x="82549" y="1982843"/>
            <a:chExt cx="1322025" cy="67286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E59D82-4F80-DCE4-1FF1-4304C6EF2568}"/>
                </a:ext>
              </a:extLst>
            </p:cNvPr>
            <p:cNvGrpSpPr/>
            <p:nvPr/>
          </p:nvGrpSpPr>
          <p:grpSpPr>
            <a:xfrm>
              <a:off x="121052" y="2207656"/>
              <a:ext cx="1237489" cy="448056"/>
              <a:chOff x="121052" y="2207656"/>
              <a:chExt cx="1237489" cy="44805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2F7469B-C5A6-5D87-5979-251F5BC8B768}"/>
                  </a:ext>
                </a:extLst>
              </p:cNvPr>
              <p:cNvGrpSpPr/>
              <p:nvPr/>
            </p:nvGrpSpPr>
            <p:grpSpPr>
              <a:xfrm>
                <a:off x="322879" y="2233425"/>
                <a:ext cx="833835" cy="396518"/>
                <a:chOff x="851037" y="1870572"/>
                <a:chExt cx="1254273" cy="39651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AB0E520-CA86-B44E-3387-4AF549F18AF0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0" name="Graphic 19" descr="Heartbeat with solid fill">
                    <a:extLst>
                      <a:ext uri="{FF2B5EF4-FFF2-40B4-BE49-F238E27FC236}">
                        <a16:creationId xmlns:a16="http://schemas.microsoft.com/office/drawing/2014/main" id="{264B5693-5A4A-FFAF-F266-555120AB33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Heartbeat with solid fill">
                    <a:extLst>
                      <a:ext uri="{FF2B5EF4-FFF2-40B4-BE49-F238E27FC236}">
                        <a16:creationId xmlns:a16="http://schemas.microsoft.com/office/drawing/2014/main" id="{6EA28985-BBF3-2E11-2B26-1DA8EF2835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2FA7AE5-87BD-E654-E78B-B8DE505B7B12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" name="Graphic 17" descr="Heartbeat with solid fill">
                    <a:extLst>
                      <a:ext uri="{FF2B5EF4-FFF2-40B4-BE49-F238E27FC236}">
                        <a16:creationId xmlns:a16="http://schemas.microsoft.com/office/drawing/2014/main" id="{832BF559-0A86-320D-338E-8BF76652E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Heartbeat with solid fill">
                    <a:extLst>
                      <a:ext uri="{FF2B5EF4-FFF2-40B4-BE49-F238E27FC236}">
                        <a16:creationId xmlns:a16="http://schemas.microsoft.com/office/drawing/2014/main" id="{C3045DC3-7EF7-2AD8-EC42-1C1906851D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F626E01-96DF-AC00-90DE-3D35E590B489}"/>
                  </a:ext>
                </a:extLst>
              </p:cNvPr>
              <p:cNvSpPr/>
              <p:nvPr/>
            </p:nvSpPr>
            <p:spPr>
              <a:xfrm>
                <a:off x="121052" y="2207656"/>
                <a:ext cx="1237489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C7CF681-3586-6249-A915-5EC21F4A5249}"/>
                </a:ext>
              </a:extLst>
            </p:cNvPr>
            <p:cNvSpPr/>
            <p:nvPr/>
          </p:nvSpPr>
          <p:spPr>
            <a:xfrm>
              <a:off x="82549" y="1982843"/>
              <a:ext cx="1322025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Striped Right Arrow 51">
            <a:extLst>
              <a:ext uri="{FF2B5EF4-FFF2-40B4-BE49-F238E27FC236}">
                <a16:creationId xmlns:a16="http://schemas.microsoft.com/office/drawing/2014/main" id="{9B86B4BD-CA15-6A15-440F-25585818F52E}"/>
              </a:ext>
            </a:extLst>
          </p:cNvPr>
          <p:cNvSpPr/>
          <p:nvPr/>
        </p:nvSpPr>
        <p:spPr>
          <a:xfrm>
            <a:off x="1221545" y="2380366"/>
            <a:ext cx="767156" cy="139476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29" name="Striped Right Arrow 28">
            <a:extLst>
              <a:ext uri="{FF2B5EF4-FFF2-40B4-BE49-F238E27FC236}">
                <a16:creationId xmlns:a16="http://schemas.microsoft.com/office/drawing/2014/main" id="{D38C501A-A5B1-F92A-8D99-3C6B7E46AD49}"/>
              </a:ext>
            </a:extLst>
          </p:cNvPr>
          <p:cNvSpPr/>
          <p:nvPr/>
        </p:nvSpPr>
        <p:spPr>
          <a:xfrm>
            <a:off x="2598782" y="2376808"/>
            <a:ext cx="823867" cy="139476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452FC47-A95B-FE92-917B-C73C08FF01FA}"/>
              </a:ext>
            </a:extLst>
          </p:cNvPr>
          <p:cNvGrpSpPr/>
          <p:nvPr/>
        </p:nvGrpSpPr>
        <p:grpSpPr>
          <a:xfrm>
            <a:off x="5096514" y="2031911"/>
            <a:ext cx="1322025" cy="672869"/>
            <a:chOff x="5148552" y="2031911"/>
            <a:chExt cx="1322025" cy="67286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EEDEB9-F059-3317-A0FC-84CA6ECCE7BC}"/>
                </a:ext>
              </a:extLst>
            </p:cNvPr>
            <p:cNvGrpSpPr/>
            <p:nvPr/>
          </p:nvGrpSpPr>
          <p:grpSpPr>
            <a:xfrm>
              <a:off x="5187055" y="2256724"/>
              <a:ext cx="1237489" cy="448056"/>
              <a:chOff x="5187055" y="2256724"/>
              <a:chExt cx="1237489" cy="44805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A386271-5DD8-E27F-C036-820B8D89D562}"/>
                  </a:ext>
                </a:extLst>
              </p:cNvPr>
              <p:cNvGrpSpPr/>
              <p:nvPr/>
            </p:nvGrpSpPr>
            <p:grpSpPr>
              <a:xfrm>
                <a:off x="5388882" y="2282493"/>
                <a:ext cx="833835" cy="396518"/>
                <a:chOff x="851037" y="1870572"/>
                <a:chExt cx="1254273" cy="39651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CFEE9D9-B55D-12F1-6170-1B93AFBF5CA1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9" name="Graphic 78" descr="Heartbeat with solid fill">
                    <a:extLst>
                      <a:ext uri="{FF2B5EF4-FFF2-40B4-BE49-F238E27FC236}">
                        <a16:creationId xmlns:a16="http://schemas.microsoft.com/office/drawing/2014/main" id="{577361E0-FC17-FDF1-331B-74D3CDDD2A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80" name="Graphic 79" descr="Heartbeat with solid fill">
                    <a:extLst>
                      <a:ext uri="{FF2B5EF4-FFF2-40B4-BE49-F238E27FC236}">
                        <a16:creationId xmlns:a16="http://schemas.microsoft.com/office/drawing/2014/main" id="{9B3FD3CB-2837-A9EC-6C8C-E2EE8A1139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755B2CEA-0AA0-8E22-399E-F3E1D49B0D4D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456EFC6D-3DF1-5519-AD93-5579869CA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AB32E276-62C1-BF62-F236-1AE1EA3A98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5B7D485-E74F-7216-8670-DF85A4A7588A}"/>
                  </a:ext>
                </a:extLst>
              </p:cNvPr>
              <p:cNvSpPr/>
              <p:nvPr/>
            </p:nvSpPr>
            <p:spPr>
              <a:xfrm>
                <a:off x="5187055" y="2256724"/>
                <a:ext cx="1237489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98ECD655-1AD5-D0BC-2088-A6C1FA59E474}"/>
                </a:ext>
              </a:extLst>
            </p:cNvPr>
            <p:cNvSpPr/>
            <p:nvPr/>
          </p:nvSpPr>
          <p:spPr>
            <a:xfrm>
              <a:off x="5148552" y="2031911"/>
              <a:ext cx="1322025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1" name="Striped Right Arrow 80">
            <a:extLst>
              <a:ext uri="{FF2B5EF4-FFF2-40B4-BE49-F238E27FC236}">
                <a16:creationId xmlns:a16="http://schemas.microsoft.com/office/drawing/2014/main" id="{26C4395B-7E46-5BA7-D622-606F890F8FDC}"/>
              </a:ext>
            </a:extLst>
          </p:cNvPr>
          <p:cNvSpPr/>
          <p:nvPr/>
        </p:nvSpPr>
        <p:spPr>
          <a:xfrm>
            <a:off x="6247055" y="2405202"/>
            <a:ext cx="1096508" cy="139476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DDDB6B-C56B-66E4-E998-68472A0114ED}"/>
              </a:ext>
            </a:extLst>
          </p:cNvPr>
          <p:cNvGrpSpPr/>
          <p:nvPr/>
        </p:nvGrpSpPr>
        <p:grpSpPr>
          <a:xfrm>
            <a:off x="400376" y="3336156"/>
            <a:ext cx="3968944" cy="822960"/>
            <a:chOff x="400376" y="3336156"/>
            <a:chExt cx="3968944" cy="8229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B76C91-D044-B1C3-3FF8-F180568A117A}"/>
                </a:ext>
              </a:extLst>
            </p:cNvPr>
            <p:cNvSpPr txBox="1"/>
            <p:nvPr/>
          </p:nvSpPr>
          <p:spPr>
            <a:xfrm>
              <a:off x="400376" y="333615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Basecalled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sequences are </a:t>
              </a:r>
              <a:b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less noisy than raw signals</a:t>
              </a:r>
            </a:p>
          </p:txBody>
        </p:sp>
        <p:pic>
          <p:nvPicPr>
            <p:cNvPr id="4" name="Graphic 3" descr="Tick">
              <a:extLst>
                <a:ext uri="{FF2B5EF4-FFF2-40B4-BE49-F238E27FC236}">
                  <a16:creationId xmlns:a16="http://schemas.microsoft.com/office/drawing/2014/main" id="{D61CE35D-5414-90B7-4633-8F45325B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4681" y="3583044"/>
              <a:ext cx="329184" cy="3291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935754-F6D5-13FC-BBB4-391402F44113}"/>
              </a:ext>
            </a:extLst>
          </p:cNvPr>
          <p:cNvGrpSpPr/>
          <p:nvPr/>
        </p:nvGrpSpPr>
        <p:grpSpPr>
          <a:xfrm>
            <a:off x="400376" y="4386676"/>
            <a:ext cx="3968944" cy="822960"/>
            <a:chOff x="400376" y="4386676"/>
            <a:chExt cx="3968944" cy="82296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DB532E-4580-B88D-8C6F-6632BD130170}"/>
                </a:ext>
              </a:extLst>
            </p:cNvPr>
            <p:cNvSpPr txBox="1"/>
            <p:nvPr/>
          </p:nvSpPr>
          <p:spPr>
            <a:xfrm>
              <a:off x="400376" y="438667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Many analysis tools use </a:t>
              </a:r>
              <a:r>
                <a:rPr lang="en-US" sz="2000" b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basecalled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sequences</a:t>
              </a:r>
            </a:p>
          </p:txBody>
        </p:sp>
        <p:pic>
          <p:nvPicPr>
            <p:cNvPr id="5" name="Graphic 4" descr="Tick">
              <a:extLst>
                <a:ext uri="{FF2B5EF4-FFF2-40B4-BE49-F238E27FC236}">
                  <a16:creationId xmlns:a16="http://schemas.microsoft.com/office/drawing/2014/main" id="{01F21755-39C5-5B14-5806-122243B3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4681" y="4633564"/>
              <a:ext cx="329184" cy="32918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6062C9-5497-0252-A723-B4AB9BEA439C}"/>
              </a:ext>
            </a:extLst>
          </p:cNvPr>
          <p:cNvGrpSpPr/>
          <p:nvPr/>
        </p:nvGrpSpPr>
        <p:grpSpPr>
          <a:xfrm>
            <a:off x="400376" y="5437197"/>
            <a:ext cx="3968944" cy="826330"/>
            <a:chOff x="400376" y="5437197"/>
            <a:chExt cx="3968944" cy="826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DBDE00-B839-1A04-F051-A5D105097118}"/>
                </a:ext>
              </a:extLst>
            </p:cNvPr>
            <p:cNvSpPr txBox="1"/>
            <p:nvPr/>
          </p:nvSpPr>
          <p:spPr>
            <a:xfrm>
              <a:off x="400376" y="5437197"/>
              <a:ext cx="3968944" cy="826330"/>
            </a:xfrm>
            <a:prstGeom prst="roundRect">
              <a:avLst>
                <a:gd name="adj" fmla="val 9377"/>
              </a:avLst>
            </a:prstGeom>
            <a:solidFill>
              <a:srgbClr val="FBE5D6"/>
            </a:solidFill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Costly and power-hungry</a:t>
              </a:r>
              <a:r>
                <a:rPr lang="en-US" sz="20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computational requirements</a:t>
              </a:r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D22C5BB4-913B-9D9C-4E70-7820A5259CB9}"/>
                </a:ext>
              </a:extLst>
            </p:cNvPr>
            <p:cNvSpPr>
              <a:spLocks noChangeAspect="1"/>
            </p:cNvSpPr>
            <p:nvPr/>
          </p:nvSpPr>
          <p:spPr>
            <a:xfrm rot="2683010">
              <a:off x="454682" y="5685769"/>
              <a:ext cx="329184" cy="329184"/>
            </a:xfrm>
            <a:prstGeom prst="plus">
              <a:avLst>
                <a:gd name="adj" fmla="val 436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9EC9FF-93BC-27B2-9765-DAF26FDB5AB2}"/>
              </a:ext>
            </a:extLst>
          </p:cNvPr>
          <p:cNvGrpSpPr/>
          <p:nvPr/>
        </p:nvGrpSpPr>
        <p:grpSpPr>
          <a:xfrm>
            <a:off x="4921736" y="3336156"/>
            <a:ext cx="3968944" cy="822960"/>
            <a:chOff x="4921736" y="3336156"/>
            <a:chExt cx="3968944" cy="8229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9733DE-930C-CBA0-9519-BC9016C2AE54}"/>
                </a:ext>
              </a:extLst>
            </p:cNvPr>
            <p:cNvSpPr txBox="1"/>
            <p:nvPr/>
          </p:nvSpPr>
          <p:spPr>
            <a:xfrm>
              <a:off x="4921736" y="333615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Efficient analysis with better scalability and portability</a:t>
              </a:r>
            </a:p>
          </p:txBody>
        </p:sp>
        <p:pic>
          <p:nvPicPr>
            <p:cNvPr id="22" name="Graphic 21" descr="Tick">
              <a:extLst>
                <a:ext uri="{FF2B5EF4-FFF2-40B4-BE49-F238E27FC236}">
                  <a16:creationId xmlns:a16="http://schemas.microsoft.com/office/drawing/2014/main" id="{8A2EEE3E-9570-FF52-4F6A-ED2AA184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70425" y="3583044"/>
              <a:ext cx="329184" cy="32918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75EC9E-6F67-304D-1F6F-C1CEABE2DD38}"/>
              </a:ext>
            </a:extLst>
          </p:cNvPr>
          <p:cNvGrpSpPr/>
          <p:nvPr/>
        </p:nvGrpSpPr>
        <p:grpSpPr>
          <a:xfrm>
            <a:off x="4921544" y="4386676"/>
            <a:ext cx="3968944" cy="822960"/>
            <a:chOff x="4921544" y="4386676"/>
            <a:chExt cx="3968944" cy="8229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8ACD71-5D8B-AAC0-1AFE-D90FF508E6C7}"/>
                </a:ext>
              </a:extLst>
            </p:cNvPr>
            <p:cNvSpPr txBox="1"/>
            <p:nvPr/>
          </p:nvSpPr>
          <p:spPr>
            <a:xfrm>
              <a:off x="4921544" y="438667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signals retain more information than just bases</a:t>
              </a:r>
            </a:p>
          </p:txBody>
        </p:sp>
        <p:pic>
          <p:nvPicPr>
            <p:cNvPr id="26" name="Graphic 25" descr="Tick">
              <a:extLst>
                <a:ext uri="{FF2B5EF4-FFF2-40B4-BE49-F238E27FC236}">
                  <a16:creationId xmlns:a16="http://schemas.microsoft.com/office/drawing/2014/main" id="{80D0A3BB-EC6E-1C00-6CF0-F04B6727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70425" y="4621410"/>
              <a:ext cx="329184" cy="32918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BAD4A5-083D-0F89-C371-494490523EDF}"/>
              </a:ext>
            </a:extLst>
          </p:cNvPr>
          <p:cNvGrpSpPr/>
          <p:nvPr/>
        </p:nvGrpSpPr>
        <p:grpSpPr>
          <a:xfrm>
            <a:off x="4931099" y="5437197"/>
            <a:ext cx="3968944" cy="826330"/>
            <a:chOff x="4931099" y="5437197"/>
            <a:chExt cx="3968944" cy="82633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D92BF2-A029-762B-ABE7-EAA45B3F5971}"/>
                </a:ext>
              </a:extLst>
            </p:cNvPr>
            <p:cNvSpPr txBox="1"/>
            <p:nvPr/>
          </p:nvSpPr>
          <p:spPr>
            <a:xfrm>
              <a:off x="4931099" y="5437197"/>
              <a:ext cx="3968944" cy="826330"/>
            </a:xfrm>
            <a:prstGeom prst="roundRect">
              <a:avLst>
                <a:gd name="adj" fmla="val 9377"/>
              </a:avLst>
            </a:prstGeom>
            <a:solidFill>
              <a:srgbClr val="FBE5D6"/>
            </a:solidFill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Lack of established tools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downstream analysis</a:t>
              </a:r>
            </a:p>
          </p:txBody>
        </p:sp>
        <p:sp>
          <p:nvSpPr>
            <p:cNvPr id="27" name="Cross 26">
              <a:extLst>
                <a:ext uri="{FF2B5EF4-FFF2-40B4-BE49-F238E27FC236}">
                  <a16:creationId xmlns:a16="http://schemas.microsoft.com/office/drawing/2014/main" id="{80608016-5AD0-843B-DBE0-ECD896931D81}"/>
                </a:ext>
              </a:extLst>
            </p:cNvPr>
            <p:cNvSpPr>
              <a:spLocks noChangeAspect="1"/>
            </p:cNvSpPr>
            <p:nvPr/>
          </p:nvSpPr>
          <p:spPr>
            <a:xfrm rot="2683010">
              <a:off x="4970425" y="5685770"/>
              <a:ext cx="329184" cy="329184"/>
            </a:xfrm>
            <a:prstGeom prst="plus">
              <a:avLst>
                <a:gd name="adj" fmla="val 436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05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2" grpId="0" animBg="1"/>
      <p:bldP spid="29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123D5A-47EF-3B91-6EE1-1016AEF1742E}"/>
              </a:ext>
            </a:extLst>
          </p:cNvPr>
          <p:cNvCxnSpPr>
            <a:cxnSpLocks/>
          </p:cNvCxnSpPr>
          <p:nvPr/>
        </p:nvCxnSpPr>
        <p:spPr>
          <a:xfrm flipH="1">
            <a:off x="1793017" y="3855279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 wrap="none"/>
          <a:lstStyle/>
          <a:p>
            <a:r>
              <a:rPr lang="en-US" sz="4000" dirty="0">
                <a:latin typeface="Garamond" panose="02020404030301010803" pitchFamily="18" charset="0"/>
              </a:rPr>
              <a:t>The State-of-the-Art Raw Signal Mapper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8F6EF4-89E1-2CC4-31FD-6E3977FF7990}"/>
              </a:ext>
            </a:extLst>
          </p:cNvPr>
          <p:cNvGrpSpPr/>
          <p:nvPr/>
        </p:nvGrpSpPr>
        <p:grpSpPr>
          <a:xfrm>
            <a:off x="745901" y="3154893"/>
            <a:ext cx="2096263" cy="693862"/>
            <a:chOff x="1117601" y="2646545"/>
            <a:chExt cx="2096263" cy="6938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9AA88C-A92D-746D-3CE1-F99B5742EC46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5A225F9-8EBB-2962-321F-23ABBB7EB604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78BF83B-3324-581F-28B7-C0C1BDC32DBB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" name="Graphic 17" descr="Heartbeat with solid fill">
                    <a:extLst>
                      <a:ext uri="{FF2B5EF4-FFF2-40B4-BE49-F238E27FC236}">
                        <a16:creationId xmlns:a16="http://schemas.microsoft.com/office/drawing/2014/main" id="{102D3E71-F378-534F-913A-AC97400EEB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Heartbeat with solid fill">
                    <a:extLst>
                      <a:ext uri="{FF2B5EF4-FFF2-40B4-BE49-F238E27FC236}">
                        <a16:creationId xmlns:a16="http://schemas.microsoft.com/office/drawing/2014/main" id="{216A3A53-B10B-C510-4BBF-16BD50CA76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FAF1623-E8AF-6C68-D3B5-7370DDD99A33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6" name="Graphic 15" descr="Heartbeat with solid fill">
                    <a:extLst>
                      <a:ext uri="{FF2B5EF4-FFF2-40B4-BE49-F238E27FC236}">
                        <a16:creationId xmlns:a16="http://schemas.microsoft.com/office/drawing/2014/main" id="{213D1FA0-F6E1-9C8E-79A2-CD534FDA7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7" name="Graphic 16" descr="Heartbeat with solid fill">
                    <a:extLst>
                      <a:ext uri="{FF2B5EF4-FFF2-40B4-BE49-F238E27FC236}">
                        <a16:creationId xmlns:a16="http://schemas.microsoft.com/office/drawing/2014/main" id="{0CFE0A64-5EDD-9C98-687F-8F8DD5A99E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CDC1377-6EBE-D2CC-FD2E-41530BB2C25C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1B828A8-41CA-672F-A519-16936C3F01FE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Synthetic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B61E6FED-B7AA-A983-398D-6EDF65509BBA}"/>
              </a:ext>
            </a:extLst>
          </p:cNvPr>
          <p:cNvSpPr>
            <a:spLocks noChangeAspect="1"/>
          </p:cNvSpPr>
          <p:nvPr/>
        </p:nvSpPr>
        <p:spPr>
          <a:xfrm>
            <a:off x="1465254" y="4329522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9756C5-14EF-2B33-1E77-2C8753EB8F2E}"/>
              </a:ext>
            </a:extLst>
          </p:cNvPr>
          <p:cNvCxnSpPr>
            <a:cxnSpLocks/>
          </p:cNvCxnSpPr>
          <p:nvPr/>
        </p:nvCxnSpPr>
        <p:spPr>
          <a:xfrm>
            <a:off x="1793017" y="4865757"/>
            <a:ext cx="1" cy="472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D29CE5E-2FA1-77F3-E5D2-068919251277}"/>
              </a:ext>
            </a:extLst>
          </p:cNvPr>
          <p:cNvSpPr/>
          <p:nvPr/>
        </p:nvSpPr>
        <p:spPr>
          <a:xfrm>
            <a:off x="1292992" y="5350422"/>
            <a:ext cx="1002081" cy="286797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6BAFAC-7EED-0726-4F11-ADEF34ECDD57}"/>
              </a:ext>
            </a:extLst>
          </p:cNvPr>
          <p:cNvSpPr/>
          <p:nvPr/>
        </p:nvSpPr>
        <p:spPr>
          <a:xfrm>
            <a:off x="3489029" y="5187152"/>
            <a:ext cx="2206972" cy="61713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Hash-based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and Mapping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F8CB0E-F894-C377-47A9-FA6021915192}"/>
              </a:ext>
            </a:extLst>
          </p:cNvPr>
          <p:cNvCxnSpPr>
            <a:cxnSpLocks/>
            <a:stCxn id="60" idx="3"/>
            <a:endCxn id="69" idx="1"/>
          </p:cNvCxnSpPr>
          <p:nvPr/>
        </p:nvCxnSpPr>
        <p:spPr>
          <a:xfrm>
            <a:off x="2295073" y="5493821"/>
            <a:ext cx="1193956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5EEB97F-1E05-8CA6-4C84-1C80733C4524}"/>
              </a:ext>
            </a:extLst>
          </p:cNvPr>
          <p:cNvCxnSpPr>
            <a:cxnSpLocks/>
            <a:stCxn id="68" idx="1"/>
            <a:endCxn id="69" idx="3"/>
          </p:cNvCxnSpPr>
          <p:nvPr/>
        </p:nvCxnSpPr>
        <p:spPr>
          <a:xfrm flipH="1">
            <a:off x="5696001" y="5493821"/>
            <a:ext cx="1193957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FA5A8C-EEA7-978F-30E5-010E5274F853}"/>
              </a:ext>
            </a:extLst>
          </p:cNvPr>
          <p:cNvCxnSpPr>
            <a:cxnSpLocks/>
          </p:cNvCxnSpPr>
          <p:nvPr/>
        </p:nvCxnSpPr>
        <p:spPr>
          <a:xfrm>
            <a:off x="7386125" y="1775839"/>
            <a:ext cx="0" cy="2533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4224F5-9D65-D494-4A96-88CC11D15BEA}"/>
              </a:ext>
            </a:extLst>
          </p:cNvPr>
          <p:cNvCxnSpPr>
            <a:cxnSpLocks/>
          </p:cNvCxnSpPr>
          <p:nvPr/>
        </p:nvCxnSpPr>
        <p:spPr>
          <a:xfrm>
            <a:off x="7390513" y="4847358"/>
            <a:ext cx="970" cy="490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D668A2E-21B4-B42E-5D57-6DB2F938B5A7}"/>
              </a:ext>
            </a:extLst>
          </p:cNvPr>
          <p:cNvSpPr/>
          <p:nvPr/>
        </p:nvSpPr>
        <p:spPr>
          <a:xfrm>
            <a:off x="6889958" y="5350422"/>
            <a:ext cx="1002081" cy="286798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C7114-03F1-84F7-6BC1-8191DE663B0B}"/>
              </a:ext>
            </a:extLst>
          </p:cNvPr>
          <p:cNvGrpSpPr/>
          <p:nvPr/>
        </p:nvGrpSpPr>
        <p:grpSpPr>
          <a:xfrm>
            <a:off x="753377" y="1081977"/>
            <a:ext cx="2084907" cy="683180"/>
            <a:chOff x="801817" y="782176"/>
            <a:chExt cx="2084907" cy="68318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C4FD80D-3025-21F4-EB84-7CCC3EBBCF91}"/>
                </a:ext>
              </a:extLst>
            </p:cNvPr>
            <p:cNvSpPr/>
            <p:nvPr/>
          </p:nvSpPr>
          <p:spPr>
            <a:xfrm>
              <a:off x="801818" y="782176"/>
              <a:ext cx="2084906" cy="21945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50158A-9E81-2C0A-72DD-DFEBDECD87EA}"/>
                </a:ext>
              </a:extLst>
            </p:cNvPr>
            <p:cNvGrpSpPr/>
            <p:nvPr/>
          </p:nvGrpSpPr>
          <p:grpSpPr>
            <a:xfrm>
              <a:off x="801817" y="1017300"/>
              <a:ext cx="2084907" cy="448056"/>
              <a:chOff x="801817" y="1017300"/>
              <a:chExt cx="2084907" cy="448056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EB8E061C-9AEE-C724-1AA3-EC5BBC37F4DF}"/>
                  </a:ext>
                </a:extLst>
              </p:cNvPr>
              <p:cNvSpPr/>
              <p:nvPr/>
            </p:nvSpPr>
            <p:spPr>
              <a:xfrm>
                <a:off x="801817" y="1017300"/>
                <a:ext cx="2084907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5C7043-2AE1-7BAB-0750-7DD0C642F101}"/>
                  </a:ext>
                </a:extLst>
              </p:cNvPr>
              <p:cNvSpPr txBox="1"/>
              <p:nvPr/>
            </p:nvSpPr>
            <p:spPr>
              <a:xfrm>
                <a:off x="890390" y="1087440"/>
                <a:ext cx="19077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1600847"/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GCTAAATATTTCTTC…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2" name="Hexagon 51">
            <a:extLst>
              <a:ext uri="{FF2B5EF4-FFF2-40B4-BE49-F238E27FC236}">
                <a16:creationId xmlns:a16="http://schemas.microsoft.com/office/drawing/2014/main" id="{37111AD7-233B-3E2C-F670-76FBB5386FF8}"/>
              </a:ext>
            </a:extLst>
          </p:cNvPr>
          <p:cNvSpPr>
            <a:spLocks noChangeAspect="1"/>
          </p:cNvSpPr>
          <p:nvPr/>
        </p:nvSpPr>
        <p:spPr>
          <a:xfrm>
            <a:off x="7062220" y="4329522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223B540-F23C-89DC-2618-A5E0BB78318A}"/>
              </a:ext>
            </a:extLst>
          </p:cNvPr>
          <p:cNvSpPr/>
          <p:nvPr/>
        </p:nvSpPr>
        <p:spPr>
          <a:xfrm>
            <a:off x="745901" y="2239036"/>
            <a:ext cx="2096263" cy="435090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Sequence-to-Signal Conversion Table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042B41-62E0-37B0-05EE-27A1169A03F0}"/>
              </a:ext>
            </a:extLst>
          </p:cNvPr>
          <p:cNvGrpSpPr/>
          <p:nvPr/>
        </p:nvGrpSpPr>
        <p:grpSpPr>
          <a:xfrm>
            <a:off x="6342867" y="1081977"/>
            <a:ext cx="2096263" cy="693862"/>
            <a:chOff x="1117601" y="2646545"/>
            <a:chExt cx="2096263" cy="69386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D0F2E91-82A6-523E-28C2-2825D1787093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D3BBEDF-6398-6FAD-3194-13BEBE23A376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90C2D43-7A6E-8B7B-B68A-417E4E8E1FAF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51A20D85-396B-AE55-1283-0E958A3A4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2E9AF6FD-AE47-7997-493C-BB97025BC3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7F2AB26-3D7B-8302-6B53-EEF628CED4E7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5" name="Graphic 74" descr="Heartbeat with solid fill">
                    <a:extLst>
                      <a:ext uri="{FF2B5EF4-FFF2-40B4-BE49-F238E27FC236}">
                        <a16:creationId xmlns:a16="http://schemas.microsoft.com/office/drawing/2014/main" id="{BFC78B1D-7A1F-8B92-E7A8-FBC965EE5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 descr="Heartbeat with solid fill">
                    <a:extLst>
                      <a:ext uri="{FF2B5EF4-FFF2-40B4-BE49-F238E27FC236}">
                        <a16:creationId xmlns:a16="http://schemas.microsoft.com/office/drawing/2014/main" id="{1D7DA486-9D0C-5084-2712-A8C0632488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D90587-8EB6-7586-99E2-1852FC05B35B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32707D2-A021-6B80-1512-E72CBF4E7B59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EB781C-0953-4502-18D8-3DE3C405F4BC}"/>
              </a:ext>
            </a:extLst>
          </p:cNvPr>
          <p:cNvCxnSpPr>
            <a:cxnSpLocks/>
          </p:cNvCxnSpPr>
          <p:nvPr/>
        </p:nvCxnSpPr>
        <p:spPr>
          <a:xfrm flipH="1">
            <a:off x="1793017" y="1767419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96C64D-2B86-A98A-2D66-12DBC421E410}"/>
              </a:ext>
            </a:extLst>
          </p:cNvPr>
          <p:cNvCxnSpPr>
            <a:cxnSpLocks/>
          </p:cNvCxnSpPr>
          <p:nvPr/>
        </p:nvCxnSpPr>
        <p:spPr>
          <a:xfrm flipH="1">
            <a:off x="1793017" y="2681254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A26D97D-98B0-ED20-C571-A030B6E15B2F}"/>
              </a:ext>
            </a:extLst>
          </p:cNvPr>
          <p:cNvSpPr txBox="1"/>
          <p:nvPr/>
        </p:nvSpPr>
        <p:spPr>
          <a:xfrm>
            <a:off x="1870843" y="6561003"/>
            <a:ext cx="5402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[Firtina+, ISMB/ECCB’23]; RawHash2 [Firtina+,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];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56260FC-533C-F347-8D83-52AE175FEA5C}"/>
              </a:ext>
            </a:extLst>
          </p:cNvPr>
          <p:cNvSpPr txBox="1"/>
          <p:nvPr/>
        </p:nvSpPr>
        <p:spPr>
          <a:xfrm>
            <a:off x="624422" y="942392"/>
            <a:ext cx="2325977" cy="3045531"/>
          </a:xfrm>
          <a:prstGeom prst="roundRect">
            <a:avLst>
              <a:gd name="adj" fmla="val 9377"/>
            </a:avLst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3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B39BD-7A14-8700-6152-8A6C5484B525}"/>
              </a:ext>
            </a:extLst>
          </p:cNvPr>
          <p:cNvGrpSpPr/>
          <p:nvPr/>
        </p:nvGrpSpPr>
        <p:grpSpPr>
          <a:xfrm>
            <a:off x="3093276" y="1982747"/>
            <a:ext cx="3968944" cy="822960"/>
            <a:chOff x="4921736" y="3336156"/>
            <a:chExt cx="3968944" cy="8229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F4B252-3FBD-424B-5059-C172C59DC816}"/>
                </a:ext>
              </a:extLst>
            </p:cNvPr>
            <p:cNvSpPr txBox="1"/>
            <p:nvPr/>
          </p:nvSpPr>
          <p:spPr>
            <a:xfrm>
              <a:off x="4921736" y="333615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Synthetic signals are </a:t>
              </a:r>
              <a:b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mainly 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free from noises</a:t>
              </a:r>
            </a:p>
          </p:txBody>
        </p:sp>
        <p:pic>
          <p:nvPicPr>
            <p:cNvPr id="22" name="Graphic 21" descr="Tick">
              <a:extLst>
                <a:ext uri="{FF2B5EF4-FFF2-40B4-BE49-F238E27FC236}">
                  <a16:creationId xmlns:a16="http://schemas.microsoft.com/office/drawing/2014/main" id="{4F85D659-7999-43A0-F376-F93D6D8AA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70425" y="3583044"/>
              <a:ext cx="329184" cy="3291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BC0F8A-1328-A425-3AE1-42D6D7E9A93C}"/>
              </a:ext>
            </a:extLst>
          </p:cNvPr>
          <p:cNvGrpSpPr/>
          <p:nvPr/>
        </p:nvGrpSpPr>
        <p:grpSpPr>
          <a:xfrm>
            <a:off x="3104484" y="3203182"/>
            <a:ext cx="3968944" cy="826330"/>
            <a:chOff x="400376" y="5437197"/>
            <a:chExt cx="3968944" cy="826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EE8E1D-95F7-1EDA-94E6-BB81AF75565C}"/>
                </a:ext>
              </a:extLst>
            </p:cNvPr>
            <p:cNvSpPr txBox="1"/>
            <p:nvPr/>
          </p:nvSpPr>
          <p:spPr>
            <a:xfrm>
              <a:off x="400376" y="5437197"/>
              <a:ext cx="3968944" cy="826330"/>
            </a:xfrm>
            <a:prstGeom prst="roundRect">
              <a:avLst>
                <a:gd name="adj" fmla="val 9377"/>
              </a:avLst>
            </a:prstGeom>
            <a:solidFill>
              <a:srgbClr val="FBE5D6"/>
            </a:solidFill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</a:t>
              </a:r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 </a:t>
              </a:r>
              <a:b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must exist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mapping</a:t>
              </a:r>
            </a:p>
          </p:txBody>
        </p: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830D7B63-DD93-F8B7-E3D4-15519F723DEC}"/>
                </a:ext>
              </a:extLst>
            </p:cNvPr>
            <p:cNvSpPr>
              <a:spLocks noChangeAspect="1"/>
            </p:cNvSpPr>
            <p:nvPr/>
          </p:nvSpPr>
          <p:spPr>
            <a:xfrm rot="2683010">
              <a:off x="454682" y="5685769"/>
              <a:ext cx="329184" cy="329184"/>
            </a:xfrm>
            <a:prstGeom prst="plus">
              <a:avLst>
                <a:gd name="adj" fmla="val 436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54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0" grpId="0" animBg="1"/>
      <p:bldP spid="69" grpId="0" animBg="1"/>
      <p:bldP spid="68" grpId="0" animBg="1"/>
      <p:bldP spid="52" grpId="0" animBg="1"/>
      <p:bldP spid="53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123D5A-47EF-3B91-6EE1-1016AEF1742E}"/>
              </a:ext>
            </a:extLst>
          </p:cNvPr>
          <p:cNvCxnSpPr>
            <a:cxnSpLocks/>
          </p:cNvCxnSpPr>
          <p:nvPr/>
        </p:nvCxnSpPr>
        <p:spPr>
          <a:xfrm flipH="1">
            <a:off x="1793017" y="3855279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97"/>
            <a:ext cx="9144000" cy="770467"/>
          </a:xfrm>
        </p:spPr>
        <p:txBody>
          <a:bodyPr wrap="none"/>
          <a:lstStyle/>
          <a:p>
            <a:r>
              <a:rPr lang="en-US" sz="4000" dirty="0">
                <a:latin typeface="Garamond" panose="02020404030301010803" pitchFamily="18" charset="0"/>
              </a:rPr>
              <a:t>The State-of-the-Art Raw Signal Mapper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8F6EF4-89E1-2CC4-31FD-6E3977FF7990}"/>
              </a:ext>
            </a:extLst>
          </p:cNvPr>
          <p:cNvGrpSpPr/>
          <p:nvPr/>
        </p:nvGrpSpPr>
        <p:grpSpPr>
          <a:xfrm>
            <a:off x="745901" y="3154893"/>
            <a:ext cx="2096263" cy="693862"/>
            <a:chOff x="1117601" y="2646545"/>
            <a:chExt cx="2096263" cy="6938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9AA88C-A92D-746D-3CE1-F99B5742EC46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5A225F9-8EBB-2962-321F-23ABBB7EB604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78BF83B-3324-581F-28B7-C0C1BDC32DBB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" name="Graphic 17" descr="Heartbeat with solid fill">
                    <a:extLst>
                      <a:ext uri="{FF2B5EF4-FFF2-40B4-BE49-F238E27FC236}">
                        <a16:creationId xmlns:a16="http://schemas.microsoft.com/office/drawing/2014/main" id="{102D3E71-F378-534F-913A-AC97400EEB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Heartbeat with solid fill">
                    <a:extLst>
                      <a:ext uri="{FF2B5EF4-FFF2-40B4-BE49-F238E27FC236}">
                        <a16:creationId xmlns:a16="http://schemas.microsoft.com/office/drawing/2014/main" id="{216A3A53-B10B-C510-4BBF-16BD50CA76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FAF1623-E8AF-6C68-D3B5-7370DDD99A33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6" name="Graphic 15" descr="Heartbeat with solid fill">
                    <a:extLst>
                      <a:ext uri="{FF2B5EF4-FFF2-40B4-BE49-F238E27FC236}">
                        <a16:creationId xmlns:a16="http://schemas.microsoft.com/office/drawing/2014/main" id="{213D1FA0-F6E1-9C8E-79A2-CD534FDA7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7" name="Graphic 16" descr="Heartbeat with solid fill">
                    <a:extLst>
                      <a:ext uri="{FF2B5EF4-FFF2-40B4-BE49-F238E27FC236}">
                        <a16:creationId xmlns:a16="http://schemas.microsoft.com/office/drawing/2014/main" id="{0CFE0A64-5EDD-9C98-687F-8F8DD5A99E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CDC1377-6EBE-D2CC-FD2E-41530BB2C25C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1B828A8-41CA-672F-A519-16936C3F01FE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Synthetic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B61E6FED-B7AA-A983-398D-6EDF65509BBA}"/>
              </a:ext>
            </a:extLst>
          </p:cNvPr>
          <p:cNvSpPr>
            <a:spLocks noChangeAspect="1"/>
          </p:cNvSpPr>
          <p:nvPr/>
        </p:nvSpPr>
        <p:spPr>
          <a:xfrm>
            <a:off x="1465254" y="4329522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9756C5-14EF-2B33-1E77-2C8753EB8F2E}"/>
              </a:ext>
            </a:extLst>
          </p:cNvPr>
          <p:cNvCxnSpPr>
            <a:cxnSpLocks/>
          </p:cNvCxnSpPr>
          <p:nvPr/>
        </p:nvCxnSpPr>
        <p:spPr>
          <a:xfrm>
            <a:off x="1793017" y="4865757"/>
            <a:ext cx="1" cy="472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D29CE5E-2FA1-77F3-E5D2-068919251277}"/>
              </a:ext>
            </a:extLst>
          </p:cNvPr>
          <p:cNvSpPr/>
          <p:nvPr/>
        </p:nvSpPr>
        <p:spPr>
          <a:xfrm>
            <a:off x="1292992" y="5350422"/>
            <a:ext cx="1002081" cy="286797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6BAFAC-7EED-0726-4F11-ADEF34ECDD57}"/>
              </a:ext>
            </a:extLst>
          </p:cNvPr>
          <p:cNvSpPr/>
          <p:nvPr/>
        </p:nvSpPr>
        <p:spPr>
          <a:xfrm>
            <a:off x="3489029" y="5187152"/>
            <a:ext cx="2206972" cy="61713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Hash-based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and Mapping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F8CB0E-F894-C377-47A9-FA6021915192}"/>
              </a:ext>
            </a:extLst>
          </p:cNvPr>
          <p:cNvCxnSpPr>
            <a:cxnSpLocks/>
            <a:stCxn id="60" idx="3"/>
            <a:endCxn id="69" idx="1"/>
          </p:cNvCxnSpPr>
          <p:nvPr/>
        </p:nvCxnSpPr>
        <p:spPr>
          <a:xfrm>
            <a:off x="2295073" y="5493821"/>
            <a:ext cx="1193956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5EEB97F-1E05-8CA6-4C84-1C80733C4524}"/>
              </a:ext>
            </a:extLst>
          </p:cNvPr>
          <p:cNvCxnSpPr>
            <a:cxnSpLocks/>
            <a:stCxn id="68" idx="1"/>
            <a:endCxn id="69" idx="3"/>
          </p:cNvCxnSpPr>
          <p:nvPr/>
        </p:nvCxnSpPr>
        <p:spPr>
          <a:xfrm flipH="1">
            <a:off x="5696001" y="5493821"/>
            <a:ext cx="1193957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FA5A8C-EEA7-978F-30E5-010E5274F853}"/>
              </a:ext>
            </a:extLst>
          </p:cNvPr>
          <p:cNvCxnSpPr>
            <a:cxnSpLocks/>
          </p:cNvCxnSpPr>
          <p:nvPr/>
        </p:nvCxnSpPr>
        <p:spPr>
          <a:xfrm>
            <a:off x="7386125" y="1775839"/>
            <a:ext cx="0" cy="2533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4224F5-9D65-D494-4A96-88CC11D15BEA}"/>
              </a:ext>
            </a:extLst>
          </p:cNvPr>
          <p:cNvCxnSpPr>
            <a:cxnSpLocks/>
          </p:cNvCxnSpPr>
          <p:nvPr/>
        </p:nvCxnSpPr>
        <p:spPr>
          <a:xfrm>
            <a:off x="7390513" y="4847358"/>
            <a:ext cx="970" cy="490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D668A2E-21B4-B42E-5D57-6DB2F938B5A7}"/>
              </a:ext>
            </a:extLst>
          </p:cNvPr>
          <p:cNvSpPr/>
          <p:nvPr/>
        </p:nvSpPr>
        <p:spPr>
          <a:xfrm>
            <a:off x="6889958" y="5350422"/>
            <a:ext cx="1002081" cy="286798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C7114-03F1-84F7-6BC1-8191DE663B0B}"/>
              </a:ext>
            </a:extLst>
          </p:cNvPr>
          <p:cNvGrpSpPr/>
          <p:nvPr/>
        </p:nvGrpSpPr>
        <p:grpSpPr>
          <a:xfrm>
            <a:off x="753377" y="1081977"/>
            <a:ext cx="2084907" cy="683180"/>
            <a:chOff x="801817" y="782176"/>
            <a:chExt cx="2084907" cy="68318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C4FD80D-3025-21F4-EB84-7CCC3EBBCF91}"/>
                </a:ext>
              </a:extLst>
            </p:cNvPr>
            <p:cNvSpPr/>
            <p:nvPr/>
          </p:nvSpPr>
          <p:spPr>
            <a:xfrm>
              <a:off x="801818" y="782176"/>
              <a:ext cx="2084906" cy="21945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50158A-9E81-2C0A-72DD-DFEBDECD87EA}"/>
                </a:ext>
              </a:extLst>
            </p:cNvPr>
            <p:cNvGrpSpPr/>
            <p:nvPr/>
          </p:nvGrpSpPr>
          <p:grpSpPr>
            <a:xfrm>
              <a:off x="801817" y="1017300"/>
              <a:ext cx="2084907" cy="448056"/>
              <a:chOff x="801817" y="1017300"/>
              <a:chExt cx="2084907" cy="448056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EB8E061C-9AEE-C724-1AA3-EC5BBC37F4DF}"/>
                  </a:ext>
                </a:extLst>
              </p:cNvPr>
              <p:cNvSpPr/>
              <p:nvPr/>
            </p:nvSpPr>
            <p:spPr>
              <a:xfrm>
                <a:off x="801817" y="1017300"/>
                <a:ext cx="2084907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5C7043-2AE1-7BAB-0750-7DD0C642F101}"/>
                  </a:ext>
                </a:extLst>
              </p:cNvPr>
              <p:cNvSpPr txBox="1"/>
              <p:nvPr/>
            </p:nvSpPr>
            <p:spPr>
              <a:xfrm>
                <a:off x="890390" y="1087440"/>
                <a:ext cx="19077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1600847"/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GCTAAATATTTCTTC…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2" name="Hexagon 51">
            <a:extLst>
              <a:ext uri="{FF2B5EF4-FFF2-40B4-BE49-F238E27FC236}">
                <a16:creationId xmlns:a16="http://schemas.microsoft.com/office/drawing/2014/main" id="{37111AD7-233B-3E2C-F670-76FBB5386FF8}"/>
              </a:ext>
            </a:extLst>
          </p:cNvPr>
          <p:cNvSpPr>
            <a:spLocks noChangeAspect="1"/>
          </p:cNvSpPr>
          <p:nvPr/>
        </p:nvSpPr>
        <p:spPr>
          <a:xfrm>
            <a:off x="7062220" y="4329522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223B540-F23C-89DC-2618-A5E0BB78318A}"/>
              </a:ext>
            </a:extLst>
          </p:cNvPr>
          <p:cNvSpPr/>
          <p:nvPr/>
        </p:nvSpPr>
        <p:spPr>
          <a:xfrm>
            <a:off x="745901" y="2239036"/>
            <a:ext cx="2096263" cy="435090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Sequence-to-Signal Conversion Table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042B41-62E0-37B0-05EE-27A1169A03F0}"/>
              </a:ext>
            </a:extLst>
          </p:cNvPr>
          <p:cNvGrpSpPr/>
          <p:nvPr/>
        </p:nvGrpSpPr>
        <p:grpSpPr>
          <a:xfrm>
            <a:off x="6342867" y="1081977"/>
            <a:ext cx="2096263" cy="693862"/>
            <a:chOff x="1117601" y="2646545"/>
            <a:chExt cx="2096263" cy="69386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D0F2E91-82A6-523E-28C2-2825D1787093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D3BBEDF-6398-6FAD-3194-13BEBE23A376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90C2D43-7A6E-8B7B-B68A-417E4E8E1FAF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51A20D85-396B-AE55-1283-0E958A3A4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2E9AF6FD-AE47-7997-493C-BB97025BC3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7F2AB26-3D7B-8302-6B53-EEF628CED4E7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75" name="Graphic 74" descr="Heartbeat with solid fill">
                    <a:extLst>
                      <a:ext uri="{FF2B5EF4-FFF2-40B4-BE49-F238E27FC236}">
                        <a16:creationId xmlns:a16="http://schemas.microsoft.com/office/drawing/2014/main" id="{BFC78B1D-7A1F-8B92-E7A8-FBC965EE5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 descr="Heartbeat with solid fill">
                    <a:extLst>
                      <a:ext uri="{FF2B5EF4-FFF2-40B4-BE49-F238E27FC236}">
                        <a16:creationId xmlns:a16="http://schemas.microsoft.com/office/drawing/2014/main" id="{1D7DA486-9D0C-5084-2712-A8C0632488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D90587-8EB6-7586-99E2-1852FC05B35B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32707D2-A021-6B80-1512-E72CBF4E7B59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EB781C-0953-4502-18D8-3DE3C405F4BC}"/>
              </a:ext>
            </a:extLst>
          </p:cNvPr>
          <p:cNvCxnSpPr>
            <a:cxnSpLocks/>
          </p:cNvCxnSpPr>
          <p:nvPr/>
        </p:nvCxnSpPr>
        <p:spPr>
          <a:xfrm flipH="1">
            <a:off x="1793017" y="1767419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96C64D-2B86-A98A-2D66-12DBC421E410}"/>
              </a:ext>
            </a:extLst>
          </p:cNvPr>
          <p:cNvCxnSpPr>
            <a:cxnSpLocks/>
          </p:cNvCxnSpPr>
          <p:nvPr/>
        </p:nvCxnSpPr>
        <p:spPr>
          <a:xfrm flipH="1">
            <a:off x="1793017" y="2681254"/>
            <a:ext cx="1940" cy="4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A26D97D-98B0-ED20-C571-A030B6E15B2F}"/>
              </a:ext>
            </a:extLst>
          </p:cNvPr>
          <p:cNvSpPr txBox="1"/>
          <p:nvPr/>
        </p:nvSpPr>
        <p:spPr>
          <a:xfrm>
            <a:off x="1870843" y="6561003"/>
            <a:ext cx="5402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[Firtina+, ISMB/ECCB’23]; RawHash2 [Firtina+,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];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56260FC-533C-F347-8D83-52AE175FEA5C}"/>
              </a:ext>
            </a:extLst>
          </p:cNvPr>
          <p:cNvSpPr txBox="1"/>
          <p:nvPr/>
        </p:nvSpPr>
        <p:spPr>
          <a:xfrm>
            <a:off x="624422" y="942392"/>
            <a:ext cx="2325977" cy="3045531"/>
          </a:xfrm>
          <a:prstGeom prst="roundRect">
            <a:avLst>
              <a:gd name="adj" fmla="val 9377"/>
            </a:avLst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3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B39BD-7A14-8700-6152-8A6C5484B525}"/>
              </a:ext>
            </a:extLst>
          </p:cNvPr>
          <p:cNvGrpSpPr/>
          <p:nvPr/>
        </p:nvGrpSpPr>
        <p:grpSpPr>
          <a:xfrm>
            <a:off x="3093276" y="1982747"/>
            <a:ext cx="3968944" cy="822960"/>
            <a:chOff x="4921736" y="3336156"/>
            <a:chExt cx="3968944" cy="8229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F4B252-3FBD-424B-5059-C172C59DC816}"/>
                </a:ext>
              </a:extLst>
            </p:cNvPr>
            <p:cNvSpPr txBox="1"/>
            <p:nvPr/>
          </p:nvSpPr>
          <p:spPr>
            <a:xfrm>
              <a:off x="4921736" y="3336156"/>
              <a:ext cx="3968944" cy="822960"/>
            </a:xfrm>
            <a:prstGeom prst="roundRect">
              <a:avLst>
                <a:gd name="adj" fmla="val 93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Synthetic signals are </a:t>
              </a:r>
              <a:b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mainly 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free from noises</a:t>
              </a:r>
            </a:p>
          </p:txBody>
        </p:sp>
        <p:pic>
          <p:nvPicPr>
            <p:cNvPr id="22" name="Graphic 21" descr="Tick">
              <a:extLst>
                <a:ext uri="{FF2B5EF4-FFF2-40B4-BE49-F238E27FC236}">
                  <a16:creationId xmlns:a16="http://schemas.microsoft.com/office/drawing/2014/main" id="{4F85D659-7999-43A0-F376-F93D6D8AA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70425" y="3583044"/>
              <a:ext cx="329184" cy="3291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BC0F8A-1328-A425-3AE1-42D6D7E9A93C}"/>
              </a:ext>
            </a:extLst>
          </p:cNvPr>
          <p:cNvGrpSpPr/>
          <p:nvPr/>
        </p:nvGrpSpPr>
        <p:grpSpPr>
          <a:xfrm>
            <a:off x="3104484" y="3203182"/>
            <a:ext cx="3968944" cy="826330"/>
            <a:chOff x="400376" y="5437197"/>
            <a:chExt cx="3968944" cy="826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EE8E1D-95F7-1EDA-94E6-BB81AF75565C}"/>
                </a:ext>
              </a:extLst>
            </p:cNvPr>
            <p:cNvSpPr txBox="1"/>
            <p:nvPr/>
          </p:nvSpPr>
          <p:spPr>
            <a:xfrm>
              <a:off x="400376" y="5437197"/>
              <a:ext cx="3968944" cy="826330"/>
            </a:xfrm>
            <a:prstGeom prst="roundRect">
              <a:avLst>
                <a:gd name="adj" fmla="val 9377"/>
              </a:avLst>
            </a:prstGeom>
            <a:solidFill>
              <a:srgbClr val="FBE5D6"/>
            </a:solidFill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</a:t>
              </a:r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 </a:t>
              </a:r>
              <a:b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000" b="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must exist</a:t>
              </a:r>
              <a:r>
                <a:rPr lang="en-US" sz="20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mapping</a:t>
              </a:r>
            </a:p>
          </p:txBody>
        </p: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830D7B63-DD93-F8B7-E3D4-15519F723DEC}"/>
                </a:ext>
              </a:extLst>
            </p:cNvPr>
            <p:cNvSpPr>
              <a:spLocks noChangeAspect="1"/>
            </p:cNvSpPr>
            <p:nvPr/>
          </p:nvSpPr>
          <p:spPr>
            <a:xfrm rot="2683010">
              <a:off x="454682" y="5685769"/>
              <a:ext cx="329184" cy="329184"/>
            </a:xfrm>
            <a:prstGeom prst="plus">
              <a:avLst>
                <a:gd name="adj" fmla="val 436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CC077C4-65DC-A56A-DCC7-BBF643E48C0F}"/>
              </a:ext>
            </a:extLst>
          </p:cNvPr>
          <p:cNvSpPr/>
          <p:nvPr/>
        </p:nvSpPr>
        <p:spPr>
          <a:xfrm>
            <a:off x="-1940" y="0"/>
            <a:ext cx="9144000" cy="6857999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58491-0E27-5A2F-83BF-AD1BE73ED260}"/>
              </a:ext>
            </a:extLst>
          </p:cNvPr>
          <p:cNvSpPr txBox="1"/>
          <p:nvPr/>
        </p:nvSpPr>
        <p:spPr>
          <a:xfrm>
            <a:off x="178200" y="2194464"/>
            <a:ext cx="8787600" cy="2469073"/>
          </a:xfrm>
          <a:prstGeom prst="roundRect">
            <a:avLst>
              <a:gd name="adj" fmla="val 9377"/>
            </a:avLst>
          </a:prstGeom>
          <a:solidFill>
            <a:srgbClr val="FBE5D6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solutions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</a:t>
            </a:r>
            <a: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analyze raw signals</a:t>
            </a:r>
            <a:b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reference genome</a:t>
            </a:r>
            <a:endParaRPr lang="en-US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97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6" y="95697"/>
            <a:ext cx="9144000" cy="770467"/>
          </a:xfrm>
        </p:spPr>
        <p:txBody>
          <a:bodyPr wrap="none"/>
          <a:lstStyle/>
          <a:p>
            <a:r>
              <a:rPr lang="en-US" sz="4000" dirty="0">
                <a:latin typeface="Garamond" panose="02020404030301010803" pitchFamily="18" charset="0"/>
              </a:rPr>
              <a:t>Beyond Reference Mapping: Overlapping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B61E6FED-B7AA-A983-398D-6EDF65509BBA}"/>
              </a:ext>
            </a:extLst>
          </p:cNvPr>
          <p:cNvSpPr>
            <a:spLocks noChangeAspect="1"/>
          </p:cNvSpPr>
          <p:nvPr/>
        </p:nvSpPr>
        <p:spPr>
          <a:xfrm>
            <a:off x="1442952" y="2273260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9756C5-14EF-2B33-1E77-2C8753EB8F2E}"/>
              </a:ext>
            </a:extLst>
          </p:cNvPr>
          <p:cNvCxnSpPr>
            <a:cxnSpLocks/>
          </p:cNvCxnSpPr>
          <p:nvPr/>
        </p:nvCxnSpPr>
        <p:spPr>
          <a:xfrm>
            <a:off x="1771730" y="2813395"/>
            <a:ext cx="0" cy="527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D29CE5E-2FA1-77F3-E5D2-068919251277}"/>
              </a:ext>
            </a:extLst>
          </p:cNvPr>
          <p:cNvSpPr/>
          <p:nvPr/>
        </p:nvSpPr>
        <p:spPr>
          <a:xfrm>
            <a:off x="1270690" y="3352801"/>
            <a:ext cx="1002081" cy="286797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6BAFAC-7EED-0726-4F11-ADEF34ECDD57}"/>
              </a:ext>
            </a:extLst>
          </p:cNvPr>
          <p:cNvSpPr/>
          <p:nvPr/>
        </p:nvSpPr>
        <p:spPr>
          <a:xfrm>
            <a:off x="3466728" y="3189531"/>
            <a:ext cx="2206972" cy="61713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Hash-based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and Mapping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F8CB0E-F894-C377-47A9-FA6021915192}"/>
              </a:ext>
            </a:extLst>
          </p:cNvPr>
          <p:cNvCxnSpPr>
            <a:cxnSpLocks/>
            <a:stCxn id="60" idx="3"/>
            <a:endCxn id="69" idx="1"/>
          </p:cNvCxnSpPr>
          <p:nvPr/>
        </p:nvCxnSpPr>
        <p:spPr>
          <a:xfrm>
            <a:off x="2272771" y="3496200"/>
            <a:ext cx="1193957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5EEB97F-1E05-8CA6-4C84-1C80733C4524}"/>
              </a:ext>
            </a:extLst>
          </p:cNvPr>
          <p:cNvCxnSpPr>
            <a:cxnSpLocks/>
            <a:stCxn id="68" idx="1"/>
            <a:endCxn id="69" idx="3"/>
          </p:cNvCxnSpPr>
          <p:nvPr/>
        </p:nvCxnSpPr>
        <p:spPr>
          <a:xfrm flipH="1">
            <a:off x="5673700" y="3496200"/>
            <a:ext cx="1193956" cy="1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FA5A8C-EEA7-978F-30E5-010E5274F853}"/>
              </a:ext>
            </a:extLst>
          </p:cNvPr>
          <p:cNvCxnSpPr>
            <a:cxnSpLocks/>
          </p:cNvCxnSpPr>
          <p:nvPr/>
        </p:nvCxnSpPr>
        <p:spPr>
          <a:xfrm>
            <a:off x="7368696" y="1733854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4224F5-9D65-D494-4A96-88CC11D15BEA}"/>
              </a:ext>
            </a:extLst>
          </p:cNvPr>
          <p:cNvCxnSpPr>
            <a:cxnSpLocks/>
          </p:cNvCxnSpPr>
          <p:nvPr/>
        </p:nvCxnSpPr>
        <p:spPr>
          <a:xfrm>
            <a:off x="7368696" y="2813395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D668A2E-21B4-B42E-5D57-6DB2F938B5A7}"/>
              </a:ext>
            </a:extLst>
          </p:cNvPr>
          <p:cNvSpPr/>
          <p:nvPr/>
        </p:nvSpPr>
        <p:spPr>
          <a:xfrm>
            <a:off x="6867656" y="3352801"/>
            <a:ext cx="1002081" cy="286798"/>
          </a:xfrm>
          <a:prstGeom prst="rect">
            <a:avLst/>
          </a:prstGeom>
          <a:solidFill>
            <a:srgbClr val="DEECF8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37111AD7-233B-3E2C-F670-76FBB5386FF8}"/>
              </a:ext>
            </a:extLst>
          </p:cNvPr>
          <p:cNvSpPr>
            <a:spLocks noChangeAspect="1"/>
          </p:cNvSpPr>
          <p:nvPr/>
        </p:nvSpPr>
        <p:spPr>
          <a:xfrm>
            <a:off x="7039918" y="2273260"/>
            <a:ext cx="657556" cy="5401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61AA6-43EE-8F5A-5B5E-6536D93DBE16}"/>
              </a:ext>
            </a:extLst>
          </p:cNvPr>
          <p:cNvGrpSpPr/>
          <p:nvPr/>
        </p:nvGrpSpPr>
        <p:grpSpPr>
          <a:xfrm>
            <a:off x="723599" y="1039992"/>
            <a:ext cx="2096263" cy="693862"/>
            <a:chOff x="1117601" y="2646545"/>
            <a:chExt cx="2096263" cy="693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C89F1A-D6B1-265F-B1C5-8BAE67A1FB1A}"/>
                </a:ext>
              </a:extLst>
            </p:cNvPr>
            <p:cNvGrpSpPr/>
            <p:nvPr/>
          </p:nvGrpSpPr>
          <p:grpSpPr>
            <a:xfrm>
              <a:off x="1121479" y="2892351"/>
              <a:ext cx="2060098" cy="448056"/>
              <a:chOff x="1121479" y="2892351"/>
              <a:chExt cx="2060098" cy="44805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4041C1C-5CED-A2E3-19DC-2FD67713823A}"/>
                  </a:ext>
                </a:extLst>
              </p:cNvPr>
              <p:cNvGrpSpPr/>
              <p:nvPr/>
            </p:nvGrpSpPr>
            <p:grpSpPr>
              <a:xfrm>
                <a:off x="1524392" y="2914631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9309ED0-1679-9292-5794-0295159E7568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3" name="Graphic 22" descr="Heartbeat with solid fill">
                    <a:extLst>
                      <a:ext uri="{FF2B5EF4-FFF2-40B4-BE49-F238E27FC236}">
                        <a16:creationId xmlns:a16="http://schemas.microsoft.com/office/drawing/2014/main" id="{8CF57F28-77C7-F4F0-39EA-7615F59E48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4" name="Graphic 23" descr="Heartbeat with solid fill">
                    <a:extLst>
                      <a:ext uri="{FF2B5EF4-FFF2-40B4-BE49-F238E27FC236}">
                        <a16:creationId xmlns:a16="http://schemas.microsoft.com/office/drawing/2014/main" id="{D04D1060-3BD4-7597-4610-21A1A88EB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A21483-6D98-9466-6896-99212AE8AD0D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2" name="Graphic 11" descr="Heartbeat with solid fill">
                    <a:extLst>
                      <a:ext uri="{FF2B5EF4-FFF2-40B4-BE49-F238E27FC236}">
                        <a16:creationId xmlns:a16="http://schemas.microsoft.com/office/drawing/2014/main" id="{0CCBB096-27B5-46BD-00FB-EEC683462D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phic 21" descr="Heartbeat with solid fill">
                    <a:extLst>
                      <a:ext uri="{FF2B5EF4-FFF2-40B4-BE49-F238E27FC236}">
                        <a16:creationId xmlns:a16="http://schemas.microsoft.com/office/drawing/2014/main" id="{58EDC030-D943-1DEF-B282-1CD759B45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23B1D7-EEAF-A9AC-CCAA-B77BC96F4ACD}"/>
                  </a:ext>
                </a:extLst>
              </p:cNvPr>
              <p:cNvSpPr/>
              <p:nvPr/>
            </p:nvSpPr>
            <p:spPr>
              <a:xfrm>
                <a:off x="1121479" y="2892351"/>
                <a:ext cx="2060098" cy="448056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8CB42-2962-5EE5-F7B8-B25EE382BAA4}"/>
                </a:ext>
              </a:extLst>
            </p:cNvPr>
            <p:cNvSpPr/>
            <p:nvPr/>
          </p:nvSpPr>
          <p:spPr>
            <a:xfrm>
              <a:off x="1117601" y="2646545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Synthetic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1F3AF5-BAF7-4F94-C2C6-E33CC9AD0F0B}"/>
              </a:ext>
            </a:extLst>
          </p:cNvPr>
          <p:cNvGrpSpPr/>
          <p:nvPr/>
        </p:nvGrpSpPr>
        <p:grpSpPr>
          <a:xfrm>
            <a:off x="6323984" y="1039992"/>
            <a:ext cx="2096263" cy="693862"/>
            <a:chOff x="6320565" y="1039992"/>
            <a:chExt cx="2096263" cy="693862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32707D2-A021-6B80-1512-E72CBF4E7B59}"/>
                </a:ext>
              </a:extLst>
            </p:cNvPr>
            <p:cNvSpPr/>
            <p:nvPr/>
          </p:nvSpPr>
          <p:spPr>
            <a:xfrm>
              <a:off x="6320565" y="1039992"/>
              <a:ext cx="2096263" cy="219456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Signal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E8BA49-C802-DFE7-9FA0-9DD9C0D31E61}"/>
                </a:ext>
              </a:extLst>
            </p:cNvPr>
            <p:cNvGrpSpPr/>
            <p:nvPr/>
          </p:nvGrpSpPr>
          <p:grpSpPr>
            <a:xfrm>
              <a:off x="6324443" y="1285798"/>
              <a:ext cx="2060098" cy="448056"/>
              <a:chOff x="6324443" y="1285798"/>
              <a:chExt cx="2060098" cy="448056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D90587-8EB6-7586-99E2-1852FC05B35B}"/>
                  </a:ext>
                </a:extLst>
              </p:cNvPr>
              <p:cNvSpPr/>
              <p:nvPr/>
            </p:nvSpPr>
            <p:spPr>
              <a:xfrm>
                <a:off x="6324443" y="1285798"/>
                <a:ext cx="2060098" cy="448056"/>
              </a:xfrm>
              <a:prstGeom prst="roundRect">
                <a:avLst>
                  <a:gd name="adj" fmla="val 9865"/>
                </a:avLst>
              </a:prstGeom>
              <a:solidFill>
                <a:schemeClr val="bg1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D3BBEDF-6398-6FAD-3194-13BEBE23A376}"/>
                  </a:ext>
                </a:extLst>
              </p:cNvPr>
              <p:cNvGrpSpPr/>
              <p:nvPr/>
            </p:nvGrpSpPr>
            <p:grpSpPr>
              <a:xfrm>
                <a:off x="6727355" y="1319794"/>
                <a:ext cx="1254273" cy="396518"/>
                <a:chOff x="-912865" y="1693849"/>
                <a:chExt cx="1254273" cy="39651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90C2D43-7A6E-8B7B-B68A-417E4E8E1FAF}"/>
                    </a:ext>
                  </a:extLst>
                </p:cNvPr>
                <p:cNvGrpSpPr/>
                <p:nvPr/>
              </p:nvGrpSpPr>
              <p:grpSpPr>
                <a:xfrm>
                  <a:off x="-912865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7" name="Graphic 76" descr="Heartbeat with solid fill">
                    <a:extLst>
                      <a:ext uri="{FF2B5EF4-FFF2-40B4-BE49-F238E27FC236}">
                        <a16:creationId xmlns:a16="http://schemas.microsoft.com/office/drawing/2014/main" id="{51A20D85-396B-AE55-1283-0E958A3A4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8" name="Graphic 77" descr="Heartbeat with solid fill">
                    <a:extLst>
                      <a:ext uri="{FF2B5EF4-FFF2-40B4-BE49-F238E27FC236}">
                        <a16:creationId xmlns:a16="http://schemas.microsoft.com/office/drawing/2014/main" id="{2E9AF6FD-AE47-7997-493C-BB97025BC3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7F2AB26-3D7B-8302-6B53-EEF628CED4E7}"/>
                    </a:ext>
                  </a:extLst>
                </p:cNvPr>
                <p:cNvGrpSpPr/>
                <p:nvPr/>
              </p:nvGrpSpPr>
              <p:grpSpPr>
                <a:xfrm>
                  <a:off x="-336719" y="1693849"/>
                  <a:ext cx="678127" cy="396518"/>
                  <a:chOff x="7638337" y="2390537"/>
                  <a:chExt cx="678127" cy="396518"/>
                </a:xfrm>
              </p:grpSpPr>
              <p:pic>
                <p:nvPicPr>
                  <p:cNvPr id="75" name="Graphic 74" descr="Heartbeat with solid fill">
                    <a:extLst>
                      <a:ext uri="{FF2B5EF4-FFF2-40B4-BE49-F238E27FC236}">
                        <a16:creationId xmlns:a16="http://schemas.microsoft.com/office/drawing/2014/main" id="{BFC78B1D-7A1F-8B92-E7A8-FBC965EE5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638337" y="2390537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 descr="Heartbeat with solid fill">
                    <a:extLst>
                      <a:ext uri="{FF2B5EF4-FFF2-40B4-BE49-F238E27FC236}">
                        <a16:creationId xmlns:a16="http://schemas.microsoft.com/office/drawing/2014/main" id="{1D7DA486-9D0C-5084-2712-A8C0632488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7919946" y="2390537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4560A18-CA4B-FFBD-7968-CFF6A88CC978}"/>
              </a:ext>
            </a:extLst>
          </p:cNvPr>
          <p:cNvCxnSpPr>
            <a:cxnSpLocks/>
          </p:cNvCxnSpPr>
          <p:nvPr/>
        </p:nvCxnSpPr>
        <p:spPr>
          <a:xfrm>
            <a:off x="1771730" y="1733854"/>
            <a:ext cx="0" cy="539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9292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64453</TotalTime>
  <Words>2178</Words>
  <Application>Microsoft Macintosh PowerPoint</Application>
  <PresentationFormat>On-screen Show (4:3)</PresentationFormat>
  <Paragraphs>575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Corbel</vt:lpstr>
      <vt:lpstr>Garamond</vt:lpstr>
      <vt:lpstr>Tahoma</vt:lpstr>
      <vt:lpstr>Wingdings</vt:lpstr>
      <vt:lpstr>Office Theme</vt:lpstr>
      <vt:lpstr>Edge</vt:lpstr>
      <vt:lpstr>Custom Design</vt:lpstr>
      <vt:lpstr>  </vt:lpstr>
      <vt:lpstr>Executive Summary</vt:lpstr>
      <vt:lpstr>Outline</vt:lpstr>
      <vt:lpstr>Nanopore Sequencing</vt:lpstr>
      <vt:lpstr>Nanopore Sequencing</vt:lpstr>
      <vt:lpstr>Analyzing Raw Nanopore Signals</vt:lpstr>
      <vt:lpstr>The State-of-the-Art Raw Signal Mapper</vt:lpstr>
      <vt:lpstr>The State-of-the-Art Raw Signal Mapper</vt:lpstr>
      <vt:lpstr>Beyond Reference Mapping: Overlapping</vt:lpstr>
      <vt:lpstr>Beyond Reference Mapping: Overlapping</vt:lpstr>
      <vt:lpstr>Beyond Reference Mapping: Overlapping</vt:lpstr>
      <vt:lpstr>Outline</vt:lpstr>
      <vt:lpstr>Goal</vt:lpstr>
      <vt:lpstr>PowerPoint Presentation</vt:lpstr>
      <vt:lpstr>Rawsamble Key Ideas</vt:lpstr>
      <vt:lpstr>RawHash Overview</vt:lpstr>
      <vt:lpstr>Rawsamble Overview</vt:lpstr>
      <vt:lpstr>Indexing using Raw Signals</vt:lpstr>
      <vt:lpstr>Chaining and Outputting Overlaps</vt:lpstr>
      <vt:lpstr>Outline</vt:lpstr>
      <vt:lpstr>Evaluation Methodology</vt:lpstr>
      <vt:lpstr>Performance &amp; Peak Memory</vt:lpstr>
      <vt:lpstr>All-vs-All Overlapping Statistics</vt:lpstr>
      <vt:lpstr>De novo Assembly From Overlaps</vt:lpstr>
      <vt:lpstr>De novo Assembly From Overlaps</vt:lpstr>
      <vt:lpstr>New Directions in Raw Signal Analysis</vt:lpstr>
      <vt:lpstr>Rawsamble</vt:lpstr>
      <vt:lpstr>Rawasm: Raw Signal Assembler [Beta]</vt:lpstr>
      <vt:lpstr>Outline</vt:lpstr>
      <vt:lpstr>Conclusion</vt:lpstr>
      <vt:lpstr>  </vt:lpstr>
      <vt:lpstr>PowerPoint Presentation</vt:lpstr>
      <vt:lpstr>Future Work</vt:lpstr>
      <vt:lpstr>Real-Time Mapping using Hash-based Indexing</vt:lpstr>
      <vt:lpstr>Sketching with Hash-based Indexing</vt:lpstr>
      <vt:lpstr>Practical Similarity Identification</vt:lpstr>
      <vt:lpstr>Existing Solutions – Real-time Basecalling</vt:lpstr>
      <vt:lpstr>Applications of Read Until</vt:lpstr>
      <vt:lpstr>  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Firtina  Can</cp:lastModifiedBy>
  <cp:revision>1765</cp:revision>
  <cp:lastPrinted>2019-02-23T04:26:38Z</cp:lastPrinted>
  <dcterms:created xsi:type="dcterms:W3CDTF">2017-06-05T15:22:10Z</dcterms:created>
  <dcterms:modified xsi:type="dcterms:W3CDTF">2024-07-14T13:44:08Z</dcterms:modified>
  <cp:category/>
</cp:coreProperties>
</file>