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tags/tag1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2.xml" ContentType="application/vnd.openxmlformats-officedocument.presentationml.tags+xml"/>
  <Override PartName="/ppt/notesSlides/notesSlide32.xml" ContentType="application/vnd.openxmlformats-officedocument.presentationml.notesSlide+xml"/>
  <Override PartName="/ppt/tags/tag13.xml" ContentType="application/vnd.openxmlformats-officedocument.presentationml.tags+xml"/>
  <Override PartName="/ppt/notesSlides/notesSlide33.xml" ContentType="application/vnd.openxmlformats-officedocument.presentationml.notesSlide+xml"/>
  <Override PartName="/ppt/tags/tag14.xml" ContentType="application/vnd.openxmlformats-officedocument.presentationml.tags+xml"/>
  <Override PartName="/ppt/notesSlides/notesSlide34.xml" ContentType="application/vnd.openxmlformats-officedocument.presentationml.notesSlide+xml"/>
  <Override PartName="/ppt/tags/tag15.xml" ContentType="application/vnd.openxmlformats-officedocument.presentationml.tags+xml"/>
  <Override PartName="/ppt/notesSlides/notesSlide35.xml" ContentType="application/vnd.openxmlformats-officedocument.presentationml.notesSlide+xml"/>
  <Override PartName="/ppt/tags/tag16.xml" ContentType="application/vnd.openxmlformats-officedocument.presentationml.tags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59"/>
  </p:notesMasterIdLst>
  <p:handoutMasterIdLst>
    <p:handoutMasterId r:id="rId60"/>
  </p:handoutMasterIdLst>
  <p:sldIdLst>
    <p:sldId id="7349" r:id="rId2"/>
    <p:sldId id="2146847628" r:id="rId3"/>
    <p:sldId id="2146847629" r:id="rId4"/>
    <p:sldId id="4676" r:id="rId5"/>
    <p:sldId id="4723" r:id="rId6"/>
    <p:sldId id="7397" r:id="rId7"/>
    <p:sldId id="7352" r:id="rId8"/>
    <p:sldId id="2146847635" r:id="rId9"/>
    <p:sldId id="4685" r:id="rId10"/>
    <p:sldId id="4750" r:id="rId11"/>
    <p:sldId id="2146847640" r:id="rId12"/>
    <p:sldId id="7345" r:id="rId13"/>
    <p:sldId id="7420" r:id="rId14"/>
    <p:sldId id="7432" r:id="rId15"/>
    <p:sldId id="2146847631" r:id="rId16"/>
    <p:sldId id="2146847630" r:id="rId17"/>
    <p:sldId id="4686" r:id="rId18"/>
    <p:sldId id="2146847634" r:id="rId19"/>
    <p:sldId id="2146847641" r:id="rId20"/>
    <p:sldId id="4688" r:id="rId21"/>
    <p:sldId id="4773" r:id="rId22"/>
    <p:sldId id="4683" r:id="rId23"/>
    <p:sldId id="4690" r:id="rId24"/>
    <p:sldId id="2146847636" r:id="rId25"/>
    <p:sldId id="7396" r:id="rId26"/>
    <p:sldId id="1200" r:id="rId27"/>
    <p:sldId id="1201" r:id="rId28"/>
    <p:sldId id="2146847642" r:id="rId29"/>
    <p:sldId id="7348" r:id="rId30"/>
    <p:sldId id="2146847633" r:id="rId31"/>
    <p:sldId id="2146847643" r:id="rId32"/>
    <p:sldId id="4679" r:id="rId33"/>
    <p:sldId id="4786" r:id="rId34"/>
    <p:sldId id="1207" r:id="rId35"/>
    <p:sldId id="2146847601" r:id="rId36"/>
    <p:sldId id="7428" r:id="rId37"/>
    <p:sldId id="2146847603" r:id="rId38"/>
    <p:sldId id="2146847627" r:id="rId39"/>
    <p:sldId id="2146847623" r:id="rId40"/>
    <p:sldId id="2146847598" r:id="rId41"/>
    <p:sldId id="7413" r:id="rId42"/>
    <p:sldId id="1221" r:id="rId43"/>
    <p:sldId id="2146847513" r:id="rId44"/>
    <p:sldId id="4784" r:id="rId45"/>
    <p:sldId id="4785" r:id="rId46"/>
    <p:sldId id="2146847592" r:id="rId47"/>
    <p:sldId id="2146847593" r:id="rId48"/>
    <p:sldId id="2146847594" r:id="rId49"/>
    <p:sldId id="2146847595" r:id="rId50"/>
    <p:sldId id="2146847596" r:id="rId51"/>
    <p:sldId id="2146847597" r:id="rId52"/>
    <p:sldId id="2146847613" r:id="rId53"/>
    <p:sldId id="2146847614" r:id="rId54"/>
    <p:sldId id="2146847615" r:id="rId55"/>
    <p:sldId id="2146847622" r:id="rId56"/>
    <p:sldId id="2146847616" r:id="rId57"/>
    <p:sldId id="7439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95E7A748-0BE5-0642-A3C9-ECB8006B45EE}">
          <p14:sldIdLst>
            <p14:sldId id="7349"/>
          </p14:sldIdLst>
        </p14:section>
        <p14:section name="Introduction" id="{85AFD18F-C696-F141-B20C-F338E27D12F4}">
          <p14:sldIdLst>
            <p14:sldId id="2146847628"/>
            <p14:sldId id="2146847629"/>
            <p14:sldId id="4676"/>
            <p14:sldId id="4723"/>
            <p14:sldId id="7397"/>
            <p14:sldId id="7352"/>
            <p14:sldId id="2146847635"/>
            <p14:sldId id="4685"/>
            <p14:sldId id="4750"/>
          </p14:sldIdLst>
        </p14:section>
        <p14:section name="Rawsamble" id="{3E365E82-0343-B74D-A209-6C1DACA4DCEC}">
          <p14:sldIdLst>
            <p14:sldId id="2146847640"/>
            <p14:sldId id="7345"/>
            <p14:sldId id="7420"/>
            <p14:sldId id="7432"/>
            <p14:sldId id="2146847631"/>
            <p14:sldId id="2146847630"/>
            <p14:sldId id="4686"/>
            <p14:sldId id="2146847634"/>
            <p14:sldId id="2146847641"/>
            <p14:sldId id="4688"/>
            <p14:sldId id="4773"/>
            <p14:sldId id="4683"/>
            <p14:sldId id="4690"/>
            <p14:sldId id="2146847636"/>
            <p14:sldId id="7396"/>
            <p14:sldId id="1200"/>
            <p14:sldId id="1201"/>
            <p14:sldId id="2146847642"/>
          </p14:sldIdLst>
        </p14:section>
        <p14:section name="Conclusion" id="{D9FDE060-FD82-984E-AE2D-463F9B35D558}">
          <p14:sldIdLst>
            <p14:sldId id="7348"/>
          </p14:sldIdLst>
        </p14:section>
        <p14:section name="Closing" id="{078B86B8-1EB9-9D42-9D9D-A53A3E13CC58}">
          <p14:sldIdLst>
            <p14:sldId id="2146847633"/>
          </p14:sldIdLst>
        </p14:section>
        <p14:section name="Background Backup Slides" id="{610E2F31-A7F2-CA4A-9D28-0558E1FF0AA8}">
          <p14:sldIdLst>
            <p14:sldId id="2146847643"/>
            <p14:sldId id="4679"/>
            <p14:sldId id="4786"/>
            <p14:sldId id="1207"/>
            <p14:sldId id="2146847601"/>
            <p14:sldId id="7428"/>
            <p14:sldId id="2146847603"/>
            <p14:sldId id="2146847627"/>
            <p14:sldId id="2146847623"/>
            <p14:sldId id="2146847598"/>
            <p14:sldId id="7413"/>
            <p14:sldId id="1221"/>
            <p14:sldId id="2146847513"/>
          </p14:sldIdLst>
        </p14:section>
        <p14:section name="Rawsamble Backup Slides" id="{A239C3F2-A7EB-4747-910C-66403C5C2DF9}">
          <p14:sldIdLst>
            <p14:sldId id="4784"/>
            <p14:sldId id="4785"/>
            <p14:sldId id="2146847592"/>
            <p14:sldId id="2146847593"/>
            <p14:sldId id="2146847594"/>
            <p14:sldId id="2146847595"/>
            <p14:sldId id="2146847596"/>
            <p14:sldId id="2146847597"/>
            <p14:sldId id="2146847613"/>
            <p14:sldId id="2146847614"/>
            <p14:sldId id="2146847615"/>
            <p14:sldId id="2146847622"/>
            <p14:sldId id="2146847616"/>
            <p14:sldId id="7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13C"/>
    <a:srgbClr val="C00A00"/>
    <a:srgbClr val="4473C4"/>
    <a:srgbClr val="E6F0FF"/>
    <a:srgbClr val="C5D7FD"/>
    <a:srgbClr val="BFBFBF"/>
    <a:srgbClr val="E4F2D9"/>
    <a:srgbClr val="EDEDED"/>
    <a:srgbClr val="E5F3DF"/>
    <a:srgbClr val="FF7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82"/>
    <p:restoredTop sz="72153"/>
  </p:normalViewPr>
  <p:slideViewPr>
    <p:cSldViewPr snapToGrid="0" snapToObjects="1">
      <p:cViewPr varScale="1">
        <p:scale>
          <a:sx n="111" d="100"/>
          <a:sy n="111" d="100"/>
        </p:scale>
        <p:origin x="19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76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292-B144-8896-8C2C7F2CE0D4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292-B144-8896-8C2C7F2CE0D4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292-B144-8896-8C2C7F2CE0D4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92-B144-8896-8C2C7F2CE0D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microsoft.com/office/2007/relationships/hdphoto" Target="../media/hdphoto1.wdp"/><Relationship Id="rId1" Type="http://schemas.openxmlformats.org/officeDocument/2006/relationships/image" Target="../media/image81.png"/><Relationship Id="rId5" Type="http://schemas.microsoft.com/office/2007/relationships/hdphoto" Target="../media/hdphoto2.wdp"/><Relationship Id="rId4" Type="http://schemas.openxmlformats.org/officeDocument/2006/relationships/image" Target="../media/image8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0.15463</cdr:x>
      <cdr:y>0.5098</cdr:y>
    </cdr:from>
    <cdr:to>
      <cdr:x>0.84035</cdr:x>
      <cdr:y>0.86962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7A009BC9-95E0-00E6-7286-605EBB82AF0D}"/>
            </a:ext>
          </a:extLst>
        </cdr:cNvPr>
        <cdr:cNvGrpSpPr/>
      </cdr:nvGrpSpPr>
      <cdr:grpSpPr>
        <a:xfrm xmlns:a="http://schemas.openxmlformats.org/drawingml/2006/main">
          <a:off x="127238" y="635420"/>
          <a:ext cx="564246" cy="448484"/>
          <a:chOff x="297859" y="1487447"/>
          <a:chExt cx="1320825" cy="1049860"/>
        </a:xfrm>
      </cdr:grpSpPr>
      <cdr:pic>
        <cdr:nvPicPr>
          <cdr:cNvPr id="2" name="Picture 1">
            <a:extLst xmlns:a="http://schemas.openxmlformats.org/drawingml/2006/main">
              <a:ext uri="{FF2B5EF4-FFF2-40B4-BE49-F238E27FC236}">
                <a16:creationId xmlns:a16="http://schemas.microsoft.com/office/drawing/2014/main" id="{FBDD4D10-245F-B54E-A114-C1DFA6DAD909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>
            <a:duotone>
              <a:prstClr val="black"/>
              <a:srgbClr val="1982C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021550" y="1940173"/>
            <a:ext cx="597134" cy="597134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  <cdr:pic>
        <cdr:nvPicPr>
          <cdr:cNvPr id="3" name="Picture 2">
            <a:extLst xmlns:a="http://schemas.openxmlformats.org/drawingml/2006/main">
              <a:ext uri="{FF2B5EF4-FFF2-40B4-BE49-F238E27FC236}">
                <a16:creationId xmlns:a16="http://schemas.microsoft.com/office/drawing/2014/main" id="{C8BA7EA6-E789-E641-8AA6-B75EC4B969D4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3"/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555438" y="1487447"/>
            <a:ext cx="391305" cy="391305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5000"/>
              </a:schemeClr>
            </a:glow>
          </a:effectLst>
        </cdr:spPr>
      </cdr:pic>
      <cdr:pic>
        <cdr:nvPicPr>
          <cdr:cNvPr id="4" name="Picture 3">
            <a:extLst xmlns:a="http://schemas.openxmlformats.org/drawingml/2006/main">
              <a:ext uri="{FF2B5EF4-FFF2-40B4-BE49-F238E27FC236}">
                <a16:creationId xmlns:a16="http://schemas.microsoft.com/office/drawing/2014/main" id="{1693E67D-6316-5A49-9363-0896E4FAD43D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297859" y="1940173"/>
            <a:ext cx="473603" cy="473603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6C5A5C-AE39-B1EA-FC1A-1A28421F11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9C544-0D13-8CF0-29EF-86B08AB011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06CB0-A2D0-8844-BCEF-52E043DDE42E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9940B-7868-D2A0-5104-52DEEE8F0E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7FFD4-EA44-1878-C00D-8F3EA63DBB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9F18B-8E16-ED4D-854D-8FF358DC1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7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63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9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90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C46EF-4B3C-D346-5353-B353F0BFB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2AA49E-1A89-6413-7A70-BE79A1DFE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3D541-6FAF-478E-066E-E0F229E7C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integrate the improvements made in Rawsamble into the RawHash2 pipeline as follows.</a:t>
            </a:r>
          </a:p>
          <a:p>
            <a:endParaRPr lang="en-US" dirty="0"/>
          </a:p>
          <a:p>
            <a:r>
              <a:rPr lang="en-US" dirty="0"/>
              <a:t>[CLICK] We perform aggressive filtering on both target and query signals.</a:t>
            </a:r>
          </a:p>
          <a:p>
            <a:r>
              <a:rPr lang="en-US" dirty="0"/>
              <a:t>[CLICK] Followed by the existing quantization, hashing, and sketching steps in RawHash and RawHash2.</a:t>
            </a:r>
          </a:p>
          <a:p>
            <a:r>
              <a:rPr lang="en-US" dirty="0"/>
              <a:t>The index contains hash values from raw nanopore signals instead of reference signals.</a:t>
            </a:r>
          </a:p>
          <a:p>
            <a:endParaRPr lang="en-US" dirty="0"/>
          </a:p>
          <a:p>
            <a:r>
              <a:rPr lang="en-US" dirty="0"/>
              <a:t>[CLICK] From matching hash values, we identify many highly accurate chains,</a:t>
            </a:r>
          </a:p>
          <a:p>
            <a:r>
              <a:rPr lang="en-US" dirty="0"/>
              <a:t>[CLICK] and report these chains as all-vs-all overlapping pairs.</a:t>
            </a:r>
          </a:p>
          <a:p>
            <a:r>
              <a:rPr lang="en-US" dirty="0"/>
              <a:t>[CLICK] These overlapping pairs can be directly used by off-the-shelf assemblers to construct de novo assemblies.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3AC70-3A0F-B9DD-13FB-BE1E32669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72AF3-59F1-1D50-B665-7B513C516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F228A-526B-29BC-8F3B-E1FCF61B5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32C08B-13E7-BB5C-BCAE-D95D88992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integrate the improvements made in Rawsamble into the RawHash2 pipeline as follows.</a:t>
            </a:r>
          </a:p>
          <a:p>
            <a:endParaRPr lang="en-US" dirty="0"/>
          </a:p>
          <a:p>
            <a:r>
              <a:rPr lang="en-US" dirty="0"/>
              <a:t>[CLICK] We perform aggressive filtering on both target and query signals.</a:t>
            </a:r>
          </a:p>
          <a:p>
            <a:r>
              <a:rPr lang="en-US" dirty="0"/>
              <a:t>[CLICK] Followed by the existing quantization, hashing, and sketching steps in RawHash and RawHash2.</a:t>
            </a:r>
          </a:p>
          <a:p>
            <a:r>
              <a:rPr lang="en-US" dirty="0"/>
              <a:t>The index contains hash values from raw nanopore signals instead of reference signals.</a:t>
            </a:r>
          </a:p>
          <a:p>
            <a:endParaRPr lang="en-US" dirty="0"/>
          </a:p>
          <a:p>
            <a:r>
              <a:rPr lang="en-US" dirty="0"/>
              <a:t>[CLICK] From matching hash values, we identify many highly accurate chains,</a:t>
            </a:r>
          </a:p>
          <a:p>
            <a:r>
              <a:rPr lang="en-US" dirty="0"/>
              <a:t>[CLICK] and report these chains as all-vs-all overlapping pairs.</a:t>
            </a:r>
          </a:p>
          <a:p>
            <a:r>
              <a:rPr lang="en-US" dirty="0"/>
              <a:t>[CLICK] These overlapping pairs can be directly used by off-the-shelf assemblers to construct de novo assemblies.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C8135-B5DF-3FB2-641B-49853D33B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75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address these challenges, Rawsamble provides several key improvements in raw signal analysis.</a:t>
            </a:r>
          </a:p>
          <a:p>
            <a:endParaRPr lang="en-US" dirty="0"/>
          </a:p>
          <a:p>
            <a:r>
              <a:rPr lang="en-US" dirty="0"/>
              <a:t>[CLICK] First, to reduce noise when comparing noisy raw signals,</a:t>
            </a:r>
          </a:p>
          <a:p>
            <a:r>
              <a:rPr lang="en-US" dirty="0"/>
              <a:t>we apply aggressive filtering.</a:t>
            </a:r>
          </a:p>
          <a:p>
            <a:r>
              <a:rPr lang="en-US" dirty="0"/>
              <a:t>This removes similar signals that appear consecutively, often generated by sequencing errors such as stay errors,</a:t>
            </a:r>
          </a:p>
          <a:p>
            <a:r>
              <a:rPr lang="en-US" dirty="0"/>
              <a:t>though it may result in some data loss.</a:t>
            </a:r>
          </a:p>
          <a:p>
            <a:endParaRPr lang="en-US" dirty="0"/>
          </a:p>
          <a:p>
            <a:r>
              <a:rPr lang="en-US" dirty="0"/>
              <a:t>[CLICK] Second, overlapping reads can map to each other cyclically</a:t>
            </a:r>
          </a:p>
          <a:p>
            <a:r>
              <a:rPr lang="en-US" dirty="0"/>
              <a:t>[CLICK] when using the target signal as query and vice versa due to shared regions.</a:t>
            </a:r>
          </a:p>
          <a:p>
            <a:r>
              <a:rPr lang="en-US" dirty="0"/>
              <a:t>[CLICK] To prevent cyclic overlaps, we perform a simple deterministic comparison and report each overlapping pair only once.</a:t>
            </a:r>
          </a:p>
          <a:p>
            <a:endParaRPr lang="en-US" dirty="0"/>
          </a:p>
          <a:p>
            <a:r>
              <a:rPr lang="en-US" dirty="0"/>
              <a:t>[CLICK] Third, we identify highly accurate chains to effectively prune incorrect overlapping pairs.</a:t>
            </a:r>
          </a:p>
          <a:p>
            <a:endParaRPr lang="en-US" dirty="0"/>
          </a:p>
          <a:p>
            <a:r>
              <a:rPr lang="en-US" dirty="0"/>
              <a:t>[CLICK] Fourth, we enable constructing an index directly from raw nanopore signals instead of reference signals.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7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7FEDB-EA2C-10B5-4D0B-D4F3C0635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E35F0-8B78-5A0B-69DD-6BB111739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678B4-35BC-9546-5860-30ACB9D96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Third, we identify highly accurate chains to effectively prune incorrect overlapping pairs.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[CLICK] Second, overlapping reads can map to each other cyclically</a:t>
            </a:r>
          </a:p>
          <a:p>
            <a:r>
              <a:rPr lang="en-US" dirty="0"/>
              <a:t>[CLICK] when using the target signal as query and vice versa due to shared regions.</a:t>
            </a:r>
          </a:p>
          <a:p>
            <a:r>
              <a:rPr lang="en-US" dirty="0"/>
              <a:t>[CLICK] To prevent cyclic overlaps, we perform a simple deterministic comparison and report each overlapping pair only once.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E3A75-0486-A0C8-8B4A-88C26FC4A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87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compare the overlaps generated by Rawsamble</a:t>
            </a:r>
          </a:p>
          <a:p>
            <a:r>
              <a:rPr lang="en-US" dirty="0"/>
              <a:t>with those generated by minimap2 on the forward strand.</a:t>
            </a:r>
          </a:p>
          <a:p>
            <a:r>
              <a:rPr lang="en-US" dirty="0"/>
              <a:t>For basecalling, we use various Dorado models on both CPUs and GPUs.</a:t>
            </a:r>
          </a:p>
          <a:p>
            <a:endParaRPr lang="en-US" dirty="0"/>
          </a:p>
          <a:p>
            <a:r>
              <a:rPr lang="en-US" dirty="0"/>
              <a:t>[CLICK] We use the </a:t>
            </a:r>
            <a:r>
              <a:rPr lang="en-US" dirty="0" err="1"/>
              <a:t>miniasm</a:t>
            </a:r>
            <a:r>
              <a:rPr lang="en-US" dirty="0"/>
              <a:t> assembler off-the-shelf to construct and evaluate de novo assemblies from raw signal overlaps,</a:t>
            </a:r>
          </a:p>
          <a:p>
            <a:r>
              <a:rPr lang="en-US" dirty="0"/>
              <a:t>[CLICK] using real datasets with various configurations.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65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627C-CAA9-2B4D-EC0B-576A66D43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695DF-A4F7-86A5-CF8B-63B5D8F36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A17B3-6692-F03F-2385-C19D8CF02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first look at the performance results in terms of runtime for both Rawsamble</a:t>
            </a:r>
          </a:p>
          <a:p>
            <a:r>
              <a:rPr lang="en-US" dirty="0"/>
              <a:t>and the Dorado </a:t>
            </a:r>
            <a:r>
              <a:rPr lang="en-US" dirty="0" err="1"/>
              <a:t>basecaller</a:t>
            </a:r>
            <a:r>
              <a:rPr lang="en-US" dirty="0"/>
              <a:t> with different configurations followed by minimap2.</a:t>
            </a:r>
          </a:p>
          <a:p>
            <a:r>
              <a:rPr lang="en-US" dirty="0"/>
              <a:t>The Y-axis shows runtimes normalized to </a:t>
            </a:r>
            <a:r>
              <a:rPr lang="en-US" dirty="0" err="1"/>
              <a:t>Rawsamble's</a:t>
            </a:r>
            <a:r>
              <a:rPr lang="en-US" dirty="0"/>
              <a:t> runtime</a:t>
            </a:r>
          </a:p>
          <a:p>
            <a:r>
              <a:rPr lang="en-US" dirty="0"/>
              <a:t>across different datasets on the X axis.</a:t>
            </a:r>
          </a:p>
          <a:p>
            <a:endParaRPr lang="en-US" dirty="0"/>
          </a:p>
          <a:p>
            <a:r>
              <a:rPr lang="en-US" dirty="0"/>
              <a:t>[CLICK] We find that Rawsamble provides an average speedup of 16 times compared to the configuration when using Dorado's fastest CPU model</a:t>
            </a:r>
          </a:p>
          <a:p>
            <a:r>
              <a:rPr lang="en-US" dirty="0"/>
              <a:t>[CLICK] And an average speedup of 2 times compared to the configuration when using Dorado's conventional GPU model.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12328-7CA8-CCEF-A150-9CDCBF8A3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6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6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recent works that aim to map raw nanopore signals to reference genomes without basecalling them.</a:t>
            </a:r>
          </a:p>
          <a:p>
            <a:endParaRPr lang="en-US" dirty="0"/>
          </a:p>
          <a:p>
            <a:r>
              <a:rPr lang="en-US" dirty="0"/>
              <a:t>But we also find that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2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look at de novo assembly construction.</a:t>
            </a:r>
          </a:p>
          <a:p>
            <a:r>
              <a:rPr lang="en-US" dirty="0"/>
              <a:t>This figure shows the visualization of the assembly graph we construct from raw signal overlaps.</a:t>
            </a:r>
          </a:p>
          <a:p>
            <a:endParaRPr lang="en-US" dirty="0"/>
          </a:p>
          <a:p>
            <a:r>
              <a:rPr lang="en-US" dirty="0"/>
              <a:t>[CLICK] The biggest takeaway is that we construct the first de novo assemblies ...</a:t>
            </a:r>
          </a:p>
          <a:p>
            <a:r>
              <a:rPr lang="en-US" dirty="0"/>
              <a:t>[CLICK] These assemblies are not necessarily short.</a:t>
            </a:r>
          </a:p>
          <a:p>
            <a:r>
              <a:rPr lang="en-US" dirty="0"/>
              <a:t>For example, we can construct contigs of the half the E. coli genome length, which is 400 times larger than the average read length for that dataset.</a:t>
            </a:r>
          </a:p>
          <a:p>
            <a:endParaRPr lang="en-US" dirty="0"/>
          </a:p>
          <a:p>
            <a:r>
              <a:rPr lang="en-US" dirty="0"/>
              <a:t>[CLICK] We conclude that ...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Visualizer tool: bandage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8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auN</a:t>
            </a:r>
            <a:r>
              <a:rPr lang="en-US" dirty="0"/>
              <a:t>: area under the </a:t>
            </a:r>
            <a:r>
              <a:rPr lang="en-US" dirty="0" err="1"/>
              <a:t>Nx</a:t>
            </a:r>
            <a:r>
              <a:rPr lang="en-US" dirty="0"/>
              <a:t> curve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20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5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74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15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84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65A03-3184-BC21-6BC5-0E6E272B4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95381-C012-5DF9-0F04-C67FB8AB2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4113AF-5F50-5C8C-E5ED-165C5A4D5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53003-C3CF-5C00-6161-18635B191A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65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Generating the genomic data is usually the first step in a common genome analysis pipeline.</a:t>
            </a:r>
          </a:p>
          <a:p>
            <a:endParaRPr lang="en-US" dirty="0"/>
          </a:p>
          <a:p>
            <a:r>
              <a:rPr lang="en-US" dirty="0"/>
              <a:t>[CLICK] And initially these sequencing devices produce raw sequencing data</a:t>
            </a:r>
          </a:p>
          <a:p>
            <a:r>
              <a:rPr lang="en-US" dirty="0"/>
              <a:t>[CLICK] Which either needs to be translated into nucleotide sequences with a process called basecalling</a:t>
            </a:r>
          </a:p>
          <a:p>
            <a:r>
              <a:rPr lang="en-US" dirty="0"/>
              <a:t>[CLICK] Or preprocessed to reduce the inherent noise in raw sequencing data before further analysis</a:t>
            </a:r>
          </a:p>
          <a:p>
            <a:endParaRPr lang="en-US" dirty="0"/>
          </a:p>
          <a:p>
            <a:r>
              <a:rPr lang="en-US" dirty="0"/>
              <a:t>[CLICK] To identify the origin of sequencing data</a:t>
            </a:r>
          </a:p>
          <a:p>
            <a:r>
              <a:rPr lang="en-US" dirty="0"/>
              <a:t>[CLICK] we compare it with a representative sequence of a species, called a reference genome.</a:t>
            </a:r>
          </a:p>
          <a:p>
            <a:r>
              <a:rPr lang="en-US" dirty="0"/>
              <a:t>This process is known as read mapping and involves several steps.</a:t>
            </a:r>
          </a:p>
          <a:p>
            <a:endParaRPr lang="en-US" dirty="0"/>
          </a:p>
          <a:p>
            <a:r>
              <a:rPr lang="en-US" dirty="0"/>
              <a:t>[CLICK] First, we build an index, a hash table from the subsequences of a reference genome as a target sequence</a:t>
            </a:r>
          </a:p>
          <a:p>
            <a:r>
              <a:rPr lang="en-US" dirty="0"/>
              <a:t>[CLICK] Second, we extract subsequences, called seeds, from the sequencing data and query the index to find seed matches in the seeding step</a:t>
            </a:r>
          </a:p>
          <a:p>
            <a:r>
              <a:rPr lang="en-US" dirty="0"/>
              <a:t>[CLICK] Third, we identify nearby seed matches, called chains, to locate potential genomic regions of origin</a:t>
            </a:r>
          </a:p>
          <a:p>
            <a:r>
              <a:rPr lang="en-US" dirty="0"/>
              <a:t>[CLICK] Fourth, we optionally find exact matches and differences within the chaining region.</a:t>
            </a:r>
          </a:p>
          <a:p>
            <a:endParaRPr lang="en-US" dirty="0"/>
          </a:p>
          <a:p>
            <a:r>
              <a:rPr lang="en-US" dirty="0"/>
              <a:t>[CLICK] The information we generate from read mapping can be used for several purposes in downstream analysis, such as genome assembly, variant calling, and metagenomics.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44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hashing.pdf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52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32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8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Nanopore technology consists of a </a:t>
            </a:r>
            <a:r>
              <a:rPr lang="en-US" dirty="0" err="1"/>
              <a:t>nanometre</a:t>
            </a:r>
            <a:r>
              <a:rPr lang="en-US" dirty="0"/>
              <a:t>-sized pore in an insulating membrane that separates two electrolyte-filled wells</a:t>
            </a:r>
          </a:p>
          <a:p>
            <a:endParaRPr lang="en-US" dirty="0"/>
          </a:p>
          <a:p>
            <a:r>
              <a:rPr lang="en-US" dirty="0"/>
              <a:t>DNA/RNA: negatively charged due to their phosphate-sugar backbones, which contain phosphate groups that carry negative charges.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13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F8F6D-3E1C-4E76-D128-3AE7DE82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81E19-35F1-223D-25FF-0A42DF1BD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2569E-DC7A-D6C2-38F6-26DEE40B8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Thermal fluctuations: Stochastic thermal fluctuations refer to random, small-scale variations in “ion movement” due to inherent thermal energy at the molecular level. These fluctuations occur at any temperature above absolute zero.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Brownian motion and even at quantum levels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Variations: due to the design of motor protein -&gt; can be affected by environmental factors like temperature (below)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Temperature: can alter enzyme performance, leading to signal inconsistencies. -&gt; higher temperatures may speedup translocation. Increases molecular Kinetic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B16E5-9366-A85A-0F6E-6C14A2F0C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290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72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86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11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56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9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look at how nanopore sequencing works. This is a nanopore sequencer that contains many tiny pores, called nanopores.</a:t>
            </a:r>
          </a:p>
          <a:p>
            <a:endParaRPr lang="en-US" dirty="0"/>
          </a:p>
          <a:p>
            <a:r>
              <a:rPr lang="en-US" dirty="0"/>
              <a:t>[CLICK] As a nucleic acid molecule passes through a single nanopore from the negatively charged side to the positively charged side,</a:t>
            </a:r>
          </a:p>
          <a:p>
            <a:endParaRPr lang="en-US" dirty="0"/>
          </a:p>
          <a:p>
            <a:r>
              <a:rPr lang="en-US" dirty="0"/>
              <a:t>[CLICK] we can measure the ionic current disruptions that are distinctive to identify each nucleotide passing through. These disruptions are generated</a:t>
            </a:r>
          </a:p>
          <a:p>
            <a:r>
              <a:rPr lang="en-US" dirty="0"/>
              <a:t>as raw electrical signals</a:t>
            </a:r>
          </a:p>
          <a:p>
            <a:r>
              <a:rPr lang="en-US" dirty="0"/>
              <a:t>at a certain throughput.</a:t>
            </a:r>
          </a:p>
          <a:p>
            <a:endParaRPr lang="en-US" dirty="0"/>
          </a:p>
          <a:p>
            <a:r>
              <a:rPr lang="en-US" dirty="0"/>
              <a:t>[CLICK] We can analyze these raw signals instantly</a:t>
            </a:r>
          </a:p>
          <a:p>
            <a:r>
              <a:rPr lang="en-US" dirty="0"/>
              <a:t>as they are generated, which we call real-time analysis.</a:t>
            </a:r>
          </a:p>
          <a:p>
            <a:endParaRPr lang="en-US" dirty="0"/>
          </a:p>
          <a:p>
            <a:r>
              <a:rPr lang="en-US" dirty="0"/>
              <a:t>[CLICK] Based on the real-time analysis, we can stop sequencing a read or the entire sequencing run.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87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72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see how we can map raw nanopore signals to a reference genome without basecalling them by looking at the state-of-the-art raw signal mapper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44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4930C-FAC0-66F6-C8C0-A958ECB79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4A9084-4611-331B-CF76-854C8561F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E5068-E631-A286-797E-4E7F3E738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FDF92-DE9B-DB1F-7209-42C871F0B8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31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Although reference-based raw signal analysis provides accurate mapping,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reference genomes are not always available or ideal for certain applications.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In such cases, we can construct an individual’s genome from scratch by finding overlaps between reads.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However, we cannot do this without basecalling.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1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B4AA3-2F81-2E5F-DE10-890E6E4FF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3C276-3B4A-CF89-2BDD-FCA54919C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8B4D5-82FF-DE3F-FF41-5B3A3E4E6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Identifying overlaps between raw signals with existing hash-based seeding mechanisms is challenging because</a:t>
            </a:r>
          </a:p>
          <a:p>
            <a:endParaRPr lang="en-US" dirty="0"/>
          </a:p>
          <a:p>
            <a:r>
              <a:rPr lang="en-US" dirty="0"/>
              <a:t>[CLICK] it requires identifying ...</a:t>
            </a:r>
          </a:p>
          <a:p>
            <a:r>
              <a:rPr lang="en-US" dirty="0"/>
              <a:t>[CLICK] finding ...</a:t>
            </a:r>
          </a:p>
          <a:p>
            <a:r>
              <a:rPr lang="en-US" dirty="0"/>
              <a:t>[CLICK] and generating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A28E7-E7B4-4E91-C07A-3888E3C64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7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4432-8C5A-94BB-1F22-56FCC5E1E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C4A8F-E437-119C-8A02-EC7AAFAD1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7E132-3BE0-BA52-0BEA-33ED01F3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4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4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AC8F7-609C-AEC3-9D2D-1562E8C3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65B4-2A76-A7F4-A337-75DF3E85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9765C-A673-5D65-37F0-0CF511D7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245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6" y="1709738"/>
            <a:ext cx="8798062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568B9-E03A-1D57-0642-96D69BFC3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6" y="4589463"/>
            <a:ext cx="87980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38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6AD7-E621-CA31-32E5-675436ED6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506" y="866164"/>
            <a:ext cx="4258294" cy="5644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A24CF-0D94-C916-7412-85EB6B152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66163"/>
            <a:ext cx="4339418" cy="5644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F39BB-8C49-BD06-1DCC-AD45E91F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CACB-54AF-664A-5243-FE7D5A17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876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80D13-5F5E-42AB-2BA6-5738D99EF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90076"/>
            <a:ext cx="4358468" cy="4820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7066-2C8D-B4CF-B250-9D4C4C05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8" y="866164"/>
            <a:ext cx="43094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D3FB-D255-43DA-1099-E90CC161B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558" y="1690076"/>
            <a:ext cx="4309418" cy="48206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6DB53-80EA-EC53-6D87-AB2EA80CD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866163"/>
            <a:ext cx="435846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A20845-3FCD-0D5B-07F1-0AF43A5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62093-6FB4-CACB-D18A-837A2040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4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B3AB8-58B5-5935-08B3-938A5D8D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AE119-D530-736B-1867-6FFA797C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831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A6683-8C53-89CC-04B1-AA1A41FF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8598B-9904-A5F9-B9EA-0BE710963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5099830" cy="55233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F43AE-B513-DCCC-5551-7A4CCAF0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382" y="987425"/>
            <a:ext cx="3423431" cy="5523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63F6-2D80-E0E9-B872-6233B8FD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B7A932-4C27-39E7-4F87-E9948661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57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8AD60-1E7A-A253-C1DE-73C838722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6EBB-F71A-725D-04B8-05A437BD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07068-BEC9-B7B8-9067-79BA3D87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387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BD56F-6254-F79B-61F9-1F7D137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7" y="866164"/>
            <a:ext cx="8798061" cy="5644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48E2-B4B9-DE97-6561-E7739C1E4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2099" y="6510726"/>
            <a:ext cx="63551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rgbClr val="4473C4"/>
                </a:solidFill>
                <a:latin typeface="Garamond" panose="02020404030301010803" pitchFamily="18" charset="0"/>
              </a:defRPr>
            </a:lvl1pPr>
          </a:lstStyle>
          <a:p>
            <a:fld id="{926C5CFF-FC03-5F4C-B716-CBEBB43E4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ikdörtgen 22">
            <a:extLst>
              <a:ext uri="{FF2B5EF4-FFF2-40B4-BE49-F238E27FC236}">
                <a16:creationId xmlns:a16="http://schemas.microsoft.com/office/drawing/2014/main" id="{A658ED74-B003-831E-4241-F82450FDD8A5}"/>
              </a:ext>
            </a:extLst>
          </p:cNvPr>
          <p:cNvSpPr/>
          <p:nvPr userDrawn="1"/>
        </p:nvSpPr>
        <p:spPr>
          <a:xfrm>
            <a:off x="9489406" y="4991189"/>
            <a:ext cx="849085" cy="466531"/>
          </a:xfrm>
          <a:prstGeom prst="rect">
            <a:avLst/>
          </a:prstGeom>
          <a:solidFill>
            <a:srgbClr val="0160A0"/>
          </a:solidFill>
          <a:ln>
            <a:solidFill>
              <a:srgbClr val="016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8" name="Dikdörtgen 23">
            <a:extLst>
              <a:ext uri="{FF2B5EF4-FFF2-40B4-BE49-F238E27FC236}">
                <a16:creationId xmlns:a16="http://schemas.microsoft.com/office/drawing/2014/main" id="{551ECDA5-8292-6BA7-36F9-33E1B936E281}"/>
              </a:ext>
            </a:extLst>
          </p:cNvPr>
          <p:cNvSpPr/>
          <p:nvPr userDrawn="1"/>
        </p:nvSpPr>
        <p:spPr>
          <a:xfrm>
            <a:off x="9489406" y="5700255"/>
            <a:ext cx="849085" cy="466531"/>
          </a:xfrm>
          <a:prstGeom prst="rect">
            <a:avLst/>
          </a:prstGeom>
          <a:solidFill>
            <a:srgbClr val="7A62E7"/>
          </a:solidFill>
          <a:ln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24">
            <a:extLst>
              <a:ext uri="{FF2B5EF4-FFF2-40B4-BE49-F238E27FC236}">
                <a16:creationId xmlns:a16="http://schemas.microsoft.com/office/drawing/2014/main" id="{BA4AC28B-C945-CAA8-00AA-D89910C811B5}"/>
              </a:ext>
            </a:extLst>
          </p:cNvPr>
          <p:cNvSpPr/>
          <p:nvPr userDrawn="1"/>
        </p:nvSpPr>
        <p:spPr>
          <a:xfrm>
            <a:off x="9489406" y="4282123"/>
            <a:ext cx="849085" cy="466531"/>
          </a:xfrm>
          <a:prstGeom prst="rect">
            <a:avLst/>
          </a:prstGeom>
          <a:solidFill>
            <a:srgbClr val="E1257C"/>
          </a:solidFill>
          <a:ln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Dikdörtgen 25">
            <a:extLst>
              <a:ext uri="{FF2B5EF4-FFF2-40B4-BE49-F238E27FC236}">
                <a16:creationId xmlns:a16="http://schemas.microsoft.com/office/drawing/2014/main" id="{E82CD2C0-3CA1-3E05-5864-8CAF735A6F94}"/>
              </a:ext>
            </a:extLst>
          </p:cNvPr>
          <p:cNvSpPr/>
          <p:nvPr userDrawn="1"/>
        </p:nvSpPr>
        <p:spPr>
          <a:xfrm>
            <a:off x="9489406" y="6409320"/>
            <a:ext cx="849085" cy="466531"/>
          </a:xfrm>
          <a:prstGeom prst="rect">
            <a:avLst/>
          </a:prstGeom>
          <a:solidFill>
            <a:srgbClr val="104862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Dikdörtgen 6">
            <a:extLst>
              <a:ext uri="{FF2B5EF4-FFF2-40B4-BE49-F238E27FC236}">
                <a16:creationId xmlns:a16="http://schemas.microsoft.com/office/drawing/2014/main" id="{1074742B-7730-0DA9-3260-3124FBAA64E4}"/>
              </a:ext>
            </a:extLst>
          </p:cNvPr>
          <p:cNvSpPr/>
          <p:nvPr userDrawn="1"/>
        </p:nvSpPr>
        <p:spPr>
          <a:xfrm>
            <a:off x="2764971" y="-1441319"/>
            <a:ext cx="849085" cy="466531"/>
          </a:xfrm>
          <a:prstGeom prst="rect">
            <a:avLst/>
          </a:prstGeom>
          <a:solidFill>
            <a:srgbClr val="C4D7FC"/>
          </a:solidFill>
          <a:ln w="57150">
            <a:solidFill>
              <a:srgbClr val="6292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13" name="Dikdörtgen 7">
            <a:extLst>
              <a:ext uri="{FF2B5EF4-FFF2-40B4-BE49-F238E27FC236}">
                <a16:creationId xmlns:a16="http://schemas.microsoft.com/office/drawing/2014/main" id="{5D3748BC-30C8-C383-5F67-A16567C462F8}"/>
              </a:ext>
            </a:extLst>
          </p:cNvPr>
          <p:cNvSpPr/>
          <p:nvPr userDrawn="1"/>
        </p:nvSpPr>
        <p:spPr>
          <a:xfrm>
            <a:off x="4608285" y="-1441319"/>
            <a:ext cx="849085" cy="466531"/>
          </a:xfrm>
          <a:prstGeom prst="rect">
            <a:avLst/>
          </a:prstGeom>
          <a:solidFill>
            <a:srgbClr val="DAD3F9"/>
          </a:solidFill>
          <a:ln w="57150"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8">
            <a:extLst>
              <a:ext uri="{FF2B5EF4-FFF2-40B4-BE49-F238E27FC236}">
                <a16:creationId xmlns:a16="http://schemas.microsoft.com/office/drawing/2014/main" id="{A00DC69F-AAB0-FB69-A1FF-388A426EC8E4}"/>
              </a:ext>
            </a:extLst>
          </p:cNvPr>
          <p:cNvSpPr/>
          <p:nvPr userDrawn="1"/>
        </p:nvSpPr>
        <p:spPr>
          <a:xfrm>
            <a:off x="3686628" y="-1441319"/>
            <a:ext cx="849085" cy="466531"/>
          </a:xfrm>
          <a:prstGeom prst="rect">
            <a:avLst/>
          </a:prstGeom>
          <a:solidFill>
            <a:srgbClr val="F9D3E4"/>
          </a:solidFill>
          <a:ln w="57150"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Dikdörtgen 9">
            <a:extLst>
              <a:ext uri="{FF2B5EF4-FFF2-40B4-BE49-F238E27FC236}">
                <a16:creationId xmlns:a16="http://schemas.microsoft.com/office/drawing/2014/main" id="{966DBE3E-2BA5-E9DD-A0B0-9D96AB4534C3}"/>
              </a:ext>
            </a:extLst>
          </p:cNvPr>
          <p:cNvSpPr/>
          <p:nvPr userDrawn="1"/>
        </p:nvSpPr>
        <p:spPr>
          <a:xfrm>
            <a:off x="921656" y="-1441319"/>
            <a:ext cx="849085" cy="466531"/>
          </a:xfrm>
          <a:prstGeom prst="rect">
            <a:avLst/>
          </a:prstGeom>
          <a:solidFill>
            <a:srgbClr val="FFE0D5"/>
          </a:solidFill>
          <a:ln w="57150">
            <a:solidFill>
              <a:srgbClr val="FF5F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Dikdörtgen 10">
            <a:extLst>
              <a:ext uri="{FF2B5EF4-FFF2-40B4-BE49-F238E27FC236}">
                <a16:creationId xmlns:a16="http://schemas.microsoft.com/office/drawing/2014/main" id="{88BC7503-89AD-8CEE-FA08-DD113AC38BB6}"/>
              </a:ext>
            </a:extLst>
          </p:cNvPr>
          <p:cNvSpPr/>
          <p:nvPr userDrawn="1"/>
        </p:nvSpPr>
        <p:spPr>
          <a:xfrm>
            <a:off x="0" y="-1441319"/>
            <a:ext cx="849085" cy="466531"/>
          </a:xfrm>
          <a:prstGeom prst="rect">
            <a:avLst/>
          </a:prstGeom>
          <a:solidFill>
            <a:srgbClr val="FFEBCD"/>
          </a:solidFill>
          <a:ln w="57150">
            <a:solidFill>
              <a:srgbClr val="F493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Dikdörtgen 22">
            <a:extLst>
              <a:ext uri="{FF2B5EF4-FFF2-40B4-BE49-F238E27FC236}">
                <a16:creationId xmlns:a16="http://schemas.microsoft.com/office/drawing/2014/main" id="{7674523A-BED3-9BA6-2601-606BC49AF452}"/>
              </a:ext>
            </a:extLst>
          </p:cNvPr>
          <p:cNvSpPr/>
          <p:nvPr userDrawn="1"/>
        </p:nvSpPr>
        <p:spPr>
          <a:xfrm>
            <a:off x="0" y="-773468"/>
            <a:ext cx="849085" cy="466531"/>
          </a:xfrm>
          <a:prstGeom prst="rect">
            <a:avLst/>
          </a:prstGeom>
          <a:solidFill>
            <a:srgbClr val="FFF3CE"/>
          </a:solidFill>
          <a:ln w="57150">
            <a:solidFill>
              <a:srgbClr val="FFC3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30" name="Dikdörtgen 6">
            <a:extLst>
              <a:ext uri="{FF2B5EF4-FFF2-40B4-BE49-F238E27FC236}">
                <a16:creationId xmlns:a16="http://schemas.microsoft.com/office/drawing/2014/main" id="{E78E2873-ED8C-F2C9-B8B6-381BAE6A0FA4}"/>
              </a:ext>
            </a:extLst>
          </p:cNvPr>
          <p:cNvSpPr/>
          <p:nvPr userDrawn="1"/>
        </p:nvSpPr>
        <p:spPr>
          <a:xfrm>
            <a:off x="9489406" y="27727"/>
            <a:ext cx="849085" cy="466531"/>
          </a:xfrm>
          <a:prstGeom prst="rect">
            <a:avLst/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40" name="Dikdörtgen 23">
            <a:extLst>
              <a:ext uri="{FF2B5EF4-FFF2-40B4-BE49-F238E27FC236}">
                <a16:creationId xmlns:a16="http://schemas.microsoft.com/office/drawing/2014/main" id="{E9DBBE0E-B98B-AC18-762B-511EC0B19EEA}"/>
              </a:ext>
            </a:extLst>
          </p:cNvPr>
          <p:cNvSpPr/>
          <p:nvPr userDrawn="1"/>
        </p:nvSpPr>
        <p:spPr>
          <a:xfrm>
            <a:off x="921657" y="-773468"/>
            <a:ext cx="849085" cy="466531"/>
          </a:xfrm>
          <a:prstGeom prst="rect">
            <a:avLst/>
          </a:prstGeom>
          <a:solidFill>
            <a:srgbClr val="FFEADB"/>
          </a:solidFill>
          <a:ln w="57150">
            <a:solidFill>
              <a:srgbClr val="E56D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23">
            <a:extLst>
              <a:ext uri="{FF2B5EF4-FFF2-40B4-BE49-F238E27FC236}">
                <a16:creationId xmlns:a16="http://schemas.microsoft.com/office/drawing/2014/main" id="{EFCCA561-57E5-8BE5-9C65-030A63556582}"/>
              </a:ext>
            </a:extLst>
          </p:cNvPr>
          <p:cNvSpPr/>
          <p:nvPr userDrawn="1"/>
        </p:nvSpPr>
        <p:spPr>
          <a:xfrm>
            <a:off x="1843314" y="-773468"/>
            <a:ext cx="849085" cy="466531"/>
          </a:xfrm>
          <a:prstGeom prst="rect">
            <a:avLst/>
          </a:prstGeom>
          <a:solidFill>
            <a:srgbClr val="E3F3DB"/>
          </a:solidFill>
          <a:ln w="57150">
            <a:solidFill>
              <a:srgbClr val="6EAD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Dikdörtgen 23">
            <a:extLst>
              <a:ext uri="{FF2B5EF4-FFF2-40B4-BE49-F238E27FC236}">
                <a16:creationId xmlns:a16="http://schemas.microsoft.com/office/drawing/2014/main" id="{CFE0375A-207D-6CC6-C319-ED0CD98B39AD}"/>
              </a:ext>
            </a:extLst>
          </p:cNvPr>
          <p:cNvSpPr/>
          <p:nvPr userDrawn="1"/>
        </p:nvSpPr>
        <p:spPr>
          <a:xfrm>
            <a:off x="2764971" y="-773468"/>
            <a:ext cx="849085" cy="466531"/>
          </a:xfrm>
          <a:prstGeom prst="rect">
            <a:avLst/>
          </a:prstGeom>
          <a:solidFill>
            <a:srgbClr val="E5EFFF"/>
          </a:solidFill>
          <a:ln w="57150">
            <a:solidFill>
              <a:srgbClr val="4473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Dikdörtgen 23">
            <a:extLst>
              <a:ext uri="{FF2B5EF4-FFF2-40B4-BE49-F238E27FC236}">
                <a16:creationId xmlns:a16="http://schemas.microsoft.com/office/drawing/2014/main" id="{075AD28E-4D59-73A1-B6EB-729C796C1CD3}"/>
              </a:ext>
            </a:extLst>
          </p:cNvPr>
          <p:cNvSpPr/>
          <p:nvPr userDrawn="1"/>
        </p:nvSpPr>
        <p:spPr>
          <a:xfrm>
            <a:off x="3686628" y="-773468"/>
            <a:ext cx="849085" cy="466531"/>
          </a:xfrm>
          <a:prstGeom prst="rect">
            <a:avLst/>
          </a:prstGeom>
          <a:solidFill>
            <a:srgbClr val="FFE0D6"/>
          </a:solidFill>
          <a:ln w="57150">
            <a:solidFill>
              <a:srgbClr val="C00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Dikdörtgen 23">
            <a:extLst>
              <a:ext uri="{FF2B5EF4-FFF2-40B4-BE49-F238E27FC236}">
                <a16:creationId xmlns:a16="http://schemas.microsoft.com/office/drawing/2014/main" id="{B687AB50-5ED8-BAED-B6B0-9DF91C4C30F7}"/>
              </a:ext>
            </a:extLst>
          </p:cNvPr>
          <p:cNvSpPr/>
          <p:nvPr userDrawn="1"/>
        </p:nvSpPr>
        <p:spPr>
          <a:xfrm>
            <a:off x="4608285" y="-773468"/>
            <a:ext cx="849085" cy="466531"/>
          </a:xfrm>
          <a:prstGeom prst="rect">
            <a:avLst/>
          </a:prstGeom>
          <a:solidFill>
            <a:srgbClr val="F1EEFC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Dikdörtgen 23">
            <a:extLst>
              <a:ext uri="{FF2B5EF4-FFF2-40B4-BE49-F238E27FC236}">
                <a16:creationId xmlns:a16="http://schemas.microsoft.com/office/drawing/2014/main" id="{79201D5B-7995-640E-A371-E197C412ACF9}"/>
              </a:ext>
            </a:extLst>
          </p:cNvPr>
          <p:cNvSpPr/>
          <p:nvPr userDrawn="1"/>
        </p:nvSpPr>
        <p:spPr>
          <a:xfrm>
            <a:off x="5529942" y="-773468"/>
            <a:ext cx="849085" cy="466531"/>
          </a:xfrm>
          <a:prstGeom prst="rect">
            <a:avLst/>
          </a:prstGeom>
          <a:solidFill>
            <a:srgbClr val="F2F2F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Dikdörtgen 23">
            <a:extLst>
              <a:ext uri="{FF2B5EF4-FFF2-40B4-BE49-F238E27FC236}">
                <a16:creationId xmlns:a16="http://schemas.microsoft.com/office/drawing/2014/main" id="{362D2E98-CFA1-F849-A25F-0FECEA91CFC8}"/>
              </a:ext>
            </a:extLst>
          </p:cNvPr>
          <p:cNvSpPr/>
          <p:nvPr userDrawn="1"/>
        </p:nvSpPr>
        <p:spPr>
          <a:xfrm>
            <a:off x="6451599" y="-773468"/>
            <a:ext cx="849085" cy="466531"/>
          </a:xfrm>
          <a:prstGeom prst="rect">
            <a:avLst/>
          </a:prstGeom>
          <a:solidFill>
            <a:srgbClr val="F8F5E3"/>
          </a:solidFill>
          <a:ln w="57150"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Dikdörtgen 23">
            <a:extLst>
              <a:ext uri="{FF2B5EF4-FFF2-40B4-BE49-F238E27FC236}">
                <a16:creationId xmlns:a16="http://schemas.microsoft.com/office/drawing/2014/main" id="{C57F412D-34D4-62A7-9662-1BFFE52140EF}"/>
              </a:ext>
            </a:extLst>
          </p:cNvPr>
          <p:cNvSpPr/>
          <p:nvPr userDrawn="1"/>
        </p:nvSpPr>
        <p:spPr>
          <a:xfrm>
            <a:off x="1843312" y="-1441320"/>
            <a:ext cx="849085" cy="466531"/>
          </a:xfrm>
          <a:prstGeom prst="rect">
            <a:avLst/>
          </a:prstGeom>
          <a:solidFill>
            <a:srgbClr val="E4F2DE"/>
          </a:solidFill>
          <a:ln w="57150">
            <a:solidFill>
              <a:srgbClr val="10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Dikdörtgen 6">
            <a:extLst>
              <a:ext uri="{FF2B5EF4-FFF2-40B4-BE49-F238E27FC236}">
                <a16:creationId xmlns:a16="http://schemas.microsoft.com/office/drawing/2014/main" id="{680940DE-4EC1-1880-E739-31C690C7F656}"/>
              </a:ext>
            </a:extLst>
          </p:cNvPr>
          <p:cNvSpPr/>
          <p:nvPr userDrawn="1"/>
        </p:nvSpPr>
        <p:spPr>
          <a:xfrm>
            <a:off x="9489406" y="736793"/>
            <a:ext cx="849085" cy="466531"/>
          </a:xfrm>
          <a:prstGeom prst="rect">
            <a:avLst/>
          </a:prstGeom>
          <a:solidFill>
            <a:srgbClr val="F493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1" name="Dikdörtgen 6">
            <a:extLst>
              <a:ext uri="{FF2B5EF4-FFF2-40B4-BE49-F238E27FC236}">
                <a16:creationId xmlns:a16="http://schemas.microsoft.com/office/drawing/2014/main" id="{3D2C23B7-FC3D-228E-230C-7394A7E72F08}"/>
              </a:ext>
            </a:extLst>
          </p:cNvPr>
          <p:cNvSpPr/>
          <p:nvPr userDrawn="1"/>
        </p:nvSpPr>
        <p:spPr>
          <a:xfrm>
            <a:off x="9489406" y="1445859"/>
            <a:ext cx="849085" cy="466531"/>
          </a:xfrm>
          <a:prstGeom prst="rect">
            <a:avLst/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2" name="Dikdörtgen 6">
            <a:extLst>
              <a:ext uri="{FF2B5EF4-FFF2-40B4-BE49-F238E27FC236}">
                <a16:creationId xmlns:a16="http://schemas.microsoft.com/office/drawing/2014/main" id="{86E5C1D5-4A65-BA3C-5EA0-002940C87243}"/>
              </a:ext>
            </a:extLst>
          </p:cNvPr>
          <p:cNvSpPr/>
          <p:nvPr userDrawn="1"/>
        </p:nvSpPr>
        <p:spPr>
          <a:xfrm>
            <a:off x="9489406" y="2154925"/>
            <a:ext cx="849085" cy="466531"/>
          </a:xfrm>
          <a:prstGeom prst="rect">
            <a:avLst/>
          </a:prstGeom>
          <a:solidFill>
            <a:srgbClr val="1081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3" name="Dikdörtgen 6">
            <a:extLst>
              <a:ext uri="{FF2B5EF4-FFF2-40B4-BE49-F238E27FC236}">
                <a16:creationId xmlns:a16="http://schemas.microsoft.com/office/drawing/2014/main" id="{0147DBEB-EE61-C4DC-C190-5CECB856C6D9}"/>
              </a:ext>
            </a:extLst>
          </p:cNvPr>
          <p:cNvSpPr/>
          <p:nvPr userDrawn="1"/>
        </p:nvSpPr>
        <p:spPr>
          <a:xfrm>
            <a:off x="9489406" y="2863991"/>
            <a:ext cx="849085" cy="4665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4" name="Dikdörtgen 6">
            <a:extLst>
              <a:ext uri="{FF2B5EF4-FFF2-40B4-BE49-F238E27FC236}">
                <a16:creationId xmlns:a16="http://schemas.microsoft.com/office/drawing/2014/main" id="{D1339B6E-627E-1152-DCC2-A24972107E0F}"/>
              </a:ext>
            </a:extLst>
          </p:cNvPr>
          <p:cNvSpPr/>
          <p:nvPr userDrawn="1"/>
        </p:nvSpPr>
        <p:spPr>
          <a:xfrm>
            <a:off x="9489406" y="3573057"/>
            <a:ext cx="849085" cy="466531"/>
          </a:xfrm>
          <a:prstGeom prst="rect">
            <a:avLst/>
          </a:prstGeom>
          <a:solidFill>
            <a:srgbClr val="FBE5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98D67D3-EEF3-73AD-79E3-09F88606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798061" cy="77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ikdörtgen 22">
            <a:extLst>
              <a:ext uri="{FF2B5EF4-FFF2-40B4-BE49-F238E27FC236}">
                <a16:creationId xmlns:a16="http://schemas.microsoft.com/office/drawing/2014/main" id="{EF7ABB1D-348F-4BDB-ED1E-240CBAC8FA05}"/>
              </a:ext>
            </a:extLst>
          </p:cNvPr>
          <p:cNvSpPr/>
          <p:nvPr userDrawn="1"/>
        </p:nvSpPr>
        <p:spPr>
          <a:xfrm>
            <a:off x="9489406" y="7118385"/>
            <a:ext cx="849085" cy="466531"/>
          </a:xfrm>
          <a:prstGeom prst="rect">
            <a:avLst/>
          </a:prstGeom>
          <a:solidFill>
            <a:srgbClr val="FFE69A"/>
          </a:solidFill>
          <a:ln>
            <a:solidFill>
              <a:srgbClr val="FFE6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2993FA2-F702-FF21-9400-8947C73999E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820" y="6682247"/>
            <a:ext cx="832265" cy="160112"/>
          </a:xfrm>
          <a:prstGeom prst="rect">
            <a:avLst/>
          </a:prstGeom>
        </p:spPr>
      </p:pic>
      <p:sp>
        <p:nvSpPr>
          <p:cNvPr id="11" name="Dikdörtgen 22">
            <a:extLst>
              <a:ext uri="{FF2B5EF4-FFF2-40B4-BE49-F238E27FC236}">
                <a16:creationId xmlns:a16="http://schemas.microsoft.com/office/drawing/2014/main" id="{CBE93740-B338-D1EA-6B58-CE0DDC72027F}"/>
              </a:ext>
            </a:extLst>
          </p:cNvPr>
          <p:cNvSpPr/>
          <p:nvPr userDrawn="1"/>
        </p:nvSpPr>
        <p:spPr>
          <a:xfrm>
            <a:off x="9489406" y="7827450"/>
            <a:ext cx="849085" cy="46653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2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5" r:id="rId8"/>
    <p:sldLayoutId id="2147483686" r:id="rId9"/>
    <p:sldLayoutId id="214748368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160A0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29.sv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27.png"/><Relationship Id="rId3" Type="http://schemas.openxmlformats.org/officeDocument/2006/relationships/image" Target="../media/image53.png"/><Relationship Id="rId7" Type="http://schemas.openxmlformats.org/officeDocument/2006/relationships/image" Target="../media/image119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5.png"/><Relationship Id="rId5" Type="http://schemas.openxmlformats.org/officeDocument/2006/relationships/image" Target="../media/image117.png"/><Relationship Id="rId10" Type="http://schemas.openxmlformats.org/officeDocument/2006/relationships/image" Target="../media/image124.png"/><Relationship Id="rId4" Type="http://schemas.openxmlformats.org/officeDocument/2006/relationships/image" Target="../media/image54.sv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10.17801" TargetMode="External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hyperlink" Target="https://github.com/CMU-SAFARI/RawHash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rawas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29.svg"/><Relationship Id="rId18" Type="http://schemas.openxmlformats.org/officeDocument/2006/relationships/image" Target="../media/image80.png"/><Relationship Id="rId26" Type="http://schemas.openxmlformats.org/officeDocument/2006/relationships/image" Target="../media/image90.emf"/><Relationship Id="rId3" Type="http://schemas.openxmlformats.org/officeDocument/2006/relationships/image" Target="../media/image69.emf"/><Relationship Id="rId21" Type="http://schemas.openxmlformats.org/officeDocument/2006/relationships/image" Target="../media/image85.png"/><Relationship Id="rId7" Type="http://schemas.openxmlformats.org/officeDocument/2006/relationships/image" Target="../media/image73.svg"/><Relationship Id="rId12" Type="http://schemas.openxmlformats.org/officeDocument/2006/relationships/image" Target="../media/image28.png"/><Relationship Id="rId17" Type="http://schemas.openxmlformats.org/officeDocument/2006/relationships/image" Target="../media/image79.emf"/><Relationship Id="rId25" Type="http://schemas.openxmlformats.org/officeDocument/2006/relationships/image" Target="../media/image89.em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0.png"/><Relationship Id="rId20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88.emf"/><Relationship Id="rId5" Type="http://schemas.openxmlformats.org/officeDocument/2006/relationships/image" Target="../media/image71.svg"/><Relationship Id="rId15" Type="http://schemas.openxmlformats.org/officeDocument/2006/relationships/image" Target="../media/image24.png"/><Relationship Id="rId23" Type="http://schemas.openxmlformats.org/officeDocument/2006/relationships/image" Target="../media/image87.emf"/><Relationship Id="rId10" Type="http://schemas.openxmlformats.org/officeDocument/2006/relationships/image" Target="../media/image76.tiff"/><Relationship Id="rId19" Type="http://schemas.openxmlformats.org/officeDocument/2006/relationships/chart" Target="../charts/chart1.xml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78.emf"/><Relationship Id="rId22" Type="http://schemas.openxmlformats.org/officeDocument/2006/relationships/image" Target="../media/image8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94.e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150.png"/><Relationship Id="rId18" Type="http://schemas.openxmlformats.org/officeDocument/2006/relationships/image" Target="../media/image92.emf"/><Relationship Id="rId3" Type="http://schemas.openxmlformats.org/officeDocument/2006/relationships/image" Target="../media/image139.png"/><Relationship Id="rId21" Type="http://schemas.openxmlformats.org/officeDocument/2006/relationships/image" Target="../media/image95.emf"/><Relationship Id="rId7" Type="http://schemas.openxmlformats.org/officeDocument/2006/relationships/image" Target="../media/image143.png"/><Relationship Id="rId17" Type="http://schemas.openxmlformats.org/officeDocument/2006/relationships/image" Target="../media/image91.emf"/><Relationship Id="rId2" Type="http://schemas.openxmlformats.org/officeDocument/2006/relationships/image" Target="../media/image138.png"/><Relationship Id="rId16" Type="http://schemas.openxmlformats.org/officeDocument/2006/relationships/image" Target="../media/image1180.png"/><Relationship Id="rId20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5" Type="http://schemas.openxmlformats.org/officeDocument/2006/relationships/image" Target="../media/image1170.png"/><Relationship Id="rId10" Type="http://schemas.openxmlformats.org/officeDocument/2006/relationships/image" Target="../media/image146.png"/><Relationship Id="rId19" Type="http://schemas.openxmlformats.org/officeDocument/2006/relationships/image" Target="../media/image93.emf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1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9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0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hyperlink" Target="https://nanoporetech.com/platform/technology/basecalling" TargetMode="External"/><Relationship Id="rId17" Type="http://schemas.openxmlformats.org/officeDocument/2006/relationships/hyperlink" Target="https://blogs.ed.ac.uk/institute-genetics-cancer/2020/04/08/nanopore-sequencing-controversial-world-records-and-whale-watching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emf"/><Relationship Id="rId5" Type="http://schemas.openxmlformats.org/officeDocument/2006/relationships/image" Target="../media/image17.png"/><Relationship Id="rId15" Type="http://schemas.openxmlformats.org/officeDocument/2006/relationships/image" Target="../media/image26.svg"/><Relationship Id="rId10" Type="http://schemas.openxmlformats.org/officeDocument/2006/relationships/image" Target="../media/image22.gif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2316615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3027663"/>
          </a:xfrm>
          <a:prstGeom prst="rect">
            <a:avLst/>
          </a:prstGeom>
          <a:solidFill>
            <a:srgbClr val="03538C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br>
              <a:rPr lang="en-US" sz="72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421C9C-D40C-BC09-BED2-C9812AEE3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32471"/>
              </p:ext>
            </p:extLst>
          </p:nvPr>
        </p:nvGraphicFramePr>
        <p:xfrm>
          <a:off x="1041639" y="3525214"/>
          <a:ext cx="7060723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976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838823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185364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Maximilian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Mordig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Harun Mustafa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Sayan Goswami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7AA80A8-14BE-BA0A-6F6A-8839DECF2580}"/>
              </a:ext>
            </a:extLst>
          </p:cNvPr>
          <p:cNvSpPr txBox="1"/>
          <p:nvPr/>
        </p:nvSpPr>
        <p:spPr>
          <a:xfrm>
            <a:off x="3106161" y="-8256"/>
            <a:ext cx="293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CSHL Biological Data Science 2024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6CEDCA-A9FC-517D-C13A-BA03CC0E187A}"/>
              </a:ext>
            </a:extLst>
          </p:cNvPr>
          <p:cNvSpPr txBox="1"/>
          <p:nvPr/>
        </p:nvSpPr>
        <p:spPr>
          <a:xfrm>
            <a:off x="0" y="1402303"/>
            <a:ext cx="9144000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Overlapping and Assembling</a:t>
            </a: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</a:t>
            </a:r>
          </a:p>
          <a:p>
            <a:pPr algn="ctr"/>
            <a: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Using a Hash-based Seeding Mechanism</a:t>
            </a:r>
            <a:endParaRPr lang="en-CH" sz="3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61529-CC74-79A8-5AD3-7A5DD7131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109" y="224784"/>
            <a:ext cx="1363580" cy="13635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889899D-0B1B-F595-8545-BAA8C33B20D9}"/>
              </a:ext>
            </a:extLst>
          </p:cNvPr>
          <p:cNvSpPr txBox="1"/>
          <p:nvPr/>
        </p:nvSpPr>
        <p:spPr>
          <a:xfrm>
            <a:off x="2254406" y="352576"/>
            <a:ext cx="4635189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Rawsamble</a:t>
            </a:r>
            <a:endParaRPr lang="en-CH" sz="72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FDCBDA-DA09-842D-E50F-2C8529B389D7}"/>
              </a:ext>
            </a:extLst>
          </p:cNvPr>
          <p:cNvGraphicFramePr>
            <a:graphicFrameLocks noGrp="1"/>
          </p:cNvGraphicFramePr>
          <p:nvPr/>
        </p:nvGraphicFramePr>
        <p:xfrm>
          <a:off x="3581752" y="3027663"/>
          <a:ext cx="1980497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497">
                  <a:extLst>
                    <a:ext uri="{9D8B030D-6E8A-4147-A177-3AD203B41FA5}">
                      <a16:colId xmlns:a16="http://schemas.microsoft.com/office/drawing/2014/main" val="858436982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Can Firtina</a:t>
                      </a:r>
                      <a:endParaRPr lang="en-US" sz="2200" u="none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1FEBFD5-D529-9B9C-34BB-066964BFB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081171"/>
              </p:ext>
            </p:extLst>
          </p:nvPr>
        </p:nvGraphicFramePr>
        <p:xfrm>
          <a:off x="1041497" y="4022765"/>
          <a:ext cx="7061006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4834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2501459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1548153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Nika Mansouri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Ghiasi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Stefano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Mercogliano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Furkan Eris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566F6BC-A118-DFBE-CAE9-9195F6D7A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415883"/>
              </p:ext>
            </p:extLst>
          </p:nvPr>
        </p:nvGraphicFramePr>
        <p:xfrm>
          <a:off x="1737574" y="4520315"/>
          <a:ext cx="5668852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056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66405266"/>
                    </a:ext>
                  </a:extLst>
                </a:gridCol>
                <a:gridCol w="1700250">
                  <a:extLst>
                    <a:ext uri="{9D8B030D-6E8A-4147-A177-3AD203B41FA5}">
                      <a16:colId xmlns:a16="http://schemas.microsoft.com/office/drawing/2014/main" val="32227848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703986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Joël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Lindegger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Andre Kahles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Onur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Mutlu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3CE84D19-0C8F-B823-575F-853831260453}"/>
              </a:ext>
            </a:extLst>
          </p:cNvPr>
          <p:cNvGrpSpPr/>
          <p:nvPr/>
        </p:nvGrpSpPr>
        <p:grpSpPr>
          <a:xfrm>
            <a:off x="111412" y="5308176"/>
            <a:ext cx="8921176" cy="1254052"/>
            <a:chOff x="167326" y="5308176"/>
            <a:chExt cx="8921176" cy="12540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B23BF2-A4AF-4FA1-7304-04B4524BFA35}"/>
                </a:ext>
              </a:extLst>
            </p:cNvPr>
            <p:cNvGrpSpPr/>
            <p:nvPr/>
          </p:nvGrpSpPr>
          <p:grpSpPr>
            <a:xfrm>
              <a:off x="167326" y="5308176"/>
              <a:ext cx="8921176" cy="484869"/>
              <a:chOff x="182824" y="5308176"/>
              <a:chExt cx="8921176" cy="48486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63567B8-7041-AA61-4869-E3FFF91A27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974" t="34871" r="16015" b="34887"/>
              <a:stretch/>
            </p:blipFill>
            <p:spPr>
              <a:xfrm>
                <a:off x="2887921" y="5326095"/>
                <a:ext cx="2762251" cy="449031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E099C6AE-CFF9-1AAE-7731-87EDC77BC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2824" y="5326095"/>
                <a:ext cx="2334073" cy="449031"/>
              </a:xfrm>
              <a:prstGeom prst="rect">
                <a:avLst/>
              </a:prstGeom>
            </p:spPr>
          </p:pic>
          <p:pic>
            <p:nvPicPr>
              <p:cNvPr id="5" name="Picture 4" descr="A black background with white text&#10;&#10;Description automatically generated">
                <a:extLst>
                  <a:ext uri="{FF2B5EF4-FFF2-40B4-BE49-F238E27FC236}">
                    <a16:creationId xmlns:a16="http://schemas.microsoft.com/office/drawing/2014/main" id="{F09B01BB-FB3B-CF8A-EF53-388F0875D2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6" t="13738" r="1483" b="15499"/>
              <a:stretch/>
            </p:blipFill>
            <p:spPr>
              <a:xfrm>
                <a:off x="6021197" y="5308176"/>
                <a:ext cx="3082803" cy="484869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B024A60-6F49-C086-911C-31FF74ECCC88}"/>
                </a:ext>
              </a:extLst>
            </p:cNvPr>
            <p:cNvGrpSpPr/>
            <p:nvPr/>
          </p:nvGrpSpPr>
          <p:grpSpPr>
            <a:xfrm>
              <a:off x="248237" y="6065583"/>
              <a:ext cx="8263887" cy="496645"/>
              <a:chOff x="178468" y="6065583"/>
              <a:chExt cx="8263887" cy="496645"/>
            </a:xfrm>
          </p:grpSpPr>
          <p:pic>
            <p:nvPicPr>
              <p:cNvPr id="16" name="Picture 15" descr="A black background with blue text&#10;&#10;Description automatically generated">
                <a:extLst>
                  <a:ext uri="{FF2B5EF4-FFF2-40B4-BE49-F238E27FC236}">
                    <a16:creationId xmlns:a16="http://schemas.microsoft.com/office/drawing/2014/main" id="{26B995DC-3D20-4856-F3BC-F13BF1D9B0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0" t="11654" r="2038" b="12193"/>
              <a:stretch/>
            </p:blipFill>
            <p:spPr>
              <a:xfrm>
                <a:off x="178468" y="6065583"/>
                <a:ext cx="2491915" cy="496645"/>
              </a:xfrm>
              <a:prstGeom prst="rect">
                <a:avLst/>
              </a:prstGeom>
            </p:spPr>
          </p:pic>
          <p:pic>
            <p:nvPicPr>
              <p:cNvPr id="18" name="Picture 17" descr="A blue and black sign&#10;&#10;Description automatically generated">
                <a:extLst>
                  <a:ext uri="{FF2B5EF4-FFF2-40B4-BE49-F238E27FC236}">
                    <a16:creationId xmlns:a16="http://schemas.microsoft.com/office/drawing/2014/main" id="{BF085207-AD35-49E0-5711-34081078F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34" y="6230625"/>
                <a:ext cx="1886455" cy="331603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44E9484-BA2F-157D-E583-BAEAFBB1644B}"/>
                  </a:ext>
                </a:extLst>
              </p:cNvPr>
              <p:cNvGrpSpPr/>
              <p:nvPr/>
            </p:nvGrpSpPr>
            <p:grpSpPr>
              <a:xfrm>
                <a:off x="6875740" y="6137550"/>
                <a:ext cx="1566615" cy="407793"/>
                <a:chOff x="7064459" y="5887361"/>
                <a:chExt cx="1566615" cy="407793"/>
              </a:xfrm>
            </p:grpSpPr>
            <p:pic>
              <p:nvPicPr>
                <p:cNvPr id="20" name="Picture 19" descr="A red sign with white text&#10;&#10;Description automatically generated">
                  <a:extLst>
                    <a:ext uri="{FF2B5EF4-FFF2-40B4-BE49-F238E27FC236}">
                      <a16:creationId xmlns:a16="http://schemas.microsoft.com/office/drawing/2014/main" id="{7399C19B-2C2D-2EA6-1788-6D5F204828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8024"/>
                <a:stretch/>
              </p:blipFill>
              <p:spPr>
                <a:xfrm>
                  <a:off x="7064459" y="5887361"/>
                  <a:ext cx="1237356" cy="407793"/>
                </a:xfrm>
                <a:prstGeom prst="rect">
                  <a:avLst/>
                </a:prstGeom>
              </p:spPr>
            </p:pic>
            <p:pic>
              <p:nvPicPr>
                <p:cNvPr id="6" name="Picture 5" descr="A red sign with white text&#10;&#10;Description automatically generated">
                  <a:extLst>
                    <a:ext uri="{FF2B5EF4-FFF2-40B4-BE49-F238E27FC236}">
                      <a16:creationId xmlns:a16="http://schemas.microsoft.com/office/drawing/2014/main" id="{760374B0-91DD-1C08-DD09-2FA2B98A9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641" t="62262" b="-5299"/>
                <a:stretch/>
              </p:blipFill>
              <p:spPr>
                <a:xfrm>
                  <a:off x="7612002" y="5949669"/>
                  <a:ext cx="1019072" cy="283177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68302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8E7FE-7D76-B571-87E9-DA431AE0A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663C1D-9E08-3CFC-E18D-558C33643EC7}"/>
              </a:ext>
            </a:extLst>
          </p:cNvPr>
          <p:cNvGrpSpPr/>
          <p:nvPr/>
        </p:nvGrpSpPr>
        <p:grpSpPr>
          <a:xfrm>
            <a:off x="2850240" y="1469145"/>
            <a:ext cx="3762992" cy="936593"/>
            <a:chOff x="2850240" y="1469145"/>
            <a:chExt cx="3762992" cy="93659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8EC0F3-DB6F-2B35-1519-295BEA0C246C}"/>
                </a:ext>
              </a:extLst>
            </p:cNvPr>
            <p:cNvCxnSpPr>
              <a:cxnSpLocks/>
            </p:cNvCxnSpPr>
            <p:nvPr/>
          </p:nvCxnSpPr>
          <p:spPr>
            <a:xfrm>
              <a:off x="2850240" y="1469145"/>
              <a:ext cx="0" cy="8432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D63234E-9F9B-EA05-84AC-9C7CBD0A1C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6819" y="2022231"/>
              <a:ext cx="0" cy="3835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B9EBB91-6AEF-2993-9DDF-77DF378362AB}"/>
                </a:ext>
              </a:extLst>
            </p:cNvPr>
            <p:cNvCxnSpPr>
              <a:cxnSpLocks/>
            </p:cNvCxnSpPr>
            <p:nvPr/>
          </p:nvCxnSpPr>
          <p:spPr>
            <a:xfrm>
              <a:off x="4453092" y="1950607"/>
              <a:ext cx="0" cy="3617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CD8278-58D2-E634-15D4-5AF9CB4F5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6264" y="2022231"/>
              <a:ext cx="0" cy="3591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E88D5D4-AA4A-01FD-EC32-3FE4CF744726}"/>
                </a:ext>
              </a:extLst>
            </p:cNvPr>
            <p:cNvCxnSpPr>
              <a:cxnSpLocks/>
            </p:cNvCxnSpPr>
            <p:nvPr/>
          </p:nvCxnSpPr>
          <p:spPr>
            <a:xfrm>
              <a:off x="6034799" y="1950607"/>
              <a:ext cx="0" cy="3617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DDC7223-4816-8F28-E76A-BEEE679D86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3232" y="1561275"/>
              <a:ext cx="0" cy="8444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B246D58-707D-C832-9F55-0118A6597A45}"/>
              </a:ext>
            </a:extLst>
          </p:cNvPr>
          <p:cNvGrpSpPr/>
          <p:nvPr/>
        </p:nvGrpSpPr>
        <p:grpSpPr>
          <a:xfrm>
            <a:off x="1140570" y="2144806"/>
            <a:ext cx="1263125" cy="524515"/>
            <a:chOff x="696765" y="1471014"/>
            <a:chExt cx="1263125" cy="524515"/>
          </a:xfrm>
        </p:grpSpPr>
        <p:pic>
          <p:nvPicPr>
            <p:cNvPr id="108" name="Graphic 107" descr="Heartbeat with solid fill">
              <a:extLst>
                <a:ext uri="{FF2B5EF4-FFF2-40B4-BE49-F238E27FC236}">
                  <a16:creationId xmlns:a16="http://schemas.microsoft.com/office/drawing/2014/main" id="{0E49130A-275F-378C-384E-848BA4BEA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09" name="Graphic 108" descr="Heartbeat with solid fill">
              <a:extLst>
                <a:ext uri="{FF2B5EF4-FFF2-40B4-BE49-F238E27FC236}">
                  <a16:creationId xmlns:a16="http://schemas.microsoft.com/office/drawing/2014/main" id="{EE65D0DF-81E0-B705-994D-5C1301735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10" name="Graphic 109" descr="Heartbeat with solid fill">
              <a:extLst>
                <a:ext uri="{FF2B5EF4-FFF2-40B4-BE49-F238E27FC236}">
                  <a16:creationId xmlns:a16="http://schemas.microsoft.com/office/drawing/2014/main" id="{059F0E34-91D8-1EBE-2BF3-E2B2B2BD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801E748-060D-A3B2-D3A9-E088FEBABDC1}"/>
              </a:ext>
            </a:extLst>
          </p:cNvPr>
          <p:cNvGrpSpPr/>
          <p:nvPr/>
        </p:nvGrpSpPr>
        <p:grpSpPr>
          <a:xfrm>
            <a:off x="2403694" y="2144806"/>
            <a:ext cx="1263125" cy="524515"/>
            <a:chOff x="696765" y="1471014"/>
            <a:chExt cx="1263125" cy="524515"/>
          </a:xfrm>
        </p:grpSpPr>
        <p:pic>
          <p:nvPicPr>
            <p:cNvPr id="112" name="Graphic 111" descr="Heartbeat with solid fill">
              <a:extLst>
                <a:ext uri="{FF2B5EF4-FFF2-40B4-BE49-F238E27FC236}">
                  <a16:creationId xmlns:a16="http://schemas.microsoft.com/office/drawing/2014/main" id="{9EF62D7E-8453-0892-9003-4E0414AFB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13" name="Graphic 112" descr="Heartbeat with solid fill">
              <a:extLst>
                <a:ext uri="{FF2B5EF4-FFF2-40B4-BE49-F238E27FC236}">
                  <a16:creationId xmlns:a16="http://schemas.microsoft.com/office/drawing/2014/main" id="{F13622EC-AB5C-F777-42A1-71C90C934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14" name="Graphic 113" descr="Heartbeat with solid fill">
              <a:extLst>
                <a:ext uri="{FF2B5EF4-FFF2-40B4-BE49-F238E27FC236}">
                  <a16:creationId xmlns:a16="http://schemas.microsoft.com/office/drawing/2014/main" id="{C93A3B51-D3D3-3383-2A7A-0DE08966A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392954A-40C1-0B0D-4B3F-45E967CDBB46}"/>
              </a:ext>
            </a:extLst>
          </p:cNvPr>
          <p:cNvGrpSpPr/>
          <p:nvPr/>
        </p:nvGrpSpPr>
        <p:grpSpPr>
          <a:xfrm>
            <a:off x="3189967" y="1689675"/>
            <a:ext cx="1263125" cy="524515"/>
            <a:chOff x="696765" y="1471014"/>
            <a:chExt cx="1263125" cy="524515"/>
          </a:xfrm>
        </p:grpSpPr>
        <p:pic>
          <p:nvPicPr>
            <p:cNvPr id="116" name="Graphic 115" descr="Heartbeat with solid fill">
              <a:extLst>
                <a:ext uri="{FF2B5EF4-FFF2-40B4-BE49-F238E27FC236}">
                  <a16:creationId xmlns:a16="http://schemas.microsoft.com/office/drawing/2014/main" id="{B1C3FC0A-CD37-AD0C-DED1-9B204118A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17" name="Graphic 116" descr="Heartbeat with solid fill">
              <a:extLst>
                <a:ext uri="{FF2B5EF4-FFF2-40B4-BE49-F238E27FC236}">
                  <a16:creationId xmlns:a16="http://schemas.microsoft.com/office/drawing/2014/main" id="{4BB089EB-1810-C766-10EF-32D521B1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18" name="Graphic 117" descr="Heartbeat with solid fill">
              <a:extLst>
                <a:ext uri="{FF2B5EF4-FFF2-40B4-BE49-F238E27FC236}">
                  <a16:creationId xmlns:a16="http://schemas.microsoft.com/office/drawing/2014/main" id="{E3305082-27B4-28F9-7157-939BD2A5D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DBA0C07-ECFE-8145-14EE-C01F10B073D9}"/>
              </a:ext>
            </a:extLst>
          </p:cNvPr>
          <p:cNvGrpSpPr/>
          <p:nvPr/>
        </p:nvGrpSpPr>
        <p:grpSpPr>
          <a:xfrm>
            <a:off x="3985401" y="2144806"/>
            <a:ext cx="1263125" cy="524515"/>
            <a:chOff x="696765" y="1471014"/>
            <a:chExt cx="1263125" cy="524515"/>
          </a:xfrm>
        </p:grpSpPr>
        <p:pic>
          <p:nvPicPr>
            <p:cNvPr id="120" name="Graphic 119" descr="Heartbeat with solid fill">
              <a:extLst>
                <a:ext uri="{FF2B5EF4-FFF2-40B4-BE49-F238E27FC236}">
                  <a16:creationId xmlns:a16="http://schemas.microsoft.com/office/drawing/2014/main" id="{C166FED5-6703-9183-6C63-83AC4EC06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21" name="Graphic 120" descr="Heartbeat with solid fill">
              <a:extLst>
                <a:ext uri="{FF2B5EF4-FFF2-40B4-BE49-F238E27FC236}">
                  <a16:creationId xmlns:a16="http://schemas.microsoft.com/office/drawing/2014/main" id="{F23D6198-B4B9-D2A2-C106-6500C640C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22" name="Graphic 121" descr="Heartbeat with solid fill">
              <a:extLst>
                <a:ext uri="{FF2B5EF4-FFF2-40B4-BE49-F238E27FC236}">
                  <a16:creationId xmlns:a16="http://schemas.microsoft.com/office/drawing/2014/main" id="{82D1E318-2183-91A8-70A2-A5E3FAA14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20875AA-2FCB-2217-4B10-05E33A4A8E86}"/>
              </a:ext>
            </a:extLst>
          </p:cNvPr>
          <p:cNvGrpSpPr/>
          <p:nvPr/>
        </p:nvGrpSpPr>
        <p:grpSpPr>
          <a:xfrm>
            <a:off x="5350107" y="2144806"/>
            <a:ext cx="1263125" cy="524515"/>
            <a:chOff x="696765" y="1471014"/>
            <a:chExt cx="1263125" cy="524515"/>
          </a:xfrm>
        </p:grpSpPr>
        <p:pic>
          <p:nvPicPr>
            <p:cNvPr id="124" name="Graphic 123" descr="Heartbeat with solid fill">
              <a:extLst>
                <a:ext uri="{FF2B5EF4-FFF2-40B4-BE49-F238E27FC236}">
                  <a16:creationId xmlns:a16="http://schemas.microsoft.com/office/drawing/2014/main" id="{54F1EE1C-391D-629D-06A4-D0DDAAC18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25" name="Graphic 124" descr="Heartbeat with solid fill">
              <a:extLst>
                <a:ext uri="{FF2B5EF4-FFF2-40B4-BE49-F238E27FC236}">
                  <a16:creationId xmlns:a16="http://schemas.microsoft.com/office/drawing/2014/main" id="{04BFCFD4-415D-0330-0E89-7166E2FC0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26" name="Graphic 125" descr="Heartbeat with solid fill">
              <a:extLst>
                <a:ext uri="{FF2B5EF4-FFF2-40B4-BE49-F238E27FC236}">
                  <a16:creationId xmlns:a16="http://schemas.microsoft.com/office/drawing/2014/main" id="{2FF51D63-0B0B-D358-FFCD-937E370AB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5C8378B-C1F8-9C2C-55BE-507A0CC00DCE}"/>
              </a:ext>
            </a:extLst>
          </p:cNvPr>
          <p:cNvGrpSpPr/>
          <p:nvPr/>
        </p:nvGrpSpPr>
        <p:grpSpPr>
          <a:xfrm>
            <a:off x="4771674" y="1689675"/>
            <a:ext cx="1263125" cy="524515"/>
            <a:chOff x="696765" y="1471014"/>
            <a:chExt cx="1263125" cy="524515"/>
          </a:xfrm>
        </p:grpSpPr>
        <p:pic>
          <p:nvPicPr>
            <p:cNvPr id="128" name="Graphic 127" descr="Heartbeat with solid fill">
              <a:extLst>
                <a:ext uri="{FF2B5EF4-FFF2-40B4-BE49-F238E27FC236}">
                  <a16:creationId xmlns:a16="http://schemas.microsoft.com/office/drawing/2014/main" id="{EDC47AD7-B6B2-1031-BC31-EE0E89F7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29" name="Graphic 128" descr="Heartbeat with solid fill">
              <a:extLst>
                <a:ext uri="{FF2B5EF4-FFF2-40B4-BE49-F238E27FC236}">
                  <a16:creationId xmlns:a16="http://schemas.microsoft.com/office/drawing/2014/main" id="{87035819-6F91-7A89-53F9-D19408D3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30" name="Graphic 129" descr="Heartbeat with solid fill">
              <a:extLst>
                <a:ext uri="{FF2B5EF4-FFF2-40B4-BE49-F238E27FC236}">
                  <a16:creationId xmlns:a16="http://schemas.microsoft.com/office/drawing/2014/main" id="{2034E90F-B14E-8CEB-0C8C-8BCE423B3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0570084-7AF4-CDB4-B69D-C4F363255D9A}"/>
              </a:ext>
            </a:extLst>
          </p:cNvPr>
          <p:cNvGrpSpPr/>
          <p:nvPr/>
        </p:nvGrpSpPr>
        <p:grpSpPr>
          <a:xfrm>
            <a:off x="6892483" y="2144806"/>
            <a:ext cx="1263125" cy="524515"/>
            <a:chOff x="696765" y="1471014"/>
            <a:chExt cx="1263125" cy="524515"/>
          </a:xfrm>
        </p:grpSpPr>
        <p:pic>
          <p:nvPicPr>
            <p:cNvPr id="132" name="Graphic 131" descr="Heartbeat with solid fill">
              <a:extLst>
                <a:ext uri="{FF2B5EF4-FFF2-40B4-BE49-F238E27FC236}">
                  <a16:creationId xmlns:a16="http://schemas.microsoft.com/office/drawing/2014/main" id="{95E3E2A6-0253-BA87-F5CF-1D4FDE5E9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33" name="Graphic 132" descr="Heartbeat with solid fill">
              <a:extLst>
                <a:ext uri="{FF2B5EF4-FFF2-40B4-BE49-F238E27FC236}">
                  <a16:creationId xmlns:a16="http://schemas.microsoft.com/office/drawing/2014/main" id="{123EF03F-DD7A-F7A4-29D2-94DD49A64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34" name="Graphic 133" descr="Heartbeat with solid fill">
              <a:extLst>
                <a:ext uri="{FF2B5EF4-FFF2-40B4-BE49-F238E27FC236}">
                  <a16:creationId xmlns:a16="http://schemas.microsoft.com/office/drawing/2014/main" id="{8B045873-3AE5-0820-D9CC-FA2D1D30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264187A-64C2-23FD-824F-F06BCCC38909}"/>
              </a:ext>
            </a:extLst>
          </p:cNvPr>
          <p:cNvSpPr/>
          <p:nvPr/>
        </p:nvSpPr>
        <p:spPr>
          <a:xfrm>
            <a:off x="988392" y="1198979"/>
            <a:ext cx="7275075" cy="148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939BD47-D54E-E230-0A09-D2AEBD1DE63D}"/>
              </a:ext>
            </a:extLst>
          </p:cNvPr>
          <p:cNvGrpSpPr/>
          <p:nvPr/>
        </p:nvGrpSpPr>
        <p:grpSpPr>
          <a:xfrm>
            <a:off x="707135" y="1047376"/>
            <a:ext cx="2143105" cy="676360"/>
            <a:chOff x="-3374637" y="5029331"/>
            <a:chExt cx="2143105" cy="676360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EBC94DD-2C50-0340-F441-2B0B227D014C}"/>
                </a:ext>
              </a:extLst>
            </p:cNvPr>
            <p:cNvCxnSpPr>
              <a:cxnSpLocks/>
            </p:cNvCxnSpPr>
            <p:nvPr/>
          </p:nvCxnSpPr>
          <p:spPr>
            <a:xfrm>
              <a:off x="-2512504" y="527618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Graphic 78" descr="Heartbeat with solid fill">
              <a:extLst>
                <a:ext uri="{FF2B5EF4-FFF2-40B4-BE49-F238E27FC236}">
                  <a16:creationId xmlns:a16="http://schemas.microsoft.com/office/drawing/2014/main" id="{4D213573-A345-C6C3-ED6F-F9C667BD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3374637" y="5183072"/>
              <a:ext cx="521864" cy="521864"/>
            </a:xfrm>
            <a:prstGeom prst="rect">
              <a:avLst/>
            </a:prstGeom>
          </p:spPr>
        </p:pic>
        <p:pic>
          <p:nvPicPr>
            <p:cNvPr id="80" name="Graphic 79" descr="Heartbeat with solid fill">
              <a:extLst>
                <a:ext uri="{FF2B5EF4-FFF2-40B4-BE49-F238E27FC236}">
                  <a16:creationId xmlns:a16="http://schemas.microsoft.com/office/drawing/2014/main" id="{9B62FE82-1B8C-3BE6-58FC-850FF5033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3004007" y="5183072"/>
              <a:ext cx="521864" cy="521864"/>
            </a:xfrm>
            <a:prstGeom prst="rect">
              <a:avLst/>
            </a:prstGeom>
          </p:spPr>
        </p:pic>
        <p:pic>
          <p:nvPicPr>
            <p:cNvPr id="81" name="Graphic 80" descr="Heartbeat with solid fill">
              <a:extLst>
                <a:ext uri="{FF2B5EF4-FFF2-40B4-BE49-F238E27FC236}">
                  <a16:creationId xmlns:a16="http://schemas.microsoft.com/office/drawing/2014/main" id="{5D1D444D-15CE-EEAA-0798-33E708125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1753396" y="5183827"/>
              <a:ext cx="521864" cy="521864"/>
            </a:xfrm>
            <a:prstGeom prst="rect">
              <a:avLst/>
            </a:prstGeom>
          </p:spPr>
        </p:pic>
        <p:pic>
          <p:nvPicPr>
            <p:cNvPr id="82" name="Graphic 81" descr="Heartbeat with solid fill">
              <a:extLst>
                <a:ext uri="{FF2B5EF4-FFF2-40B4-BE49-F238E27FC236}">
                  <a16:creationId xmlns:a16="http://schemas.microsoft.com/office/drawing/2014/main" id="{33458732-946E-AF22-EB07-AC60F4D4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562493" y="5029331"/>
              <a:ext cx="521864" cy="521864"/>
            </a:xfrm>
            <a:prstGeom prst="rect">
              <a:avLst/>
            </a:prstGeom>
          </p:spPr>
        </p:pic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36334227-D791-31B8-07D4-C17A728E511D}"/>
                </a:ext>
              </a:extLst>
            </p:cNvPr>
            <p:cNvCxnSpPr>
              <a:cxnSpLocks/>
            </p:cNvCxnSpPr>
            <p:nvPr/>
          </p:nvCxnSpPr>
          <p:spPr>
            <a:xfrm>
              <a:off x="-1696954" y="527618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Graphic 84" descr="Heartbeat with solid fill">
              <a:extLst>
                <a:ext uri="{FF2B5EF4-FFF2-40B4-BE49-F238E27FC236}">
                  <a16:creationId xmlns:a16="http://schemas.microsoft.com/office/drawing/2014/main" id="{CB9CB83B-1F05-9D62-52AD-B80CB682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168477" y="5029331"/>
              <a:ext cx="521864" cy="52186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07D8DD2-971E-3F9E-2EDE-5F2A62788EA6}"/>
              </a:ext>
            </a:extLst>
          </p:cNvPr>
          <p:cNvGrpSpPr/>
          <p:nvPr/>
        </p:nvGrpSpPr>
        <p:grpSpPr>
          <a:xfrm>
            <a:off x="6351254" y="1039411"/>
            <a:ext cx="1745941" cy="676360"/>
            <a:chOff x="3602689" y="1298591"/>
            <a:chExt cx="1745941" cy="676360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3DABDB7-DD09-F56D-11C8-839299B1E643}"/>
                </a:ext>
              </a:extLst>
            </p:cNvPr>
            <p:cNvCxnSpPr>
              <a:cxnSpLocks/>
            </p:cNvCxnSpPr>
            <p:nvPr/>
          </p:nvCxnSpPr>
          <p:spPr>
            <a:xfrm>
              <a:off x="4464822" y="154544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phic 39" descr="Heartbeat with solid fill">
              <a:extLst>
                <a:ext uri="{FF2B5EF4-FFF2-40B4-BE49-F238E27FC236}">
                  <a16:creationId xmlns:a16="http://schemas.microsoft.com/office/drawing/2014/main" id="{111F3814-5C8D-08A8-3394-AA09D6BE8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602689" y="1452332"/>
              <a:ext cx="521864" cy="521864"/>
            </a:xfrm>
            <a:prstGeom prst="rect">
              <a:avLst/>
            </a:prstGeom>
          </p:spPr>
        </p:pic>
        <p:pic>
          <p:nvPicPr>
            <p:cNvPr id="42" name="Graphic 41" descr="Heartbeat with solid fill">
              <a:extLst>
                <a:ext uri="{FF2B5EF4-FFF2-40B4-BE49-F238E27FC236}">
                  <a16:creationId xmlns:a16="http://schemas.microsoft.com/office/drawing/2014/main" id="{9A63540E-9248-9456-C24F-CD1EE24C6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973319" y="1452332"/>
              <a:ext cx="521864" cy="521864"/>
            </a:xfrm>
            <a:prstGeom prst="rect">
              <a:avLst/>
            </a:prstGeom>
          </p:spPr>
        </p:pic>
        <p:pic>
          <p:nvPicPr>
            <p:cNvPr id="43" name="Graphic 42" descr="Heartbeat with solid fill">
              <a:extLst>
                <a:ext uri="{FF2B5EF4-FFF2-40B4-BE49-F238E27FC236}">
                  <a16:creationId xmlns:a16="http://schemas.microsoft.com/office/drawing/2014/main" id="{BD53ACC2-CA37-A963-5AD4-A5E1C652E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826766" y="1453087"/>
              <a:ext cx="521864" cy="521864"/>
            </a:xfrm>
            <a:prstGeom prst="rect">
              <a:avLst/>
            </a:prstGeom>
          </p:spPr>
        </p:pic>
        <p:pic>
          <p:nvPicPr>
            <p:cNvPr id="45" name="Graphic 44" descr="Heartbeat with solid fill">
              <a:extLst>
                <a:ext uri="{FF2B5EF4-FFF2-40B4-BE49-F238E27FC236}">
                  <a16:creationId xmlns:a16="http://schemas.microsoft.com/office/drawing/2014/main" id="{C22A79A5-83AE-EAF3-4626-0E252263D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414833" y="1298591"/>
              <a:ext cx="521864" cy="521864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632CC81-451D-4C17-9D4D-C3D541ED2D27}"/>
                </a:ext>
              </a:extLst>
            </p:cNvPr>
            <p:cNvCxnSpPr>
              <a:cxnSpLocks/>
            </p:cNvCxnSpPr>
            <p:nvPr/>
          </p:nvCxnSpPr>
          <p:spPr>
            <a:xfrm>
              <a:off x="4883208" y="154544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1284E-13FB-FCE5-74A9-F696E182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9D5924-0E1D-C00F-92DF-2F15EBA8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Overlapping Raw Signals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082CBC-E7AC-50F7-F663-38F1A703A980}"/>
              </a:ext>
            </a:extLst>
          </p:cNvPr>
          <p:cNvSpPr/>
          <p:nvPr/>
        </p:nvSpPr>
        <p:spPr>
          <a:xfrm>
            <a:off x="689936" y="1089466"/>
            <a:ext cx="2160304" cy="5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256B837-17F3-7B47-7683-BF8B18C0B0A6}"/>
              </a:ext>
            </a:extLst>
          </p:cNvPr>
          <p:cNvSpPr/>
          <p:nvPr/>
        </p:nvSpPr>
        <p:spPr>
          <a:xfrm>
            <a:off x="6059092" y="1108536"/>
            <a:ext cx="2073489" cy="5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ABEE206-F12A-8D60-A6EE-70BABF6E9918}"/>
              </a:ext>
            </a:extLst>
          </p:cNvPr>
          <p:cNvGrpSpPr>
            <a:grpSpLocks noChangeAspect="1"/>
          </p:cNvGrpSpPr>
          <p:nvPr/>
        </p:nvGrpSpPr>
        <p:grpSpPr>
          <a:xfrm>
            <a:off x="6351254" y="1192581"/>
            <a:ext cx="1263125" cy="524515"/>
            <a:chOff x="6981644" y="1976087"/>
            <a:chExt cx="959736" cy="398532"/>
          </a:xfrm>
        </p:grpSpPr>
        <p:pic>
          <p:nvPicPr>
            <p:cNvPr id="34" name="Graphic 33" descr="Heartbeat with solid fill">
              <a:extLst>
                <a:ext uri="{FF2B5EF4-FFF2-40B4-BE49-F238E27FC236}">
                  <a16:creationId xmlns:a16="http://schemas.microsoft.com/office/drawing/2014/main" id="{429FB1B3-7F58-BF47-4978-CF921FDB0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35" name="Graphic 34" descr="Heartbeat with solid fill">
              <a:extLst>
                <a:ext uri="{FF2B5EF4-FFF2-40B4-BE49-F238E27FC236}">
                  <a16:creationId xmlns:a16="http://schemas.microsoft.com/office/drawing/2014/main" id="{240C3DBD-0E4A-6FE7-CCB3-0252DC756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36" name="Graphic 35" descr="Heartbeat with solid fill">
              <a:extLst>
                <a:ext uri="{FF2B5EF4-FFF2-40B4-BE49-F238E27FC236}">
                  <a16:creationId xmlns:a16="http://schemas.microsoft.com/office/drawing/2014/main" id="{2D418A4C-F662-E5DF-0364-BBED91151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58B871B-DE85-6FB8-6CC6-BB1FE2DCA871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95" y="1196328"/>
            <a:ext cx="1263125" cy="524515"/>
            <a:chOff x="6981644" y="1976087"/>
            <a:chExt cx="959736" cy="398532"/>
          </a:xfrm>
        </p:grpSpPr>
        <p:pic>
          <p:nvPicPr>
            <p:cNvPr id="57" name="Graphic 56" descr="Heartbeat with solid fill">
              <a:extLst>
                <a:ext uri="{FF2B5EF4-FFF2-40B4-BE49-F238E27FC236}">
                  <a16:creationId xmlns:a16="http://schemas.microsoft.com/office/drawing/2014/main" id="{ADC95CFE-B4BC-6C83-401E-67B466D7E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58" name="Graphic 57" descr="Heartbeat with solid fill">
              <a:extLst>
                <a:ext uri="{FF2B5EF4-FFF2-40B4-BE49-F238E27FC236}">
                  <a16:creationId xmlns:a16="http://schemas.microsoft.com/office/drawing/2014/main" id="{35B4E6E3-14A8-F94A-5769-13166953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59" name="Graphic 58" descr="Heartbeat with solid fill">
              <a:extLst>
                <a:ext uri="{FF2B5EF4-FFF2-40B4-BE49-F238E27FC236}">
                  <a16:creationId xmlns:a16="http://schemas.microsoft.com/office/drawing/2014/main" id="{4C54238F-9E0D-A09D-E657-132963696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872036-2D5A-1E4F-AC3A-A26CDE803E8C}"/>
              </a:ext>
            </a:extLst>
          </p:cNvPr>
          <p:cNvGrpSpPr/>
          <p:nvPr/>
        </p:nvGrpSpPr>
        <p:grpSpPr>
          <a:xfrm>
            <a:off x="1694056" y="1727907"/>
            <a:ext cx="5278821" cy="1512518"/>
            <a:chOff x="1703998" y="2226057"/>
            <a:chExt cx="5278821" cy="151251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8CC16A2-9819-A938-E96D-93E49F2A9D7E}"/>
                </a:ext>
              </a:extLst>
            </p:cNvPr>
            <p:cNvSpPr/>
            <p:nvPr/>
          </p:nvSpPr>
          <p:spPr>
            <a:xfrm>
              <a:off x="2836191" y="2968108"/>
              <a:ext cx="3014413" cy="770467"/>
            </a:xfrm>
            <a:prstGeom prst="roundRect">
              <a:avLst/>
            </a:prstGeom>
            <a:solidFill>
              <a:srgbClr val="E6F0FF"/>
            </a:solidFill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Hash-Based 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Seeding and Mapping</a:t>
              </a:r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C6500ED8-A845-76CB-A855-6C4DC3D0C64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708054" y="2225203"/>
              <a:ext cx="1124081" cy="113219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2C263D2C-576E-983D-C269-1982879967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53070" y="2223592"/>
              <a:ext cx="1127283" cy="113221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6B22F88-5648-932B-FF55-FF60786E5B54}"/>
              </a:ext>
            </a:extLst>
          </p:cNvPr>
          <p:cNvGrpSpPr/>
          <p:nvPr/>
        </p:nvGrpSpPr>
        <p:grpSpPr>
          <a:xfrm>
            <a:off x="261172" y="4513575"/>
            <a:ext cx="6546293" cy="615553"/>
            <a:chOff x="94377" y="4931185"/>
            <a:chExt cx="6546293" cy="61555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C60292B-0720-F45E-CC1B-1139B394F4DE}"/>
                </a:ext>
              </a:extLst>
            </p:cNvPr>
            <p:cNvSpPr/>
            <p:nvPr/>
          </p:nvSpPr>
          <p:spPr>
            <a:xfrm>
              <a:off x="717374" y="4931185"/>
              <a:ext cx="592329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Finding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many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useful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overlapping pairs (all-vs-all overlapping)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D97D412-52F6-98B8-470F-9157567F555B}"/>
                </a:ext>
              </a:extLst>
            </p:cNvPr>
            <p:cNvGrpSpPr/>
            <p:nvPr/>
          </p:nvGrpSpPr>
          <p:grpSpPr>
            <a:xfrm>
              <a:off x="94377" y="4964641"/>
              <a:ext cx="548640" cy="548640"/>
              <a:chOff x="-943169" y="6010506"/>
              <a:chExt cx="548640" cy="54864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FA7043D-1872-3C0C-0449-7B12AF725E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943169" y="60105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1" name="Graphic 60" descr="Network with solid fill">
                <a:extLst>
                  <a:ext uri="{FF2B5EF4-FFF2-40B4-BE49-F238E27FC236}">
                    <a16:creationId xmlns:a16="http://schemas.microsoft.com/office/drawing/2014/main" id="{5CBF70CE-00AB-5A42-8DFA-81FEBE41A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-897449" y="6056226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4C87AE7-492C-69A7-4EE8-FA8DA57A4D89}"/>
              </a:ext>
            </a:extLst>
          </p:cNvPr>
          <p:cNvGrpSpPr/>
          <p:nvPr/>
        </p:nvGrpSpPr>
        <p:grpSpPr>
          <a:xfrm>
            <a:off x="261172" y="3522078"/>
            <a:ext cx="8457354" cy="548640"/>
            <a:chOff x="94377" y="3986320"/>
            <a:chExt cx="8457354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05446CE-437E-C204-4A44-64F6500EF1DF}"/>
                </a:ext>
              </a:extLst>
            </p:cNvPr>
            <p:cNvSpPr/>
            <p:nvPr/>
          </p:nvSpPr>
          <p:spPr>
            <a:xfrm>
              <a:off x="717374" y="4106752"/>
              <a:ext cx="7834357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Identifying hash matches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8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when both signals are noisy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AAEBCEA-57C3-90F0-E51A-A4408812189D}"/>
                </a:ext>
              </a:extLst>
            </p:cNvPr>
            <p:cNvGrpSpPr/>
            <p:nvPr/>
          </p:nvGrpSpPr>
          <p:grpSpPr>
            <a:xfrm>
              <a:off x="94377" y="3986320"/>
              <a:ext cx="548640" cy="548640"/>
              <a:chOff x="-1188985" y="5239457"/>
              <a:chExt cx="548640" cy="54864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6E76958-4BA5-51DA-2755-30C8790D6A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188985" y="523945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6" name="Graphic 65" descr="Research with solid fill">
                <a:extLst>
                  <a:ext uri="{FF2B5EF4-FFF2-40B4-BE49-F238E27FC236}">
                    <a16:creationId xmlns:a16="http://schemas.microsoft.com/office/drawing/2014/main" id="{BE934504-8FB8-ABDD-AB7B-ABA522461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1143265" y="528517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FF8648-DB7F-5348-74BD-80BD3CD71CE5}"/>
              </a:ext>
            </a:extLst>
          </p:cNvPr>
          <p:cNvGrpSpPr/>
          <p:nvPr/>
        </p:nvGrpSpPr>
        <p:grpSpPr>
          <a:xfrm>
            <a:off x="261172" y="5571985"/>
            <a:ext cx="7439463" cy="548640"/>
            <a:chOff x="94377" y="5705631"/>
            <a:chExt cx="7439463" cy="5486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3CEA40-8D15-586B-7DA0-1EDD6830B014}"/>
                </a:ext>
              </a:extLst>
            </p:cNvPr>
            <p:cNvSpPr/>
            <p:nvPr/>
          </p:nvSpPr>
          <p:spPr>
            <a:xfrm>
              <a:off x="717374" y="5826063"/>
              <a:ext cx="68164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Generating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8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long paths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from useful overlaps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7ECA40F-8576-9021-C772-C7A5F7D2CE4A}"/>
                </a:ext>
              </a:extLst>
            </p:cNvPr>
            <p:cNvGrpSpPr/>
            <p:nvPr/>
          </p:nvGrpSpPr>
          <p:grpSpPr>
            <a:xfrm>
              <a:off x="94377" y="5705631"/>
              <a:ext cx="548640" cy="548640"/>
              <a:chOff x="-477770" y="5705631"/>
              <a:chExt cx="548640" cy="54864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81DA150-5358-A36B-05B3-56CA1AE4A4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477770" y="5705631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24" name="Graphic 23" descr="Connected with solid fill">
                <a:extLst>
                  <a:ext uri="{FF2B5EF4-FFF2-40B4-BE49-F238E27FC236}">
                    <a16:creationId xmlns:a16="http://schemas.microsoft.com/office/drawing/2014/main" id="{08D41A35-1AD9-8B5C-ECBF-1BE7B28F0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432050" y="5751351"/>
                <a:ext cx="457200" cy="457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1196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76" grpId="0" animBg="1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F4778-69C5-822A-AEE5-BB5E3EFEE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CB1A9-C3B5-5BB4-D5B9-4A4C17655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8AEAC8-7B6E-11DA-3CE2-DE2EF0D2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BBEDDA-7DF6-E770-34BC-1BE1AA2A8DE4}"/>
              </a:ext>
            </a:extLst>
          </p:cNvPr>
          <p:cNvSpPr/>
          <p:nvPr/>
        </p:nvSpPr>
        <p:spPr>
          <a:xfrm>
            <a:off x="-438288" y="5211877"/>
            <a:ext cx="10113264" cy="108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719D2-007B-B996-BF80-C22C373583B5}"/>
              </a:ext>
            </a:extLst>
          </p:cNvPr>
          <p:cNvSpPr/>
          <p:nvPr/>
        </p:nvSpPr>
        <p:spPr>
          <a:xfrm>
            <a:off x="-438288" y="3847844"/>
            <a:ext cx="10113264" cy="108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EC435-A6EC-8761-418B-0DD277EE176E}"/>
              </a:ext>
            </a:extLst>
          </p:cNvPr>
          <p:cNvSpPr/>
          <p:nvPr/>
        </p:nvSpPr>
        <p:spPr>
          <a:xfrm>
            <a:off x="-438288" y="2484819"/>
            <a:ext cx="10113264" cy="1078992"/>
          </a:xfrm>
          <a:prstGeom prst="rect">
            <a:avLst/>
          </a:prstGeom>
          <a:solidFill>
            <a:srgbClr val="E4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Rawsamble</a:t>
            </a:r>
            <a:r>
              <a:rPr lang="en-US" sz="32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Mechanism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504DC1-8025-3206-E754-C05D829B65BE}"/>
              </a:ext>
            </a:extLst>
          </p:cNvPr>
          <p:cNvSpPr/>
          <p:nvPr/>
        </p:nvSpPr>
        <p:spPr>
          <a:xfrm>
            <a:off x="-438288" y="1121794"/>
            <a:ext cx="10113264" cy="107899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92327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BDBDE00-B839-1A04-F051-A5D105097118}"/>
              </a:ext>
            </a:extLst>
          </p:cNvPr>
          <p:cNvSpPr txBox="1"/>
          <p:nvPr/>
        </p:nvSpPr>
        <p:spPr>
          <a:xfrm>
            <a:off x="178200" y="2147911"/>
            <a:ext cx="8787600" cy="2562178"/>
          </a:xfrm>
          <a:prstGeom prst="roundRect">
            <a:avLst>
              <a:gd name="adj" fmla="val 9377"/>
            </a:avLst>
          </a:prstGeom>
          <a:solidFill>
            <a:srgbClr val="E6F0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raw signal analysis </a:t>
            </a:r>
            <a:br>
              <a:rPr lang="en-US" sz="32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a reference genome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CD671D-79C4-4917-A383-6E78D0AD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D8319B9-2085-1894-0B4A-B4A02C74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66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78E6D7-E0D0-42F9-C864-CE772EB1A9AF}"/>
              </a:ext>
            </a:extLst>
          </p:cNvPr>
          <p:cNvSpPr txBox="1"/>
          <p:nvPr/>
        </p:nvSpPr>
        <p:spPr>
          <a:xfrm>
            <a:off x="124618" y="1863568"/>
            <a:ext cx="8894763" cy="1107996"/>
          </a:xfrm>
          <a:prstGeom prst="roundRect">
            <a:avLst>
              <a:gd name="adj" fmla="val 9377"/>
            </a:avLst>
          </a:prstGeom>
          <a:solidFill>
            <a:srgbClr val="E6F0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800" b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mechanism</a:t>
            </a:r>
            <a:r>
              <a:rPr lang="en-US" sz="2800" b="0" dirty="0">
                <a:solidFill>
                  <a:srgbClr val="2F5597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can </a:t>
            </a: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</a:t>
            </a:r>
            <a:b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all-vs-all overlapping from raw signals</a:t>
            </a:r>
            <a:endParaRPr lang="en-US" sz="2600" b="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A5322-92E0-6F70-8C8E-63907EE14347}"/>
              </a:ext>
            </a:extLst>
          </p:cNvPr>
          <p:cNvSpPr txBox="1"/>
          <p:nvPr/>
        </p:nvSpPr>
        <p:spPr>
          <a:xfrm>
            <a:off x="122378" y="3403559"/>
            <a:ext cx="8894763" cy="1107996"/>
          </a:xfrm>
          <a:prstGeom prst="roundRect">
            <a:avLst>
              <a:gd name="adj" fmla="val 9377"/>
            </a:avLst>
          </a:prstGeom>
          <a:solidFill>
            <a:srgbClr val="E6F0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en-US" sz="2800" i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novo</a:t>
            </a: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assemblies ever</a:t>
            </a:r>
            <a:r>
              <a:rPr lang="en-US" sz="2800" b="0" dirty="0">
                <a:solidFill>
                  <a:srgbClr val="2F5597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constructed directly from raw signal overlaps </a:t>
            </a: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  <a:endParaRPr lang="en-US" sz="260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1AB27E-74CC-0D2E-CDD8-4B5920634EA0}"/>
              </a:ext>
            </a:extLst>
          </p:cNvPr>
          <p:cNvGrpSpPr/>
          <p:nvPr/>
        </p:nvGrpSpPr>
        <p:grpSpPr>
          <a:xfrm>
            <a:off x="1423516" y="224784"/>
            <a:ext cx="6292486" cy="1363580"/>
            <a:chOff x="597109" y="224784"/>
            <a:chExt cx="6292486" cy="13635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37C9995-864C-4B53-3C7F-E9BC08492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109" y="224784"/>
              <a:ext cx="1363580" cy="13635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A045CD-8580-D8C9-80A4-5664F356DCDA}"/>
                </a:ext>
              </a:extLst>
            </p:cNvPr>
            <p:cNvSpPr txBox="1"/>
            <p:nvPr/>
          </p:nvSpPr>
          <p:spPr>
            <a:xfrm>
              <a:off x="2254406" y="352576"/>
              <a:ext cx="4635189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02060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Rawsamble</a:t>
              </a:r>
              <a:endParaRPr lang="en-CH" sz="7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8FE74AD-5F09-6033-5872-CB3475CB8A12}"/>
              </a:ext>
            </a:extLst>
          </p:cNvPr>
          <p:cNvSpPr txBox="1"/>
          <p:nvPr/>
        </p:nvSpPr>
        <p:spPr>
          <a:xfrm>
            <a:off x="122378" y="4943550"/>
            <a:ext cx="8894763" cy="1107996"/>
          </a:xfrm>
          <a:prstGeom prst="roundRect">
            <a:avLst>
              <a:gd name="adj" fmla="val 9377"/>
            </a:avLst>
          </a:prstGeom>
          <a:solidFill>
            <a:srgbClr val="E6F0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assembler</a:t>
            </a:r>
            <a:r>
              <a:rPr lang="en-US" sz="2800" b="0" dirty="0">
                <a:solidFill>
                  <a:srgbClr val="2F5597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build and output </a:t>
            </a:r>
          </a:p>
          <a:p>
            <a:r>
              <a:rPr lang="en-US" sz="28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assemblies from raw signals</a:t>
            </a:r>
            <a:endParaRPr lang="en-US" sz="26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B457F51-6D6F-1A7D-D99C-8D0942C4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1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41C837-AD8E-920B-5E02-CDDB93056793}"/>
              </a:ext>
            </a:extLst>
          </p:cNvPr>
          <p:cNvSpPr txBox="1"/>
          <p:nvPr/>
        </p:nvSpPr>
        <p:spPr>
          <a:xfrm>
            <a:off x="124617" y="1713890"/>
            <a:ext cx="8894763" cy="1107996"/>
          </a:xfrm>
          <a:prstGeom prst="roundRect">
            <a:avLst>
              <a:gd name="adj" fmla="val 9377"/>
            </a:avLst>
          </a:prstGeom>
          <a:solidFill>
            <a:srgbClr val="E6F0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 on the existing state-of-the-art </a:t>
            </a:r>
            <a:br>
              <a:rPr lang="en-US" sz="28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 mapper: </a:t>
            </a:r>
            <a:r>
              <a:rPr lang="en-US" sz="28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RawHash2</a:t>
            </a:r>
            <a:endParaRPr lang="en-US" sz="26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94B7BD-AE24-C88C-66C8-C6BF5543F7C2}"/>
              </a:ext>
            </a:extLst>
          </p:cNvPr>
          <p:cNvSpPr txBox="1"/>
          <p:nvPr/>
        </p:nvSpPr>
        <p:spPr>
          <a:xfrm>
            <a:off x="124617" y="4036114"/>
            <a:ext cx="8894763" cy="1107996"/>
          </a:xfrm>
          <a:prstGeom prst="roundRect">
            <a:avLst>
              <a:gd name="adj" fmla="val 9377"/>
            </a:avLst>
          </a:prstGeom>
          <a:solidFill>
            <a:srgbClr val="E6F0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Extend RawHash2 to </a:t>
            </a:r>
            <a:r>
              <a:rPr lang="en-US" sz="28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overlapping</a:t>
            </a:r>
            <a:r>
              <a:rPr lang="en-US" sz="28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600" b="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56377-EAE8-EB61-30E6-164F136F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1A9A7A-B5CA-8B05-300B-31C18CF04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Rawsamble Key Ideas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70BCC-25BC-8508-D337-6073C6243836}"/>
              </a:ext>
            </a:extLst>
          </p:cNvPr>
          <p:cNvSpPr txBox="1"/>
          <p:nvPr/>
        </p:nvSpPr>
        <p:spPr>
          <a:xfrm>
            <a:off x="2936835" y="6561004"/>
            <a:ext cx="3270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RawHash2 [Firtina+, Bioinformatics’24]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5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CFB57-7F8D-F777-0097-3C20ED449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0FC362-BBC5-9C28-8C2D-2C96F5BE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Signal Mapping with RawHash2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E2C9AF-7D9A-5BDB-30D4-643B915BE0E7}"/>
              </a:ext>
            </a:extLst>
          </p:cNvPr>
          <p:cNvGrpSpPr/>
          <p:nvPr/>
        </p:nvGrpSpPr>
        <p:grpSpPr>
          <a:xfrm>
            <a:off x="805330" y="866467"/>
            <a:ext cx="523458" cy="4126496"/>
            <a:chOff x="756705" y="905527"/>
            <a:chExt cx="523458" cy="4126496"/>
          </a:xfrm>
        </p:grpSpPr>
        <p:sp>
          <p:nvSpPr>
            <p:cNvPr id="17" name="Striped Right Arrow 16">
              <a:extLst>
                <a:ext uri="{FF2B5EF4-FFF2-40B4-BE49-F238E27FC236}">
                  <a16:creationId xmlns:a16="http://schemas.microsoft.com/office/drawing/2014/main" id="{D2319B64-4D72-D919-7E13-C2A367BF7C3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898480" y="2853380"/>
              <a:ext cx="4126496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818C24-0067-0771-AA12-E0D60F83C696}"/>
                </a:ext>
              </a:extLst>
            </p:cNvPr>
            <p:cNvSpPr/>
            <p:nvPr/>
          </p:nvSpPr>
          <p:spPr>
            <a:xfrm rot="16200000">
              <a:off x="300793" y="2814887"/>
              <a:ext cx="121960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Indexing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FA4A1E-C27A-61AA-AFFB-2B59CF27A9A7}"/>
              </a:ext>
            </a:extLst>
          </p:cNvPr>
          <p:cNvGrpSpPr/>
          <p:nvPr/>
        </p:nvGrpSpPr>
        <p:grpSpPr>
          <a:xfrm>
            <a:off x="8022602" y="866465"/>
            <a:ext cx="510276" cy="4998662"/>
            <a:chOff x="-103567" y="589265"/>
            <a:chExt cx="510276" cy="4998662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5E64AF61-999B-202C-41F1-C442AE70C53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2487503" y="2973201"/>
              <a:ext cx="4998662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C82FD7-4EFC-7E35-A01E-90B467FC5F4E}"/>
                </a:ext>
              </a:extLst>
            </p:cNvPr>
            <p:cNvSpPr/>
            <p:nvPr/>
          </p:nvSpPr>
          <p:spPr>
            <a:xfrm rot="5400000">
              <a:off x="-582304" y="2934708"/>
              <a:ext cx="167025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A1C07F7-25DD-6F5E-F150-08549CFE1832}"/>
              </a:ext>
            </a:extLst>
          </p:cNvPr>
          <p:cNvGrpSpPr/>
          <p:nvPr/>
        </p:nvGrpSpPr>
        <p:grpSpPr>
          <a:xfrm>
            <a:off x="2416664" y="5143660"/>
            <a:ext cx="2898871" cy="896153"/>
            <a:chOff x="2416664" y="5041946"/>
            <a:chExt cx="2898871" cy="896153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BF0659A-5905-EE4C-7879-C26EA768FF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13644" y="5616526"/>
              <a:ext cx="5029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7E8BC835-EC0A-2616-85F4-F4738E08DACE}"/>
                </a:ext>
              </a:extLst>
            </p:cNvPr>
            <p:cNvSpPr/>
            <p:nvPr/>
          </p:nvSpPr>
          <p:spPr>
            <a:xfrm>
              <a:off x="3929097" y="5294954"/>
              <a:ext cx="1386438" cy="643145"/>
            </a:xfrm>
            <a:prstGeom prst="roundRect">
              <a:avLst/>
            </a:prstGeom>
            <a:solidFill>
              <a:srgbClr val="E6F0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73DD0258-806F-A953-FD3D-24ACD831474B}"/>
                </a:ext>
              </a:extLst>
            </p:cNvPr>
            <p:cNvSpPr/>
            <p:nvPr/>
          </p:nvSpPr>
          <p:spPr>
            <a:xfrm>
              <a:off x="2416664" y="5459874"/>
              <a:ext cx="996980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6" name="Elbow Connector 115">
              <a:extLst>
                <a:ext uri="{FF2B5EF4-FFF2-40B4-BE49-F238E27FC236}">
                  <a16:creationId xmlns:a16="http://schemas.microsoft.com/office/drawing/2014/main" id="{385FEB68-BBD7-0720-9218-BC3F93DA3BD8}"/>
                </a:ext>
              </a:extLst>
            </p:cNvPr>
            <p:cNvCxnSpPr>
              <a:cxnSpLocks/>
              <a:stCxn id="76" idx="2"/>
              <a:endCxn id="63" idx="0"/>
            </p:cNvCxnSpPr>
            <p:nvPr/>
          </p:nvCxnSpPr>
          <p:spPr>
            <a:xfrm rot="5400000">
              <a:off x="3569300" y="4387801"/>
              <a:ext cx="417927" cy="1726218"/>
            </a:xfrm>
            <a:prstGeom prst="bentConnector3">
              <a:avLst>
                <a:gd name="adj1" fmla="val 29742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0E13180-7B7C-2431-BE12-A21F93E848FD}"/>
              </a:ext>
            </a:extLst>
          </p:cNvPr>
          <p:cNvGrpSpPr/>
          <p:nvPr/>
        </p:nvGrpSpPr>
        <p:grpSpPr>
          <a:xfrm>
            <a:off x="3295331" y="2838874"/>
            <a:ext cx="2128408" cy="1552375"/>
            <a:chOff x="3295331" y="2838874"/>
            <a:chExt cx="2128408" cy="15523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A5860D7-313D-E0F5-FE3A-A0F9B32E99D7}"/>
                </a:ext>
              </a:extLst>
            </p:cNvPr>
            <p:cNvGrpSpPr/>
            <p:nvPr/>
          </p:nvGrpSpPr>
          <p:grpSpPr>
            <a:xfrm>
              <a:off x="3813490" y="2838874"/>
              <a:ext cx="1610249" cy="1444522"/>
              <a:chOff x="3813490" y="2838874"/>
              <a:chExt cx="1610249" cy="1444522"/>
            </a:xfrm>
          </p:grpSpPr>
          <p:pic>
            <p:nvPicPr>
              <p:cNvPr id="50" name="Graphic 49" descr="Database with solid fill">
                <a:extLst>
                  <a:ext uri="{FF2B5EF4-FFF2-40B4-BE49-F238E27FC236}">
                    <a16:creationId xmlns:a16="http://schemas.microsoft.com/office/drawing/2014/main" id="{9215B01C-6CC5-EB8A-904F-E3506C7D1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183836" y="336899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8B4B59C-B890-FEA2-F2DE-A187BA8F6017}"/>
                  </a:ext>
                </a:extLst>
              </p:cNvPr>
              <p:cNvSpPr/>
              <p:nvPr/>
            </p:nvSpPr>
            <p:spPr>
              <a:xfrm>
                <a:off x="3813490" y="2838874"/>
                <a:ext cx="1610249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 Table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(Index)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05514DD-C47D-61B2-92E2-D4D8B7F45590}"/>
                </a:ext>
              </a:extLst>
            </p:cNvPr>
            <p:cNvGrpSpPr/>
            <p:nvPr/>
          </p:nvGrpSpPr>
          <p:grpSpPr>
            <a:xfrm>
              <a:off x="3295331" y="3691469"/>
              <a:ext cx="1067479" cy="699780"/>
              <a:chOff x="2127596" y="3215363"/>
              <a:chExt cx="1067479" cy="699780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30BB213-EB5D-F0A9-6F49-704CD0333695}"/>
                  </a:ext>
                </a:extLst>
              </p:cNvPr>
              <p:cNvCxnSpPr>
                <a:cxnSpLocks/>
                <a:endCxn id="38" idx="3"/>
              </p:cNvCxnSpPr>
              <p:nvPr/>
            </p:nvCxnSpPr>
            <p:spPr>
              <a:xfrm flipH="1">
                <a:off x="2127596" y="3215363"/>
                <a:ext cx="1067479" cy="6997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AA0AB0C-D8FD-437F-C1C1-D7CB80DBD3FD}"/>
                  </a:ext>
                </a:extLst>
              </p:cNvPr>
              <p:cNvSpPr/>
              <p:nvPr/>
            </p:nvSpPr>
            <p:spPr>
              <a:xfrm rot="19566683">
                <a:off x="2187260" y="3346968"/>
                <a:ext cx="70909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Store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BCA974-AC6B-0181-CEE3-0932D745FE24}"/>
              </a:ext>
            </a:extLst>
          </p:cNvPr>
          <p:cNvGrpSpPr/>
          <p:nvPr/>
        </p:nvGrpSpPr>
        <p:grpSpPr>
          <a:xfrm>
            <a:off x="3917308" y="3691469"/>
            <a:ext cx="2120780" cy="1452192"/>
            <a:chOff x="3917308" y="3691469"/>
            <a:chExt cx="2120780" cy="145219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39D380-FF1F-CCAB-1436-4A3EB4A79ED6}"/>
                </a:ext>
              </a:extLst>
            </p:cNvPr>
            <p:cNvGrpSpPr/>
            <p:nvPr/>
          </p:nvGrpSpPr>
          <p:grpSpPr>
            <a:xfrm>
              <a:off x="3917308" y="4183029"/>
              <a:ext cx="1448127" cy="960632"/>
              <a:chOff x="2761501" y="3719584"/>
              <a:chExt cx="1448127" cy="960632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D0BA2E13-B3C5-CE01-1A9C-2594957D17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85229" y="3719584"/>
                <a:ext cx="0" cy="33911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3B44B9E-4889-092F-0CF2-DA7FB74BF0D1}"/>
                  </a:ext>
                </a:extLst>
              </p:cNvPr>
              <p:cNvSpPr txBox="1"/>
              <p:nvPr/>
            </p:nvSpPr>
            <p:spPr>
              <a:xfrm>
                <a:off x="2761501" y="3991960"/>
                <a:ext cx="1448127" cy="688256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Matching Regions</a:t>
                </a:r>
                <a:endParaRPr kumimoji="0" lang="en-CH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14C5F68-D882-5EF2-1DC7-260CE4B0D149}"/>
                </a:ext>
              </a:extLst>
            </p:cNvPr>
            <p:cNvGrpSpPr/>
            <p:nvPr/>
          </p:nvGrpSpPr>
          <p:grpSpPr>
            <a:xfrm>
              <a:off x="4917298" y="3691469"/>
              <a:ext cx="1120790" cy="699780"/>
              <a:chOff x="3773419" y="3217264"/>
              <a:chExt cx="1120790" cy="699780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64AD2C5D-C7A7-76B9-A526-130E17F25F8B}"/>
                  </a:ext>
                </a:extLst>
              </p:cNvPr>
              <p:cNvCxnSpPr>
                <a:cxnSpLocks/>
                <a:endCxn id="62" idx="1"/>
              </p:cNvCxnSpPr>
              <p:nvPr/>
            </p:nvCxnSpPr>
            <p:spPr>
              <a:xfrm>
                <a:off x="3773419" y="3217264"/>
                <a:ext cx="1120790" cy="6997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286A5D5-B2B0-FDF1-2B88-5394E7CBE6AB}"/>
                  </a:ext>
                </a:extLst>
              </p:cNvPr>
              <p:cNvSpPr/>
              <p:nvPr/>
            </p:nvSpPr>
            <p:spPr>
              <a:xfrm rot="1926902">
                <a:off x="4054027" y="3298826"/>
                <a:ext cx="806095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1BD8E-FD63-331D-22C3-9E1D2461CCB7}"/>
              </a:ext>
            </a:extLst>
          </p:cNvPr>
          <p:cNvGrpSpPr/>
          <p:nvPr/>
        </p:nvGrpSpPr>
        <p:grpSpPr>
          <a:xfrm>
            <a:off x="2274266" y="3344151"/>
            <a:ext cx="4784887" cy="605349"/>
            <a:chOff x="2274266" y="3344151"/>
            <a:chExt cx="4784887" cy="605349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61FE99B-C356-6965-3216-907132E6A046}"/>
                </a:ext>
              </a:extLst>
            </p:cNvPr>
            <p:cNvSpPr/>
            <p:nvPr/>
          </p:nvSpPr>
          <p:spPr>
            <a:xfrm>
              <a:off x="2274266" y="3636196"/>
              <a:ext cx="865883" cy="313304"/>
            </a:xfrm>
            <a:prstGeom prst="roundRect">
              <a:avLst/>
            </a:prstGeom>
            <a:solidFill>
              <a:srgbClr val="E6F0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F0ED3F1-C63B-9D1E-1CA1-DF70873F27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207" y="3344151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E7261F11-92F6-9CC8-82C2-F2955CEB4B2D}"/>
                </a:ext>
              </a:extLst>
            </p:cNvPr>
            <p:cNvSpPr/>
            <p:nvPr/>
          </p:nvSpPr>
          <p:spPr>
            <a:xfrm>
              <a:off x="6193270" y="3636196"/>
              <a:ext cx="865883" cy="313304"/>
            </a:xfrm>
            <a:prstGeom prst="roundRect">
              <a:avLst/>
            </a:prstGeom>
            <a:solidFill>
              <a:srgbClr val="E6F0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9622CF8-46D7-C7C2-B980-64B518D155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6211" y="3344151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A639BFB-585E-7058-E905-38BE8F86F85A}"/>
              </a:ext>
            </a:extLst>
          </p:cNvPr>
          <p:cNvGrpSpPr/>
          <p:nvPr/>
        </p:nvGrpSpPr>
        <p:grpSpPr>
          <a:xfrm>
            <a:off x="2119084" y="3942568"/>
            <a:ext cx="5095251" cy="605333"/>
            <a:chOff x="2119084" y="3942568"/>
            <a:chExt cx="5095251" cy="605333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F77F8FC9-FE0D-81B1-9A60-3338968F5B78}"/>
                </a:ext>
              </a:extLst>
            </p:cNvPr>
            <p:cNvSpPr/>
            <p:nvPr/>
          </p:nvSpPr>
          <p:spPr>
            <a:xfrm>
              <a:off x="2119084" y="4234597"/>
              <a:ext cx="1176247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527C099-4916-9F1F-E7BE-948399A70B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207" y="3942568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FD6DBF08-7A67-E389-7F6D-4315DF634E15}"/>
                </a:ext>
              </a:extLst>
            </p:cNvPr>
            <p:cNvSpPr/>
            <p:nvPr/>
          </p:nvSpPr>
          <p:spPr>
            <a:xfrm>
              <a:off x="6038088" y="4234597"/>
              <a:ext cx="1176247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90A241F-A895-0ABB-C490-11BDF686AD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6211" y="3942568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3EE6C4F-D8C4-EC17-1A39-0B137C89FDC9}"/>
              </a:ext>
            </a:extLst>
          </p:cNvPr>
          <p:cNvGrpSpPr/>
          <p:nvPr/>
        </p:nvGrpSpPr>
        <p:grpSpPr>
          <a:xfrm>
            <a:off x="5333073" y="5369866"/>
            <a:ext cx="2601716" cy="688256"/>
            <a:chOff x="5333073" y="5268152"/>
            <a:chExt cx="2601716" cy="688256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15B4D9B-891D-0F8A-652E-61F06B0375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3073" y="5616526"/>
              <a:ext cx="32019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6B22FCC-02F0-6129-F6EE-D8CA2DE3837A}"/>
                </a:ext>
              </a:extLst>
            </p:cNvPr>
            <p:cNvSpPr txBox="1"/>
            <p:nvPr/>
          </p:nvSpPr>
          <p:spPr>
            <a:xfrm>
              <a:off x="5654496" y="5268152"/>
              <a:ext cx="2280293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Output: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 Positions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893860B-1EF3-A79B-3735-F765BFE72B10}"/>
              </a:ext>
            </a:extLst>
          </p:cNvPr>
          <p:cNvGrpSpPr/>
          <p:nvPr/>
        </p:nvGrpSpPr>
        <p:grpSpPr>
          <a:xfrm>
            <a:off x="5203351" y="830119"/>
            <a:ext cx="2845719" cy="2520981"/>
            <a:chOff x="5203351" y="830119"/>
            <a:chExt cx="2845719" cy="252098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52E37C3-B8A1-0ADF-3087-579B5FBF9811}"/>
                </a:ext>
              </a:extLst>
            </p:cNvPr>
            <p:cNvSpPr/>
            <p:nvPr/>
          </p:nvSpPr>
          <p:spPr>
            <a:xfrm>
              <a:off x="5203351" y="830119"/>
              <a:ext cx="284571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C3A43B8-1614-8A96-5E4D-46A1196883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6211" y="1607040"/>
              <a:ext cx="1" cy="114505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CB90B5ED-BB11-72F5-3D19-8C896A41F392}"/>
                </a:ext>
              </a:extLst>
            </p:cNvPr>
            <p:cNvSpPr/>
            <p:nvPr/>
          </p:nvSpPr>
          <p:spPr>
            <a:xfrm>
              <a:off x="5831962" y="2752093"/>
              <a:ext cx="1588499" cy="599007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3941CA2-1B5E-B58F-8487-6550F059472F}"/>
                </a:ext>
              </a:extLst>
            </p:cNvPr>
            <p:cNvGrpSpPr/>
            <p:nvPr/>
          </p:nvGrpSpPr>
          <p:grpSpPr>
            <a:xfrm>
              <a:off x="5994649" y="1082525"/>
              <a:ext cx="1263125" cy="524515"/>
              <a:chOff x="696765" y="1471014"/>
              <a:chExt cx="1263125" cy="524515"/>
            </a:xfrm>
          </p:grpSpPr>
          <p:pic>
            <p:nvPicPr>
              <p:cNvPr id="86" name="Graphic 85" descr="Heartbeat with solid fill">
                <a:extLst>
                  <a:ext uri="{FF2B5EF4-FFF2-40B4-BE49-F238E27FC236}">
                    <a16:creationId xmlns:a16="http://schemas.microsoft.com/office/drawing/2014/main" id="{26BCFF35-A809-5ADB-44BC-D4F11E246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87" name="Graphic 86" descr="Heartbeat with solid fill">
                <a:extLst>
                  <a:ext uri="{FF2B5EF4-FFF2-40B4-BE49-F238E27FC236}">
                    <a16:creationId xmlns:a16="http://schemas.microsoft.com/office/drawing/2014/main" id="{37984976-821B-D245-3BD4-2A848359B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89" name="Graphic 88" descr="Heartbeat with solid fill">
                <a:extLst>
                  <a:ext uri="{FF2B5EF4-FFF2-40B4-BE49-F238E27FC236}">
                    <a16:creationId xmlns:a16="http://schemas.microsoft.com/office/drawing/2014/main" id="{36B7243C-20FD-918C-A6C0-83EBED669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A36B25-19D9-43A8-DF55-E9D16A96DA1C}"/>
              </a:ext>
            </a:extLst>
          </p:cNvPr>
          <p:cNvGrpSpPr/>
          <p:nvPr/>
        </p:nvGrpSpPr>
        <p:grpSpPr>
          <a:xfrm>
            <a:off x="1423961" y="805693"/>
            <a:ext cx="2593031" cy="2545407"/>
            <a:chOff x="1423961" y="805693"/>
            <a:chExt cx="2593031" cy="2545407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2EFB8BA-6DDC-22D5-DA09-83D0E30505EA}"/>
                </a:ext>
              </a:extLst>
            </p:cNvPr>
            <p:cNvCxnSpPr>
              <a:cxnSpLocks/>
              <a:stCxn id="26" idx="0"/>
              <a:endCxn id="10" idx="2"/>
            </p:cNvCxnSpPr>
            <p:nvPr/>
          </p:nvCxnSpPr>
          <p:spPr>
            <a:xfrm flipV="1">
              <a:off x="2707208" y="1607040"/>
              <a:ext cx="3011" cy="114505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BCAA8744-4DAB-7322-4052-40C4EEC027CC}"/>
                </a:ext>
              </a:extLst>
            </p:cNvPr>
            <p:cNvSpPr/>
            <p:nvPr/>
          </p:nvSpPr>
          <p:spPr>
            <a:xfrm>
              <a:off x="1912958" y="2752093"/>
              <a:ext cx="1588499" cy="599007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D3A0162-FD0D-A4DA-8711-2A887BB33EE5}"/>
                </a:ext>
              </a:extLst>
            </p:cNvPr>
            <p:cNvSpPr/>
            <p:nvPr/>
          </p:nvSpPr>
          <p:spPr>
            <a:xfrm>
              <a:off x="1571529" y="1137262"/>
              <a:ext cx="2277379" cy="469778"/>
            </a:xfrm>
            <a:prstGeom prst="roundRect">
              <a:avLst/>
            </a:prstGeom>
            <a:solidFill>
              <a:srgbClr val="FFE69A"/>
            </a:solidFill>
            <a:ln w="1905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Avenir Next" panose="020B0503020202020204" pitchFamily="34" charset="0"/>
                </a:rPr>
                <a:t>Reference Signals</a:t>
              </a:r>
              <a:endParaRPr kumimoji="0" lang="en-CH" sz="20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F2B683-64FF-93CF-80E3-5A65720ACCF4}"/>
                </a:ext>
              </a:extLst>
            </p:cNvPr>
            <p:cNvSpPr/>
            <p:nvPr/>
          </p:nvSpPr>
          <p:spPr>
            <a:xfrm>
              <a:off x="1423961" y="805693"/>
              <a:ext cx="25930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id="{7517C992-4A29-5ED5-2571-099D1518A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83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97955-969F-1E39-D51E-D9886CFD8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EDD7A-2AF3-5E46-85D4-A8E83CC8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Rawsamble into RawHash2 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D81A039-DC08-9DF7-ED6C-C6311A0D22AC}"/>
              </a:ext>
            </a:extLst>
          </p:cNvPr>
          <p:cNvGrpSpPr/>
          <p:nvPr/>
        </p:nvGrpSpPr>
        <p:grpSpPr>
          <a:xfrm>
            <a:off x="183472" y="5854873"/>
            <a:ext cx="1578421" cy="697248"/>
            <a:chOff x="183472" y="5749773"/>
            <a:chExt cx="1578421" cy="697248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498F1C02-DBF7-0720-5FD0-8A06A894DA79}"/>
                </a:ext>
              </a:extLst>
            </p:cNvPr>
            <p:cNvGrpSpPr/>
            <p:nvPr/>
          </p:nvGrpSpPr>
          <p:grpSpPr>
            <a:xfrm>
              <a:off x="183472" y="5749773"/>
              <a:ext cx="1470803" cy="307777"/>
              <a:chOff x="173028" y="4697420"/>
              <a:chExt cx="1470803" cy="307777"/>
            </a:xfrm>
          </p:grpSpPr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00BB2439-F99B-BBE6-FB24-E2F423BDE40A}"/>
                  </a:ext>
                </a:extLst>
              </p:cNvPr>
              <p:cNvSpPr/>
              <p:nvPr/>
            </p:nvSpPr>
            <p:spPr>
              <a:xfrm>
                <a:off x="173028" y="4759868"/>
                <a:ext cx="182880" cy="182880"/>
              </a:xfrm>
              <a:prstGeom prst="roundRect">
                <a:avLst/>
              </a:prstGeom>
              <a:solidFill>
                <a:srgbClr val="E5EFFF"/>
              </a:solidFill>
              <a:ln w="190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C5D2BC4-C302-6468-A85F-ECA3BC4BB441}"/>
                  </a:ext>
                </a:extLst>
              </p:cNvPr>
              <p:cNvSpPr/>
              <p:nvPr/>
            </p:nvSpPr>
            <p:spPr>
              <a:xfrm>
                <a:off x="429588" y="4697420"/>
                <a:ext cx="121424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A2B7834-B8FE-5137-78BF-300D381259E3}"/>
                </a:ext>
              </a:extLst>
            </p:cNvPr>
            <p:cNvGrpSpPr/>
            <p:nvPr/>
          </p:nvGrpSpPr>
          <p:grpSpPr>
            <a:xfrm>
              <a:off x="183472" y="6139244"/>
              <a:ext cx="1578421" cy="307777"/>
              <a:chOff x="173028" y="4697420"/>
              <a:chExt cx="1578421" cy="307777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649CEAA-6B25-BCC4-8131-5ED6752E2605}"/>
                  </a:ext>
                </a:extLst>
              </p:cNvPr>
              <p:cNvSpPr/>
              <p:nvPr/>
            </p:nvSpPr>
            <p:spPr>
              <a:xfrm>
                <a:off x="173028" y="4759868"/>
                <a:ext cx="182880" cy="182880"/>
              </a:xfrm>
              <a:prstGeom prst="roundRect">
                <a:avLst/>
              </a:prstGeom>
              <a:solidFill>
                <a:srgbClr val="E4F3DE"/>
              </a:solidFill>
              <a:ln w="190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7B95FE-0BFE-0421-04DA-8E5D0B26FD1C}"/>
                  </a:ext>
                </a:extLst>
              </p:cNvPr>
              <p:cNvSpPr/>
              <p:nvPr/>
            </p:nvSpPr>
            <p:spPr>
              <a:xfrm>
                <a:off x="424012" y="4697420"/>
                <a:ext cx="1327437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Rawsamble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BA98C4-FB88-C872-9213-4647BC1BCD78}"/>
              </a:ext>
            </a:extLst>
          </p:cNvPr>
          <p:cNvGrpSpPr/>
          <p:nvPr/>
        </p:nvGrpSpPr>
        <p:grpSpPr>
          <a:xfrm>
            <a:off x="805330" y="869853"/>
            <a:ext cx="523458" cy="4126496"/>
            <a:chOff x="756705" y="905527"/>
            <a:chExt cx="523458" cy="4126496"/>
          </a:xfrm>
        </p:grpSpPr>
        <p:sp>
          <p:nvSpPr>
            <p:cNvPr id="17" name="Striped Right Arrow 16">
              <a:extLst>
                <a:ext uri="{FF2B5EF4-FFF2-40B4-BE49-F238E27FC236}">
                  <a16:creationId xmlns:a16="http://schemas.microsoft.com/office/drawing/2014/main" id="{0FC44969-A30F-8631-0FF5-ACC77ADB460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898480" y="2853380"/>
              <a:ext cx="4126496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683216-29DA-3D63-CF1A-14CB94558FCC}"/>
                </a:ext>
              </a:extLst>
            </p:cNvPr>
            <p:cNvSpPr/>
            <p:nvPr/>
          </p:nvSpPr>
          <p:spPr>
            <a:xfrm rot="16200000">
              <a:off x="300793" y="2814887"/>
              <a:ext cx="121960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Indexing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779419-CC16-2A08-99E9-F5D84798782E}"/>
              </a:ext>
            </a:extLst>
          </p:cNvPr>
          <p:cNvGrpSpPr/>
          <p:nvPr/>
        </p:nvGrpSpPr>
        <p:grpSpPr>
          <a:xfrm>
            <a:off x="8022602" y="869851"/>
            <a:ext cx="510276" cy="4998662"/>
            <a:chOff x="-103567" y="589265"/>
            <a:chExt cx="510276" cy="4998662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6430EF77-D79F-69E3-931D-1F890CD5840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2487503" y="2973201"/>
              <a:ext cx="4998662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75A91F-6C3D-EE0C-822D-358BB3ADE2BC}"/>
                </a:ext>
              </a:extLst>
            </p:cNvPr>
            <p:cNvSpPr/>
            <p:nvPr/>
          </p:nvSpPr>
          <p:spPr>
            <a:xfrm rot="5400000">
              <a:off x="-582304" y="2934708"/>
              <a:ext cx="167025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Overlapping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6A51B-76E7-F3AB-99E7-794374C38821}"/>
              </a:ext>
            </a:extLst>
          </p:cNvPr>
          <p:cNvSpPr/>
          <p:nvPr/>
        </p:nvSpPr>
        <p:spPr>
          <a:xfrm>
            <a:off x="1289834" y="842776"/>
            <a:ext cx="284571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1813C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rgbClr val="11813C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1340C74-EB5B-3D83-108D-6CE78838CE3F}"/>
              </a:ext>
            </a:extLst>
          </p:cNvPr>
          <p:cNvSpPr/>
          <p:nvPr/>
        </p:nvSpPr>
        <p:spPr>
          <a:xfrm>
            <a:off x="5203351" y="833505"/>
            <a:ext cx="284571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10FA8DF-AEE5-0B31-43A0-61A0380906CB}"/>
              </a:ext>
            </a:extLst>
          </p:cNvPr>
          <p:cNvGrpSpPr/>
          <p:nvPr/>
        </p:nvGrpSpPr>
        <p:grpSpPr>
          <a:xfrm>
            <a:off x="2416664" y="5147046"/>
            <a:ext cx="2898871" cy="896153"/>
            <a:chOff x="2416664" y="5041946"/>
            <a:chExt cx="2898871" cy="896153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9C04F31-4D4A-D419-C0D0-605FB482B1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13644" y="5616526"/>
              <a:ext cx="5029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CD309F06-0F9E-1A4F-804E-E0D314E2C710}"/>
                </a:ext>
              </a:extLst>
            </p:cNvPr>
            <p:cNvSpPr/>
            <p:nvPr/>
          </p:nvSpPr>
          <p:spPr>
            <a:xfrm>
              <a:off x="3929097" y="5294954"/>
              <a:ext cx="1386438" cy="643145"/>
            </a:xfrm>
            <a:prstGeom prst="roundRect">
              <a:avLst/>
            </a:prstGeom>
            <a:solidFill>
              <a:srgbClr val="E4F3DE"/>
            </a:solidFill>
            <a:ln w="190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62211725-3421-A1C4-380E-FD49649C1DAF}"/>
                </a:ext>
              </a:extLst>
            </p:cNvPr>
            <p:cNvSpPr/>
            <p:nvPr/>
          </p:nvSpPr>
          <p:spPr>
            <a:xfrm>
              <a:off x="2416664" y="5459874"/>
              <a:ext cx="996980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6" name="Elbow Connector 115">
              <a:extLst>
                <a:ext uri="{FF2B5EF4-FFF2-40B4-BE49-F238E27FC236}">
                  <a16:creationId xmlns:a16="http://schemas.microsoft.com/office/drawing/2014/main" id="{1BB43EF6-7B2E-20E7-0CD2-4EE494D09604}"/>
                </a:ext>
              </a:extLst>
            </p:cNvPr>
            <p:cNvCxnSpPr>
              <a:cxnSpLocks/>
              <a:stCxn id="76" idx="2"/>
              <a:endCxn id="63" idx="0"/>
            </p:cNvCxnSpPr>
            <p:nvPr/>
          </p:nvCxnSpPr>
          <p:spPr>
            <a:xfrm rot="5400000">
              <a:off x="3569300" y="4387801"/>
              <a:ext cx="417927" cy="1726218"/>
            </a:xfrm>
            <a:prstGeom prst="bentConnector3">
              <a:avLst>
                <a:gd name="adj1" fmla="val 30174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59A4388-B116-F210-AD64-1A332F711233}"/>
              </a:ext>
            </a:extLst>
          </p:cNvPr>
          <p:cNvGrpSpPr/>
          <p:nvPr/>
        </p:nvGrpSpPr>
        <p:grpSpPr>
          <a:xfrm>
            <a:off x="1912958" y="2470383"/>
            <a:ext cx="5507503" cy="2676664"/>
            <a:chOff x="1912958" y="2365283"/>
            <a:chExt cx="5507503" cy="2676664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B3D2122-5778-010C-6E2A-A85A3251B76C}"/>
                </a:ext>
              </a:extLst>
            </p:cNvPr>
            <p:cNvGrpSpPr/>
            <p:nvPr/>
          </p:nvGrpSpPr>
          <p:grpSpPr>
            <a:xfrm>
              <a:off x="3813490" y="2737160"/>
              <a:ext cx="1610249" cy="2304787"/>
              <a:chOff x="3813490" y="2737160"/>
              <a:chExt cx="1610249" cy="2304787"/>
            </a:xfrm>
          </p:grpSpPr>
          <p:pic>
            <p:nvPicPr>
              <p:cNvPr id="50" name="Graphic 49" descr="Database with solid fill">
                <a:extLst>
                  <a:ext uri="{FF2B5EF4-FFF2-40B4-BE49-F238E27FC236}">
                    <a16:creationId xmlns:a16="http://schemas.microsoft.com/office/drawing/2014/main" id="{A4EE4D48-A812-A525-CAF0-67107573C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183836" y="326728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6811BFD-A2D9-BD52-40A1-96983FC4E7CE}"/>
                  </a:ext>
                </a:extLst>
              </p:cNvPr>
              <p:cNvSpPr/>
              <p:nvPr/>
            </p:nvSpPr>
            <p:spPr>
              <a:xfrm>
                <a:off x="3813490" y="2737160"/>
                <a:ext cx="1610249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 Table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(Signal Index)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90A939C-F2CC-83A9-CDA9-12938FAF019B}"/>
                  </a:ext>
                </a:extLst>
              </p:cNvPr>
              <p:cNvGrpSpPr/>
              <p:nvPr/>
            </p:nvGrpSpPr>
            <p:grpSpPr>
              <a:xfrm>
                <a:off x="3917308" y="4081315"/>
                <a:ext cx="1448127" cy="960632"/>
                <a:chOff x="2761501" y="3719584"/>
                <a:chExt cx="1448127" cy="960632"/>
              </a:xfrm>
            </p:grpSpPr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753B1425-587A-7E42-DC09-A5209FC1B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85229" y="3719584"/>
                  <a:ext cx="0" cy="33911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7FB6CB12-8DA4-B371-FC4F-374FB74761C3}"/>
                    </a:ext>
                  </a:extLst>
                </p:cNvPr>
                <p:cNvSpPr txBox="1"/>
                <p:nvPr/>
              </p:nvSpPr>
              <p:spPr>
                <a:xfrm>
                  <a:off x="2761501" y="3991960"/>
                  <a:ext cx="1448127" cy="688256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Matching Regions</a:t>
                  </a:r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21BA75-3F1F-4A08-8DDB-B02E5A8EAF00}"/>
                </a:ext>
              </a:extLst>
            </p:cNvPr>
            <p:cNvGrpSpPr/>
            <p:nvPr/>
          </p:nvGrpSpPr>
          <p:grpSpPr>
            <a:xfrm>
              <a:off x="3295331" y="3589755"/>
              <a:ext cx="1067479" cy="699780"/>
              <a:chOff x="2127596" y="3215363"/>
              <a:chExt cx="1067479" cy="699780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ADC9A2C-FB0E-9348-038D-E7297510363C}"/>
                  </a:ext>
                </a:extLst>
              </p:cNvPr>
              <p:cNvCxnSpPr>
                <a:cxnSpLocks/>
                <a:endCxn id="38" idx="3"/>
              </p:cNvCxnSpPr>
              <p:nvPr/>
            </p:nvCxnSpPr>
            <p:spPr>
              <a:xfrm flipH="1">
                <a:off x="2127596" y="3215363"/>
                <a:ext cx="1067479" cy="6997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EB6D498-522F-40B8-A34A-DE4ED3D7D461}"/>
                  </a:ext>
                </a:extLst>
              </p:cNvPr>
              <p:cNvSpPr/>
              <p:nvPr/>
            </p:nvSpPr>
            <p:spPr>
              <a:xfrm rot="19566683">
                <a:off x="2187260" y="3346968"/>
                <a:ext cx="70909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Store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FD2CF0A-E954-2B24-5F26-70605398D991}"/>
                </a:ext>
              </a:extLst>
            </p:cNvPr>
            <p:cNvGrpSpPr/>
            <p:nvPr/>
          </p:nvGrpSpPr>
          <p:grpSpPr>
            <a:xfrm>
              <a:off x="4917298" y="3589755"/>
              <a:ext cx="1120790" cy="699780"/>
              <a:chOff x="3773419" y="3217264"/>
              <a:chExt cx="1120790" cy="699780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CBDDBE60-94F2-42B3-CDF0-F1FB1FC2610A}"/>
                  </a:ext>
                </a:extLst>
              </p:cNvPr>
              <p:cNvCxnSpPr>
                <a:cxnSpLocks/>
                <a:endCxn id="62" idx="1"/>
              </p:cNvCxnSpPr>
              <p:nvPr/>
            </p:nvCxnSpPr>
            <p:spPr>
              <a:xfrm>
                <a:off x="3773419" y="3217264"/>
                <a:ext cx="1120790" cy="6997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D3E2FD5-5B6A-7949-60D2-875BEDB6C9D4}"/>
                  </a:ext>
                </a:extLst>
              </p:cNvPr>
              <p:cNvSpPr/>
              <p:nvPr/>
            </p:nvSpPr>
            <p:spPr>
              <a:xfrm rot="1925959">
                <a:off x="4049422" y="3295868"/>
                <a:ext cx="806095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69C780F-92D4-D34B-CA1E-44E089A116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207" y="2365283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AF32DB6-D39F-4BBE-A5F6-C5BF41A0EA1D}"/>
                </a:ext>
              </a:extLst>
            </p:cNvPr>
            <p:cNvSpPr/>
            <p:nvPr/>
          </p:nvSpPr>
          <p:spPr>
            <a:xfrm>
              <a:off x="1912958" y="2650379"/>
              <a:ext cx="1588499" cy="599007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05E39412-574A-E4D5-7858-B4054D4600DF}"/>
                </a:ext>
              </a:extLst>
            </p:cNvPr>
            <p:cNvSpPr/>
            <p:nvPr/>
          </p:nvSpPr>
          <p:spPr>
            <a:xfrm>
              <a:off x="2274266" y="3534482"/>
              <a:ext cx="865883" cy="313304"/>
            </a:xfrm>
            <a:prstGeom prst="roundRect">
              <a:avLst/>
            </a:prstGeom>
            <a:solidFill>
              <a:srgbClr val="E6F0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CDF6A1D-C86B-39D1-41EA-CCA9B72562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207" y="3242437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E0656074-8C84-FE5D-49EF-E91A6E4054F6}"/>
                </a:ext>
              </a:extLst>
            </p:cNvPr>
            <p:cNvSpPr/>
            <p:nvPr/>
          </p:nvSpPr>
          <p:spPr>
            <a:xfrm>
              <a:off x="2119084" y="4132883"/>
              <a:ext cx="1176247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1DC8A2A-120B-215B-24C9-655D143BD3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207" y="3840854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935C492-FAEA-C853-03BC-F3D1939229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6211" y="2365283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8EF89B0-5659-D8F8-2C56-C739686C2DC2}"/>
                </a:ext>
              </a:extLst>
            </p:cNvPr>
            <p:cNvSpPr/>
            <p:nvPr/>
          </p:nvSpPr>
          <p:spPr>
            <a:xfrm>
              <a:off x="5831962" y="2650379"/>
              <a:ext cx="1588499" cy="599007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50C1C9BF-0E87-9D91-14BF-1FCE4BF57CA2}"/>
                </a:ext>
              </a:extLst>
            </p:cNvPr>
            <p:cNvSpPr/>
            <p:nvPr/>
          </p:nvSpPr>
          <p:spPr>
            <a:xfrm>
              <a:off x="6193270" y="3534482"/>
              <a:ext cx="865883" cy="313304"/>
            </a:xfrm>
            <a:prstGeom prst="roundRect">
              <a:avLst/>
            </a:prstGeom>
            <a:solidFill>
              <a:srgbClr val="E6F0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45372CB-F2C3-20D3-3073-77450A399C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6211" y="3242437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315709DF-C888-9176-3B80-03903998995E}"/>
                </a:ext>
              </a:extLst>
            </p:cNvPr>
            <p:cNvSpPr/>
            <p:nvPr/>
          </p:nvSpPr>
          <p:spPr>
            <a:xfrm>
              <a:off x="6038088" y="4132883"/>
              <a:ext cx="1176247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3960256-D2A8-4FDE-CA2E-BAEBFE0E8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6211" y="3840854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A725760-CB69-BF4C-8E58-AD9BE0DE2392}"/>
              </a:ext>
            </a:extLst>
          </p:cNvPr>
          <p:cNvGrpSpPr/>
          <p:nvPr/>
        </p:nvGrpSpPr>
        <p:grpSpPr>
          <a:xfrm>
            <a:off x="1969428" y="1589185"/>
            <a:ext cx="5394562" cy="881198"/>
            <a:chOff x="1969428" y="1484085"/>
            <a:chExt cx="5394562" cy="88119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5F0C288-3B7E-0CD3-C61F-7D524C045E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7207" y="1484085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193BFDC5-25E7-6362-2AC9-F572FA490542}"/>
                </a:ext>
              </a:extLst>
            </p:cNvPr>
            <p:cNvSpPr/>
            <p:nvPr/>
          </p:nvSpPr>
          <p:spPr>
            <a:xfrm>
              <a:off x="1969428" y="1766276"/>
              <a:ext cx="1475558" cy="599007"/>
            </a:xfrm>
            <a:prstGeom prst="roundRect">
              <a:avLst/>
            </a:prstGeom>
            <a:solidFill>
              <a:srgbClr val="E4F3DE"/>
            </a:solidFill>
            <a:ln w="190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Aggressive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2E66820-7938-DD4C-B204-9FF7D6AFC6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6211" y="1484085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0C2E1E9-C8A6-EE85-02C9-7EEE653ECEB8}"/>
                </a:ext>
              </a:extLst>
            </p:cNvPr>
            <p:cNvSpPr/>
            <p:nvPr/>
          </p:nvSpPr>
          <p:spPr>
            <a:xfrm>
              <a:off x="5888432" y="1766276"/>
              <a:ext cx="1475558" cy="599007"/>
            </a:xfrm>
            <a:prstGeom prst="roundRect">
              <a:avLst/>
            </a:prstGeom>
            <a:solidFill>
              <a:srgbClr val="E4F3DE"/>
            </a:solidFill>
            <a:ln w="190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Aggressive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868F841-1D2B-7323-18C3-B85C7A27A4AD}"/>
              </a:ext>
            </a:extLst>
          </p:cNvPr>
          <p:cNvGrpSpPr/>
          <p:nvPr/>
        </p:nvGrpSpPr>
        <p:grpSpPr>
          <a:xfrm>
            <a:off x="5333073" y="5373252"/>
            <a:ext cx="2496082" cy="688256"/>
            <a:chOff x="5333073" y="5268152"/>
            <a:chExt cx="2496082" cy="688256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D40300C-CBA6-8B49-B5C8-960D54E85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3073" y="5616526"/>
              <a:ext cx="32019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B164346-897F-0812-41DD-6E4B7EAE919C}"/>
                </a:ext>
              </a:extLst>
            </p:cNvPr>
            <p:cNvSpPr txBox="1"/>
            <p:nvPr/>
          </p:nvSpPr>
          <p:spPr>
            <a:xfrm>
              <a:off x="5654496" y="5268152"/>
              <a:ext cx="2174659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813B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Output: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813B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All-vs-all Overlapping Pairs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srgbClr val="10813B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395948D-04DC-50D5-2B86-F863D2F918CC}"/>
              </a:ext>
            </a:extLst>
          </p:cNvPr>
          <p:cNvGrpSpPr/>
          <p:nvPr/>
        </p:nvGrpSpPr>
        <p:grpSpPr>
          <a:xfrm>
            <a:off x="2075645" y="1098081"/>
            <a:ext cx="1263125" cy="524515"/>
            <a:chOff x="696765" y="1471014"/>
            <a:chExt cx="1263125" cy="524515"/>
          </a:xfrm>
        </p:grpSpPr>
        <p:pic>
          <p:nvPicPr>
            <p:cNvPr id="79" name="Graphic 78" descr="Heartbeat with solid fill">
              <a:extLst>
                <a:ext uri="{FF2B5EF4-FFF2-40B4-BE49-F238E27FC236}">
                  <a16:creationId xmlns:a16="http://schemas.microsoft.com/office/drawing/2014/main" id="{EFB3CF50-F839-93A5-2BC9-94796397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81" name="Graphic 80" descr="Heartbeat with solid fill">
              <a:extLst>
                <a:ext uri="{FF2B5EF4-FFF2-40B4-BE49-F238E27FC236}">
                  <a16:creationId xmlns:a16="http://schemas.microsoft.com/office/drawing/2014/main" id="{FA794FE0-8CBF-9DC3-8297-1894D4669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83" name="Graphic 82" descr="Heartbeat with solid fill">
              <a:extLst>
                <a:ext uri="{FF2B5EF4-FFF2-40B4-BE49-F238E27FC236}">
                  <a16:creationId xmlns:a16="http://schemas.microsoft.com/office/drawing/2014/main" id="{2AFA987E-64B4-0083-B488-D268038A4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300AA59-81B0-17C1-B8A1-3A298955E034}"/>
              </a:ext>
            </a:extLst>
          </p:cNvPr>
          <p:cNvGrpSpPr/>
          <p:nvPr/>
        </p:nvGrpSpPr>
        <p:grpSpPr>
          <a:xfrm>
            <a:off x="5994649" y="1085911"/>
            <a:ext cx="1263125" cy="524515"/>
            <a:chOff x="696765" y="1471014"/>
            <a:chExt cx="1263125" cy="524515"/>
          </a:xfrm>
        </p:grpSpPr>
        <p:pic>
          <p:nvPicPr>
            <p:cNvPr id="86" name="Graphic 85" descr="Heartbeat with solid fill">
              <a:extLst>
                <a:ext uri="{FF2B5EF4-FFF2-40B4-BE49-F238E27FC236}">
                  <a16:creationId xmlns:a16="http://schemas.microsoft.com/office/drawing/2014/main" id="{E47BE9EB-D2A4-2658-07F1-C5868817C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87" name="Graphic 86" descr="Heartbeat with solid fill">
              <a:extLst>
                <a:ext uri="{FF2B5EF4-FFF2-40B4-BE49-F238E27FC236}">
                  <a16:creationId xmlns:a16="http://schemas.microsoft.com/office/drawing/2014/main" id="{21911D70-F563-0617-BA2E-2E87A0EF2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89" name="Graphic 88" descr="Heartbeat with solid fill">
              <a:extLst>
                <a:ext uri="{FF2B5EF4-FFF2-40B4-BE49-F238E27FC236}">
                  <a16:creationId xmlns:a16="http://schemas.microsoft.com/office/drawing/2014/main" id="{ACCCF87E-DDA7-79EA-A1B3-AEEB15A2A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EAB4259-AB98-6D9C-D933-18327DA1183D}"/>
              </a:ext>
            </a:extLst>
          </p:cNvPr>
          <p:cNvGrpSpPr/>
          <p:nvPr/>
        </p:nvGrpSpPr>
        <p:grpSpPr>
          <a:xfrm>
            <a:off x="6626336" y="6041498"/>
            <a:ext cx="1928041" cy="549835"/>
            <a:chOff x="6014444" y="5959836"/>
            <a:chExt cx="1928041" cy="549835"/>
          </a:xfrm>
        </p:grpSpPr>
        <p:sp>
          <p:nvSpPr>
            <p:cNvPr id="92" name="Striped Right Arrow 91">
              <a:extLst>
                <a:ext uri="{FF2B5EF4-FFF2-40B4-BE49-F238E27FC236}">
                  <a16:creationId xmlns:a16="http://schemas.microsoft.com/office/drawing/2014/main" id="{C5A99163-14EC-3E5B-A230-42AA0DEE427D}"/>
                </a:ext>
              </a:extLst>
            </p:cNvPr>
            <p:cNvSpPr/>
            <p:nvPr/>
          </p:nvSpPr>
          <p:spPr>
            <a:xfrm>
              <a:off x="6080588" y="6281071"/>
              <a:ext cx="1861897" cy="22860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Striped Right Arrow 93">
              <a:extLst>
                <a:ext uri="{FF2B5EF4-FFF2-40B4-BE49-F238E27FC236}">
                  <a16:creationId xmlns:a16="http://schemas.microsoft.com/office/drawing/2014/main" id="{4BE96C6B-C0F0-B886-337E-D82FFE93D7E1}"/>
                </a:ext>
              </a:extLst>
            </p:cNvPr>
            <p:cNvSpPr/>
            <p:nvPr/>
          </p:nvSpPr>
          <p:spPr>
            <a:xfrm rot="5400000">
              <a:off x="5887261" y="6087019"/>
              <a:ext cx="482965" cy="228600"/>
            </a:xfrm>
            <a:prstGeom prst="stripedRightArrow">
              <a:avLst>
                <a:gd name="adj1" fmla="val 42474"/>
                <a:gd name="adj2" fmla="val 0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920019D-4B02-6752-F178-4A98A2B04C53}"/>
                </a:ext>
              </a:extLst>
            </p:cNvPr>
            <p:cNvSpPr txBox="1"/>
            <p:nvPr/>
          </p:nvSpPr>
          <p:spPr>
            <a:xfrm>
              <a:off x="6283609" y="6003239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Assembly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6413DDC-ACCA-0EBB-D85E-68E8A5FC108C}"/>
              </a:ext>
            </a:extLst>
          </p:cNvPr>
          <p:cNvSpPr/>
          <p:nvPr/>
        </p:nvSpPr>
        <p:spPr>
          <a:xfrm>
            <a:off x="1289834" y="833505"/>
            <a:ext cx="2858203" cy="1761311"/>
          </a:xfrm>
          <a:prstGeom prst="rect">
            <a:avLst/>
          </a:prstGeom>
          <a:noFill/>
          <a:ln w="28575">
            <a:solidFill>
              <a:srgbClr val="11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5004F-1C4C-8013-FD62-6362CD486CB0}"/>
              </a:ext>
            </a:extLst>
          </p:cNvPr>
          <p:cNvSpPr/>
          <p:nvPr/>
        </p:nvSpPr>
        <p:spPr>
          <a:xfrm>
            <a:off x="5798688" y="1748302"/>
            <a:ext cx="1698257" cy="845155"/>
          </a:xfrm>
          <a:prstGeom prst="rect">
            <a:avLst/>
          </a:prstGeom>
          <a:noFill/>
          <a:ln w="28575">
            <a:solidFill>
              <a:srgbClr val="11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6A7DF7-1978-BF99-67FE-649C001DFC47}"/>
              </a:ext>
            </a:extLst>
          </p:cNvPr>
          <p:cNvSpPr/>
          <p:nvPr/>
        </p:nvSpPr>
        <p:spPr>
          <a:xfrm>
            <a:off x="3842031" y="5314766"/>
            <a:ext cx="1561348" cy="845968"/>
          </a:xfrm>
          <a:prstGeom prst="rect">
            <a:avLst/>
          </a:prstGeom>
          <a:noFill/>
          <a:ln w="28575">
            <a:solidFill>
              <a:srgbClr val="11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59DFA4-EDB8-1EE2-9D2B-54A5C4996687}"/>
              </a:ext>
            </a:extLst>
          </p:cNvPr>
          <p:cNvSpPr/>
          <p:nvPr/>
        </p:nvSpPr>
        <p:spPr>
          <a:xfrm>
            <a:off x="5670809" y="5310893"/>
            <a:ext cx="2158345" cy="845968"/>
          </a:xfrm>
          <a:prstGeom prst="rect">
            <a:avLst/>
          </a:prstGeom>
          <a:noFill/>
          <a:ln w="28575">
            <a:solidFill>
              <a:srgbClr val="11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23BB4C-D209-F237-C210-AFF97AB1D4F0}"/>
              </a:ext>
            </a:extLst>
          </p:cNvPr>
          <p:cNvSpPr/>
          <p:nvPr/>
        </p:nvSpPr>
        <p:spPr>
          <a:xfrm>
            <a:off x="3725687" y="2758443"/>
            <a:ext cx="1772577" cy="1532629"/>
          </a:xfrm>
          <a:prstGeom prst="rect">
            <a:avLst/>
          </a:prstGeom>
          <a:noFill/>
          <a:ln w="28575">
            <a:solidFill>
              <a:srgbClr val="11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2">
            <a:extLst>
              <a:ext uri="{FF2B5EF4-FFF2-40B4-BE49-F238E27FC236}">
                <a16:creationId xmlns:a16="http://schemas.microsoft.com/office/drawing/2014/main" id="{3EB47932-E3CD-2C25-A31D-C777D129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7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 animBg="1"/>
      <p:bldP spid="37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35320-7FEC-798C-CBEC-C536CCEFF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512C2D-52C8-1E91-2868-0E2BF7CCD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Constructing the hash table index</a:t>
            </a:r>
            <a:r>
              <a:rPr lang="en-US" b="1" dirty="0"/>
              <a:t> from raw nanopore signals</a:t>
            </a:r>
          </a:p>
          <a:p>
            <a:pPr lvl="1"/>
            <a:r>
              <a:rPr lang="en-US" dirty="0"/>
              <a:t>Reference-to-signal conversion </a:t>
            </a:r>
            <a:r>
              <a:rPr lang="en-US" b="1" dirty="0">
                <a:solidFill>
                  <a:srgbClr val="11813C"/>
                </a:solidFill>
              </a:rPr>
              <a:t>is mainly free from noise</a:t>
            </a:r>
            <a:r>
              <a:rPr lang="en-US" dirty="0"/>
              <a:t> (e.g., stay errors)</a:t>
            </a:r>
          </a:p>
          <a:p>
            <a:pPr lvl="1"/>
            <a:r>
              <a:rPr lang="en-US" dirty="0"/>
              <a:t>Indexed raw nanopore signals </a:t>
            </a:r>
            <a:r>
              <a:rPr lang="en-US" b="1" dirty="0">
                <a:solidFill>
                  <a:srgbClr val="C00A00"/>
                </a:solidFill>
              </a:rPr>
              <a:t>are not free from noise</a:t>
            </a:r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Aggressively filtering</a:t>
            </a:r>
            <a:r>
              <a:rPr lang="en-US" dirty="0"/>
              <a:t> consecutive and similar signals</a:t>
            </a:r>
            <a:br>
              <a:rPr lang="en-US" dirty="0"/>
            </a:br>
            <a:r>
              <a:rPr lang="en-US" dirty="0"/>
              <a:t>to </a:t>
            </a:r>
            <a:r>
              <a:rPr lang="en-US" b="1" dirty="0">
                <a:solidFill>
                  <a:srgbClr val="10813D"/>
                </a:solidFill>
              </a:rPr>
              <a:t>substantially reduce noise</a:t>
            </a:r>
            <a:r>
              <a:rPr lang="en-US" dirty="0"/>
              <a:t> at the cost of </a:t>
            </a:r>
            <a:r>
              <a:rPr lang="en-US" dirty="0">
                <a:solidFill>
                  <a:srgbClr val="C00800"/>
                </a:solidFill>
              </a:rPr>
              <a:t>data loss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603D0-91E1-34D5-442B-FB712372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5EC53E-9B2F-FAD7-B2D2-C90E923E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 using Raw Signals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185708-D329-31C1-3EEF-EED01676520D}"/>
              </a:ext>
            </a:extLst>
          </p:cNvPr>
          <p:cNvGrpSpPr/>
          <p:nvPr/>
        </p:nvGrpSpPr>
        <p:grpSpPr>
          <a:xfrm>
            <a:off x="3196380" y="4141323"/>
            <a:ext cx="2751239" cy="802274"/>
            <a:chOff x="3194098" y="1997738"/>
            <a:chExt cx="2751239" cy="80227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ADEFAE6-32C6-DA01-3395-67CE3BB15B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0310" y="1997738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8BDDC1F-F9E9-CAD5-D6EC-B940A0BB32F5}"/>
                </a:ext>
              </a:extLst>
            </p:cNvPr>
            <p:cNvSpPr/>
            <p:nvPr/>
          </p:nvSpPr>
          <p:spPr>
            <a:xfrm>
              <a:off x="3194098" y="2351574"/>
              <a:ext cx="2751239" cy="448438"/>
            </a:xfrm>
            <a:prstGeom prst="roundRect">
              <a:avLst/>
            </a:prstGeom>
            <a:solidFill>
              <a:srgbClr val="E4F3DE"/>
            </a:solidFill>
            <a:ln w="190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Aggressive Filtering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EA49AF-0708-A04B-25B7-B553F91777CE}"/>
              </a:ext>
            </a:extLst>
          </p:cNvPr>
          <p:cNvGrpSpPr/>
          <p:nvPr/>
        </p:nvGrpSpPr>
        <p:grpSpPr>
          <a:xfrm>
            <a:off x="665001" y="4963302"/>
            <a:ext cx="7815183" cy="605222"/>
            <a:chOff x="662721" y="2819717"/>
            <a:chExt cx="7815183" cy="60522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216C58-B4E1-1F55-52A0-0E1EF5713DCF}"/>
                </a:ext>
              </a:extLst>
            </p:cNvPr>
            <p:cNvGrpSpPr/>
            <p:nvPr/>
          </p:nvGrpSpPr>
          <p:grpSpPr>
            <a:xfrm>
              <a:off x="662721" y="3225231"/>
              <a:ext cx="7815183" cy="199708"/>
              <a:chOff x="662721" y="3225231"/>
              <a:chExt cx="7815183" cy="19970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7FD96B2-F8E5-0FFE-1434-662A6EA73B39}"/>
                  </a:ext>
                </a:extLst>
              </p:cNvPr>
              <p:cNvSpPr/>
              <p:nvPr/>
            </p:nvSpPr>
            <p:spPr>
              <a:xfrm>
                <a:off x="662721" y="3225231"/>
                <a:ext cx="554540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EA22440-FA51-6FDC-B488-1E3EBB537A7F}"/>
                  </a:ext>
                </a:extLst>
              </p:cNvPr>
              <p:cNvSpPr/>
              <p:nvPr/>
            </p:nvSpPr>
            <p:spPr>
              <a:xfrm>
                <a:off x="1388785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2.12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70D069A-394B-E520-6135-076F8E6B4E45}"/>
                  </a:ext>
                </a:extLst>
              </p:cNvPr>
              <p:cNvSpPr/>
              <p:nvPr/>
            </p:nvSpPr>
            <p:spPr>
              <a:xfrm>
                <a:off x="2114849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2.35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8936CA1-09AB-3FB5-C724-91856F8D4708}"/>
                  </a:ext>
                </a:extLst>
              </p:cNvPr>
              <p:cNvSpPr/>
              <p:nvPr/>
            </p:nvSpPr>
            <p:spPr>
              <a:xfrm>
                <a:off x="2840913" y="3225231"/>
                <a:ext cx="554540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E143795-4AC6-CC99-EC38-7273ADD8ED13}"/>
                  </a:ext>
                </a:extLst>
              </p:cNvPr>
              <p:cNvSpPr/>
              <p:nvPr/>
            </p:nvSpPr>
            <p:spPr>
              <a:xfrm>
                <a:off x="3566977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-1.05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FAE2B81-E098-62E7-E00D-75126FC01E76}"/>
                  </a:ext>
                </a:extLst>
              </p:cNvPr>
              <p:cNvSpPr/>
              <p:nvPr/>
            </p:nvSpPr>
            <p:spPr>
              <a:xfrm>
                <a:off x="4293041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-0.85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57A8FFA-4600-66C7-F3BE-D99E22D31B73}"/>
                  </a:ext>
                </a:extLst>
              </p:cNvPr>
              <p:cNvSpPr/>
              <p:nvPr/>
            </p:nvSpPr>
            <p:spPr>
              <a:xfrm>
                <a:off x="5019105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-0.89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2A05D0C-1F6F-2B5E-3EFD-8430C6F14F16}"/>
                  </a:ext>
                </a:extLst>
              </p:cNvPr>
              <p:cNvSpPr/>
              <p:nvPr/>
            </p:nvSpPr>
            <p:spPr>
              <a:xfrm>
                <a:off x="5745169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68F30CE-699B-70AD-258E-82CF7DFFFBF3}"/>
                  </a:ext>
                </a:extLst>
              </p:cNvPr>
              <p:cNvSpPr/>
              <p:nvPr/>
            </p:nvSpPr>
            <p:spPr>
              <a:xfrm>
                <a:off x="6471233" y="3225231"/>
                <a:ext cx="554540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8375E5E-D917-B56D-C2B7-C5FC755656F9}"/>
                  </a:ext>
                </a:extLst>
              </p:cNvPr>
              <p:cNvSpPr/>
              <p:nvPr/>
            </p:nvSpPr>
            <p:spPr>
              <a:xfrm>
                <a:off x="7197297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1.25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EA8F2D3-4885-736C-E57E-FDD9AB93444A}"/>
                  </a:ext>
                </a:extLst>
              </p:cNvPr>
              <p:cNvSpPr/>
              <p:nvPr/>
            </p:nvSpPr>
            <p:spPr>
              <a:xfrm>
                <a:off x="7923364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1.20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66F828-4569-8950-55A7-6446EC005B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0684" y="2819717"/>
              <a:ext cx="943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69AC54-D3B2-B92C-3903-FD77A915C02A}"/>
              </a:ext>
            </a:extLst>
          </p:cNvPr>
          <p:cNvGrpSpPr/>
          <p:nvPr/>
        </p:nvGrpSpPr>
        <p:grpSpPr>
          <a:xfrm>
            <a:off x="663379" y="3530904"/>
            <a:ext cx="7818427" cy="562581"/>
            <a:chOff x="663379" y="1601551"/>
            <a:chExt cx="7818427" cy="5625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4C429B-AC2E-C7BE-9C73-1106A1B4D3D9}"/>
                </a:ext>
              </a:extLst>
            </p:cNvPr>
            <p:cNvGrpSpPr/>
            <p:nvPr/>
          </p:nvGrpSpPr>
          <p:grpSpPr>
            <a:xfrm>
              <a:off x="663379" y="1964424"/>
              <a:ext cx="7818427" cy="199708"/>
              <a:chOff x="664037" y="1750192"/>
              <a:chExt cx="7818427" cy="19970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0268D1F-CD28-F0A4-BDAE-02257384BFE0}"/>
                  </a:ext>
                </a:extLst>
              </p:cNvPr>
              <p:cNvSpPr/>
              <p:nvPr/>
            </p:nvSpPr>
            <p:spPr>
              <a:xfrm>
                <a:off x="664037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38E89A5-43F7-8DF2-A768-909FCD766078}"/>
                  </a:ext>
                </a:extLst>
              </p:cNvPr>
              <p:cNvSpPr/>
              <p:nvPr/>
            </p:nvSpPr>
            <p:spPr>
              <a:xfrm>
                <a:off x="1390101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2.12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643608B-1C1A-8A95-0C50-3671387270ED}"/>
                  </a:ext>
                </a:extLst>
              </p:cNvPr>
              <p:cNvSpPr/>
              <p:nvPr/>
            </p:nvSpPr>
            <p:spPr>
              <a:xfrm>
                <a:off x="2116165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2.35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232B274-D331-16E3-1955-25EA555AE2C1}"/>
                  </a:ext>
                </a:extLst>
              </p:cNvPr>
              <p:cNvSpPr/>
              <p:nvPr/>
            </p:nvSpPr>
            <p:spPr>
              <a:xfrm>
                <a:off x="2842229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ADFE29E-A4CD-CB0C-B94D-8CBBFC01413F}"/>
                  </a:ext>
                </a:extLst>
              </p:cNvPr>
              <p:cNvSpPr/>
              <p:nvPr/>
            </p:nvSpPr>
            <p:spPr>
              <a:xfrm>
                <a:off x="3568293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-1.05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DFB0BE-FF56-3B3B-F493-DD8DCAC6AB02}"/>
                  </a:ext>
                </a:extLst>
              </p:cNvPr>
              <p:cNvSpPr/>
              <p:nvPr/>
            </p:nvSpPr>
            <p:spPr>
              <a:xfrm>
                <a:off x="4294357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-0.85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096DEA6-12F6-618B-0BFF-D41E4B02962B}"/>
                  </a:ext>
                </a:extLst>
              </p:cNvPr>
              <p:cNvSpPr/>
              <p:nvPr/>
            </p:nvSpPr>
            <p:spPr>
              <a:xfrm>
                <a:off x="5020421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-0.89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BECDD6-8D4D-0411-F610-68285F232656}"/>
                  </a:ext>
                </a:extLst>
              </p:cNvPr>
              <p:cNvSpPr/>
              <p:nvPr/>
            </p:nvSpPr>
            <p:spPr>
              <a:xfrm>
                <a:off x="5746485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-1.01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0B5F3F0-5874-4B21-49CD-B20F3DE2DDF3}"/>
                  </a:ext>
                </a:extLst>
              </p:cNvPr>
              <p:cNvSpPr/>
              <p:nvPr/>
            </p:nvSpPr>
            <p:spPr>
              <a:xfrm>
                <a:off x="6472549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9AD9BAF-0044-0265-617C-ECECD0A8BE22}"/>
                  </a:ext>
                </a:extLst>
              </p:cNvPr>
              <p:cNvSpPr/>
              <p:nvPr/>
            </p:nvSpPr>
            <p:spPr>
              <a:xfrm>
                <a:off x="7198613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1.25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425C21A-062B-E3A2-685C-FAD19774104E}"/>
                  </a:ext>
                </a:extLst>
              </p:cNvPr>
              <p:cNvSpPr/>
              <p:nvPr/>
            </p:nvSpPr>
            <p:spPr>
              <a:xfrm>
                <a:off x="7924680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1.20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5A0E78-4609-14A9-67F1-53175E30A9CF}"/>
                </a:ext>
              </a:extLst>
            </p:cNvPr>
            <p:cNvSpPr/>
            <p:nvPr/>
          </p:nvSpPr>
          <p:spPr>
            <a:xfrm>
              <a:off x="3160977" y="1601551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207D646-2886-9A78-5AC6-9BF6AEBE057E}"/>
              </a:ext>
            </a:extLst>
          </p:cNvPr>
          <p:cNvSpPr/>
          <p:nvPr/>
        </p:nvSpPr>
        <p:spPr>
          <a:xfrm>
            <a:off x="536480" y="3715473"/>
            <a:ext cx="2215463" cy="20371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3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83C32-3459-AF0A-5AD2-8CB60D5F6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9C45B9-6498-267C-F1C8-F62727969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b="1" dirty="0"/>
              <a:t>Adjusting the minimum chaining score</a:t>
            </a:r>
            <a:r>
              <a:rPr lang="en-US" dirty="0"/>
              <a:t> to avoid false chains</a:t>
            </a:r>
            <a:endParaRPr lang="en-US" dirty="0">
              <a:solidFill>
                <a:srgbClr val="C00800"/>
              </a:solidFill>
            </a:endParaRPr>
          </a:p>
          <a:p>
            <a:pPr lvl="1"/>
            <a:r>
              <a:rPr lang="en-US" dirty="0"/>
              <a:t>All-vs-all overlapping tends to find a larger number of</a:t>
            </a:r>
            <a:br>
              <a:rPr lang="en-US" dirty="0"/>
            </a:br>
            <a:r>
              <a:rPr lang="en-US" dirty="0"/>
              <a:t>seed hits than mapping to a reference genome</a:t>
            </a:r>
          </a:p>
          <a:p>
            <a:pPr lvl="1"/>
            <a:r>
              <a:rPr lang="en-US" dirty="0"/>
              <a:t>Minimum score for a chain during overlapping is set to be </a:t>
            </a:r>
            <a:br>
              <a:rPr lang="en-US" dirty="0"/>
            </a:br>
            <a:r>
              <a:rPr lang="en-US" b="1" dirty="0"/>
              <a:t>~5× larger than mapping</a:t>
            </a:r>
          </a:p>
          <a:p>
            <a:pPr lvl="1"/>
            <a:r>
              <a:rPr lang="en-US" b="1" dirty="0"/>
              <a:t>All such chains are reported</a:t>
            </a:r>
            <a:r>
              <a:rPr lang="en-US" dirty="0"/>
              <a:t> (instead of a single best mapping)</a:t>
            </a:r>
          </a:p>
          <a:p>
            <a:pPr marL="0" indent="0">
              <a:buNone/>
            </a:pPr>
            <a:endParaRPr lang="en-US" b="1" dirty="0">
              <a:solidFill>
                <a:srgbClr val="10813D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en-US" b="1" dirty="0">
              <a:solidFill>
                <a:srgbClr val="10813D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 startAt="4"/>
            </a:pPr>
            <a:r>
              <a:rPr lang="en-US" b="1" dirty="0">
                <a:solidFill>
                  <a:srgbClr val="10813D"/>
                </a:solidFill>
              </a:rPr>
              <a:t>Avoid cyclic overlaps</a:t>
            </a:r>
            <a:r>
              <a:rPr lang="en-US" dirty="0"/>
              <a:t> with deterministic comparisons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A53B2-65CF-67F7-8FD0-F62BEF1A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E15A01-5A58-3559-92E1-B8719199C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and Outputting Overlaps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0A0D5A-4378-1B1A-4FF6-913B2B1B76A2}"/>
              </a:ext>
            </a:extLst>
          </p:cNvPr>
          <p:cNvGrpSpPr/>
          <p:nvPr/>
        </p:nvGrpSpPr>
        <p:grpSpPr>
          <a:xfrm>
            <a:off x="3386513" y="3961048"/>
            <a:ext cx="2353306" cy="1790107"/>
            <a:chOff x="3386513" y="3714166"/>
            <a:chExt cx="2353306" cy="1790107"/>
          </a:xfrm>
        </p:grpSpPr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B4612F93-6B81-F941-A59B-C5AB62E85FF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386513" y="3714166"/>
              <a:ext cx="2276719" cy="1412939"/>
            </a:xfrm>
            <a:prstGeom prst="arc">
              <a:avLst>
                <a:gd name="adj1" fmla="val 12362824"/>
                <a:gd name="adj2" fmla="val 19771958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0B9BE70D-2866-200E-C2BB-859F94F8F6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3100" y="4091334"/>
              <a:ext cx="2276719" cy="1412939"/>
            </a:xfrm>
            <a:prstGeom prst="arc">
              <a:avLst>
                <a:gd name="adj1" fmla="val 12362824"/>
                <a:gd name="adj2" fmla="val 19771958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67" name="Cross 66">
            <a:extLst>
              <a:ext uri="{FF2B5EF4-FFF2-40B4-BE49-F238E27FC236}">
                <a16:creationId xmlns:a16="http://schemas.microsoft.com/office/drawing/2014/main" id="{CD7FD774-B54D-4253-883C-4E9C993FC4DE}"/>
              </a:ext>
            </a:extLst>
          </p:cNvPr>
          <p:cNvSpPr>
            <a:spLocks noChangeAspect="1"/>
          </p:cNvSpPr>
          <p:nvPr/>
        </p:nvSpPr>
        <p:spPr>
          <a:xfrm rot="2683010">
            <a:off x="3883702" y="4142445"/>
            <a:ext cx="1419355" cy="1419355"/>
          </a:xfrm>
          <a:prstGeom prst="plus">
            <a:avLst>
              <a:gd name="adj" fmla="val 4366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A7D4DD-FDD8-00E5-C62A-61A4D1740C4E}"/>
              </a:ext>
            </a:extLst>
          </p:cNvPr>
          <p:cNvSpPr/>
          <p:nvPr/>
        </p:nvSpPr>
        <p:spPr>
          <a:xfrm>
            <a:off x="2539191" y="4439109"/>
            <a:ext cx="811580" cy="8451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7474A29-5017-4245-333D-A128E0C7159F}"/>
              </a:ext>
            </a:extLst>
          </p:cNvPr>
          <p:cNvSpPr/>
          <p:nvPr/>
        </p:nvSpPr>
        <p:spPr>
          <a:xfrm>
            <a:off x="5781207" y="4439109"/>
            <a:ext cx="811580" cy="8451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414703E-ACCF-633D-67DE-30BA5D87EA9B}"/>
              </a:ext>
            </a:extLst>
          </p:cNvPr>
          <p:cNvGrpSpPr/>
          <p:nvPr/>
        </p:nvGrpSpPr>
        <p:grpSpPr>
          <a:xfrm>
            <a:off x="630415" y="4361724"/>
            <a:ext cx="3117339" cy="1014914"/>
            <a:chOff x="630415" y="3988233"/>
            <a:chExt cx="3117339" cy="101491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7DA0D59-BE7A-F05A-AEAA-CE58C82FC834}"/>
                </a:ext>
              </a:extLst>
            </p:cNvPr>
            <p:cNvGrpSpPr/>
            <p:nvPr/>
          </p:nvGrpSpPr>
          <p:grpSpPr>
            <a:xfrm>
              <a:off x="2126453" y="3988233"/>
              <a:ext cx="1621301" cy="1014914"/>
              <a:chOff x="2126453" y="4114842"/>
              <a:chExt cx="1621301" cy="1014914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1AE348D-904B-ECC2-123E-5E54E7C386D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126453" y="4114842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47" name="Graphic 46" descr="Heartbeat with solid fill">
                  <a:extLst>
                    <a:ext uri="{FF2B5EF4-FFF2-40B4-BE49-F238E27FC236}">
                      <a16:creationId xmlns:a16="http://schemas.microsoft.com/office/drawing/2014/main" id="{C2A95AD4-411D-B879-2E68-42858E611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48" name="Graphic 47" descr="Heartbeat with solid fill">
                  <a:extLst>
                    <a:ext uri="{FF2B5EF4-FFF2-40B4-BE49-F238E27FC236}">
                      <a16:creationId xmlns:a16="http://schemas.microsoft.com/office/drawing/2014/main" id="{D722E93E-2C08-7B02-6EE1-BD85BBC7EE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49" name="Graphic 48" descr="Heartbeat with solid fill">
                  <a:extLst>
                    <a:ext uri="{FF2B5EF4-FFF2-40B4-BE49-F238E27FC236}">
                      <a16:creationId xmlns:a16="http://schemas.microsoft.com/office/drawing/2014/main" id="{A717FBA0-9E1C-845F-B942-2611DF0E01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ED71767-0160-6EAA-AC98-60CBC8F6821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84629" y="4605241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51" name="Graphic 50" descr="Heartbeat with solid fill">
                  <a:extLst>
                    <a:ext uri="{FF2B5EF4-FFF2-40B4-BE49-F238E27FC236}">
                      <a16:creationId xmlns:a16="http://schemas.microsoft.com/office/drawing/2014/main" id="{3D2D14EC-C7D4-87B7-B4C7-2AE43EE18F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2" name="Graphic 51" descr="Heartbeat with solid fill">
                  <a:extLst>
                    <a:ext uri="{FF2B5EF4-FFF2-40B4-BE49-F238E27FC236}">
                      <a16:creationId xmlns:a16="http://schemas.microsoft.com/office/drawing/2014/main" id="{79CCF9D2-14B1-9199-5039-88F0E9C8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3" name="Graphic 52" descr="Heartbeat with solid fill">
                  <a:extLst>
                    <a:ext uri="{FF2B5EF4-FFF2-40B4-BE49-F238E27FC236}">
                      <a16:creationId xmlns:a16="http://schemas.microsoft.com/office/drawing/2014/main" id="{59E551F3-B53D-A888-C461-F207B5D697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8C46BAB-2B82-83C8-1D48-CE7EF11D6DE4}"/>
                </a:ext>
              </a:extLst>
            </p:cNvPr>
            <p:cNvGrpSpPr/>
            <p:nvPr/>
          </p:nvGrpSpPr>
          <p:grpSpPr>
            <a:xfrm>
              <a:off x="630415" y="4103119"/>
              <a:ext cx="1841269" cy="795380"/>
              <a:chOff x="630415" y="4103119"/>
              <a:chExt cx="1841269" cy="795380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D550FBE9-CE97-A5FD-ACB9-ABFFEB8E74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1020" y="4739564"/>
                <a:ext cx="95066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8D78DD1-2A26-DFAB-B6A3-84BF17F3FD15}"/>
                  </a:ext>
                </a:extLst>
              </p:cNvPr>
              <p:cNvSpPr/>
              <p:nvPr/>
            </p:nvSpPr>
            <p:spPr>
              <a:xfrm>
                <a:off x="630415" y="4590722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Target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BA55CD6-6813-22E5-F22C-AA65DBCB7E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1020" y="4251961"/>
                <a:ext cx="60622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D62B987-F3F8-FAC2-1FD0-B7BA847CE809}"/>
                  </a:ext>
                </a:extLst>
              </p:cNvPr>
              <p:cNvSpPr/>
              <p:nvPr/>
            </p:nvSpPr>
            <p:spPr>
              <a:xfrm>
                <a:off x="630415" y="4103119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B1A7D80-2644-988D-6FC5-71453A098952}"/>
              </a:ext>
            </a:extLst>
          </p:cNvPr>
          <p:cNvGrpSpPr/>
          <p:nvPr/>
        </p:nvGrpSpPr>
        <p:grpSpPr>
          <a:xfrm>
            <a:off x="5357438" y="4361724"/>
            <a:ext cx="3146528" cy="942825"/>
            <a:chOff x="5357438" y="3988233"/>
            <a:chExt cx="3146528" cy="9428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56C377-1277-65AB-D726-2EB6C6860C1C}"/>
                </a:ext>
              </a:extLst>
            </p:cNvPr>
            <p:cNvGrpSpPr/>
            <p:nvPr/>
          </p:nvGrpSpPr>
          <p:grpSpPr>
            <a:xfrm>
              <a:off x="5357438" y="3988233"/>
              <a:ext cx="1660109" cy="942825"/>
              <a:chOff x="5357438" y="4114842"/>
              <a:chExt cx="1660109" cy="942825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F3FD8E1-0704-F766-696A-475AE538FF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54422" y="4114842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57" name="Graphic 56" descr="Heartbeat with solid fill">
                  <a:extLst>
                    <a:ext uri="{FF2B5EF4-FFF2-40B4-BE49-F238E27FC236}">
                      <a16:creationId xmlns:a16="http://schemas.microsoft.com/office/drawing/2014/main" id="{B95686BF-1DDC-712B-1DFD-D9D2684160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8" name="Graphic 57" descr="Heartbeat with solid fill">
                  <a:extLst>
                    <a:ext uri="{FF2B5EF4-FFF2-40B4-BE49-F238E27FC236}">
                      <a16:creationId xmlns:a16="http://schemas.microsoft.com/office/drawing/2014/main" id="{D87EF84E-2022-3F68-B7CD-38291D3826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9" name="Graphic 58" descr="Heartbeat with solid fill">
                  <a:extLst>
                    <a:ext uri="{FF2B5EF4-FFF2-40B4-BE49-F238E27FC236}">
                      <a16:creationId xmlns:a16="http://schemas.microsoft.com/office/drawing/2014/main" id="{E2C3B728-D20C-59CE-6390-709D9F6546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84A0256E-67CD-C738-61CE-44D0EEE1D2C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57438" y="4533152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61" name="Graphic 60" descr="Heartbeat with solid fill">
                  <a:extLst>
                    <a:ext uri="{FF2B5EF4-FFF2-40B4-BE49-F238E27FC236}">
                      <a16:creationId xmlns:a16="http://schemas.microsoft.com/office/drawing/2014/main" id="{0C188ED6-B30A-46F4-C112-86FC38C2B6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2" name="Graphic 61" descr="Heartbeat with solid fill">
                  <a:extLst>
                    <a:ext uri="{FF2B5EF4-FFF2-40B4-BE49-F238E27FC236}">
                      <a16:creationId xmlns:a16="http://schemas.microsoft.com/office/drawing/2014/main" id="{5C7AB4F3-6F87-5CAD-651B-E17281142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3" name="Graphic 62" descr="Heartbeat with solid fill">
                  <a:extLst>
                    <a:ext uri="{FF2B5EF4-FFF2-40B4-BE49-F238E27FC236}">
                      <a16:creationId xmlns:a16="http://schemas.microsoft.com/office/drawing/2014/main" id="{CACAFA64-3A95-C657-3885-CE8D4AE1CE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3F82F8E-5CF9-0650-56EA-1FB4121FF9BE}"/>
                </a:ext>
              </a:extLst>
            </p:cNvPr>
            <p:cNvGrpSpPr/>
            <p:nvPr/>
          </p:nvGrpSpPr>
          <p:grpSpPr>
            <a:xfrm>
              <a:off x="6646916" y="4103119"/>
              <a:ext cx="1857050" cy="722240"/>
              <a:chOff x="6646916" y="4103119"/>
              <a:chExt cx="1857050" cy="722240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E7663BB5-5A3D-8DF3-47B7-370DDA8D18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46916" y="4671470"/>
                <a:ext cx="95097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8E7B956-360C-4C9B-CA76-4131C1B40424}"/>
                  </a:ext>
                </a:extLst>
              </p:cNvPr>
              <p:cNvSpPr/>
              <p:nvPr/>
            </p:nvSpPr>
            <p:spPr>
              <a:xfrm>
                <a:off x="7562927" y="4517582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Target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15131C3B-135D-81C9-99FF-95F487C502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7547" y="4249165"/>
                <a:ext cx="6035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812B2D9-8A81-2EF6-0CEE-28A71FF908DF}"/>
                  </a:ext>
                </a:extLst>
              </p:cNvPr>
              <p:cNvSpPr/>
              <p:nvPr/>
            </p:nvSpPr>
            <p:spPr>
              <a:xfrm>
                <a:off x="7562927" y="4103119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9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7" grpId="0" animBg="1"/>
      <p:bldP spid="33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E368B-62BA-FA72-1D52-A4B789C4D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7D0C0-C618-D5D6-16CB-BD033EC1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812CE8-2207-18CE-747E-0E3F6E404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202C6-E881-56C0-7E93-ACB54358F16D}"/>
              </a:ext>
            </a:extLst>
          </p:cNvPr>
          <p:cNvSpPr/>
          <p:nvPr/>
        </p:nvSpPr>
        <p:spPr>
          <a:xfrm>
            <a:off x="-438288" y="5211877"/>
            <a:ext cx="10113264" cy="108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498DE-052D-23A1-619D-3FD3AD13671D}"/>
              </a:ext>
            </a:extLst>
          </p:cNvPr>
          <p:cNvSpPr/>
          <p:nvPr/>
        </p:nvSpPr>
        <p:spPr>
          <a:xfrm>
            <a:off x="-438288" y="3847844"/>
            <a:ext cx="10113264" cy="1080000"/>
          </a:xfrm>
          <a:prstGeom prst="rect">
            <a:avLst/>
          </a:prstGeom>
          <a:solidFill>
            <a:srgbClr val="E4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9D7574-BCB7-0CBA-CF0F-9395BE6C9E35}"/>
              </a:ext>
            </a:extLst>
          </p:cNvPr>
          <p:cNvSpPr/>
          <p:nvPr/>
        </p:nvSpPr>
        <p:spPr>
          <a:xfrm>
            <a:off x="-438288" y="2484819"/>
            <a:ext cx="10113264" cy="107899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Rawsamble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Mechanism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12CE36-DECD-7ECE-BF2A-830F863FA263}"/>
              </a:ext>
            </a:extLst>
          </p:cNvPr>
          <p:cNvSpPr/>
          <p:nvPr/>
        </p:nvSpPr>
        <p:spPr>
          <a:xfrm>
            <a:off x="-438288" y="1121794"/>
            <a:ext cx="10113264" cy="107899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279716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B8818-51F9-6C9F-7D5E-4BB73AF4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23A245-FBCE-229D-84DF-92F4342AE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48D39B-FDD2-C676-CBBE-561A7EFCCA45}"/>
                  </a:ext>
                </a:extLst>
              </p:cNvPr>
              <p:cNvSpPr/>
              <p:nvPr/>
            </p:nvSpPr>
            <p:spPr>
              <a:xfrm>
                <a:off x="127322" y="4959626"/>
                <a:ext cx="8889356" cy="1444241"/>
              </a:xfrm>
              <a:prstGeom prst="roundRect">
                <a:avLst>
                  <a:gd name="adj" fmla="val 8525"/>
                </a:avLst>
              </a:prstGeom>
              <a:solidFill>
                <a:srgbClr val="EDE8F1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232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Key Results: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Across 5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genomes of varying sizes</a:t>
                </a:r>
                <a:r>
                  <a:rPr lang="en-US" sz="200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Rawsamble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provides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lang="en-US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of 16× </a:t>
                </a:r>
                <a:r>
                  <a:rPr lang="en-US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compared to Dorado (Fast model) + minimap2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37% </a:t>
                </a: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overlapping pairs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shared with the minimap2 overlaps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lang="en-US" b="1" noProof="0" dirty="0" err="1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Unitigs</a:t>
                </a:r>
                <a:r>
                  <a:rPr lang="en-US" b="1" noProof="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up to 400</a:t>
                </a:r>
                <a14:m>
                  <m:oMath xmlns:m="http://schemas.openxmlformats.org/officeDocument/2006/math">
                    <m:r>
                      <a:rPr lang="en-US" b="1" i="1" noProof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b="1" noProof="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longer than the average </a:t>
                </a:r>
                <a:r>
                  <a:rPr lang="en-US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read length</a:t>
                </a:r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48D39B-FDD2-C676-CBBE-561A7EFCCA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22" y="4959626"/>
                <a:ext cx="8889356" cy="1444241"/>
              </a:xfrm>
              <a:prstGeom prst="roundRect">
                <a:avLst>
                  <a:gd name="adj" fmla="val 8525"/>
                </a:avLst>
              </a:prstGeom>
              <a:blipFill>
                <a:blip r:embed="rId3"/>
                <a:stretch>
                  <a:fillRect/>
                </a:stretch>
              </a:blipFill>
              <a:ln w="317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A7451A-3E0A-3CA2-258F-59225751ED24}"/>
              </a:ext>
            </a:extLst>
          </p:cNvPr>
          <p:cNvSpPr/>
          <p:nvPr/>
        </p:nvSpPr>
        <p:spPr>
          <a:xfrm>
            <a:off x="127322" y="2604066"/>
            <a:ext cx="8889356" cy="2100364"/>
          </a:xfrm>
          <a:prstGeom prst="roundRect">
            <a:avLst>
              <a:gd name="adj" fmla="val 6307"/>
            </a:avLst>
          </a:prstGeom>
          <a:solidFill>
            <a:srgbClr val="E2F0DA"/>
          </a:solidFill>
          <a:ln w="31750">
            <a:solidFill>
              <a:srgbClr val="2A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Contributions:</a:t>
            </a:r>
          </a:p>
          <a:p>
            <a:pPr marL="479520" marR="0" lvl="0" indent="-457200" defTabSz="914400" rtl="0" eaLnBrk="1" fontAlgn="auto" latinLnBrk="0" hangingPunct="1">
              <a:lnSpc>
                <a:spcPct val="100000"/>
              </a:lnSpc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Rawsamble: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mechanism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can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overlapping pairs 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raw nanopore signals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05000"/>
              </a:lnSpc>
              <a:buFont typeface="+mj-lt"/>
              <a:buAutoNum type="arabicPeriod"/>
              <a:defRPr/>
            </a:pP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kumimoji="0" lang="en-US" sz="2000" b="1" i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novo</a:t>
            </a: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assemblies ever</a:t>
            </a:r>
            <a:r>
              <a:rPr kumimoji="0" lang="en-US" sz="2000" b="1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constructed</a:t>
            </a:r>
            <a:r>
              <a:rPr kumimoji="0" lang="en-US" sz="2000" b="0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directly from </a:t>
            </a:r>
            <a:br>
              <a:rPr kumimoji="0" lang="en-US" sz="200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 overlaps </a:t>
            </a: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</a:p>
          <a:p>
            <a:pPr marL="457200" indent="-457200">
              <a:lnSpc>
                <a:spcPct val="105000"/>
              </a:lnSpc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assembler </a:t>
            </a: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build and output the assemblies of signals</a:t>
            </a:r>
            <a:endParaRPr kumimoji="0" lang="en-US" sz="2000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A1AF605-D109-43A0-3AA5-D4D2FD3621AF}"/>
              </a:ext>
            </a:extLst>
          </p:cNvPr>
          <p:cNvSpPr/>
          <p:nvPr/>
        </p:nvSpPr>
        <p:spPr>
          <a:xfrm>
            <a:off x="127322" y="1825448"/>
            <a:ext cx="8889356" cy="523422"/>
          </a:xfrm>
          <a:prstGeom prst="roundRect">
            <a:avLst>
              <a:gd name="adj" fmla="val 21007"/>
            </a:avLst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</a:t>
            </a:r>
            <a: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Enable raw signal analysis 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a reference genome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AE265C-06A0-4E26-E0D3-F8E3E516951D}"/>
              </a:ext>
            </a:extLst>
          </p:cNvPr>
          <p:cNvSpPr/>
          <p:nvPr/>
        </p:nvSpPr>
        <p:spPr>
          <a:xfrm>
            <a:off x="127322" y="866164"/>
            <a:ext cx="8889356" cy="704088"/>
          </a:xfrm>
          <a:prstGeom prst="roundRect">
            <a:avLst>
              <a:gd name="adj" fmla="val 13951"/>
            </a:avLst>
          </a:prstGeom>
          <a:solidFill>
            <a:srgbClr val="FBE5D6"/>
          </a:solidFill>
          <a:ln w="31750">
            <a:solidFill>
              <a:srgbClr val="C00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Existing solutions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cannot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interpret raw signals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directly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reference-free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applications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6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3A809-6472-D462-44ED-36C66110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2FE9CD-FB5D-FF51-E25F-C7A612F7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E0958B-4A1F-C479-D24C-AA06F93D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B31D4D-45DC-4B90-9E0B-8444F02A4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Rawsamble is integrated into </a:t>
            </a:r>
            <a:r>
              <a:rPr lang="en-US" b="1" dirty="0">
                <a:solidFill>
                  <a:srgbClr val="4473C4"/>
                </a:solidFill>
              </a:rPr>
              <a:t>RawHash2</a:t>
            </a:r>
            <a:r>
              <a:rPr lang="en-US" dirty="0"/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Firtina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+, Bioinformatics</a:t>
            </a:r>
            <a:r>
              <a:rPr lang="en-US" sz="1600" dirty="0">
                <a:solidFill>
                  <a:srgbClr val="BFBFBF"/>
                </a:solidFill>
              </a:rPr>
              <a:t>'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24]</a:t>
            </a:r>
            <a:endParaRPr lang="en-US" dirty="0">
              <a:solidFill>
                <a:srgbClr val="BFBFBF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Compared to the </a:t>
            </a:r>
            <a:r>
              <a:rPr lang="en-US" b="1" dirty="0">
                <a:solidFill>
                  <a:srgbClr val="4473C4"/>
                </a:solidFill>
              </a:rPr>
              <a:t>minimap2</a:t>
            </a:r>
            <a:r>
              <a:rPr lang="en-US" dirty="0"/>
              <a:t> </a:t>
            </a:r>
            <a:r>
              <a:rPr lang="en-US" sz="1600" dirty="0">
                <a:solidFill>
                  <a:srgbClr val="BFBFBF"/>
                </a:solidFill>
              </a:rPr>
              <a:t>[Li, Bioinformatics'18]</a:t>
            </a:r>
            <a:r>
              <a:rPr lang="en-US" dirty="0"/>
              <a:t> overlaps (forward strand)</a:t>
            </a:r>
          </a:p>
          <a:p>
            <a:pPr lvl="1"/>
            <a:r>
              <a:rPr lang="en-US" dirty="0"/>
              <a:t>Basecalling with </a:t>
            </a:r>
            <a:r>
              <a:rPr lang="en-US" b="1" dirty="0">
                <a:solidFill>
                  <a:srgbClr val="4473C4"/>
                </a:solidFill>
              </a:rPr>
              <a:t>Dorado</a:t>
            </a:r>
            <a:r>
              <a:rPr lang="en-US" dirty="0"/>
              <a:t>’s various models (using CPUs &amp; GPUs)</a:t>
            </a:r>
          </a:p>
          <a:p>
            <a:pPr lvl="1"/>
            <a:endParaRPr lang="en-US" dirty="0"/>
          </a:p>
          <a:p>
            <a:r>
              <a:rPr lang="en-US" b="1" dirty="0"/>
              <a:t>Use case</a:t>
            </a:r>
            <a:r>
              <a:rPr lang="en-US" dirty="0"/>
              <a:t> for raw signal overlapping:</a:t>
            </a:r>
          </a:p>
          <a:p>
            <a:pPr lvl="1"/>
            <a:r>
              <a:rPr lang="en-US" dirty="0"/>
              <a:t>De novo assembly construction using </a:t>
            </a:r>
            <a:r>
              <a:rPr lang="en-US" b="1" dirty="0" err="1">
                <a:solidFill>
                  <a:srgbClr val="4473C4"/>
                </a:solidFill>
              </a:rPr>
              <a:t>miniasm</a:t>
            </a:r>
            <a:r>
              <a:rPr lang="en-US" dirty="0"/>
              <a:t> </a:t>
            </a:r>
            <a:r>
              <a:rPr lang="en-US" sz="1600" dirty="0">
                <a:solidFill>
                  <a:srgbClr val="BFBFBF"/>
                </a:solidFill>
              </a:rPr>
              <a:t>[Li, Bioinformatics’16]</a:t>
            </a:r>
          </a:p>
          <a:p>
            <a:pPr lvl="1"/>
            <a:r>
              <a:rPr lang="en-US" dirty="0"/>
              <a:t>New exciting directions to be discussed as future work</a:t>
            </a:r>
          </a:p>
          <a:p>
            <a:pPr lvl="1"/>
            <a:endParaRPr lang="en-US" dirty="0">
              <a:solidFill>
                <a:srgbClr val="BFBFBF"/>
              </a:solidFill>
            </a:endParaRPr>
          </a:p>
          <a:p>
            <a:r>
              <a:rPr lang="en-US" b="1" dirty="0"/>
              <a:t>Evaluation metrics:</a:t>
            </a:r>
          </a:p>
          <a:p>
            <a:pPr lvl="1"/>
            <a:r>
              <a:rPr lang="en-US" dirty="0"/>
              <a:t>Overall runtime when performing all-vs-all overlapping</a:t>
            </a:r>
          </a:p>
          <a:p>
            <a:pPr lvl="1"/>
            <a:r>
              <a:rPr lang="en-US" dirty="0"/>
              <a:t>Percentage of shared overlaps between tools</a:t>
            </a:r>
          </a:p>
          <a:p>
            <a:pPr lvl="1"/>
            <a:r>
              <a:rPr lang="en-US" dirty="0"/>
              <a:t>Assembly statistics</a:t>
            </a:r>
          </a:p>
          <a:p>
            <a:pPr lvl="1"/>
            <a:endParaRPr lang="en-US" dirty="0">
              <a:solidFill>
                <a:srgbClr val="BFBFBF"/>
              </a:solidFill>
            </a:endParaRPr>
          </a:p>
          <a:p>
            <a:r>
              <a:rPr lang="en-US" b="1" dirty="0"/>
              <a:t>5 real datasets</a:t>
            </a:r>
            <a:r>
              <a:rPr lang="en-US" dirty="0"/>
              <a:t> with</a:t>
            </a:r>
          </a:p>
          <a:p>
            <a:pPr lvl="1"/>
            <a:r>
              <a:rPr lang="en-US" dirty="0"/>
              <a:t>Various </a:t>
            </a:r>
            <a:r>
              <a:rPr lang="en-US" b="1" dirty="0"/>
              <a:t>coverage</a:t>
            </a:r>
            <a:r>
              <a:rPr lang="en-US" dirty="0"/>
              <a:t> (0.6× – 445×) and</a:t>
            </a:r>
          </a:p>
          <a:p>
            <a:pPr lvl="1"/>
            <a:r>
              <a:rPr lang="en-US" b="1" dirty="0"/>
              <a:t>Genome lengths</a:t>
            </a:r>
            <a:r>
              <a:rPr lang="en-US" dirty="0"/>
              <a:t> (viral to human genomes)</a:t>
            </a:r>
          </a:p>
        </p:txBody>
      </p:sp>
    </p:spTree>
    <p:extLst>
      <p:ext uri="{BB962C8B-B14F-4D97-AF65-F5344CB8AC3E}">
        <p14:creationId xmlns:p14="http://schemas.microsoft.com/office/powerpoint/2010/main" val="36790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C8C12-77C7-68B6-EE6C-E5ED6206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D5B01-4C09-5FA9-F4C5-D6ACD1B1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268146-1F21-D4F0-A6AF-DA5D6933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Runtime Results</a:t>
            </a:r>
          </a:p>
        </p:txBody>
      </p:sp>
      <p:pic>
        <p:nvPicPr>
          <p:cNvPr id="72" name="Content Placeholder 7">
            <a:extLst>
              <a:ext uri="{FF2B5EF4-FFF2-40B4-BE49-F238E27FC236}">
                <a16:creationId xmlns:a16="http://schemas.microsoft.com/office/drawing/2014/main" id="{D0E12C39-4207-5C3F-DA1E-502D41770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77" t="7876" r="21976" b="15056"/>
          <a:stretch/>
        </p:blipFill>
        <p:spPr>
          <a:xfrm>
            <a:off x="932509" y="1253895"/>
            <a:ext cx="7940030" cy="2014254"/>
          </a:xfr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3B6210D1-D9D1-8A2D-1780-D3A9B19A6F55}"/>
              </a:ext>
            </a:extLst>
          </p:cNvPr>
          <p:cNvGrpSpPr/>
          <p:nvPr/>
        </p:nvGrpSpPr>
        <p:grpSpPr>
          <a:xfrm>
            <a:off x="2139374" y="860969"/>
            <a:ext cx="1566224" cy="369332"/>
            <a:chOff x="5657014" y="253097"/>
            <a:chExt cx="1566224" cy="369332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78B8B19-1753-4E8C-13C6-9DCE23A2E04B}"/>
                </a:ext>
              </a:extLst>
            </p:cNvPr>
            <p:cNvSpPr/>
            <p:nvPr/>
          </p:nvSpPr>
          <p:spPr>
            <a:xfrm>
              <a:off x="5657014" y="336162"/>
              <a:ext cx="217170" cy="194310"/>
            </a:xfrm>
            <a:prstGeom prst="rect">
              <a:avLst/>
            </a:prstGeom>
            <a:solidFill>
              <a:srgbClr val="467CA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94FC209-E6EF-E210-641E-645A3F707F78}"/>
                </a:ext>
              </a:extLst>
            </p:cNvPr>
            <p:cNvSpPr txBox="1"/>
            <p:nvPr/>
          </p:nvSpPr>
          <p:spPr>
            <a:xfrm>
              <a:off x="5926023" y="253097"/>
              <a:ext cx="129721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Minimap2 +</a:t>
              </a:r>
              <a:br>
                <a:rPr lang="en-US" sz="1200" dirty="0">
                  <a:latin typeface="Avenir Next" panose="020B0503020202020204" pitchFamily="34" charset="0"/>
                </a:rPr>
              </a:br>
              <a:r>
                <a:rPr lang="en-US" sz="1200" dirty="0">
                  <a:latin typeface="Avenir Next" panose="020B0503020202020204" pitchFamily="34" charset="0"/>
                </a:rPr>
                <a:t>Dorado CPU (Fast)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50D62E5-A6F2-ECB9-506A-00EC0F25801F}"/>
              </a:ext>
            </a:extLst>
          </p:cNvPr>
          <p:cNvGrpSpPr/>
          <p:nvPr/>
        </p:nvGrpSpPr>
        <p:grpSpPr>
          <a:xfrm>
            <a:off x="954527" y="948480"/>
            <a:ext cx="1074576" cy="194310"/>
            <a:chOff x="3780870" y="320774"/>
            <a:chExt cx="1074576" cy="19431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C5A23E0-977C-0D26-C162-21032B90C116}"/>
                </a:ext>
              </a:extLst>
            </p:cNvPr>
            <p:cNvSpPr/>
            <p:nvPr/>
          </p:nvSpPr>
          <p:spPr>
            <a:xfrm>
              <a:off x="3780870" y="320774"/>
              <a:ext cx="217170" cy="194310"/>
            </a:xfrm>
            <a:prstGeom prst="rect">
              <a:avLst/>
            </a:prstGeom>
            <a:solidFill>
              <a:srgbClr val="CB333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venir Next" panose="020B050302020202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3403554-73FA-836C-FFB9-0330DC1ED5D5}"/>
                </a:ext>
              </a:extLst>
            </p:cNvPr>
            <p:cNvSpPr txBox="1"/>
            <p:nvPr/>
          </p:nvSpPr>
          <p:spPr>
            <a:xfrm>
              <a:off x="4055804" y="325596"/>
              <a:ext cx="79964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Rawsamble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E07D90-D289-61CA-5C31-42336BC4F765}"/>
              </a:ext>
            </a:extLst>
          </p:cNvPr>
          <p:cNvGrpSpPr/>
          <p:nvPr/>
        </p:nvGrpSpPr>
        <p:grpSpPr>
          <a:xfrm>
            <a:off x="3815869" y="860969"/>
            <a:ext cx="1612339" cy="369332"/>
            <a:chOff x="5657014" y="248650"/>
            <a:chExt cx="1612339" cy="369332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C277FC9-38D5-011A-D962-33ABB91F320B}"/>
                </a:ext>
              </a:extLst>
            </p:cNvPr>
            <p:cNvSpPr/>
            <p:nvPr/>
          </p:nvSpPr>
          <p:spPr>
            <a:xfrm>
              <a:off x="5657014" y="336162"/>
              <a:ext cx="217170" cy="194310"/>
            </a:xfrm>
            <a:prstGeom prst="rect">
              <a:avLst/>
            </a:prstGeom>
            <a:solidFill>
              <a:srgbClr val="59A2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24FE5480-32AB-BDD9-600A-BC161A6FC19F}"/>
                </a:ext>
              </a:extLst>
            </p:cNvPr>
            <p:cNvSpPr txBox="1"/>
            <p:nvPr/>
          </p:nvSpPr>
          <p:spPr>
            <a:xfrm>
              <a:off x="5924241" y="248650"/>
              <a:ext cx="134511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Minimap2 +</a:t>
              </a:r>
              <a:br>
                <a:rPr lang="en-US" sz="1200" dirty="0">
                  <a:latin typeface="Avenir Next" panose="020B0503020202020204" pitchFamily="34" charset="0"/>
                </a:rPr>
              </a:br>
              <a:r>
                <a:rPr lang="en-US" sz="1200" dirty="0">
                  <a:latin typeface="Avenir Next" panose="020B0503020202020204" pitchFamily="34" charset="0"/>
                </a:rPr>
                <a:t>Dorado CPU (HAC)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9FE7768-9DFA-5FB3-088F-79902A07C7AB}"/>
              </a:ext>
            </a:extLst>
          </p:cNvPr>
          <p:cNvGrpSpPr/>
          <p:nvPr/>
        </p:nvGrpSpPr>
        <p:grpSpPr>
          <a:xfrm>
            <a:off x="5538479" y="860969"/>
            <a:ext cx="1626589" cy="369332"/>
            <a:chOff x="5657014" y="219303"/>
            <a:chExt cx="1626589" cy="369332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0F2B847-78EB-2355-81D6-A6FA9B1298E4}"/>
                </a:ext>
              </a:extLst>
            </p:cNvPr>
            <p:cNvSpPr/>
            <p:nvPr/>
          </p:nvSpPr>
          <p:spPr>
            <a:xfrm>
              <a:off x="5657014" y="305385"/>
              <a:ext cx="217170" cy="194310"/>
            </a:xfrm>
            <a:prstGeom prst="rect">
              <a:avLst/>
            </a:prstGeom>
            <a:solidFill>
              <a:srgbClr val="9059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99AAFF9-7E1D-52ED-3431-9F32C5B1F5F5}"/>
                </a:ext>
              </a:extLst>
            </p:cNvPr>
            <p:cNvSpPr txBox="1"/>
            <p:nvPr/>
          </p:nvSpPr>
          <p:spPr>
            <a:xfrm>
              <a:off x="5928873" y="219303"/>
              <a:ext cx="135473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Minimap2 +</a:t>
              </a:r>
              <a:br>
                <a:rPr lang="en-US" sz="1200" dirty="0">
                  <a:latin typeface="Avenir Next" panose="020B0503020202020204" pitchFamily="34" charset="0"/>
                </a:rPr>
              </a:br>
              <a:r>
                <a:rPr lang="en-US" sz="1200" dirty="0">
                  <a:latin typeface="Avenir Next" panose="020B0503020202020204" pitchFamily="34" charset="0"/>
                </a:rPr>
                <a:t>Dorado GPU (HAC)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FC6B3E6-6F3F-214A-3E48-997B384284A4}"/>
              </a:ext>
            </a:extLst>
          </p:cNvPr>
          <p:cNvGrpSpPr/>
          <p:nvPr/>
        </p:nvGrpSpPr>
        <p:grpSpPr>
          <a:xfrm>
            <a:off x="7275338" y="860969"/>
            <a:ext cx="1605881" cy="369332"/>
            <a:chOff x="5617938" y="219303"/>
            <a:chExt cx="1605881" cy="369332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B3367C3-34EC-60E5-CA95-58D6A893B328}"/>
                </a:ext>
              </a:extLst>
            </p:cNvPr>
            <p:cNvSpPr/>
            <p:nvPr/>
          </p:nvSpPr>
          <p:spPr>
            <a:xfrm>
              <a:off x="5617938" y="305385"/>
              <a:ext cx="217170" cy="194310"/>
            </a:xfrm>
            <a:prstGeom prst="rect">
              <a:avLst/>
            </a:prstGeom>
            <a:solidFill>
              <a:srgbClr val="DF7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B15DF53-3C81-7055-E325-FB1C296B78E5}"/>
                </a:ext>
              </a:extLst>
            </p:cNvPr>
            <p:cNvSpPr txBox="1"/>
            <p:nvPr/>
          </p:nvSpPr>
          <p:spPr>
            <a:xfrm>
              <a:off x="5909613" y="219303"/>
              <a:ext cx="1314206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Minimap2 +</a:t>
              </a:r>
              <a:br>
                <a:rPr lang="en-US" sz="1200" dirty="0">
                  <a:latin typeface="Avenir Next" panose="020B0503020202020204" pitchFamily="34" charset="0"/>
                </a:rPr>
              </a:br>
              <a:r>
                <a:rPr lang="en-US" sz="1200" dirty="0">
                  <a:latin typeface="Avenir Next" panose="020B0503020202020204" pitchFamily="34" charset="0"/>
                </a:rPr>
                <a:t>Dorado GPU (SUP)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919A487-8F9B-AD0B-0A4A-C9426A163D9E}"/>
              </a:ext>
            </a:extLst>
          </p:cNvPr>
          <p:cNvSpPr txBox="1"/>
          <p:nvPr/>
        </p:nvSpPr>
        <p:spPr>
          <a:xfrm>
            <a:off x="1062984" y="3324315"/>
            <a:ext cx="1078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SARS-CoV-2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DC7F57F-D391-6441-5915-5A8F79919375}"/>
              </a:ext>
            </a:extLst>
          </p:cNvPr>
          <p:cNvSpPr txBox="1"/>
          <p:nvPr/>
        </p:nvSpPr>
        <p:spPr>
          <a:xfrm>
            <a:off x="2655970" y="3324315"/>
            <a:ext cx="5262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coli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978B52B-6126-979C-010C-E8C99C16EBC1}"/>
              </a:ext>
            </a:extLst>
          </p:cNvPr>
          <p:cNvSpPr txBox="1"/>
          <p:nvPr/>
        </p:nvSpPr>
        <p:spPr>
          <a:xfrm>
            <a:off x="4003467" y="3324315"/>
            <a:ext cx="4832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52308A-91D2-08EA-92AC-BA5DD31FF31B}"/>
              </a:ext>
            </a:extLst>
          </p:cNvPr>
          <p:cNvSpPr txBox="1"/>
          <p:nvPr/>
        </p:nvSpPr>
        <p:spPr>
          <a:xfrm>
            <a:off x="5035880" y="3324315"/>
            <a:ext cx="1078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Algae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9AD08E6-73B2-CD57-5087-6CC4CB816AA2}"/>
              </a:ext>
            </a:extLst>
          </p:cNvPr>
          <p:cNvSpPr txBox="1"/>
          <p:nvPr/>
        </p:nvSpPr>
        <p:spPr>
          <a:xfrm>
            <a:off x="6576928" y="3324315"/>
            <a:ext cx="6492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E14D16-53E6-13C6-021E-6099CB4A8FF6}"/>
              </a:ext>
            </a:extLst>
          </p:cNvPr>
          <p:cNvSpPr txBox="1"/>
          <p:nvPr/>
        </p:nvSpPr>
        <p:spPr>
          <a:xfrm>
            <a:off x="7735212" y="3324315"/>
            <a:ext cx="9686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Geo.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1D9ED4-5D3E-9864-F18B-638E74AD047A}"/>
                  </a:ext>
                </a:extLst>
              </p:cNvPr>
              <p:cNvSpPr txBox="1"/>
              <p:nvPr/>
            </p:nvSpPr>
            <p:spPr>
              <a:xfrm>
                <a:off x="615625" y="2866207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1D9ED4-5D3E-9864-F18B-638E74AD0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25" y="2866207"/>
                <a:ext cx="307555" cy="246221"/>
              </a:xfrm>
              <a:prstGeom prst="rect">
                <a:avLst/>
              </a:prstGeom>
              <a:blipFill>
                <a:blip r:embed="rId5"/>
                <a:stretch>
                  <a:fillRect l="-24000" t="-9524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39836A-57C3-DC95-8C8E-E8A68E7317B1}"/>
                  </a:ext>
                </a:extLst>
              </p:cNvPr>
              <p:cNvSpPr txBox="1"/>
              <p:nvPr/>
            </p:nvSpPr>
            <p:spPr>
              <a:xfrm>
                <a:off x="615625" y="2261726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39836A-57C3-DC95-8C8E-E8A68E73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25" y="2261726"/>
                <a:ext cx="307555" cy="246221"/>
              </a:xfrm>
              <a:prstGeom prst="rect">
                <a:avLst/>
              </a:prstGeom>
              <a:blipFill>
                <a:blip r:embed="rId6"/>
                <a:stretch>
                  <a:fillRect l="-24000" t="-5000" r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C408AB-6F76-1EFF-1E67-485878DF18E5}"/>
                  </a:ext>
                </a:extLst>
              </p:cNvPr>
              <p:cNvSpPr txBox="1"/>
              <p:nvPr/>
            </p:nvSpPr>
            <p:spPr>
              <a:xfrm>
                <a:off x="615625" y="1657246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C408AB-6F76-1EFF-1E67-485878DF1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25" y="1657246"/>
                <a:ext cx="307555" cy="246221"/>
              </a:xfrm>
              <a:prstGeom prst="rect">
                <a:avLst/>
              </a:prstGeom>
              <a:blipFill>
                <a:blip r:embed="rId7"/>
                <a:stretch>
                  <a:fillRect l="-24000" t="-10000" r="-2000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BCB76D1D-5665-90DA-0290-4A25E72D8DB2}"/>
              </a:ext>
            </a:extLst>
          </p:cNvPr>
          <p:cNvSpPr txBox="1"/>
          <p:nvPr/>
        </p:nvSpPr>
        <p:spPr>
          <a:xfrm rot="16200000">
            <a:off x="-783041" y="2045579"/>
            <a:ext cx="24022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Elapsed Time</a:t>
            </a:r>
            <a:b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(Normalized to Rawsamble)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43ECA07C-19F2-7941-8321-878328167593}"/>
                  </a:ext>
                </a:extLst>
              </p:cNvPr>
              <p:cNvSpPr/>
              <p:nvPr/>
            </p:nvSpPr>
            <p:spPr>
              <a:xfrm>
                <a:off x="1471774" y="3972719"/>
                <a:ext cx="6200452" cy="805896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Compared to the fastest CPU model (Fast):</a:t>
                </a:r>
                <a:b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16.36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43ECA07C-19F2-7941-8321-8783281675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774" y="3972719"/>
                <a:ext cx="6200452" cy="805896"/>
              </a:xfrm>
              <a:prstGeom prst="roundRect">
                <a:avLst/>
              </a:prstGeom>
              <a:blipFill>
                <a:blip r:embed="rId8"/>
                <a:stretch>
                  <a:fillRect b="-4545"/>
                </a:stretch>
              </a:blip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9BAE283-F2B2-FDCE-E476-1DEFF6A4A6EA}"/>
                  </a:ext>
                </a:extLst>
              </p:cNvPr>
              <p:cNvSpPr/>
              <p:nvPr/>
            </p:nvSpPr>
            <p:spPr>
              <a:xfrm>
                <a:off x="1471774" y="5265932"/>
                <a:ext cx="6200452" cy="805896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Compared to the conventional GPU model (HAC):</a:t>
                </a:r>
                <a:b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1.99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9BAE283-F2B2-FDCE-E476-1DEFF6A4A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774" y="5265932"/>
                <a:ext cx="6200452" cy="805896"/>
              </a:xfrm>
              <a:prstGeom prst="roundRect">
                <a:avLst/>
              </a:prstGeom>
              <a:blipFill>
                <a:blip r:embed="rId9"/>
                <a:stretch>
                  <a:fillRect b="-4478"/>
                </a:stretch>
              </a:blip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CD57C25-CA6A-05EC-3612-7C01AAB2D82C}"/>
              </a:ext>
            </a:extLst>
          </p:cNvPr>
          <p:cNvGrpSpPr/>
          <p:nvPr/>
        </p:nvGrpSpPr>
        <p:grpSpPr>
          <a:xfrm>
            <a:off x="2270036" y="1253895"/>
            <a:ext cx="6588956" cy="2014254"/>
            <a:chOff x="2119113" y="1503276"/>
            <a:chExt cx="6588956" cy="201425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CC82CE8-CCFC-4303-8B1D-7C039B717383}"/>
                </a:ext>
              </a:extLst>
            </p:cNvPr>
            <p:cNvCxnSpPr>
              <a:cxnSpLocks/>
            </p:cNvCxnSpPr>
            <p:nvPr/>
          </p:nvCxnSpPr>
          <p:spPr>
            <a:xfrm>
              <a:off x="2119113" y="1503276"/>
              <a:ext cx="0" cy="2014254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5CA538F-0539-68DF-4071-75AEED248716}"/>
                </a:ext>
              </a:extLst>
            </p:cNvPr>
            <p:cNvCxnSpPr>
              <a:cxnSpLocks/>
            </p:cNvCxnSpPr>
            <p:nvPr/>
          </p:nvCxnSpPr>
          <p:spPr>
            <a:xfrm>
              <a:off x="7402543" y="1503276"/>
              <a:ext cx="0" cy="2014254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BC74E7D-2332-A2CF-890F-951A7F446299}"/>
                </a:ext>
              </a:extLst>
            </p:cNvPr>
            <p:cNvCxnSpPr>
              <a:cxnSpLocks/>
            </p:cNvCxnSpPr>
            <p:nvPr/>
          </p:nvCxnSpPr>
          <p:spPr>
            <a:xfrm>
              <a:off x="3439970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A8A4E27-6C05-BB54-2E01-335970EE77C7}"/>
                </a:ext>
              </a:extLst>
            </p:cNvPr>
            <p:cNvCxnSpPr>
              <a:cxnSpLocks/>
            </p:cNvCxnSpPr>
            <p:nvPr/>
          </p:nvCxnSpPr>
          <p:spPr>
            <a:xfrm>
              <a:off x="4760827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FF4995B-4958-4DEC-BA9B-FA7429DADF7A}"/>
                </a:ext>
              </a:extLst>
            </p:cNvPr>
            <p:cNvCxnSpPr>
              <a:cxnSpLocks/>
            </p:cNvCxnSpPr>
            <p:nvPr/>
          </p:nvCxnSpPr>
          <p:spPr>
            <a:xfrm>
              <a:off x="6081685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815CFDB-E513-8BE4-1A78-8D79C38054D3}"/>
                </a:ext>
              </a:extLst>
            </p:cNvPr>
            <p:cNvSpPr/>
            <p:nvPr/>
          </p:nvSpPr>
          <p:spPr>
            <a:xfrm>
              <a:off x="7402543" y="1503276"/>
              <a:ext cx="1305526" cy="2004094"/>
            </a:xfrm>
            <a:prstGeom prst="rect">
              <a:avLst/>
            </a:prstGeom>
            <a:solidFill>
              <a:srgbClr val="DF7F1F">
                <a:alpha val="276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416F1FF-5F22-1B02-7292-BA9882B7D72B}"/>
                    </a:ext>
                  </a:extLst>
                </p:cNvPr>
                <p:cNvSpPr txBox="1"/>
                <p:nvPr/>
              </p:nvSpPr>
              <p:spPr>
                <a:xfrm rot="5400000">
                  <a:off x="7512039" y="2739557"/>
                  <a:ext cx="65564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16.36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416F1FF-5F22-1B02-7292-BA9882B7D7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512039" y="2739557"/>
                  <a:ext cx="655646" cy="21544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5CE798-2A5E-60EB-9345-520AE9B747B6}"/>
                    </a:ext>
                  </a:extLst>
                </p:cNvPr>
                <p:cNvSpPr txBox="1"/>
                <p:nvPr/>
              </p:nvSpPr>
              <p:spPr>
                <a:xfrm rot="5400000">
                  <a:off x="7723481" y="2404930"/>
                  <a:ext cx="65564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59.70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5CE798-2A5E-60EB-9345-520AE9B747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723481" y="2404930"/>
                  <a:ext cx="655646" cy="21544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FC399A-9B8E-02CF-3270-9249CC57DEAE}"/>
                    </a:ext>
                  </a:extLst>
                </p:cNvPr>
                <p:cNvSpPr txBox="1"/>
                <p:nvPr/>
              </p:nvSpPr>
              <p:spPr>
                <a:xfrm rot="5400000">
                  <a:off x="7995413" y="3119843"/>
                  <a:ext cx="534665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1.99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FC399A-9B8E-02CF-3270-9249CC57D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995413" y="3119843"/>
                  <a:ext cx="534665" cy="21544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6C151D9-2BFE-7B94-FDB1-898088779118}"/>
                    </a:ext>
                  </a:extLst>
                </p:cNvPr>
                <p:cNvSpPr txBox="1"/>
                <p:nvPr/>
              </p:nvSpPr>
              <p:spPr>
                <a:xfrm rot="5400000">
                  <a:off x="8206855" y="2898944"/>
                  <a:ext cx="534665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7.40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6C151D9-2BFE-7B94-FDB1-8980887791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206855" y="2898944"/>
                  <a:ext cx="534665" cy="21544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40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6"/>
            <a:ext cx="8798061" cy="377026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b="1" dirty="0"/>
              <a:t>Percentage of overlapping pairs that are:</a:t>
            </a:r>
            <a:endParaRPr lang="en-GB" sz="2000" b="1" dirty="0">
              <a:sym typeface="Wingdings" pitchFamily="2" charset="2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97C6D6-6AFE-2B75-7F7F-53F1E0EFBCA3}"/>
              </a:ext>
            </a:extLst>
          </p:cNvPr>
          <p:cNvGrpSpPr/>
          <p:nvPr/>
        </p:nvGrpSpPr>
        <p:grpSpPr>
          <a:xfrm>
            <a:off x="1005195" y="1595053"/>
            <a:ext cx="7133611" cy="3680131"/>
            <a:chOff x="1173342" y="2567018"/>
            <a:chExt cx="7133611" cy="368013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24B0496-A0E6-FA34-BA7E-105DF397DEAF}"/>
                </a:ext>
              </a:extLst>
            </p:cNvPr>
            <p:cNvGrpSpPr/>
            <p:nvPr/>
          </p:nvGrpSpPr>
          <p:grpSpPr>
            <a:xfrm>
              <a:off x="2397293" y="4250663"/>
              <a:ext cx="4685709" cy="1996486"/>
              <a:chOff x="2177300" y="4250663"/>
              <a:chExt cx="4685709" cy="199648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08FC338C-182F-E305-802B-ECF17C5CD60F}"/>
                  </a:ext>
                </a:extLst>
              </p:cNvPr>
              <p:cNvGrpSpPr/>
              <p:nvPr/>
            </p:nvGrpSpPr>
            <p:grpSpPr>
              <a:xfrm>
                <a:off x="2177300" y="4296582"/>
                <a:ext cx="1970116" cy="1950567"/>
                <a:chOff x="2177300" y="4296582"/>
                <a:chExt cx="1970116" cy="1950567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26458294-E7F7-C51D-C112-0789D33D65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77300" y="4296582"/>
                  <a:ext cx="1970116" cy="1828800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7BEC30F-7B33-72BF-6039-AC53FBD4996A}"/>
                    </a:ext>
                  </a:extLst>
                </p:cNvPr>
                <p:cNvSpPr txBox="1"/>
                <p:nvPr/>
              </p:nvSpPr>
              <p:spPr>
                <a:xfrm>
                  <a:off x="2523560" y="6000928"/>
                  <a:ext cx="1277597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b="1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Green Algae</a:t>
                  </a: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53EAE26-6A82-0B93-7733-5E8FD6A0A647}"/>
                  </a:ext>
                </a:extLst>
              </p:cNvPr>
              <p:cNvGrpSpPr/>
              <p:nvPr/>
            </p:nvGrpSpPr>
            <p:grpSpPr>
              <a:xfrm>
                <a:off x="4313446" y="4250663"/>
                <a:ext cx="2549563" cy="1996486"/>
                <a:chOff x="4313446" y="4250663"/>
                <a:chExt cx="2549563" cy="1996486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D896C1A1-40CB-B5E8-FA1C-031C9A6188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3446" y="4250663"/>
                  <a:ext cx="2549563" cy="182880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AB60E6-DE3D-8059-E994-C830B5D2D687}"/>
                    </a:ext>
                  </a:extLst>
                </p:cNvPr>
                <p:cNvSpPr txBox="1"/>
                <p:nvPr/>
              </p:nvSpPr>
              <p:spPr>
                <a:xfrm>
                  <a:off x="5231174" y="6000928"/>
                  <a:ext cx="714107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b="1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Human</a:t>
                  </a:r>
                </a:p>
              </p:txBody>
            </p:sp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E26B5EC-79C2-0C1E-5688-FD050B0B4B9B}"/>
                </a:ext>
              </a:extLst>
            </p:cNvPr>
            <p:cNvGrpSpPr/>
            <p:nvPr/>
          </p:nvGrpSpPr>
          <p:grpSpPr>
            <a:xfrm>
              <a:off x="1173342" y="2567018"/>
              <a:ext cx="7133611" cy="1995982"/>
              <a:chOff x="1173342" y="2567018"/>
              <a:chExt cx="7133611" cy="1995982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90A3B53-49FA-01E9-C789-AD5B81B44491}"/>
                  </a:ext>
                </a:extLst>
              </p:cNvPr>
              <p:cNvGrpSpPr/>
              <p:nvPr/>
            </p:nvGrpSpPr>
            <p:grpSpPr>
              <a:xfrm>
                <a:off x="1173342" y="2602389"/>
                <a:ext cx="1988191" cy="1960611"/>
                <a:chOff x="-24625" y="2334345"/>
                <a:chExt cx="1988191" cy="196061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9E081A0C-8A17-291F-9E2B-9504469B7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4625" y="2334345"/>
                  <a:ext cx="1988191" cy="1828800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EE17EE8-29CA-AA04-6321-8820A748E2C2}"/>
                    </a:ext>
                  </a:extLst>
                </p:cNvPr>
                <p:cNvSpPr txBox="1"/>
                <p:nvPr/>
              </p:nvSpPr>
              <p:spPr>
                <a:xfrm>
                  <a:off x="350738" y="4048735"/>
                  <a:ext cx="123746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b="1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SARS-CoV-2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669C83B-A788-9F3D-A883-89500D5E51B1}"/>
                  </a:ext>
                </a:extLst>
              </p:cNvPr>
              <p:cNvGrpSpPr/>
              <p:nvPr/>
            </p:nvGrpSpPr>
            <p:grpSpPr>
              <a:xfrm>
                <a:off x="3608079" y="2607220"/>
                <a:ext cx="2006600" cy="1955780"/>
                <a:chOff x="3437208" y="2320794"/>
                <a:chExt cx="2006600" cy="1955780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6C9338CA-30A8-0191-1A48-F079DFAC65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7208" y="2320794"/>
                  <a:ext cx="2006600" cy="1828800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E6AFD0-2A48-E100-D259-9A979D740AB0}"/>
                    </a:ext>
                  </a:extLst>
                </p:cNvPr>
                <p:cNvSpPr txBox="1"/>
                <p:nvPr/>
              </p:nvSpPr>
              <p:spPr>
                <a:xfrm>
                  <a:off x="4119438" y="4030353"/>
                  <a:ext cx="642141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b="1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E. coli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221E943-8032-5D55-7A12-C5AEFFFB6270}"/>
                  </a:ext>
                </a:extLst>
              </p:cNvPr>
              <p:cNvGrpSpPr/>
              <p:nvPr/>
            </p:nvGrpSpPr>
            <p:grpSpPr>
              <a:xfrm>
                <a:off x="6061225" y="2567018"/>
                <a:ext cx="2245728" cy="1995982"/>
                <a:chOff x="6741893" y="2343721"/>
                <a:chExt cx="2245728" cy="1995982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8FB916AF-2144-26D3-CD04-043C8981C0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41893" y="2343721"/>
                  <a:ext cx="2245728" cy="1828800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619D91-51E4-44FD-7045-0C38FF96A365}"/>
                    </a:ext>
                  </a:extLst>
                </p:cNvPr>
                <p:cNvSpPr txBox="1"/>
                <p:nvPr/>
              </p:nvSpPr>
              <p:spPr>
                <a:xfrm>
                  <a:off x="7582066" y="4093482"/>
                  <a:ext cx="565383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b="1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Yeast</a:t>
                  </a: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239D94-AC88-7EC8-9806-8ED4969FD83E}"/>
              </a:ext>
            </a:extLst>
          </p:cNvPr>
          <p:cNvGrpSpPr/>
          <p:nvPr/>
        </p:nvGrpSpPr>
        <p:grpSpPr>
          <a:xfrm>
            <a:off x="3172180" y="1333470"/>
            <a:ext cx="2449905" cy="338554"/>
            <a:chOff x="2720554" y="294033"/>
            <a:chExt cx="2449905" cy="33855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D4913A-8F42-1176-530E-6B9776887511}"/>
                </a:ext>
              </a:extLst>
            </p:cNvPr>
            <p:cNvSpPr/>
            <p:nvPr/>
          </p:nvSpPr>
          <p:spPr>
            <a:xfrm>
              <a:off x="2720554" y="319310"/>
              <a:ext cx="288000" cy="288000"/>
            </a:xfrm>
            <a:prstGeom prst="rect">
              <a:avLst/>
            </a:prstGeom>
            <a:solidFill>
              <a:srgbClr val="77AED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7CAC4C-6AAC-158D-3273-90A9A8B523AD}"/>
                </a:ext>
              </a:extLst>
            </p:cNvPr>
            <p:cNvSpPr txBox="1"/>
            <p:nvPr/>
          </p:nvSpPr>
          <p:spPr>
            <a:xfrm>
              <a:off x="3023332" y="294033"/>
              <a:ext cx="2147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Unique to Rawsamble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2DED43-A3D2-C564-6C84-8EFF4AF8201B}"/>
              </a:ext>
            </a:extLst>
          </p:cNvPr>
          <p:cNvGrpSpPr/>
          <p:nvPr/>
        </p:nvGrpSpPr>
        <p:grpSpPr>
          <a:xfrm>
            <a:off x="1005195" y="1333470"/>
            <a:ext cx="1952815" cy="338554"/>
            <a:chOff x="3780870" y="340832"/>
            <a:chExt cx="1952815" cy="3385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2B8CFF-F213-E536-6C3D-D1DBA7902D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0870" y="369277"/>
              <a:ext cx="288000" cy="283464"/>
            </a:xfrm>
            <a:prstGeom prst="rect">
              <a:avLst/>
            </a:prstGeom>
            <a:solidFill>
              <a:srgbClr val="DECEB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E8973-B2D0-6A32-47B4-E2EA57D905E5}"/>
                </a:ext>
              </a:extLst>
            </p:cNvPr>
            <p:cNvSpPr txBox="1"/>
            <p:nvPr/>
          </p:nvSpPr>
          <p:spPr>
            <a:xfrm>
              <a:off x="4068870" y="340832"/>
              <a:ext cx="1664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Shared Overlaps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D7B57D-E31C-F0FD-6370-99AFBFCE6B9E}"/>
              </a:ext>
            </a:extLst>
          </p:cNvPr>
          <p:cNvGrpSpPr/>
          <p:nvPr/>
        </p:nvGrpSpPr>
        <p:grpSpPr>
          <a:xfrm>
            <a:off x="5836255" y="1333470"/>
            <a:ext cx="2302551" cy="338554"/>
            <a:chOff x="3780870" y="291417"/>
            <a:chExt cx="2302551" cy="3385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8B0640-B1E5-4E46-69A1-62A99AFF9EF1}"/>
                </a:ext>
              </a:extLst>
            </p:cNvPr>
            <p:cNvSpPr/>
            <p:nvPr/>
          </p:nvSpPr>
          <p:spPr>
            <a:xfrm>
              <a:off x="3780870" y="316694"/>
              <a:ext cx="288000" cy="288000"/>
            </a:xfrm>
            <a:prstGeom prst="rect">
              <a:avLst/>
            </a:prstGeom>
            <a:solidFill>
              <a:srgbClr val="FFB16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499F84-D3AD-B6F1-9B04-75D67DBC22A7}"/>
                </a:ext>
              </a:extLst>
            </p:cNvPr>
            <p:cNvSpPr txBox="1"/>
            <p:nvPr/>
          </p:nvSpPr>
          <p:spPr>
            <a:xfrm>
              <a:off x="4087362" y="291417"/>
              <a:ext cx="1996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Unique to Minimap2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9600615F-95F6-24F1-4345-0A0C098CA235}"/>
              </a:ext>
            </a:extLst>
          </p:cNvPr>
          <p:cNvSpPr/>
          <p:nvPr/>
        </p:nvSpPr>
        <p:spPr>
          <a:xfrm>
            <a:off x="565483" y="5320254"/>
            <a:ext cx="8193505" cy="548640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6FAD4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~37% of overlapping pairs are shared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the minimap2 overlaps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1C174087-5950-B28F-5F91-DA82FD92DACB}"/>
              </a:ext>
            </a:extLst>
          </p:cNvPr>
          <p:cNvSpPr/>
          <p:nvPr/>
        </p:nvSpPr>
        <p:spPr>
          <a:xfrm>
            <a:off x="-254187" y="5996786"/>
            <a:ext cx="9652374" cy="548640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evaluate the usefulness of these overlaps?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Slide Number Placeholder 2">
            <a:extLst>
              <a:ext uri="{FF2B5EF4-FFF2-40B4-BE49-F238E27FC236}">
                <a16:creationId xmlns:a16="http://schemas.microsoft.com/office/drawing/2014/main" id="{55292D53-43AF-AD02-0E18-2DADD0DF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22</a:t>
            </a:fld>
            <a:endParaRPr lang="en-US" dirty="0"/>
          </a:p>
        </p:txBody>
      </p:sp>
      <p:sp>
        <p:nvSpPr>
          <p:cNvPr id="70" name="Title 69">
            <a:extLst>
              <a:ext uri="{FF2B5EF4-FFF2-40B4-BE49-F238E27FC236}">
                <a16:creationId xmlns:a16="http://schemas.microsoft.com/office/drawing/2014/main" id="{9E5191D5-9911-916C-C7CE-90D906308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All-vs-All Overlapping Statistics</a:t>
            </a:r>
          </a:p>
        </p:txBody>
      </p:sp>
    </p:spTree>
    <p:extLst>
      <p:ext uri="{BB962C8B-B14F-4D97-AF65-F5344CB8AC3E}">
        <p14:creationId xmlns:p14="http://schemas.microsoft.com/office/powerpoint/2010/main" val="29458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6" grpId="0" animBg="1"/>
      <p:bldP spid="6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51029-7FD5-49F4-8ED5-813E9A6D4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3C224D-8081-34FB-2BEA-4C32092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EDCE1D-34AB-B35D-399E-9A4C834E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 novo</a:t>
            </a:r>
            <a:r>
              <a:rPr lang="en-US" dirty="0"/>
              <a:t> Assemblies from Raw Signals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DB17FE6D-DEC3-1465-AF5A-23DF72BDA562}"/>
              </a:ext>
            </a:extLst>
          </p:cNvPr>
          <p:cNvSpPr/>
          <p:nvPr/>
        </p:nvSpPr>
        <p:spPr>
          <a:xfrm>
            <a:off x="5235883" y="1222982"/>
            <a:ext cx="3751735" cy="1335610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en-US" sz="2000" b="1" i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novo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assemblies ever constructed</a:t>
            </a:r>
            <a: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raw signal overlaps 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8EBB844-C8CC-A8F4-65D3-64564B09DB23}"/>
                  </a:ext>
                </a:extLst>
              </p:cNvPr>
              <p:cNvSpPr/>
              <p:nvPr/>
            </p:nvSpPr>
            <p:spPr>
              <a:xfrm>
                <a:off x="5235883" y="2935187"/>
                <a:ext cx="3751734" cy="1736363"/>
              </a:xfrm>
              <a:prstGeom prst="roundRect">
                <a:avLst/>
              </a:prstGeom>
              <a:solidFill>
                <a:srgbClr val="E5EFFF"/>
              </a:solid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Contigs of </a:t>
                </a: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half the E. coli genome length</a:t>
                </a:r>
                <a:b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(~2.7 </a:t>
                </a:r>
                <a:r>
                  <a:rPr lang="en-US" sz="2000" dirty="0" err="1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Mbases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):</a:t>
                </a:r>
                <a:b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~400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4473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longer than the average read length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8EBB844-C8CC-A8F4-65D3-64564B09D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883" y="2935187"/>
                <a:ext cx="3751734" cy="1736363"/>
              </a:xfrm>
              <a:prstGeom prst="roundRect">
                <a:avLst/>
              </a:prstGeom>
              <a:blipFill>
                <a:blip r:embed="rId3"/>
                <a:stretch>
                  <a:fillRect b="-1418"/>
                </a:stretch>
              </a:blip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172661BF-D4EB-52CF-E499-E129008C0082}"/>
              </a:ext>
            </a:extLst>
          </p:cNvPr>
          <p:cNvSpPr/>
          <p:nvPr/>
        </p:nvSpPr>
        <p:spPr>
          <a:xfrm>
            <a:off x="-254187" y="5252670"/>
            <a:ext cx="9652374" cy="1105432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work: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Utilize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overlap </a:t>
            </a:r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assembly 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</a:t>
            </a:r>
            <a:br>
              <a:rPr kumimoji="0" lang="en-US" sz="2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training and using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basecallers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D70012-6F9B-0161-CDE4-23EA348134BA}"/>
              </a:ext>
            </a:extLst>
          </p:cNvPr>
          <p:cNvGrpSpPr/>
          <p:nvPr/>
        </p:nvGrpSpPr>
        <p:grpSpPr>
          <a:xfrm>
            <a:off x="156382" y="1507244"/>
            <a:ext cx="4991130" cy="2880044"/>
            <a:chOff x="189557" y="828592"/>
            <a:chExt cx="4991130" cy="2880044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05DA6B7-AE41-D740-21BB-2BCCF7E0F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525" t="9978" b="12254"/>
            <a:stretch/>
          </p:blipFill>
          <p:spPr>
            <a:xfrm>
              <a:off x="189557" y="1470143"/>
              <a:ext cx="4991130" cy="22384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827D6-4010-4C4B-DDBA-8F8BD6809771}"/>
                </a:ext>
              </a:extLst>
            </p:cNvPr>
            <p:cNvSpPr txBox="1"/>
            <p:nvPr/>
          </p:nvSpPr>
          <p:spPr>
            <a:xfrm>
              <a:off x="705729" y="828592"/>
              <a:ext cx="395878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E. coli Assembly</a:t>
              </a:r>
              <a:b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(From the Rawsamble Overlaps)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D56616F-6B64-B35C-9571-D388B833C14B}"/>
              </a:ext>
            </a:extLst>
          </p:cNvPr>
          <p:cNvSpPr/>
          <p:nvPr/>
        </p:nvSpPr>
        <p:spPr>
          <a:xfrm>
            <a:off x="779935" y="3839270"/>
            <a:ext cx="2079865" cy="585631"/>
          </a:xfrm>
          <a:prstGeom prst="roundRect">
            <a:avLst/>
          </a:prstGeom>
          <a:noFill/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DE7E74-6362-4E85-FA4D-D09CF7B3D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 are shown </a:t>
            </a:r>
            <a:r>
              <a:rPr lang="en-US" b="1" dirty="0"/>
              <a:t>relative to the best result from each metric</a:t>
            </a:r>
          </a:p>
          <a:p>
            <a:pPr lvl="1"/>
            <a:r>
              <a:rPr lang="en-US" b="1" dirty="0"/>
              <a:t>Metrics:</a:t>
            </a:r>
            <a:r>
              <a:rPr lang="en-US" dirty="0"/>
              <a:t> </a:t>
            </a:r>
            <a:r>
              <a:rPr lang="en-US" dirty="0" err="1"/>
              <a:t>auN</a:t>
            </a:r>
            <a:r>
              <a:rPr lang="en-US" dirty="0"/>
              <a:t>, longest </a:t>
            </a:r>
            <a:r>
              <a:rPr lang="en-US" dirty="0" err="1"/>
              <a:t>unitig</a:t>
            </a:r>
            <a:r>
              <a:rPr lang="en-US" dirty="0"/>
              <a:t>, largest connected </a:t>
            </a:r>
            <a:r>
              <a:rPr lang="en-US" dirty="0" err="1"/>
              <a:t>unitigs</a:t>
            </a:r>
            <a:r>
              <a:rPr lang="en-US" dirty="0"/>
              <a:t> (component)</a:t>
            </a:r>
          </a:p>
          <a:p>
            <a:pPr lvl="1"/>
            <a:r>
              <a:rPr lang="en-US" b="1" dirty="0"/>
              <a:t>Coverage: 0.6x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E244F-1602-5CC9-D7E4-24735843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24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1D26492-58FB-3F86-05FB-A39D6F50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Low-Coverage Human Genome Assembly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52062E-539D-8C67-A823-2696DCE1D41F}"/>
              </a:ext>
            </a:extLst>
          </p:cNvPr>
          <p:cNvGrpSpPr/>
          <p:nvPr/>
        </p:nvGrpSpPr>
        <p:grpSpPr>
          <a:xfrm>
            <a:off x="60979" y="1952149"/>
            <a:ext cx="4445000" cy="4741139"/>
            <a:chOff x="77344" y="1952149"/>
            <a:chExt cx="4445000" cy="474113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E057FE0-D602-68E5-2795-62E99A2B02E8}"/>
                </a:ext>
              </a:extLst>
            </p:cNvPr>
            <p:cNvGrpSpPr/>
            <p:nvPr/>
          </p:nvGrpSpPr>
          <p:grpSpPr>
            <a:xfrm>
              <a:off x="77344" y="2286388"/>
              <a:ext cx="4445000" cy="4406900"/>
              <a:chOff x="77344" y="2286388"/>
              <a:chExt cx="4445000" cy="44069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CAD6F56-5200-2DC5-123D-D765E86B7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44" y="2286388"/>
                <a:ext cx="4445000" cy="44069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B6F4E7-EABC-91D5-A6FA-43C3C87B4EF3}"/>
                  </a:ext>
                </a:extLst>
              </p:cNvPr>
              <p:cNvSpPr txBox="1"/>
              <p:nvPr/>
            </p:nvSpPr>
            <p:spPr>
              <a:xfrm rot="19800000">
                <a:off x="3869119" y="4617422"/>
                <a:ext cx="57762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err="1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auN</a:t>
                </a:r>
                <a:endPara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74795B-5098-2CED-9B4D-C63ED34DF4DB}"/>
                  </a:ext>
                </a:extLst>
              </p:cNvPr>
              <p:cNvSpPr txBox="1"/>
              <p:nvPr/>
            </p:nvSpPr>
            <p:spPr>
              <a:xfrm rot="1800000">
                <a:off x="1291394" y="2938176"/>
                <a:ext cx="181224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Longest </a:t>
                </a:r>
                <a:r>
                  <a:rPr lang="en-US" sz="2000" b="1" dirty="0" err="1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unitig</a:t>
                </a:r>
                <a:endPara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87FF5E-67F7-AB13-68A0-E2B96CD3AA93}"/>
                  </a:ext>
                </a:extLst>
              </p:cNvPr>
              <p:cNvSpPr txBox="1"/>
              <p:nvPr/>
            </p:nvSpPr>
            <p:spPr>
              <a:xfrm rot="16200000">
                <a:off x="-84818" y="4830861"/>
                <a:ext cx="238347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Largest component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EB8B85-7CB2-2FAE-819A-74ACC29862B5}"/>
                </a:ext>
              </a:extLst>
            </p:cNvPr>
            <p:cNvGrpSpPr/>
            <p:nvPr/>
          </p:nvGrpSpPr>
          <p:grpSpPr>
            <a:xfrm>
              <a:off x="321989" y="1952149"/>
              <a:ext cx="4183990" cy="307777"/>
              <a:chOff x="185960" y="1795187"/>
              <a:chExt cx="4183990" cy="30777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74A690E-3DF8-6EDC-C22D-48D9EAAC6BE3}"/>
                  </a:ext>
                </a:extLst>
              </p:cNvPr>
              <p:cNvGrpSpPr/>
              <p:nvPr/>
            </p:nvGrpSpPr>
            <p:grpSpPr>
              <a:xfrm>
                <a:off x="1949009" y="1795187"/>
                <a:ext cx="1469803" cy="307777"/>
                <a:chOff x="5657014" y="340983"/>
                <a:chExt cx="1469803" cy="30777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74EF704-725F-7858-D302-EAEECDE75AFD}"/>
                    </a:ext>
                  </a:extLst>
                </p:cNvPr>
                <p:cNvSpPr/>
                <p:nvPr/>
              </p:nvSpPr>
              <p:spPr>
                <a:xfrm>
                  <a:off x="5657014" y="397717"/>
                  <a:ext cx="217170" cy="194310"/>
                </a:xfrm>
                <a:prstGeom prst="rect">
                  <a:avLst/>
                </a:prstGeom>
                <a:solidFill>
                  <a:srgbClr val="FFECCD"/>
                </a:solidFill>
                <a:ln>
                  <a:solidFill>
                    <a:srgbClr val="FF7F0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DF45DD3-3EEA-10E2-07E2-4C9D85C6FED0}"/>
                    </a:ext>
                  </a:extLst>
                </p:cNvPr>
                <p:cNvSpPr txBox="1"/>
                <p:nvPr/>
              </p:nvSpPr>
              <p:spPr>
                <a:xfrm>
                  <a:off x="5947007" y="340983"/>
                  <a:ext cx="117981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dirty="0">
                      <a:latin typeface="Avenir Next" panose="020B0503020202020204" pitchFamily="34" charset="0"/>
                    </a:rPr>
                    <a:t>Minimap2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ACFD9E7-BCED-D2E9-2B8B-507A7963DF6F}"/>
                  </a:ext>
                </a:extLst>
              </p:cNvPr>
              <p:cNvGrpSpPr/>
              <p:nvPr/>
            </p:nvGrpSpPr>
            <p:grpSpPr>
              <a:xfrm>
                <a:off x="185960" y="1795187"/>
                <a:ext cx="1614243" cy="307777"/>
                <a:chOff x="3780870" y="264040"/>
                <a:chExt cx="1614243" cy="307777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D5B6307-09AC-DF44-2DFB-F199741F3CA4}"/>
                    </a:ext>
                  </a:extLst>
                </p:cNvPr>
                <p:cNvSpPr/>
                <p:nvPr/>
              </p:nvSpPr>
              <p:spPr>
                <a:xfrm>
                  <a:off x="3780870" y="320773"/>
                  <a:ext cx="217170" cy="194310"/>
                </a:xfrm>
                <a:prstGeom prst="rect">
                  <a:avLst/>
                </a:prstGeom>
                <a:solidFill>
                  <a:srgbClr val="E6F0FF"/>
                </a:solidFill>
                <a:ln>
                  <a:solidFill>
                    <a:srgbClr val="4473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BE8AC5F-48FA-12D2-EFEF-907D77F84F4F}"/>
                    </a:ext>
                  </a:extLst>
                </p:cNvPr>
                <p:cNvSpPr txBox="1"/>
                <p:nvPr/>
              </p:nvSpPr>
              <p:spPr>
                <a:xfrm>
                  <a:off x="4066095" y="264040"/>
                  <a:ext cx="132901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dirty="0">
                      <a:latin typeface="Avenir Next" panose="020B0503020202020204" pitchFamily="34" charset="0"/>
                    </a:rPr>
                    <a:t>Rawsamble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36A7099-4414-26CC-7748-D6B078AD91B8}"/>
                  </a:ext>
                </a:extLst>
              </p:cNvPr>
              <p:cNvGrpSpPr/>
              <p:nvPr/>
            </p:nvGrpSpPr>
            <p:grpSpPr>
              <a:xfrm>
                <a:off x="3567618" y="1795187"/>
                <a:ext cx="802332" cy="307777"/>
                <a:chOff x="5657014" y="338572"/>
                <a:chExt cx="802332" cy="30777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DD5C6EC-5818-34BA-C279-B454A6332794}"/>
                    </a:ext>
                  </a:extLst>
                </p:cNvPr>
                <p:cNvSpPr/>
                <p:nvPr/>
              </p:nvSpPr>
              <p:spPr>
                <a:xfrm>
                  <a:off x="5657014" y="395306"/>
                  <a:ext cx="217170" cy="194310"/>
                </a:xfrm>
                <a:prstGeom prst="rect">
                  <a:avLst/>
                </a:prstGeom>
                <a:solidFill>
                  <a:srgbClr val="E5F3DF"/>
                </a:solidFill>
                <a:ln>
                  <a:solidFill>
                    <a:srgbClr val="1181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F27899A-F469-9C9A-0960-AF8842DD8AA7}"/>
                    </a:ext>
                  </a:extLst>
                </p:cNvPr>
                <p:cNvSpPr txBox="1"/>
                <p:nvPr/>
              </p:nvSpPr>
              <p:spPr>
                <a:xfrm>
                  <a:off x="5978445" y="338572"/>
                  <a:ext cx="48090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dirty="0" err="1">
                      <a:latin typeface="Avenir Next" panose="020B0503020202020204" pitchFamily="34" charset="0"/>
                    </a:rPr>
                    <a:t>Flye</a:t>
                  </a:r>
                  <a:endParaRPr lang="en-US" sz="2000" dirty="0"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7AA1591-3FBE-215A-8943-B4B52338493F}"/>
              </a:ext>
            </a:extLst>
          </p:cNvPr>
          <p:cNvSpPr/>
          <p:nvPr/>
        </p:nvSpPr>
        <p:spPr>
          <a:xfrm>
            <a:off x="4788566" y="2607875"/>
            <a:ext cx="3957347" cy="1371600"/>
          </a:xfrm>
          <a:prstGeom prst="roundRect">
            <a:avLst/>
          </a:prstGeom>
          <a:solidFill>
            <a:srgbClr val="E6F0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lIns="0" rIns="0" rtlCol="0" anchor="ctr">
            <a:noAutofit/>
          </a:bodyPr>
          <a:lstStyle/>
          <a:p>
            <a:pPr algn="ctr" defTabSz="1600847"/>
            <a:r>
              <a:rPr lang="en-US" sz="2000" noProof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Rawsamble leads to</a:t>
            </a:r>
            <a:br>
              <a:rPr lang="en-US" sz="2000" noProof="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noProof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contiguity</a:t>
            </a:r>
            <a:br>
              <a:rPr lang="en-US" sz="2000" b="1" noProof="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noProof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using </a:t>
            </a:r>
            <a:r>
              <a:rPr lang="en-US" sz="2000" noProof="0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basecalled</a:t>
            </a:r>
            <a:r>
              <a:rPr lang="en-US" sz="2000" noProof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reads</a:t>
            </a:r>
            <a:br>
              <a:rPr lang="en-US" sz="2000" b="1" noProof="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noProof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a low coverage dataset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9B9517F-0446-B7D1-9275-ABD071313D18}"/>
              </a:ext>
            </a:extLst>
          </p:cNvPr>
          <p:cNvSpPr/>
          <p:nvPr/>
        </p:nvSpPr>
        <p:spPr>
          <a:xfrm>
            <a:off x="4505979" y="4674931"/>
            <a:ext cx="4522522" cy="1371600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lIns="0" rIns="0" rtlCol="0" anchor="ctr">
            <a:no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richer information</a:t>
            </a:r>
            <a:b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raw signals</a:t>
            </a:r>
            <a:b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assembly quality</a:t>
            </a:r>
            <a:b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lang="en-US" sz="2000" kern="0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basecalled</a:t>
            </a:r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analysis falls short?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6" y="95697"/>
            <a:ext cx="9132424" cy="770467"/>
          </a:xfrm>
        </p:spPr>
        <p:txBody>
          <a:bodyPr/>
          <a:lstStyle/>
          <a:p>
            <a:r>
              <a:rPr lang="en-US" sz="4000" dirty="0">
                <a:latin typeface="Garamond" panose="02020404030301010803" pitchFamily="18" charset="0"/>
              </a:rPr>
              <a:t>New Directions in Raw Signal Analysis</a:t>
            </a:r>
            <a:endParaRPr lang="en-US" sz="4000" b="1" dirty="0">
              <a:latin typeface="Garamond" panose="02020404030301010803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9ABA3D-620C-87AB-43B7-CF8C22D12A8B}"/>
              </a:ext>
            </a:extLst>
          </p:cNvPr>
          <p:cNvGrpSpPr/>
          <p:nvPr/>
        </p:nvGrpSpPr>
        <p:grpSpPr>
          <a:xfrm>
            <a:off x="-184355" y="1082623"/>
            <a:ext cx="9512710" cy="548640"/>
            <a:chOff x="-184355" y="1082623"/>
            <a:chExt cx="9512710" cy="54864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31BDB3E-F7C7-3B40-77A3-CAEE00A2E1A9}"/>
                </a:ext>
              </a:extLst>
            </p:cNvPr>
            <p:cNvSpPr/>
            <p:nvPr/>
          </p:nvSpPr>
          <p:spPr>
            <a:xfrm>
              <a:off x="-184355" y="1091767"/>
              <a:ext cx="9512710" cy="530353"/>
            </a:xfrm>
            <a:prstGeom prst="roundRect">
              <a:avLst/>
            </a:prstGeom>
            <a:solidFill>
              <a:srgbClr val="FFF3CD"/>
            </a:solidFill>
            <a:ln w="31750" cap="flat" cmpd="sng" algn="ctr">
              <a:solidFill>
                <a:srgbClr val="FFC30F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Constructing (and analyzing) </a:t>
              </a:r>
              <a:r>
                <a:rPr lang="en-US" sz="2000" i="1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novo</a:t>
              </a:r>
              <a:r>
                <a: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assemblies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B0CE055-C5A2-686D-2E61-CA85FEFB0D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173" y="1082623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01382C-9A18-5389-48F6-E2B2EE6B294B}"/>
              </a:ext>
            </a:extLst>
          </p:cNvPr>
          <p:cNvSpPr/>
          <p:nvPr/>
        </p:nvSpPr>
        <p:spPr>
          <a:xfrm>
            <a:off x="-184355" y="2017836"/>
            <a:ext cx="9512710" cy="530353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lIns="0" tIns="0" rIns="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Utilizing the overlap information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more accurate (and faster) basecalling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2FC0886-973E-1139-6714-F8D5F22D1539}"/>
              </a:ext>
            </a:extLst>
          </p:cNvPr>
          <p:cNvSpPr/>
          <p:nvPr/>
        </p:nvSpPr>
        <p:spPr>
          <a:xfrm>
            <a:off x="-184355" y="4158488"/>
            <a:ext cx="9512710" cy="530353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lIns="0" tIns="0" rIns="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Utilizing the constructed assembly 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basecalling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3FB079B5-E843-7631-F30D-2E419604B21D}"/>
              </a:ext>
            </a:extLst>
          </p:cNvPr>
          <p:cNvGrpSpPr/>
          <p:nvPr/>
        </p:nvGrpSpPr>
        <p:grpSpPr>
          <a:xfrm>
            <a:off x="3663041" y="3060276"/>
            <a:ext cx="4319307" cy="769000"/>
            <a:chOff x="3663041" y="3060276"/>
            <a:chExt cx="4319307" cy="769000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AB9D3ED3-B8F0-9C0B-B42A-57A407F230FE}"/>
                </a:ext>
              </a:extLst>
            </p:cNvPr>
            <p:cNvSpPr/>
            <p:nvPr/>
          </p:nvSpPr>
          <p:spPr>
            <a:xfrm>
              <a:off x="6449763" y="3060276"/>
              <a:ext cx="360805" cy="769000"/>
            </a:xfrm>
            <a:prstGeom prst="roundRect">
              <a:avLst/>
            </a:prstGeom>
            <a:noFill/>
            <a:ln w="57150">
              <a:solidFill>
                <a:srgbClr val="4473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FC2F430F-0D78-2B02-DCE0-BC8151DC84D1}"/>
                </a:ext>
              </a:extLst>
            </p:cNvPr>
            <p:cNvSpPr/>
            <p:nvPr/>
          </p:nvSpPr>
          <p:spPr>
            <a:xfrm>
              <a:off x="7053433" y="3060276"/>
              <a:ext cx="928915" cy="769000"/>
            </a:xfrm>
            <a:prstGeom prst="roundRect">
              <a:avLst/>
            </a:prstGeom>
            <a:noFill/>
            <a:ln w="57150">
              <a:solidFill>
                <a:srgbClr val="4473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DA94E74B-C2FE-495F-DD9F-558902EEAC6A}"/>
                </a:ext>
              </a:extLst>
            </p:cNvPr>
            <p:cNvSpPr/>
            <p:nvPr/>
          </p:nvSpPr>
          <p:spPr>
            <a:xfrm>
              <a:off x="5274686" y="3060276"/>
              <a:ext cx="614890" cy="769000"/>
            </a:xfrm>
            <a:prstGeom prst="roundRect">
              <a:avLst/>
            </a:prstGeom>
            <a:noFill/>
            <a:ln w="57150">
              <a:solidFill>
                <a:srgbClr val="4473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triped Right Arrow 126">
              <a:extLst>
                <a:ext uri="{FF2B5EF4-FFF2-40B4-BE49-F238E27FC236}">
                  <a16:creationId xmlns:a16="http://schemas.microsoft.com/office/drawing/2014/main" id="{21A6ADE6-74B7-A51F-77E9-A82809E25058}"/>
                </a:ext>
              </a:extLst>
            </p:cNvPr>
            <p:cNvSpPr/>
            <p:nvPr/>
          </p:nvSpPr>
          <p:spPr>
            <a:xfrm rot="10800000">
              <a:off x="3663041" y="3376235"/>
              <a:ext cx="1591214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447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9A52FC8-1587-E3A6-0420-B4FF6A879535}"/>
              </a:ext>
            </a:extLst>
          </p:cNvPr>
          <p:cNvGrpSpPr/>
          <p:nvPr/>
        </p:nvGrpSpPr>
        <p:grpSpPr>
          <a:xfrm>
            <a:off x="1534699" y="4853375"/>
            <a:ext cx="4195024" cy="757852"/>
            <a:chOff x="1534699" y="4853375"/>
            <a:chExt cx="4195024" cy="757852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C47DFF4-5521-76EB-819A-A9B48942A93E}"/>
                </a:ext>
              </a:extLst>
            </p:cNvPr>
            <p:cNvGrpSpPr/>
            <p:nvPr/>
          </p:nvGrpSpPr>
          <p:grpSpPr>
            <a:xfrm>
              <a:off x="1534699" y="4892118"/>
              <a:ext cx="1548810" cy="396518"/>
              <a:chOff x="4726775" y="3110890"/>
              <a:chExt cx="1548810" cy="396518"/>
            </a:xfrm>
          </p:grpSpPr>
          <p:pic>
            <p:nvPicPr>
              <p:cNvPr id="84" name="Graphic 83" descr="Heartbeat with solid fill">
                <a:extLst>
                  <a:ext uri="{FF2B5EF4-FFF2-40B4-BE49-F238E27FC236}">
                    <a16:creationId xmlns:a16="http://schemas.microsoft.com/office/drawing/2014/main" id="{60DC9B1A-5169-DF4D-727E-5EF95E1B5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4726775" y="311089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85" name="Graphic 84" descr="Heartbeat with solid fill">
                <a:extLst>
                  <a:ext uri="{FF2B5EF4-FFF2-40B4-BE49-F238E27FC236}">
                    <a16:creationId xmlns:a16="http://schemas.microsoft.com/office/drawing/2014/main" id="{CEAF391D-63F6-9571-348F-A310234BC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008384" y="311089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86" name="Graphic 85" descr="Heartbeat with solid fill">
                <a:extLst>
                  <a:ext uri="{FF2B5EF4-FFF2-40B4-BE49-F238E27FC236}">
                    <a16:creationId xmlns:a16="http://schemas.microsoft.com/office/drawing/2014/main" id="{77327D11-74BE-A982-305B-4A83E75F3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302921" y="311089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87" name="Graphic 86" descr="Heartbeat with solid fill">
                <a:extLst>
                  <a:ext uri="{FF2B5EF4-FFF2-40B4-BE49-F238E27FC236}">
                    <a16:creationId xmlns:a16="http://schemas.microsoft.com/office/drawing/2014/main" id="{51C095EE-DA21-FF4E-2006-91F57F27D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584530" y="311089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88" name="Graphic 87" descr="Heartbeat with solid fill">
                <a:extLst>
                  <a:ext uri="{FF2B5EF4-FFF2-40B4-BE49-F238E27FC236}">
                    <a16:creationId xmlns:a16="http://schemas.microsoft.com/office/drawing/2014/main" id="{38838377-F00C-EFCB-FE9F-A5D0216F5A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879067" y="3110890"/>
                <a:ext cx="396518" cy="396518"/>
              </a:xfrm>
              <a:prstGeom prst="rect">
                <a:avLst/>
              </a:prstGeom>
            </p:spPr>
          </p:pic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008902E-F6E7-C88C-E3A7-D257A5BE3EE3}"/>
                </a:ext>
              </a:extLst>
            </p:cNvPr>
            <p:cNvGrpSpPr/>
            <p:nvPr/>
          </p:nvGrpSpPr>
          <p:grpSpPr>
            <a:xfrm>
              <a:off x="2445914" y="5195811"/>
              <a:ext cx="1548810" cy="396518"/>
              <a:chOff x="5637990" y="3414583"/>
              <a:chExt cx="1548810" cy="396518"/>
            </a:xfrm>
          </p:grpSpPr>
          <p:pic>
            <p:nvPicPr>
              <p:cNvPr id="90" name="Graphic 89" descr="Heartbeat with solid fill">
                <a:extLst>
                  <a:ext uri="{FF2B5EF4-FFF2-40B4-BE49-F238E27FC236}">
                    <a16:creationId xmlns:a16="http://schemas.microsoft.com/office/drawing/2014/main" id="{CFA12C3C-45C6-B5B9-32CB-50FB4746D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637990" y="3414583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1" name="Graphic 90" descr="Heartbeat with solid fill">
                <a:extLst>
                  <a:ext uri="{FF2B5EF4-FFF2-40B4-BE49-F238E27FC236}">
                    <a16:creationId xmlns:a16="http://schemas.microsoft.com/office/drawing/2014/main" id="{C426B23D-CC31-9BCA-B2E5-BD04B4C24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919599" y="3414583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2" name="Graphic 91" descr="Heartbeat with solid fill">
                <a:extLst>
                  <a:ext uri="{FF2B5EF4-FFF2-40B4-BE49-F238E27FC236}">
                    <a16:creationId xmlns:a16="http://schemas.microsoft.com/office/drawing/2014/main" id="{62031A62-46DD-3B59-A1B6-F9B468290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214136" y="3414583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3" name="Graphic 92" descr="Heartbeat with solid fill">
                <a:extLst>
                  <a:ext uri="{FF2B5EF4-FFF2-40B4-BE49-F238E27FC236}">
                    <a16:creationId xmlns:a16="http://schemas.microsoft.com/office/drawing/2014/main" id="{2E62E6A3-6685-31A3-2371-98267112D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495745" y="3414583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4" name="Graphic 93" descr="Heartbeat with solid fill">
                <a:extLst>
                  <a:ext uri="{FF2B5EF4-FFF2-40B4-BE49-F238E27FC236}">
                    <a16:creationId xmlns:a16="http://schemas.microsoft.com/office/drawing/2014/main" id="{A37029AA-DC15-825E-44BB-EC4EFD49C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790282" y="3414583"/>
                <a:ext cx="396518" cy="396518"/>
              </a:xfrm>
              <a:prstGeom prst="rect">
                <a:avLst/>
              </a:prstGeom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EFB46BC-659D-5D87-3926-49E9CB42EEAC}"/>
                </a:ext>
              </a:extLst>
            </p:cNvPr>
            <p:cNvGrpSpPr/>
            <p:nvPr/>
          </p:nvGrpSpPr>
          <p:grpSpPr>
            <a:xfrm>
              <a:off x="3604767" y="4853375"/>
              <a:ext cx="1548810" cy="396518"/>
              <a:chOff x="6796843" y="3072147"/>
              <a:chExt cx="1548810" cy="396518"/>
            </a:xfrm>
          </p:grpSpPr>
          <p:pic>
            <p:nvPicPr>
              <p:cNvPr id="96" name="Graphic 95" descr="Heartbeat with solid fill">
                <a:extLst>
                  <a:ext uri="{FF2B5EF4-FFF2-40B4-BE49-F238E27FC236}">
                    <a16:creationId xmlns:a16="http://schemas.microsoft.com/office/drawing/2014/main" id="{1D99D147-7E80-A875-001B-3972F80BB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796843" y="3072147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7" name="Graphic 96" descr="Heartbeat with solid fill">
                <a:extLst>
                  <a:ext uri="{FF2B5EF4-FFF2-40B4-BE49-F238E27FC236}">
                    <a16:creationId xmlns:a16="http://schemas.microsoft.com/office/drawing/2014/main" id="{799E9868-3A8E-E213-1AAE-D36319404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078452" y="3072147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8" name="Graphic 97" descr="Heartbeat with solid fill">
                <a:extLst>
                  <a:ext uri="{FF2B5EF4-FFF2-40B4-BE49-F238E27FC236}">
                    <a16:creationId xmlns:a16="http://schemas.microsoft.com/office/drawing/2014/main" id="{9076C657-EE17-2ADC-30A1-AEF0999FC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372989" y="3072147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9" name="Graphic 98" descr="Heartbeat with solid fill">
                <a:extLst>
                  <a:ext uri="{FF2B5EF4-FFF2-40B4-BE49-F238E27FC236}">
                    <a16:creationId xmlns:a16="http://schemas.microsoft.com/office/drawing/2014/main" id="{3E5299F8-B908-9BED-F3D4-1D35B3410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654598" y="3072147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00" name="Graphic 99" descr="Heartbeat with solid fill">
                <a:extLst>
                  <a:ext uri="{FF2B5EF4-FFF2-40B4-BE49-F238E27FC236}">
                    <a16:creationId xmlns:a16="http://schemas.microsoft.com/office/drawing/2014/main" id="{307E17C8-F732-28A8-BC43-A45A7B7A6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949135" y="3072147"/>
                <a:ext cx="396518" cy="396518"/>
              </a:xfrm>
              <a:prstGeom prst="rect">
                <a:avLst/>
              </a:prstGeom>
            </p:spPr>
          </p:pic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6C1DF36-5B66-EC77-858C-353A116A07DD}"/>
                </a:ext>
              </a:extLst>
            </p:cNvPr>
            <p:cNvGrpSpPr/>
            <p:nvPr/>
          </p:nvGrpSpPr>
          <p:grpSpPr>
            <a:xfrm>
              <a:off x="4180913" y="5214709"/>
              <a:ext cx="1548810" cy="396518"/>
              <a:chOff x="7372989" y="3433481"/>
              <a:chExt cx="1548810" cy="396518"/>
            </a:xfrm>
          </p:grpSpPr>
          <p:pic>
            <p:nvPicPr>
              <p:cNvPr id="102" name="Graphic 101" descr="Heartbeat with solid fill">
                <a:extLst>
                  <a:ext uri="{FF2B5EF4-FFF2-40B4-BE49-F238E27FC236}">
                    <a16:creationId xmlns:a16="http://schemas.microsoft.com/office/drawing/2014/main" id="{98530EF5-C336-E3F6-0C14-9A562B1E1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372989" y="343348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03" name="Graphic 102" descr="Heartbeat with solid fill">
                <a:extLst>
                  <a:ext uri="{FF2B5EF4-FFF2-40B4-BE49-F238E27FC236}">
                    <a16:creationId xmlns:a16="http://schemas.microsoft.com/office/drawing/2014/main" id="{9E665755-9775-6547-0592-D0AC5105C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654598" y="343348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04" name="Graphic 103" descr="Heartbeat with solid fill">
                <a:extLst>
                  <a:ext uri="{FF2B5EF4-FFF2-40B4-BE49-F238E27FC236}">
                    <a16:creationId xmlns:a16="http://schemas.microsoft.com/office/drawing/2014/main" id="{240082D4-B5FF-C969-E298-D45BA5C63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949135" y="343348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05" name="Graphic 104" descr="Heartbeat with solid fill">
                <a:extLst>
                  <a:ext uri="{FF2B5EF4-FFF2-40B4-BE49-F238E27FC236}">
                    <a16:creationId xmlns:a16="http://schemas.microsoft.com/office/drawing/2014/main" id="{9B9A8E73-3A74-C8C2-86AF-919D70065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8230744" y="343348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06" name="Graphic 105" descr="Heartbeat with solid fill">
                <a:extLst>
                  <a:ext uri="{FF2B5EF4-FFF2-40B4-BE49-F238E27FC236}">
                    <a16:creationId xmlns:a16="http://schemas.microsoft.com/office/drawing/2014/main" id="{7CB20EC1-7FE0-E749-0996-2775AF760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8525281" y="3433481"/>
                <a:ext cx="396518" cy="396518"/>
              </a:xfrm>
              <a:prstGeom prst="rect">
                <a:avLst/>
              </a:prstGeom>
            </p:spPr>
          </p:pic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C0E6346-3B4D-E8DF-BFC9-CEC6B0823BF6}"/>
              </a:ext>
            </a:extLst>
          </p:cNvPr>
          <p:cNvGrpSpPr/>
          <p:nvPr/>
        </p:nvGrpSpPr>
        <p:grpSpPr>
          <a:xfrm>
            <a:off x="51176" y="5500713"/>
            <a:ext cx="5678547" cy="903039"/>
            <a:chOff x="51176" y="5500713"/>
            <a:chExt cx="5678547" cy="903039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51DD0332-535B-7626-CB8C-245AA91503EC}"/>
                </a:ext>
              </a:extLst>
            </p:cNvPr>
            <p:cNvSpPr txBox="1"/>
            <p:nvPr/>
          </p:nvSpPr>
          <p:spPr>
            <a:xfrm>
              <a:off x="51176" y="5592986"/>
              <a:ext cx="350411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Error correction &amp; assembly: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B2AD557-06FC-1FD3-8BBA-C7EF597CC363}"/>
                </a:ext>
              </a:extLst>
            </p:cNvPr>
            <p:cNvGrpSpPr/>
            <p:nvPr/>
          </p:nvGrpSpPr>
          <p:grpSpPr>
            <a:xfrm>
              <a:off x="1534699" y="6007234"/>
              <a:ext cx="4195024" cy="396518"/>
              <a:chOff x="1030666" y="5929744"/>
              <a:chExt cx="4195024" cy="396518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20E2697-BBB6-99E7-19AC-BCCE65888E24}"/>
                  </a:ext>
                </a:extLst>
              </p:cNvPr>
              <p:cNvGrpSpPr/>
              <p:nvPr/>
            </p:nvGrpSpPr>
            <p:grpSpPr>
              <a:xfrm>
                <a:off x="1030666" y="5929744"/>
                <a:ext cx="1548810" cy="396518"/>
                <a:chOff x="4726775" y="3110890"/>
                <a:chExt cx="1548810" cy="396518"/>
              </a:xfrm>
            </p:grpSpPr>
            <p:pic>
              <p:nvPicPr>
                <p:cNvPr id="111" name="Graphic 110" descr="Heartbeat with solid fill">
                  <a:extLst>
                    <a:ext uri="{FF2B5EF4-FFF2-40B4-BE49-F238E27FC236}">
                      <a16:creationId xmlns:a16="http://schemas.microsoft.com/office/drawing/2014/main" id="{B45159E0-9282-C899-C9C5-5B6ACAE417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4726775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2" name="Graphic 111" descr="Heartbeat with solid fill">
                  <a:extLst>
                    <a:ext uri="{FF2B5EF4-FFF2-40B4-BE49-F238E27FC236}">
                      <a16:creationId xmlns:a16="http://schemas.microsoft.com/office/drawing/2014/main" id="{FAB5E376-C5EB-F2A8-B7A2-91BC61C276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008384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3" name="Graphic 112" descr="Heartbeat with solid fill">
                  <a:extLst>
                    <a:ext uri="{FF2B5EF4-FFF2-40B4-BE49-F238E27FC236}">
                      <a16:creationId xmlns:a16="http://schemas.microsoft.com/office/drawing/2014/main" id="{3A1269B2-6CAA-72B1-ED46-F0EF4294C8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302921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4" name="Graphic 113" descr="Heartbeat with solid fill">
                  <a:extLst>
                    <a:ext uri="{FF2B5EF4-FFF2-40B4-BE49-F238E27FC236}">
                      <a16:creationId xmlns:a16="http://schemas.microsoft.com/office/drawing/2014/main" id="{5CE620F5-253C-1F40-06A6-6CD51ED4E2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584530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5" name="Graphic 114" descr="Heartbeat with solid fill">
                  <a:extLst>
                    <a:ext uri="{FF2B5EF4-FFF2-40B4-BE49-F238E27FC236}">
                      <a16:creationId xmlns:a16="http://schemas.microsoft.com/office/drawing/2014/main" id="{C7D0DF63-3A56-127B-F033-FC61ACF33A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879067" y="311089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753C7181-02F9-9FE8-B39E-595A52EE22BB}"/>
                  </a:ext>
                </a:extLst>
              </p:cNvPr>
              <p:cNvGrpSpPr/>
              <p:nvPr/>
            </p:nvGrpSpPr>
            <p:grpSpPr>
              <a:xfrm>
                <a:off x="3676880" y="5929744"/>
                <a:ext cx="1548810" cy="396518"/>
                <a:chOff x="4726775" y="3110890"/>
                <a:chExt cx="1548810" cy="396518"/>
              </a:xfrm>
            </p:grpSpPr>
            <p:pic>
              <p:nvPicPr>
                <p:cNvPr id="117" name="Graphic 116" descr="Heartbeat with solid fill">
                  <a:extLst>
                    <a:ext uri="{FF2B5EF4-FFF2-40B4-BE49-F238E27FC236}">
                      <a16:creationId xmlns:a16="http://schemas.microsoft.com/office/drawing/2014/main" id="{35654BAD-88BF-DC97-B90F-78F6597F2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4726775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8" name="Graphic 117" descr="Heartbeat with solid fill">
                  <a:extLst>
                    <a:ext uri="{FF2B5EF4-FFF2-40B4-BE49-F238E27FC236}">
                      <a16:creationId xmlns:a16="http://schemas.microsoft.com/office/drawing/2014/main" id="{D2236B8E-9487-3C8C-2FBE-FE0FE700F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008384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9" name="Graphic 118" descr="Heartbeat with solid fill">
                  <a:extLst>
                    <a:ext uri="{FF2B5EF4-FFF2-40B4-BE49-F238E27FC236}">
                      <a16:creationId xmlns:a16="http://schemas.microsoft.com/office/drawing/2014/main" id="{168AA0DE-74C0-5D67-E6D7-B84E49A5B1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302921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0" name="Graphic 119" descr="Heartbeat with solid fill">
                  <a:extLst>
                    <a:ext uri="{FF2B5EF4-FFF2-40B4-BE49-F238E27FC236}">
                      <a16:creationId xmlns:a16="http://schemas.microsoft.com/office/drawing/2014/main" id="{BE20DEAC-0535-FBB1-A311-CF96BFB998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584530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1" name="Graphic 120" descr="Heartbeat with solid fill">
                  <a:extLst>
                    <a:ext uri="{FF2B5EF4-FFF2-40B4-BE49-F238E27FC236}">
                      <a16:creationId xmlns:a16="http://schemas.microsoft.com/office/drawing/2014/main" id="{D916719E-C069-AB86-8FC2-DB5B169B78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879067" y="311089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5CF7F8C-752A-7DBF-15DF-6251D68CB2E4}"/>
                  </a:ext>
                </a:extLst>
              </p:cNvPr>
              <p:cNvGrpSpPr/>
              <p:nvPr/>
            </p:nvGrpSpPr>
            <p:grpSpPr>
              <a:xfrm>
                <a:off x="2492136" y="5929744"/>
                <a:ext cx="1254273" cy="396518"/>
                <a:chOff x="1803744" y="5947270"/>
                <a:chExt cx="1254273" cy="396518"/>
              </a:xfrm>
            </p:grpSpPr>
            <p:pic>
              <p:nvPicPr>
                <p:cNvPr id="123" name="Graphic 122" descr="Heartbeat with solid fill">
                  <a:extLst>
                    <a:ext uri="{FF2B5EF4-FFF2-40B4-BE49-F238E27FC236}">
                      <a16:creationId xmlns:a16="http://schemas.microsoft.com/office/drawing/2014/main" id="{00FF9EC2-66C4-23BE-B5A2-320DD8E33F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1803744" y="594727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4" name="Graphic 123" descr="Heartbeat with solid fill">
                  <a:extLst>
                    <a:ext uri="{FF2B5EF4-FFF2-40B4-BE49-F238E27FC236}">
                      <a16:creationId xmlns:a16="http://schemas.microsoft.com/office/drawing/2014/main" id="{0384300E-145F-4D26-E2D1-D2FEF2C498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2085353" y="594727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5" name="Graphic 124" descr="Heartbeat with solid fill">
                  <a:extLst>
                    <a:ext uri="{FF2B5EF4-FFF2-40B4-BE49-F238E27FC236}">
                      <a16:creationId xmlns:a16="http://schemas.microsoft.com/office/drawing/2014/main" id="{DC0D4ECC-FA4E-BA26-0627-C590B7E1C6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2379890" y="594727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6" name="Graphic 125" descr="Heartbeat with solid fill">
                  <a:extLst>
                    <a:ext uri="{FF2B5EF4-FFF2-40B4-BE49-F238E27FC236}">
                      <a16:creationId xmlns:a16="http://schemas.microsoft.com/office/drawing/2014/main" id="{3C5C2DD7-D8A6-177F-333A-102C912EE6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2661499" y="5947270"/>
                  <a:ext cx="396518" cy="396518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D9BE7B1-A158-6AEA-DACD-F39548B7C3BF}"/>
                </a:ext>
              </a:extLst>
            </p:cNvPr>
            <p:cNvCxnSpPr>
              <a:cxnSpLocks/>
            </p:cNvCxnSpPr>
            <p:nvPr/>
          </p:nvCxnSpPr>
          <p:spPr>
            <a:xfrm>
              <a:off x="3646023" y="5500713"/>
              <a:ext cx="0" cy="43506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DF08EB55-AC50-872D-DACC-6700A79F2A48}"/>
              </a:ext>
            </a:extLst>
          </p:cNvPr>
          <p:cNvGrpSpPr/>
          <p:nvPr/>
        </p:nvGrpSpPr>
        <p:grpSpPr>
          <a:xfrm>
            <a:off x="1534700" y="5631432"/>
            <a:ext cx="6844582" cy="1129912"/>
            <a:chOff x="1534700" y="5631432"/>
            <a:chExt cx="6844582" cy="1129912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32A3C3F-F1A0-DD4F-A5AC-716CE1A75BBA}"/>
                </a:ext>
              </a:extLst>
            </p:cNvPr>
            <p:cNvGrpSpPr/>
            <p:nvPr/>
          </p:nvGrpSpPr>
          <p:grpSpPr>
            <a:xfrm>
              <a:off x="6824833" y="5631432"/>
              <a:ext cx="1554449" cy="1129912"/>
              <a:chOff x="2445992" y="2890625"/>
              <a:chExt cx="1554449" cy="1129912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8AA8EFD6-5C86-4598-4486-CD4E0BA4D6A4}"/>
                  </a:ext>
                </a:extLst>
              </p:cNvPr>
              <p:cNvGrpSpPr/>
              <p:nvPr/>
            </p:nvGrpSpPr>
            <p:grpSpPr>
              <a:xfrm>
                <a:off x="2648133" y="2966643"/>
                <a:ext cx="1150167" cy="1053894"/>
                <a:chOff x="4952816" y="3595606"/>
                <a:chExt cx="1739285" cy="1739285"/>
              </a:xfrm>
            </p:grpSpPr>
            <p:pic>
              <p:nvPicPr>
                <p:cNvPr id="154" name="Picture 153">
                  <a:extLst>
                    <a:ext uri="{FF2B5EF4-FFF2-40B4-BE49-F238E27FC236}">
                      <a16:creationId xmlns:a16="http://schemas.microsoft.com/office/drawing/2014/main" id="{74E96109-EA63-528A-7BC8-773BD82A3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52816" y="3595606"/>
                  <a:ext cx="1739285" cy="1739285"/>
                </a:xfrm>
                <a:prstGeom prst="rect">
                  <a:avLst/>
                </a:prstGeom>
              </p:spPr>
            </p:pic>
            <p:pic>
              <p:nvPicPr>
                <p:cNvPr id="155" name="Picture 154">
                  <a:extLst>
                    <a:ext uri="{FF2B5EF4-FFF2-40B4-BE49-F238E27FC236}">
                      <a16:creationId xmlns:a16="http://schemas.microsoft.com/office/drawing/2014/main" id="{EDC47EBD-2866-9C57-50AE-DC396BB6C4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77210" y="4041888"/>
                  <a:ext cx="675617" cy="675617"/>
                </a:xfrm>
                <a:prstGeom prst="rect">
                  <a:avLst/>
                </a:prstGeom>
              </p:spPr>
            </p:pic>
          </p:grp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BB36240A-5F05-B861-2C59-F53A16C6FD32}"/>
                  </a:ext>
                </a:extLst>
              </p:cNvPr>
              <p:cNvSpPr txBox="1"/>
              <p:nvPr/>
            </p:nvSpPr>
            <p:spPr>
              <a:xfrm>
                <a:off x="2445992" y="2890625"/>
                <a:ext cx="15544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Basecalling</a:t>
                </a: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645E9E16-9B84-FEA9-CD1F-C820F038E300}"/>
                </a:ext>
              </a:extLst>
            </p:cNvPr>
            <p:cNvGrpSpPr/>
            <p:nvPr/>
          </p:nvGrpSpPr>
          <p:grpSpPr>
            <a:xfrm>
              <a:off x="1534700" y="5962922"/>
              <a:ext cx="5839049" cy="435150"/>
              <a:chOff x="1534700" y="5962922"/>
              <a:chExt cx="5839049" cy="435150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6FC03CFC-CB93-65D1-94A4-EB6F77C4D803}"/>
                  </a:ext>
                </a:extLst>
              </p:cNvPr>
              <p:cNvSpPr/>
              <p:nvPr/>
            </p:nvSpPr>
            <p:spPr>
              <a:xfrm>
                <a:off x="1534700" y="5962922"/>
                <a:ext cx="4223588" cy="435150"/>
              </a:xfrm>
              <a:prstGeom prst="roundRect">
                <a:avLst/>
              </a:prstGeom>
              <a:noFill/>
              <a:ln w="57150">
                <a:solidFill>
                  <a:srgbClr val="4473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Striped Right Arrow 155">
                <a:extLst>
                  <a:ext uri="{FF2B5EF4-FFF2-40B4-BE49-F238E27FC236}">
                    <a16:creationId xmlns:a16="http://schemas.microsoft.com/office/drawing/2014/main" id="{A5C2CC33-917A-0AC3-567D-41B63323A522}"/>
                  </a:ext>
                </a:extLst>
              </p:cNvPr>
              <p:cNvSpPr/>
              <p:nvPr/>
            </p:nvSpPr>
            <p:spPr>
              <a:xfrm>
                <a:off x="5827304" y="6112268"/>
                <a:ext cx="1546445" cy="147081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6C2F30B-89B1-F8C9-8CCC-99C44182CEE7}"/>
              </a:ext>
            </a:extLst>
          </p:cNvPr>
          <p:cNvGrpSpPr/>
          <p:nvPr/>
        </p:nvGrpSpPr>
        <p:grpSpPr>
          <a:xfrm>
            <a:off x="585506" y="2890625"/>
            <a:ext cx="3414935" cy="1129912"/>
            <a:chOff x="585506" y="2890625"/>
            <a:chExt cx="3414935" cy="1129912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87433F97-774C-E6C9-52F9-CEEA3A0EB5AD}"/>
                </a:ext>
              </a:extLst>
            </p:cNvPr>
            <p:cNvGrpSpPr/>
            <p:nvPr/>
          </p:nvGrpSpPr>
          <p:grpSpPr>
            <a:xfrm>
              <a:off x="2445992" y="2890625"/>
              <a:ext cx="1554449" cy="1129912"/>
              <a:chOff x="2445992" y="2890625"/>
              <a:chExt cx="1554449" cy="112991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ACF66BD-CD09-D52E-8A69-0CE7B8C9060F}"/>
                  </a:ext>
                </a:extLst>
              </p:cNvPr>
              <p:cNvGrpSpPr/>
              <p:nvPr/>
            </p:nvGrpSpPr>
            <p:grpSpPr>
              <a:xfrm>
                <a:off x="2648133" y="2966643"/>
                <a:ext cx="1150167" cy="1053894"/>
                <a:chOff x="4952816" y="3595606"/>
                <a:chExt cx="1739285" cy="1739285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279C8A25-A5E8-9D4C-091A-29310B0A8E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52816" y="3595606"/>
                  <a:ext cx="1739285" cy="1739285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C7750696-1117-55C5-6781-DA82CC0960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77210" y="4041888"/>
                  <a:ext cx="675617" cy="675617"/>
                </a:xfrm>
                <a:prstGeom prst="rect">
                  <a:avLst/>
                </a:prstGeom>
              </p:spPr>
            </p:pic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1FB9117-E10C-4B9A-587C-3AAF7273F808}"/>
                  </a:ext>
                </a:extLst>
              </p:cNvPr>
              <p:cNvSpPr txBox="1"/>
              <p:nvPr/>
            </p:nvSpPr>
            <p:spPr>
              <a:xfrm>
                <a:off x="2445992" y="2890625"/>
                <a:ext cx="15544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Basecalling</a:t>
                </a:r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2F00435-E536-8574-E100-AA061AFDE7EF}"/>
                </a:ext>
              </a:extLst>
            </p:cNvPr>
            <p:cNvGrpSpPr/>
            <p:nvPr/>
          </p:nvGrpSpPr>
          <p:grpSpPr>
            <a:xfrm>
              <a:off x="585506" y="2890625"/>
              <a:ext cx="1606812" cy="749385"/>
              <a:chOff x="585506" y="2890625"/>
              <a:chExt cx="1606812" cy="74938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8129E15-AE96-3132-BC30-190EE0EF8EF2}"/>
                  </a:ext>
                </a:extLst>
              </p:cNvPr>
              <p:cNvSpPr txBox="1"/>
              <p:nvPr/>
            </p:nvSpPr>
            <p:spPr>
              <a:xfrm>
                <a:off x="585506" y="2890625"/>
                <a:ext cx="16068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Signals</a:t>
                </a:r>
              </a:p>
            </p:txBody>
          </p: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095138E-001A-7A30-D8C4-70DEF6848669}"/>
                  </a:ext>
                </a:extLst>
              </p:cNvPr>
              <p:cNvGrpSpPr/>
              <p:nvPr/>
            </p:nvGrpSpPr>
            <p:grpSpPr>
              <a:xfrm>
                <a:off x="909044" y="3243492"/>
                <a:ext cx="972664" cy="396518"/>
                <a:chOff x="4879175" y="3263290"/>
                <a:chExt cx="972664" cy="396518"/>
              </a:xfrm>
            </p:grpSpPr>
            <p:pic>
              <p:nvPicPr>
                <p:cNvPr id="107" name="Graphic 106" descr="Heartbeat with solid fill">
                  <a:extLst>
                    <a:ext uri="{FF2B5EF4-FFF2-40B4-BE49-F238E27FC236}">
                      <a16:creationId xmlns:a16="http://schemas.microsoft.com/office/drawing/2014/main" id="{1F6968AC-E941-4463-E90D-84E42A11A1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4879175" y="32632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08" name="Graphic 107" descr="Heartbeat with solid fill">
                  <a:extLst>
                    <a:ext uri="{FF2B5EF4-FFF2-40B4-BE49-F238E27FC236}">
                      <a16:creationId xmlns:a16="http://schemas.microsoft.com/office/drawing/2014/main" id="{887B597E-02A9-6A1C-DD56-A503F4AE7B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160784" y="32632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09" name="Graphic 108" descr="Heartbeat with solid fill">
                  <a:extLst>
                    <a:ext uri="{FF2B5EF4-FFF2-40B4-BE49-F238E27FC236}">
                      <a16:creationId xmlns:a16="http://schemas.microsoft.com/office/drawing/2014/main" id="{AC7AD66C-C012-2738-F40D-5EE34B7239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455321" y="3263290"/>
                  <a:ext cx="396518" cy="396518"/>
                </a:xfrm>
                <a:prstGeom prst="rect">
                  <a:avLst/>
                </a:prstGeom>
              </p:spPr>
            </p:pic>
          </p:grpSp>
        </p:grpSp>
        <p:sp>
          <p:nvSpPr>
            <p:cNvPr id="50" name="Striped Right Arrow 49">
              <a:extLst>
                <a:ext uri="{FF2B5EF4-FFF2-40B4-BE49-F238E27FC236}">
                  <a16:creationId xmlns:a16="http://schemas.microsoft.com/office/drawing/2014/main" id="{867D9263-B5E8-32CC-5DE6-E237510871FF}"/>
                </a:ext>
              </a:extLst>
            </p:cNvPr>
            <p:cNvSpPr/>
            <p:nvPr/>
          </p:nvSpPr>
          <p:spPr>
            <a:xfrm>
              <a:off x="1922387" y="3374637"/>
              <a:ext cx="1062527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E6AFD6A7-5D7D-60C1-3758-8A55114C9F99}"/>
              </a:ext>
            </a:extLst>
          </p:cNvPr>
          <p:cNvGrpSpPr/>
          <p:nvPr/>
        </p:nvGrpSpPr>
        <p:grpSpPr>
          <a:xfrm>
            <a:off x="4363471" y="2670134"/>
            <a:ext cx="4195024" cy="1159865"/>
            <a:chOff x="4363471" y="2670134"/>
            <a:chExt cx="4195024" cy="1159865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2BBCB30-D1CF-8B40-FEE2-93102BE5E626}"/>
                </a:ext>
              </a:extLst>
            </p:cNvPr>
            <p:cNvGrpSpPr/>
            <p:nvPr/>
          </p:nvGrpSpPr>
          <p:grpSpPr>
            <a:xfrm>
              <a:off x="4363471" y="3072147"/>
              <a:ext cx="4195024" cy="757852"/>
              <a:chOff x="4726775" y="3072147"/>
              <a:chExt cx="4195024" cy="75785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55D00990-1E24-B64C-B7DD-C29A159AA3B9}"/>
                  </a:ext>
                </a:extLst>
              </p:cNvPr>
              <p:cNvGrpSpPr/>
              <p:nvPr/>
            </p:nvGrpSpPr>
            <p:grpSpPr>
              <a:xfrm>
                <a:off x="4726775" y="3110890"/>
                <a:ext cx="1548810" cy="396518"/>
                <a:chOff x="4726775" y="3110890"/>
                <a:chExt cx="1548810" cy="396518"/>
              </a:xfrm>
            </p:grpSpPr>
            <p:pic>
              <p:nvPicPr>
                <p:cNvPr id="8" name="Graphic 7" descr="Heartbeat with solid fill">
                  <a:extLst>
                    <a:ext uri="{FF2B5EF4-FFF2-40B4-BE49-F238E27FC236}">
                      <a16:creationId xmlns:a16="http://schemas.microsoft.com/office/drawing/2014/main" id="{70226905-0CA1-7582-CA63-23D1FAE6F3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4726775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6612823C-BBC7-3201-65AC-AFE46150A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008384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65EC074E-D597-8AC3-86F6-C33B436284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302921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7" name="Graphic 16" descr="Heartbeat with solid fill">
                  <a:extLst>
                    <a:ext uri="{FF2B5EF4-FFF2-40B4-BE49-F238E27FC236}">
                      <a16:creationId xmlns:a16="http://schemas.microsoft.com/office/drawing/2014/main" id="{B5253BEB-626D-9499-036B-BCF6D768FB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584530" y="311089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8" name="Graphic 17" descr="Heartbeat with solid fill">
                  <a:extLst>
                    <a:ext uri="{FF2B5EF4-FFF2-40B4-BE49-F238E27FC236}">
                      <a16:creationId xmlns:a16="http://schemas.microsoft.com/office/drawing/2014/main" id="{05380A55-5D43-D15B-8BA9-07D95F3FE4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879067" y="311089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4F904B70-F0D4-FB43-37C7-8B45CF18F151}"/>
                  </a:ext>
                </a:extLst>
              </p:cNvPr>
              <p:cNvGrpSpPr/>
              <p:nvPr/>
            </p:nvGrpSpPr>
            <p:grpSpPr>
              <a:xfrm>
                <a:off x="5637990" y="3414583"/>
                <a:ext cx="1548810" cy="396518"/>
                <a:chOff x="5637990" y="3414583"/>
                <a:chExt cx="1548810" cy="396518"/>
              </a:xfrm>
            </p:grpSpPr>
            <p:pic>
              <p:nvPicPr>
                <p:cNvPr id="21" name="Graphic 20" descr="Heartbeat with solid fill">
                  <a:extLst>
                    <a:ext uri="{FF2B5EF4-FFF2-40B4-BE49-F238E27FC236}">
                      <a16:creationId xmlns:a16="http://schemas.microsoft.com/office/drawing/2014/main" id="{E230703F-5D5D-3D7F-B242-728EB2491F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637990" y="3414583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2" name="Graphic 21" descr="Heartbeat with solid fill">
                  <a:extLst>
                    <a:ext uri="{FF2B5EF4-FFF2-40B4-BE49-F238E27FC236}">
                      <a16:creationId xmlns:a16="http://schemas.microsoft.com/office/drawing/2014/main" id="{DFC5D3D3-5E61-91E7-2BDD-D8A9B09CC5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5919599" y="3414583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3" name="Graphic 22" descr="Heartbeat with solid fill">
                  <a:extLst>
                    <a:ext uri="{FF2B5EF4-FFF2-40B4-BE49-F238E27FC236}">
                      <a16:creationId xmlns:a16="http://schemas.microsoft.com/office/drawing/2014/main" id="{4AB5A688-B1FC-2D94-D13F-60578568D6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6214136" y="3414583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5" name="Graphic 24" descr="Heartbeat with solid fill">
                  <a:extLst>
                    <a:ext uri="{FF2B5EF4-FFF2-40B4-BE49-F238E27FC236}">
                      <a16:creationId xmlns:a16="http://schemas.microsoft.com/office/drawing/2014/main" id="{947741F0-E03B-447C-C5FA-1F98DB1254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6495745" y="3414583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6" name="Graphic 25" descr="Heartbeat with solid fill">
                  <a:extLst>
                    <a:ext uri="{FF2B5EF4-FFF2-40B4-BE49-F238E27FC236}">
                      <a16:creationId xmlns:a16="http://schemas.microsoft.com/office/drawing/2014/main" id="{755F7369-F5B1-AD44-2228-20B05F70B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6790282" y="3414583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52881A3-0773-063A-C805-7353A795F5A2}"/>
                  </a:ext>
                </a:extLst>
              </p:cNvPr>
              <p:cNvGrpSpPr/>
              <p:nvPr/>
            </p:nvGrpSpPr>
            <p:grpSpPr>
              <a:xfrm>
                <a:off x="6796843" y="3072147"/>
                <a:ext cx="1548810" cy="396518"/>
                <a:chOff x="6796843" y="3072147"/>
                <a:chExt cx="1548810" cy="396518"/>
              </a:xfrm>
            </p:grpSpPr>
            <p:pic>
              <p:nvPicPr>
                <p:cNvPr id="27" name="Graphic 26" descr="Heartbeat with solid fill">
                  <a:extLst>
                    <a:ext uri="{FF2B5EF4-FFF2-40B4-BE49-F238E27FC236}">
                      <a16:creationId xmlns:a16="http://schemas.microsoft.com/office/drawing/2014/main" id="{D225E24A-45B1-4323-066A-48652EDFE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6796843" y="3072147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8" name="Graphic 27" descr="Heartbeat with solid fill">
                  <a:extLst>
                    <a:ext uri="{FF2B5EF4-FFF2-40B4-BE49-F238E27FC236}">
                      <a16:creationId xmlns:a16="http://schemas.microsoft.com/office/drawing/2014/main" id="{0B1417AF-B7B5-74AA-7F1D-BDEFBFC94A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078452" y="3072147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30" name="Graphic 29" descr="Heartbeat with solid fill">
                  <a:extLst>
                    <a:ext uri="{FF2B5EF4-FFF2-40B4-BE49-F238E27FC236}">
                      <a16:creationId xmlns:a16="http://schemas.microsoft.com/office/drawing/2014/main" id="{6DD93323-9E88-77FD-4BC1-68CCB7B56C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372989" y="3072147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31" name="Graphic 30" descr="Heartbeat with solid fill">
                  <a:extLst>
                    <a:ext uri="{FF2B5EF4-FFF2-40B4-BE49-F238E27FC236}">
                      <a16:creationId xmlns:a16="http://schemas.microsoft.com/office/drawing/2014/main" id="{50EFBCEA-737C-CFCD-B30D-EE996C9CF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654598" y="3072147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32" name="Graphic 31" descr="Heartbeat with solid fill">
                  <a:extLst>
                    <a:ext uri="{FF2B5EF4-FFF2-40B4-BE49-F238E27FC236}">
                      <a16:creationId xmlns:a16="http://schemas.microsoft.com/office/drawing/2014/main" id="{809934E1-B8DA-B156-C499-D734022765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949135" y="307214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121B7560-25D1-01B3-6076-6ADF6A10976E}"/>
                  </a:ext>
                </a:extLst>
              </p:cNvPr>
              <p:cNvGrpSpPr/>
              <p:nvPr/>
            </p:nvGrpSpPr>
            <p:grpSpPr>
              <a:xfrm>
                <a:off x="7372989" y="3433481"/>
                <a:ext cx="1548810" cy="396518"/>
                <a:chOff x="7372989" y="3433481"/>
                <a:chExt cx="1548810" cy="396518"/>
              </a:xfrm>
            </p:grpSpPr>
            <p:pic>
              <p:nvPicPr>
                <p:cNvPr id="33" name="Graphic 32" descr="Heartbeat with solid fill">
                  <a:extLst>
                    <a:ext uri="{FF2B5EF4-FFF2-40B4-BE49-F238E27FC236}">
                      <a16:creationId xmlns:a16="http://schemas.microsoft.com/office/drawing/2014/main" id="{A2F68C2F-0530-1597-7763-F66839F406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372989" y="343348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34" name="Graphic 33" descr="Heartbeat with solid fill">
                  <a:extLst>
                    <a:ext uri="{FF2B5EF4-FFF2-40B4-BE49-F238E27FC236}">
                      <a16:creationId xmlns:a16="http://schemas.microsoft.com/office/drawing/2014/main" id="{D72D507C-5FE0-3DA0-5BD0-E93A26353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654598" y="343348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36" name="Graphic 35" descr="Heartbeat with solid fill">
                  <a:extLst>
                    <a:ext uri="{FF2B5EF4-FFF2-40B4-BE49-F238E27FC236}">
                      <a16:creationId xmlns:a16="http://schemas.microsoft.com/office/drawing/2014/main" id="{2A68D3DE-7F69-10B3-8C7A-A9B271112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949135" y="343348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37" name="Graphic 36" descr="Heartbeat with solid fill">
                  <a:extLst>
                    <a:ext uri="{FF2B5EF4-FFF2-40B4-BE49-F238E27FC236}">
                      <a16:creationId xmlns:a16="http://schemas.microsoft.com/office/drawing/2014/main" id="{53D8D7B3-7C9A-1B0C-B2A3-BFAE92504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8230744" y="343348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38" name="Graphic 37" descr="Heartbeat with solid fill">
                  <a:extLst>
                    <a:ext uri="{FF2B5EF4-FFF2-40B4-BE49-F238E27FC236}">
                      <a16:creationId xmlns:a16="http://schemas.microsoft.com/office/drawing/2014/main" id="{A244EE41-5B09-11A0-057A-69CBEA8A89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8525281" y="3433481"/>
                  <a:ext cx="396518" cy="396518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0D21AD3-C2BC-6135-E30B-35319E37F021}"/>
                </a:ext>
              </a:extLst>
            </p:cNvPr>
            <p:cNvSpPr txBox="1"/>
            <p:nvPr/>
          </p:nvSpPr>
          <p:spPr>
            <a:xfrm>
              <a:off x="4890951" y="2670134"/>
              <a:ext cx="316191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Overlappin</a:t>
              </a: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 Raw Signals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6" name="Slide Number Placeholder 2">
            <a:extLst>
              <a:ext uri="{FF2B5EF4-FFF2-40B4-BE49-F238E27FC236}">
                <a16:creationId xmlns:a16="http://schemas.microsoft.com/office/drawing/2014/main" id="{A66BE66D-C927-5B66-DC8E-F05E8281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93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FE908AA-1014-F276-6502-C74FBC8E1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1700"/>
            <a:ext cx="8759018" cy="5479628"/>
          </a:xfrm>
        </p:spPr>
        <p:txBody>
          <a:bodyPr/>
          <a:lstStyle/>
          <a:p>
            <a:r>
              <a:rPr lang="en-US" sz="20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20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2000" b="0" i="0" strike="noStrike" dirty="0">
                <a:solidFill>
                  <a:srgbClr val="000000"/>
                </a:solidFill>
                <a:effectLst/>
              </a:rPr>
              <a:t>, Maximilian </a:t>
            </a:r>
            <a:r>
              <a:rPr lang="en-US" sz="2000" b="0" i="0" strike="noStrike" dirty="0" err="1">
                <a:solidFill>
                  <a:srgbClr val="000000"/>
                </a:solidFill>
                <a:effectLst/>
              </a:rPr>
              <a:t>Mordig</a:t>
            </a:r>
            <a:r>
              <a:rPr lang="en-US" sz="2000" b="0" i="0" strike="noStrike" dirty="0">
                <a:solidFill>
                  <a:srgbClr val="000000"/>
                </a:solidFill>
                <a:effectLst/>
              </a:rPr>
              <a:t>, Harun Mustafa, Sayan Goswami,</a:t>
            </a:r>
            <a:br>
              <a:rPr lang="en-US" sz="2000" b="0" i="0" strike="noStrike" dirty="0">
                <a:solidFill>
                  <a:srgbClr val="000000"/>
                </a:solidFill>
                <a:effectLst/>
              </a:rPr>
            </a:br>
            <a:r>
              <a:rPr lang="en-US" sz="2000" b="0" i="0" strike="noStrike" dirty="0">
                <a:solidFill>
                  <a:srgbClr val="000000"/>
                </a:solidFill>
                <a:effectLst/>
              </a:rPr>
              <a:t>Nika Mansouri </a:t>
            </a:r>
            <a:r>
              <a:rPr lang="en-US" sz="2000" b="0" i="0" strike="noStrike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2000" b="0" i="0" strike="noStrike" dirty="0">
                <a:solidFill>
                  <a:srgbClr val="000000"/>
                </a:solidFill>
                <a:effectLst/>
              </a:rPr>
              <a:t>, Stefano Mercogliano, Furkan Eris, Joël </a:t>
            </a:r>
            <a:r>
              <a:rPr lang="en-US" sz="2000" b="0" i="0" strike="noStrike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2000" b="0" i="0" strike="noStrike" dirty="0">
                <a:solidFill>
                  <a:srgbClr val="000000"/>
                </a:solidFill>
                <a:effectLst/>
              </a:rPr>
              <a:t>, Andre Kahles, and Onur Mutlu</a:t>
            </a:r>
            <a:br>
              <a:rPr lang="en-US" sz="2000" b="0" i="0" strike="noStrike" dirty="0">
                <a:solidFill>
                  <a:srgbClr val="000000"/>
                </a:solidFill>
                <a:effectLst/>
              </a:rPr>
            </a:br>
            <a:r>
              <a:rPr lang="en-US" sz="2000" b="1" i="0" u="none" strike="noStrike" dirty="0">
                <a:solidFill>
                  <a:srgbClr val="000000"/>
                </a:solidFill>
                <a:effectLst/>
                <a:hlinkClick r:id="rId3"/>
              </a:rPr>
              <a:t>"Rawsamble: Overlapping and Assembling Raw Nanopore Signals using a Hash-based Seeding Mechanism"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000" i="1" u="none" strike="noStrike" dirty="0" err="1">
                <a:solidFill>
                  <a:srgbClr val="000000"/>
                </a:solidFill>
                <a:effectLst/>
              </a:rPr>
              <a:t>arXiv</a:t>
            </a:r>
            <a:r>
              <a:rPr lang="en-US" sz="2000" u="none" strike="noStrike" dirty="0">
                <a:solidFill>
                  <a:srgbClr val="000000"/>
                </a:solidFill>
                <a:effectLst/>
              </a:rPr>
              <a:t>, Oct 2024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 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hlinkClick r:id="rId4"/>
              </a:rPr>
              <a:t>Source Code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]</a:t>
            </a:r>
            <a:endParaRPr lang="en-US" sz="20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14C39A-92E6-3878-CA4C-0FD606F4D869}"/>
              </a:ext>
            </a:extLst>
          </p:cNvPr>
          <p:cNvGrpSpPr/>
          <p:nvPr/>
        </p:nvGrpSpPr>
        <p:grpSpPr>
          <a:xfrm>
            <a:off x="2417570" y="2479829"/>
            <a:ext cx="1179576" cy="1532014"/>
            <a:chOff x="7650580" y="51036"/>
            <a:chExt cx="1179576" cy="153201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AB18E8-BBBF-FE4A-656B-95EDDD896DAE}"/>
                </a:ext>
              </a:extLst>
            </p:cNvPr>
            <p:cNvSpPr txBox="1"/>
            <p:nvPr/>
          </p:nvSpPr>
          <p:spPr>
            <a:xfrm>
              <a:off x="7886833" y="51036"/>
              <a:ext cx="70707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arXiv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8C1F46-5D64-FDA8-06A7-84CBEC0FC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50580" y="403474"/>
              <a:ext cx="1179576" cy="1179576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EFE4F5B-3612-D990-F565-E9E46AB7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Rawsamble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82BE6-3ECA-71E5-52BD-458532BCE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" y="4208599"/>
            <a:ext cx="8991092" cy="2081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58E82E-001D-0C73-8E29-BD6CF4115ABD}"/>
              </a:ext>
            </a:extLst>
          </p:cNvPr>
          <p:cNvGrpSpPr/>
          <p:nvPr/>
        </p:nvGrpSpPr>
        <p:grpSpPr>
          <a:xfrm>
            <a:off x="7347509" y="2479829"/>
            <a:ext cx="1590044" cy="1532014"/>
            <a:chOff x="7445346" y="51036"/>
            <a:chExt cx="1590044" cy="153201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58DE32-47F6-3692-9760-43087AFEA5EB}"/>
                </a:ext>
              </a:extLst>
            </p:cNvPr>
            <p:cNvSpPr txBox="1"/>
            <p:nvPr/>
          </p:nvSpPr>
          <p:spPr>
            <a:xfrm>
              <a:off x="7445346" y="51036"/>
              <a:ext cx="159004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Source code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A9A66C-F9DE-D943-9EB0-E2773D2A6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650580" y="403474"/>
              <a:ext cx="1179576" cy="1179576"/>
            </a:xfrm>
            <a:prstGeom prst="rect">
              <a:avLst/>
            </a:prstGeom>
          </p:spPr>
        </p:pic>
      </p:grp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799CBFB-B112-04E0-3947-FFF0EF9A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98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928A-7153-BA4F-A458-A62E0880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697"/>
            <a:ext cx="9144000" cy="770467"/>
          </a:xfrm>
        </p:spPr>
        <p:txBody>
          <a:bodyPr/>
          <a:lstStyle/>
          <a:p>
            <a:r>
              <a:rPr lang="en-US" sz="4000" dirty="0" err="1">
                <a:latin typeface="Garamond" panose="02020404030301010803" pitchFamily="18" charset="0"/>
              </a:rPr>
              <a:t>Rawasm</a:t>
            </a:r>
            <a:r>
              <a:rPr lang="en-US" sz="4000" dirty="0">
                <a:latin typeface="Garamond" panose="02020404030301010803" pitchFamily="18" charset="0"/>
              </a:rPr>
              <a:t>: Raw Signal Assembler [Beta]</a:t>
            </a:r>
            <a:endParaRPr lang="en-CH" sz="4000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04CF62-AE54-3BE0-A655-91294144D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34126"/>
            <a:ext cx="4393535" cy="546667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000" b="1" dirty="0"/>
              <a:t>Slightly modified version of </a:t>
            </a:r>
            <a:r>
              <a:rPr lang="en-GB" sz="2000" b="1" dirty="0" err="1"/>
              <a:t>miniasm</a:t>
            </a:r>
            <a:endParaRPr lang="en-GB" sz="2000" dirty="0"/>
          </a:p>
          <a:p>
            <a:pPr lvl="1">
              <a:spcAft>
                <a:spcPts val="500"/>
              </a:spcAft>
            </a:pPr>
            <a:r>
              <a:rPr lang="en-GB" sz="1800" dirty="0"/>
              <a:t>To output assembled raw signals instead of </a:t>
            </a:r>
            <a:r>
              <a:rPr lang="en-GB" sz="1800" dirty="0" err="1"/>
              <a:t>basecalled</a:t>
            </a:r>
            <a:r>
              <a:rPr lang="en-GB" sz="1800" dirty="0"/>
              <a:t> sequences</a:t>
            </a:r>
          </a:p>
          <a:p>
            <a:pPr>
              <a:spcAft>
                <a:spcPts val="500"/>
              </a:spcAft>
            </a:pPr>
            <a:endParaRPr lang="en-GB" sz="2000" dirty="0"/>
          </a:p>
          <a:p>
            <a:pPr>
              <a:spcAft>
                <a:spcPts val="500"/>
              </a:spcAft>
            </a:pPr>
            <a:r>
              <a:rPr lang="en-GB" sz="2000" dirty="0"/>
              <a:t>Supports </a:t>
            </a:r>
            <a:r>
              <a:rPr lang="en-GB" sz="2000" b="1" dirty="0"/>
              <a:t>all major </a:t>
            </a:r>
            <a:br>
              <a:rPr lang="en-GB" sz="2000" b="1" dirty="0"/>
            </a:br>
            <a:r>
              <a:rPr lang="en-GB" sz="2000" b="1" dirty="0"/>
              <a:t>raw signal file formats </a:t>
            </a:r>
          </a:p>
          <a:p>
            <a:pPr lvl="1">
              <a:spcAft>
                <a:spcPts val="500"/>
              </a:spcAft>
            </a:pPr>
            <a:r>
              <a:rPr lang="en-GB" sz="1800" dirty="0"/>
              <a:t>FAST5, POD5, S/BLOW5 file formats</a:t>
            </a:r>
          </a:p>
          <a:p>
            <a:pPr>
              <a:spcAft>
                <a:spcPts val="500"/>
              </a:spcAft>
            </a:pPr>
            <a:endParaRPr lang="en-GB" sz="2000" dirty="0"/>
          </a:p>
          <a:p>
            <a:pPr>
              <a:spcAft>
                <a:spcPts val="500"/>
              </a:spcAft>
            </a:pPr>
            <a:r>
              <a:rPr lang="en-GB" sz="2000" dirty="0"/>
              <a:t>Still in a testing phase: </a:t>
            </a:r>
            <a:br>
              <a:rPr lang="en-GB" sz="2000" dirty="0"/>
            </a:br>
            <a:r>
              <a:rPr lang="en-GB" sz="2000" dirty="0"/>
              <a:t>Feedback is appreciated!</a:t>
            </a:r>
            <a:endParaRPr lang="en-GB" sz="1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C357A5-B9C5-CFFB-F10E-EF532276E219}"/>
              </a:ext>
            </a:extLst>
          </p:cNvPr>
          <p:cNvGrpSpPr/>
          <p:nvPr/>
        </p:nvGrpSpPr>
        <p:grpSpPr>
          <a:xfrm>
            <a:off x="4361655" y="822407"/>
            <a:ext cx="4824526" cy="4285395"/>
            <a:chOff x="4346680" y="822407"/>
            <a:chExt cx="4824526" cy="42853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C5F0F4-D097-5AAE-D56F-47AA2CCB1BD3}"/>
                </a:ext>
              </a:extLst>
            </p:cNvPr>
            <p:cNvSpPr txBox="1"/>
            <p:nvPr/>
          </p:nvSpPr>
          <p:spPr>
            <a:xfrm>
              <a:off x="4346680" y="4738470"/>
              <a:ext cx="4824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venir Next" panose="020B0503020202020204" pitchFamily="34" charset="0"/>
                  <a:hlinkClick r:id="rId3"/>
                </a:rPr>
                <a:t>https://github.com/CMU-SAFARI/rawasm</a:t>
              </a:r>
              <a:endParaRPr lang="en-CH" b="1" dirty="0">
                <a:solidFill>
                  <a:srgbClr val="C00000"/>
                </a:solidFill>
                <a:latin typeface="Avenir Next" panose="020B0503020202020204" pitchFamily="34" charset="0"/>
              </a:endParaRPr>
            </a:p>
          </p:txBody>
        </p:sp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C33AF5A-5DA2-E3FA-7E99-15EE5FD28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021" y="822407"/>
              <a:ext cx="4707845" cy="385880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44896A-30EE-EC15-4EF6-C2F126E011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7" t="10815" r="10699" b="10582"/>
          <a:stretch/>
        </p:blipFill>
        <p:spPr>
          <a:xfrm>
            <a:off x="6007562" y="5118688"/>
            <a:ext cx="1532713" cy="15270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41138F-76E5-40F0-8FB6-3BFCD8BD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1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7907C-7416-E367-9BCC-C299E15E5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BA4646-C53C-C693-2D0C-0D04BEE1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491F4D-B2B5-B952-7DAF-C15EE406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B728BA-3C56-A6FF-EA80-67DF71A5C540}"/>
              </a:ext>
            </a:extLst>
          </p:cNvPr>
          <p:cNvSpPr/>
          <p:nvPr/>
        </p:nvSpPr>
        <p:spPr>
          <a:xfrm>
            <a:off x="-438288" y="5211877"/>
            <a:ext cx="10113264" cy="1080000"/>
          </a:xfrm>
          <a:prstGeom prst="rect">
            <a:avLst/>
          </a:prstGeom>
          <a:solidFill>
            <a:srgbClr val="E4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A3EAFC-E910-FEB5-4AE6-D025169186AB}"/>
              </a:ext>
            </a:extLst>
          </p:cNvPr>
          <p:cNvSpPr/>
          <p:nvPr/>
        </p:nvSpPr>
        <p:spPr>
          <a:xfrm>
            <a:off x="-438288" y="3847844"/>
            <a:ext cx="10113264" cy="108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3D483-F13B-5163-C8F1-C0A627AD0809}"/>
              </a:ext>
            </a:extLst>
          </p:cNvPr>
          <p:cNvSpPr/>
          <p:nvPr/>
        </p:nvSpPr>
        <p:spPr>
          <a:xfrm>
            <a:off x="-438288" y="2484819"/>
            <a:ext cx="10113264" cy="107899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Rawsamble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Mechanism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76C3E-4953-FC99-B80F-C0C587AE8318}"/>
              </a:ext>
            </a:extLst>
          </p:cNvPr>
          <p:cNvSpPr/>
          <p:nvPr/>
        </p:nvSpPr>
        <p:spPr>
          <a:xfrm>
            <a:off x="-438288" y="1121794"/>
            <a:ext cx="10113264" cy="107899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925855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550838-E764-02DD-A934-3221FE3D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40C8635-4411-BD2F-3503-D0AA2DB8B753}"/>
                  </a:ext>
                </a:extLst>
              </p:cNvPr>
              <p:cNvSpPr/>
              <p:nvPr/>
            </p:nvSpPr>
            <p:spPr>
              <a:xfrm>
                <a:off x="127322" y="3087707"/>
                <a:ext cx="8889356" cy="1444241"/>
              </a:xfrm>
              <a:prstGeom prst="roundRect">
                <a:avLst>
                  <a:gd name="adj" fmla="val 8525"/>
                </a:avLst>
              </a:prstGeom>
              <a:solidFill>
                <a:srgbClr val="EDE8F1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232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Key Results: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Across 5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genomes of varying sizes</a:t>
                </a:r>
                <a:r>
                  <a:rPr lang="en-US" sz="200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Rawsamble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provides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lang="en-US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16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average speedup </a:t>
                </a:r>
                <a:r>
                  <a:rPr lang="en-US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compared to Dorado (Fast model) + minimap2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37% </a:t>
                </a: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overlapping pairs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shared with the minimap2 overlaps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lang="en-US" b="1" noProof="0" dirty="0" err="1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Unitigs</a:t>
                </a:r>
                <a:r>
                  <a:rPr lang="en-US" b="1" noProof="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up to 400</a:t>
                </a:r>
                <a14:m>
                  <m:oMath xmlns:m="http://schemas.openxmlformats.org/officeDocument/2006/math">
                    <m:r>
                      <a:rPr lang="en-US" b="1" i="1" noProof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b="1" noProof="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longer than the average </a:t>
                </a:r>
                <a:r>
                  <a:rPr lang="en-US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read length</a:t>
                </a:r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40C8635-4411-BD2F-3503-D0AA2DB8B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22" y="3087707"/>
                <a:ext cx="8889356" cy="1444241"/>
              </a:xfrm>
              <a:prstGeom prst="roundRect">
                <a:avLst>
                  <a:gd name="adj" fmla="val 8525"/>
                </a:avLst>
              </a:prstGeom>
              <a:blipFill>
                <a:blip r:embed="rId4"/>
                <a:stretch>
                  <a:fillRect/>
                </a:stretch>
              </a:blipFill>
              <a:ln w="317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C81C455-1C6C-231B-C4C9-D7AB918CAF63}"/>
              </a:ext>
            </a:extLst>
          </p:cNvPr>
          <p:cNvSpPr/>
          <p:nvPr/>
        </p:nvSpPr>
        <p:spPr>
          <a:xfrm>
            <a:off x="127322" y="824745"/>
            <a:ext cx="8889356" cy="2100364"/>
          </a:xfrm>
          <a:prstGeom prst="roundRect">
            <a:avLst>
              <a:gd name="adj" fmla="val 6307"/>
            </a:avLst>
          </a:prstGeom>
          <a:solidFill>
            <a:srgbClr val="E2F0DA"/>
          </a:solidFill>
          <a:ln w="31750">
            <a:solidFill>
              <a:srgbClr val="2A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Contributions:</a:t>
            </a:r>
          </a:p>
          <a:p>
            <a:pPr marL="479520" marR="0" lvl="0" indent="-457200" defTabSz="914400" rtl="0" eaLnBrk="1" fontAlgn="auto" latinLnBrk="0" hangingPunct="1">
              <a:lnSpc>
                <a:spcPct val="100000"/>
              </a:lnSpc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Rawsamble: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mechanism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can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overlapping pairs 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raw nanopore signals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05000"/>
              </a:lnSpc>
              <a:buFont typeface="+mj-lt"/>
              <a:buAutoNum type="arabicPeriod"/>
              <a:defRPr/>
            </a:pP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kumimoji="0" lang="en-US" sz="2000" b="1" i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novo</a:t>
            </a: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assemblies ever</a:t>
            </a:r>
            <a:r>
              <a:rPr kumimoji="0" lang="en-US" sz="2000" b="1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constructed</a:t>
            </a:r>
            <a:r>
              <a:rPr kumimoji="0" lang="en-US" sz="2000" b="0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directly from </a:t>
            </a:r>
            <a:br>
              <a:rPr kumimoji="0" lang="en-US" sz="200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 overlaps </a:t>
            </a: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</a:p>
          <a:p>
            <a:pPr marL="457200" indent="-457200">
              <a:lnSpc>
                <a:spcPct val="105000"/>
              </a:lnSpc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assembler </a:t>
            </a: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build and output the assemblies of signals</a:t>
            </a:r>
            <a:endParaRPr kumimoji="0" lang="en-US" sz="2000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2B1CE48-4A93-4C78-71EE-8A9439F42CC3}"/>
              </a:ext>
            </a:extLst>
          </p:cNvPr>
          <p:cNvSpPr/>
          <p:nvPr/>
        </p:nvSpPr>
        <p:spPr>
          <a:xfrm>
            <a:off x="127322" y="4694546"/>
            <a:ext cx="8889356" cy="1856725"/>
          </a:xfrm>
          <a:prstGeom prst="roundRect">
            <a:avLst>
              <a:gd name="adj" fmla="val 8525"/>
            </a:avLst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opportunities for analyzing raw nanopore signals:</a:t>
            </a:r>
          </a:p>
          <a:p>
            <a:pPr marL="458788" lvl="1" indent="-249238">
              <a:lnSpc>
                <a:spcPct val="105000"/>
              </a:lnSpc>
              <a:buFont typeface="Arial" pitchFamily="34" charset="0"/>
              <a:buChar char="–"/>
              <a:defRPr/>
            </a:pPr>
            <a:r>
              <a:rPr lang="en-US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Indexing is cheap:</a:t>
            </a:r>
            <a:r>
              <a:rPr lang="en-US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use cases with the on-the-fly index construction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8788" lvl="1" indent="-249238">
              <a:lnSpc>
                <a:spcPct val="105000"/>
              </a:lnSpc>
              <a:buFont typeface="Arial" pitchFamily="34" charset="0"/>
              <a:buChar char="–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rethink the algorithms to perform downstream analysis</a:t>
            </a:r>
            <a:b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using raw signals</a:t>
            </a:r>
          </a:p>
          <a:p>
            <a:pPr marL="458788" lvl="1" indent="-249238">
              <a:lnSpc>
                <a:spcPct val="105000"/>
              </a:lnSpc>
              <a:buFont typeface="Arial" pitchFamily="34" charset="0"/>
              <a:buChar char="–"/>
              <a:defRPr/>
            </a:pPr>
            <a:r>
              <a:rPr lang="en-US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rethink the basecalling approaches by integrating</a:t>
            </a:r>
            <a:br>
              <a:rPr lang="en-US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 analysis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397CE67-78BD-5ECB-9128-8940DC58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15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1F82C-1C00-470B-8255-64E6EC7B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210CD2-FB3E-FEF3-6D12-6D7073F4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5EF82C-EEA6-0AE7-B41A-9DD4474E4C5C}"/>
              </a:ext>
            </a:extLst>
          </p:cNvPr>
          <p:cNvSpPr/>
          <p:nvPr/>
        </p:nvSpPr>
        <p:spPr>
          <a:xfrm>
            <a:off x="-438288" y="5211877"/>
            <a:ext cx="10113264" cy="108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BB2238-B794-62B9-DB20-54A541D059C1}"/>
              </a:ext>
            </a:extLst>
          </p:cNvPr>
          <p:cNvSpPr/>
          <p:nvPr/>
        </p:nvSpPr>
        <p:spPr>
          <a:xfrm>
            <a:off x="-438288" y="3847844"/>
            <a:ext cx="10113264" cy="108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385A10-A55A-46B5-A47B-E9D032DF671E}"/>
              </a:ext>
            </a:extLst>
          </p:cNvPr>
          <p:cNvSpPr/>
          <p:nvPr/>
        </p:nvSpPr>
        <p:spPr>
          <a:xfrm>
            <a:off x="-438288" y="2484819"/>
            <a:ext cx="10113264" cy="107899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 err="1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Rawsamble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Mechanism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B2B1DA-2FF7-74ED-62FB-9A6C08030CC6}"/>
              </a:ext>
            </a:extLst>
          </p:cNvPr>
          <p:cNvSpPr/>
          <p:nvPr/>
        </p:nvSpPr>
        <p:spPr>
          <a:xfrm>
            <a:off x="-438288" y="1121794"/>
            <a:ext cx="10113264" cy="1078992"/>
          </a:xfrm>
          <a:prstGeom prst="rect">
            <a:avLst/>
          </a:prstGeom>
          <a:solidFill>
            <a:srgbClr val="E3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82650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796ED-89D8-D3EE-8D1E-C04CBE62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>
            <a:extLst>
              <a:ext uri="{FF2B5EF4-FFF2-40B4-BE49-F238E27FC236}">
                <a16:creationId xmlns:a16="http://schemas.microsoft.com/office/drawing/2014/main" id="{77444A39-F260-4AD1-0E47-9CC3872ACC3C}"/>
              </a:ext>
            </a:extLst>
          </p:cNvPr>
          <p:cNvSpPr txBox="1">
            <a:spLocks/>
          </p:cNvSpPr>
          <p:nvPr/>
        </p:nvSpPr>
        <p:spPr>
          <a:xfrm>
            <a:off x="0" y="927"/>
            <a:ext cx="9144000" cy="2316615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C973478A-3012-BF42-E3C5-738E769F3CF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3027663"/>
          </a:xfrm>
          <a:prstGeom prst="rect">
            <a:avLst/>
          </a:prstGeom>
          <a:solidFill>
            <a:srgbClr val="03538C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br>
              <a:rPr lang="en-US" sz="72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9C3C5A-E79A-278C-E3CE-B2972767A5E8}"/>
              </a:ext>
            </a:extLst>
          </p:cNvPr>
          <p:cNvGraphicFramePr>
            <a:graphicFrameLocks noGrp="1"/>
          </p:cNvGraphicFramePr>
          <p:nvPr/>
        </p:nvGraphicFramePr>
        <p:xfrm>
          <a:off x="1041639" y="3525214"/>
          <a:ext cx="7060723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976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838823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185364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Maximilian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Mordig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Harun Mustafa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Sayan Goswami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54F9640D-0F27-6E37-C69B-854E9149B897}"/>
              </a:ext>
            </a:extLst>
          </p:cNvPr>
          <p:cNvSpPr txBox="1"/>
          <p:nvPr/>
        </p:nvSpPr>
        <p:spPr>
          <a:xfrm>
            <a:off x="3106161" y="-8256"/>
            <a:ext cx="293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CSHL Biological Data Science 2024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290E08-75F6-BDE7-C21A-6AA205EEB23F}"/>
              </a:ext>
            </a:extLst>
          </p:cNvPr>
          <p:cNvSpPr txBox="1"/>
          <p:nvPr/>
        </p:nvSpPr>
        <p:spPr>
          <a:xfrm>
            <a:off x="0" y="1402303"/>
            <a:ext cx="9144000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Overlapping and Assembling</a:t>
            </a: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</a:t>
            </a:r>
          </a:p>
          <a:p>
            <a:pPr algn="ctr"/>
            <a: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Using a Hash-based Seeding Mechanism</a:t>
            </a:r>
            <a:endParaRPr lang="en-CH" sz="3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B6A04-8888-DA59-1949-BD2B5F609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109" y="224784"/>
            <a:ext cx="1363580" cy="13635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39DE35B-516B-08AD-E054-426D67607CC8}"/>
              </a:ext>
            </a:extLst>
          </p:cNvPr>
          <p:cNvSpPr txBox="1"/>
          <p:nvPr/>
        </p:nvSpPr>
        <p:spPr>
          <a:xfrm>
            <a:off x="2254406" y="352576"/>
            <a:ext cx="4635189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Rawsamble</a:t>
            </a:r>
            <a:endParaRPr lang="en-CH" sz="72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DB0F43-31DC-A4FC-EAC9-65827B9C8033}"/>
              </a:ext>
            </a:extLst>
          </p:cNvPr>
          <p:cNvGraphicFramePr>
            <a:graphicFrameLocks noGrp="1"/>
          </p:cNvGraphicFramePr>
          <p:nvPr/>
        </p:nvGraphicFramePr>
        <p:xfrm>
          <a:off x="3581752" y="3027663"/>
          <a:ext cx="1980497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497">
                  <a:extLst>
                    <a:ext uri="{9D8B030D-6E8A-4147-A177-3AD203B41FA5}">
                      <a16:colId xmlns:a16="http://schemas.microsoft.com/office/drawing/2014/main" val="858436982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Can Firtina</a:t>
                      </a:r>
                      <a:endParaRPr lang="en-US" sz="2200" u="none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8DEA61-84E2-04C2-FD08-6F80B935B2B2}"/>
              </a:ext>
            </a:extLst>
          </p:cNvPr>
          <p:cNvGraphicFramePr>
            <a:graphicFrameLocks noGrp="1"/>
          </p:cNvGraphicFramePr>
          <p:nvPr/>
        </p:nvGraphicFramePr>
        <p:xfrm>
          <a:off x="1041497" y="4022765"/>
          <a:ext cx="7061006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4834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2501459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1548153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Nika Mansouri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Ghiasi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Stefano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Mercogliano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Furkan Eris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4335D2B-5F2D-9BC0-33CA-BD09DB82AF7F}"/>
              </a:ext>
            </a:extLst>
          </p:cNvPr>
          <p:cNvGraphicFramePr>
            <a:graphicFrameLocks noGrp="1"/>
          </p:cNvGraphicFramePr>
          <p:nvPr/>
        </p:nvGraphicFramePr>
        <p:xfrm>
          <a:off x="1737574" y="4520315"/>
          <a:ext cx="5668852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056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66405266"/>
                    </a:ext>
                  </a:extLst>
                </a:gridCol>
                <a:gridCol w="1700250">
                  <a:extLst>
                    <a:ext uri="{9D8B030D-6E8A-4147-A177-3AD203B41FA5}">
                      <a16:colId xmlns:a16="http://schemas.microsoft.com/office/drawing/2014/main" val="32227848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703986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Joël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Lindegger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Andre Kahles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Onur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Mutlu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72585032-E73B-C295-8E30-81F9F7D0B12E}"/>
              </a:ext>
            </a:extLst>
          </p:cNvPr>
          <p:cNvGrpSpPr/>
          <p:nvPr/>
        </p:nvGrpSpPr>
        <p:grpSpPr>
          <a:xfrm>
            <a:off x="111412" y="5308176"/>
            <a:ext cx="8921176" cy="1254052"/>
            <a:chOff x="167326" y="5308176"/>
            <a:chExt cx="8921176" cy="12540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C88F3E-8894-EE65-C909-568470A01739}"/>
                </a:ext>
              </a:extLst>
            </p:cNvPr>
            <p:cNvGrpSpPr/>
            <p:nvPr/>
          </p:nvGrpSpPr>
          <p:grpSpPr>
            <a:xfrm>
              <a:off x="167326" y="5308176"/>
              <a:ext cx="8921176" cy="484869"/>
              <a:chOff x="182824" y="5308176"/>
              <a:chExt cx="8921176" cy="48486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D049688-2109-52B2-451A-D8AA9FDF23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974" t="34871" r="16015" b="34887"/>
              <a:stretch/>
            </p:blipFill>
            <p:spPr>
              <a:xfrm>
                <a:off x="2887921" y="5326095"/>
                <a:ext cx="2762251" cy="449031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3BF011A0-5BDB-FABB-4101-3E676FE70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2824" y="5326095"/>
                <a:ext cx="2334073" cy="449031"/>
              </a:xfrm>
              <a:prstGeom prst="rect">
                <a:avLst/>
              </a:prstGeom>
            </p:spPr>
          </p:pic>
          <p:pic>
            <p:nvPicPr>
              <p:cNvPr id="5" name="Picture 4" descr="A black background with white text&#10;&#10;Description automatically generated">
                <a:extLst>
                  <a:ext uri="{FF2B5EF4-FFF2-40B4-BE49-F238E27FC236}">
                    <a16:creationId xmlns:a16="http://schemas.microsoft.com/office/drawing/2014/main" id="{941F2453-A9CF-780A-6B01-23AA28FCF7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6" t="13738" r="1483" b="15499"/>
              <a:stretch/>
            </p:blipFill>
            <p:spPr>
              <a:xfrm>
                <a:off x="6021197" y="5308176"/>
                <a:ext cx="3082803" cy="484869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6BE249-2228-6EBB-4D22-03EB695279B1}"/>
                </a:ext>
              </a:extLst>
            </p:cNvPr>
            <p:cNvGrpSpPr/>
            <p:nvPr/>
          </p:nvGrpSpPr>
          <p:grpSpPr>
            <a:xfrm>
              <a:off x="248237" y="6065583"/>
              <a:ext cx="8263887" cy="496645"/>
              <a:chOff x="178468" y="6065583"/>
              <a:chExt cx="8263887" cy="496645"/>
            </a:xfrm>
          </p:grpSpPr>
          <p:pic>
            <p:nvPicPr>
              <p:cNvPr id="16" name="Picture 15" descr="A black background with blue text&#10;&#10;Description automatically generated">
                <a:extLst>
                  <a:ext uri="{FF2B5EF4-FFF2-40B4-BE49-F238E27FC236}">
                    <a16:creationId xmlns:a16="http://schemas.microsoft.com/office/drawing/2014/main" id="{6CAD5AAA-ABD2-0E6B-03D4-BDC6308ED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0" t="11654" r="2038" b="12193"/>
              <a:stretch/>
            </p:blipFill>
            <p:spPr>
              <a:xfrm>
                <a:off x="178468" y="6065583"/>
                <a:ext cx="2491915" cy="496645"/>
              </a:xfrm>
              <a:prstGeom prst="rect">
                <a:avLst/>
              </a:prstGeom>
            </p:spPr>
          </p:pic>
          <p:pic>
            <p:nvPicPr>
              <p:cNvPr id="18" name="Picture 17" descr="A blue and black sign&#10;&#10;Description automatically generated">
                <a:extLst>
                  <a:ext uri="{FF2B5EF4-FFF2-40B4-BE49-F238E27FC236}">
                    <a16:creationId xmlns:a16="http://schemas.microsoft.com/office/drawing/2014/main" id="{CA109174-66D4-1AEF-0D83-8EBA37D17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34" y="6230625"/>
                <a:ext cx="1886455" cy="331603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E4A0B61-FB59-39C1-342E-6DE0E8F48768}"/>
                  </a:ext>
                </a:extLst>
              </p:cNvPr>
              <p:cNvGrpSpPr/>
              <p:nvPr/>
            </p:nvGrpSpPr>
            <p:grpSpPr>
              <a:xfrm>
                <a:off x="6875740" y="6137550"/>
                <a:ext cx="1566615" cy="407793"/>
                <a:chOff x="7064459" y="5887361"/>
                <a:chExt cx="1566615" cy="407793"/>
              </a:xfrm>
            </p:grpSpPr>
            <p:pic>
              <p:nvPicPr>
                <p:cNvPr id="20" name="Picture 19" descr="A red sign with white text&#10;&#10;Description automatically generated">
                  <a:extLst>
                    <a:ext uri="{FF2B5EF4-FFF2-40B4-BE49-F238E27FC236}">
                      <a16:creationId xmlns:a16="http://schemas.microsoft.com/office/drawing/2014/main" id="{02A1D2CD-B0F9-46F8-B4A5-84B07D7332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8024"/>
                <a:stretch/>
              </p:blipFill>
              <p:spPr>
                <a:xfrm>
                  <a:off x="7064459" y="5887361"/>
                  <a:ext cx="1237356" cy="407793"/>
                </a:xfrm>
                <a:prstGeom prst="rect">
                  <a:avLst/>
                </a:prstGeom>
              </p:spPr>
            </p:pic>
            <p:pic>
              <p:nvPicPr>
                <p:cNvPr id="6" name="Picture 5" descr="A red sign with white text&#10;&#10;Description automatically generated">
                  <a:extLst>
                    <a:ext uri="{FF2B5EF4-FFF2-40B4-BE49-F238E27FC236}">
                      <a16:creationId xmlns:a16="http://schemas.microsoft.com/office/drawing/2014/main" id="{3A98CCC1-212B-2862-2C82-0155F77F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641" t="62262" b="-5299"/>
                <a:stretch/>
              </p:blipFill>
              <p:spPr>
                <a:xfrm>
                  <a:off x="7612002" y="5949669"/>
                  <a:ext cx="1019072" cy="283177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618788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00720-8439-2906-7134-FAE904B5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C33A72-E510-D812-9251-EEC14E88C8E7}"/>
              </a:ext>
            </a:extLst>
          </p:cNvPr>
          <p:cNvGrpSpPr/>
          <p:nvPr/>
        </p:nvGrpSpPr>
        <p:grpSpPr>
          <a:xfrm>
            <a:off x="0" y="1915169"/>
            <a:ext cx="9144000" cy="3027663"/>
            <a:chOff x="0" y="1915168"/>
            <a:chExt cx="9144000" cy="302766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287E023-A105-F247-2C5C-2C6F36A058B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915168"/>
              <a:ext cx="9144000" cy="3027663"/>
            </a:xfrm>
            <a:prstGeom prst="rect">
              <a:avLst/>
            </a:prstGeom>
            <a:solidFill>
              <a:srgbClr val="03538C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rgbClr val="0160A0"/>
                  </a:solidFill>
                  <a:latin typeface="Garamond" panose="02020404030301010803" pitchFamily="18" charset="0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Aft>
                  <a:spcPts val="400"/>
                </a:spcAft>
              </a:pPr>
              <a:br>
                <a:rPr lang="en-US" sz="7200">
                  <a:solidFill>
                    <a:srgbClr val="FFFF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</a:br>
              <a:br>
                <a:rPr lang="en-US" sz="3100">
                  <a:solidFill>
                    <a:srgbClr val="FFFF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</a:br>
              <a:endParaRPr lang="en-US" sz="3100" dirty="0">
                <a:solidFill>
                  <a:schemeClr val="accent4">
                    <a:lumMod val="20000"/>
                    <a:lumOff val="8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EA593E-E533-EBA0-69E5-48C1A6528E3D}"/>
                </a:ext>
              </a:extLst>
            </p:cNvPr>
            <p:cNvSpPr txBox="1"/>
            <p:nvPr/>
          </p:nvSpPr>
          <p:spPr>
            <a:xfrm>
              <a:off x="1787603" y="2875001"/>
              <a:ext cx="5568794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Backup Slides</a:t>
              </a:r>
              <a:endParaRPr lang="en-CH" sz="7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516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Group 833">
            <a:extLst>
              <a:ext uri="{FF2B5EF4-FFF2-40B4-BE49-F238E27FC236}">
                <a16:creationId xmlns:a16="http://schemas.microsoft.com/office/drawing/2014/main" id="{400EEF2E-70FF-F8E6-A535-5A6884C3C431}"/>
              </a:ext>
            </a:extLst>
          </p:cNvPr>
          <p:cNvGrpSpPr/>
          <p:nvPr/>
        </p:nvGrpSpPr>
        <p:grpSpPr>
          <a:xfrm>
            <a:off x="773878" y="3695592"/>
            <a:ext cx="7308871" cy="1622835"/>
            <a:chOff x="773878" y="3695592"/>
            <a:chExt cx="7308871" cy="1622835"/>
          </a:xfrm>
        </p:grpSpPr>
        <p:sp>
          <p:nvSpPr>
            <p:cNvPr id="459" name="Rounded Rectangle 458">
              <a:extLst>
                <a:ext uri="{FF2B5EF4-FFF2-40B4-BE49-F238E27FC236}">
                  <a16:creationId xmlns:a16="http://schemas.microsoft.com/office/drawing/2014/main" id="{7A87AD76-0E78-E779-042C-C536334BFCB7}"/>
                </a:ext>
              </a:extLst>
            </p:cNvPr>
            <p:cNvSpPr/>
            <p:nvPr/>
          </p:nvSpPr>
          <p:spPr>
            <a:xfrm>
              <a:off x="1061249" y="3695592"/>
              <a:ext cx="7021500" cy="1622835"/>
            </a:xfrm>
            <a:prstGeom prst="roundRect">
              <a:avLst/>
            </a:prstGeom>
            <a:solidFill>
              <a:srgbClr val="C6E1B6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03" name="Group 702">
              <a:extLst>
                <a:ext uri="{FF2B5EF4-FFF2-40B4-BE49-F238E27FC236}">
                  <a16:creationId xmlns:a16="http://schemas.microsoft.com/office/drawing/2014/main" id="{1723CB8A-EF67-9280-E929-6F64CA980E96}"/>
                </a:ext>
              </a:extLst>
            </p:cNvPr>
            <p:cNvGrpSpPr/>
            <p:nvPr/>
          </p:nvGrpSpPr>
          <p:grpSpPr>
            <a:xfrm>
              <a:off x="773878" y="3898092"/>
              <a:ext cx="205115" cy="1217834"/>
              <a:chOff x="859866" y="3623825"/>
              <a:chExt cx="205115" cy="1217834"/>
            </a:xfrm>
          </p:grpSpPr>
          <p:sp>
            <p:nvSpPr>
              <p:cNvPr id="451" name="TextBox 450">
                <a:extLst>
                  <a:ext uri="{FF2B5EF4-FFF2-40B4-BE49-F238E27FC236}">
                    <a16:creationId xmlns:a16="http://schemas.microsoft.com/office/drawing/2014/main" id="{9A9052D3-348D-1F9F-562E-F11A19F2B936}"/>
                  </a:ext>
                </a:extLst>
              </p:cNvPr>
              <p:cNvSpPr txBox="1"/>
              <p:nvPr/>
            </p:nvSpPr>
            <p:spPr>
              <a:xfrm rot="16200000">
                <a:off x="453215" y="4247812"/>
                <a:ext cx="1018416" cy="1692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Read Mapping</a:t>
                </a:r>
              </a:p>
            </p:txBody>
          </p:sp>
          <p:pic>
            <p:nvPicPr>
              <p:cNvPr id="452" name="Picture 451">
                <a:extLst>
                  <a:ext uri="{FF2B5EF4-FFF2-40B4-BE49-F238E27FC236}">
                    <a16:creationId xmlns:a16="http://schemas.microsoft.com/office/drawing/2014/main" id="{0A0269EE-EC87-C353-FD35-FC2028DC5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866" y="3623825"/>
                <a:ext cx="205115" cy="199418"/>
              </a:xfrm>
              <a:prstGeom prst="rect">
                <a:avLst/>
              </a:prstGeom>
            </p:spPr>
          </p:pic>
        </p:grpSp>
      </p:grpSp>
      <p:grpSp>
        <p:nvGrpSpPr>
          <p:cNvPr id="779" name="Group 778">
            <a:extLst>
              <a:ext uri="{FF2B5EF4-FFF2-40B4-BE49-F238E27FC236}">
                <a16:creationId xmlns:a16="http://schemas.microsoft.com/office/drawing/2014/main" id="{5723DAEB-16EF-4EF9-B197-9F0522C2F631}"/>
              </a:ext>
            </a:extLst>
          </p:cNvPr>
          <p:cNvGrpSpPr/>
          <p:nvPr/>
        </p:nvGrpSpPr>
        <p:grpSpPr>
          <a:xfrm>
            <a:off x="1191239" y="4804657"/>
            <a:ext cx="6761522" cy="350588"/>
            <a:chOff x="1042812" y="4804657"/>
            <a:chExt cx="6761522" cy="350588"/>
          </a:xfrm>
        </p:grpSpPr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2FE991AC-A776-89D3-7230-08E8D0836458}"/>
                </a:ext>
              </a:extLst>
            </p:cNvPr>
            <p:cNvGrpSpPr/>
            <p:nvPr/>
          </p:nvGrpSpPr>
          <p:grpSpPr>
            <a:xfrm>
              <a:off x="3178932" y="4897655"/>
              <a:ext cx="4625402" cy="164593"/>
              <a:chOff x="848581" y="1297586"/>
              <a:chExt cx="4625402" cy="164593"/>
            </a:xfrm>
          </p:grpSpPr>
          <p:sp>
            <p:nvSpPr>
              <p:cNvPr id="733" name="Rounded Rectangle 732">
                <a:extLst>
                  <a:ext uri="{FF2B5EF4-FFF2-40B4-BE49-F238E27FC236}">
                    <a16:creationId xmlns:a16="http://schemas.microsoft.com/office/drawing/2014/main" id="{39A28CEA-526F-6BE8-A467-41450B283A04}"/>
                  </a:ext>
                </a:extLst>
              </p:cNvPr>
              <p:cNvSpPr/>
              <p:nvPr/>
            </p:nvSpPr>
            <p:spPr>
              <a:xfrm>
                <a:off x="1242238" y="1297587"/>
                <a:ext cx="3831238" cy="164592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endParaRPr kumimoji="0" lang="en-CH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78816ED9-85FB-8FF1-EFD7-55D5C4A9EE46}"/>
                  </a:ext>
                </a:extLst>
              </p:cNvPr>
              <p:cNvGrpSpPr/>
              <p:nvPr/>
            </p:nvGrpSpPr>
            <p:grpSpPr>
              <a:xfrm>
                <a:off x="4832188" y="1297586"/>
                <a:ext cx="641795" cy="164593"/>
                <a:chOff x="4299375" y="1547359"/>
                <a:chExt cx="641795" cy="164593"/>
              </a:xfrm>
            </p:grpSpPr>
            <p:sp>
              <p:nvSpPr>
                <p:cNvPr id="739" name="Rounded Rectangle 738">
                  <a:extLst>
                    <a:ext uri="{FF2B5EF4-FFF2-40B4-BE49-F238E27FC236}">
                      <a16:creationId xmlns:a16="http://schemas.microsoft.com/office/drawing/2014/main" id="{D9CCAD25-9606-2C89-C677-BDA3A0730113}"/>
                    </a:ext>
                  </a:extLst>
                </p:cNvPr>
                <p:cNvSpPr/>
                <p:nvPr/>
              </p:nvSpPr>
              <p:spPr>
                <a:xfrm>
                  <a:off x="4299376" y="1547359"/>
                  <a:ext cx="641794" cy="164592"/>
                </a:xfrm>
                <a:prstGeom prst="roundRect">
                  <a:avLst/>
                </a:prstGeom>
                <a:gradFill>
                  <a:gsLst>
                    <a:gs pos="0">
                      <a:srgbClr val="C6E1B6"/>
                    </a:gs>
                    <a:gs pos="100000">
                      <a:srgbClr val="FFE69A"/>
                    </a:gs>
                    <a:gs pos="100000">
                      <a:srgbClr val="FFE69A"/>
                    </a:gs>
                    <a:gs pos="27000">
                      <a:srgbClr val="C6E1B6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</a:rPr>
                    <a:t>...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69D313A3-4B35-4CC7-310A-D4C8940161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99375" y="1547360"/>
                  <a:ext cx="583718" cy="0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1" name="Straight Connector 740">
                  <a:extLst>
                    <a:ext uri="{FF2B5EF4-FFF2-40B4-BE49-F238E27FC236}">
                      <a16:creationId xmlns:a16="http://schemas.microsoft.com/office/drawing/2014/main" id="{E21602BA-9F40-A3D5-0EB3-A906BCE85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99375" y="1711951"/>
                  <a:ext cx="583718" cy="1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02D1040F-5FC1-948B-DF8F-B15554DA5349}"/>
                  </a:ext>
                </a:extLst>
              </p:cNvPr>
              <p:cNvGrpSpPr/>
              <p:nvPr/>
            </p:nvGrpSpPr>
            <p:grpSpPr>
              <a:xfrm>
                <a:off x="848581" y="1297586"/>
                <a:ext cx="641794" cy="164593"/>
                <a:chOff x="-88560" y="1547359"/>
                <a:chExt cx="641794" cy="164593"/>
              </a:xfrm>
            </p:grpSpPr>
            <p:sp>
              <p:nvSpPr>
                <p:cNvPr id="736" name="Rounded Rectangle 735">
                  <a:extLst>
                    <a:ext uri="{FF2B5EF4-FFF2-40B4-BE49-F238E27FC236}">
                      <a16:creationId xmlns:a16="http://schemas.microsoft.com/office/drawing/2014/main" id="{89601EA5-D9FE-0C8B-CFE7-CB80F4335A18}"/>
                    </a:ext>
                  </a:extLst>
                </p:cNvPr>
                <p:cNvSpPr/>
                <p:nvPr/>
              </p:nvSpPr>
              <p:spPr>
                <a:xfrm>
                  <a:off x="-88560" y="1547359"/>
                  <a:ext cx="641794" cy="164592"/>
                </a:xfrm>
                <a:prstGeom prst="roundRect">
                  <a:avLst/>
                </a:prstGeom>
                <a:gradFill>
                  <a:gsLst>
                    <a:gs pos="73000">
                      <a:srgbClr val="C6E1B6"/>
                    </a:gs>
                    <a:gs pos="100000">
                      <a:srgbClr val="C6E1B6"/>
                    </a:gs>
                    <a:gs pos="0">
                      <a:srgbClr val="FFE69A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</a:rPr>
                    <a:t>...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F50A1E22-65E2-939F-7F03-4A813F2BA8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0484" y="1547360"/>
                  <a:ext cx="583718" cy="0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8" name="Straight Connector 737">
                  <a:extLst>
                    <a:ext uri="{FF2B5EF4-FFF2-40B4-BE49-F238E27FC236}">
                      <a16:creationId xmlns:a16="http://schemas.microsoft.com/office/drawing/2014/main" id="{264CFEA3-E8FF-F1C4-0435-9A4117760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0484" y="1711951"/>
                  <a:ext cx="583718" cy="1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42" name="TextBox 741">
              <a:extLst>
                <a:ext uri="{FF2B5EF4-FFF2-40B4-BE49-F238E27FC236}">
                  <a16:creationId xmlns:a16="http://schemas.microsoft.com/office/drawing/2014/main" id="{A30EC7C1-C7F2-BFB2-353A-63CC11FB8E93}"/>
                </a:ext>
              </a:extLst>
            </p:cNvPr>
            <p:cNvSpPr txBox="1"/>
            <p:nvPr/>
          </p:nvSpPr>
          <p:spPr>
            <a:xfrm>
              <a:off x="1347786" y="4895313"/>
              <a:ext cx="1883924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11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 (Target):</a:t>
              </a:r>
              <a:endParaRPr kumimoji="0" lang="en-US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76" name="Graphic 775" descr="Database with solid fill">
              <a:extLst>
                <a:ext uri="{FF2B5EF4-FFF2-40B4-BE49-F238E27FC236}">
                  <a16:creationId xmlns:a16="http://schemas.microsoft.com/office/drawing/2014/main" id="{AE7B2BDD-40A2-A26A-20F2-E4FC783EA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2812" y="4804657"/>
              <a:ext cx="350588" cy="350588"/>
            </a:xfrm>
            <a:prstGeom prst="rect">
              <a:avLst/>
            </a:prstGeom>
          </p:spPr>
        </p:pic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531513AB-3BF7-C246-3E86-2A81189833BA}"/>
              </a:ext>
            </a:extLst>
          </p:cNvPr>
          <p:cNvGrpSpPr/>
          <p:nvPr/>
        </p:nvGrpSpPr>
        <p:grpSpPr>
          <a:xfrm>
            <a:off x="1839469" y="3857208"/>
            <a:ext cx="3629677" cy="345816"/>
            <a:chOff x="1839469" y="3857208"/>
            <a:chExt cx="3629677" cy="345816"/>
          </a:xfrm>
        </p:grpSpPr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84AEF3DB-649C-856A-764F-291C899F9D2D}"/>
                </a:ext>
              </a:extLst>
            </p:cNvPr>
            <p:cNvSpPr/>
            <p:nvPr/>
          </p:nvSpPr>
          <p:spPr>
            <a:xfrm>
              <a:off x="3942098" y="3971647"/>
              <a:ext cx="1527048" cy="165426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grpSp>
          <p:nvGrpSpPr>
            <p:cNvPr id="807" name="Group 806">
              <a:extLst>
                <a:ext uri="{FF2B5EF4-FFF2-40B4-BE49-F238E27FC236}">
                  <a16:creationId xmlns:a16="http://schemas.microsoft.com/office/drawing/2014/main" id="{1D34E736-1E9E-1011-939A-A7C79B14FD2A}"/>
                </a:ext>
              </a:extLst>
            </p:cNvPr>
            <p:cNvGrpSpPr/>
            <p:nvPr/>
          </p:nvGrpSpPr>
          <p:grpSpPr>
            <a:xfrm>
              <a:off x="1839469" y="3857208"/>
              <a:ext cx="2019290" cy="345816"/>
              <a:chOff x="1839469" y="3857208"/>
              <a:chExt cx="2019290" cy="345816"/>
            </a:xfrm>
          </p:grpSpPr>
          <p:sp>
            <p:nvSpPr>
              <p:cNvPr id="743" name="TextBox 742">
                <a:extLst>
                  <a:ext uri="{FF2B5EF4-FFF2-40B4-BE49-F238E27FC236}">
                    <a16:creationId xmlns:a16="http://schemas.microsoft.com/office/drawing/2014/main" id="{6523732F-7ACC-8403-E540-2D89D7511A68}"/>
                  </a:ext>
                </a:extLst>
              </p:cNvPr>
              <p:cNvSpPr txBox="1"/>
              <p:nvPr/>
            </p:nvSpPr>
            <p:spPr>
              <a:xfrm>
                <a:off x="2169888" y="3971647"/>
                <a:ext cx="1688871" cy="1692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Data (Query):</a:t>
                </a:r>
                <a:endParaRPr kumimoji="0" lang="en-US" sz="11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777" name="Graphic 776" descr="DNA with solid fill">
                <a:extLst>
                  <a:ext uri="{FF2B5EF4-FFF2-40B4-BE49-F238E27FC236}">
                    <a16:creationId xmlns:a16="http://schemas.microsoft.com/office/drawing/2014/main" id="{AB492BBB-AB5E-535D-FCE3-8B926CCDF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474162">
                <a:off x="1839469" y="3857208"/>
                <a:ext cx="345816" cy="345816"/>
              </a:xfrm>
              <a:prstGeom prst="rect">
                <a:avLst/>
              </a:prstGeom>
            </p:spPr>
          </p:pic>
        </p:grpSp>
      </p:grpSp>
      <p:grpSp>
        <p:nvGrpSpPr>
          <p:cNvPr id="707" name="Group 706">
            <a:extLst>
              <a:ext uri="{FF2B5EF4-FFF2-40B4-BE49-F238E27FC236}">
                <a16:creationId xmlns:a16="http://schemas.microsoft.com/office/drawing/2014/main" id="{59377843-0A39-D9CB-B07A-BF408ED13969}"/>
              </a:ext>
            </a:extLst>
          </p:cNvPr>
          <p:cNvGrpSpPr/>
          <p:nvPr/>
        </p:nvGrpSpPr>
        <p:grpSpPr>
          <a:xfrm>
            <a:off x="707158" y="735034"/>
            <a:ext cx="7375592" cy="1389385"/>
            <a:chOff x="707158" y="735034"/>
            <a:chExt cx="7375592" cy="1389385"/>
          </a:xfrm>
        </p:grpSpPr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5AA4D02F-C216-C114-8FCE-40DD1D03D798}"/>
                </a:ext>
              </a:extLst>
            </p:cNvPr>
            <p:cNvSpPr/>
            <p:nvPr/>
          </p:nvSpPr>
          <p:spPr>
            <a:xfrm>
              <a:off x="1061250" y="807988"/>
              <a:ext cx="7021500" cy="1243479"/>
            </a:xfrm>
            <a:prstGeom prst="roundRect">
              <a:avLst/>
            </a:prstGeom>
            <a:solidFill>
              <a:srgbClr val="FFF3CD"/>
            </a:solidFill>
            <a:ln w="31750" cap="flat" cmpd="sng" algn="ctr">
              <a:solidFill>
                <a:srgbClr val="FFC30F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02" name="Group 701">
              <a:extLst>
                <a:ext uri="{FF2B5EF4-FFF2-40B4-BE49-F238E27FC236}">
                  <a16:creationId xmlns:a16="http://schemas.microsoft.com/office/drawing/2014/main" id="{29EE898B-A819-6027-55C2-ACEED8F9C8CD}"/>
                </a:ext>
              </a:extLst>
            </p:cNvPr>
            <p:cNvGrpSpPr/>
            <p:nvPr/>
          </p:nvGrpSpPr>
          <p:grpSpPr>
            <a:xfrm>
              <a:off x="707158" y="735034"/>
              <a:ext cx="338554" cy="1389385"/>
              <a:chOff x="695892" y="809914"/>
              <a:chExt cx="338554" cy="1389385"/>
            </a:xfrm>
          </p:grpSpPr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619BE602-F84F-B147-BB54-45C4DA710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611" y="809914"/>
                <a:ext cx="205115" cy="199417"/>
              </a:xfrm>
              <a:prstGeom prst="rect">
                <a:avLst/>
              </a:prstGeom>
            </p:spPr>
          </p:pic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D44DD367-904E-DFCF-B9E4-7AB71DA5A794}"/>
                  </a:ext>
                </a:extLst>
              </p:cNvPr>
              <p:cNvSpPr txBox="1"/>
              <p:nvPr/>
            </p:nvSpPr>
            <p:spPr>
              <a:xfrm rot="16200000">
                <a:off x="271245" y="1436099"/>
                <a:ext cx="1187847" cy="33855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1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Data Generation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1AA91A-B1F1-6012-F82C-9169535C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Garamond" panose="02020404030301010803" pitchFamily="18" charset="0"/>
                <a:ea typeface="+mn-ea"/>
              </a:rPr>
              <a:t>A Common Genome Analysis Pipeline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434FA-FFBA-3622-E1A3-F7B07CED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32</a:t>
            </a:fld>
            <a:endParaRPr lang="en-US" dirty="0"/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208C0006-3191-E779-AF5A-5F2EEA521BB3}"/>
              </a:ext>
            </a:extLst>
          </p:cNvPr>
          <p:cNvSpPr txBox="1"/>
          <p:nvPr/>
        </p:nvSpPr>
        <p:spPr>
          <a:xfrm>
            <a:off x="4743681" y="974915"/>
            <a:ext cx="99560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</a:t>
            </a:r>
          </a:p>
        </p:txBody>
      </p: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366177ED-14B1-A6EF-ED3D-E6195509A2F4}"/>
              </a:ext>
            </a:extLst>
          </p:cNvPr>
          <p:cNvGrpSpPr/>
          <p:nvPr/>
        </p:nvGrpSpPr>
        <p:grpSpPr>
          <a:xfrm>
            <a:off x="1229019" y="879811"/>
            <a:ext cx="1090784" cy="865552"/>
            <a:chOff x="827584" y="1256580"/>
            <a:chExt cx="1326462" cy="1052568"/>
          </a:xfrm>
        </p:grpSpPr>
        <p:pic>
          <p:nvPicPr>
            <p:cNvPr id="395" name="Content Placeholder 4">
              <a:extLst>
                <a:ext uri="{FF2B5EF4-FFF2-40B4-BE49-F238E27FC236}">
                  <a16:creationId xmlns:a16="http://schemas.microsoft.com/office/drawing/2014/main" id="{AB0C006C-AE62-E676-6E09-CD29CFADE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382397">
              <a:off x="1234271" y="1734584"/>
              <a:ext cx="341156" cy="807971"/>
            </a:xfrm>
            <a:prstGeom prst="rect">
              <a:avLst/>
            </a:prstGeom>
          </p:spPr>
        </p:pic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CFDF7061-8CEC-3F4B-5512-EFB5D1683EB7}"/>
                </a:ext>
              </a:extLst>
            </p:cNvPr>
            <p:cNvSpPr txBox="1"/>
            <p:nvPr/>
          </p:nvSpPr>
          <p:spPr>
            <a:xfrm>
              <a:off x="827584" y="1256580"/>
              <a:ext cx="1326462" cy="41170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DNA</a:t>
              </a:r>
              <a:b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Molecule</a:t>
              </a:r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7B68314F-A575-05D9-9CEC-03A673B7DF91}"/>
              </a:ext>
            </a:extLst>
          </p:cNvPr>
          <p:cNvGrpSpPr/>
          <p:nvPr/>
        </p:nvGrpSpPr>
        <p:grpSpPr>
          <a:xfrm>
            <a:off x="3020372" y="879811"/>
            <a:ext cx="1022741" cy="1014217"/>
            <a:chOff x="2627784" y="1256580"/>
            <a:chExt cx="1243718" cy="1233354"/>
          </a:xfrm>
        </p:grpSpPr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D25AFDC5-3F4E-E508-3096-59E2F66E19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1591" y="1804056"/>
              <a:ext cx="936104" cy="685878"/>
              <a:chOff x="976557" y="7482329"/>
              <a:chExt cx="3585556" cy="2627118"/>
            </a:xfrm>
          </p:grpSpPr>
          <p:pic>
            <p:nvPicPr>
              <p:cNvPr id="401" name="Picture 400">
                <a:extLst>
                  <a:ext uri="{FF2B5EF4-FFF2-40B4-BE49-F238E27FC236}">
                    <a16:creationId xmlns:a16="http://schemas.microsoft.com/office/drawing/2014/main" id="{CFB31C9A-209F-DEDB-EDFB-956C3A23B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6557" y="7680297"/>
                <a:ext cx="2034354" cy="2429150"/>
              </a:xfrm>
              <a:prstGeom prst="rect">
                <a:avLst/>
              </a:prstGeom>
            </p:spPr>
          </p:pic>
          <p:pic>
            <p:nvPicPr>
              <p:cNvPr id="402" name="Picture 401">
                <a:extLst>
                  <a:ext uri="{FF2B5EF4-FFF2-40B4-BE49-F238E27FC236}">
                    <a16:creationId xmlns:a16="http://schemas.microsoft.com/office/drawing/2014/main" id="{5A2378A0-6AD9-E3CE-7103-24F3E13D5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4672758">
                <a:off x="2661899" y="7483973"/>
                <a:ext cx="1610543" cy="1607256"/>
              </a:xfrm>
              <a:prstGeom prst="rect">
                <a:avLst/>
              </a:prstGeom>
            </p:spPr>
          </p:pic>
          <p:sp>
            <p:nvSpPr>
              <p:cNvPr id="403" name="Arc 402">
                <a:extLst>
                  <a:ext uri="{FF2B5EF4-FFF2-40B4-BE49-F238E27FC236}">
                    <a16:creationId xmlns:a16="http://schemas.microsoft.com/office/drawing/2014/main" id="{A2B53680-1502-3A4A-EFD9-B7930CD29586}"/>
                  </a:ext>
                </a:extLst>
              </p:cNvPr>
              <p:cNvSpPr/>
              <p:nvPr/>
            </p:nvSpPr>
            <p:spPr>
              <a:xfrm rot="1280361">
                <a:off x="3913257" y="8508696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4" name="Arc 403">
                <a:extLst>
                  <a:ext uri="{FF2B5EF4-FFF2-40B4-BE49-F238E27FC236}">
                    <a16:creationId xmlns:a16="http://schemas.microsoft.com/office/drawing/2014/main" id="{CA5EC674-CD3D-FDAB-D1DF-CF1C5A6922B9}"/>
                  </a:ext>
                </a:extLst>
              </p:cNvPr>
              <p:cNvSpPr/>
              <p:nvPr/>
            </p:nvSpPr>
            <p:spPr>
              <a:xfrm rot="1976593" flipV="1">
                <a:off x="3776748" y="8657014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5" name="Arc 404">
                <a:extLst>
                  <a:ext uri="{FF2B5EF4-FFF2-40B4-BE49-F238E27FC236}">
                    <a16:creationId xmlns:a16="http://schemas.microsoft.com/office/drawing/2014/main" id="{8DB230C9-8FF5-244B-60F8-7DA11472E520}"/>
                  </a:ext>
                </a:extLst>
              </p:cNvPr>
              <p:cNvSpPr/>
              <p:nvPr/>
            </p:nvSpPr>
            <p:spPr>
              <a:xfrm rot="1987043" flipH="1">
                <a:off x="2501734" y="7595833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6" name="Arc 405">
                <a:extLst>
                  <a:ext uri="{FF2B5EF4-FFF2-40B4-BE49-F238E27FC236}">
                    <a16:creationId xmlns:a16="http://schemas.microsoft.com/office/drawing/2014/main" id="{1F4CFA71-AE91-1BD8-7E2F-A2A10CC63B73}"/>
                  </a:ext>
                </a:extLst>
              </p:cNvPr>
              <p:cNvSpPr/>
              <p:nvPr/>
            </p:nvSpPr>
            <p:spPr>
              <a:xfrm rot="1810581" flipH="1" flipV="1">
                <a:off x="2393149" y="7760013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F445F818-65BF-100F-EC5D-D8FDFD413192}"/>
                </a:ext>
              </a:extLst>
            </p:cNvPr>
            <p:cNvSpPr txBox="1"/>
            <p:nvPr/>
          </p:nvSpPr>
          <p:spPr>
            <a:xfrm>
              <a:off x="2627784" y="1256580"/>
              <a:ext cx="1243718" cy="41170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Library Preparation</a:t>
              </a:r>
            </a:p>
          </p:txBody>
        </p:sp>
      </p:grpSp>
      <p:grpSp>
        <p:nvGrpSpPr>
          <p:cNvPr id="692" name="Group 691">
            <a:extLst>
              <a:ext uri="{FF2B5EF4-FFF2-40B4-BE49-F238E27FC236}">
                <a16:creationId xmlns:a16="http://schemas.microsoft.com/office/drawing/2014/main" id="{96A5B9D6-18A2-0987-2E0A-3F2EBF36CB5A}"/>
              </a:ext>
            </a:extLst>
          </p:cNvPr>
          <p:cNvGrpSpPr/>
          <p:nvPr/>
        </p:nvGrpSpPr>
        <p:grpSpPr>
          <a:xfrm>
            <a:off x="6651048" y="1252548"/>
            <a:ext cx="1150984" cy="660392"/>
            <a:chOff x="6571189" y="1411425"/>
            <a:chExt cx="1055912" cy="605843"/>
          </a:xfrm>
        </p:grpSpPr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B1FFFCE7-37A0-39AC-A7A9-18BAA25790DA}"/>
                </a:ext>
              </a:extLst>
            </p:cNvPr>
            <p:cNvSpPr/>
            <p:nvPr/>
          </p:nvSpPr>
          <p:spPr>
            <a:xfrm>
              <a:off x="6571189" y="141142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FA87A537-6BC2-40DE-2C36-398423068508}"/>
                </a:ext>
              </a:extLst>
            </p:cNvPr>
            <p:cNvSpPr/>
            <p:nvPr/>
          </p:nvSpPr>
          <p:spPr>
            <a:xfrm>
              <a:off x="6804169" y="16567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DADCDB5E-16D4-09E5-979C-4E3937895C29}"/>
                </a:ext>
              </a:extLst>
            </p:cNvPr>
            <p:cNvSpPr/>
            <p:nvPr/>
          </p:nvSpPr>
          <p:spPr>
            <a:xfrm>
              <a:off x="7121886" y="1455428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AC34A3D2-AEF7-A244-6E60-364935C60ED7}"/>
                </a:ext>
              </a:extLst>
            </p:cNvPr>
            <p:cNvSpPr/>
            <p:nvPr/>
          </p:nvSpPr>
          <p:spPr>
            <a:xfrm>
              <a:off x="6600416" y="186550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F684527F-9DC0-64BB-DE5B-36E729D59496}"/>
                </a:ext>
              </a:extLst>
            </p:cNvPr>
            <p:cNvSpPr/>
            <p:nvPr/>
          </p:nvSpPr>
          <p:spPr>
            <a:xfrm>
              <a:off x="7151613" y="1858030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sp>
        <p:nvSpPr>
          <p:cNvPr id="676" name="Rectangle 675">
            <a:extLst>
              <a:ext uri="{FF2B5EF4-FFF2-40B4-BE49-F238E27FC236}">
                <a16:creationId xmlns:a16="http://schemas.microsoft.com/office/drawing/2014/main" id="{29C7E230-CA63-A0C1-3728-AEFD8DB5F6D0}"/>
              </a:ext>
            </a:extLst>
          </p:cNvPr>
          <p:cNvSpPr/>
          <p:nvPr/>
        </p:nvSpPr>
        <p:spPr>
          <a:xfrm>
            <a:off x="6612847" y="1197819"/>
            <a:ext cx="1231709" cy="769760"/>
          </a:xfrm>
          <a:prstGeom prst="rect">
            <a:avLst/>
          </a:prstGeom>
          <a:solidFill>
            <a:srgbClr val="FFF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D44B9CE9-DD98-F015-C1D6-81BB56F6DF35}"/>
              </a:ext>
            </a:extLst>
          </p:cNvPr>
          <p:cNvSpPr txBox="1"/>
          <p:nvPr/>
        </p:nvSpPr>
        <p:spPr>
          <a:xfrm>
            <a:off x="6439852" y="878492"/>
            <a:ext cx="1525858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Data</a:t>
            </a:r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E3C023CF-91E7-062F-953D-7A86458D76A1}"/>
              </a:ext>
            </a:extLst>
          </p:cNvPr>
          <p:cNvGrpSpPr/>
          <p:nvPr/>
        </p:nvGrpSpPr>
        <p:grpSpPr>
          <a:xfrm>
            <a:off x="6781430" y="1307165"/>
            <a:ext cx="911895" cy="560390"/>
            <a:chOff x="6948264" y="1776271"/>
            <a:chExt cx="1108922" cy="681469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768E9F5C-3D59-AA02-86F1-75641F58075C}"/>
                </a:ext>
              </a:extLst>
            </p:cNvPr>
            <p:cNvGrpSpPr/>
            <p:nvPr/>
          </p:nvGrpSpPr>
          <p:grpSpPr>
            <a:xfrm>
              <a:off x="6948264" y="1776271"/>
              <a:ext cx="1108922" cy="681469"/>
              <a:chOff x="2857077" y="2235844"/>
              <a:chExt cx="1108922" cy="681469"/>
            </a:xfrm>
          </p:grpSpPr>
          <p:cxnSp>
            <p:nvCxnSpPr>
              <p:cNvPr id="416" name="Straight Arrow Connector 415">
                <a:extLst>
                  <a:ext uri="{FF2B5EF4-FFF2-40B4-BE49-F238E27FC236}">
                    <a16:creationId xmlns:a16="http://schemas.microsoft.com/office/drawing/2014/main" id="{4FEBF0B9-D65A-BE74-793B-E3F871D21F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7077" y="2917313"/>
                <a:ext cx="110892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Arrow Connector 416">
                <a:extLst>
                  <a:ext uri="{FF2B5EF4-FFF2-40B4-BE49-F238E27FC236}">
                    <a16:creationId xmlns:a16="http://schemas.microsoft.com/office/drawing/2014/main" id="{1900B217-26D1-0FCC-25A5-5C3BCE96D6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7077" y="2235844"/>
                <a:ext cx="4372" cy="6814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id="{F46BBF9D-936A-DA6B-6D3B-914F5BBC5E51}"/>
                </a:ext>
              </a:extLst>
            </p:cNvPr>
            <p:cNvGrpSpPr/>
            <p:nvPr/>
          </p:nvGrpSpPr>
          <p:grpSpPr>
            <a:xfrm>
              <a:off x="6981644" y="1976087"/>
              <a:ext cx="959736" cy="398532"/>
              <a:chOff x="6981644" y="1976087"/>
              <a:chExt cx="959736" cy="398532"/>
            </a:xfrm>
          </p:grpSpPr>
          <p:pic>
            <p:nvPicPr>
              <p:cNvPr id="413" name="Graphic 412" descr="Heartbeat with solid fill">
                <a:extLst>
                  <a:ext uri="{FF2B5EF4-FFF2-40B4-BE49-F238E27FC236}">
                    <a16:creationId xmlns:a16="http://schemas.microsoft.com/office/drawing/2014/main" id="{CF0790C1-AF5C-4585-41B1-0D19390C6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414" name="Graphic 413" descr="Heartbeat with solid fill">
                <a:extLst>
                  <a:ext uri="{FF2B5EF4-FFF2-40B4-BE49-F238E27FC236}">
                    <a16:creationId xmlns:a16="http://schemas.microsoft.com/office/drawing/2014/main" id="{A79BE17A-9FEF-5A17-D49E-8E14F0C0B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415" name="Graphic 414" descr="Heartbeat with solid fill">
                <a:extLst>
                  <a:ext uri="{FF2B5EF4-FFF2-40B4-BE49-F238E27FC236}">
                    <a16:creationId xmlns:a16="http://schemas.microsoft.com/office/drawing/2014/main" id="{71AF6F13-8291-7BA4-1897-EE3520C38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690" name="Rectangle 689">
            <a:extLst>
              <a:ext uri="{FF2B5EF4-FFF2-40B4-BE49-F238E27FC236}">
                <a16:creationId xmlns:a16="http://schemas.microsoft.com/office/drawing/2014/main" id="{A09D0E44-EF0C-8C4B-3994-B50A4E29939B}"/>
              </a:ext>
            </a:extLst>
          </p:cNvPr>
          <p:cNvSpPr/>
          <p:nvPr/>
        </p:nvSpPr>
        <p:spPr>
          <a:xfrm>
            <a:off x="7019343" y="895241"/>
            <a:ext cx="362013" cy="162984"/>
          </a:xfrm>
          <a:prstGeom prst="rect">
            <a:avLst/>
          </a:prstGeom>
          <a:solidFill>
            <a:srgbClr val="FFF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0CD459-2135-5B21-F6A5-AD508C3E960E}"/>
              </a:ext>
            </a:extLst>
          </p:cNvPr>
          <p:cNvCxnSpPr>
            <a:cxnSpLocks/>
          </p:cNvCxnSpPr>
          <p:nvPr/>
        </p:nvCxnSpPr>
        <p:spPr>
          <a:xfrm>
            <a:off x="2239161" y="1585013"/>
            <a:ext cx="5980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CF6E6E-96A7-8A1F-9A3E-22B8D0A372F1}"/>
              </a:ext>
            </a:extLst>
          </p:cNvPr>
          <p:cNvCxnSpPr>
            <a:cxnSpLocks/>
          </p:cNvCxnSpPr>
          <p:nvPr/>
        </p:nvCxnSpPr>
        <p:spPr>
          <a:xfrm>
            <a:off x="4053609" y="1585013"/>
            <a:ext cx="5980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4F175-774A-AEDC-9B72-587847D2C4F0}"/>
              </a:ext>
            </a:extLst>
          </p:cNvPr>
          <p:cNvCxnSpPr>
            <a:cxnSpLocks/>
          </p:cNvCxnSpPr>
          <p:nvPr/>
        </p:nvCxnSpPr>
        <p:spPr>
          <a:xfrm>
            <a:off x="5887186" y="1585013"/>
            <a:ext cx="5980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" name="Group 716">
            <a:extLst>
              <a:ext uri="{FF2B5EF4-FFF2-40B4-BE49-F238E27FC236}">
                <a16:creationId xmlns:a16="http://schemas.microsoft.com/office/drawing/2014/main" id="{451FD761-9E74-AB3D-7BB4-AAC7C90B8F4E}"/>
              </a:ext>
            </a:extLst>
          </p:cNvPr>
          <p:cNvGrpSpPr/>
          <p:nvPr/>
        </p:nvGrpSpPr>
        <p:grpSpPr>
          <a:xfrm>
            <a:off x="774924" y="2333425"/>
            <a:ext cx="3768694" cy="1080209"/>
            <a:chOff x="774924" y="2333425"/>
            <a:chExt cx="3768694" cy="1080209"/>
          </a:xfrm>
        </p:grpSpPr>
        <p:grpSp>
          <p:nvGrpSpPr>
            <p:cNvPr id="712" name="Group 711">
              <a:extLst>
                <a:ext uri="{FF2B5EF4-FFF2-40B4-BE49-F238E27FC236}">
                  <a16:creationId xmlns:a16="http://schemas.microsoft.com/office/drawing/2014/main" id="{37085869-AE23-4A47-21D4-015F3694A83D}"/>
                </a:ext>
              </a:extLst>
            </p:cNvPr>
            <p:cNvGrpSpPr/>
            <p:nvPr/>
          </p:nvGrpSpPr>
          <p:grpSpPr>
            <a:xfrm>
              <a:off x="774924" y="2333425"/>
              <a:ext cx="3768694" cy="1080209"/>
              <a:chOff x="774924" y="2333425"/>
              <a:chExt cx="3768694" cy="1080209"/>
            </a:xfrm>
          </p:grpSpPr>
          <p:sp>
            <p:nvSpPr>
              <p:cNvPr id="426" name="Rounded Rectangle 425">
                <a:extLst>
                  <a:ext uri="{FF2B5EF4-FFF2-40B4-BE49-F238E27FC236}">
                    <a16:creationId xmlns:a16="http://schemas.microsoft.com/office/drawing/2014/main" id="{7978EBC0-A5F3-DA72-1221-B05E27294502}"/>
                  </a:ext>
                </a:extLst>
              </p:cNvPr>
              <p:cNvSpPr/>
              <p:nvPr/>
            </p:nvSpPr>
            <p:spPr>
              <a:xfrm>
                <a:off x="1061249" y="2333425"/>
                <a:ext cx="3482369" cy="1080209"/>
              </a:xfrm>
              <a:prstGeom prst="roundRect">
                <a:avLst/>
              </a:prstGeom>
              <a:solidFill>
                <a:srgbClr val="FEEADB"/>
              </a:solidFill>
              <a:ln w="31750" cap="flat" cmpd="sng" algn="ctr">
                <a:solidFill>
                  <a:srgbClr val="E46C0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01" name="Group 700">
                <a:extLst>
                  <a:ext uri="{FF2B5EF4-FFF2-40B4-BE49-F238E27FC236}">
                    <a16:creationId xmlns:a16="http://schemas.microsoft.com/office/drawing/2014/main" id="{6CFFBB53-793C-2C71-3556-6CE7695CCBA4}"/>
                  </a:ext>
                </a:extLst>
              </p:cNvPr>
              <p:cNvGrpSpPr/>
              <p:nvPr/>
            </p:nvGrpSpPr>
            <p:grpSpPr>
              <a:xfrm>
                <a:off x="774924" y="2364486"/>
                <a:ext cx="203023" cy="1007530"/>
                <a:chOff x="743701" y="2329134"/>
                <a:chExt cx="203023" cy="1007530"/>
              </a:xfrm>
            </p:grpSpPr>
            <p:sp>
              <p:nvSpPr>
                <p:cNvPr id="424" name="TextBox 423">
                  <a:extLst>
                    <a:ext uri="{FF2B5EF4-FFF2-40B4-BE49-F238E27FC236}">
                      <a16:creationId xmlns:a16="http://schemas.microsoft.com/office/drawing/2014/main" id="{276AC674-D4CE-E6C9-2AE6-7EA05E54B937}"/>
                    </a:ext>
                  </a:extLst>
                </p:cNvPr>
                <p:cNvSpPr txBox="1"/>
                <p:nvPr/>
              </p:nvSpPr>
              <p:spPr>
                <a:xfrm rot="16200000">
                  <a:off x="444672" y="2851485"/>
                  <a:ext cx="801081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Translating</a:t>
                  </a:r>
                </a:p>
              </p:txBody>
            </p:sp>
            <p:pic>
              <p:nvPicPr>
                <p:cNvPr id="425" name="Picture 424">
                  <a:extLst>
                    <a:ext uri="{FF2B5EF4-FFF2-40B4-BE49-F238E27FC236}">
                      <a16:creationId xmlns:a16="http://schemas.microsoft.com/office/drawing/2014/main" id="{7C2C208A-FCA0-8F04-DF95-D678E6CF7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3701" y="2329134"/>
                  <a:ext cx="203023" cy="20302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93922741-306C-C2F3-B2B9-FA52091CA751}"/>
                </a:ext>
              </a:extLst>
            </p:cNvPr>
            <p:cNvGrpSpPr/>
            <p:nvPr/>
          </p:nvGrpSpPr>
          <p:grpSpPr>
            <a:xfrm>
              <a:off x="1229019" y="2520432"/>
              <a:ext cx="3216392" cy="695637"/>
              <a:chOff x="1229019" y="2520432"/>
              <a:chExt cx="3216392" cy="695637"/>
            </a:xfrm>
          </p:grpSpPr>
          <p:grpSp>
            <p:nvGrpSpPr>
              <p:cNvPr id="691" name="Group 690">
                <a:extLst>
                  <a:ext uri="{FF2B5EF4-FFF2-40B4-BE49-F238E27FC236}">
                    <a16:creationId xmlns:a16="http://schemas.microsoft.com/office/drawing/2014/main" id="{1E212967-3482-BA09-9949-B0972567A6C3}"/>
                  </a:ext>
                </a:extLst>
              </p:cNvPr>
              <p:cNvGrpSpPr/>
              <p:nvPr/>
            </p:nvGrpSpPr>
            <p:grpSpPr>
              <a:xfrm>
                <a:off x="1229019" y="2520432"/>
                <a:ext cx="947437" cy="695637"/>
                <a:chOff x="1370689" y="2521673"/>
                <a:chExt cx="947437" cy="695637"/>
              </a:xfrm>
            </p:grpSpPr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DEAD6161-85AF-E7C3-B254-A3569028B128}"/>
                    </a:ext>
                  </a:extLst>
                </p:cNvPr>
                <p:cNvGrpSpPr/>
                <p:nvPr/>
              </p:nvGrpSpPr>
              <p:grpSpPr>
                <a:xfrm>
                  <a:off x="1370689" y="2697693"/>
                  <a:ext cx="947437" cy="519617"/>
                  <a:chOff x="857024" y="3582248"/>
                  <a:chExt cx="1152144" cy="631887"/>
                </a:xfrm>
              </p:grpSpPr>
              <p:pic>
                <p:nvPicPr>
                  <p:cNvPr id="434" name="Picture 433">
                    <a:extLst>
                      <a:ext uri="{FF2B5EF4-FFF2-40B4-BE49-F238E27FC236}">
                        <a16:creationId xmlns:a16="http://schemas.microsoft.com/office/drawing/2014/main" id="{C67F33A7-7C5B-4842-FFB8-295EE2C6F1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0501" b="19645"/>
                  <a:stretch/>
                </p:blipFill>
                <p:spPr>
                  <a:xfrm>
                    <a:off x="857024" y="3582248"/>
                    <a:ext cx="1152144" cy="631887"/>
                  </a:xfrm>
                  <a:prstGeom prst="rect">
                    <a:avLst/>
                  </a:prstGeom>
                </p:spPr>
              </p:pic>
              <p:pic>
                <p:nvPicPr>
                  <p:cNvPr id="435" name="Picture 434">
                    <a:extLst>
                      <a:ext uri="{FF2B5EF4-FFF2-40B4-BE49-F238E27FC236}">
                        <a16:creationId xmlns:a16="http://schemas.microsoft.com/office/drawing/2014/main" id="{49D541EC-DAF4-86D5-C685-6BA840CEE4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209708" y="3643487"/>
                    <a:ext cx="446777" cy="40938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33" name="TextBox 432">
                  <a:extLst>
                    <a:ext uri="{FF2B5EF4-FFF2-40B4-BE49-F238E27FC236}">
                      <a16:creationId xmlns:a16="http://schemas.microsoft.com/office/drawing/2014/main" id="{BB7E211D-F7A3-1C99-CBFC-4F86FE3964F0}"/>
                    </a:ext>
                  </a:extLst>
                </p:cNvPr>
                <p:cNvSpPr txBox="1"/>
                <p:nvPr/>
              </p:nvSpPr>
              <p:spPr>
                <a:xfrm>
                  <a:off x="1450993" y="2521673"/>
                  <a:ext cx="786825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Basecalling</a:t>
                  </a:r>
                </a:p>
              </p:txBody>
            </p:sp>
          </p:grpSp>
          <p:grpSp>
            <p:nvGrpSpPr>
              <p:cNvPr id="698" name="Group 697">
                <a:extLst>
                  <a:ext uri="{FF2B5EF4-FFF2-40B4-BE49-F238E27FC236}">
                    <a16:creationId xmlns:a16="http://schemas.microsoft.com/office/drawing/2014/main" id="{73CF9FB7-BFB6-FE40-C761-26E9FE88E5A6}"/>
                  </a:ext>
                </a:extLst>
              </p:cNvPr>
              <p:cNvGrpSpPr/>
              <p:nvPr/>
            </p:nvGrpSpPr>
            <p:grpSpPr>
              <a:xfrm>
                <a:off x="2918363" y="2609260"/>
                <a:ext cx="1527048" cy="532154"/>
                <a:chOff x="2918363" y="2609260"/>
                <a:chExt cx="1527048" cy="532154"/>
              </a:xfrm>
            </p:grpSpPr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0F42F0B0-0C78-DE0C-ACA8-C94DD671723C}"/>
                    </a:ext>
                  </a:extLst>
                </p:cNvPr>
                <p:cNvSpPr/>
                <p:nvPr/>
              </p:nvSpPr>
              <p:spPr>
                <a:xfrm>
                  <a:off x="2918363" y="2975988"/>
                  <a:ext cx="1527048" cy="165426"/>
                </a:xfrm>
                <a:prstGeom prst="rect">
                  <a:avLst/>
                </a:prstGeom>
                <a:solidFill>
                  <a:srgbClr val="F8F3E1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AA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G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CC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GG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G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C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sp>
              <p:nvSpPr>
                <p:cNvPr id="431" name="TextBox 430">
                  <a:extLst>
                    <a:ext uri="{FF2B5EF4-FFF2-40B4-BE49-F238E27FC236}">
                      <a16:creationId xmlns:a16="http://schemas.microsoft.com/office/drawing/2014/main" id="{4D88A24C-33D8-C9DE-165F-BEBED5AC1109}"/>
                    </a:ext>
                  </a:extLst>
                </p:cNvPr>
                <p:cNvSpPr txBox="1"/>
                <p:nvPr/>
              </p:nvSpPr>
              <p:spPr>
                <a:xfrm>
                  <a:off x="3078991" y="2609260"/>
                  <a:ext cx="1205792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 err="1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Basecalled</a:t>
                  </a:r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Sequencing Data</a:t>
                  </a:r>
                  <a:endPara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971BF8A-EF4B-96C9-267B-BCDC6EC61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8390" y="2871765"/>
                <a:ext cx="59803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D1434567-4E10-7CF3-FBD4-25A702D5887C}"/>
              </a:ext>
            </a:extLst>
          </p:cNvPr>
          <p:cNvGrpSpPr/>
          <p:nvPr/>
        </p:nvGrpSpPr>
        <p:grpSpPr>
          <a:xfrm>
            <a:off x="4723176" y="2269235"/>
            <a:ext cx="3623673" cy="1198031"/>
            <a:chOff x="4723176" y="2269235"/>
            <a:chExt cx="3623673" cy="1198031"/>
          </a:xfrm>
        </p:grpSpPr>
        <p:grpSp>
          <p:nvGrpSpPr>
            <p:cNvPr id="715" name="Group 714">
              <a:extLst>
                <a:ext uri="{FF2B5EF4-FFF2-40B4-BE49-F238E27FC236}">
                  <a16:creationId xmlns:a16="http://schemas.microsoft.com/office/drawing/2014/main" id="{14B5D5EF-7ED6-5108-7FF8-D7F645DB6C72}"/>
                </a:ext>
              </a:extLst>
            </p:cNvPr>
            <p:cNvGrpSpPr/>
            <p:nvPr/>
          </p:nvGrpSpPr>
          <p:grpSpPr>
            <a:xfrm>
              <a:off x="4723176" y="2269235"/>
              <a:ext cx="3623673" cy="1198031"/>
              <a:chOff x="4723176" y="2269235"/>
              <a:chExt cx="3623673" cy="1198031"/>
            </a:xfrm>
          </p:grpSpPr>
          <p:sp>
            <p:nvSpPr>
              <p:cNvPr id="440" name="Rounded Rectangle 439">
                <a:extLst>
                  <a:ext uri="{FF2B5EF4-FFF2-40B4-BE49-F238E27FC236}">
                    <a16:creationId xmlns:a16="http://schemas.microsoft.com/office/drawing/2014/main" id="{63F31FB9-A749-9B67-67CC-56699FBEFD8B}"/>
                  </a:ext>
                </a:extLst>
              </p:cNvPr>
              <p:cNvSpPr/>
              <p:nvPr/>
            </p:nvSpPr>
            <p:spPr>
              <a:xfrm>
                <a:off x="4723176" y="2329257"/>
                <a:ext cx="3359575" cy="1080209"/>
              </a:xfrm>
              <a:prstGeom prst="roundRect">
                <a:avLst/>
              </a:prstGeom>
              <a:solidFill>
                <a:srgbClr val="FEEADB"/>
              </a:solidFill>
              <a:ln w="31750" cap="flat" cmpd="sng" algn="ctr">
                <a:solidFill>
                  <a:srgbClr val="E46C0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B8B007D8-3496-1D2D-EEA9-0D12358BC00C}"/>
                  </a:ext>
                </a:extLst>
              </p:cNvPr>
              <p:cNvGrpSpPr/>
              <p:nvPr/>
            </p:nvGrpSpPr>
            <p:grpSpPr>
              <a:xfrm>
                <a:off x="8143826" y="2269235"/>
                <a:ext cx="203023" cy="1198031"/>
                <a:chOff x="8163309" y="2224095"/>
                <a:chExt cx="203023" cy="1198031"/>
              </a:xfrm>
            </p:grpSpPr>
            <p:pic>
              <p:nvPicPr>
                <p:cNvPr id="438" name="Picture 437">
                  <a:extLst>
                    <a:ext uri="{FF2B5EF4-FFF2-40B4-BE49-F238E27FC236}">
                      <a16:creationId xmlns:a16="http://schemas.microsoft.com/office/drawing/2014/main" id="{F26FC4B5-1C54-C575-5C3D-4A8688CBF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63309" y="2224095"/>
                  <a:ext cx="203023" cy="203022"/>
                </a:xfrm>
                <a:prstGeom prst="rect">
                  <a:avLst/>
                </a:prstGeom>
              </p:spPr>
            </p:pic>
            <p:sp>
              <p:nvSpPr>
                <p:cNvPr id="439" name="TextBox 438">
                  <a:extLst>
                    <a:ext uri="{FF2B5EF4-FFF2-40B4-BE49-F238E27FC236}">
                      <a16:creationId xmlns:a16="http://schemas.microsoft.com/office/drawing/2014/main" id="{56F03013-E800-A5DC-B3C9-407ADDA240BB}"/>
                    </a:ext>
                  </a:extLst>
                </p:cNvPr>
                <p:cNvSpPr txBox="1"/>
                <p:nvPr/>
              </p:nvSpPr>
              <p:spPr>
                <a:xfrm rot="5400000">
                  <a:off x="7767316" y="2839983"/>
                  <a:ext cx="995008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"/>
                      <a:ea typeface="Tahoma" panose="020B0604030504040204" pitchFamily="34" charset="0"/>
                      <a:cs typeface="Tahoma" panose="020B0604030504040204" pitchFamily="34" charset="0"/>
                    </a:rPr>
                    <a:t>Preprocessing</a:t>
                  </a:r>
                </a:p>
              </p:txBody>
            </p:sp>
          </p:grpSp>
        </p:grpSp>
        <p:grpSp>
          <p:nvGrpSpPr>
            <p:cNvPr id="714" name="Group 713">
              <a:extLst>
                <a:ext uri="{FF2B5EF4-FFF2-40B4-BE49-F238E27FC236}">
                  <a16:creationId xmlns:a16="http://schemas.microsoft.com/office/drawing/2014/main" id="{FDE90853-F6F0-AED8-B47C-484AFCFC5171}"/>
                </a:ext>
              </a:extLst>
            </p:cNvPr>
            <p:cNvGrpSpPr/>
            <p:nvPr/>
          </p:nvGrpSpPr>
          <p:grpSpPr>
            <a:xfrm>
              <a:off x="4816118" y="2521673"/>
              <a:ext cx="3122504" cy="684411"/>
              <a:chOff x="4816118" y="2521673"/>
              <a:chExt cx="3122504" cy="684411"/>
            </a:xfrm>
          </p:grpSpPr>
          <p:grpSp>
            <p:nvGrpSpPr>
              <p:cNvPr id="694" name="Group 693">
                <a:extLst>
                  <a:ext uri="{FF2B5EF4-FFF2-40B4-BE49-F238E27FC236}">
                    <a16:creationId xmlns:a16="http://schemas.microsoft.com/office/drawing/2014/main" id="{0524A156-C8B1-C95B-AC3B-B1ADA1D34A4C}"/>
                  </a:ext>
                </a:extLst>
              </p:cNvPr>
              <p:cNvGrpSpPr/>
              <p:nvPr/>
            </p:nvGrpSpPr>
            <p:grpSpPr>
              <a:xfrm>
                <a:off x="6992811" y="2521673"/>
                <a:ext cx="945811" cy="684411"/>
                <a:chOff x="6992811" y="2521673"/>
                <a:chExt cx="945811" cy="684411"/>
              </a:xfrm>
            </p:grpSpPr>
            <p:sp>
              <p:nvSpPr>
                <p:cNvPr id="446" name="TextBox 445">
                  <a:extLst>
                    <a:ext uri="{FF2B5EF4-FFF2-40B4-BE49-F238E27FC236}">
                      <a16:creationId xmlns:a16="http://schemas.microsoft.com/office/drawing/2014/main" id="{CD2C24E5-ED8E-92FA-04A2-B09BB51C3175}"/>
                    </a:ext>
                  </a:extLst>
                </p:cNvPr>
                <p:cNvSpPr txBox="1"/>
                <p:nvPr/>
              </p:nvSpPr>
              <p:spPr>
                <a:xfrm>
                  <a:off x="7085682" y="2521673"/>
                  <a:ext cx="760069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Denoising</a:t>
                  </a:r>
                </a:p>
              </p:txBody>
            </p:sp>
            <p:grpSp>
              <p:nvGrpSpPr>
                <p:cNvPr id="447" name="Group 446">
                  <a:extLst>
                    <a:ext uri="{FF2B5EF4-FFF2-40B4-BE49-F238E27FC236}">
                      <a16:creationId xmlns:a16="http://schemas.microsoft.com/office/drawing/2014/main" id="{62F7A72B-E85E-877C-BC7D-ED31A67D81D7}"/>
                    </a:ext>
                  </a:extLst>
                </p:cNvPr>
                <p:cNvGrpSpPr/>
                <p:nvPr/>
              </p:nvGrpSpPr>
              <p:grpSpPr>
                <a:xfrm>
                  <a:off x="6992811" y="2697693"/>
                  <a:ext cx="945811" cy="508391"/>
                  <a:chOff x="6967405" y="3789559"/>
                  <a:chExt cx="1150167" cy="618235"/>
                </a:xfrm>
              </p:grpSpPr>
              <p:pic>
                <p:nvPicPr>
                  <p:cNvPr id="448" name="Picture 447">
                    <a:extLst>
                      <a:ext uri="{FF2B5EF4-FFF2-40B4-BE49-F238E27FC236}">
                        <a16:creationId xmlns:a16="http://schemas.microsoft.com/office/drawing/2014/main" id="{F16FF8CD-B1F5-3CC8-398A-B3563D104A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19630" b="21708"/>
                  <a:stretch/>
                </p:blipFill>
                <p:spPr>
                  <a:xfrm>
                    <a:off x="6967405" y="3789559"/>
                    <a:ext cx="1150167" cy="618235"/>
                  </a:xfrm>
                  <a:prstGeom prst="rect">
                    <a:avLst/>
                  </a:prstGeom>
                </p:spPr>
              </p:pic>
              <p:pic>
                <p:nvPicPr>
                  <p:cNvPr id="449" name="Graphic 448" descr="Heartbeat with solid fill">
                    <a:extLst>
                      <a:ext uri="{FF2B5EF4-FFF2-40B4-BE49-F238E27FC236}">
                        <a16:creationId xmlns:a16="http://schemas.microsoft.com/office/drawing/2014/main" id="{A931D765-E164-4FCC-85A5-79348355BD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/>
                </p:blipFill>
                <p:spPr>
                  <a:xfrm>
                    <a:off x="7203425" y="3861231"/>
                    <a:ext cx="396519" cy="396519"/>
                  </a:xfrm>
                  <a:prstGeom prst="rect">
                    <a:avLst/>
                  </a:prstGeom>
                </p:spPr>
              </p:pic>
              <p:pic>
                <p:nvPicPr>
                  <p:cNvPr id="450" name="Graphic 449" descr="Heartbeat with solid fill">
                    <a:extLst>
                      <a:ext uri="{FF2B5EF4-FFF2-40B4-BE49-F238E27FC236}">
                        <a16:creationId xmlns:a16="http://schemas.microsoft.com/office/drawing/2014/main" id="{C5BEC400-6E46-37EF-579B-5645CA8962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/>
                </p:blipFill>
                <p:spPr>
                  <a:xfrm>
                    <a:off x="7485034" y="3861231"/>
                    <a:ext cx="396519" cy="396519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B34C8506-7527-D3BD-B918-A17B76E2A122}"/>
                  </a:ext>
                </a:extLst>
              </p:cNvPr>
              <p:cNvGrpSpPr/>
              <p:nvPr/>
            </p:nvGrpSpPr>
            <p:grpSpPr>
              <a:xfrm>
                <a:off x="4816118" y="2609260"/>
                <a:ext cx="1527048" cy="528539"/>
                <a:chOff x="4816118" y="2609260"/>
                <a:chExt cx="1527048" cy="528539"/>
              </a:xfrm>
            </p:grpSpPr>
            <p:sp>
              <p:nvSpPr>
                <p:cNvPr id="444" name="Rectangle 443">
                  <a:extLst>
                    <a:ext uri="{FF2B5EF4-FFF2-40B4-BE49-F238E27FC236}">
                      <a16:creationId xmlns:a16="http://schemas.microsoft.com/office/drawing/2014/main" id="{D1E49A77-561D-CF32-1ACC-8C213A3B1CE8}"/>
                    </a:ext>
                  </a:extLst>
                </p:cNvPr>
                <p:cNvSpPr/>
                <p:nvPr/>
              </p:nvSpPr>
              <p:spPr>
                <a:xfrm>
                  <a:off x="4816118" y="2975988"/>
                  <a:ext cx="1527048" cy="161811"/>
                </a:xfrm>
                <a:prstGeom prst="rect">
                  <a:avLst/>
                </a:prstGeom>
                <a:solidFill>
                  <a:srgbClr val="F8F3E1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b="1" kern="0" dirty="0">
                      <a:solidFill>
                        <a:srgbClr val="863DBE"/>
                      </a:solidFill>
                      <a:latin typeface="PT Mono" panose="02060509020205020204" pitchFamily="49" charset="77"/>
                    </a:rPr>
                    <a:t>-2.1,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0.3,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2.3,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-1.4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sp>
              <p:nvSpPr>
                <p:cNvPr id="445" name="TextBox 444">
                  <a:extLst>
                    <a:ext uri="{FF2B5EF4-FFF2-40B4-BE49-F238E27FC236}">
                      <a16:creationId xmlns:a16="http://schemas.microsoft.com/office/drawing/2014/main" id="{5A4EF25A-2FDE-59C6-9E58-70B11BC762D1}"/>
                    </a:ext>
                  </a:extLst>
                </p:cNvPr>
                <p:cNvSpPr txBox="1"/>
                <p:nvPr/>
              </p:nvSpPr>
              <p:spPr>
                <a:xfrm>
                  <a:off x="4985673" y="2609260"/>
                  <a:ext cx="1191415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Denoised Raw </a:t>
                  </a:r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Sequencing Data</a:t>
                  </a:r>
                  <a:endPara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34FE8BD-8510-7CB1-37B7-734537A228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0808" y="2868251"/>
                <a:ext cx="59436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F4E5EE7-738D-A17E-AB3C-408126D5FB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48" y="1368800"/>
            <a:ext cx="783109" cy="498634"/>
          </a:xfrm>
          <a:prstGeom prst="rect">
            <a:avLst/>
          </a:prstGeom>
        </p:spPr>
      </p:pic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AF33112E-B608-80FC-E872-DEA61E40D797}"/>
              </a:ext>
            </a:extLst>
          </p:cNvPr>
          <p:cNvCxnSpPr>
            <a:cxnSpLocks/>
          </p:cNvCxnSpPr>
          <p:nvPr/>
        </p:nvCxnSpPr>
        <p:spPr>
          <a:xfrm rot="5400000">
            <a:off x="4053933" y="-381909"/>
            <a:ext cx="566928" cy="5257800"/>
          </a:xfrm>
          <a:prstGeom prst="bentConnector3">
            <a:avLst>
              <a:gd name="adj1" fmla="val 4024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C335375-23D6-B14D-F147-90B5D067E1A7}"/>
              </a:ext>
            </a:extLst>
          </p:cNvPr>
          <p:cNvCxnSpPr>
            <a:cxnSpLocks/>
          </p:cNvCxnSpPr>
          <p:nvPr/>
        </p:nvCxnSpPr>
        <p:spPr>
          <a:xfrm flipH="1">
            <a:off x="7465717" y="1963527"/>
            <a:ext cx="547" cy="56800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0" name="Group 729">
            <a:extLst>
              <a:ext uri="{FF2B5EF4-FFF2-40B4-BE49-F238E27FC236}">
                <a16:creationId xmlns:a16="http://schemas.microsoft.com/office/drawing/2014/main" id="{0458F404-F96C-8B58-3EDF-2461EA14A0BB}"/>
              </a:ext>
            </a:extLst>
          </p:cNvPr>
          <p:cNvGrpSpPr/>
          <p:nvPr/>
        </p:nvGrpSpPr>
        <p:grpSpPr>
          <a:xfrm>
            <a:off x="707158" y="5238395"/>
            <a:ext cx="7375591" cy="1382727"/>
            <a:chOff x="707158" y="5238395"/>
            <a:chExt cx="7375591" cy="1382727"/>
          </a:xfrm>
        </p:grpSpPr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DCC920B4-9A22-28B3-864B-1B2B51EA657E}"/>
                </a:ext>
              </a:extLst>
            </p:cNvPr>
            <p:cNvGrpSpPr/>
            <p:nvPr/>
          </p:nvGrpSpPr>
          <p:grpSpPr>
            <a:xfrm>
              <a:off x="707158" y="5238395"/>
              <a:ext cx="7375591" cy="1382727"/>
              <a:chOff x="707158" y="5238395"/>
              <a:chExt cx="7375591" cy="1382727"/>
            </a:xfrm>
          </p:grpSpPr>
          <p:grpSp>
            <p:nvGrpSpPr>
              <p:cNvPr id="723" name="Group 722">
                <a:extLst>
                  <a:ext uri="{FF2B5EF4-FFF2-40B4-BE49-F238E27FC236}">
                    <a16:creationId xmlns:a16="http://schemas.microsoft.com/office/drawing/2014/main" id="{817B1564-36E6-6486-8838-245CB3BA3B63}"/>
                  </a:ext>
                </a:extLst>
              </p:cNvPr>
              <p:cNvGrpSpPr/>
              <p:nvPr/>
            </p:nvGrpSpPr>
            <p:grpSpPr>
              <a:xfrm>
                <a:off x="1061249" y="5600384"/>
                <a:ext cx="2124439" cy="947425"/>
                <a:chOff x="1061249" y="5600384"/>
                <a:chExt cx="2124439" cy="947425"/>
              </a:xfrm>
            </p:grpSpPr>
            <p:sp>
              <p:nvSpPr>
                <p:cNvPr id="362" name="Rounded Rectangle 361">
                  <a:extLst>
                    <a:ext uri="{FF2B5EF4-FFF2-40B4-BE49-F238E27FC236}">
                      <a16:creationId xmlns:a16="http://schemas.microsoft.com/office/drawing/2014/main" id="{BF8EF6A9-9056-DA29-09B5-3675E3240DF9}"/>
                    </a:ext>
                  </a:extLst>
                </p:cNvPr>
                <p:cNvSpPr/>
                <p:nvPr/>
              </p:nvSpPr>
              <p:spPr>
                <a:xfrm>
                  <a:off x="1061249" y="5600384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776F757E-A609-8C77-E0CF-CCC57930F9EA}"/>
                    </a:ext>
                  </a:extLst>
                </p:cNvPr>
                <p:cNvGrpSpPr/>
                <p:nvPr/>
              </p:nvGrpSpPr>
              <p:grpSpPr>
                <a:xfrm>
                  <a:off x="1364039" y="5660342"/>
                  <a:ext cx="1518859" cy="823871"/>
                  <a:chOff x="1364039" y="5660342"/>
                  <a:chExt cx="1518859" cy="823871"/>
                </a:xfrm>
              </p:grpSpPr>
              <p:sp>
                <p:nvSpPr>
                  <p:cNvPr id="364" name="TextBox 363">
                    <a:extLst>
                      <a:ext uri="{FF2B5EF4-FFF2-40B4-BE49-F238E27FC236}">
                        <a16:creationId xmlns:a16="http://schemas.microsoft.com/office/drawing/2014/main" id="{09237E83-6C0D-9A6D-098E-C64B2102DCC5}"/>
                      </a:ext>
                    </a:extLst>
                  </p:cNvPr>
                  <p:cNvSpPr txBox="1"/>
                  <p:nvPr/>
                </p:nvSpPr>
                <p:spPr>
                  <a:xfrm>
                    <a:off x="1819583" y="5660342"/>
                    <a:ext cx="719040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Assembly</a:t>
                    </a:r>
                  </a:p>
                </p:txBody>
              </p:sp>
              <p:sp>
                <p:nvSpPr>
                  <p:cNvPr id="365" name="Rectangle 364">
                    <a:extLst>
                      <a:ext uri="{FF2B5EF4-FFF2-40B4-BE49-F238E27FC236}">
                        <a16:creationId xmlns:a16="http://schemas.microsoft.com/office/drawing/2014/main" id="{54578288-2767-F4DC-B451-9752EBA75D31}"/>
                      </a:ext>
                    </a:extLst>
                  </p:cNvPr>
                  <p:cNvSpPr/>
                  <p:nvPr/>
                </p:nvSpPr>
                <p:spPr>
                  <a:xfrm>
                    <a:off x="1364039" y="6424058"/>
                    <a:ext cx="1518848" cy="60155"/>
                  </a:xfrm>
                  <a:prstGeom prst="rect">
                    <a:avLst/>
                  </a:prstGeom>
                  <a:solidFill>
                    <a:srgbClr val="FCEEE4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miter lim="800000"/>
                  </a:ln>
                  <a:effectLst/>
                </p:spPr>
                <p:txBody>
                  <a:bodyPr lIns="0" rIns="0" rtlCol="0" anchor="ctr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CH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66" name="Straight Arrow Connector 365">
                    <a:extLst>
                      <a:ext uri="{FF2B5EF4-FFF2-40B4-BE49-F238E27FC236}">
                        <a16:creationId xmlns:a16="http://schemas.microsoft.com/office/drawing/2014/main" id="{A88DF880-8AED-342A-77B6-ADAAD6EB33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7340" y="6266915"/>
                    <a:ext cx="0" cy="13078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w="sm" len="med"/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67" name="Group 366">
                    <a:extLst>
                      <a:ext uri="{FF2B5EF4-FFF2-40B4-BE49-F238E27FC236}">
                        <a16:creationId xmlns:a16="http://schemas.microsoft.com/office/drawing/2014/main" id="{C4033589-A9F3-600F-04EA-977B1AE818D0}"/>
                      </a:ext>
                    </a:extLst>
                  </p:cNvPr>
                  <p:cNvGrpSpPr/>
                  <p:nvPr/>
                </p:nvGrpSpPr>
                <p:grpSpPr>
                  <a:xfrm>
                    <a:off x="1364040" y="5911616"/>
                    <a:ext cx="1518858" cy="313191"/>
                    <a:chOff x="9537230" y="8572266"/>
                    <a:chExt cx="1847027" cy="380861"/>
                  </a:xfrm>
                </p:grpSpPr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E113B1A4-63A0-F5CD-6F20-6DFC68BD5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7230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7C25A429-8FC7-AC7B-CD1D-910FC43B3D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3685" y="8726121"/>
                      <a:ext cx="537666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5A05DC1D-41DA-B56D-0FDE-8BA821C69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7574" y="8726121"/>
                      <a:ext cx="746683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4F152C31-C798-65E3-65FF-D8979A6AFF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3408" y="8879975"/>
                      <a:ext cx="627854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2" name="Rectangle 371">
                      <a:extLst>
                        <a:ext uri="{FF2B5EF4-FFF2-40B4-BE49-F238E27FC236}">
                          <a16:creationId xmlns:a16="http://schemas.microsoft.com/office/drawing/2014/main" id="{74B0C184-AC32-DD8D-CE0C-CF9FEB7DFD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9676" y="8879975"/>
                      <a:ext cx="798999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3" name="Rectangle 372">
                      <a:extLst>
                        <a:ext uri="{FF2B5EF4-FFF2-40B4-BE49-F238E27FC236}">
                          <a16:creationId xmlns:a16="http://schemas.microsoft.com/office/drawing/2014/main" id="{979AA528-225D-70BC-7445-691CDE0CB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8099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725" name="Group 724">
                <a:extLst>
                  <a:ext uri="{FF2B5EF4-FFF2-40B4-BE49-F238E27FC236}">
                    <a16:creationId xmlns:a16="http://schemas.microsoft.com/office/drawing/2014/main" id="{2CF840A0-C8A4-18D2-74AD-B79CA873B886}"/>
                  </a:ext>
                </a:extLst>
              </p:cNvPr>
              <p:cNvGrpSpPr/>
              <p:nvPr/>
            </p:nvGrpSpPr>
            <p:grpSpPr>
              <a:xfrm>
                <a:off x="3324895" y="5600384"/>
                <a:ext cx="2124439" cy="947425"/>
                <a:chOff x="3324895" y="5600384"/>
                <a:chExt cx="2124439" cy="947425"/>
              </a:xfrm>
            </p:grpSpPr>
            <p:sp>
              <p:nvSpPr>
                <p:cNvPr id="348" name="Rounded Rectangle 347">
                  <a:extLst>
                    <a:ext uri="{FF2B5EF4-FFF2-40B4-BE49-F238E27FC236}">
                      <a16:creationId xmlns:a16="http://schemas.microsoft.com/office/drawing/2014/main" id="{D6217B73-3122-0C81-A867-24E0CD06DBFE}"/>
                    </a:ext>
                  </a:extLst>
                </p:cNvPr>
                <p:cNvSpPr/>
                <p:nvPr/>
              </p:nvSpPr>
              <p:spPr>
                <a:xfrm>
                  <a:off x="3324895" y="5600384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04F2EB86-C985-F448-2D95-9217B283235B}"/>
                    </a:ext>
                  </a:extLst>
                </p:cNvPr>
                <p:cNvGrpSpPr/>
                <p:nvPr/>
              </p:nvGrpSpPr>
              <p:grpSpPr>
                <a:xfrm>
                  <a:off x="3627686" y="5660342"/>
                  <a:ext cx="1518857" cy="809493"/>
                  <a:chOff x="3627686" y="5660342"/>
                  <a:chExt cx="1518857" cy="809493"/>
                </a:xfrm>
              </p:grpSpPr>
              <p:sp>
                <p:nvSpPr>
                  <p:cNvPr id="350" name="TextBox 349">
                    <a:extLst>
                      <a:ext uri="{FF2B5EF4-FFF2-40B4-BE49-F238E27FC236}">
                        <a16:creationId xmlns:a16="http://schemas.microsoft.com/office/drawing/2014/main" id="{2B3824D5-8C1F-5022-2B8B-C40CD1295FAD}"/>
                      </a:ext>
                    </a:extLst>
                  </p:cNvPr>
                  <p:cNvSpPr txBox="1"/>
                  <p:nvPr/>
                </p:nvSpPr>
                <p:spPr>
                  <a:xfrm>
                    <a:off x="3862045" y="5660342"/>
                    <a:ext cx="1050139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Variant Calling</a:t>
                    </a:r>
                  </a:p>
                </p:txBody>
              </p:sp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4795BA32-DC3B-D859-AAD3-23D3EBDC8D30}"/>
                      </a:ext>
                    </a:extLst>
                  </p:cNvPr>
                  <p:cNvGrpSpPr/>
                  <p:nvPr/>
                </p:nvGrpSpPr>
                <p:grpSpPr>
                  <a:xfrm>
                    <a:off x="3627686" y="5932147"/>
                    <a:ext cx="1518857" cy="537688"/>
                    <a:chOff x="12291404" y="8541569"/>
                    <a:chExt cx="1847027" cy="653862"/>
                  </a:xfrm>
                </p:grpSpPr>
                <p:grpSp>
                  <p:nvGrpSpPr>
                    <p:cNvPr id="352" name="Group 351">
                      <a:extLst>
                        <a:ext uri="{FF2B5EF4-FFF2-40B4-BE49-F238E27FC236}">
                          <a16:creationId xmlns:a16="http://schemas.microsoft.com/office/drawing/2014/main" id="{4F99E7E2-E057-0A62-369E-9025E34079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91404" y="8757592"/>
                      <a:ext cx="1847027" cy="380861"/>
                      <a:chOff x="9537230" y="8572266"/>
                      <a:chExt cx="1847027" cy="380861"/>
                    </a:xfrm>
                  </p:grpSpPr>
                  <p:sp>
                    <p:nvSpPr>
                      <p:cNvPr id="356" name="Rectangle 355">
                        <a:extLst>
                          <a:ext uri="{FF2B5EF4-FFF2-40B4-BE49-F238E27FC236}">
                            <a16:creationId xmlns:a16="http://schemas.microsoft.com/office/drawing/2014/main" id="{2A62A442-1467-57DC-63FD-1ABD6C6F3C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37230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7" name="Rectangle 356">
                        <a:extLst>
                          <a:ext uri="{FF2B5EF4-FFF2-40B4-BE49-F238E27FC236}">
                            <a16:creationId xmlns:a16="http://schemas.microsoft.com/office/drawing/2014/main" id="{62F99DFA-74C9-8CF5-AD5C-FA0E645D46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3685" y="8726121"/>
                        <a:ext cx="537666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8" name="Rectangle 357">
                        <a:extLst>
                          <a:ext uri="{FF2B5EF4-FFF2-40B4-BE49-F238E27FC236}">
                            <a16:creationId xmlns:a16="http://schemas.microsoft.com/office/drawing/2014/main" id="{63932CFD-30C4-2C7A-AFFC-41396AF9AE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7574" y="8726121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9" name="Rectangle 358">
                        <a:extLst>
                          <a:ext uri="{FF2B5EF4-FFF2-40B4-BE49-F238E27FC236}">
                            <a16:creationId xmlns:a16="http://schemas.microsoft.com/office/drawing/2014/main" id="{1F6A703E-D0A1-8A88-A5D1-64572F4B40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03408" y="8879975"/>
                        <a:ext cx="627854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0" name="Rectangle 359">
                        <a:extLst>
                          <a:ext uri="{FF2B5EF4-FFF2-40B4-BE49-F238E27FC236}">
                            <a16:creationId xmlns:a16="http://schemas.microsoft.com/office/drawing/2014/main" id="{5ABFAD21-2F9C-CF10-883B-DC9775E72B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9676" y="887997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1" name="Rectangle 360">
                        <a:extLst>
                          <a:ext uri="{FF2B5EF4-FFF2-40B4-BE49-F238E27FC236}">
                            <a16:creationId xmlns:a16="http://schemas.microsoft.com/office/drawing/2014/main" id="{E10AC318-5A1C-B34B-6085-462505CDE7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8099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A46F32F7-2E9B-38BB-1922-D23FD8067B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91404" y="8572266"/>
                      <a:ext cx="1847015" cy="73152"/>
                    </a:xfrm>
                    <a:prstGeom prst="rect">
                      <a:avLst/>
                    </a:prstGeom>
                    <a:solidFill>
                      <a:srgbClr val="FFE69A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CE5E3A8C-6404-14A3-0E74-1E5CE647B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165547" y="8840728"/>
                      <a:ext cx="653860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Rectangle 354">
                      <a:extLst>
                        <a:ext uri="{FF2B5EF4-FFF2-40B4-BE49-F238E27FC236}">
                          <a16:creationId xmlns:a16="http://schemas.microsoft.com/office/drawing/2014/main" id="{8BB5CDC5-9AE1-B055-6DC4-53144AFB985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2445464" y="8840728"/>
                      <a:ext cx="653862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727" name="Group 726">
                <a:extLst>
                  <a:ext uri="{FF2B5EF4-FFF2-40B4-BE49-F238E27FC236}">
                    <a16:creationId xmlns:a16="http://schemas.microsoft.com/office/drawing/2014/main" id="{EB04B69E-EEB6-7915-FA32-CBF1920A3008}"/>
                  </a:ext>
                </a:extLst>
              </p:cNvPr>
              <p:cNvGrpSpPr/>
              <p:nvPr/>
            </p:nvGrpSpPr>
            <p:grpSpPr>
              <a:xfrm>
                <a:off x="5588542" y="5238395"/>
                <a:ext cx="2494207" cy="1309415"/>
                <a:chOff x="5588542" y="5238395"/>
                <a:chExt cx="2494207" cy="1309415"/>
              </a:xfrm>
            </p:grpSpPr>
            <p:sp>
              <p:nvSpPr>
                <p:cNvPr id="334" name="Rounded Rectangle 333">
                  <a:extLst>
                    <a:ext uri="{FF2B5EF4-FFF2-40B4-BE49-F238E27FC236}">
                      <a16:creationId xmlns:a16="http://schemas.microsoft.com/office/drawing/2014/main" id="{E06345AD-8B7F-BB1B-A321-878E3C955FBB}"/>
                    </a:ext>
                  </a:extLst>
                </p:cNvPr>
                <p:cNvSpPr/>
                <p:nvPr/>
              </p:nvSpPr>
              <p:spPr>
                <a:xfrm>
                  <a:off x="5588542" y="5600385"/>
                  <a:ext cx="2494207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6" name="Group 725">
                  <a:extLst>
                    <a:ext uri="{FF2B5EF4-FFF2-40B4-BE49-F238E27FC236}">
                      <a16:creationId xmlns:a16="http://schemas.microsoft.com/office/drawing/2014/main" id="{7E748B6F-77B1-9563-E2CF-04696A9A4C2F}"/>
                    </a:ext>
                  </a:extLst>
                </p:cNvPr>
                <p:cNvGrpSpPr/>
                <p:nvPr/>
              </p:nvGrpSpPr>
              <p:grpSpPr>
                <a:xfrm>
                  <a:off x="5845272" y="5238395"/>
                  <a:ext cx="1980746" cy="1246411"/>
                  <a:chOff x="5845272" y="5238395"/>
                  <a:chExt cx="1980746" cy="1246411"/>
                </a:xfrm>
              </p:grpSpPr>
              <p:sp>
                <p:nvSpPr>
                  <p:cNvPr id="336" name="TextBox 335">
                    <a:extLst>
                      <a:ext uri="{FF2B5EF4-FFF2-40B4-BE49-F238E27FC236}">
                        <a16:creationId xmlns:a16="http://schemas.microsoft.com/office/drawing/2014/main" id="{23E83656-16AA-854D-274C-40F3BD8F39B8}"/>
                      </a:ext>
                    </a:extLst>
                  </p:cNvPr>
                  <p:cNvSpPr txBox="1"/>
                  <p:nvPr/>
                </p:nvSpPr>
                <p:spPr>
                  <a:xfrm>
                    <a:off x="6326221" y="5660342"/>
                    <a:ext cx="1018846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Metagenomics</a:t>
                    </a:r>
                  </a:p>
                </p:txBody>
              </p:sp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5BB26780-33DB-3C2D-9B25-FB7D2399A9FE}"/>
                      </a:ext>
                    </a:extLst>
                  </p:cNvPr>
                  <p:cNvGrpSpPr/>
                  <p:nvPr/>
                </p:nvGrpSpPr>
                <p:grpSpPr>
                  <a:xfrm>
                    <a:off x="5845272" y="5238395"/>
                    <a:ext cx="1980746" cy="1246411"/>
                    <a:chOff x="15157176" y="7794451"/>
                    <a:chExt cx="2408713" cy="1515715"/>
                  </a:xfrm>
                </p:grpSpPr>
                <p:graphicFrame>
                  <p:nvGraphicFramePr>
                    <p:cNvPr id="338" name="Chart 337">
                      <a:extLst>
                        <a:ext uri="{FF2B5EF4-FFF2-40B4-BE49-F238E27FC236}">
                          <a16:creationId xmlns:a16="http://schemas.microsoft.com/office/drawing/2014/main" id="{BFA19B08-98BD-66E8-A254-4009275E44C8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6565249" y="7794451"/>
                    <a:ext cx="1000640" cy="1515715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9"/>
                    </a:graphicData>
                  </a:graphic>
                </p:graphicFrame>
                <p:grpSp>
                  <p:nvGrpSpPr>
                    <p:cNvPr id="339" name="Group 338">
                      <a:extLst>
                        <a:ext uri="{FF2B5EF4-FFF2-40B4-BE49-F238E27FC236}">
                          <a16:creationId xmlns:a16="http://schemas.microsoft.com/office/drawing/2014/main" id="{E54120EF-98DD-C0BF-FC4A-FF4CC2C1EB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900464"/>
                      <a:ext cx="1408073" cy="73152"/>
                      <a:chOff x="14910799" y="8900464"/>
                      <a:chExt cx="1408073" cy="73152"/>
                    </a:xfrm>
                  </p:grpSpPr>
                  <p:cxnSp>
                    <p:nvCxnSpPr>
                      <p:cNvPr id="346" name="Straight Arrow Connector 345">
                        <a:extLst>
                          <a:ext uri="{FF2B5EF4-FFF2-40B4-BE49-F238E27FC236}">
                            <a16:creationId xmlns:a16="http://schemas.microsoft.com/office/drawing/2014/main" id="{331DB3CA-F649-797D-188B-3C731DCAD1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937040"/>
                        <a:ext cx="418384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7" name="Rectangle 346">
                        <a:extLst>
                          <a:ext uri="{FF2B5EF4-FFF2-40B4-BE49-F238E27FC236}">
                            <a16:creationId xmlns:a16="http://schemas.microsoft.com/office/drawing/2014/main" id="{28F5630E-78C6-3473-CD03-B18964577D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900464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ABD2F4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40" name="Group 339">
                      <a:extLst>
                        <a:ext uri="{FF2B5EF4-FFF2-40B4-BE49-F238E27FC236}">
                          <a16:creationId xmlns:a16="http://schemas.microsoft.com/office/drawing/2014/main" id="{C7E4B802-72DE-D2B4-A3A0-774BDC1E5D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9116488"/>
                      <a:ext cx="1450449" cy="73152"/>
                      <a:chOff x="14910799" y="9107415"/>
                      <a:chExt cx="1450449" cy="73152"/>
                    </a:xfrm>
                  </p:grpSpPr>
                  <p:cxnSp>
                    <p:nvCxnSpPr>
                      <p:cNvPr id="344" name="Straight Arrow Connector 343">
                        <a:extLst>
                          <a:ext uri="{FF2B5EF4-FFF2-40B4-BE49-F238E27FC236}">
                            <a16:creationId xmlns:a16="http://schemas.microsoft.com/office/drawing/2014/main" id="{2BA49002-10FF-8A69-7F78-9FB2D9540B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9143991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5" name="Rectangle 344">
                        <a:extLst>
                          <a:ext uri="{FF2B5EF4-FFF2-40B4-BE49-F238E27FC236}">
                            <a16:creationId xmlns:a16="http://schemas.microsoft.com/office/drawing/2014/main" id="{D284480A-BB9C-3834-A790-AC7920B96C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910741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D77976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41" name="Group 340">
                      <a:extLst>
                        <a:ext uri="{FF2B5EF4-FFF2-40B4-BE49-F238E27FC236}">
                          <a16:creationId xmlns:a16="http://schemas.microsoft.com/office/drawing/2014/main" id="{CB8676A1-0515-3B66-9C8F-35F90B49FF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684440"/>
                      <a:ext cx="1450449" cy="73152"/>
                      <a:chOff x="14910799" y="8689317"/>
                      <a:chExt cx="1450449" cy="73152"/>
                    </a:xfrm>
                  </p:grpSpPr>
                  <p:cxnSp>
                    <p:nvCxnSpPr>
                      <p:cNvPr id="342" name="Straight Arrow Connector 341">
                        <a:extLst>
                          <a:ext uri="{FF2B5EF4-FFF2-40B4-BE49-F238E27FC236}">
                            <a16:creationId xmlns:a16="http://schemas.microsoft.com/office/drawing/2014/main" id="{B0F7C2C2-CC2E-EF8F-7606-EC3D8A7D4D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725893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3" name="Rectangle 342">
                        <a:extLst>
                          <a:ext uri="{FF2B5EF4-FFF2-40B4-BE49-F238E27FC236}">
                            <a16:creationId xmlns:a16="http://schemas.microsoft.com/office/drawing/2014/main" id="{E311ECA3-F7EE-690B-892C-348921A40F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689317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8BB778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C404B8A8-2EDF-6E8C-50C3-730FCEEACEFF}"/>
                  </a:ext>
                </a:extLst>
              </p:cNvPr>
              <p:cNvGrpSpPr/>
              <p:nvPr/>
            </p:nvGrpSpPr>
            <p:grpSpPr>
              <a:xfrm>
                <a:off x="707158" y="5527069"/>
                <a:ext cx="338554" cy="1094053"/>
                <a:chOff x="687894" y="5459568"/>
                <a:chExt cx="338554" cy="1094053"/>
              </a:xfrm>
            </p:grpSpPr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1DA88CC3-C161-8577-CCB7-D26A187E3568}"/>
                    </a:ext>
                  </a:extLst>
                </p:cNvPr>
                <p:cNvSpPr txBox="1"/>
                <p:nvPr/>
              </p:nvSpPr>
              <p:spPr>
                <a:xfrm rot="16200000">
                  <a:off x="410352" y="5937526"/>
                  <a:ext cx="893637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Downstream Analysis</a:t>
                  </a:r>
                </a:p>
              </p:txBody>
            </p:sp>
            <p:pic>
              <p:nvPicPr>
                <p:cNvPr id="333" name="Picture 332">
                  <a:extLst>
                    <a:ext uri="{FF2B5EF4-FFF2-40B4-BE49-F238E27FC236}">
                      <a16:creationId xmlns:a16="http://schemas.microsoft.com/office/drawing/2014/main" id="{0B94B2A2-1A92-4112-279A-D0E47607BF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7998" y="5459568"/>
                  <a:ext cx="198345" cy="19697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40BBE60A-DBFB-A067-65A8-CC18E8E9304A}"/>
                </a:ext>
              </a:extLst>
            </p:cNvPr>
            <p:cNvGrpSpPr/>
            <p:nvPr/>
          </p:nvGrpSpPr>
          <p:grpSpPr>
            <a:xfrm>
              <a:off x="2123470" y="5318426"/>
              <a:ext cx="4712176" cy="281959"/>
              <a:chOff x="2123470" y="5318426"/>
              <a:chExt cx="4712176" cy="281959"/>
            </a:xfrm>
          </p:grpSpPr>
          <p:cxnSp>
            <p:nvCxnSpPr>
              <p:cNvPr id="61" name="Elbow Connector 60">
                <a:extLst>
                  <a:ext uri="{FF2B5EF4-FFF2-40B4-BE49-F238E27FC236}">
                    <a16:creationId xmlns:a16="http://schemas.microsoft.com/office/drawing/2014/main" id="{F318F72D-F3D3-31BE-10BF-DCB0805237C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123470" y="5403294"/>
                <a:ext cx="2263529" cy="197089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Elbow Connector 453">
                <a:extLst>
                  <a:ext uri="{FF2B5EF4-FFF2-40B4-BE49-F238E27FC236}">
                    <a16:creationId xmlns:a16="http://schemas.microsoft.com/office/drawing/2014/main" id="{AA5109A2-20AC-D6D3-1C7F-70ACF3106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848" y="5403297"/>
                <a:ext cx="2447798" cy="197088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Straight Arrow Connector 655">
                <a:extLst>
                  <a:ext uri="{FF2B5EF4-FFF2-40B4-BE49-F238E27FC236}">
                    <a16:creationId xmlns:a16="http://schemas.microsoft.com/office/drawing/2014/main" id="{D5BFD41B-C1ED-9302-0D1E-EA796C3DF3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114" y="5318426"/>
                <a:ext cx="1" cy="28195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89CEB99E-F2B1-21A5-109D-2E65F43E8C2F}"/>
              </a:ext>
            </a:extLst>
          </p:cNvPr>
          <p:cNvGrpSpPr/>
          <p:nvPr/>
        </p:nvGrpSpPr>
        <p:grpSpPr>
          <a:xfrm>
            <a:off x="1684039" y="4271944"/>
            <a:ext cx="1916663" cy="463793"/>
            <a:chOff x="5562476" y="4297218"/>
            <a:chExt cx="1916663" cy="463793"/>
          </a:xfrm>
        </p:grpSpPr>
        <p:pic>
          <p:nvPicPr>
            <p:cNvPr id="326" name="Graphic 325" descr="Magnifying glass with solid fill">
              <a:extLst>
                <a:ext uri="{FF2B5EF4-FFF2-40B4-BE49-F238E27FC236}">
                  <a16:creationId xmlns:a16="http://schemas.microsoft.com/office/drawing/2014/main" id="{3CF6E8D7-4934-0393-2FA5-80E0038A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7015346" y="4297218"/>
              <a:ext cx="463793" cy="463793"/>
            </a:xfrm>
            <a:prstGeom prst="rect">
              <a:avLst/>
            </a:prstGeom>
          </p:spPr>
        </p:pic>
        <p:sp>
          <p:nvSpPr>
            <p:cNvPr id="768" name="TextBox 767">
              <a:extLst>
                <a:ext uri="{FF2B5EF4-FFF2-40B4-BE49-F238E27FC236}">
                  <a16:creationId xmlns:a16="http://schemas.microsoft.com/office/drawing/2014/main" id="{4ADAFDA9-6DD9-1816-4393-5F5D661453A3}"/>
                </a:ext>
              </a:extLst>
            </p:cNvPr>
            <p:cNvSpPr txBox="1"/>
            <p:nvPr/>
          </p:nvSpPr>
          <p:spPr>
            <a:xfrm>
              <a:off x="5562476" y="4424329"/>
              <a:ext cx="1483597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11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Identifying the origin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2D9F502C-B80A-104C-A752-A1B020DB5B8A}"/>
              </a:ext>
            </a:extLst>
          </p:cNvPr>
          <p:cNvGrpSpPr/>
          <p:nvPr/>
        </p:nvGrpSpPr>
        <p:grpSpPr>
          <a:xfrm>
            <a:off x="3581892" y="4106258"/>
            <a:ext cx="1887254" cy="816064"/>
            <a:chOff x="3581892" y="4106258"/>
            <a:chExt cx="1887254" cy="816064"/>
          </a:xfrm>
        </p:grpSpPr>
        <p:grpSp>
          <p:nvGrpSpPr>
            <p:cNvPr id="808" name="Group 807">
              <a:extLst>
                <a:ext uri="{FF2B5EF4-FFF2-40B4-BE49-F238E27FC236}">
                  <a16:creationId xmlns:a16="http://schemas.microsoft.com/office/drawing/2014/main" id="{74D2BE02-6D15-0EFF-A909-DA9F3A6872F5}"/>
                </a:ext>
              </a:extLst>
            </p:cNvPr>
            <p:cNvGrpSpPr/>
            <p:nvPr/>
          </p:nvGrpSpPr>
          <p:grpSpPr>
            <a:xfrm>
              <a:off x="4038464" y="4106258"/>
              <a:ext cx="1430682" cy="816064"/>
              <a:chOff x="4038464" y="4106258"/>
              <a:chExt cx="1430682" cy="816064"/>
            </a:xfrm>
          </p:grpSpPr>
          <p:cxnSp>
            <p:nvCxnSpPr>
              <p:cNvPr id="763" name="Straight Arrow Connector 762">
                <a:extLst>
                  <a:ext uri="{FF2B5EF4-FFF2-40B4-BE49-F238E27FC236}">
                    <a16:creationId xmlns:a16="http://schemas.microsoft.com/office/drawing/2014/main" id="{1CB83149-3D58-FC53-BA05-994D37E7B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3721" y="4110609"/>
                <a:ext cx="2013" cy="81171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Arrow Connector 785">
                <a:extLst>
                  <a:ext uri="{FF2B5EF4-FFF2-40B4-BE49-F238E27FC236}">
                    <a16:creationId xmlns:a16="http://schemas.microsoft.com/office/drawing/2014/main" id="{3E5E4399-E246-A9CA-EC37-34462BBFA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6326" y="4115429"/>
                <a:ext cx="82820" cy="80642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3" name="Straight Arrow Connector 792">
                <a:extLst>
                  <a:ext uri="{FF2B5EF4-FFF2-40B4-BE49-F238E27FC236}">
                    <a16:creationId xmlns:a16="http://schemas.microsoft.com/office/drawing/2014/main" id="{3E9F50C8-33EA-70CF-A5E1-8CA6DCBC0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0198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Straight Arrow Connector 794">
                <a:extLst>
                  <a:ext uri="{FF2B5EF4-FFF2-40B4-BE49-F238E27FC236}">
                    <a16:creationId xmlns:a16="http://schemas.microsoft.com/office/drawing/2014/main" id="{ED88162C-911F-0043-5786-F00620C1A2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6672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Straight Arrow Connector 795">
                <a:extLst>
                  <a:ext uri="{FF2B5EF4-FFF2-40B4-BE49-F238E27FC236}">
                    <a16:creationId xmlns:a16="http://schemas.microsoft.com/office/drawing/2014/main" id="{1E955DCD-59CF-AFE1-52B7-0DD4B0C75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3146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Straight Arrow Connector 796">
                <a:extLst>
                  <a:ext uri="{FF2B5EF4-FFF2-40B4-BE49-F238E27FC236}">
                    <a16:creationId xmlns:a16="http://schemas.microsoft.com/office/drawing/2014/main" id="{7F07EF5B-C074-1F26-C621-D7B712B6A3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9620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" name="Straight Arrow Connector 797">
                <a:extLst>
                  <a:ext uri="{FF2B5EF4-FFF2-40B4-BE49-F238E27FC236}">
                    <a16:creationId xmlns:a16="http://schemas.microsoft.com/office/drawing/2014/main" id="{2D2AB6CB-5162-666A-405B-AED05EF7A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6094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9" name="Straight Arrow Connector 798">
                <a:extLst>
                  <a:ext uri="{FF2B5EF4-FFF2-40B4-BE49-F238E27FC236}">
                    <a16:creationId xmlns:a16="http://schemas.microsoft.com/office/drawing/2014/main" id="{FF8868EC-0891-3468-BD87-128FA43E41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2568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Straight Arrow Connector 799">
                <a:extLst>
                  <a:ext uri="{FF2B5EF4-FFF2-40B4-BE49-F238E27FC236}">
                    <a16:creationId xmlns:a16="http://schemas.microsoft.com/office/drawing/2014/main" id="{CB47D65E-A55E-BB0A-51B5-96D81F1CF9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9042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1" name="Straight Arrow Connector 800">
                <a:extLst>
                  <a:ext uri="{FF2B5EF4-FFF2-40B4-BE49-F238E27FC236}">
                    <a16:creationId xmlns:a16="http://schemas.microsoft.com/office/drawing/2014/main" id="{F0BB1B2A-D840-345B-9150-6588382569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5516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Arrow Connector 801">
                <a:extLst>
                  <a:ext uri="{FF2B5EF4-FFF2-40B4-BE49-F238E27FC236}">
                    <a16:creationId xmlns:a16="http://schemas.microsoft.com/office/drawing/2014/main" id="{EB910F41-B112-ECEB-502B-085FD78CCF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990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Straight Arrow Connector 802">
                <a:extLst>
                  <a:ext uri="{FF2B5EF4-FFF2-40B4-BE49-F238E27FC236}">
                    <a16:creationId xmlns:a16="http://schemas.microsoft.com/office/drawing/2014/main" id="{29ED2CC3-B1C1-CE8A-EE42-A6C71DEFE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464" y="4110609"/>
                <a:ext cx="0" cy="81171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05" name="Straight Arrow Connector 804">
              <a:extLst>
                <a:ext uri="{FF2B5EF4-FFF2-40B4-BE49-F238E27FC236}">
                  <a16:creationId xmlns:a16="http://schemas.microsoft.com/office/drawing/2014/main" id="{33DCB93B-D511-02DC-36EB-8F5543BA0A7F}"/>
                </a:ext>
              </a:extLst>
            </p:cNvPr>
            <p:cNvCxnSpPr>
              <a:cxnSpLocks/>
            </p:cNvCxnSpPr>
            <p:nvPr/>
          </p:nvCxnSpPr>
          <p:spPr>
            <a:xfrm>
              <a:off x="3581892" y="4538206"/>
              <a:ext cx="40170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2" name="Straight Arrow Connector 821">
              <a:extLst>
                <a:ext uri="{FF2B5EF4-FFF2-40B4-BE49-F238E27FC236}">
                  <a16:creationId xmlns:a16="http://schemas.microsoft.com/office/drawing/2014/main" id="{77D30582-990A-3E23-00F1-2B1079492E3D}"/>
                </a:ext>
              </a:extLst>
            </p:cNvPr>
            <p:cNvCxnSpPr>
              <a:cxnSpLocks/>
            </p:cNvCxnSpPr>
            <p:nvPr/>
          </p:nvCxnSpPr>
          <p:spPr>
            <a:xfrm>
              <a:off x="5305231" y="4115429"/>
              <a:ext cx="82820" cy="806423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6" name="Straight Arrow Connector 825">
              <a:extLst>
                <a:ext uri="{FF2B5EF4-FFF2-40B4-BE49-F238E27FC236}">
                  <a16:creationId xmlns:a16="http://schemas.microsoft.com/office/drawing/2014/main" id="{A30D6259-9C22-A7B4-D044-2739AF962BC9}"/>
                </a:ext>
              </a:extLst>
            </p:cNvPr>
            <p:cNvCxnSpPr>
              <a:cxnSpLocks/>
            </p:cNvCxnSpPr>
            <p:nvPr/>
          </p:nvCxnSpPr>
          <p:spPr>
            <a:xfrm>
              <a:off x="5037005" y="4113137"/>
              <a:ext cx="96970" cy="80642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9" name="Straight Arrow Connector 828">
              <a:extLst>
                <a:ext uri="{FF2B5EF4-FFF2-40B4-BE49-F238E27FC236}">
                  <a16:creationId xmlns:a16="http://schemas.microsoft.com/office/drawing/2014/main" id="{15254F54-7F95-1DA7-1B4B-3B81E9C3B812}"/>
                </a:ext>
              </a:extLst>
            </p:cNvPr>
            <p:cNvCxnSpPr>
              <a:cxnSpLocks/>
            </p:cNvCxnSpPr>
            <p:nvPr/>
          </p:nvCxnSpPr>
          <p:spPr>
            <a:xfrm>
              <a:off x="4956602" y="4113137"/>
              <a:ext cx="96970" cy="80642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Straight Arrow Connector 830">
              <a:extLst>
                <a:ext uri="{FF2B5EF4-FFF2-40B4-BE49-F238E27FC236}">
                  <a16:creationId xmlns:a16="http://schemas.microsoft.com/office/drawing/2014/main" id="{990A1061-83B4-F9CC-95FF-59F9B4EE5480}"/>
                </a:ext>
              </a:extLst>
            </p:cNvPr>
            <p:cNvCxnSpPr>
              <a:cxnSpLocks/>
            </p:cNvCxnSpPr>
            <p:nvPr/>
          </p:nvCxnSpPr>
          <p:spPr>
            <a:xfrm>
              <a:off x="5117408" y="4113137"/>
              <a:ext cx="96970" cy="80642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906282D-4F82-600C-278A-3DE8D5ED31CB}"/>
              </a:ext>
            </a:extLst>
          </p:cNvPr>
          <p:cNvSpPr/>
          <p:nvPr/>
        </p:nvSpPr>
        <p:spPr>
          <a:xfrm>
            <a:off x="1229019" y="3783153"/>
            <a:ext cx="6662013" cy="1401080"/>
          </a:xfrm>
          <a:prstGeom prst="rect">
            <a:avLst/>
          </a:prstGeom>
          <a:solidFill>
            <a:srgbClr val="C6E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5" name="Group 654">
            <a:extLst>
              <a:ext uri="{FF2B5EF4-FFF2-40B4-BE49-F238E27FC236}">
                <a16:creationId xmlns:a16="http://schemas.microsoft.com/office/drawing/2014/main" id="{E0455493-232B-B5F4-2A03-BC13DF7D663F}"/>
              </a:ext>
            </a:extLst>
          </p:cNvPr>
          <p:cNvGrpSpPr/>
          <p:nvPr/>
        </p:nvGrpSpPr>
        <p:grpSpPr>
          <a:xfrm>
            <a:off x="1119869" y="3738800"/>
            <a:ext cx="2863731" cy="1534187"/>
            <a:chOff x="1523031" y="3732266"/>
            <a:chExt cx="2627185" cy="1407462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30D53539-E594-165A-1495-A98F36F7F65D}"/>
                </a:ext>
              </a:extLst>
            </p:cNvPr>
            <p:cNvGrpSpPr/>
            <p:nvPr/>
          </p:nvGrpSpPr>
          <p:grpSpPr>
            <a:xfrm>
              <a:off x="1523031" y="3732266"/>
              <a:ext cx="2627185" cy="1407462"/>
              <a:chOff x="751464" y="3026016"/>
              <a:chExt cx="3482480" cy="1865670"/>
            </a:xfrm>
          </p:grpSpPr>
          <p:sp>
            <p:nvSpPr>
              <p:cNvPr id="580" name="Rounded Rectangle 579">
                <a:extLst>
                  <a:ext uri="{FF2B5EF4-FFF2-40B4-BE49-F238E27FC236}">
                    <a16:creationId xmlns:a16="http://schemas.microsoft.com/office/drawing/2014/main" id="{8A9E22CA-4A04-ED0A-5336-01666573F43A}"/>
                  </a:ext>
                </a:extLst>
              </p:cNvPr>
              <p:cNvSpPr/>
              <p:nvPr/>
            </p:nvSpPr>
            <p:spPr>
              <a:xfrm>
                <a:off x="751464" y="3026016"/>
                <a:ext cx="3457305" cy="1865670"/>
              </a:xfrm>
              <a:prstGeom prst="roundRect">
                <a:avLst/>
              </a:prstGeom>
              <a:solidFill>
                <a:srgbClr val="E3F2DA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81" name="Group 580">
                <a:extLst>
                  <a:ext uri="{FF2B5EF4-FFF2-40B4-BE49-F238E27FC236}">
                    <a16:creationId xmlns:a16="http://schemas.microsoft.com/office/drawing/2014/main" id="{AE765C77-8A09-0941-9CEE-78CD30292BF9}"/>
                  </a:ext>
                </a:extLst>
              </p:cNvPr>
              <p:cNvGrpSpPr/>
              <p:nvPr/>
            </p:nvGrpSpPr>
            <p:grpSpPr>
              <a:xfrm>
                <a:off x="1107763" y="4610840"/>
                <a:ext cx="1165677" cy="201168"/>
                <a:chOff x="1107763" y="4610840"/>
                <a:chExt cx="1165677" cy="201168"/>
              </a:xfrm>
            </p:grpSpPr>
            <p:sp>
              <p:nvSpPr>
                <p:cNvPr id="622" name="Hexagon 621">
                  <a:extLst>
                    <a:ext uri="{FF2B5EF4-FFF2-40B4-BE49-F238E27FC236}">
                      <a16:creationId xmlns:a16="http://schemas.microsoft.com/office/drawing/2014/main" id="{532B9BC6-0D56-DC15-99C5-571A36C9A6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7763" y="4610840"/>
                  <a:ext cx="50021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1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</a:p>
              </p:txBody>
            </p:sp>
            <p:sp>
              <p:nvSpPr>
                <p:cNvPr id="623" name="Rectangle 622">
                  <a:extLst>
                    <a:ext uri="{FF2B5EF4-FFF2-40B4-BE49-F238E27FC236}">
                      <a16:creationId xmlns:a16="http://schemas.microsoft.com/office/drawing/2014/main" id="{D3DC9683-3F2A-802E-20A8-7C5EEDD211EC}"/>
                    </a:ext>
                  </a:extLst>
                </p:cNvPr>
                <p:cNvSpPr/>
                <p:nvPr/>
              </p:nvSpPr>
              <p:spPr>
                <a:xfrm>
                  <a:off x="1829104" y="4610840"/>
                  <a:ext cx="444336" cy="201168"/>
                </a:xfrm>
                <a:prstGeom prst="rect">
                  <a:avLst/>
                </a:prstGeom>
                <a:solidFill>
                  <a:srgbClr val="DEED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0x01</a:t>
                  </a:r>
                </a:p>
              </p:txBody>
            </p:sp>
            <p:cxnSp>
              <p:nvCxnSpPr>
                <p:cNvPr id="624" name="Straight Arrow Connector 623">
                  <a:extLst>
                    <a:ext uri="{FF2B5EF4-FFF2-40B4-BE49-F238E27FC236}">
                      <a16:creationId xmlns:a16="http://schemas.microsoft.com/office/drawing/2014/main" id="{E6582D6F-A284-6559-72F0-516254459C5D}"/>
                    </a:ext>
                  </a:extLst>
                </p:cNvPr>
                <p:cNvCxnSpPr>
                  <a:cxnSpLocks/>
                  <a:endCxn id="623" idx="1"/>
                </p:cNvCxnSpPr>
                <p:nvPr/>
              </p:nvCxnSpPr>
              <p:spPr>
                <a:xfrm>
                  <a:off x="1607981" y="4711424"/>
                  <a:ext cx="2211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2" name="Group 581">
                <a:extLst>
                  <a:ext uri="{FF2B5EF4-FFF2-40B4-BE49-F238E27FC236}">
                    <a16:creationId xmlns:a16="http://schemas.microsoft.com/office/drawing/2014/main" id="{E44349EA-6861-5D81-8F6C-02D8E4E6EEE7}"/>
                  </a:ext>
                </a:extLst>
              </p:cNvPr>
              <p:cNvGrpSpPr/>
              <p:nvPr/>
            </p:nvGrpSpPr>
            <p:grpSpPr>
              <a:xfrm>
                <a:off x="865206" y="4106784"/>
                <a:ext cx="1491993" cy="604640"/>
                <a:chOff x="865206" y="4106784"/>
                <a:chExt cx="1491993" cy="604640"/>
              </a:xfrm>
            </p:grpSpPr>
            <p:sp>
              <p:nvSpPr>
                <p:cNvPr id="614" name="Rectangle 613">
                  <a:extLst>
                    <a:ext uri="{FF2B5EF4-FFF2-40B4-BE49-F238E27FC236}">
                      <a16:creationId xmlns:a16="http://schemas.microsoft.com/office/drawing/2014/main" id="{09515D1B-2C01-FBE8-B258-FDE39BEFDFAB}"/>
                    </a:ext>
                  </a:extLst>
                </p:cNvPr>
                <p:cNvSpPr/>
                <p:nvPr/>
              </p:nvSpPr>
              <p:spPr>
                <a:xfrm>
                  <a:off x="865206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Rectangle 614">
                  <a:extLst>
                    <a:ext uri="{FF2B5EF4-FFF2-40B4-BE49-F238E27FC236}">
                      <a16:creationId xmlns:a16="http://schemas.microsoft.com/office/drawing/2014/main" id="{11DF4A9B-A2CA-A61C-0A9F-54E4BFD78BCE}"/>
                    </a:ext>
                  </a:extLst>
                </p:cNvPr>
                <p:cNvSpPr/>
                <p:nvPr/>
              </p:nvSpPr>
              <p:spPr>
                <a:xfrm>
                  <a:off x="1369264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Rectangle 615">
                  <a:extLst>
                    <a:ext uri="{FF2B5EF4-FFF2-40B4-BE49-F238E27FC236}">
                      <a16:creationId xmlns:a16="http://schemas.microsoft.com/office/drawing/2014/main" id="{427208A3-C56D-3B85-F897-E3A05158BEE7}"/>
                    </a:ext>
                  </a:extLst>
                </p:cNvPr>
                <p:cNvSpPr/>
                <p:nvPr/>
              </p:nvSpPr>
              <p:spPr>
                <a:xfrm>
                  <a:off x="1873320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Rectangle 616">
                  <a:extLst>
                    <a:ext uri="{FF2B5EF4-FFF2-40B4-BE49-F238E27FC236}">
                      <a16:creationId xmlns:a16="http://schemas.microsoft.com/office/drawing/2014/main" id="{3DB7FE75-5D10-09DF-F72F-5295C707543D}"/>
                    </a:ext>
                  </a:extLst>
                </p:cNvPr>
                <p:cNvSpPr/>
                <p:nvPr/>
              </p:nvSpPr>
              <p:spPr>
                <a:xfrm>
                  <a:off x="2150031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618" name="Elbow Connector 617">
                  <a:extLst>
                    <a:ext uri="{FF2B5EF4-FFF2-40B4-BE49-F238E27FC236}">
                      <a16:creationId xmlns:a16="http://schemas.microsoft.com/office/drawing/2014/main" id="{745B794C-D4C7-8A33-A9AF-1B1112C89343}"/>
                    </a:ext>
                  </a:extLst>
                </p:cNvPr>
                <p:cNvCxnSpPr>
                  <a:cxnSpLocks/>
                  <a:stCxn id="614" idx="2"/>
                  <a:endCxn id="622" idx="3"/>
                </p:cNvCxnSpPr>
                <p:nvPr/>
              </p:nvCxnSpPr>
              <p:spPr>
                <a:xfrm rot="16200000" flipH="1">
                  <a:off x="836540" y="4440201"/>
                  <a:ext cx="403472" cy="138973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Straight Arrow Connector 618">
                  <a:extLst>
                    <a:ext uri="{FF2B5EF4-FFF2-40B4-BE49-F238E27FC236}">
                      <a16:creationId xmlns:a16="http://schemas.microsoft.com/office/drawing/2014/main" id="{0EDBF591-212C-ECEB-0D68-4E49C9D564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3361" y="4309329"/>
                  <a:ext cx="0" cy="24573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Straight Arrow Connector 619">
                  <a:extLst>
                    <a:ext uri="{FF2B5EF4-FFF2-40B4-BE49-F238E27FC236}">
                      <a16:creationId xmlns:a16="http://schemas.microsoft.com/office/drawing/2014/main" id="{54F6B902-9F28-150C-118A-3B41E3637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7417" y="4309329"/>
                  <a:ext cx="0" cy="24573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1" name="Straight Arrow Connector 620">
                  <a:extLst>
                    <a:ext uri="{FF2B5EF4-FFF2-40B4-BE49-F238E27FC236}">
                      <a16:creationId xmlns:a16="http://schemas.microsoft.com/office/drawing/2014/main" id="{1A5B5B83-F8C3-A89C-A146-555D1FE0B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53404" y="4309329"/>
                  <a:ext cx="724" cy="24573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3C0038A1-63AE-EE33-50A1-7DAA2EBA59E4}"/>
                  </a:ext>
                </a:extLst>
              </p:cNvPr>
              <p:cNvSpPr txBox="1"/>
              <p:nvPr/>
            </p:nvSpPr>
            <p:spPr>
              <a:xfrm>
                <a:off x="2221125" y="3047058"/>
                <a:ext cx="738034" cy="205852"/>
              </a:xfrm>
              <a:prstGeom prst="rect">
                <a:avLst/>
              </a:prstGeom>
              <a:solidFill>
                <a:srgbClr val="E3F2DA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1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Indexing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322E0F97-55F5-8141-8F22-D671BFA1FB29}"/>
                  </a:ext>
                </a:extLst>
              </p:cNvPr>
              <p:cNvGrpSpPr/>
              <p:nvPr/>
            </p:nvGrpSpPr>
            <p:grpSpPr>
              <a:xfrm>
                <a:off x="2699792" y="3295686"/>
                <a:ext cx="1314296" cy="1326326"/>
                <a:chOff x="3212862" y="4750268"/>
                <a:chExt cx="1314296" cy="1326326"/>
              </a:xfrm>
            </p:grpSpPr>
            <p:sp>
              <p:nvSpPr>
                <p:cNvPr id="597" name="Rounded Rectangle 596">
                  <a:extLst>
                    <a:ext uri="{FF2B5EF4-FFF2-40B4-BE49-F238E27FC236}">
                      <a16:creationId xmlns:a16="http://schemas.microsoft.com/office/drawing/2014/main" id="{62E0C982-84CB-219E-8157-EC82685DEB6D}"/>
                    </a:ext>
                  </a:extLst>
                </p:cNvPr>
                <p:cNvSpPr/>
                <p:nvPr/>
              </p:nvSpPr>
              <p:spPr>
                <a:xfrm>
                  <a:off x="3225198" y="4750268"/>
                  <a:ext cx="1293122" cy="1326326"/>
                </a:xfrm>
                <a:prstGeom prst="roundRect">
                  <a:avLst>
                    <a:gd name="adj" fmla="val 4157"/>
                  </a:avLst>
                </a:prstGeom>
                <a:solidFill>
                  <a:srgbClr val="DEEDF8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lvl="0" algn="ctr" defTabSz="1600847"/>
                  <a:endParaRPr kumimoji="0" lang="en-US" sz="105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98" name="TextBox 597">
                  <a:extLst>
                    <a:ext uri="{FF2B5EF4-FFF2-40B4-BE49-F238E27FC236}">
                      <a16:creationId xmlns:a16="http://schemas.microsoft.com/office/drawing/2014/main" id="{79737195-2D56-34D4-6E81-BB00C39D3311}"/>
                    </a:ext>
                  </a:extLst>
                </p:cNvPr>
                <p:cNvSpPr txBox="1"/>
                <p:nvPr/>
              </p:nvSpPr>
              <p:spPr>
                <a:xfrm>
                  <a:off x="3355191" y="4750397"/>
                  <a:ext cx="1033135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algn="ctr"/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2D1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 Table</a:t>
                  </a:r>
                  <a:endParaRPr lang="en-US" sz="110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99" name="Rectangle 598">
                  <a:extLst>
                    <a:ext uri="{FF2B5EF4-FFF2-40B4-BE49-F238E27FC236}">
                      <a16:creationId xmlns:a16="http://schemas.microsoft.com/office/drawing/2014/main" id="{A0F13580-22B3-B8F7-BEE0-3290E10EE824}"/>
                    </a:ext>
                  </a:extLst>
                </p:cNvPr>
                <p:cNvSpPr/>
                <p:nvPr/>
              </p:nvSpPr>
              <p:spPr>
                <a:xfrm>
                  <a:off x="3225198" y="4969162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0x00</a:t>
                  </a:r>
                </a:p>
              </p:txBody>
            </p:sp>
            <p:sp>
              <p:nvSpPr>
                <p:cNvPr id="600" name="Rectangle 599">
                  <a:extLst>
                    <a:ext uri="{FF2B5EF4-FFF2-40B4-BE49-F238E27FC236}">
                      <a16:creationId xmlns:a16="http://schemas.microsoft.com/office/drawing/2014/main" id="{119734B3-713D-1D82-2366-B1254EAE6C8A}"/>
                    </a:ext>
                  </a:extLst>
                </p:cNvPr>
                <p:cNvSpPr/>
                <p:nvPr/>
              </p:nvSpPr>
              <p:spPr>
                <a:xfrm>
                  <a:off x="3225198" y="5170330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0x01</a:t>
                  </a:r>
                </a:p>
              </p:txBody>
            </p:sp>
            <p:sp>
              <p:nvSpPr>
                <p:cNvPr id="601" name="Rectangle 600">
                  <a:extLst>
                    <a:ext uri="{FF2B5EF4-FFF2-40B4-BE49-F238E27FC236}">
                      <a16:creationId xmlns:a16="http://schemas.microsoft.com/office/drawing/2014/main" id="{DD20B849-1C9F-F5F3-1649-120AA68F58D4}"/>
                    </a:ext>
                  </a:extLst>
                </p:cNvPr>
                <p:cNvSpPr/>
                <p:nvPr/>
              </p:nvSpPr>
              <p:spPr>
                <a:xfrm>
                  <a:off x="3225198" y="5659278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0xFF</a:t>
                  </a:r>
                </a:p>
              </p:txBody>
            </p:sp>
            <p:cxnSp>
              <p:nvCxnSpPr>
                <p:cNvPr id="602" name="Straight Connector 601">
                  <a:extLst>
                    <a:ext uri="{FF2B5EF4-FFF2-40B4-BE49-F238E27FC236}">
                      <a16:creationId xmlns:a16="http://schemas.microsoft.com/office/drawing/2014/main" id="{AA86B681-33E5-BDD6-192A-94731B46292B}"/>
                    </a:ext>
                  </a:extLst>
                </p:cNvPr>
                <p:cNvCxnSpPr>
                  <a:cxnSpLocks/>
                  <a:endCxn id="599" idx="3"/>
                </p:cNvCxnSpPr>
                <p:nvPr/>
              </p:nvCxnSpPr>
              <p:spPr>
                <a:xfrm flipV="1">
                  <a:off x="3669534" y="5069746"/>
                  <a:ext cx="0" cy="100684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3" name="Straight Connector 602">
                  <a:extLst>
                    <a:ext uri="{FF2B5EF4-FFF2-40B4-BE49-F238E27FC236}">
                      <a16:creationId xmlns:a16="http://schemas.microsoft.com/office/drawing/2014/main" id="{C9D7D454-580F-6525-C252-01ACE6B54D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860569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Straight Connector 603">
                  <a:extLst>
                    <a:ext uri="{FF2B5EF4-FFF2-40B4-BE49-F238E27FC236}">
                      <a16:creationId xmlns:a16="http://schemas.microsoft.com/office/drawing/2014/main" id="{7E5D15D2-D87A-47FD-A986-5FC58B6561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25198" y="4965711"/>
                  <a:ext cx="1293122" cy="345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Straight Connector 604">
                  <a:extLst>
                    <a:ext uri="{FF2B5EF4-FFF2-40B4-BE49-F238E27FC236}">
                      <a16:creationId xmlns:a16="http://schemas.microsoft.com/office/drawing/2014/main" id="{C4305F06-55E7-1B8F-C9A0-5380AA810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170330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6" name="Straight Connector 605">
                  <a:extLst>
                    <a:ext uri="{FF2B5EF4-FFF2-40B4-BE49-F238E27FC236}">
                      <a16:creationId xmlns:a16="http://schemas.microsoft.com/office/drawing/2014/main" id="{CEC2C239-CEC0-2937-8D4A-2BA0BA3358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371498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Straight Connector 606">
                  <a:extLst>
                    <a:ext uri="{FF2B5EF4-FFF2-40B4-BE49-F238E27FC236}">
                      <a16:creationId xmlns:a16="http://schemas.microsoft.com/office/drawing/2014/main" id="{43A0E2B5-2D8A-CCCE-55FD-62EF7929BC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659278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8" name="TextBox 607">
                  <a:extLst>
                    <a:ext uri="{FF2B5EF4-FFF2-40B4-BE49-F238E27FC236}">
                      <a16:creationId xmlns:a16="http://schemas.microsoft.com/office/drawing/2014/main" id="{DA15B2E1-613F-822C-4290-939FFBB60BEB}"/>
                    </a:ext>
                  </a:extLst>
                </p:cNvPr>
                <p:cNvSpPr txBox="1"/>
                <p:nvPr/>
              </p:nvSpPr>
              <p:spPr>
                <a:xfrm rot="5400000">
                  <a:off x="3311656" y="5415395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algn="ctr"/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  <a:endParaRPr lang="en-US" sz="1100" dirty="0">
                    <a:latin typeface=""/>
                  </a:endParaRPr>
                </a:p>
              </p:txBody>
            </p:sp>
            <p:sp>
              <p:nvSpPr>
                <p:cNvPr id="609" name="TextBox 608">
                  <a:extLst>
                    <a:ext uri="{FF2B5EF4-FFF2-40B4-BE49-F238E27FC236}">
                      <a16:creationId xmlns:a16="http://schemas.microsoft.com/office/drawing/2014/main" id="{AE8BE6A7-C5F0-2115-AFB1-DBE52704D15F}"/>
                    </a:ext>
                  </a:extLst>
                </p:cNvPr>
                <p:cNvSpPr txBox="1"/>
                <p:nvPr/>
              </p:nvSpPr>
              <p:spPr>
                <a:xfrm>
                  <a:off x="3212862" y="5861149"/>
                  <a:ext cx="46900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algn="ctr"/>
                  <a:r>
                    <a:rPr lang="en-US" sz="1100" kern="0" dirty="0">
                      <a:solidFill>
                        <a:srgbClr val="0062D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  <a:endParaRPr lang="en-US" sz="110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10" name="TextBox 609">
                  <a:extLst>
                    <a:ext uri="{FF2B5EF4-FFF2-40B4-BE49-F238E27FC236}">
                      <a16:creationId xmlns:a16="http://schemas.microsoft.com/office/drawing/2014/main" id="{F13974F7-33A6-A86D-62CC-A3FC6837394D}"/>
                    </a:ext>
                  </a:extLst>
                </p:cNvPr>
                <p:cNvSpPr txBox="1"/>
                <p:nvPr/>
              </p:nvSpPr>
              <p:spPr>
                <a:xfrm>
                  <a:off x="3717242" y="5861149"/>
                  <a:ext cx="75336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algn="ctr"/>
                  <a:r>
                    <a:rPr lang="en-US" sz="1100" kern="0" dirty="0">
                      <a:solidFill>
                        <a:srgbClr val="0062D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Positions</a:t>
                  </a:r>
                  <a:endParaRPr lang="en-US" sz="110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11" name="TextBox 610">
                  <a:extLst>
                    <a:ext uri="{FF2B5EF4-FFF2-40B4-BE49-F238E27FC236}">
                      <a16:creationId xmlns:a16="http://schemas.microsoft.com/office/drawing/2014/main" id="{6B6B240E-1566-FBB9-BAC7-8EC3DF08AC6D}"/>
                    </a:ext>
                  </a:extLst>
                </p:cNvPr>
                <p:cNvSpPr txBox="1"/>
                <p:nvPr/>
              </p:nvSpPr>
              <p:spPr>
                <a:xfrm>
                  <a:off x="3707904" y="4963763"/>
                  <a:ext cx="819254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2,64,… </a:t>
                  </a:r>
                  <a:endParaRPr lang="en-US" sz="1100" dirty="0">
                    <a:latin typeface="PT Mono" panose="02060509020205020204" pitchFamily="49" charset="77"/>
                  </a:endParaRPr>
                </a:p>
              </p:txBody>
            </p:sp>
            <p:sp>
              <p:nvSpPr>
                <p:cNvPr id="612" name="TextBox 611">
                  <a:extLst>
                    <a:ext uri="{FF2B5EF4-FFF2-40B4-BE49-F238E27FC236}">
                      <a16:creationId xmlns:a16="http://schemas.microsoft.com/office/drawing/2014/main" id="{32C423F2-10C1-6AF2-0850-FA0EADEB0913}"/>
                    </a:ext>
                  </a:extLst>
                </p:cNvPr>
                <p:cNvSpPr txBox="1"/>
                <p:nvPr/>
              </p:nvSpPr>
              <p:spPr>
                <a:xfrm>
                  <a:off x="3707904" y="5645002"/>
                  <a:ext cx="819254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r>
                    <a:rPr lang="en-US" sz="1100" kern="0" dirty="0"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13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,21</a:t>
                  </a:r>
                  <a:endParaRPr lang="en-US" sz="1100" dirty="0">
                    <a:latin typeface="PT Mono" panose="02060509020205020204" pitchFamily="49" charset="77"/>
                  </a:endParaRPr>
                </a:p>
              </p:txBody>
            </p:sp>
            <p:sp>
              <p:nvSpPr>
                <p:cNvPr id="613" name="TextBox 612">
                  <a:extLst>
                    <a:ext uri="{FF2B5EF4-FFF2-40B4-BE49-F238E27FC236}">
                      <a16:creationId xmlns:a16="http://schemas.microsoft.com/office/drawing/2014/main" id="{6574FE60-8AEF-71E3-AD39-84DFB5F836E6}"/>
                    </a:ext>
                  </a:extLst>
                </p:cNvPr>
                <p:cNvSpPr txBox="1"/>
                <p:nvPr/>
              </p:nvSpPr>
              <p:spPr>
                <a:xfrm>
                  <a:off x="3707904" y="5163192"/>
                  <a:ext cx="819254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r>
                    <a:rPr lang="en-US" sz="1100" kern="0" dirty="0"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,101,…</a:t>
                  </a:r>
                  <a:endParaRPr lang="en-US" sz="1100" dirty="0">
                    <a:latin typeface="PT Mono" panose="02060509020205020204" pitchFamily="49" charset="77"/>
                  </a:endParaRPr>
                </a:p>
              </p:txBody>
            </p:sp>
          </p:grpSp>
          <p:cxnSp>
            <p:nvCxnSpPr>
              <p:cNvPr id="585" name="Elbow Connector 584">
                <a:extLst>
                  <a:ext uri="{FF2B5EF4-FFF2-40B4-BE49-F238E27FC236}">
                    <a16:creationId xmlns:a16="http://schemas.microsoft.com/office/drawing/2014/main" id="{76AE0635-6661-4933-8E0D-1D7C0EBD19CB}"/>
                  </a:ext>
                </a:extLst>
              </p:cNvPr>
              <p:cNvCxnSpPr>
                <a:cxnSpLocks/>
                <a:stCxn id="623" idx="3"/>
                <a:endCxn id="600" idx="1"/>
              </p:cNvCxnSpPr>
              <p:nvPr/>
            </p:nvCxnSpPr>
            <p:spPr>
              <a:xfrm flipV="1">
                <a:off x="2273440" y="3816332"/>
                <a:ext cx="438688" cy="895092"/>
              </a:xfrm>
              <a:prstGeom prst="bentConnector3">
                <a:avLst>
                  <a:gd name="adj1" fmla="val 50000"/>
                </a:avLst>
              </a:prstGeom>
              <a:ln w="15875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6" name="Group 585">
                <a:extLst>
                  <a:ext uri="{FF2B5EF4-FFF2-40B4-BE49-F238E27FC236}">
                    <a16:creationId xmlns:a16="http://schemas.microsoft.com/office/drawing/2014/main" id="{DB224771-F944-DC1A-48B2-05710F70C8ED}"/>
                  </a:ext>
                </a:extLst>
              </p:cNvPr>
              <p:cNvGrpSpPr/>
              <p:nvPr/>
            </p:nvGrpSpPr>
            <p:grpSpPr>
              <a:xfrm>
                <a:off x="874674" y="3707146"/>
                <a:ext cx="1492038" cy="391442"/>
                <a:chOff x="874674" y="3707146"/>
                <a:chExt cx="1492038" cy="391442"/>
              </a:xfrm>
            </p:grpSpPr>
            <p:cxnSp>
              <p:nvCxnSpPr>
                <p:cNvPr id="592" name="Straight Arrow Connector 591">
                  <a:extLst>
                    <a:ext uri="{FF2B5EF4-FFF2-40B4-BE49-F238E27FC236}">
                      <a16:creationId xmlns:a16="http://schemas.microsoft.com/office/drawing/2014/main" id="{CE6A3E48-C15B-F7D1-56C6-591A40E4C6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944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3" name="Straight Arrow Connector 592">
                  <a:extLst>
                    <a:ext uri="{FF2B5EF4-FFF2-40B4-BE49-F238E27FC236}">
                      <a16:creationId xmlns:a16="http://schemas.microsoft.com/office/drawing/2014/main" id="{08BDD597-B71C-22E9-E903-E912CDB9E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9579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Straight Arrow Connector 593">
                  <a:extLst>
                    <a:ext uri="{FF2B5EF4-FFF2-40B4-BE49-F238E27FC236}">
                      <a16:creationId xmlns:a16="http://schemas.microsoft.com/office/drawing/2014/main" id="{D64C70CE-9E30-D574-D590-385BB3C7F1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058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Arrow Connector 594">
                  <a:extLst>
                    <a:ext uri="{FF2B5EF4-FFF2-40B4-BE49-F238E27FC236}">
                      <a16:creationId xmlns:a16="http://schemas.microsoft.com/office/drawing/2014/main" id="{25205AEA-5E3F-8F9C-EBC7-F749D831E9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263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6" name="Hexagon 595">
                  <a:extLst>
                    <a:ext uri="{FF2B5EF4-FFF2-40B4-BE49-F238E27FC236}">
                      <a16:creationId xmlns:a16="http://schemas.microsoft.com/office/drawing/2014/main" id="{DD290229-47B5-5092-B7E9-A07F2313B5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74674" y="3707146"/>
                  <a:ext cx="149203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27432" rIns="0" bIns="36576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Sketching</a:t>
                  </a:r>
                  <a:endParaRPr kumimoji="0" lang="en-CH" sz="11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587" name="Group 586">
                <a:extLst>
                  <a:ext uri="{FF2B5EF4-FFF2-40B4-BE49-F238E27FC236}">
                    <a16:creationId xmlns:a16="http://schemas.microsoft.com/office/drawing/2014/main" id="{9B35E908-F147-5EA2-B987-FB935F6C759C}"/>
                  </a:ext>
                </a:extLst>
              </p:cNvPr>
              <p:cNvGrpSpPr/>
              <p:nvPr/>
            </p:nvGrpSpPr>
            <p:grpSpPr>
              <a:xfrm>
                <a:off x="865159" y="3307508"/>
                <a:ext cx="1498092" cy="403255"/>
                <a:chOff x="865159" y="3307508"/>
                <a:chExt cx="1498092" cy="403255"/>
              </a:xfrm>
            </p:grpSpPr>
            <p:sp>
              <p:nvSpPr>
                <p:cNvPr id="590" name="Rectangle 589">
                  <a:extLst>
                    <a:ext uri="{FF2B5EF4-FFF2-40B4-BE49-F238E27FC236}">
                      <a16:creationId xmlns:a16="http://schemas.microsoft.com/office/drawing/2014/main" id="{5076179A-4CE6-6903-328E-0CDB77C879D3}"/>
                    </a:ext>
                  </a:extLst>
                </p:cNvPr>
                <p:cNvSpPr/>
                <p:nvPr/>
              </p:nvSpPr>
              <p:spPr>
                <a:xfrm>
                  <a:off x="865159" y="3307508"/>
                  <a:ext cx="1498092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i="0" u="none" strike="noStrike" kern="0" cap="none" spc="0" normalizeH="0" baseline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Target Sequence</a:t>
                  </a:r>
                </a:p>
              </p:txBody>
            </p:sp>
            <p:cxnSp>
              <p:nvCxnSpPr>
                <p:cNvPr id="591" name="Straight Arrow Connector 590">
                  <a:extLst>
                    <a:ext uri="{FF2B5EF4-FFF2-40B4-BE49-F238E27FC236}">
                      <a16:creationId xmlns:a16="http://schemas.microsoft.com/office/drawing/2014/main" id="{42F41B3C-6F99-FE0F-FCCF-1382CCF2A206}"/>
                    </a:ext>
                  </a:extLst>
                </p:cNvPr>
                <p:cNvCxnSpPr>
                  <a:cxnSpLocks/>
                  <a:stCxn id="590" idx="2"/>
                </p:cNvCxnSpPr>
                <p:nvPr/>
              </p:nvCxnSpPr>
              <p:spPr>
                <a:xfrm>
                  <a:off x="1614205" y="3508676"/>
                  <a:ext cx="0" cy="20208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8" name="TextBox 587">
                <a:extLst>
                  <a:ext uri="{FF2B5EF4-FFF2-40B4-BE49-F238E27FC236}">
                    <a16:creationId xmlns:a16="http://schemas.microsoft.com/office/drawing/2014/main" id="{97E65AA6-91CB-9F32-B3EF-52CEE70A2286}"/>
                  </a:ext>
                </a:extLst>
              </p:cNvPr>
              <p:cNvSpPr txBox="1"/>
              <p:nvPr/>
            </p:nvSpPr>
            <p:spPr>
              <a:xfrm rot="16200000">
                <a:off x="2369511" y="3960534"/>
                <a:ext cx="43204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"/>
                    <a:ea typeface="Tahoma" panose="020B0604030504040204" pitchFamily="34" charset="0"/>
                    <a:cs typeface="Tahoma" panose="020B0604030504040204" pitchFamily="34" charset="0"/>
                  </a:rPr>
                  <a:t>Store</a:t>
                </a:r>
                <a:endParaRPr lang="en-US" sz="1100" dirty="0">
                  <a:latin typeface=""/>
                </a:endParaRPr>
              </a:p>
            </p:txBody>
          </p:sp>
          <p:sp>
            <p:nvSpPr>
              <p:cNvPr id="589" name="TextBox 588">
                <a:extLst>
                  <a:ext uri="{FF2B5EF4-FFF2-40B4-BE49-F238E27FC236}">
                    <a16:creationId xmlns:a16="http://schemas.microsoft.com/office/drawing/2014/main" id="{7E898D9F-21AB-98E1-5686-E2B4658F9497}"/>
                  </a:ext>
                </a:extLst>
              </p:cNvPr>
              <p:cNvSpPr txBox="1"/>
              <p:nvPr/>
            </p:nvSpPr>
            <p:spPr>
              <a:xfrm rot="5400000">
                <a:off x="3862580" y="3830928"/>
                <a:ext cx="52728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lang="en-US" sz="1100" dirty="0">
                  <a:latin typeface=""/>
                </a:endParaRPr>
              </a:p>
            </p:txBody>
          </p:sp>
        </p:grpSp>
        <p:pic>
          <p:nvPicPr>
            <p:cNvPr id="455" name="Picture 454">
              <a:extLst>
                <a:ext uri="{FF2B5EF4-FFF2-40B4-BE49-F238E27FC236}">
                  <a16:creationId xmlns:a16="http://schemas.microsoft.com/office/drawing/2014/main" id="{19DFE41E-EC44-7F38-3086-2C6BD0652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427511" y="3736642"/>
              <a:ext cx="172456" cy="172456"/>
            </a:xfrm>
            <a:prstGeom prst="rect">
              <a:avLst/>
            </a:prstGeom>
          </p:spPr>
        </p:pic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72497E00-1518-F7EA-E695-F464F1B11884}"/>
              </a:ext>
            </a:extLst>
          </p:cNvPr>
          <p:cNvGrpSpPr/>
          <p:nvPr/>
        </p:nvGrpSpPr>
        <p:grpSpPr>
          <a:xfrm>
            <a:off x="5441179" y="3738799"/>
            <a:ext cx="1316752" cy="1534186"/>
            <a:chOff x="5487398" y="3732265"/>
            <a:chExt cx="1207987" cy="1407461"/>
          </a:xfrm>
        </p:grpSpPr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7ED6D892-ECD5-1BC1-432A-09CF1ED78707}"/>
                </a:ext>
              </a:extLst>
            </p:cNvPr>
            <p:cNvGrpSpPr/>
            <p:nvPr/>
          </p:nvGrpSpPr>
          <p:grpSpPr>
            <a:xfrm>
              <a:off x="5487398" y="3732265"/>
              <a:ext cx="1207987" cy="1407461"/>
              <a:chOff x="6006453" y="3026015"/>
              <a:chExt cx="1601254" cy="1865669"/>
            </a:xfrm>
          </p:grpSpPr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B1C7D393-52CD-606E-8A5B-F1AEECBB2229}"/>
                  </a:ext>
                </a:extLst>
              </p:cNvPr>
              <p:cNvGrpSpPr/>
              <p:nvPr/>
            </p:nvGrpSpPr>
            <p:grpSpPr>
              <a:xfrm>
                <a:off x="6006453" y="3026015"/>
                <a:ext cx="1601254" cy="1865669"/>
                <a:chOff x="2577801" y="3003490"/>
                <a:chExt cx="1601254" cy="1865669"/>
              </a:xfrm>
              <a:solidFill>
                <a:srgbClr val="E3F2DA"/>
              </a:solidFill>
            </p:grpSpPr>
            <p:sp>
              <p:nvSpPr>
                <p:cNvPr id="578" name="Rounded Rectangle 577">
                  <a:extLst>
                    <a:ext uri="{FF2B5EF4-FFF2-40B4-BE49-F238E27FC236}">
                      <a16:creationId xmlns:a16="http://schemas.microsoft.com/office/drawing/2014/main" id="{C2DEE31A-0CD4-79B2-E016-C7639D59A2CC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601254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9D7AC2AE-A7FB-4D97-78B6-7E1C19A7293E}"/>
                    </a:ext>
                  </a:extLst>
                </p:cNvPr>
                <p:cNvSpPr txBox="1"/>
                <p:nvPr/>
              </p:nvSpPr>
              <p:spPr>
                <a:xfrm>
                  <a:off x="3054459" y="3017917"/>
                  <a:ext cx="858917" cy="20585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Chaining</a:t>
                  </a:r>
                  <a:endPara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AFDF4034-A69D-E73D-115D-EF9E626E2213}"/>
                  </a:ext>
                </a:extLst>
              </p:cNvPr>
              <p:cNvSpPr/>
              <p:nvPr/>
            </p:nvSpPr>
            <p:spPr>
              <a:xfrm rot="16200000">
                <a:off x="5604640" y="4024842"/>
                <a:ext cx="1097280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</a:rPr>
                  <a:t>Query Seq.</a:t>
                </a:r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CDF96897-B82D-EEC3-3A1D-7905AC2BF5DD}"/>
                  </a:ext>
                </a:extLst>
              </p:cNvPr>
              <p:cNvSpPr/>
              <p:nvPr/>
            </p:nvSpPr>
            <p:spPr>
              <a:xfrm>
                <a:off x="6340514" y="3300803"/>
                <a:ext cx="1097280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</a:rPr>
                  <a:t>Target Seq.</a:t>
                </a: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2A277DAC-FCC2-FA8A-956D-78AB75BEE893}"/>
                  </a:ext>
                </a:extLst>
              </p:cNvPr>
              <p:cNvSpPr/>
              <p:nvPr/>
            </p:nvSpPr>
            <p:spPr>
              <a:xfrm>
                <a:off x="6344748" y="3569706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572EC177-624D-ED9D-04D7-F6DCC5089F2D}"/>
                  </a:ext>
                </a:extLst>
              </p:cNvPr>
              <p:cNvSpPr/>
              <p:nvPr/>
            </p:nvSpPr>
            <p:spPr>
              <a:xfrm>
                <a:off x="6384837" y="3702979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1EE6C334-6E7A-E35F-D856-06B3F7BED585}"/>
                  </a:ext>
                </a:extLst>
              </p:cNvPr>
              <p:cNvSpPr/>
              <p:nvPr/>
            </p:nvSpPr>
            <p:spPr>
              <a:xfrm>
                <a:off x="6544640" y="3811843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C616FB7A-3E26-F353-A31A-CDE05D774E74}"/>
                  </a:ext>
                </a:extLst>
              </p:cNvPr>
              <p:cNvSpPr/>
              <p:nvPr/>
            </p:nvSpPr>
            <p:spPr>
              <a:xfrm>
                <a:off x="6863678" y="4040448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F55CF16E-2A89-E4C2-6644-ECC2B0F80ED7}"/>
                  </a:ext>
                </a:extLst>
              </p:cNvPr>
              <p:cNvSpPr txBox="1"/>
              <p:nvPr/>
            </p:nvSpPr>
            <p:spPr>
              <a:xfrm>
                <a:off x="6302555" y="4651814"/>
                <a:ext cx="1139009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Seed Matches</a:t>
                </a:r>
                <a:endParaRPr lang="en-US" sz="1100" dirty="0"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461FE72C-CB89-6F61-DA73-F8B27403EB6B}"/>
                  </a:ext>
                </a:extLst>
              </p:cNvPr>
              <p:cNvGrpSpPr/>
              <p:nvPr/>
            </p:nvGrpSpPr>
            <p:grpSpPr>
              <a:xfrm>
                <a:off x="6327600" y="4073843"/>
                <a:ext cx="291261" cy="291261"/>
                <a:chOff x="6442287" y="4134938"/>
                <a:chExt cx="291261" cy="291261"/>
              </a:xfrm>
            </p:grpSpPr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AA2C4BC2-2DC9-4737-3139-CD63F2AA4798}"/>
                    </a:ext>
                  </a:extLst>
                </p:cNvPr>
                <p:cNvSpPr/>
                <p:nvPr/>
              </p:nvSpPr>
              <p:spPr>
                <a:xfrm>
                  <a:off x="6484333" y="4179984"/>
                  <a:ext cx="207168" cy="201168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ysDot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"/>
                  </a:endParaRPr>
                </a:p>
              </p:txBody>
            </p:sp>
            <p:sp>
              <p:nvSpPr>
                <p:cNvPr id="577" name="Multiply 576">
                  <a:extLst>
                    <a:ext uri="{FF2B5EF4-FFF2-40B4-BE49-F238E27FC236}">
                      <a16:creationId xmlns:a16="http://schemas.microsoft.com/office/drawing/2014/main" id="{EA6267A9-F64E-D5BF-513C-06EE77CFD2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42287" y="4134938"/>
                  <a:ext cx="291261" cy="291261"/>
                </a:xfrm>
                <a:prstGeom prst="mathMultiply">
                  <a:avLst>
                    <a:gd name="adj1" fmla="val 1839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DD1A0D60-A5E3-310E-031C-E66505996B27}"/>
                  </a:ext>
                </a:extLst>
              </p:cNvPr>
              <p:cNvGrpSpPr/>
              <p:nvPr/>
            </p:nvGrpSpPr>
            <p:grpSpPr>
              <a:xfrm>
                <a:off x="6718047" y="4368659"/>
                <a:ext cx="291261" cy="291261"/>
                <a:chOff x="6442287" y="4175699"/>
                <a:chExt cx="291261" cy="291261"/>
              </a:xfrm>
            </p:grpSpPr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A5F2F365-5DB1-6C35-882F-D6B39B340C8F}"/>
                    </a:ext>
                  </a:extLst>
                </p:cNvPr>
                <p:cNvSpPr/>
                <p:nvPr/>
              </p:nvSpPr>
              <p:spPr>
                <a:xfrm>
                  <a:off x="6484333" y="4220745"/>
                  <a:ext cx="207168" cy="201168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ysDot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"/>
                  </a:endParaRPr>
                </a:p>
              </p:txBody>
            </p:sp>
            <p:sp>
              <p:nvSpPr>
                <p:cNvPr id="575" name="Multiply 574">
                  <a:extLst>
                    <a:ext uri="{FF2B5EF4-FFF2-40B4-BE49-F238E27FC236}">
                      <a16:creationId xmlns:a16="http://schemas.microsoft.com/office/drawing/2014/main" id="{D8728AB9-AC27-9676-0BDE-D7A94DC4D5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42287" y="4175699"/>
                  <a:ext cx="291261" cy="291261"/>
                </a:xfrm>
                <a:prstGeom prst="mathMultiply">
                  <a:avLst>
                    <a:gd name="adj1" fmla="val 1839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708C3AB2-6BE8-C98E-5CEC-5834EF81918E}"/>
                  </a:ext>
                </a:extLst>
              </p:cNvPr>
              <p:cNvGrpSpPr/>
              <p:nvPr/>
            </p:nvGrpSpPr>
            <p:grpSpPr>
              <a:xfrm>
                <a:off x="7143941" y="3615165"/>
                <a:ext cx="291261" cy="291261"/>
                <a:chOff x="6442287" y="4175699"/>
                <a:chExt cx="291261" cy="291261"/>
              </a:xfrm>
            </p:grpSpPr>
            <p:sp>
              <p:nvSpPr>
                <p:cNvPr id="572" name="Rectangle 571">
                  <a:extLst>
                    <a:ext uri="{FF2B5EF4-FFF2-40B4-BE49-F238E27FC236}">
                      <a16:creationId xmlns:a16="http://schemas.microsoft.com/office/drawing/2014/main" id="{EF244AB7-0A37-E9C2-E846-D44AAD103B2E}"/>
                    </a:ext>
                  </a:extLst>
                </p:cNvPr>
                <p:cNvSpPr/>
                <p:nvPr/>
              </p:nvSpPr>
              <p:spPr>
                <a:xfrm>
                  <a:off x="6484333" y="4220745"/>
                  <a:ext cx="207168" cy="201168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ysDot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"/>
                  </a:endParaRPr>
                </a:p>
              </p:txBody>
            </p:sp>
            <p:sp>
              <p:nvSpPr>
                <p:cNvPr id="573" name="Multiply 572">
                  <a:extLst>
                    <a:ext uri="{FF2B5EF4-FFF2-40B4-BE49-F238E27FC236}">
                      <a16:creationId xmlns:a16="http://schemas.microsoft.com/office/drawing/2014/main" id="{53DEF9D0-36AF-1C45-FC99-149FD42D8C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42287" y="4175699"/>
                  <a:ext cx="291261" cy="291261"/>
                </a:xfrm>
                <a:prstGeom prst="mathMultiply">
                  <a:avLst>
                    <a:gd name="adj1" fmla="val 1839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00590A31-3B69-80E7-7C13-C2B0ABB922CC}"/>
                  </a:ext>
                </a:extLst>
              </p:cNvPr>
              <p:cNvSpPr/>
              <p:nvPr/>
            </p:nvSpPr>
            <p:spPr>
              <a:xfrm>
                <a:off x="7159364" y="4169710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A83DA343-98F9-CC14-1217-B623D6D8D2A8}"/>
                  </a:ext>
                </a:extLst>
              </p:cNvPr>
              <p:cNvSpPr/>
              <p:nvPr/>
            </p:nvSpPr>
            <p:spPr>
              <a:xfrm>
                <a:off x="7104082" y="4420011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"/>
                </a:endParaRPr>
              </a:p>
            </p:txBody>
          </p:sp>
          <p:sp>
            <p:nvSpPr>
              <p:cNvPr id="567" name="Multiply 566">
                <a:extLst>
                  <a:ext uri="{FF2B5EF4-FFF2-40B4-BE49-F238E27FC236}">
                    <a16:creationId xmlns:a16="http://schemas.microsoft.com/office/drawing/2014/main" id="{B8CC0617-2C3D-E58C-4034-317B066C11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2036" y="4374965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cxnSp>
            <p:nvCxnSpPr>
              <p:cNvPr id="568" name="Straight Arrow Connector 567">
                <a:extLst>
                  <a:ext uri="{FF2B5EF4-FFF2-40B4-BE49-F238E27FC236}">
                    <a16:creationId xmlns:a16="http://schemas.microsoft.com/office/drawing/2014/main" id="{09CDC478-5437-2B8B-AA38-6539E228D6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5094" y="3565659"/>
                <a:ext cx="24641" cy="130319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Arrow Connector 568">
                <a:extLst>
                  <a:ext uri="{FF2B5EF4-FFF2-40B4-BE49-F238E27FC236}">
                    <a16:creationId xmlns:a16="http://schemas.microsoft.com/office/drawing/2014/main" id="{9651D1A5-9AF7-9626-21C2-289453C138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7199" y="3708610"/>
                <a:ext cx="151599" cy="104425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Arrow Connector 569">
                <a:extLst>
                  <a:ext uri="{FF2B5EF4-FFF2-40B4-BE49-F238E27FC236}">
                    <a16:creationId xmlns:a16="http://schemas.microsoft.com/office/drawing/2014/main" id="{8028BCFA-5901-70D8-AF50-CE0F65DD6E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6933" y="3813621"/>
                <a:ext cx="323627" cy="234564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Arrow Connector 570">
                <a:extLst>
                  <a:ext uri="{FF2B5EF4-FFF2-40B4-BE49-F238E27FC236}">
                    <a16:creationId xmlns:a16="http://schemas.microsoft.com/office/drawing/2014/main" id="{729EAF74-4F78-E60A-D2B8-A97830A82E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7831" y="4039455"/>
                <a:ext cx="292767" cy="134657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7" name="Picture 456">
              <a:extLst>
                <a:ext uri="{FF2B5EF4-FFF2-40B4-BE49-F238E27FC236}">
                  <a16:creationId xmlns:a16="http://schemas.microsoft.com/office/drawing/2014/main" id="{BD2D4313-B7AE-8D44-0B50-6C150D9E2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692241" y="3736645"/>
              <a:ext cx="172456" cy="172456"/>
            </a:xfrm>
            <a:prstGeom prst="rect">
              <a:avLst/>
            </a:prstGeom>
          </p:spPr>
        </p:pic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8E50F2B7-7320-648D-56A2-5D72F3BD04EC}"/>
              </a:ext>
            </a:extLst>
          </p:cNvPr>
          <p:cNvGrpSpPr/>
          <p:nvPr/>
        </p:nvGrpSpPr>
        <p:grpSpPr>
          <a:xfrm>
            <a:off x="3802810" y="3738799"/>
            <a:ext cx="1586619" cy="1534186"/>
            <a:chOff x="3984359" y="3732265"/>
            <a:chExt cx="1455563" cy="1407461"/>
          </a:xfrm>
        </p:grpSpPr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CD65F027-2319-0EBF-6834-9DA035235DF3}"/>
                </a:ext>
              </a:extLst>
            </p:cNvPr>
            <p:cNvGrpSpPr/>
            <p:nvPr/>
          </p:nvGrpSpPr>
          <p:grpSpPr>
            <a:xfrm>
              <a:off x="4197692" y="3732265"/>
              <a:ext cx="1242230" cy="1407461"/>
              <a:chOff x="4365515" y="3026015"/>
              <a:chExt cx="1646645" cy="1865669"/>
            </a:xfrm>
          </p:grpSpPr>
          <p:grpSp>
            <p:nvGrpSpPr>
              <p:cNvPr id="625" name="Group 624">
                <a:extLst>
                  <a:ext uri="{FF2B5EF4-FFF2-40B4-BE49-F238E27FC236}">
                    <a16:creationId xmlns:a16="http://schemas.microsoft.com/office/drawing/2014/main" id="{017F4FC2-567A-B2BB-055E-433AA8E299D2}"/>
                  </a:ext>
                </a:extLst>
              </p:cNvPr>
              <p:cNvGrpSpPr/>
              <p:nvPr/>
            </p:nvGrpSpPr>
            <p:grpSpPr>
              <a:xfrm>
                <a:off x="4365515" y="3026015"/>
                <a:ext cx="1646645" cy="1865669"/>
                <a:chOff x="2577801" y="3003490"/>
                <a:chExt cx="1646645" cy="1865669"/>
              </a:xfrm>
              <a:solidFill>
                <a:srgbClr val="E3F2DA"/>
              </a:solidFill>
            </p:grpSpPr>
            <p:sp>
              <p:nvSpPr>
                <p:cNvPr id="647" name="Rounded Rectangle 646">
                  <a:extLst>
                    <a:ext uri="{FF2B5EF4-FFF2-40B4-BE49-F238E27FC236}">
                      <a16:creationId xmlns:a16="http://schemas.microsoft.com/office/drawing/2014/main" id="{32FE5CCF-2301-1DA8-38FE-1AA2C612C200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646645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8" name="TextBox 647">
                  <a:extLst>
                    <a:ext uri="{FF2B5EF4-FFF2-40B4-BE49-F238E27FC236}">
                      <a16:creationId xmlns:a16="http://schemas.microsoft.com/office/drawing/2014/main" id="{FDCBE692-0FC2-BE93-15D9-14B601EF0577}"/>
                    </a:ext>
                  </a:extLst>
                </p:cNvPr>
                <p:cNvSpPr txBox="1"/>
                <p:nvPr/>
              </p:nvSpPr>
              <p:spPr>
                <a:xfrm>
                  <a:off x="3169607" y="3017917"/>
                  <a:ext cx="738034" cy="20585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Seeding</a:t>
                  </a:r>
                  <a:endPara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626" name="Elbow Connector 625">
                <a:extLst>
                  <a:ext uri="{FF2B5EF4-FFF2-40B4-BE49-F238E27FC236}">
                    <a16:creationId xmlns:a16="http://schemas.microsoft.com/office/drawing/2014/main" id="{D4594543-9D70-2F34-CCED-A1038B930D6C}"/>
                  </a:ext>
                </a:extLst>
              </p:cNvPr>
              <p:cNvCxnSpPr>
                <a:cxnSpLocks/>
                <a:stCxn id="631" idx="2"/>
                <a:endCxn id="644" idx="0"/>
              </p:cNvCxnSpPr>
              <p:nvPr/>
            </p:nvCxnSpPr>
            <p:spPr>
              <a:xfrm rot="5400000">
                <a:off x="5554528" y="4439436"/>
                <a:ext cx="408548" cy="135429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7" name="Group 626">
                <a:extLst>
                  <a:ext uri="{FF2B5EF4-FFF2-40B4-BE49-F238E27FC236}">
                    <a16:creationId xmlns:a16="http://schemas.microsoft.com/office/drawing/2014/main" id="{D2AEFFE2-B31B-ABB9-7B1D-D7B93B1419D9}"/>
                  </a:ext>
                </a:extLst>
              </p:cNvPr>
              <p:cNvGrpSpPr/>
              <p:nvPr/>
            </p:nvGrpSpPr>
            <p:grpSpPr>
              <a:xfrm>
                <a:off x="4516947" y="4610840"/>
                <a:ext cx="1174140" cy="201168"/>
                <a:chOff x="4516947" y="4459637"/>
                <a:chExt cx="1174140" cy="201168"/>
              </a:xfrm>
            </p:grpSpPr>
            <p:sp>
              <p:nvSpPr>
                <p:cNvPr id="644" name="Hexagon 643">
                  <a:extLst>
                    <a:ext uri="{FF2B5EF4-FFF2-40B4-BE49-F238E27FC236}">
                      <a16:creationId xmlns:a16="http://schemas.microsoft.com/office/drawing/2014/main" id="{F64E2CD6-C69A-B984-B998-688FEF8F77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190869" y="4459637"/>
                  <a:ext cx="50021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1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</a:p>
              </p:txBody>
            </p:sp>
            <p:sp>
              <p:nvSpPr>
                <p:cNvPr id="645" name="Rectangle 644">
                  <a:extLst>
                    <a:ext uri="{FF2B5EF4-FFF2-40B4-BE49-F238E27FC236}">
                      <a16:creationId xmlns:a16="http://schemas.microsoft.com/office/drawing/2014/main" id="{6D13AB1F-F402-81EF-4971-677E9CE636A3}"/>
                    </a:ext>
                  </a:extLst>
                </p:cNvPr>
                <p:cNvSpPr/>
                <p:nvPr/>
              </p:nvSpPr>
              <p:spPr>
                <a:xfrm>
                  <a:off x="4516947" y="4459637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0x00</a:t>
                  </a:r>
                </a:p>
              </p:txBody>
            </p:sp>
            <p:cxnSp>
              <p:nvCxnSpPr>
                <p:cNvPr id="646" name="Straight Arrow Connector 645">
                  <a:extLst>
                    <a:ext uri="{FF2B5EF4-FFF2-40B4-BE49-F238E27FC236}">
                      <a16:creationId xmlns:a16="http://schemas.microsoft.com/office/drawing/2014/main" id="{76B2D12D-E660-F738-864C-9077A5082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7714" y="4560444"/>
                  <a:ext cx="2211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8" name="Rectangle 627">
                <a:extLst>
                  <a:ext uri="{FF2B5EF4-FFF2-40B4-BE49-F238E27FC236}">
                    <a16:creationId xmlns:a16="http://schemas.microsoft.com/office/drawing/2014/main" id="{CCE0D3AF-8CF8-FC7A-DDAE-5561218E4043}"/>
                  </a:ext>
                </a:extLst>
              </p:cNvPr>
              <p:cNvSpPr/>
              <p:nvPr/>
            </p:nvSpPr>
            <p:spPr>
              <a:xfrm>
                <a:off x="4438107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9" name="Rectangle 628">
                <a:extLst>
                  <a:ext uri="{FF2B5EF4-FFF2-40B4-BE49-F238E27FC236}">
                    <a16:creationId xmlns:a16="http://schemas.microsoft.com/office/drawing/2014/main" id="{30CEF1BE-049A-61DF-87BF-C75A9D1E5A77}"/>
                  </a:ext>
                </a:extLst>
              </p:cNvPr>
              <p:cNvSpPr/>
              <p:nvPr/>
            </p:nvSpPr>
            <p:spPr>
              <a:xfrm>
                <a:off x="4942165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0" name="Rectangle 629">
                <a:extLst>
                  <a:ext uri="{FF2B5EF4-FFF2-40B4-BE49-F238E27FC236}">
                    <a16:creationId xmlns:a16="http://schemas.microsoft.com/office/drawing/2014/main" id="{819C7696-05F0-1DA6-8F77-17F495D803D0}"/>
                  </a:ext>
                </a:extLst>
              </p:cNvPr>
              <p:cNvSpPr/>
              <p:nvPr/>
            </p:nvSpPr>
            <p:spPr>
              <a:xfrm>
                <a:off x="5446221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1" name="Rectangle 630">
                <a:extLst>
                  <a:ext uri="{FF2B5EF4-FFF2-40B4-BE49-F238E27FC236}">
                    <a16:creationId xmlns:a16="http://schemas.microsoft.com/office/drawing/2014/main" id="{8961A6F8-E3AE-9220-8682-E08F3D56A1FE}"/>
                  </a:ext>
                </a:extLst>
              </p:cNvPr>
              <p:cNvSpPr/>
              <p:nvPr/>
            </p:nvSpPr>
            <p:spPr>
              <a:xfrm>
                <a:off x="5722932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632" name="Straight Arrow Connector 631">
                <a:extLst>
                  <a:ext uri="{FF2B5EF4-FFF2-40B4-BE49-F238E27FC236}">
                    <a16:creationId xmlns:a16="http://schemas.microsoft.com/office/drawing/2014/main" id="{E920F9D4-0B2C-544D-B5D9-73742ACF7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6262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Arrow Connector 632">
                <a:extLst>
                  <a:ext uri="{FF2B5EF4-FFF2-40B4-BE49-F238E27FC236}">
                    <a16:creationId xmlns:a16="http://schemas.microsoft.com/office/drawing/2014/main" id="{427F63B9-494B-BC08-F27F-52E615767E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0318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4" name="Group 633">
                <a:extLst>
                  <a:ext uri="{FF2B5EF4-FFF2-40B4-BE49-F238E27FC236}">
                    <a16:creationId xmlns:a16="http://schemas.microsoft.com/office/drawing/2014/main" id="{09983E31-8845-16A5-D6AF-1741B005F631}"/>
                  </a:ext>
                </a:extLst>
              </p:cNvPr>
              <p:cNvGrpSpPr/>
              <p:nvPr/>
            </p:nvGrpSpPr>
            <p:grpSpPr>
              <a:xfrm>
                <a:off x="4447575" y="3702070"/>
                <a:ext cx="1492038" cy="391442"/>
                <a:chOff x="874674" y="3707146"/>
                <a:chExt cx="1492038" cy="391442"/>
              </a:xfrm>
            </p:grpSpPr>
            <p:cxnSp>
              <p:nvCxnSpPr>
                <p:cNvPr id="639" name="Straight Arrow Connector 638">
                  <a:extLst>
                    <a:ext uri="{FF2B5EF4-FFF2-40B4-BE49-F238E27FC236}">
                      <a16:creationId xmlns:a16="http://schemas.microsoft.com/office/drawing/2014/main" id="{A545CB4F-5582-316D-460F-AF31BED2F5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944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Straight Arrow Connector 639">
                  <a:extLst>
                    <a:ext uri="{FF2B5EF4-FFF2-40B4-BE49-F238E27FC236}">
                      <a16:creationId xmlns:a16="http://schemas.microsoft.com/office/drawing/2014/main" id="{823CC098-1AC9-E5BC-69AD-64A3775E94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9579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Straight Arrow Connector 640">
                  <a:extLst>
                    <a:ext uri="{FF2B5EF4-FFF2-40B4-BE49-F238E27FC236}">
                      <a16:creationId xmlns:a16="http://schemas.microsoft.com/office/drawing/2014/main" id="{BC9C52F2-F8B1-C6BA-6AAF-A194193E6D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058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2" name="Straight Arrow Connector 641">
                  <a:extLst>
                    <a:ext uri="{FF2B5EF4-FFF2-40B4-BE49-F238E27FC236}">
                      <a16:creationId xmlns:a16="http://schemas.microsoft.com/office/drawing/2014/main" id="{CB692534-9D87-AAD5-A71E-AE208F75C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263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3" name="Hexagon 642">
                  <a:extLst>
                    <a:ext uri="{FF2B5EF4-FFF2-40B4-BE49-F238E27FC236}">
                      <a16:creationId xmlns:a16="http://schemas.microsoft.com/office/drawing/2014/main" id="{01491DA8-E520-57A9-6603-3347178417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74674" y="3707146"/>
                  <a:ext cx="149203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27432" rIns="0" bIns="36576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Sketching</a:t>
                  </a:r>
                  <a:endParaRPr kumimoji="0" lang="en-CH" sz="11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635" name="Group 634">
                <a:extLst>
                  <a:ext uri="{FF2B5EF4-FFF2-40B4-BE49-F238E27FC236}">
                    <a16:creationId xmlns:a16="http://schemas.microsoft.com/office/drawing/2014/main" id="{5971C04E-2E48-B387-8344-F7EADF90F07F}"/>
                  </a:ext>
                </a:extLst>
              </p:cNvPr>
              <p:cNvGrpSpPr/>
              <p:nvPr/>
            </p:nvGrpSpPr>
            <p:grpSpPr>
              <a:xfrm>
                <a:off x="4438060" y="3302432"/>
                <a:ext cx="1498092" cy="403255"/>
                <a:chOff x="865159" y="3307508"/>
                <a:chExt cx="1498092" cy="403255"/>
              </a:xfrm>
            </p:grpSpPr>
            <p:sp>
              <p:nvSpPr>
                <p:cNvPr id="637" name="Rectangle 636">
                  <a:extLst>
                    <a:ext uri="{FF2B5EF4-FFF2-40B4-BE49-F238E27FC236}">
                      <a16:creationId xmlns:a16="http://schemas.microsoft.com/office/drawing/2014/main" id="{E3E9E42E-A54B-7CA1-B89D-50CA27A05375}"/>
                    </a:ext>
                  </a:extLst>
                </p:cNvPr>
                <p:cNvSpPr/>
                <p:nvPr/>
              </p:nvSpPr>
              <p:spPr>
                <a:xfrm>
                  <a:off x="865159" y="3307508"/>
                  <a:ext cx="1498092" cy="201168"/>
                </a:xfrm>
                <a:prstGeom prst="rect">
                  <a:avLst/>
                </a:prstGeom>
                <a:solidFill>
                  <a:srgbClr val="F8F4E2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i="0" u="none" strike="noStrike" kern="0" cap="none" spc="0" normalizeH="0" baseline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</a:rPr>
                    <a:t>Query Sequence</a:t>
                  </a:r>
                </a:p>
              </p:txBody>
            </p:sp>
            <p:cxnSp>
              <p:nvCxnSpPr>
                <p:cNvPr id="638" name="Straight Arrow Connector 637">
                  <a:extLst>
                    <a:ext uri="{FF2B5EF4-FFF2-40B4-BE49-F238E27FC236}">
                      <a16:creationId xmlns:a16="http://schemas.microsoft.com/office/drawing/2014/main" id="{E25D7F0E-4EB4-C784-6D6D-948A1CF46B2F}"/>
                    </a:ext>
                  </a:extLst>
                </p:cNvPr>
                <p:cNvCxnSpPr>
                  <a:cxnSpLocks/>
                  <a:stCxn id="637" idx="2"/>
                </p:cNvCxnSpPr>
                <p:nvPr/>
              </p:nvCxnSpPr>
              <p:spPr>
                <a:xfrm>
                  <a:off x="1614205" y="3508676"/>
                  <a:ext cx="0" cy="20208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6" name="Straight Arrow Connector 635">
                <a:extLst>
                  <a:ext uri="{FF2B5EF4-FFF2-40B4-BE49-F238E27FC236}">
                    <a16:creationId xmlns:a16="http://schemas.microsoft.com/office/drawing/2014/main" id="{DD25F594-98D2-2ACC-70D4-CC8C030216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7670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6" name="Picture 455">
              <a:extLst>
                <a:ext uri="{FF2B5EF4-FFF2-40B4-BE49-F238E27FC236}">
                  <a16:creationId xmlns:a16="http://schemas.microsoft.com/office/drawing/2014/main" id="{3C954248-2F90-E6E7-6123-A58B0D575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464552" y="3736648"/>
              <a:ext cx="172456" cy="172456"/>
            </a:xfrm>
            <a:prstGeom prst="rect">
              <a:avLst/>
            </a:prstGeom>
          </p:spPr>
        </p:pic>
        <p:cxnSp>
          <p:nvCxnSpPr>
            <p:cNvPr id="463" name="Elbow Connector 462">
              <a:extLst>
                <a:ext uri="{FF2B5EF4-FFF2-40B4-BE49-F238E27FC236}">
                  <a16:creationId xmlns:a16="http://schemas.microsoft.com/office/drawing/2014/main" id="{C3CB83E0-715E-2AC7-F0CD-C65F0D9E3A5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84359" y="4169719"/>
              <a:ext cx="327575" cy="834019"/>
            </a:xfrm>
            <a:prstGeom prst="bentConnector3">
              <a:avLst>
                <a:gd name="adj1" fmla="val 44440"/>
              </a:avLst>
            </a:prstGeom>
            <a:ln w="15875">
              <a:solidFill>
                <a:schemeClr val="tx1"/>
              </a:solidFill>
              <a:headEnd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E4E7CAF1-1734-7E2C-DE67-EF67F594BE45}"/>
              </a:ext>
            </a:extLst>
          </p:cNvPr>
          <p:cNvGrpSpPr/>
          <p:nvPr/>
        </p:nvGrpSpPr>
        <p:grpSpPr>
          <a:xfrm>
            <a:off x="5804548" y="3738799"/>
            <a:ext cx="2216716" cy="1534186"/>
            <a:chOff x="5820752" y="3732265"/>
            <a:chExt cx="2033614" cy="1407461"/>
          </a:xfrm>
        </p:grpSpPr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7DDE65AB-A83B-F6BE-980A-45C84EBD734E}"/>
                </a:ext>
              </a:extLst>
            </p:cNvPr>
            <p:cNvGrpSpPr/>
            <p:nvPr/>
          </p:nvGrpSpPr>
          <p:grpSpPr>
            <a:xfrm>
              <a:off x="6742861" y="3732265"/>
              <a:ext cx="1111505" cy="1407461"/>
              <a:chOff x="7670639" y="3026015"/>
              <a:chExt cx="1473361" cy="1865669"/>
            </a:xfrm>
          </p:grpSpPr>
          <p:grpSp>
            <p:nvGrpSpPr>
              <p:cNvPr id="468" name="Group 467">
                <a:extLst>
                  <a:ext uri="{FF2B5EF4-FFF2-40B4-BE49-F238E27FC236}">
                    <a16:creationId xmlns:a16="http://schemas.microsoft.com/office/drawing/2014/main" id="{A62FDAE8-270E-5BF7-C29E-06C7BCCCF69C}"/>
                  </a:ext>
                </a:extLst>
              </p:cNvPr>
              <p:cNvGrpSpPr/>
              <p:nvPr/>
            </p:nvGrpSpPr>
            <p:grpSpPr>
              <a:xfrm>
                <a:off x="7670639" y="3026015"/>
                <a:ext cx="1473361" cy="1865669"/>
                <a:chOff x="2577801" y="3003490"/>
                <a:chExt cx="1473361" cy="1865669"/>
              </a:xfrm>
              <a:solidFill>
                <a:srgbClr val="E3F2DA"/>
              </a:solidFill>
            </p:grpSpPr>
            <p:sp>
              <p:nvSpPr>
                <p:cNvPr id="552" name="Rounded Rectangle 551">
                  <a:extLst>
                    <a:ext uri="{FF2B5EF4-FFF2-40B4-BE49-F238E27FC236}">
                      <a16:creationId xmlns:a16="http://schemas.microsoft.com/office/drawing/2014/main" id="{FBFF1609-6A68-4405-20DA-DC203557A0AD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473361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53" name="TextBox 552">
                  <a:extLst>
                    <a:ext uri="{FF2B5EF4-FFF2-40B4-BE49-F238E27FC236}">
                      <a16:creationId xmlns:a16="http://schemas.microsoft.com/office/drawing/2014/main" id="{827A9EB2-6472-922F-E731-84162223071A}"/>
                    </a:ext>
                  </a:extLst>
                </p:cNvPr>
                <p:cNvSpPr txBox="1"/>
                <p:nvPr/>
              </p:nvSpPr>
              <p:spPr>
                <a:xfrm>
                  <a:off x="3009856" y="3017073"/>
                  <a:ext cx="886296" cy="2058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Alignment</a:t>
                  </a:r>
                  <a:endPara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C37899E5-60FA-B8B4-7E26-0EA240C50ECB}"/>
                  </a:ext>
                </a:extLst>
              </p:cNvPr>
              <p:cNvSpPr/>
              <p:nvPr/>
            </p:nvSpPr>
            <p:spPr>
              <a:xfrm rot="16200000">
                <a:off x="7420204" y="3874020"/>
                <a:ext cx="795635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</a:rPr>
                  <a:t>Query</a:t>
                </a:r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33920342-D68E-E761-27C4-8B96084761D5}"/>
                  </a:ext>
                </a:extLst>
              </p:cNvPr>
              <p:cNvSpPr/>
              <p:nvPr/>
            </p:nvSpPr>
            <p:spPr>
              <a:xfrm>
                <a:off x="8028384" y="3300803"/>
                <a:ext cx="1032042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</a:rPr>
                  <a:t>Target</a:t>
                </a:r>
              </a:p>
            </p:txBody>
          </p:sp>
          <p:sp>
            <p:nvSpPr>
              <p:cNvPr id="471" name="TextBox 470">
                <a:extLst>
                  <a:ext uri="{FF2B5EF4-FFF2-40B4-BE49-F238E27FC236}">
                    <a16:creationId xmlns:a16="http://schemas.microsoft.com/office/drawing/2014/main" id="{F708B80C-5961-D86B-29E9-8A78278DB80B}"/>
                  </a:ext>
                </a:extLst>
              </p:cNvPr>
              <p:cNvSpPr txBox="1"/>
              <p:nvPr/>
            </p:nvSpPr>
            <p:spPr>
              <a:xfrm>
                <a:off x="8089045" y="4436370"/>
                <a:ext cx="895912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Alignment Matrix</a:t>
                </a:r>
                <a:endParaRPr lang="en-US" sz="11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FAB1456C-C7C9-4362-11E2-94251F9E20C2}"/>
                  </a:ext>
                </a:extLst>
              </p:cNvPr>
              <p:cNvSpPr/>
              <p:nvPr/>
            </p:nvSpPr>
            <p:spPr>
              <a:xfrm>
                <a:off x="8133913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5657D50D-1329-DF52-4288-AE8817ECB8F3}"/>
                  </a:ext>
                </a:extLst>
              </p:cNvPr>
              <p:cNvSpPr/>
              <p:nvPr/>
            </p:nvSpPr>
            <p:spPr>
              <a:xfrm>
                <a:off x="8444821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72A027B7-787B-11B8-2631-4B4812DAC4F8}"/>
                  </a:ext>
                </a:extLst>
              </p:cNvPr>
              <p:cNvSpPr/>
              <p:nvPr/>
            </p:nvSpPr>
            <p:spPr>
              <a:xfrm>
                <a:off x="8652093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F15512BC-98C6-8EFC-00EF-C116D453EF80}"/>
                  </a:ext>
                </a:extLst>
              </p:cNvPr>
              <p:cNvSpPr/>
              <p:nvPr/>
            </p:nvSpPr>
            <p:spPr>
              <a:xfrm>
                <a:off x="8859365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204A39EA-D925-E90D-4C44-20EBD3CED00A}"/>
                  </a:ext>
                </a:extLst>
              </p:cNvPr>
              <p:cNvSpPr/>
              <p:nvPr/>
            </p:nvSpPr>
            <p:spPr>
              <a:xfrm>
                <a:off x="8548457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9A527DE4-3328-6DA9-0D64-1A2F6C260C0E}"/>
                  </a:ext>
                </a:extLst>
              </p:cNvPr>
              <p:cNvSpPr/>
              <p:nvPr/>
            </p:nvSpPr>
            <p:spPr>
              <a:xfrm>
                <a:off x="8755729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09C7FB1F-86AF-B10C-7BD2-3FC3B3EC4BFD}"/>
                  </a:ext>
                </a:extLst>
              </p:cNvPr>
              <p:cNvSpPr/>
              <p:nvPr/>
            </p:nvSpPr>
            <p:spPr>
              <a:xfrm>
                <a:off x="8963003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07348124-2035-4C67-7669-DEB74F4C31DD}"/>
                  </a:ext>
                </a:extLst>
              </p:cNvPr>
              <p:cNvSpPr/>
              <p:nvPr/>
            </p:nvSpPr>
            <p:spPr>
              <a:xfrm>
                <a:off x="8237549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FF4AE36F-6130-49D4-3F70-DF7411BEE00D}"/>
                  </a:ext>
                </a:extLst>
              </p:cNvPr>
              <p:cNvSpPr/>
              <p:nvPr/>
            </p:nvSpPr>
            <p:spPr>
              <a:xfrm>
                <a:off x="8341185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7CBF5775-208A-268C-44ED-59F638F3FD4D}"/>
                  </a:ext>
                </a:extLst>
              </p:cNvPr>
              <p:cNvSpPr/>
              <p:nvPr/>
            </p:nvSpPr>
            <p:spPr>
              <a:xfrm>
                <a:off x="8030277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5E4A0B8D-BB57-0C06-62F6-704113CBC9A1}"/>
                  </a:ext>
                </a:extLst>
              </p:cNvPr>
              <p:cNvSpPr/>
              <p:nvPr/>
            </p:nvSpPr>
            <p:spPr>
              <a:xfrm>
                <a:off x="8133913" y="3773194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2CD61DDE-64B2-9A9C-0419-E1BD442EC067}"/>
                  </a:ext>
                </a:extLst>
              </p:cNvPr>
              <p:cNvSpPr/>
              <p:nvPr/>
            </p:nvSpPr>
            <p:spPr>
              <a:xfrm>
                <a:off x="8444821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54EC8AF8-7EE2-C2E8-00CF-31DAACA7E6FF}"/>
                  </a:ext>
                </a:extLst>
              </p:cNvPr>
              <p:cNvSpPr/>
              <p:nvPr/>
            </p:nvSpPr>
            <p:spPr>
              <a:xfrm>
                <a:off x="8652093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B3D31628-A292-E584-75FB-6A897D91ED67}"/>
                  </a:ext>
                </a:extLst>
              </p:cNvPr>
              <p:cNvSpPr/>
              <p:nvPr/>
            </p:nvSpPr>
            <p:spPr>
              <a:xfrm>
                <a:off x="8859365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1A7B1EE6-784A-B296-AA0C-C2A5D97E3195}"/>
                  </a:ext>
                </a:extLst>
              </p:cNvPr>
              <p:cNvSpPr/>
              <p:nvPr/>
            </p:nvSpPr>
            <p:spPr>
              <a:xfrm>
                <a:off x="8548457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DBFDED48-93F2-DEE2-B80C-2D5C8345638C}"/>
                  </a:ext>
                </a:extLst>
              </p:cNvPr>
              <p:cNvSpPr/>
              <p:nvPr/>
            </p:nvSpPr>
            <p:spPr>
              <a:xfrm>
                <a:off x="8755729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4433014F-FDCD-529F-7673-516E716C7F0E}"/>
                  </a:ext>
                </a:extLst>
              </p:cNvPr>
              <p:cNvSpPr/>
              <p:nvPr/>
            </p:nvSpPr>
            <p:spPr>
              <a:xfrm>
                <a:off x="8963003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A9001D35-4D48-012D-3743-1C0362BDECF9}"/>
                  </a:ext>
                </a:extLst>
              </p:cNvPr>
              <p:cNvSpPr/>
              <p:nvPr/>
            </p:nvSpPr>
            <p:spPr>
              <a:xfrm>
                <a:off x="8237549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CA95E9F5-CC12-56D4-5401-25A6CE331DFC}"/>
                  </a:ext>
                </a:extLst>
              </p:cNvPr>
              <p:cNvSpPr/>
              <p:nvPr/>
            </p:nvSpPr>
            <p:spPr>
              <a:xfrm>
                <a:off x="8341185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A8F097D7-8FEC-A351-0C7C-5C3F22590D33}"/>
                  </a:ext>
                </a:extLst>
              </p:cNvPr>
              <p:cNvSpPr/>
              <p:nvPr/>
            </p:nvSpPr>
            <p:spPr>
              <a:xfrm>
                <a:off x="8030277" y="3671450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3A6A5944-2502-63FC-ABC6-6DD7582D0F62}"/>
                  </a:ext>
                </a:extLst>
              </p:cNvPr>
              <p:cNvSpPr/>
              <p:nvPr/>
            </p:nvSpPr>
            <p:spPr>
              <a:xfrm>
                <a:off x="8133913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02A394F7-FF72-6C2C-1DD3-CCB3A00D4ECA}"/>
                  </a:ext>
                </a:extLst>
              </p:cNvPr>
              <p:cNvSpPr/>
              <p:nvPr/>
            </p:nvSpPr>
            <p:spPr>
              <a:xfrm>
                <a:off x="8444821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48D0F0D6-56B7-4B23-EA5D-F8047AC22D72}"/>
                  </a:ext>
                </a:extLst>
              </p:cNvPr>
              <p:cNvSpPr/>
              <p:nvPr/>
            </p:nvSpPr>
            <p:spPr>
              <a:xfrm>
                <a:off x="8652093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CDBA00C3-66C4-678F-7165-17A6D2EF0FDB}"/>
                  </a:ext>
                </a:extLst>
              </p:cNvPr>
              <p:cNvSpPr/>
              <p:nvPr/>
            </p:nvSpPr>
            <p:spPr>
              <a:xfrm>
                <a:off x="8859365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8E151496-01C9-55DD-AADB-7414E9CD3FDD}"/>
                  </a:ext>
                </a:extLst>
              </p:cNvPr>
              <p:cNvSpPr/>
              <p:nvPr/>
            </p:nvSpPr>
            <p:spPr>
              <a:xfrm>
                <a:off x="8548457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9C283F1A-D887-B453-844B-01A9A1DB5609}"/>
                  </a:ext>
                </a:extLst>
              </p:cNvPr>
              <p:cNvSpPr/>
              <p:nvPr/>
            </p:nvSpPr>
            <p:spPr>
              <a:xfrm>
                <a:off x="8755729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2EACEB1E-8F9D-4622-1C96-ADB0609FEA05}"/>
                  </a:ext>
                </a:extLst>
              </p:cNvPr>
              <p:cNvSpPr/>
              <p:nvPr/>
            </p:nvSpPr>
            <p:spPr>
              <a:xfrm>
                <a:off x="8963003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A4820E41-B52C-598C-CD53-E5F5D1735A1F}"/>
                  </a:ext>
                </a:extLst>
              </p:cNvPr>
              <p:cNvSpPr/>
              <p:nvPr/>
            </p:nvSpPr>
            <p:spPr>
              <a:xfrm>
                <a:off x="8237549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id="{E4FB21EB-639F-2DFC-F074-9FF9FC2E83F2}"/>
                  </a:ext>
                </a:extLst>
              </p:cNvPr>
              <p:cNvSpPr/>
              <p:nvPr/>
            </p:nvSpPr>
            <p:spPr>
              <a:xfrm>
                <a:off x="8341185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id="{6EC7258E-DBA6-4CA4-1F3E-25D231E60E3C}"/>
                  </a:ext>
                </a:extLst>
              </p:cNvPr>
              <p:cNvSpPr/>
              <p:nvPr/>
            </p:nvSpPr>
            <p:spPr>
              <a:xfrm>
                <a:off x="8030277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8B7FB713-36B1-D065-6684-66EAB10B6C7B}"/>
                  </a:ext>
                </a:extLst>
              </p:cNvPr>
              <p:cNvSpPr/>
              <p:nvPr/>
            </p:nvSpPr>
            <p:spPr>
              <a:xfrm>
                <a:off x="8133913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3" name="Rectangle 502">
                <a:extLst>
                  <a:ext uri="{FF2B5EF4-FFF2-40B4-BE49-F238E27FC236}">
                    <a16:creationId xmlns:a16="http://schemas.microsoft.com/office/drawing/2014/main" id="{A03AD2C0-3C67-B19A-187A-A169033BD280}"/>
                  </a:ext>
                </a:extLst>
              </p:cNvPr>
              <p:cNvSpPr/>
              <p:nvPr/>
            </p:nvSpPr>
            <p:spPr>
              <a:xfrm>
                <a:off x="8444821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4" name="Rectangle 503">
                <a:extLst>
                  <a:ext uri="{FF2B5EF4-FFF2-40B4-BE49-F238E27FC236}">
                    <a16:creationId xmlns:a16="http://schemas.microsoft.com/office/drawing/2014/main" id="{81C4045C-06A2-D554-A1B1-4EF68806FB8C}"/>
                  </a:ext>
                </a:extLst>
              </p:cNvPr>
              <p:cNvSpPr/>
              <p:nvPr/>
            </p:nvSpPr>
            <p:spPr>
              <a:xfrm>
                <a:off x="8652093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5" name="Rectangle 504">
                <a:extLst>
                  <a:ext uri="{FF2B5EF4-FFF2-40B4-BE49-F238E27FC236}">
                    <a16:creationId xmlns:a16="http://schemas.microsoft.com/office/drawing/2014/main" id="{62D5BA33-950A-A7F0-BDB7-FBEE76BDAB5A}"/>
                  </a:ext>
                </a:extLst>
              </p:cNvPr>
              <p:cNvSpPr/>
              <p:nvPr/>
            </p:nvSpPr>
            <p:spPr>
              <a:xfrm>
                <a:off x="8859365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1F04AF1F-538F-162F-6A18-63C38299F938}"/>
                  </a:ext>
                </a:extLst>
              </p:cNvPr>
              <p:cNvSpPr/>
              <p:nvPr/>
            </p:nvSpPr>
            <p:spPr>
              <a:xfrm>
                <a:off x="8548457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7" name="Rectangle 506">
                <a:extLst>
                  <a:ext uri="{FF2B5EF4-FFF2-40B4-BE49-F238E27FC236}">
                    <a16:creationId xmlns:a16="http://schemas.microsoft.com/office/drawing/2014/main" id="{AD1C37CB-3297-01B5-2D54-B00F6C3C34B2}"/>
                  </a:ext>
                </a:extLst>
              </p:cNvPr>
              <p:cNvSpPr/>
              <p:nvPr/>
            </p:nvSpPr>
            <p:spPr>
              <a:xfrm>
                <a:off x="8755729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id="{70676009-97ED-885A-D879-9A564E8492F3}"/>
                  </a:ext>
                </a:extLst>
              </p:cNvPr>
              <p:cNvSpPr/>
              <p:nvPr/>
            </p:nvSpPr>
            <p:spPr>
              <a:xfrm>
                <a:off x="8963003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D49490BA-1BC0-1434-909F-7E97B5B88120}"/>
                  </a:ext>
                </a:extLst>
              </p:cNvPr>
              <p:cNvSpPr/>
              <p:nvPr/>
            </p:nvSpPr>
            <p:spPr>
              <a:xfrm>
                <a:off x="8237549" y="3874938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A9F68148-E2BA-F61D-E810-5B90C651399D}"/>
                  </a:ext>
                </a:extLst>
              </p:cNvPr>
              <p:cNvSpPr/>
              <p:nvPr/>
            </p:nvSpPr>
            <p:spPr>
              <a:xfrm>
                <a:off x="8341185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1" name="Rectangle 510">
                <a:extLst>
                  <a:ext uri="{FF2B5EF4-FFF2-40B4-BE49-F238E27FC236}">
                    <a16:creationId xmlns:a16="http://schemas.microsoft.com/office/drawing/2014/main" id="{EF8F79F6-3F98-6C40-FAE8-7467FD7E3750}"/>
                  </a:ext>
                </a:extLst>
              </p:cNvPr>
              <p:cNvSpPr/>
              <p:nvPr/>
            </p:nvSpPr>
            <p:spPr>
              <a:xfrm>
                <a:off x="8030277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2" name="Rectangle 511">
                <a:extLst>
                  <a:ext uri="{FF2B5EF4-FFF2-40B4-BE49-F238E27FC236}">
                    <a16:creationId xmlns:a16="http://schemas.microsoft.com/office/drawing/2014/main" id="{59AECC28-2356-A180-A1DF-B1C099AB0389}"/>
                  </a:ext>
                </a:extLst>
              </p:cNvPr>
              <p:cNvSpPr/>
              <p:nvPr/>
            </p:nvSpPr>
            <p:spPr>
              <a:xfrm>
                <a:off x="8133913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" name="Rectangle 512">
                <a:extLst>
                  <a:ext uri="{FF2B5EF4-FFF2-40B4-BE49-F238E27FC236}">
                    <a16:creationId xmlns:a16="http://schemas.microsoft.com/office/drawing/2014/main" id="{EF6431B7-15E3-354B-9111-596BBB3F363E}"/>
                  </a:ext>
                </a:extLst>
              </p:cNvPr>
              <p:cNvSpPr/>
              <p:nvPr/>
            </p:nvSpPr>
            <p:spPr>
              <a:xfrm>
                <a:off x="8444821" y="3976682"/>
                <a:ext cx="92180" cy="90505"/>
              </a:xfrm>
              <a:prstGeom prst="rect">
                <a:avLst/>
              </a:prstGeom>
              <a:solidFill>
                <a:srgbClr val="9DBAFE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" name="Rectangle 513">
                <a:extLst>
                  <a:ext uri="{FF2B5EF4-FFF2-40B4-BE49-F238E27FC236}">
                    <a16:creationId xmlns:a16="http://schemas.microsoft.com/office/drawing/2014/main" id="{ED8D16B6-3E4A-7486-8B6B-2BAF4B95F03B}"/>
                  </a:ext>
                </a:extLst>
              </p:cNvPr>
              <p:cNvSpPr/>
              <p:nvPr/>
            </p:nvSpPr>
            <p:spPr>
              <a:xfrm>
                <a:off x="8652093" y="3976682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99257611-959F-E9A3-C749-1E7866E5DD69}"/>
                  </a:ext>
                </a:extLst>
              </p:cNvPr>
              <p:cNvSpPr/>
              <p:nvPr/>
            </p:nvSpPr>
            <p:spPr>
              <a:xfrm>
                <a:off x="8859365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id="{EC2D9F68-0B7E-3911-708C-AF07B7DF62F6}"/>
                  </a:ext>
                </a:extLst>
              </p:cNvPr>
              <p:cNvSpPr/>
              <p:nvPr/>
            </p:nvSpPr>
            <p:spPr>
              <a:xfrm>
                <a:off x="8548457" y="3976682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7" name="Rectangle 516">
                <a:extLst>
                  <a:ext uri="{FF2B5EF4-FFF2-40B4-BE49-F238E27FC236}">
                    <a16:creationId xmlns:a16="http://schemas.microsoft.com/office/drawing/2014/main" id="{93D3A916-0AE9-13B7-DE5A-FB4622B4EDBE}"/>
                  </a:ext>
                </a:extLst>
              </p:cNvPr>
              <p:cNvSpPr/>
              <p:nvPr/>
            </p:nvSpPr>
            <p:spPr>
              <a:xfrm>
                <a:off x="8755729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8" name="Rectangle 517">
                <a:extLst>
                  <a:ext uri="{FF2B5EF4-FFF2-40B4-BE49-F238E27FC236}">
                    <a16:creationId xmlns:a16="http://schemas.microsoft.com/office/drawing/2014/main" id="{B1A92BF9-1A78-C421-6719-AB7D5B0524D7}"/>
                  </a:ext>
                </a:extLst>
              </p:cNvPr>
              <p:cNvSpPr/>
              <p:nvPr/>
            </p:nvSpPr>
            <p:spPr>
              <a:xfrm>
                <a:off x="8963003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95D82749-9CD3-31A8-96F3-6CC68FE13260}"/>
                  </a:ext>
                </a:extLst>
              </p:cNvPr>
              <p:cNvSpPr/>
              <p:nvPr/>
            </p:nvSpPr>
            <p:spPr>
              <a:xfrm>
                <a:off x="8237549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0" name="Rectangle 519">
                <a:extLst>
                  <a:ext uri="{FF2B5EF4-FFF2-40B4-BE49-F238E27FC236}">
                    <a16:creationId xmlns:a16="http://schemas.microsoft.com/office/drawing/2014/main" id="{431A6B1D-581A-66E8-BDC6-997207A96258}"/>
                  </a:ext>
                </a:extLst>
              </p:cNvPr>
              <p:cNvSpPr/>
              <p:nvPr/>
            </p:nvSpPr>
            <p:spPr>
              <a:xfrm>
                <a:off x="8341185" y="3976682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DE9F4DF7-9791-629B-FEB2-C103CEA851C7}"/>
                  </a:ext>
                </a:extLst>
              </p:cNvPr>
              <p:cNvSpPr/>
              <p:nvPr/>
            </p:nvSpPr>
            <p:spPr>
              <a:xfrm>
                <a:off x="8030277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6B1031EA-D7FA-71E3-A5D1-A2B898347E40}"/>
                  </a:ext>
                </a:extLst>
              </p:cNvPr>
              <p:cNvSpPr/>
              <p:nvPr/>
            </p:nvSpPr>
            <p:spPr>
              <a:xfrm>
                <a:off x="8133913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A56F02E1-F069-4F1E-E135-5C507189F9E2}"/>
                  </a:ext>
                </a:extLst>
              </p:cNvPr>
              <p:cNvSpPr/>
              <p:nvPr/>
            </p:nvSpPr>
            <p:spPr>
              <a:xfrm>
                <a:off x="8444821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DAB2BCA4-1CD5-ED62-3C45-9E1E0567403F}"/>
                  </a:ext>
                </a:extLst>
              </p:cNvPr>
              <p:cNvSpPr/>
              <p:nvPr/>
            </p:nvSpPr>
            <p:spPr>
              <a:xfrm>
                <a:off x="8652093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3385296E-8474-CECF-EC16-969F49077761}"/>
                  </a:ext>
                </a:extLst>
              </p:cNvPr>
              <p:cNvSpPr/>
              <p:nvPr/>
            </p:nvSpPr>
            <p:spPr>
              <a:xfrm>
                <a:off x="8859365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F60B4E03-C37B-3350-B98A-08B4B9973A6C}"/>
                  </a:ext>
                </a:extLst>
              </p:cNvPr>
              <p:cNvSpPr/>
              <p:nvPr/>
            </p:nvSpPr>
            <p:spPr>
              <a:xfrm>
                <a:off x="8548457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38CC06F6-58B2-8C50-0226-B1C66276B36A}"/>
                  </a:ext>
                </a:extLst>
              </p:cNvPr>
              <p:cNvSpPr/>
              <p:nvPr/>
            </p:nvSpPr>
            <p:spPr>
              <a:xfrm>
                <a:off x="8755729" y="4078426"/>
                <a:ext cx="92180" cy="90505"/>
              </a:xfrm>
              <a:prstGeom prst="rect">
                <a:avLst/>
              </a:prstGeom>
              <a:solidFill>
                <a:srgbClr val="9DBAFE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AEB98837-6979-840B-C69E-1E5850F45CC3}"/>
                  </a:ext>
                </a:extLst>
              </p:cNvPr>
              <p:cNvSpPr/>
              <p:nvPr/>
            </p:nvSpPr>
            <p:spPr>
              <a:xfrm>
                <a:off x="8963003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DFE792F3-7526-11BE-677E-622DFADA03F0}"/>
                  </a:ext>
                </a:extLst>
              </p:cNvPr>
              <p:cNvSpPr/>
              <p:nvPr/>
            </p:nvSpPr>
            <p:spPr>
              <a:xfrm>
                <a:off x="8237549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38710B88-1EAA-BD0E-8843-13E715B1F08E}"/>
                  </a:ext>
                </a:extLst>
              </p:cNvPr>
              <p:cNvSpPr/>
              <p:nvPr/>
            </p:nvSpPr>
            <p:spPr>
              <a:xfrm>
                <a:off x="8341185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9325272F-F4EC-933A-4E6F-37ED5FB68A98}"/>
                  </a:ext>
                </a:extLst>
              </p:cNvPr>
              <p:cNvSpPr/>
              <p:nvPr/>
            </p:nvSpPr>
            <p:spPr>
              <a:xfrm>
                <a:off x="8030277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9A0D2583-DB85-9686-7EB3-F6CBC4F9E1EF}"/>
                  </a:ext>
                </a:extLst>
              </p:cNvPr>
              <p:cNvSpPr/>
              <p:nvPr/>
            </p:nvSpPr>
            <p:spPr>
              <a:xfrm>
                <a:off x="8133913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30CAD743-F766-B2EC-801B-A0414E80D4E5}"/>
                  </a:ext>
                </a:extLst>
              </p:cNvPr>
              <p:cNvSpPr/>
              <p:nvPr/>
            </p:nvSpPr>
            <p:spPr>
              <a:xfrm>
                <a:off x="8444821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63996C87-FC55-2487-06F7-D6C1D259AC8A}"/>
                  </a:ext>
                </a:extLst>
              </p:cNvPr>
              <p:cNvSpPr/>
              <p:nvPr/>
            </p:nvSpPr>
            <p:spPr>
              <a:xfrm>
                <a:off x="8652093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10FA7949-1EDB-09BA-34F4-228B1CADE0F9}"/>
                  </a:ext>
                </a:extLst>
              </p:cNvPr>
              <p:cNvSpPr/>
              <p:nvPr/>
            </p:nvSpPr>
            <p:spPr>
              <a:xfrm>
                <a:off x="8859365" y="4180170"/>
                <a:ext cx="92180" cy="90505"/>
              </a:xfrm>
              <a:prstGeom prst="rect">
                <a:avLst/>
              </a:prstGeom>
              <a:solidFill>
                <a:srgbClr val="9DBAFE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AC6D3215-9B12-3A9E-71D5-92FB4DE86C37}"/>
                  </a:ext>
                </a:extLst>
              </p:cNvPr>
              <p:cNvSpPr/>
              <p:nvPr/>
            </p:nvSpPr>
            <p:spPr>
              <a:xfrm>
                <a:off x="8548457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1730C36F-EB73-FDC2-8A3D-77EB72650422}"/>
                  </a:ext>
                </a:extLst>
              </p:cNvPr>
              <p:cNvSpPr/>
              <p:nvPr/>
            </p:nvSpPr>
            <p:spPr>
              <a:xfrm>
                <a:off x="8755729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D5ABDB15-3ECB-2A6C-B163-B069D0D13970}"/>
                  </a:ext>
                </a:extLst>
              </p:cNvPr>
              <p:cNvSpPr/>
              <p:nvPr/>
            </p:nvSpPr>
            <p:spPr>
              <a:xfrm>
                <a:off x="8963003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87CBB6FA-BFD8-912A-EF6E-90D7518CD460}"/>
                  </a:ext>
                </a:extLst>
              </p:cNvPr>
              <p:cNvSpPr/>
              <p:nvPr/>
            </p:nvSpPr>
            <p:spPr>
              <a:xfrm>
                <a:off x="8237549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D9A89CA2-D4B6-34E8-AE8D-791FB7DDDA29}"/>
                  </a:ext>
                </a:extLst>
              </p:cNvPr>
              <p:cNvSpPr/>
              <p:nvPr/>
            </p:nvSpPr>
            <p:spPr>
              <a:xfrm>
                <a:off x="8341185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6A77C76B-2AD7-A526-F5C5-C8A998DDC5FF}"/>
                  </a:ext>
                </a:extLst>
              </p:cNvPr>
              <p:cNvSpPr/>
              <p:nvPr/>
            </p:nvSpPr>
            <p:spPr>
              <a:xfrm>
                <a:off x="8133913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502A4797-E9DF-6FCC-4E60-0553C3B0119F}"/>
                  </a:ext>
                </a:extLst>
              </p:cNvPr>
              <p:cNvSpPr/>
              <p:nvPr/>
            </p:nvSpPr>
            <p:spPr>
              <a:xfrm>
                <a:off x="8444821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4235C728-4796-6583-F011-9FED5D4D1DA1}"/>
                  </a:ext>
                </a:extLst>
              </p:cNvPr>
              <p:cNvSpPr/>
              <p:nvPr/>
            </p:nvSpPr>
            <p:spPr>
              <a:xfrm>
                <a:off x="8652093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B4E1BED8-0B75-C36D-E74D-B29479C02A89}"/>
                  </a:ext>
                </a:extLst>
              </p:cNvPr>
              <p:cNvSpPr/>
              <p:nvPr/>
            </p:nvSpPr>
            <p:spPr>
              <a:xfrm>
                <a:off x="8859365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43F08CD4-327C-C329-E987-561B964F5384}"/>
                  </a:ext>
                </a:extLst>
              </p:cNvPr>
              <p:cNvSpPr/>
              <p:nvPr/>
            </p:nvSpPr>
            <p:spPr>
              <a:xfrm>
                <a:off x="8548457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0FA34C54-E01B-6684-7611-B912B64A68F4}"/>
                  </a:ext>
                </a:extLst>
              </p:cNvPr>
              <p:cNvSpPr/>
              <p:nvPr/>
            </p:nvSpPr>
            <p:spPr>
              <a:xfrm>
                <a:off x="8755729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32C2674E-F71A-1849-2557-C37D49F3F78F}"/>
                  </a:ext>
                </a:extLst>
              </p:cNvPr>
              <p:cNvSpPr/>
              <p:nvPr/>
            </p:nvSpPr>
            <p:spPr>
              <a:xfrm>
                <a:off x="8963003" y="4281917"/>
                <a:ext cx="92180" cy="90505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56F7878E-8365-6354-DC27-53F62DFD17B5}"/>
                  </a:ext>
                </a:extLst>
              </p:cNvPr>
              <p:cNvSpPr/>
              <p:nvPr/>
            </p:nvSpPr>
            <p:spPr>
              <a:xfrm>
                <a:off x="8237549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8473A19E-95BD-E383-CEC6-CF3F873F107A}"/>
                  </a:ext>
                </a:extLst>
              </p:cNvPr>
              <p:cNvSpPr/>
              <p:nvPr/>
            </p:nvSpPr>
            <p:spPr>
              <a:xfrm>
                <a:off x="8341185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DF5E11D4-FB1B-B0B1-FE9D-D83FAB36C004}"/>
                  </a:ext>
                </a:extLst>
              </p:cNvPr>
              <p:cNvSpPr/>
              <p:nvPr/>
            </p:nvSpPr>
            <p:spPr>
              <a:xfrm>
                <a:off x="8030277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35CD0ABD-E2CB-7827-F6FB-678CBA8ED69F}"/>
                  </a:ext>
                </a:extLst>
              </p:cNvPr>
              <p:cNvSpPr/>
              <p:nvPr/>
            </p:nvSpPr>
            <p:spPr>
              <a:xfrm>
                <a:off x="8030277" y="3569706"/>
                <a:ext cx="92180" cy="90505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id="{7F28094C-96B9-53A3-67A3-C43E2E5C5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882346" y="3736648"/>
              <a:ext cx="172456" cy="172456"/>
            </a:xfrm>
            <a:prstGeom prst="rect">
              <a:avLst/>
            </a:prstGeom>
          </p:spPr>
        </p:pic>
        <p:cxnSp>
          <p:nvCxnSpPr>
            <p:cNvPr id="466" name="Straight Arrow Connector 465">
              <a:extLst>
                <a:ext uri="{FF2B5EF4-FFF2-40B4-BE49-F238E27FC236}">
                  <a16:creationId xmlns:a16="http://schemas.microsoft.com/office/drawing/2014/main" id="{E7889415-397F-4700-2C2A-5F8E34915DFA}"/>
                </a:ext>
              </a:extLst>
            </p:cNvPr>
            <p:cNvCxnSpPr>
              <a:cxnSpLocks/>
            </p:cNvCxnSpPr>
            <p:nvPr/>
          </p:nvCxnSpPr>
          <p:spPr>
            <a:xfrm>
              <a:off x="5820752" y="4138392"/>
              <a:ext cx="122819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Arrow Connector 466">
              <a:extLst>
                <a:ext uri="{FF2B5EF4-FFF2-40B4-BE49-F238E27FC236}">
                  <a16:creationId xmlns:a16="http://schemas.microsoft.com/office/drawing/2014/main" id="{750B2E8E-4578-BFB7-1546-5769E3629E35}"/>
                </a:ext>
              </a:extLst>
            </p:cNvPr>
            <p:cNvCxnSpPr>
              <a:cxnSpLocks/>
            </p:cNvCxnSpPr>
            <p:nvPr/>
          </p:nvCxnSpPr>
          <p:spPr>
            <a:xfrm>
              <a:off x="6435299" y="4749154"/>
              <a:ext cx="59754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9" name="Straight Arrow Connector 648">
            <a:extLst>
              <a:ext uri="{FF2B5EF4-FFF2-40B4-BE49-F238E27FC236}">
                <a16:creationId xmlns:a16="http://schemas.microsoft.com/office/drawing/2014/main" id="{03FCAA6B-676E-3B3B-CAF4-4978E3F6CD25}"/>
              </a:ext>
            </a:extLst>
          </p:cNvPr>
          <p:cNvCxnSpPr>
            <a:cxnSpLocks/>
          </p:cNvCxnSpPr>
          <p:nvPr/>
        </p:nvCxnSpPr>
        <p:spPr>
          <a:xfrm>
            <a:off x="4196038" y="3139167"/>
            <a:ext cx="0" cy="8231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0" name="Straight Arrow Connector 649">
            <a:extLst>
              <a:ext uri="{FF2B5EF4-FFF2-40B4-BE49-F238E27FC236}">
                <a16:creationId xmlns:a16="http://schemas.microsoft.com/office/drawing/2014/main" id="{D7063866-4262-5248-4429-52014143BCD0}"/>
              </a:ext>
            </a:extLst>
          </p:cNvPr>
          <p:cNvCxnSpPr>
            <a:cxnSpLocks/>
          </p:cNvCxnSpPr>
          <p:nvPr/>
        </p:nvCxnSpPr>
        <p:spPr>
          <a:xfrm>
            <a:off x="5224995" y="3139258"/>
            <a:ext cx="0" cy="8229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7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" grpId="0" animBg="1"/>
      <p:bldP spid="690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B74C7-9EC8-504D-94C4-443E8AB7B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F18E3-C9E4-78B1-B746-D409B754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025F6B-219B-A354-2BEE-2AB83C29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Minimizer Sketching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1124089-DA29-D07D-DB20-938B50F3E481}"/>
              </a:ext>
            </a:extLst>
          </p:cNvPr>
          <p:cNvSpPr/>
          <p:nvPr/>
        </p:nvSpPr>
        <p:spPr>
          <a:xfrm>
            <a:off x="3061295" y="2834322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DD537-CDD3-1E70-CB5D-A974A9DC4459}"/>
              </a:ext>
            </a:extLst>
          </p:cNvPr>
          <p:cNvSpPr/>
          <p:nvPr/>
        </p:nvSpPr>
        <p:spPr>
          <a:xfrm>
            <a:off x="4333915" y="284179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EA02DBB-59F3-244C-8599-09C5E97A7C98}"/>
              </a:ext>
            </a:extLst>
          </p:cNvPr>
          <p:cNvSpPr/>
          <p:nvPr/>
        </p:nvSpPr>
        <p:spPr>
          <a:xfrm>
            <a:off x="774079" y="2824222"/>
            <a:ext cx="180551" cy="1360178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600">
              <a:latin typeface="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1E41648-1C4D-98AF-37DF-BFB4911B3214}"/>
              </a:ext>
            </a:extLst>
          </p:cNvPr>
          <p:cNvSpPr/>
          <p:nvPr/>
        </p:nvSpPr>
        <p:spPr>
          <a:xfrm rot="16200000">
            <a:off x="1926162" y="3770808"/>
            <a:ext cx="235136" cy="1123200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600">
              <a:latin typeface="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B63CA8-952E-4E1A-3BE6-BD297DB387B8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190674" y="2967522"/>
            <a:ext cx="877134" cy="26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9E02ED-AFCF-509A-B85E-1DBCD585B7D8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329165" y="3316418"/>
            <a:ext cx="738643" cy="525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914C6B-31B4-3C85-CF64-E5B832DDCCC9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467656" y="3665314"/>
            <a:ext cx="600152" cy="305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F327F0-5C4C-2DCA-85B7-B4E19724EB22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606147" y="4015073"/>
            <a:ext cx="461661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01855A-85A2-2151-F3EE-09DA0BF8DCB2}"/>
              </a:ext>
            </a:extLst>
          </p:cNvPr>
          <p:cNvCxnSpPr>
            <a:cxnSpLocks/>
          </p:cNvCxnSpPr>
          <p:nvPr/>
        </p:nvCxnSpPr>
        <p:spPr>
          <a:xfrm>
            <a:off x="3865288" y="2967790"/>
            <a:ext cx="460800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C7C38-2007-66AE-1B36-1C945066FCD2}"/>
              </a:ext>
            </a:extLst>
          </p:cNvPr>
          <p:cNvSpPr/>
          <p:nvPr/>
        </p:nvSpPr>
        <p:spPr>
          <a:xfrm>
            <a:off x="4333915" y="319088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762ED-86FF-2D7C-2322-DF27A36FB426}"/>
              </a:ext>
            </a:extLst>
          </p:cNvPr>
          <p:cNvCxnSpPr>
            <a:cxnSpLocks/>
          </p:cNvCxnSpPr>
          <p:nvPr/>
        </p:nvCxnSpPr>
        <p:spPr>
          <a:xfrm flipV="1">
            <a:off x="3865288" y="3316885"/>
            <a:ext cx="460800" cy="191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24B45AA-E0F7-B046-67C5-8F604DC88180}"/>
              </a:ext>
            </a:extLst>
          </p:cNvPr>
          <p:cNvSpPr/>
          <p:nvPr/>
        </p:nvSpPr>
        <p:spPr>
          <a:xfrm>
            <a:off x="4333915" y="3539979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0xFC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EA3DE-4620-F553-3750-2AD6C3E0E768}"/>
              </a:ext>
            </a:extLst>
          </p:cNvPr>
          <p:cNvCxnSpPr>
            <a:cxnSpLocks/>
          </p:cNvCxnSpPr>
          <p:nvPr/>
        </p:nvCxnSpPr>
        <p:spPr>
          <a:xfrm>
            <a:off x="3865288" y="3665979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E6FCF45-E5A5-2BBD-3C19-0FC992F3B5E4}"/>
              </a:ext>
            </a:extLst>
          </p:cNvPr>
          <p:cNvSpPr/>
          <p:nvPr/>
        </p:nvSpPr>
        <p:spPr>
          <a:xfrm>
            <a:off x="4333915" y="3889074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0x45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7D0553-FFBD-9E51-8781-50F858395517}"/>
              </a:ext>
            </a:extLst>
          </p:cNvPr>
          <p:cNvCxnSpPr>
            <a:cxnSpLocks/>
          </p:cNvCxnSpPr>
          <p:nvPr/>
        </p:nvCxnSpPr>
        <p:spPr>
          <a:xfrm>
            <a:off x="3865288" y="4015074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AC30126-5C3D-7304-911B-374ED79DE568}"/>
              </a:ext>
            </a:extLst>
          </p:cNvPr>
          <p:cNvSpPr/>
          <p:nvPr/>
        </p:nvSpPr>
        <p:spPr>
          <a:xfrm>
            <a:off x="5744384" y="2812958"/>
            <a:ext cx="925743" cy="1297382"/>
          </a:xfrm>
          <a:prstGeom prst="roundRect">
            <a:avLst/>
          </a:prstGeom>
          <a:solidFill>
            <a:srgbClr val="EEDAA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noProof="0" dirty="0">
                <a:latin typeface=""/>
              </a:rPr>
              <a:t>Find</a:t>
            </a:r>
          </a:p>
          <a:p>
            <a:pPr lvl="0" algn="ctr" defTabSz="1600847"/>
            <a:r>
              <a:rPr kumimoji="0" lang="en-US" sz="160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"/>
              </a:rPr>
              <a:t>Minimum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F5AB0A-A139-64E3-1618-419199FA776B}"/>
                  </a:ext>
                </a:extLst>
              </p:cNvPr>
              <p:cNvSpPr txBox="1"/>
              <p:nvPr/>
            </p:nvSpPr>
            <p:spPr>
              <a:xfrm rot="16200000">
                <a:off x="-177997" y="3134979"/>
                <a:ext cx="109465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"/>
                  </a:rPr>
                  <a:t>Window of </a:t>
                </a:r>
              </a:p>
              <a:p>
                <a:pPr algn="ctr"/>
                <a:r>
                  <a:rPr lang="en-US" sz="1600" b="1" dirty="0">
                    <a:latin typeface=""/>
                  </a:rPr>
                  <a:t>k-</a:t>
                </a:r>
                <a:r>
                  <a:rPr lang="en-US" sz="1600" b="1" dirty="0" err="1">
                    <a:latin typeface=""/>
                  </a:rPr>
                  <a:t>mers</a:t>
                </a:r>
                <a:br>
                  <a:rPr lang="en-US" sz="1600" b="1" dirty="0">
                    <a:latin typeface=""/>
                  </a:rPr>
                </a:br>
                <a:r>
                  <a:rPr lang="en-US" sz="1600" b="1" dirty="0">
                    <a:latin typeface="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1600" b="1" dirty="0">
                    <a:latin typeface="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F5AB0A-A139-64E3-1618-419199FA7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77997" y="3134979"/>
                <a:ext cx="1094659" cy="738664"/>
              </a:xfrm>
              <a:prstGeom prst="rect">
                <a:avLst/>
              </a:prstGeom>
              <a:blipFill>
                <a:blip r:embed="rId2"/>
                <a:stretch>
                  <a:fillRect l="-8475" t="-10227" r="-15254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B94A1-0737-5041-4879-B10C501AC64F}"/>
                  </a:ext>
                </a:extLst>
              </p:cNvPr>
              <p:cNvSpPr txBox="1"/>
              <p:nvPr/>
            </p:nvSpPr>
            <p:spPr>
              <a:xfrm>
                <a:off x="1351137" y="4494974"/>
                <a:ext cx="138518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"/>
                  </a:rPr>
                  <a:t>Overlapping</a:t>
                </a:r>
                <a:br>
                  <a:rPr lang="en-US" sz="1600" b="1" dirty="0">
                    <a:latin typeface=""/>
                  </a:rPr>
                </a:br>
                <a:r>
                  <a:rPr lang="en-US" sz="1600" b="1" dirty="0">
                    <a:latin typeface=""/>
                  </a:rPr>
                  <a:t>k-</a:t>
                </a:r>
                <a:r>
                  <a:rPr lang="en-US" sz="1600" b="1" dirty="0" err="1">
                    <a:latin typeface=""/>
                  </a:rPr>
                  <a:t>mers</a:t>
                </a:r>
                <a:r>
                  <a:rPr lang="en-US" sz="1600" b="1" dirty="0">
                    <a:latin typeface="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1600" b="1" dirty="0">
                    <a:latin typeface=""/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B94A1-0737-5041-4879-B10C501AC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137" y="4494974"/>
                <a:ext cx="1385187" cy="492443"/>
              </a:xfrm>
              <a:prstGeom prst="rect">
                <a:avLst/>
              </a:prstGeom>
              <a:blipFill>
                <a:blip r:embed="rId3"/>
                <a:stretch>
                  <a:fillRect l="-9091" t="-12500" r="-818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4708B2A-803D-1E37-D45D-452ECC3DA281}"/>
              </a:ext>
            </a:extLst>
          </p:cNvPr>
          <p:cNvSpPr/>
          <p:nvPr/>
        </p:nvSpPr>
        <p:spPr>
          <a:xfrm>
            <a:off x="1067474" y="2834322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GCTATTA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80DF8A9-A545-7D1D-65B4-5AB53735697A}"/>
              </a:ext>
            </a:extLst>
          </p:cNvPr>
          <p:cNvSpPr/>
          <p:nvPr/>
        </p:nvSpPr>
        <p:spPr>
          <a:xfrm>
            <a:off x="1344456" y="3532114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TATTACC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A3F67E-C2F8-C059-DCAF-7045A138273C}"/>
              </a:ext>
            </a:extLst>
          </p:cNvPr>
          <p:cNvSpPr/>
          <p:nvPr/>
        </p:nvSpPr>
        <p:spPr>
          <a:xfrm>
            <a:off x="1205965" y="3183218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CTATTAC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08896FB-D47F-775D-0292-63B7D677AC80}"/>
              </a:ext>
            </a:extLst>
          </p:cNvPr>
          <p:cNvSpPr/>
          <p:nvPr/>
        </p:nvSpPr>
        <p:spPr>
          <a:xfrm>
            <a:off x="1482947" y="3881873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ATTACCT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6B0A6BB5-5A34-3732-74D9-C7150F595D24}"/>
              </a:ext>
            </a:extLst>
          </p:cNvPr>
          <p:cNvCxnSpPr>
            <a:cxnSpLocks/>
            <a:stCxn id="6" idx="3"/>
            <a:endCxn id="20" idx="1"/>
          </p:cNvCxnSpPr>
          <p:nvPr/>
        </p:nvCxnSpPr>
        <p:spPr>
          <a:xfrm>
            <a:off x="5053915" y="2967791"/>
            <a:ext cx="690469" cy="49385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C8532F8B-058F-3561-BA90-509FACA51197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>
          <a:xfrm>
            <a:off x="5053915" y="3316885"/>
            <a:ext cx="690469" cy="14476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BA10BC75-CCDB-E50F-8D1C-D82595EEA2DA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5053915" y="3461649"/>
            <a:ext cx="690469" cy="20433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62DF7D12-B121-085A-D0AB-BC1B31CE9184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5053915" y="3461649"/>
            <a:ext cx="690469" cy="55342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C204578-E114-CB3D-8384-34A556BDBECC}"/>
              </a:ext>
            </a:extLst>
          </p:cNvPr>
          <p:cNvSpPr/>
          <p:nvPr/>
        </p:nvSpPr>
        <p:spPr>
          <a:xfrm>
            <a:off x="7141683" y="3335649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9FCF6D-4794-D82D-69A0-93D486CF1063}"/>
              </a:ext>
            </a:extLst>
          </p:cNvPr>
          <p:cNvCxnSpPr>
            <a:cxnSpLocks/>
          </p:cNvCxnSpPr>
          <p:nvPr/>
        </p:nvCxnSpPr>
        <p:spPr>
          <a:xfrm>
            <a:off x="7501683" y="3587648"/>
            <a:ext cx="0" cy="374219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878D33-449A-8B8B-CF59-8459686235CB}"/>
              </a:ext>
            </a:extLst>
          </p:cNvPr>
          <p:cNvSpPr/>
          <p:nvPr/>
        </p:nvSpPr>
        <p:spPr>
          <a:xfrm>
            <a:off x="6940083" y="3961867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CTATTAC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21D3F306-F302-48A3-FFF6-E540B15C21B2}"/>
              </a:ext>
            </a:extLst>
          </p:cNvPr>
          <p:cNvSpPr/>
          <p:nvPr/>
        </p:nvSpPr>
        <p:spPr>
          <a:xfrm rot="16200000">
            <a:off x="7404894" y="3752280"/>
            <a:ext cx="193578" cy="1202880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600">
              <a:latin typeface="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43768E-75A3-BAB3-9FF4-8B7F38CF5F53}"/>
              </a:ext>
            </a:extLst>
          </p:cNvPr>
          <p:cNvSpPr txBox="1"/>
          <p:nvPr/>
        </p:nvSpPr>
        <p:spPr>
          <a:xfrm>
            <a:off x="6781146" y="4441043"/>
            <a:ext cx="1441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"/>
              </a:rPr>
              <a:t>Sampled</a:t>
            </a:r>
          </a:p>
          <a:p>
            <a:pPr algn="ctr"/>
            <a:r>
              <a:rPr lang="en-US" sz="1600" b="1" dirty="0">
                <a:latin typeface=""/>
              </a:rPr>
              <a:t>k-</a:t>
            </a:r>
            <a:r>
              <a:rPr lang="en-US" sz="1600" b="1" dirty="0" err="1">
                <a:latin typeface=""/>
              </a:rPr>
              <a:t>mer</a:t>
            </a:r>
            <a:r>
              <a:rPr lang="en-US" sz="1600" b="1" dirty="0">
                <a:latin typeface=""/>
              </a:rPr>
              <a:t> (Minimizer)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2B83EFC-4B11-BE7B-B242-74D0ACC47CB4}"/>
              </a:ext>
            </a:extLst>
          </p:cNvPr>
          <p:cNvSpPr/>
          <p:nvPr/>
        </p:nvSpPr>
        <p:spPr>
          <a:xfrm>
            <a:off x="3061295" y="3183218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187FBD9-03B2-922B-DFD1-2907859B72B7}"/>
              </a:ext>
            </a:extLst>
          </p:cNvPr>
          <p:cNvSpPr/>
          <p:nvPr/>
        </p:nvSpPr>
        <p:spPr>
          <a:xfrm>
            <a:off x="3061295" y="3532114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6A5B437-7110-B0F6-F4E6-6BC227E37521}"/>
              </a:ext>
            </a:extLst>
          </p:cNvPr>
          <p:cNvSpPr/>
          <p:nvPr/>
        </p:nvSpPr>
        <p:spPr>
          <a:xfrm>
            <a:off x="3061295" y="3881873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33B521B-C100-2D6A-7E13-4C7E2D4ED444}"/>
              </a:ext>
            </a:extLst>
          </p:cNvPr>
          <p:cNvSpPr/>
          <p:nvPr/>
        </p:nvSpPr>
        <p:spPr>
          <a:xfrm>
            <a:off x="8331482" y="3134681"/>
            <a:ext cx="777600" cy="653934"/>
          </a:xfrm>
          <a:prstGeom prst="roundRect">
            <a:avLst/>
          </a:prstGeom>
          <a:solidFill>
            <a:srgbClr val="FFF3C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"/>
              </a:rPr>
              <a:t>Hash Table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A76A1D2-5D23-85EA-8130-B522C4D527F4}"/>
              </a:ext>
            </a:extLst>
          </p:cNvPr>
          <p:cNvSpPr/>
          <p:nvPr/>
        </p:nvSpPr>
        <p:spPr>
          <a:xfrm>
            <a:off x="1068294" y="2197183"/>
            <a:ext cx="1537853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GCTATTACCT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BE9D6E3-370E-DA05-632A-35ED4FC38539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836401" y="2463583"/>
            <a:ext cx="820" cy="34596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773F442-FAC1-A8D9-5D83-FB40A9327988}"/>
              </a:ext>
            </a:extLst>
          </p:cNvPr>
          <p:cNvCxnSpPr>
            <a:cxnSpLocks/>
          </p:cNvCxnSpPr>
          <p:nvPr/>
        </p:nvCxnSpPr>
        <p:spPr>
          <a:xfrm>
            <a:off x="6670127" y="3461649"/>
            <a:ext cx="4572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0CF001-5053-090E-B73D-3AD8FCF4052A}"/>
              </a:ext>
            </a:extLst>
          </p:cNvPr>
          <p:cNvCxnSpPr>
            <a:cxnSpLocks/>
          </p:cNvCxnSpPr>
          <p:nvPr/>
        </p:nvCxnSpPr>
        <p:spPr>
          <a:xfrm flipV="1">
            <a:off x="7865260" y="3461648"/>
            <a:ext cx="457200" cy="249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FCF7A92D-65C2-173E-EF67-F09EA4BC2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40" y="3940520"/>
            <a:ext cx="274320" cy="2743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06E7CEC-FE57-B5F9-A7EB-230B7D157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442" y="4462007"/>
            <a:ext cx="274320" cy="2743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DD166C2-18A2-6AFD-1F19-843C75E2E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755" y="2499405"/>
            <a:ext cx="274320" cy="2743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067528A-09FF-2318-0C51-30F0D6DD5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596" y="2968922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4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Hash-Based Sketching and Seed Matching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9082D4-6A5A-073D-D837-C225061268DC}"/>
              </a:ext>
            </a:extLst>
          </p:cNvPr>
          <p:cNvSpPr>
            <a:spLocks noChangeAspect="1"/>
          </p:cNvSpPr>
          <p:nvPr/>
        </p:nvSpPr>
        <p:spPr>
          <a:xfrm>
            <a:off x="5832474" y="1465438"/>
            <a:ext cx="2987994" cy="413999"/>
          </a:xfrm>
          <a:prstGeom prst="roundRect">
            <a:avLst/>
          </a:prstGeom>
          <a:solidFill>
            <a:srgbClr val="F8F4E2"/>
          </a:solidFill>
          <a:ln w="31750" cap="flat" cmpd="sng" algn="ctr">
            <a:solidFill>
              <a:srgbClr val="BF900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CAGGCTATAACCCTAATGTTGC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03068-D7DA-3F26-6CF5-CB131D65CFB2}"/>
              </a:ext>
            </a:extLst>
          </p:cNvPr>
          <p:cNvSpPr txBox="1"/>
          <p:nvPr/>
        </p:nvSpPr>
        <p:spPr>
          <a:xfrm>
            <a:off x="1666619" y="1165373"/>
            <a:ext cx="16358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Target Sequence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E2FC592-F90D-5BDA-7FDA-76432A40B5A3}"/>
              </a:ext>
            </a:extLst>
          </p:cNvPr>
          <p:cNvSpPr/>
          <p:nvPr/>
        </p:nvSpPr>
        <p:spPr>
          <a:xfrm>
            <a:off x="1667735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9314E-2EFC-9146-AEA0-D8D818E8A9C9}"/>
              </a:ext>
            </a:extLst>
          </p:cNvPr>
          <p:cNvSpPr txBox="1"/>
          <p:nvPr/>
        </p:nvSpPr>
        <p:spPr>
          <a:xfrm>
            <a:off x="7203038" y="1165373"/>
            <a:ext cx="16174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Query Sequence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54532B-D098-9546-ECDD-AF5F1197A490}"/>
              </a:ext>
            </a:extLst>
          </p:cNvPr>
          <p:cNvSpPr/>
          <p:nvPr/>
        </p:nvSpPr>
        <p:spPr>
          <a:xfrm>
            <a:off x="1667735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33CF1-427F-041E-989D-8D977FECE295}"/>
              </a:ext>
            </a:extLst>
          </p:cNvPr>
          <p:cNvSpPr txBox="1"/>
          <p:nvPr/>
        </p:nvSpPr>
        <p:spPr>
          <a:xfrm>
            <a:off x="2745735" y="5814732"/>
            <a:ext cx="107798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Hash 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A064F-3E8C-2951-73E9-4CD4A237F1F5}"/>
              </a:ext>
            </a:extLst>
          </p:cNvPr>
          <p:cNvSpPr txBox="1"/>
          <p:nvPr/>
        </p:nvSpPr>
        <p:spPr>
          <a:xfrm rot="16200000">
            <a:off x="1647088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Store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790FB4A-3351-AF43-5569-280B03230164}"/>
              </a:ext>
            </a:extLst>
          </p:cNvPr>
          <p:cNvCxnSpPr>
            <a:cxnSpLocks/>
            <a:stCxn id="41" idx="2"/>
          </p:cNvCxnSpPr>
          <p:nvPr/>
        </p:nvCxnSpPr>
        <p:spPr>
          <a:xfrm rot="5400000">
            <a:off x="5307164" y="4233028"/>
            <a:ext cx="872562" cy="1644904"/>
          </a:xfrm>
          <a:prstGeom prst="bentConnector2">
            <a:avLst/>
          </a:prstGeom>
          <a:ln w="28575">
            <a:solidFill>
              <a:srgbClr val="4472C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A2E888-D087-EEC7-9471-D3ADD6283C2F}"/>
              </a:ext>
            </a:extLst>
          </p:cNvPr>
          <p:cNvSpPr txBox="1"/>
          <p:nvPr/>
        </p:nvSpPr>
        <p:spPr>
          <a:xfrm rot="16200000">
            <a:off x="6413933" y="4922871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4471C4"/>
                </a:solidFill>
                <a:latin typeface=""/>
              </a:rPr>
              <a:t>Query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3ED71-FACF-8FCB-EB30-14454EDF2C45}"/>
              </a:ext>
            </a:extLst>
          </p:cNvPr>
          <p:cNvSpPr txBox="1"/>
          <p:nvPr/>
        </p:nvSpPr>
        <p:spPr>
          <a:xfrm>
            <a:off x="5049806" y="5215535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537F30"/>
                </a:solidFill>
                <a:latin typeface=""/>
              </a:rPr>
              <a:t>Match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9525C-D8F7-A20E-A420-2BE99B721D17}"/>
              </a:ext>
            </a:extLst>
          </p:cNvPr>
          <p:cNvSpPr txBox="1"/>
          <p:nvPr/>
        </p:nvSpPr>
        <p:spPr>
          <a:xfrm>
            <a:off x="5049806" y="5697007"/>
            <a:ext cx="9233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"/>
              </a:rPr>
              <a:t>No Match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C17680F-DFB0-E955-4238-431752AE9417}"/>
              </a:ext>
            </a:extLst>
          </p:cNvPr>
          <p:cNvSpPr/>
          <p:nvPr/>
        </p:nvSpPr>
        <p:spPr>
          <a:xfrm>
            <a:off x="1666619" y="1465346"/>
            <a:ext cx="3324832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GCTATTACCTTAATGTGATGGACGA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C6BF3C-D397-0543-979C-42EC633B8E5C}"/>
              </a:ext>
            </a:extLst>
          </p:cNvPr>
          <p:cNvCxnSpPr>
            <a:cxnSpLocks/>
          </p:cNvCxnSpPr>
          <p:nvPr/>
        </p:nvCxnSpPr>
        <p:spPr>
          <a:xfrm>
            <a:off x="3329035" y="1871158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18AA26-117D-EECD-A470-811F9CAD277A}"/>
              </a:ext>
            </a:extLst>
          </p:cNvPr>
          <p:cNvCxnSpPr>
            <a:cxnSpLocks/>
          </p:cNvCxnSpPr>
          <p:nvPr/>
        </p:nvCxnSpPr>
        <p:spPr>
          <a:xfrm>
            <a:off x="7326471" y="1872168"/>
            <a:ext cx="1" cy="3502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D61CD7-835E-613F-DE70-FFF17F19DD1B}"/>
              </a:ext>
            </a:extLst>
          </p:cNvPr>
          <p:cNvCxnSpPr>
            <a:cxnSpLocks/>
          </p:cNvCxnSpPr>
          <p:nvPr/>
        </p:nvCxnSpPr>
        <p:spPr>
          <a:xfrm>
            <a:off x="2046557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DC5256-370D-B7B9-1056-E19FEB2F4048}"/>
              </a:ext>
            </a:extLst>
          </p:cNvPr>
          <p:cNvCxnSpPr>
            <a:cxnSpLocks/>
          </p:cNvCxnSpPr>
          <p:nvPr/>
        </p:nvCxnSpPr>
        <p:spPr>
          <a:xfrm>
            <a:off x="3218046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AC53A0-D764-3250-D886-776B83C147C7}"/>
              </a:ext>
            </a:extLst>
          </p:cNvPr>
          <p:cNvCxnSpPr>
            <a:cxnSpLocks/>
          </p:cNvCxnSpPr>
          <p:nvPr/>
        </p:nvCxnSpPr>
        <p:spPr>
          <a:xfrm>
            <a:off x="4421940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8AEAA4-2B0D-24A4-84DF-4E368EC1AD08}"/>
              </a:ext>
            </a:extLst>
          </p:cNvPr>
          <p:cNvCxnSpPr>
            <a:cxnSpLocks/>
          </p:cNvCxnSpPr>
          <p:nvPr/>
        </p:nvCxnSpPr>
        <p:spPr>
          <a:xfrm>
            <a:off x="6565896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C44E06-CBA3-75CC-5542-BF43133242AB}"/>
              </a:ext>
            </a:extLst>
          </p:cNvPr>
          <p:cNvCxnSpPr>
            <a:cxnSpLocks/>
          </p:cNvCxnSpPr>
          <p:nvPr/>
        </p:nvCxnSpPr>
        <p:spPr>
          <a:xfrm>
            <a:off x="7920223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8C4BC3A-44AF-82A2-F8CC-444C0342B3E0}"/>
              </a:ext>
            </a:extLst>
          </p:cNvPr>
          <p:cNvSpPr/>
          <p:nvPr/>
        </p:nvSpPr>
        <p:spPr>
          <a:xfrm>
            <a:off x="2839224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9DF999-6664-21AE-1DF5-44E14AD6FF8A}"/>
              </a:ext>
            </a:extLst>
          </p:cNvPr>
          <p:cNvSpPr/>
          <p:nvPr/>
        </p:nvSpPr>
        <p:spPr>
          <a:xfrm>
            <a:off x="4043118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0x41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76A8A9-C4B5-74E1-4B2C-30930D0D92E7}"/>
              </a:ext>
            </a:extLst>
          </p:cNvPr>
          <p:cNvSpPr/>
          <p:nvPr/>
        </p:nvSpPr>
        <p:spPr>
          <a:xfrm>
            <a:off x="6187074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7BCA9E-DE97-F66E-6D5F-6DF7CDA86B63}"/>
              </a:ext>
            </a:extLst>
          </p:cNvPr>
          <p:cNvSpPr/>
          <p:nvPr/>
        </p:nvSpPr>
        <p:spPr>
          <a:xfrm>
            <a:off x="7541401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0xFE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A3A28B8-CD9B-1490-CB67-193D00EB9D4F}"/>
              </a:ext>
            </a:extLst>
          </p:cNvPr>
          <p:cNvSpPr/>
          <p:nvPr/>
        </p:nvSpPr>
        <p:spPr>
          <a:xfrm rot="16200000">
            <a:off x="3012109" y="3927542"/>
            <a:ext cx="449545" cy="3324834"/>
          </a:xfrm>
          <a:prstGeom prst="roundRect">
            <a:avLst/>
          </a:prstGeom>
          <a:solidFill>
            <a:srgbClr val="DEEDF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D393D4-73FF-3A83-F5EE-89CA61487B71}"/>
              </a:ext>
            </a:extLst>
          </p:cNvPr>
          <p:cNvSpPr/>
          <p:nvPr/>
        </p:nvSpPr>
        <p:spPr>
          <a:xfrm>
            <a:off x="1667735" y="546879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A7CB361-D5A7-2F6D-7CB2-5616E4D04356}"/>
              </a:ext>
            </a:extLst>
          </p:cNvPr>
          <p:cNvSpPr/>
          <p:nvPr/>
        </p:nvSpPr>
        <p:spPr>
          <a:xfrm>
            <a:off x="2839224" y="546396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0F73FAA-AF39-943F-75AD-B86BB565CC85}"/>
              </a:ext>
            </a:extLst>
          </p:cNvPr>
          <p:cNvSpPr/>
          <p:nvPr/>
        </p:nvSpPr>
        <p:spPr>
          <a:xfrm>
            <a:off x="4043118" y="546396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0x41</a:t>
            </a: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6940A6CD-6C17-7D18-A58A-4A7F825EFA67}"/>
              </a:ext>
            </a:extLst>
          </p:cNvPr>
          <p:cNvCxnSpPr>
            <a:cxnSpLocks/>
          </p:cNvCxnSpPr>
          <p:nvPr/>
        </p:nvCxnSpPr>
        <p:spPr>
          <a:xfrm rot="5400000">
            <a:off x="5881728" y="3658465"/>
            <a:ext cx="1077762" cy="2999231"/>
          </a:xfrm>
          <a:prstGeom prst="bentConnector2">
            <a:avLst/>
          </a:prstGeom>
          <a:ln w="28575">
            <a:solidFill>
              <a:srgbClr val="4472C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FBCF6EF-DEB6-CFD2-C09A-C6A958FDDB43}"/>
              </a:ext>
            </a:extLst>
          </p:cNvPr>
          <p:cNvSpPr txBox="1"/>
          <p:nvPr/>
        </p:nvSpPr>
        <p:spPr>
          <a:xfrm rot="16200000">
            <a:off x="7771276" y="4922871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4472C4"/>
                </a:solidFill>
                <a:latin typeface=""/>
              </a:rPr>
              <a:t>Query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1A30E7-A5A9-A332-7FB6-C6876C0538B3}"/>
              </a:ext>
            </a:extLst>
          </p:cNvPr>
          <p:cNvSpPr txBox="1"/>
          <p:nvPr/>
        </p:nvSpPr>
        <p:spPr>
          <a:xfrm rot="16200000">
            <a:off x="2813564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Store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943CD6F-173E-DE63-8472-AD880BD75F58}"/>
              </a:ext>
            </a:extLst>
          </p:cNvPr>
          <p:cNvCxnSpPr>
            <a:cxnSpLocks/>
          </p:cNvCxnSpPr>
          <p:nvPr/>
        </p:nvCxnSpPr>
        <p:spPr>
          <a:xfrm flipH="1">
            <a:off x="3215586" y="4619199"/>
            <a:ext cx="4920" cy="84476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38798E3-4493-D7F8-DDAC-929C2315AC9A}"/>
              </a:ext>
            </a:extLst>
          </p:cNvPr>
          <p:cNvSpPr txBox="1"/>
          <p:nvPr/>
        </p:nvSpPr>
        <p:spPr>
          <a:xfrm rot="16200000">
            <a:off x="4036738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Store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0A5D69-DD79-8ED9-EA65-16E150EBB679}"/>
              </a:ext>
            </a:extLst>
          </p:cNvPr>
          <p:cNvCxnSpPr>
            <a:cxnSpLocks/>
          </p:cNvCxnSpPr>
          <p:nvPr/>
        </p:nvCxnSpPr>
        <p:spPr>
          <a:xfrm flipH="1">
            <a:off x="4421940" y="4619199"/>
            <a:ext cx="1" cy="84476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5D1FA6B1-E8E9-36EC-DF26-EE8E90A90110}"/>
              </a:ext>
            </a:extLst>
          </p:cNvPr>
          <p:cNvSpPr/>
          <p:nvPr/>
        </p:nvSpPr>
        <p:spPr>
          <a:xfrm>
            <a:off x="2839224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12343675-D9BB-B1F5-C285-2E641D05D079}"/>
              </a:ext>
            </a:extLst>
          </p:cNvPr>
          <p:cNvSpPr/>
          <p:nvPr/>
        </p:nvSpPr>
        <p:spPr>
          <a:xfrm>
            <a:off x="4043118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274C3A8-1238-578C-25DC-FBE216A1EA13}"/>
              </a:ext>
            </a:extLst>
          </p:cNvPr>
          <p:cNvSpPr/>
          <p:nvPr/>
        </p:nvSpPr>
        <p:spPr>
          <a:xfrm>
            <a:off x="6187074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005FEEAA-52E0-4FE0-6385-29C92DACBD7B}"/>
              </a:ext>
            </a:extLst>
          </p:cNvPr>
          <p:cNvSpPr/>
          <p:nvPr/>
        </p:nvSpPr>
        <p:spPr>
          <a:xfrm>
            <a:off x="7541401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01B55B6-40F4-1BFD-A3D9-1F5FFEF1A880}"/>
              </a:ext>
            </a:extLst>
          </p:cNvPr>
          <p:cNvSpPr>
            <a:spLocks/>
          </p:cNvSpPr>
          <p:nvPr/>
        </p:nvSpPr>
        <p:spPr>
          <a:xfrm>
            <a:off x="1666619" y="2222309"/>
            <a:ext cx="3324832" cy="307542"/>
          </a:xfrm>
          <a:prstGeom prst="hexagon">
            <a:avLst/>
          </a:prstGeom>
          <a:solidFill>
            <a:srgbClr val="5B9BD5"/>
          </a:solidFill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none" lIns="0" tIns="0" rIns="0" bIns="3657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Sketching</a:t>
            </a:r>
            <a:endParaRPr kumimoji="0" lang="en-CH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EFEC71FC-4F2F-D648-CB96-6CB2536D0FF5}"/>
              </a:ext>
            </a:extLst>
          </p:cNvPr>
          <p:cNvSpPr>
            <a:spLocks/>
          </p:cNvSpPr>
          <p:nvPr/>
        </p:nvSpPr>
        <p:spPr>
          <a:xfrm>
            <a:off x="5832471" y="2222309"/>
            <a:ext cx="2988001" cy="307542"/>
          </a:xfrm>
          <a:prstGeom prst="hexagon">
            <a:avLst/>
          </a:prstGeom>
          <a:solidFill>
            <a:srgbClr val="5B9BD5"/>
          </a:solidFill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none" lIns="0" tIns="0" rIns="0" bIns="3657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Sketching</a:t>
            </a:r>
            <a:endParaRPr kumimoji="0" lang="en-CH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444E57B-BC3E-DF18-79F1-1E723F4787AA}"/>
              </a:ext>
            </a:extLst>
          </p:cNvPr>
          <p:cNvSpPr/>
          <p:nvPr/>
        </p:nvSpPr>
        <p:spPr>
          <a:xfrm>
            <a:off x="1648303" y="2893754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0D6AED-44C9-2737-B76E-472E6E55FD01}"/>
              </a:ext>
            </a:extLst>
          </p:cNvPr>
          <p:cNvCxnSpPr>
            <a:cxnSpLocks/>
          </p:cNvCxnSpPr>
          <p:nvPr/>
        </p:nvCxnSpPr>
        <p:spPr>
          <a:xfrm>
            <a:off x="2046557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3DB6D5-E681-67B1-6C5D-9F07CB19708F}"/>
              </a:ext>
            </a:extLst>
          </p:cNvPr>
          <p:cNvCxnSpPr>
            <a:cxnSpLocks/>
          </p:cNvCxnSpPr>
          <p:nvPr/>
        </p:nvCxnSpPr>
        <p:spPr>
          <a:xfrm>
            <a:off x="2046557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33FFD5F-41B1-D91F-965A-7F34DBAC036E}"/>
              </a:ext>
            </a:extLst>
          </p:cNvPr>
          <p:cNvSpPr/>
          <p:nvPr/>
        </p:nvSpPr>
        <p:spPr>
          <a:xfrm>
            <a:off x="2819792" y="2883013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TAAT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BB4266-C8C5-00B3-6ED8-6D68ABE327D8}"/>
              </a:ext>
            </a:extLst>
          </p:cNvPr>
          <p:cNvCxnSpPr>
            <a:cxnSpLocks/>
          </p:cNvCxnSpPr>
          <p:nvPr/>
        </p:nvCxnSpPr>
        <p:spPr>
          <a:xfrm>
            <a:off x="3218046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95C6C5-A324-28FA-C438-66A5119F802D}"/>
              </a:ext>
            </a:extLst>
          </p:cNvPr>
          <p:cNvCxnSpPr>
            <a:cxnSpLocks/>
          </p:cNvCxnSpPr>
          <p:nvPr/>
        </p:nvCxnSpPr>
        <p:spPr>
          <a:xfrm>
            <a:off x="3218046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53ECFC86-44CC-3BB4-9322-60CD8C132EB2}"/>
              </a:ext>
            </a:extLst>
          </p:cNvPr>
          <p:cNvSpPr/>
          <p:nvPr/>
        </p:nvSpPr>
        <p:spPr>
          <a:xfrm>
            <a:off x="4023686" y="2883013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GACG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2F099A1-4C58-6110-E926-BAF355625534}"/>
              </a:ext>
            </a:extLst>
          </p:cNvPr>
          <p:cNvCxnSpPr>
            <a:cxnSpLocks/>
          </p:cNvCxnSpPr>
          <p:nvPr/>
        </p:nvCxnSpPr>
        <p:spPr>
          <a:xfrm>
            <a:off x="4421940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CC14AB4-D78D-AC2A-73A4-31F86F7C617E}"/>
              </a:ext>
            </a:extLst>
          </p:cNvPr>
          <p:cNvCxnSpPr>
            <a:cxnSpLocks/>
          </p:cNvCxnSpPr>
          <p:nvPr/>
        </p:nvCxnSpPr>
        <p:spPr>
          <a:xfrm>
            <a:off x="4421940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8FAA980-9ACF-82DF-F923-0721BFA2F3A9}"/>
              </a:ext>
            </a:extLst>
          </p:cNvPr>
          <p:cNvSpPr/>
          <p:nvPr/>
        </p:nvSpPr>
        <p:spPr>
          <a:xfrm>
            <a:off x="6167642" y="2891119"/>
            <a:ext cx="796508" cy="414091"/>
          </a:xfrm>
          <a:prstGeom prst="roundRect">
            <a:avLst/>
          </a:prstGeom>
          <a:solidFill>
            <a:srgbClr val="F8F4E3"/>
          </a:solidFill>
          <a:ln w="31750" cap="flat" cmpd="sng" algn="ctr">
            <a:solidFill>
              <a:srgbClr val="BF8F00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B71464C-D8AC-7ADA-B322-F44A79792613}"/>
              </a:ext>
            </a:extLst>
          </p:cNvPr>
          <p:cNvCxnSpPr>
            <a:cxnSpLocks/>
          </p:cNvCxnSpPr>
          <p:nvPr/>
        </p:nvCxnSpPr>
        <p:spPr>
          <a:xfrm>
            <a:off x="6565896" y="3305210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D82950D-13BF-2D34-8770-BCCF7EB955AF}"/>
              </a:ext>
            </a:extLst>
          </p:cNvPr>
          <p:cNvCxnSpPr>
            <a:cxnSpLocks/>
          </p:cNvCxnSpPr>
          <p:nvPr/>
        </p:nvCxnSpPr>
        <p:spPr>
          <a:xfrm>
            <a:off x="6565896" y="2527216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6AA0DDE5-D406-82A5-1F61-71A6C63A02B3}"/>
              </a:ext>
            </a:extLst>
          </p:cNvPr>
          <p:cNvSpPr/>
          <p:nvPr/>
        </p:nvSpPr>
        <p:spPr>
          <a:xfrm>
            <a:off x="7521969" y="2878101"/>
            <a:ext cx="796508" cy="414091"/>
          </a:xfrm>
          <a:prstGeom prst="roundRect">
            <a:avLst/>
          </a:prstGeom>
          <a:solidFill>
            <a:srgbClr val="F8F4E3"/>
          </a:solidFill>
          <a:ln w="31750" cap="flat" cmpd="sng" algn="ctr">
            <a:solidFill>
              <a:srgbClr val="BF8F00"/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ATGT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D9FF02F-A677-08C9-B578-746D56D1BBBB}"/>
              </a:ext>
            </a:extLst>
          </p:cNvPr>
          <p:cNvCxnSpPr>
            <a:cxnSpLocks/>
          </p:cNvCxnSpPr>
          <p:nvPr/>
        </p:nvCxnSpPr>
        <p:spPr>
          <a:xfrm>
            <a:off x="7920223" y="3302933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3B59613-FB0B-9AC6-A656-5BB34A36AD8D}"/>
              </a:ext>
            </a:extLst>
          </p:cNvPr>
          <p:cNvCxnSpPr>
            <a:cxnSpLocks/>
          </p:cNvCxnSpPr>
          <p:nvPr/>
        </p:nvCxnSpPr>
        <p:spPr>
          <a:xfrm>
            <a:off x="7920223" y="2524939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3C68B5-6263-7808-0453-567D02184C8F}"/>
              </a:ext>
            </a:extLst>
          </p:cNvPr>
          <p:cNvCxnSpPr>
            <a:cxnSpLocks/>
          </p:cNvCxnSpPr>
          <p:nvPr/>
        </p:nvCxnSpPr>
        <p:spPr>
          <a:xfrm>
            <a:off x="2046557" y="4619199"/>
            <a:ext cx="0" cy="84959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BED649-683B-DDE3-7C23-B7AA10745E2D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1115616" y="5589959"/>
            <a:ext cx="552119" cy="4831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89FD9623-AC6F-5D59-2D5B-E7F6BEE80258}"/>
              </a:ext>
            </a:extLst>
          </p:cNvPr>
          <p:cNvSpPr txBox="1"/>
          <p:nvPr/>
        </p:nvSpPr>
        <p:spPr>
          <a:xfrm>
            <a:off x="33073" y="5215535"/>
            <a:ext cx="121941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kern="0" dirty="0"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&lt;List of Positional Information&gt;</a:t>
            </a:r>
            <a:endParaRPr lang="en-US" sz="1600" dirty="0">
              <a:latin typeface=""/>
            </a:endParaRP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6EBCB658-3F87-8E88-0515-F6910092559A}"/>
              </a:ext>
            </a:extLst>
          </p:cNvPr>
          <p:cNvSpPr/>
          <p:nvPr/>
        </p:nvSpPr>
        <p:spPr>
          <a:xfrm>
            <a:off x="1802694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6C77FA5-2AD4-DBBD-B4DB-FD0AB9C9BB28}"/>
              </a:ext>
            </a:extLst>
          </p:cNvPr>
          <p:cNvCxnSpPr>
            <a:cxnSpLocks/>
          </p:cNvCxnSpPr>
          <p:nvPr/>
        </p:nvCxnSpPr>
        <p:spPr>
          <a:xfrm flipH="1">
            <a:off x="2046556" y="1825829"/>
            <a:ext cx="5164" cy="736029"/>
          </a:xfrm>
          <a:prstGeom prst="line">
            <a:avLst/>
          </a:prstGeom>
          <a:ln w="2857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85D655D0-2391-E995-C519-4BA923964FEC}"/>
              </a:ext>
            </a:extLst>
          </p:cNvPr>
          <p:cNvSpPr/>
          <p:nvPr/>
        </p:nvSpPr>
        <p:spPr>
          <a:xfrm>
            <a:off x="3028697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F406E318-69C0-84C8-4FD2-0854E41C4785}"/>
              </a:ext>
            </a:extLst>
          </p:cNvPr>
          <p:cNvSpPr/>
          <p:nvPr/>
        </p:nvSpPr>
        <p:spPr>
          <a:xfrm>
            <a:off x="4249597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8EEF3C3F-4A69-F15D-98FF-64AD1F1E9F05}"/>
              </a:ext>
            </a:extLst>
          </p:cNvPr>
          <p:cNvSpPr/>
          <p:nvPr/>
        </p:nvSpPr>
        <p:spPr>
          <a:xfrm>
            <a:off x="6348602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77C237E8-C215-8503-E64D-1CB84463F313}"/>
              </a:ext>
            </a:extLst>
          </p:cNvPr>
          <p:cNvSpPr/>
          <p:nvPr/>
        </p:nvSpPr>
        <p:spPr>
          <a:xfrm>
            <a:off x="7823968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043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F2FB5-C5EE-82CF-B709-0A216A1DA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54AA9-5ECD-7FBC-8769-EAFB98B98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6076B8-FFEC-07A2-ABE6-7438CD74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(Two Points)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ED565-943F-FB78-3264-2DF9FEC760EB}"/>
              </a:ext>
            </a:extLst>
          </p:cNvPr>
          <p:cNvSpPr/>
          <p:nvPr/>
        </p:nvSpPr>
        <p:spPr>
          <a:xfrm>
            <a:off x="1475656" y="3645024"/>
            <a:ext cx="3492781" cy="288032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3657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"/>
              </a:rPr>
              <a:t>Query Seq.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F9438-0B29-BECC-E8C1-EFF31C69225B}"/>
              </a:ext>
            </a:extLst>
          </p:cNvPr>
          <p:cNvSpPr/>
          <p:nvPr/>
        </p:nvSpPr>
        <p:spPr>
          <a:xfrm>
            <a:off x="1475655" y="2636912"/>
            <a:ext cx="3492786" cy="283464"/>
          </a:xfrm>
          <a:prstGeom prst="rect">
            <a:avLst/>
          </a:prstGeom>
          <a:solidFill>
            <a:srgbClr val="FFE69A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36576" rtlCol="0" anchor="ctr"/>
          <a:lstStyle/>
          <a:p>
            <a:pPr algn="ctr">
              <a:defRPr/>
            </a:pPr>
            <a:r>
              <a:rPr kumimoji="0" lang="en-US" sz="140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"/>
              </a:rPr>
              <a:t>Target Seq.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5B152B-25C0-1A10-513F-C85163F79672}"/>
              </a:ext>
            </a:extLst>
          </p:cNvPr>
          <p:cNvCxnSpPr>
            <a:cxnSpLocks/>
          </p:cNvCxnSpPr>
          <p:nvPr/>
        </p:nvCxnSpPr>
        <p:spPr>
          <a:xfrm>
            <a:off x="4788023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7E853B-3246-0608-0EC5-9808F9289019}"/>
              </a:ext>
            </a:extLst>
          </p:cNvPr>
          <p:cNvCxnSpPr>
            <a:cxnSpLocks/>
          </p:cNvCxnSpPr>
          <p:nvPr/>
        </p:nvCxnSpPr>
        <p:spPr>
          <a:xfrm>
            <a:off x="4283967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4CCF6-0A88-2E4B-24D8-36EEB5D79E77}"/>
                  </a:ext>
                </a:extLst>
              </p:cNvPr>
              <p:cNvSpPr txBox="1"/>
              <p:nvPr/>
            </p:nvSpPr>
            <p:spPr>
              <a:xfrm>
                <a:off x="4427586" y="267320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i="1" u="none" strike="noStrike" kern="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i="1" kern="0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4CCF6-0A88-2E4B-24D8-36EEB5D7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86" y="2673206"/>
                <a:ext cx="216818" cy="215444"/>
              </a:xfrm>
              <a:prstGeom prst="rect">
                <a:avLst/>
              </a:prstGeom>
              <a:blipFill>
                <a:blip r:embed="rId2"/>
                <a:stretch>
                  <a:fillRect l="-1111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A7BE49-362F-68C9-89B3-952B244AD0BA}"/>
                  </a:ext>
                </a:extLst>
              </p:cNvPr>
              <p:cNvSpPr txBox="1"/>
              <p:nvPr/>
            </p:nvSpPr>
            <p:spPr>
              <a:xfrm>
                <a:off x="4788023" y="238517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 kern="0" baseline="-25000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A7BE49-362F-68C9-89B3-952B244AD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3" y="2385174"/>
                <a:ext cx="216818" cy="215444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FDC2BA-5E58-9B09-CE2A-B6F1DBCAF2AA}"/>
              </a:ext>
            </a:extLst>
          </p:cNvPr>
          <p:cNvCxnSpPr>
            <a:cxnSpLocks/>
          </p:cNvCxnSpPr>
          <p:nvPr/>
        </p:nvCxnSpPr>
        <p:spPr>
          <a:xfrm>
            <a:off x="4860031" y="3645024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62F2EB-703F-2019-4C5A-6044DEE82B57}"/>
              </a:ext>
            </a:extLst>
          </p:cNvPr>
          <p:cNvCxnSpPr>
            <a:cxnSpLocks/>
          </p:cNvCxnSpPr>
          <p:nvPr/>
        </p:nvCxnSpPr>
        <p:spPr>
          <a:xfrm>
            <a:off x="4355975" y="3645024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07D2C-9706-A999-15F4-C481E1FB7BB5}"/>
                  </a:ext>
                </a:extLst>
              </p:cNvPr>
              <p:cNvSpPr txBox="1"/>
              <p:nvPr/>
            </p:nvSpPr>
            <p:spPr>
              <a:xfrm>
                <a:off x="4499594" y="3681318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i="1" u="none" strike="noStrike" kern="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i="1" kern="0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07D2C-9706-A999-15F4-C481E1FB7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594" y="3681318"/>
                <a:ext cx="216818" cy="215444"/>
              </a:xfrm>
              <a:prstGeom prst="rect">
                <a:avLst/>
              </a:prstGeom>
              <a:blipFill>
                <a:blip r:embed="rId4"/>
                <a:stretch>
                  <a:fillRect l="-1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6E630-1D30-760A-1503-3284AC3B72AA}"/>
                  </a:ext>
                </a:extLst>
              </p:cNvPr>
              <p:cNvSpPr txBox="1"/>
              <p:nvPr/>
            </p:nvSpPr>
            <p:spPr>
              <a:xfrm>
                <a:off x="4860031" y="339328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i="1" kern="0" baseline="-25000" dirty="0" err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6E630-1D30-760A-1503-3284AC3B7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1" y="3393286"/>
                <a:ext cx="216818" cy="215444"/>
              </a:xfrm>
              <a:prstGeom prst="rect">
                <a:avLst/>
              </a:prstGeom>
              <a:blipFill>
                <a:blip r:embed="rId5"/>
                <a:stretch>
                  <a:fillRect l="-11111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7C9310-48CE-2317-A6C9-DDEEF418641A}"/>
              </a:ext>
            </a:extLst>
          </p:cNvPr>
          <p:cNvCxnSpPr>
            <a:cxnSpLocks/>
          </p:cNvCxnSpPr>
          <p:nvPr/>
        </p:nvCxnSpPr>
        <p:spPr>
          <a:xfrm>
            <a:off x="2340221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7CBC52-6CD9-E714-87DB-BB905440925C}"/>
              </a:ext>
            </a:extLst>
          </p:cNvPr>
          <p:cNvCxnSpPr>
            <a:cxnSpLocks/>
          </p:cNvCxnSpPr>
          <p:nvPr/>
        </p:nvCxnSpPr>
        <p:spPr>
          <a:xfrm>
            <a:off x="1836165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6BECA9-7309-3AF5-56E2-9A33665713FE}"/>
                  </a:ext>
                </a:extLst>
              </p:cNvPr>
              <p:cNvSpPr txBox="1"/>
              <p:nvPr/>
            </p:nvSpPr>
            <p:spPr>
              <a:xfrm>
                <a:off x="1979784" y="267320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i="1" u="none" strike="noStrike" kern="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sz="1400" i="1" u="none" strike="noStrike" kern="0" cap="none" spc="0" normalizeH="0" baseline="-2500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6BECA9-7309-3AF5-56E2-9A3366571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84" y="2673206"/>
                <a:ext cx="216818" cy="215444"/>
              </a:xfrm>
              <a:prstGeom prst="rect">
                <a:avLst/>
              </a:prstGeom>
              <a:blipFill>
                <a:blip r:embed="rId6"/>
                <a:stretch>
                  <a:fillRect l="-17647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19B845-4F20-3A40-A2B2-26D708667884}"/>
                  </a:ext>
                </a:extLst>
              </p:cNvPr>
              <p:cNvSpPr txBox="1"/>
              <p:nvPr/>
            </p:nvSpPr>
            <p:spPr>
              <a:xfrm>
                <a:off x="2340221" y="238517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 kern="0" baseline="-25000" dirty="0" err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19B845-4F20-3A40-A2B2-26D708667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221" y="2385174"/>
                <a:ext cx="216818" cy="215444"/>
              </a:xfrm>
              <a:prstGeom prst="rect">
                <a:avLst/>
              </a:prstGeom>
              <a:blipFill>
                <a:blip r:embed="rId7"/>
                <a:stretch>
                  <a:fillRect l="-5556" r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FB0C32-93C6-DE55-84A1-41905482752D}"/>
              </a:ext>
            </a:extLst>
          </p:cNvPr>
          <p:cNvCxnSpPr>
            <a:cxnSpLocks/>
          </p:cNvCxnSpPr>
          <p:nvPr/>
        </p:nvCxnSpPr>
        <p:spPr>
          <a:xfrm>
            <a:off x="2472313" y="3647400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F8B39C-4F0D-55BB-6D5F-36CB1453F21A}"/>
              </a:ext>
            </a:extLst>
          </p:cNvPr>
          <p:cNvCxnSpPr>
            <a:cxnSpLocks/>
          </p:cNvCxnSpPr>
          <p:nvPr/>
        </p:nvCxnSpPr>
        <p:spPr>
          <a:xfrm>
            <a:off x="1968257" y="3647400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D45B79-2BE7-8B2B-B91F-DC7F4D7DCB19}"/>
                  </a:ext>
                </a:extLst>
              </p:cNvPr>
              <p:cNvSpPr txBox="1"/>
              <p:nvPr/>
            </p:nvSpPr>
            <p:spPr>
              <a:xfrm>
                <a:off x="2111876" y="368369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i="1" u="none" strike="noStrike" kern="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sz="1400" i="1" u="none" strike="noStrike" kern="0" cap="none" spc="0" normalizeH="0" baseline="-2500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D45B79-2BE7-8B2B-B91F-DC7F4D7DC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876" y="3683694"/>
                <a:ext cx="216818" cy="215444"/>
              </a:xfrm>
              <a:prstGeom prst="rect">
                <a:avLst/>
              </a:prstGeom>
              <a:blipFill>
                <a:blip r:embed="rId8"/>
                <a:stretch>
                  <a:fillRect l="-11111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07400D-D27D-963B-2C4B-3699588592C8}"/>
                  </a:ext>
                </a:extLst>
              </p:cNvPr>
              <p:cNvSpPr txBox="1"/>
              <p:nvPr/>
            </p:nvSpPr>
            <p:spPr>
              <a:xfrm>
                <a:off x="2472313" y="339328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i="1" kern="0" baseline="-25000" dirty="0" err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07400D-D27D-963B-2C4B-369958859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313" y="3393286"/>
                <a:ext cx="216818" cy="215444"/>
              </a:xfrm>
              <a:prstGeom prst="rect">
                <a:avLst/>
              </a:prstGeom>
              <a:blipFill>
                <a:blip r:embed="rId9"/>
                <a:stretch>
                  <a:fillRect l="-11111" r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>
            <a:extLst>
              <a:ext uri="{FF2B5EF4-FFF2-40B4-BE49-F238E27FC236}">
                <a16:creationId xmlns:a16="http://schemas.microsoft.com/office/drawing/2014/main" id="{7EBC38DE-4D55-5017-2640-DFC06084224A}"/>
              </a:ext>
            </a:extLst>
          </p:cNvPr>
          <p:cNvSpPr/>
          <p:nvPr/>
        </p:nvSpPr>
        <p:spPr>
          <a:xfrm rot="16200000">
            <a:off x="4472840" y="2744016"/>
            <a:ext cx="126309" cy="518373"/>
          </a:xfrm>
          <a:prstGeom prst="leftBrace">
            <a:avLst>
              <a:gd name="adj1" fmla="val 77564"/>
              <a:gd name="adj2" fmla="val 48854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F97107-1206-4E5E-B37E-35C4DCE458BD}"/>
                  </a:ext>
                </a:extLst>
              </p:cNvPr>
              <p:cNvSpPr txBox="1"/>
              <p:nvPr/>
            </p:nvSpPr>
            <p:spPr>
              <a:xfrm>
                <a:off x="4469955" y="3015857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i="1" kern="0" dirty="0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1400" i="1" kern="0" baseline="-25000" dirty="0" err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F97107-1206-4E5E-B37E-35C4DCE45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955" y="3015857"/>
                <a:ext cx="216818" cy="215444"/>
              </a:xfrm>
              <a:prstGeom prst="rect">
                <a:avLst/>
              </a:prstGeom>
              <a:blipFill>
                <a:blip r:embed="rId10"/>
                <a:stretch>
                  <a:fillRect l="-1578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EF0E4E-517D-079E-E248-200A5FAD8DB5}"/>
              </a:ext>
            </a:extLst>
          </p:cNvPr>
          <p:cNvCxnSpPr>
            <a:cxnSpLocks/>
          </p:cNvCxnSpPr>
          <p:nvPr/>
        </p:nvCxnSpPr>
        <p:spPr>
          <a:xfrm>
            <a:off x="1835696" y="2924944"/>
            <a:ext cx="132561" cy="720080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98777D-0C7C-E33A-CAFD-3121471FF75E}"/>
              </a:ext>
            </a:extLst>
          </p:cNvPr>
          <p:cNvCxnSpPr>
            <a:cxnSpLocks/>
          </p:cNvCxnSpPr>
          <p:nvPr/>
        </p:nvCxnSpPr>
        <p:spPr>
          <a:xfrm>
            <a:off x="2340221" y="2922568"/>
            <a:ext cx="132092" cy="722456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4EECC0-C444-2F2C-CA1D-2EDAA6863586}"/>
              </a:ext>
            </a:extLst>
          </p:cNvPr>
          <p:cNvSpPr txBox="1"/>
          <p:nvPr/>
        </p:nvSpPr>
        <p:spPr>
          <a:xfrm>
            <a:off x="2663603" y="3054943"/>
            <a:ext cx="1078566" cy="4460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en-US" sz="1400" dirty="0"/>
              <a:t>Anchor</a:t>
            </a:r>
            <a:br>
              <a:rPr lang="en-US" sz="1400" dirty="0"/>
            </a:br>
            <a:r>
              <a:rPr lang="en-US" sz="1400" dirty="0"/>
              <a:t>(Seed match)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1C3582-1498-A8EE-A488-345E3BB8F861}"/>
              </a:ext>
            </a:extLst>
          </p:cNvPr>
          <p:cNvCxnSpPr>
            <a:cxnSpLocks/>
          </p:cNvCxnSpPr>
          <p:nvPr/>
        </p:nvCxnSpPr>
        <p:spPr>
          <a:xfrm>
            <a:off x="2410299" y="3284984"/>
            <a:ext cx="272004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05E7BE-71F1-9F90-6157-7093D563FAB8}"/>
              </a:ext>
            </a:extLst>
          </p:cNvPr>
          <p:cNvGrpSpPr/>
          <p:nvPr/>
        </p:nvGrpSpPr>
        <p:grpSpPr>
          <a:xfrm>
            <a:off x="5681528" y="2305869"/>
            <a:ext cx="1810863" cy="1944211"/>
            <a:chOff x="5569450" y="2204864"/>
            <a:chExt cx="1810863" cy="1944211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BC24944-FECA-6582-6451-C72164ECF21E}"/>
                </a:ext>
              </a:extLst>
            </p:cNvPr>
            <p:cNvSpPr/>
            <p:nvPr/>
          </p:nvSpPr>
          <p:spPr>
            <a:xfrm>
              <a:off x="5569450" y="2204876"/>
              <a:ext cx="1810863" cy="1944199"/>
            </a:xfrm>
            <a:prstGeom prst="roundRect">
              <a:avLst/>
            </a:prstGeom>
            <a:solidFill>
              <a:srgbClr val="E3F2DA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C840D8-3B6D-85D2-1B9C-7F5FADA3B4AC}"/>
                </a:ext>
              </a:extLst>
            </p:cNvPr>
            <p:cNvSpPr txBox="1"/>
            <p:nvPr/>
          </p:nvSpPr>
          <p:spPr>
            <a:xfrm>
              <a:off x="6045423" y="2204864"/>
              <a:ext cx="858916" cy="215444"/>
            </a:xfrm>
            <a:prstGeom prst="rect">
              <a:avLst/>
            </a:prstGeom>
            <a:solidFill>
              <a:srgbClr val="E3F2DA"/>
            </a:solidFill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1400" b="1" kern="0" dirty="0"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Chaining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F084B7-1C63-A345-56CE-19F373566C18}"/>
                </a:ext>
              </a:extLst>
            </p:cNvPr>
            <p:cNvSpPr/>
            <p:nvPr/>
          </p:nvSpPr>
          <p:spPr>
            <a:xfrm rot="16200000">
              <a:off x="5225366" y="3295974"/>
              <a:ext cx="1097280" cy="283464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0" rIns="0" bIns="3657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>
                  <a:ln>
                    <a:noFill/>
                  </a:ln>
                  <a:effectLst/>
                  <a:uLnTx/>
                  <a:uFillTx/>
                  <a:latin typeface=""/>
                </a:rPr>
                <a:t>Query Seq.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EE007A-0257-7871-EE5F-CC333D1402AE}"/>
                </a:ext>
              </a:extLst>
            </p:cNvPr>
            <p:cNvSpPr/>
            <p:nvPr/>
          </p:nvSpPr>
          <p:spPr>
            <a:xfrm>
              <a:off x="5968929" y="2564904"/>
              <a:ext cx="1339375" cy="283464"/>
            </a:xfrm>
            <a:prstGeom prst="rect">
              <a:avLst/>
            </a:prstGeom>
            <a:solidFill>
              <a:srgbClr val="FFE69A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0" rIns="0" bIns="3657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>
                  <a:ln>
                    <a:noFill/>
                  </a:ln>
                  <a:effectLst/>
                  <a:uLnTx/>
                  <a:uFillTx/>
                  <a:latin typeface=""/>
                </a:rPr>
                <a:t>Target Seq.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B13375-821E-42C2-05A0-E484DFAAB8E6}"/>
                </a:ext>
              </a:extLst>
            </p:cNvPr>
            <p:cNvSpPr/>
            <p:nvPr/>
          </p:nvSpPr>
          <p:spPr>
            <a:xfrm>
              <a:off x="6074072" y="3031466"/>
              <a:ext cx="365760" cy="368680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2231B2-7F9D-177E-E733-11E3511889AF}"/>
                </a:ext>
              </a:extLst>
            </p:cNvPr>
            <p:cNvSpPr/>
            <p:nvPr/>
          </p:nvSpPr>
          <p:spPr>
            <a:xfrm>
              <a:off x="6802920" y="3607530"/>
              <a:ext cx="365760" cy="368680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7C1A28F-7C40-D7E9-D4F4-1523DAC1AF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1361" y="3400146"/>
              <a:ext cx="728848" cy="57319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Left Brace 36">
              <a:extLst>
                <a:ext uri="{FF2B5EF4-FFF2-40B4-BE49-F238E27FC236}">
                  <a16:creationId xmlns:a16="http://schemas.microsoft.com/office/drawing/2014/main" id="{E649A365-C6B7-1ABE-355E-1B318496EC70}"/>
                </a:ext>
              </a:extLst>
            </p:cNvPr>
            <p:cNvSpPr/>
            <p:nvPr/>
          </p:nvSpPr>
          <p:spPr>
            <a:xfrm rot="18505352">
              <a:off x="6313546" y="3305722"/>
              <a:ext cx="126309" cy="887770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5FC168-45B6-DD7C-EE18-5E4C5CB9ACC2}"/>
                </a:ext>
              </a:extLst>
            </p:cNvPr>
            <p:cNvCxnSpPr>
              <a:cxnSpLocks/>
            </p:cNvCxnSpPr>
            <p:nvPr/>
          </p:nvCxnSpPr>
          <p:spPr>
            <a:xfrm>
              <a:off x="6442543" y="3027851"/>
              <a:ext cx="728848" cy="57319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E54B955-BEAF-723A-4552-B8F1ACF097A3}"/>
                    </a:ext>
                  </a:extLst>
                </p:cNvPr>
                <p:cNvSpPr txBox="1"/>
                <p:nvPr/>
              </p:nvSpPr>
              <p:spPr>
                <a:xfrm rot="2202238">
                  <a:off x="6644825" y="3007325"/>
                  <a:ext cx="66502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kern="0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i="1" kern="0" baseline="-25000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kern="0" baseline="-25000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164D5320-B930-BEE0-A435-347CBD661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02238">
                  <a:off x="6644825" y="3007325"/>
                  <a:ext cx="665020" cy="215444"/>
                </a:xfrm>
                <a:prstGeom prst="rect">
                  <a:avLst/>
                </a:prstGeom>
                <a:blipFill>
                  <a:blip r:embed="rId13"/>
                  <a:stretch>
                    <a:fillRect l="-14815" t="-4348" r="-7407" b="-195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D0A284F-B953-0D64-D1C9-63D9E7125F36}"/>
                    </a:ext>
                  </a:extLst>
                </p:cNvPr>
                <p:cNvSpPr txBox="1"/>
                <p:nvPr/>
              </p:nvSpPr>
              <p:spPr>
                <a:xfrm rot="2202238">
                  <a:off x="5923540" y="3752291"/>
                  <a:ext cx="70057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𝑦𝑖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𝑦𝑗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C518235E-3BF1-6973-9EBB-79D365228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02238">
                  <a:off x="5923540" y="3752291"/>
                  <a:ext cx="700570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16071" t="-6250" r="-714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eft Brace 40">
              <a:extLst>
                <a:ext uri="{FF2B5EF4-FFF2-40B4-BE49-F238E27FC236}">
                  <a16:creationId xmlns:a16="http://schemas.microsoft.com/office/drawing/2014/main" id="{346A2C17-4356-0E3A-8318-9D9129B5BE58}"/>
                </a:ext>
              </a:extLst>
            </p:cNvPr>
            <p:cNvSpPr/>
            <p:nvPr/>
          </p:nvSpPr>
          <p:spPr>
            <a:xfrm rot="7704513">
              <a:off x="6798274" y="2805848"/>
              <a:ext cx="126309" cy="893902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0EC99F5-B312-7409-23D4-172471300C79}"/>
                </a:ext>
              </a:extLst>
            </p:cNvPr>
            <p:cNvCxnSpPr>
              <a:cxnSpLocks/>
            </p:cNvCxnSpPr>
            <p:nvPr/>
          </p:nvCxnSpPr>
          <p:spPr>
            <a:xfrm>
              <a:off x="6800209" y="3607530"/>
              <a:ext cx="368471" cy="36868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98A06BE-3323-4410-7766-986851C517D2}"/>
                    </a:ext>
                  </a:extLst>
                </p:cNvPr>
                <p:cNvSpPr txBox="1"/>
                <p:nvPr/>
              </p:nvSpPr>
              <p:spPr>
                <a:xfrm rot="2775877">
                  <a:off x="6868926" y="3735633"/>
                  <a:ext cx="216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i="1" kern="0" dirty="0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 kern="0" baseline="-25000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A9CBE5AA-803A-4DD5-E6A5-68B8F5641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75877">
                  <a:off x="6868926" y="3735633"/>
                  <a:ext cx="216818" cy="215444"/>
                </a:xfrm>
                <a:prstGeom prst="rect">
                  <a:avLst/>
                </a:prstGeom>
                <a:blipFill>
                  <a:blip r:embed="rId15"/>
                  <a:stretch>
                    <a:fillRect l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744962-55A8-A0DF-E86F-9BE3B2886AB1}"/>
                    </a:ext>
                  </a:extLst>
                </p:cNvPr>
                <p:cNvSpPr txBox="1"/>
                <p:nvPr/>
              </p:nvSpPr>
              <p:spPr>
                <a:xfrm>
                  <a:off x="6172233" y="3075959"/>
                  <a:ext cx="216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i="1" u="none" strike="noStrike" kern="0" cap="none" spc="0" normalizeH="0" baseline="0" dirty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0" lang="en-US" sz="1400" i="1" u="none" strike="noStrike" kern="0" cap="none" spc="0" normalizeH="0" baseline="-25000" dirty="0" err="1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B46DECFD-A23B-D72B-3D3F-4BCD0DB049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33" y="3075959"/>
                  <a:ext cx="216818" cy="215444"/>
                </a:xfrm>
                <a:prstGeom prst="rect">
                  <a:avLst/>
                </a:prstGeom>
                <a:blipFill>
                  <a:blip r:embed="rId16"/>
                  <a:stretch>
                    <a:fillRect l="-16667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7CF2B96-115E-CA61-DB90-329F57498933}"/>
              </a:ext>
            </a:extLst>
          </p:cNvPr>
          <p:cNvCxnSpPr>
            <a:cxnSpLocks/>
          </p:cNvCxnSpPr>
          <p:nvPr/>
        </p:nvCxnSpPr>
        <p:spPr>
          <a:xfrm>
            <a:off x="4795181" y="3285916"/>
            <a:ext cx="775267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56D89055-3BFB-38B4-5B0D-8C38160773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3241" y="3193246"/>
            <a:ext cx="182880" cy="1828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36A0479-DFE4-1AD7-E4DF-E4B8F1FDE7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1484" y="2429873"/>
            <a:ext cx="182880" cy="1828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793CF2-269B-35E9-3DF9-BECD0164E3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2808" y="3443997"/>
            <a:ext cx="182880" cy="1828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792B3D-3D0E-1B66-30E9-DA71593B07F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52759" y="3064392"/>
            <a:ext cx="182880" cy="182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028007-E603-A405-7FD2-235A81D4D3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95860" y="2324937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2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Chaining (Multiple Points)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EEDDA-44F1-39C9-E44D-AA1558AE1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274"/>
          <a:stretch/>
        </p:blipFill>
        <p:spPr>
          <a:xfrm>
            <a:off x="2219414" y="4223485"/>
            <a:ext cx="2496602" cy="25388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00BF19-8BD2-6AB8-BD10-EE21BEFC4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2"/>
            <a:ext cx="8954441" cy="316940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/>
              <a:t>Exact hash value matches: </a:t>
            </a:r>
            <a:r>
              <a:rPr lang="en-US" sz="2400" dirty="0"/>
              <a:t>Needed for finding matching regions between a reference genome and a read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What if there are mutations or errors?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solidFill>
                  <a:srgbClr val="C00000"/>
                </a:solidFill>
              </a:rPr>
              <a:t>No hash (seed) match</a:t>
            </a:r>
            <a:r>
              <a:rPr lang="en-US" sz="2000" dirty="0"/>
              <a:t> will occur in such positions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The chaining algorithm links </a:t>
            </a:r>
            <a:r>
              <a:rPr lang="en-US" sz="2400" b="1" dirty="0"/>
              <a:t>exact matches in a proximity</a:t>
            </a:r>
            <a:r>
              <a:rPr lang="en-US" sz="2400" dirty="0"/>
              <a:t> even though there are gaps (no seed matches) between them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2AAF1-C6CE-9C25-7F9E-8AB286B6B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86" r="30784"/>
          <a:stretch/>
        </p:blipFill>
        <p:spPr>
          <a:xfrm>
            <a:off x="4788024" y="4223485"/>
            <a:ext cx="2136562" cy="2538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388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1387-DF9F-9282-526A-86A79D140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00617B-B15C-D5E0-1778-AB1B8CDAA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2525" y="1485106"/>
            <a:ext cx="6870700" cy="44069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A29C-0C35-8F84-846C-363970A6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757BE3-6201-C1AE-37FB-62E979CA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Nanopore Sequencing</a:t>
            </a:r>
          </a:p>
        </p:txBody>
      </p:sp>
    </p:spTree>
    <p:extLst>
      <p:ext uri="{BB962C8B-B14F-4D97-AF65-F5344CB8AC3E}">
        <p14:creationId xmlns:p14="http://schemas.microsoft.com/office/powerpoint/2010/main" val="2250325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57EE6-3F86-26E6-46B7-751B183A3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737FF-59B8-DFFC-E1BB-2E88369B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7E21D8-4DB8-2ACC-54F0-58B9D814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Noise in Nanopore Sequencing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FD14C-94A8-E588-FBDB-71509C318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Stochastic thermal fluctuations in the ionic current</a:t>
            </a:r>
          </a:p>
          <a:p>
            <a:pPr lvl="1"/>
            <a:r>
              <a:rPr lang="en-US" dirty="0"/>
              <a:t>Random ionic movement due to inherent thermal energy (Brownian motion)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Variations in the translocation speed</a:t>
            </a:r>
          </a:p>
          <a:p>
            <a:pPr lvl="1"/>
            <a:r>
              <a:rPr lang="en-US" dirty="0"/>
              <a:t>Mainly due to the motor protein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Environmental factors</a:t>
            </a:r>
          </a:p>
          <a:p>
            <a:pPr lvl="1"/>
            <a:r>
              <a:rPr lang="en-US" b="1" dirty="0"/>
              <a:t>Temperature:</a:t>
            </a:r>
            <a:r>
              <a:rPr lang="en-US" dirty="0"/>
              <a:t> Affecting enzymes including the motor protein</a:t>
            </a:r>
          </a:p>
          <a:p>
            <a:pPr lvl="1"/>
            <a:r>
              <a:rPr lang="en-US" b="1" dirty="0"/>
              <a:t>pH levels:</a:t>
            </a:r>
            <a:r>
              <a:rPr lang="en-US" dirty="0"/>
              <a:t> Affecting charge and the shape of molecules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r>
              <a:rPr lang="en-US" b="1" dirty="0"/>
              <a:t>Maybe: Aging &amp; material-related noise between nanopores</a:t>
            </a:r>
          </a:p>
          <a:p>
            <a:pPr lvl="1"/>
            <a:r>
              <a:rPr lang="en-US" dirty="0"/>
              <a:t>Their effects potentially can be minimized with normalization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2734331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97CD0B-FE64-CC8A-6A87-A218E7759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Dual reader head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Motor protein</a:t>
            </a:r>
            <a:r>
              <a:rPr lang="en-US" dirty="0"/>
              <a:t> with more consistent translocation speed in R10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Duplex sequencing</a:t>
            </a:r>
            <a:r>
              <a:rPr lang="en-US" dirty="0"/>
              <a:t> in R10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2B7AF-FDED-90BA-054F-1E6C7E7D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766C40-34F2-624B-FB4E-80D57290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R9 vs. R10 Chemistries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769FF-3954-3FE8-774D-3E8D65458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2" y="1425583"/>
            <a:ext cx="5251938" cy="24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6167915-4DF9-465D-9E02-927B706FEC94}"/>
              </a:ext>
            </a:extLst>
          </p:cNvPr>
          <p:cNvSpPr txBox="1"/>
          <p:nvPr/>
        </p:nvSpPr>
        <p:spPr>
          <a:xfrm>
            <a:off x="4664115" y="4833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R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Nanopore Sequencing: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widely used</a:t>
            </a: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technology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sequence </a:t>
            </a:r>
            <a:r>
              <a:rPr lang="en-US" sz="1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fragments of nucleic acid molecules</a:t>
            </a:r>
            <a:endParaRPr lang="en-US" sz="1100" baseline="3000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Offers </a:t>
            </a:r>
            <a:r>
              <a:rPr lang="en-US" sz="1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throughput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Cost-effective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Enables </a:t>
            </a:r>
            <a:r>
              <a:rPr lang="en-US" sz="1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and portable genome analysis</a:t>
            </a:r>
          </a:p>
        </p:txBody>
      </p:sp>
      <p:pic>
        <p:nvPicPr>
          <p:cNvPr id="4" name="Picture 3" descr="A close-up of a device&#10;&#10;Description automatically generated">
            <a:extLst>
              <a:ext uri="{FF2B5EF4-FFF2-40B4-BE49-F238E27FC236}">
                <a16:creationId xmlns:a16="http://schemas.microsoft.com/office/drawing/2014/main" id="{E9EC63E1-EC5B-C1BA-5351-2FB13886A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02" y="2527236"/>
            <a:ext cx="2162426" cy="1454723"/>
          </a:xfrm>
          <a:prstGeom prst="rect">
            <a:avLst/>
          </a:prstGeom>
        </p:spPr>
      </p:pic>
      <p:pic>
        <p:nvPicPr>
          <p:cNvPr id="6" name="Picture 5" descr="A black cell phone with a white insert&#10;&#10;Description automatically generated">
            <a:extLst>
              <a:ext uri="{FF2B5EF4-FFF2-40B4-BE49-F238E27FC236}">
                <a16:creationId xmlns:a16="http://schemas.microsoft.com/office/drawing/2014/main" id="{9B20429D-2A50-ECAD-2C2D-DF1C44FF3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9" y="3170049"/>
            <a:ext cx="3271303" cy="1859827"/>
          </a:xfrm>
          <a:prstGeom prst="rect">
            <a:avLst/>
          </a:prstGeom>
        </p:spPr>
      </p:pic>
      <p:pic>
        <p:nvPicPr>
          <p:cNvPr id="10" name="Picture 9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60901617-4D39-F70C-E48E-177DBB11C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20" y="4084106"/>
            <a:ext cx="4302247" cy="2194146"/>
          </a:xfrm>
          <a:prstGeom prst="rect">
            <a:avLst/>
          </a:prstGeom>
        </p:spPr>
      </p:pic>
      <p:pic>
        <p:nvPicPr>
          <p:cNvPr id="12" name="Picture 11" descr="A close-up of a device&#10;&#10;Description automatically generated">
            <a:extLst>
              <a:ext uri="{FF2B5EF4-FFF2-40B4-BE49-F238E27FC236}">
                <a16:creationId xmlns:a16="http://schemas.microsoft.com/office/drawing/2014/main" id="{131BBC27-360C-BA85-4EFE-35E05BEB4E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84" y="4665631"/>
            <a:ext cx="2306877" cy="17079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7A19A-C8E1-7D78-C6E7-642B85D8E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A8334-3ECB-70DE-BE5D-C37742D59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Nanopore Sequencing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328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Challenges in Real-Time Analysis</a:t>
            </a:r>
            <a:endParaRPr lang="en-US" b="1" dirty="0">
              <a:latin typeface="Garamond" panose="020204040303010108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221746-BFA8-97CC-21CA-89A7EB44C66C}"/>
              </a:ext>
            </a:extLst>
          </p:cNvPr>
          <p:cNvGrpSpPr/>
          <p:nvPr/>
        </p:nvGrpSpPr>
        <p:grpSpPr>
          <a:xfrm>
            <a:off x="168823" y="1044635"/>
            <a:ext cx="8786554" cy="723393"/>
            <a:chOff x="167777" y="1044635"/>
            <a:chExt cx="8786554" cy="72339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6F0E7B-357C-7D26-1989-AC5B52C21513}"/>
                </a:ext>
              </a:extLst>
            </p:cNvPr>
            <p:cNvSpPr txBox="1"/>
            <p:nvPr/>
          </p:nvSpPr>
          <p:spPr>
            <a:xfrm>
              <a:off x="167777" y="1044635"/>
              <a:ext cx="8786554" cy="723393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Rapid analysis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match the nanopore sequencer throughput</a:t>
              </a:r>
            </a:p>
          </p:txBody>
        </p:sp>
        <p:pic>
          <p:nvPicPr>
            <p:cNvPr id="4" name="Graphic 3" descr="Gauge with solid fill">
              <a:extLst>
                <a:ext uri="{FF2B5EF4-FFF2-40B4-BE49-F238E27FC236}">
                  <a16:creationId xmlns:a16="http://schemas.microsoft.com/office/drawing/2014/main" id="{BED1CB6F-C674-8C05-3251-6B3C8F24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8988" y="1211132"/>
              <a:ext cx="390399" cy="39039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30DDE9-3C94-48A6-5070-4F8A9702E4EA}"/>
              </a:ext>
            </a:extLst>
          </p:cNvPr>
          <p:cNvGrpSpPr/>
          <p:nvPr/>
        </p:nvGrpSpPr>
        <p:grpSpPr>
          <a:xfrm>
            <a:off x="168821" y="2431608"/>
            <a:ext cx="8786556" cy="723392"/>
            <a:chOff x="167777" y="2403416"/>
            <a:chExt cx="8786556" cy="7233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CEA58F-A8B4-A82C-B56A-E957877051C3}"/>
                </a:ext>
              </a:extLst>
            </p:cNvPr>
            <p:cNvSpPr txBox="1"/>
            <p:nvPr/>
          </p:nvSpPr>
          <p:spPr>
            <a:xfrm>
              <a:off x="167777" y="2403416"/>
              <a:ext cx="8786556" cy="723392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Timely decisions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stop sequencing as early as possible</a:t>
              </a:r>
            </a:p>
          </p:txBody>
        </p:sp>
        <p:pic>
          <p:nvPicPr>
            <p:cNvPr id="6" name="Graphic 5" descr="Clock with solid fill">
              <a:extLst>
                <a:ext uri="{FF2B5EF4-FFF2-40B4-BE49-F238E27FC236}">
                  <a16:creationId xmlns:a16="http://schemas.microsoft.com/office/drawing/2014/main" id="{FA35FB09-608C-A01B-7457-E88F62B9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78669" y="2569913"/>
              <a:ext cx="390399" cy="39039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59A81C-712E-6CF6-4EF0-52A14847DBE3}"/>
              </a:ext>
            </a:extLst>
          </p:cNvPr>
          <p:cNvGrpSpPr/>
          <p:nvPr/>
        </p:nvGrpSpPr>
        <p:grpSpPr>
          <a:xfrm>
            <a:off x="168821" y="3818580"/>
            <a:ext cx="8786556" cy="723392"/>
            <a:chOff x="167777" y="3966775"/>
            <a:chExt cx="8786556" cy="7233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EC3E9F-7009-3BBF-A33B-985BDB968B46}"/>
                </a:ext>
              </a:extLst>
            </p:cNvPr>
            <p:cNvSpPr txBox="1"/>
            <p:nvPr/>
          </p:nvSpPr>
          <p:spPr>
            <a:xfrm>
              <a:off x="167777" y="3966775"/>
              <a:ext cx="8786556" cy="723392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Accurate analysis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from noisy raw signal data</a:t>
              </a:r>
            </a:p>
          </p:txBody>
        </p:sp>
        <p:pic>
          <p:nvPicPr>
            <p:cNvPr id="13" name="Graphic 12" descr="Bullseye with solid fill">
              <a:extLst>
                <a:ext uri="{FF2B5EF4-FFF2-40B4-BE49-F238E27FC236}">
                  <a16:creationId xmlns:a16="http://schemas.microsoft.com/office/drawing/2014/main" id="{40817985-2CAF-27AE-3532-1788EC3F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85442" y="4132909"/>
              <a:ext cx="390399" cy="3911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B201E-C380-D658-D3E2-D08CA3430D3E}"/>
              </a:ext>
            </a:extLst>
          </p:cNvPr>
          <p:cNvGrpSpPr/>
          <p:nvPr/>
        </p:nvGrpSpPr>
        <p:grpSpPr>
          <a:xfrm>
            <a:off x="158350" y="5205553"/>
            <a:ext cx="8797027" cy="723391"/>
            <a:chOff x="158350" y="5259738"/>
            <a:chExt cx="8797027" cy="72339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4C6E6F-DD1C-9267-6CAE-95242E0D3693}"/>
                </a:ext>
              </a:extLst>
            </p:cNvPr>
            <p:cNvSpPr txBox="1"/>
            <p:nvPr/>
          </p:nvSpPr>
          <p:spPr>
            <a:xfrm>
              <a:off x="167777" y="5259738"/>
              <a:ext cx="8787600" cy="723391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Power-efficient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 for scalability and portability</a:t>
              </a:r>
            </a:p>
          </p:txBody>
        </p:sp>
        <p:pic>
          <p:nvPicPr>
            <p:cNvPr id="18" name="Graphic 17" descr="Battery charging with solid fill">
              <a:extLst>
                <a:ext uri="{FF2B5EF4-FFF2-40B4-BE49-F238E27FC236}">
                  <a16:creationId xmlns:a16="http://schemas.microsoft.com/office/drawing/2014/main" id="{ED2CF6B4-3CD1-A428-EB71-3ECEC546A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 rot="16200000">
              <a:off x="158350" y="5445532"/>
              <a:ext cx="351803" cy="351803"/>
            </a:xfrm>
            <a:prstGeom prst="rect">
              <a:avLst/>
            </a:prstGeom>
          </p:spPr>
        </p:pic>
      </p:grp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0252D20-8F10-2BFF-D7B6-8F8A0B32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40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271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Applications of Read Until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82158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Depletion:</a:t>
            </a:r>
            <a:r>
              <a:rPr lang="en-US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Reads mapping to a particular reference genome is ejected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682087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Enrichment: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Reads </a:t>
            </a:r>
            <a:r>
              <a:rPr lang="en-US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mapping to a particular reference genome is ejected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7584"/>
            <a:ext cx="9144000" cy="2284503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dirty="0"/>
              <a:t>Microbiome studies by removing host DNA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sz="2000" dirty="0"/>
              <a:t>Eliminating known residual DNA or RNA (e.g., mitochondrial DNA)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sz="2000" dirty="0"/>
              <a:t>High abundance genome removal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4263323"/>
            <a:ext cx="9144000" cy="2254463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Removing contaminated organisms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Targeted sequencing (e.g., to a particular region of interest in the genome)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abundance genome enrichment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BEE4087-3B00-98C2-C0E3-67CEC45D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41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840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Reference-to-Event Conversion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2187882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model: </a:t>
            </a:r>
            <a:r>
              <a:rPr lang="en-US" dirty="0"/>
              <a:t>Provides </a:t>
            </a:r>
            <a:r>
              <a:rPr lang="en-US" b="1" dirty="0"/>
              <a:t>expected </a:t>
            </a:r>
            <a:r>
              <a:rPr lang="en-US" dirty="0"/>
              <a:t>event values </a:t>
            </a:r>
            <a:r>
              <a:rPr lang="en-US" b="1" dirty="0"/>
              <a:t>for each k-</a:t>
            </a:r>
            <a:r>
              <a:rPr lang="en-US" b="1" dirty="0" err="1"/>
              <a:t>mer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Preconstructed based on nanopore sequencer characteristics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Use the </a:t>
            </a: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</a:t>
            </a:r>
            <a:r>
              <a:rPr lang="en-US" dirty="0"/>
              <a:t> to convert </a:t>
            </a:r>
            <a:r>
              <a:rPr lang="en-US" b="1" dirty="0"/>
              <a:t>all k-</a:t>
            </a:r>
            <a:r>
              <a:rPr lang="en-US" b="1" dirty="0" err="1"/>
              <a:t>mers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a reference genome to their </a:t>
            </a:r>
            <a:r>
              <a:rPr lang="en-US" b="1" dirty="0"/>
              <a:t>expected</a:t>
            </a:r>
            <a:r>
              <a:rPr lang="en-US" dirty="0"/>
              <a:t> event values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78755E45-C38C-3E7E-3D92-94001D9C30AB}"/>
              </a:ext>
            </a:extLst>
          </p:cNvPr>
          <p:cNvSpPr/>
          <p:nvPr/>
        </p:nvSpPr>
        <p:spPr>
          <a:xfrm>
            <a:off x="2968756" y="4407659"/>
            <a:ext cx="1123200" cy="1440024"/>
          </a:xfrm>
          <a:prstGeom prst="roundRect">
            <a:avLst/>
          </a:prstGeom>
          <a:solidFill>
            <a:srgbClr val="FEEADA"/>
          </a:solidFill>
          <a:ln w="31750" cap="flat" cmpd="sng" algn="ctr">
            <a:solidFill>
              <a:srgbClr val="E56B08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</a:p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(Lookup Table)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6BA6B3-3415-0F9A-CB60-BA8CA8413046}"/>
              </a:ext>
            </a:extLst>
          </p:cNvPr>
          <p:cNvGrpSpPr/>
          <p:nvPr/>
        </p:nvGrpSpPr>
        <p:grpSpPr>
          <a:xfrm>
            <a:off x="394245" y="3527415"/>
            <a:ext cx="2292640" cy="2314818"/>
            <a:chOff x="394245" y="3527415"/>
            <a:chExt cx="2292640" cy="231481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FFD12C0-3801-2778-1CFC-3EC9036C9882}"/>
                </a:ext>
              </a:extLst>
            </p:cNvPr>
            <p:cNvSpPr txBox="1"/>
            <p:nvPr/>
          </p:nvSpPr>
          <p:spPr>
            <a:xfrm>
              <a:off x="485961" y="3527415"/>
              <a:ext cx="22009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99D4FC8A-402E-7E05-14EA-22EB64B21CC8}"/>
                </a:ext>
              </a:extLst>
            </p:cNvPr>
            <p:cNvSpPr/>
            <p:nvPr/>
          </p:nvSpPr>
          <p:spPr>
            <a:xfrm>
              <a:off x="763232" y="3844808"/>
              <a:ext cx="1564809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GCTATTACC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EAA259E-92A9-EC05-EA3A-F03A60B4F418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>
              <a:off x="1545637" y="4111208"/>
              <a:ext cx="1" cy="2974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574ABAD9-FE78-481F-D366-594EC2B38BD2}"/>
                </a:ext>
              </a:extLst>
            </p:cNvPr>
            <p:cNvSpPr/>
            <p:nvPr/>
          </p:nvSpPr>
          <p:spPr>
            <a:xfrm>
              <a:off x="1012799" y="4408651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7F7D0296-09DF-4D59-3C9C-C7EF5DFD9922}"/>
                </a:ext>
              </a:extLst>
            </p:cNvPr>
            <p:cNvSpPr/>
            <p:nvPr/>
          </p:nvSpPr>
          <p:spPr>
            <a:xfrm>
              <a:off x="1289781" y="5106443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TATTAC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E162FCEF-D917-F85A-C69E-AD1CEB512D1A}"/>
                </a:ext>
              </a:extLst>
            </p:cNvPr>
            <p:cNvSpPr/>
            <p:nvPr/>
          </p:nvSpPr>
          <p:spPr>
            <a:xfrm>
              <a:off x="1151290" y="4757547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CTATTA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A1D384C3-655A-A320-DD5F-483D867CA3F0}"/>
                </a:ext>
              </a:extLst>
            </p:cNvPr>
            <p:cNvSpPr/>
            <p:nvPr/>
          </p:nvSpPr>
          <p:spPr>
            <a:xfrm>
              <a:off x="1428272" y="5456202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ATTACC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Left Brace 94">
              <a:extLst>
                <a:ext uri="{FF2B5EF4-FFF2-40B4-BE49-F238E27FC236}">
                  <a16:creationId xmlns:a16="http://schemas.microsoft.com/office/drawing/2014/main" id="{87A33279-3E80-1150-DEF1-00AD9F9D5E8F}"/>
                </a:ext>
              </a:extLst>
            </p:cNvPr>
            <p:cNvSpPr/>
            <p:nvPr/>
          </p:nvSpPr>
          <p:spPr>
            <a:xfrm>
              <a:off x="739515" y="4407657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/>
                <p:nvPr/>
              </p:nvSpPr>
              <p:spPr>
                <a:xfrm rot="16200000">
                  <a:off x="-244359" y="4926629"/>
                  <a:ext cx="15542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k-</a:t>
                  </a:r>
                  <a:r>
                    <a:rPr kumimoji="0" lang="en-US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mers</a:t>
                  </a: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44359" y="4926629"/>
                  <a:ext cx="155420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7273" t="-8943" r="-54545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D46C13-130F-6480-2089-4D8F89071BAA}"/>
              </a:ext>
            </a:extLst>
          </p:cNvPr>
          <p:cNvGrpSpPr/>
          <p:nvPr/>
        </p:nvGrpSpPr>
        <p:grpSpPr>
          <a:xfrm>
            <a:off x="2135999" y="4541851"/>
            <a:ext cx="832757" cy="1047551"/>
            <a:chOff x="2135999" y="4541851"/>
            <a:chExt cx="832757" cy="104755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495E1E7-ED4F-11CB-26D3-06BBC95877C6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>
              <a:off x="2135999" y="4541851"/>
              <a:ext cx="83275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543C05E-D22F-E140-D762-BA3728E2FE43}"/>
                </a:ext>
              </a:extLst>
            </p:cNvPr>
            <p:cNvCxnSpPr>
              <a:cxnSpLocks/>
              <a:stCxn id="93" idx="3"/>
            </p:cNvCxnSpPr>
            <p:nvPr/>
          </p:nvCxnSpPr>
          <p:spPr>
            <a:xfrm>
              <a:off x="2274490" y="4890747"/>
              <a:ext cx="69426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7B41929-E5DE-38E5-16DB-A61971A82B7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>
              <a:off x="2412981" y="5239643"/>
              <a:ext cx="55577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568A554-0104-3472-905A-A8FDF7B0C006}"/>
                </a:ext>
              </a:extLst>
            </p:cNvPr>
            <p:cNvCxnSpPr>
              <a:cxnSpLocks/>
              <a:stCxn id="94" idx="3"/>
            </p:cNvCxnSpPr>
            <p:nvPr/>
          </p:nvCxnSpPr>
          <p:spPr>
            <a:xfrm>
              <a:off x="2551472" y="5589402"/>
              <a:ext cx="41728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DA58FC2-2A97-148A-78D9-7C9A8A1B35BB}"/>
              </a:ext>
            </a:extLst>
          </p:cNvPr>
          <p:cNvGrpSpPr/>
          <p:nvPr/>
        </p:nvGrpSpPr>
        <p:grpSpPr>
          <a:xfrm>
            <a:off x="4091953" y="3579648"/>
            <a:ext cx="4849366" cy="2204567"/>
            <a:chOff x="4091953" y="4095188"/>
            <a:chExt cx="4849366" cy="2204567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E06ABF3-5D01-DC0C-E55A-3F39A63D8012}"/>
                </a:ext>
              </a:extLst>
            </p:cNvPr>
            <p:cNvGrpSpPr/>
            <p:nvPr/>
          </p:nvGrpSpPr>
          <p:grpSpPr>
            <a:xfrm>
              <a:off x="4572000" y="4986667"/>
              <a:ext cx="1468795" cy="1313088"/>
              <a:chOff x="5247476" y="2700531"/>
              <a:chExt cx="1468795" cy="1313088"/>
            </a:xfrm>
            <a:solidFill>
              <a:srgbClr val="FCEECB"/>
            </a:solidFill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88E38950-7F89-A80B-A7AC-806A7DFB5EFF}"/>
                  </a:ext>
                </a:extLst>
              </p:cNvPr>
              <p:cNvSpPr/>
              <p:nvPr/>
            </p:nvSpPr>
            <p:spPr>
              <a:xfrm>
                <a:off x="5247476" y="2700531"/>
                <a:ext cx="1468795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105.757390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46EFF965-496B-039F-C707-A4D1C877C08E}"/>
                  </a:ext>
                </a:extLst>
              </p:cNvPr>
              <p:cNvSpPr/>
              <p:nvPr/>
            </p:nvSpPr>
            <p:spPr>
              <a:xfrm>
                <a:off x="5247476" y="3398323"/>
                <a:ext cx="1468794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103.170091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38883A46-D157-BC62-37E7-2BE12E361CAA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1468794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81.740642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868C00F6-9949-D59D-658A-92CB93E33EB5}"/>
                  </a:ext>
                </a:extLst>
              </p:cNvPr>
              <p:cNvSpPr/>
              <p:nvPr/>
            </p:nvSpPr>
            <p:spPr>
              <a:xfrm>
                <a:off x="5247476" y="3748082"/>
                <a:ext cx="1468793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101.082485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62D4C80-12F2-A912-1A2B-5837C6F7766A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>
              <a:off x="4091956" y="6166987"/>
              <a:ext cx="48004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3880547-DBCD-9ED6-7721-11BFA06DE6CF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>
              <a:off x="4091955" y="5817228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8198DC5-3C28-6B19-FC55-EE2A42D18CE0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4091954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C90889-8DE6-D1D8-1A51-9B89B9D2DE83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>
              <a:off x="4091953" y="5119436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C450F696-34BF-E6F6-2031-09F156E084DA}"/>
                </a:ext>
              </a:extLst>
            </p:cNvPr>
            <p:cNvSpPr/>
            <p:nvPr/>
          </p:nvSpPr>
          <p:spPr>
            <a:xfrm>
              <a:off x="6459890" y="4912822"/>
              <a:ext cx="890100" cy="1376556"/>
            </a:xfrm>
            <a:prstGeom prst="roundRect">
              <a:avLst/>
            </a:prstGeom>
            <a:solidFill>
              <a:srgbClr val="EFDAA8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wrap="none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8EAAADF-1D52-E53A-8AB1-D931CB1A2147}"/>
                </a:ext>
              </a:extLst>
            </p:cNvPr>
            <p:cNvCxnSpPr>
              <a:cxnSpLocks/>
              <a:stCxn id="105" idx="3"/>
            </p:cNvCxnSpPr>
            <p:nvPr/>
          </p:nvCxnSpPr>
          <p:spPr>
            <a:xfrm>
              <a:off x="6040793" y="6166987"/>
              <a:ext cx="43079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FE912BB-C636-1476-E005-57B1AD67AE09}"/>
                </a:ext>
              </a:extLst>
            </p:cNvPr>
            <p:cNvCxnSpPr>
              <a:cxnSpLocks/>
              <a:stCxn id="103" idx="3"/>
            </p:cNvCxnSpPr>
            <p:nvPr/>
          </p:nvCxnSpPr>
          <p:spPr>
            <a:xfrm>
              <a:off x="6040794" y="5817228"/>
              <a:ext cx="430789" cy="86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765DB6E-DE76-D851-7A5C-4BFEC1A26993}"/>
                </a:ext>
              </a:extLst>
            </p:cNvPr>
            <p:cNvCxnSpPr>
              <a:cxnSpLocks/>
              <a:stCxn id="104" idx="3"/>
            </p:cNvCxnSpPr>
            <p:nvPr/>
          </p:nvCxnSpPr>
          <p:spPr>
            <a:xfrm flipV="1">
              <a:off x="6040795" y="5467468"/>
              <a:ext cx="419095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C1FEA2B-05CE-BF66-4BE1-F7BF599D7985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 flipV="1">
              <a:off x="6040795" y="5118572"/>
              <a:ext cx="419095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A204CC8-6138-8807-C948-27FFAF8B7ECE}"/>
                </a:ext>
              </a:extLst>
            </p:cNvPr>
            <p:cNvGrpSpPr/>
            <p:nvPr/>
          </p:nvGrpSpPr>
          <p:grpSpPr>
            <a:xfrm>
              <a:off x="7818340" y="4986667"/>
              <a:ext cx="730136" cy="1313088"/>
              <a:chOff x="5247477" y="2700531"/>
              <a:chExt cx="730136" cy="1313088"/>
            </a:xfrm>
            <a:solidFill>
              <a:srgbClr val="FCEECB"/>
            </a:solidFill>
          </p:grpSpPr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B1C4C3E4-A3AD-3476-0676-47BD47CE6CC6}"/>
                  </a:ext>
                </a:extLst>
              </p:cNvPr>
              <p:cNvSpPr/>
              <p:nvPr/>
            </p:nvSpPr>
            <p:spPr>
              <a:xfrm>
                <a:off x="5247477" y="2700531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C7F93227-BFCE-82C5-F373-69F8515DEBBE}"/>
                  </a:ext>
                </a:extLst>
              </p:cNvPr>
              <p:cNvSpPr/>
              <p:nvPr/>
            </p:nvSpPr>
            <p:spPr>
              <a:xfrm>
                <a:off x="5247477" y="3398323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351C673E-07FE-199D-600A-888D9E0463D9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-0.09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9AF3CF61-B232-DD1C-2671-9CB76D0D6952}"/>
                  </a:ext>
                </a:extLst>
              </p:cNvPr>
              <p:cNvSpPr/>
              <p:nvPr/>
            </p:nvSpPr>
            <p:spPr>
              <a:xfrm>
                <a:off x="5247477" y="3748082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4E7512F-CB14-DCE6-24A4-C64A6293DE73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>
              <a:off x="7338295" y="6166987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8820F43-02F6-5805-AB13-5DFD762E4EDE}"/>
                </a:ext>
              </a:extLst>
            </p:cNvPr>
            <p:cNvCxnSpPr>
              <a:cxnSpLocks/>
              <a:endCxn id="117" idx="1"/>
            </p:cNvCxnSpPr>
            <p:nvPr/>
          </p:nvCxnSpPr>
          <p:spPr>
            <a:xfrm>
              <a:off x="7338294" y="5817228"/>
              <a:ext cx="48004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8A91119-008D-C5C7-44D5-123A982AEE57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7338293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93874B4-719D-5791-D3C1-1F0B425A7FD3}"/>
                </a:ext>
              </a:extLst>
            </p:cNvPr>
            <p:cNvCxnSpPr>
              <a:cxnSpLocks/>
              <a:endCxn id="116" idx="1"/>
            </p:cNvCxnSpPr>
            <p:nvPr/>
          </p:nvCxnSpPr>
          <p:spPr>
            <a:xfrm>
              <a:off x="7338292" y="5119436"/>
              <a:ext cx="48004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4" name="Left Brace 123">
              <a:extLst>
                <a:ext uri="{FF2B5EF4-FFF2-40B4-BE49-F238E27FC236}">
                  <a16:creationId xmlns:a16="http://schemas.microsoft.com/office/drawing/2014/main" id="{E99B5FBD-A8D9-A02E-317F-2A1C698AAEE3}"/>
                </a:ext>
              </a:extLst>
            </p:cNvPr>
            <p:cNvSpPr/>
            <p:nvPr/>
          </p:nvSpPr>
          <p:spPr>
            <a:xfrm rot="5400000">
              <a:off x="5161888" y="4143672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293343-2D16-3A7E-ADA8-5F9DD0B3B93B}"/>
                </a:ext>
              </a:extLst>
            </p:cNvPr>
            <p:cNvSpPr txBox="1"/>
            <p:nvPr/>
          </p:nvSpPr>
          <p:spPr>
            <a:xfrm>
              <a:off x="4496551" y="4095188"/>
              <a:ext cx="154424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Expected Event Values</a:t>
              </a:r>
            </a:p>
          </p:txBody>
        </p:sp>
        <p:sp>
          <p:nvSpPr>
            <p:cNvPr id="126" name="Left Brace 125">
              <a:extLst>
                <a:ext uri="{FF2B5EF4-FFF2-40B4-BE49-F238E27FC236}">
                  <a16:creationId xmlns:a16="http://schemas.microsoft.com/office/drawing/2014/main" id="{9B89B998-3897-8CF4-D8A9-08BD2F669E86}"/>
                </a:ext>
              </a:extLst>
            </p:cNvPr>
            <p:cNvSpPr/>
            <p:nvPr/>
          </p:nvSpPr>
          <p:spPr>
            <a:xfrm rot="5400000">
              <a:off x="8077537" y="4436087"/>
              <a:ext cx="213571" cy="730116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D708DA8-B86D-633D-5996-358AD9A4E200}"/>
                </a:ext>
              </a:extLst>
            </p:cNvPr>
            <p:cNvSpPr txBox="1"/>
            <p:nvPr/>
          </p:nvSpPr>
          <p:spPr>
            <a:xfrm>
              <a:off x="7427326" y="4095188"/>
              <a:ext cx="151399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Normalized Event Values</a:t>
              </a:r>
            </a:p>
          </p:txBody>
        </p:sp>
      </p:grp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C312C4-C4FD-F8E3-23F3-50821F9B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42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50" y="95697"/>
            <a:ext cx="9270193" cy="770467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Enabling Analysis From Electrical Signals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51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 many nucleotides (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mers</a:t>
            </a:r>
            <a:r>
              <a:rPr lang="en-US" dirty="0"/>
              <a:t>) sequenced at a time</a:t>
            </a:r>
            <a:endParaRPr lang="en-US" sz="1800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Event: </a:t>
            </a:r>
            <a:r>
              <a:rPr lang="en-US" dirty="0"/>
              <a:t>A </a:t>
            </a:r>
            <a:r>
              <a:rPr lang="en-US" b="1" dirty="0"/>
              <a:t>segment</a:t>
            </a:r>
            <a:r>
              <a:rPr lang="en-US" dirty="0"/>
              <a:t> of the raw signal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Corresponds to a </a:t>
            </a:r>
            <a:r>
              <a:rPr lang="en-US" b="1" dirty="0"/>
              <a:t>particular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</a:t>
            </a:r>
            <a:br>
              <a:rPr lang="en-US" b="1" dirty="0"/>
            </a:br>
            <a:endParaRPr lang="en-US" b="1" dirty="0"/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r>
              <a:rPr lang="en-GB" b="1" kern="1200" dirty="0">
                <a:solidFill>
                  <a:prstClr val="black"/>
                </a:solidFill>
              </a:rPr>
              <a:t>Observation: </a:t>
            </a:r>
            <a:r>
              <a:rPr lang="en-GB" kern="1200" dirty="0">
                <a:solidFill>
                  <a:prstClr val="black"/>
                </a:solidFill>
              </a:rPr>
              <a:t>Event values</a:t>
            </a:r>
            <a:r>
              <a:rPr lang="en-GB" b="1" kern="1200" dirty="0">
                <a:solidFill>
                  <a:prstClr val="black"/>
                </a:solidFill>
              </a:rPr>
              <a:t> </a:t>
            </a:r>
            <a:r>
              <a:rPr lang="en-GB" kern="1200" dirty="0">
                <a:solidFill>
                  <a:prstClr val="black"/>
                </a:solidFill>
              </a:rPr>
              <a:t>generated after</a:t>
            </a:r>
            <a:r>
              <a:rPr lang="en-GB" b="1" kern="1200" dirty="0">
                <a:solidFill>
                  <a:prstClr val="black"/>
                </a:solidFill>
              </a:rPr>
              <a:t> </a:t>
            </a:r>
            <a:r>
              <a:rPr lang="en-GB" kern="1200" dirty="0">
                <a:solidFill>
                  <a:prstClr val="black"/>
                </a:solidFill>
              </a:rPr>
              <a:t>sequencing </a:t>
            </a:r>
            <a:r>
              <a:rPr lang="en-GB" b="1" kern="1200" dirty="0">
                <a:solidFill>
                  <a:prstClr val="black"/>
                </a:solidFill>
              </a:rPr>
              <a:t>the same k-</a:t>
            </a:r>
            <a:r>
              <a:rPr lang="en-GB" b="1" kern="1200" dirty="0" err="1">
                <a:solidFill>
                  <a:prstClr val="black"/>
                </a:solidFill>
              </a:rPr>
              <a:t>mer</a:t>
            </a:r>
            <a:r>
              <a:rPr lang="en-GB" kern="1200" dirty="0">
                <a:solidFill>
                  <a:prstClr val="black"/>
                </a:solidFill>
              </a:rPr>
              <a:t> are </a:t>
            </a:r>
            <a:r>
              <a:rPr lang="en-GB" b="1" kern="1200" dirty="0">
                <a:solidFill>
                  <a:prstClr val="black"/>
                </a:solidFill>
              </a:rPr>
              <a:t>similar</a:t>
            </a:r>
            <a:r>
              <a:rPr lang="en-GB" kern="1200" dirty="0">
                <a:solidFill>
                  <a:prstClr val="black"/>
                </a:solidFill>
              </a:rPr>
              <a:t> in value (not necessarily the same)</a:t>
            </a:r>
            <a:endParaRPr lang="en-US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323765D-E193-153C-6E00-70C97D22A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60550"/>
          <a:stretch/>
        </p:blipFill>
        <p:spPr>
          <a:xfrm>
            <a:off x="1381254" y="2958317"/>
            <a:ext cx="1193614" cy="82173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B4C2F7-874B-D5CB-032E-D562AA4D2F9E}"/>
              </a:ext>
            </a:extLst>
          </p:cNvPr>
          <p:cNvSpPr txBox="1"/>
          <p:nvPr/>
        </p:nvSpPr>
        <p:spPr>
          <a:xfrm>
            <a:off x="1188234" y="2705133"/>
            <a:ext cx="1579655" cy="2177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Raw Nanopore Signal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384AD5-D594-0DBC-9C57-F06C47B55179}"/>
              </a:ext>
            </a:extLst>
          </p:cNvPr>
          <p:cNvGrpSpPr/>
          <p:nvPr/>
        </p:nvGrpSpPr>
        <p:grpSpPr>
          <a:xfrm>
            <a:off x="5325232" y="2679744"/>
            <a:ext cx="3783272" cy="1194097"/>
            <a:chOff x="5325232" y="2894235"/>
            <a:chExt cx="3783272" cy="11940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D79027-ED47-3135-BEF3-00C2B82EA8D6}"/>
                </a:ext>
              </a:extLst>
            </p:cNvPr>
            <p:cNvCxnSpPr>
              <a:cxnSpLocks/>
            </p:cNvCxnSpPr>
            <p:nvPr/>
          </p:nvCxnSpPr>
          <p:spPr>
            <a:xfrm>
              <a:off x="6427176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4C6C074-B4F9-43B2-CCE3-0AAFAC119CDE}"/>
                </a:ext>
              </a:extLst>
            </p:cNvPr>
            <p:cNvSpPr/>
            <p:nvPr/>
          </p:nvSpPr>
          <p:spPr>
            <a:xfrm>
              <a:off x="6714920" y="3344637"/>
              <a:ext cx="906667" cy="483278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Calculate</a:t>
              </a:r>
            </a:p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Means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48F3B8-611B-85B6-70B5-C6583F5E5904}"/>
                </a:ext>
              </a:extLst>
            </p:cNvPr>
            <p:cNvCxnSpPr>
              <a:cxnSpLocks/>
            </p:cNvCxnSpPr>
            <p:nvPr/>
          </p:nvCxnSpPr>
          <p:spPr>
            <a:xfrm>
              <a:off x="7619965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8D9175-E5C0-7A7B-220D-671232CE9AF2}"/>
                </a:ext>
              </a:extLst>
            </p:cNvPr>
            <p:cNvSpPr txBox="1"/>
            <p:nvPr/>
          </p:nvSpPr>
          <p:spPr>
            <a:xfrm>
              <a:off x="7715168" y="2894235"/>
              <a:ext cx="893818" cy="1760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Event Value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624741-D68E-39BE-4932-920BD2B4F3E5}"/>
                </a:ext>
              </a:extLst>
            </p:cNvPr>
            <p:cNvGrpSpPr/>
            <p:nvPr/>
          </p:nvGrpSpPr>
          <p:grpSpPr>
            <a:xfrm>
              <a:off x="7914890" y="3070273"/>
              <a:ext cx="1193614" cy="1018059"/>
              <a:chOff x="7554850" y="3086068"/>
              <a:chExt cx="1193614" cy="101805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8611F8B-E03A-E723-A9EE-D04A09E4C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2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1" r="60550"/>
              <a:stretch/>
            </p:blipFill>
            <p:spPr>
              <a:xfrm>
                <a:off x="7554850" y="3188604"/>
                <a:ext cx="1193614" cy="821733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D880A9D-0E07-A5D9-21B1-CB74D4892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1950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B8761CF-C073-115E-087C-48AF4DB48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552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A0C40F-BD85-1106-CAB9-49A3F8844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664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F908558-A1B4-D569-4C53-A5F1903D6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4699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B4F7CE5-975A-9E04-47BF-2EBB807866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521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615372E0-FDEB-E61E-9850-840476442345}"/>
                  </a:ext>
                </a:extLst>
              </p:cNvPr>
              <p:cNvSpPr/>
              <p:nvPr/>
            </p:nvSpPr>
            <p:spPr>
              <a:xfrm>
                <a:off x="7589447" y="3504388"/>
                <a:ext cx="425180" cy="140636"/>
              </a:xfrm>
              <a:prstGeom prst="roundRect">
                <a:avLst>
                  <a:gd name="adj" fmla="val 0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.21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387E34-C6AD-B7F1-F8BD-15F8690F24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9960" y="3688409"/>
                <a:ext cx="44676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F3652C7-C625-CB31-B3BA-9FB4125B2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6728" y="3401240"/>
                <a:ext cx="9193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41C9CC7-0A4E-F93A-4CA5-1824421CE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664" y="3714330"/>
                <a:ext cx="34603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A0AABD2-EA60-6676-83CD-8A0412545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7203" y="3659479"/>
                <a:ext cx="27782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sp>
            <p:nvSpPr>
              <p:cNvPr id="35" name="Left Brace 34">
                <a:extLst>
                  <a:ext uri="{FF2B5EF4-FFF2-40B4-BE49-F238E27FC236}">
                    <a16:creationId xmlns:a16="http://schemas.microsoft.com/office/drawing/2014/main" id="{5512058B-6C83-7991-7525-894709AD3D72}"/>
                  </a:ext>
                </a:extLst>
              </p:cNvPr>
              <p:cNvSpPr/>
              <p:nvPr/>
            </p:nvSpPr>
            <p:spPr>
              <a:xfrm rot="5400000">
                <a:off x="7731145" y="3173459"/>
                <a:ext cx="126309" cy="440654"/>
              </a:xfrm>
              <a:prstGeom prst="leftBrace">
                <a:avLst>
                  <a:gd name="adj1" fmla="val 77564"/>
                  <a:gd name="adj2" fmla="val 48854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4FD242F-C7C2-5897-009F-37DA85A231AB}"/>
                  </a:ext>
                </a:extLst>
              </p:cNvPr>
              <p:cNvCxnSpPr>
                <a:cxnSpLocks/>
                <a:stCxn id="18" idx="2"/>
                <a:endCxn id="35" idx="1"/>
              </p:cNvCxnSpPr>
              <p:nvPr/>
            </p:nvCxnSpPr>
            <p:spPr>
              <a:xfrm flipH="1">
                <a:off x="7799350" y="3086068"/>
                <a:ext cx="0" cy="24456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  <a:tailEnd type="none"/>
              </a:ln>
              <a:effectLst/>
            </p:spPr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B25A1A-3D6F-5D91-141C-714912C4BDC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2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329B316-013F-FBAF-7709-BB68EE6056ED}"/>
                </a:ext>
              </a:extLst>
            </p:cNvPr>
            <p:cNvSpPr/>
            <p:nvPr/>
          </p:nvSpPr>
          <p:spPr>
            <a:xfrm rot="16200000">
              <a:off x="5794916" y="3178622"/>
              <a:ext cx="483277" cy="815306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lIns="0" tIns="0" rIns="0" bIns="0" rtlCol="0" anchor="ctr">
              <a:norm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6E1A80B1-FB62-59F4-F9EF-C5C2F98A8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922" r="46897"/>
          <a:stretch/>
        </p:blipFill>
        <p:spPr>
          <a:xfrm>
            <a:off x="-14650" y="2406811"/>
            <a:ext cx="926783" cy="152517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ED24B12-B9C2-BC88-C355-50E9C6ECBB77}"/>
              </a:ext>
            </a:extLst>
          </p:cNvPr>
          <p:cNvSpPr txBox="1"/>
          <p:nvPr/>
        </p:nvSpPr>
        <p:spPr>
          <a:xfrm rot="5400000">
            <a:off x="348060" y="3189612"/>
            <a:ext cx="575152" cy="184666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ACTTGG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2ACAA2-0195-294A-B7D5-338939B85A4B}"/>
              </a:ext>
            </a:extLst>
          </p:cNvPr>
          <p:cNvCxnSpPr>
            <a:cxnSpLocks/>
          </p:cNvCxnSpPr>
          <p:nvPr/>
        </p:nvCxnSpPr>
        <p:spPr>
          <a:xfrm>
            <a:off x="874450" y="3500898"/>
            <a:ext cx="32264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6EC40C-2BFC-C01B-1F3A-F506D3CDD59D}"/>
              </a:ext>
            </a:extLst>
          </p:cNvPr>
          <p:cNvGrpSpPr/>
          <p:nvPr/>
        </p:nvGrpSpPr>
        <p:grpSpPr>
          <a:xfrm>
            <a:off x="2574868" y="2552132"/>
            <a:ext cx="2745376" cy="1321709"/>
            <a:chOff x="2574868" y="2766623"/>
            <a:chExt cx="2745376" cy="132170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10C614-1B4F-FA9A-A565-F5D2248BCED5}"/>
                </a:ext>
              </a:extLst>
            </p:cNvPr>
            <p:cNvCxnSpPr>
              <a:cxnSpLocks/>
              <a:stCxn id="37" idx="3"/>
              <a:endCxn id="41" idx="1"/>
            </p:cNvCxnSpPr>
            <p:nvPr/>
          </p:nvCxnSpPr>
          <p:spPr>
            <a:xfrm flipV="1">
              <a:off x="2574868" y="3583674"/>
              <a:ext cx="310774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FEC22E1F-5F48-D1F6-B2F9-858917808F6C}"/>
                </a:ext>
              </a:extLst>
            </p:cNvPr>
            <p:cNvSpPr/>
            <p:nvPr/>
          </p:nvSpPr>
          <p:spPr>
            <a:xfrm>
              <a:off x="2885642" y="3388776"/>
              <a:ext cx="935535" cy="38979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Segment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E8CD88B-77BA-8E1A-3E46-26198809BCD1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3821176" y="3583674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9E701457-DDAD-F878-6129-605BA6A7CA3A}"/>
                </a:ext>
              </a:extLst>
            </p:cNvPr>
            <p:cNvSpPr/>
            <p:nvPr/>
          </p:nvSpPr>
          <p:spPr>
            <a:xfrm rot="5400000">
              <a:off x="4318615" y="2788374"/>
              <a:ext cx="126309" cy="518373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6AC936-FFD4-8BCA-2E31-9E37FDD75E13}"/>
                </a:ext>
              </a:extLst>
            </p:cNvPr>
            <p:cNvSpPr txBox="1"/>
            <p:nvPr/>
          </p:nvSpPr>
          <p:spPr>
            <a:xfrm>
              <a:off x="4100815" y="2766623"/>
              <a:ext cx="561909" cy="2177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Event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DB87CDF-E134-94ED-8DB0-07A8146B7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" r="60550"/>
            <a:stretch/>
          </p:blipFill>
          <p:spPr>
            <a:xfrm>
              <a:off x="4126630" y="3172808"/>
              <a:ext cx="1193614" cy="821733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94FC1E-A8A7-AF58-7CD5-741A89FE2335}"/>
                </a:ext>
              </a:extLst>
            </p:cNvPr>
            <p:cNvCxnSpPr>
              <a:cxnSpLocks/>
            </p:cNvCxnSpPr>
            <p:nvPr/>
          </p:nvCxnSpPr>
          <p:spPr>
            <a:xfrm>
              <a:off x="4153730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4010354-6C40-EB23-9C22-AFF6513BE15E}"/>
                </a:ext>
              </a:extLst>
            </p:cNvPr>
            <p:cNvCxnSpPr>
              <a:cxnSpLocks/>
            </p:cNvCxnSpPr>
            <p:nvPr/>
          </p:nvCxnSpPr>
          <p:spPr>
            <a:xfrm>
              <a:off x="4600332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54C9893-7B89-CF1C-56A2-133FBDD2951C}"/>
                </a:ext>
              </a:extLst>
            </p:cNvPr>
            <p:cNvCxnSpPr>
              <a:cxnSpLocks/>
            </p:cNvCxnSpPr>
            <p:nvPr/>
          </p:nvCxnSpPr>
          <p:spPr>
            <a:xfrm>
              <a:off x="4690445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ED100E5-203D-92DA-FC09-F3AF1CDD05B2}"/>
                </a:ext>
              </a:extLst>
            </p:cNvPr>
            <p:cNvCxnSpPr>
              <a:cxnSpLocks/>
            </p:cNvCxnSpPr>
            <p:nvPr/>
          </p:nvCxnSpPr>
          <p:spPr>
            <a:xfrm>
              <a:off x="5036479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C66D1B-0284-5CF5-FFB0-99CF71812185}"/>
                </a:ext>
              </a:extLst>
            </p:cNvPr>
            <p:cNvCxnSpPr>
              <a:cxnSpLocks/>
            </p:cNvCxnSpPr>
            <p:nvPr/>
          </p:nvCxnSpPr>
          <p:spPr>
            <a:xfrm>
              <a:off x="5314301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758948D-A593-6399-CD37-0AC006119F03}"/>
              </a:ext>
            </a:extLst>
          </p:cNvPr>
          <p:cNvSpPr txBox="1"/>
          <p:nvPr/>
        </p:nvSpPr>
        <p:spPr>
          <a:xfrm rot="16200000">
            <a:off x="928023" y="3263942"/>
            <a:ext cx="688857" cy="2104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pAmpere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73D783-B42E-0005-23B7-90AC7C253BC4}"/>
              </a:ext>
            </a:extLst>
          </p:cNvPr>
          <p:cNvSpPr txBox="1"/>
          <p:nvPr/>
        </p:nvSpPr>
        <p:spPr>
          <a:xfrm>
            <a:off x="1771009" y="3782458"/>
            <a:ext cx="403270" cy="210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5E96B68-9FCC-9872-6C5E-CBEF1A77C299}"/>
              </a:ext>
            </a:extLst>
          </p:cNvPr>
          <p:cNvGrpSpPr/>
          <p:nvPr/>
        </p:nvGrpSpPr>
        <p:grpSpPr>
          <a:xfrm>
            <a:off x="768737" y="3652010"/>
            <a:ext cx="4692717" cy="495393"/>
            <a:chOff x="768737" y="3866501"/>
            <a:chExt cx="4692717" cy="49539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0A36F6-923B-4425-0834-A80E4C29F802}"/>
                </a:ext>
              </a:extLst>
            </p:cNvPr>
            <p:cNvSpPr txBox="1"/>
            <p:nvPr/>
          </p:nvSpPr>
          <p:spPr>
            <a:xfrm>
              <a:off x="4900252" y="4177228"/>
              <a:ext cx="561202" cy="18466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ACTTGG</a:t>
              </a:r>
            </a:p>
          </p:txBody>
        </p:sp>
        <p:sp>
          <p:nvSpPr>
            <p:cNvPr id="65" name="Left Brace 64">
              <a:extLst>
                <a:ext uri="{FF2B5EF4-FFF2-40B4-BE49-F238E27FC236}">
                  <a16:creationId xmlns:a16="http://schemas.microsoft.com/office/drawing/2014/main" id="{70EE387E-467D-F766-6B4E-491E01829F83}"/>
                </a:ext>
              </a:extLst>
            </p:cNvPr>
            <p:cNvSpPr/>
            <p:nvPr/>
          </p:nvSpPr>
          <p:spPr>
            <a:xfrm rot="16200000">
              <a:off x="5136586" y="3766395"/>
              <a:ext cx="88535" cy="288748"/>
            </a:xfrm>
            <a:prstGeom prst="leftBrace">
              <a:avLst>
                <a:gd name="adj1" fmla="val 52735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142A01B-1375-B450-D2C2-DFD1826EB397}"/>
                </a:ext>
              </a:extLst>
            </p:cNvPr>
            <p:cNvCxnSpPr>
              <a:cxnSpLocks/>
              <a:stCxn id="65" idx="1"/>
              <a:endCxn id="59" idx="0"/>
            </p:cNvCxnSpPr>
            <p:nvPr/>
          </p:nvCxnSpPr>
          <p:spPr>
            <a:xfrm>
              <a:off x="5177545" y="3955037"/>
              <a:ext cx="3308" cy="22219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ot"/>
              <a:miter lim="800000"/>
              <a:tailEnd type="none"/>
            </a:ln>
            <a:effectLst/>
          </p:spPr>
        </p:cxn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0B622C49-FF7D-85A5-D028-732F047D630B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768737" y="3911826"/>
              <a:ext cx="4131515" cy="357735"/>
            </a:xfrm>
            <a:prstGeom prst="bentConnector3">
              <a:avLst>
                <a:gd name="adj1" fmla="val 294"/>
              </a:avLst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0FDBEE7-FB5A-CB09-0C21-E673D125E607}"/>
              </a:ext>
            </a:extLst>
          </p:cNvPr>
          <p:cNvCxnSpPr>
            <a:cxnSpLocks/>
            <a:stCxn id="74" idx="0"/>
            <a:endCxn id="50" idx="2"/>
          </p:cNvCxnSpPr>
          <p:nvPr/>
        </p:nvCxnSpPr>
        <p:spPr>
          <a:xfrm flipV="1">
            <a:off x="363931" y="3281945"/>
            <a:ext cx="179372" cy="65004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BBEF4E3-C89F-AC9C-2825-CCB7DA9895D6}"/>
              </a:ext>
            </a:extLst>
          </p:cNvPr>
          <p:cNvSpPr txBox="1"/>
          <p:nvPr/>
        </p:nvSpPr>
        <p:spPr>
          <a:xfrm>
            <a:off x="49709" y="3931986"/>
            <a:ext cx="6284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25D65-72B6-29DA-4FC8-1F332073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43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0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  <p:bldP spid="50" grpId="0" animBg="1"/>
      <p:bldP spid="7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A52DF-2B62-5F2A-27A8-166D7E6FE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F7BBF3-F154-D034-03BB-6FC43283F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430429"/>
            <a:ext cx="8797925" cy="251625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541B58-7C20-5B80-57C6-DB9B74CC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16160-7888-AC67-AE87-18013413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</p:spTree>
    <p:extLst>
      <p:ext uri="{BB962C8B-B14F-4D97-AF65-F5344CB8AC3E}">
        <p14:creationId xmlns:p14="http://schemas.microsoft.com/office/powerpoint/2010/main" val="3213371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E988F-C4B6-5B6C-F95E-23DAF694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A1E95F-3A6C-2D9C-80EA-4E048E9CF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3015205"/>
            <a:ext cx="8797925" cy="134670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B84BE-3ECE-ADC1-2945-3DD9DED0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5BF258-89C5-31F9-1BE9-61625A8B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</a:t>
            </a:r>
          </a:p>
        </p:txBody>
      </p:sp>
    </p:spTree>
    <p:extLst>
      <p:ext uri="{BB962C8B-B14F-4D97-AF65-F5344CB8AC3E}">
        <p14:creationId xmlns:p14="http://schemas.microsoft.com/office/powerpoint/2010/main" val="2196844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9F60B-028D-141C-A2D9-AEC73402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F06D18-754B-AD4A-B511-7AEF41086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47" y="866775"/>
            <a:ext cx="5859656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83126A-CF42-E0A1-0ECA-CC23E539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5CD681-63EB-BB5B-B978-2246BE48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25536989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81F5-D2D7-8471-C05A-29FAE2D7F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3F4F68-326E-80F0-4B4D-1FC4F486E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1" y="2030301"/>
            <a:ext cx="6920971" cy="279739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978F6-502F-560C-9962-9F0C9A69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C6BC3C-F58E-196C-2947-C6D0D608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Overlapping Statistics</a:t>
            </a:r>
          </a:p>
        </p:txBody>
      </p:sp>
    </p:spTree>
    <p:extLst>
      <p:ext uri="{BB962C8B-B14F-4D97-AF65-F5344CB8AC3E}">
        <p14:creationId xmlns:p14="http://schemas.microsoft.com/office/powerpoint/2010/main" val="25131537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7C14-B573-A532-46F8-DD6AE6A56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33EFE2-8CC1-B895-0A87-04EB9B9C9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686912"/>
            <a:ext cx="8797925" cy="40032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7151CB-B309-7E2A-67A1-1CD15C006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7DC160-15C4-EFD0-C0CA-07BB8613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Statistics</a:t>
            </a:r>
          </a:p>
        </p:txBody>
      </p:sp>
    </p:spTree>
    <p:extLst>
      <p:ext uri="{BB962C8B-B14F-4D97-AF65-F5344CB8AC3E}">
        <p14:creationId xmlns:p14="http://schemas.microsoft.com/office/powerpoint/2010/main" val="1348730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C2D7E-9A77-8582-FDE8-1A1DED09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760296-E04F-0661-06EC-2C83D443C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3" y="2458776"/>
            <a:ext cx="8797925" cy="245956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3CFE-37B0-144A-4639-E3D4F9FE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ACD629-676E-05A1-6CE2-1E169E9E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E. coli Assembly Graph</a:t>
            </a:r>
          </a:p>
        </p:txBody>
      </p:sp>
    </p:spTree>
    <p:extLst>
      <p:ext uri="{BB962C8B-B14F-4D97-AF65-F5344CB8AC3E}">
        <p14:creationId xmlns:p14="http://schemas.microsoft.com/office/powerpoint/2010/main" val="321098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B75CF-F998-6D7E-5863-1DF6B8884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>
            <a:extLst>
              <a:ext uri="{FF2B5EF4-FFF2-40B4-BE49-F238E27FC236}">
                <a16:creationId xmlns:a16="http://schemas.microsoft.com/office/drawing/2014/main" id="{0E62C154-79F1-FEF7-38A6-39A052A7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735" y="1974570"/>
            <a:ext cx="1574800" cy="596900"/>
          </a:xfrm>
          <a:prstGeom prst="rect">
            <a:avLst/>
          </a:prstGeo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897D2C2-C47E-19A3-5521-8F6F63D59400}"/>
              </a:ext>
            </a:extLst>
          </p:cNvPr>
          <p:cNvGrpSpPr/>
          <p:nvPr/>
        </p:nvGrpSpPr>
        <p:grpSpPr>
          <a:xfrm>
            <a:off x="2916128" y="1283286"/>
            <a:ext cx="1984789" cy="1984928"/>
            <a:chOff x="-2842888" y="3882585"/>
            <a:chExt cx="2012595" cy="1993501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6E3AB105-1C0F-E235-03D3-9AAD79B5B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23795" y="3882585"/>
              <a:ext cx="1993502" cy="1993501"/>
            </a:xfrm>
            <a:prstGeom prst="rect">
              <a:avLst/>
            </a:prstGeom>
            <a:ln w="31750">
              <a:solidFill>
                <a:srgbClr val="C00600"/>
              </a:solidFill>
            </a:ln>
          </p:spPr>
        </p:pic>
        <p:pic>
          <p:nvPicPr>
            <p:cNvPr id="130" name="Graphic 129" descr="Badge Follow with solid fill">
              <a:extLst>
                <a:ext uri="{FF2B5EF4-FFF2-40B4-BE49-F238E27FC236}">
                  <a16:creationId xmlns:a16="http://schemas.microsoft.com/office/drawing/2014/main" id="{33BF971D-6950-040D-CF96-96985D80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839149" y="4955583"/>
              <a:ext cx="314343" cy="314343"/>
            </a:xfrm>
            <a:prstGeom prst="rect">
              <a:avLst/>
            </a:prstGeom>
          </p:spPr>
        </p:pic>
        <p:pic>
          <p:nvPicPr>
            <p:cNvPr id="131" name="Graphic 130" descr="Badge Unfollow with solid fill">
              <a:extLst>
                <a:ext uri="{FF2B5EF4-FFF2-40B4-BE49-F238E27FC236}">
                  <a16:creationId xmlns:a16="http://schemas.microsoft.com/office/drawing/2014/main" id="{C3F0DE00-4727-960B-F4F9-BDFC88791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-2842888" y="5541313"/>
              <a:ext cx="314343" cy="314343"/>
            </a:xfrm>
            <a:prstGeom prst="rect">
              <a:avLst/>
            </a:prstGeom>
          </p:spPr>
        </p:pic>
        <p:pic>
          <p:nvPicPr>
            <p:cNvPr id="71" name="Picture 70" descr="A red and white stop sign&#10;&#10;Description automatically generated">
              <a:extLst>
                <a:ext uri="{FF2B5EF4-FFF2-40B4-BE49-F238E27FC236}">
                  <a16:creationId xmlns:a16="http://schemas.microsoft.com/office/drawing/2014/main" id="{BDD560A2-289D-A8F9-90EF-B2018B400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71217" y="4085125"/>
              <a:ext cx="1476709" cy="147670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627A3-8863-63DF-68AC-36B74EF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3FB5AB-E850-F195-1C5C-37C5CF2C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863003" cy="770467"/>
          </a:xfrm>
        </p:spPr>
        <p:txBody>
          <a:bodyPr wrap="square" rIns="0">
            <a:normAutofit/>
          </a:bodyPr>
          <a:lstStyle/>
          <a:p>
            <a:r>
              <a:rPr lang="en-US" dirty="0"/>
              <a:t>Nanopore Sequencing – How it Works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1BE5A1F-9A35-3A67-3479-2E6C8C06358D}"/>
              </a:ext>
            </a:extLst>
          </p:cNvPr>
          <p:cNvGrpSpPr/>
          <p:nvPr/>
        </p:nvGrpSpPr>
        <p:grpSpPr>
          <a:xfrm>
            <a:off x="2907393" y="1285260"/>
            <a:ext cx="2006059" cy="1986965"/>
            <a:chOff x="2907393" y="1285260"/>
            <a:chExt cx="2006059" cy="1986965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753534A1-3763-774E-E83D-291101F76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6487" y="1285260"/>
              <a:ext cx="1986965" cy="1986965"/>
            </a:xfrm>
            <a:prstGeom prst="rect">
              <a:avLst/>
            </a:prstGeom>
            <a:noFill/>
            <a:ln w="31750">
              <a:solidFill>
                <a:srgbClr val="10813D"/>
              </a:solidFill>
            </a:ln>
          </p:spPr>
        </p:pic>
        <p:pic>
          <p:nvPicPr>
            <p:cNvPr id="55" name="Graphic 54" descr="Badge Follow with solid fill">
              <a:extLst>
                <a:ext uri="{FF2B5EF4-FFF2-40B4-BE49-F238E27FC236}">
                  <a16:creationId xmlns:a16="http://schemas.microsoft.com/office/drawing/2014/main" id="{32421486-41F2-01E6-CD6E-A7062B29B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911132" y="2942457"/>
              <a:ext cx="314343" cy="314343"/>
            </a:xfrm>
            <a:prstGeom prst="rect">
              <a:avLst/>
            </a:prstGeom>
          </p:spPr>
        </p:pic>
        <p:pic>
          <p:nvPicPr>
            <p:cNvPr id="56" name="Graphic 55" descr="Badge Unfollow with solid fill">
              <a:extLst>
                <a:ext uri="{FF2B5EF4-FFF2-40B4-BE49-F238E27FC236}">
                  <a16:creationId xmlns:a16="http://schemas.microsoft.com/office/drawing/2014/main" id="{00BB6D38-7716-9D36-16C6-586BB58F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907393" y="2362962"/>
              <a:ext cx="314343" cy="314343"/>
            </a:xfrm>
            <a:prstGeom prst="rect">
              <a:avLst/>
            </a:prstGeom>
          </p:spPr>
        </p:pic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77A77E8A-91E1-E0EE-8DB9-CCF25F251E95}"/>
              </a:ext>
            </a:extLst>
          </p:cNvPr>
          <p:cNvSpPr/>
          <p:nvPr/>
        </p:nvSpPr>
        <p:spPr>
          <a:xfrm>
            <a:off x="-159026" y="3882586"/>
            <a:ext cx="9481930" cy="576000"/>
          </a:xfrm>
          <a:prstGeom prst="rect">
            <a:avLst/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108000" rtlCol="0" anchor="ctr"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Signals: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Ionic current measurements generated at a certain 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8CBAC4D-EAB3-2775-B4C4-0FE9439B1FCE}"/>
              </a:ext>
            </a:extLst>
          </p:cNvPr>
          <p:cNvSpPr/>
          <p:nvPr/>
        </p:nvSpPr>
        <p:spPr>
          <a:xfrm>
            <a:off x="-159026" y="5613502"/>
            <a:ext cx="9481930" cy="576000"/>
          </a:xfrm>
          <a:prstGeom prst="rect">
            <a:avLst/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108000" rtlCol="0" anchor="ctr"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Decisions:</a:t>
            </a:r>
            <a:r>
              <a:rPr lang="en-GB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sequencing 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based on real-time analysis</a:t>
            </a:r>
            <a:endParaRPr lang="en-CH" sz="20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BEEA3AE-64BB-04A0-15EF-58D828CC10D2}"/>
              </a:ext>
            </a:extLst>
          </p:cNvPr>
          <p:cNvSpPr/>
          <p:nvPr/>
        </p:nvSpPr>
        <p:spPr>
          <a:xfrm>
            <a:off x="-159026" y="4748044"/>
            <a:ext cx="9481930" cy="576000"/>
          </a:xfrm>
          <a:prstGeom prst="rect">
            <a:avLst/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(Real-Time) Analysis: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Analyzing raw signals </a:t>
            </a:r>
            <a:r>
              <a:rPr lang="en-US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instantly as they are generated</a:t>
            </a:r>
            <a:endParaRPr lang="en-GB" sz="2000" b="1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7807D8-FAD2-4344-7973-84F2A6D1E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639" y="1804848"/>
            <a:ext cx="2108829" cy="9477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4F1269-71DD-7F9D-4155-48EF2D1EA423}"/>
              </a:ext>
            </a:extLst>
          </p:cNvPr>
          <p:cNvSpPr txBox="1"/>
          <p:nvPr/>
        </p:nvSpPr>
        <p:spPr>
          <a:xfrm>
            <a:off x="349173" y="1204036"/>
            <a:ext cx="1693760" cy="5741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Nanopore Sequencer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08FA71-8886-4ED5-74E5-B87557E28515}"/>
              </a:ext>
            </a:extLst>
          </p:cNvPr>
          <p:cNvGrpSpPr/>
          <p:nvPr/>
        </p:nvGrpSpPr>
        <p:grpSpPr>
          <a:xfrm>
            <a:off x="2159798" y="926636"/>
            <a:ext cx="2814585" cy="2363755"/>
            <a:chOff x="2159798" y="926636"/>
            <a:chExt cx="2814585" cy="236375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7A15C-434A-71CA-3131-758892887D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9798" y="1267093"/>
              <a:ext cx="751334" cy="935017"/>
            </a:xfrm>
            <a:prstGeom prst="straightConnector1">
              <a:avLst/>
            </a:prstGeom>
            <a:ln w="31750">
              <a:solidFill>
                <a:srgbClr val="10813D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9EA851D-2C34-1605-CA26-12665943238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798" y="2202110"/>
              <a:ext cx="766689" cy="1088281"/>
            </a:xfrm>
            <a:prstGeom prst="straightConnector1">
              <a:avLst/>
            </a:prstGeom>
            <a:ln w="31750">
              <a:solidFill>
                <a:srgbClr val="10813D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688A47-6020-3F10-2FCD-D80DE58926A9}"/>
                </a:ext>
              </a:extLst>
            </p:cNvPr>
            <p:cNvSpPr txBox="1"/>
            <p:nvPr/>
          </p:nvSpPr>
          <p:spPr>
            <a:xfrm>
              <a:off x="2865555" y="926636"/>
              <a:ext cx="210882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Singl</a:t>
              </a: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Nanopore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2E079B-EB7C-C54E-2CD9-A8D1C750DC8A}"/>
              </a:ext>
            </a:extLst>
          </p:cNvPr>
          <p:cNvSpPr txBox="1"/>
          <p:nvPr/>
        </p:nvSpPr>
        <p:spPr>
          <a:xfrm>
            <a:off x="5203751" y="1356098"/>
            <a:ext cx="227738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(~5000 signals/sec)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8A24AB-567E-CB8C-EDBE-760807E901F4}"/>
              </a:ext>
            </a:extLst>
          </p:cNvPr>
          <p:cNvCxnSpPr>
            <a:cxnSpLocks/>
          </p:cNvCxnSpPr>
          <p:nvPr/>
        </p:nvCxnSpPr>
        <p:spPr>
          <a:xfrm flipV="1">
            <a:off x="4183402" y="2001392"/>
            <a:ext cx="1406069" cy="64785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ECCE4E-386F-A90C-0EF6-ECF45A3B4437}"/>
              </a:ext>
            </a:extLst>
          </p:cNvPr>
          <p:cNvCxnSpPr>
            <a:cxnSpLocks/>
          </p:cNvCxnSpPr>
          <p:nvPr/>
        </p:nvCxnSpPr>
        <p:spPr>
          <a:xfrm flipV="1">
            <a:off x="4259295" y="2559310"/>
            <a:ext cx="1330176" cy="1023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4BE2200-C28A-BC56-A745-7E72C652AFF1}"/>
              </a:ext>
            </a:extLst>
          </p:cNvPr>
          <p:cNvSpPr txBox="1"/>
          <p:nvPr/>
        </p:nvSpPr>
        <p:spPr>
          <a:xfrm>
            <a:off x="0" y="6923123"/>
            <a:ext cx="3504801" cy="1538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sz="1000" dirty="0">
                <a:latin typeface="Avenir Next" panose="020B0503020202020204" pitchFamily="34" charset="0"/>
                <a:hlinkClick r:id="rId12"/>
              </a:rPr>
              <a:t>https://nanoporetech.com/platform/technology/basecalling</a:t>
            </a:r>
            <a:r>
              <a:rPr lang="en-US" sz="1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8958B9-5395-3204-0A6B-3852AFCC2A03}"/>
              </a:ext>
            </a:extLst>
          </p:cNvPr>
          <p:cNvGrpSpPr/>
          <p:nvPr/>
        </p:nvGrpSpPr>
        <p:grpSpPr>
          <a:xfrm>
            <a:off x="7271499" y="1346837"/>
            <a:ext cx="1803283" cy="1518958"/>
            <a:chOff x="7271499" y="1346837"/>
            <a:chExt cx="1803283" cy="1518958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552D2A2-01E1-F0A9-778B-2027A7AD65C6}"/>
                </a:ext>
              </a:extLst>
            </p:cNvPr>
            <p:cNvGrpSpPr/>
            <p:nvPr/>
          </p:nvGrpSpPr>
          <p:grpSpPr>
            <a:xfrm>
              <a:off x="7771436" y="1691690"/>
              <a:ext cx="1174105" cy="1174105"/>
              <a:chOff x="7765046" y="1516805"/>
              <a:chExt cx="1174105" cy="1174105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8B883A0-C118-C76A-EDAF-9E27A0FF1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65046" y="1516805"/>
                <a:ext cx="1174105" cy="1174105"/>
              </a:xfrm>
              <a:prstGeom prst="rect">
                <a:avLst/>
              </a:prstGeom>
            </p:spPr>
          </p:pic>
          <p:pic>
            <p:nvPicPr>
              <p:cNvPr id="61" name="Graphic 60" descr="Processor with solid fill">
                <a:extLst>
                  <a:ext uri="{FF2B5EF4-FFF2-40B4-BE49-F238E27FC236}">
                    <a16:creationId xmlns:a16="http://schemas.microsoft.com/office/drawing/2014/main" id="{FC3B0994-B1A0-2657-66A8-BDB06E358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/>
            </p:blipFill>
            <p:spPr>
              <a:xfrm>
                <a:off x="8102159" y="1801364"/>
                <a:ext cx="499879" cy="495574"/>
              </a:xfrm>
              <a:prstGeom prst="rect">
                <a:avLst/>
              </a:prstGeom>
            </p:spPr>
          </p:pic>
        </p:grp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CF92CCF-6933-5975-9ABE-2E1A64BFB537}"/>
                </a:ext>
              </a:extLst>
            </p:cNvPr>
            <p:cNvCxnSpPr>
              <a:cxnSpLocks/>
            </p:cNvCxnSpPr>
            <p:nvPr/>
          </p:nvCxnSpPr>
          <p:spPr>
            <a:xfrm>
              <a:off x="7271499" y="2276329"/>
              <a:ext cx="419276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6BB2D0-8074-BE9C-F303-B6E3F6F0FC02}"/>
                </a:ext>
              </a:extLst>
            </p:cNvPr>
            <p:cNvSpPr txBox="1"/>
            <p:nvPr/>
          </p:nvSpPr>
          <p:spPr>
            <a:xfrm>
              <a:off x="7629415" y="1346837"/>
              <a:ext cx="1445367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(Real-Time)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AF4891B9-6C82-077D-B2B3-384915F5EF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02"/>
          <a:stretch/>
        </p:blipFill>
        <p:spPr>
          <a:xfrm>
            <a:off x="5589471" y="2018067"/>
            <a:ext cx="1505945" cy="5213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D0CFE9D-3084-8EA2-FC2A-35F2015D55AE}"/>
              </a:ext>
            </a:extLst>
          </p:cNvPr>
          <p:cNvSpPr txBox="1"/>
          <p:nvPr/>
        </p:nvSpPr>
        <p:spPr>
          <a:xfrm>
            <a:off x="0" y="7172705"/>
            <a:ext cx="9144000" cy="1538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sz="1000" dirty="0">
                <a:latin typeface="Avenir Next" panose="020B0503020202020204" pitchFamily="34" charset="0"/>
                <a:hlinkClick r:id="rId17"/>
              </a:rPr>
              <a:t>https://blogs.ed.ac.uk/institute-genetics-cancer/2020/04/08/nanopore-sequencing-controversial-world-records-and-whale-watching/</a:t>
            </a:r>
            <a:r>
              <a:rPr lang="en-US" sz="1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4387A2-2113-D5B4-BE54-6A1DDFA98172}"/>
              </a:ext>
            </a:extLst>
          </p:cNvPr>
          <p:cNvGrpSpPr/>
          <p:nvPr/>
        </p:nvGrpSpPr>
        <p:grpSpPr>
          <a:xfrm>
            <a:off x="3221736" y="2637324"/>
            <a:ext cx="5210291" cy="539225"/>
            <a:chOff x="3221736" y="2637324"/>
            <a:chExt cx="5210291" cy="539225"/>
          </a:xfrm>
        </p:grpSpPr>
        <p:sp>
          <p:nvSpPr>
            <p:cNvPr id="11" name="Striped Right Arrow 10">
              <a:extLst>
                <a:ext uri="{FF2B5EF4-FFF2-40B4-BE49-F238E27FC236}">
                  <a16:creationId xmlns:a16="http://schemas.microsoft.com/office/drawing/2014/main" id="{02BE2E52-210B-0B8C-BB1D-78387DE37724}"/>
                </a:ext>
              </a:extLst>
            </p:cNvPr>
            <p:cNvSpPr/>
            <p:nvPr/>
          </p:nvSpPr>
          <p:spPr>
            <a:xfrm rot="10800000">
              <a:off x="3221736" y="3029468"/>
              <a:ext cx="5166614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Striped Right Arrow 141">
              <a:extLst>
                <a:ext uri="{FF2B5EF4-FFF2-40B4-BE49-F238E27FC236}">
                  <a16:creationId xmlns:a16="http://schemas.microsoft.com/office/drawing/2014/main" id="{A0DD2315-DDCF-8F82-2D71-05133D15ED57}"/>
                </a:ext>
              </a:extLst>
            </p:cNvPr>
            <p:cNvSpPr/>
            <p:nvPr/>
          </p:nvSpPr>
          <p:spPr>
            <a:xfrm rot="5400000">
              <a:off x="8110700" y="2811570"/>
              <a:ext cx="495573" cy="147081"/>
            </a:xfrm>
            <a:prstGeom prst="stripedRightArrow">
              <a:avLst>
                <a:gd name="adj1" fmla="val 42474"/>
                <a:gd name="adj2" fmla="val 0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40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2" grpId="0" animBg="1"/>
      <p:bldP spid="73" grpId="0" animBg="1"/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0F796-ED7B-8414-48CB-9F6BC2F65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B32800-62B1-CBFC-434A-5C146C0B6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3" y="2132437"/>
            <a:ext cx="8797925" cy="311223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667666-6748-A76A-A648-21E356EA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E97FFC-F59C-CE09-5C62-D06F945A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the Yeast Assembly Graph</a:t>
            </a:r>
          </a:p>
        </p:txBody>
      </p:sp>
    </p:spTree>
    <p:extLst>
      <p:ext uri="{BB962C8B-B14F-4D97-AF65-F5344CB8AC3E}">
        <p14:creationId xmlns:p14="http://schemas.microsoft.com/office/powerpoint/2010/main" val="1887502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237CD-E4C9-62E5-07C6-391508C8C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F0ECAB-C24D-FCCF-1049-74EC51393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3" y="2128765"/>
            <a:ext cx="8797925" cy="311958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DB21D9-1DA5-D75B-9755-3E3BE98D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21D4E-9F1B-6F23-AE3C-359C3C98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6" y="95697"/>
            <a:ext cx="8954443" cy="770467"/>
          </a:xfrm>
        </p:spPr>
        <p:txBody>
          <a:bodyPr>
            <a:normAutofit/>
          </a:bodyPr>
          <a:lstStyle/>
          <a:p>
            <a:r>
              <a:rPr lang="en-US" dirty="0"/>
              <a:t>Visualizing the Green Algae Assembly Graph</a:t>
            </a:r>
          </a:p>
        </p:txBody>
      </p:sp>
    </p:spTree>
    <p:extLst>
      <p:ext uri="{BB962C8B-B14F-4D97-AF65-F5344CB8AC3E}">
        <p14:creationId xmlns:p14="http://schemas.microsoft.com/office/powerpoint/2010/main" val="3391372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CF26-F100-42F4-6AE2-18163120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864429-0AAE-05BC-A7F5-D206204EC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3" y="2128196"/>
            <a:ext cx="8797925" cy="312072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09883-D651-6608-7618-DF41234E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7CBC9D-32D3-BF37-ED23-31221AD7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the Human Assembly Graph</a:t>
            </a:r>
          </a:p>
        </p:txBody>
      </p:sp>
    </p:spTree>
    <p:extLst>
      <p:ext uri="{BB962C8B-B14F-4D97-AF65-F5344CB8AC3E}">
        <p14:creationId xmlns:p14="http://schemas.microsoft.com/office/powerpoint/2010/main" val="37451446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B6B81-14A3-A1FE-9579-898832C6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630CC8-6A8C-3D82-73DF-5831807A8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700110"/>
            <a:ext cx="8797925" cy="197689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BC29C8-D671-3E81-554D-6952E291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BB26C3-6A7C-9DB6-4363-2EA8A962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HERRO Correction Before and After</a:t>
            </a:r>
          </a:p>
        </p:txBody>
      </p:sp>
    </p:spTree>
    <p:extLst>
      <p:ext uri="{BB962C8B-B14F-4D97-AF65-F5344CB8AC3E}">
        <p14:creationId xmlns:p14="http://schemas.microsoft.com/office/powerpoint/2010/main" val="3243108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9B10-AE9A-FB7E-927B-D05E16B9D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99202E-AE66-00A0-23F3-55A6E8795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431710"/>
            <a:ext cx="8797925" cy="251369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02BEC-4801-562A-EA99-15BD4AF6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B727BC-0FC6-EDA1-735C-8753FB2A9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997031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A74E0-F132-4E9B-3A56-A7E29255C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16ADC-A43B-72C7-9E8A-9AB11D96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22B5C9-6837-B49C-0A9D-B6E4015D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DB62857-76C3-427B-EAEF-2CE272D2B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3033169"/>
            <a:ext cx="8797925" cy="1310775"/>
          </a:xfrm>
        </p:spPr>
      </p:pic>
    </p:spTree>
    <p:extLst>
      <p:ext uri="{BB962C8B-B14F-4D97-AF65-F5344CB8AC3E}">
        <p14:creationId xmlns:p14="http://schemas.microsoft.com/office/powerpoint/2010/main" val="1567697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740F7-3DD5-D6A2-9AD4-FD6A13207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3FD01A-5250-2722-4A7C-63AACDCC3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60" y="1653161"/>
            <a:ext cx="2362279" cy="355167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EB5E2-6FC3-F9EE-4FA6-51586C89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1CFA18-3085-6D6E-0B43-362FA0CE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</a:t>
            </a:r>
          </a:p>
        </p:txBody>
      </p:sp>
    </p:spTree>
    <p:extLst>
      <p:ext uri="{BB962C8B-B14F-4D97-AF65-F5344CB8AC3E}">
        <p14:creationId xmlns:p14="http://schemas.microsoft.com/office/powerpoint/2010/main" val="1994859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103494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Reverse Complementing Raw Nanopore Signals</a:t>
            </a:r>
            <a:endParaRPr lang="en-GB" sz="2000" dirty="0">
              <a:solidFill>
                <a:srgbClr val="4473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895447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Building the Hash Table in Real-Time</a:t>
            </a:r>
            <a:endParaRPr lang="en-GB" sz="2000" dirty="0">
              <a:solidFill>
                <a:srgbClr val="4473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0944"/>
            <a:ext cx="9144000" cy="2284503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000" dirty="0"/>
              <a:t>Without reverse complementing, we are missing half of the useful information</a:t>
            </a:r>
          </a:p>
          <a:p>
            <a:pPr>
              <a:spcAft>
                <a:spcPts val="500"/>
              </a:spcAft>
            </a:pPr>
            <a:endParaRPr lang="en-GB" sz="2000" dirty="0"/>
          </a:p>
          <a:p>
            <a:pPr>
              <a:spcAft>
                <a:spcPts val="500"/>
              </a:spcAft>
            </a:pPr>
            <a:endParaRPr lang="en-GB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4476683"/>
            <a:ext cx="9144000" cy="1859949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Needed for real-time </a:t>
            </a:r>
            <a:r>
              <a:rPr lang="en-GB" sz="2000" i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novo</a:t>
            </a: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assembly construction</a:t>
            </a: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useful applications for real-time </a:t>
            </a:r>
            <a:r>
              <a:rPr lang="en-GB" sz="2000" i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novo</a:t>
            </a: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assembly construction?</a:t>
            </a:r>
          </a:p>
          <a:p>
            <a:pPr>
              <a:spcAft>
                <a:spcPts val="500"/>
              </a:spcAft>
            </a:pPr>
            <a:endParaRPr lang="en-GB" sz="16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C0D9CA-4051-EAEB-E544-2E6D90C2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177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1B9001B-BD58-D4E8-259F-70818E383544}"/>
              </a:ext>
            </a:extLst>
          </p:cNvPr>
          <p:cNvCxnSpPr>
            <a:cxnSpLocks/>
          </p:cNvCxnSpPr>
          <p:nvPr/>
        </p:nvCxnSpPr>
        <p:spPr>
          <a:xfrm>
            <a:off x="4720283" y="852412"/>
            <a:ext cx="0" cy="592744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14B72-8523-2481-4EDA-00341C7A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52412"/>
            <a:ext cx="4720282" cy="813565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None/>
            </a:pPr>
            <a:r>
              <a:rPr lang="en-US" sz="2000" b="1" dirty="0"/>
              <a:t>Traditional:</a:t>
            </a:r>
            <a:r>
              <a:rPr lang="en-US" sz="2000" dirty="0"/>
              <a:t> Translating (</a:t>
            </a:r>
            <a:r>
              <a:rPr lang="en-US" sz="2000" b="1" dirty="0" err="1"/>
              <a:t>basecalling</a:t>
            </a:r>
            <a:r>
              <a:rPr lang="en-US" sz="2000" dirty="0"/>
              <a:t>) signals to bases </a:t>
            </a:r>
            <a:r>
              <a:rPr lang="en-US" sz="2000" b="1" dirty="0"/>
              <a:t>before </a:t>
            </a:r>
            <a:r>
              <a:rPr lang="en-US" sz="2000" dirty="0"/>
              <a:t>analysis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406537-29C3-33AE-6B01-2A594D7C6417}"/>
              </a:ext>
            </a:extLst>
          </p:cNvPr>
          <p:cNvSpPr txBox="1">
            <a:spLocks/>
          </p:cNvSpPr>
          <p:nvPr/>
        </p:nvSpPr>
        <p:spPr>
          <a:xfrm>
            <a:off x="4720284" y="852412"/>
            <a:ext cx="4423715" cy="81356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 Works: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Directly analyzing signals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  <a:endParaRPr lang="en-US" sz="2000" b="1" dirty="0">
              <a:solidFill>
                <a:srgbClr val="7030A0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itle 53">
            <a:extLst>
              <a:ext uri="{FF2B5EF4-FFF2-40B4-BE49-F238E27FC236}">
                <a16:creationId xmlns:a16="http://schemas.microsoft.com/office/drawing/2014/main" id="{C47B7897-EB59-6DD1-0FF3-DEA69C0A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Raw Nanopore Signals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DE00C9-435D-0966-8251-AA1F7D0B3C91}"/>
              </a:ext>
            </a:extLst>
          </p:cNvPr>
          <p:cNvGrpSpPr/>
          <p:nvPr/>
        </p:nvGrpSpPr>
        <p:grpSpPr>
          <a:xfrm>
            <a:off x="178515" y="1898978"/>
            <a:ext cx="4476627" cy="1129912"/>
            <a:chOff x="178515" y="1898978"/>
            <a:chExt cx="4476627" cy="112991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0C311B-CCB3-5357-B53E-C8C17ACB0E83}"/>
                </a:ext>
              </a:extLst>
            </p:cNvPr>
            <p:cNvGrpSpPr/>
            <p:nvPr/>
          </p:nvGrpSpPr>
          <p:grpSpPr>
            <a:xfrm>
              <a:off x="178515" y="1898978"/>
              <a:ext cx="1199850" cy="730965"/>
              <a:chOff x="178515" y="1898978"/>
              <a:chExt cx="1199850" cy="73096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F7469B-C5A6-5D87-5979-251F5BC8B768}"/>
                  </a:ext>
                </a:extLst>
              </p:cNvPr>
              <p:cNvGrpSpPr/>
              <p:nvPr/>
            </p:nvGrpSpPr>
            <p:grpSpPr>
              <a:xfrm>
                <a:off x="334270" y="2233425"/>
                <a:ext cx="833835" cy="396518"/>
                <a:chOff x="851037" y="1870572"/>
                <a:chExt cx="1254273" cy="39651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AB0E520-CA86-B44E-3387-4AF549F18AF0}"/>
                    </a:ext>
                  </a:extLst>
                </p:cNvPr>
                <p:cNvGrpSpPr/>
                <p:nvPr/>
              </p:nvGrpSpPr>
              <p:grpSpPr>
                <a:xfrm>
                  <a:off x="851037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20" name="Graphic 19" descr="Heartbeat with solid fill">
                    <a:extLst>
                      <a:ext uri="{FF2B5EF4-FFF2-40B4-BE49-F238E27FC236}">
                        <a16:creationId xmlns:a16="http://schemas.microsoft.com/office/drawing/2014/main" id="{264B5693-5A4A-FFAF-F266-555120AB33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21" name="Graphic 20" descr="Heartbeat with solid fill">
                    <a:extLst>
                      <a:ext uri="{FF2B5EF4-FFF2-40B4-BE49-F238E27FC236}">
                        <a16:creationId xmlns:a16="http://schemas.microsoft.com/office/drawing/2014/main" id="{6EA28985-BBF3-2E11-2B26-1DA8EF2835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2FA7AE5-87BD-E654-E78B-B8DE505B7B12}"/>
                    </a:ext>
                  </a:extLst>
                </p:cNvPr>
                <p:cNvGrpSpPr/>
                <p:nvPr/>
              </p:nvGrpSpPr>
              <p:grpSpPr>
                <a:xfrm>
                  <a:off x="1427183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18" name="Graphic 17" descr="Heartbeat with solid fill">
                    <a:extLst>
                      <a:ext uri="{FF2B5EF4-FFF2-40B4-BE49-F238E27FC236}">
                        <a16:creationId xmlns:a16="http://schemas.microsoft.com/office/drawing/2014/main" id="{832BF559-0A86-320D-338E-8BF76652E5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19" name="Graphic 18" descr="Heartbeat with solid fill">
                    <a:extLst>
                      <a:ext uri="{FF2B5EF4-FFF2-40B4-BE49-F238E27FC236}">
                        <a16:creationId xmlns:a16="http://schemas.microsoft.com/office/drawing/2014/main" id="{C3045DC3-7EF7-2AD8-EC42-1C1906851D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E5FC26E-BCFC-31F8-406A-0199CFE94723}"/>
                  </a:ext>
                </a:extLst>
              </p:cNvPr>
              <p:cNvSpPr txBox="1"/>
              <p:nvPr/>
            </p:nvSpPr>
            <p:spPr>
              <a:xfrm>
                <a:off x="178515" y="1898978"/>
                <a:ext cx="11998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F74BA2-EE8F-1C18-824F-D12ED9E23B25}"/>
                </a:ext>
              </a:extLst>
            </p:cNvPr>
            <p:cNvGrpSpPr/>
            <p:nvPr/>
          </p:nvGrpSpPr>
          <p:grpSpPr>
            <a:xfrm>
              <a:off x="1705264" y="1898978"/>
              <a:ext cx="1159613" cy="1129912"/>
              <a:chOff x="1705264" y="1898978"/>
              <a:chExt cx="1159613" cy="1129912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635E915-A328-33BE-A9F9-243D40F81E7A}"/>
                  </a:ext>
                </a:extLst>
              </p:cNvPr>
              <p:cNvGrpSpPr/>
              <p:nvPr/>
            </p:nvGrpSpPr>
            <p:grpSpPr>
              <a:xfrm>
                <a:off x="1714710" y="1974996"/>
                <a:ext cx="1150167" cy="1053894"/>
                <a:chOff x="4952816" y="3595606"/>
                <a:chExt cx="1739285" cy="1739285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61C123A6-0F01-61BC-58DB-B88E0BA71C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77210" y="4041888"/>
                  <a:ext cx="675617" cy="675617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F54CBB70-EC16-0EEE-3A8F-21D8EB317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52816" y="3595606"/>
                  <a:ext cx="1739285" cy="1739285"/>
                </a:xfrm>
                <a:prstGeom prst="rect">
                  <a:avLst/>
                </a:prstGeom>
              </p:spPr>
            </p:pic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311CE23-A899-EA92-E316-862539B1EA3D}"/>
                  </a:ext>
                </a:extLst>
              </p:cNvPr>
              <p:cNvSpPr txBox="1"/>
              <p:nvPr/>
            </p:nvSpPr>
            <p:spPr>
              <a:xfrm>
                <a:off x="1705264" y="1898978"/>
                <a:ext cx="1150168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Basecalling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64A768-4F56-F5F4-D889-485FF83F7FDA}"/>
                </a:ext>
              </a:extLst>
            </p:cNvPr>
            <p:cNvGrpSpPr/>
            <p:nvPr/>
          </p:nvGrpSpPr>
          <p:grpSpPr>
            <a:xfrm>
              <a:off x="3159898" y="1898978"/>
              <a:ext cx="1495244" cy="1129912"/>
              <a:chOff x="3159898" y="1898978"/>
              <a:chExt cx="1495244" cy="112991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5A6385F-E10C-D9CA-A0D1-D9B7A2770D6B}"/>
                  </a:ext>
                </a:extLst>
              </p:cNvPr>
              <p:cNvGrpSpPr/>
              <p:nvPr/>
            </p:nvGrpSpPr>
            <p:grpSpPr>
              <a:xfrm>
                <a:off x="3320767" y="1974996"/>
                <a:ext cx="1150167" cy="1053894"/>
                <a:chOff x="3356455" y="2131948"/>
                <a:chExt cx="1150167" cy="1053894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8C1DA9C0-A4CC-D65A-018B-0EDA0073AE5C}"/>
                    </a:ext>
                  </a:extLst>
                </p:cNvPr>
                <p:cNvGrpSpPr/>
                <p:nvPr/>
              </p:nvGrpSpPr>
              <p:grpSpPr>
                <a:xfrm>
                  <a:off x="3584102" y="2534283"/>
                  <a:ext cx="696567" cy="158400"/>
                  <a:chOff x="7812635" y="2228753"/>
                  <a:chExt cx="696567" cy="158400"/>
                </a:xfrm>
                <a:solidFill>
                  <a:srgbClr val="7030A0"/>
                </a:solidFill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8F27E1DD-A288-B050-F86E-F76BBCA5D1A0}"/>
                      </a:ext>
                    </a:extLst>
                  </p:cNvPr>
                  <p:cNvSpPr/>
                  <p:nvPr/>
                </p:nvSpPr>
                <p:spPr>
                  <a:xfrm>
                    <a:off x="8171413" y="2228753"/>
                    <a:ext cx="158400" cy="158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400" b="1" dirty="0"/>
                      <a:t>G</a:t>
                    </a:r>
                    <a:endParaRPr lang="en-US" sz="1400" b="1" dirty="0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1057A20F-9EDC-76DB-F001-683A3F1527B5}"/>
                      </a:ext>
                    </a:extLst>
                  </p:cNvPr>
                  <p:cNvSpPr/>
                  <p:nvPr/>
                </p:nvSpPr>
                <p:spPr>
                  <a:xfrm>
                    <a:off x="8350802" y="2228753"/>
                    <a:ext cx="158400" cy="158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400" b="1" dirty="0"/>
                      <a:t>G</a:t>
                    </a:r>
                    <a:endParaRPr lang="en-US" sz="1400" b="1" dirty="0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4C7438BD-6F57-6A5E-FCFC-5B9513A9D07B}"/>
                      </a:ext>
                    </a:extLst>
                  </p:cNvPr>
                  <p:cNvSpPr/>
                  <p:nvPr/>
                </p:nvSpPr>
                <p:spPr>
                  <a:xfrm>
                    <a:off x="7812635" y="2228753"/>
                    <a:ext cx="158400" cy="158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400" b="1" dirty="0"/>
                      <a:t>A</a:t>
                    </a:r>
                    <a:endParaRPr lang="en-US" sz="1400" b="1" dirty="0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90857B67-1DEB-3322-D272-513593E954F3}"/>
                      </a:ext>
                    </a:extLst>
                  </p:cNvPr>
                  <p:cNvSpPr/>
                  <p:nvPr/>
                </p:nvSpPr>
                <p:spPr>
                  <a:xfrm>
                    <a:off x="7992024" y="2228753"/>
                    <a:ext cx="158400" cy="158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400" b="1" dirty="0"/>
                      <a:t>T</a:t>
                    </a:r>
                    <a:endParaRPr lang="en-US" sz="1400" b="1" dirty="0"/>
                  </a:p>
                </p:txBody>
              </p:sp>
            </p:grp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F594446-2FC0-590D-63ED-E1F36ACBC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56455" y="2131948"/>
                  <a:ext cx="1150167" cy="1053894"/>
                </a:xfrm>
                <a:prstGeom prst="rect">
                  <a:avLst/>
                </a:prstGeom>
              </p:spPr>
            </p:pic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D311D68-7714-974E-ECC0-0AD8B7D0EE9F}"/>
                  </a:ext>
                </a:extLst>
              </p:cNvPr>
              <p:cNvSpPr txBox="1"/>
              <p:nvPr/>
            </p:nvSpPr>
            <p:spPr>
              <a:xfrm>
                <a:off x="3159898" y="1898978"/>
                <a:ext cx="14952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Read Mapping</a:t>
                </a:r>
              </a:p>
            </p:txBody>
          </p:sp>
        </p:grpSp>
        <p:sp>
          <p:nvSpPr>
            <p:cNvPr id="55" name="Striped Right Arrow 54">
              <a:extLst>
                <a:ext uri="{FF2B5EF4-FFF2-40B4-BE49-F238E27FC236}">
                  <a16:creationId xmlns:a16="http://schemas.microsoft.com/office/drawing/2014/main" id="{A6018A95-C14E-93B0-AF44-B07FF95E4ADF}"/>
                </a:ext>
              </a:extLst>
            </p:cNvPr>
            <p:cNvSpPr/>
            <p:nvPr/>
          </p:nvSpPr>
          <p:spPr>
            <a:xfrm>
              <a:off x="1224522" y="2382990"/>
              <a:ext cx="815973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Striped Right Arrow 55">
              <a:extLst>
                <a:ext uri="{FF2B5EF4-FFF2-40B4-BE49-F238E27FC236}">
                  <a16:creationId xmlns:a16="http://schemas.microsoft.com/office/drawing/2014/main" id="{C8344D22-3903-BFB7-6BDD-2545D712FA21}"/>
                </a:ext>
              </a:extLst>
            </p:cNvPr>
            <p:cNvSpPr/>
            <p:nvPr/>
          </p:nvSpPr>
          <p:spPr>
            <a:xfrm>
              <a:off x="2602714" y="2382090"/>
              <a:ext cx="84348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3AD3F2-6EBB-D927-DA86-A7902FF98468}"/>
              </a:ext>
            </a:extLst>
          </p:cNvPr>
          <p:cNvGrpSpPr/>
          <p:nvPr/>
        </p:nvGrpSpPr>
        <p:grpSpPr>
          <a:xfrm>
            <a:off x="5119938" y="1900711"/>
            <a:ext cx="3752600" cy="1146028"/>
            <a:chOff x="5119938" y="1900711"/>
            <a:chExt cx="3752600" cy="11460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C906CF-18E0-78AD-26E1-24DF6832E6B8}"/>
                </a:ext>
              </a:extLst>
            </p:cNvPr>
            <p:cNvGrpSpPr/>
            <p:nvPr/>
          </p:nvGrpSpPr>
          <p:grpSpPr>
            <a:xfrm>
              <a:off x="5119938" y="1900711"/>
              <a:ext cx="1199850" cy="778300"/>
              <a:chOff x="5119938" y="1900711"/>
              <a:chExt cx="1199850" cy="778300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6A386271-5DD8-E27F-C036-820B8D89D562}"/>
                  </a:ext>
                </a:extLst>
              </p:cNvPr>
              <p:cNvGrpSpPr/>
              <p:nvPr/>
            </p:nvGrpSpPr>
            <p:grpSpPr>
              <a:xfrm>
                <a:off x="5336844" y="2282493"/>
                <a:ext cx="833835" cy="396518"/>
                <a:chOff x="851037" y="1870572"/>
                <a:chExt cx="1254273" cy="396518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1CFEE9D9-B55D-12F1-6170-1B93AFBF5CA1}"/>
                    </a:ext>
                  </a:extLst>
                </p:cNvPr>
                <p:cNvGrpSpPr/>
                <p:nvPr/>
              </p:nvGrpSpPr>
              <p:grpSpPr>
                <a:xfrm>
                  <a:off x="851037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79" name="Graphic 78" descr="Heartbeat with solid fill">
                    <a:extLst>
                      <a:ext uri="{FF2B5EF4-FFF2-40B4-BE49-F238E27FC236}">
                        <a16:creationId xmlns:a16="http://schemas.microsoft.com/office/drawing/2014/main" id="{577361E0-FC17-FDF1-331B-74D3CDDD2A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80" name="Graphic 79" descr="Heartbeat with solid fill">
                    <a:extLst>
                      <a:ext uri="{FF2B5EF4-FFF2-40B4-BE49-F238E27FC236}">
                        <a16:creationId xmlns:a16="http://schemas.microsoft.com/office/drawing/2014/main" id="{9B3FD3CB-2837-A9EC-6C8C-E2EE8A1139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755B2CEA-0AA0-8E22-399E-F3E1D49B0D4D}"/>
                    </a:ext>
                  </a:extLst>
                </p:cNvPr>
                <p:cNvGrpSpPr/>
                <p:nvPr/>
              </p:nvGrpSpPr>
              <p:grpSpPr>
                <a:xfrm>
                  <a:off x="1427183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77" name="Graphic 76" descr="Heartbeat with solid fill">
                    <a:extLst>
                      <a:ext uri="{FF2B5EF4-FFF2-40B4-BE49-F238E27FC236}">
                        <a16:creationId xmlns:a16="http://schemas.microsoft.com/office/drawing/2014/main" id="{456EFC6D-3DF1-5519-AD93-5579869CAE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78" name="Graphic 77" descr="Heartbeat with solid fill">
                    <a:extLst>
                      <a:ext uri="{FF2B5EF4-FFF2-40B4-BE49-F238E27FC236}">
                        <a16:creationId xmlns:a16="http://schemas.microsoft.com/office/drawing/2014/main" id="{AB32E276-62C1-BF62-F236-1AE1EA3A98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E77D3DB-23C0-CCA1-8252-CAD55019A97D}"/>
                  </a:ext>
                </a:extLst>
              </p:cNvPr>
              <p:cNvSpPr txBox="1"/>
              <p:nvPr/>
            </p:nvSpPr>
            <p:spPr>
              <a:xfrm>
                <a:off x="5119938" y="1900711"/>
                <a:ext cx="11998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E192795-72B8-7FCD-9C5E-67AB8AFDCD01}"/>
                </a:ext>
              </a:extLst>
            </p:cNvPr>
            <p:cNvGrpSpPr/>
            <p:nvPr/>
          </p:nvGrpSpPr>
          <p:grpSpPr>
            <a:xfrm>
              <a:off x="6778089" y="1900711"/>
              <a:ext cx="2094449" cy="1146028"/>
              <a:chOff x="6778089" y="1900711"/>
              <a:chExt cx="2094449" cy="114602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179777C-3F27-664C-D72F-3A88E84EC3AB}"/>
                  </a:ext>
                </a:extLst>
              </p:cNvPr>
              <p:cNvGrpSpPr/>
              <p:nvPr/>
            </p:nvGrpSpPr>
            <p:grpSpPr>
              <a:xfrm>
                <a:off x="7250231" y="1992845"/>
                <a:ext cx="1150167" cy="1053894"/>
                <a:chOff x="6692884" y="2555475"/>
                <a:chExt cx="1150167" cy="1053894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7CE1BBF7-7E4B-ACEA-6650-372C46A4AC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92884" y="2555475"/>
                  <a:ext cx="1150167" cy="1053894"/>
                </a:xfrm>
                <a:prstGeom prst="rect">
                  <a:avLst/>
                </a:prstGeom>
              </p:spPr>
            </p:pic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DACA2D4C-3FAB-A1B7-B28A-C6B4682087AB}"/>
                    </a:ext>
                  </a:extLst>
                </p:cNvPr>
                <p:cNvGrpSpPr/>
                <p:nvPr/>
              </p:nvGrpSpPr>
              <p:grpSpPr>
                <a:xfrm>
                  <a:off x="6928904" y="2834004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71" name="Graphic 70" descr="Heartbeat with solid fill">
                    <a:extLst>
                      <a:ext uri="{FF2B5EF4-FFF2-40B4-BE49-F238E27FC236}">
                        <a16:creationId xmlns:a16="http://schemas.microsoft.com/office/drawing/2014/main" id="{F3120C1F-1E7E-1A9E-ABF0-B2FAAD0842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72" name="Graphic 71" descr="Heartbeat with solid fill">
                    <a:extLst>
                      <a:ext uri="{FF2B5EF4-FFF2-40B4-BE49-F238E27FC236}">
                        <a16:creationId xmlns:a16="http://schemas.microsoft.com/office/drawing/2014/main" id="{D8E30878-C36F-1A4A-A341-B4B92F7B9A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998437A-3A58-58F4-6AFA-F2ABB6D1E88E}"/>
                  </a:ext>
                </a:extLst>
              </p:cNvPr>
              <p:cNvSpPr txBox="1"/>
              <p:nvPr/>
            </p:nvSpPr>
            <p:spPr>
              <a:xfrm>
                <a:off x="6778089" y="1900711"/>
                <a:ext cx="209444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 Mapping</a:t>
                </a:r>
              </a:p>
            </p:txBody>
          </p:sp>
        </p:grpSp>
        <p:sp>
          <p:nvSpPr>
            <p:cNvPr id="57" name="Striped Right Arrow 56">
              <a:extLst>
                <a:ext uri="{FF2B5EF4-FFF2-40B4-BE49-F238E27FC236}">
                  <a16:creationId xmlns:a16="http://schemas.microsoft.com/office/drawing/2014/main" id="{50E7AD5A-7440-FC27-51BD-0DCB34B2261E}"/>
                </a:ext>
              </a:extLst>
            </p:cNvPr>
            <p:cNvSpPr/>
            <p:nvPr/>
          </p:nvSpPr>
          <p:spPr>
            <a:xfrm>
              <a:off x="6241891" y="2402208"/>
              <a:ext cx="1237489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EEC98C0-22FD-EA6F-214A-A46E841F15F9}"/>
              </a:ext>
            </a:extLst>
          </p:cNvPr>
          <p:cNvGrpSpPr/>
          <p:nvPr/>
        </p:nvGrpSpPr>
        <p:grpSpPr>
          <a:xfrm>
            <a:off x="340611" y="3217939"/>
            <a:ext cx="4083079" cy="615553"/>
            <a:chOff x="2097011" y="5555743"/>
            <a:chExt cx="4083079" cy="615553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E2517FB-8B4B-0BB5-153E-F53B7C785A66}"/>
                </a:ext>
              </a:extLst>
            </p:cNvPr>
            <p:cNvSpPr/>
            <p:nvPr/>
          </p:nvSpPr>
          <p:spPr>
            <a:xfrm>
              <a:off x="2799351" y="5555743"/>
              <a:ext cx="338073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sequences are </a:t>
              </a:r>
              <a:b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1813C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less noisy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than raw signals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B70EA9C-B78A-4164-67D3-E82E342DAD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00CDEE9-1519-D0F1-36E6-73119A3C70CD}"/>
              </a:ext>
            </a:extLst>
          </p:cNvPr>
          <p:cNvGrpSpPr/>
          <p:nvPr/>
        </p:nvGrpSpPr>
        <p:grpSpPr>
          <a:xfrm>
            <a:off x="340611" y="4382086"/>
            <a:ext cx="4083095" cy="615553"/>
            <a:chOff x="2097011" y="5555743"/>
            <a:chExt cx="4083095" cy="61555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3BEAC44-307C-8935-866A-764FC9965A5B}"/>
                </a:ext>
              </a:extLst>
            </p:cNvPr>
            <p:cNvSpPr/>
            <p:nvPr/>
          </p:nvSpPr>
          <p:spPr>
            <a:xfrm>
              <a:off x="2799351" y="5555743"/>
              <a:ext cx="3380755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1813C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Many analysis tools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use </a:t>
              </a:r>
              <a:r>
                <a:rPr kumimoji="0" lang="en-US" sz="200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sequences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E1BDEBB-783D-C8D2-FA61-653FBE544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9B92227-8D38-DB1E-343F-5D087D708A54}"/>
              </a:ext>
            </a:extLst>
          </p:cNvPr>
          <p:cNvGrpSpPr/>
          <p:nvPr/>
        </p:nvGrpSpPr>
        <p:grpSpPr>
          <a:xfrm>
            <a:off x="340611" y="5546232"/>
            <a:ext cx="4083101" cy="615553"/>
            <a:chOff x="1391386" y="5658096"/>
            <a:chExt cx="4083101" cy="615553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65ED8AF-4C5F-988C-ED86-673253C9CC9C}"/>
                </a:ext>
              </a:extLst>
            </p:cNvPr>
            <p:cNvSpPr/>
            <p:nvPr/>
          </p:nvSpPr>
          <p:spPr>
            <a:xfrm>
              <a:off x="2093726" y="5658096"/>
              <a:ext cx="338076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 and power-hungry</a:t>
              </a:r>
              <a:b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computational requirements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AC6CB33-F582-0F87-79D0-50B06D67E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94C3233-78CA-E482-A28E-8559F42B081E}"/>
              </a:ext>
            </a:extLst>
          </p:cNvPr>
          <p:cNvGrpSpPr/>
          <p:nvPr/>
        </p:nvGrpSpPr>
        <p:grpSpPr>
          <a:xfrm>
            <a:off x="4904156" y="3233998"/>
            <a:ext cx="4083079" cy="615553"/>
            <a:chOff x="2097011" y="5555743"/>
            <a:chExt cx="4083079" cy="615553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A306CFA-5ED8-2D18-1A70-70961B8947E7}"/>
                </a:ext>
              </a:extLst>
            </p:cNvPr>
            <p:cNvSpPr/>
            <p:nvPr/>
          </p:nvSpPr>
          <p:spPr>
            <a:xfrm>
              <a:off x="2799351" y="5555743"/>
              <a:ext cx="338073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1813C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Efficient analysis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with better scalability and portability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86BF518-F9DC-81E2-79D1-081E1484E3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BE4B370-DE06-9433-3C83-195BCCC8E2FA}"/>
              </a:ext>
            </a:extLst>
          </p:cNvPr>
          <p:cNvGrpSpPr/>
          <p:nvPr/>
        </p:nvGrpSpPr>
        <p:grpSpPr>
          <a:xfrm>
            <a:off x="4904156" y="4398145"/>
            <a:ext cx="4083095" cy="615553"/>
            <a:chOff x="2097011" y="5555743"/>
            <a:chExt cx="4083095" cy="615553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03FF614-97D8-1638-D811-5CDCEA476274}"/>
                </a:ext>
              </a:extLst>
            </p:cNvPr>
            <p:cNvSpPr/>
            <p:nvPr/>
          </p:nvSpPr>
          <p:spPr>
            <a:xfrm>
              <a:off x="2799351" y="5555743"/>
              <a:ext cx="3380755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signals retain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1813C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more information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than just bases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4809726-80C7-D8B1-9EE3-A307C12DD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BA387A7-35A7-B0FD-CF3C-8F3A90973E6A}"/>
              </a:ext>
            </a:extLst>
          </p:cNvPr>
          <p:cNvGrpSpPr/>
          <p:nvPr/>
        </p:nvGrpSpPr>
        <p:grpSpPr>
          <a:xfrm>
            <a:off x="4904156" y="5562291"/>
            <a:ext cx="4083101" cy="615553"/>
            <a:chOff x="1391386" y="5658096"/>
            <a:chExt cx="4083101" cy="61555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ACE3D1A-D879-A511-8F88-C4EAEB434EE4}"/>
                </a:ext>
              </a:extLst>
            </p:cNvPr>
            <p:cNvSpPr/>
            <p:nvPr/>
          </p:nvSpPr>
          <p:spPr>
            <a:xfrm>
              <a:off x="2093726" y="5658096"/>
              <a:ext cx="338076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Lack of established tools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downstream analysis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CA23DAB-625C-CF8B-6CBB-15B6DAD31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  <p:sp>
        <p:nvSpPr>
          <p:cNvPr id="107" name="Slide Number Placeholder 2">
            <a:extLst>
              <a:ext uri="{FF2B5EF4-FFF2-40B4-BE49-F238E27FC236}">
                <a16:creationId xmlns:a16="http://schemas.microsoft.com/office/drawing/2014/main" id="{BDA1DD1D-4826-9C76-DE02-3C271AA8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5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Box 106">
            <a:extLst>
              <a:ext uri="{FF2B5EF4-FFF2-40B4-BE49-F238E27FC236}">
                <a16:creationId xmlns:a16="http://schemas.microsoft.com/office/drawing/2014/main" id="{8A26D97D-98B0-ED20-C571-A030B6E15B2F}"/>
              </a:ext>
            </a:extLst>
          </p:cNvPr>
          <p:cNvSpPr txBox="1"/>
          <p:nvPr/>
        </p:nvSpPr>
        <p:spPr>
          <a:xfrm>
            <a:off x="1435484" y="6561004"/>
            <a:ext cx="6273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 [Firtina+, ISMB/ECCB’23]; RawHash2 [Firtina+, Bioinformatics’24]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1260098-AF54-1CE7-290D-D62EB81679E2}"/>
              </a:ext>
            </a:extLst>
          </p:cNvPr>
          <p:cNvSpPr/>
          <p:nvPr/>
        </p:nvSpPr>
        <p:spPr>
          <a:xfrm>
            <a:off x="1292528" y="1046562"/>
            <a:ext cx="238180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22A061-C143-FF22-755F-538A55A4E567}"/>
              </a:ext>
            </a:extLst>
          </p:cNvPr>
          <p:cNvGrpSpPr/>
          <p:nvPr/>
        </p:nvGrpSpPr>
        <p:grpSpPr>
          <a:xfrm>
            <a:off x="393338" y="1372934"/>
            <a:ext cx="4180188" cy="457201"/>
            <a:chOff x="4604469" y="3353598"/>
            <a:chExt cx="4180188" cy="457201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61CA52DA-5F6C-B6C9-E1D2-4279E0500CB0}"/>
                </a:ext>
              </a:extLst>
            </p:cNvPr>
            <p:cNvSpPr/>
            <p:nvPr/>
          </p:nvSpPr>
          <p:spPr>
            <a:xfrm>
              <a:off x="4778944" y="3353599"/>
              <a:ext cx="3831238" cy="457200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6793CCA-A977-A7A1-A382-75D8E1AAAFCF}"/>
                </a:ext>
              </a:extLst>
            </p:cNvPr>
            <p:cNvGrpSpPr/>
            <p:nvPr/>
          </p:nvGrpSpPr>
          <p:grpSpPr>
            <a:xfrm>
              <a:off x="8142862" y="3353598"/>
              <a:ext cx="641795" cy="457201"/>
              <a:chOff x="4073343" y="1547359"/>
              <a:chExt cx="641795" cy="457201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646FFEA7-76C3-3C17-0A2A-C4159D7428A9}"/>
                  </a:ext>
                </a:extLst>
              </p:cNvPr>
              <p:cNvSpPr/>
              <p:nvPr/>
            </p:nvSpPr>
            <p:spPr>
              <a:xfrm>
                <a:off x="4073344" y="1547359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E69A"/>
                  </a:gs>
                  <a:gs pos="100000">
                    <a:srgbClr val="FFE69A"/>
                  </a:gs>
                  <a:gs pos="27000">
                    <a:schemeClr val="bg1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0B7F342-5EBB-4336-4DFD-18E443ADE6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343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4D41EAE-8775-0F1D-CF33-69A228883D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73343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FA31576-6401-4F98-65A2-387175E0B9E9}"/>
                </a:ext>
              </a:extLst>
            </p:cNvPr>
            <p:cNvGrpSpPr/>
            <p:nvPr/>
          </p:nvGrpSpPr>
          <p:grpSpPr>
            <a:xfrm>
              <a:off x="4604469" y="3353598"/>
              <a:ext cx="641794" cy="457201"/>
              <a:chOff x="130622" y="1547359"/>
              <a:chExt cx="641794" cy="45720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81DB0458-4E52-9254-4AF1-37120D95CE96}"/>
                  </a:ext>
                </a:extLst>
              </p:cNvPr>
              <p:cNvSpPr/>
              <p:nvPr/>
            </p:nvSpPr>
            <p:spPr>
              <a:xfrm>
                <a:off x="130622" y="1547359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FE69A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A505250-F4D4-3DF7-70E1-047B545958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698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D2AD725-FD5D-5C22-658F-44191AD106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698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A1AD8B7-56F7-3858-26B6-25B1607E70BB}"/>
              </a:ext>
            </a:extLst>
          </p:cNvPr>
          <p:cNvGrpSpPr/>
          <p:nvPr/>
        </p:nvGrpSpPr>
        <p:grpSpPr>
          <a:xfrm>
            <a:off x="114862" y="1836617"/>
            <a:ext cx="4708563" cy="1752625"/>
            <a:chOff x="114862" y="1836617"/>
            <a:chExt cx="4708563" cy="1752625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0123D5A-47EF-3B91-6EE1-1016AEF174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2462" y="2660149"/>
              <a:ext cx="1940" cy="4539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1ADC454-FF40-D8CD-111C-991C623E06FE}"/>
                </a:ext>
              </a:extLst>
            </p:cNvPr>
            <p:cNvGrpSpPr/>
            <p:nvPr/>
          </p:nvGrpSpPr>
          <p:grpSpPr>
            <a:xfrm>
              <a:off x="114862" y="3132041"/>
              <a:ext cx="4708563" cy="457201"/>
              <a:chOff x="4604469" y="4837133"/>
              <a:chExt cx="4708563" cy="457201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1DE59858-265C-9E1F-58B5-9EA1C9F6D3A2}"/>
                  </a:ext>
                </a:extLst>
              </p:cNvPr>
              <p:cNvSpPr/>
              <p:nvPr/>
            </p:nvSpPr>
            <p:spPr>
              <a:xfrm>
                <a:off x="4778944" y="4837134"/>
                <a:ext cx="4338912" cy="457200"/>
              </a:xfrm>
              <a:prstGeom prst="roundRect">
                <a:avLst/>
              </a:prstGeom>
              <a:solidFill>
                <a:srgbClr val="FFE69A"/>
              </a:solidFill>
              <a:ln w="38100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2000" b="1" kern="0" dirty="0">
                    <a:solidFill>
                      <a:srgbClr val="ED7C31"/>
                    </a:solidFill>
                    <a:latin typeface="Avenir Next" panose="020B0503020202020204" pitchFamily="34" charset="0"/>
                  </a:rPr>
                  <a:t>Synthetic Reference Signals</a:t>
                </a:r>
                <a:endPara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9E020E3-240B-497F-D358-24D0A507B6F0}"/>
                  </a:ext>
                </a:extLst>
              </p:cNvPr>
              <p:cNvGrpSpPr/>
              <p:nvPr/>
            </p:nvGrpSpPr>
            <p:grpSpPr>
              <a:xfrm>
                <a:off x="8671238" y="4837133"/>
                <a:ext cx="641794" cy="457201"/>
                <a:chOff x="4673763" y="1547359"/>
                <a:chExt cx="641794" cy="457201"/>
              </a:xfrm>
            </p:grpSpPr>
            <p:sp>
              <p:nvSpPr>
                <p:cNvPr id="44" name="Rounded Rectangle 43">
                  <a:extLst>
                    <a:ext uri="{FF2B5EF4-FFF2-40B4-BE49-F238E27FC236}">
                      <a16:creationId xmlns:a16="http://schemas.microsoft.com/office/drawing/2014/main" id="{7C4D8CF4-7962-98FC-6676-D4DFB3FD9BC0}"/>
                    </a:ext>
                  </a:extLst>
                </p:cNvPr>
                <p:cNvSpPr/>
                <p:nvPr/>
              </p:nvSpPr>
              <p:spPr>
                <a:xfrm>
                  <a:off x="4673763" y="1547359"/>
                  <a:ext cx="641794" cy="457200"/>
                </a:xfrm>
                <a:prstGeom prst="round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rgbClr val="FFE69A"/>
                    </a:gs>
                    <a:gs pos="100000">
                      <a:srgbClr val="FFE69A"/>
                    </a:gs>
                    <a:gs pos="27000">
                      <a:schemeClr val="bg1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96C7F9D2-8531-8228-1C95-C2CFB41561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73763" y="1547360"/>
                  <a:ext cx="583718" cy="0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42997EE-25F4-15D0-F638-0C0CBB073B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73763" y="2004559"/>
                  <a:ext cx="583718" cy="1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D9A24D6-0771-8D92-7E24-C78AC55195B5}"/>
                  </a:ext>
                </a:extLst>
              </p:cNvPr>
              <p:cNvGrpSpPr/>
              <p:nvPr/>
            </p:nvGrpSpPr>
            <p:grpSpPr>
              <a:xfrm>
                <a:off x="4604469" y="4837133"/>
                <a:ext cx="641794" cy="457201"/>
                <a:chOff x="80748" y="1547359"/>
                <a:chExt cx="641794" cy="457201"/>
              </a:xfrm>
            </p:grpSpPr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38C30AF0-9477-F2D4-CE03-2F7B2ABF559E}"/>
                    </a:ext>
                  </a:extLst>
                </p:cNvPr>
                <p:cNvSpPr/>
                <p:nvPr/>
              </p:nvSpPr>
              <p:spPr>
                <a:xfrm>
                  <a:off x="80748" y="1547359"/>
                  <a:ext cx="641794" cy="457200"/>
                </a:xfrm>
                <a:prstGeom prst="roundRect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FFE69A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47237B9-308D-7921-16DF-89BE81101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8824" y="1547360"/>
                  <a:ext cx="583718" cy="0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DB6CAEA9-F39A-FFD5-E51A-5ED4991FF6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8824" y="2004559"/>
                  <a:ext cx="583718" cy="1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B973641-844D-5303-32BE-5536A584C42A}"/>
                </a:ext>
              </a:extLst>
            </p:cNvPr>
            <p:cNvSpPr/>
            <p:nvPr/>
          </p:nvSpPr>
          <p:spPr>
            <a:xfrm>
              <a:off x="522007" y="2335274"/>
              <a:ext cx="392285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Reference-to-Signal Conversion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A4818D1F-6071-C854-66C8-623FEB5498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2462" y="1836617"/>
              <a:ext cx="1940" cy="4539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781976-F2C1-6561-D154-F13BDDAF783B}"/>
              </a:ext>
            </a:extLst>
          </p:cNvPr>
          <p:cNvGrpSpPr/>
          <p:nvPr/>
        </p:nvGrpSpPr>
        <p:grpSpPr>
          <a:xfrm>
            <a:off x="2052360" y="3603108"/>
            <a:ext cx="860203" cy="1180967"/>
            <a:chOff x="2052360" y="3603108"/>
            <a:chExt cx="860203" cy="1180967"/>
          </a:xfrm>
        </p:grpSpPr>
        <p:sp>
          <p:nvSpPr>
            <p:cNvPr id="86" name="Hexagon 85">
              <a:extLst>
                <a:ext uri="{FF2B5EF4-FFF2-40B4-BE49-F238E27FC236}">
                  <a16:creationId xmlns:a16="http://schemas.microsoft.com/office/drawing/2014/main" id="{CB794374-1B3D-7E17-2015-0FF44EABDE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2360" y="4077480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4EAAB57-9C40-22B4-90C5-9B5C6734F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2462" y="3603108"/>
              <a:ext cx="1940" cy="4539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E0ACECDA-E300-A24D-C5E2-C625B69CF1BF}"/>
              </a:ext>
            </a:extLst>
          </p:cNvPr>
          <p:cNvSpPr/>
          <p:nvPr/>
        </p:nvSpPr>
        <p:spPr>
          <a:xfrm>
            <a:off x="6067671" y="1046562"/>
            <a:ext cx="282323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10B6523-EFD7-E6D3-E296-91A8BD743A3D}"/>
              </a:ext>
            </a:extLst>
          </p:cNvPr>
          <p:cNvGrpSpPr/>
          <p:nvPr/>
        </p:nvGrpSpPr>
        <p:grpSpPr>
          <a:xfrm>
            <a:off x="6639955" y="1427631"/>
            <a:ext cx="1678662" cy="708635"/>
            <a:chOff x="6421785" y="1517423"/>
            <a:chExt cx="1678662" cy="708635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63DA24E-5DD2-ABA8-5589-535222388948}"/>
                </a:ext>
              </a:extLst>
            </p:cNvPr>
            <p:cNvSpPr/>
            <p:nvPr/>
          </p:nvSpPr>
          <p:spPr>
            <a:xfrm>
              <a:off x="6421785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94DAA5A2-0493-A529-3766-852C8B456C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29552" y="1615362"/>
              <a:ext cx="1263125" cy="524515"/>
              <a:chOff x="6981644" y="1976087"/>
              <a:chExt cx="959736" cy="398532"/>
            </a:xfrm>
          </p:grpSpPr>
          <p:pic>
            <p:nvPicPr>
              <p:cNvPr id="93" name="Graphic 92" descr="Heartbeat with solid fill">
                <a:extLst>
                  <a:ext uri="{FF2B5EF4-FFF2-40B4-BE49-F238E27FC236}">
                    <a16:creationId xmlns:a16="http://schemas.microsoft.com/office/drawing/2014/main" id="{5B9F34C9-9D19-787A-E819-39A6EBB28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4" name="Graphic 93" descr="Heartbeat with solid fill">
                <a:extLst>
                  <a:ext uri="{FF2B5EF4-FFF2-40B4-BE49-F238E27FC236}">
                    <a16:creationId xmlns:a16="http://schemas.microsoft.com/office/drawing/2014/main" id="{3CAF1726-5292-C0D3-850E-D13EEFEFD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5" name="Graphic 94" descr="Heartbeat with solid fill">
                <a:extLst>
                  <a:ext uri="{FF2B5EF4-FFF2-40B4-BE49-F238E27FC236}">
                    <a16:creationId xmlns:a16="http://schemas.microsoft.com/office/drawing/2014/main" id="{C5CE86A0-1877-66E0-B83A-63F1E05F3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81A8392-9F19-E3B8-A339-33FE78C7F761}"/>
              </a:ext>
            </a:extLst>
          </p:cNvPr>
          <p:cNvGrpSpPr/>
          <p:nvPr/>
        </p:nvGrpSpPr>
        <p:grpSpPr>
          <a:xfrm>
            <a:off x="7051137" y="2142818"/>
            <a:ext cx="860203" cy="2641257"/>
            <a:chOff x="7051137" y="2142818"/>
            <a:chExt cx="860203" cy="2641257"/>
          </a:xfrm>
        </p:grpSpPr>
        <p:sp>
          <p:nvSpPr>
            <p:cNvPr id="96" name="Hexagon 95">
              <a:extLst>
                <a:ext uri="{FF2B5EF4-FFF2-40B4-BE49-F238E27FC236}">
                  <a16:creationId xmlns:a16="http://schemas.microsoft.com/office/drawing/2014/main" id="{3DF201C1-B483-00C4-2457-2F3CA032EA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1137" y="4077480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79ED504-2E3E-4A5D-AE5A-9C3B95A19C98}"/>
                </a:ext>
              </a:extLst>
            </p:cNvPr>
            <p:cNvCxnSpPr>
              <a:cxnSpLocks/>
            </p:cNvCxnSpPr>
            <p:nvPr/>
          </p:nvCxnSpPr>
          <p:spPr>
            <a:xfrm>
              <a:off x="7479284" y="2142818"/>
              <a:ext cx="0" cy="19142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626EE6-45E8-7FBB-7652-5EC234E5256B}"/>
              </a:ext>
            </a:extLst>
          </p:cNvPr>
          <p:cNvGrpSpPr/>
          <p:nvPr/>
        </p:nvGrpSpPr>
        <p:grpSpPr>
          <a:xfrm>
            <a:off x="2912563" y="4045544"/>
            <a:ext cx="4138574" cy="770467"/>
            <a:chOff x="2912563" y="4045544"/>
            <a:chExt cx="4138574" cy="770467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E8DE0921-F03E-9439-25A1-7EC35AB748D8}"/>
                </a:ext>
              </a:extLst>
            </p:cNvPr>
            <p:cNvSpPr/>
            <p:nvPr/>
          </p:nvSpPr>
          <p:spPr>
            <a:xfrm>
              <a:off x="3474644" y="4045544"/>
              <a:ext cx="3014413" cy="770467"/>
            </a:xfrm>
            <a:prstGeom prst="roundRect">
              <a:avLst/>
            </a:prstGeom>
            <a:solidFill>
              <a:srgbClr val="E5EFFF"/>
            </a:solidFill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Hash-Based 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Seeding and Mapping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C480D385-5F54-0CDF-7843-BCAC039F13A8}"/>
                </a:ext>
              </a:extLst>
            </p:cNvPr>
            <p:cNvCxnSpPr>
              <a:cxnSpLocks/>
            </p:cNvCxnSpPr>
            <p:nvPr/>
          </p:nvCxnSpPr>
          <p:spPr>
            <a:xfrm>
              <a:off x="2912563" y="4430778"/>
              <a:ext cx="56208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9044A157-C4D6-B294-52A6-72DE51CB6B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9057" y="4430778"/>
              <a:ext cx="5620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F1D4523-6D63-FC8F-DC2A-F1AE59C25826}"/>
              </a:ext>
            </a:extLst>
          </p:cNvPr>
          <p:cNvGrpSpPr/>
          <p:nvPr/>
        </p:nvGrpSpPr>
        <p:grpSpPr>
          <a:xfrm>
            <a:off x="1563507" y="5049860"/>
            <a:ext cx="5854269" cy="548640"/>
            <a:chOff x="2097011" y="5585895"/>
            <a:chExt cx="5854269" cy="54864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BA2BB8E-B846-76BE-1120-E25A8E2F622B}"/>
                </a:ext>
              </a:extLst>
            </p:cNvPr>
            <p:cNvSpPr/>
            <p:nvPr/>
          </p:nvSpPr>
          <p:spPr>
            <a:xfrm>
              <a:off x="2799351" y="5700999"/>
              <a:ext cx="515192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Synthetic signals are mainly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free from noise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2C982D90-0627-C38D-2454-850BF0AE29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BBD8183-1D74-221B-B087-46DC406B7AB4}"/>
              </a:ext>
            </a:extLst>
          </p:cNvPr>
          <p:cNvGrpSpPr/>
          <p:nvPr/>
        </p:nvGrpSpPr>
        <p:grpSpPr>
          <a:xfrm>
            <a:off x="1563507" y="5906141"/>
            <a:ext cx="6016987" cy="548640"/>
            <a:chOff x="1391386" y="5685945"/>
            <a:chExt cx="6016987" cy="54864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B1D3494-2F27-A7F9-DDEA-95ED51759393}"/>
                </a:ext>
              </a:extLst>
            </p:cNvPr>
            <p:cNvSpPr/>
            <p:nvPr/>
          </p:nvSpPr>
          <p:spPr>
            <a:xfrm>
              <a:off x="2046751" y="5806377"/>
              <a:ext cx="536162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reference genome must exist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for mapping</a:t>
              </a: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1B81783-167C-CFE2-D188-D29D03F01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  <p:sp>
        <p:nvSpPr>
          <p:cNvPr id="117" name="Slide Number Placeholder 2">
            <a:extLst>
              <a:ext uri="{FF2B5EF4-FFF2-40B4-BE49-F238E27FC236}">
                <a16:creationId xmlns:a16="http://schemas.microsoft.com/office/drawing/2014/main" id="{C5997AE6-8F14-7293-C883-9D7AE4F3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7</a:t>
            </a:fld>
            <a:endParaRPr lang="en-US" dirty="0"/>
          </a:p>
        </p:txBody>
      </p:sp>
      <p:sp>
        <p:nvSpPr>
          <p:cNvPr id="119" name="Title 118">
            <a:extLst>
              <a:ext uri="{FF2B5EF4-FFF2-40B4-BE49-F238E27FC236}">
                <a16:creationId xmlns:a16="http://schemas.microsoft.com/office/drawing/2014/main" id="{21748953-AD87-7C09-3188-2021F5E62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State-of-the-Art Raw Signal Mapper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5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65A91-3E9D-FEEE-9B86-6B88A11BA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9AE1405-61B8-D926-C28E-E31B1852811C}"/>
              </a:ext>
            </a:extLst>
          </p:cNvPr>
          <p:cNvCxnSpPr>
            <a:cxnSpLocks/>
          </p:cNvCxnSpPr>
          <p:nvPr/>
        </p:nvCxnSpPr>
        <p:spPr>
          <a:xfrm flipH="1">
            <a:off x="2482462" y="2660149"/>
            <a:ext cx="1940" cy="453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3698973C-AE3B-FBE7-722A-7253CC2D7D15}"/>
              </a:ext>
            </a:extLst>
          </p:cNvPr>
          <p:cNvSpPr txBox="1"/>
          <p:nvPr/>
        </p:nvSpPr>
        <p:spPr>
          <a:xfrm>
            <a:off x="1435484" y="6561004"/>
            <a:ext cx="6273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 [Firtina+, ISMB/ECCB’23]; RawHash2 [Firtina+, Bioinformatics’24]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DF2A94D-AC81-3244-0EE8-B96408797497}"/>
              </a:ext>
            </a:extLst>
          </p:cNvPr>
          <p:cNvSpPr/>
          <p:nvPr/>
        </p:nvSpPr>
        <p:spPr>
          <a:xfrm>
            <a:off x="1292528" y="1046562"/>
            <a:ext cx="238180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ADB6C8-5674-7CED-6F07-77B3D8BC69EC}"/>
              </a:ext>
            </a:extLst>
          </p:cNvPr>
          <p:cNvGrpSpPr/>
          <p:nvPr/>
        </p:nvGrpSpPr>
        <p:grpSpPr>
          <a:xfrm>
            <a:off x="393338" y="1372934"/>
            <a:ext cx="4180188" cy="457201"/>
            <a:chOff x="4604469" y="3353598"/>
            <a:chExt cx="4180188" cy="457201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4D57CA27-E83D-6F73-E555-D5B99CDD9699}"/>
                </a:ext>
              </a:extLst>
            </p:cNvPr>
            <p:cNvSpPr/>
            <p:nvPr/>
          </p:nvSpPr>
          <p:spPr>
            <a:xfrm>
              <a:off x="4778944" y="3353599"/>
              <a:ext cx="3831238" cy="457200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AFF10EB-6298-79EB-C560-4D9FC9FEE2B1}"/>
                </a:ext>
              </a:extLst>
            </p:cNvPr>
            <p:cNvGrpSpPr/>
            <p:nvPr/>
          </p:nvGrpSpPr>
          <p:grpSpPr>
            <a:xfrm>
              <a:off x="8142862" y="3353598"/>
              <a:ext cx="641795" cy="457201"/>
              <a:chOff x="4073343" y="1547359"/>
              <a:chExt cx="641795" cy="457201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154B3474-FB29-64B5-729A-ECA74CC66325}"/>
                  </a:ext>
                </a:extLst>
              </p:cNvPr>
              <p:cNvSpPr/>
              <p:nvPr/>
            </p:nvSpPr>
            <p:spPr>
              <a:xfrm>
                <a:off x="4073344" y="1547359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E69A"/>
                  </a:gs>
                  <a:gs pos="100000">
                    <a:srgbClr val="FFE69A"/>
                  </a:gs>
                  <a:gs pos="27000">
                    <a:schemeClr val="bg1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BBD2137-F861-0B16-09F9-7FA29C9CAB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343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C37C503-EFD9-407A-28FB-2DA6467876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73343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B1D54D2-2231-F2A4-6502-1EAE8D52F808}"/>
                </a:ext>
              </a:extLst>
            </p:cNvPr>
            <p:cNvGrpSpPr/>
            <p:nvPr/>
          </p:nvGrpSpPr>
          <p:grpSpPr>
            <a:xfrm>
              <a:off x="4604469" y="3353598"/>
              <a:ext cx="641794" cy="457201"/>
              <a:chOff x="130622" y="1547359"/>
              <a:chExt cx="641794" cy="45720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89FBC496-B36A-0733-E2B8-63B08D23A57B}"/>
                  </a:ext>
                </a:extLst>
              </p:cNvPr>
              <p:cNvSpPr/>
              <p:nvPr/>
            </p:nvSpPr>
            <p:spPr>
              <a:xfrm>
                <a:off x="130622" y="1547359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FE69A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09D7B5D-9FEE-8BBD-B36A-4E1043584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698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C22C1B4-9A8E-2596-D449-9B35406384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698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E2E0E6-DD3D-B3B9-FF7C-EACAFD9A8769}"/>
              </a:ext>
            </a:extLst>
          </p:cNvPr>
          <p:cNvGrpSpPr/>
          <p:nvPr/>
        </p:nvGrpSpPr>
        <p:grpSpPr>
          <a:xfrm>
            <a:off x="114862" y="3132041"/>
            <a:ext cx="4737140" cy="457201"/>
            <a:chOff x="4604469" y="4837133"/>
            <a:chExt cx="4737140" cy="457201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72D42DDB-BEA9-01FC-A93D-D35236871EE6}"/>
                </a:ext>
              </a:extLst>
            </p:cNvPr>
            <p:cNvSpPr/>
            <p:nvPr/>
          </p:nvSpPr>
          <p:spPr>
            <a:xfrm>
              <a:off x="4778944" y="4837134"/>
              <a:ext cx="4338912" cy="457200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ED7C31"/>
                  </a:solidFill>
                  <a:latin typeface="Avenir Next" panose="020B0503020202020204" pitchFamily="34" charset="0"/>
                </a:rPr>
                <a:t>Synthetic Reference Signals</a:t>
              </a:r>
              <a:endPara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365EA3D-9325-0945-8CE2-FE2D20CAF04D}"/>
                </a:ext>
              </a:extLst>
            </p:cNvPr>
            <p:cNvGrpSpPr/>
            <p:nvPr/>
          </p:nvGrpSpPr>
          <p:grpSpPr>
            <a:xfrm>
              <a:off x="8699815" y="4837133"/>
              <a:ext cx="641794" cy="457201"/>
              <a:chOff x="4702340" y="1547359"/>
              <a:chExt cx="641794" cy="457201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79BB0C0E-F7F5-6CF6-8BB7-F556D84FB800}"/>
                  </a:ext>
                </a:extLst>
              </p:cNvPr>
              <p:cNvSpPr/>
              <p:nvPr/>
            </p:nvSpPr>
            <p:spPr>
              <a:xfrm>
                <a:off x="4702340" y="1547359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E69A"/>
                  </a:gs>
                  <a:gs pos="100000">
                    <a:srgbClr val="FFE69A"/>
                  </a:gs>
                  <a:gs pos="27000">
                    <a:schemeClr val="bg1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39F8269-668C-F530-2CF2-BA6298FDB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2340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6AA9E2E-8262-7485-BB3D-DCB7C374C9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02340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6A8E3F6-51F5-80AA-46BD-C297DE8CC65C}"/>
                </a:ext>
              </a:extLst>
            </p:cNvPr>
            <p:cNvGrpSpPr/>
            <p:nvPr/>
          </p:nvGrpSpPr>
          <p:grpSpPr>
            <a:xfrm>
              <a:off x="4604469" y="4837133"/>
              <a:ext cx="641794" cy="457201"/>
              <a:chOff x="80748" y="1547359"/>
              <a:chExt cx="641794" cy="457201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AF6D484F-368F-AC5E-B1CF-1B76E0FE3496}"/>
                  </a:ext>
                </a:extLst>
              </p:cNvPr>
              <p:cNvSpPr/>
              <p:nvPr/>
            </p:nvSpPr>
            <p:spPr>
              <a:xfrm>
                <a:off x="80748" y="1547359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FE69A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5D8DCCA-B932-9472-A1C0-CC102095C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824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75CCF42-65C6-D2AD-E4DB-B317CB473C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8824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06A1FCF-B437-35FB-4B5F-94BC5CAD657B}"/>
              </a:ext>
            </a:extLst>
          </p:cNvPr>
          <p:cNvSpPr/>
          <p:nvPr/>
        </p:nvSpPr>
        <p:spPr>
          <a:xfrm>
            <a:off x="522007" y="2335274"/>
            <a:ext cx="39228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Reference-to-Signal Conversion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DC567DD1-2059-64DB-BB61-C9FC86FDF42B}"/>
              </a:ext>
            </a:extLst>
          </p:cNvPr>
          <p:cNvSpPr>
            <a:spLocks noChangeAspect="1"/>
          </p:cNvSpPr>
          <p:nvPr/>
        </p:nvSpPr>
        <p:spPr>
          <a:xfrm>
            <a:off x="2052360" y="4077480"/>
            <a:ext cx="860203" cy="706595"/>
          </a:xfrm>
          <a:prstGeom prst="hexagon">
            <a:avLst/>
          </a:prstGeom>
          <a:solidFill>
            <a:srgbClr val="C4D7FD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39EB66A-BC29-9203-AAB2-76FB586F2259}"/>
              </a:ext>
            </a:extLst>
          </p:cNvPr>
          <p:cNvCxnSpPr>
            <a:cxnSpLocks/>
          </p:cNvCxnSpPr>
          <p:nvPr/>
        </p:nvCxnSpPr>
        <p:spPr>
          <a:xfrm flipH="1">
            <a:off x="2482462" y="1836617"/>
            <a:ext cx="1940" cy="453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073D4CB-553D-2B85-2589-FE7657D26AC5}"/>
              </a:ext>
            </a:extLst>
          </p:cNvPr>
          <p:cNvCxnSpPr>
            <a:cxnSpLocks/>
          </p:cNvCxnSpPr>
          <p:nvPr/>
        </p:nvCxnSpPr>
        <p:spPr>
          <a:xfrm flipH="1">
            <a:off x="2482462" y="3603108"/>
            <a:ext cx="1940" cy="453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04D70500-4317-22BF-C2E4-5DC581F16268}"/>
              </a:ext>
            </a:extLst>
          </p:cNvPr>
          <p:cNvSpPr/>
          <p:nvPr/>
        </p:nvSpPr>
        <p:spPr>
          <a:xfrm>
            <a:off x="6067671" y="1046562"/>
            <a:ext cx="282323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044FBAC-6E91-BCAF-4D78-E7B56E22EA08}"/>
              </a:ext>
            </a:extLst>
          </p:cNvPr>
          <p:cNvGrpSpPr/>
          <p:nvPr/>
        </p:nvGrpSpPr>
        <p:grpSpPr>
          <a:xfrm>
            <a:off x="6639955" y="1427631"/>
            <a:ext cx="1678662" cy="708635"/>
            <a:chOff x="6421785" y="1517423"/>
            <a:chExt cx="1678662" cy="708635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AE955394-1A89-D8CF-1481-99F62B833A5E}"/>
                </a:ext>
              </a:extLst>
            </p:cNvPr>
            <p:cNvSpPr/>
            <p:nvPr/>
          </p:nvSpPr>
          <p:spPr>
            <a:xfrm>
              <a:off x="6421785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BA46BEC0-35F7-90C2-204D-BE7047E0B3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29552" y="1615362"/>
              <a:ext cx="1263125" cy="524515"/>
              <a:chOff x="6981644" y="1976087"/>
              <a:chExt cx="959736" cy="398532"/>
            </a:xfrm>
          </p:grpSpPr>
          <p:pic>
            <p:nvPicPr>
              <p:cNvPr id="93" name="Graphic 92" descr="Heartbeat with solid fill">
                <a:extLst>
                  <a:ext uri="{FF2B5EF4-FFF2-40B4-BE49-F238E27FC236}">
                    <a16:creationId xmlns:a16="http://schemas.microsoft.com/office/drawing/2014/main" id="{CFA9A1DB-7B4B-8288-8654-C1FB13B51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4" name="Graphic 93" descr="Heartbeat with solid fill">
                <a:extLst>
                  <a:ext uri="{FF2B5EF4-FFF2-40B4-BE49-F238E27FC236}">
                    <a16:creationId xmlns:a16="http://schemas.microsoft.com/office/drawing/2014/main" id="{B26DF875-1ADD-8394-9B48-E01352D46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95" name="Graphic 94" descr="Heartbeat with solid fill">
                <a:extLst>
                  <a:ext uri="{FF2B5EF4-FFF2-40B4-BE49-F238E27FC236}">
                    <a16:creationId xmlns:a16="http://schemas.microsoft.com/office/drawing/2014/main" id="{1E80E698-69B7-26C6-01AD-16AC02BC6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96" name="Hexagon 95">
            <a:extLst>
              <a:ext uri="{FF2B5EF4-FFF2-40B4-BE49-F238E27FC236}">
                <a16:creationId xmlns:a16="http://schemas.microsoft.com/office/drawing/2014/main" id="{A6999EF3-CEB3-746E-9C17-86A24EE3C227}"/>
              </a:ext>
            </a:extLst>
          </p:cNvPr>
          <p:cNvSpPr>
            <a:spLocks noChangeAspect="1"/>
          </p:cNvSpPr>
          <p:nvPr/>
        </p:nvSpPr>
        <p:spPr>
          <a:xfrm>
            <a:off x="7051137" y="4077480"/>
            <a:ext cx="860203" cy="706595"/>
          </a:xfrm>
          <a:prstGeom prst="hexagon">
            <a:avLst/>
          </a:prstGeom>
          <a:solidFill>
            <a:srgbClr val="C4D7FD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5789FB0-CE2C-5605-1006-94A1C7CBBB98}"/>
              </a:ext>
            </a:extLst>
          </p:cNvPr>
          <p:cNvCxnSpPr>
            <a:cxnSpLocks/>
          </p:cNvCxnSpPr>
          <p:nvPr/>
        </p:nvCxnSpPr>
        <p:spPr>
          <a:xfrm>
            <a:off x="7479284" y="2142818"/>
            <a:ext cx="0" cy="1914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646B9617-DBAB-376D-8251-80DC0B8A5A02}"/>
              </a:ext>
            </a:extLst>
          </p:cNvPr>
          <p:cNvSpPr/>
          <p:nvPr/>
        </p:nvSpPr>
        <p:spPr>
          <a:xfrm>
            <a:off x="3474644" y="4045544"/>
            <a:ext cx="3014413" cy="770467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Hash-Based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Seeding and Mapping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D501BC3-BBDE-ECBB-4987-052FC929F141}"/>
              </a:ext>
            </a:extLst>
          </p:cNvPr>
          <p:cNvCxnSpPr>
            <a:cxnSpLocks/>
          </p:cNvCxnSpPr>
          <p:nvPr/>
        </p:nvCxnSpPr>
        <p:spPr>
          <a:xfrm>
            <a:off x="2912563" y="4430778"/>
            <a:ext cx="56208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E0F3FD3-838D-3037-7A7E-C2019632917C}"/>
              </a:ext>
            </a:extLst>
          </p:cNvPr>
          <p:cNvCxnSpPr>
            <a:cxnSpLocks/>
          </p:cNvCxnSpPr>
          <p:nvPr/>
        </p:nvCxnSpPr>
        <p:spPr>
          <a:xfrm flipH="1">
            <a:off x="6489057" y="4430778"/>
            <a:ext cx="5620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02E7021-E054-A6C8-8BA3-13797F950410}"/>
              </a:ext>
            </a:extLst>
          </p:cNvPr>
          <p:cNvGrpSpPr/>
          <p:nvPr/>
        </p:nvGrpSpPr>
        <p:grpSpPr>
          <a:xfrm>
            <a:off x="1563507" y="5049860"/>
            <a:ext cx="5854269" cy="548640"/>
            <a:chOff x="2097011" y="5585895"/>
            <a:chExt cx="5854269" cy="54864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056C5AC-9C31-DC84-85DE-D15FD0FD978D}"/>
                </a:ext>
              </a:extLst>
            </p:cNvPr>
            <p:cNvSpPr/>
            <p:nvPr/>
          </p:nvSpPr>
          <p:spPr>
            <a:xfrm>
              <a:off x="2799351" y="5700999"/>
              <a:ext cx="515192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Synthetic signals are mainly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free from noise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EA73D3C8-C243-8804-7CF4-6DD2250FA1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5144F5E-E2B9-3872-9812-D62C4104AE97}"/>
              </a:ext>
            </a:extLst>
          </p:cNvPr>
          <p:cNvGrpSpPr/>
          <p:nvPr/>
        </p:nvGrpSpPr>
        <p:grpSpPr>
          <a:xfrm>
            <a:off x="1563507" y="5906141"/>
            <a:ext cx="6016987" cy="548640"/>
            <a:chOff x="1391386" y="5685945"/>
            <a:chExt cx="6016987" cy="54864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7C02A1B-8E5E-48B1-D12A-7B18908A7B76}"/>
                </a:ext>
              </a:extLst>
            </p:cNvPr>
            <p:cNvSpPr/>
            <p:nvPr/>
          </p:nvSpPr>
          <p:spPr>
            <a:xfrm>
              <a:off x="2046751" y="5806377"/>
              <a:ext cx="536162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reference genome must exist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for mapping</a:t>
              </a: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D8766F7-618B-451F-13E4-A8DE85CB22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  <p:sp>
        <p:nvSpPr>
          <p:cNvPr id="117" name="Slide Number Placeholder 2">
            <a:extLst>
              <a:ext uri="{FF2B5EF4-FFF2-40B4-BE49-F238E27FC236}">
                <a16:creationId xmlns:a16="http://schemas.microsoft.com/office/drawing/2014/main" id="{F585B2C8-1787-6DF3-030F-116DB4DD9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</a:t>
            </a:fld>
            <a:endParaRPr lang="en-US" dirty="0"/>
          </a:p>
        </p:txBody>
      </p:sp>
      <p:sp>
        <p:nvSpPr>
          <p:cNvPr id="119" name="Title 118">
            <a:extLst>
              <a:ext uri="{FF2B5EF4-FFF2-40B4-BE49-F238E27FC236}">
                <a16:creationId xmlns:a16="http://schemas.microsoft.com/office/drawing/2014/main" id="{0003C539-CF0D-C413-7595-54FBE1A7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State-of-the-Art Raw Signal Mapper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3E12C0-F15F-AC98-1902-ED7F0254B1F4}"/>
              </a:ext>
            </a:extLst>
          </p:cNvPr>
          <p:cNvSpPr/>
          <p:nvPr/>
        </p:nvSpPr>
        <p:spPr>
          <a:xfrm>
            <a:off x="-1940" y="0"/>
            <a:ext cx="9144000" cy="6857999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E03AB9-1804-3158-6566-0C38CA65307D}"/>
              </a:ext>
            </a:extLst>
          </p:cNvPr>
          <p:cNvSpPr txBox="1"/>
          <p:nvPr/>
        </p:nvSpPr>
        <p:spPr>
          <a:xfrm>
            <a:off x="178200" y="2194464"/>
            <a:ext cx="8787600" cy="2469073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Existing solutions </a:t>
            </a:r>
            <a:r>
              <a:rPr lang="en-US" sz="32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cannot</a:t>
            </a:r>
            <a:r>
              <a:rPr lang="en-US" sz="32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analyze raw signals</a:t>
            </a:r>
            <a:br>
              <a:rPr lang="en-US" sz="32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directly </a:t>
            </a:r>
            <a:r>
              <a:rPr lang="en-US" sz="32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</a:t>
            </a:r>
            <a:r>
              <a:rPr lang="en-US" sz="32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reference genome</a:t>
            </a:r>
            <a:endParaRPr lang="en-US" sz="3200" dirty="0">
              <a:solidFill>
                <a:srgbClr val="C00000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912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50AD9-6915-E362-F05D-849E6401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roup 291">
            <a:extLst>
              <a:ext uri="{FF2B5EF4-FFF2-40B4-BE49-F238E27FC236}">
                <a16:creationId xmlns:a16="http://schemas.microsoft.com/office/drawing/2014/main" id="{755C9FFC-D15B-A295-54E0-CB9CB227DFFB}"/>
              </a:ext>
            </a:extLst>
          </p:cNvPr>
          <p:cNvGrpSpPr/>
          <p:nvPr/>
        </p:nvGrpSpPr>
        <p:grpSpPr>
          <a:xfrm>
            <a:off x="856659" y="1098227"/>
            <a:ext cx="7430683" cy="2078199"/>
            <a:chOff x="856659" y="1098227"/>
            <a:chExt cx="7430683" cy="2078199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F71FC267-AE4B-12C8-E7BC-1E72147BB3DE}"/>
                </a:ext>
              </a:extLst>
            </p:cNvPr>
            <p:cNvGrpSpPr/>
            <p:nvPr/>
          </p:nvGrpSpPr>
          <p:grpSpPr>
            <a:xfrm>
              <a:off x="856659" y="1098227"/>
              <a:ext cx="1263125" cy="524515"/>
              <a:chOff x="696765" y="1471014"/>
              <a:chExt cx="1263125" cy="524515"/>
            </a:xfrm>
          </p:grpSpPr>
          <p:pic>
            <p:nvPicPr>
              <p:cNvPr id="362" name="Graphic 361" descr="Heartbeat with solid fill">
                <a:extLst>
                  <a:ext uri="{FF2B5EF4-FFF2-40B4-BE49-F238E27FC236}">
                    <a16:creationId xmlns:a16="http://schemas.microsoft.com/office/drawing/2014/main" id="{0DD2645D-901C-C52B-DCC7-59047DD16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3" name="Graphic 362" descr="Heartbeat with solid fill">
                <a:extLst>
                  <a:ext uri="{FF2B5EF4-FFF2-40B4-BE49-F238E27FC236}">
                    <a16:creationId xmlns:a16="http://schemas.microsoft.com/office/drawing/2014/main" id="{F2A10D3C-2451-F455-7522-A0CEB11F8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4" name="Graphic 363" descr="Heartbeat with solid fill">
                <a:extLst>
                  <a:ext uri="{FF2B5EF4-FFF2-40B4-BE49-F238E27FC236}">
                    <a16:creationId xmlns:a16="http://schemas.microsoft.com/office/drawing/2014/main" id="{BDCE57DB-6210-66DC-3B31-D5492886B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FAB3325D-C3F2-BC66-5E91-0CEB83C91ED6}"/>
                </a:ext>
              </a:extLst>
            </p:cNvPr>
            <p:cNvGrpSpPr/>
            <p:nvPr/>
          </p:nvGrpSpPr>
          <p:grpSpPr>
            <a:xfrm>
              <a:off x="1272303" y="1553358"/>
              <a:ext cx="1263125" cy="524515"/>
              <a:chOff x="696765" y="1471014"/>
              <a:chExt cx="1263125" cy="524515"/>
            </a:xfrm>
          </p:grpSpPr>
          <p:pic>
            <p:nvPicPr>
              <p:cNvPr id="359" name="Graphic 358" descr="Heartbeat with solid fill">
                <a:extLst>
                  <a:ext uri="{FF2B5EF4-FFF2-40B4-BE49-F238E27FC236}">
                    <a16:creationId xmlns:a16="http://schemas.microsoft.com/office/drawing/2014/main" id="{B8DB986A-AE06-EF09-89E7-D0E8F031F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0" name="Graphic 359" descr="Heartbeat with solid fill">
                <a:extLst>
                  <a:ext uri="{FF2B5EF4-FFF2-40B4-BE49-F238E27FC236}">
                    <a16:creationId xmlns:a16="http://schemas.microsoft.com/office/drawing/2014/main" id="{6251A69C-B37B-F6C7-5846-655172BCA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1" name="Graphic 360" descr="Heartbeat with solid fill">
                <a:extLst>
                  <a:ext uri="{FF2B5EF4-FFF2-40B4-BE49-F238E27FC236}">
                    <a16:creationId xmlns:a16="http://schemas.microsoft.com/office/drawing/2014/main" id="{395D2212-A591-342A-D0E9-A32099AE8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1CAE0E6F-1FC5-F0BC-955C-184E653AB786}"/>
                </a:ext>
              </a:extLst>
            </p:cNvPr>
            <p:cNvGrpSpPr/>
            <p:nvPr/>
          </p:nvGrpSpPr>
          <p:grpSpPr>
            <a:xfrm>
              <a:off x="2535427" y="1553358"/>
              <a:ext cx="1263125" cy="524515"/>
              <a:chOff x="696765" y="1471014"/>
              <a:chExt cx="1263125" cy="524515"/>
            </a:xfrm>
          </p:grpSpPr>
          <p:pic>
            <p:nvPicPr>
              <p:cNvPr id="356" name="Graphic 355" descr="Heartbeat with solid fill">
                <a:extLst>
                  <a:ext uri="{FF2B5EF4-FFF2-40B4-BE49-F238E27FC236}">
                    <a16:creationId xmlns:a16="http://schemas.microsoft.com/office/drawing/2014/main" id="{7BEAB24A-B4D0-D0F3-D64A-2BD0A85BE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7" name="Graphic 356" descr="Heartbeat with solid fill">
                <a:extLst>
                  <a:ext uri="{FF2B5EF4-FFF2-40B4-BE49-F238E27FC236}">
                    <a16:creationId xmlns:a16="http://schemas.microsoft.com/office/drawing/2014/main" id="{D87D1BA8-07B5-9B78-48E6-F014FD644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8" name="Graphic 357" descr="Heartbeat with solid fill">
                <a:extLst>
                  <a:ext uri="{FF2B5EF4-FFF2-40B4-BE49-F238E27FC236}">
                    <a16:creationId xmlns:a16="http://schemas.microsoft.com/office/drawing/2014/main" id="{0D2D2280-28BD-A976-2EE7-332B87263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6D732EB9-6538-C56C-B266-E5A72E40E03B}"/>
                </a:ext>
              </a:extLst>
            </p:cNvPr>
            <p:cNvGrpSpPr/>
            <p:nvPr/>
          </p:nvGrpSpPr>
          <p:grpSpPr>
            <a:xfrm>
              <a:off x="3321700" y="1098227"/>
              <a:ext cx="1263125" cy="524515"/>
              <a:chOff x="696765" y="1471014"/>
              <a:chExt cx="1263125" cy="524515"/>
            </a:xfrm>
          </p:grpSpPr>
          <p:pic>
            <p:nvPicPr>
              <p:cNvPr id="353" name="Graphic 352" descr="Heartbeat with solid fill">
                <a:extLst>
                  <a:ext uri="{FF2B5EF4-FFF2-40B4-BE49-F238E27FC236}">
                    <a16:creationId xmlns:a16="http://schemas.microsoft.com/office/drawing/2014/main" id="{2594F44E-1683-3CD3-99EB-F2FE2029B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4" name="Graphic 353" descr="Heartbeat with solid fill">
                <a:extLst>
                  <a:ext uri="{FF2B5EF4-FFF2-40B4-BE49-F238E27FC236}">
                    <a16:creationId xmlns:a16="http://schemas.microsoft.com/office/drawing/2014/main" id="{FA4E5DEB-680F-D430-D5C8-2C7DD0DC5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5" name="Graphic 354" descr="Heartbeat with solid fill">
                <a:extLst>
                  <a:ext uri="{FF2B5EF4-FFF2-40B4-BE49-F238E27FC236}">
                    <a16:creationId xmlns:a16="http://schemas.microsoft.com/office/drawing/2014/main" id="{B41DC95E-39C4-B3CE-A36A-EFD443A94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F908B4E1-3223-1959-F17E-64A70DC49196}"/>
                </a:ext>
              </a:extLst>
            </p:cNvPr>
            <p:cNvGrpSpPr/>
            <p:nvPr/>
          </p:nvGrpSpPr>
          <p:grpSpPr>
            <a:xfrm>
              <a:off x="4117134" y="1553358"/>
              <a:ext cx="1263125" cy="524515"/>
              <a:chOff x="696765" y="1471014"/>
              <a:chExt cx="1263125" cy="524515"/>
            </a:xfrm>
          </p:grpSpPr>
          <p:pic>
            <p:nvPicPr>
              <p:cNvPr id="350" name="Graphic 349" descr="Heartbeat with solid fill">
                <a:extLst>
                  <a:ext uri="{FF2B5EF4-FFF2-40B4-BE49-F238E27FC236}">
                    <a16:creationId xmlns:a16="http://schemas.microsoft.com/office/drawing/2014/main" id="{8E537CB1-78F6-0C4A-4CB4-37AB655C5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1" name="Graphic 350" descr="Heartbeat with solid fill">
                <a:extLst>
                  <a:ext uri="{FF2B5EF4-FFF2-40B4-BE49-F238E27FC236}">
                    <a16:creationId xmlns:a16="http://schemas.microsoft.com/office/drawing/2014/main" id="{82BCA6C3-C8CE-CC06-9124-A05F1C79A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2" name="Graphic 351" descr="Heartbeat with solid fill">
                <a:extLst>
                  <a:ext uri="{FF2B5EF4-FFF2-40B4-BE49-F238E27FC236}">
                    <a16:creationId xmlns:a16="http://schemas.microsoft.com/office/drawing/2014/main" id="{4181C252-F0B1-BB95-E40C-A3DEB7019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DAADEF3B-EC38-73FF-5DE0-CDCD9BAC7D55}"/>
                </a:ext>
              </a:extLst>
            </p:cNvPr>
            <p:cNvGrpSpPr/>
            <p:nvPr/>
          </p:nvGrpSpPr>
          <p:grpSpPr>
            <a:xfrm>
              <a:off x="5481840" y="1553358"/>
              <a:ext cx="1263125" cy="524515"/>
              <a:chOff x="696765" y="1471014"/>
              <a:chExt cx="1263125" cy="524515"/>
            </a:xfrm>
          </p:grpSpPr>
          <p:pic>
            <p:nvPicPr>
              <p:cNvPr id="347" name="Graphic 346" descr="Heartbeat with solid fill">
                <a:extLst>
                  <a:ext uri="{FF2B5EF4-FFF2-40B4-BE49-F238E27FC236}">
                    <a16:creationId xmlns:a16="http://schemas.microsoft.com/office/drawing/2014/main" id="{468BE6FA-E71F-BF6B-9CC3-2523B1523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8" name="Graphic 347" descr="Heartbeat with solid fill">
                <a:extLst>
                  <a:ext uri="{FF2B5EF4-FFF2-40B4-BE49-F238E27FC236}">
                    <a16:creationId xmlns:a16="http://schemas.microsoft.com/office/drawing/2014/main" id="{22ECA3FB-8EAD-F11B-375E-FFFB8B485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9" name="Graphic 348" descr="Heartbeat with solid fill">
                <a:extLst>
                  <a:ext uri="{FF2B5EF4-FFF2-40B4-BE49-F238E27FC236}">
                    <a16:creationId xmlns:a16="http://schemas.microsoft.com/office/drawing/2014/main" id="{68F845B2-9C33-DADF-E310-185F8CD41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C3080225-5C39-F992-99BD-D2954E8DFED2}"/>
                </a:ext>
              </a:extLst>
            </p:cNvPr>
            <p:cNvGrpSpPr/>
            <p:nvPr/>
          </p:nvGrpSpPr>
          <p:grpSpPr>
            <a:xfrm>
              <a:off x="4903407" y="1098227"/>
              <a:ext cx="1263125" cy="524515"/>
              <a:chOff x="696765" y="1471014"/>
              <a:chExt cx="1263125" cy="524515"/>
            </a:xfrm>
          </p:grpSpPr>
          <p:pic>
            <p:nvPicPr>
              <p:cNvPr id="344" name="Graphic 343" descr="Heartbeat with solid fill">
                <a:extLst>
                  <a:ext uri="{FF2B5EF4-FFF2-40B4-BE49-F238E27FC236}">
                    <a16:creationId xmlns:a16="http://schemas.microsoft.com/office/drawing/2014/main" id="{37406153-076A-0CDC-D1C6-5CF73CE92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5" name="Graphic 344" descr="Heartbeat with solid fill">
                <a:extLst>
                  <a:ext uri="{FF2B5EF4-FFF2-40B4-BE49-F238E27FC236}">
                    <a16:creationId xmlns:a16="http://schemas.microsoft.com/office/drawing/2014/main" id="{AD06F903-C25D-BBFD-5151-C29E4983D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6" name="Graphic 345" descr="Heartbeat with solid fill">
                <a:extLst>
                  <a:ext uri="{FF2B5EF4-FFF2-40B4-BE49-F238E27FC236}">
                    <a16:creationId xmlns:a16="http://schemas.microsoft.com/office/drawing/2014/main" id="{FE64E7F8-EC3C-CA99-816C-AFA87EA35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ABE44D6E-98C3-8F36-16F6-FBD060B84286}"/>
                </a:ext>
              </a:extLst>
            </p:cNvPr>
            <p:cNvGrpSpPr/>
            <p:nvPr/>
          </p:nvGrpSpPr>
          <p:grpSpPr>
            <a:xfrm>
              <a:off x="6280228" y="1098227"/>
              <a:ext cx="1263125" cy="524515"/>
              <a:chOff x="696765" y="1471014"/>
              <a:chExt cx="1263125" cy="524515"/>
            </a:xfrm>
          </p:grpSpPr>
          <p:pic>
            <p:nvPicPr>
              <p:cNvPr id="341" name="Graphic 340" descr="Heartbeat with solid fill">
                <a:extLst>
                  <a:ext uri="{FF2B5EF4-FFF2-40B4-BE49-F238E27FC236}">
                    <a16:creationId xmlns:a16="http://schemas.microsoft.com/office/drawing/2014/main" id="{0E1F39F3-82B1-996B-AF30-0E295BA53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2" name="Graphic 341" descr="Heartbeat with solid fill">
                <a:extLst>
                  <a:ext uri="{FF2B5EF4-FFF2-40B4-BE49-F238E27FC236}">
                    <a16:creationId xmlns:a16="http://schemas.microsoft.com/office/drawing/2014/main" id="{0F56A157-C1C4-D567-6764-51716F58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3" name="Graphic 342" descr="Heartbeat with solid fill">
                <a:extLst>
                  <a:ext uri="{FF2B5EF4-FFF2-40B4-BE49-F238E27FC236}">
                    <a16:creationId xmlns:a16="http://schemas.microsoft.com/office/drawing/2014/main" id="{D3DC6CCA-818B-C24C-E13C-DB0E560E0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A4BA07A9-DBC7-F2D5-9205-F69C29321748}"/>
                </a:ext>
              </a:extLst>
            </p:cNvPr>
            <p:cNvGrpSpPr/>
            <p:nvPr/>
          </p:nvGrpSpPr>
          <p:grpSpPr>
            <a:xfrm>
              <a:off x="7024216" y="1553358"/>
              <a:ext cx="1263125" cy="524515"/>
              <a:chOff x="696765" y="1471014"/>
              <a:chExt cx="1263125" cy="524515"/>
            </a:xfrm>
          </p:grpSpPr>
          <p:pic>
            <p:nvPicPr>
              <p:cNvPr id="338" name="Graphic 337" descr="Heartbeat with solid fill">
                <a:extLst>
                  <a:ext uri="{FF2B5EF4-FFF2-40B4-BE49-F238E27FC236}">
                    <a16:creationId xmlns:a16="http://schemas.microsoft.com/office/drawing/2014/main" id="{D6421A33-97D0-282F-2BD8-0E2057D4D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9" name="Graphic 338" descr="Heartbeat with solid fill">
                <a:extLst>
                  <a:ext uri="{FF2B5EF4-FFF2-40B4-BE49-F238E27FC236}">
                    <a16:creationId xmlns:a16="http://schemas.microsoft.com/office/drawing/2014/main" id="{9A5B2877-0921-E169-5042-70F09AF3F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0" name="Graphic 339" descr="Heartbeat with solid fill">
                <a:extLst>
                  <a:ext uri="{FF2B5EF4-FFF2-40B4-BE49-F238E27FC236}">
                    <a16:creationId xmlns:a16="http://schemas.microsoft.com/office/drawing/2014/main" id="{8DCA671F-5DAD-6AED-187A-89A85A21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2BC1802C-26D9-1128-F5F3-0E52221466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088298"/>
              <a:ext cx="0" cy="585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46BF94AF-1E08-A54D-D38E-D775C1F35F1A}"/>
                </a:ext>
              </a:extLst>
            </p:cNvPr>
            <p:cNvGrpSpPr/>
            <p:nvPr/>
          </p:nvGrpSpPr>
          <p:grpSpPr>
            <a:xfrm>
              <a:off x="2014102" y="2649420"/>
              <a:ext cx="1263125" cy="524515"/>
              <a:chOff x="696765" y="1471014"/>
              <a:chExt cx="1263125" cy="524515"/>
            </a:xfrm>
          </p:grpSpPr>
          <p:pic>
            <p:nvPicPr>
              <p:cNvPr id="335" name="Graphic 334" descr="Heartbeat with solid fill">
                <a:extLst>
                  <a:ext uri="{FF2B5EF4-FFF2-40B4-BE49-F238E27FC236}">
                    <a16:creationId xmlns:a16="http://schemas.microsoft.com/office/drawing/2014/main" id="{6E945493-2F1F-937A-56FC-B90DBD550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6" name="Graphic 335" descr="Heartbeat with solid fill">
                <a:extLst>
                  <a:ext uri="{FF2B5EF4-FFF2-40B4-BE49-F238E27FC236}">
                    <a16:creationId xmlns:a16="http://schemas.microsoft.com/office/drawing/2014/main" id="{06612E1F-680F-531B-64F6-E1E1EC020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7" name="Graphic 336" descr="Heartbeat with solid fill">
                <a:extLst>
                  <a:ext uri="{FF2B5EF4-FFF2-40B4-BE49-F238E27FC236}">
                    <a16:creationId xmlns:a16="http://schemas.microsoft.com/office/drawing/2014/main" id="{F52D2FF4-AE57-AFAC-15B2-27B319E5D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9838DCBF-A3DA-C6CC-AD4E-ABAA74FAA0EF}"/>
                </a:ext>
              </a:extLst>
            </p:cNvPr>
            <p:cNvGrpSpPr/>
            <p:nvPr/>
          </p:nvGrpSpPr>
          <p:grpSpPr>
            <a:xfrm>
              <a:off x="3162853" y="2646769"/>
              <a:ext cx="1263125" cy="524515"/>
              <a:chOff x="696765" y="1471014"/>
              <a:chExt cx="1263125" cy="524515"/>
            </a:xfrm>
          </p:grpSpPr>
          <p:pic>
            <p:nvPicPr>
              <p:cNvPr id="332" name="Graphic 331" descr="Heartbeat with solid fill">
                <a:extLst>
                  <a:ext uri="{FF2B5EF4-FFF2-40B4-BE49-F238E27FC236}">
                    <a16:creationId xmlns:a16="http://schemas.microsoft.com/office/drawing/2014/main" id="{F74161E0-B608-9D36-DC03-B15E1B024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3" name="Graphic 332" descr="Heartbeat with solid fill">
                <a:extLst>
                  <a:ext uri="{FF2B5EF4-FFF2-40B4-BE49-F238E27FC236}">
                    <a16:creationId xmlns:a16="http://schemas.microsoft.com/office/drawing/2014/main" id="{A34A1270-BD09-9F8F-4FF3-E4CAA8DFA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4" name="Graphic 333" descr="Heartbeat with solid fill">
                <a:extLst>
                  <a:ext uri="{FF2B5EF4-FFF2-40B4-BE49-F238E27FC236}">
                    <a16:creationId xmlns:a16="http://schemas.microsoft.com/office/drawing/2014/main" id="{FD4C6FF6-CB20-D7D2-0ED8-02B9CB81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0E6731CA-93BA-1DE2-8BBE-9BFAE840724E}"/>
                </a:ext>
              </a:extLst>
            </p:cNvPr>
            <p:cNvGrpSpPr/>
            <p:nvPr/>
          </p:nvGrpSpPr>
          <p:grpSpPr>
            <a:xfrm>
              <a:off x="4321111" y="2645443"/>
              <a:ext cx="1263125" cy="524515"/>
              <a:chOff x="696765" y="1471014"/>
              <a:chExt cx="1263125" cy="524515"/>
            </a:xfrm>
          </p:grpSpPr>
          <p:pic>
            <p:nvPicPr>
              <p:cNvPr id="329" name="Graphic 328" descr="Heartbeat with solid fill">
                <a:extLst>
                  <a:ext uri="{FF2B5EF4-FFF2-40B4-BE49-F238E27FC236}">
                    <a16:creationId xmlns:a16="http://schemas.microsoft.com/office/drawing/2014/main" id="{6EA6D883-A8D2-5DDD-B79E-58F55AF5A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0" name="Graphic 329" descr="Heartbeat with solid fill">
                <a:extLst>
                  <a:ext uri="{FF2B5EF4-FFF2-40B4-BE49-F238E27FC236}">
                    <a16:creationId xmlns:a16="http://schemas.microsoft.com/office/drawing/2014/main" id="{AF443734-9A37-3F94-3D7A-FD750C59B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1" name="Graphic 330" descr="Heartbeat with solid fill">
                <a:extLst>
                  <a:ext uri="{FF2B5EF4-FFF2-40B4-BE49-F238E27FC236}">
                    <a16:creationId xmlns:a16="http://schemas.microsoft.com/office/drawing/2014/main" id="{A736D875-1E57-26F6-9439-1F646FC19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4D1E0D3D-7851-A11C-3429-A0BEE25B9A54}"/>
                </a:ext>
              </a:extLst>
            </p:cNvPr>
            <p:cNvGrpSpPr/>
            <p:nvPr/>
          </p:nvGrpSpPr>
          <p:grpSpPr>
            <a:xfrm>
              <a:off x="5482600" y="2644117"/>
              <a:ext cx="1263125" cy="524515"/>
              <a:chOff x="696765" y="1471014"/>
              <a:chExt cx="1263125" cy="524515"/>
            </a:xfrm>
          </p:grpSpPr>
          <p:pic>
            <p:nvPicPr>
              <p:cNvPr id="326" name="Graphic 325" descr="Heartbeat with solid fill">
                <a:extLst>
                  <a:ext uri="{FF2B5EF4-FFF2-40B4-BE49-F238E27FC236}">
                    <a16:creationId xmlns:a16="http://schemas.microsoft.com/office/drawing/2014/main" id="{D5212111-AF59-0E96-C989-B4AD03224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7" name="Graphic 326" descr="Heartbeat with solid fill">
                <a:extLst>
                  <a:ext uri="{FF2B5EF4-FFF2-40B4-BE49-F238E27FC236}">
                    <a16:creationId xmlns:a16="http://schemas.microsoft.com/office/drawing/2014/main" id="{59C4BB56-3FE7-BA6D-FDB0-1D5095C6A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8" name="Graphic 327" descr="Heartbeat with solid fill">
                <a:extLst>
                  <a:ext uri="{FF2B5EF4-FFF2-40B4-BE49-F238E27FC236}">
                    <a16:creationId xmlns:a16="http://schemas.microsoft.com/office/drawing/2014/main" id="{9DFFBF34-3780-EF8E-7491-6B45F563D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5B5AE1B6-06D0-F308-5D60-C80623974034}"/>
                </a:ext>
              </a:extLst>
            </p:cNvPr>
            <p:cNvGrpSpPr/>
            <p:nvPr/>
          </p:nvGrpSpPr>
          <p:grpSpPr>
            <a:xfrm>
              <a:off x="856659" y="2651911"/>
              <a:ext cx="1263125" cy="524515"/>
              <a:chOff x="696765" y="1471014"/>
              <a:chExt cx="1263125" cy="524515"/>
            </a:xfrm>
          </p:grpSpPr>
          <p:pic>
            <p:nvPicPr>
              <p:cNvPr id="323" name="Graphic 322" descr="Heartbeat with solid fill">
                <a:extLst>
                  <a:ext uri="{FF2B5EF4-FFF2-40B4-BE49-F238E27FC236}">
                    <a16:creationId xmlns:a16="http://schemas.microsoft.com/office/drawing/2014/main" id="{5B405C3D-D667-B261-E0DF-11ACD9F24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4" name="Graphic 323" descr="Heartbeat with solid fill">
                <a:extLst>
                  <a:ext uri="{FF2B5EF4-FFF2-40B4-BE49-F238E27FC236}">
                    <a16:creationId xmlns:a16="http://schemas.microsoft.com/office/drawing/2014/main" id="{40DC493A-87B4-E70C-3730-E3DF5B825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5" name="Graphic 324" descr="Heartbeat with solid fill">
                <a:extLst>
                  <a:ext uri="{FF2B5EF4-FFF2-40B4-BE49-F238E27FC236}">
                    <a16:creationId xmlns:a16="http://schemas.microsoft.com/office/drawing/2014/main" id="{219B5BF2-772D-C400-B4E6-D444508A5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AA1531A0-FBB7-0E89-FE6B-4E3FC6F82F6B}"/>
                </a:ext>
              </a:extLst>
            </p:cNvPr>
            <p:cNvGrpSpPr/>
            <p:nvPr/>
          </p:nvGrpSpPr>
          <p:grpSpPr>
            <a:xfrm>
              <a:off x="7024216" y="2643957"/>
              <a:ext cx="1263125" cy="524515"/>
              <a:chOff x="696765" y="1471014"/>
              <a:chExt cx="1263125" cy="524515"/>
            </a:xfrm>
          </p:grpSpPr>
          <p:pic>
            <p:nvPicPr>
              <p:cNvPr id="320" name="Graphic 319" descr="Heartbeat with solid fill">
                <a:extLst>
                  <a:ext uri="{FF2B5EF4-FFF2-40B4-BE49-F238E27FC236}">
                    <a16:creationId xmlns:a16="http://schemas.microsoft.com/office/drawing/2014/main" id="{C340C2BA-83E6-791F-DB81-9FB9B11FB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1" name="Graphic 320" descr="Heartbeat with solid fill">
                <a:extLst>
                  <a:ext uri="{FF2B5EF4-FFF2-40B4-BE49-F238E27FC236}">
                    <a16:creationId xmlns:a16="http://schemas.microsoft.com/office/drawing/2014/main" id="{32663260-B74F-B167-AB7A-89766CDED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2" name="Graphic 321" descr="Heartbeat with solid fill">
                <a:extLst>
                  <a:ext uri="{FF2B5EF4-FFF2-40B4-BE49-F238E27FC236}">
                    <a16:creationId xmlns:a16="http://schemas.microsoft.com/office/drawing/2014/main" id="{529B96A2-D4DA-D74A-4733-56DFDCE1F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pic>
          <p:nvPicPr>
            <p:cNvPr id="309" name="Graphic 308" descr="Heartbeat with solid fill">
              <a:extLst>
                <a:ext uri="{FF2B5EF4-FFF2-40B4-BE49-F238E27FC236}">
                  <a16:creationId xmlns:a16="http://schemas.microsoft.com/office/drawing/2014/main" id="{C84F9FE5-A856-8FCF-0151-7849186FB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33966" y="2643627"/>
              <a:ext cx="521864" cy="521864"/>
            </a:xfrm>
            <a:prstGeom prst="rect">
              <a:avLst/>
            </a:prstGeom>
          </p:spPr>
        </p:pic>
        <p:sp>
          <p:nvSpPr>
            <p:cNvPr id="310" name="Rounded Rectangle 309">
              <a:extLst>
                <a:ext uri="{FF2B5EF4-FFF2-40B4-BE49-F238E27FC236}">
                  <a16:creationId xmlns:a16="http://schemas.microsoft.com/office/drawing/2014/main" id="{4D85CEB8-D3B5-000D-FB9D-D8056F83B0FC}"/>
                </a:ext>
              </a:extLst>
            </p:cNvPr>
            <p:cNvSpPr/>
            <p:nvPr/>
          </p:nvSpPr>
          <p:spPr>
            <a:xfrm>
              <a:off x="856660" y="2753210"/>
              <a:ext cx="7430682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1" name="Rounded Rectangle 310">
              <a:extLst>
                <a:ext uri="{FF2B5EF4-FFF2-40B4-BE49-F238E27FC236}">
                  <a16:creationId xmlns:a16="http://schemas.microsoft.com/office/drawing/2014/main" id="{8AA0BAC7-81CC-590E-A879-D3EEDCBCF432}"/>
                </a:ext>
              </a:extLst>
            </p:cNvPr>
            <p:cNvSpPr/>
            <p:nvPr/>
          </p:nvSpPr>
          <p:spPr>
            <a:xfrm>
              <a:off x="856660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2" name="Rounded Rectangle 311">
              <a:extLst>
                <a:ext uri="{FF2B5EF4-FFF2-40B4-BE49-F238E27FC236}">
                  <a16:creationId xmlns:a16="http://schemas.microsoft.com/office/drawing/2014/main" id="{3D437439-973E-B1B7-6D4F-1C74C20229D4}"/>
                </a:ext>
              </a:extLst>
            </p:cNvPr>
            <p:cNvSpPr/>
            <p:nvPr/>
          </p:nvSpPr>
          <p:spPr>
            <a:xfrm>
              <a:off x="1177918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3" name="Rounded Rectangle 312">
              <a:extLst>
                <a:ext uri="{FF2B5EF4-FFF2-40B4-BE49-F238E27FC236}">
                  <a16:creationId xmlns:a16="http://schemas.microsoft.com/office/drawing/2014/main" id="{84AE3819-8FBD-D8FE-B5C1-691A2AD5F0D6}"/>
                </a:ext>
              </a:extLst>
            </p:cNvPr>
            <p:cNvSpPr/>
            <p:nvPr/>
          </p:nvSpPr>
          <p:spPr>
            <a:xfrm>
              <a:off x="2570572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4" name="Rounded Rectangle 313">
              <a:extLst>
                <a:ext uri="{FF2B5EF4-FFF2-40B4-BE49-F238E27FC236}">
                  <a16:creationId xmlns:a16="http://schemas.microsoft.com/office/drawing/2014/main" id="{F84D686D-B35C-06B4-C85D-ED5A2DC88EDD}"/>
                </a:ext>
              </a:extLst>
            </p:cNvPr>
            <p:cNvSpPr/>
            <p:nvPr/>
          </p:nvSpPr>
          <p:spPr>
            <a:xfrm>
              <a:off x="3347595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5" name="Rounded Rectangle 314">
              <a:extLst>
                <a:ext uri="{FF2B5EF4-FFF2-40B4-BE49-F238E27FC236}">
                  <a16:creationId xmlns:a16="http://schemas.microsoft.com/office/drawing/2014/main" id="{D326AFD3-E59C-3E2C-BD66-23F6FA59D660}"/>
                </a:ext>
              </a:extLst>
            </p:cNvPr>
            <p:cNvSpPr/>
            <p:nvPr/>
          </p:nvSpPr>
          <p:spPr>
            <a:xfrm>
              <a:off x="4115813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6" name="Rounded Rectangle 315">
              <a:extLst>
                <a:ext uri="{FF2B5EF4-FFF2-40B4-BE49-F238E27FC236}">
                  <a16:creationId xmlns:a16="http://schemas.microsoft.com/office/drawing/2014/main" id="{C81E0629-7A40-9382-2F74-CB01007E998A}"/>
                </a:ext>
              </a:extLst>
            </p:cNvPr>
            <p:cNvSpPr/>
            <p:nvPr/>
          </p:nvSpPr>
          <p:spPr>
            <a:xfrm>
              <a:off x="4894099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7" name="Rounded Rectangle 316">
              <a:extLst>
                <a:ext uri="{FF2B5EF4-FFF2-40B4-BE49-F238E27FC236}">
                  <a16:creationId xmlns:a16="http://schemas.microsoft.com/office/drawing/2014/main" id="{DBBE3607-245B-DF53-566C-B91623F97275}"/>
                </a:ext>
              </a:extLst>
            </p:cNvPr>
            <p:cNvSpPr/>
            <p:nvPr/>
          </p:nvSpPr>
          <p:spPr>
            <a:xfrm>
              <a:off x="5385544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8" name="Rounded Rectangle 317">
              <a:extLst>
                <a:ext uri="{FF2B5EF4-FFF2-40B4-BE49-F238E27FC236}">
                  <a16:creationId xmlns:a16="http://schemas.microsoft.com/office/drawing/2014/main" id="{2EEF0DC0-F00B-40E9-51D2-050E4B61B8FF}"/>
                </a:ext>
              </a:extLst>
            </p:cNvPr>
            <p:cNvSpPr/>
            <p:nvPr/>
          </p:nvSpPr>
          <p:spPr>
            <a:xfrm>
              <a:off x="6307638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9" name="Rounded Rectangle 318">
              <a:extLst>
                <a:ext uri="{FF2B5EF4-FFF2-40B4-BE49-F238E27FC236}">
                  <a16:creationId xmlns:a16="http://schemas.microsoft.com/office/drawing/2014/main" id="{46B674AE-C1BA-B3BE-3572-1FD8D87A5DC9}"/>
                </a:ext>
              </a:extLst>
            </p:cNvPr>
            <p:cNvSpPr/>
            <p:nvPr/>
          </p:nvSpPr>
          <p:spPr>
            <a:xfrm>
              <a:off x="6979204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220931C-677B-7F0B-747B-8A994BF72F56}"/>
              </a:ext>
            </a:extLst>
          </p:cNvPr>
          <p:cNvGrpSpPr/>
          <p:nvPr/>
        </p:nvGrpSpPr>
        <p:grpSpPr>
          <a:xfrm>
            <a:off x="856659" y="1098227"/>
            <a:ext cx="7430682" cy="2078199"/>
            <a:chOff x="856659" y="1098227"/>
            <a:chExt cx="7430682" cy="2078199"/>
          </a:xfrm>
        </p:grpSpPr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F08FBC66-3FB1-02A9-5A84-62F8A0B00E90}"/>
                </a:ext>
              </a:extLst>
            </p:cNvPr>
            <p:cNvGrpSpPr/>
            <p:nvPr/>
          </p:nvGrpSpPr>
          <p:grpSpPr>
            <a:xfrm>
              <a:off x="856659" y="1098227"/>
              <a:ext cx="1263125" cy="524515"/>
              <a:chOff x="696765" y="1471014"/>
              <a:chExt cx="1263125" cy="524515"/>
            </a:xfrm>
          </p:grpSpPr>
          <p:pic>
            <p:nvPicPr>
              <p:cNvPr id="284" name="Graphic 283" descr="Heartbeat with solid fill">
                <a:extLst>
                  <a:ext uri="{FF2B5EF4-FFF2-40B4-BE49-F238E27FC236}">
                    <a16:creationId xmlns:a16="http://schemas.microsoft.com/office/drawing/2014/main" id="{011AA0A3-5F9D-B281-FE1C-499353D96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5" name="Graphic 284" descr="Heartbeat with solid fill">
                <a:extLst>
                  <a:ext uri="{FF2B5EF4-FFF2-40B4-BE49-F238E27FC236}">
                    <a16:creationId xmlns:a16="http://schemas.microsoft.com/office/drawing/2014/main" id="{B284FD82-4E08-CE1E-880B-793E960E0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6" name="Graphic 285" descr="Heartbeat with solid fill">
                <a:extLst>
                  <a:ext uri="{FF2B5EF4-FFF2-40B4-BE49-F238E27FC236}">
                    <a16:creationId xmlns:a16="http://schemas.microsoft.com/office/drawing/2014/main" id="{CCF79CEC-6560-AF3C-67B7-9A6270B04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EBCC804-9189-D020-74B0-08410C733E8A}"/>
                </a:ext>
              </a:extLst>
            </p:cNvPr>
            <p:cNvGrpSpPr/>
            <p:nvPr/>
          </p:nvGrpSpPr>
          <p:grpSpPr>
            <a:xfrm>
              <a:off x="1272303" y="1553358"/>
              <a:ext cx="1263125" cy="524515"/>
              <a:chOff x="696765" y="1471014"/>
              <a:chExt cx="1263125" cy="524515"/>
            </a:xfrm>
          </p:grpSpPr>
          <p:pic>
            <p:nvPicPr>
              <p:cNvPr id="281" name="Graphic 280" descr="Heartbeat with solid fill">
                <a:extLst>
                  <a:ext uri="{FF2B5EF4-FFF2-40B4-BE49-F238E27FC236}">
                    <a16:creationId xmlns:a16="http://schemas.microsoft.com/office/drawing/2014/main" id="{E3DE8EA2-6B08-4FEA-C2D1-F3862D5AB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2" name="Graphic 281" descr="Heartbeat with solid fill">
                <a:extLst>
                  <a:ext uri="{FF2B5EF4-FFF2-40B4-BE49-F238E27FC236}">
                    <a16:creationId xmlns:a16="http://schemas.microsoft.com/office/drawing/2014/main" id="{84B1B642-C3D8-DE83-E543-98CAD9624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3" name="Graphic 282" descr="Heartbeat with solid fill">
                <a:extLst>
                  <a:ext uri="{FF2B5EF4-FFF2-40B4-BE49-F238E27FC236}">
                    <a16:creationId xmlns:a16="http://schemas.microsoft.com/office/drawing/2014/main" id="{583DF2F6-C4FA-8AC9-391B-FFB4480C4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2FF18580-D017-707D-BD60-AEE2DC3BB7E0}"/>
                </a:ext>
              </a:extLst>
            </p:cNvPr>
            <p:cNvGrpSpPr/>
            <p:nvPr/>
          </p:nvGrpSpPr>
          <p:grpSpPr>
            <a:xfrm>
              <a:off x="2535427" y="1553358"/>
              <a:ext cx="1263125" cy="524515"/>
              <a:chOff x="696765" y="1471014"/>
              <a:chExt cx="1263125" cy="524515"/>
            </a:xfrm>
          </p:grpSpPr>
          <p:pic>
            <p:nvPicPr>
              <p:cNvPr id="278" name="Graphic 277" descr="Heartbeat with solid fill">
                <a:extLst>
                  <a:ext uri="{FF2B5EF4-FFF2-40B4-BE49-F238E27FC236}">
                    <a16:creationId xmlns:a16="http://schemas.microsoft.com/office/drawing/2014/main" id="{3E3B0AB6-BF0F-00FD-AF73-1819F8F5D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9" name="Graphic 278" descr="Heartbeat with solid fill">
                <a:extLst>
                  <a:ext uri="{FF2B5EF4-FFF2-40B4-BE49-F238E27FC236}">
                    <a16:creationId xmlns:a16="http://schemas.microsoft.com/office/drawing/2014/main" id="{1007378B-F31D-D62B-BDF5-7B3729161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0" name="Graphic 279" descr="Heartbeat with solid fill">
                <a:extLst>
                  <a:ext uri="{FF2B5EF4-FFF2-40B4-BE49-F238E27FC236}">
                    <a16:creationId xmlns:a16="http://schemas.microsoft.com/office/drawing/2014/main" id="{D3808691-D22B-6BE2-F939-668EC98A9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0FBA8D2F-6EC5-EC78-B43A-D53E620F51ED}"/>
                </a:ext>
              </a:extLst>
            </p:cNvPr>
            <p:cNvGrpSpPr/>
            <p:nvPr/>
          </p:nvGrpSpPr>
          <p:grpSpPr>
            <a:xfrm>
              <a:off x="3321700" y="1098227"/>
              <a:ext cx="1263125" cy="524515"/>
              <a:chOff x="696765" y="1471014"/>
              <a:chExt cx="1263125" cy="524515"/>
            </a:xfrm>
          </p:grpSpPr>
          <p:pic>
            <p:nvPicPr>
              <p:cNvPr id="275" name="Graphic 274" descr="Heartbeat with solid fill">
                <a:extLst>
                  <a:ext uri="{FF2B5EF4-FFF2-40B4-BE49-F238E27FC236}">
                    <a16:creationId xmlns:a16="http://schemas.microsoft.com/office/drawing/2014/main" id="{6F359F54-7E7C-9591-F526-11BA45565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6" name="Graphic 275" descr="Heartbeat with solid fill">
                <a:extLst>
                  <a:ext uri="{FF2B5EF4-FFF2-40B4-BE49-F238E27FC236}">
                    <a16:creationId xmlns:a16="http://schemas.microsoft.com/office/drawing/2014/main" id="{0AFF63A1-A78B-C95E-0FBF-6126B7AA0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7" name="Graphic 276" descr="Heartbeat with solid fill">
                <a:extLst>
                  <a:ext uri="{FF2B5EF4-FFF2-40B4-BE49-F238E27FC236}">
                    <a16:creationId xmlns:a16="http://schemas.microsoft.com/office/drawing/2014/main" id="{C5B25788-07A7-6E26-8C05-21CFD6F69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EE00A58-C3A3-8DAC-3897-10280B161864}"/>
                </a:ext>
              </a:extLst>
            </p:cNvPr>
            <p:cNvGrpSpPr/>
            <p:nvPr/>
          </p:nvGrpSpPr>
          <p:grpSpPr>
            <a:xfrm>
              <a:off x="4117134" y="1553358"/>
              <a:ext cx="1263125" cy="524515"/>
              <a:chOff x="696765" y="1471014"/>
              <a:chExt cx="1263125" cy="524515"/>
            </a:xfrm>
          </p:grpSpPr>
          <p:pic>
            <p:nvPicPr>
              <p:cNvPr id="272" name="Graphic 271" descr="Heartbeat with solid fill">
                <a:extLst>
                  <a:ext uri="{FF2B5EF4-FFF2-40B4-BE49-F238E27FC236}">
                    <a16:creationId xmlns:a16="http://schemas.microsoft.com/office/drawing/2014/main" id="{E6F90A1E-DFD9-4948-BDE4-7B3010EA8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3" name="Graphic 272" descr="Heartbeat with solid fill">
                <a:extLst>
                  <a:ext uri="{FF2B5EF4-FFF2-40B4-BE49-F238E27FC236}">
                    <a16:creationId xmlns:a16="http://schemas.microsoft.com/office/drawing/2014/main" id="{34E29486-BD61-4EE9-E1D3-F857B63C3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4" name="Graphic 273" descr="Heartbeat with solid fill">
                <a:extLst>
                  <a:ext uri="{FF2B5EF4-FFF2-40B4-BE49-F238E27FC236}">
                    <a16:creationId xmlns:a16="http://schemas.microsoft.com/office/drawing/2014/main" id="{E0AB35A6-7B54-ACAB-BD19-9514BFDEA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08DEE601-1CD7-54DD-2A77-90E766ADCF6F}"/>
                </a:ext>
              </a:extLst>
            </p:cNvPr>
            <p:cNvGrpSpPr/>
            <p:nvPr/>
          </p:nvGrpSpPr>
          <p:grpSpPr>
            <a:xfrm>
              <a:off x="5481840" y="1553358"/>
              <a:ext cx="1263125" cy="524515"/>
              <a:chOff x="696765" y="1471014"/>
              <a:chExt cx="1263125" cy="524515"/>
            </a:xfrm>
          </p:grpSpPr>
          <p:pic>
            <p:nvPicPr>
              <p:cNvPr id="269" name="Graphic 268" descr="Heartbeat with solid fill">
                <a:extLst>
                  <a:ext uri="{FF2B5EF4-FFF2-40B4-BE49-F238E27FC236}">
                    <a16:creationId xmlns:a16="http://schemas.microsoft.com/office/drawing/2014/main" id="{A08115D2-73EC-AD99-3F58-860E41379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0" name="Graphic 269" descr="Heartbeat with solid fill">
                <a:extLst>
                  <a:ext uri="{FF2B5EF4-FFF2-40B4-BE49-F238E27FC236}">
                    <a16:creationId xmlns:a16="http://schemas.microsoft.com/office/drawing/2014/main" id="{5B87E708-CFBA-40F2-881F-272877273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1" name="Graphic 270" descr="Heartbeat with solid fill">
                <a:extLst>
                  <a:ext uri="{FF2B5EF4-FFF2-40B4-BE49-F238E27FC236}">
                    <a16:creationId xmlns:a16="http://schemas.microsoft.com/office/drawing/2014/main" id="{0A2CACA8-983A-E6AA-9120-05D8D1C7A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23E4568C-55C2-B791-7FCE-C80A1E6C4037}"/>
                </a:ext>
              </a:extLst>
            </p:cNvPr>
            <p:cNvGrpSpPr/>
            <p:nvPr/>
          </p:nvGrpSpPr>
          <p:grpSpPr>
            <a:xfrm>
              <a:off x="4903407" y="1098227"/>
              <a:ext cx="1263125" cy="524515"/>
              <a:chOff x="696765" y="1471014"/>
              <a:chExt cx="1263125" cy="524515"/>
            </a:xfrm>
          </p:grpSpPr>
          <p:pic>
            <p:nvPicPr>
              <p:cNvPr id="266" name="Graphic 265" descr="Heartbeat with solid fill">
                <a:extLst>
                  <a:ext uri="{FF2B5EF4-FFF2-40B4-BE49-F238E27FC236}">
                    <a16:creationId xmlns:a16="http://schemas.microsoft.com/office/drawing/2014/main" id="{1DBAC36B-47DB-0E0C-946F-8307FDAA5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7" name="Graphic 266" descr="Heartbeat with solid fill">
                <a:extLst>
                  <a:ext uri="{FF2B5EF4-FFF2-40B4-BE49-F238E27FC236}">
                    <a16:creationId xmlns:a16="http://schemas.microsoft.com/office/drawing/2014/main" id="{937ED50B-CEC8-9220-DB58-CA8A292A9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8" name="Graphic 267" descr="Heartbeat with solid fill">
                <a:extLst>
                  <a:ext uri="{FF2B5EF4-FFF2-40B4-BE49-F238E27FC236}">
                    <a16:creationId xmlns:a16="http://schemas.microsoft.com/office/drawing/2014/main" id="{3AD76A7A-8F35-ED6F-38F0-854F4B4EA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44F7ECEC-5F44-C017-DB3B-6E7F77BC04C3}"/>
                </a:ext>
              </a:extLst>
            </p:cNvPr>
            <p:cNvGrpSpPr/>
            <p:nvPr/>
          </p:nvGrpSpPr>
          <p:grpSpPr>
            <a:xfrm>
              <a:off x="6280228" y="1098227"/>
              <a:ext cx="1263125" cy="524515"/>
              <a:chOff x="696765" y="1471014"/>
              <a:chExt cx="1263125" cy="524515"/>
            </a:xfrm>
          </p:grpSpPr>
          <p:pic>
            <p:nvPicPr>
              <p:cNvPr id="263" name="Graphic 262" descr="Heartbeat with solid fill">
                <a:extLst>
                  <a:ext uri="{FF2B5EF4-FFF2-40B4-BE49-F238E27FC236}">
                    <a16:creationId xmlns:a16="http://schemas.microsoft.com/office/drawing/2014/main" id="{23E86254-6560-2A3F-FECE-67AD6659B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4" name="Graphic 263" descr="Heartbeat with solid fill">
                <a:extLst>
                  <a:ext uri="{FF2B5EF4-FFF2-40B4-BE49-F238E27FC236}">
                    <a16:creationId xmlns:a16="http://schemas.microsoft.com/office/drawing/2014/main" id="{48DBFD99-0892-F025-327E-0CAB4A57A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5" name="Graphic 264" descr="Heartbeat with solid fill">
                <a:extLst>
                  <a:ext uri="{FF2B5EF4-FFF2-40B4-BE49-F238E27FC236}">
                    <a16:creationId xmlns:a16="http://schemas.microsoft.com/office/drawing/2014/main" id="{AB16A5EE-216B-16F8-2E34-985BD5419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653EDA03-7447-4E63-4747-9ABB4C88A03E}"/>
                </a:ext>
              </a:extLst>
            </p:cNvPr>
            <p:cNvGrpSpPr/>
            <p:nvPr/>
          </p:nvGrpSpPr>
          <p:grpSpPr>
            <a:xfrm>
              <a:off x="7024216" y="1553358"/>
              <a:ext cx="1263125" cy="524515"/>
              <a:chOff x="696765" y="1471014"/>
              <a:chExt cx="1263125" cy="524515"/>
            </a:xfrm>
          </p:grpSpPr>
          <p:pic>
            <p:nvPicPr>
              <p:cNvPr id="260" name="Graphic 259" descr="Heartbeat with solid fill">
                <a:extLst>
                  <a:ext uri="{FF2B5EF4-FFF2-40B4-BE49-F238E27FC236}">
                    <a16:creationId xmlns:a16="http://schemas.microsoft.com/office/drawing/2014/main" id="{2AEAB813-449F-F89E-2A92-D27070D1A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1" name="Graphic 260" descr="Heartbeat with solid fill">
                <a:extLst>
                  <a:ext uri="{FF2B5EF4-FFF2-40B4-BE49-F238E27FC236}">
                    <a16:creationId xmlns:a16="http://schemas.microsoft.com/office/drawing/2014/main" id="{8D340A09-D1C4-BA95-27F7-C8E0DA718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2" name="Graphic 261" descr="Heartbeat with solid fill">
                <a:extLst>
                  <a:ext uri="{FF2B5EF4-FFF2-40B4-BE49-F238E27FC236}">
                    <a16:creationId xmlns:a16="http://schemas.microsoft.com/office/drawing/2014/main" id="{D5D1EEEB-AB44-7E1C-E16F-43F1A3FBD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E18D8C13-E735-FF81-35A8-D12C96FD6C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088298"/>
              <a:ext cx="0" cy="585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271FDBD5-4A4F-FEEC-953F-7C5AC84FBEE8}"/>
                </a:ext>
              </a:extLst>
            </p:cNvPr>
            <p:cNvGrpSpPr/>
            <p:nvPr/>
          </p:nvGrpSpPr>
          <p:grpSpPr>
            <a:xfrm>
              <a:off x="2014102" y="2649420"/>
              <a:ext cx="1263125" cy="524515"/>
              <a:chOff x="696765" y="1471014"/>
              <a:chExt cx="1263125" cy="524515"/>
            </a:xfrm>
          </p:grpSpPr>
          <p:pic>
            <p:nvPicPr>
              <p:cNvPr id="257" name="Graphic 256" descr="Heartbeat with solid fill">
                <a:extLst>
                  <a:ext uri="{FF2B5EF4-FFF2-40B4-BE49-F238E27FC236}">
                    <a16:creationId xmlns:a16="http://schemas.microsoft.com/office/drawing/2014/main" id="{81E6ABEA-5849-CC8B-6F9F-9551C79DA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8" name="Graphic 257" descr="Heartbeat with solid fill">
                <a:extLst>
                  <a:ext uri="{FF2B5EF4-FFF2-40B4-BE49-F238E27FC236}">
                    <a16:creationId xmlns:a16="http://schemas.microsoft.com/office/drawing/2014/main" id="{2DE3635A-13EC-F921-E9C2-1697AAE9D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9" name="Graphic 258" descr="Heartbeat with solid fill">
                <a:extLst>
                  <a:ext uri="{FF2B5EF4-FFF2-40B4-BE49-F238E27FC236}">
                    <a16:creationId xmlns:a16="http://schemas.microsoft.com/office/drawing/2014/main" id="{9B8F368D-AB51-FA17-A739-EB3E408A9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67FE6FC5-9383-548A-1FB0-E3C17B98BC0F}"/>
                </a:ext>
              </a:extLst>
            </p:cNvPr>
            <p:cNvGrpSpPr/>
            <p:nvPr/>
          </p:nvGrpSpPr>
          <p:grpSpPr>
            <a:xfrm>
              <a:off x="3162853" y="2646769"/>
              <a:ext cx="1263125" cy="524515"/>
              <a:chOff x="696765" y="1471014"/>
              <a:chExt cx="1263125" cy="524515"/>
            </a:xfrm>
          </p:grpSpPr>
          <p:pic>
            <p:nvPicPr>
              <p:cNvPr id="254" name="Graphic 253" descr="Heartbeat with solid fill">
                <a:extLst>
                  <a:ext uri="{FF2B5EF4-FFF2-40B4-BE49-F238E27FC236}">
                    <a16:creationId xmlns:a16="http://schemas.microsoft.com/office/drawing/2014/main" id="{99456923-43A1-2207-62AC-996A42AE1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5" name="Graphic 254" descr="Heartbeat with solid fill">
                <a:extLst>
                  <a:ext uri="{FF2B5EF4-FFF2-40B4-BE49-F238E27FC236}">
                    <a16:creationId xmlns:a16="http://schemas.microsoft.com/office/drawing/2014/main" id="{D6622283-665B-1606-8E6B-D2DF099D8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6" name="Graphic 255" descr="Heartbeat with solid fill">
                <a:extLst>
                  <a:ext uri="{FF2B5EF4-FFF2-40B4-BE49-F238E27FC236}">
                    <a16:creationId xmlns:a16="http://schemas.microsoft.com/office/drawing/2014/main" id="{5914289C-E8BC-7C12-4E8B-5AE98E4C3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7ADE3FC4-98BB-B9E9-5522-2F4A201BEF0E}"/>
                </a:ext>
              </a:extLst>
            </p:cNvPr>
            <p:cNvGrpSpPr/>
            <p:nvPr/>
          </p:nvGrpSpPr>
          <p:grpSpPr>
            <a:xfrm>
              <a:off x="4321111" y="2645443"/>
              <a:ext cx="1263125" cy="524515"/>
              <a:chOff x="696765" y="1471014"/>
              <a:chExt cx="1263125" cy="524515"/>
            </a:xfrm>
          </p:grpSpPr>
          <p:pic>
            <p:nvPicPr>
              <p:cNvPr id="251" name="Graphic 250" descr="Heartbeat with solid fill">
                <a:extLst>
                  <a:ext uri="{FF2B5EF4-FFF2-40B4-BE49-F238E27FC236}">
                    <a16:creationId xmlns:a16="http://schemas.microsoft.com/office/drawing/2014/main" id="{44A5190D-67BA-57B3-993F-8FE41B4E0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2" name="Graphic 251" descr="Heartbeat with solid fill">
                <a:extLst>
                  <a:ext uri="{FF2B5EF4-FFF2-40B4-BE49-F238E27FC236}">
                    <a16:creationId xmlns:a16="http://schemas.microsoft.com/office/drawing/2014/main" id="{0C7EEA11-EC24-8C18-43C1-B9316E51F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3" name="Graphic 252" descr="Heartbeat with solid fill">
                <a:extLst>
                  <a:ext uri="{FF2B5EF4-FFF2-40B4-BE49-F238E27FC236}">
                    <a16:creationId xmlns:a16="http://schemas.microsoft.com/office/drawing/2014/main" id="{9F0F6489-6E3C-B9E4-9739-227828F1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65A369C9-A1C6-8989-01CF-659C6BC82BE4}"/>
                </a:ext>
              </a:extLst>
            </p:cNvPr>
            <p:cNvGrpSpPr/>
            <p:nvPr/>
          </p:nvGrpSpPr>
          <p:grpSpPr>
            <a:xfrm>
              <a:off x="5482600" y="2644117"/>
              <a:ext cx="1263125" cy="524515"/>
              <a:chOff x="696765" y="1471014"/>
              <a:chExt cx="1263125" cy="524515"/>
            </a:xfrm>
          </p:grpSpPr>
          <p:pic>
            <p:nvPicPr>
              <p:cNvPr id="248" name="Graphic 247" descr="Heartbeat with solid fill">
                <a:extLst>
                  <a:ext uri="{FF2B5EF4-FFF2-40B4-BE49-F238E27FC236}">
                    <a16:creationId xmlns:a16="http://schemas.microsoft.com/office/drawing/2014/main" id="{85BE137D-47CB-E634-38E8-23330D287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9" name="Graphic 248" descr="Heartbeat with solid fill">
                <a:extLst>
                  <a:ext uri="{FF2B5EF4-FFF2-40B4-BE49-F238E27FC236}">
                    <a16:creationId xmlns:a16="http://schemas.microsoft.com/office/drawing/2014/main" id="{58AB7495-97F6-C818-7328-DB46B40B7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0" name="Graphic 249" descr="Heartbeat with solid fill">
                <a:extLst>
                  <a:ext uri="{FF2B5EF4-FFF2-40B4-BE49-F238E27FC236}">
                    <a16:creationId xmlns:a16="http://schemas.microsoft.com/office/drawing/2014/main" id="{27AD916F-9E35-6F89-840F-D2D1DA7C7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62B4FAA3-D11C-6066-3E60-98D87CD24010}"/>
                </a:ext>
              </a:extLst>
            </p:cNvPr>
            <p:cNvGrpSpPr/>
            <p:nvPr/>
          </p:nvGrpSpPr>
          <p:grpSpPr>
            <a:xfrm>
              <a:off x="856659" y="2651911"/>
              <a:ext cx="1263125" cy="524515"/>
              <a:chOff x="696765" y="1471014"/>
              <a:chExt cx="1263125" cy="524515"/>
            </a:xfrm>
          </p:grpSpPr>
          <p:pic>
            <p:nvPicPr>
              <p:cNvPr id="245" name="Graphic 244" descr="Heartbeat with solid fill">
                <a:extLst>
                  <a:ext uri="{FF2B5EF4-FFF2-40B4-BE49-F238E27FC236}">
                    <a16:creationId xmlns:a16="http://schemas.microsoft.com/office/drawing/2014/main" id="{FE31BCD8-9FB8-69D0-53CE-C6F3148C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6" name="Graphic 245" descr="Heartbeat with solid fill">
                <a:extLst>
                  <a:ext uri="{FF2B5EF4-FFF2-40B4-BE49-F238E27FC236}">
                    <a16:creationId xmlns:a16="http://schemas.microsoft.com/office/drawing/2014/main" id="{31EF4598-9633-24B3-BAAC-1F678C7C4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7" name="Graphic 246" descr="Heartbeat with solid fill">
                <a:extLst>
                  <a:ext uri="{FF2B5EF4-FFF2-40B4-BE49-F238E27FC236}">
                    <a16:creationId xmlns:a16="http://schemas.microsoft.com/office/drawing/2014/main" id="{FC6B5871-C04D-729B-6E63-B3B8FACF4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8428428C-17FE-0817-0D0B-7B47F11DAFCC}"/>
                </a:ext>
              </a:extLst>
            </p:cNvPr>
            <p:cNvGrpSpPr/>
            <p:nvPr/>
          </p:nvGrpSpPr>
          <p:grpSpPr>
            <a:xfrm>
              <a:off x="7024216" y="2643957"/>
              <a:ext cx="1263125" cy="524515"/>
              <a:chOff x="696765" y="1471014"/>
              <a:chExt cx="1263125" cy="524515"/>
            </a:xfrm>
          </p:grpSpPr>
          <p:pic>
            <p:nvPicPr>
              <p:cNvPr id="242" name="Graphic 241" descr="Heartbeat with solid fill">
                <a:extLst>
                  <a:ext uri="{FF2B5EF4-FFF2-40B4-BE49-F238E27FC236}">
                    <a16:creationId xmlns:a16="http://schemas.microsoft.com/office/drawing/2014/main" id="{55BAC67B-6CCB-3DC6-B4A4-BA561753D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3" name="Graphic 242" descr="Heartbeat with solid fill">
                <a:extLst>
                  <a:ext uri="{FF2B5EF4-FFF2-40B4-BE49-F238E27FC236}">
                    <a16:creationId xmlns:a16="http://schemas.microsoft.com/office/drawing/2014/main" id="{C56AAF4B-A360-B83C-8190-8DC245B8B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4" name="Graphic 243" descr="Heartbeat with solid fill">
                <a:extLst>
                  <a:ext uri="{FF2B5EF4-FFF2-40B4-BE49-F238E27FC236}">
                    <a16:creationId xmlns:a16="http://schemas.microsoft.com/office/drawing/2014/main" id="{8447F3DB-F17E-3363-F4ED-0DE60F49C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pic>
          <p:nvPicPr>
            <p:cNvPr id="241" name="Graphic 240" descr="Heartbeat with solid fill">
              <a:extLst>
                <a:ext uri="{FF2B5EF4-FFF2-40B4-BE49-F238E27FC236}">
                  <a16:creationId xmlns:a16="http://schemas.microsoft.com/office/drawing/2014/main" id="{AB3E53EC-9ACD-4020-6F56-5167189B0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33966" y="2643627"/>
              <a:ext cx="521864" cy="52186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E0494F-DB6A-6DD5-B5D2-7D98B7ABDD4C}"/>
              </a:ext>
            </a:extLst>
          </p:cNvPr>
          <p:cNvSpPr/>
          <p:nvPr/>
        </p:nvSpPr>
        <p:spPr>
          <a:xfrm>
            <a:off x="445602" y="849902"/>
            <a:ext cx="8252796" cy="296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9FAC4-1D83-AC1C-9197-409CE547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9E2CEA-FBE3-C9A7-0956-FBDC1979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Reference Mapping: Overlapping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04D14B5-EBEF-7FA9-1647-56451BDCD940}"/>
              </a:ext>
            </a:extLst>
          </p:cNvPr>
          <p:cNvGrpSpPr/>
          <p:nvPr/>
        </p:nvGrpSpPr>
        <p:grpSpPr>
          <a:xfrm>
            <a:off x="5875167" y="1066332"/>
            <a:ext cx="2823231" cy="1159726"/>
            <a:chOff x="5596869" y="1066332"/>
            <a:chExt cx="2823231" cy="115972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2244C1B-EA66-F3A4-ECB1-DD8B3D68A8FA}"/>
                </a:ext>
              </a:extLst>
            </p:cNvPr>
            <p:cNvSpPr/>
            <p:nvPr/>
          </p:nvSpPr>
          <p:spPr>
            <a:xfrm>
              <a:off x="6143487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69C7F3-7E5F-38E6-9A9E-881B2DCB3039}"/>
                </a:ext>
              </a:extLst>
            </p:cNvPr>
            <p:cNvSpPr/>
            <p:nvPr/>
          </p:nvSpPr>
          <p:spPr>
            <a:xfrm>
              <a:off x="5596869" y="1066332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86413E1-580E-B003-AD54-19F9151222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1254" y="1615362"/>
              <a:ext cx="1263125" cy="524515"/>
              <a:chOff x="6981644" y="1976087"/>
              <a:chExt cx="959736" cy="398532"/>
            </a:xfrm>
          </p:grpSpPr>
          <p:pic>
            <p:nvPicPr>
              <p:cNvPr id="34" name="Graphic 33" descr="Heartbeat with solid fill">
                <a:extLst>
                  <a:ext uri="{FF2B5EF4-FFF2-40B4-BE49-F238E27FC236}">
                    <a16:creationId xmlns:a16="http://schemas.microsoft.com/office/drawing/2014/main" id="{1F2F3D1D-34A0-E1C0-9425-05F58990D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35" name="Graphic 34" descr="Heartbeat with solid fill">
                <a:extLst>
                  <a:ext uri="{FF2B5EF4-FFF2-40B4-BE49-F238E27FC236}">
                    <a16:creationId xmlns:a16="http://schemas.microsoft.com/office/drawing/2014/main" id="{87DD1083-304F-6E4B-9035-E25409832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36" name="Graphic 35" descr="Heartbeat with solid fill">
                <a:extLst>
                  <a:ext uri="{FF2B5EF4-FFF2-40B4-BE49-F238E27FC236}">
                    <a16:creationId xmlns:a16="http://schemas.microsoft.com/office/drawing/2014/main" id="{BA4DCEB5-D07E-09AD-B1AA-E121D7386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D60E59E-741C-3D66-367E-7D2D4E496B23}"/>
              </a:ext>
            </a:extLst>
          </p:cNvPr>
          <p:cNvSpPr/>
          <p:nvPr/>
        </p:nvSpPr>
        <p:spPr>
          <a:xfrm>
            <a:off x="3114489" y="2968108"/>
            <a:ext cx="3014413" cy="770467"/>
          </a:xfrm>
          <a:prstGeom prst="roundRect">
            <a:avLst/>
          </a:prstGeom>
          <a:solidFill>
            <a:srgbClr val="E6F0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Hash-Based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Seeding and Mapping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740BA13-F721-C9FE-7DC2-4A5307BFF8D1}"/>
              </a:ext>
            </a:extLst>
          </p:cNvPr>
          <p:cNvGrpSpPr/>
          <p:nvPr/>
        </p:nvGrpSpPr>
        <p:grpSpPr>
          <a:xfrm>
            <a:off x="596508" y="1070079"/>
            <a:ext cx="2823231" cy="1159726"/>
            <a:chOff x="5596869" y="1066332"/>
            <a:chExt cx="2823231" cy="115972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0A19096-DE87-C1E7-B72B-C08BDA9A3107}"/>
                </a:ext>
              </a:extLst>
            </p:cNvPr>
            <p:cNvSpPr/>
            <p:nvPr/>
          </p:nvSpPr>
          <p:spPr>
            <a:xfrm>
              <a:off x="6143487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CB8B1E2-9EB3-DF58-2179-DFC84CBDEF42}"/>
                </a:ext>
              </a:extLst>
            </p:cNvPr>
            <p:cNvSpPr/>
            <p:nvPr/>
          </p:nvSpPr>
          <p:spPr>
            <a:xfrm>
              <a:off x="5596869" y="1066332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B3A81C9-6065-FCE1-4072-01D78723DE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1254" y="1615362"/>
              <a:ext cx="1263125" cy="524515"/>
              <a:chOff x="6981644" y="1976087"/>
              <a:chExt cx="959736" cy="398532"/>
            </a:xfrm>
          </p:grpSpPr>
          <p:pic>
            <p:nvPicPr>
              <p:cNvPr id="57" name="Graphic 56" descr="Heartbeat with solid fill">
                <a:extLst>
                  <a:ext uri="{FF2B5EF4-FFF2-40B4-BE49-F238E27FC236}">
                    <a16:creationId xmlns:a16="http://schemas.microsoft.com/office/drawing/2014/main" id="{AA45CEE4-902A-3424-0134-078A18D0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58" name="Graphic 57" descr="Heartbeat with solid fill">
                <a:extLst>
                  <a:ext uri="{FF2B5EF4-FFF2-40B4-BE49-F238E27FC236}">
                    <a16:creationId xmlns:a16="http://schemas.microsoft.com/office/drawing/2014/main" id="{0AFA4436-E05D-0309-918A-E8EAD7A33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59" name="Graphic 58" descr="Heartbeat with solid fill">
                <a:extLst>
                  <a:ext uri="{FF2B5EF4-FFF2-40B4-BE49-F238E27FC236}">
                    <a16:creationId xmlns:a16="http://schemas.microsoft.com/office/drawing/2014/main" id="{55C723E8-D200-AFB8-EF4C-3C946FEA5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3891308-A330-2076-BC30-FA5300FF9372}"/>
              </a:ext>
            </a:extLst>
          </p:cNvPr>
          <p:cNvSpPr/>
          <p:nvPr/>
        </p:nvSpPr>
        <p:spPr>
          <a:xfrm>
            <a:off x="558851" y="856687"/>
            <a:ext cx="2958618" cy="139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102FEBE-D0E0-6263-6267-20D0287FA868}"/>
              </a:ext>
            </a:extLst>
          </p:cNvPr>
          <p:cNvGrpSpPr/>
          <p:nvPr/>
        </p:nvGrpSpPr>
        <p:grpSpPr>
          <a:xfrm>
            <a:off x="685779" y="873913"/>
            <a:ext cx="2593031" cy="1355347"/>
            <a:chOff x="407481" y="866164"/>
            <a:chExt cx="2593031" cy="135534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ED7026E-137F-AF84-8581-ADC3505FA6E0}"/>
                </a:ext>
              </a:extLst>
            </p:cNvPr>
            <p:cNvSpPr/>
            <p:nvPr/>
          </p:nvSpPr>
          <p:spPr>
            <a:xfrm>
              <a:off x="407482" y="1517423"/>
              <a:ext cx="2593030" cy="704088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Avenir Next" panose="020B0503020202020204" pitchFamily="34" charset="0"/>
                </a:rPr>
                <a:t>Reference Signals</a:t>
              </a:r>
              <a:endParaRPr kumimoji="0" lang="en-CH" sz="20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7744BF-CCE7-B3D1-7C0A-6ECCB261EC3F}"/>
                </a:ext>
              </a:extLst>
            </p:cNvPr>
            <p:cNvSpPr/>
            <p:nvPr/>
          </p:nvSpPr>
          <p:spPr>
            <a:xfrm>
              <a:off x="407481" y="866164"/>
              <a:ext cx="259303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(Converted to Signals)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E24BBD77-F0EF-56AB-8DC3-BE78FDB5A5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86352" y="2225203"/>
            <a:ext cx="1124081" cy="113219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652A0CA9-2F58-E36D-EEE6-697965B0E5CD}"/>
              </a:ext>
            </a:extLst>
          </p:cNvPr>
          <p:cNvCxnSpPr>
            <a:cxnSpLocks/>
          </p:cNvCxnSpPr>
          <p:nvPr/>
        </p:nvCxnSpPr>
        <p:spPr>
          <a:xfrm rot="5400000">
            <a:off x="6131368" y="2223592"/>
            <a:ext cx="1127283" cy="113221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49C6A1-4368-6038-7042-9BFB537B1F85}"/>
              </a:ext>
            </a:extLst>
          </p:cNvPr>
          <p:cNvGrpSpPr/>
          <p:nvPr/>
        </p:nvGrpSpPr>
        <p:grpSpPr>
          <a:xfrm>
            <a:off x="266450" y="3986320"/>
            <a:ext cx="7171413" cy="548640"/>
            <a:chOff x="266450" y="3986320"/>
            <a:chExt cx="7171413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A41F799-9528-38F8-9BFA-EE05725F853E}"/>
                </a:ext>
              </a:extLst>
            </p:cNvPr>
            <p:cNvSpPr/>
            <p:nvPr/>
          </p:nvSpPr>
          <p:spPr>
            <a:xfrm>
              <a:off x="889447" y="4106752"/>
              <a:ext cx="654841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Reference genomes are not always available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C008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E67E4C1-6B5C-B018-7C9E-6C3E81B2D019}"/>
                </a:ext>
              </a:extLst>
            </p:cNvPr>
            <p:cNvGrpSpPr/>
            <p:nvPr/>
          </p:nvGrpSpPr>
          <p:grpSpPr>
            <a:xfrm>
              <a:off x="266450" y="3986320"/>
              <a:ext cx="548640" cy="548640"/>
              <a:chOff x="-820691" y="4576805"/>
              <a:chExt cx="548640" cy="54864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9828493-D526-3F23-5E85-2384E2C785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820691" y="457680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43" name="Graphic 42" descr="Puzzle with solid fill">
                <a:extLst>
                  <a:ext uri="{FF2B5EF4-FFF2-40B4-BE49-F238E27FC236}">
                    <a16:creationId xmlns:a16="http://schemas.microsoft.com/office/drawing/2014/main" id="{D1136953-4824-0D13-1AE8-175DC8C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774971" y="462252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06B14C6B-2D2D-D221-4274-71C6334CBACF}"/>
              </a:ext>
            </a:extLst>
          </p:cNvPr>
          <p:cNvGrpSpPr/>
          <p:nvPr/>
        </p:nvGrpSpPr>
        <p:grpSpPr>
          <a:xfrm>
            <a:off x="266450" y="4856320"/>
            <a:ext cx="8822656" cy="548640"/>
            <a:chOff x="266450" y="4856320"/>
            <a:chExt cx="8822656" cy="548640"/>
          </a:xfrm>
        </p:grpSpPr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15AFEFED-2CAD-5AFD-8CE1-A8C4ECD86779}"/>
                </a:ext>
              </a:extLst>
            </p:cNvPr>
            <p:cNvSpPr/>
            <p:nvPr/>
          </p:nvSpPr>
          <p:spPr>
            <a:xfrm>
              <a:off x="889447" y="4976752"/>
              <a:ext cx="819965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Assembly: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Constructing genome from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overlapping reads</a:t>
              </a:r>
            </a:p>
          </p:txBody>
        </p: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9B043B2C-AD17-1BB8-09BD-B25EBADDCA89}"/>
                </a:ext>
              </a:extLst>
            </p:cNvPr>
            <p:cNvGrpSpPr/>
            <p:nvPr/>
          </p:nvGrpSpPr>
          <p:grpSpPr>
            <a:xfrm>
              <a:off x="266450" y="4856320"/>
              <a:ext cx="548640" cy="548640"/>
              <a:chOff x="382111" y="5470230"/>
              <a:chExt cx="548640" cy="548640"/>
            </a:xfrm>
          </p:grpSpPr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091090EA-DE20-4862-03BF-1E49E38E2B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2111" y="5470230"/>
                <a:ext cx="548640" cy="548640"/>
              </a:xfrm>
              <a:prstGeom prst="ellipse">
                <a:avLst/>
              </a:prstGeom>
              <a:solidFill>
                <a:srgbClr val="E5EFFF"/>
              </a:solidFill>
              <a:ln w="38100">
                <a:solidFill>
                  <a:srgbClr val="447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291" name="Graphic 290" descr="Puzzle pieces with solid fill">
                <a:extLst>
                  <a:ext uri="{FF2B5EF4-FFF2-40B4-BE49-F238E27FC236}">
                    <a16:creationId xmlns:a16="http://schemas.microsoft.com/office/drawing/2014/main" id="{EC83F0ED-3A86-9C83-A2FB-D2DF8B5EF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7831" y="5515950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F8B7CE5B-8835-3BB1-4EEF-78CD82705FA3}"/>
              </a:ext>
            </a:extLst>
          </p:cNvPr>
          <p:cNvGrpSpPr/>
          <p:nvPr/>
        </p:nvGrpSpPr>
        <p:grpSpPr>
          <a:xfrm>
            <a:off x="266450" y="5679064"/>
            <a:ext cx="8748298" cy="548640"/>
            <a:chOff x="1391386" y="5685945"/>
            <a:chExt cx="8748298" cy="548640"/>
          </a:xfrm>
        </p:grpSpPr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53DEAC6D-9E1E-1FBD-691F-A86799666AF5}"/>
                </a:ext>
              </a:extLst>
            </p:cNvPr>
            <p:cNvSpPr/>
            <p:nvPr/>
          </p:nvSpPr>
          <p:spPr>
            <a:xfrm>
              <a:off x="2046750" y="5806377"/>
              <a:ext cx="809293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Existing solutions cannot find overlapping reads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8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basecalling</a:t>
              </a: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51861B3A-9F6B-CAA9-AF9D-FEC56E7D7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0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79889</TotalTime>
  <Words>3784</Words>
  <Application>Microsoft Macintosh PowerPoint</Application>
  <PresentationFormat>On-screen Show (4:3)</PresentationFormat>
  <Paragraphs>831</Paragraphs>
  <Slides>57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-webkit-standard</vt:lpstr>
      <vt:lpstr>Aptos</vt:lpstr>
      <vt:lpstr>Arial</vt:lpstr>
      <vt:lpstr>Avenir Next</vt:lpstr>
      <vt:lpstr>Calibri</vt:lpstr>
      <vt:lpstr>Cambria</vt:lpstr>
      <vt:lpstr>Cambria Math</vt:lpstr>
      <vt:lpstr>Corbel</vt:lpstr>
      <vt:lpstr>Garamond</vt:lpstr>
      <vt:lpstr>PT Mono</vt:lpstr>
      <vt:lpstr>Tahoma</vt:lpstr>
      <vt:lpstr>Wingdings</vt:lpstr>
      <vt:lpstr>Custom Design</vt:lpstr>
      <vt:lpstr>  </vt:lpstr>
      <vt:lpstr>Executive Summary</vt:lpstr>
      <vt:lpstr>Outline</vt:lpstr>
      <vt:lpstr>Nanopore Sequencing</vt:lpstr>
      <vt:lpstr>Nanopore Sequencing – How it Works</vt:lpstr>
      <vt:lpstr>Analyzing Raw Nanopore Signals</vt:lpstr>
      <vt:lpstr>The State-of-the-Art Raw Signal Mapper</vt:lpstr>
      <vt:lpstr>The State-of-the-Art Raw Signal Mapper</vt:lpstr>
      <vt:lpstr>Beyond Reference Mapping: Overlapping</vt:lpstr>
      <vt:lpstr>Challenges with Overlapping Raw Signals</vt:lpstr>
      <vt:lpstr>Outline</vt:lpstr>
      <vt:lpstr>Goal</vt:lpstr>
      <vt:lpstr>PowerPoint Presentation</vt:lpstr>
      <vt:lpstr>Rawsamble Key Ideas</vt:lpstr>
      <vt:lpstr>Raw Signal Mapping with RawHash2 </vt:lpstr>
      <vt:lpstr>Integrating Rawsamble into RawHash2 </vt:lpstr>
      <vt:lpstr>Indexing using Raw Signals</vt:lpstr>
      <vt:lpstr>Chaining and Outputting Overlaps</vt:lpstr>
      <vt:lpstr>Outline</vt:lpstr>
      <vt:lpstr>Evaluation Methodology</vt:lpstr>
      <vt:lpstr>Normalized Runtime Results</vt:lpstr>
      <vt:lpstr>All-vs-All Overlapping Statistics</vt:lpstr>
      <vt:lpstr>de novo Assemblies from Raw Signals</vt:lpstr>
      <vt:lpstr>Low-Coverage Human Genome Assembly</vt:lpstr>
      <vt:lpstr>New Directions in Raw Signal Analysis</vt:lpstr>
      <vt:lpstr>Rawsamble</vt:lpstr>
      <vt:lpstr>Rawasm: Raw Signal Assembler [Beta]</vt:lpstr>
      <vt:lpstr>Outline</vt:lpstr>
      <vt:lpstr>Conclusion</vt:lpstr>
      <vt:lpstr>  </vt:lpstr>
      <vt:lpstr>PowerPoint Presentation</vt:lpstr>
      <vt:lpstr>A Common Genome Analysis Pipeline</vt:lpstr>
      <vt:lpstr>Minimizer Sketching</vt:lpstr>
      <vt:lpstr>Hash-Based Sketching and Seed Matching</vt:lpstr>
      <vt:lpstr>Chaining (Two Points)</vt:lpstr>
      <vt:lpstr>Chaining (Multiple Points)</vt:lpstr>
      <vt:lpstr>Nanopore Sequencing</vt:lpstr>
      <vt:lpstr>Source of Noise in Nanopore Sequencing</vt:lpstr>
      <vt:lpstr>R9 vs. R10 Chemistries</vt:lpstr>
      <vt:lpstr>Challenges in Real-Time Analysis</vt:lpstr>
      <vt:lpstr>Applications of Read Until</vt:lpstr>
      <vt:lpstr>Reference-to-Event Conversion</vt:lpstr>
      <vt:lpstr>Enabling Analysis From Electrical Signals</vt:lpstr>
      <vt:lpstr>Datasets</vt:lpstr>
      <vt:lpstr>Throughput</vt:lpstr>
      <vt:lpstr>Performance</vt:lpstr>
      <vt:lpstr>Overlapping Statistics</vt:lpstr>
      <vt:lpstr>Assembly Statistics</vt:lpstr>
      <vt:lpstr>Visualizing the E. coli Assembly Graph</vt:lpstr>
      <vt:lpstr>Visualizing the Yeast Assembly Graph</vt:lpstr>
      <vt:lpstr>Visualizing the Green Algae Assembly Graph</vt:lpstr>
      <vt:lpstr>Visualizing the Human Assembly Graph</vt:lpstr>
      <vt:lpstr>HERRO Correction Before and After</vt:lpstr>
      <vt:lpstr>Parameters</vt:lpstr>
      <vt:lpstr>Presets</vt:lpstr>
      <vt:lpstr>Versions</vt:lpstr>
      <vt:lpstr>Future Work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Can Firtina</dc:creator>
  <cp:keywords/>
  <dc:description/>
  <cp:lastModifiedBy>Firtina  Can</cp:lastModifiedBy>
  <cp:revision>2510</cp:revision>
  <cp:lastPrinted>2019-02-23T04:26:38Z</cp:lastPrinted>
  <dcterms:created xsi:type="dcterms:W3CDTF">2017-06-05T15:22:10Z</dcterms:created>
  <dcterms:modified xsi:type="dcterms:W3CDTF">2024-11-24T11:36:50Z</dcterms:modified>
  <cp:category/>
</cp:coreProperties>
</file>