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4"/>
  </p:sldMasterIdLst>
  <p:notesMasterIdLst>
    <p:notesMasterId r:id="rId49"/>
  </p:notesMasterIdLst>
  <p:sldIdLst>
    <p:sldId id="553" r:id="rId5"/>
    <p:sldId id="557" r:id="rId6"/>
    <p:sldId id="556" r:id="rId7"/>
    <p:sldId id="535" r:id="rId8"/>
    <p:sldId id="431" r:id="rId9"/>
    <p:sldId id="560" r:id="rId10"/>
    <p:sldId id="529" r:id="rId11"/>
    <p:sldId id="6670" r:id="rId12"/>
    <p:sldId id="922" r:id="rId13"/>
    <p:sldId id="6600" r:id="rId14"/>
    <p:sldId id="6617" r:id="rId15"/>
    <p:sldId id="6609" r:id="rId16"/>
    <p:sldId id="6618" r:id="rId17"/>
    <p:sldId id="6619" r:id="rId18"/>
    <p:sldId id="6621" r:id="rId19"/>
    <p:sldId id="6616" r:id="rId20"/>
    <p:sldId id="6672" r:id="rId21"/>
    <p:sldId id="538" r:id="rId22"/>
    <p:sldId id="6614" r:id="rId23"/>
    <p:sldId id="6615" r:id="rId24"/>
    <p:sldId id="6673" r:id="rId25"/>
    <p:sldId id="442" r:id="rId26"/>
    <p:sldId id="6623" r:id="rId27"/>
    <p:sldId id="6674" r:id="rId28"/>
    <p:sldId id="444" r:id="rId29"/>
    <p:sldId id="540" r:id="rId30"/>
    <p:sldId id="542" r:id="rId31"/>
    <p:sldId id="6625" r:id="rId32"/>
    <p:sldId id="6624" r:id="rId33"/>
    <p:sldId id="6630" r:id="rId34"/>
    <p:sldId id="6631" r:id="rId35"/>
    <p:sldId id="6632" r:id="rId36"/>
    <p:sldId id="6633" r:id="rId37"/>
    <p:sldId id="6645" r:id="rId38"/>
    <p:sldId id="6634" r:id="rId39"/>
    <p:sldId id="6652" r:id="rId40"/>
    <p:sldId id="6635" r:id="rId41"/>
    <p:sldId id="6636" r:id="rId42"/>
    <p:sldId id="6637" r:id="rId43"/>
    <p:sldId id="6638" r:id="rId44"/>
    <p:sldId id="6639" r:id="rId45"/>
    <p:sldId id="6640" r:id="rId46"/>
    <p:sldId id="6643" r:id="rId47"/>
    <p:sldId id="6671" r:id="rId48"/>
  </p:sldIdLst>
  <p:sldSz cx="9144000" cy="6858000" type="screen4x3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0F9"/>
    <a:srgbClr val="385723"/>
    <a:srgbClr val="E2F0D9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6" autoAdjust="0"/>
    <p:restoredTop sz="62924" autoAdjust="0"/>
  </p:normalViewPr>
  <p:slideViewPr>
    <p:cSldViewPr snapToGrid="0">
      <p:cViewPr varScale="1">
        <p:scale>
          <a:sx n="68" d="100"/>
          <a:sy n="68" d="100"/>
        </p:scale>
        <p:origin x="2634" y="9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A720BAF-E3B0-4B1E-BC43-B0739E6CEA9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9FBEA6F-3FEF-47A2-9278-1BFE861D938C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39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18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17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GB" altLang="zh-CN" sz="14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08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492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8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33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3242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82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9973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90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0703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5838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5736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1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975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4367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191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2927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64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6943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59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9871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1248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652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110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979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343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0861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952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2817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64406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39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597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200" dirty="0">
              <a:solidFill>
                <a:schemeClr val="lt1"/>
              </a:solidFill>
              <a:latin typeface="Avenir Next" panose="020B05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36983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40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3754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41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8701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42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3258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43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50431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5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9FBEA6F-3FEF-47A2-9278-1BFE861D938C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44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994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34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891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806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FA720BAF-E3B0-4B1E-BC43-B0739E6CEA92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182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CA6C7-3AC9-4A26-B0BF-DF8AFF74067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9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venir Next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419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latin typeface="Avenir Next"/>
                <a:cs typeface="Segoe UI" panose="020B0502040204020203" pitchFamily="34" charset="0"/>
              </a:defRPr>
            </a:lvl1pPr>
            <a:lvl2pPr marL="514350" indent="-171450">
              <a:buClr>
                <a:schemeClr val="tx1"/>
              </a:buClr>
              <a:buFont typeface="Cambria" panose="02040503050406030204" pitchFamily="18" charset="0"/>
              <a:buChar char="-"/>
              <a:defRPr sz="2000">
                <a:latin typeface="Avenir Next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4pPr>
            <a:lvl5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2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FBB961-60D3-98D5-876F-0A39CC0D267F}"/>
              </a:ext>
            </a:extLst>
          </p:cNvPr>
          <p:cNvSpPr/>
          <p:nvPr userDrawn="1"/>
        </p:nvSpPr>
        <p:spPr>
          <a:xfrm>
            <a:off x="0" y="6786621"/>
            <a:ext cx="9143640" cy="131974"/>
          </a:xfrm>
          <a:prstGeom prst="rect">
            <a:avLst/>
          </a:prstGeom>
          <a:solidFill>
            <a:srgbClr val="00A6D7"/>
          </a:solidFill>
          <a:ln w="9360">
            <a:solidFill>
              <a:srgbClr val="00A6D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6">
            <a:extLst>
              <a:ext uri="{FF2B5EF4-FFF2-40B4-BE49-F238E27FC236}">
                <a16:creationId xmlns:a16="http://schemas.microsoft.com/office/drawing/2014/main" id="{116DC2E6-64F6-2768-86E2-A5789A494B2F}"/>
              </a:ext>
            </a:extLst>
          </p:cNvPr>
          <p:cNvSpPr/>
          <p:nvPr userDrawn="1"/>
        </p:nvSpPr>
        <p:spPr>
          <a:xfrm>
            <a:off x="-44120" y="6750549"/>
            <a:ext cx="2684452" cy="189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88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rPr>
              <a:t>©Taha Michael Shahroodi, Delft University of Technology</a:t>
            </a:r>
            <a:endParaRPr lang="en-US" sz="788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11C0FE-1D80-1307-671F-6FCA85681FFB}"/>
              </a:ext>
            </a:extLst>
          </p:cNvPr>
          <p:cNvSpPr txBox="1">
            <a:spLocks/>
          </p:cNvSpPr>
          <p:nvPr userDrawn="1"/>
        </p:nvSpPr>
        <p:spPr>
          <a:xfrm>
            <a:off x="6949651" y="666456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6DF99-055E-4A29-9155-828560820113}" type="slidenum">
              <a:rPr lang="en-GB" sz="900" smtClean="0">
                <a:solidFill>
                  <a:schemeClr val="tx1"/>
                </a:solidFill>
              </a:rPr>
              <a:pPr/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5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venir Next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419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latin typeface="Avenir Next"/>
                <a:cs typeface="Segoe UI" panose="020B0502040204020203" pitchFamily="34" charset="0"/>
              </a:defRPr>
            </a:lvl1pPr>
            <a:lvl2pPr marL="514350" indent="-171450">
              <a:buClr>
                <a:schemeClr val="tx1"/>
              </a:buClr>
              <a:buFont typeface="Cambria" panose="02040503050406030204" pitchFamily="18" charset="0"/>
              <a:buChar char="-"/>
              <a:defRPr sz="2000">
                <a:latin typeface="Avenir Next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4pPr>
            <a:lvl5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2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venir Next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419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latin typeface="Avenir Next"/>
                <a:cs typeface="Segoe UI" panose="020B0502040204020203" pitchFamily="34" charset="0"/>
              </a:defRPr>
            </a:lvl1pPr>
            <a:lvl2pPr marL="514350" indent="-171450">
              <a:buClr>
                <a:schemeClr val="tx1"/>
              </a:buClr>
              <a:buFont typeface="Cambria" panose="02040503050406030204" pitchFamily="18" charset="0"/>
              <a:buChar char="-"/>
              <a:defRPr sz="2000">
                <a:latin typeface="Avenir Next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4pPr>
            <a:lvl5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2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stomShape 2">
            <a:extLst>
              <a:ext uri="{FF2B5EF4-FFF2-40B4-BE49-F238E27FC236}">
                <a16:creationId xmlns:a16="http://schemas.microsoft.com/office/drawing/2014/main" id="{8BB959B8-9D10-C2E0-E6D4-50670D2996DD}"/>
              </a:ext>
            </a:extLst>
          </p:cNvPr>
          <p:cNvSpPr/>
          <p:nvPr userDrawn="1"/>
        </p:nvSpPr>
        <p:spPr>
          <a:xfrm>
            <a:off x="0" y="6786621"/>
            <a:ext cx="9143640" cy="131974"/>
          </a:xfrm>
          <a:prstGeom prst="rect">
            <a:avLst/>
          </a:prstGeom>
          <a:solidFill>
            <a:srgbClr val="00A6D7"/>
          </a:solidFill>
          <a:ln w="9360">
            <a:solidFill>
              <a:srgbClr val="00A6D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164601D3-D6E2-7EFE-3C7E-53BDA047A8DB}"/>
              </a:ext>
            </a:extLst>
          </p:cNvPr>
          <p:cNvSpPr/>
          <p:nvPr userDrawn="1"/>
        </p:nvSpPr>
        <p:spPr>
          <a:xfrm>
            <a:off x="-44120" y="6750549"/>
            <a:ext cx="2684452" cy="189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88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rPr>
              <a:t>©Taha Michael Shahroodi, Delft University of Technology</a:t>
            </a:r>
            <a:endParaRPr lang="en-US" sz="788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001CD7-BFA9-F734-D3FF-CE9CE8B7E169}"/>
              </a:ext>
            </a:extLst>
          </p:cNvPr>
          <p:cNvSpPr txBox="1">
            <a:spLocks/>
          </p:cNvSpPr>
          <p:nvPr userDrawn="1"/>
        </p:nvSpPr>
        <p:spPr>
          <a:xfrm>
            <a:off x="6949651" y="666456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6DF99-055E-4A29-9155-828560820113}" type="slidenum">
              <a:rPr lang="en-GB" sz="900" smtClean="0">
                <a:solidFill>
                  <a:schemeClr val="tx1"/>
                </a:solidFill>
              </a:rPr>
              <a:pPr/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venir Next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419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400">
                <a:latin typeface="Avenir Next"/>
                <a:cs typeface="Segoe UI" panose="020B0502040204020203" pitchFamily="34" charset="0"/>
              </a:defRPr>
            </a:lvl1pPr>
            <a:lvl2pPr marL="514350" indent="-171450">
              <a:buClr>
                <a:schemeClr val="tx1"/>
              </a:buClr>
              <a:buFont typeface="Cambria" panose="02040503050406030204" pitchFamily="18" charset="0"/>
              <a:buChar char="-"/>
              <a:defRPr sz="2000">
                <a:latin typeface="Avenir Next"/>
                <a:cs typeface="Segoe UI" panose="020B05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4pPr>
            <a:lvl5pPr>
              <a:buClr>
                <a:schemeClr val="tx1"/>
              </a:buClr>
              <a:defRPr sz="1600">
                <a:latin typeface="Avenir Next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2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stomShape 2">
            <a:extLst>
              <a:ext uri="{FF2B5EF4-FFF2-40B4-BE49-F238E27FC236}">
                <a16:creationId xmlns:a16="http://schemas.microsoft.com/office/drawing/2014/main" id="{5D013BFA-7FD6-4FE7-00DF-3AD781BAB6A3}"/>
              </a:ext>
            </a:extLst>
          </p:cNvPr>
          <p:cNvSpPr/>
          <p:nvPr userDrawn="1"/>
        </p:nvSpPr>
        <p:spPr>
          <a:xfrm>
            <a:off x="0" y="6786621"/>
            <a:ext cx="9143640" cy="131974"/>
          </a:xfrm>
          <a:prstGeom prst="rect">
            <a:avLst/>
          </a:prstGeom>
          <a:solidFill>
            <a:srgbClr val="00A6D7"/>
          </a:solidFill>
          <a:ln w="9360">
            <a:solidFill>
              <a:srgbClr val="00A6D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FF52829E-6921-BB8C-DE3B-36D2CCE25E8F}"/>
              </a:ext>
            </a:extLst>
          </p:cNvPr>
          <p:cNvSpPr/>
          <p:nvPr userDrawn="1"/>
        </p:nvSpPr>
        <p:spPr>
          <a:xfrm>
            <a:off x="-44120" y="6750549"/>
            <a:ext cx="2684452" cy="189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88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rPr>
              <a:t>©Taha Michael Shahroodi, Delft University of Technology</a:t>
            </a:r>
            <a:endParaRPr lang="en-US" sz="788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2755B5-14DF-A00E-0F07-EE549288DE05}"/>
              </a:ext>
            </a:extLst>
          </p:cNvPr>
          <p:cNvSpPr txBox="1">
            <a:spLocks/>
          </p:cNvSpPr>
          <p:nvPr userDrawn="1"/>
        </p:nvSpPr>
        <p:spPr>
          <a:xfrm>
            <a:off x="6949651" y="666456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6DF99-055E-4A29-9155-828560820113}" type="slidenum">
              <a:rPr lang="en-GB" sz="900" smtClean="0">
                <a:solidFill>
                  <a:schemeClr val="tx1"/>
                </a:solidFill>
              </a:rPr>
              <a:pPr/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5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2AABA6E3-BCE1-6B50-07F6-3EEDD6B1732E}"/>
              </a:ext>
            </a:extLst>
          </p:cNvPr>
          <p:cNvSpPr/>
          <p:nvPr userDrawn="1"/>
        </p:nvSpPr>
        <p:spPr>
          <a:xfrm>
            <a:off x="0" y="6786621"/>
            <a:ext cx="9143640" cy="131974"/>
          </a:xfrm>
          <a:prstGeom prst="rect">
            <a:avLst/>
          </a:prstGeom>
          <a:solidFill>
            <a:srgbClr val="00A6D7"/>
          </a:solidFill>
          <a:ln w="9360">
            <a:solidFill>
              <a:srgbClr val="00A6D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6">
            <a:extLst>
              <a:ext uri="{FF2B5EF4-FFF2-40B4-BE49-F238E27FC236}">
                <a16:creationId xmlns:a16="http://schemas.microsoft.com/office/drawing/2014/main" id="{2A6FDB5C-D0AC-8922-87F8-4A3B6281FC03}"/>
              </a:ext>
            </a:extLst>
          </p:cNvPr>
          <p:cNvSpPr/>
          <p:nvPr userDrawn="1"/>
        </p:nvSpPr>
        <p:spPr>
          <a:xfrm>
            <a:off x="-44120" y="6750549"/>
            <a:ext cx="2684452" cy="189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88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rPr>
              <a:t>©Taha Michael Shahroodi, Delft University of Technology</a:t>
            </a:r>
            <a:endParaRPr lang="en-US" sz="788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77C313-2B42-B673-CDA0-FD93727C8559}"/>
              </a:ext>
            </a:extLst>
          </p:cNvPr>
          <p:cNvSpPr txBox="1">
            <a:spLocks/>
          </p:cNvSpPr>
          <p:nvPr userDrawn="1"/>
        </p:nvSpPr>
        <p:spPr>
          <a:xfrm>
            <a:off x="6949651" y="666456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6DF99-055E-4A29-9155-828560820113}" type="slidenum">
              <a:rPr lang="en-GB" sz="900" smtClean="0">
                <a:solidFill>
                  <a:schemeClr val="tx1"/>
                </a:solidFill>
              </a:rPr>
              <a:pPr/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0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62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Avenir Next"/>
              </a:defRPr>
            </a:lvl1pPr>
          </a:lstStyle>
          <a:p>
            <a:endParaRPr lang="en-US" sz="135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8360" y="692280"/>
            <a:ext cx="8921160" cy="583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400">
                <a:latin typeface="Avenir Next"/>
              </a:defRPr>
            </a:lvl1pPr>
          </a:lstStyle>
          <a:p>
            <a:endParaRPr lang="en-US" sz="1350" b="0" strike="noStrike" spc="-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D7C29E1-F7F7-7E20-F3B4-E179FC055633}"/>
              </a:ext>
            </a:extLst>
          </p:cNvPr>
          <p:cNvSpPr/>
          <p:nvPr userDrawn="1"/>
        </p:nvSpPr>
        <p:spPr>
          <a:xfrm>
            <a:off x="0" y="6786621"/>
            <a:ext cx="9143640" cy="131974"/>
          </a:xfrm>
          <a:prstGeom prst="rect">
            <a:avLst/>
          </a:prstGeom>
          <a:solidFill>
            <a:srgbClr val="00A6D7"/>
          </a:solidFill>
          <a:ln w="9360">
            <a:solidFill>
              <a:srgbClr val="00A6D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A8ABF399-D9D1-0750-42DD-EDFD769EB2F4}"/>
              </a:ext>
            </a:extLst>
          </p:cNvPr>
          <p:cNvSpPr/>
          <p:nvPr userDrawn="1"/>
        </p:nvSpPr>
        <p:spPr>
          <a:xfrm>
            <a:off x="-44120" y="6750549"/>
            <a:ext cx="2684452" cy="189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88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</a:rPr>
              <a:t>©Taha Michael Shahroodi, Delft University of Technology</a:t>
            </a:r>
            <a:endParaRPr lang="en-US" sz="788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370D0B-DE58-C1D8-16B3-78A17CF084F2}"/>
              </a:ext>
            </a:extLst>
          </p:cNvPr>
          <p:cNvSpPr txBox="1">
            <a:spLocks/>
          </p:cNvSpPr>
          <p:nvPr userDrawn="1"/>
        </p:nvSpPr>
        <p:spPr>
          <a:xfrm>
            <a:off x="6949651" y="666456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6DF99-055E-4A29-9155-828560820113}" type="slidenum">
              <a:rPr lang="en-GB" sz="900" smtClean="0">
                <a:solidFill>
                  <a:schemeClr val="tx1"/>
                </a:solidFill>
              </a:rPr>
              <a:pPr/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5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350" b="0" strike="noStrike" spc="-1" dirty="0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350" b="0" strike="noStrike" spc="-1" dirty="0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50" b="0" strike="noStrike" spc="-1" dirty="0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 dirty="0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1859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venir Nex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venir Next"/>
          <a:ea typeface="Lato" panose="020F0502020204030203" pitchFamily="34" charset="0"/>
          <a:cs typeface="Lato" panose="020F0502020204030203" pitchFamily="34" charset="0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7.svg"/><Relationship Id="rId5" Type="http://schemas.openxmlformats.org/officeDocument/2006/relationships/image" Target="../media/image29.svg"/><Relationship Id="rId10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0"/>
            <a:ext cx="9144000" cy="3268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 defTabSz="914367">
              <a:defRPr sz="4000" b="1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r>
              <a:rPr lang="en-US" sz="8000" spc="-38" dirty="0">
                <a:ln w="3175">
                  <a:noFill/>
                </a:ln>
                <a:solidFill>
                  <a:schemeClr val="accent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Swordfish:</a:t>
            </a:r>
            <a:r>
              <a:rPr lang="en-US" sz="5400" spc="-38" dirty="0">
                <a:ln w="3175">
                  <a:noFill/>
                </a:ln>
                <a:solidFill>
                  <a:schemeClr val="accent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 Framework for Evaluating </a:t>
            </a:r>
          </a:p>
          <a:p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Deep Neural Network-based Basecalling </a:t>
            </a:r>
          </a:p>
          <a:p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using Computation-in-Memory </a:t>
            </a:r>
          </a:p>
          <a:p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with Non-Ideal Memristors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0" y="3268981"/>
            <a:ext cx="9143999" cy="172393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en-GB" sz="2600" b="1" spc="-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Taha Michael Shahroodi</a:t>
            </a:r>
            <a:r>
              <a:rPr lang="en-GB" sz="2600" b="1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Gagandeep Singh, Mahdi Zahedi, </a:t>
            </a:r>
            <a:r>
              <a:rPr lang="en-GB" sz="2600" spc="-1" dirty="0" err="1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Haiyu</a:t>
            </a: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Mao, </a:t>
            </a: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Joel </a:t>
            </a:r>
            <a:r>
              <a:rPr lang="en-GB" sz="2600" spc="-1" dirty="0" err="1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Lindegger</a:t>
            </a: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, Can </a:t>
            </a:r>
            <a:r>
              <a:rPr lang="en-GB" sz="2600" spc="-1" dirty="0" err="1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Firtina</a:t>
            </a: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, Stephan Wong, </a:t>
            </a:r>
          </a:p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Onur </a:t>
            </a:r>
            <a:r>
              <a:rPr lang="en-GB" sz="2600" spc="-1" dirty="0" err="1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Mutlu</a:t>
            </a:r>
            <a:r>
              <a:rPr lang="en-GB" sz="2600" spc="-1" dirty="0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, Said </a:t>
            </a:r>
            <a:r>
              <a:rPr lang="en-GB" sz="2600" spc="-1" dirty="0" err="1">
                <a:solidFill>
                  <a:srgbClr val="0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Hamdioui</a:t>
            </a:r>
            <a:endParaRPr lang="en-GB" sz="2600" spc="-1" dirty="0">
              <a:solidFill>
                <a:srgbClr val="0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C00463-29C7-2502-9FBD-9C1CF9AD4144}"/>
              </a:ext>
            </a:extLst>
          </p:cNvPr>
          <p:cNvGrpSpPr/>
          <p:nvPr/>
        </p:nvGrpSpPr>
        <p:grpSpPr>
          <a:xfrm>
            <a:off x="2094813" y="5115700"/>
            <a:ext cx="4954374" cy="936446"/>
            <a:chOff x="1680920" y="4873696"/>
            <a:chExt cx="4954374" cy="936446"/>
          </a:xfrm>
        </p:grpSpPr>
        <p:pic>
          <p:nvPicPr>
            <p:cNvPr id="172" name="Google Shape;86;p1" descr="Icon&#10;&#10;Description automatically generated"/>
            <p:cNvPicPr/>
            <p:nvPr/>
          </p:nvPicPr>
          <p:blipFill>
            <a:blip r:embed="rId3"/>
            <a:stretch/>
          </p:blipFill>
          <p:spPr>
            <a:xfrm>
              <a:off x="1680920" y="4873696"/>
              <a:ext cx="1676513" cy="6737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645D673-1B6C-559B-0876-74542BF9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535" y="4873696"/>
              <a:ext cx="2365759" cy="93644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DA8D1A6-21D4-40C4-B445-5292385D7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364" y="-305833"/>
            <a:ext cx="2341319" cy="23413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2B0A36-CBA9-AE88-2B97-475D35DBEFDB}"/>
              </a:ext>
            </a:extLst>
          </p:cNvPr>
          <p:cNvGrpSpPr/>
          <p:nvPr/>
        </p:nvGrpSpPr>
        <p:grpSpPr>
          <a:xfrm>
            <a:off x="736538" y="5830867"/>
            <a:ext cx="7670923" cy="788683"/>
            <a:chOff x="736538" y="5830867"/>
            <a:chExt cx="7670923" cy="788683"/>
          </a:xfrm>
        </p:grpSpPr>
        <p:pic>
          <p:nvPicPr>
            <p:cNvPr id="173" name="Google Shape;87;p1" descr="A picture containing logo&#10;&#10;Description automatically generated"/>
            <p:cNvPicPr/>
            <p:nvPr/>
          </p:nvPicPr>
          <p:blipFill>
            <a:blip r:embed="rId6"/>
            <a:stretch/>
          </p:blipFill>
          <p:spPr>
            <a:xfrm>
              <a:off x="736538" y="5830867"/>
              <a:ext cx="1387462" cy="7886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44872A-E2E0-24A8-D131-FA84F9560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553" t="31836" r="15247" b="32270"/>
            <a:stretch/>
          </p:blipFill>
          <p:spPr>
            <a:xfrm>
              <a:off x="5685998" y="6024615"/>
              <a:ext cx="2721463" cy="51608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A361940-B242-06D1-0EF9-8612E7DB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22612" y="6024615"/>
              <a:ext cx="2164773" cy="516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126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in Memristor-based Crossbars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1" y="1845472"/>
            <a:ext cx="2394612" cy="9870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564" y="2171164"/>
            <a:ext cx="399943" cy="3999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521" y="1032192"/>
            <a:ext cx="2504052" cy="27070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546" y="1954838"/>
            <a:ext cx="2048885" cy="7317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033" y="1845472"/>
            <a:ext cx="846584" cy="9406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8482" y="841509"/>
            <a:ext cx="3655361" cy="346092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4654" y="944317"/>
            <a:ext cx="1189586" cy="28082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9610" y="4234224"/>
            <a:ext cx="3117315" cy="986492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3500110" y="1210702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2669266" y="1228907"/>
            <a:ext cx="830844" cy="2236488"/>
            <a:chOff x="2382229" y="2776110"/>
            <a:chExt cx="830844" cy="2236488"/>
          </a:xfrm>
        </p:grpSpPr>
        <p:grpSp>
          <p:nvGrpSpPr>
            <p:cNvPr id="47" name="组合 46"/>
            <p:cNvGrpSpPr/>
            <p:nvPr/>
          </p:nvGrpSpPr>
          <p:grpSpPr>
            <a:xfrm>
              <a:off x="2382229" y="2776110"/>
              <a:ext cx="830844" cy="1493556"/>
              <a:chOff x="2382229" y="2776110"/>
              <a:chExt cx="830844" cy="1493556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2412583" y="2776110"/>
                <a:ext cx="80049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412583" y="3545846"/>
                <a:ext cx="80049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382229" y="4269666"/>
                <a:ext cx="80049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连接符 28"/>
            <p:cNvCxnSpPr/>
            <p:nvPr/>
          </p:nvCxnSpPr>
          <p:spPr>
            <a:xfrm>
              <a:off x="2412583" y="5012598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箭头连接符 29"/>
          <p:cNvCxnSpPr/>
          <p:nvPr/>
        </p:nvCxnSpPr>
        <p:spPr>
          <a:xfrm flipH="1">
            <a:off x="4323535" y="1230062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5189351" y="1219399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5981010" y="1230062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3492353" y="1228907"/>
            <a:ext cx="830844" cy="2236488"/>
            <a:chOff x="3205316" y="2776110"/>
            <a:chExt cx="830844" cy="2236488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235670" y="2776110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235670" y="3545846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205316" y="4269666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235670" y="5012598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306494" y="1230062"/>
            <a:ext cx="896170" cy="2236488"/>
            <a:chOff x="4019457" y="2777265"/>
            <a:chExt cx="830844" cy="223648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4049811" y="2777265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049811" y="354700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019457" y="427082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049811" y="5013753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5152723" y="1224265"/>
            <a:ext cx="851439" cy="2236488"/>
            <a:chOff x="4019457" y="2777265"/>
            <a:chExt cx="830844" cy="2236488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4049811" y="2777265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049811" y="354700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019457" y="427082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049811" y="5013753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530C573-7A3F-BB38-4FF1-1623ECD3178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1519355" y="2253286"/>
            <a:ext cx="2707084" cy="202393"/>
          </a:xfrm>
        </p:spPr>
        <p:txBody>
          <a:bodyPr>
            <a:noAutofit/>
          </a:bodyPr>
          <a:lstStyle/>
          <a:p>
            <a:pPr marL="81000" indent="0">
              <a:buNone/>
            </a:pPr>
            <a:r>
              <a:rPr lang="en-US" sz="1400" b="1" dirty="0">
                <a:cs typeface="Lato" panose="020F0502020204030203" pitchFamily="34" charset="0"/>
              </a:rPr>
              <a:t>Digital to Analog Converters (DACs)</a:t>
            </a:r>
            <a:endParaRPr lang="en-US" sz="1400" dirty="0">
              <a:cs typeface="Lato" panose="020F0502020204030203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5D3D59A-324D-FA06-2967-6B48574B74C6}"/>
              </a:ext>
            </a:extLst>
          </p:cNvPr>
          <p:cNvSpPr txBox="1">
            <a:spLocks/>
          </p:cNvSpPr>
          <p:nvPr/>
        </p:nvSpPr>
        <p:spPr>
          <a:xfrm>
            <a:off x="3395537" y="3988900"/>
            <a:ext cx="2750823" cy="240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24000" indent="-243000" algn="l" defTabSz="685800" rtl="0" eaLnBrk="1" latinLnBrk="0" hangingPunct="1">
              <a:lnSpc>
                <a:spcPct val="90000"/>
              </a:lnSpc>
              <a:spcBef>
                <a:spcPts val="1063"/>
              </a:spcBef>
              <a:buClr>
                <a:schemeClr val="tx1"/>
              </a:buClr>
              <a:buSzPct val="45000"/>
              <a:buFont typeface="Wingdings" charset="2"/>
              <a:buChar char=""/>
              <a:defRPr sz="24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Cambria" panose="02040503050406030204" pitchFamily="18" charset="0"/>
              <a:buChar char="-"/>
              <a:defRPr sz="20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000" indent="0">
              <a:buNone/>
            </a:pPr>
            <a:r>
              <a:rPr lang="en-US" sz="1400" b="1" dirty="0">
                <a:cs typeface="Lato" panose="020F0502020204030203" pitchFamily="34" charset="0"/>
              </a:rPr>
              <a:t>Analog to Digital Converters (ADCs)</a:t>
            </a:r>
            <a:endParaRPr lang="en-US" sz="1400" dirty="0"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11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6"/>
    </mc:Choice>
    <mc:Fallback xmlns="">
      <p:transition spd="slow"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in Memristor-based Crossbars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11" y="2161993"/>
            <a:ext cx="1931298" cy="796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757" y="2450715"/>
            <a:ext cx="257355" cy="257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714" y="1826807"/>
            <a:ext cx="1392286" cy="1505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78" y="2278278"/>
            <a:ext cx="1318415" cy="4708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2234598"/>
            <a:ext cx="544759" cy="60528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2559B8A-7DC6-0830-924F-269A3C7232E8}"/>
              </a:ext>
            </a:extLst>
          </p:cNvPr>
          <p:cNvGrpSpPr/>
          <p:nvPr/>
        </p:nvGrpSpPr>
        <p:grpSpPr>
          <a:xfrm>
            <a:off x="1003300" y="1016000"/>
            <a:ext cx="7353300" cy="2519485"/>
            <a:chOff x="448776" y="2245431"/>
            <a:chExt cx="2253468" cy="2099939"/>
          </a:xfrm>
        </p:grpSpPr>
        <p:sp>
          <p:nvSpPr>
            <p:cNvPr id="26" name="Rounded Rectangle 55">
              <a:extLst>
                <a:ext uri="{FF2B5EF4-FFF2-40B4-BE49-F238E27FC236}">
                  <a16:creationId xmlns:a16="http://schemas.microsoft.com/office/drawing/2014/main" id="{E6956A3C-F014-39E5-075A-4E8A30C27328}"/>
                </a:ext>
              </a:extLst>
            </p:cNvPr>
            <p:cNvSpPr/>
            <p:nvPr/>
          </p:nvSpPr>
          <p:spPr>
            <a:xfrm>
              <a:off x="454264" y="2804800"/>
              <a:ext cx="2247980" cy="154057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 panose="020B0503020202020204"/>
              </a:endParaRPr>
            </a:p>
          </p:txBody>
        </p:sp>
        <p:sp>
          <p:nvSpPr>
            <p:cNvPr id="50" name="Rounded Rectangle 56">
              <a:extLst>
                <a:ext uri="{FF2B5EF4-FFF2-40B4-BE49-F238E27FC236}">
                  <a16:creationId xmlns:a16="http://schemas.microsoft.com/office/drawing/2014/main" id="{1D57BA55-A0F0-9D93-FCA3-06CF8781CA36}"/>
                </a:ext>
              </a:extLst>
            </p:cNvPr>
            <p:cNvSpPr/>
            <p:nvPr/>
          </p:nvSpPr>
          <p:spPr>
            <a:xfrm>
              <a:off x="448776" y="2245431"/>
              <a:ext cx="2247980" cy="512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VMM in Accelerators</a:t>
              </a:r>
              <a:endParaRPr lang="en-US" sz="3200" b="1" dirty="0">
                <a:solidFill>
                  <a:schemeClr val="bg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" name="图片 4">
            <a:extLst>
              <a:ext uri="{FF2B5EF4-FFF2-40B4-BE49-F238E27FC236}">
                <a16:creationId xmlns:a16="http://schemas.microsoft.com/office/drawing/2014/main" id="{2A21C9C7-C432-318A-BFE0-42307B4A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11" y="5167783"/>
            <a:ext cx="1931298" cy="796107"/>
          </a:xfrm>
          <a:prstGeom prst="rect">
            <a:avLst/>
          </a:prstGeom>
        </p:spPr>
      </p:pic>
      <p:pic>
        <p:nvPicPr>
          <p:cNvPr id="52" name="图片 5">
            <a:extLst>
              <a:ext uri="{FF2B5EF4-FFF2-40B4-BE49-F238E27FC236}">
                <a16:creationId xmlns:a16="http://schemas.microsoft.com/office/drawing/2014/main" id="{1E4CC739-83C1-875A-3112-CAE3F97DB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757" y="5456505"/>
            <a:ext cx="257355" cy="257355"/>
          </a:xfrm>
          <a:prstGeom prst="rect">
            <a:avLst/>
          </a:prstGeom>
        </p:spPr>
      </p:pic>
      <p:pic>
        <p:nvPicPr>
          <p:cNvPr id="53" name="图片 6">
            <a:extLst>
              <a:ext uri="{FF2B5EF4-FFF2-40B4-BE49-F238E27FC236}">
                <a16:creationId xmlns:a16="http://schemas.microsoft.com/office/drawing/2014/main" id="{0D8A6B66-3BDD-7071-0CBA-ED86E235C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714" y="4832597"/>
            <a:ext cx="1392286" cy="1505174"/>
          </a:xfrm>
          <a:prstGeom prst="rect">
            <a:avLst/>
          </a:prstGeom>
        </p:spPr>
      </p:pic>
      <p:pic>
        <p:nvPicPr>
          <p:cNvPr id="54" name="图片 8">
            <a:extLst>
              <a:ext uri="{FF2B5EF4-FFF2-40B4-BE49-F238E27FC236}">
                <a16:creationId xmlns:a16="http://schemas.microsoft.com/office/drawing/2014/main" id="{BC25624E-A608-5412-815C-646F890C0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78" y="5284068"/>
            <a:ext cx="1318415" cy="470862"/>
          </a:xfrm>
          <a:prstGeom prst="rect">
            <a:avLst/>
          </a:prstGeom>
        </p:spPr>
      </p:pic>
      <p:pic>
        <p:nvPicPr>
          <p:cNvPr id="55" name="图片 9">
            <a:extLst>
              <a:ext uri="{FF2B5EF4-FFF2-40B4-BE49-F238E27FC236}">
                <a16:creationId xmlns:a16="http://schemas.microsoft.com/office/drawing/2014/main" id="{50C7A39C-8CA3-4B29-2144-7C3962E0E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5240388"/>
            <a:ext cx="544759" cy="60528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1D7406B-0F9C-6A49-D0C2-D301E5B99C51}"/>
              </a:ext>
            </a:extLst>
          </p:cNvPr>
          <p:cNvGrpSpPr/>
          <p:nvPr/>
        </p:nvGrpSpPr>
        <p:grpSpPr>
          <a:xfrm>
            <a:off x="1003300" y="4021790"/>
            <a:ext cx="7353300" cy="2519485"/>
            <a:chOff x="448776" y="2245431"/>
            <a:chExt cx="2253468" cy="2099939"/>
          </a:xfrm>
        </p:grpSpPr>
        <p:sp>
          <p:nvSpPr>
            <p:cNvPr id="57" name="Rounded Rectangle 55">
              <a:extLst>
                <a:ext uri="{FF2B5EF4-FFF2-40B4-BE49-F238E27FC236}">
                  <a16:creationId xmlns:a16="http://schemas.microsoft.com/office/drawing/2014/main" id="{68A7D1F9-8C78-941C-8476-77D4043F85C1}"/>
                </a:ext>
              </a:extLst>
            </p:cNvPr>
            <p:cNvSpPr/>
            <p:nvPr/>
          </p:nvSpPr>
          <p:spPr>
            <a:xfrm>
              <a:off x="454264" y="2804800"/>
              <a:ext cx="2247980" cy="154057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 panose="020B0503020202020204"/>
              </a:endParaRPr>
            </a:p>
          </p:txBody>
        </p:sp>
        <p:sp>
          <p:nvSpPr>
            <p:cNvPr id="58" name="Rounded Rectangle 56">
              <a:extLst>
                <a:ext uri="{FF2B5EF4-FFF2-40B4-BE49-F238E27FC236}">
                  <a16:creationId xmlns:a16="http://schemas.microsoft.com/office/drawing/2014/main" id="{8A3377B0-CC59-DAC5-C927-23BC984BA972}"/>
                </a:ext>
              </a:extLst>
            </p:cNvPr>
            <p:cNvSpPr/>
            <p:nvPr/>
          </p:nvSpPr>
          <p:spPr>
            <a:xfrm>
              <a:off x="448776" y="2245431"/>
              <a:ext cx="2247980" cy="512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VMM in Memristor-based Crossbars</a:t>
              </a:r>
              <a:endParaRPr lang="en-US" sz="3200" b="1" dirty="0">
                <a:solidFill>
                  <a:schemeClr val="bg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9" name="Rounded Rectangle 29">
            <a:extLst>
              <a:ext uri="{FF2B5EF4-FFF2-40B4-BE49-F238E27FC236}">
                <a16:creationId xmlns:a16="http://schemas.microsoft.com/office/drawing/2014/main" id="{FF988688-83C8-FE39-7647-D7F33676C2C3}"/>
              </a:ext>
            </a:extLst>
          </p:cNvPr>
          <p:cNvSpPr/>
          <p:nvPr/>
        </p:nvSpPr>
        <p:spPr>
          <a:xfrm>
            <a:off x="1089865" y="1790504"/>
            <a:ext cx="1991771" cy="326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In Accelerators</a:t>
            </a:r>
          </a:p>
        </p:txBody>
      </p:sp>
      <p:sp>
        <p:nvSpPr>
          <p:cNvPr id="60" name="Rounded Rectangle 29">
            <a:extLst>
              <a:ext uri="{FF2B5EF4-FFF2-40B4-BE49-F238E27FC236}">
                <a16:creationId xmlns:a16="http://schemas.microsoft.com/office/drawing/2014/main" id="{A46B4E4D-D190-7633-58A5-2A4D52521BEC}"/>
              </a:ext>
            </a:extLst>
          </p:cNvPr>
          <p:cNvSpPr/>
          <p:nvPr/>
        </p:nvSpPr>
        <p:spPr>
          <a:xfrm>
            <a:off x="1089864" y="4813076"/>
            <a:ext cx="1991772" cy="326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In Memory</a:t>
            </a:r>
          </a:p>
        </p:txBody>
      </p:sp>
      <p:sp>
        <p:nvSpPr>
          <p:cNvPr id="65" name="Rounded Rectangle 29">
            <a:extLst>
              <a:ext uri="{FF2B5EF4-FFF2-40B4-BE49-F238E27FC236}">
                <a16:creationId xmlns:a16="http://schemas.microsoft.com/office/drawing/2014/main" id="{3D585E54-17B7-3644-9262-0E6D70D76A62}"/>
              </a:ext>
            </a:extLst>
          </p:cNvPr>
          <p:cNvSpPr/>
          <p:nvPr/>
        </p:nvSpPr>
        <p:spPr>
          <a:xfrm>
            <a:off x="5940078" y="1998749"/>
            <a:ext cx="1318415" cy="326488"/>
          </a:xfrm>
          <a:prstGeom prst="roundRect">
            <a:avLst/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algn="ctr"/>
            <a:r>
              <a:rPr lang="en-US" sz="17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9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6"/>
    </mc:Choice>
    <mc:Fallback xmlns="">
      <p:transition spd="slow"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482" y="841509"/>
            <a:ext cx="3655361" cy="3460927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Non-idealities in Memristor-based Crossbars</a:t>
            </a:r>
            <a:endParaRPr kumimoji="1"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654" y="944317"/>
            <a:ext cx="1189586" cy="280820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610" y="4234224"/>
            <a:ext cx="3117315" cy="986492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>
            <a:off x="3500110" y="1210702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2669266" y="1228907"/>
            <a:ext cx="830844" cy="2236488"/>
            <a:chOff x="2382229" y="2776110"/>
            <a:chExt cx="830844" cy="2236488"/>
          </a:xfrm>
        </p:grpSpPr>
        <p:grpSp>
          <p:nvGrpSpPr>
            <p:cNvPr id="47" name="组合 46"/>
            <p:cNvGrpSpPr/>
            <p:nvPr/>
          </p:nvGrpSpPr>
          <p:grpSpPr>
            <a:xfrm>
              <a:off x="2382229" y="2776110"/>
              <a:ext cx="830844" cy="1493556"/>
              <a:chOff x="2382229" y="2776110"/>
              <a:chExt cx="830844" cy="1493556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2412583" y="2776110"/>
                <a:ext cx="80049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412583" y="3545846"/>
                <a:ext cx="80049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382229" y="4269666"/>
                <a:ext cx="80049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连接符 28"/>
            <p:cNvCxnSpPr/>
            <p:nvPr/>
          </p:nvCxnSpPr>
          <p:spPr>
            <a:xfrm>
              <a:off x="2412583" y="5012598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接箭头连接符 29"/>
          <p:cNvCxnSpPr/>
          <p:nvPr/>
        </p:nvCxnSpPr>
        <p:spPr>
          <a:xfrm flipH="1">
            <a:off x="4323535" y="1230062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5189351" y="1219399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5981010" y="1230062"/>
            <a:ext cx="13313" cy="302352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3492353" y="1228907"/>
            <a:ext cx="830844" cy="2236488"/>
            <a:chOff x="3205316" y="2776110"/>
            <a:chExt cx="830844" cy="2236488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235670" y="2776110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235670" y="3545846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205316" y="4269666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235670" y="5012598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306494" y="1230062"/>
            <a:ext cx="896170" cy="2236488"/>
            <a:chOff x="4019457" y="2777265"/>
            <a:chExt cx="830844" cy="223648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4049811" y="2777265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049811" y="354700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019457" y="427082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049811" y="5013753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5152723" y="1224265"/>
            <a:ext cx="851439" cy="2236488"/>
            <a:chOff x="4019457" y="2777265"/>
            <a:chExt cx="830844" cy="2236488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4049811" y="2777265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049811" y="354700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019457" y="4270821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049811" y="5013753"/>
              <a:ext cx="80049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530C573-7A3F-BB38-4FF1-1623ECD3178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1519355" y="2253286"/>
            <a:ext cx="2707084" cy="202393"/>
          </a:xfrm>
        </p:spPr>
        <p:txBody>
          <a:bodyPr>
            <a:noAutofit/>
          </a:bodyPr>
          <a:lstStyle/>
          <a:p>
            <a:pPr marL="81000" indent="0">
              <a:buNone/>
            </a:pPr>
            <a:r>
              <a:rPr lang="en-US" sz="1400" b="1" dirty="0">
                <a:cs typeface="Lato" panose="020F0502020204030203" pitchFamily="34" charset="0"/>
              </a:rPr>
              <a:t>Digital to Analog Converters (DACs)</a:t>
            </a:r>
            <a:endParaRPr lang="en-US" sz="1400" dirty="0">
              <a:cs typeface="Lato" panose="020F0502020204030203" pitchFamily="34" charset="0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5D3D59A-324D-FA06-2967-6B48574B74C6}"/>
              </a:ext>
            </a:extLst>
          </p:cNvPr>
          <p:cNvSpPr txBox="1">
            <a:spLocks/>
          </p:cNvSpPr>
          <p:nvPr/>
        </p:nvSpPr>
        <p:spPr>
          <a:xfrm>
            <a:off x="3395537" y="3988900"/>
            <a:ext cx="2750823" cy="2406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24000" indent="-243000" algn="l" defTabSz="685800" rtl="0" eaLnBrk="1" latinLnBrk="0" hangingPunct="1">
              <a:lnSpc>
                <a:spcPct val="90000"/>
              </a:lnSpc>
              <a:spcBef>
                <a:spcPts val="1063"/>
              </a:spcBef>
              <a:buClr>
                <a:schemeClr val="tx1"/>
              </a:buClr>
              <a:buSzPct val="45000"/>
              <a:buFont typeface="Wingdings" charset="2"/>
              <a:buChar char=""/>
              <a:defRPr sz="24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Cambria" panose="02040503050406030204" pitchFamily="18" charset="0"/>
              <a:buChar char="-"/>
              <a:defRPr sz="20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000" indent="0">
              <a:buNone/>
            </a:pPr>
            <a:r>
              <a:rPr lang="en-US" sz="1400" b="1" dirty="0">
                <a:cs typeface="Lato" panose="020F0502020204030203" pitchFamily="34" charset="0"/>
              </a:rPr>
              <a:t>Analog to Digital Converters (ADCs)</a:t>
            </a:r>
            <a:endParaRPr lang="en-US" sz="1400" dirty="0">
              <a:cs typeface="Lato" panose="020F0502020204030203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91F285F-228C-CCCD-BC6C-5C0DBC8617B9}"/>
              </a:ext>
            </a:extLst>
          </p:cNvPr>
          <p:cNvGrpSpPr/>
          <p:nvPr/>
        </p:nvGrpSpPr>
        <p:grpSpPr>
          <a:xfrm>
            <a:off x="78237" y="828369"/>
            <a:ext cx="2875403" cy="1186393"/>
            <a:chOff x="78237" y="828369"/>
            <a:chExt cx="2875403" cy="11863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8D3DD9-F4DD-4D9A-16D7-B63709BC73F9}"/>
                </a:ext>
              </a:extLst>
            </p:cNvPr>
            <p:cNvSpPr txBox="1"/>
            <p:nvPr/>
          </p:nvSpPr>
          <p:spPr>
            <a:xfrm>
              <a:off x="78237" y="1645430"/>
              <a:ext cx="1984151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spc="-38" dirty="0">
                  <a:latin typeface="Avenir Next"/>
                  <a:ea typeface="Lato" panose="020F0502020204030203" pitchFamily="34" charset="0"/>
                  <a:cs typeface="Lato" panose="020F0502020204030203" pitchFamily="34" charset="0"/>
                </a:rPr>
                <a:t>Non-ideal DAC</a:t>
              </a:r>
            </a:p>
          </p:txBody>
        </p:sp>
        <p:sp>
          <p:nvSpPr>
            <p:cNvPr id="5" name="Lightning Bolt 4">
              <a:extLst>
                <a:ext uri="{FF2B5EF4-FFF2-40B4-BE49-F238E27FC236}">
                  <a16:creationId xmlns:a16="http://schemas.microsoft.com/office/drawing/2014/main" id="{76DEEA6E-3171-8CB0-072A-8B7189B08978}"/>
                </a:ext>
              </a:extLst>
            </p:cNvPr>
            <p:cNvSpPr/>
            <p:nvPr/>
          </p:nvSpPr>
          <p:spPr>
            <a:xfrm rot="1800000">
              <a:off x="2119780" y="828369"/>
              <a:ext cx="833860" cy="490356"/>
            </a:xfrm>
            <a:prstGeom prst="lightningBol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2658B560-9595-7182-40CD-16DE3094C5DB}"/>
                </a:ext>
              </a:extLst>
            </p:cNvPr>
            <p:cNvSpPr/>
            <p:nvPr/>
          </p:nvSpPr>
          <p:spPr>
            <a:xfrm rot="11487980" flipH="1">
              <a:off x="1460431" y="846341"/>
              <a:ext cx="1117539" cy="1030713"/>
            </a:xfrm>
            <a:prstGeom prst="arc">
              <a:avLst>
                <a:gd name="adj1" fmla="val 16199996"/>
                <a:gd name="adj2" fmla="val 127622"/>
              </a:avLst>
            </a:prstGeom>
            <a:ln w="4445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65F7D8-40D4-7625-8BD5-19BC327580D1}"/>
              </a:ext>
            </a:extLst>
          </p:cNvPr>
          <p:cNvGrpSpPr/>
          <p:nvPr/>
        </p:nvGrpSpPr>
        <p:grpSpPr>
          <a:xfrm>
            <a:off x="5879891" y="645449"/>
            <a:ext cx="3379661" cy="1465796"/>
            <a:chOff x="5879891" y="645449"/>
            <a:chExt cx="3379661" cy="14657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8294C8-A3A6-2303-823E-9E04D46DEE93}"/>
                </a:ext>
              </a:extLst>
            </p:cNvPr>
            <p:cNvSpPr txBox="1"/>
            <p:nvPr/>
          </p:nvSpPr>
          <p:spPr>
            <a:xfrm>
              <a:off x="6402477" y="1372581"/>
              <a:ext cx="2857075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spc="-38" dirty="0">
                  <a:latin typeface="Avenir Next"/>
                  <a:ea typeface="Lato" panose="020F0502020204030203" pitchFamily="34" charset="0"/>
                  <a:cs typeface="Lato" panose="020F0502020204030203" pitchFamily="34" charset="0"/>
                </a:rPr>
                <a:t>Variation in </a:t>
              </a:r>
            </a:p>
            <a:p>
              <a:r>
                <a:rPr lang="en-US" sz="2400" b="1" spc="-38" dirty="0">
                  <a:latin typeface="Avenir Next"/>
                  <a:ea typeface="Lato" panose="020F0502020204030203" pitchFamily="34" charset="0"/>
                  <a:cs typeface="Lato" panose="020F0502020204030203" pitchFamily="34" charset="0"/>
                </a:rPr>
                <a:t>Synaptic Conductance</a:t>
              </a:r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2C7431FC-83EE-5E98-64C2-F3CBBDF0F8F3}"/>
                </a:ext>
              </a:extLst>
            </p:cNvPr>
            <p:cNvSpPr/>
            <p:nvPr/>
          </p:nvSpPr>
          <p:spPr>
            <a:xfrm rot="19800000" flipH="1">
              <a:off x="5879891" y="645449"/>
              <a:ext cx="833860" cy="490356"/>
            </a:xfrm>
            <a:prstGeom prst="lightningBol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A1D02B86-A149-D688-FB87-462D9F91D93D}"/>
                </a:ext>
              </a:extLst>
            </p:cNvPr>
            <p:cNvSpPr/>
            <p:nvPr/>
          </p:nvSpPr>
          <p:spPr>
            <a:xfrm rot="4977794" flipH="1">
              <a:off x="6171891" y="928507"/>
              <a:ext cx="1117539" cy="1030713"/>
            </a:xfrm>
            <a:prstGeom prst="arc">
              <a:avLst>
                <a:gd name="adj1" fmla="val 16199996"/>
                <a:gd name="adj2" fmla="val 127622"/>
              </a:avLst>
            </a:prstGeom>
            <a:ln w="4445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019C868-C5DD-1FF4-2A93-D70BE7785467}"/>
              </a:ext>
            </a:extLst>
          </p:cNvPr>
          <p:cNvGrpSpPr/>
          <p:nvPr/>
        </p:nvGrpSpPr>
        <p:grpSpPr>
          <a:xfrm>
            <a:off x="5869995" y="2351456"/>
            <a:ext cx="3937279" cy="502546"/>
            <a:chOff x="5869995" y="2472643"/>
            <a:chExt cx="3937279" cy="5025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881B9-9014-2C09-F263-9C8BC80423EE}"/>
                </a:ext>
              </a:extLst>
            </p:cNvPr>
            <p:cNvSpPr txBox="1"/>
            <p:nvPr/>
          </p:nvSpPr>
          <p:spPr>
            <a:xfrm>
              <a:off x="7022221" y="2605857"/>
              <a:ext cx="2785053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spc="-38" dirty="0">
                  <a:latin typeface="Avenir Next"/>
                  <a:ea typeface="Lato" panose="020F0502020204030203" pitchFamily="34" charset="0"/>
                  <a:cs typeface="Lato" panose="020F0502020204030203" pitchFamily="34" charset="0"/>
                </a:rPr>
                <a:t>Wire Resistance</a:t>
              </a:r>
            </a:p>
          </p:txBody>
        </p:sp>
        <p:sp>
          <p:nvSpPr>
            <p:cNvPr id="57" name="Lightning Bolt 56">
              <a:extLst>
                <a:ext uri="{FF2B5EF4-FFF2-40B4-BE49-F238E27FC236}">
                  <a16:creationId xmlns:a16="http://schemas.microsoft.com/office/drawing/2014/main" id="{1D867061-1078-2D2A-AA7A-C215799ECE00}"/>
                </a:ext>
              </a:extLst>
            </p:cNvPr>
            <p:cNvSpPr/>
            <p:nvPr/>
          </p:nvSpPr>
          <p:spPr>
            <a:xfrm rot="19800000" flipH="1">
              <a:off x="5869995" y="2472643"/>
              <a:ext cx="833860" cy="490356"/>
            </a:xfrm>
            <a:prstGeom prst="lightningBol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0675D57-F974-06BA-638A-725246E29904}"/>
                </a:ext>
              </a:extLst>
            </p:cNvPr>
            <p:cNvCxnSpPr>
              <a:cxnSpLocks/>
            </p:cNvCxnSpPr>
            <p:nvPr/>
          </p:nvCxnSpPr>
          <p:spPr>
            <a:xfrm>
              <a:off x="6517588" y="2828202"/>
              <a:ext cx="415290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883EB3-69CB-4AED-0F30-E5C9454C6B27}"/>
              </a:ext>
            </a:extLst>
          </p:cNvPr>
          <p:cNvGrpSpPr/>
          <p:nvPr/>
        </p:nvGrpSpPr>
        <p:grpSpPr>
          <a:xfrm>
            <a:off x="5935408" y="3311912"/>
            <a:ext cx="3492543" cy="1305040"/>
            <a:chOff x="5935408" y="3311912"/>
            <a:chExt cx="3492543" cy="13050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36A632-DE2F-D857-46ED-81E5C3D8A91A}"/>
                </a:ext>
              </a:extLst>
            </p:cNvPr>
            <p:cNvSpPr txBox="1"/>
            <p:nvPr/>
          </p:nvSpPr>
          <p:spPr>
            <a:xfrm>
              <a:off x="6839859" y="4098433"/>
              <a:ext cx="2588092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2400" b="1" spc="-38" dirty="0">
                  <a:latin typeface="Avenir Next"/>
                  <a:ea typeface="Lato" panose="020F0502020204030203" pitchFamily="34" charset="0"/>
                  <a:cs typeface="Lato" panose="020F0502020204030203" pitchFamily="34" charset="0"/>
                </a:rPr>
                <a:t>Non-ideal ADC</a:t>
              </a:r>
            </a:p>
          </p:txBody>
        </p:sp>
        <p:sp>
          <p:nvSpPr>
            <p:cNvPr id="60" name="Lightning Bolt 59">
              <a:extLst>
                <a:ext uri="{FF2B5EF4-FFF2-40B4-BE49-F238E27FC236}">
                  <a16:creationId xmlns:a16="http://schemas.microsoft.com/office/drawing/2014/main" id="{7F027358-0FB8-4093-585E-F6C9FB8D6A37}"/>
                </a:ext>
              </a:extLst>
            </p:cNvPr>
            <p:cNvSpPr/>
            <p:nvPr/>
          </p:nvSpPr>
          <p:spPr>
            <a:xfrm rot="19800000" flipH="1">
              <a:off x="5935408" y="3311912"/>
              <a:ext cx="833860" cy="490356"/>
            </a:xfrm>
            <a:prstGeom prst="lightningBol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EEC57053-43FD-FC27-782C-DF67B481A347}"/>
                </a:ext>
              </a:extLst>
            </p:cNvPr>
            <p:cNvSpPr/>
            <p:nvPr/>
          </p:nvSpPr>
          <p:spPr>
            <a:xfrm rot="4977794" flipH="1">
              <a:off x="6117328" y="3542826"/>
              <a:ext cx="1117539" cy="1030713"/>
            </a:xfrm>
            <a:prstGeom prst="arc">
              <a:avLst>
                <a:gd name="adj1" fmla="val 16199996"/>
                <a:gd name="adj2" fmla="val 127622"/>
              </a:avLst>
            </a:prstGeom>
            <a:ln w="4445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/>
              </a:endParaRPr>
            </a:p>
          </p:txBody>
        </p:sp>
      </p:grp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AA0E19AB-15AF-FB59-7030-0E51253A1CDE}"/>
              </a:ext>
            </a:extLst>
          </p:cNvPr>
          <p:cNvSpPr/>
          <p:nvPr/>
        </p:nvSpPr>
        <p:spPr>
          <a:xfrm>
            <a:off x="122076" y="5407047"/>
            <a:ext cx="8889356" cy="955380"/>
          </a:xfrm>
          <a:prstGeom prst="roundRect">
            <a:avLst>
              <a:gd name="adj" fmla="val 13951"/>
            </a:avLst>
          </a:prstGeom>
          <a:solidFill>
            <a:srgbClr val="FBE5D6"/>
          </a:solidFill>
          <a:ln w="31750">
            <a:solidFill>
              <a:srgbClr val="C00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Non-idealities</a:t>
            </a:r>
            <a:r>
              <a:rPr lang="en-US" sz="3600" b="1" dirty="0">
                <a:solidFill>
                  <a:prstClr val="black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are </a:t>
            </a:r>
            <a:r>
              <a:rPr lang="en-US" sz="3600" b="1" dirty="0">
                <a:solidFill>
                  <a:srgbClr val="FF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everywhere</a:t>
            </a:r>
            <a:endParaRPr lang="en-US" sz="2800" b="1" dirty="0">
              <a:solidFill>
                <a:srgbClr val="FF0000"/>
              </a:solidFill>
              <a:latin typeface="Avenir Next" panose="020B0503020202020204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9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6"/>
    </mc:Choice>
    <mc:Fallback xmlns="">
      <p:transition spd="slow"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4">
            <a:extLst>
              <a:ext uri="{FF2B5EF4-FFF2-40B4-BE49-F238E27FC236}">
                <a16:creationId xmlns:a16="http://schemas.microsoft.com/office/drawing/2014/main" id="{2A21C9C7-C432-318A-BFE0-42307B4A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11" y="2161993"/>
            <a:ext cx="1931298" cy="796107"/>
          </a:xfrm>
          <a:prstGeom prst="rect">
            <a:avLst/>
          </a:prstGeom>
        </p:spPr>
      </p:pic>
      <p:pic>
        <p:nvPicPr>
          <p:cNvPr id="52" name="图片 5">
            <a:extLst>
              <a:ext uri="{FF2B5EF4-FFF2-40B4-BE49-F238E27FC236}">
                <a16:creationId xmlns:a16="http://schemas.microsoft.com/office/drawing/2014/main" id="{1E4CC739-83C1-875A-3112-CAE3F97DB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757" y="2450715"/>
            <a:ext cx="257355" cy="257355"/>
          </a:xfrm>
          <a:prstGeom prst="rect">
            <a:avLst/>
          </a:prstGeom>
        </p:spPr>
      </p:pic>
      <p:pic>
        <p:nvPicPr>
          <p:cNvPr id="53" name="图片 6">
            <a:extLst>
              <a:ext uri="{FF2B5EF4-FFF2-40B4-BE49-F238E27FC236}">
                <a16:creationId xmlns:a16="http://schemas.microsoft.com/office/drawing/2014/main" id="{0D8A6B66-3BDD-7071-0CBA-ED86E235C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714" y="1826807"/>
            <a:ext cx="1392286" cy="1505174"/>
          </a:xfrm>
          <a:prstGeom prst="rect">
            <a:avLst/>
          </a:prstGeom>
        </p:spPr>
      </p:pic>
      <p:pic>
        <p:nvPicPr>
          <p:cNvPr id="54" name="图片 8">
            <a:extLst>
              <a:ext uri="{FF2B5EF4-FFF2-40B4-BE49-F238E27FC236}">
                <a16:creationId xmlns:a16="http://schemas.microsoft.com/office/drawing/2014/main" id="{BC25624E-A608-5412-815C-646F890C0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78" y="2278278"/>
            <a:ext cx="1318415" cy="470862"/>
          </a:xfrm>
          <a:prstGeom prst="rect">
            <a:avLst/>
          </a:prstGeom>
        </p:spPr>
      </p:pic>
      <p:pic>
        <p:nvPicPr>
          <p:cNvPr id="55" name="图片 9">
            <a:extLst>
              <a:ext uri="{FF2B5EF4-FFF2-40B4-BE49-F238E27FC236}">
                <a16:creationId xmlns:a16="http://schemas.microsoft.com/office/drawing/2014/main" id="{50C7A39C-8CA3-4B29-2144-7C3962E0E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2234598"/>
            <a:ext cx="544759" cy="60528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1D7406B-0F9C-6A49-D0C2-D301E5B99C51}"/>
              </a:ext>
            </a:extLst>
          </p:cNvPr>
          <p:cNvGrpSpPr/>
          <p:nvPr/>
        </p:nvGrpSpPr>
        <p:grpSpPr>
          <a:xfrm>
            <a:off x="1003300" y="1016000"/>
            <a:ext cx="7353300" cy="2519485"/>
            <a:chOff x="448776" y="2245431"/>
            <a:chExt cx="2253468" cy="2099939"/>
          </a:xfrm>
        </p:grpSpPr>
        <p:sp>
          <p:nvSpPr>
            <p:cNvPr id="57" name="Rounded Rectangle 55">
              <a:extLst>
                <a:ext uri="{FF2B5EF4-FFF2-40B4-BE49-F238E27FC236}">
                  <a16:creationId xmlns:a16="http://schemas.microsoft.com/office/drawing/2014/main" id="{68A7D1F9-8C78-941C-8476-77D4043F85C1}"/>
                </a:ext>
              </a:extLst>
            </p:cNvPr>
            <p:cNvSpPr/>
            <p:nvPr/>
          </p:nvSpPr>
          <p:spPr>
            <a:xfrm>
              <a:off x="454264" y="2804800"/>
              <a:ext cx="2247980" cy="154057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 panose="020B0503020202020204"/>
              </a:endParaRPr>
            </a:p>
          </p:txBody>
        </p:sp>
        <p:sp>
          <p:nvSpPr>
            <p:cNvPr id="58" name="Rounded Rectangle 56">
              <a:extLst>
                <a:ext uri="{FF2B5EF4-FFF2-40B4-BE49-F238E27FC236}">
                  <a16:creationId xmlns:a16="http://schemas.microsoft.com/office/drawing/2014/main" id="{8A3377B0-CC59-DAC5-C927-23BC984BA972}"/>
                </a:ext>
              </a:extLst>
            </p:cNvPr>
            <p:cNvSpPr/>
            <p:nvPr/>
          </p:nvSpPr>
          <p:spPr>
            <a:xfrm>
              <a:off x="448776" y="2245431"/>
              <a:ext cx="2247980" cy="512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VMM in Memristor-based Crossbars</a:t>
              </a:r>
              <a:endParaRPr lang="en-US" sz="3200" b="1" dirty="0">
                <a:solidFill>
                  <a:schemeClr val="bg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ounded Rectangle 29">
            <a:extLst>
              <a:ext uri="{FF2B5EF4-FFF2-40B4-BE49-F238E27FC236}">
                <a16:creationId xmlns:a16="http://schemas.microsoft.com/office/drawing/2014/main" id="{A46B4E4D-D190-7633-58A5-2A4D52521BEC}"/>
              </a:ext>
            </a:extLst>
          </p:cNvPr>
          <p:cNvSpPr/>
          <p:nvPr/>
        </p:nvSpPr>
        <p:spPr>
          <a:xfrm>
            <a:off x="1089864" y="1807286"/>
            <a:ext cx="1342186" cy="326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In Memory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in Memristor-based Crossbars</a:t>
            </a:r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1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6"/>
    </mc:Choice>
    <mc:Fallback xmlns="">
      <p:transition spd="slow" advTm="6679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4">
            <a:extLst>
              <a:ext uri="{FF2B5EF4-FFF2-40B4-BE49-F238E27FC236}">
                <a16:creationId xmlns:a16="http://schemas.microsoft.com/office/drawing/2014/main" id="{2A21C9C7-C432-318A-BFE0-42307B4A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11" y="2161993"/>
            <a:ext cx="1931298" cy="796107"/>
          </a:xfrm>
          <a:prstGeom prst="rect">
            <a:avLst/>
          </a:prstGeom>
        </p:spPr>
      </p:pic>
      <p:pic>
        <p:nvPicPr>
          <p:cNvPr id="52" name="图片 5">
            <a:extLst>
              <a:ext uri="{FF2B5EF4-FFF2-40B4-BE49-F238E27FC236}">
                <a16:creationId xmlns:a16="http://schemas.microsoft.com/office/drawing/2014/main" id="{1E4CC739-83C1-875A-3112-CAE3F97DB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757" y="2450715"/>
            <a:ext cx="257355" cy="257355"/>
          </a:xfrm>
          <a:prstGeom prst="rect">
            <a:avLst/>
          </a:prstGeom>
        </p:spPr>
      </p:pic>
      <p:pic>
        <p:nvPicPr>
          <p:cNvPr id="53" name="图片 6">
            <a:extLst>
              <a:ext uri="{FF2B5EF4-FFF2-40B4-BE49-F238E27FC236}">
                <a16:creationId xmlns:a16="http://schemas.microsoft.com/office/drawing/2014/main" id="{0D8A6B66-3BDD-7071-0CBA-ED86E235C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714" y="1826807"/>
            <a:ext cx="1392286" cy="1505174"/>
          </a:xfrm>
          <a:prstGeom prst="rect">
            <a:avLst/>
          </a:prstGeom>
        </p:spPr>
      </p:pic>
      <p:pic>
        <p:nvPicPr>
          <p:cNvPr id="54" name="图片 8">
            <a:extLst>
              <a:ext uri="{FF2B5EF4-FFF2-40B4-BE49-F238E27FC236}">
                <a16:creationId xmlns:a16="http://schemas.microsoft.com/office/drawing/2014/main" id="{BC25624E-A608-5412-815C-646F890C0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78" y="2278278"/>
            <a:ext cx="1318415" cy="470862"/>
          </a:xfrm>
          <a:prstGeom prst="rect">
            <a:avLst/>
          </a:prstGeom>
        </p:spPr>
      </p:pic>
      <p:pic>
        <p:nvPicPr>
          <p:cNvPr id="55" name="图片 9">
            <a:extLst>
              <a:ext uri="{FF2B5EF4-FFF2-40B4-BE49-F238E27FC236}">
                <a16:creationId xmlns:a16="http://schemas.microsoft.com/office/drawing/2014/main" id="{50C7A39C-8CA3-4B29-2144-7C3962E0E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2234598"/>
            <a:ext cx="544759" cy="60528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1D7406B-0F9C-6A49-D0C2-D301E5B99C51}"/>
              </a:ext>
            </a:extLst>
          </p:cNvPr>
          <p:cNvGrpSpPr/>
          <p:nvPr/>
        </p:nvGrpSpPr>
        <p:grpSpPr>
          <a:xfrm>
            <a:off x="1003300" y="1016000"/>
            <a:ext cx="7353300" cy="2519485"/>
            <a:chOff x="448776" y="2245431"/>
            <a:chExt cx="2253468" cy="2099939"/>
          </a:xfrm>
        </p:grpSpPr>
        <p:sp>
          <p:nvSpPr>
            <p:cNvPr id="57" name="Rounded Rectangle 55">
              <a:extLst>
                <a:ext uri="{FF2B5EF4-FFF2-40B4-BE49-F238E27FC236}">
                  <a16:creationId xmlns:a16="http://schemas.microsoft.com/office/drawing/2014/main" id="{68A7D1F9-8C78-941C-8476-77D4043F85C1}"/>
                </a:ext>
              </a:extLst>
            </p:cNvPr>
            <p:cNvSpPr/>
            <p:nvPr/>
          </p:nvSpPr>
          <p:spPr>
            <a:xfrm>
              <a:off x="454264" y="2804800"/>
              <a:ext cx="2247980" cy="154057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 panose="020B0503020202020204"/>
              </a:endParaRPr>
            </a:p>
          </p:txBody>
        </p:sp>
        <p:sp>
          <p:nvSpPr>
            <p:cNvPr id="58" name="Rounded Rectangle 56">
              <a:extLst>
                <a:ext uri="{FF2B5EF4-FFF2-40B4-BE49-F238E27FC236}">
                  <a16:creationId xmlns:a16="http://schemas.microsoft.com/office/drawing/2014/main" id="{8A3377B0-CC59-DAC5-C927-23BC984BA972}"/>
                </a:ext>
              </a:extLst>
            </p:cNvPr>
            <p:cNvSpPr/>
            <p:nvPr/>
          </p:nvSpPr>
          <p:spPr>
            <a:xfrm>
              <a:off x="448776" y="2245431"/>
              <a:ext cx="2247980" cy="512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VMM in </a:t>
              </a:r>
              <a:r>
                <a:rPr lang="en-US" altLang="zh-CN" sz="3600" b="1" dirty="0">
                  <a:solidFill>
                    <a:srgbClr val="C0000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Ideal</a:t>
              </a:r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 Memristor-based Crossbars</a:t>
              </a:r>
              <a:endParaRPr lang="en-US" sz="3200" b="1" dirty="0">
                <a:solidFill>
                  <a:schemeClr val="bg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ounded Rectangle 29">
            <a:extLst>
              <a:ext uri="{FF2B5EF4-FFF2-40B4-BE49-F238E27FC236}">
                <a16:creationId xmlns:a16="http://schemas.microsoft.com/office/drawing/2014/main" id="{A46B4E4D-D190-7633-58A5-2A4D52521BEC}"/>
              </a:ext>
            </a:extLst>
          </p:cNvPr>
          <p:cNvSpPr/>
          <p:nvPr/>
        </p:nvSpPr>
        <p:spPr>
          <a:xfrm>
            <a:off x="1089864" y="1807286"/>
            <a:ext cx="1342186" cy="326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In Memory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in Memristor-based Crossbars</a:t>
            </a:r>
            <a:endParaRPr kumimoji="1" lang="zh-CN" altLang="en-US" dirty="0"/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FB66A470-63A3-8CFF-B907-96C1D1F1DE4A}"/>
              </a:ext>
            </a:extLst>
          </p:cNvPr>
          <p:cNvSpPr/>
          <p:nvPr/>
        </p:nvSpPr>
        <p:spPr>
          <a:xfrm>
            <a:off x="5940078" y="1998749"/>
            <a:ext cx="1318415" cy="326488"/>
          </a:xfrm>
          <a:prstGeom prst="roundRect">
            <a:avLst/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algn="ctr"/>
            <a:r>
              <a:rPr lang="en-US" sz="17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3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796"/>
    </mc:Choice>
    <mc:Fallback xmlns="">
      <p:transition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VMM in Memristor-based Crossbars</a:t>
            </a:r>
            <a:endParaRPr kumimoji="1" lang="zh-CN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280D0E-D1CA-FAB2-A27C-5767862A8784}"/>
              </a:ext>
            </a:extLst>
          </p:cNvPr>
          <p:cNvGrpSpPr/>
          <p:nvPr/>
        </p:nvGrpSpPr>
        <p:grpSpPr>
          <a:xfrm>
            <a:off x="1003300" y="4021790"/>
            <a:ext cx="7353300" cy="2519485"/>
            <a:chOff x="1003300" y="4021790"/>
            <a:chExt cx="7353300" cy="2519485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6D0BE7D4-C0D5-797F-DA4E-DD3A53EA4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511" y="5167783"/>
              <a:ext cx="1931298" cy="796107"/>
            </a:xfrm>
            <a:prstGeom prst="rect">
              <a:avLst/>
            </a:prstGeom>
          </p:spPr>
        </p:pic>
        <p:pic>
          <p:nvPicPr>
            <p:cNvPr id="21" name="图片 5">
              <a:extLst>
                <a:ext uri="{FF2B5EF4-FFF2-40B4-BE49-F238E27FC236}">
                  <a16:creationId xmlns:a16="http://schemas.microsoft.com/office/drawing/2014/main" id="{7806714C-5030-9B48-D513-DD148557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1757" y="5456505"/>
              <a:ext cx="257355" cy="257355"/>
            </a:xfrm>
            <a:prstGeom prst="rect">
              <a:avLst/>
            </a:prstGeom>
          </p:spPr>
        </p:pic>
        <p:pic>
          <p:nvPicPr>
            <p:cNvPr id="22" name="图片 6">
              <a:extLst>
                <a:ext uri="{FF2B5EF4-FFF2-40B4-BE49-F238E27FC236}">
                  <a16:creationId xmlns:a16="http://schemas.microsoft.com/office/drawing/2014/main" id="{3A0930D3-DAF3-0963-9B46-BFDBA79F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4714" y="4832597"/>
              <a:ext cx="1392286" cy="1505174"/>
            </a:xfrm>
            <a:prstGeom prst="rect">
              <a:avLst/>
            </a:prstGeom>
          </p:spPr>
        </p:pic>
        <p:pic>
          <p:nvPicPr>
            <p:cNvPr id="23" name="图片 8">
              <a:extLst>
                <a:ext uri="{FF2B5EF4-FFF2-40B4-BE49-F238E27FC236}">
                  <a16:creationId xmlns:a16="http://schemas.microsoft.com/office/drawing/2014/main" id="{004EE052-3510-0013-0F6F-022A66FC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0078" y="5284068"/>
              <a:ext cx="1318415" cy="470862"/>
            </a:xfrm>
            <a:prstGeom prst="rect">
              <a:avLst/>
            </a:prstGeom>
          </p:spPr>
        </p:pic>
        <p:pic>
          <p:nvPicPr>
            <p:cNvPr id="25" name="图片 9">
              <a:extLst>
                <a:ext uri="{FF2B5EF4-FFF2-40B4-BE49-F238E27FC236}">
                  <a16:creationId xmlns:a16="http://schemas.microsoft.com/office/drawing/2014/main" id="{7D69D527-5AF7-824C-56C3-12B2C0DC5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7000" y="5240388"/>
              <a:ext cx="544759" cy="605288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EB3102-57BF-F1CE-917C-1041D85BE290}"/>
                </a:ext>
              </a:extLst>
            </p:cNvPr>
            <p:cNvGrpSpPr/>
            <p:nvPr/>
          </p:nvGrpSpPr>
          <p:grpSpPr>
            <a:xfrm>
              <a:off x="1003300" y="4021790"/>
              <a:ext cx="7353300" cy="2519485"/>
              <a:chOff x="448776" y="2245431"/>
              <a:chExt cx="2253468" cy="2099939"/>
            </a:xfrm>
          </p:grpSpPr>
          <p:sp>
            <p:nvSpPr>
              <p:cNvPr id="30" name="Rounded Rectangle 55">
                <a:extLst>
                  <a:ext uri="{FF2B5EF4-FFF2-40B4-BE49-F238E27FC236}">
                    <a16:creationId xmlns:a16="http://schemas.microsoft.com/office/drawing/2014/main" id="{EBF271F6-4B43-D803-26CE-CFE4EC9C0AD2}"/>
                  </a:ext>
                </a:extLst>
              </p:cNvPr>
              <p:cNvSpPr/>
              <p:nvPr/>
            </p:nvSpPr>
            <p:spPr>
              <a:xfrm>
                <a:off x="454264" y="2804800"/>
                <a:ext cx="2247980" cy="1540570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Next" panose="020B0503020202020204"/>
                </a:endParaRPr>
              </a:p>
            </p:txBody>
          </p:sp>
          <p:sp>
            <p:nvSpPr>
              <p:cNvPr id="31" name="Rounded Rectangle 56">
                <a:extLst>
                  <a:ext uri="{FF2B5EF4-FFF2-40B4-BE49-F238E27FC236}">
                    <a16:creationId xmlns:a16="http://schemas.microsoft.com/office/drawing/2014/main" id="{A67EE282-9736-9D47-E583-A3720115E2C1}"/>
                  </a:ext>
                </a:extLst>
              </p:cNvPr>
              <p:cNvSpPr/>
              <p:nvPr/>
            </p:nvSpPr>
            <p:spPr>
              <a:xfrm>
                <a:off x="448776" y="2245431"/>
                <a:ext cx="2247980" cy="51232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VMM in </a:t>
                </a:r>
                <a:r>
                  <a:rPr lang="en-US" altLang="zh-CN" sz="3600" b="1" dirty="0">
                    <a:solidFill>
                      <a:srgbClr val="C0000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Real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Memristor-based Crossbars</a:t>
                </a:r>
                <a:endParaRPr lang="en-US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Rounded Rectangle 29">
              <a:extLst>
                <a:ext uri="{FF2B5EF4-FFF2-40B4-BE49-F238E27FC236}">
                  <a16:creationId xmlns:a16="http://schemas.microsoft.com/office/drawing/2014/main" id="{ACA42F3C-5B38-5017-AC3F-6260D6A6D392}"/>
                </a:ext>
              </a:extLst>
            </p:cNvPr>
            <p:cNvSpPr/>
            <p:nvPr/>
          </p:nvSpPr>
          <p:spPr>
            <a:xfrm>
              <a:off x="1089864" y="4813076"/>
              <a:ext cx="1342186" cy="3264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In Memory</a:t>
              </a:r>
            </a:p>
          </p:txBody>
        </p:sp>
        <p:pic>
          <p:nvPicPr>
            <p:cNvPr id="51" name="图片 4">
              <a:extLst>
                <a:ext uri="{FF2B5EF4-FFF2-40B4-BE49-F238E27FC236}">
                  <a16:creationId xmlns:a16="http://schemas.microsoft.com/office/drawing/2014/main" id="{2A21C9C7-C432-318A-BFE0-42307B4A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511" y="5167783"/>
              <a:ext cx="1931298" cy="796107"/>
            </a:xfrm>
            <a:prstGeom prst="rect">
              <a:avLst/>
            </a:prstGeom>
          </p:spPr>
        </p:pic>
        <p:pic>
          <p:nvPicPr>
            <p:cNvPr id="52" name="图片 5">
              <a:extLst>
                <a:ext uri="{FF2B5EF4-FFF2-40B4-BE49-F238E27FC236}">
                  <a16:creationId xmlns:a16="http://schemas.microsoft.com/office/drawing/2014/main" id="{1E4CC739-83C1-875A-3112-CAE3F97DB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1757" y="5456505"/>
              <a:ext cx="257355" cy="257355"/>
            </a:xfrm>
            <a:prstGeom prst="rect">
              <a:avLst/>
            </a:prstGeom>
          </p:spPr>
        </p:pic>
        <p:pic>
          <p:nvPicPr>
            <p:cNvPr id="53" name="图片 6">
              <a:extLst>
                <a:ext uri="{FF2B5EF4-FFF2-40B4-BE49-F238E27FC236}">
                  <a16:creationId xmlns:a16="http://schemas.microsoft.com/office/drawing/2014/main" id="{0D8A6B66-3BDD-7071-0CBA-ED86E235C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4714" y="4832597"/>
              <a:ext cx="1392286" cy="1505174"/>
            </a:xfrm>
            <a:prstGeom prst="rect">
              <a:avLst/>
            </a:prstGeom>
          </p:spPr>
        </p:pic>
        <p:pic>
          <p:nvPicPr>
            <p:cNvPr id="54" name="图片 8">
              <a:extLst>
                <a:ext uri="{FF2B5EF4-FFF2-40B4-BE49-F238E27FC236}">
                  <a16:creationId xmlns:a16="http://schemas.microsoft.com/office/drawing/2014/main" id="{BC25624E-A608-5412-815C-646F890C0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0078" y="5284068"/>
              <a:ext cx="1318415" cy="470862"/>
            </a:xfrm>
            <a:prstGeom prst="rect">
              <a:avLst/>
            </a:prstGeom>
          </p:spPr>
        </p:pic>
        <p:pic>
          <p:nvPicPr>
            <p:cNvPr id="55" name="图片 9">
              <a:extLst>
                <a:ext uri="{FF2B5EF4-FFF2-40B4-BE49-F238E27FC236}">
                  <a16:creationId xmlns:a16="http://schemas.microsoft.com/office/drawing/2014/main" id="{50C7A39C-8CA3-4B29-2144-7C3962E0E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07000" y="5240388"/>
              <a:ext cx="544759" cy="605288"/>
            </a:xfrm>
            <a:prstGeom prst="rect">
              <a:avLst/>
            </a:prstGeom>
          </p:spPr>
        </p:pic>
        <p:sp>
          <p:nvSpPr>
            <p:cNvPr id="60" name="Rounded Rectangle 29">
              <a:extLst>
                <a:ext uri="{FF2B5EF4-FFF2-40B4-BE49-F238E27FC236}">
                  <a16:creationId xmlns:a16="http://schemas.microsoft.com/office/drawing/2014/main" id="{A46B4E4D-D190-7633-58A5-2A4D52521BEC}"/>
                </a:ext>
              </a:extLst>
            </p:cNvPr>
            <p:cNvSpPr/>
            <p:nvPr/>
          </p:nvSpPr>
          <p:spPr>
            <a:xfrm>
              <a:off x="1089864" y="4813076"/>
              <a:ext cx="1342186" cy="3264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In Memory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32D29CF-80BE-7C57-F3FC-E77EE6259A1B}"/>
              </a:ext>
            </a:extLst>
          </p:cNvPr>
          <p:cNvGrpSpPr/>
          <p:nvPr/>
        </p:nvGrpSpPr>
        <p:grpSpPr>
          <a:xfrm>
            <a:off x="5940078" y="5004539"/>
            <a:ext cx="1318415" cy="326488"/>
            <a:chOff x="5940078" y="5004539"/>
            <a:chExt cx="1318415" cy="326488"/>
          </a:xfrm>
        </p:grpSpPr>
        <p:sp>
          <p:nvSpPr>
            <p:cNvPr id="29" name="Rounded Rectangle 29">
              <a:extLst>
                <a:ext uri="{FF2B5EF4-FFF2-40B4-BE49-F238E27FC236}">
                  <a16:creationId xmlns:a16="http://schemas.microsoft.com/office/drawing/2014/main" id="{0D69E054-7784-F5F6-704D-B78FD1D2238B}"/>
                </a:ext>
              </a:extLst>
            </p:cNvPr>
            <p:cNvSpPr/>
            <p:nvPr/>
          </p:nvSpPr>
          <p:spPr>
            <a:xfrm>
              <a:off x="6048842" y="5004539"/>
              <a:ext cx="1100885" cy="326488"/>
            </a:xfrm>
            <a:prstGeom prst="roundRect">
              <a:avLst/>
            </a:prstGeom>
            <a:solidFill>
              <a:srgbClr val="E2F0DA"/>
            </a:solidFill>
            <a:ln w="31750">
              <a:solidFill>
                <a:srgbClr val="2A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320" algn="ctr"/>
              <a:r>
                <a:rPr lang="en-US" sz="1700" b="1" dirty="0">
                  <a:solidFill>
                    <a:srgbClr val="10813D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Accurate</a:t>
              </a:r>
            </a:p>
          </p:txBody>
        </p:sp>
        <p:sp>
          <p:nvSpPr>
            <p:cNvPr id="63" name="Rounded Rectangle 29">
              <a:extLst>
                <a:ext uri="{FF2B5EF4-FFF2-40B4-BE49-F238E27FC236}">
                  <a16:creationId xmlns:a16="http://schemas.microsoft.com/office/drawing/2014/main" id="{2FE67589-026F-9771-AA32-A5E2862A117B}"/>
                </a:ext>
              </a:extLst>
            </p:cNvPr>
            <p:cNvSpPr/>
            <p:nvPr/>
          </p:nvSpPr>
          <p:spPr>
            <a:xfrm>
              <a:off x="5940078" y="5004539"/>
              <a:ext cx="1318415" cy="326488"/>
            </a:xfrm>
            <a:prstGeom prst="roundRect">
              <a:avLst/>
            </a:prstGeom>
            <a:solidFill>
              <a:srgbClr val="FBE5D6"/>
            </a:solidFill>
            <a:ln w="31750">
              <a:solidFill>
                <a:srgbClr val="C00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320" algn="ctr">
                <a:spcBef>
                  <a:spcPts val="1200"/>
                </a:spcBef>
              </a:pPr>
              <a:r>
                <a:rPr lang="en-US" sz="1700" b="1" dirty="0">
                  <a:solidFill>
                    <a:srgbClr val="C0000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Inaccurate</a:t>
              </a:r>
            </a:p>
          </p:txBody>
        </p:sp>
      </p:grpSp>
      <p:pic>
        <p:nvPicPr>
          <p:cNvPr id="4" name="图片 4">
            <a:extLst>
              <a:ext uri="{FF2B5EF4-FFF2-40B4-BE49-F238E27FC236}">
                <a16:creationId xmlns:a16="http://schemas.microsoft.com/office/drawing/2014/main" id="{51AD4178-F343-491C-9BC7-E06CB80B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11" y="2161993"/>
            <a:ext cx="1931298" cy="7961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1F505665-40D7-90B3-67B4-170561FE7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757" y="2450715"/>
            <a:ext cx="257355" cy="25735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62832FA-0140-5656-13C1-210D1A072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714" y="1826807"/>
            <a:ext cx="1392286" cy="1505174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D0E3B5A1-2189-97D7-999F-74CC184C1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78" y="2278278"/>
            <a:ext cx="1318415" cy="470862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:a16="http://schemas.microsoft.com/office/drawing/2014/main" id="{5759D2EB-945E-1874-D700-6470DE9C9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000" y="2234598"/>
            <a:ext cx="544759" cy="6052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B9D727-D684-5A3B-C5D6-EFE658BCCF40}"/>
              </a:ext>
            </a:extLst>
          </p:cNvPr>
          <p:cNvGrpSpPr/>
          <p:nvPr/>
        </p:nvGrpSpPr>
        <p:grpSpPr>
          <a:xfrm>
            <a:off x="1003300" y="1016000"/>
            <a:ext cx="7353300" cy="2519485"/>
            <a:chOff x="448776" y="2245431"/>
            <a:chExt cx="2253468" cy="2099939"/>
          </a:xfrm>
        </p:grpSpPr>
        <p:sp>
          <p:nvSpPr>
            <p:cNvPr id="17" name="Rounded Rectangle 55">
              <a:extLst>
                <a:ext uri="{FF2B5EF4-FFF2-40B4-BE49-F238E27FC236}">
                  <a16:creationId xmlns:a16="http://schemas.microsoft.com/office/drawing/2014/main" id="{EF03C38C-9F72-080C-E4FA-B63141756A1D}"/>
                </a:ext>
              </a:extLst>
            </p:cNvPr>
            <p:cNvSpPr/>
            <p:nvPr/>
          </p:nvSpPr>
          <p:spPr>
            <a:xfrm>
              <a:off x="454264" y="2804800"/>
              <a:ext cx="2247980" cy="1540570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Next" panose="020B0503020202020204"/>
              </a:endParaRPr>
            </a:p>
          </p:txBody>
        </p:sp>
        <p:sp>
          <p:nvSpPr>
            <p:cNvPr id="18" name="Rounded Rectangle 56">
              <a:extLst>
                <a:ext uri="{FF2B5EF4-FFF2-40B4-BE49-F238E27FC236}">
                  <a16:creationId xmlns:a16="http://schemas.microsoft.com/office/drawing/2014/main" id="{116F3036-9538-EEA7-FA3C-350B914C429B}"/>
                </a:ext>
              </a:extLst>
            </p:cNvPr>
            <p:cNvSpPr/>
            <p:nvPr/>
          </p:nvSpPr>
          <p:spPr>
            <a:xfrm>
              <a:off x="448776" y="2245431"/>
              <a:ext cx="2247980" cy="51232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VMM in </a:t>
              </a:r>
              <a:r>
                <a:rPr lang="en-US" altLang="zh-CN" sz="3600" b="1" dirty="0">
                  <a:solidFill>
                    <a:srgbClr val="C0000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Ideal</a:t>
              </a:r>
              <a:r>
                <a:rPr lang="en-US" altLang="zh-CN" sz="3200" b="1" dirty="0">
                  <a:solidFill>
                    <a:schemeClr val="bg1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 Memristor-based Crossbars</a:t>
              </a:r>
              <a:endParaRPr lang="en-US" sz="3200" b="1" dirty="0">
                <a:solidFill>
                  <a:schemeClr val="bg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231F7192-170F-D885-0BE0-2335FACFD335}"/>
              </a:ext>
            </a:extLst>
          </p:cNvPr>
          <p:cNvSpPr/>
          <p:nvPr/>
        </p:nvSpPr>
        <p:spPr>
          <a:xfrm>
            <a:off x="1089864" y="1807286"/>
            <a:ext cx="1342186" cy="3264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In Memory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4E7D5CC2-0148-AAF2-24D0-F33DBC5B4016}"/>
              </a:ext>
            </a:extLst>
          </p:cNvPr>
          <p:cNvSpPr/>
          <p:nvPr/>
        </p:nvSpPr>
        <p:spPr>
          <a:xfrm>
            <a:off x="5940078" y="1998749"/>
            <a:ext cx="1318415" cy="326488"/>
          </a:xfrm>
          <a:prstGeom prst="roundRect">
            <a:avLst/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algn="ctr"/>
            <a:r>
              <a:rPr lang="en-US" sz="17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</a:p>
        </p:txBody>
      </p:sp>
      <p:sp>
        <p:nvSpPr>
          <p:cNvPr id="32" name="Lightning Bolt 31">
            <a:extLst>
              <a:ext uri="{FF2B5EF4-FFF2-40B4-BE49-F238E27FC236}">
                <a16:creationId xmlns:a16="http://schemas.microsoft.com/office/drawing/2014/main" id="{E26DE690-01AC-ADEB-D297-0C3A9A9F8540}"/>
              </a:ext>
            </a:extLst>
          </p:cNvPr>
          <p:cNvSpPr/>
          <p:nvPr/>
        </p:nvSpPr>
        <p:spPr>
          <a:xfrm rot="1800000">
            <a:off x="930176" y="4887459"/>
            <a:ext cx="833860" cy="490356"/>
          </a:xfrm>
          <a:prstGeom prst="lightningBol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1F8D9608-591B-393B-0900-1F1CAA35D21C}"/>
              </a:ext>
            </a:extLst>
          </p:cNvPr>
          <p:cNvSpPr/>
          <p:nvPr/>
        </p:nvSpPr>
        <p:spPr>
          <a:xfrm rot="1800000">
            <a:off x="3259984" y="4876584"/>
            <a:ext cx="833860" cy="490356"/>
          </a:xfrm>
          <a:prstGeom prst="lightningBol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6796"/>
    </mc:Choice>
    <mc:Fallback xmlns="">
      <p:transition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132334"/>
            <a:ext cx="8877300" cy="606084"/>
          </a:xfrm>
        </p:spPr>
        <p:txBody>
          <a:bodyPr/>
          <a:lstStyle/>
          <a:p>
            <a:r>
              <a:rPr lang="en-US" sz="3600" b="1" dirty="0">
                <a:ea typeface="Lato" panose="020F0502020204030203" pitchFamily="34" charset="0"/>
                <a:cs typeface="Lato" panose="020F0502020204030203" pitchFamily="34" charset="0"/>
              </a:rPr>
              <a:t>Our Goal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F1614DD-715A-9DAB-A51D-C98EF24B42BC}"/>
              </a:ext>
            </a:extLst>
          </p:cNvPr>
          <p:cNvSpPr/>
          <p:nvPr/>
        </p:nvSpPr>
        <p:spPr>
          <a:xfrm>
            <a:off x="11720" y="2428875"/>
            <a:ext cx="9120560" cy="200025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 cap="sq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realistically evaluate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end-to-end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basecalling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accuracy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throughput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for memristor-based CIM</a:t>
            </a:r>
          </a:p>
        </p:txBody>
      </p:sp>
    </p:spTree>
    <p:extLst>
      <p:ext uri="{BB962C8B-B14F-4D97-AF65-F5344CB8AC3E}">
        <p14:creationId xmlns:p14="http://schemas.microsoft.com/office/powerpoint/2010/main" val="128978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132334"/>
            <a:ext cx="8877300" cy="606084"/>
          </a:xfrm>
        </p:spPr>
        <p:txBody>
          <a:bodyPr/>
          <a:lstStyle/>
          <a:p>
            <a:r>
              <a:rPr lang="en-US" sz="3600" b="1" dirty="0">
                <a:ea typeface="Lato" panose="020F0502020204030203" pitchFamily="34" charset="0"/>
                <a:cs typeface="Lato" panose="020F0502020204030203" pitchFamily="34" charset="0"/>
              </a:rPr>
              <a:t>Key Idea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F1614DD-715A-9DAB-A51D-C98EF24B42BC}"/>
              </a:ext>
            </a:extLst>
          </p:cNvPr>
          <p:cNvSpPr/>
          <p:nvPr/>
        </p:nvSpPr>
        <p:spPr>
          <a:xfrm>
            <a:off x="11720" y="2428875"/>
            <a:ext cx="9120560" cy="2000250"/>
          </a:xfrm>
          <a:prstGeom prst="roundRect">
            <a:avLst>
              <a:gd name="adj" fmla="val 0"/>
            </a:avLst>
          </a:prstGeom>
          <a:solidFill>
            <a:srgbClr val="EDE8F1"/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algn="ctr">
              <a:spcBef>
                <a:spcPts val="1200"/>
              </a:spcBef>
            </a:pPr>
            <a:r>
              <a:rPr lang="en-US" sz="3200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To account for the </a:t>
            </a:r>
            <a:r>
              <a:rPr lang="en-US" sz="32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non-idealities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device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circuit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architecture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of memristor-based CIM and the </a:t>
            </a:r>
            <a:r>
              <a:rPr lang="en-US" sz="32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overhead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of non-idealities</a:t>
            </a:r>
            <a:r>
              <a:rPr lang="en-US" sz="3200" b="1" dirty="0">
                <a:solidFill>
                  <a:schemeClr val="tx1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mitigation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22151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F7339-E9BD-9DF2-9EB4-FB24E82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0BB873D-734C-FAF5-6639-E59149B50A1F}"/>
              </a:ext>
            </a:extLst>
          </p:cNvPr>
          <p:cNvSpPr/>
          <p:nvPr/>
        </p:nvSpPr>
        <p:spPr>
          <a:xfrm>
            <a:off x="381000" y="1396712"/>
            <a:ext cx="8420100" cy="1040703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Background &amp; Motivation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77F287A-EB9E-7BDF-3148-253381B84E6F}"/>
              </a:ext>
            </a:extLst>
          </p:cNvPr>
          <p:cNvSpPr/>
          <p:nvPr/>
        </p:nvSpPr>
        <p:spPr>
          <a:xfrm>
            <a:off x="381000" y="2555653"/>
            <a:ext cx="8420100" cy="1040703"/>
          </a:xfrm>
          <a:prstGeom prst="roundRect">
            <a:avLst>
              <a:gd name="adj" fmla="val 19632"/>
            </a:avLst>
          </a:prstGeom>
          <a:solidFill>
            <a:srgbClr val="1E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venir Next" panose="020B0503020202020204"/>
              </a:rPr>
              <a:t>Swordfish: Design &amp; Implementation</a:t>
            </a:r>
            <a:endParaRPr lang="en-US" sz="3200" b="1" dirty="0">
              <a:latin typeface="Avenir Next" panose="020B0503020202020204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A1203B-F89F-E348-E866-7E54A61508E8}"/>
              </a:ext>
            </a:extLst>
          </p:cNvPr>
          <p:cNvSpPr/>
          <p:nvPr/>
        </p:nvSpPr>
        <p:spPr>
          <a:xfrm>
            <a:off x="381000" y="3714594"/>
            <a:ext cx="8420100" cy="1038857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Evaluation &amp; Key Results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D25C3E7-2288-5824-3E87-E2ABDA54DACA}"/>
              </a:ext>
            </a:extLst>
          </p:cNvPr>
          <p:cNvSpPr/>
          <p:nvPr/>
        </p:nvSpPr>
        <p:spPr>
          <a:xfrm>
            <a:off x="381000" y="4871689"/>
            <a:ext cx="8420100" cy="1038856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Takeaways &amp; Summary</a:t>
            </a:r>
          </a:p>
        </p:txBody>
      </p:sp>
    </p:spTree>
    <p:extLst>
      <p:ext uri="{BB962C8B-B14F-4D97-AF65-F5344CB8AC3E}">
        <p14:creationId xmlns:p14="http://schemas.microsoft.com/office/powerpoint/2010/main" val="274119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Swordfish vs Other Frameworks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F3A5E71-3A1E-B86F-F531-FC8C0834C3D4}"/>
              </a:ext>
            </a:extLst>
          </p:cNvPr>
          <p:cNvSpPr/>
          <p:nvPr/>
        </p:nvSpPr>
        <p:spPr>
          <a:xfrm>
            <a:off x="0" y="833081"/>
            <a:ext cx="9144000" cy="4419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Ideal Memristor-based CIM Frameworks for DNNs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9440347-9A8E-B2DB-06E5-33B543D309BF}"/>
              </a:ext>
            </a:extLst>
          </p:cNvPr>
          <p:cNvSpPr/>
          <p:nvPr/>
        </p:nvSpPr>
        <p:spPr>
          <a:xfrm>
            <a:off x="322638" y="1581154"/>
            <a:ext cx="2026616" cy="2768596"/>
          </a:xfrm>
          <a:prstGeom prst="roundRect">
            <a:avLst>
              <a:gd name="adj" fmla="val 3541"/>
            </a:avLst>
          </a:prstGeom>
          <a:solidFill>
            <a:srgbClr val="FBE5D6"/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venir Nex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7F7728-E11A-59F8-DB8B-B6931892D08D}"/>
              </a:ext>
            </a:extLst>
          </p:cNvPr>
          <p:cNvSpPr txBox="1"/>
          <p:nvPr/>
        </p:nvSpPr>
        <p:spPr>
          <a:xfrm>
            <a:off x="317984" y="1621533"/>
            <a:ext cx="202661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C55A11"/>
                </a:solidFill>
                <a:latin typeface="Avenir Next"/>
              </a:rPr>
              <a:t>User Input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023EF8-747F-DA4E-ECA7-9F5F7B42E696}"/>
              </a:ext>
            </a:extLst>
          </p:cNvPr>
          <p:cNvSpPr txBox="1"/>
          <p:nvPr/>
        </p:nvSpPr>
        <p:spPr>
          <a:xfrm>
            <a:off x="369216" y="2156759"/>
            <a:ext cx="1616076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rgbClr val="C55A11"/>
                </a:solidFill>
                <a:latin typeface="Avenir Next"/>
              </a:rPr>
              <a:t>DNN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55A11"/>
                </a:solidFill>
                <a:latin typeface="Avenir Next"/>
              </a:rPr>
              <a:t>Architecture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55A11"/>
                </a:solidFill>
                <a:latin typeface="Avenir Next"/>
              </a:rPr>
              <a:t>Weights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F401E1D-1701-64B0-A5E8-9337F1DFF2B8}"/>
              </a:ext>
            </a:extLst>
          </p:cNvPr>
          <p:cNvSpPr txBox="1"/>
          <p:nvPr/>
        </p:nvSpPr>
        <p:spPr>
          <a:xfrm>
            <a:off x="369216" y="3558113"/>
            <a:ext cx="184239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rgbClr val="C55A11"/>
                </a:solidFill>
                <a:latin typeface="Avenir Next"/>
              </a:rPr>
              <a:t>CIM Hardware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55A11"/>
                </a:solidFill>
                <a:latin typeface="Avenir Next"/>
              </a:rPr>
              <a:t>Architecture</a:t>
            </a:r>
            <a:endParaRPr lang="en-US" spc="-38" dirty="0">
              <a:solidFill>
                <a:srgbClr val="C55A11"/>
              </a:solidFill>
              <a:latin typeface="Avenir Next"/>
            </a:endParaRP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401FC8E-DAFC-4E42-349A-17095477ABDC}"/>
              </a:ext>
            </a:extLst>
          </p:cNvPr>
          <p:cNvCxnSpPr>
            <a:cxnSpLocks/>
            <a:stCxn id="131" idx="3"/>
            <a:endCxn id="129" idx="1"/>
          </p:cNvCxnSpPr>
          <p:nvPr/>
        </p:nvCxnSpPr>
        <p:spPr>
          <a:xfrm flipV="1">
            <a:off x="2349254" y="2965451"/>
            <a:ext cx="484821" cy="1"/>
          </a:xfrm>
          <a:prstGeom prst="line">
            <a:avLst/>
          </a:prstGeom>
          <a:ln w="635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F82DA4F-C997-8590-437F-75DE286B7860}"/>
              </a:ext>
            </a:extLst>
          </p:cNvPr>
          <p:cNvSpPr/>
          <p:nvPr/>
        </p:nvSpPr>
        <p:spPr>
          <a:xfrm>
            <a:off x="2834075" y="1581153"/>
            <a:ext cx="5960533" cy="2768596"/>
          </a:xfrm>
          <a:prstGeom prst="roundRect">
            <a:avLst>
              <a:gd name="adj" fmla="val 3571"/>
            </a:avLst>
          </a:prstGeom>
          <a:solidFill>
            <a:srgbClr val="FFF2CC"/>
          </a:solidFill>
          <a:ln w="28575">
            <a:solidFill>
              <a:srgbClr val="BF9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venir Nex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ECB302-27F0-2A97-4357-8AC9BA137FA9}"/>
              </a:ext>
            </a:extLst>
          </p:cNvPr>
          <p:cNvSpPr txBox="1"/>
          <p:nvPr/>
        </p:nvSpPr>
        <p:spPr>
          <a:xfrm>
            <a:off x="2829422" y="1594229"/>
            <a:ext cx="596518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Traditional ideal Frameworks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CCBFDF-CF5D-C441-1C72-EDA916CD9A97}"/>
              </a:ext>
            </a:extLst>
          </p:cNvPr>
          <p:cNvGrpSpPr/>
          <p:nvPr/>
        </p:nvGrpSpPr>
        <p:grpSpPr>
          <a:xfrm>
            <a:off x="2950308" y="2427145"/>
            <a:ext cx="1949242" cy="1076610"/>
            <a:chOff x="2964580" y="2227441"/>
            <a:chExt cx="1949242" cy="1076610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DC80A602-9200-5342-B612-19FE8501F19C}"/>
                </a:ext>
              </a:extLst>
            </p:cNvPr>
            <p:cNvSpPr/>
            <p:nvPr/>
          </p:nvSpPr>
          <p:spPr>
            <a:xfrm>
              <a:off x="2964580" y="2241598"/>
              <a:ext cx="1949242" cy="959341"/>
            </a:xfrm>
            <a:prstGeom prst="roundRect">
              <a:avLst>
                <a:gd name="adj" fmla="val 5130"/>
              </a:avLst>
            </a:prstGeom>
            <a:solidFill>
              <a:srgbClr val="E2F0D9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72E4D66-A424-1000-EFC1-6B93EE3D920D}"/>
                </a:ext>
              </a:extLst>
            </p:cNvPr>
            <p:cNvSpPr txBox="1"/>
            <p:nvPr/>
          </p:nvSpPr>
          <p:spPr>
            <a:xfrm>
              <a:off x="3160890" y="2227441"/>
              <a:ext cx="155662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385723"/>
                  </a:solidFill>
                  <a:latin typeface="Avenir Next"/>
                </a:rPr>
                <a:t>Partition &amp; Map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4260D8A-DE89-C382-F490-515072F58FDA}"/>
                </a:ext>
              </a:extLst>
            </p:cNvPr>
            <p:cNvSpPr txBox="1"/>
            <p:nvPr/>
          </p:nvSpPr>
          <p:spPr>
            <a:xfrm>
              <a:off x="3061308" y="2512963"/>
              <a:ext cx="803678" cy="43088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385723"/>
                  </a:solidFill>
                  <a:latin typeface="Avenir Next"/>
                </a:rPr>
                <a:t>Layer 1</a:t>
              </a:r>
              <a:endParaRPr lang="en-US" sz="1400" dirty="0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262AF7-668C-7ED1-C9B6-00087DF23D9D}"/>
                </a:ext>
              </a:extLst>
            </p:cNvPr>
            <p:cNvSpPr txBox="1"/>
            <p:nvPr/>
          </p:nvSpPr>
          <p:spPr>
            <a:xfrm>
              <a:off x="3068327" y="2873166"/>
              <a:ext cx="770829" cy="4308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385723"/>
                  </a:solidFill>
                  <a:latin typeface="Avenir Next"/>
                </a:rPr>
                <a:t>Layer N</a:t>
              </a:r>
              <a:endParaRPr lang="en-US" sz="1400" dirty="0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33FD5DA-E8A4-94E1-EA96-499594D3FFD9}"/>
                </a:ext>
              </a:extLst>
            </p:cNvPr>
            <p:cNvSpPr txBox="1"/>
            <p:nvPr/>
          </p:nvSpPr>
          <p:spPr>
            <a:xfrm rot="5400000">
              <a:off x="3194089" y="2651036"/>
              <a:ext cx="447342" cy="33658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85723"/>
                  </a:solidFill>
                  <a:latin typeface="Avenir Next"/>
                </a:rPr>
                <a:t>…</a:t>
              </a:r>
              <a:endParaRPr lang="en-US" sz="1400" dirty="0">
                <a:solidFill>
                  <a:srgbClr val="385723"/>
                </a:solidFill>
                <a:latin typeface="Avenir Next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83CB7ACE-1F94-4B89-F2F8-2AD6E45C8652}"/>
                </a:ext>
              </a:extLst>
            </p:cNvPr>
            <p:cNvGrpSpPr/>
            <p:nvPr/>
          </p:nvGrpSpPr>
          <p:grpSpPr>
            <a:xfrm>
              <a:off x="4007501" y="2499052"/>
              <a:ext cx="793179" cy="639904"/>
              <a:chOff x="4792412" y="2892218"/>
              <a:chExt cx="544812" cy="596457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F0CD118-E441-2DC6-916B-4CCF3ED53A49}"/>
                  </a:ext>
                </a:extLst>
              </p:cNvPr>
              <p:cNvGrpSpPr/>
              <p:nvPr/>
            </p:nvGrpSpPr>
            <p:grpSpPr>
              <a:xfrm>
                <a:off x="4792412" y="2898954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1BFB09A-281F-3330-704C-7C1D7E34FA2D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D3BF8FF-44A7-C09B-9EF4-77E1A39F72E1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907E7D56-1FB6-56F5-F04B-47A1F671DC5E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C46E311-9348-0D99-2EB9-D2639E0B4411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89B0660-BD73-99C1-DEF1-44A1391DCF61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3E21BFB-2612-D57E-47A3-77A44565A54E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622C50C-F323-8CAD-E0AA-7EA21ECBFB20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E9464C43-0C3F-2A68-A7D9-A1F4BB2D72E6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E294D53C-0ECD-1CE7-2426-6A6DD6B2D8EB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6A6CC8E-6872-643E-DEEA-7AEDC6D199D0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64BDB0F2-6061-4F6A-F387-1ABBA3817D83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4CC78BDC-ADE3-5501-6B32-D6859585BFE5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0A4F1DAA-9A83-6EAE-4921-DEAF39428C50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482946EF-A4C3-193F-8819-8E2EE101A80A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C6B99CAA-093B-7DB8-395D-D4CDCB673907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367D3BA0-4802-3048-1119-F3DB1AAF2C2D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472505C4-47CD-5DED-C79D-3C61E02EE8FE}"/>
                  </a:ext>
                </a:extLst>
              </p:cNvPr>
              <p:cNvGrpSpPr/>
              <p:nvPr/>
            </p:nvGrpSpPr>
            <p:grpSpPr>
              <a:xfrm>
                <a:off x="4792412" y="3246505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A8DF968-21E5-8386-2E57-6E809A1947BF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F98F002D-F3B2-53C7-5FA3-0542A733C8B8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7F78C869-3686-9EBD-2169-5DF535E89A8D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279D1671-7CDC-08BC-2AAF-809612E32A9A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9EE166D-0230-68B2-5039-111595E3CC24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CC02A4E5-D337-07B9-58C1-C147CF545599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28DDCF4-4311-23EF-BF6C-8DA269512659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12A49755-91E8-7731-65DA-965FCD8CE3B7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A72971-F9DD-1F76-DAF9-AFC553196AD8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C3940359-5C15-2ED7-BAD0-C193BD839E3C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71BED638-D37A-BF6B-93EA-BA100A47A1D0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5C93F67A-FC93-3FE3-31FB-FFA38CDC6E67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DB1308C-9CA0-DF51-5ADB-27F3FD0FD651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06912792-0ABF-7998-FB92-3CD5D18836F6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8250A92-6687-3397-7F33-55EC592D4AE6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4B36623-C6AC-A1D1-08EE-C35B06624933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177527F-B8A6-6A1C-942E-CDAC71862D5D}"/>
                  </a:ext>
                </a:extLst>
              </p:cNvPr>
              <p:cNvGrpSpPr/>
              <p:nvPr/>
            </p:nvGrpSpPr>
            <p:grpSpPr>
              <a:xfrm>
                <a:off x="5121779" y="2900393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592EEC7-6184-4D19-DB66-22A02BC5B8EA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31BEC31-2B6E-1ECE-5C6E-BDB4DDFB33D0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ECBF52F-98E8-86BE-1A46-2FF055B5F04C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871EF70-8002-B6F1-D999-16823AC9067C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10016298-ECCA-FE9C-8A9D-4E23CA1664FB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D2B3DF63-EFED-A539-DC9E-A4F1AA4529CA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A1FEBD12-57F8-E1E5-3142-43B54D707D2C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AE0FA05E-F9F5-A77C-0C7C-CE89F6B1B5FB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B15792F-8B81-93B6-B4CF-07AF447AEAD7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AA66208-6347-0A41-A2E4-AF0251368676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37992F1D-F362-0D74-AE17-CFB25FA7A867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2A37A0D0-14B8-8F1E-624D-D1BFA8C2C7D9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73BF9AB-0F14-8EC4-07A1-A77B3103DDBD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13C44D4B-5F09-3861-9833-A8211F4C1D43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DCE74643-5FFF-B355-A56B-B4F66A63EF70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214CF5C7-0DAE-059A-1057-B14F14E11875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A26F3D2-5C73-2303-0451-D35EF266ED4A}"/>
                  </a:ext>
                </a:extLst>
              </p:cNvPr>
              <p:cNvGrpSpPr/>
              <p:nvPr/>
            </p:nvGrpSpPr>
            <p:grpSpPr>
              <a:xfrm>
                <a:off x="5121779" y="3247944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FFDDE9DE-80B9-4E21-A9A7-AA269124E56F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59C8BE3B-BDC5-B6CA-4B13-2524958AE397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4A68C088-F566-AB6B-DFC6-D857B7B03FE5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7993B5B-5F71-2A42-E6F8-4B3CA66031E0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3984D447-D074-673C-DBC8-915CEB04F1F6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24B858A4-C06F-0E9B-1FF2-84A09A870A52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AE97754-34EC-FD05-7F1B-871E49376ED3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45F2479-551B-A49C-5639-F7A08821540B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6D514F7-E2A0-A80C-E09B-798CE7752791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93696355-FAB5-07D0-D605-124BA119A6E0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34FD409B-4418-DB3E-BC2F-EA663C83BED9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6A5F7821-268E-C624-C1B1-744F542E602C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8464509C-7C7D-54F7-FCF4-54AB16458DD4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3E4D0034-5DE9-770B-2597-9744E1346EB8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B40B29C-D796-03AB-F84D-EEC4FAC6F650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A415FD37-FD41-B783-FD36-B53B8D21C02D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FE3FE79D-DC29-D924-CB70-F70266E8B997}"/>
                  </a:ext>
                </a:extLst>
              </p:cNvPr>
              <p:cNvSpPr txBox="1"/>
              <p:nvPr/>
            </p:nvSpPr>
            <p:spPr>
              <a:xfrm rot="5400000">
                <a:off x="4743338" y="3046817"/>
                <a:ext cx="596457" cy="2872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…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</p:grpSp>
      </p:grp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035B01DA-73E0-247C-39DF-E00907194A8E}"/>
              </a:ext>
            </a:extLst>
          </p:cNvPr>
          <p:cNvSpPr/>
          <p:nvPr/>
        </p:nvSpPr>
        <p:spPr>
          <a:xfrm>
            <a:off x="6729133" y="2447682"/>
            <a:ext cx="1949242" cy="959341"/>
          </a:xfrm>
          <a:prstGeom prst="roundRect">
            <a:avLst>
              <a:gd name="adj" fmla="val 3080"/>
            </a:avLst>
          </a:prstGeom>
          <a:solidFill>
            <a:srgbClr val="FFD5D5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5723"/>
              </a:solidFill>
              <a:latin typeface="Avenir Next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8060FF0-A324-3129-8F19-55DCD91A5878}"/>
              </a:ext>
            </a:extLst>
          </p:cNvPr>
          <p:cNvSpPr txBox="1"/>
          <p:nvPr/>
        </p:nvSpPr>
        <p:spPr>
          <a:xfrm>
            <a:off x="6847229" y="2529354"/>
            <a:ext cx="1713048" cy="191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b="1" spc="-30" dirty="0">
                <a:solidFill>
                  <a:srgbClr val="C00000"/>
                </a:solidFill>
                <a:latin typeface="Avenir Next"/>
              </a:rPr>
              <a:t>System Evaluator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DCBF1A7-6B23-8BF6-793A-8ED92803A124}"/>
              </a:ext>
            </a:extLst>
          </p:cNvPr>
          <p:cNvSpPr txBox="1"/>
          <p:nvPr/>
        </p:nvSpPr>
        <p:spPr>
          <a:xfrm>
            <a:off x="7185843" y="2958194"/>
            <a:ext cx="103582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z="1400" b="1" spc="-75" dirty="0">
                <a:solidFill>
                  <a:srgbClr val="C00000"/>
                </a:solidFill>
                <a:latin typeface="Avenir Next"/>
              </a:rPr>
              <a:t>Performance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z="1400" b="1" spc="-75" dirty="0">
                <a:solidFill>
                  <a:srgbClr val="C00000"/>
                </a:solidFill>
                <a:latin typeface="Avenir Next"/>
              </a:rPr>
              <a:t>Area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9459BB-320D-5380-5B50-BD7589D93850}"/>
              </a:ext>
            </a:extLst>
          </p:cNvPr>
          <p:cNvCxnSpPr>
            <a:cxnSpLocks/>
            <a:stCxn id="136" idx="3"/>
            <a:endCxn id="213" idx="1"/>
          </p:cNvCxnSpPr>
          <p:nvPr/>
        </p:nvCxnSpPr>
        <p:spPr>
          <a:xfrm>
            <a:off x="4899550" y="2920973"/>
            <a:ext cx="1829583" cy="6380"/>
          </a:xfrm>
          <a:prstGeom prst="line">
            <a:avLst/>
          </a:prstGeom>
          <a:ln w="44450" cap="rnd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EB24885-BF35-2857-404B-D84D226A4632}"/>
              </a:ext>
            </a:extLst>
          </p:cNvPr>
          <p:cNvSpPr txBox="1"/>
          <p:nvPr/>
        </p:nvSpPr>
        <p:spPr>
          <a:xfrm>
            <a:off x="4587126" y="2465687"/>
            <a:ext cx="239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venir Next"/>
              </a:rPr>
              <a:t>Kernel Chunks </a:t>
            </a:r>
          </a:p>
          <a:p>
            <a:pPr algn="ctr"/>
            <a:endParaRPr lang="en-US" b="1" dirty="0">
              <a:latin typeface="Avenir Next"/>
            </a:endParaRPr>
          </a:p>
          <a:p>
            <a:pPr algn="ctr"/>
            <a:r>
              <a:rPr lang="en-US" sz="1800" b="1" dirty="0">
                <a:latin typeface="Avenir Next"/>
              </a:rPr>
              <a:t> (i.e., ideal VMMs)</a:t>
            </a:r>
          </a:p>
        </p:txBody>
      </p:sp>
    </p:spTree>
    <p:extLst>
      <p:ext uri="{BB962C8B-B14F-4D97-AF65-F5344CB8AC3E}">
        <p14:creationId xmlns:p14="http://schemas.microsoft.com/office/powerpoint/2010/main" val="9389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1" grpId="0" animBg="1"/>
      <p:bldP spid="132" grpId="0"/>
      <p:bldP spid="133" grpId="0"/>
      <p:bldP spid="134" grpId="0"/>
      <p:bldP spid="129" grpId="0" animBg="1"/>
      <p:bldP spid="130" grpId="0"/>
      <p:bldP spid="213" grpId="0" animBg="1"/>
      <p:bldP spid="214" grpId="0"/>
      <p:bldP spid="21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3">
                <a:extLst>
                  <a:ext uri="{FF2B5EF4-FFF2-40B4-BE49-F238E27FC236}">
                    <a16:creationId xmlns:a16="http://schemas.microsoft.com/office/drawing/2014/main" id="{EBB4F1B4-8D3E-4539-C42B-988B7063D39E}"/>
                  </a:ext>
                </a:extLst>
              </p:cNvPr>
              <p:cNvSpPr/>
              <p:nvPr/>
            </p:nvSpPr>
            <p:spPr>
              <a:xfrm>
                <a:off x="172398" y="5436258"/>
                <a:ext cx="8819202" cy="1302299"/>
              </a:xfrm>
              <a:prstGeom prst="roundRect">
                <a:avLst>
                  <a:gd name="adj" fmla="val 8525"/>
                </a:avLst>
              </a:prstGeom>
              <a:solidFill>
                <a:srgbClr val="EDE8F1"/>
              </a:solidFill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320" lvl="0">
                  <a:spcBef>
                    <a:spcPts val="1200"/>
                  </a:spcBef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Key Results: </a:t>
                </a:r>
                <a:r>
                  <a:rPr lang="en-US" sz="1600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Across four real datasets of varying sizes, Swordfish </a:t>
                </a: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realistically </a:t>
                </a:r>
                <a:r>
                  <a:rPr lang="en-US" sz="1600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provides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25.7</a:t>
                </a:r>
                <a14:m>
                  <m:oMath xmlns:m="http://schemas.openxmlformats.org/officeDocument/2006/math">
                    <m:r>
                      <a:rPr lang="en-GB" sz="16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better average throughput</a:t>
                </a:r>
                <a:r>
                  <a:rPr lang="en-US" sz="1600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compared to state-of-the-art basecalling on GPU 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12% mitigation in basecalling accuracy loss </a:t>
                </a:r>
                <a:r>
                  <a:rPr lang="en-US" sz="1600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after hardware/software co-designed enhancement techniques</a:t>
                </a:r>
                <a:endParaRPr lang="en-US" sz="1600" b="1" dirty="0">
                  <a:solidFill>
                    <a:srgbClr val="7030A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Three </a:t>
                </a:r>
                <a:r>
                  <a:rPr lang="en-US" sz="1600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new </a:t>
                </a: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insights</a:t>
                </a:r>
                <a:r>
                  <a:rPr lang="en-US" sz="1600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on future research directions for </a:t>
                </a:r>
                <a:r>
                  <a:rPr lang="en-US" sz="1600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accuracy enhancement techniques</a:t>
                </a:r>
                <a:endParaRPr lang="en-US" sz="1600" dirty="0">
                  <a:solidFill>
                    <a:srgbClr val="7030A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ounded Rectangle 3">
                <a:extLst>
                  <a:ext uri="{FF2B5EF4-FFF2-40B4-BE49-F238E27FC236}">
                    <a16:creationId xmlns:a16="http://schemas.microsoft.com/office/drawing/2014/main" id="{EBB4F1B4-8D3E-4539-C42B-988B7063D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98" y="5436258"/>
                <a:ext cx="8819202" cy="1302299"/>
              </a:xfrm>
              <a:prstGeom prst="roundRect">
                <a:avLst>
                  <a:gd name="adj" fmla="val 8525"/>
                </a:avLst>
              </a:prstGeom>
              <a:blipFill>
                <a:blip r:embed="rId3"/>
                <a:stretch>
                  <a:fillRect t="-2294" b="-6881"/>
                </a:stretch>
              </a:blipFill>
              <a:ln w="317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2C1B538-A65E-375D-68C2-6495C6C1FE65}"/>
              </a:ext>
            </a:extLst>
          </p:cNvPr>
          <p:cNvSpPr/>
          <p:nvPr/>
        </p:nvSpPr>
        <p:spPr>
          <a:xfrm>
            <a:off x="172398" y="3900665"/>
            <a:ext cx="8819202" cy="1500167"/>
          </a:xfrm>
          <a:prstGeom prst="roundRect">
            <a:avLst>
              <a:gd name="adj" fmla="val 6307"/>
            </a:avLst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Key Contribution: Swordfish;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first framework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for memristor-based CIM that uses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characterized memories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 models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0813D"/>
              </a:solidFill>
              <a:effectLst/>
              <a:uLnTx/>
              <a:uFillTx/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320"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accurately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realistically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evaluate the effects of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non-idealities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on basecalling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10813D"/>
              </a:solidFill>
              <a:effectLst/>
              <a:uLnTx/>
              <a:uFillTx/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320" lvl="0">
              <a:defRPr/>
            </a:pPr>
            <a:r>
              <a:rPr kumimoji="0" lang="en-US" sz="1600" b="1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r>
              <a:rPr kumimoji="0" lang="en-US" sz="1600" b="0" strike="noStrike" kern="1200" cap="none" spc="0" normalizeH="0" baseline="0" noProof="0" dirty="0">
                <a:ln>
                  <a:noFill/>
                </a:ln>
                <a:solidFill>
                  <a:srgbClr val="10813D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comprehensively investigate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the impact of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enhancement techniques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on basecalling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</a:t>
            </a:r>
            <a:r>
              <a:rPr lang="en-US" sz="1600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600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  <a:endParaRPr lang="en-US" sz="1600" dirty="0">
              <a:solidFill>
                <a:srgbClr val="10813D"/>
              </a:solidFill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0972A0-472E-EF64-D771-155B5492735D}"/>
              </a:ext>
            </a:extLst>
          </p:cNvPr>
          <p:cNvSpPr/>
          <p:nvPr/>
        </p:nvSpPr>
        <p:spPr>
          <a:xfrm>
            <a:off x="172398" y="3401274"/>
            <a:ext cx="8819202" cy="463964"/>
          </a:xfrm>
          <a:prstGeom prst="roundRect">
            <a:avLst>
              <a:gd name="adj" fmla="val 21007"/>
            </a:avLst>
          </a:prstGeom>
          <a:solidFill>
            <a:srgbClr val="DFEEF9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Goal:</a:t>
            </a: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Enable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realistic </a:t>
            </a: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evaluation of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</a:t>
            </a: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600" b="1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throughput </a:t>
            </a:r>
            <a:r>
              <a:rPr lang="en-US" sz="1600" dirty="0">
                <a:solidFill>
                  <a:srgbClr val="4472C4">
                    <a:lumMod val="75000"/>
                  </a:srgb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for DNN-based basecalling on memristor-based CIM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DE19332D-C942-F65C-432D-AACB8FCA1030}"/>
              </a:ext>
            </a:extLst>
          </p:cNvPr>
          <p:cNvSpPr/>
          <p:nvPr/>
        </p:nvSpPr>
        <p:spPr>
          <a:xfrm>
            <a:off x="172398" y="2152848"/>
            <a:ext cx="8819202" cy="1212999"/>
          </a:xfrm>
          <a:prstGeom prst="roundRect">
            <a:avLst>
              <a:gd name="adj" fmla="val 7041"/>
            </a:avLst>
          </a:prstGeom>
          <a:solidFill>
            <a:srgbClr val="FBE5D6"/>
          </a:solidFill>
          <a:ln w="31750">
            <a:solidFill>
              <a:srgbClr val="C00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Problem: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Prior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frameworks for </a:t>
            </a:r>
            <a:r>
              <a:rPr lang="en-US" sz="1600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memristor-based CIM accelerators targeting large DNNs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either </a:t>
            </a:r>
          </a:p>
          <a:p>
            <a:pPr marL="365220" lvl="0" indent="-342900"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overlook</a:t>
            </a:r>
            <a:r>
              <a:rPr lang="en-US" sz="1600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existing </a:t>
            </a:r>
            <a:r>
              <a:rPr lang="en-US" sz="16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non-idealities</a:t>
            </a:r>
            <a:r>
              <a:rPr lang="en-US" sz="1600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</a:p>
          <a:p>
            <a:pPr marL="365220" lvl="0" indent="-342900">
              <a:buFont typeface="+mj-lt"/>
              <a:buAutoNum type="arabicPeriod"/>
              <a:defRPr/>
            </a:pP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overestimates</a:t>
            </a:r>
            <a:r>
              <a:rPr lang="en-US" sz="16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achievable </a:t>
            </a:r>
            <a:r>
              <a:rPr lang="en-US" sz="16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</a:t>
            </a:r>
            <a:r>
              <a:rPr lang="en-US" sz="1600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16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studying non-idealities in isolation </a:t>
            </a:r>
            <a:r>
              <a:rPr lang="en-US" sz="1600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or using </a:t>
            </a:r>
            <a:r>
              <a:rPr lang="en-US" sz="1600" b="1" dirty="0">
                <a:solidFill>
                  <a:srgbClr val="C00000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imprecise models/methodology</a:t>
            </a:r>
          </a:p>
          <a:p>
            <a:pPr marL="365220" lvl="0" indent="-342900">
              <a:buFont typeface="+mj-lt"/>
              <a:buAutoNum type="arabicPeriod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overlook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the effects of non-idealities mitigation techniques on the achievable throughput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AFE70B3-54D7-8A2F-27E2-CA82A2F384A2}"/>
              </a:ext>
            </a:extLst>
          </p:cNvPr>
          <p:cNvSpPr/>
          <p:nvPr/>
        </p:nvSpPr>
        <p:spPr>
          <a:xfrm>
            <a:off x="172398" y="904422"/>
            <a:ext cx="8819202" cy="1212999"/>
          </a:xfrm>
          <a:prstGeom prst="roundRect">
            <a:avLst>
              <a:gd name="adj" fmla="val 7633"/>
            </a:avLst>
          </a:prstGeom>
          <a:solidFill>
            <a:schemeClr val="accent4">
              <a:lumMod val="20000"/>
              <a:lumOff val="80000"/>
            </a:schemeClr>
          </a:solidFill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Context: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Basecalling is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the first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step and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 major throughput bottleneck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Basecallers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use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deep neural networks (DNNs)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DNN-based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basecalling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throughput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impact accuracy and throughput of next analysis</a:t>
            </a:r>
          </a:p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Prior research uses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memristor-based Computation-in-Memory (CIM)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to accelerate DNNs</a:t>
            </a:r>
          </a:p>
          <a:p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Non-idealities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in memristor-based CIM known to hinder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24438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Swordfish Framework - Overview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F3A5E71-3A1E-B86F-F531-FC8C0834C3D4}"/>
              </a:ext>
            </a:extLst>
          </p:cNvPr>
          <p:cNvSpPr/>
          <p:nvPr/>
        </p:nvSpPr>
        <p:spPr>
          <a:xfrm>
            <a:off x="0" y="833081"/>
            <a:ext cx="9144000" cy="4419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Realistic Memristor-based CIM Frameworks for DNNs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CF82DA4F-C997-8590-437F-75DE286B7860}"/>
              </a:ext>
            </a:extLst>
          </p:cNvPr>
          <p:cNvSpPr/>
          <p:nvPr/>
        </p:nvSpPr>
        <p:spPr>
          <a:xfrm>
            <a:off x="2834075" y="1581152"/>
            <a:ext cx="5960533" cy="4443765"/>
          </a:xfrm>
          <a:prstGeom prst="roundRect">
            <a:avLst>
              <a:gd name="adj" fmla="val 3571"/>
            </a:avLst>
          </a:prstGeom>
          <a:solidFill>
            <a:srgbClr val="FFF2CC"/>
          </a:solidFill>
          <a:ln w="28575">
            <a:solidFill>
              <a:srgbClr val="BF9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venir Nex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6ECB302-27F0-2A97-4357-8AC9BA137FA9}"/>
              </a:ext>
            </a:extLst>
          </p:cNvPr>
          <p:cNvSpPr txBox="1"/>
          <p:nvPr/>
        </p:nvSpPr>
        <p:spPr>
          <a:xfrm>
            <a:off x="2829422" y="1594229"/>
            <a:ext cx="596518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F9000"/>
                </a:solidFill>
                <a:effectLst/>
                <a:uLnTx/>
                <a:uFillTx/>
                <a:latin typeface="Avenir Next"/>
              </a:rPr>
              <a:t>Swordfish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B9440347-9A8E-B2DB-06E5-33B543D309BF}"/>
              </a:ext>
            </a:extLst>
          </p:cNvPr>
          <p:cNvSpPr/>
          <p:nvPr/>
        </p:nvSpPr>
        <p:spPr>
          <a:xfrm>
            <a:off x="322638" y="1581153"/>
            <a:ext cx="2026616" cy="4443765"/>
          </a:xfrm>
          <a:prstGeom prst="roundRect">
            <a:avLst>
              <a:gd name="adj" fmla="val 3541"/>
            </a:avLst>
          </a:prstGeom>
          <a:solidFill>
            <a:srgbClr val="FBE5D6"/>
          </a:solidFill>
          <a:ln w="28575">
            <a:solidFill>
              <a:srgbClr val="C55A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venir Nex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7F7728-E11A-59F8-DB8B-B6931892D08D}"/>
              </a:ext>
            </a:extLst>
          </p:cNvPr>
          <p:cNvSpPr txBox="1"/>
          <p:nvPr/>
        </p:nvSpPr>
        <p:spPr>
          <a:xfrm>
            <a:off x="317984" y="1621533"/>
            <a:ext cx="202661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rgbClr val="C55A11"/>
                </a:solidFill>
                <a:latin typeface="Avenir Next"/>
              </a:rPr>
              <a:t>User Input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023EF8-747F-DA4E-ECA7-9F5F7B42E696}"/>
              </a:ext>
            </a:extLst>
          </p:cNvPr>
          <p:cNvSpPr txBox="1"/>
          <p:nvPr/>
        </p:nvSpPr>
        <p:spPr>
          <a:xfrm>
            <a:off x="369216" y="2156759"/>
            <a:ext cx="1616076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rgbClr val="C55A11"/>
                </a:solidFill>
                <a:latin typeface="Avenir Next"/>
              </a:rPr>
              <a:t>DNN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55A11"/>
                </a:solidFill>
                <a:latin typeface="Avenir Next"/>
              </a:rPr>
              <a:t>Architecture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55A11"/>
                </a:solidFill>
                <a:latin typeface="Avenir Next"/>
              </a:rPr>
              <a:t>Weights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F401E1D-1701-64B0-A5E8-9337F1DFF2B8}"/>
              </a:ext>
            </a:extLst>
          </p:cNvPr>
          <p:cNvSpPr txBox="1"/>
          <p:nvPr/>
        </p:nvSpPr>
        <p:spPr>
          <a:xfrm>
            <a:off x="369216" y="3558113"/>
            <a:ext cx="184239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rgbClr val="C55A11"/>
                </a:solidFill>
                <a:latin typeface="Avenir Next"/>
              </a:rPr>
              <a:t>CIM Hardware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55A11"/>
                </a:solidFill>
                <a:latin typeface="Avenir Next"/>
              </a:rPr>
              <a:t>Architecture</a:t>
            </a:r>
            <a:endParaRPr lang="en-US" spc="-38" dirty="0">
              <a:solidFill>
                <a:srgbClr val="C55A11"/>
              </a:solidFill>
              <a:latin typeface="Avenir Next"/>
            </a:endParaRP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3401FC8E-DAFC-4E42-349A-17095477ABDC}"/>
              </a:ext>
            </a:extLst>
          </p:cNvPr>
          <p:cNvCxnSpPr>
            <a:cxnSpLocks/>
            <a:stCxn id="131" idx="3"/>
            <a:endCxn id="129" idx="1"/>
          </p:cNvCxnSpPr>
          <p:nvPr/>
        </p:nvCxnSpPr>
        <p:spPr>
          <a:xfrm flipV="1">
            <a:off x="2349254" y="3803035"/>
            <a:ext cx="484821" cy="1"/>
          </a:xfrm>
          <a:prstGeom prst="line">
            <a:avLst/>
          </a:prstGeom>
          <a:ln w="63500" cap="rnd">
            <a:solidFill>
              <a:schemeClr val="accent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1A4C55-1281-BEAC-3AE6-46DC95459CBE}"/>
              </a:ext>
            </a:extLst>
          </p:cNvPr>
          <p:cNvSpPr txBox="1"/>
          <p:nvPr/>
        </p:nvSpPr>
        <p:spPr>
          <a:xfrm>
            <a:off x="369216" y="3558114"/>
            <a:ext cx="184239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endParaRPr lang="en-US" b="1" dirty="0">
              <a:solidFill>
                <a:srgbClr val="C55A11"/>
              </a:solidFill>
              <a:latin typeface="Avenir Next"/>
            </a:endParaRPr>
          </a:p>
          <a:p>
            <a:pPr marL="68574" indent="-68574">
              <a:buFont typeface="Arial" panose="020B0604020202020204" pitchFamily="34" charset="0"/>
              <a:buChar char="•"/>
            </a:pPr>
            <a:endParaRPr lang="en-US" b="1" spc="-38" dirty="0">
              <a:solidFill>
                <a:srgbClr val="C55A11"/>
              </a:solidFill>
              <a:latin typeface="Avenir Next"/>
            </a:endParaRP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pc="-38" dirty="0">
                <a:solidFill>
                  <a:srgbClr val="C55A11"/>
                </a:solidFill>
                <a:latin typeface="Avenir Next"/>
              </a:rPr>
              <a:t>Circuit Params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pc="-38" dirty="0">
                <a:solidFill>
                  <a:srgbClr val="C55A11"/>
                </a:solidFill>
                <a:latin typeface="Avenir Next"/>
              </a:rPr>
              <a:t>Device Params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CCBFDF-CF5D-C441-1C72-EDA916CD9A97}"/>
              </a:ext>
            </a:extLst>
          </p:cNvPr>
          <p:cNvGrpSpPr/>
          <p:nvPr/>
        </p:nvGrpSpPr>
        <p:grpSpPr>
          <a:xfrm>
            <a:off x="2950308" y="2427145"/>
            <a:ext cx="1949242" cy="1076610"/>
            <a:chOff x="2964580" y="2227441"/>
            <a:chExt cx="1949242" cy="1076610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DC80A602-9200-5342-B612-19FE8501F19C}"/>
                </a:ext>
              </a:extLst>
            </p:cNvPr>
            <p:cNvSpPr/>
            <p:nvPr/>
          </p:nvSpPr>
          <p:spPr>
            <a:xfrm>
              <a:off x="2964580" y="2241598"/>
              <a:ext cx="1949242" cy="959341"/>
            </a:xfrm>
            <a:prstGeom prst="roundRect">
              <a:avLst>
                <a:gd name="adj" fmla="val 5130"/>
              </a:avLst>
            </a:prstGeom>
            <a:solidFill>
              <a:srgbClr val="E2F0D9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72E4D66-A424-1000-EFC1-6B93EE3D920D}"/>
                </a:ext>
              </a:extLst>
            </p:cNvPr>
            <p:cNvSpPr txBox="1"/>
            <p:nvPr/>
          </p:nvSpPr>
          <p:spPr>
            <a:xfrm>
              <a:off x="3160890" y="2227441"/>
              <a:ext cx="155662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385723"/>
                  </a:solidFill>
                  <a:latin typeface="Avenir Next"/>
                </a:rPr>
                <a:t>Partition &amp; Map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4260D8A-DE89-C382-F490-515072F58FDA}"/>
                </a:ext>
              </a:extLst>
            </p:cNvPr>
            <p:cNvSpPr txBox="1"/>
            <p:nvPr/>
          </p:nvSpPr>
          <p:spPr>
            <a:xfrm>
              <a:off x="3061308" y="2512963"/>
              <a:ext cx="803678" cy="43088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385723"/>
                  </a:solidFill>
                  <a:latin typeface="Avenir Next"/>
                </a:rPr>
                <a:t>Layer 1</a:t>
              </a:r>
              <a:endParaRPr lang="en-US" sz="1400" dirty="0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262AF7-668C-7ED1-C9B6-00087DF23D9D}"/>
                </a:ext>
              </a:extLst>
            </p:cNvPr>
            <p:cNvSpPr txBox="1"/>
            <p:nvPr/>
          </p:nvSpPr>
          <p:spPr>
            <a:xfrm>
              <a:off x="3068327" y="2873166"/>
              <a:ext cx="770829" cy="43088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400" b="1" dirty="0">
                  <a:solidFill>
                    <a:srgbClr val="385723"/>
                  </a:solidFill>
                  <a:latin typeface="Avenir Next"/>
                </a:rPr>
                <a:t>Layer N</a:t>
              </a:r>
              <a:endParaRPr lang="en-US" sz="1400" dirty="0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33FD5DA-E8A4-94E1-EA96-499594D3FFD9}"/>
                </a:ext>
              </a:extLst>
            </p:cNvPr>
            <p:cNvSpPr txBox="1"/>
            <p:nvPr/>
          </p:nvSpPr>
          <p:spPr>
            <a:xfrm rot="5400000">
              <a:off x="3194089" y="2651036"/>
              <a:ext cx="447342" cy="33658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85723"/>
                  </a:solidFill>
                  <a:latin typeface="Avenir Next"/>
                </a:rPr>
                <a:t>…</a:t>
              </a:r>
              <a:endParaRPr lang="en-US" sz="1400" dirty="0">
                <a:solidFill>
                  <a:srgbClr val="385723"/>
                </a:solidFill>
                <a:latin typeface="Avenir Next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83CB7ACE-1F94-4B89-F2F8-2AD6E45C8652}"/>
                </a:ext>
              </a:extLst>
            </p:cNvPr>
            <p:cNvGrpSpPr/>
            <p:nvPr/>
          </p:nvGrpSpPr>
          <p:grpSpPr>
            <a:xfrm>
              <a:off x="4007501" y="2499052"/>
              <a:ext cx="793179" cy="639904"/>
              <a:chOff x="4792412" y="2892218"/>
              <a:chExt cx="544812" cy="596457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F0CD118-E441-2DC6-916B-4CCF3ED53A49}"/>
                  </a:ext>
                </a:extLst>
              </p:cNvPr>
              <p:cNvGrpSpPr/>
              <p:nvPr/>
            </p:nvGrpSpPr>
            <p:grpSpPr>
              <a:xfrm>
                <a:off x="4792412" y="2898954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1BFB09A-281F-3330-704C-7C1D7E34FA2D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3D3BF8FF-44A7-C09B-9EF4-77E1A39F72E1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907E7D56-1FB6-56F5-F04B-47A1F671DC5E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C46E311-9348-0D99-2EB9-D2639E0B4411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89B0660-BD73-99C1-DEF1-44A1391DCF61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3E21BFB-2612-D57E-47A3-77A44565A54E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B622C50C-F323-8CAD-E0AA-7EA21ECBFB20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E9464C43-0C3F-2A68-A7D9-A1F4BB2D72E6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E294D53C-0ECD-1CE7-2426-6A6DD6B2D8EB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6A6CC8E-6872-643E-DEEA-7AEDC6D199D0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64BDB0F2-6061-4F6A-F387-1ABBA3817D83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4CC78BDC-ADE3-5501-6B32-D6859585BFE5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0A4F1DAA-9A83-6EAE-4921-DEAF39428C50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482946EF-A4C3-193F-8819-8E2EE101A80A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C6B99CAA-093B-7DB8-395D-D4CDCB673907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367D3BA0-4802-3048-1119-F3DB1AAF2C2D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472505C4-47CD-5DED-C79D-3C61E02EE8FE}"/>
                  </a:ext>
                </a:extLst>
              </p:cNvPr>
              <p:cNvGrpSpPr/>
              <p:nvPr/>
            </p:nvGrpSpPr>
            <p:grpSpPr>
              <a:xfrm>
                <a:off x="4792412" y="3246505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A8DF968-21E5-8386-2E57-6E809A1947BF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F98F002D-F3B2-53C7-5FA3-0542A733C8B8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7F78C869-3686-9EBD-2169-5DF535E89A8D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279D1671-7CDC-08BC-2AAF-809612E32A9A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9EE166D-0230-68B2-5039-111595E3CC24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CC02A4E5-D337-07B9-58C1-C147CF545599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28DDCF4-4311-23EF-BF6C-8DA269512659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12A49755-91E8-7731-65DA-965FCD8CE3B7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A72971-F9DD-1F76-DAF9-AFC553196AD8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C3940359-5C15-2ED7-BAD0-C193BD839E3C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71BED638-D37A-BF6B-93EA-BA100A47A1D0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5C93F67A-FC93-3FE3-31FB-FFA38CDC6E67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DB1308C-9CA0-DF51-5ADB-27F3FD0FD651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06912792-0ABF-7998-FB92-3CD5D18836F6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8250A92-6687-3397-7F33-55EC592D4AE6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B4B36623-C6AC-A1D1-08EE-C35B06624933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D177527F-B8A6-6A1C-942E-CDAC71862D5D}"/>
                  </a:ext>
                </a:extLst>
              </p:cNvPr>
              <p:cNvGrpSpPr/>
              <p:nvPr/>
            </p:nvGrpSpPr>
            <p:grpSpPr>
              <a:xfrm>
                <a:off x="5121779" y="2900393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592EEC7-6184-4D19-DB66-22A02BC5B8EA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31BEC31-2B6E-1ECE-5C6E-BDB4DDFB33D0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ECBF52F-98E8-86BE-1A46-2FF055B5F04C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871EF70-8002-B6F1-D999-16823AC9067C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10016298-ECCA-FE9C-8A9D-4E23CA1664FB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D2B3DF63-EFED-A539-DC9E-A4F1AA4529CA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A1FEBD12-57F8-E1E5-3142-43B54D707D2C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AE0FA05E-F9F5-A77C-0C7C-CE89F6B1B5FB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7B15792F-8B81-93B6-B4CF-07AF447AEAD7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AA66208-6347-0A41-A2E4-AF0251368676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37992F1D-F362-0D74-AE17-CFB25FA7A867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2A37A0D0-14B8-8F1E-624D-D1BFA8C2C7D9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73BF9AB-0F14-8EC4-07A1-A77B3103DDBD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13C44D4B-5F09-3861-9833-A8211F4C1D43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DCE74643-5FFF-B355-A56B-B4F66A63EF70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214CF5C7-0DAE-059A-1057-B14F14E11875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A26F3D2-5C73-2303-0451-D35EF266ED4A}"/>
                  </a:ext>
                </a:extLst>
              </p:cNvPr>
              <p:cNvGrpSpPr/>
              <p:nvPr/>
            </p:nvGrpSpPr>
            <p:grpSpPr>
              <a:xfrm>
                <a:off x="5121779" y="3247944"/>
                <a:ext cx="215445" cy="215445"/>
                <a:chOff x="4717439" y="4107411"/>
                <a:chExt cx="1696080" cy="169608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FFDDE9DE-80B9-4E21-A9A7-AA269124E56F}"/>
                    </a:ext>
                  </a:extLst>
                </p:cNvPr>
                <p:cNvSpPr/>
                <p:nvPr/>
              </p:nvSpPr>
              <p:spPr>
                <a:xfrm>
                  <a:off x="471743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59C8BE3B-BDC5-B6CA-4B13-2524958AE397}"/>
                    </a:ext>
                  </a:extLst>
                </p:cNvPr>
                <p:cNvSpPr/>
                <p:nvPr/>
              </p:nvSpPr>
              <p:spPr>
                <a:xfrm>
                  <a:off x="514145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4A68C088-F566-AB6B-DFC6-D857B7B03FE5}"/>
                    </a:ext>
                  </a:extLst>
                </p:cNvPr>
                <p:cNvSpPr/>
                <p:nvPr/>
              </p:nvSpPr>
              <p:spPr>
                <a:xfrm>
                  <a:off x="556547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7993B5B-5F71-2A42-E6F8-4B3CA66031E0}"/>
                    </a:ext>
                  </a:extLst>
                </p:cNvPr>
                <p:cNvSpPr/>
                <p:nvPr/>
              </p:nvSpPr>
              <p:spPr>
                <a:xfrm>
                  <a:off x="5989499" y="410741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3984D447-D074-673C-DBC8-915CEB04F1F6}"/>
                    </a:ext>
                  </a:extLst>
                </p:cNvPr>
                <p:cNvSpPr/>
                <p:nvPr/>
              </p:nvSpPr>
              <p:spPr>
                <a:xfrm>
                  <a:off x="471743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24B858A4-C06F-0E9B-1FF2-84A09A870A52}"/>
                    </a:ext>
                  </a:extLst>
                </p:cNvPr>
                <p:cNvSpPr/>
                <p:nvPr/>
              </p:nvSpPr>
              <p:spPr>
                <a:xfrm>
                  <a:off x="514145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AE97754-34EC-FD05-7F1B-871E49376ED3}"/>
                    </a:ext>
                  </a:extLst>
                </p:cNvPr>
                <p:cNvSpPr/>
                <p:nvPr/>
              </p:nvSpPr>
              <p:spPr>
                <a:xfrm>
                  <a:off x="556547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45F2479-551B-A49C-5639-F7A08821540B}"/>
                    </a:ext>
                  </a:extLst>
                </p:cNvPr>
                <p:cNvSpPr/>
                <p:nvPr/>
              </p:nvSpPr>
              <p:spPr>
                <a:xfrm>
                  <a:off x="5989499" y="453143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D6D514F7-E2A0-A80C-E09B-798CE7752791}"/>
                    </a:ext>
                  </a:extLst>
                </p:cNvPr>
                <p:cNvSpPr/>
                <p:nvPr/>
              </p:nvSpPr>
              <p:spPr>
                <a:xfrm>
                  <a:off x="471743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93696355-FAB5-07D0-D605-124BA119A6E0}"/>
                    </a:ext>
                  </a:extLst>
                </p:cNvPr>
                <p:cNvSpPr/>
                <p:nvPr/>
              </p:nvSpPr>
              <p:spPr>
                <a:xfrm>
                  <a:off x="514145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34FD409B-4418-DB3E-BC2F-EA663C83BED9}"/>
                    </a:ext>
                  </a:extLst>
                </p:cNvPr>
                <p:cNvSpPr/>
                <p:nvPr/>
              </p:nvSpPr>
              <p:spPr>
                <a:xfrm>
                  <a:off x="556547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6A5F7821-268E-C624-C1B1-744F542E602C}"/>
                    </a:ext>
                  </a:extLst>
                </p:cNvPr>
                <p:cNvSpPr/>
                <p:nvPr/>
              </p:nvSpPr>
              <p:spPr>
                <a:xfrm>
                  <a:off x="5989499" y="495545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8464509C-7C7D-54F7-FCF4-54AB16458DD4}"/>
                    </a:ext>
                  </a:extLst>
                </p:cNvPr>
                <p:cNvSpPr/>
                <p:nvPr/>
              </p:nvSpPr>
              <p:spPr>
                <a:xfrm>
                  <a:off x="471743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3E4D0034-5DE9-770B-2597-9744E1346EB8}"/>
                    </a:ext>
                  </a:extLst>
                </p:cNvPr>
                <p:cNvSpPr/>
                <p:nvPr/>
              </p:nvSpPr>
              <p:spPr>
                <a:xfrm>
                  <a:off x="514145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B40B29C-D796-03AB-F84D-EEC4FAC6F650}"/>
                    </a:ext>
                  </a:extLst>
                </p:cNvPr>
                <p:cNvSpPr/>
                <p:nvPr/>
              </p:nvSpPr>
              <p:spPr>
                <a:xfrm>
                  <a:off x="556547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A415FD37-FD41-B783-FD36-B53B8D21C02D}"/>
                    </a:ext>
                  </a:extLst>
                </p:cNvPr>
                <p:cNvSpPr/>
                <p:nvPr/>
              </p:nvSpPr>
              <p:spPr>
                <a:xfrm>
                  <a:off x="5989499" y="5379471"/>
                  <a:ext cx="424020" cy="424020"/>
                </a:xfrm>
                <a:prstGeom prst="rect">
                  <a:avLst/>
                </a:prstGeom>
                <a:noFill/>
                <a:ln w="19050" cap="rnd">
                  <a:solidFill>
                    <a:srgbClr val="385723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Next"/>
                  </a:endParaRPr>
                </a:p>
              </p:txBody>
            </p:sp>
          </p:grp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FE3FE79D-DC29-D924-CB70-F70266E8B997}"/>
                  </a:ext>
                </a:extLst>
              </p:cNvPr>
              <p:cNvSpPr txBox="1"/>
              <p:nvPr/>
            </p:nvSpPr>
            <p:spPr>
              <a:xfrm rot="5400000">
                <a:off x="4743338" y="3046817"/>
                <a:ext cx="596457" cy="2872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…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</p:grpSp>
      </p:grp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035B01DA-73E0-247C-39DF-E00907194A8E}"/>
              </a:ext>
            </a:extLst>
          </p:cNvPr>
          <p:cNvSpPr/>
          <p:nvPr/>
        </p:nvSpPr>
        <p:spPr>
          <a:xfrm>
            <a:off x="6729133" y="2447682"/>
            <a:ext cx="1949242" cy="959341"/>
          </a:xfrm>
          <a:prstGeom prst="roundRect">
            <a:avLst>
              <a:gd name="adj" fmla="val 3080"/>
            </a:avLst>
          </a:prstGeom>
          <a:solidFill>
            <a:srgbClr val="FFD5D5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5723"/>
              </a:solidFill>
              <a:latin typeface="Avenir Next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8060FF0-A324-3129-8F19-55DCD91A5878}"/>
              </a:ext>
            </a:extLst>
          </p:cNvPr>
          <p:cNvSpPr txBox="1"/>
          <p:nvPr/>
        </p:nvSpPr>
        <p:spPr>
          <a:xfrm>
            <a:off x="6847229" y="2529354"/>
            <a:ext cx="1713048" cy="191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050"/>
              </a:lnSpc>
            </a:pPr>
            <a:r>
              <a:rPr lang="en-US" b="1" spc="-30" dirty="0">
                <a:solidFill>
                  <a:srgbClr val="C00000"/>
                </a:solidFill>
                <a:latin typeface="Avenir Next"/>
              </a:rPr>
              <a:t>System Evaluator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DCBF1A7-6B23-8BF6-793A-8ED92803A124}"/>
              </a:ext>
            </a:extLst>
          </p:cNvPr>
          <p:cNvSpPr txBox="1"/>
          <p:nvPr/>
        </p:nvSpPr>
        <p:spPr>
          <a:xfrm>
            <a:off x="7185843" y="2958194"/>
            <a:ext cx="103582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z="1400" b="1" spc="-75" dirty="0">
                <a:solidFill>
                  <a:srgbClr val="C00000"/>
                </a:solidFill>
                <a:latin typeface="Avenir Next"/>
              </a:rPr>
              <a:t>Performance</a:t>
            </a:r>
          </a:p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z="1400" b="1" spc="-75" dirty="0">
                <a:solidFill>
                  <a:srgbClr val="C00000"/>
                </a:solidFill>
                <a:latin typeface="Avenir Next"/>
              </a:rPr>
              <a:t>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C4A88-F479-9892-06EE-09F25FC81418}"/>
              </a:ext>
            </a:extLst>
          </p:cNvPr>
          <p:cNvSpPr txBox="1"/>
          <p:nvPr/>
        </p:nvSpPr>
        <p:spPr>
          <a:xfrm>
            <a:off x="7185843" y="2742750"/>
            <a:ext cx="103582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68574" indent="-68574">
              <a:buFont typeface="Arial" panose="020B0604020202020204" pitchFamily="34" charset="0"/>
              <a:buChar char="•"/>
            </a:pPr>
            <a:r>
              <a:rPr lang="en-US" sz="1400" b="1" spc="-75" dirty="0">
                <a:solidFill>
                  <a:srgbClr val="C00000"/>
                </a:solidFill>
                <a:latin typeface="Avenir Next"/>
              </a:rPr>
              <a:t>Accuracy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F82C6-8F19-5CCD-2FD1-4668CBEAF19F}"/>
              </a:ext>
            </a:extLst>
          </p:cNvPr>
          <p:cNvSpPr txBox="1"/>
          <p:nvPr/>
        </p:nvSpPr>
        <p:spPr>
          <a:xfrm>
            <a:off x="369216" y="5236467"/>
            <a:ext cx="184239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dirty="0">
                <a:solidFill>
                  <a:srgbClr val="C55A11"/>
                </a:solidFill>
                <a:latin typeface="Avenir Next"/>
              </a:rPr>
              <a:t>Hyperparameters</a:t>
            </a:r>
            <a:endParaRPr lang="en-US" spc="-38" dirty="0">
              <a:solidFill>
                <a:srgbClr val="C55A11"/>
              </a:solidFill>
              <a:latin typeface="Avenir Nex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51F55B-3912-DD61-6B20-C184DD072F4F}"/>
              </a:ext>
            </a:extLst>
          </p:cNvPr>
          <p:cNvGrpSpPr/>
          <p:nvPr/>
        </p:nvGrpSpPr>
        <p:grpSpPr>
          <a:xfrm>
            <a:off x="4467969" y="3880508"/>
            <a:ext cx="1497354" cy="1889173"/>
            <a:chOff x="4866735" y="2605249"/>
            <a:chExt cx="2533216" cy="25188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DD57FB-DA21-4C43-97DA-58D68CBDC3C9}"/>
                </a:ext>
              </a:extLst>
            </p:cNvPr>
            <p:cNvSpPr txBox="1"/>
            <p:nvPr/>
          </p:nvSpPr>
          <p:spPr>
            <a:xfrm>
              <a:off x="5981073" y="4385480"/>
              <a:ext cx="1418878" cy="738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latin typeface="Avenir Next"/>
                </a:rPr>
                <a:t>Updated Weights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B8C448AA-C5FF-A2AE-71EC-36AB95983087}"/>
                </a:ext>
              </a:extLst>
            </p:cNvPr>
            <p:cNvSpPr/>
            <p:nvPr/>
          </p:nvSpPr>
          <p:spPr>
            <a:xfrm rot="5400000">
              <a:off x="4726064" y="2745920"/>
              <a:ext cx="1829319" cy="1547978"/>
            </a:xfrm>
            <a:prstGeom prst="arc">
              <a:avLst>
                <a:gd name="adj1" fmla="val 16200000"/>
                <a:gd name="adj2" fmla="val 127622"/>
              </a:avLst>
            </a:prstGeom>
            <a:ln w="4445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2E0763-CAB7-CB62-2D92-05FE3917C4A2}"/>
              </a:ext>
            </a:extLst>
          </p:cNvPr>
          <p:cNvGrpSpPr/>
          <p:nvPr/>
        </p:nvGrpSpPr>
        <p:grpSpPr>
          <a:xfrm>
            <a:off x="4257087" y="2447886"/>
            <a:ext cx="1680606" cy="1874150"/>
            <a:chOff x="4792411" y="1683207"/>
            <a:chExt cx="2675208" cy="2498867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088E58B-B861-8330-3D42-18EA428F783E}"/>
                </a:ext>
              </a:extLst>
            </p:cNvPr>
            <p:cNvSpPr/>
            <p:nvPr/>
          </p:nvSpPr>
          <p:spPr>
            <a:xfrm rot="5400000" flipH="1">
              <a:off x="4750574" y="2354256"/>
              <a:ext cx="1869655" cy="1785981"/>
            </a:xfrm>
            <a:prstGeom prst="arc">
              <a:avLst>
                <a:gd name="adj1" fmla="val 16200000"/>
                <a:gd name="adj2" fmla="val 21049349"/>
              </a:avLst>
            </a:prstGeom>
            <a:ln w="4445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D83B7-FE40-5CA0-2004-09EFCECA6E4D}"/>
                </a:ext>
              </a:extLst>
            </p:cNvPr>
            <p:cNvSpPr txBox="1"/>
            <p:nvPr/>
          </p:nvSpPr>
          <p:spPr>
            <a:xfrm>
              <a:off x="6216403" y="1683207"/>
              <a:ext cx="1251216" cy="7386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latin typeface="Avenir Next"/>
                </a:rPr>
                <a:t>Kernel Chunks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2E3289-04BA-7A8A-FF3A-C41BE01F87B8}"/>
              </a:ext>
            </a:extLst>
          </p:cNvPr>
          <p:cNvSpPr/>
          <p:nvPr/>
        </p:nvSpPr>
        <p:spPr>
          <a:xfrm>
            <a:off x="2945531" y="4721183"/>
            <a:ext cx="1949242" cy="959341"/>
          </a:xfrm>
          <a:prstGeom prst="roundRect">
            <a:avLst>
              <a:gd name="adj" fmla="val 5130"/>
            </a:avLst>
          </a:prstGeom>
          <a:solidFill>
            <a:srgbClr val="E7F0F9"/>
          </a:solidFill>
          <a:ln w="28575">
            <a:solidFill>
              <a:srgbClr val="1F4E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5723"/>
              </a:solidFill>
              <a:latin typeface="Avenir Nex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CB53F-6D47-90B6-0D02-FD34BBE7A9D8}"/>
              </a:ext>
            </a:extLst>
          </p:cNvPr>
          <p:cNvSpPr txBox="1"/>
          <p:nvPr/>
        </p:nvSpPr>
        <p:spPr>
          <a:xfrm>
            <a:off x="3047386" y="5053583"/>
            <a:ext cx="174553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spc="-60" dirty="0">
                <a:solidFill>
                  <a:srgbClr val="1F4E79"/>
                </a:solidFill>
                <a:latin typeface="Avenir Next"/>
              </a:rPr>
              <a:t>Accuracy Enhancer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7A42F2-9ED1-490A-C7AC-49CB585738E1}"/>
              </a:ext>
            </a:extLst>
          </p:cNvPr>
          <p:cNvSpPr/>
          <p:nvPr/>
        </p:nvSpPr>
        <p:spPr>
          <a:xfrm>
            <a:off x="3299846" y="3608784"/>
            <a:ext cx="2355137" cy="959341"/>
          </a:xfrm>
          <a:prstGeom prst="roundRect">
            <a:avLst>
              <a:gd name="adj" fmla="val 6860"/>
            </a:avLst>
          </a:prstGeom>
          <a:solidFill>
            <a:srgbClr val="E3D6FA"/>
          </a:solidFill>
          <a:ln w="28575">
            <a:solidFill>
              <a:srgbClr val="4F22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85723"/>
              </a:solidFill>
              <a:latin typeface="Avenir Nex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6A5040-EB60-E071-12D2-C01D3307D803}"/>
              </a:ext>
            </a:extLst>
          </p:cNvPr>
          <p:cNvSpPr txBox="1"/>
          <p:nvPr/>
        </p:nvSpPr>
        <p:spPr>
          <a:xfrm>
            <a:off x="3349711" y="3949955"/>
            <a:ext cx="225540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4F2270"/>
                </a:solidFill>
                <a:latin typeface="Avenir Next"/>
              </a:rPr>
              <a:t>VMM Model Generator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AC3346-F8AA-8523-F727-7762BC5585CA}"/>
              </a:ext>
            </a:extLst>
          </p:cNvPr>
          <p:cNvGrpSpPr/>
          <p:nvPr/>
        </p:nvGrpSpPr>
        <p:grpSpPr>
          <a:xfrm>
            <a:off x="3746499" y="2720424"/>
            <a:ext cx="4211140" cy="1945685"/>
            <a:chOff x="3746499" y="2720424"/>
            <a:chExt cx="4211140" cy="19456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597D2A-3C37-80D0-ACAA-9B0CDE9081A6}"/>
                </a:ext>
              </a:extLst>
            </p:cNvPr>
            <p:cNvSpPr txBox="1"/>
            <p:nvPr/>
          </p:nvSpPr>
          <p:spPr>
            <a:xfrm>
              <a:off x="6210300" y="4019778"/>
              <a:ext cx="17473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Avenir Next"/>
                </a:rPr>
                <a:t>Non-ideal </a:t>
              </a:r>
            </a:p>
            <a:p>
              <a:pPr algn="ctr"/>
              <a:r>
                <a:rPr lang="en-US" sz="1800" b="1" dirty="0">
                  <a:latin typeface="Avenir Next"/>
                </a:rPr>
                <a:t>VMMs</a:t>
              </a: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0BC85A90-326D-9355-A809-DC30FE8F5EF8}"/>
                </a:ext>
              </a:extLst>
            </p:cNvPr>
            <p:cNvSpPr/>
            <p:nvPr/>
          </p:nvSpPr>
          <p:spPr>
            <a:xfrm rot="5400000">
              <a:off x="5025908" y="1441015"/>
              <a:ext cx="1371991" cy="3930809"/>
            </a:xfrm>
            <a:prstGeom prst="arc">
              <a:avLst>
                <a:gd name="adj1" fmla="val 16200000"/>
                <a:gd name="adj2" fmla="val 127622"/>
              </a:avLst>
            </a:prstGeom>
            <a:ln w="44450" cap="rnd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709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F3A5E71-3A1E-B86F-F531-FC8C0834C3D4}"/>
              </a:ext>
            </a:extLst>
          </p:cNvPr>
          <p:cNvSpPr/>
          <p:nvPr/>
        </p:nvSpPr>
        <p:spPr>
          <a:xfrm>
            <a:off x="0" y="833081"/>
            <a:ext cx="9144000" cy="4419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Realistic Memristor-based CIM Frameworks for DNNs</a:t>
            </a:r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49A718D-096F-051A-DB54-567BB937DFCE}"/>
              </a:ext>
            </a:extLst>
          </p:cNvPr>
          <p:cNvGrpSpPr/>
          <p:nvPr/>
        </p:nvGrpSpPr>
        <p:grpSpPr>
          <a:xfrm>
            <a:off x="317984" y="1581152"/>
            <a:ext cx="8476625" cy="4443766"/>
            <a:chOff x="317984" y="1581152"/>
            <a:chExt cx="8476625" cy="4443766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CF82DA4F-C997-8590-437F-75DE286B7860}"/>
                </a:ext>
              </a:extLst>
            </p:cNvPr>
            <p:cNvSpPr/>
            <p:nvPr/>
          </p:nvSpPr>
          <p:spPr>
            <a:xfrm>
              <a:off x="2834075" y="1581152"/>
              <a:ext cx="5960533" cy="4443765"/>
            </a:xfrm>
            <a:prstGeom prst="roundRect">
              <a:avLst>
                <a:gd name="adj" fmla="val 3571"/>
              </a:avLst>
            </a:prstGeom>
            <a:solidFill>
              <a:srgbClr val="FFF2CC"/>
            </a:solidFill>
            <a:ln w="28575">
              <a:solidFill>
                <a:srgbClr val="BF9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venir Next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6ECB302-27F0-2A97-4357-8AC9BA137FA9}"/>
                </a:ext>
              </a:extLst>
            </p:cNvPr>
            <p:cNvSpPr txBox="1"/>
            <p:nvPr/>
          </p:nvSpPr>
          <p:spPr>
            <a:xfrm>
              <a:off x="2829422" y="1594229"/>
              <a:ext cx="5965187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Avenir Next"/>
                </a:rPr>
                <a:t>Swordfish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B9440347-9A8E-B2DB-06E5-33B543D309BF}"/>
                </a:ext>
              </a:extLst>
            </p:cNvPr>
            <p:cNvSpPr/>
            <p:nvPr/>
          </p:nvSpPr>
          <p:spPr>
            <a:xfrm>
              <a:off x="322638" y="1581153"/>
              <a:ext cx="2026616" cy="4443765"/>
            </a:xfrm>
            <a:prstGeom prst="roundRect">
              <a:avLst>
                <a:gd name="adj" fmla="val 3541"/>
              </a:avLst>
            </a:prstGeom>
            <a:solidFill>
              <a:srgbClr val="FBE5D6"/>
            </a:solidFill>
            <a:ln w="28575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venir Next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7F7728-E11A-59F8-DB8B-B6931892D08D}"/>
                </a:ext>
              </a:extLst>
            </p:cNvPr>
            <p:cNvSpPr txBox="1"/>
            <p:nvPr/>
          </p:nvSpPr>
          <p:spPr>
            <a:xfrm>
              <a:off x="317984" y="1621533"/>
              <a:ext cx="202661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55A11"/>
                  </a:solidFill>
                  <a:latin typeface="Avenir Next"/>
                </a:rPr>
                <a:t>User Input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F023EF8-747F-DA4E-ECA7-9F5F7B42E696}"/>
                </a:ext>
              </a:extLst>
            </p:cNvPr>
            <p:cNvSpPr txBox="1"/>
            <p:nvPr/>
          </p:nvSpPr>
          <p:spPr>
            <a:xfrm>
              <a:off x="369216" y="2156759"/>
              <a:ext cx="1616076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55A11"/>
                  </a:solidFill>
                  <a:latin typeface="Avenir Next"/>
                </a:rPr>
                <a:t>DNN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55A11"/>
                  </a:solidFill>
                  <a:latin typeface="Avenir Next"/>
                </a:rPr>
                <a:t>Architecture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55A11"/>
                  </a:solidFill>
                  <a:latin typeface="Avenir Next"/>
                </a:rPr>
                <a:t>Weights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F401E1D-1701-64B0-A5E8-9337F1DFF2B8}"/>
                </a:ext>
              </a:extLst>
            </p:cNvPr>
            <p:cNvSpPr txBox="1"/>
            <p:nvPr/>
          </p:nvSpPr>
          <p:spPr>
            <a:xfrm>
              <a:off x="369216" y="3558113"/>
              <a:ext cx="1842391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55A11"/>
                  </a:solidFill>
                  <a:latin typeface="Avenir Next"/>
                </a:rPr>
                <a:t>CIM Hardware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55A11"/>
                  </a:solidFill>
                  <a:latin typeface="Avenir Next"/>
                </a:rPr>
                <a:t>Architecture</a:t>
              </a:r>
              <a:endParaRPr lang="en-US" spc="-38" dirty="0">
                <a:solidFill>
                  <a:srgbClr val="C55A11"/>
                </a:solidFill>
                <a:latin typeface="Avenir Next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401FC8E-DAFC-4E42-349A-17095477ABDC}"/>
                </a:ext>
              </a:extLst>
            </p:cNvPr>
            <p:cNvCxnSpPr>
              <a:cxnSpLocks/>
              <a:stCxn id="131" idx="3"/>
              <a:endCxn id="129" idx="1"/>
            </p:cNvCxnSpPr>
            <p:nvPr/>
          </p:nvCxnSpPr>
          <p:spPr>
            <a:xfrm flipV="1">
              <a:off x="2349254" y="3803035"/>
              <a:ext cx="484821" cy="1"/>
            </a:xfrm>
            <a:prstGeom prst="line">
              <a:avLst/>
            </a:prstGeom>
            <a:ln w="63500" cap="rnd">
              <a:solidFill>
                <a:schemeClr val="accent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1A4C55-1281-BEAC-3AE6-46DC95459CBE}"/>
                </a:ext>
              </a:extLst>
            </p:cNvPr>
            <p:cNvSpPr txBox="1"/>
            <p:nvPr/>
          </p:nvSpPr>
          <p:spPr>
            <a:xfrm>
              <a:off x="369216" y="3558114"/>
              <a:ext cx="1842391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endParaRPr lang="en-US" b="1" dirty="0">
                <a:solidFill>
                  <a:srgbClr val="C55A11"/>
                </a:solidFill>
                <a:latin typeface="Avenir Next"/>
              </a:endParaRPr>
            </a:p>
            <a:p>
              <a:pPr marL="68574" indent="-68574">
                <a:buFont typeface="Arial" panose="020B0604020202020204" pitchFamily="34" charset="0"/>
                <a:buChar char="•"/>
              </a:pPr>
              <a:endParaRPr lang="en-US" b="1" spc="-38" dirty="0">
                <a:solidFill>
                  <a:srgbClr val="C55A11"/>
                </a:solidFill>
                <a:latin typeface="Avenir Next"/>
              </a:endParaRP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pc="-38" dirty="0">
                  <a:solidFill>
                    <a:srgbClr val="C55A11"/>
                  </a:solidFill>
                  <a:latin typeface="Avenir Next"/>
                </a:rPr>
                <a:t>Circuit Params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pc="-38" dirty="0">
                  <a:solidFill>
                    <a:srgbClr val="C55A11"/>
                  </a:solidFill>
                  <a:latin typeface="Avenir Next"/>
                </a:rPr>
                <a:t>Device Params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CCBFDF-CF5D-C441-1C72-EDA916CD9A97}"/>
                </a:ext>
              </a:extLst>
            </p:cNvPr>
            <p:cNvGrpSpPr/>
            <p:nvPr/>
          </p:nvGrpSpPr>
          <p:grpSpPr>
            <a:xfrm>
              <a:off x="2950308" y="2427145"/>
              <a:ext cx="1949242" cy="1076610"/>
              <a:chOff x="2964580" y="2227441"/>
              <a:chExt cx="1949242" cy="1076610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DC80A602-9200-5342-B612-19FE8501F19C}"/>
                  </a:ext>
                </a:extLst>
              </p:cNvPr>
              <p:cNvSpPr/>
              <p:nvPr/>
            </p:nvSpPr>
            <p:spPr>
              <a:xfrm>
                <a:off x="2964580" y="2241598"/>
                <a:ext cx="1949242" cy="959341"/>
              </a:xfrm>
              <a:prstGeom prst="roundRect">
                <a:avLst>
                  <a:gd name="adj" fmla="val 5130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85723"/>
                  </a:solidFill>
                  <a:latin typeface="Avenir Next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72E4D66-A424-1000-EFC1-6B93EE3D920D}"/>
                  </a:ext>
                </a:extLst>
              </p:cNvPr>
              <p:cNvSpPr txBox="1"/>
              <p:nvPr/>
            </p:nvSpPr>
            <p:spPr>
              <a:xfrm>
                <a:off x="3160890" y="2227441"/>
                <a:ext cx="1556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385723"/>
                    </a:solidFill>
                    <a:latin typeface="Avenir Next"/>
                  </a:rPr>
                  <a:t>Partition &amp; Map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4260D8A-DE89-C382-F490-515072F58FDA}"/>
                  </a:ext>
                </a:extLst>
              </p:cNvPr>
              <p:cNvSpPr txBox="1"/>
              <p:nvPr/>
            </p:nvSpPr>
            <p:spPr>
              <a:xfrm>
                <a:off x="3061308" y="2512963"/>
                <a:ext cx="803678" cy="43088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Layer 1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D262AF7-668C-7ED1-C9B6-00087DF23D9D}"/>
                  </a:ext>
                </a:extLst>
              </p:cNvPr>
              <p:cNvSpPr txBox="1"/>
              <p:nvPr/>
            </p:nvSpPr>
            <p:spPr>
              <a:xfrm>
                <a:off x="3068327" y="2873166"/>
                <a:ext cx="770829" cy="43088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Layer N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33FD5DA-E8A4-94E1-EA96-499594D3FFD9}"/>
                  </a:ext>
                </a:extLst>
              </p:cNvPr>
              <p:cNvSpPr txBox="1"/>
              <p:nvPr/>
            </p:nvSpPr>
            <p:spPr>
              <a:xfrm rot="5400000">
                <a:off x="3194089" y="2651036"/>
                <a:ext cx="447342" cy="33658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…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83CB7ACE-1F94-4B89-F2F8-2AD6E45C8652}"/>
                  </a:ext>
                </a:extLst>
              </p:cNvPr>
              <p:cNvGrpSpPr/>
              <p:nvPr/>
            </p:nvGrpSpPr>
            <p:grpSpPr>
              <a:xfrm>
                <a:off x="4007501" y="2499052"/>
                <a:ext cx="793179" cy="639904"/>
                <a:chOff x="4792412" y="2892218"/>
                <a:chExt cx="544812" cy="596457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F0CD118-E441-2DC6-916B-4CCF3ED53A49}"/>
                    </a:ext>
                  </a:extLst>
                </p:cNvPr>
                <p:cNvGrpSpPr/>
                <p:nvPr/>
              </p:nvGrpSpPr>
              <p:grpSpPr>
                <a:xfrm>
                  <a:off x="4792412" y="2898954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61BFB09A-281F-3330-704C-7C1D7E34FA2D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D3BF8FF-44A7-C09B-9EF4-77E1A39F72E1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907E7D56-1FB6-56F5-F04B-47A1F671DC5E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FC46E311-9348-0D99-2EB9-D2639E0B4411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389B0660-BD73-99C1-DEF1-44A1391DCF61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43E21BFB-2612-D57E-47A3-77A44565A54E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B622C50C-F323-8CAD-E0AA-7EA21ECBFB20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9464C43-0C3F-2A68-A7D9-A1F4BB2D72E6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E294D53C-0ECD-1CE7-2426-6A6DD6B2D8EB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F6A6CC8E-6872-643E-DEEA-7AEDC6D199D0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64BDB0F2-6061-4F6A-F387-1ABBA3817D83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4CC78BDC-ADE3-5501-6B32-D6859585BFE5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0A4F1DAA-9A83-6EAE-4921-DEAF39428C50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482946EF-A4C3-193F-8819-8E2EE101A80A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C6B99CAA-093B-7DB8-395D-D4CDCB673907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367D3BA0-4802-3048-1119-F3DB1AAF2C2D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472505C4-47CD-5DED-C79D-3C61E02EE8FE}"/>
                    </a:ext>
                  </a:extLst>
                </p:cNvPr>
                <p:cNvGrpSpPr/>
                <p:nvPr/>
              </p:nvGrpSpPr>
              <p:grpSpPr>
                <a:xfrm>
                  <a:off x="4792412" y="3246505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FA8DF968-21E5-8386-2E57-6E809A1947BF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F98F002D-F3B2-53C7-5FA3-0542A733C8B8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7F78C869-3686-9EBD-2169-5DF535E89A8D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79D1671-7CDC-08BC-2AAF-809612E32A9A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19EE166D-0230-68B2-5039-111595E3CC24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C02A4E5-D337-07B9-58C1-C147CF545599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828DDCF4-4311-23EF-BF6C-8DA269512659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2A49755-91E8-7731-65DA-965FCD8CE3B7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18A72971-F9DD-1F76-DAF9-AFC553196AD8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C3940359-5C15-2ED7-BAD0-C193BD839E3C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71BED638-D37A-BF6B-93EA-BA100A47A1D0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C93F67A-FC93-3FE3-31FB-FFA38CDC6E67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FDB1308C-9CA0-DF51-5ADB-27F3FD0FD651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06912792-0ABF-7998-FB92-3CD5D18836F6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48250A92-6687-3397-7F33-55EC592D4AE6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4B36623-C6AC-A1D1-08EE-C35B06624933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D177527F-B8A6-6A1C-942E-CDAC71862D5D}"/>
                    </a:ext>
                  </a:extLst>
                </p:cNvPr>
                <p:cNvGrpSpPr/>
                <p:nvPr/>
              </p:nvGrpSpPr>
              <p:grpSpPr>
                <a:xfrm>
                  <a:off x="5121779" y="2900393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592EEC7-6184-4D19-DB66-22A02BC5B8EA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131BEC31-2B6E-1ECE-5C6E-BDB4DDFB33D0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BECBF52F-98E8-86BE-1A46-2FF055B5F04C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3871EF70-8002-B6F1-D999-16823AC9067C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10016298-ECCA-FE9C-8A9D-4E23CA1664FB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D2B3DF63-EFED-A539-DC9E-A4F1AA4529CA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A1FEBD12-57F8-E1E5-3142-43B54D707D2C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AE0FA05E-F9F5-A77C-0C7C-CE89F6B1B5FB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7B15792F-8B81-93B6-B4CF-07AF447AEAD7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9AA66208-6347-0A41-A2E4-AF0251368676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37992F1D-F362-0D74-AE17-CFB25FA7A867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2A37A0D0-14B8-8F1E-624D-D1BFA8C2C7D9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73BF9AB-0F14-8EC4-07A1-A77B3103DDBD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3C44D4B-5F09-3861-9833-A8211F4C1D43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DCE74643-5FFF-B355-A56B-B4F66A63EF70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214CF5C7-0DAE-059A-1057-B14F14E11875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2A26F3D2-5C73-2303-0451-D35EF266ED4A}"/>
                    </a:ext>
                  </a:extLst>
                </p:cNvPr>
                <p:cNvGrpSpPr/>
                <p:nvPr/>
              </p:nvGrpSpPr>
              <p:grpSpPr>
                <a:xfrm>
                  <a:off x="5121779" y="3247944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FFDDE9DE-80B9-4E21-A9A7-AA269124E56F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59C8BE3B-BDC5-B6CA-4B13-2524958AE397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4A68C088-F566-AB6B-DFC6-D857B7B03FE5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27993B5B-5F71-2A42-E6F8-4B3CA66031E0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3984D447-D074-673C-DBC8-915CEB04F1F6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24B858A4-C06F-0E9B-1FF2-84A09A870A52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7AE97754-34EC-FD05-7F1B-871E49376ED3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F45F2479-551B-A49C-5639-F7A08821540B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D6D514F7-E2A0-A80C-E09B-798CE7752791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3696355-FAB5-07D0-D605-124BA119A6E0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34FD409B-4418-DB3E-BC2F-EA663C83BED9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6A5F7821-268E-C624-C1B1-744F542E602C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8464509C-7C7D-54F7-FCF4-54AB16458DD4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3E4D0034-5DE9-770B-2597-9744E1346EB8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BB40B29C-D796-03AB-F84D-EEC4FAC6F650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A415FD37-FD41-B783-FD36-B53B8D21C02D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FE3FE79D-DC29-D924-CB70-F70266E8B997}"/>
                    </a:ext>
                  </a:extLst>
                </p:cNvPr>
                <p:cNvSpPr txBox="1"/>
                <p:nvPr/>
              </p:nvSpPr>
              <p:spPr>
                <a:xfrm rot="5400000">
                  <a:off x="4743338" y="3046817"/>
                  <a:ext cx="596457" cy="28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385723"/>
                      </a:solidFill>
                      <a:latin typeface="Avenir Next"/>
                    </a:rPr>
                    <a:t>…</a:t>
                  </a:r>
                  <a:endParaRPr lang="en-US" sz="1400" dirty="0">
                    <a:solidFill>
                      <a:srgbClr val="385723"/>
                    </a:solidFill>
                    <a:latin typeface="Avenir Next"/>
                  </a:endParaRPr>
                </a:p>
              </p:txBody>
            </p:sp>
          </p:grp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035B01DA-73E0-247C-39DF-E00907194A8E}"/>
                </a:ext>
              </a:extLst>
            </p:cNvPr>
            <p:cNvSpPr/>
            <p:nvPr/>
          </p:nvSpPr>
          <p:spPr>
            <a:xfrm>
              <a:off x="6729133" y="2447682"/>
              <a:ext cx="1949242" cy="959341"/>
            </a:xfrm>
            <a:prstGeom prst="roundRect">
              <a:avLst>
                <a:gd name="adj" fmla="val 3080"/>
              </a:avLst>
            </a:prstGeom>
            <a:solidFill>
              <a:srgbClr val="FFD5D5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8060FF0-A324-3129-8F19-55DCD91A5878}"/>
                </a:ext>
              </a:extLst>
            </p:cNvPr>
            <p:cNvSpPr txBox="1"/>
            <p:nvPr/>
          </p:nvSpPr>
          <p:spPr>
            <a:xfrm>
              <a:off x="6847229" y="2529354"/>
              <a:ext cx="1713048" cy="1910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n-US" b="1" spc="-30" dirty="0">
                  <a:solidFill>
                    <a:srgbClr val="C00000"/>
                  </a:solidFill>
                  <a:latin typeface="Avenir Next"/>
                </a:rPr>
                <a:t>System Evaluator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0DCBF1A7-6B23-8BF6-793A-8ED92803A124}"/>
                </a:ext>
              </a:extLst>
            </p:cNvPr>
            <p:cNvSpPr txBox="1"/>
            <p:nvPr/>
          </p:nvSpPr>
          <p:spPr>
            <a:xfrm>
              <a:off x="7185843" y="2958194"/>
              <a:ext cx="1035820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z="1400" b="1" spc="-75" dirty="0">
                  <a:solidFill>
                    <a:srgbClr val="C00000"/>
                  </a:solidFill>
                  <a:latin typeface="Avenir Next"/>
                </a:rPr>
                <a:t>Performance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z="1400" b="1" spc="-75" dirty="0">
                  <a:solidFill>
                    <a:srgbClr val="C00000"/>
                  </a:solidFill>
                  <a:latin typeface="Avenir Next"/>
                </a:rPr>
                <a:t>Area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4C4A88-F479-9892-06EE-09F25FC81418}"/>
                </a:ext>
              </a:extLst>
            </p:cNvPr>
            <p:cNvSpPr txBox="1"/>
            <p:nvPr/>
          </p:nvSpPr>
          <p:spPr>
            <a:xfrm>
              <a:off x="7185843" y="2742750"/>
              <a:ext cx="1035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z="1400" b="1" spc="-75" dirty="0">
                  <a:solidFill>
                    <a:srgbClr val="C00000"/>
                  </a:solidFill>
                  <a:latin typeface="Avenir Next"/>
                </a:rPr>
                <a:t>Accuracy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9F82C6-8F19-5CCD-2FD1-4668CBEAF19F}"/>
                </a:ext>
              </a:extLst>
            </p:cNvPr>
            <p:cNvSpPr txBox="1"/>
            <p:nvPr/>
          </p:nvSpPr>
          <p:spPr>
            <a:xfrm>
              <a:off x="369216" y="5236467"/>
              <a:ext cx="184239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55A11"/>
                  </a:solidFill>
                  <a:latin typeface="Avenir Next"/>
                </a:rPr>
                <a:t>Hyperparameters</a:t>
              </a:r>
              <a:endParaRPr lang="en-US" spc="-38" dirty="0">
                <a:solidFill>
                  <a:srgbClr val="C55A11"/>
                </a:solidFill>
                <a:latin typeface="Avenir Next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2E3289-04BA-7A8A-FF3A-C41BE01F87B8}"/>
                </a:ext>
              </a:extLst>
            </p:cNvPr>
            <p:cNvSpPr/>
            <p:nvPr/>
          </p:nvSpPr>
          <p:spPr>
            <a:xfrm>
              <a:off x="2945531" y="4721183"/>
              <a:ext cx="1949242" cy="959341"/>
            </a:xfrm>
            <a:prstGeom prst="roundRect">
              <a:avLst>
                <a:gd name="adj" fmla="val 5130"/>
              </a:avLst>
            </a:prstGeom>
            <a:solidFill>
              <a:srgbClr val="E7F0F9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FCB53F-6D47-90B6-0D02-FD34BBE7A9D8}"/>
                </a:ext>
              </a:extLst>
            </p:cNvPr>
            <p:cNvSpPr txBox="1"/>
            <p:nvPr/>
          </p:nvSpPr>
          <p:spPr>
            <a:xfrm>
              <a:off x="3047386" y="5053583"/>
              <a:ext cx="174553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spc="-60" dirty="0">
                  <a:solidFill>
                    <a:srgbClr val="1F4E79"/>
                  </a:solidFill>
                  <a:latin typeface="Avenir Next"/>
                </a:rPr>
                <a:t>Accuracy Enhancer</a:t>
              </a:r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2D47BD78-6222-2FCD-A6DE-DA52475885B7}"/>
              </a:ext>
            </a:extLst>
          </p:cNvPr>
          <p:cNvSpPr/>
          <p:nvPr/>
        </p:nvSpPr>
        <p:spPr>
          <a:xfrm>
            <a:off x="-1842" y="787400"/>
            <a:ext cx="9145841" cy="577706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Swordfish Framework - Overview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5DA04CBA-6EC9-C8D0-2B0C-635460D5ED7B}"/>
              </a:ext>
            </a:extLst>
          </p:cNvPr>
          <p:cNvGrpSpPr/>
          <p:nvPr/>
        </p:nvGrpSpPr>
        <p:grpSpPr>
          <a:xfrm>
            <a:off x="3299846" y="2447886"/>
            <a:ext cx="4657793" cy="3321795"/>
            <a:chOff x="3299846" y="2447886"/>
            <a:chExt cx="4657793" cy="332179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51F55B-3912-DD61-6B20-C184DD072F4F}"/>
                </a:ext>
              </a:extLst>
            </p:cNvPr>
            <p:cNvGrpSpPr/>
            <p:nvPr/>
          </p:nvGrpSpPr>
          <p:grpSpPr>
            <a:xfrm>
              <a:off x="4467969" y="3880508"/>
              <a:ext cx="1497354" cy="1889173"/>
              <a:chOff x="4866735" y="2605249"/>
              <a:chExt cx="2533216" cy="251889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DD57FB-DA21-4C43-97DA-58D68CBDC3C9}"/>
                  </a:ext>
                </a:extLst>
              </p:cNvPr>
              <p:cNvSpPr txBox="1"/>
              <p:nvPr/>
            </p:nvSpPr>
            <p:spPr>
              <a:xfrm>
                <a:off x="5981073" y="4385480"/>
                <a:ext cx="1418878" cy="73866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dirty="0">
                    <a:latin typeface="Avenir Next"/>
                  </a:rPr>
                  <a:t>Updated Weights</a:t>
                </a: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B8C448AA-C5FF-A2AE-71EC-36AB95983087}"/>
                  </a:ext>
                </a:extLst>
              </p:cNvPr>
              <p:cNvSpPr/>
              <p:nvPr/>
            </p:nvSpPr>
            <p:spPr>
              <a:xfrm rot="5400000">
                <a:off x="4726064" y="2745920"/>
                <a:ext cx="1829319" cy="1547978"/>
              </a:xfrm>
              <a:prstGeom prst="arc">
                <a:avLst>
                  <a:gd name="adj1" fmla="val 16200000"/>
                  <a:gd name="adj2" fmla="val 127622"/>
                </a:avLst>
              </a:prstGeom>
              <a:ln w="4445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2E0763-CAB7-CB62-2D92-05FE3917C4A2}"/>
                </a:ext>
              </a:extLst>
            </p:cNvPr>
            <p:cNvGrpSpPr/>
            <p:nvPr/>
          </p:nvGrpSpPr>
          <p:grpSpPr>
            <a:xfrm>
              <a:off x="4257087" y="2447886"/>
              <a:ext cx="1680606" cy="1874150"/>
              <a:chOff x="4792411" y="1683207"/>
              <a:chExt cx="2675208" cy="2498867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088E58B-B861-8330-3D42-18EA428F783E}"/>
                  </a:ext>
                </a:extLst>
              </p:cNvPr>
              <p:cNvSpPr/>
              <p:nvPr/>
            </p:nvSpPr>
            <p:spPr>
              <a:xfrm rot="5400000" flipH="1">
                <a:off x="4750574" y="2354256"/>
                <a:ext cx="1869655" cy="1785981"/>
              </a:xfrm>
              <a:prstGeom prst="arc">
                <a:avLst>
                  <a:gd name="adj1" fmla="val 16200000"/>
                  <a:gd name="adj2" fmla="val 21049349"/>
                </a:avLst>
              </a:prstGeom>
              <a:ln w="4445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AD83B7-FE40-5CA0-2004-09EFCECA6E4D}"/>
                  </a:ext>
                </a:extLst>
              </p:cNvPr>
              <p:cNvSpPr txBox="1"/>
              <p:nvPr/>
            </p:nvSpPr>
            <p:spPr>
              <a:xfrm>
                <a:off x="6216403" y="1683207"/>
                <a:ext cx="1251216" cy="73866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dirty="0">
                    <a:latin typeface="Avenir Next"/>
                  </a:rPr>
                  <a:t>Kernel Chunks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F7A42F2-9ED1-490A-C7AC-49CB585738E1}"/>
                </a:ext>
              </a:extLst>
            </p:cNvPr>
            <p:cNvSpPr/>
            <p:nvPr/>
          </p:nvSpPr>
          <p:spPr>
            <a:xfrm>
              <a:off x="3299846" y="3608784"/>
              <a:ext cx="2355137" cy="959341"/>
            </a:xfrm>
            <a:prstGeom prst="roundRect">
              <a:avLst>
                <a:gd name="adj" fmla="val 6860"/>
              </a:avLst>
            </a:prstGeom>
            <a:solidFill>
              <a:srgbClr val="E3D6FA"/>
            </a:solidFill>
            <a:ln w="28575">
              <a:solidFill>
                <a:srgbClr val="4F22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6A5040-EB60-E071-12D2-C01D3307D803}"/>
                </a:ext>
              </a:extLst>
            </p:cNvPr>
            <p:cNvSpPr txBox="1"/>
            <p:nvPr/>
          </p:nvSpPr>
          <p:spPr>
            <a:xfrm>
              <a:off x="3349711" y="3949955"/>
              <a:ext cx="2255405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4F2270"/>
                  </a:solidFill>
                  <a:latin typeface="Avenir Next"/>
                </a:rPr>
                <a:t>VMM Model Generator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AC3346-F8AA-8523-F727-7762BC5585CA}"/>
                </a:ext>
              </a:extLst>
            </p:cNvPr>
            <p:cNvGrpSpPr/>
            <p:nvPr/>
          </p:nvGrpSpPr>
          <p:grpSpPr>
            <a:xfrm>
              <a:off x="3746499" y="2720424"/>
              <a:ext cx="4211140" cy="1945685"/>
              <a:chOff x="3746499" y="2720424"/>
              <a:chExt cx="4211140" cy="194568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597D2A-3C37-80D0-ACAA-9B0CDE9081A6}"/>
                  </a:ext>
                </a:extLst>
              </p:cNvPr>
              <p:cNvSpPr txBox="1"/>
              <p:nvPr/>
            </p:nvSpPr>
            <p:spPr>
              <a:xfrm>
                <a:off x="6210300" y="4019778"/>
                <a:ext cx="17473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latin typeface="Avenir Next"/>
                  </a:rPr>
                  <a:t>Non-ideal </a:t>
                </a:r>
              </a:p>
              <a:p>
                <a:pPr algn="ctr"/>
                <a:r>
                  <a:rPr lang="en-US" sz="1800" b="1" dirty="0">
                    <a:latin typeface="Avenir Next"/>
                  </a:rPr>
                  <a:t>VMMs</a:t>
                </a:r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0BC85A90-326D-9355-A809-DC30FE8F5EF8}"/>
                  </a:ext>
                </a:extLst>
              </p:cNvPr>
              <p:cNvSpPr/>
              <p:nvPr/>
            </p:nvSpPr>
            <p:spPr>
              <a:xfrm rot="5400000">
                <a:off x="5025908" y="1441015"/>
                <a:ext cx="1371991" cy="3930809"/>
              </a:xfrm>
              <a:prstGeom prst="arc">
                <a:avLst>
                  <a:gd name="adj1" fmla="val 16200000"/>
                  <a:gd name="adj2" fmla="val 127622"/>
                </a:avLst>
              </a:prstGeom>
              <a:ln w="4445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28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VMM Model Generator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7E57F-294A-68FA-3F4B-E95BE2A63D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387" y="830581"/>
            <a:ext cx="8983226" cy="5473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Goal: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Capture real output</a:t>
            </a:r>
            <a:r>
              <a:rPr lang="en-US" sz="27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 of VMM in presence of </a:t>
            </a:r>
            <a:r>
              <a:rPr lang="en-US" sz="2700" dirty="0">
                <a:solidFill>
                  <a:srgbClr val="C00000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non-idealities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701BE996-5C89-072F-2EF0-5E18858DA758}"/>
              </a:ext>
            </a:extLst>
          </p:cNvPr>
          <p:cNvSpPr/>
          <p:nvPr/>
        </p:nvSpPr>
        <p:spPr>
          <a:xfrm>
            <a:off x="169010" y="1995465"/>
            <a:ext cx="4225189" cy="3109935"/>
          </a:xfrm>
          <a:prstGeom prst="roundRect">
            <a:avLst>
              <a:gd name="adj" fmla="val 7811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78DA950-6F9F-D931-D6FD-77AA90412CD1}"/>
              </a:ext>
            </a:extLst>
          </p:cNvPr>
          <p:cNvSpPr/>
          <p:nvPr/>
        </p:nvSpPr>
        <p:spPr>
          <a:xfrm>
            <a:off x="4749800" y="1995465"/>
            <a:ext cx="4284133" cy="3109935"/>
          </a:xfrm>
          <a:prstGeom prst="roundRect">
            <a:avLst>
              <a:gd name="adj" fmla="val 710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accent1"/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C326DBE-8A41-F17B-8AF9-9CE5978D7144}"/>
              </a:ext>
            </a:extLst>
          </p:cNvPr>
          <p:cNvSpPr txBox="1">
            <a:spLocks/>
          </p:cNvSpPr>
          <p:nvPr/>
        </p:nvSpPr>
        <p:spPr>
          <a:xfrm>
            <a:off x="80387" y="1275081"/>
            <a:ext cx="8983226" cy="5473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700" b="1" dirty="0">
                <a:solidFill>
                  <a:srgbClr val="4472C4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Swordfish</a:t>
            </a:r>
            <a:r>
              <a:rPr lang="en-US" sz="2700" dirty="0">
                <a:solidFill>
                  <a:srgbClr val="4472C4"/>
                </a:solidFill>
                <a:latin typeface="Avenir Next" panose="020B0503020202020204"/>
              </a:rPr>
              <a:t> </a:t>
            </a:r>
            <a:r>
              <a:rPr lang="en-US" altLang="zh-CN" sz="2700" dirty="0">
                <a:solidFill>
                  <a:prstClr val="black"/>
                </a:solidFill>
                <a:latin typeface="Avenir Next" panose="020B0503020202020204"/>
              </a:rPr>
              <a:t>supports two approaches</a:t>
            </a:r>
            <a:r>
              <a:rPr lang="en-GB" altLang="zh-CN" sz="2700" dirty="0">
                <a:solidFill>
                  <a:prstClr val="black"/>
                </a:solidFill>
                <a:latin typeface="Avenir Next" panose="020B0503020202020204"/>
              </a:rPr>
              <a:t>: </a:t>
            </a:r>
            <a:endParaRPr lang="en-US" sz="2700" dirty="0">
              <a:solidFill>
                <a:prstClr val="black"/>
              </a:solidFill>
              <a:latin typeface="Avenir Next" panose="020B0503020202020204"/>
            </a:endParaRPr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55CA3DB6-BD50-EC39-F1D4-B8178045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1" y="3873500"/>
            <a:ext cx="4030647" cy="99178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925B9CA-C93A-8933-E325-1215C8D8DE09}"/>
              </a:ext>
            </a:extLst>
          </p:cNvPr>
          <p:cNvSpPr txBox="1">
            <a:spLocks/>
          </p:cNvSpPr>
          <p:nvPr/>
        </p:nvSpPr>
        <p:spPr>
          <a:xfrm>
            <a:off x="139538" y="2087880"/>
            <a:ext cx="4284133" cy="1747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Approach 1: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Real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chip</a:t>
            </a: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 measurement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characterizations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F5F0D1A-1291-55E9-E05C-84BEBC92E4E0}"/>
              </a:ext>
            </a:extLst>
          </p:cNvPr>
          <p:cNvSpPr txBox="1">
            <a:spLocks/>
          </p:cNvSpPr>
          <p:nvPr/>
        </p:nvSpPr>
        <p:spPr>
          <a:xfrm>
            <a:off x="4749800" y="2087881"/>
            <a:ext cx="4284133" cy="1747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Approach 2: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Analytical Modeling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using component’s models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27448F-89C5-5A74-2983-6C7050926FDA}"/>
              </a:ext>
            </a:extLst>
          </p:cNvPr>
          <p:cNvGrpSpPr/>
          <p:nvPr/>
        </p:nvGrpSpPr>
        <p:grpSpPr>
          <a:xfrm>
            <a:off x="4749800" y="3584718"/>
            <a:ext cx="4222072" cy="1205186"/>
            <a:chOff x="827426" y="7074314"/>
            <a:chExt cx="4222072" cy="120518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FD28F58-2E20-7780-73C3-D911FFC017D4}"/>
                </a:ext>
              </a:extLst>
            </p:cNvPr>
            <p:cNvGrpSpPr/>
            <p:nvPr/>
          </p:nvGrpSpPr>
          <p:grpSpPr>
            <a:xfrm>
              <a:off x="3652473" y="7646680"/>
              <a:ext cx="807939" cy="632820"/>
              <a:chOff x="6775952" y="7646681"/>
              <a:chExt cx="807939" cy="63282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884120F-68A6-5C15-9F25-15B766281B72}"/>
                  </a:ext>
                </a:extLst>
              </p:cNvPr>
              <p:cNvSpPr/>
              <p:nvPr/>
            </p:nvSpPr>
            <p:spPr>
              <a:xfrm>
                <a:off x="6787439" y="7646681"/>
                <a:ext cx="784963" cy="632820"/>
              </a:xfrm>
              <a:prstGeom prst="roundRect">
                <a:avLst>
                  <a:gd name="adj" fmla="val 6178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9259EA-D8FF-8775-F681-E6FC433FA691}"/>
                  </a:ext>
                </a:extLst>
              </p:cNvPr>
              <p:cNvSpPr txBox="1"/>
              <p:nvPr/>
            </p:nvSpPr>
            <p:spPr>
              <a:xfrm>
                <a:off x="6775952" y="7686092"/>
                <a:ext cx="8079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385723"/>
                    </a:solidFill>
                  </a:rPr>
                  <a:t>Model for </a:t>
                </a:r>
              </a:p>
              <a:p>
                <a:pPr algn="ctr"/>
                <a:r>
                  <a:rPr lang="en-US" sz="1200" b="1" dirty="0">
                    <a:solidFill>
                      <a:srgbClr val="385723"/>
                    </a:solidFill>
                  </a:rPr>
                  <a:t>Non-Ideal ADC</a:t>
                </a:r>
                <a:endParaRPr lang="en-US" sz="1200" dirty="0">
                  <a:solidFill>
                    <a:srgbClr val="385723"/>
                  </a:solidFill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8C16F6-35AB-BC3D-5015-F9EDC7B57533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4460412" y="7963089"/>
              <a:ext cx="511776" cy="1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A9AB7-F412-6025-7CAA-7CC6337AB02E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>
              <a:off x="3304779" y="7963090"/>
              <a:ext cx="359181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902A7C-39E6-7853-3F90-EA25D9F03802}"/>
                </a:ext>
              </a:extLst>
            </p:cNvPr>
            <p:cNvGrpSpPr/>
            <p:nvPr/>
          </p:nvGrpSpPr>
          <p:grpSpPr>
            <a:xfrm>
              <a:off x="2508328" y="7646680"/>
              <a:ext cx="807939" cy="632820"/>
              <a:chOff x="3799490" y="7646681"/>
              <a:chExt cx="807939" cy="63282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CA9D1BD-8A10-8BAD-9645-317D10430499}"/>
                  </a:ext>
                </a:extLst>
              </p:cNvPr>
              <p:cNvSpPr/>
              <p:nvPr/>
            </p:nvSpPr>
            <p:spPr>
              <a:xfrm>
                <a:off x="3810978" y="7646681"/>
                <a:ext cx="784963" cy="632820"/>
              </a:xfrm>
              <a:prstGeom prst="roundRect">
                <a:avLst>
                  <a:gd name="adj" fmla="val 6178"/>
                </a:avLst>
              </a:prstGeom>
              <a:solidFill>
                <a:srgbClr val="FFF2CC"/>
              </a:solidFill>
              <a:ln w="28575"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0BDF52-231E-E247-AC6A-B7E509605FD5}"/>
                  </a:ext>
                </a:extLst>
              </p:cNvPr>
              <p:cNvSpPr txBox="1"/>
              <p:nvPr/>
            </p:nvSpPr>
            <p:spPr>
              <a:xfrm>
                <a:off x="3799490" y="7686091"/>
                <a:ext cx="8079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BF9000"/>
                    </a:solidFill>
                  </a:rPr>
                  <a:t>Model for </a:t>
                </a:r>
              </a:p>
              <a:p>
                <a:pPr algn="ctr"/>
                <a:r>
                  <a:rPr lang="en-US" sz="1200" b="1" dirty="0">
                    <a:solidFill>
                      <a:srgbClr val="BF9000"/>
                    </a:solidFill>
                  </a:rPr>
                  <a:t>Non-Ideal Crossbar</a:t>
                </a:r>
                <a:endParaRPr lang="en-US" sz="1200" dirty="0">
                  <a:solidFill>
                    <a:srgbClr val="BF9000"/>
                  </a:solidFill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9A950E-649A-FBD3-B4DF-6CE6B8F9A586}"/>
                </a:ext>
              </a:extLst>
            </p:cNvPr>
            <p:cNvCxnSpPr>
              <a:cxnSpLocks/>
              <a:stCxn id="21" idx="3"/>
              <a:endCxn id="17" idx="1"/>
            </p:cNvCxnSpPr>
            <p:nvPr/>
          </p:nvCxnSpPr>
          <p:spPr>
            <a:xfrm>
              <a:off x="2183610" y="7963090"/>
              <a:ext cx="336206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4CE848-590A-6E0E-DFC0-25B6590E88ED}"/>
                </a:ext>
              </a:extLst>
            </p:cNvPr>
            <p:cNvGrpSpPr/>
            <p:nvPr/>
          </p:nvGrpSpPr>
          <p:grpSpPr>
            <a:xfrm>
              <a:off x="1398646" y="7646680"/>
              <a:ext cx="807939" cy="632820"/>
              <a:chOff x="1398646" y="7646680"/>
              <a:chExt cx="807939" cy="63282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FBFE249-F3B9-0DDE-2E03-C0291779952A}"/>
                  </a:ext>
                </a:extLst>
              </p:cNvPr>
              <p:cNvSpPr/>
              <p:nvPr/>
            </p:nvSpPr>
            <p:spPr>
              <a:xfrm>
                <a:off x="1398647" y="7646680"/>
                <a:ext cx="784963" cy="632820"/>
              </a:xfrm>
              <a:prstGeom prst="roundRect">
                <a:avLst>
                  <a:gd name="adj" fmla="val 6178"/>
                </a:avLst>
              </a:prstGeom>
              <a:solidFill>
                <a:srgbClr val="E7F0F9"/>
              </a:solidFill>
              <a:ln w="28575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628370-5116-CE80-4E93-077A2904C4D2}"/>
                  </a:ext>
                </a:extLst>
              </p:cNvPr>
              <p:cNvSpPr txBox="1"/>
              <p:nvPr/>
            </p:nvSpPr>
            <p:spPr>
              <a:xfrm>
                <a:off x="1398646" y="7686092"/>
                <a:ext cx="8079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F4E79"/>
                    </a:solidFill>
                  </a:rPr>
                  <a:t>Model for </a:t>
                </a:r>
              </a:p>
              <a:p>
                <a:pPr algn="ctr"/>
                <a:r>
                  <a:rPr lang="en-US" sz="1200" b="1" dirty="0">
                    <a:solidFill>
                      <a:srgbClr val="1F4E79"/>
                    </a:solidFill>
                  </a:rPr>
                  <a:t>Non-Ideal DAC</a:t>
                </a:r>
                <a:endParaRPr lang="en-US" sz="1200" dirty="0">
                  <a:solidFill>
                    <a:srgbClr val="1F4E79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42727B-FE7A-516D-5900-5BF2C0B34FD8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64406" y="7963090"/>
              <a:ext cx="534241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A20985-9F31-8181-F433-629E254B32DA}"/>
                </a:ext>
              </a:extLst>
            </p:cNvPr>
            <p:cNvSpPr txBox="1"/>
            <p:nvPr/>
          </p:nvSpPr>
          <p:spPr>
            <a:xfrm>
              <a:off x="827426" y="7210914"/>
              <a:ext cx="708838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Input Vector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AF8AEB-4409-36EB-BB99-1DD37C7A1BFF}"/>
                </a:ext>
              </a:extLst>
            </p:cNvPr>
            <p:cNvSpPr txBox="1"/>
            <p:nvPr/>
          </p:nvSpPr>
          <p:spPr>
            <a:xfrm>
              <a:off x="1997294" y="7085027"/>
              <a:ext cx="70883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Non-Ideal</a:t>
              </a:r>
              <a:br>
                <a:rPr lang="en-US" sz="1200" b="1" dirty="0"/>
              </a:br>
              <a:r>
                <a:rPr lang="en-US" sz="1200" b="1" dirty="0"/>
                <a:t>Input Voltages</a:t>
              </a:r>
              <a:endParaRPr lang="en-US" sz="1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D8878-8EFF-DF00-DE62-18C5541BB7D9}"/>
                </a:ext>
              </a:extLst>
            </p:cNvPr>
            <p:cNvSpPr txBox="1"/>
            <p:nvPr/>
          </p:nvSpPr>
          <p:spPr>
            <a:xfrm>
              <a:off x="3129950" y="7074314"/>
              <a:ext cx="70883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Non-Ideal</a:t>
              </a:r>
              <a:br>
                <a:rPr lang="en-US" sz="1200" b="1" dirty="0"/>
              </a:br>
              <a:r>
                <a:rPr lang="en-US" sz="1200" b="1" dirty="0"/>
                <a:t>Output Currents</a:t>
              </a:r>
              <a:endParaRPr 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4828C-5DEE-B2DE-3634-1ED78AF4B40B}"/>
                </a:ext>
              </a:extLst>
            </p:cNvPr>
            <p:cNvSpPr txBox="1"/>
            <p:nvPr/>
          </p:nvSpPr>
          <p:spPr>
            <a:xfrm>
              <a:off x="4340660" y="7090791"/>
              <a:ext cx="70883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Non-Ideal Output Vector</a:t>
              </a:r>
              <a:endParaRPr lang="en-US" sz="1200" dirty="0"/>
            </a:p>
          </p:txBody>
        </p:sp>
      </p:grp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73ECF1F-5DB6-2E1E-091D-94541EECF523}"/>
              </a:ext>
            </a:extLst>
          </p:cNvPr>
          <p:cNvSpPr txBox="1">
            <a:spLocks/>
          </p:cNvSpPr>
          <p:nvPr/>
        </p:nvSpPr>
        <p:spPr>
          <a:xfrm>
            <a:off x="2048267" y="4908942"/>
            <a:ext cx="2523733" cy="147715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chemeClr val="tx1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000" indent="0">
              <a:buNone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©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Copyright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2023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ArC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38358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3" grpId="0" animBg="1"/>
      <p:bldP spid="5" grpId="0" uiExpand="1" build="p"/>
      <p:bldP spid="9" grpId="0" uiExpand="1" build="p"/>
      <p:bldP spid="10" grpId="0" uiExpand="1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VMM Model Generator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7E57F-294A-68FA-3F4B-E95BE2A63D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387" y="830581"/>
            <a:ext cx="8983226" cy="5473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Goal: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Capture real output</a:t>
            </a:r>
            <a:r>
              <a:rPr lang="en-US" sz="27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 of VMM in presence of 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non-idealities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701BE996-5C89-072F-2EF0-5E18858DA758}"/>
              </a:ext>
            </a:extLst>
          </p:cNvPr>
          <p:cNvSpPr/>
          <p:nvPr/>
        </p:nvSpPr>
        <p:spPr>
          <a:xfrm>
            <a:off x="169010" y="1995465"/>
            <a:ext cx="4225189" cy="4730201"/>
          </a:xfrm>
          <a:prstGeom prst="roundRect">
            <a:avLst>
              <a:gd name="adj" fmla="val 597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78DA950-6F9F-D931-D6FD-77AA90412CD1}"/>
              </a:ext>
            </a:extLst>
          </p:cNvPr>
          <p:cNvSpPr/>
          <p:nvPr/>
        </p:nvSpPr>
        <p:spPr>
          <a:xfrm>
            <a:off x="4749800" y="1995465"/>
            <a:ext cx="4284133" cy="4730201"/>
          </a:xfrm>
          <a:prstGeom prst="roundRect">
            <a:avLst>
              <a:gd name="adj" fmla="val 53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accent1"/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C326DBE-8A41-F17B-8AF9-9CE5978D7144}"/>
              </a:ext>
            </a:extLst>
          </p:cNvPr>
          <p:cNvSpPr txBox="1">
            <a:spLocks/>
          </p:cNvSpPr>
          <p:nvPr/>
        </p:nvSpPr>
        <p:spPr>
          <a:xfrm>
            <a:off x="80387" y="1275081"/>
            <a:ext cx="8983226" cy="5473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700" b="1" dirty="0">
                <a:solidFill>
                  <a:srgbClr val="4472C4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Swordfish</a:t>
            </a:r>
            <a:r>
              <a:rPr lang="en-US" sz="2700" dirty="0">
                <a:solidFill>
                  <a:srgbClr val="4472C4"/>
                </a:solidFill>
                <a:latin typeface="Avenir Next" panose="020B0503020202020204"/>
              </a:rPr>
              <a:t> </a:t>
            </a:r>
            <a:r>
              <a:rPr lang="en-US" altLang="zh-CN" sz="2700" dirty="0">
                <a:solidFill>
                  <a:prstClr val="black"/>
                </a:solidFill>
                <a:latin typeface="Avenir Next" panose="020B0503020202020204"/>
              </a:rPr>
              <a:t>supports two approaches</a:t>
            </a:r>
            <a:r>
              <a:rPr lang="en-GB" altLang="zh-CN" sz="2700" dirty="0">
                <a:solidFill>
                  <a:prstClr val="black"/>
                </a:solidFill>
                <a:latin typeface="Avenir Next" panose="020B0503020202020204"/>
              </a:rPr>
              <a:t>: </a:t>
            </a:r>
            <a:endParaRPr lang="en-US" sz="2700" dirty="0">
              <a:solidFill>
                <a:prstClr val="black"/>
              </a:solidFill>
              <a:latin typeface="Avenir Next" panose="020B0503020202020204"/>
            </a:endParaRPr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55CA3DB6-BD50-EC39-F1D4-B8178045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21" y="3873500"/>
            <a:ext cx="4030647" cy="991787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925B9CA-C93A-8933-E325-1215C8D8DE09}"/>
              </a:ext>
            </a:extLst>
          </p:cNvPr>
          <p:cNvSpPr txBox="1">
            <a:spLocks/>
          </p:cNvSpPr>
          <p:nvPr/>
        </p:nvSpPr>
        <p:spPr>
          <a:xfrm>
            <a:off x="139538" y="2087880"/>
            <a:ext cx="4284133" cy="1747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Approach 1: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Real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chip</a:t>
            </a: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 measurement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characterizations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F5F0D1A-1291-55E9-E05C-84BEBC92E4E0}"/>
              </a:ext>
            </a:extLst>
          </p:cNvPr>
          <p:cNvSpPr txBox="1">
            <a:spLocks/>
          </p:cNvSpPr>
          <p:nvPr/>
        </p:nvSpPr>
        <p:spPr>
          <a:xfrm>
            <a:off x="4749800" y="2087881"/>
            <a:ext cx="4284133" cy="17475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Approach 2: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472C4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Analytical Modeling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using component’s models</a:t>
            </a:r>
            <a:endParaRPr lang="en-US" sz="2700" dirty="0">
              <a:solidFill>
                <a:schemeClr val="accent6">
                  <a:lumMod val="75000"/>
                </a:schemeClr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327448F-89C5-5A74-2983-6C7050926FDA}"/>
              </a:ext>
            </a:extLst>
          </p:cNvPr>
          <p:cNvGrpSpPr/>
          <p:nvPr/>
        </p:nvGrpSpPr>
        <p:grpSpPr>
          <a:xfrm>
            <a:off x="4749800" y="3584718"/>
            <a:ext cx="4222072" cy="1205186"/>
            <a:chOff x="827426" y="7074314"/>
            <a:chExt cx="4222072" cy="120518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FD28F58-2E20-7780-73C3-D911FFC017D4}"/>
                </a:ext>
              </a:extLst>
            </p:cNvPr>
            <p:cNvGrpSpPr/>
            <p:nvPr/>
          </p:nvGrpSpPr>
          <p:grpSpPr>
            <a:xfrm>
              <a:off x="3652473" y="7646680"/>
              <a:ext cx="807939" cy="632820"/>
              <a:chOff x="6775952" y="7646681"/>
              <a:chExt cx="807939" cy="63282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884120F-68A6-5C15-9F25-15B766281B72}"/>
                  </a:ext>
                </a:extLst>
              </p:cNvPr>
              <p:cNvSpPr/>
              <p:nvPr/>
            </p:nvSpPr>
            <p:spPr>
              <a:xfrm>
                <a:off x="6787439" y="7646681"/>
                <a:ext cx="784963" cy="632820"/>
              </a:xfrm>
              <a:prstGeom prst="roundRect">
                <a:avLst>
                  <a:gd name="adj" fmla="val 6178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9259EA-D8FF-8775-F681-E6FC433FA691}"/>
                  </a:ext>
                </a:extLst>
              </p:cNvPr>
              <p:cNvSpPr txBox="1"/>
              <p:nvPr/>
            </p:nvSpPr>
            <p:spPr>
              <a:xfrm>
                <a:off x="6775952" y="7686092"/>
                <a:ext cx="8079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385723"/>
                    </a:solidFill>
                  </a:rPr>
                  <a:t>Model for </a:t>
                </a:r>
              </a:p>
              <a:p>
                <a:pPr algn="ctr"/>
                <a:r>
                  <a:rPr lang="en-US" sz="1200" b="1" dirty="0">
                    <a:solidFill>
                      <a:srgbClr val="385723"/>
                    </a:solidFill>
                  </a:rPr>
                  <a:t>Non-Ideal ADC</a:t>
                </a:r>
                <a:endParaRPr lang="en-US" sz="1200" dirty="0">
                  <a:solidFill>
                    <a:srgbClr val="385723"/>
                  </a:solidFill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8C16F6-35AB-BC3D-5015-F9EDC7B57533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4460412" y="7963089"/>
              <a:ext cx="511776" cy="1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A9AB7-F412-6025-7CAA-7CC6337AB02E}"/>
                </a:ext>
              </a:extLst>
            </p:cNvPr>
            <p:cNvCxnSpPr>
              <a:cxnSpLocks/>
              <a:stCxn id="17" idx="3"/>
              <a:endCxn id="12" idx="1"/>
            </p:cNvCxnSpPr>
            <p:nvPr/>
          </p:nvCxnSpPr>
          <p:spPr>
            <a:xfrm>
              <a:off x="3304779" y="7963090"/>
              <a:ext cx="359181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902A7C-39E6-7853-3F90-EA25D9F03802}"/>
                </a:ext>
              </a:extLst>
            </p:cNvPr>
            <p:cNvGrpSpPr/>
            <p:nvPr/>
          </p:nvGrpSpPr>
          <p:grpSpPr>
            <a:xfrm>
              <a:off x="2508328" y="7646680"/>
              <a:ext cx="807939" cy="632820"/>
              <a:chOff x="3799490" y="7646681"/>
              <a:chExt cx="807939" cy="63282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CA9D1BD-8A10-8BAD-9645-317D10430499}"/>
                  </a:ext>
                </a:extLst>
              </p:cNvPr>
              <p:cNvSpPr/>
              <p:nvPr/>
            </p:nvSpPr>
            <p:spPr>
              <a:xfrm>
                <a:off x="3810978" y="7646681"/>
                <a:ext cx="784963" cy="632820"/>
              </a:xfrm>
              <a:prstGeom prst="roundRect">
                <a:avLst>
                  <a:gd name="adj" fmla="val 6178"/>
                </a:avLst>
              </a:prstGeom>
              <a:solidFill>
                <a:srgbClr val="FFF2CC"/>
              </a:solidFill>
              <a:ln w="28575"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0BDF52-231E-E247-AC6A-B7E509605FD5}"/>
                  </a:ext>
                </a:extLst>
              </p:cNvPr>
              <p:cNvSpPr txBox="1"/>
              <p:nvPr/>
            </p:nvSpPr>
            <p:spPr>
              <a:xfrm>
                <a:off x="3799490" y="7686091"/>
                <a:ext cx="8079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BF9000"/>
                    </a:solidFill>
                  </a:rPr>
                  <a:t>Model for </a:t>
                </a:r>
              </a:p>
              <a:p>
                <a:pPr algn="ctr"/>
                <a:r>
                  <a:rPr lang="en-US" sz="1200" b="1" dirty="0">
                    <a:solidFill>
                      <a:srgbClr val="BF9000"/>
                    </a:solidFill>
                  </a:rPr>
                  <a:t>Non-Ideal Crossbar</a:t>
                </a:r>
                <a:endParaRPr lang="en-US" sz="1200" dirty="0">
                  <a:solidFill>
                    <a:srgbClr val="BF9000"/>
                  </a:solidFill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A9A950E-649A-FBD3-B4DF-6CE6B8F9A586}"/>
                </a:ext>
              </a:extLst>
            </p:cNvPr>
            <p:cNvCxnSpPr>
              <a:cxnSpLocks/>
              <a:stCxn id="21" idx="3"/>
              <a:endCxn id="17" idx="1"/>
            </p:cNvCxnSpPr>
            <p:nvPr/>
          </p:nvCxnSpPr>
          <p:spPr>
            <a:xfrm>
              <a:off x="2183610" y="7963090"/>
              <a:ext cx="336206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4CE848-590A-6E0E-DFC0-25B6590E88ED}"/>
                </a:ext>
              </a:extLst>
            </p:cNvPr>
            <p:cNvGrpSpPr/>
            <p:nvPr/>
          </p:nvGrpSpPr>
          <p:grpSpPr>
            <a:xfrm>
              <a:off x="1398646" y="7646680"/>
              <a:ext cx="807939" cy="632820"/>
              <a:chOff x="1398646" y="7646680"/>
              <a:chExt cx="807939" cy="63282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FBFE249-F3B9-0DDE-2E03-C0291779952A}"/>
                  </a:ext>
                </a:extLst>
              </p:cNvPr>
              <p:cNvSpPr/>
              <p:nvPr/>
            </p:nvSpPr>
            <p:spPr>
              <a:xfrm>
                <a:off x="1398647" y="7646680"/>
                <a:ext cx="784963" cy="632820"/>
              </a:xfrm>
              <a:prstGeom prst="roundRect">
                <a:avLst>
                  <a:gd name="adj" fmla="val 6178"/>
                </a:avLst>
              </a:prstGeom>
              <a:solidFill>
                <a:srgbClr val="E7F0F9"/>
              </a:solidFill>
              <a:ln w="28575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628370-5116-CE80-4E93-077A2904C4D2}"/>
                  </a:ext>
                </a:extLst>
              </p:cNvPr>
              <p:cNvSpPr txBox="1"/>
              <p:nvPr/>
            </p:nvSpPr>
            <p:spPr>
              <a:xfrm>
                <a:off x="1398646" y="7686092"/>
                <a:ext cx="807939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1F4E79"/>
                    </a:solidFill>
                  </a:rPr>
                  <a:t>Model for </a:t>
                </a:r>
              </a:p>
              <a:p>
                <a:pPr algn="ctr"/>
                <a:r>
                  <a:rPr lang="en-US" sz="1200" b="1" dirty="0">
                    <a:solidFill>
                      <a:srgbClr val="1F4E79"/>
                    </a:solidFill>
                  </a:rPr>
                  <a:t>Non-Ideal DAC</a:t>
                </a:r>
                <a:endParaRPr lang="en-US" sz="1200" dirty="0">
                  <a:solidFill>
                    <a:srgbClr val="1F4E79"/>
                  </a:solidFill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E42727B-FE7A-516D-5900-5BF2C0B34FD8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864406" y="7963090"/>
              <a:ext cx="534241" cy="0"/>
            </a:xfrm>
            <a:prstGeom prst="line">
              <a:avLst/>
            </a:prstGeom>
            <a:ln w="44450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A20985-9F31-8181-F433-629E254B32DA}"/>
                </a:ext>
              </a:extLst>
            </p:cNvPr>
            <p:cNvSpPr txBox="1"/>
            <p:nvPr/>
          </p:nvSpPr>
          <p:spPr>
            <a:xfrm>
              <a:off x="827426" y="7210914"/>
              <a:ext cx="708838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Input Vector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AF8AEB-4409-36EB-BB99-1DD37C7A1BFF}"/>
                </a:ext>
              </a:extLst>
            </p:cNvPr>
            <p:cNvSpPr txBox="1"/>
            <p:nvPr/>
          </p:nvSpPr>
          <p:spPr>
            <a:xfrm>
              <a:off x="1997294" y="7085027"/>
              <a:ext cx="70883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Non-Ideal</a:t>
              </a:r>
              <a:br>
                <a:rPr lang="en-US" sz="1200" b="1" dirty="0"/>
              </a:br>
              <a:r>
                <a:rPr lang="en-US" sz="1200" b="1" dirty="0"/>
                <a:t>Input Voltages</a:t>
              </a:r>
              <a:endParaRPr lang="en-US" sz="1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1D8878-8EFF-DF00-DE62-18C5541BB7D9}"/>
                </a:ext>
              </a:extLst>
            </p:cNvPr>
            <p:cNvSpPr txBox="1"/>
            <p:nvPr/>
          </p:nvSpPr>
          <p:spPr>
            <a:xfrm>
              <a:off x="3129950" y="7074314"/>
              <a:ext cx="70883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Non-Ideal</a:t>
              </a:r>
              <a:br>
                <a:rPr lang="en-US" sz="1200" b="1" dirty="0"/>
              </a:br>
              <a:r>
                <a:rPr lang="en-US" sz="1200" b="1" dirty="0"/>
                <a:t>Output Currents</a:t>
              </a:r>
              <a:endParaRPr lang="en-US" sz="12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4828C-5DEE-B2DE-3634-1ED78AF4B40B}"/>
                </a:ext>
              </a:extLst>
            </p:cNvPr>
            <p:cNvSpPr txBox="1"/>
            <p:nvPr/>
          </p:nvSpPr>
          <p:spPr>
            <a:xfrm>
              <a:off x="4340660" y="7090791"/>
              <a:ext cx="708838" cy="55399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200" b="1" dirty="0"/>
                <a:t>Non-Ideal Output Vector</a:t>
              </a:r>
              <a:endParaRPr lang="en-US" sz="1200" dirty="0"/>
            </a:p>
          </p:txBody>
        </p:sp>
      </p:grp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871DAD8-5E5A-83C4-F5B6-F37A3F314A2D}"/>
              </a:ext>
            </a:extLst>
          </p:cNvPr>
          <p:cNvSpPr/>
          <p:nvPr/>
        </p:nvSpPr>
        <p:spPr>
          <a:xfrm>
            <a:off x="473050" y="5122710"/>
            <a:ext cx="3617108" cy="676486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 cap="sq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Most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cs typeface="Arial" panose="020B0604020202020204" pitchFamily="34" charset="0"/>
              </a:rPr>
              <a:t>Accurate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7F26EC5F-7972-8BB7-32E6-BB0B91D730CA}"/>
              </a:ext>
            </a:extLst>
          </p:cNvPr>
          <p:cNvSpPr/>
          <p:nvPr/>
        </p:nvSpPr>
        <p:spPr>
          <a:xfrm>
            <a:off x="476363" y="5881853"/>
            <a:ext cx="3617108" cy="676486"/>
          </a:xfrm>
          <a:prstGeom prst="roundRect">
            <a:avLst>
              <a:gd name="adj" fmla="val 0"/>
            </a:avLst>
          </a:prstGeom>
          <a:solidFill>
            <a:srgbClr val="F0C7BF"/>
          </a:solidFill>
          <a:ln w="571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Less </a:t>
            </a:r>
            <a:r>
              <a:rPr lang="en-US" sz="36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Flexible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7D919307-274C-EAD5-4B36-24990ECFC330}"/>
              </a:ext>
            </a:extLst>
          </p:cNvPr>
          <p:cNvSpPr/>
          <p:nvPr/>
        </p:nvSpPr>
        <p:spPr>
          <a:xfrm>
            <a:off x="5047216" y="5122710"/>
            <a:ext cx="3617108" cy="676486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 cap="sq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More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cs typeface="Arial" panose="020B0604020202020204" pitchFamily="34" charset="0"/>
              </a:rPr>
              <a:t>Flexible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28D5E760-23F9-6B6F-DCB8-B1E57666E4A7}"/>
              </a:ext>
            </a:extLst>
          </p:cNvPr>
          <p:cNvSpPr/>
          <p:nvPr/>
        </p:nvSpPr>
        <p:spPr>
          <a:xfrm>
            <a:off x="5050529" y="5881853"/>
            <a:ext cx="3617108" cy="676486"/>
          </a:xfrm>
          <a:prstGeom prst="roundRect">
            <a:avLst>
              <a:gd name="adj" fmla="val 0"/>
            </a:avLst>
          </a:prstGeom>
          <a:solidFill>
            <a:srgbClr val="F0C7BF"/>
          </a:solidFill>
          <a:ln w="571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Less </a:t>
            </a:r>
            <a:r>
              <a:rPr lang="en-US" sz="36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Accurate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8206D3E0-F81A-B20C-BA58-6115FAB0B7B1}"/>
              </a:ext>
            </a:extLst>
          </p:cNvPr>
          <p:cNvSpPr txBox="1">
            <a:spLocks/>
          </p:cNvSpPr>
          <p:nvPr/>
        </p:nvSpPr>
        <p:spPr>
          <a:xfrm>
            <a:off x="2048267" y="4908942"/>
            <a:ext cx="2523733" cy="147715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432000" indent="-324000" algn="l" defTabSz="914400" rtl="0" eaLnBrk="1" latinLnBrk="0" hangingPunct="1">
              <a:lnSpc>
                <a:spcPct val="90000"/>
              </a:lnSpc>
              <a:spcBef>
                <a:spcPts val="1417"/>
              </a:spcBef>
              <a:buClr>
                <a:schemeClr val="tx1"/>
              </a:buClr>
              <a:buSzPct val="45000"/>
              <a:buFont typeface="Wingdings" charset="2"/>
              <a:buChar char=""/>
              <a:defRPr sz="2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000" indent="0">
              <a:buNone/>
            </a:pP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©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Copyright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2023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ArC</a:t>
            </a:r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+mn-cs"/>
              </a:rPr>
              <a:t>INSTRUMENTS</a:t>
            </a:r>
          </a:p>
        </p:txBody>
      </p:sp>
    </p:spTree>
    <p:extLst>
      <p:ext uri="{BB962C8B-B14F-4D97-AF65-F5344CB8AC3E}">
        <p14:creationId xmlns:p14="http://schemas.microsoft.com/office/powerpoint/2010/main" val="3758223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F3A5E71-3A1E-B86F-F531-FC8C0834C3D4}"/>
              </a:ext>
            </a:extLst>
          </p:cNvPr>
          <p:cNvSpPr/>
          <p:nvPr/>
        </p:nvSpPr>
        <p:spPr>
          <a:xfrm>
            <a:off x="0" y="833081"/>
            <a:ext cx="9144000" cy="4419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Realistic Memristor-based CIM Frameworks for DNNs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1441F4-0B87-DBB4-480A-EDB3D6843EFF}"/>
              </a:ext>
            </a:extLst>
          </p:cNvPr>
          <p:cNvGrpSpPr/>
          <p:nvPr/>
        </p:nvGrpSpPr>
        <p:grpSpPr>
          <a:xfrm>
            <a:off x="317984" y="1581152"/>
            <a:ext cx="8476625" cy="4443766"/>
            <a:chOff x="317984" y="1581152"/>
            <a:chExt cx="8476625" cy="4443766"/>
          </a:xfrm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CF82DA4F-C997-8590-437F-75DE286B7860}"/>
                </a:ext>
              </a:extLst>
            </p:cNvPr>
            <p:cNvSpPr/>
            <p:nvPr/>
          </p:nvSpPr>
          <p:spPr>
            <a:xfrm>
              <a:off x="2834075" y="1581152"/>
              <a:ext cx="5960533" cy="4443765"/>
            </a:xfrm>
            <a:prstGeom prst="roundRect">
              <a:avLst>
                <a:gd name="adj" fmla="val 3571"/>
              </a:avLst>
            </a:prstGeom>
            <a:solidFill>
              <a:srgbClr val="FFF2CC"/>
            </a:solidFill>
            <a:ln w="28575">
              <a:solidFill>
                <a:srgbClr val="BF9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venir Next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6ECB302-27F0-2A97-4357-8AC9BA137FA9}"/>
                </a:ext>
              </a:extLst>
            </p:cNvPr>
            <p:cNvSpPr txBox="1"/>
            <p:nvPr/>
          </p:nvSpPr>
          <p:spPr>
            <a:xfrm>
              <a:off x="2829422" y="1594229"/>
              <a:ext cx="5965187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F9000"/>
                  </a:solidFill>
                  <a:effectLst/>
                  <a:uLnTx/>
                  <a:uFillTx/>
                  <a:latin typeface="Avenir Next"/>
                </a:rPr>
                <a:t>Swordfish</a:t>
              </a: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B9440347-9A8E-B2DB-06E5-33B543D309BF}"/>
                </a:ext>
              </a:extLst>
            </p:cNvPr>
            <p:cNvSpPr/>
            <p:nvPr/>
          </p:nvSpPr>
          <p:spPr>
            <a:xfrm>
              <a:off x="322638" y="1581153"/>
              <a:ext cx="2026616" cy="4443765"/>
            </a:xfrm>
            <a:prstGeom prst="roundRect">
              <a:avLst>
                <a:gd name="adj" fmla="val 3541"/>
              </a:avLst>
            </a:prstGeom>
            <a:solidFill>
              <a:srgbClr val="FBE5D6"/>
            </a:solidFill>
            <a:ln w="28575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venir Next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F7F7728-E11A-59F8-DB8B-B6931892D08D}"/>
                </a:ext>
              </a:extLst>
            </p:cNvPr>
            <p:cNvSpPr txBox="1"/>
            <p:nvPr/>
          </p:nvSpPr>
          <p:spPr>
            <a:xfrm>
              <a:off x="317984" y="1621533"/>
              <a:ext cx="2026616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55A11"/>
                  </a:solidFill>
                  <a:latin typeface="Avenir Next"/>
                </a:rPr>
                <a:t>User Input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F023EF8-747F-DA4E-ECA7-9F5F7B42E696}"/>
                </a:ext>
              </a:extLst>
            </p:cNvPr>
            <p:cNvSpPr txBox="1"/>
            <p:nvPr/>
          </p:nvSpPr>
          <p:spPr>
            <a:xfrm>
              <a:off x="369216" y="2156759"/>
              <a:ext cx="1616076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55A11"/>
                  </a:solidFill>
                  <a:latin typeface="Avenir Next"/>
                </a:rPr>
                <a:t>DNN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55A11"/>
                  </a:solidFill>
                  <a:latin typeface="Avenir Next"/>
                </a:rPr>
                <a:t>Architecture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55A11"/>
                  </a:solidFill>
                  <a:latin typeface="Avenir Next"/>
                </a:rPr>
                <a:t>Weights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F401E1D-1701-64B0-A5E8-9337F1DFF2B8}"/>
                </a:ext>
              </a:extLst>
            </p:cNvPr>
            <p:cNvSpPr txBox="1"/>
            <p:nvPr/>
          </p:nvSpPr>
          <p:spPr>
            <a:xfrm>
              <a:off x="369216" y="3558113"/>
              <a:ext cx="1842391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55A11"/>
                  </a:solidFill>
                  <a:latin typeface="Avenir Next"/>
                </a:rPr>
                <a:t>CIM Hardware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55A11"/>
                  </a:solidFill>
                  <a:latin typeface="Avenir Next"/>
                </a:rPr>
                <a:t>Architecture</a:t>
              </a:r>
              <a:endParaRPr lang="en-US" spc="-38" dirty="0">
                <a:solidFill>
                  <a:srgbClr val="C55A11"/>
                </a:solidFill>
                <a:latin typeface="Avenir Next"/>
              </a:endParaRP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401FC8E-DAFC-4E42-349A-17095477ABDC}"/>
                </a:ext>
              </a:extLst>
            </p:cNvPr>
            <p:cNvCxnSpPr>
              <a:cxnSpLocks/>
              <a:stCxn id="131" idx="3"/>
              <a:endCxn id="129" idx="1"/>
            </p:cNvCxnSpPr>
            <p:nvPr/>
          </p:nvCxnSpPr>
          <p:spPr>
            <a:xfrm flipV="1">
              <a:off x="2349254" y="3803035"/>
              <a:ext cx="484821" cy="1"/>
            </a:xfrm>
            <a:prstGeom prst="line">
              <a:avLst/>
            </a:prstGeom>
            <a:ln w="63500" cap="rnd">
              <a:solidFill>
                <a:schemeClr val="accent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61A4C55-1281-BEAC-3AE6-46DC95459CBE}"/>
                </a:ext>
              </a:extLst>
            </p:cNvPr>
            <p:cNvSpPr txBox="1"/>
            <p:nvPr/>
          </p:nvSpPr>
          <p:spPr>
            <a:xfrm>
              <a:off x="369216" y="3558114"/>
              <a:ext cx="1842391" cy="11079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endParaRPr lang="en-US" b="1" dirty="0">
                <a:solidFill>
                  <a:srgbClr val="C55A11"/>
                </a:solidFill>
                <a:latin typeface="Avenir Next"/>
              </a:endParaRPr>
            </a:p>
            <a:p>
              <a:pPr marL="68574" indent="-68574">
                <a:buFont typeface="Arial" panose="020B0604020202020204" pitchFamily="34" charset="0"/>
                <a:buChar char="•"/>
              </a:pPr>
              <a:endParaRPr lang="en-US" b="1" spc="-38" dirty="0">
                <a:solidFill>
                  <a:srgbClr val="C55A11"/>
                </a:solidFill>
                <a:latin typeface="Avenir Next"/>
              </a:endParaRP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pc="-38" dirty="0">
                  <a:solidFill>
                    <a:srgbClr val="C55A11"/>
                  </a:solidFill>
                  <a:latin typeface="Avenir Next"/>
                </a:rPr>
                <a:t>Circuit Params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pc="-38" dirty="0">
                  <a:solidFill>
                    <a:srgbClr val="C55A11"/>
                  </a:solidFill>
                  <a:latin typeface="Avenir Next"/>
                </a:rPr>
                <a:t>Device Params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CCBFDF-CF5D-C441-1C72-EDA916CD9A97}"/>
                </a:ext>
              </a:extLst>
            </p:cNvPr>
            <p:cNvGrpSpPr/>
            <p:nvPr/>
          </p:nvGrpSpPr>
          <p:grpSpPr>
            <a:xfrm>
              <a:off x="2950308" y="2427145"/>
              <a:ext cx="1949242" cy="1076610"/>
              <a:chOff x="2964580" y="2227441"/>
              <a:chExt cx="1949242" cy="1076610"/>
            </a:xfrm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DC80A602-9200-5342-B612-19FE8501F19C}"/>
                  </a:ext>
                </a:extLst>
              </p:cNvPr>
              <p:cNvSpPr/>
              <p:nvPr/>
            </p:nvSpPr>
            <p:spPr>
              <a:xfrm>
                <a:off x="2964580" y="2241598"/>
                <a:ext cx="1949242" cy="959341"/>
              </a:xfrm>
              <a:prstGeom prst="roundRect">
                <a:avLst>
                  <a:gd name="adj" fmla="val 5130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85723"/>
                  </a:solidFill>
                  <a:latin typeface="Avenir Next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72E4D66-A424-1000-EFC1-6B93EE3D920D}"/>
                  </a:ext>
                </a:extLst>
              </p:cNvPr>
              <p:cNvSpPr txBox="1"/>
              <p:nvPr/>
            </p:nvSpPr>
            <p:spPr>
              <a:xfrm>
                <a:off x="3160890" y="2227441"/>
                <a:ext cx="15566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385723"/>
                    </a:solidFill>
                    <a:latin typeface="Avenir Next"/>
                  </a:rPr>
                  <a:t>Partition &amp; Map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74260D8A-DE89-C382-F490-515072F58FDA}"/>
                  </a:ext>
                </a:extLst>
              </p:cNvPr>
              <p:cNvSpPr txBox="1"/>
              <p:nvPr/>
            </p:nvSpPr>
            <p:spPr>
              <a:xfrm>
                <a:off x="3061308" y="2512963"/>
                <a:ext cx="803678" cy="430886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Layer 1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D262AF7-668C-7ED1-C9B6-00087DF23D9D}"/>
                  </a:ext>
                </a:extLst>
              </p:cNvPr>
              <p:cNvSpPr txBox="1"/>
              <p:nvPr/>
            </p:nvSpPr>
            <p:spPr>
              <a:xfrm>
                <a:off x="3068327" y="2873166"/>
                <a:ext cx="770829" cy="43088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Layer N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33FD5DA-E8A4-94E1-EA96-499594D3FFD9}"/>
                  </a:ext>
                </a:extLst>
              </p:cNvPr>
              <p:cNvSpPr txBox="1"/>
              <p:nvPr/>
            </p:nvSpPr>
            <p:spPr>
              <a:xfrm rot="5400000">
                <a:off x="3194089" y="2651036"/>
                <a:ext cx="447342" cy="33658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385723"/>
                    </a:solidFill>
                    <a:latin typeface="Avenir Next"/>
                  </a:rPr>
                  <a:t>…</a:t>
                </a:r>
                <a:endParaRPr lang="en-US" sz="1400" dirty="0">
                  <a:solidFill>
                    <a:srgbClr val="385723"/>
                  </a:solidFill>
                  <a:latin typeface="Avenir Next"/>
                </a:endParaRPr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83CB7ACE-1F94-4B89-F2F8-2AD6E45C8652}"/>
                  </a:ext>
                </a:extLst>
              </p:cNvPr>
              <p:cNvGrpSpPr/>
              <p:nvPr/>
            </p:nvGrpSpPr>
            <p:grpSpPr>
              <a:xfrm>
                <a:off x="4007501" y="2499052"/>
                <a:ext cx="793179" cy="639904"/>
                <a:chOff x="4792412" y="2892218"/>
                <a:chExt cx="544812" cy="596457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EF0CD118-E441-2DC6-916B-4CCF3ED53A49}"/>
                    </a:ext>
                  </a:extLst>
                </p:cNvPr>
                <p:cNvGrpSpPr/>
                <p:nvPr/>
              </p:nvGrpSpPr>
              <p:grpSpPr>
                <a:xfrm>
                  <a:off x="4792412" y="2898954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61BFB09A-281F-3330-704C-7C1D7E34FA2D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3D3BF8FF-44A7-C09B-9EF4-77E1A39F72E1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907E7D56-1FB6-56F5-F04B-47A1F671DC5E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FC46E311-9348-0D99-2EB9-D2639E0B4411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389B0660-BD73-99C1-DEF1-44A1391DCF61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43E21BFB-2612-D57E-47A3-77A44565A54E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B622C50C-F323-8CAD-E0AA-7EA21ECBFB20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9464C43-0C3F-2A68-A7D9-A1F4BB2D72E6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E294D53C-0ECD-1CE7-2426-6A6DD6B2D8EB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F6A6CC8E-6872-643E-DEEA-7AEDC6D199D0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64BDB0F2-6061-4F6A-F387-1ABBA3817D83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4CC78BDC-ADE3-5501-6B32-D6859585BFE5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0A4F1DAA-9A83-6EAE-4921-DEAF39428C50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482946EF-A4C3-193F-8819-8E2EE101A80A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C6B99CAA-093B-7DB8-395D-D4CDCB673907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367D3BA0-4802-3048-1119-F3DB1AAF2C2D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472505C4-47CD-5DED-C79D-3C61E02EE8FE}"/>
                    </a:ext>
                  </a:extLst>
                </p:cNvPr>
                <p:cNvGrpSpPr/>
                <p:nvPr/>
              </p:nvGrpSpPr>
              <p:grpSpPr>
                <a:xfrm>
                  <a:off x="4792412" y="3246505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FA8DF968-21E5-8386-2E57-6E809A1947BF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F98F002D-F3B2-53C7-5FA3-0542A733C8B8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7F78C869-3686-9EBD-2169-5DF535E89A8D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79D1671-7CDC-08BC-2AAF-809612E32A9A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19EE166D-0230-68B2-5039-111595E3CC24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CC02A4E5-D337-07B9-58C1-C147CF545599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828DDCF4-4311-23EF-BF6C-8DA269512659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12A49755-91E8-7731-65DA-965FCD8CE3B7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18A72971-F9DD-1F76-DAF9-AFC553196AD8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C3940359-5C15-2ED7-BAD0-C193BD839E3C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71BED638-D37A-BF6B-93EA-BA100A47A1D0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5C93F67A-FC93-3FE3-31FB-FFA38CDC6E67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FDB1308C-9CA0-DF51-5ADB-27F3FD0FD651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06912792-0ABF-7998-FB92-3CD5D18836F6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48250A92-6687-3397-7F33-55EC592D4AE6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B4B36623-C6AC-A1D1-08EE-C35B06624933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D177527F-B8A6-6A1C-942E-CDAC71862D5D}"/>
                    </a:ext>
                  </a:extLst>
                </p:cNvPr>
                <p:cNvGrpSpPr/>
                <p:nvPr/>
              </p:nvGrpSpPr>
              <p:grpSpPr>
                <a:xfrm>
                  <a:off x="5121779" y="2900393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592EEC7-6184-4D19-DB66-22A02BC5B8EA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131BEC31-2B6E-1ECE-5C6E-BDB4DDFB33D0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BECBF52F-98E8-86BE-1A46-2FF055B5F04C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3871EF70-8002-B6F1-D999-16823AC9067C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10016298-ECCA-FE9C-8A9D-4E23CA1664FB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D2B3DF63-EFED-A539-DC9E-A4F1AA4529CA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A1FEBD12-57F8-E1E5-3142-43B54D707D2C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AE0FA05E-F9F5-A77C-0C7C-CE89F6B1B5FB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7B15792F-8B81-93B6-B4CF-07AF447AEAD7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9AA66208-6347-0A41-A2E4-AF0251368676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37992F1D-F362-0D74-AE17-CFB25FA7A867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2A37A0D0-14B8-8F1E-624D-D1BFA8C2C7D9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73BF9AB-0F14-8EC4-07A1-A77B3103DDBD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3C44D4B-5F09-3861-9833-A8211F4C1D43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DCE74643-5FFF-B355-A56B-B4F66A63EF70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214CF5C7-0DAE-059A-1057-B14F14E11875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2A26F3D2-5C73-2303-0451-D35EF266ED4A}"/>
                    </a:ext>
                  </a:extLst>
                </p:cNvPr>
                <p:cNvGrpSpPr/>
                <p:nvPr/>
              </p:nvGrpSpPr>
              <p:grpSpPr>
                <a:xfrm>
                  <a:off x="5121779" y="3247944"/>
                  <a:ext cx="215445" cy="215445"/>
                  <a:chOff x="4717439" y="4107411"/>
                  <a:chExt cx="1696080" cy="1696080"/>
                </a:xfrm>
              </p:grpSpPr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FFDDE9DE-80B9-4E21-A9A7-AA269124E56F}"/>
                      </a:ext>
                    </a:extLst>
                  </p:cNvPr>
                  <p:cNvSpPr/>
                  <p:nvPr/>
                </p:nvSpPr>
                <p:spPr>
                  <a:xfrm>
                    <a:off x="471743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59C8BE3B-BDC5-B6CA-4B13-2524958AE397}"/>
                      </a:ext>
                    </a:extLst>
                  </p:cNvPr>
                  <p:cNvSpPr/>
                  <p:nvPr/>
                </p:nvSpPr>
                <p:spPr>
                  <a:xfrm>
                    <a:off x="514145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4A68C088-F566-AB6B-DFC6-D857B7B03FE5}"/>
                      </a:ext>
                    </a:extLst>
                  </p:cNvPr>
                  <p:cNvSpPr/>
                  <p:nvPr/>
                </p:nvSpPr>
                <p:spPr>
                  <a:xfrm>
                    <a:off x="556547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27993B5B-5F71-2A42-E6F8-4B3CA66031E0}"/>
                      </a:ext>
                    </a:extLst>
                  </p:cNvPr>
                  <p:cNvSpPr/>
                  <p:nvPr/>
                </p:nvSpPr>
                <p:spPr>
                  <a:xfrm>
                    <a:off x="5989499" y="410741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3984D447-D074-673C-DBC8-915CEB04F1F6}"/>
                      </a:ext>
                    </a:extLst>
                  </p:cNvPr>
                  <p:cNvSpPr/>
                  <p:nvPr/>
                </p:nvSpPr>
                <p:spPr>
                  <a:xfrm>
                    <a:off x="471743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24B858A4-C06F-0E9B-1FF2-84A09A870A52}"/>
                      </a:ext>
                    </a:extLst>
                  </p:cNvPr>
                  <p:cNvSpPr/>
                  <p:nvPr/>
                </p:nvSpPr>
                <p:spPr>
                  <a:xfrm>
                    <a:off x="514145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7AE97754-34EC-FD05-7F1B-871E49376ED3}"/>
                      </a:ext>
                    </a:extLst>
                  </p:cNvPr>
                  <p:cNvSpPr/>
                  <p:nvPr/>
                </p:nvSpPr>
                <p:spPr>
                  <a:xfrm>
                    <a:off x="556547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F45F2479-551B-A49C-5639-F7A08821540B}"/>
                      </a:ext>
                    </a:extLst>
                  </p:cNvPr>
                  <p:cNvSpPr/>
                  <p:nvPr/>
                </p:nvSpPr>
                <p:spPr>
                  <a:xfrm>
                    <a:off x="5989499" y="453143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D6D514F7-E2A0-A80C-E09B-798CE7752791}"/>
                      </a:ext>
                    </a:extLst>
                  </p:cNvPr>
                  <p:cNvSpPr/>
                  <p:nvPr/>
                </p:nvSpPr>
                <p:spPr>
                  <a:xfrm>
                    <a:off x="471743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3696355-FAB5-07D0-D605-124BA119A6E0}"/>
                      </a:ext>
                    </a:extLst>
                  </p:cNvPr>
                  <p:cNvSpPr/>
                  <p:nvPr/>
                </p:nvSpPr>
                <p:spPr>
                  <a:xfrm>
                    <a:off x="514145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34FD409B-4418-DB3E-BC2F-EA663C83BED9}"/>
                      </a:ext>
                    </a:extLst>
                  </p:cNvPr>
                  <p:cNvSpPr/>
                  <p:nvPr/>
                </p:nvSpPr>
                <p:spPr>
                  <a:xfrm>
                    <a:off x="556547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6A5F7821-268E-C624-C1B1-744F542E602C}"/>
                      </a:ext>
                    </a:extLst>
                  </p:cNvPr>
                  <p:cNvSpPr/>
                  <p:nvPr/>
                </p:nvSpPr>
                <p:spPr>
                  <a:xfrm>
                    <a:off x="5989499" y="495545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8464509C-7C7D-54F7-FCF4-54AB16458DD4}"/>
                      </a:ext>
                    </a:extLst>
                  </p:cNvPr>
                  <p:cNvSpPr/>
                  <p:nvPr/>
                </p:nvSpPr>
                <p:spPr>
                  <a:xfrm>
                    <a:off x="471743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3E4D0034-5DE9-770B-2597-9744E1346EB8}"/>
                      </a:ext>
                    </a:extLst>
                  </p:cNvPr>
                  <p:cNvSpPr/>
                  <p:nvPr/>
                </p:nvSpPr>
                <p:spPr>
                  <a:xfrm>
                    <a:off x="514145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BB40B29C-D796-03AB-F84D-EEC4FAC6F650}"/>
                      </a:ext>
                    </a:extLst>
                  </p:cNvPr>
                  <p:cNvSpPr/>
                  <p:nvPr/>
                </p:nvSpPr>
                <p:spPr>
                  <a:xfrm>
                    <a:off x="556547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A415FD37-FD41-B783-FD36-B53B8D21C02D}"/>
                      </a:ext>
                    </a:extLst>
                  </p:cNvPr>
                  <p:cNvSpPr/>
                  <p:nvPr/>
                </p:nvSpPr>
                <p:spPr>
                  <a:xfrm>
                    <a:off x="5989499" y="5379471"/>
                    <a:ext cx="424020" cy="424020"/>
                  </a:xfrm>
                  <a:prstGeom prst="rect">
                    <a:avLst/>
                  </a:prstGeom>
                  <a:noFill/>
                  <a:ln w="19050" cap="rnd">
                    <a:solidFill>
                      <a:srgbClr val="385723"/>
                    </a:solidFill>
                    <a:round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venir Next"/>
                    </a:endParaRPr>
                  </a:p>
                </p:txBody>
              </p:sp>
            </p:grp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FE3FE79D-DC29-D924-CB70-F70266E8B997}"/>
                    </a:ext>
                  </a:extLst>
                </p:cNvPr>
                <p:cNvSpPr txBox="1"/>
                <p:nvPr/>
              </p:nvSpPr>
              <p:spPr>
                <a:xfrm rot="5400000">
                  <a:off x="4743338" y="3046817"/>
                  <a:ext cx="596457" cy="2872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rgbClr val="385723"/>
                      </a:solidFill>
                      <a:latin typeface="Avenir Next"/>
                    </a:rPr>
                    <a:t>…</a:t>
                  </a:r>
                  <a:endParaRPr lang="en-US" sz="1400" dirty="0">
                    <a:solidFill>
                      <a:srgbClr val="385723"/>
                    </a:solidFill>
                    <a:latin typeface="Avenir Next"/>
                  </a:endParaRPr>
                </a:p>
              </p:txBody>
            </p:sp>
          </p:grp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035B01DA-73E0-247C-39DF-E00907194A8E}"/>
                </a:ext>
              </a:extLst>
            </p:cNvPr>
            <p:cNvSpPr/>
            <p:nvPr/>
          </p:nvSpPr>
          <p:spPr>
            <a:xfrm>
              <a:off x="6729133" y="2447682"/>
              <a:ext cx="1949242" cy="959341"/>
            </a:xfrm>
            <a:prstGeom prst="roundRect">
              <a:avLst>
                <a:gd name="adj" fmla="val 3080"/>
              </a:avLst>
            </a:prstGeom>
            <a:solidFill>
              <a:srgbClr val="FFD5D5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38060FF0-A324-3129-8F19-55DCD91A5878}"/>
                </a:ext>
              </a:extLst>
            </p:cNvPr>
            <p:cNvSpPr txBox="1"/>
            <p:nvPr/>
          </p:nvSpPr>
          <p:spPr>
            <a:xfrm>
              <a:off x="6847229" y="2529354"/>
              <a:ext cx="1713048" cy="1910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1050"/>
                </a:lnSpc>
              </a:pPr>
              <a:r>
                <a:rPr lang="en-US" b="1" spc="-30" dirty="0">
                  <a:solidFill>
                    <a:srgbClr val="C00000"/>
                  </a:solidFill>
                  <a:latin typeface="Avenir Next"/>
                </a:rPr>
                <a:t>System Evaluator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0DCBF1A7-6B23-8BF6-793A-8ED92803A124}"/>
                </a:ext>
              </a:extLst>
            </p:cNvPr>
            <p:cNvSpPr txBox="1"/>
            <p:nvPr/>
          </p:nvSpPr>
          <p:spPr>
            <a:xfrm>
              <a:off x="7185843" y="2958194"/>
              <a:ext cx="1035820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z="1400" b="1" spc="-75" dirty="0">
                  <a:solidFill>
                    <a:srgbClr val="C00000"/>
                  </a:solidFill>
                  <a:latin typeface="Avenir Next"/>
                </a:rPr>
                <a:t>Performance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z="1400" b="1" spc="-75" dirty="0">
                  <a:solidFill>
                    <a:srgbClr val="C00000"/>
                  </a:solidFill>
                  <a:latin typeface="Avenir Next"/>
                </a:rPr>
                <a:t>Area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4C4A88-F479-9892-06EE-09F25FC81418}"/>
                </a:ext>
              </a:extLst>
            </p:cNvPr>
            <p:cNvSpPr txBox="1"/>
            <p:nvPr/>
          </p:nvSpPr>
          <p:spPr>
            <a:xfrm>
              <a:off x="7185843" y="2742750"/>
              <a:ext cx="103582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z="1400" b="1" spc="-75" dirty="0">
                  <a:solidFill>
                    <a:srgbClr val="C00000"/>
                  </a:solidFill>
                  <a:latin typeface="Avenir Next"/>
                </a:rPr>
                <a:t>Accuracy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9F82C6-8F19-5CCD-2FD1-4668CBEAF19F}"/>
                </a:ext>
              </a:extLst>
            </p:cNvPr>
            <p:cNvSpPr txBox="1"/>
            <p:nvPr/>
          </p:nvSpPr>
          <p:spPr>
            <a:xfrm>
              <a:off x="369216" y="5236467"/>
              <a:ext cx="184239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55A11"/>
                  </a:solidFill>
                  <a:latin typeface="Avenir Next"/>
                </a:rPr>
                <a:t>Hyperparameters</a:t>
              </a:r>
              <a:endParaRPr lang="en-US" spc="-38" dirty="0">
                <a:solidFill>
                  <a:srgbClr val="C55A11"/>
                </a:solidFill>
                <a:latin typeface="Avenir Nex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2E0763-CAB7-CB62-2D92-05FE3917C4A2}"/>
                </a:ext>
              </a:extLst>
            </p:cNvPr>
            <p:cNvGrpSpPr/>
            <p:nvPr/>
          </p:nvGrpSpPr>
          <p:grpSpPr>
            <a:xfrm>
              <a:off x="4257087" y="2447886"/>
              <a:ext cx="1680606" cy="1874150"/>
              <a:chOff x="4792411" y="1683207"/>
              <a:chExt cx="2675208" cy="2498867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088E58B-B861-8330-3D42-18EA428F783E}"/>
                  </a:ext>
                </a:extLst>
              </p:cNvPr>
              <p:cNvSpPr/>
              <p:nvPr/>
            </p:nvSpPr>
            <p:spPr>
              <a:xfrm rot="5400000" flipH="1">
                <a:off x="4750574" y="2354256"/>
                <a:ext cx="1869655" cy="1785981"/>
              </a:xfrm>
              <a:prstGeom prst="arc">
                <a:avLst>
                  <a:gd name="adj1" fmla="val 16200000"/>
                  <a:gd name="adj2" fmla="val 21049349"/>
                </a:avLst>
              </a:prstGeom>
              <a:ln w="4445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AD83B7-FE40-5CA0-2004-09EFCECA6E4D}"/>
                  </a:ext>
                </a:extLst>
              </p:cNvPr>
              <p:cNvSpPr txBox="1"/>
              <p:nvPr/>
            </p:nvSpPr>
            <p:spPr>
              <a:xfrm>
                <a:off x="6216403" y="1683207"/>
                <a:ext cx="1251216" cy="73866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dirty="0">
                    <a:latin typeface="Avenir Next"/>
                  </a:rPr>
                  <a:t>Kernel Chunks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F7A42F2-9ED1-490A-C7AC-49CB585738E1}"/>
                </a:ext>
              </a:extLst>
            </p:cNvPr>
            <p:cNvSpPr/>
            <p:nvPr/>
          </p:nvSpPr>
          <p:spPr>
            <a:xfrm>
              <a:off x="3299846" y="3608784"/>
              <a:ext cx="2355137" cy="959341"/>
            </a:xfrm>
            <a:prstGeom prst="roundRect">
              <a:avLst>
                <a:gd name="adj" fmla="val 6860"/>
              </a:avLst>
            </a:prstGeom>
            <a:solidFill>
              <a:srgbClr val="E3D6FA"/>
            </a:solidFill>
            <a:ln w="28575">
              <a:solidFill>
                <a:srgbClr val="4F22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6A5040-EB60-E071-12D2-C01D3307D803}"/>
                </a:ext>
              </a:extLst>
            </p:cNvPr>
            <p:cNvSpPr txBox="1"/>
            <p:nvPr/>
          </p:nvSpPr>
          <p:spPr>
            <a:xfrm>
              <a:off x="3349711" y="3949955"/>
              <a:ext cx="2255405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4F2270"/>
                  </a:solidFill>
                  <a:latin typeface="Avenir Next"/>
                </a:rPr>
                <a:t>VMM Model Generator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AAC3346-F8AA-8523-F727-7762BC5585CA}"/>
                </a:ext>
              </a:extLst>
            </p:cNvPr>
            <p:cNvGrpSpPr/>
            <p:nvPr/>
          </p:nvGrpSpPr>
          <p:grpSpPr>
            <a:xfrm>
              <a:off x="3746499" y="2720424"/>
              <a:ext cx="4211140" cy="1945685"/>
              <a:chOff x="3746499" y="2720424"/>
              <a:chExt cx="4211140" cy="194568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597D2A-3C37-80D0-ACAA-9B0CDE9081A6}"/>
                  </a:ext>
                </a:extLst>
              </p:cNvPr>
              <p:cNvSpPr txBox="1"/>
              <p:nvPr/>
            </p:nvSpPr>
            <p:spPr>
              <a:xfrm>
                <a:off x="6210300" y="4019778"/>
                <a:ext cx="17473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latin typeface="Avenir Next"/>
                  </a:rPr>
                  <a:t>Non-ideal </a:t>
                </a:r>
              </a:p>
              <a:p>
                <a:pPr algn="ctr"/>
                <a:r>
                  <a:rPr lang="en-US" sz="1800" b="1" dirty="0">
                    <a:latin typeface="Avenir Next"/>
                  </a:rPr>
                  <a:t>VMMs</a:t>
                </a:r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0BC85A90-326D-9355-A809-DC30FE8F5EF8}"/>
                  </a:ext>
                </a:extLst>
              </p:cNvPr>
              <p:cNvSpPr/>
              <p:nvPr/>
            </p:nvSpPr>
            <p:spPr>
              <a:xfrm rot="5400000">
                <a:off x="5025908" y="1441015"/>
                <a:ext cx="1371991" cy="3930809"/>
              </a:xfrm>
              <a:prstGeom prst="arc">
                <a:avLst>
                  <a:gd name="adj1" fmla="val 16200000"/>
                  <a:gd name="adj2" fmla="val 127622"/>
                </a:avLst>
              </a:prstGeom>
              <a:ln w="4445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"/>
                </a:endParaRPr>
              </a:p>
            </p:txBody>
          </p:sp>
        </p:grp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2D47BD78-6222-2FCD-A6DE-DA52475885B7}"/>
              </a:ext>
            </a:extLst>
          </p:cNvPr>
          <p:cNvSpPr/>
          <p:nvPr/>
        </p:nvSpPr>
        <p:spPr>
          <a:xfrm>
            <a:off x="-1842" y="787400"/>
            <a:ext cx="9145841" cy="577706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Swordfish Framework - Overview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4B9B35-2027-B54F-298E-5CA6CD0A9CB5}"/>
              </a:ext>
            </a:extLst>
          </p:cNvPr>
          <p:cNvGrpSpPr/>
          <p:nvPr/>
        </p:nvGrpSpPr>
        <p:grpSpPr>
          <a:xfrm>
            <a:off x="2945531" y="3880508"/>
            <a:ext cx="3019792" cy="1889173"/>
            <a:chOff x="2945531" y="3880508"/>
            <a:chExt cx="3019792" cy="188917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B2E3289-04BA-7A8A-FF3A-C41BE01F87B8}"/>
                </a:ext>
              </a:extLst>
            </p:cNvPr>
            <p:cNvSpPr/>
            <p:nvPr/>
          </p:nvSpPr>
          <p:spPr>
            <a:xfrm>
              <a:off x="2945531" y="4721183"/>
              <a:ext cx="1949242" cy="959341"/>
            </a:xfrm>
            <a:prstGeom prst="roundRect">
              <a:avLst>
                <a:gd name="adj" fmla="val 5130"/>
              </a:avLst>
            </a:prstGeom>
            <a:solidFill>
              <a:srgbClr val="E7F0F9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85723"/>
                </a:solidFill>
                <a:latin typeface="Avenir Nex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FCB53F-6D47-90B6-0D02-FD34BBE7A9D8}"/>
                </a:ext>
              </a:extLst>
            </p:cNvPr>
            <p:cNvSpPr txBox="1"/>
            <p:nvPr/>
          </p:nvSpPr>
          <p:spPr>
            <a:xfrm>
              <a:off x="3047386" y="5053583"/>
              <a:ext cx="1745531" cy="27699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spc="-60" dirty="0">
                  <a:solidFill>
                    <a:srgbClr val="1F4E79"/>
                  </a:solidFill>
                  <a:latin typeface="Avenir Next"/>
                </a:rPr>
                <a:t>Accuracy Enhancer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51F55B-3912-DD61-6B20-C184DD072F4F}"/>
                </a:ext>
              </a:extLst>
            </p:cNvPr>
            <p:cNvGrpSpPr/>
            <p:nvPr/>
          </p:nvGrpSpPr>
          <p:grpSpPr>
            <a:xfrm>
              <a:off x="4467969" y="3880508"/>
              <a:ext cx="1497354" cy="1889173"/>
              <a:chOff x="4866735" y="2605249"/>
              <a:chExt cx="2533216" cy="251889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DD57FB-DA21-4C43-97DA-58D68CBDC3C9}"/>
                  </a:ext>
                </a:extLst>
              </p:cNvPr>
              <p:cNvSpPr txBox="1"/>
              <p:nvPr/>
            </p:nvSpPr>
            <p:spPr>
              <a:xfrm>
                <a:off x="5981073" y="4385480"/>
                <a:ext cx="1418878" cy="73866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b="1" dirty="0">
                    <a:latin typeface="Avenir Next"/>
                  </a:rPr>
                  <a:t>Updated Weights</a:t>
                </a:r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B8C448AA-C5FF-A2AE-71EC-36AB95983087}"/>
                  </a:ext>
                </a:extLst>
              </p:cNvPr>
              <p:cNvSpPr/>
              <p:nvPr/>
            </p:nvSpPr>
            <p:spPr>
              <a:xfrm rot="5400000">
                <a:off x="4726064" y="2745920"/>
                <a:ext cx="1829319" cy="1547978"/>
              </a:xfrm>
              <a:prstGeom prst="arc">
                <a:avLst>
                  <a:gd name="adj1" fmla="val 16200000"/>
                  <a:gd name="adj2" fmla="val 127622"/>
                </a:avLst>
              </a:prstGeom>
              <a:ln w="44450" cap="rnd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Nex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056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Accuracy Enhancement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7BE9E589-2081-BEF5-5A90-F1B37D8F1BA5}"/>
              </a:ext>
            </a:extLst>
          </p:cNvPr>
          <p:cNvSpPr/>
          <p:nvPr/>
        </p:nvSpPr>
        <p:spPr>
          <a:xfrm>
            <a:off x="169011" y="2291630"/>
            <a:ext cx="8605978" cy="8528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1. Analytical Variation Aware Training (VAT)</a:t>
            </a:r>
            <a:endParaRPr lang="en-US" sz="2800" dirty="0">
              <a:solidFill>
                <a:srgbClr val="C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E5BC8644-644D-2EAE-143B-4B4E9A805205}"/>
              </a:ext>
            </a:extLst>
          </p:cNvPr>
          <p:cNvSpPr/>
          <p:nvPr/>
        </p:nvSpPr>
        <p:spPr>
          <a:xfrm>
            <a:off x="176229" y="3366753"/>
            <a:ext cx="8598759" cy="853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2. Knowledge Distillation-based (KD) VAT</a:t>
            </a:r>
            <a:endParaRPr lang="en-US" sz="2800" dirty="0">
              <a:solidFill>
                <a:srgbClr val="C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2761A-41EC-FD7D-C4FC-D6A024EF0D2E}"/>
              </a:ext>
            </a:extLst>
          </p:cNvPr>
          <p:cNvSpPr txBox="1">
            <a:spLocks/>
          </p:cNvSpPr>
          <p:nvPr/>
        </p:nvSpPr>
        <p:spPr>
          <a:xfrm>
            <a:off x="169069" y="834391"/>
            <a:ext cx="8893969" cy="85284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Goal: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Enhance the accuracy </a:t>
            </a:r>
            <a:r>
              <a:rPr lang="en-US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of a VMM by adapting input currents and resistance of memristors based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non-idealities</a:t>
            </a:r>
            <a:endParaRPr lang="en-US" dirty="0"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61E39C9-437F-A969-61E5-58ED15B0A945}"/>
              </a:ext>
            </a:extLst>
          </p:cNvPr>
          <p:cNvSpPr/>
          <p:nvPr/>
        </p:nvSpPr>
        <p:spPr>
          <a:xfrm>
            <a:off x="176229" y="4442433"/>
            <a:ext cx="8598759" cy="8528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3. Read-Verify-Write (R-V-W) Training</a:t>
            </a:r>
            <a:endParaRPr lang="en-US" sz="2800" dirty="0">
              <a:solidFill>
                <a:srgbClr val="C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EB06F403-F817-5F11-5486-6638B05915A2}"/>
              </a:ext>
            </a:extLst>
          </p:cNvPr>
          <p:cNvSpPr/>
          <p:nvPr/>
        </p:nvSpPr>
        <p:spPr>
          <a:xfrm>
            <a:off x="176229" y="5517556"/>
            <a:ext cx="8598759" cy="8528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4. Random Sparse Adaptation (RSA) Training </a:t>
            </a:r>
            <a:endParaRPr lang="en-US" sz="2800" dirty="0">
              <a:solidFill>
                <a:srgbClr val="C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586F6D-0507-C04A-18E6-24052F52753E}"/>
              </a:ext>
            </a:extLst>
          </p:cNvPr>
          <p:cNvSpPr txBox="1">
            <a:spLocks/>
          </p:cNvSpPr>
          <p:nvPr/>
        </p:nvSpPr>
        <p:spPr>
          <a:xfrm>
            <a:off x="80387" y="1702708"/>
            <a:ext cx="8410073" cy="64277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454025" indent="-274638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90000"/>
              <a:buFont typeface="Wingdings" pitchFamily="2" charset="2"/>
              <a:buChar char="q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1pPr>
            <a:lvl2pPr marL="717550" indent="-263525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2pPr>
            <a:lvl3pPr marL="896938" indent="-17938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3pPr>
            <a:lvl4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4pPr>
            <a:lvl5pPr marL="454025" indent="-2746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0">
              <a:buNone/>
            </a:pPr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Swordfish</a:t>
            </a:r>
            <a:r>
              <a:rPr lang="en-US" sz="2800" dirty="0">
                <a:solidFill>
                  <a:schemeClr val="accent1"/>
                </a:solidFill>
                <a:latin typeface="Avenir Next" panose="020B0503020202020204"/>
              </a:rPr>
              <a:t> </a:t>
            </a:r>
            <a:r>
              <a:rPr lang="en-US" altLang="zh-CN" sz="2800" dirty="0">
                <a:latin typeface="Avenir Next" panose="020B0503020202020204"/>
              </a:rPr>
              <a:t>supports four techniques</a:t>
            </a:r>
            <a:r>
              <a:rPr lang="en-GB" altLang="zh-CN" sz="2800" dirty="0">
                <a:latin typeface="Avenir Next" panose="020B0503020202020204"/>
              </a:rPr>
              <a:t>: </a:t>
            </a:r>
            <a:endParaRPr lang="en-US" sz="2800" dirty="0">
              <a:latin typeface="Avenir Next" panose="020B05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11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uiExpand="1" build="p"/>
      <p:bldP spid="8" grpId="0" animBg="1"/>
      <p:bldP spid="9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Accuracy Enhancement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7BE9E589-2081-BEF5-5A90-F1B37D8F1BA5}"/>
              </a:ext>
            </a:extLst>
          </p:cNvPr>
          <p:cNvSpPr/>
          <p:nvPr/>
        </p:nvSpPr>
        <p:spPr>
          <a:xfrm>
            <a:off x="169011" y="1842516"/>
            <a:ext cx="8605978" cy="1040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1. Analytical Variation Aware Training (VAT) </a:t>
            </a:r>
            <a:r>
              <a:rPr lang="en-US" sz="28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[Offline]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E5BC8644-644D-2EAE-143B-4B4E9A805205}"/>
              </a:ext>
            </a:extLst>
          </p:cNvPr>
          <p:cNvSpPr/>
          <p:nvPr/>
        </p:nvSpPr>
        <p:spPr>
          <a:xfrm>
            <a:off x="176229" y="3038501"/>
            <a:ext cx="8598759" cy="1040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2. Knowledge Distillation-based (KD) VAT </a:t>
            </a:r>
            <a:r>
              <a:rPr lang="en-US" sz="28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[Offline]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2761A-41EC-FD7D-C4FC-D6A024EF0D2E}"/>
              </a:ext>
            </a:extLst>
          </p:cNvPr>
          <p:cNvSpPr txBox="1">
            <a:spLocks/>
          </p:cNvSpPr>
          <p:nvPr/>
        </p:nvSpPr>
        <p:spPr>
          <a:xfrm>
            <a:off x="169069" y="834391"/>
            <a:ext cx="8893969" cy="9434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Goal: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Enhance the accuracy </a:t>
            </a:r>
            <a:r>
              <a:rPr lang="en-US" sz="26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of a VMM by adapting input currents and resistance of memristors based on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non-idealities</a:t>
            </a:r>
            <a:endParaRPr lang="en-US" sz="2600" dirty="0"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61E39C9-437F-A969-61E5-58ED15B0A945}"/>
              </a:ext>
            </a:extLst>
          </p:cNvPr>
          <p:cNvSpPr/>
          <p:nvPr/>
        </p:nvSpPr>
        <p:spPr>
          <a:xfrm>
            <a:off x="176229" y="4234485"/>
            <a:ext cx="8598759" cy="10407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3. Read-Verify-Write (R-V-W) Training </a:t>
            </a:r>
            <a:r>
              <a:rPr lang="en-US" sz="28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[Offline]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EB06F403-F817-5F11-5486-6638B05915A2}"/>
              </a:ext>
            </a:extLst>
          </p:cNvPr>
          <p:cNvSpPr/>
          <p:nvPr/>
        </p:nvSpPr>
        <p:spPr>
          <a:xfrm>
            <a:off x="176229" y="5430470"/>
            <a:ext cx="8598759" cy="1040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4. Random Sparse Adaptation (RSA) Training </a:t>
            </a:r>
            <a:endParaRPr lang="en-US" sz="2800" dirty="0">
              <a:solidFill>
                <a:srgbClr val="C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0102191C-3C01-7073-9BA4-8AF8F87BD95F}"/>
              </a:ext>
            </a:extLst>
          </p:cNvPr>
          <p:cNvSpPr/>
          <p:nvPr/>
        </p:nvSpPr>
        <p:spPr>
          <a:xfrm>
            <a:off x="0" y="1714500"/>
            <a:ext cx="9144000" cy="3651250"/>
          </a:xfrm>
          <a:prstGeom prst="roundRect">
            <a:avLst>
              <a:gd name="adj" fmla="val 7528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Read more about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 other techniques in the paper</a:t>
            </a:r>
          </a:p>
          <a:p>
            <a:pPr algn="ctr"/>
            <a:endParaRPr lang="en-US" sz="32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  <a:p>
            <a:pPr algn="ctr"/>
            <a:endParaRPr lang="en-US" sz="32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  <a:p>
            <a:pPr algn="ctr"/>
            <a:endParaRPr lang="en-US" sz="32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  <a:p>
            <a:pPr algn="ctr"/>
            <a:endParaRPr lang="en-US" sz="3200" b="1" dirty="0">
              <a:solidFill>
                <a:schemeClr val="accent2"/>
              </a:solidFill>
              <a:latin typeface="Avenir Next" panose="020B0503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660A10-41E0-26E6-55EC-A9744D0B8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6832" y="3199418"/>
            <a:ext cx="1970337" cy="19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0" y="132334"/>
            <a:ext cx="8974989" cy="606084"/>
          </a:xfrm>
        </p:spPr>
        <p:txBody>
          <a:bodyPr/>
          <a:lstStyle/>
          <a:p>
            <a:r>
              <a:rPr lang="en-GB" sz="3100" dirty="0"/>
              <a:t>Accuracy Enhancement via Random Sparse Adaptation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03B9A65E-EC97-2BC3-64E0-9977D151607B}"/>
              </a:ext>
            </a:extLst>
          </p:cNvPr>
          <p:cNvSpPr txBox="1">
            <a:spLocks/>
          </p:cNvSpPr>
          <p:nvPr/>
        </p:nvSpPr>
        <p:spPr>
          <a:xfrm>
            <a:off x="169069" y="831575"/>
            <a:ext cx="8893969" cy="8276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Key idea? </a:t>
            </a:r>
            <a:endParaRPr lang="en-US" sz="2400" dirty="0"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1F78FA-ED6F-6898-B7E8-2D2AEECB6C7C}"/>
              </a:ext>
            </a:extLst>
          </p:cNvPr>
          <p:cNvGrpSpPr/>
          <p:nvPr/>
        </p:nvGrpSpPr>
        <p:grpSpPr>
          <a:xfrm>
            <a:off x="2328016" y="3684858"/>
            <a:ext cx="2884088" cy="715521"/>
            <a:chOff x="3491410" y="2557103"/>
            <a:chExt cx="3078439" cy="73866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EB3DED6-B377-0D61-A8C4-C0A6ECC04532}"/>
                </a:ext>
              </a:extLst>
            </p:cNvPr>
            <p:cNvCxnSpPr>
              <a:cxnSpLocks/>
              <a:stCxn id="242" idx="3"/>
            </p:cNvCxnSpPr>
            <p:nvPr/>
          </p:nvCxnSpPr>
          <p:spPr>
            <a:xfrm>
              <a:off x="3491410" y="3213321"/>
              <a:ext cx="3078439" cy="0"/>
            </a:xfrm>
            <a:prstGeom prst="line">
              <a:avLst/>
            </a:prstGeom>
            <a:ln w="76200" cap="rnd">
              <a:solidFill>
                <a:srgbClr val="C55A1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5425E2D-6FBE-01DE-76CD-0FE9E754A101}"/>
                </a:ext>
              </a:extLst>
            </p:cNvPr>
            <p:cNvSpPr txBox="1"/>
            <p:nvPr/>
          </p:nvSpPr>
          <p:spPr>
            <a:xfrm>
              <a:off x="3638351" y="2557103"/>
              <a:ext cx="2730181" cy="738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spc="-60" dirty="0">
                  <a:solidFill>
                    <a:srgbClr val="C55A11"/>
                  </a:solidFill>
                  <a:latin typeface="Avenir Next" panose="020B0503020202020204"/>
                </a:rPr>
                <a:t>Load Weights</a:t>
              </a:r>
              <a:br>
                <a:rPr lang="en-US" b="1" spc="-60" dirty="0">
                  <a:solidFill>
                    <a:srgbClr val="C55A11"/>
                  </a:solidFill>
                  <a:latin typeface="Avenir Next" panose="020B0503020202020204"/>
                </a:rPr>
              </a:br>
              <a:r>
                <a:rPr lang="en-US" b="1" spc="-60" dirty="0">
                  <a:solidFill>
                    <a:srgbClr val="C55A11"/>
                  </a:solidFill>
                  <a:latin typeface="Avenir Next" panose="020B0503020202020204"/>
                </a:rPr>
                <a:t>to Memristors + SRAM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AEE650F-A203-DE52-F3BF-895D9D7CE17A}"/>
              </a:ext>
            </a:extLst>
          </p:cNvPr>
          <p:cNvGrpSpPr/>
          <p:nvPr/>
        </p:nvGrpSpPr>
        <p:grpSpPr>
          <a:xfrm>
            <a:off x="2324552" y="4807424"/>
            <a:ext cx="3202950" cy="715521"/>
            <a:chOff x="3487713" y="3715976"/>
            <a:chExt cx="3418788" cy="73866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000ECEE-BB64-2DE9-80E0-547D8F520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7713" y="4069270"/>
              <a:ext cx="3418788" cy="20107"/>
            </a:xfrm>
            <a:prstGeom prst="line">
              <a:avLst/>
            </a:prstGeom>
            <a:ln w="76200" cap="rnd">
              <a:solidFill>
                <a:srgbClr val="4F2270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2434E39-25B9-11E2-A70E-B0226F009B61}"/>
                </a:ext>
              </a:extLst>
            </p:cNvPr>
            <p:cNvSpPr txBox="1"/>
            <p:nvPr/>
          </p:nvSpPr>
          <p:spPr>
            <a:xfrm>
              <a:off x="4030759" y="3715976"/>
              <a:ext cx="2345141" cy="738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4F2270"/>
                  </a:solidFill>
                  <a:latin typeface="Avenir Next" panose="020B0503020202020204"/>
                </a:rPr>
                <a:t>VMM/Layer Output</a:t>
              </a:r>
            </a:p>
          </p:txBody>
        </p:sp>
      </p:grp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921AB51E-BB7F-F470-1CC6-1492DB9B71A6}"/>
              </a:ext>
            </a:extLst>
          </p:cNvPr>
          <p:cNvSpPr/>
          <p:nvPr/>
        </p:nvSpPr>
        <p:spPr>
          <a:xfrm>
            <a:off x="5189462" y="3596794"/>
            <a:ext cx="3033840" cy="2818042"/>
          </a:xfrm>
          <a:prstGeom prst="roundRect">
            <a:avLst>
              <a:gd name="adj" fmla="val 4060"/>
            </a:avLst>
          </a:prstGeom>
          <a:solidFill>
            <a:srgbClr val="E3D6FA"/>
          </a:solidFill>
          <a:ln w="28575">
            <a:solidFill>
              <a:srgbClr val="4F22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" panose="020B0503020202020204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67FD253-30CE-4600-D78E-EF4060D08261}"/>
              </a:ext>
            </a:extLst>
          </p:cNvPr>
          <p:cNvGrpSpPr/>
          <p:nvPr/>
        </p:nvGrpSpPr>
        <p:grpSpPr>
          <a:xfrm>
            <a:off x="6237982" y="3895727"/>
            <a:ext cx="1269423" cy="818712"/>
            <a:chOff x="7430995" y="2609229"/>
            <a:chExt cx="1588829" cy="1034365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E5BE6FE-272C-5D83-44CA-B3D509B56BFA}"/>
                </a:ext>
              </a:extLst>
            </p:cNvPr>
            <p:cNvCxnSpPr>
              <a:cxnSpLocks/>
            </p:cNvCxnSpPr>
            <p:nvPr/>
          </p:nvCxnSpPr>
          <p:spPr>
            <a:xfrm>
              <a:off x="7430995" y="2832436"/>
              <a:ext cx="0" cy="379183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D829EBF-FF3A-DB86-B510-2333C70D01B1}"/>
                </a:ext>
              </a:extLst>
            </p:cNvPr>
            <p:cNvCxnSpPr>
              <a:cxnSpLocks/>
            </p:cNvCxnSpPr>
            <p:nvPr/>
          </p:nvCxnSpPr>
          <p:spPr>
            <a:xfrm>
              <a:off x="7432014" y="2821176"/>
              <a:ext cx="1587810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4F82313-D3CC-53C1-5288-C85EE713BC63}"/>
                </a:ext>
              </a:extLst>
            </p:cNvPr>
            <p:cNvCxnSpPr>
              <a:cxnSpLocks/>
              <a:endCxn id="230" idx="0"/>
            </p:cNvCxnSpPr>
            <p:nvPr/>
          </p:nvCxnSpPr>
          <p:spPr>
            <a:xfrm>
              <a:off x="9019824" y="2821176"/>
              <a:ext cx="0" cy="822418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E8657FE-3677-4C92-FB5F-EDDDE9876E3E}"/>
                </a:ext>
              </a:extLst>
            </p:cNvPr>
            <p:cNvCxnSpPr>
              <a:cxnSpLocks/>
            </p:cNvCxnSpPr>
            <p:nvPr/>
          </p:nvCxnSpPr>
          <p:spPr>
            <a:xfrm>
              <a:off x="8212460" y="2609229"/>
              <a:ext cx="0" cy="211947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200225D-76D8-096D-6BE3-94EB0F2DD9FE}"/>
              </a:ext>
            </a:extLst>
          </p:cNvPr>
          <p:cNvGrpSpPr/>
          <p:nvPr/>
        </p:nvGrpSpPr>
        <p:grpSpPr>
          <a:xfrm>
            <a:off x="5666722" y="4296465"/>
            <a:ext cx="1334778" cy="1326654"/>
            <a:chOff x="7055102" y="3188491"/>
            <a:chExt cx="1424725" cy="1369562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B32B454-DA1C-BB5C-BD40-680CAA3BC9B3}"/>
                </a:ext>
              </a:extLst>
            </p:cNvPr>
            <p:cNvGrpSpPr/>
            <p:nvPr/>
          </p:nvGrpSpPr>
          <p:grpSpPr>
            <a:xfrm>
              <a:off x="7274595" y="3479065"/>
              <a:ext cx="1039408" cy="1078988"/>
              <a:chOff x="4132810" y="787913"/>
              <a:chExt cx="2875274" cy="2984760"/>
            </a:xfrm>
          </p:grpSpPr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96E5E35E-DA16-A8A4-2D56-50F032A80545}"/>
                  </a:ext>
                </a:extLst>
              </p:cNvPr>
              <p:cNvSpPr/>
              <p:nvPr/>
            </p:nvSpPr>
            <p:spPr>
              <a:xfrm rot="5400000">
                <a:off x="4061068" y="859655"/>
                <a:ext cx="591636" cy="448152"/>
              </a:xfrm>
              <a:prstGeom prst="triangle">
                <a:avLst/>
              </a:prstGeom>
              <a:solidFill>
                <a:srgbClr val="E7F0F9"/>
              </a:solidFill>
              <a:ln w="19050" cap="rnd">
                <a:solidFill>
                  <a:srgbClr val="1F4E79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100" b="1" spc="-113" dirty="0">
                  <a:solidFill>
                    <a:srgbClr val="1F4E79"/>
                  </a:solidFill>
                  <a:latin typeface="Avenir Next" panose="020B0503020202020204"/>
                </a:endParaRPr>
              </a:p>
            </p:txBody>
          </p:sp>
          <p:sp>
            <p:nvSpPr>
              <p:cNvPr id="141" name="Isosceles Triangle 140">
                <a:extLst>
                  <a:ext uri="{FF2B5EF4-FFF2-40B4-BE49-F238E27FC236}">
                    <a16:creationId xmlns:a16="http://schemas.microsoft.com/office/drawing/2014/main" id="{5BEC0A3B-CADF-D17C-26D4-C42C852B0C83}"/>
                  </a:ext>
                </a:extLst>
              </p:cNvPr>
              <p:cNvSpPr/>
              <p:nvPr/>
            </p:nvSpPr>
            <p:spPr>
              <a:xfrm rot="5400000">
                <a:off x="4061068" y="1559013"/>
                <a:ext cx="591636" cy="448152"/>
              </a:xfrm>
              <a:prstGeom prst="triangle">
                <a:avLst/>
              </a:prstGeom>
              <a:solidFill>
                <a:srgbClr val="E7F0F9"/>
              </a:solidFill>
              <a:ln w="19050" cap="rnd">
                <a:solidFill>
                  <a:srgbClr val="1F4E79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100" b="1" spc="-113" dirty="0">
                  <a:solidFill>
                    <a:srgbClr val="1F4E79"/>
                  </a:solidFill>
                  <a:latin typeface="Avenir Next" panose="020B0503020202020204"/>
                </a:endParaRPr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CF97E28D-D10A-0809-BA29-436AE68C7FD9}"/>
                  </a:ext>
                </a:extLst>
              </p:cNvPr>
              <p:cNvSpPr/>
              <p:nvPr/>
            </p:nvSpPr>
            <p:spPr>
              <a:xfrm rot="5400000">
                <a:off x="4061068" y="2469212"/>
                <a:ext cx="591636" cy="448152"/>
              </a:xfrm>
              <a:prstGeom prst="triangle">
                <a:avLst/>
              </a:prstGeom>
              <a:solidFill>
                <a:srgbClr val="E7F0F9"/>
              </a:solidFill>
              <a:ln w="19050" cap="rnd">
                <a:solidFill>
                  <a:srgbClr val="1F4E79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100" b="1" spc="-113" dirty="0">
                  <a:solidFill>
                    <a:srgbClr val="1F4E79"/>
                  </a:solidFill>
                  <a:latin typeface="Avenir Next" panose="020B0503020202020204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8D69365-9D67-A03C-9B90-BBD4C08CF331}"/>
                  </a:ext>
                </a:extLst>
              </p:cNvPr>
              <p:cNvCxnSpPr>
                <a:cxnSpLocks/>
                <a:stCxn id="140" idx="0"/>
              </p:cNvCxnSpPr>
              <p:nvPr/>
            </p:nvCxnSpPr>
            <p:spPr>
              <a:xfrm>
                <a:off x="4580962" y="1083731"/>
                <a:ext cx="1243852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285C8EA-A310-054E-9571-60BF5C781E2B}"/>
                  </a:ext>
                </a:extLst>
              </p:cNvPr>
              <p:cNvCxnSpPr>
                <a:cxnSpLocks/>
                <a:stCxn id="141" idx="0"/>
              </p:cNvCxnSpPr>
              <p:nvPr/>
            </p:nvCxnSpPr>
            <p:spPr>
              <a:xfrm>
                <a:off x="4580962" y="1783089"/>
                <a:ext cx="1243852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83AE937-DA24-508E-43FC-88597BAF1133}"/>
                  </a:ext>
                </a:extLst>
              </p:cNvPr>
              <p:cNvCxnSpPr>
                <a:cxnSpLocks/>
                <a:stCxn id="142" idx="0"/>
              </p:cNvCxnSpPr>
              <p:nvPr/>
            </p:nvCxnSpPr>
            <p:spPr>
              <a:xfrm>
                <a:off x="4580962" y="2693288"/>
                <a:ext cx="1243852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F005ABB-C141-8C87-0622-0D3B8A9957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1587" y="2606914"/>
                <a:ext cx="0" cy="708683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2B9E573-5785-1ACD-F3F1-397CFC4CD5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4018" y="2619099"/>
                <a:ext cx="0" cy="694821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778FCFB-4056-5564-7F20-A14E12CD8A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2266" y="2606914"/>
                <a:ext cx="0" cy="715930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21720AE-B2E0-398A-FF2C-85235FCBD1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4018" y="945503"/>
                <a:ext cx="0" cy="1184526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04A826C-887C-62E9-476B-CFF6072A55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2658" y="945503"/>
                <a:ext cx="0" cy="1184526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934C1BF-FC76-3D0E-4A98-FC8A0D96C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1288" y="945503"/>
                <a:ext cx="0" cy="1184526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3E6CA93-C476-73F1-8FC2-D206AEB3F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9181" y="2693288"/>
                <a:ext cx="479093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FC10CEBE-99BA-6D89-E756-C2892B8AB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9181" y="1783089"/>
                <a:ext cx="479093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8AB9A6F-77EB-CDA8-EA87-771E3840D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9181" y="1083731"/>
                <a:ext cx="479093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5C7D77B-AEE2-B8A2-4AE7-9A0F441D0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5141" y="1083731"/>
                <a:ext cx="533400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65E265C-FABD-F800-3BB8-5F4771DB9B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4174" y="1783089"/>
                <a:ext cx="533400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D5F3247-C556-0572-1E51-F366FF32C1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4174" y="2693288"/>
                <a:ext cx="533400" cy="0"/>
              </a:xfrm>
              <a:prstGeom prst="line">
                <a:avLst/>
              </a:prstGeom>
              <a:ln w="19050" cap="rnd">
                <a:solidFill>
                  <a:srgbClr val="1F4E79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9907236-961F-0C65-9F33-A182009B1E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2266" y="2154674"/>
                <a:ext cx="0" cy="452240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526E35B-E021-4C0A-0671-0B1B910C23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4018" y="2166859"/>
                <a:ext cx="0" cy="452240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4E57F2CE-2533-B645-79E6-A0F850A2A1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1587" y="2154674"/>
                <a:ext cx="0" cy="452240"/>
              </a:xfrm>
              <a:prstGeom prst="line">
                <a:avLst/>
              </a:prstGeom>
              <a:ln w="19050" cap="rnd">
                <a:solidFill>
                  <a:srgbClr val="385723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15AAC009-AFA0-B5B5-5C9F-E4BDDADBB04D}"/>
                  </a:ext>
                </a:extLst>
              </p:cNvPr>
              <p:cNvGrpSpPr/>
              <p:nvPr/>
            </p:nvGrpSpPr>
            <p:grpSpPr>
              <a:xfrm rot="13500000">
                <a:off x="6370005" y="1201441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72EEBC39-1C34-1F7F-98CA-92848BE51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27E76D4E-2BD0-8EA5-0901-9A1208ADA9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FA41D1FA-D0FD-94F2-7AC3-9EFDC4CBD1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63843C36-8F7F-581B-EA06-833E85DEF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086BC93D-1758-7F0B-7467-F94CA25A6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766D6048-2F17-04E0-2633-2220DA7B1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Isosceles Triangle 163">
                <a:extLst>
                  <a:ext uri="{FF2B5EF4-FFF2-40B4-BE49-F238E27FC236}">
                    <a16:creationId xmlns:a16="http://schemas.microsoft.com/office/drawing/2014/main" id="{16404E56-2B97-B399-608A-E1BF3ABE14C4}"/>
                  </a:ext>
                </a:extLst>
              </p:cNvPr>
              <p:cNvSpPr/>
              <p:nvPr/>
            </p:nvSpPr>
            <p:spPr>
              <a:xfrm rot="10800000">
                <a:off x="4675769" y="3317274"/>
                <a:ext cx="591636" cy="448152"/>
              </a:xfrm>
              <a:prstGeom prst="triangle">
                <a:avLst/>
              </a:prstGeom>
              <a:solidFill>
                <a:srgbClr val="E2F0D9"/>
              </a:solidFill>
              <a:ln w="19050" cap="rnd">
                <a:solidFill>
                  <a:srgbClr val="385723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100" b="1" spc="-113" dirty="0">
                  <a:solidFill>
                    <a:srgbClr val="1F4E79"/>
                  </a:solidFill>
                  <a:latin typeface="Avenir Next" panose="020B0503020202020204"/>
                </a:endParaRPr>
              </a:p>
            </p:txBody>
          </p:sp>
          <p:sp>
            <p:nvSpPr>
              <p:cNvPr id="165" name="Isosceles Triangle 164">
                <a:extLst>
                  <a:ext uri="{FF2B5EF4-FFF2-40B4-BE49-F238E27FC236}">
                    <a16:creationId xmlns:a16="http://schemas.microsoft.com/office/drawing/2014/main" id="{2DE33BA5-CBBF-6A28-B843-81058DBC412A}"/>
                  </a:ext>
                </a:extLst>
              </p:cNvPr>
              <p:cNvSpPr/>
              <p:nvPr/>
            </p:nvSpPr>
            <p:spPr>
              <a:xfrm rot="10800000">
                <a:off x="5398200" y="3315597"/>
                <a:ext cx="591636" cy="448152"/>
              </a:xfrm>
              <a:prstGeom prst="triangle">
                <a:avLst/>
              </a:prstGeom>
              <a:solidFill>
                <a:srgbClr val="E2F0D9"/>
              </a:solidFill>
              <a:ln w="19050" cap="rnd">
                <a:solidFill>
                  <a:srgbClr val="385723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100" b="1" spc="-113" dirty="0">
                  <a:solidFill>
                    <a:srgbClr val="1F4E79"/>
                  </a:solidFill>
                  <a:latin typeface="Avenir Next" panose="020B0503020202020204"/>
                </a:endParaRPr>
              </a:p>
            </p:txBody>
          </p:sp>
          <p:sp>
            <p:nvSpPr>
              <p:cNvPr id="166" name="Isosceles Triangle 165">
                <a:extLst>
                  <a:ext uri="{FF2B5EF4-FFF2-40B4-BE49-F238E27FC236}">
                    <a16:creationId xmlns:a16="http://schemas.microsoft.com/office/drawing/2014/main" id="{39C858DB-37B6-FBDF-566B-68B62B281DFD}"/>
                  </a:ext>
                </a:extLst>
              </p:cNvPr>
              <p:cNvSpPr/>
              <p:nvPr/>
            </p:nvSpPr>
            <p:spPr>
              <a:xfrm rot="10800000">
                <a:off x="6416448" y="3324521"/>
                <a:ext cx="591636" cy="448152"/>
              </a:xfrm>
              <a:prstGeom prst="triangle">
                <a:avLst/>
              </a:prstGeom>
              <a:solidFill>
                <a:srgbClr val="E2F0D9"/>
              </a:solidFill>
              <a:ln w="19050" cap="rnd">
                <a:solidFill>
                  <a:srgbClr val="385723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0" rIns="0" bIns="0" rtlCol="0" anchor="ctr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100" b="1" spc="-113" dirty="0">
                  <a:solidFill>
                    <a:srgbClr val="1F4E79"/>
                  </a:solidFill>
                  <a:latin typeface="Avenir Next" panose="020B0503020202020204"/>
                </a:endParaRPr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24CBBEBB-A8AA-4CA1-F9B6-5D8FD1B49F55}"/>
                  </a:ext>
                </a:extLst>
              </p:cNvPr>
              <p:cNvGrpSpPr/>
              <p:nvPr/>
            </p:nvGrpSpPr>
            <p:grpSpPr>
              <a:xfrm rot="13500000">
                <a:off x="5352735" y="1199136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52EF0575-654F-119B-2AE1-1E1445505C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608A0F40-E36C-ACEB-03DA-9AFF30C3A1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C391D63A-CDB2-22F7-CE89-A0F597EEC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2A1D7E0E-0378-39DF-F77F-D56F76751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A69AF12F-2CA2-4D6F-7712-2BCA212DAC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F36CDB79-C3DA-3FE6-635A-620EC6AD5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BE3ACDC3-1BE9-2A6A-7FE7-DE087F15F639}"/>
                  </a:ext>
                </a:extLst>
              </p:cNvPr>
              <p:cNvGrpSpPr/>
              <p:nvPr/>
            </p:nvGrpSpPr>
            <p:grpSpPr>
              <a:xfrm rot="13500000">
                <a:off x="4630023" y="1201441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9D4D37C2-CF48-FF2E-D748-B5CB996E4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25B13069-476B-1911-CD83-B58E6A779D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31E1B812-24CD-20AC-B1D8-8A4D9ACDF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CA06CEBE-7B00-A281-F40A-A46CE387D9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5F674E02-71BC-838D-3E55-FACA053AA3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D9CAA611-3709-E541-19A9-218A3DDB61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55B5B810-2AE3-6D0C-E06A-3B1773FE7EBA}"/>
                  </a:ext>
                </a:extLst>
              </p:cNvPr>
              <p:cNvGrpSpPr/>
              <p:nvPr/>
            </p:nvGrpSpPr>
            <p:grpSpPr>
              <a:xfrm rot="13500000">
                <a:off x="6368685" y="1901147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DEACB239-5FC2-1905-93FC-6EEA42C1B0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FF3C57D7-8241-5959-F723-849CA5333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648E02C9-F1B9-6CBE-1431-71624D1F8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1A891EA4-B0D3-6FC6-7556-46FE0A7CA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44343C02-B65A-98A6-8469-101B4E560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EC639F1-0A10-00D4-AA94-832F87003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570882BF-6A6B-5F52-5979-96994A897B74}"/>
                  </a:ext>
                </a:extLst>
              </p:cNvPr>
              <p:cNvGrpSpPr/>
              <p:nvPr/>
            </p:nvGrpSpPr>
            <p:grpSpPr>
              <a:xfrm rot="13500000">
                <a:off x="5351415" y="1898842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37DD3009-4CE3-2A21-E354-4E3ECB0F2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9B71301-51B0-82B3-E230-22F6A43981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642E6D76-5343-3970-BE35-6E9205FB6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BDD43CF8-24DF-A9EE-398B-710DA1A0D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DE4039C6-2407-BA95-93CC-EFA2F7CF9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B67271EC-B8DD-D417-A201-C664D96CC6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E49498C-D052-176F-DB09-272F6FD98E0F}"/>
                  </a:ext>
                </a:extLst>
              </p:cNvPr>
              <p:cNvGrpSpPr/>
              <p:nvPr/>
            </p:nvGrpSpPr>
            <p:grpSpPr>
              <a:xfrm rot="13500000">
                <a:off x="4628703" y="1901147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94C5F500-31AB-1B75-5559-51D1929380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12562CA6-DFC2-4A18-4D45-D76A9A59D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A15B3CBC-BDED-9AC1-2BD3-5857172CD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5AA09553-B586-C1A2-A52F-A325106A6D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9704CD9-890B-CD01-C9C9-AA783AC7CA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2726FF91-4619-1326-E7DC-0C192461F4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8960832D-0653-FDAD-26BC-0A2BA4E2B2D5}"/>
                  </a:ext>
                </a:extLst>
              </p:cNvPr>
              <p:cNvGrpSpPr/>
              <p:nvPr/>
            </p:nvGrpSpPr>
            <p:grpSpPr>
              <a:xfrm rot="13500000">
                <a:off x="6368865" y="2809587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44351883-0F27-B00D-8A6A-E43846D939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C6BE656A-0E68-6C63-CEA8-E0B9DEB6D0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507BD4D4-3E33-8EDA-8CA5-F11D3881E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E6A8B25-A228-FD86-A1D3-0BB41E984C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6CB27D10-B4DE-DDC2-0191-250989285B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70D058A3-984B-54FA-F7C6-57618E5DA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DA0E9A90-B7E0-B007-818C-178B01C357FA}"/>
                  </a:ext>
                </a:extLst>
              </p:cNvPr>
              <p:cNvGrpSpPr/>
              <p:nvPr/>
            </p:nvGrpSpPr>
            <p:grpSpPr>
              <a:xfrm rot="13500000">
                <a:off x="5351595" y="2807282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F05E0766-3DE9-698B-4355-39472C746E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DB2A028B-B9EB-456B-E222-BB968BCA74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994B9E49-9293-6542-0C6B-B282FF7685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6F46170E-43FC-1A5E-8DC3-495197482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624FE4F4-BF15-2247-09EF-9679F31C06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5C642822-B335-A047-08D8-D6F20FB4C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52FF1735-5401-802A-52FC-47749929A850}"/>
                  </a:ext>
                </a:extLst>
              </p:cNvPr>
              <p:cNvGrpSpPr/>
              <p:nvPr/>
            </p:nvGrpSpPr>
            <p:grpSpPr>
              <a:xfrm rot="13500000">
                <a:off x="4628883" y="2809587"/>
                <a:ext cx="364707" cy="89338"/>
                <a:chOff x="7580946" y="3129277"/>
                <a:chExt cx="895904" cy="219459"/>
              </a:xfrm>
            </p:grpSpPr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97B2D4FC-8FB1-FF72-B67E-A3FCB28D39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580946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4C77CAC1-E27E-8EA1-6AD8-051C3166E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31770" y="3129280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0FF075F6-26B3-04A4-FF0D-94B275585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78074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3E0C8AFA-2423-EC6C-1EFF-E05FF1C62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028898" y="3129279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17C99847-99A3-AB8C-FC8E-5D3A051E2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79722" y="3129277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7D067F1A-5687-B247-41EA-96005CAA3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30546" y="3129278"/>
                  <a:ext cx="146304" cy="219456"/>
                </a:xfrm>
                <a:prstGeom prst="line">
                  <a:avLst/>
                </a:prstGeom>
                <a:ln w="19050" cap="rnd">
                  <a:solidFill>
                    <a:srgbClr val="BF9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63FD37B-BED6-7E85-4F65-3CE7F401E408}"/>
                </a:ext>
              </a:extLst>
            </p:cNvPr>
            <p:cNvSpPr txBox="1"/>
            <p:nvPr/>
          </p:nvSpPr>
          <p:spPr>
            <a:xfrm>
              <a:off x="7055102" y="3188491"/>
              <a:ext cx="1424725" cy="57451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>
                  <a:latin typeface="Avenir Next" panose="020B0503020202020204"/>
                </a:rPr>
                <a:t>Memristor Array</a:t>
              </a:r>
            </a:p>
          </p:txBody>
        </p: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id="{A4C2910E-5A65-85C4-A9F9-468DC726AD8F}"/>
              </a:ext>
            </a:extLst>
          </p:cNvPr>
          <p:cNvSpPr txBox="1"/>
          <p:nvPr/>
        </p:nvSpPr>
        <p:spPr>
          <a:xfrm>
            <a:off x="5302383" y="3600434"/>
            <a:ext cx="2830640" cy="7155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dirty="0">
                <a:latin typeface="Avenir Next" panose="020B0503020202020204"/>
              </a:rPr>
              <a:t>Digital Labeled Input Squiggle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9E7E1576-10AD-4894-56F8-B6D43B83B388}"/>
              </a:ext>
            </a:extLst>
          </p:cNvPr>
          <p:cNvSpPr/>
          <p:nvPr/>
        </p:nvSpPr>
        <p:spPr>
          <a:xfrm>
            <a:off x="7190696" y="4737310"/>
            <a:ext cx="633418" cy="506555"/>
          </a:xfrm>
          <a:prstGeom prst="roundRect">
            <a:avLst>
              <a:gd name="adj" fmla="val 6178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venir Next" panose="020B0503020202020204"/>
              </a:rPr>
              <a:t>SRAM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2324F0A-8963-8A61-48E7-ED73172BFE5D}"/>
              </a:ext>
            </a:extLst>
          </p:cNvPr>
          <p:cNvGrpSpPr/>
          <p:nvPr/>
        </p:nvGrpSpPr>
        <p:grpSpPr>
          <a:xfrm>
            <a:off x="6287166" y="5243865"/>
            <a:ext cx="1220239" cy="914254"/>
            <a:chOff x="7717356" y="4166532"/>
            <a:chExt cx="1302468" cy="943824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E0EF283C-F471-F63C-D872-C10BD96E9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7356" y="4589217"/>
              <a:ext cx="2860" cy="202172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17A49E89-4966-A162-7E8D-65B818AA9FE1}"/>
                </a:ext>
              </a:extLst>
            </p:cNvPr>
            <p:cNvCxnSpPr>
              <a:cxnSpLocks/>
            </p:cNvCxnSpPr>
            <p:nvPr/>
          </p:nvCxnSpPr>
          <p:spPr>
            <a:xfrm>
              <a:off x="7721717" y="4791389"/>
              <a:ext cx="1298107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148B5ABE-2D21-FD89-05F1-EF2D02522DBD}"/>
                </a:ext>
              </a:extLst>
            </p:cNvPr>
            <p:cNvCxnSpPr>
              <a:cxnSpLocks/>
              <a:endCxn id="230" idx="2"/>
            </p:cNvCxnSpPr>
            <p:nvPr/>
          </p:nvCxnSpPr>
          <p:spPr>
            <a:xfrm flipV="1">
              <a:off x="9019824" y="4166532"/>
              <a:ext cx="0" cy="628518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BC87AF4-D609-D260-C976-4B802B0C70C6}"/>
                </a:ext>
              </a:extLst>
            </p:cNvPr>
            <p:cNvCxnSpPr>
              <a:cxnSpLocks/>
            </p:cNvCxnSpPr>
            <p:nvPr/>
          </p:nvCxnSpPr>
          <p:spPr>
            <a:xfrm>
              <a:off x="8365159" y="4791389"/>
              <a:ext cx="0" cy="318967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3D2C89E5-4AD1-D106-4240-F0ADDA4D28BC}"/>
              </a:ext>
            </a:extLst>
          </p:cNvPr>
          <p:cNvSpPr txBox="1"/>
          <p:nvPr/>
        </p:nvSpPr>
        <p:spPr>
          <a:xfrm>
            <a:off x="6299027" y="6169149"/>
            <a:ext cx="1208379" cy="5565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Avenir Next" panose="020B0503020202020204"/>
              </a:rPr>
              <a:t>VMM Output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AA03B96-CCC4-5C77-9F51-4A759512BDC9}"/>
              </a:ext>
            </a:extLst>
          </p:cNvPr>
          <p:cNvGrpSpPr/>
          <p:nvPr/>
        </p:nvGrpSpPr>
        <p:grpSpPr>
          <a:xfrm>
            <a:off x="661449" y="4141636"/>
            <a:ext cx="1666568" cy="760242"/>
            <a:chOff x="1712538" y="3028654"/>
            <a:chExt cx="1778873" cy="784830"/>
          </a:xfrm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0D73A435-A39F-EDE6-85BB-6F278A207C9A}"/>
                </a:ext>
              </a:extLst>
            </p:cNvPr>
            <p:cNvSpPr/>
            <p:nvPr/>
          </p:nvSpPr>
          <p:spPr>
            <a:xfrm>
              <a:off x="1712538" y="3028654"/>
              <a:ext cx="1778872" cy="369332"/>
            </a:xfrm>
            <a:prstGeom prst="roundRect">
              <a:avLst>
                <a:gd name="adj" fmla="val 6178"/>
              </a:avLst>
            </a:prstGeom>
            <a:solidFill>
              <a:srgbClr val="FBE5D6"/>
            </a:solidFill>
            <a:ln w="28575">
              <a:solidFill>
                <a:srgbClr val="C55A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" panose="020B0503020202020204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DDDB226-A1F9-F182-B248-C339F223B377}"/>
                </a:ext>
              </a:extLst>
            </p:cNvPr>
            <p:cNvSpPr txBox="1"/>
            <p:nvPr/>
          </p:nvSpPr>
          <p:spPr>
            <a:xfrm>
              <a:off x="1714501" y="3074821"/>
              <a:ext cx="1776910" cy="73866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dirty="0">
                  <a:solidFill>
                    <a:srgbClr val="C55A11"/>
                  </a:solidFill>
                  <a:latin typeface="Avenir Next" panose="020B0503020202020204"/>
                </a:rPr>
                <a:t>Initial Training</a:t>
              </a:r>
              <a:endParaRPr lang="en-US" dirty="0">
                <a:solidFill>
                  <a:srgbClr val="C55A11"/>
                </a:solidFill>
                <a:latin typeface="Avenir Next" panose="020B050302020202020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FBA1E3-0DE7-C015-A806-9CF1F5A1F6DE}"/>
              </a:ext>
            </a:extLst>
          </p:cNvPr>
          <p:cNvGrpSpPr/>
          <p:nvPr/>
        </p:nvGrpSpPr>
        <p:grpSpPr>
          <a:xfrm>
            <a:off x="668442" y="4986331"/>
            <a:ext cx="1656110" cy="993524"/>
            <a:chOff x="668442" y="4986331"/>
            <a:chExt cx="1656110" cy="993524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A6E207B3-2204-F8A2-6895-BD5FFAF662F2}"/>
                </a:ext>
              </a:extLst>
            </p:cNvPr>
            <p:cNvSpPr/>
            <p:nvPr/>
          </p:nvSpPr>
          <p:spPr>
            <a:xfrm>
              <a:off x="668442" y="4986331"/>
              <a:ext cx="1656110" cy="993524"/>
            </a:xfrm>
            <a:prstGeom prst="roundRect">
              <a:avLst>
                <a:gd name="adj" fmla="val 6178"/>
              </a:avLst>
            </a:prstGeom>
            <a:solidFill>
              <a:srgbClr val="FFD5D5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Next" panose="020B0503020202020204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81F466F-2D86-D6AA-D748-0103FAE8A723}"/>
                </a:ext>
              </a:extLst>
            </p:cNvPr>
            <p:cNvSpPr txBox="1"/>
            <p:nvPr/>
          </p:nvSpPr>
          <p:spPr>
            <a:xfrm>
              <a:off x="726990" y="5064183"/>
              <a:ext cx="1582359" cy="83099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Avenir Next" panose="020B0503020202020204"/>
                </a:rPr>
                <a:t>Retraining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pc="-45" dirty="0">
                  <a:solidFill>
                    <a:srgbClr val="C00000"/>
                  </a:solidFill>
                  <a:latin typeface="Avenir Next" panose="020B0503020202020204"/>
                </a:rPr>
                <a:t>In Software</a:t>
              </a:r>
            </a:p>
            <a:p>
              <a:pPr marL="68574" indent="-68574">
                <a:buFont typeface="Arial" panose="020B0604020202020204" pitchFamily="34" charset="0"/>
                <a:buChar char="•"/>
              </a:pPr>
              <a:r>
                <a:rPr lang="en-US" spc="-45" dirty="0">
                  <a:solidFill>
                    <a:srgbClr val="C00000"/>
                  </a:solidFill>
                  <a:latin typeface="Avenir Next" panose="020B0503020202020204"/>
                </a:rPr>
                <a:t>e.g., using KD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B8E3C5E-BF14-1D9D-70CC-E8146B5956C5}"/>
              </a:ext>
            </a:extLst>
          </p:cNvPr>
          <p:cNvGrpSpPr/>
          <p:nvPr/>
        </p:nvGrpSpPr>
        <p:grpSpPr>
          <a:xfrm>
            <a:off x="2364972" y="5611432"/>
            <a:ext cx="2830640" cy="481122"/>
            <a:chOff x="3530857" y="4545988"/>
            <a:chExt cx="3021389" cy="496683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54861D27-F862-DCE0-1D2B-FA969D5B8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0857" y="4545988"/>
              <a:ext cx="3021389" cy="20107"/>
            </a:xfrm>
            <a:prstGeom prst="line">
              <a:avLst/>
            </a:prstGeom>
            <a:ln w="76200" cap="rnd">
              <a:solidFill>
                <a:srgbClr val="C00000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2971458A-0961-B349-3E29-10F29EA384BB}"/>
                </a:ext>
              </a:extLst>
            </p:cNvPr>
            <p:cNvSpPr txBox="1"/>
            <p:nvPr/>
          </p:nvSpPr>
          <p:spPr>
            <a:xfrm>
              <a:off x="3678151" y="4673340"/>
              <a:ext cx="2845789" cy="369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b="1" spc="-38" dirty="0">
                  <a:solidFill>
                    <a:srgbClr val="C00000"/>
                  </a:solidFill>
                  <a:latin typeface="Avenir Next" panose="020B0503020202020204"/>
                </a:rPr>
                <a:t>Load Weights to SRAM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A5E06-18E3-AC4F-C306-7F30F2221D2C}"/>
              </a:ext>
            </a:extLst>
          </p:cNvPr>
          <p:cNvSpPr txBox="1">
            <a:spLocks/>
          </p:cNvSpPr>
          <p:nvPr/>
        </p:nvSpPr>
        <p:spPr>
          <a:xfrm>
            <a:off x="169069" y="831575"/>
            <a:ext cx="8893969" cy="8276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Key idea? </a:t>
            </a:r>
            <a:r>
              <a:rPr lang="en-US" sz="2400" dirty="0">
                <a:solidFill>
                  <a:schemeClr val="accent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Map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the weights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A097DDD-AF17-85D4-4700-863C467615B5}"/>
              </a:ext>
            </a:extLst>
          </p:cNvPr>
          <p:cNvSpPr txBox="1">
            <a:spLocks/>
          </p:cNvSpPr>
          <p:nvPr/>
        </p:nvSpPr>
        <p:spPr>
          <a:xfrm>
            <a:off x="169069" y="831575"/>
            <a:ext cx="8893969" cy="8276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Key idea? </a:t>
            </a:r>
            <a:r>
              <a:rPr lang="en-US" sz="2400" dirty="0">
                <a:solidFill>
                  <a:schemeClr val="accent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Map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the weights that otherwise would map to 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error-prone </a:t>
            </a:r>
            <a:r>
              <a:rPr lang="en-US" sz="2400" dirty="0">
                <a:solidFill>
                  <a:srgbClr val="BF9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memristor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devices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19EC911-9692-2152-FABA-4ADFE857F9FD}"/>
              </a:ext>
            </a:extLst>
          </p:cNvPr>
          <p:cNvSpPr txBox="1">
            <a:spLocks/>
          </p:cNvSpPr>
          <p:nvPr/>
        </p:nvSpPr>
        <p:spPr>
          <a:xfrm>
            <a:off x="169069" y="831575"/>
            <a:ext cx="8893969" cy="8276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Key idea? </a:t>
            </a:r>
            <a:r>
              <a:rPr lang="en-US" sz="2400" dirty="0">
                <a:solidFill>
                  <a:schemeClr val="accent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Map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the weights that otherwise would map to 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error-prone </a:t>
            </a:r>
            <a:r>
              <a:rPr lang="en-US" sz="2400" dirty="0">
                <a:solidFill>
                  <a:srgbClr val="BF9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memristor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devices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to reliable SRAM cells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29D58E9-6889-4DF5-8037-83BE1BDD9FDE}"/>
              </a:ext>
            </a:extLst>
          </p:cNvPr>
          <p:cNvSpPr txBox="1">
            <a:spLocks/>
          </p:cNvSpPr>
          <p:nvPr/>
        </p:nvSpPr>
        <p:spPr>
          <a:xfrm>
            <a:off x="169069" y="1658349"/>
            <a:ext cx="8893969" cy="179229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RSA in 3 Steps: </a:t>
            </a:r>
          </a:p>
          <a:p>
            <a:pPr marL="45720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Initial Training (one-time, on GPU) and distribution of weights</a:t>
            </a:r>
          </a:p>
          <a:p>
            <a:pPr marL="45720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VMM operation using both memories</a:t>
            </a:r>
          </a:p>
          <a:p>
            <a:pPr marL="457200" indent="-457200"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Retraining all weights and reload those on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SRAM</a:t>
            </a:r>
            <a:r>
              <a:rPr lang="en-US" sz="24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(only)</a:t>
            </a:r>
          </a:p>
        </p:txBody>
      </p:sp>
      <p:sp>
        <p:nvSpPr>
          <p:cNvPr id="10" name="Text Box 1051">
            <a:extLst>
              <a:ext uri="{FF2B5EF4-FFF2-40B4-BE49-F238E27FC236}">
                <a16:creationId xmlns:a16="http://schemas.microsoft.com/office/drawing/2014/main" id="{2C7F536C-8BA3-A88A-2C68-C2E7BBF63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593" y="4740379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dirty="0">
                <a:latin typeface="Avenir Next"/>
              </a:rPr>
              <a:t>+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2764E3-764F-D85A-8E5A-707179D32E42}"/>
              </a:ext>
            </a:extLst>
          </p:cNvPr>
          <p:cNvSpPr/>
          <p:nvPr/>
        </p:nvSpPr>
        <p:spPr>
          <a:xfrm>
            <a:off x="2029460" y="3846485"/>
            <a:ext cx="391976" cy="3895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5B5629-8EC9-A711-DEFA-19D26515F483}"/>
              </a:ext>
            </a:extLst>
          </p:cNvPr>
          <p:cNvSpPr/>
          <p:nvPr/>
        </p:nvSpPr>
        <p:spPr>
          <a:xfrm>
            <a:off x="7463612" y="5969668"/>
            <a:ext cx="391976" cy="3895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7065C4-489C-2308-7B41-C744D5120DB8}"/>
              </a:ext>
            </a:extLst>
          </p:cNvPr>
          <p:cNvSpPr/>
          <p:nvPr/>
        </p:nvSpPr>
        <p:spPr>
          <a:xfrm>
            <a:off x="2025880" y="4783747"/>
            <a:ext cx="391976" cy="3895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59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229" grpId="0"/>
      <p:bldP spid="230" grpId="0" animBg="1"/>
      <p:bldP spid="236" grpId="0"/>
      <p:bldP spid="10" grpId="0"/>
      <p:bldP spid="11" grpId="0" animBg="1"/>
      <p:bldP spid="12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  <a:endParaRPr lang="en-GB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D76AE7DC-2C2A-9E5B-0017-B71E6DCB3210}"/>
              </a:ext>
            </a:extLst>
          </p:cNvPr>
          <p:cNvSpPr txBox="1">
            <a:spLocks/>
          </p:cNvSpPr>
          <p:nvPr/>
        </p:nvSpPr>
        <p:spPr>
          <a:xfrm>
            <a:off x="80387" y="830581"/>
            <a:ext cx="8983226" cy="58950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4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Quire Sans" panose="020B0502040400020003" pitchFamily="34" charset="0"/>
                <a:ea typeface="Verdana" panose="020B0604030504040204" pitchFamily="34" charset="0"/>
                <a:cs typeface="Quire Sans" panose="020B0502040400020003" pitchFamily="34" charset="0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lvl="0" indent="-243000" defTabSz="685800">
              <a:lnSpc>
                <a:spcPct val="120000"/>
              </a:lnSpc>
              <a:spcBef>
                <a:spcPts val="1063"/>
              </a:spcBef>
              <a:buClr>
                <a:prstClr val="black"/>
              </a:buClr>
              <a:buFont typeface="Wingdings" charset="2"/>
              <a:buChar char=""/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Details of </a:t>
            </a:r>
            <a:r>
              <a:rPr lang="en-US" b="1" dirty="0">
                <a:solidFill>
                  <a:schemeClr val="accent2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capturing non-idealities 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at VMM level </a:t>
            </a:r>
          </a:p>
          <a:p>
            <a:pPr marL="324000" lvl="0" indent="-243000" defTabSz="685800">
              <a:lnSpc>
                <a:spcPct val="120000"/>
              </a:lnSpc>
              <a:spcBef>
                <a:spcPts val="1063"/>
              </a:spcBef>
              <a:buClr>
                <a:prstClr val="black"/>
              </a:buClr>
              <a:buFont typeface="Wingdings" charset="2"/>
              <a:buChar char=""/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Implementation details of </a:t>
            </a:r>
            <a:r>
              <a:rPr lang="en-US" b="1" dirty="0">
                <a:solidFill>
                  <a:schemeClr val="accent6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Swordfish components</a:t>
            </a: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Partition &amp; Map 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Accuracy Enhancer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VMM Model Generator 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System Evaluator </a:t>
            </a:r>
          </a:p>
          <a:p>
            <a:pPr marL="324000" lvl="0" indent="-243000" defTabSz="685800">
              <a:lnSpc>
                <a:spcPct val="120000"/>
              </a:lnSpc>
              <a:spcBef>
                <a:spcPts val="1063"/>
              </a:spcBef>
              <a:buClr>
                <a:prstClr val="black"/>
              </a:buClr>
              <a:buFont typeface="Wingdings" charset="2"/>
              <a:buChar char=""/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Elaborations on </a:t>
            </a:r>
            <a:r>
              <a:rPr lang="en-US" b="1" dirty="0">
                <a:solidFill>
                  <a:schemeClr val="accent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accuracy enhancement techniques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Analytical Variation Aware Training (VAT) 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Knowledge Distillation-based (KD) using VAT 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Read-Verify-Write (R-V-W) Training</a:t>
            </a:r>
          </a:p>
          <a:p>
            <a:pPr marL="685800" lvl="1" indent="-342900" defTabSz="685800">
              <a:lnSpc>
                <a:spcPct val="120000"/>
              </a:lnSpc>
              <a:buClr>
                <a:prstClr val="black"/>
              </a:buClr>
            </a:pPr>
            <a:r>
              <a:rPr lang="en-US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Random Sparse Adaptation (RSA) Training </a:t>
            </a:r>
            <a:endParaRPr lang="en-US" dirty="0">
              <a:solidFill>
                <a:prstClr val="black"/>
              </a:solidFill>
              <a:latin typeface="Avenir Nex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87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F7339-E9BD-9DF2-9EB4-FB24E82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0BB873D-734C-FAF5-6639-E59149B50A1F}"/>
              </a:ext>
            </a:extLst>
          </p:cNvPr>
          <p:cNvSpPr/>
          <p:nvPr/>
        </p:nvSpPr>
        <p:spPr>
          <a:xfrm>
            <a:off x="381000" y="1396712"/>
            <a:ext cx="8420100" cy="1040703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Background &amp; Motivation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77F287A-EB9E-7BDF-3148-253381B84E6F}"/>
              </a:ext>
            </a:extLst>
          </p:cNvPr>
          <p:cNvSpPr/>
          <p:nvPr/>
        </p:nvSpPr>
        <p:spPr>
          <a:xfrm>
            <a:off x="381000" y="2555653"/>
            <a:ext cx="8420100" cy="1040703"/>
          </a:xfrm>
          <a:prstGeom prst="roundRect">
            <a:avLst>
              <a:gd name="adj" fmla="val 19632"/>
            </a:avLst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venir Next" panose="020B0503020202020204"/>
              </a:rPr>
              <a:t>Swordfish: Design &amp; Implementation</a:t>
            </a:r>
            <a:endParaRPr lang="en-US" sz="3200" b="1" dirty="0">
              <a:latin typeface="Avenir Next" panose="020B0503020202020204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A1203B-F89F-E348-E866-7E54A61508E8}"/>
              </a:ext>
            </a:extLst>
          </p:cNvPr>
          <p:cNvSpPr/>
          <p:nvPr/>
        </p:nvSpPr>
        <p:spPr>
          <a:xfrm>
            <a:off x="381000" y="3714594"/>
            <a:ext cx="8420100" cy="1038857"/>
          </a:xfrm>
          <a:prstGeom prst="roundRect">
            <a:avLst/>
          </a:prstGeom>
          <a:solidFill>
            <a:srgbClr val="1E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Evaluation &amp; Key Results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D25C3E7-2288-5824-3E87-E2ABDA54DACA}"/>
              </a:ext>
            </a:extLst>
          </p:cNvPr>
          <p:cNvSpPr/>
          <p:nvPr/>
        </p:nvSpPr>
        <p:spPr>
          <a:xfrm>
            <a:off x="381000" y="4871689"/>
            <a:ext cx="8420100" cy="1038856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Takeaways &amp; Summary</a:t>
            </a:r>
          </a:p>
        </p:txBody>
      </p:sp>
    </p:spTree>
    <p:extLst>
      <p:ext uri="{BB962C8B-B14F-4D97-AF65-F5344CB8AC3E}">
        <p14:creationId xmlns:p14="http://schemas.microsoft.com/office/powerpoint/2010/main" val="332997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F7339-E9BD-9DF2-9EB4-FB24E82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0BB873D-734C-FAF5-6639-E59149B50A1F}"/>
              </a:ext>
            </a:extLst>
          </p:cNvPr>
          <p:cNvSpPr/>
          <p:nvPr/>
        </p:nvSpPr>
        <p:spPr>
          <a:xfrm>
            <a:off x="381000" y="1396712"/>
            <a:ext cx="8420100" cy="1040703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Background &amp; Motivation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77F287A-EB9E-7BDF-3148-253381B84E6F}"/>
              </a:ext>
            </a:extLst>
          </p:cNvPr>
          <p:cNvSpPr/>
          <p:nvPr/>
        </p:nvSpPr>
        <p:spPr>
          <a:xfrm>
            <a:off x="381000" y="2555653"/>
            <a:ext cx="8420100" cy="1040703"/>
          </a:xfrm>
          <a:prstGeom prst="roundRect">
            <a:avLst>
              <a:gd name="adj" fmla="val 19632"/>
            </a:avLst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venir Next" panose="020B0503020202020204"/>
              </a:rPr>
              <a:t>Swordfish: Design &amp; Implementation</a:t>
            </a:r>
            <a:endParaRPr lang="en-US" sz="3200" b="1" dirty="0">
              <a:latin typeface="Avenir Next" panose="020B0503020202020204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A1203B-F89F-E348-E866-7E54A61508E8}"/>
              </a:ext>
            </a:extLst>
          </p:cNvPr>
          <p:cNvSpPr/>
          <p:nvPr/>
        </p:nvSpPr>
        <p:spPr>
          <a:xfrm>
            <a:off x="381000" y="3714594"/>
            <a:ext cx="8420100" cy="1038857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Evaluation &amp; Key Results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D25C3E7-2288-5824-3E87-E2ABDA54DACA}"/>
              </a:ext>
            </a:extLst>
          </p:cNvPr>
          <p:cNvSpPr/>
          <p:nvPr/>
        </p:nvSpPr>
        <p:spPr>
          <a:xfrm>
            <a:off x="381000" y="4871689"/>
            <a:ext cx="8420100" cy="1038856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Takeaways &amp; Summary</a:t>
            </a:r>
          </a:p>
        </p:txBody>
      </p:sp>
    </p:spTree>
    <p:extLst>
      <p:ext uri="{BB962C8B-B14F-4D97-AF65-F5344CB8AC3E}">
        <p14:creationId xmlns:p14="http://schemas.microsoft.com/office/powerpoint/2010/main" val="337933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Methodology: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Experimental Setup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6CF27-885B-80CC-4995-2846252D4C0A}"/>
              </a:ext>
            </a:extLst>
          </p:cNvPr>
          <p:cNvSpPr txBox="1">
            <a:spLocks/>
          </p:cNvSpPr>
          <p:nvPr/>
        </p:nvSpPr>
        <p:spPr>
          <a:xfrm>
            <a:off x="124699" y="838201"/>
            <a:ext cx="8894602" cy="588746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 dirty="0">
                <a:solidFill>
                  <a:srgbClr val="D5712F"/>
                </a:solidFill>
                <a:latin typeface="Avenir Next" panose="020B0503020202020204"/>
              </a:rPr>
              <a:t>We evaluate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 dirty="0" err="1">
                <a:solidFill>
                  <a:srgbClr val="D5712F"/>
                </a:solidFill>
                <a:latin typeface="Avenir Next" panose="020B0503020202020204"/>
              </a:rPr>
              <a:t>Basecaller</a:t>
            </a:r>
            <a:r>
              <a:rPr lang="en-US" sz="2200" b="1" dirty="0">
                <a:solidFill>
                  <a:srgbClr val="D5712F"/>
                </a:solidFill>
                <a:latin typeface="Avenir Next" panose="020B0503020202020204"/>
              </a:rPr>
              <a:t>:</a:t>
            </a:r>
            <a:r>
              <a:rPr lang="en-US" sz="2200" dirty="0">
                <a:solidFill>
                  <a:srgbClr val="D5712F"/>
                </a:solidFill>
                <a:latin typeface="Avenir Next" panose="020B0503020202020204"/>
              </a:rPr>
              <a:t> Bonito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</a:rPr>
              <a:t>[Oxford Nanopore 2023]</a:t>
            </a:r>
            <a:endParaRPr lang="en-US" sz="2200" dirty="0">
              <a:solidFill>
                <a:srgbClr val="D5712F"/>
              </a:solidFill>
              <a:latin typeface="Avenir Next" panose="020B0503020202020204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D5712F"/>
                </a:solidFill>
                <a:latin typeface="Avenir Next" panose="020B0503020202020204"/>
              </a:rPr>
              <a:t>CIM Architecture:</a:t>
            </a:r>
            <a:r>
              <a:rPr lang="en-US" sz="2200" dirty="0">
                <a:solidFill>
                  <a:srgbClr val="D5712F"/>
                </a:solidFill>
                <a:latin typeface="Avenir Next" panose="020B0503020202020204"/>
              </a:rPr>
              <a:t> PUMA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</a:rPr>
              <a:t>[Ankit+, ASPLOS 2019]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>
              <a:solidFill>
                <a:schemeClr val="bg2">
                  <a:lumMod val="50000"/>
                </a:schemeClr>
              </a:solidFill>
              <a:latin typeface="Avenir Next" panose="020B0503020202020204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  <a:latin typeface="Avenir Next" panose="020B0503020202020204"/>
              </a:rPr>
              <a:t>Infrastructure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accent1"/>
                </a:solidFill>
                <a:latin typeface="Avenir Next" panose="020B0503020202020204"/>
              </a:rPr>
              <a:t>2x AMD EPYC 7742 CPU with 500 GB DDR4 DRAM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accent1"/>
                </a:solidFill>
                <a:latin typeface="Avenir Next" panose="020B0503020202020204"/>
              </a:rPr>
              <a:t>8x NVIDIA V100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>
              <a:solidFill>
                <a:schemeClr val="accent1"/>
              </a:solidFill>
              <a:latin typeface="Avenir Next" panose="020B0503020202020204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 dirty="0">
                <a:solidFill>
                  <a:srgbClr val="004986"/>
                </a:solidFill>
                <a:latin typeface="Avenir Next" panose="020B0503020202020204"/>
              </a:rPr>
              <a:t>Datasets and Workloads </a:t>
            </a:r>
            <a:r>
              <a:rPr lang="nl-NL" sz="2200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</a:rPr>
              <a:t>[Wick+ 2019, Zook+ 2019, CADDE 2020]</a:t>
            </a:r>
            <a:endParaRPr lang="en-US" sz="2200" dirty="0">
              <a:solidFill>
                <a:schemeClr val="bg2">
                  <a:lumMod val="50000"/>
                </a:schemeClr>
              </a:solidFill>
              <a:latin typeface="Avenir Next" panose="020B0503020202020204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sz="2200" dirty="0">
                <a:solidFill>
                  <a:srgbClr val="004986"/>
                </a:solidFill>
                <a:latin typeface="Avenir Next" panose="020B0503020202020204"/>
              </a:rPr>
              <a:t>4 real read and reference genomes with various genome size (D1, D2, D3, and D4)</a:t>
            </a:r>
          </a:p>
        </p:txBody>
      </p:sp>
    </p:spTree>
    <p:extLst>
      <p:ext uri="{BB962C8B-B14F-4D97-AF65-F5344CB8AC3E}">
        <p14:creationId xmlns:p14="http://schemas.microsoft.com/office/powerpoint/2010/main" val="13556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493B7E34-D0F2-3F0F-B67F-2A61F9A99B44}"/>
              </a:ext>
            </a:extLst>
          </p:cNvPr>
          <p:cNvGrpSpPr/>
          <p:nvPr/>
        </p:nvGrpSpPr>
        <p:grpSpPr>
          <a:xfrm>
            <a:off x="4200351" y="3931556"/>
            <a:ext cx="4774637" cy="2621643"/>
            <a:chOff x="4200351" y="3931556"/>
            <a:chExt cx="4774637" cy="262164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0A89A8E7-F8E3-5A62-4B11-958F4D419A11}"/>
                </a:ext>
              </a:extLst>
            </p:cNvPr>
            <p:cNvSpPr/>
            <p:nvPr/>
          </p:nvSpPr>
          <p:spPr>
            <a:xfrm>
              <a:off x="4478853" y="3931556"/>
              <a:ext cx="4496135" cy="2621643"/>
            </a:xfrm>
            <a:prstGeom prst="roundRect">
              <a:avLst>
                <a:gd name="adj" fmla="val 6178"/>
              </a:avLst>
            </a:prstGeom>
            <a:solidFill>
              <a:srgbClr val="E2F0D9"/>
            </a:solidFill>
            <a:ln w="28575">
              <a:solidFill>
                <a:srgbClr val="3857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latin typeface="Avenir Next" panose="020B050302020202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6F9485F-CA3E-37A0-B339-ECB953D8950F}"/>
                </a:ext>
              </a:extLst>
            </p:cNvPr>
            <p:cNvSpPr txBox="1"/>
            <p:nvPr/>
          </p:nvSpPr>
          <p:spPr>
            <a:xfrm>
              <a:off x="6186801" y="6124625"/>
              <a:ext cx="1248980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Avenir Next" panose="020B0503020202020204"/>
                </a:rPr>
                <a:t>All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B4BB686-C985-008F-A7F7-6F077464060F}"/>
                </a:ext>
              </a:extLst>
            </p:cNvPr>
            <p:cNvSpPr/>
            <p:nvPr/>
          </p:nvSpPr>
          <p:spPr>
            <a:xfrm>
              <a:off x="4200351" y="6154870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711750"/>
          </a:xfrm>
        </p:spPr>
        <p:txBody>
          <a:bodyPr/>
          <a:lstStyle/>
          <a:p>
            <a:r>
              <a:rPr lang="en-GB" sz="3200" dirty="0"/>
              <a:t>Evaluated </a:t>
            </a:r>
            <a:r>
              <a:rPr lang="en-US" sz="3200" dirty="0"/>
              <a:t>Non-idealities &amp; Enhancement techniques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6CF27-885B-80CC-4995-2846252D4C0A}"/>
              </a:ext>
            </a:extLst>
          </p:cNvPr>
          <p:cNvSpPr txBox="1">
            <a:spLocks/>
          </p:cNvSpPr>
          <p:nvPr/>
        </p:nvSpPr>
        <p:spPr>
          <a:xfrm>
            <a:off x="169011" y="844084"/>
            <a:ext cx="8894602" cy="6898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/>
                </a:solidFill>
                <a:latin typeface="Avenir Next" panose="020B0503020202020204"/>
              </a:rPr>
              <a:t>Non-idealities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77D427-1638-DD43-FB4B-3BBCE09FC056}"/>
              </a:ext>
            </a:extLst>
          </p:cNvPr>
          <p:cNvSpPr txBox="1">
            <a:spLocks/>
          </p:cNvSpPr>
          <p:nvPr/>
        </p:nvSpPr>
        <p:spPr>
          <a:xfrm>
            <a:off x="169011" y="3713056"/>
            <a:ext cx="3958127" cy="1941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b="1" dirty="0">
                <a:solidFill>
                  <a:srgbClr val="00B050"/>
                </a:solidFill>
                <a:latin typeface="Avenir Next" panose="020B0503020202020204"/>
              </a:rPr>
              <a:t>Accuracy Enhancement Techniques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E7A1AE-22BD-765A-5672-698855DABFFE}"/>
              </a:ext>
            </a:extLst>
          </p:cNvPr>
          <p:cNvGrpSpPr/>
          <p:nvPr/>
        </p:nvGrpSpPr>
        <p:grpSpPr>
          <a:xfrm>
            <a:off x="4200351" y="1058333"/>
            <a:ext cx="3131783" cy="2146604"/>
            <a:chOff x="4200351" y="1058333"/>
            <a:chExt cx="3131783" cy="214660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BE56947-71B7-EE78-7E30-E27A043A1605}"/>
                </a:ext>
              </a:extLst>
            </p:cNvPr>
            <p:cNvSpPr/>
            <p:nvPr/>
          </p:nvSpPr>
          <p:spPr>
            <a:xfrm>
              <a:off x="4463428" y="1058333"/>
              <a:ext cx="2868706" cy="2146604"/>
            </a:xfrm>
            <a:prstGeom prst="roundRect">
              <a:avLst>
                <a:gd name="adj" fmla="val 6178"/>
              </a:avLst>
            </a:prstGeom>
            <a:solidFill>
              <a:srgbClr val="E7F0F9"/>
            </a:solidFill>
            <a:ln w="28575">
              <a:solidFill>
                <a:srgbClr val="1F4E7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venir Next" panose="020B050302020202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C084D4-1E39-E27E-2B66-2E9DF76BFD57}"/>
                </a:ext>
              </a:extLst>
            </p:cNvPr>
            <p:cNvSpPr txBox="1"/>
            <p:nvPr/>
          </p:nvSpPr>
          <p:spPr>
            <a:xfrm>
              <a:off x="5229660" y="2809124"/>
              <a:ext cx="1308209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Avenir Next" panose="020B0503020202020204"/>
                </a:rPr>
                <a:t>Combined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F2732E-0652-8A33-F4F5-EB5206D4741E}"/>
                </a:ext>
              </a:extLst>
            </p:cNvPr>
            <p:cNvSpPr/>
            <p:nvPr/>
          </p:nvSpPr>
          <p:spPr>
            <a:xfrm>
              <a:off x="4200351" y="2839368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A00AE86-220B-6082-C3DD-18A1DBD5FE56}"/>
              </a:ext>
            </a:extLst>
          </p:cNvPr>
          <p:cNvGrpSpPr/>
          <p:nvPr/>
        </p:nvGrpSpPr>
        <p:grpSpPr>
          <a:xfrm>
            <a:off x="4200350" y="1236259"/>
            <a:ext cx="2979750" cy="431848"/>
            <a:chOff x="4200350" y="1236259"/>
            <a:chExt cx="2979750" cy="4318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BE22E3-1801-BB0B-8D25-FCD6D20C5C02}"/>
                </a:ext>
              </a:extLst>
            </p:cNvPr>
            <p:cNvGrpSpPr/>
            <p:nvPr/>
          </p:nvGrpSpPr>
          <p:grpSpPr>
            <a:xfrm>
              <a:off x="4587427" y="1236259"/>
              <a:ext cx="2592673" cy="431848"/>
              <a:chOff x="511709" y="1721209"/>
              <a:chExt cx="2592673" cy="43184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DA6A21B-316B-8D7F-54CB-52C4FE330402}"/>
                  </a:ext>
                </a:extLst>
              </p:cNvPr>
              <p:cNvSpPr/>
              <p:nvPr/>
            </p:nvSpPr>
            <p:spPr>
              <a:xfrm>
                <a:off x="511709" y="1721209"/>
                <a:ext cx="2592673" cy="431848"/>
              </a:xfrm>
              <a:prstGeom prst="roundRect">
                <a:avLst>
                  <a:gd name="adj" fmla="val 6178"/>
                </a:avLst>
              </a:prstGeom>
              <a:solidFill>
                <a:srgbClr val="E7F0F9"/>
              </a:solidFill>
              <a:ln w="28575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venir Next" panose="020B0503020202020204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1D4270-DCF5-D23E-0DCB-95D6D141AFC2}"/>
                  </a:ext>
                </a:extLst>
              </p:cNvPr>
              <p:cNvSpPr txBox="1"/>
              <p:nvPr/>
            </p:nvSpPr>
            <p:spPr>
              <a:xfrm>
                <a:off x="746163" y="1783245"/>
                <a:ext cx="21237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Avenir Next" panose="020B0503020202020204"/>
                  </a:rPr>
                  <a:t>Synaptic+Wires</a:t>
                </a:r>
                <a:endParaRPr lang="en-US" sz="2000" b="1" dirty="0">
                  <a:latin typeface="Avenir Next" panose="020B0503020202020204"/>
                </a:endParaRP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98D470-6583-C701-C147-B73697151418}"/>
                </a:ext>
              </a:extLst>
            </p:cNvPr>
            <p:cNvSpPr/>
            <p:nvPr/>
          </p:nvSpPr>
          <p:spPr>
            <a:xfrm>
              <a:off x="4200350" y="1328539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2807BC4-91E7-A5A0-8107-CFF76CA641C0}"/>
              </a:ext>
            </a:extLst>
          </p:cNvPr>
          <p:cNvGrpSpPr/>
          <p:nvPr/>
        </p:nvGrpSpPr>
        <p:grpSpPr>
          <a:xfrm>
            <a:off x="4200351" y="1756625"/>
            <a:ext cx="2979749" cy="431848"/>
            <a:chOff x="4200351" y="1756625"/>
            <a:chExt cx="2979749" cy="4318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004718-A8B4-715F-5EE5-87C1727ADED7}"/>
                </a:ext>
              </a:extLst>
            </p:cNvPr>
            <p:cNvGrpSpPr/>
            <p:nvPr/>
          </p:nvGrpSpPr>
          <p:grpSpPr>
            <a:xfrm>
              <a:off x="4587427" y="1756625"/>
              <a:ext cx="2592673" cy="431848"/>
              <a:chOff x="3013508" y="1757685"/>
              <a:chExt cx="2592673" cy="43184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E5F9121-576C-13C2-D950-80052BD4B4DA}"/>
                  </a:ext>
                </a:extLst>
              </p:cNvPr>
              <p:cNvSpPr/>
              <p:nvPr/>
            </p:nvSpPr>
            <p:spPr>
              <a:xfrm>
                <a:off x="3013508" y="1757685"/>
                <a:ext cx="2592673" cy="431848"/>
              </a:xfrm>
              <a:prstGeom prst="roundRect">
                <a:avLst>
                  <a:gd name="adj" fmla="val 6178"/>
                </a:avLst>
              </a:prstGeom>
              <a:solidFill>
                <a:srgbClr val="E7F0F9"/>
              </a:solidFill>
              <a:ln w="28575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venir Next" panose="020B0503020202020204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22670C-322E-5722-3238-701E1F157709}"/>
                  </a:ext>
                </a:extLst>
              </p:cNvPr>
              <p:cNvSpPr txBox="1"/>
              <p:nvPr/>
            </p:nvSpPr>
            <p:spPr>
              <a:xfrm>
                <a:off x="3068697" y="1819721"/>
                <a:ext cx="2482295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Avenir Next" panose="020B0503020202020204"/>
                  </a:rPr>
                  <a:t>Sensing+ADC</a:t>
                </a:r>
                <a:r>
                  <a:rPr lang="en-US" sz="2000" b="1" dirty="0">
                    <a:latin typeface="Avenir Next" panose="020B0503020202020204"/>
                  </a:rPr>
                  <a:t> Circuitry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F547D8-4E2C-EF15-9F2F-4A38D504317F}"/>
                </a:ext>
              </a:extLst>
            </p:cNvPr>
            <p:cNvSpPr/>
            <p:nvPr/>
          </p:nvSpPr>
          <p:spPr>
            <a:xfrm>
              <a:off x="4200351" y="1848905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A0BDD82-B17D-5294-DC58-4C7330A79919}"/>
              </a:ext>
            </a:extLst>
          </p:cNvPr>
          <p:cNvGrpSpPr/>
          <p:nvPr/>
        </p:nvGrpSpPr>
        <p:grpSpPr>
          <a:xfrm>
            <a:off x="4200351" y="2288634"/>
            <a:ext cx="2979750" cy="431848"/>
            <a:chOff x="4200351" y="2288634"/>
            <a:chExt cx="2979750" cy="4318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7A54FB-8BD1-1801-3A24-116288924FA2}"/>
                </a:ext>
              </a:extLst>
            </p:cNvPr>
            <p:cNvGrpSpPr/>
            <p:nvPr/>
          </p:nvGrpSpPr>
          <p:grpSpPr>
            <a:xfrm>
              <a:off x="4587428" y="2288634"/>
              <a:ext cx="2592673" cy="431848"/>
              <a:chOff x="5779876" y="1754040"/>
              <a:chExt cx="2592673" cy="43184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4E2C50F-CCFD-36CB-4C28-7628E70BEF37}"/>
                  </a:ext>
                </a:extLst>
              </p:cNvPr>
              <p:cNvSpPr/>
              <p:nvPr/>
            </p:nvSpPr>
            <p:spPr>
              <a:xfrm>
                <a:off x="5779876" y="1754040"/>
                <a:ext cx="2592673" cy="431848"/>
              </a:xfrm>
              <a:prstGeom prst="roundRect">
                <a:avLst>
                  <a:gd name="adj" fmla="val 6178"/>
                </a:avLst>
              </a:prstGeom>
              <a:solidFill>
                <a:srgbClr val="E7F0F9"/>
              </a:solidFill>
              <a:ln w="28575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venir Next" panose="020B0503020202020204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E91132-2DFB-287E-0D7A-3D9C25A7BB44}"/>
                  </a:ext>
                </a:extLst>
              </p:cNvPr>
              <p:cNvSpPr txBox="1"/>
              <p:nvPr/>
            </p:nvSpPr>
            <p:spPr>
              <a:xfrm>
                <a:off x="5925032" y="1816076"/>
                <a:ext cx="23023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Avenir Next" panose="020B0503020202020204"/>
                  </a:rPr>
                  <a:t>DAC+Driver</a:t>
                </a:r>
                <a:r>
                  <a:rPr lang="en-US" sz="2000" b="1" dirty="0">
                    <a:latin typeface="Avenir Next" panose="020B0503020202020204"/>
                  </a:rPr>
                  <a:t> Circuitry</a:t>
                </a: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486790-34C7-F2DC-851E-8C5286344391}"/>
                </a:ext>
              </a:extLst>
            </p:cNvPr>
            <p:cNvSpPr/>
            <p:nvPr/>
          </p:nvSpPr>
          <p:spPr>
            <a:xfrm>
              <a:off x="4200351" y="2380914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282306-EF6A-A6B2-0349-7AF17A1E1FCD}"/>
              </a:ext>
            </a:extLst>
          </p:cNvPr>
          <p:cNvGrpSpPr/>
          <p:nvPr/>
        </p:nvGrpSpPr>
        <p:grpSpPr>
          <a:xfrm>
            <a:off x="4200351" y="3258577"/>
            <a:ext cx="2979749" cy="431848"/>
            <a:chOff x="4200351" y="3258577"/>
            <a:chExt cx="2979749" cy="43184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FE162A-C07E-DAF1-BE74-B5237473F045}"/>
                </a:ext>
              </a:extLst>
            </p:cNvPr>
            <p:cNvGrpSpPr/>
            <p:nvPr/>
          </p:nvGrpSpPr>
          <p:grpSpPr>
            <a:xfrm>
              <a:off x="4587427" y="3258577"/>
              <a:ext cx="2592673" cy="431848"/>
              <a:chOff x="548827" y="4077608"/>
              <a:chExt cx="2592673" cy="43184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C362F9C0-2DF7-4BE2-1192-E17ECFB1998F}"/>
                  </a:ext>
                </a:extLst>
              </p:cNvPr>
              <p:cNvSpPr/>
              <p:nvPr/>
            </p:nvSpPr>
            <p:spPr>
              <a:xfrm>
                <a:off x="548827" y="4077608"/>
                <a:ext cx="2592673" cy="431848"/>
              </a:xfrm>
              <a:prstGeom prst="roundRect">
                <a:avLst>
                  <a:gd name="adj" fmla="val 6178"/>
                </a:avLst>
              </a:prstGeom>
              <a:solidFill>
                <a:srgbClr val="E7F0F9"/>
              </a:solidFill>
              <a:ln w="28575">
                <a:solidFill>
                  <a:srgbClr val="1F4E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Avenir Next" panose="020B0503020202020204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2FB19C7-B0BA-318B-1264-30CDC634066F}"/>
                  </a:ext>
                </a:extLst>
              </p:cNvPr>
              <p:cNvSpPr txBox="1"/>
              <p:nvPr/>
            </p:nvSpPr>
            <p:spPr>
              <a:xfrm>
                <a:off x="1220674" y="4139643"/>
                <a:ext cx="1248980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" panose="020B0503020202020204"/>
                  </a:rPr>
                  <a:t>Measured</a:t>
                </a: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EDE2F4-6F6F-3DCA-0AA1-7219FA286E35}"/>
                </a:ext>
              </a:extLst>
            </p:cNvPr>
            <p:cNvSpPr/>
            <p:nvPr/>
          </p:nvSpPr>
          <p:spPr>
            <a:xfrm>
              <a:off x="4200351" y="3350857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9A9599-89E8-8085-8949-A5EE23E8AA75}"/>
              </a:ext>
            </a:extLst>
          </p:cNvPr>
          <p:cNvGrpSpPr/>
          <p:nvPr/>
        </p:nvGrpSpPr>
        <p:grpSpPr>
          <a:xfrm>
            <a:off x="4200350" y="4040272"/>
            <a:ext cx="4689649" cy="431848"/>
            <a:chOff x="4200350" y="4040272"/>
            <a:chExt cx="4689649" cy="43184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E2D9B7A-3564-892D-BDCD-41542E95AB18}"/>
                </a:ext>
              </a:extLst>
            </p:cNvPr>
            <p:cNvGrpSpPr/>
            <p:nvPr/>
          </p:nvGrpSpPr>
          <p:grpSpPr>
            <a:xfrm>
              <a:off x="4587427" y="4040272"/>
              <a:ext cx="4302572" cy="431848"/>
              <a:chOff x="4587427" y="4040272"/>
              <a:chExt cx="4302572" cy="431848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87B2B37-435A-EF2E-1156-3B65A51F8A8E}"/>
                  </a:ext>
                </a:extLst>
              </p:cNvPr>
              <p:cNvSpPr/>
              <p:nvPr/>
            </p:nvSpPr>
            <p:spPr>
              <a:xfrm>
                <a:off x="4587427" y="4040272"/>
                <a:ext cx="4302572" cy="431848"/>
              </a:xfrm>
              <a:prstGeom prst="roundRect">
                <a:avLst>
                  <a:gd name="adj" fmla="val 6178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latin typeface="Avenir Next" panose="020B0503020202020204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EEBDE1-23A4-D626-4E4E-FBD5BD5FBA0E}"/>
                  </a:ext>
                </a:extLst>
              </p:cNvPr>
              <p:cNvSpPr txBox="1"/>
              <p:nvPr/>
            </p:nvSpPr>
            <p:spPr>
              <a:xfrm>
                <a:off x="5186807" y="4102308"/>
                <a:ext cx="32489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" panose="020B0503020202020204"/>
                  </a:rPr>
                  <a:t>Variation Aware Training (VAT)</a:t>
                </a: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5A1FA61-9A85-A86B-225E-A9BAB627BA6A}"/>
                </a:ext>
              </a:extLst>
            </p:cNvPr>
            <p:cNvSpPr/>
            <p:nvPr/>
          </p:nvSpPr>
          <p:spPr>
            <a:xfrm>
              <a:off x="4200350" y="4132552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D7DED48-85C6-AFA2-5F21-B67A2A12212F}"/>
              </a:ext>
            </a:extLst>
          </p:cNvPr>
          <p:cNvGrpSpPr/>
          <p:nvPr/>
        </p:nvGrpSpPr>
        <p:grpSpPr>
          <a:xfrm>
            <a:off x="4200351" y="4545851"/>
            <a:ext cx="4689647" cy="431848"/>
            <a:chOff x="4200351" y="4545851"/>
            <a:chExt cx="4689647" cy="43184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FB53FB7-A4B0-0781-5367-F4042CBB57B2}"/>
                </a:ext>
              </a:extLst>
            </p:cNvPr>
            <p:cNvGrpSpPr/>
            <p:nvPr/>
          </p:nvGrpSpPr>
          <p:grpSpPr>
            <a:xfrm>
              <a:off x="4587427" y="4545851"/>
              <a:ext cx="4302571" cy="431848"/>
              <a:chOff x="4587427" y="4545851"/>
              <a:chExt cx="4302571" cy="431848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E4B947CE-C48A-AD02-5ADE-1905E02F941D}"/>
                  </a:ext>
                </a:extLst>
              </p:cNvPr>
              <p:cNvSpPr/>
              <p:nvPr/>
            </p:nvSpPr>
            <p:spPr>
              <a:xfrm>
                <a:off x="4587427" y="4545851"/>
                <a:ext cx="4302571" cy="431848"/>
              </a:xfrm>
              <a:prstGeom prst="roundRect">
                <a:avLst>
                  <a:gd name="adj" fmla="val 6178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latin typeface="Avenir Next" panose="020B050302020202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D6E1035-C732-012F-E14A-7B82005D39B0}"/>
                  </a:ext>
                </a:extLst>
              </p:cNvPr>
              <p:cNvSpPr txBox="1"/>
              <p:nvPr/>
            </p:nvSpPr>
            <p:spPr>
              <a:xfrm>
                <a:off x="5325774" y="4607887"/>
                <a:ext cx="2971034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" panose="020B0503020202020204"/>
                  </a:rPr>
                  <a:t>Knowledge Distillation (KD)</a:t>
                </a:r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A8A3D85-392B-73DB-0241-6F6EFE564205}"/>
                </a:ext>
              </a:extLst>
            </p:cNvPr>
            <p:cNvSpPr/>
            <p:nvPr/>
          </p:nvSpPr>
          <p:spPr>
            <a:xfrm>
              <a:off x="4200351" y="4652918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5914F56-B0C6-36F3-90F1-C27A06043326}"/>
              </a:ext>
            </a:extLst>
          </p:cNvPr>
          <p:cNvGrpSpPr/>
          <p:nvPr/>
        </p:nvGrpSpPr>
        <p:grpSpPr>
          <a:xfrm>
            <a:off x="4200351" y="5051430"/>
            <a:ext cx="4689648" cy="431848"/>
            <a:chOff x="4200351" y="5051430"/>
            <a:chExt cx="4689648" cy="43184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1156117-C81D-05A4-C097-8B5814A62239}"/>
                </a:ext>
              </a:extLst>
            </p:cNvPr>
            <p:cNvGrpSpPr/>
            <p:nvPr/>
          </p:nvGrpSpPr>
          <p:grpSpPr>
            <a:xfrm>
              <a:off x="4587428" y="5051430"/>
              <a:ext cx="4302571" cy="431848"/>
              <a:chOff x="4587428" y="5051430"/>
              <a:chExt cx="4302571" cy="431848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55E32E1A-D496-B6F1-B025-5F7A2B97FE58}"/>
                  </a:ext>
                </a:extLst>
              </p:cNvPr>
              <p:cNvSpPr/>
              <p:nvPr/>
            </p:nvSpPr>
            <p:spPr>
              <a:xfrm>
                <a:off x="4587428" y="5051430"/>
                <a:ext cx="4302571" cy="431848"/>
              </a:xfrm>
              <a:prstGeom prst="roundRect">
                <a:avLst>
                  <a:gd name="adj" fmla="val 6178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latin typeface="Avenir Next" panose="020B0503020202020204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257F1F-BFF9-0768-36EB-FF81E0B89E86}"/>
                  </a:ext>
                </a:extLst>
              </p:cNvPr>
              <p:cNvSpPr txBox="1"/>
              <p:nvPr/>
            </p:nvSpPr>
            <p:spPr>
              <a:xfrm>
                <a:off x="5378695" y="5113466"/>
                <a:ext cx="2865193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" panose="020B0503020202020204"/>
                  </a:rPr>
                  <a:t>Read-Verify-Write (R-V-W)</a:t>
                </a:r>
              </a:p>
            </p:txBody>
          </p: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6B942E-DFBA-5C13-8BDE-087CE9CDC613}"/>
                </a:ext>
              </a:extLst>
            </p:cNvPr>
            <p:cNvSpPr/>
            <p:nvPr/>
          </p:nvSpPr>
          <p:spPr>
            <a:xfrm>
              <a:off x="4200351" y="5143710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3B1FDF7-3072-081F-501B-25C1EC34C03B}"/>
              </a:ext>
            </a:extLst>
          </p:cNvPr>
          <p:cNvGrpSpPr/>
          <p:nvPr/>
        </p:nvGrpSpPr>
        <p:grpSpPr>
          <a:xfrm>
            <a:off x="4200351" y="5557009"/>
            <a:ext cx="4689649" cy="431848"/>
            <a:chOff x="4200351" y="5557009"/>
            <a:chExt cx="4689649" cy="43184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2A147E8-3477-BDDB-5A09-C065664D4B2F}"/>
                </a:ext>
              </a:extLst>
            </p:cNvPr>
            <p:cNvSpPr/>
            <p:nvPr/>
          </p:nvSpPr>
          <p:spPr>
            <a:xfrm>
              <a:off x="4200351" y="5649289"/>
              <a:ext cx="278504" cy="2472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4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875949-7E98-38B5-6CC1-DE62D61E71F9}"/>
                </a:ext>
              </a:extLst>
            </p:cNvPr>
            <p:cNvGrpSpPr/>
            <p:nvPr/>
          </p:nvGrpSpPr>
          <p:grpSpPr>
            <a:xfrm>
              <a:off x="4587427" y="5557009"/>
              <a:ext cx="4302573" cy="431848"/>
              <a:chOff x="4587427" y="5557009"/>
              <a:chExt cx="4302573" cy="431848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976BD6DE-FA29-A57F-5387-E460248535A3}"/>
                  </a:ext>
                </a:extLst>
              </p:cNvPr>
              <p:cNvSpPr/>
              <p:nvPr/>
            </p:nvSpPr>
            <p:spPr>
              <a:xfrm>
                <a:off x="4587427" y="5557009"/>
                <a:ext cx="4302571" cy="431848"/>
              </a:xfrm>
              <a:prstGeom prst="roundRect">
                <a:avLst>
                  <a:gd name="adj" fmla="val 6178"/>
                </a:avLst>
              </a:prstGeom>
              <a:solidFill>
                <a:srgbClr val="E2F0D9"/>
              </a:solidFill>
              <a:ln w="28575">
                <a:solidFill>
                  <a:srgbClr val="3857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latin typeface="Avenir Next" panose="020B0503020202020204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694C738-AE9A-211D-E952-06E3A37188C5}"/>
                  </a:ext>
                </a:extLst>
              </p:cNvPr>
              <p:cNvSpPr txBox="1"/>
              <p:nvPr/>
            </p:nvSpPr>
            <p:spPr>
              <a:xfrm>
                <a:off x="4732583" y="5619045"/>
                <a:ext cx="41574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" panose="020B0503020202020204"/>
                  </a:rPr>
                  <a:t>Random Sparse Adaptation (RSA) + KD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9E1294-D6E9-259C-5891-7D83B2B797F6}"/>
              </a:ext>
            </a:extLst>
          </p:cNvPr>
          <p:cNvGrpSpPr/>
          <p:nvPr/>
        </p:nvGrpSpPr>
        <p:grpSpPr>
          <a:xfrm>
            <a:off x="7356640" y="1058333"/>
            <a:ext cx="1802437" cy="2146604"/>
            <a:chOff x="7356640" y="1058333"/>
            <a:chExt cx="1802437" cy="2146604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774E7F0E-E297-33ED-287E-D4E68C36C92D}"/>
                </a:ext>
              </a:extLst>
            </p:cNvPr>
            <p:cNvSpPr/>
            <p:nvPr/>
          </p:nvSpPr>
          <p:spPr>
            <a:xfrm>
              <a:off x="7356640" y="1058333"/>
              <a:ext cx="469042" cy="2146604"/>
            </a:xfrm>
            <a:prstGeom prst="rightBrace">
              <a:avLst/>
            </a:prstGeom>
            <a:ln w="158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B9B37E-C749-4DB2-7887-2DAAFF688420}"/>
                </a:ext>
              </a:extLst>
            </p:cNvPr>
            <p:cNvSpPr txBox="1"/>
            <p:nvPr/>
          </p:nvSpPr>
          <p:spPr>
            <a:xfrm>
              <a:off x="7727950" y="1669970"/>
              <a:ext cx="1431127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Avenir Next" panose="020B0503020202020204"/>
                </a:rPr>
                <a:t>Analytical</a:t>
              </a:r>
            </a:p>
            <a:p>
              <a:pPr algn="ctr"/>
              <a:r>
                <a:rPr lang="en-US" sz="2000" b="1" dirty="0">
                  <a:latin typeface="Avenir Next" panose="020B0503020202020204"/>
                </a:rPr>
                <a:t>Models</a:t>
              </a:r>
            </a:p>
            <a:p>
              <a:pPr algn="ctr"/>
              <a:r>
                <a:rPr lang="en-US" sz="2000" b="1" dirty="0">
                  <a:latin typeface="Avenir Next" panose="020B0503020202020204"/>
                </a:rPr>
                <a:t>(Approach 2)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62042-D5C6-923F-2D40-DA6DA4D68329}"/>
              </a:ext>
            </a:extLst>
          </p:cNvPr>
          <p:cNvGrpSpPr/>
          <p:nvPr/>
        </p:nvGrpSpPr>
        <p:grpSpPr>
          <a:xfrm>
            <a:off x="7356640" y="3266972"/>
            <a:ext cx="1802437" cy="415285"/>
            <a:chOff x="7356640" y="3266972"/>
            <a:chExt cx="1802437" cy="415285"/>
          </a:xfrm>
        </p:grpSpPr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8CFE47FF-0814-EF80-7DAF-270F53C3A200}"/>
                </a:ext>
              </a:extLst>
            </p:cNvPr>
            <p:cNvSpPr/>
            <p:nvPr/>
          </p:nvSpPr>
          <p:spPr>
            <a:xfrm>
              <a:off x="7356640" y="3266972"/>
              <a:ext cx="469042" cy="415285"/>
            </a:xfrm>
            <a:prstGeom prst="rightBrace">
              <a:avLst/>
            </a:prstGeom>
            <a:ln w="15875">
              <a:solidFill>
                <a:srgbClr val="1F4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DB6970-CF15-27BB-5821-53C5A563E3A1}"/>
                </a:ext>
              </a:extLst>
            </p:cNvPr>
            <p:cNvSpPr txBox="1"/>
            <p:nvPr/>
          </p:nvSpPr>
          <p:spPr>
            <a:xfrm>
              <a:off x="7727950" y="3312921"/>
              <a:ext cx="1431127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2000" b="1" dirty="0">
                  <a:latin typeface="Avenir Next" panose="020B0503020202020204"/>
                </a:rPr>
                <a:t>(Approach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1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B20F02-19BA-2C7C-36D3-D3CD7644E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016"/>
          <a:stretch>
            <a:fillRect/>
          </a:stretch>
        </p:blipFill>
        <p:spPr>
          <a:xfrm>
            <a:off x="1510823" y="868873"/>
            <a:ext cx="2995620" cy="3771940"/>
          </a:xfrm>
          <a:custGeom>
            <a:avLst/>
            <a:gdLst>
              <a:gd name="connsiteX0" fmla="*/ 0 w 5122599"/>
              <a:gd name="connsiteY0" fmla="*/ 0 h 6450128"/>
              <a:gd name="connsiteX1" fmla="*/ 5122599 w 5122599"/>
              <a:gd name="connsiteY1" fmla="*/ 0 h 6450128"/>
              <a:gd name="connsiteX2" fmla="*/ 5122599 w 5122599"/>
              <a:gd name="connsiteY2" fmla="*/ 6450128 h 6450128"/>
              <a:gd name="connsiteX3" fmla="*/ 0 w 5122599"/>
              <a:gd name="connsiteY3" fmla="*/ 6450128 h 64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2599" h="6450128">
                <a:moveTo>
                  <a:pt x="0" y="0"/>
                </a:moveTo>
                <a:lnTo>
                  <a:pt x="5122599" y="0"/>
                </a:lnTo>
                <a:lnTo>
                  <a:pt x="5122599" y="6450128"/>
                </a:lnTo>
                <a:lnTo>
                  <a:pt x="0" y="6450128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FE013F-4590-4CB3-EBBA-C2E6550AB1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887" r="47246"/>
          <a:stretch>
            <a:fillRect/>
          </a:stretch>
        </p:blipFill>
        <p:spPr>
          <a:xfrm>
            <a:off x="5558891" y="868873"/>
            <a:ext cx="2466763" cy="3771940"/>
          </a:xfrm>
          <a:custGeom>
            <a:avLst/>
            <a:gdLst>
              <a:gd name="connsiteX0" fmla="*/ 0 w 4218237"/>
              <a:gd name="connsiteY0" fmla="*/ 0 h 6450128"/>
              <a:gd name="connsiteX1" fmla="*/ 4218237 w 4218237"/>
              <a:gd name="connsiteY1" fmla="*/ 0 h 6450128"/>
              <a:gd name="connsiteX2" fmla="*/ 4218237 w 4218237"/>
              <a:gd name="connsiteY2" fmla="*/ 6450128 h 6450128"/>
              <a:gd name="connsiteX3" fmla="*/ 0 w 4218237"/>
              <a:gd name="connsiteY3" fmla="*/ 6450128 h 645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237" h="6450128">
                <a:moveTo>
                  <a:pt x="0" y="0"/>
                </a:moveTo>
                <a:lnTo>
                  <a:pt x="4218237" y="0"/>
                </a:lnTo>
                <a:lnTo>
                  <a:pt x="4218237" y="6450128"/>
                </a:lnTo>
                <a:lnTo>
                  <a:pt x="0" y="6450128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Accuracy: All Non-idealities without Mitigation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544F4B-850F-2B72-5221-A89A1F48F038}"/>
              </a:ext>
            </a:extLst>
          </p:cNvPr>
          <p:cNvSpPr txBox="1"/>
          <p:nvPr/>
        </p:nvSpPr>
        <p:spPr>
          <a:xfrm>
            <a:off x="289367" y="3429000"/>
            <a:ext cx="16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" panose="020B0503020202020204"/>
                <a:ea typeface="Cambria" panose="02040503050406030204" pitchFamily="18" charset="0"/>
              </a:rPr>
              <a:t>Non-idealities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80C338-0A6B-B2B5-4D71-31BA9C7F8668}"/>
              </a:ext>
            </a:extLst>
          </p:cNvPr>
          <p:cNvSpPr txBox="1"/>
          <p:nvPr/>
        </p:nvSpPr>
        <p:spPr>
          <a:xfrm rot="16200000">
            <a:off x="244372" y="1860121"/>
            <a:ext cx="193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" panose="020B0503020202020204"/>
                <a:ea typeface="Cambria" panose="02040503050406030204" pitchFamily="18" charset="0"/>
              </a:rPr>
              <a:t>Accuracy (%)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6B75B9-AE15-DA0E-6805-C84209F742FD}"/>
              </a:ext>
            </a:extLst>
          </p:cNvPr>
          <p:cNvSpPr/>
          <p:nvPr/>
        </p:nvSpPr>
        <p:spPr>
          <a:xfrm>
            <a:off x="1979630" y="774482"/>
            <a:ext cx="655664" cy="431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/>
                <a:ea typeface="Cambria" panose="02040503050406030204" pitchFamily="18" charset="0"/>
              </a:rPr>
              <a:t>D1</a:t>
            </a:r>
            <a:endParaRPr lang="en-NL" sz="1600" dirty="0">
              <a:solidFill>
                <a:schemeClr val="tx1"/>
              </a:solidFill>
              <a:latin typeface="Avenir Next" panose="020B0503020202020204"/>
              <a:ea typeface="Cambria" panose="020405030504060302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376CB4-6FDB-6525-0AB7-DDED383F605C}"/>
              </a:ext>
            </a:extLst>
          </p:cNvPr>
          <p:cNvSpPr/>
          <p:nvPr/>
        </p:nvSpPr>
        <p:spPr>
          <a:xfrm>
            <a:off x="5377175" y="774482"/>
            <a:ext cx="655664" cy="431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/>
                <a:ea typeface="Cambria" panose="02040503050406030204" pitchFamily="18" charset="0"/>
              </a:rPr>
              <a:t>D2</a:t>
            </a:r>
            <a:endParaRPr lang="en-NL" sz="1600" dirty="0">
              <a:solidFill>
                <a:schemeClr val="tx1"/>
              </a:solidFill>
              <a:latin typeface="Avenir Next" panose="020B0503020202020204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482FD1-733A-9217-3D8D-3EC69C77A4AE}"/>
              </a:ext>
            </a:extLst>
          </p:cNvPr>
          <p:cNvSpPr txBox="1"/>
          <p:nvPr/>
        </p:nvSpPr>
        <p:spPr>
          <a:xfrm>
            <a:off x="2773553" y="803748"/>
            <a:ext cx="107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Next" panose="020B0503020202020204"/>
              </a:rPr>
              <a:t>Baseline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B1D1C9-BAD8-4B9E-A312-9B389212E1C3}"/>
              </a:ext>
            </a:extLst>
          </p:cNvPr>
          <p:cNvSpPr txBox="1"/>
          <p:nvPr/>
        </p:nvSpPr>
        <p:spPr>
          <a:xfrm>
            <a:off x="6252532" y="803748"/>
            <a:ext cx="107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Next" panose="020B0503020202020204"/>
              </a:rPr>
              <a:t>Baseline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22CBAE-0A37-05AD-7EE1-EE870F115553}"/>
              </a:ext>
            </a:extLst>
          </p:cNvPr>
          <p:cNvGrpSpPr/>
          <p:nvPr/>
        </p:nvGrpSpPr>
        <p:grpSpPr>
          <a:xfrm>
            <a:off x="3859250" y="1111250"/>
            <a:ext cx="3989228" cy="963594"/>
            <a:chOff x="7258221" y="1119773"/>
            <a:chExt cx="5318971" cy="1284792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1941BCE-46E6-843E-580A-D8CEDFCC02DF}"/>
                </a:ext>
              </a:extLst>
            </p:cNvPr>
            <p:cNvCxnSpPr>
              <a:cxnSpLocks/>
            </p:cNvCxnSpPr>
            <p:nvPr/>
          </p:nvCxnSpPr>
          <p:spPr>
            <a:xfrm>
              <a:off x="7258221" y="1119773"/>
              <a:ext cx="0" cy="95820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D68DFFA-0A61-91F8-0AC0-3324B486F76B}"/>
                </a:ext>
              </a:extLst>
            </p:cNvPr>
            <p:cNvCxnSpPr>
              <a:cxnSpLocks/>
            </p:cNvCxnSpPr>
            <p:nvPr/>
          </p:nvCxnSpPr>
          <p:spPr>
            <a:xfrm>
              <a:off x="7896550" y="1119773"/>
              <a:ext cx="0" cy="109679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24E48F2-5190-43FC-E9CF-9FCC1FB24A9E}"/>
                </a:ext>
              </a:extLst>
            </p:cNvPr>
            <p:cNvCxnSpPr>
              <a:cxnSpLocks/>
            </p:cNvCxnSpPr>
            <p:nvPr/>
          </p:nvCxnSpPr>
          <p:spPr>
            <a:xfrm>
              <a:off x="11953291" y="1119773"/>
              <a:ext cx="0" cy="120116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A49DF28-BDC3-83D4-5091-22330AAF24D2}"/>
                </a:ext>
              </a:extLst>
            </p:cNvPr>
            <p:cNvCxnSpPr>
              <a:cxnSpLocks/>
            </p:cNvCxnSpPr>
            <p:nvPr/>
          </p:nvCxnSpPr>
          <p:spPr>
            <a:xfrm>
              <a:off x="12577192" y="1119773"/>
              <a:ext cx="0" cy="128479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6C2DCA6-5350-ECE2-AB48-0BA6383FFFA1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Combined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non-idealities leads to 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significant accuracy loss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&gt;18%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7BF55-B953-658A-1DA4-279E792C4D71}"/>
              </a:ext>
            </a:extLst>
          </p:cNvPr>
          <p:cNvSpPr/>
          <p:nvPr/>
        </p:nvSpPr>
        <p:spPr>
          <a:xfrm>
            <a:off x="2152361" y="1205604"/>
            <a:ext cx="1487195" cy="1931491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35D161-060E-23B3-9A3D-6E544FC2AD2F}"/>
              </a:ext>
            </a:extLst>
          </p:cNvPr>
          <p:cNvSpPr/>
          <p:nvPr/>
        </p:nvSpPr>
        <p:spPr>
          <a:xfrm>
            <a:off x="5526828" y="1147017"/>
            <a:ext cx="1487195" cy="1931491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4" grpId="0"/>
      <p:bldP spid="35" grpId="0"/>
      <p:bldP spid="39" grpId="0"/>
      <p:bldP spid="40" grpId="0"/>
      <p:bldP spid="3" grpId="0" animBg="1"/>
      <p:bldP spid="2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3A25E-80F5-A0AD-65D6-36B28A99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43" r="38872"/>
          <a:stretch>
            <a:fillRect/>
          </a:stretch>
        </p:blipFill>
        <p:spPr>
          <a:xfrm>
            <a:off x="5205113" y="1100174"/>
            <a:ext cx="3586486" cy="3396476"/>
          </a:xfrm>
          <a:custGeom>
            <a:avLst/>
            <a:gdLst>
              <a:gd name="connsiteX0" fmla="*/ 0 w 5497699"/>
              <a:gd name="connsiteY0" fmla="*/ 0 h 5206434"/>
              <a:gd name="connsiteX1" fmla="*/ 5497699 w 5497699"/>
              <a:gd name="connsiteY1" fmla="*/ 0 h 5206434"/>
              <a:gd name="connsiteX2" fmla="*/ 5497699 w 5497699"/>
              <a:gd name="connsiteY2" fmla="*/ 5206434 h 5206434"/>
              <a:gd name="connsiteX3" fmla="*/ 0 w 5497699"/>
              <a:gd name="connsiteY3" fmla="*/ 5206434 h 5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99" h="5206434">
                <a:moveTo>
                  <a:pt x="0" y="0"/>
                </a:moveTo>
                <a:lnTo>
                  <a:pt x="5497699" y="0"/>
                </a:lnTo>
                <a:lnTo>
                  <a:pt x="5497699" y="5206434"/>
                </a:lnTo>
                <a:lnTo>
                  <a:pt x="0" y="5206434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F9098-826D-592E-2014-14633CCA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411"/>
          <a:stretch>
            <a:fillRect/>
          </a:stretch>
        </p:blipFill>
        <p:spPr>
          <a:xfrm>
            <a:off x="558916" y="1100174"/>
            <a:ext cx="4267343" cy="3396477"/>
          </a:xfrm>
          <a:custGeom>
            <a:avLst/>
            <a:gdLst>
              <a:gd name="connsiteX0" fmla="*/ 0 w 6541380"/>
              <a:gd name="connsiteY0" fmla="*/ 0 h 5206436"/>
              <a:gd name="connsiteX1" fmla="*/ 6541380 w 6541380"/>
              <a:gd name="connsiteY1" fmla="*/ 0 h 5206436"/>
              <a:gd name="connsiteX2" fmla="*/ 6541380 w 6541380"/>
              <a:gd name="connsiteY2" fmla="*/ 5206436 h 5206436"/>
              <a:gd name="connsiteX3" fmla="*/ 0 w 6541380"/>
              <a:gd name="connsiteY3" fmla="*/ 5206436 h 52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380" h="5206436">
                <a:moveTo>
                  <a:pt x="0" y="0"/>
                </a:moveTo>
                <a:lnTo>
                  <a:pt x="6541380" y="0"/>
                </a:lnTo>
                <a:lnTo>
                  <a:pt x="6541380" y="5206436"/>
                </a:lnTo>
                <a:lnTo>
                  <a:pt x="0" y="5206436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0" y="132334"/>
            <a:ext cx="8946829" cy="606084"/>
          </a:xfrm>
        </p:spPr>
        <p:txBody>
          <a:bodyPr/>
          <a:lstStyle/>
          <a:p>
            <a:r>
              <a:rPr lang="en-US" sz="3000" dirty="0"/>
              <a:t>Accuracy: Enhancement Techniques on All Non-idealities</a:t>
            </a:r>
            <a:endParaRPr lang="en-GB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2BA0A-2E40-6A8A-772F-55CA46ADB948}"/>
              </a:ext>
            </a:extLst>
          </p:cNvPr>
          <p:cNvSpPr txBox="1"/>
          <p:nvPr/>
        </p:nvSpPr>
        <p:spPr>
          <a:xfrm>
            <a:off x="2364772" y="4475388"/>
            <a:ext cx="462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/>
              </a:rPr>
              <a:t>Enhancement Technique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52C498-B9E2-67E8-98E2-35737705717B}"/>
              </a:ext>
            </a:extLst>
          </p:cNvPr>
          <p:cNvSpPr/>
          <p:nvPr/>
        </p:nvSpPr>
        <p:spPr>
          <a:xfrm>
            <a:off x="1094339" y="1060105"/>
            <a:ext cx="655664" cy="431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/>
                <a:ea typeface="Cambria" panose="02040503050406030204" pitchFamily="18" charset="0"/>
              </a:rPr>
              <a:t>D1</a:t>
            </a:r>
            <a:endParaRPr lang="en-NL" sz="1600" dirty="0">
              <a:solidFill>
                <a:schemeClr val="tx1"/>
              </a:solidFill>
              <a:latin typeface="Avenir Next" panose="020B0503020202020204"/>
              <a:ea typeface="Cambria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BAB507-C57E-94D9-0E09-88393F835B44}"/>
              </a:ext>
            </a:extLst>
          </p:cNvPr>
          <p:cNvCxnSpPr>
            <a:cxnSpLocks/>
          </p:cNvCxnSpPr>
          <p:nvPr/>
        </p:nvCxnSpPr>
        <p:spPr>
          <a:xfrm>
            <a:off x="5345321" y="1404385"/>
            <a:ext cx="32657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AF073C-5A8E-1FFF-90FB-B82CDD49C764}"/>
              </a:ext>
            </a:extLst>
          </p:cNvPr>
          <p:cNvCxnSpPr>
            <a:cxnSpLocks/>
          </p:cNvCxnSpPr>
          <p:nvPr/>
        </p:nvCxnSpPr>
        <p:spPr>
          <a:xfrm>
            <a:off x="1230929" y="1404385"/>
            <a:ext cx="34507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C3B46B-1D08-27A8-F034-0F2900E322E0}"/>
              </a:ext>
            </a:extLst>
          </p:cNvPr>
          <p:cNvGrpSpPr/>
          <p:nvPr/>
        </p:nvGrpSpPr>
        <p:grpSpPr>
          <a:xfrm>
            <a:off x="1854603" y="1524000"/>
            <a:ext cx="5417207" cy="509035"/>
            <a:chOff x="5432830" y="1620702"/>
            <a:chExt cx="7222945" cy="6787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67D3565-4913-323F-C9FD-C720F3D55D2D}"/>
                </a:ext>
              </a:extLst>
            </p:cNvPr>
            <p:cNvCxnSpPr>
              <a:cxnSpLocks/>
            </p:cNvCxnSpPr>
            <p:nvPr/>
          </p:nvCxnSpPr>
          <p:spPr>
            <a:xfrm>
              <a:off x="5432830" y="1976299"/>
              <a:ext cx="0" cy="323111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6130BA-7E90-5A96-B2F6-FBE2ACE565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33" y="1778146"/>
              <a:ext cx="0" cy="521264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BA674C-579E-711E-F46B-E79DD2D702B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9191" y="1620702"/>
              <a:ext cx="0" cy="678556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8F9472-1630-A540-8502-5FBCEC00E3D6}"/>
                </a:ext>
              </a:extLst>
            </p:cNvPr>
            <p:cNvCxnSpPr>
              <a:cxnSpLocks/>
            </p:cNvCxnSpPr>
            <p:nvPr/>
          </p:nvCxnSpPr>
          <p:spPr>
            <a:xfrm>
              <a:off x="12655775" y="1620702"/>
              <a:ext cx="0" cy="676831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667CCE-DA8F-4E97-C91E-358CF3A23980}"/>
              </a:ext>
            </a:extLst>
          </p:cNvPr>
          <p:cNvSpPr txBox="1"/>
          <p:nvPr/>
        </p:nvSpPr>
        <p:spPr>
          <a:xfrm rot="16200000">
            <a:off x="-614004" y="2026954"/>
            <a:ext cx="193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Next" panose="020B0503020202020204"/>
                <a:ea typeface="Cambria" panose="02040503050406030204" pitchFamily="18" charset="0"/>
              </a:rPr>
              <a:t>Accuracy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2064E-C3BE-28EC-311A-92DE2E512D95}"/>
              </a:ext>
            </a:extLst>
          </p:cNvPr>
          <p:cNvSpPr txBox="1"/>
          <p:nvPr/>
        </p:nvSpPr>
        <p:spPr>
          <a:xfrm>
            <a:off x="2583216" y="1097347"/>
            <a:ext cx="107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Next" panose="020B0503020202020204"/>
              </a:rPr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7E641-B59B-A2FA-DE67-9E80BA8E1178}"/>
              </a:ext>
            </a:extLst>
          </p:cNvPr>
          <p:cNvSpPr txBox="1"/>
          <p:nvPr/>
        </p:nvSpPr>
        <p:spPr>
          <a:xfrm>
            <a:off x="6433180" y="1097347"/>
            <a:ext cx="107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Next" panose="020B0503020202020204"/>
              </a:rPr>
              <a:t>Baseline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F9867-90AE-2F1B-6B1E-3EB93E222612}"/>
              </a:ext>
            </a:extLst>
          </p:cNvPr>
          <p:cNvSpPr/>
          <p:nvPr/>
        </p:nvSpPr>
        <p:spPr>
          <a:xfrm>
            <a:off x="5110769" y="1060105"/>
            <a:ext cx="655664" cy="431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/>
                <a:ea typeface="Cambria" panose="02040503050406030204" pitchFamily="18" charset="0"/>
              </a:rPr>
              <a:t>D3</a:t>
            </a:r>
            <a:endParaRPr lang="en-NL" sz="1600" dirty="0">
              <a:solidFill>
                <a:schemeClr val="tx1"/>
              </a:solidFill>
              <a:latin typeface="Avenir Next" panose="020B0503020202020204"/>
              <a:ea typeface="Cambria" panose="02040503050406030204" pitchFamily="18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8BE1D4-93BD-A28D-A37C-DE0F3FB66192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Accuracy enhancement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techniques </a:t>
            </a:r>
            <a:r>
              <a:rPr lang="en-US" sz="2400" b="1" dirty="0">
                <a:solidFill>
                  <a:schemeClr val="accent6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mitigate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non-idealities,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But differently.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81508F-D8CE-5104-1177-7907C8CFD73F}"/>
              </a:ext>
            </a:extLst>
          </p:cNvPr>
          <p:cNvCxnSpPr>
            <a:cxnSpLocks/>
          </p:cNvCxnSpPr>
          <p:nvPr/>
        </p:nvCxnSpPr>
        <p:spPr>
          <a:xfrm>
            <a:off x="1275379" y="2033035"/>
            <a:ext cx="34507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18A733-BE35-B41C-BA5D-BD62E7F07219}"/>
              </a:ext>
            </a:extLst>
          </p:cNvPr>
          <p:cNvCxnSpPr>
            <a:cxnSpLocks/>
          </p:cNvCxnSpPr>
          <p:nvPr/>
        </p:nvCxnSpPr>
        <p:spPr>
          <a:xfrm>
            <a:off x="5272956" y="2033035"/>
            <a:ext cx="34507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7C7276E-8560-DB9C-889F-E10269217325}"/>
              </a:ext>
            </a:extLst>
          </p:cNvPr>
          <p:cNvSpPr/>
          <p:nvPr/>
        </p:nvSpPr>
        <p:spPr>
          <a:xfrm>
            <a:off x="3432521" y="1435901"/>
            <a:ext cx="1361500" cy="19930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099EFA-9E34-BDBD-4212-743332ABF162}"/>
              </a:ext>
            </a:extLst>
          </p:cNvPr>
          <p:cNvSpPr/>
          <p:nvPr/>
        </p:nvSpPr>
        <p:spPr>
          <a:xfrm>
            <a:off x="7396177" y="1404385"/>
            <a:ext cx="1361500" cy="202416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6F2F7C-D73C-C16A-3CF3-7D1143109660}"/>
              </a:ext>
            </a:extLst>
          </p:cNvPr>
          <p:cNvSpPr/>
          <p:nvPr/>
        </p:nvSpPr>
        <p:spPr>
          <a:xfrm>
            <a:off x="1978970" y="1435452"/>
            <a:ext cx="691263" cy="19930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49BC99-9EBB-D175-C85A-AB06AACE1A68}"/>
              </a:ext>
            </a:extLst>
          </p:cNvPr>
          <p:cNvSpPr/>
          <p:nvPr/>
        </p:nvSpPr>
        <p:spPr>
          <a:xfrm>
            <a:off x="5954514" y="1386062"/>
            <a:ext cx="691263" cy="199309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6" grpId="0"/>
      <p:bldP spid="8" grpId="0"/>
      <p:bldP spid="9" grpId="0"/>
      <p:bldP spid="15" grpId="0"/>
      <p:bldP spid="11" grpId="0" animBg="1"/>
      <p:bldP spid="5" grpId="0" animBg="1"/>
      <p:bldP spid="10" grpId="0" animBg="1"/>
      <p:bldP spid="13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33A25E-80F5-A0AD-65D6-36B28A99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43" r="38872"/>
          <a:stretch>
            <a:fillRect/>
          </a:stretch>
        </p:blipFill>
        <p:spPr>
          <a:xfrm>
            <a:off x="5205113" y="1100174"/>
            <a:ext cx="3586486" cy="3396476"/>
          </a:xfrm>
          <a:custGeom>
            <a:avLst/>
            <a:gdLst>
              <a:gd name="connsiteX0" fmla="*/ 0 w 5497699"/>
              <a:gd name="connsiteY0" fmla="*/ 0 h 5206434"/>
              <a:gd name="connsiteX1" fmla="*/ 5497699 w 5497699"/>
              <a:gd name="connsiteY1" fmla="*/ 0 h 5206434"/>
              <a:gd name="connsiteX2" fmla="*/ 5497699 w 5497699"/>
              <a:gd name="connsiteY2" fmla="*/ 5206434 h 5206434"/>
              <a:gd name="connsiteX3" fmla="*/ 0 w 5497699"/>
              <a:gd name="connsiteY3" fmla="*/ 5206434 h 520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7699" h="5206434">
                <a:moveTo>
                  <a:pt x="0" y="0"/>
                </a:moveTo>
                <a:lnTo>
                  <a:pt x="5497699" y="0"/>
                </a:lnTo>
                <a:lnTo>
                  <a:pt x="5497699" y="5206434"/>
                </a:lnTo>
                <a:lnTo>
                  <a:pt x="0" y="5206434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4F9098-826D-592E-2014-14633CCA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411"/>
          <a:stretch>
            <a:fillRect/>
          </a:stretch>
        </p:blipFill>
        <p:spPr>
          <a:xfrm>
            <a:off x="558916" y="1100174"/>
            <a:ext cx="4267343" cy="3396477"/>
          </a:xfrm>
          <a:custGeom>
            <a:avLst/>
            <a:gdLst>
              <a:gd name="connsiteX0" fmla="*/ 0 w 6541380"/>
              <a:gd name="connsiteY0" fmla="*/ 0 h 5206436"/>
              <a:gd name="connsiteX1" fmla="*/ 6541380 w 6541380"/>
              <a:gd name="connsiteY1" fmla="*/ 0 h 5206436"/>
              <a:gd name="connsiteX2" fmla="*/ 6541380 w 6541380"/>
              <a:gd name="connsiteY2" fmla="*/ 5206436 h 5206436"/>
              <a:gd name="connsiteX3" fmla="*/ 0 w 6541380"/>
              <a:gd name="connsiteY3" fmla="*/ 5206436 h 520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380" h="5206436">
                <a:moveTo>
                  <a:pt x="0" y="0"/>
                </a:moveTo>
                <a:lnTo>
                  <a:pt x="6541380" y="0"/>
                </a:lnTo>
                <a:lnTo>
                  <a:pt x="6541380" y="5206436"/>
                </a:lnTo>
                <a:lnTo>
                  <a:pt x="0" y="5206436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0" y="132334"/>
            <a:ext cx="8946829" cy="606084"/>
          </a:xfrm>
        </p:spPr>
        <p:txBody>
          <a:bodyPr/>
          <a:lstStyle/>
          <a:p>
            <a:r>
              <a:rPr lang="en-US" sz="3000" dirty="0"/>
              <a:t>Accuracy: Enhancement Techniques on All Non-idealities</a:t>
            </a:r>
            <a:endParaRPr lang="en-GB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52C498-B9E2-67E8-98E2-35737705717B}"/>
              </a:ext>
            </a:extLst>
          </p:cNvPr>
          <p:cNvSpPr/>
          <p:nvPr/>
        </p:nvSpPr>
        <p:spPr>
          <a:xfrm>
            <a:off x="1094339" y="1060105"/>
            <a:ext cx="655664" cy="431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/>
                <a:ea typeface="Cambria" panose="02040503050406030204" pitchFamily="18" charset="0"/>
              </a:rPr>
              <a:t>D1</a:t>
            </a:r>
            <a:endParaRPr lang="en-NL" sz="1600" dirty="0">
              <a:solidFill>
                <a:schemeClr val="tx1"/>
              </a:solidFill>
              <a:latin typeface="Avenir Next" panose="020B0503020202020204"/>
              <a:ea typeface="Cambria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BAB507-C57E-94D9-0E09-88393F835B44}"/>
              </a:ext>
            </a:extLst>
          </p:cNvPr>
          <p:cNvCxnSpPr>
            <a:cxnSpLocks/>
          </p:cNvCxnSpPr>
          <p:nvPr/>
        </p:nvCxnSpPr>
        <p:spPr>
          <a:xfrm>
            <a:off x="5345321" y="1404385"/>
            <a:ext cx="32657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AF073C-5A8E-1FFF-90FB-B82CDD49C764}"/>
              </a:ext>
            </a:extLst>
          </p:cNvPr>
          <p:cNvCxnSpPr>
            <a:cxnSpLocks/>
          </p:cNvCxnSpPr>
          <p:nvPr/>
        </p:nvCxnSpPr>
        <p:spPr>
          <a:xfrm>
            <a:off x="1230929" y="1404385"/>
            <a:ext cx="34507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C3B46B-1D08-27A8-F034-0F2900E322E0}"/>
              </a:ext>
            </a:extLst>
          </p:cNvPr>
          <p:cNvGrpSpPr/>
          <p:nvPr/>
        </p:nvGrpSpPr>
        <p:grpSpPr>
          <a:xfrm>
            <a:off x="4567605" y="1393578"/>
            <a:ext cx="4011244" cy="210145"/>
            <a:chOff x="5432830" y="2137854"/>
            <a:chExt cx="5348328" cy="280191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67D3565-4913-323F-C9FD-C720F3D55D2D}"/>
                </a:ext>
              </a:extLst>
            </p:cNvPr>
            <p:cNvCxnSpPr>
              <a:cxnSpLocks/>
            </p:cNvCxnSpPr>
            <p:nvPr/>
          </p:nvCxnSpPr>
          <p:spPr>
            <a:xfrm>
              <a:off x="5432830" y="2137854"/>
              <a:ext cx="0" cy="28019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EBA674C-579E-711E-F46B-E79DD2D702BD}"/>
                </a:ext>
              </a:extLst>
            </p:cNvPr>
            <p:cNvCxnSpPr>
              <a:cxnSpLocks/>
            </p:cNvCxnSpPr>
            <p:nvPr/>
          </p:nvCxnSpPr>
          <p:spPr>
            <a:xfrm>
              <a:off x="10781158" y="2137854"/>
              <a:ext cx="0" cy="23727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667CCE-DA8F-4E97-C91E-358CF3A23980}"/>
              </a:ext>
            </a:extLst>
          </p:cNvPr>
          <p:cNvSpPr txBox="1"/>
          <p:nvPr/>
        </p:nvSpPr>
        <p:spPr>
          <a:xfrm rot="16200000">
            <a:off x="-614004" y="2026954"/>
            <a:ext cx="193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venir Next" panose="020B0503020202020204"/>
                <a:ea typeface="Cambria" panose="02040503050406030204" pitchFamily="18" charset="0"/>
              </a:rPr>
              <a:t>Accuracy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2064E-C3BE-28EC-311A-92DE2E512D95}"/>
              </a:ext>
            </a:extLst>
          </p:cNvPr>
          <p:cNvSpPr txBox="1"/>
          <p:nvPr/>
        </p:nvSpPr>
        <p:spPr>
          <a:xfrm>
            <a:off x="2583216" y="1097347"/>
            <a:ext cx="107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Next" panose="020B0503020202020204"/>
              </a:rPr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7E641-B59B-A2FA-DE67-9E80BA8E1178}"/>
              </a:ext>
            </a:extLst>
          </p:cNvPr>
          <p:cNvSpPr txBox="1"/>
          <p:nvPr/>
        </p:nvSpPr>
        <p:spPr>
          <a:xfrm>
            <a:off x="6433180" y="1097347"/>
            <a:ext cx="107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venir Next" panose="020B0503020202020204"/>
              </a:rPr>
              <a:t>Baseline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F9867-90AE-2F1B-6B1E-3EB93E222612}"/>
              </a:ext>
            </a:extLst>
          </p:cNvPr>
          <p:cNvSpPr/>
          <p:nvPr/>
        </p:nvSpPr>
        <p:spPr>
          <a:xfrm>
            <a:off x="5110769" y="1060105"/>
            <a:ext cx="655664" cy="431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Next" panose="020B0503020202020204"/>
                <a:ea typeface="Cambria" panose="02040503050406030204" pitchFamily="18" charset="0"/>
              </a:rPr>
              <a:t>D3</a:t>
            </a:r>
            <a:endParaRPr lang="en-NL" sz="1600" dirty="0">
              <a:solidFill>
                <a:schemeClr val="tx1"/>
              </a:solidFill>
              <a:latin typeface="Avenir Next" panose="020B0503020202020204"/>
              <a:ea typeface="Cambria" panose="02040503050406030204" pitchFamily="18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C8BE1D4-93BD-A28D-A37C-DE0F3FB66192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Considerable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accuracy loss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&gt;6%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even with All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enhancement techniques.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1F143-6253-2E07-8658-4A27D7CC8065}"/>
              </a:ext>
            </a:extLst>
          </p:cNvPr>
          <p:cNvSpPr txBox="1"/>
          <p:nvPr/>
        </p:nvSpPr>
        <p:spPr>
          <a:xfrm>
            <a:off x="2364772" y="4475388"/>
            <a:ext cx="462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venir Next" panose="020B0503020202020204"/>
              </a:rPr>
              <a:t>Enhancement Technique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1A866-EEB6-03CE-FF7F-9BCC2A58E968}"/>
              </a:ext>
            </a:extLst>
          </p:cNvPr>
          <p:cNvSpPr/>
          <p:nvPr/>
        </p:nvSpPr>
        <p:spPr>
          <a:xfrm>
            <a:off x="1336431" y="1475970"/>
            <a:ext cx="2729131" cy="1953028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B561FE-E4E7-2AC4-2A49-3539F520A190}"/>
              </a:ext>
            </a:extLst>
          </p:cNvPr>
          <p:cNvSpPr/>
          <p:nvPr/>
        </p:nvSpPr>
        <p:spPr>
          <a:xfrm>
            <a:off x="5268483" y="1475970"/>
            <a:ext cx="2729131" cy="1953028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0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/>
      <p:bldP spid="9" grpId="0"/>
      <p:bldP spid="15" grpId="0"/>
      <p:bldP spid="11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CDBCD09-6D3E-FF4A-6B65-6561B8B0DA19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Ideal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CIM implementation improves the basecalling throughput over Bonito-GPU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413.6× on average</a:t>
            </a:r>
            <a:endParaRPr lang="en-US" sz="2400" b="1" dirty="0">
              <a:solidFill>
                <a:schemeClr val="tx1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Analysis</a:t>
            </a:r>
            <a:endParaRPr lang="en-GB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622535-B194-B3F6-DF7E-CD7F465A6F11}"/>
              </a:ext>
            </a:extLst>
          </p:cNvPr>
          <p:cNvCxnSpPr>
            <a:cxnSpLocks/>
          </p:cNvCxnSpPr>
          <p:nvPr/>
        </p:nvCxnSpPr>
        <p:spPr>
          <a:xfrm>
            <a:off x="7925584" y="2419350"/>
            <a:ext cx="0" cy="792491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D6167C-3733-21C2-11D9-C4AB231E6C17}"/>
              </a:ext>
            </a:extLst>
          </p:cNvPr>
          <p:cNvCxnSpPr>
            <a:cxnSpLocks/>
          </p:cNvCxnSpPr>
          <p:nvPr/>
        </p:nvCxnSpPr>
        <p:spPr>
          <a:xfrm flipV="1">
            <a:off x="7685235" y="2196596"/>
            <a:ext cx="0" cy="24374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0A95D-5377-A257-0E84-3E05E6241917}"/>
              </a:ext>
            </a:extLst>
          </p:cNvPr>
          <p:cNvGrpSpPr/>
          <p:nvPr/>
        </p:nvGrpSpPr>
        <p:grpSpPr>
          <a:xfrm>
            <a:off x="840518" y="1024707"/>
            <a:ext cx="7652101" cy="920357"/>
            <a:chOff x="840518" y="1024707"/>
            <a:chExt cx="7652101" cy="9203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9FF39D-F20C-ADB4-1E4F-4C24586DFB36}"/>
                </a:ext>
              </a:extLst>
            </p:cNvPr>
            <p:cNvGrpSpPr/>
            <p:nvPr/>
          </p:nvGrpSpPr>
          <p:grpSpPr>
            <a:xfrm>
              <a:off x="840518" y="1024707"/>
              <a:ext cx="1393545" cy="400110"/>
              <a:chOff x="21513800" y="20667296"/>
              <a:chExt cx="1393545" cy="40011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406C91-7EA4-2E49-53F3-C1EC1BB7CA80}"/>
                  </a:ext>
                </a:extLst>
              </p:cNvPr>
              <p:cNvSpPr txBox="1"/>
              <p:nvPr/>
            </p:nvSpPr>
            <p:spPr>
              <a:xfrm>
                <a:off x="21720781" y="20667296"/>
                <a:ext cx="1186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G-Bonito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31A0E2-4993-4A6F-29C9-97A438676898}"/>
                  </a:ext>
                </a:extLst>
              </p:cNvPr>
              <p:cNvSpPr/>
              <p:nvPr/>
            </p:nvSpPr>
            <p:spPr>
              <a:xfrm>
                <a:off x="21513800" y="20734001"/>
                <a:ext cx="266700" cy="26670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>
                    <a:lumMod val="7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8A297D-51D5-E477-21BE-C9FD733A1DCF}"/>
                </a:ext>
              </a:extLst>
            </p:cNvPr>
            <p:cNvGrpSpPr/>
            <p:nvPr/>
          </p:nvGrpSpPr>
          <p:grpSpPr>
            <a:xfrm>
              <a:off x="2599731" y="1024707"/>
              <a:ext cx="2146561" cy="400110"/>
              <a:chOff x="23764679" y="20662655"/>
              <a:chExt cx="2146561" cy="4001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40A96E-D0B1-AAF3-4B23-168622984CB1}"/>
                  </a:ext>
                </a:extLst>
              </p:cNvPr>
              <p:cNvSpPr txBox="1"/>
              <p:nvPr/>
            </p:nvSpPr>
            <p:spPr>
              <a:xfrm>
                <a:off x="23992044" y="20662655"/>
                <a:ext cx="1919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Ideal-Swordfish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4287D7-63C9-9E7B-9B6F-FFBA039E042C}"/>
                  </a:ext>
                </a:extLst>
              </p:cNvPr>
              <p:cNvSpPr/>
              <p:nvPr/>
            </p:nvSpPr>
            <p:spPr>
              <a:xfrm>
                <a:off x="23764679" y="20729360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723C67-F7AC-E05D-37BD-12635675AFF1}"/>
                </a:ext>
              </a:extLst>
            </p:cNvPr>
            <p:cNvGrpSpPr/>
            <p:nvPr/>
          </p:nvGrpSpPr>
          <p:grpSpPr>
            <a:xfrm>
              <a:off x="5378660" y="1024707"/>
              <a:ext cx="3113959" cy="400110"/>
              <a:chOff x="27547032" y="20658604"/>
              <a:chExt cx="3113959" cy="4001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2809C-F8D2-6543-B13F-BF0ACDF2DE0C}"/>
                  </a:ext>
                </a:extLst>
              </p:cNvPr>
              <p:cNvSpPr txBox="1"/>
              <p:nvPr/>
            </p:nvSpPr>
            <p:spPr>
              <a:xfrm>
                <a:off x="27767266" y="20658604"/>
                <a:ext cx="289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Realistic-Swordfish-RVW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56185E-1819-72BA-518F-130626D25B14}"/>
                  </a:ext>
                </a:extLst>
              </p:cNvPr>
              <p:cNvSpPr/>
              <p:nvPr/>
            </p:nvSpPr>
            <p:spPr>
              <a:xfrm>
                <a:off x="27547032" y="20725309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>
                    <a:lumMod val="8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231BE9-D120-B998-E968-23533E7ACC79}"/>
                </a:ext>
              </a:extLst>
            </p:cNvPr>
            <p:cNvGrpSpPr/>
            <p:nvPr/>
          </p:nvGrpSpPr>
          <p:grpSpPr>
            <a:xfrm>
              <a:off x="1125626" y="1544954"/>
              <a:ext cx="3121755" cy="400110"/>
              <a:chOff x="21513800" y="21314138"/>
              <a:chExt cx="3121755" cy="4001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58AAE9-DCEB-B528-A5CE-35DE0E9897B3}"/>
                  </a:ext>
                </a:extLst>
              </p:cNvPr>
              <p:cNvSpPr txBox="1"/>
              <p:nvPr/>
            </p:nvSpPr>
            <p:spPr>
              <a:xfrm>
                <a:off x="21723147" y="21314138"/>
                <a:ext cx="291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7793C-7060-9488-231B-3DF0F92C5559}"/>
                  </a:ext>
                </a:extLst>
              </p:cNvPr>
              <p:cNvSpPr/>
              <p:nvPr/>
            </p:nvSpPr>
            <p:spPr>
              <a:xfrm>
                <a:off x="21513800" y="21380843"/>
                <a:ext cx="266700" cy="266700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437475-5CB6-EB13-02FC-2720813CCE4E}"/>
                </a:ext>
              </a:extLst>
            </p:cNvPr>
            <p:cNvGrpSpPr/>
            <p:nvPr/>
          </p:nvGrpSpPr>
          <p:grpSpPr>
            <a:xfrm>
              <a:off x="4654632" y="1544954"/>
              <a:ext cx="3466852" cy="400110"/>
              <a:chOff x="26593068" y="21284637"/>
              <a:chExt cx="3466852" cy="4001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2B793D-C443-5BC9-9A30-447A94A59CA7}"/>
                  </a:ext>
                </a:extLst>
              </p:cNvPr>
              <p:cNvSpPr txBox="1"/>
              <p:nvPr/>
            </p:nvSpPr>
            <p:spPr>
              <a:xfrm>
                <a:off x="26835057" y="21284637"/>
                <a:ext cx="322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Realistic-Swordfish-RSA+KD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F3DBA5-62CE-AA61-ECFC-1A76ABC72E32}"/>
                  </a:ext>
                </a:extLst>
              </p:cNvPr>
              <p:cNvSpPr/>
              <p:nvPr/>
            </p:nvSpPr>
            <p:spPr>
              <a:xfrm>
                <a:off x="26593068" y="21351342"/>
                <a:ext cx="266700" cy="266700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BC5E070-CA0E-6E1F-2279-15B33A78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337"/>
            <a:ext cx="9144000" cy="31541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3EA7FC6-4064-79E0-B509-AE11129E81F3}"/>
              </a:ext>
            </a:extLst>
          </p:cNvPr>
          <p:cNvSpPr/>
          <p:nvPr/>
        </p:nvSpPr>
        <p:spPr>
          <a:xfrm>
            <a:off x="2234063" y="2298058"/>
            <a:ext cx="5348422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F76FE9-4590-0EAF-656F-6CCFC1666FB0}"/>
              </a:ext>
            </a:extLst>
          </p:cNvPr>
          <p:cNvSpPr/>
          <p:nvPr/>
        </p:nvSpPr>
        <p:spPr>
          <a:xfrm>
            <a:off x="8314006" y="2298058"/>
            <a:ext cx="749607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CDBCD09-6D3E-FF4A-6B65-6561B8B0DA19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Ideal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CIM implementation improves the basecalling throughput over Bonito-GPU by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413.6× on average</a:t>
            </a:r>
            <a:endParaRPr lang="en-US" sz="2400" b="1" dirty="0">
              <a:solidFill>
                <a:schemeClr val="tx1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Analysis</a:t>
            </a:r>
            <a:endParaRPr lang="en-GB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622535-B194-B3F6-DF7E-CD7F465A6F11}"/>
              </a:ext>
            </a:extLst>
          </p:cNvPr>
          <p:cNvCxnSpPr>
            <a:cxnSpLocks/>
          </p:cNvCxnSpPr>
          <p:nvPr/>
        </p:nvCxnSpPr>
        <p:spPr>
          <a:xfrm>
            <a:off x="7925584" y="2419350"/>
            <a:ext cx="0" cy="792491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D6167C-3733-21C2-11D9-C4AB231E6C17}"/>
              </a:ext>
            </a:extLst>
          </p:cNvPr>
          <p:cNvCxnSpPr>
            <a:cxnSpLocks/>
          </p:cNvCxnSpPr>
          <p:nvPr/>
        </p:nvCxnSpPr>
        <p:spPr>
          <a:xfrm flipV="1">
            <a:off x="7685235" y="2196596"/>
            <a:ext cx="0" cy="24374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0A95D-5377-A257-0E84-3E05E6241917}"/>
              </a:ext>
            </a:extLst>
          </p:cNvPr>
          <p:cNvGrpSpPr/>
          <p:nvPr/>
        </p:nvGrpSpPr>
        <p:grpSpPr>
          <a:xfrm>
            <a:off x="840518" y="1024707"/>
            <a:ext cx="7652101" cy="920357"/>
            <a:chOff x="840518" y="1024707"/>
            <a:chExt cx="7652101" cy="92035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9FF39D-F20C-ADB4-1E4F-4C24586DFB36}"/>
                </a:ext>
              </a:extLst>
            </p:cNvPr>
            <p:cNvGrpSpPr/>
            <p:nvPr/>
          </p:nvGrpSpPr>
          <p:grpSpPr>
            <a:xfrm>
              <a:off x="840518" y="1024707"/>
              <a:ext cx="1393545" cy="400110"/>
              <a:chOff x="21513800" y="20667296"/>
              <a:chExt cx="1393545" cy="40011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406C91-7EA4-2E49-53F3-C1EC1BB7CA80}"/>
                  </a:ext>
                </a:extLst>
              </p:cNvPr>
              <p:cNvSpPr txBox="1"/>
              <p:nvPr/>
            </p:nvSpPr>
            <p:spPr>
              <a:xfrm>
                <a:off x="21720781" y="20667296"/>
                <a:ext cx="1186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G-Bonito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31A0E2-4993-4A6F-29C9-97A438676898}"/>
                  </a:ext>
                </a:extLst>
              </p:cNvPr>
              <p:cNvSpPr/>
              <p:nvPr/>
            </p:nvSpPr>
            <p:spPr>
              <a:xfrm>
                <a:off x="21513800" y="20734001"/>
                <a:ext cx="266700" cy="26670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>
                    <a:lumMod val="7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C8A297D-51D5-E477-21BE-C9FD733A1DCF}"/>
                </a:ext>
              </a:extLst>
            </p:cNvPr>
            <p:cNvGrpSpPr/>
            <p:nvPr/>
          </p:nvGrpSpPr>
          <p:grpSpPr>
            <a:xfrm>
              <a:off x="2599731" y="1024707"/>
              <a:ext cx="2146561" cy="400110"/>
              <a:chOff x="23764679" y="20662655"/>
              <a:chExt cx="2146561" cy="4001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40A96E-D0B1-AAF3-4B23-168622984CB1}"/>
                  </a:ext>
                </a:extLst>
              </p:cNvPr>
              <p:cNvSpPr txBox="1"/>
              <p:nvPr/>
            </p:nvSpPr>
            <p:spPr>
              <a:xfrm>
                <a:off x="23992044" y="20662655"/>
                <a:ext cx="1919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Ideal-Swordfish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4287D7-63C9-9E7B-9B6F-FFBA039E042C}"/>
                  </a:ext>
                </a:extLst>
              </p:cNvPr>
              <p:cNvSpPr/>
              <p:nvPr/>
            </p:nvSpPr>
            <p:spPr>
              <a:xfrm>
                <a:off x="23764679" y="20729360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723C67-F7AC-E05D-37BD-12635675AFF1}"/>
                </a:ext>
              </a:extLst>
            </p:cNvPr>
            <p:cNvGrpSpPr/>
            <p:nvPr/>
          </p:nvGrpSpPr>
          <p:grpSpPr>
            <a:xfrm>
              <a:off x="5378660" y="1024707"/>
              <a:ext cx="3113959" cy="400110"/>
              <a:chOff x="27547032" y="20658604"/>
              <a:chExt cx="3113959" cy="4001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22809C-F8D2-6543-B13F-BF0ACDF2DE0C}"/>
                  </a:ext>
                </a:extLst>
              </p:cNvPr>
              <p:cNvSpPr txBox="1"/>
              <p:nvPr/>
            </p:nvSpPr>
            <p:spPr>
              <a:xfrm>
                <a:off x="27767266" y="20658604"/>
                <a:ext cx="289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Realistic-Swordfish-RVW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56185E-1819-72BA-518F-130626D25B14}"/>
                  </a:ext>
                </a:extLst>
              </p:cNvPr>
              <p:cNvSpPr/>
              <p:nvPr/>
            </p:nvSpPr>
            <p:spPr>
              <a:xfrm>
                <a:off x="27547032" y="20725309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>
                    <a:lumMod val="8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231BE9-D120-B998-E968-23533E7ACC79}"/>
                </a:ext>
              </a:extLst>
            </p:cNvPr>
            <p:cNvGrpSpPr/>
            <p:nvPr/>
          </p:nvGrpSpPr>
          <p:grpSpPr>
            <a:xfrm>
              <a:off x="1125626" y="1544954"/>
              <a:ext cx="3121755" cy="400110"/>
              <a:chOff x="21513800" y="21314138"/>
              <a:chExt cx="3121755" cy="4001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58AAE9-DCEB-B528-A5CE-35DE0E9897B3}"/>
                  </a:ext>
                </a:extLst>
              </p:cNvPr>
              <p:cNvSpPr txBox="1"/>
              <p:nvPr/>
            </p:nvSpPr>
            <p:spPr>
              <a:xfrm>
                <a:off x="21723147" y="21314138"/>
                <a:ext cx="291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7793C-7060-9488-231B-3DF0F92C5559}"/>
                  </a:ext>
                </a:extLst>
              </p:cNvPr>
              <p:cNvSpPr/>
              <p:nvPr/>
            </p:nvSpPr>
            <p:spPr>
              <a:xfrm>
                <a:off x="21513800" y="21380843"/>
                <a:ext cx="266700" cy="266700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437475-5CB6-EB13-02FC-2720813CCE4E}"/>
                </a:ext>
              </a:extLst>
            </p:cNvPr>
            <p:cNvGrpSpPr/>
            <p:nvPr/>
          </p:nvGrpSpPr>
          <p:grpSpPr>
            <a:xfrm>
              <a:off x="4654632" y="1544954"/>
              <a:ext cx="3466852" cy="400110"/>
              <a:chOff x="26593068" y="21284637"/>
              <a:chExt cx="3466852" cy="4001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2B793D-C443-5BC9-9A30-447A94A59CA7}"/>
                  </a:ext>
                </a:extLst>
              </p:cNvPr>
              <p:cNvSpPr txBox="1"/>
              <p:nvPr/>
            </p:nvSpPr>
            <p:spPr>
              <a:xfrm>
                <a:off x="26835057" y="21284637"/>
                <a:ext cx="322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Realistic-Swordfish-RSA+KD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F3DBA5-62CE-AA61-ECFC-1A76ABC72E32}"/>
                  </a:ext>
                </a:extLst>
              </p:cNvPr>
              <p:cNvSpPr/>
              <p:nvPr/>
            </p:nvSpPr>
            <p:spPr>
              <a:xfrm>
                <a:off x="26593068" y="21351342"/>
                <a:ext cx="266700" cy="266700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5BC5E070-CA0E-6E1F-2279-15B33A786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337"/>
            <a:ext cx="9144000" cy="31541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DE5D049-0561-8499-17B0-F13BEDE3B52B}"/>
              </a:ext>
            </a:extLst>
          </p:cNvPr>
          <p:cNvSpPr/>
          <p:nvPr/>
        </p:nvSpPr>
        <p:spPr>
          <a:xfrm>
            <a:off x="-1842" y="787400"/>
            <a:ext cx="9145841" cy="577706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BC11EE-3E5C-C5D9-F02A-FCCF2C3ED462}"/>
              </a:ext>
            </a:extLst>
          </p:cNvPr>
          <p:cNvSpPr txBox="1"/>
          <p:nvPr/>
        </p:nvSpPr>
        <p:spPr>
          <a:xfrm>
            <a:off x="-1842" y="2386504"/>
            <a:ext cx="9145841" cy="2578854"/>
          </a:xfrm>
          <a:prstGeom prst="rect">
            <a:avLst/>
          </a:prstGeom>
          <a:solidFill>
            <a:srgbClr val="F0C7BF"/>
          </a:solidFill>
          <a:ln w="571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385723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Throughput improvement </a:t>
            </a:r>
            <a:r>
              <a:rPr lang="en-US" sz="36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at the high, </a:t>
            </a:r>
            <a:r>
              <a:rPr lang="en-US" sz="36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unacceptable accuracy loss of 18%</a:t>
            </a:r>
            <a:endParaRPr lang="en-US" sz="3600" b="1" dirty="0">
              <a:solidFill>
                <a:srgbClr val="C00000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Analysis</a:t>
            </a:r>
            <a:endParaRPr lang="en-GB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237BDF1-198A-979E-F8EC-E15D518B2FE9}"/>
              </a:ext>
            </a:extLst>
          </p:cNvPr>
          <p:cNvCxnSpPr>
            <a:cxnSpLocks/>
          </p:cNvCxnSpPr>
          <p:nvPr/>
        </p:nvCxnSpPr>
        <p:spPr>
          <a:xfrm>
            <a:off x="8781633" y="2362200"/>
            <a:ext cx="0" cy="37573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6077B22-4985-28C9-DE68-665B5789B7FE}"/>
              </a:ext>
            </a:extLst>
          </p:cNvPr>
          <p:cNvCxnSpPr>
            <a:cxnSpLocks/>
          </p:cNvCxnSpPr>
          <p:nvPr/>
        </p:nvCxnSpPr>
        <p:spPr>
          <a:xfrm>
            <a:off x="8551681" y="2362200"/>
            <a:ext cx="0" cy="588091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2622535-B194-B3F6-DF7E-CD7F465A6F11}"/>
              </a:ext>
            </a:extLst>
          </p:cNvPr>
          <p:cNvCxnSpPr>
            <a:cxnSpLocks/>
          </p:cNvCxnSpPr>
          <p:nvPr/>
        </p:nvCxnSpPr>
        <p:spPr>
          <a:xfrm>
            <a:off x="8351034" y="2413000"/>
            <a:ext cx="0" cy="812800"/>
          </a:xfrm>
          <a:prstGeom prst="straightConnector1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9B4FC-15BD-0D8B-CA4B-6B28EF253C57}"/>
              </a:ext>
            </a:extLst>
          </p:cNvPr>
          <p:cNvCxnSpPr>
            <a:cxnSpLocks/>
          </p:cNvCxnSpPr>
          <p:nvPr/>
        </p:nvCxnSpPr>
        <p:spPr>
          <a:xfrm flipV="1">
            <a:off x="7685235" y="2196596"/>
            <a:ext cx="0" cy="24374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4DE5D50-2F41-967D-D538-8C11DEFC4264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Realistic CIM designs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significantly underperform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ideal design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1A529E-6DEB-005E-C69C-099F444269F0}"/>
              </a:ext>
            </a:extLst>
          </p:cNvPr>
          <p:cNvGrpSpPr/>
          <p:nvPr/>
        </p:nvGrpSpPr>
        <p:grpSpPr>
          <a:xfrm>
            <a:off x="840518" y="1024707"/>
            <a:ext cx="7652101" cy="920357"/>
            <a:chOff x="840518" y="1024707"/>
            <a:chExt cx="7652101" cy="92035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D5B162E-4A0F-F5CA-537F-46170D981084}"/>
                </a:ext>
              </a:extLst>
            </p:cNvPr>
            <p:cNvGrpSpPr/>
            <p:nvPr/>
          </p:nvGrpSpPr>
          <p:grpSpPr>
            <a:xfrm>
              <a:off x="840518" y="1024707"/>
              <a:ext cx="1393545" cy="400110"/>
              <a:chOff x="21513800" y="20667296"/>
              <a:chExt cx="1393545" cy="40011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39769F7-7996-6514-C373-626E3F4CF703}"/>
                  </a:ext>
                </a:extLst>
              </p:cNvPr>
              <p:cNvSpPr txBox="1"/>
              <p:nvPr/>
            </p:nvSpPr>
            <p:spPr>
              <a:xfrm>
                <a:off x="21720781" y="20667296"/>
                <a:ext cx="1186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G-Bonito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907CD77-52BC-2E43-8CCB-9184390332EC}"/>
                  </a:ext>
                </a:extLst>
              </p:cNvPr>
              <p:cNvSpPr/>
              <p:nvPr/>
            </p:nvSpPr>
            <p:spPr>
              <a:xfrm>
                <a:off x="21513800" y="20734001"/>
                <a:ext cx="266700" cy="26670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>
                    <a:lumMod val="7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2B7A7DC-AAFA-7C61-D48B-797C07FF51BC}"/>
                </a:ext>
              </a:extLst>
            </p:cNvPr>
            <p:cNvGrpSpPr/>
            <p:nvPr/>
          </p:nvGrpSpPr>
          <p:grpSpPr>
            <a:xfrm>
              <a:off x="2599731" y="1024707"/>
              <a:ext cx="2146561" cy="400110"/>
              <a:chOff x="23764679" y="20662655"/>
              <a:chExt cx="2146561" cy="40011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4C08BCC-C09C-235B-F534-050C0D11393B}"/>
                  </a:ext>
                </a:extLst>
              </p:cNvPr>
              <p:cNvSpPr txBox="1"/>
              <p:nvPr/>
            </p:nvSpPr>
            <p:spPr>
              <a:xfrm>
                <a:off x="23992044" y="20662655"/>
                <a:ext cx="1919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Ideal-Swordfish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F4ECC2C-7BDB-B348-8AAF-8975FB718F3C}"/>
                  </a:ext>
                </a:extLst>
              </p:cNvPr>
              <p:cNvSpPr/>
              <p:nvPr/>
            </p:nvSpPr>
            <p:spPr>
              <a:xfrm>
                <a:off x="23764679" y="20729360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69B460-7326-230B-0843-C0B08925D5DF}"/>
                </a:ext>
              </a:extLst>
            </p:cNvPr>
            <p:cNvGrpSpPr/>
            <p:nvPr/>
          </p:nvGrpSpPr>
          <p:grpSpPr>
            <a:xfrm>
              <a:off x="5378660" y="1024707"/>
              <a:ext cx="3113959" cy="400110"/>
              <a:chOff x="27547032" y="20658604"/>
              <a:chExt cx="3113959" cy="40011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CB64BEE-EE49-DCDB-F14A-9AF386BCA4D1}"/>
                  </a:ext>
                </a:extLst>
              </p:cNvPr>
              <p:cNvSpPr txBox="1"/>
              <p:nvPr/>
            </p:nvSpPr>
            <p:spPr>
              <a:xfrm>
                <a:off x="27767266" y="20658604"/>
                <a:ext cx="289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Realistic-Swordfish-RVW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964551A-5131-D227-7A7C-2A2E6AE9B884}"/>
                  </a:ext>
                </a:extLst>
              </p:cNvPr>
              <p:cNvSpPr/>
              <p:nvPr/>
            </p:nvSpPr>
            <p:spPr>
              <a:xfrm>
                <a:off x="27547032" y="20725309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>
                    <a:lumMod val="8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6CAC3E1-4033-695B-1DF7-81C6A64F857C}"/>
                </a:ext>
              </a:extLst>
            </p:cNvPr>
            <p:cNvGrpSpPr/>
            <p:nvPr/>
          </p:nvGrpSpPr>
          <p:grpSpPr>
            <a:xfrm>
              <a:off x="1125626" y="1544954"/>
              <a:ext cx="3121755" cy="400110"/>
              <a:chOff x="21513800" y="21314138"/>
              <a:chExt cx="3121755" cy="40011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20EBD7D-EE7F-BE6F-5FE9-2525F4B2A29A}"/>
                  </a:ext>
                </a:extLst>
              </p:cNvPr>
              <p:cNvSpPr txBox="1"/>
              <p:nvPr/>
            </p:nvSpPr>
            <p:spPr>
              <a:xfrm>
                <a:off x="21723147" y="21314138"/>
                <a:ext cx="291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D41E0D-9CB0-2658-C3A9-CB73575BB2D1}"/>
                  </a:ext>
                </a:extLst>
              </p:cNvPr>
              <p:cNvSpPr/>
              <p:nvPr/>
            </p:nvSpPr>
            <p:spPr>
              <a:xfrm>
                <a:off x="21513800" y="21380843"/>
                <a:ext cx="266700" cy="266700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EC7ACC-7351-ED76-9DDF-61683C4C7D3E}"/>
                </a:ext>
              </a:extLst>
            </p:cNvPr>
            <p:cNvGrpSpPr/>
            <p:nvPr/>
          </p:nvGrpSpPr>
          <p:grpSpPr>
            <a:xfrm>
              <a:off x="4654632" y="1544954"/>
              <a:ext cx="3466852" cy="400110"/>
              <a:chOff x="26593068" y="21284637"/>
              <a:chExt cx="3466852" cy="40011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629C5D-CE73-88DF-D864-7886AA178399}"/>
                  </a:ext>
                </a:extLst>
              </p:cNvPr>
              <p:cNvSpPr txBox="1"/>
              <p:nvPr/>
            </p:nvSpPr>
            <p:spPr>
              <a:xfrm>
                <a:off x="26835057" y="21284637"/>
                <a:ext cx="322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Realistic-Swordfish-RSA+KD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1384FE2-40B0-D05C-DD67-63C2EA0F34B8}"/>
                  </a:ext>
                </a:extLst>
              </p:cNvPr>
              <p:cNvSpPr/>
              <p:nvPr/>
            </p:nvSpPr>
            <p:spPr>
              <a:xfrm>
                <a:off x="26593068" y="21351342"/>
                <a:ext cx="266700" cy="266700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7EBB8AD-6895-E548-FED0-6D19A1DE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337"/>
            <a:ext cx="9144000" cy="3154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4B77A-42D2-587C-A8E8-0F150DE841D4}"/>
              </a:ext>
            </a:extLst>
          </p:cNvPr>
          <p:cNvSpPr/>
          <p:nvPr/>
        </p:nvSpPr>
        <p:spPr>
          <a:xfrm>
            <a:off x="2234063" y="2298058"/>
            <a:ext cx="5348422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D9239-AA19-F569-22F0-7CC6472492ED}"/>
              </a:ext>
            </a:extLst>
          </p:cNvPr>
          <p:cNvSpPr/>
          <p:nvPr/>
        </p:nvSpPr>
        <p:spPr>
          <a:xfrm>
            <a:off x="7787987" y="2298058"/>
            <a:ext cx="200682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Analysis</a:t>
            </a:r>
            <a:endParaRPr lang="en-GB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BFDFE5-33FC-373B-07F7-8E3DA062ACB2}"/>
              </a:ext>
            </a:extLst>
          </p:cNvPr>
          <p:cNvCxnSpPr>
            <a:cxnSpLocks/>
          </p:cNvCxnSpPr>
          <p:nvPr/>
        </p:nvCxnSpPr>
        <p:spPr>
          <a:xfrm flipV="1">
            <a:off x="7685235" y="2196596"/>
            <a:ext cx="0" cy="24374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rrow: Curved Down 99">
            <a:extLst>
              <a:ext uri="{FF2B5EF4-FFF2-40B4-BE49-F238E27FC236}">
                <a16:creationId xmlns:a16="http://schemas.microsoft.com/office/drawing/2014/main" id="{5DDD2EB0-90F7-340A-6389-8FFB1698E9F2}"/>
              </a:ext>
            </a:extLst>
          </p:cNvPr>
          <p:cNvSpPr/>
          <p:nvPr/>
        </p:nvSpPr>
        <p:spPr>
          <a:xfrm>
            <a:off x="7836351" y="2768893"/>
            <a:ext cx="656265" cy="42674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2C43288-1668-84BA-F1E9-C99F9863BE64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Some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realistic CIM designs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degrade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throughput compared to Bonito-GPU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2FCCF9-ECA7-3D42-1933-7CBBA21F38A1}"/>
              </a:ext>
            </a:extLst>
          </p:cNvPr>
          <p:cNvGrpSpPr/>
          <p:nvPr/>
        </p:nvGrpSpPr>
        <p:grpSpPr>
          <a:xfrm>
            <a:off x="840518" y="1024707"/>
            <a:ext cx="7652101" cy="920357"/>
            <a:chOff x="840518" y="1024707"/>
            <a:chExt cx="7652101" cy="9203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079744-D96F-974A-7298-F3971A8FCF82}"/>
                </a:ext>
              </a:extLst>
            </p:cNvPr>
            <p:cNvGrpSpPr/>
            <p:nvPr/>
          </p:nvGrpSpPr>
          <p:grpSpPr>
            <a:xfrm>
              <a:off x="840518" y="1024707"/>
              <a:ext cx="1393545" cy="400110"/>
              <a:chOff x="21513800" y="20667296"/>
              <a:chExt cx="1393545" cy="40011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559AC8-0175-C9E8-9075-061C7E2656B0}"/>
                  </a:ext>
                </a:extLst>
              </p:cNvPr>
              <p:cNvSpPr txBox="1"/>
              <p:nvPr/>
            </p:nvSpPr>
            <p:spPr>
              <a:xfrm>
                <a:off x="21720781" y="20667296"/>
                <a:ext cx="1186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G-Bonito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ABC5E25-B838-43C6-3D9A-45383D65700C}"/>
                  </a:ext>
                </a:extLst>
              </p:cNvPr>
              <p:cNvSpPr/>
              <p:nvPr/>
            </p:nvSpPr>
            <p:spPr>
              <a:xfrm>
                <a:off x="21513800" y="20734001"/>
                <a:ext cx="266700" cy="26670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>
                    <a:lumMod val="7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9E2B22-6507-FB6D-A0D8-ED8E370BD6F1}"/>
                </a:ext>
              </a:extLst>
            </p:cNvPr>
            <p:cNvGrpSpPr/>
            <p:nvPr/>
          </p:nvGrpSpPr>
          <p:grpSpPr>
            <a:xfrm>
              <a:off x="2599731" y="1024707"/>
              <a:ext cx="2146561" cy="400110"/>
              <a:chOff x="23764679" y="20662655"/>
              <a:chExt cx="2146561" cy="40011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DADF50-D630-DF0C-AE5F-5F9300B598A4}"/>
                  </a:ext>
                </a:extLst>
              </p:cNvPr>
              <p:cNvSpPr txBox="1"/>
              <p:nvPr/>
            </p:nvSpPr>
            <p:spPr>
              <a:xfrm>
                <a:off x="23992044" y="20662655"/>
                <a:ext cx="1919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Ideal-Swordfish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F52543-CBB1-D527-2766-41E58538278A}"/>
                  </a:ext>
                </a:extLst>
              </p:cNvPr>
              <p:cNvSpPr/>
              <p:nvPr/>
            </p:nvSpPr>
            <p:spPr>
              <a:xfrm>
                <a:off x="23764679" y="20729360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B5C7878-EDB1-BEC1-BCEA-EF77C7D5083D}"/>
                </a:ext>
              </a:extLst>
            </p:cNvPr>
            <p:cNvGrpSpPr/>
            <p:nvPr/>
          </p:nvGrpSpPr>
          <p:grpSpPr>
            <a:xfrm>
              <a:off x="5378660" y="1024707"/>
              <a:ext cx="3113959" cy="400110"/>
              <a:chOff x="27547032" y="20658604"/>
              <a:chExt cx="3113959" cy="4001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E73CC0-AE5F-E6E7-5F76-60CF61DAD554}"/>
                  </a:ext>
                </a:extLst>
              </p:cNvPr>
              <p:cNvSpPr txBox="1"/>
              <p:nvPr/>
            </p:nvSpPr>
            <p:spPr>
              <a:xfrm>
                <a:off x="27767266" y="20658604"/>
                <a:ext cx="289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Realistic-Swordfish-RVW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0DC5058-0641-E2AA-9F4C-74BE6688BC8E}"/>
                  </a:ext>
                </a:extLst>
              </p:cNvPr>
              <p:cNvSpPr/>
              <p:nvPr/>
            </p:nvSpPr>
            <p:spPr>
              <a:xfrm>
                <a:off x="27547032" y="20725309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>
                    <a:lumMod val="8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AFA910-16D4-CC25-4263-482E82F33B7B}"/>
                </a:ext>
              </a:extLst>
            </p:cNvPr>
            <p:cNvGrpSpPr/>
            <p:nvPr/>
          </p:nvGrpSpPr>
          <p:grpSpPr>
            <a:xfrm>
              <a:off x="1125626" y="1544954"/>
              <a:ext cx="3121755" cy="400110"/>
              <a:chOff x="21513800" y="21314138"/>
              <a:chExt cx="3121755" cy="40011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2437A4-193E-EF28-3ED2-78FB5AF37438}"/>
                  </a:ext>
                </a:extLst>
              </p:cNvPr>
              <p:cNvSpPr txBox="1"/>
              <p:nvPr/>
            </p:nvSpPr>
            <p:spPr>
              <a:xfrm>
                <a:off x="21723147" y="21314138"/>
                <a:ext cx="291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FC584FE-1799-0C77-0998-0BA9B4E16F8D}"/>
                  </a:ext>
                </a:extLst>
              </p:cNvPr>
              <p:cNvSpPr/>
              <p:nvPr/>
            </p:nvSpPr>
            <p:spPr>
              <a:xfrm>
                <a:off x="21513800" y="21380843"/>
                <a:ext cx="266700" cy="266700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F9319B-8677-EED7-87E0-19DB3F34D56C}"/>
                </a:ext>
              </a:extLst>
            </p:cNvPr>
            <p:cNvGrpSpPr/>
            <p:nvPr/>
          </p:nvGrpSpPr>
          <p:grpSpPr>
            <a:xfrm>
              <a:off x="4654632" y="1544954"/>
              <a:ext cx="3466852" cy="400110"/>
              <a:chOff x="26593068" y="21284637"/>
              <a:chExt cx="3466852" cy="4001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453E2B4-2333-D7D8-8B47-F2BE75A1C569}"/>
                  </a:ext>
                </a:extLst>
              </p:cNvPr>
              <p:cNvSpPr txBox="1"/>
              <p:nvPr/>
            </p:nvSpPr>
            <p:spPr>
              <a:xfrm>
                <a:off x="26835057" y="21284637"/>
                <a:ext cx="322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Realistic-Swordfish-RSA+KD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73EE445-6497-5D0D-6D0C-3CFB0328B409}"/>
                  </a:ext>
                </a:extLst>
              </p:cNvPr>
              <p:cNvSpPr/>
              <p:nvPr/>
            </p:nvSpPr>
            <p:spPr>
              <a:xfrm>
                <a:off x="26593068" y="21351342"/>
                <a:ext cx="266700" cy="266700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9CE71-5F33-D25E-DA2D-88B2CCCE6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337"/>
            <a:ext cx="9144000" cy="31541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218F6E-533E-EC79-4997-6E85A655D1D8}"/>
              </a:ext>
            </a:extLst>
          </p:cNvPr>
          <p:cNvSpPr/>
          <p:nvPr/>
        </p:nvSpPr>
        <p:spPr>
          <a:xfrm>
            <a:off x="2234063" y="2298058"/>
            <a:ext cx="5348422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21322-C75B-B588-A121-EC6E1AB13692}"/>
              </a:ext>
            </a:extLst>
          </p:cNvPr>
          <p:cNvSpPr/>
          <p:nvPr/>
        </p:nvSpPr>
        <p:spPr>
          <a:xfrm>
            <a:off x="8492616" y="2298058"/>
            <a:ext cx="570997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2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88B72-105E-64A3-1B50-111A17FF7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337"/>
            <a:ext cx="9144000" cy="31541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 Analysis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EB7F61-C1AB-0A36-549A-93675AF1911B}"/>
              </a:ext>
            </a:extLst>
          </p:cNvPr>
          <p:cNvCxnSpPr>
            <a:cxnSpLocks/>
          </p:cNvCxnSpPr>
          <p:nvPr/>
        </p:nvCxnSpPr>
        <p:spPr>
          <a:xfrm flipV="1">
            <a:off x="7685235" y="2196596"/>
            <a:ext cx="0" cy="243741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250AF9B-E625-E9B5-16F0-A63BC2EB99D8}"/>
              </a:ext>
            </a:extLst>
          </p:cNvPr>
          <p:cNvSpPr/>
          <p:nvPr/>
        </p:nvSpPr>
        <p:spPr>
          <a:xfrm>
            <a:off x="169011" y="5296404"/>
            <a:ext cx="8797189" cy="1148846"/>
          </a:xfrm>
          <a:prstGeom prst="roundRect">
            <a:avLst/>
          </a:prstGeom>
          <a:solidFill>
            <a:srgbClr val="E6D9E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Realistic CIM design using RSA+KD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provides on average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25.7× higher throughput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compared to Bonito-GPU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E681C-6A74-91D9-F659-C3D0D48D82FA}"/>
              </a:ext>
            </a:extLst>
          </p:cNvPr>
          <p:cNvGrpSpPr/>
          <p:nvPr/>
        </p:nvGrpSpPr>
        <p:grpSpPr>
          <a:xfrm>
            <a:off x="840518" y="1024707"/>
            <a:ext cx="7652101" cy="920357"/>
            <a:chOff x="840518" y="1024707"/>
            <a:chExt cx="7652101" cy="9203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3C6F80-FB3D-0669-7047-F7D58B29106A}"/>
                </a:ext>
              </a:extLst>
            </p:cNvPr>
            <p:cNvGrpSpPr/>
            <p:nvPr/>
          </p:nvGrpSpPr>
          <p:grpSpPr>
            <a:xfrm>
              <a:off x="840518" y="1024707"/>
              <a:ext cx="1393545" cy="400110"/>
              <a:chOff x="21513800" y="20667296"/>
              <a:chExt cx="1393545" cy="40011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BBF911-B419-BAA1-B46D-5F3F203634B5}"/>
                  </a:ext>
                </a:extLst>
              </p:cNvPr>
              <p:cNvSpPr txBox="1"/>
              <p:nvPr/>
            </p:nvSpPr>
            <p:spPr>
              <a:xfrm>
                <a:off x="21720781" y="20667296"/>
                <a:ext cx="11865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G-Bonito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CC13FF-4353-2565-FAF3-67E660F5BAE3}"/>
                  </a:ext>
                </a:extLst>
              </p:cNvPr>
              <p:cNvSpPr/>
              <p:nvPr/>
            </p:nvSpPr>
            <p:spPr>
              <a:xfrm>
                <a:off x="21513800" y="20734001"/>
                <a:ext cx="266700" cy="266700"/>
              </a:xfrm>
              <a:prstGeom prst="rect">
                <a:avLst/>
              </a:prstGeom>
              <a:pattFill prst="wdDnDiag">
                <a:fgClr>
                  <a:schemeClr val="tx1"/>
                </a:fgClr>
                <a:bgClr>
                  <a:schemeClr val="bg1">
                    <a:lumMod val="7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27136D-60BB-B545-3F8F-39EE1B3D3300}"/>
                </a:ext>
              </a:extLst>
            </p:cNvPr>
            <p:cNvGrpSpPr/>
            <p:nvPr/>
          </p:nvGrpSpPr>
          <p:grpSpPr>
            <a:xfrm>
              <a:off x="2599731" y="1024707"/>
              <a:ext cx="2146561" cy="400110"/>
              <a:chOff x="23764679" y="20662655"/>
              <a:chExt cx="2146561" cy="40011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0CAE5A-0458-3F99-B1E3-B60EAEA1909E}"/>
                  </a:ext>
                </a:extLst>
              </p:cNvPr>
              <p:cNvSpPr txBox="1"/>
              <p:nvPr/>
            </p:nvSpPr>
            <p:spPr>
              <a:xfrm>
                <a:off x="23992044" y="20662655"/>
                <a:ext cx="19191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Ideal-Swordfish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EB09FC-C673-0809-999D-384405F61EB5}"/>
                  </a:ext>
                </a:extLst>
              </p:cNvPr>
              <p:cNvSpPr/>
              <p:nvPr/>
            </p:nvSpPr>
            <p:spPr>
              <a:xfrm>
                <a:off x="23764679" y="20729360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tx1">
                    <a:lumMod val="65000"/>
                    <a:lumOff val="3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FA1471-625C-D5AE-5FEB-4D1FE67E98D8}"/>
                </a:ext>
              </a:extLst>
            </p:cNvPr>
            <p:cNvGrpSpPr/>
            <p:nvPr/>
          </p:nvGrpSpPr>
          <p:grpSpPr>
            <a:xfrm>
              <a:off x="5378660" y="1024707"/>
              <a:ext cx="3113959" cy="400110"/>
              <a:chOff x="27547032" y="20658604"/>
              <a:chExt cx="3113959" cy="4001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90D028-0A19-C955-44B5-CC67784C9E20}"/>
                  </a:ext>
                </a:extLst>
              </p:cNvPr>
              <p:cNvSpPr txBox="1"/>
              <p:nvPr/>
            </p:nvSpPr>
            <p:spPr>
              <a:xfrm>
                <a:off x="27767266" y="20658604"/>
                <a:ext cx="28937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Realistic-Swordfish-RVW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7DDE00-9640-8242-70F3-FD86F54BD744}"/>
                  </a:ext>
                </a:extLst>
              </p:cNvPr>
              <p:cNvSpPr/>
              <p:nvPr/>
            </p:nvSpPr>
            <p:spPr>
              <a:xfrm>
                <a:off x="27547032" y="20725309"/>
                <a:ext cx="266700" cy="266700"/>
              </a:xfrm>
              <a:prstGeom prst="rect">
                <a:avLst/>
              </a:prstGeom>
              <a:pattFill prst="dkHorz">
                <a:fgClr>
                  <a:schemeClr val="tx1"/>
                </a:fgClr>
                <a:bgClr>
                  <a:schemeClr val="bg1">
                    <a:lumMod val="8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6967AA-DDDC-95EB-8360-DA9193C6B01A}"/>
                </a:ext>
              </a:extLst>
            </p:cNvPr>
            <p:cNvGrpSpPr/>
            <p:nvPr/>
          </p:nvGrpSpPr>
          <p:grpSpPr>
            <a:xfrm>
              <a:off x="1125626" y="1544954"/>
              <a:ext cx="3121755" cy="400110"/>
              <a:chOff x="21513800" y="21314138"/>
              <a:chExt cx="3121755" cy="4001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45EEB8-3712-A79B-129A-45CF0C9952F9}"/>
                  </a:ext>
                </a:extLst>
              </p:cNvPr>
              <p:cNvSpPr txBox="1"/>
              <p:nvPr/>
            </p:nvSpPr>
            <p:spPr>
              <a:xfrm>
                <a:off x="21723147" y="21314138"/>
                <a:ext cx="2912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2B8FDC2-2B45-FA6A-4B60-67A9FDB6FAEE}"/>
                  </a:ext>
                </a:extLst>
              </p:cNvPr>
              <p:cNvSpPr/>
              <p:nvPr/>
            </p:nvSpPr>
            <p:spPr>
              <a:xfrm>
                <a:off x="21513800" y="21380843"/>
                <a:ext cx="266700" cy="266700"/>
              </a:xfrm>
              <a:prstGeom prst="rect">
                <a:avLst/>
              </a:prstGeom>
              <a:pattFill prst="pct10">
                <a:fgClr>
                  <a:schemeClr val="tx1"/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DF8006-1A8D-BF20-9BFD-FE0319230FA7}"/>
                </a:ext>
              </a:extLst>
            </p:cNvPr>
            <p:cNvGrpSpPr/>
            <p:nvPr/>
          </p:nvGrpSpPr>
          <p:grpSpPr>
            <a:xfrm>
              <a:off x="4654632" y="1544954"/>
              <a:ext cx="3466852" cy="400110"/>
              <a:chOff x="26593068" y="21284637"/>
              <a:chExt cx="3466852" cy="4001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5C40D1-6ED2-7A83-9A48-DF7839D5DFC5}"/>
                  </a:ext>
                </a:extLst>
              </p:cNvPr>
              <p:cNvSpPr txBox="1"/>
              <p:nvPr/>
            </p:nvSpPr>
            <p:spPr>
              <a:xfrm>
                <a:off x="26835057" y="21284637"/>
                <a:ext cx="32248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venir Next" panose="020B0503020202020204"/>
                  </a:rPr>
                  <a:t>Realistic-Swordfish-RSA+KD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E4F0DD-7492-AE28-4387-79E67DEF0113}"/>
                  </a:ext>
                </a:extLst>
              </p:cNvPr>
              <p:cNvSpPr/>
              <p:nvPr/>
            </p:nvSpPr>
            <p:spPr>
              <a:xfrm>
                <a:off x="26593068" y="21351342"/>
                <a:ext cx="266700" cy="266700"/>
              </a:xfrm>
              <a:prstGeom prst="rect">
                <a:avLst/>
              </a:prstGeom>
              <a:pattFill prst="lgConfetti">
                <a:fgClr>
                  <a:schemeClr val="tx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venir Next" panose="020B0503020202020204"/>
                </a:endParaRP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25B623-5417-2BDB-CD78-DE115BBDB255}"/>
              </a:ext>
            </a:extLst>
          </p:cNvPr>
          <p:cNvSpPr/>
          <p:nvPr/>
        </p:nvSpPr>
        <p:spPr>
          <a:xfrm>
            <a:off x="2234063" y="2298058"/>
            <a:ext cx="5348422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CC6EE0-4371-8895-B9E5-A684F903B15F}"/>
              </a:ext>
            </a:extLst>
          </p:cNvPr>
          <p:cNvSpPr/>
          <p:nvPr/>
        </p:nvSpPr>
        <p:spPr>
          <a:xfrm>
            <a:off x="8018586" y="2298058"/>
            <a:ext cx="618977" cy="243741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7F6EC65-7F05-0BB5-9975-2446AA8FA0F5}"/>
              </a:ext>
            </a:extLst>
          </p:cNvPr>
          <p:cNvCxnSpPr>
            <a:cxnSpLocks/>
          </p:cNvCxnSpPr>
          <p:nvPr/>
        </p:nvCxnSpPr>
        <p:spPr>
          <a:xfrm flipH="1">
            <a:off x="7917180" y="2743200"/>
            <a:ext cx="868680" cy="46482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7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F7339-E9BD-9DF2-9EB4-FB24E82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0BB873D-734C-FAF5-6639-E59149B50A1F}"/>
              </a:ext>
            </a:extLst>
          </p:cNvPr>
          <p:cNvSpPr/>
          <p:nvPr/>
        </p:nvSpPr>
        <p:spPr>
          <a:xfrm>
            <a:off x="381000" y="1396712"/>
            <a:ext cx="8420100" cy="1040703"/>
          </a:xfrm>
          <a:prstGeom prst="roundRect">
            <a:avLst/>
          </a:prstGeom>
          <a:solidFill>
            <a:srgbClr val="1E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Background &amp; Motivation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77F287A-EB9E-7BDF-3148-253381B84E6F}"/>
              </a:ext>
            </a:extLst>
          </p:cNvPr>
          <p:cNvSpPr/>
          <p:nvPr/>
        </p:nvSpPr>
        <p:spPr>
          <a:xfrm>
            <a:off x="381000" y="2555653"/>
            <a:ext cx="8420100" cy="1040703"/>
          </a:xfrm>
          <a:prstGeom prst="roundRect">
            <a:avLst>
              <a:gd name="adj" fmla="val 19632"/>
            </a:avLst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venir Next" panose="020B0503020202020204"/>
              </a:rPr>
              <a:t>Swordfish: Design &amp; Implementation</a:t>
            </a:r>
            <a:endParaRPr lang="en-US" sz="3200" b="1" dirty="0">
              <a:latin typeface="Avenir Next" panose="020B0503020202020204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A1203B-F89F-E348-E866-7E54A61508E8}"/>
              </a:ext>
            </a:extLst>
          </p:cNvPr>
          <p:cNvSpPr/>
          <p:nvPr/>
        </p:nvSpPr>
        <p:spPr>
          <a:xfrm>
            <a:off x="381000" y="3714594"/>
            <a:ext cx="8420100" cy="1038857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Evaluation &amp; Key Results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D25C3E7-2288-5824-3E87-E2ABDA54DACA}"/>
              </a:ext>
            </a:extLst>
          </p:cNvPr>
          <p:cNvSpPr/>
          <p:nvPr/>
        </p:nvSpPr>
        <p:spPr>
          <a:xfrm>
            <a:off x="381000" y="4871689"/>
            <a:ext cx="8420100" cy="1038856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Takeaways &amp; Summary</a:t>
            </a:r>
          </a:p>
        </p:txBody>
      </p:sp>
    </p:spTree>
    <p:extLst>
      <p:ext uri="{BB962C8B-B14F-4D97-AF65-F5344CB8AC3E}">
        <p14:creationId xmlns:p14="http://schemas.microsoft.com/office/powerpoint/2010/main" val="3926903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8645FE-E741-4D5C-E795-7B4C0645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33378"/>
            <a:ext cx="8894602" cy="58922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cs typeface="Lato" panose="020F0502020204030203" pitchFamily="34" charset="0"/>
              </a:rPr>
              <a:t>Details on </a:t>
            </a:r>
            <a:r>
              <a:rPr lang="en-US" sz="2800" b="1" dirty="0">
                <a:solidFill>
                  <a:schemeClr val="accent2"/>
                </a:solidFill>
                <a:cs typeface="Lato" panose="020F0502020204030203" pitchFamily="34" charset="0"/>
              </a:rPr>
              <a:t>evaluation methodology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Datasets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Array and devices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1"/>
                </a:solidFill>
                <a:cs typeface="Lato" panose="020F0502020204030203" pitchFamily="34" charset="0"/>
              </a:rPr>
              <a:t>Evaluation results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Individual non-idealities and architectural limitations on accuracy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Accuracy enhancements on individual and combined non-idealities and architectural limitations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Accuracy vs. Area analysis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Observations and trends from the presented figures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cs typeface="Lato" panose="020F0502020204030203" pitchFamily="34" charset="0"/>
              </a:rPr>
              <a:t>Results for 256x256 crossbar + comparison with 64x64 crossbars</a:t>
            </a:r>
          </a:p>
          <a:p>
            <a:pPr marL="432000" indent="-324000" defTabSz="914400">
              <a:lnSpc>
                <a:spcPct val="110000"/>
              </a:lnSpc>
              <a:spcBef>
                <a:spcPts val="1417"/>
              </a:spcBef>
            </a:pPr>
            <a:r>
              <a:rPr lang="en-US" sz="2800" b="1" dirty="0">
                <a:solidFill>
                  <a:srgbClr val="00B050"/>
                </a:solidFill>
                <a:cs typeface="Lato" panose="020F0502020204030203" pitchFamily="34" charset="0"/>
              </a:rPr>
              <a:t>Discussions, takeaways, </a:t>
            </a:r>
            <a:r>
              <a:rPr lang="en-US" sz="2800" dirty="0">
                <a:solidFill>
                  <a:srgbClr val="00B050"/>
                </a:solidFill>
                <a:cs typeface="Lato" panose="020F0502020204030203" pitchFamily="34" charset="0"/>
              </a:rPr>
              <a:t>and</a:t>
            </a:r>
            <a:r>
              <a:rPr lang="en-US" sz="2800" b="1" dirty="0">
                <a:solidFill>
                  <a:srgbClr val="00B050"/>
                </a:solidFill>
                <a:cs typeface="Lato" panose="020F0502020204030203" pitchFamily="34" charset="0"/>
              </a:rPr>
              <a:t> future work</a:t>
            </a:r>
          </a:p>
        </p:txBody>
      </p:sp>
    </p:spTree>
    <p:extLst>
      <p:ext uri="{BB962C8B-B14F-4D97-AF65-F5344CB8AC3E}">
        <p14:creationId xmlns:p14="http://schemas.microsoft.com/office/powerpoint/2010/main" val="1385569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BF7339-E9BD-9DF2-9EB4-FB24E827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90BB873D-734C-FAF5-6639-E59149B50A1F}"/>
              </a:ext>
            </a:extLst>
          </p:cNvPr>
          <p:cNvSpPr/>
          <p:nvPr/>
        </p:nvSpPr>
        <p:spPr>
          <a:xfrm>
            <a:off x="381000" y="1396712"/>
            <a:ext cx="8420100" cy="1040703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Background &amp; Motivation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177F287A-EB9E-7BDF-3148-253381B84E6F}"/>
              </a:ext>
            </a:extLst>
          </p:cNvPr>
          <p:cNvSpPr/>
          <p:nvPr/>
        </p:nvSpPr>
        <p:spPr>
          <a:xfrm>
            <a:off x="381000" y="2555653"/>
            <a:ext cx="8420100" cy="1040703"/>
          </a:xfrm>
          <a:prstGeom prst="roundRect">
            <a:avLst>
              <a:gd name="adj" fmla="val 19632"/>
            </a:avLst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venir Next" panose="020B0503020202020204"/>
              </a:rPr>
              <a:t>Swordfish: Design &amp; Implementation</a:t>
            </a:r>
            <a:endParaRPr lang="en-US" sz="3200" b="1" dirty="0">
              <a:latin typeface="Avenir Next" panose="020B0503020202020204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7A1203B-F89F-E348-E866-7E54A61508E8}"/>
              </a:ext>
            </a:extLst>
          </p:cNvPr>
          <p:cNvSpPr/>
          <p:nvPr/>
        </p:nvSpPr>
        <p:spPr>
          <a:xfrm>
            <a:off x="381000" y="3714594"/>
            <a:ext cx="8420100" cy="1038857"/>
          </a:xfrm>
          <a:prstGeom prst="roundRect">
            <a:avLst/>
          </a:prstGeom>
          <a:solidFill>
            <a:srgbClr val="D2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Evaluation &amp; Key Results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7D25C3E7-2288-5824-3E87-E2ABDA54DACA}"/>
              </a:ext>
            </a:extLst>
          </p:cNvPr>
          <p:cNvSpPr/>
          <p:nvPr/>
        </p:nvSpPr>
        <p:spPr>
          <a:xfrm>
            <a:off x="381000" y="4871689"/>
            <a:ext cx="8420100" cy="1038856"/>
          </a:xfrm>
          <a:prstGeom prst="roundRect">
            <a:avLst/>
          </a:prstGeom>
          <a:solidFill>
            <a:srgbClr val="1E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/>
              </a:rPr>
              <a:t>Takeaways &amp; Summary</a:t>
            </a:r>
          </a:p>
        </p:txBody>
      </p:sp>
    </p:spTree>
    <p:extLst>
      <p:ext uri="{BB962C8B-B14F-4D97-AF65-F5344CB8AC3E}">
        <p14:creationId xmlns:p14="http://schemas.microsoft.com/office/powerpoint/2010/main" val="1107223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  <a:endParaRPr lang="en-GB" dirty="0"/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4051C47-FA01-566E-3D1B-1C6B02757D73}"/>
              </a:ext>
            </a:extLst>
          </p:cNvPr>
          <p:cNvSpPr/>
          <p:nvPr/>
        </p:nvSpPr>
        <p:spPr>
          <a:xfrm>
            <a:off x="177215" y="1219551"/>
            <a:ext cx="8789570" cy="870966"/>
          </a:xfrm>
          <a:prstGeom prst="roundRect">
            <a:avLst>
              <a:gd name="adj" fmla="val 6884"/>
            </a:avLst>
          </a:prstGeom>
          <a:solidFill>
            <a:schemeClr val="accent1">
              <a:alpha val="17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The target application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for memristor-based CIM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matters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C91504E-2803-9429-3E93-593F0C4356B1}"/>
              </a:ext>
            </a:extLst>
          </p:cNvPr>
          <p:cNvSpPr/>
          <p:nvPr/>
        </p:nvSpPr>
        <p:spPr>
          <a:xfrm>
            <a:off x="177215" y="3829477"/>
            <a:ext cx="8789570" cy="870966"/>
          </a:xfrm>
          <a:prstGeom prst="roundRect">
            <a:avLst>
              <a:gd name="adj" fmla="val 6884"/>
            </a:avLst>
          </a:prstGeom>
          <a:solidFill>
            <a:schemeClr val="accent1">
              <a:alpha val="17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Non-idealities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are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detrimental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to both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accuracy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performance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87B9D62-74F1-CE52-BDE6-4C3A4C1260E1}"/>
              </a:ext>
            </a:extLst>
          </p:cNvPr>
          <p:cNvSpPr/>
          <p:nvPr/>
        </p:nvSpPr>
        <p:spPr>
          <a:xfrm>
            <a:off x="177215" y="5134441"/>
            <a:ext cx="8789570" cy="870966"/>
          </a:xfrm>
          <a:prstGeom prst="roundRect">
            <a:avLst>
              <a:gd name="adj" fmla="val 6884"/>
            </a:avLst>
          </a:prstGeom>
          <a:solidFill>
            <a:schemeClr val="accent1">
              <a:alpha val="17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HW/SW co-designed 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techniques mitigate inaccuracy the most  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99D0D85-196C-3E63-B539-0A72599532E7}"/>
              </a:ext>
            </a:extLst>
          </p:cNvPr>
          <p:cNvSpPr/>
          <p:nvPr/>
        </p:nvSpPr>
        <p:spPr>
          <a:xfrm>
            <a:off x="177215" y="2524514"/>
            <a:ext cx="8789570" cy="870966"/>
          </a:xfrm>
          <a:prstGeom prst="roundRect">
            <a:avLst>
              <a:gd name="adj" fmla="val 6884"/>
            </a:avLst>
          </a:prstGeom>
          <a:solidFill>
            <a:schemeClr val="accent1">
              <a:alpha val="17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defTabSz="457200"/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Swordfish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enables </a:t>
            </a:r>
            <a:r>
              <a:rPr lang="en-US" sz="2400" b="1" dirty="0">
                <a:solidFill>
                  <a:schemeClr val="tx1"/>
                </a:solidFill>
                <a:latin typeface="Avenir Next" panose="020B0503020202020204"/>
              </a:rPr>
              <a:t>realistic</a:t>
            </a:r>
            <a:r>
              <a:rPr lang="en-US" sz="2400" dirty="0">
                <a:solidFill>
                  <a:schemeClr val="tx1"/>
                </a:solidFill>
                <a:latin typeface="Avenir Next" panose="020B0503020202020204"/>
              </a:rPr>
              <a:t> evaluation of accuracy and performance for DNN-based applications on memristor-based CIM</a:t>
            </a:r>
          </a:p>
        </p:txBody>
      </p:sp>
    </p:spTree>
    <p:extLst>
      <p:ext uri="{BB962C8B-B14F-4D97-AF65-F5344CB8AC3E}">
        <p14:creationId xmlns:p14="http://schemas.microsoft.com/office/powerpoint/2010/main" val="41443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0972A0-472E-EF64-D771-155B5492735D}"/>
              </a:ext>
            </a:extLst>
          </p:cNvPr>
          <p:cNvSpPr/>
          <p:nvPr/>
        </p:nvSpPr>
        <p:spPr>
          <a:xfrm>
            <a:off x="174256" y="4673600"/>
            <a:ext cx="8819202" cy="2052066"/>
          </a:xfrm>
          <a:prstGeom prst="roundRect">
            <a:avLst>
              <a:gd name="adj" fmla="val 8092"/>
            </a:avLst>
          </a:prstGeom>
          <a:solidFill>
            <a:srgbClr val="DFEEF9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lvl="0">
              <a:spcBef>
                <a:spcPts val="1200"/>
              </a:spcBef>
              <a:defRPr/>
            </a:pPr>
            <a:r>
              <a:rPr lang="en-US" sz="2000" b="1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Many opportunities </a:t>
            </a:r>
            <a:r>
              <a:rPr lang="en-US" sz="2000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endParaRPr lang="en-US" sz="2000" b="1" dirty="0">
              <a:solidFill>
                <a:srgbClr val="2E5597"/>
              </a:solidFill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74370" lvl="1" indent="-252000">
              <a:lnSpc>
                <a:spcPct val="105000"/>
              </a:lnSpc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Realistically evaluating </a:t>
            </a:r>
            <a:r>
              <a:rPr lang="en-US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and throughput </a:t>
            </a:r>
            <a:r>
              <a:rPr lang="en-US" b="1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other DNNs </a:t>
            </a:r>
            <a:r>
              <a:rPr lang="en-US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on memristor-based CIM </a:t>
            </a:r>
          </a:p>
          <a:p>
            <a:pPr marL="674370" lvl="1" indent="-252000">
              <a:lnSpc>
                <a:spcPct val="105000"/>
              </a:lnSpc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Developing and evaluating </a:t>
            </a:r>
            <a:r>
              <a:rPr lang="en-US" b="1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novel accuracy enhancement techniques</a:t>
            </a:r>
            <a:r>
              <a:rPr lang="en-US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, on software, hardware, or both</a:t>
            </a:r>
          </a:p>
          <a:p>
            <a:pPr marL="674370" lvl="1" indent="-252000">
              <a:lnSpc>
                <a:spcPct val="105000"/>
              </a:lnSpc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We should remain </a:t>
            </a:r>
            <a:r>
              <a:rPr lang="en-US" b="1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cautious applying known acceleration techniques </a:t>
            </a:r>
            <a:r>
              <a:rPr lang="en-US" dirty="0">
                <a:solidFill>
                  <a:srgbClr val="2E5597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to emerging technologies, architectures, and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926244CC-D493-408F-DDDC-2C83A093D809}"/>
                  </a:ext>
                </a:extLst>
              </p:cNvPr>
              <p:cNvSpPr/>
              <p:nvPr/>
            </p:nvSpPr>
            <p:spPr>
              <a:xfrm>
                <a:off x="172398" y="2798446"/>
                <a:ext cx="8819202" cy="1764152"/>
              </a:xfrm>
              <a:prstGeom prst="roundRect">
                <a:avLst>
                  <a:gd name="adj" fmla="val 8525"/>
                </a:avLst>
              </a:prstGeom>
              <a:solidFill>
                <a:srgbClr val="EDE8F1"/>
              </a:solidFill>
              <a:ln w="317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320" lvl="0">
                  <a:spcBef>
                    <a:spcPts val="1200"/>
                  </a:spcBef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Key Results: </a:t>
                </a:r>
                <a:r>
                  <a:rPr lang="en-US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Across four real datasets of varying sizes, Swordfish </a:t>
                </a: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realistically </a:t>
                </a:r>
                <a:r>
                  <a:rPr lang="en-US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provides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25.7</a:t>
                </a:r>
                <a14:m>
                  <m:oMath xmlns:m="http://schemas.openxmlformats.org/officeDocument/2006/math">
                    <m:r>
                      <a:rPr lang="en-GB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better average throughput</a:t>
                </a:r>
                <a:r>
                  <a:rPr lang="en-US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compared to state-of-the-art basecalling on GPU </a:t>
                </a: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12% mitigation in basecalling accuracy loss </a:t>
                </a:r>
                <a:r>
                  <a:rPr lang="en-US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after hardware/software co-designed enhancement techniques</a:t>
                </a:r>
                <a:endParaRPr lang="en-US" b="1" dirty="0">
                  <a:solidFill>
                    <a:srgbClr val="7030A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8788" lvl="1" indent="-249238">
                  <a:lnSpc>
                    <a:spcPct val="105000"/>
                  </a:lnSpc>
                  <a:buFont typeface="Arial" pitchFamily="34" charset="0"/>
                  <a:buChar char="–"/>
                  <a:defRPr/>
                </a:pP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Three </a:t>
                </a:r>
                <a:r>
                  <a:rPr lang="en-US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new </a:t>
                </a: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insights</a:t>
                </a:r>
                <a:r>
                  <a:rPr lang="en-US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 on future research directions for </a:t>
                </a:r>
                <a:r>
                  <a:rPr lang="en-US" b="1" dirty="0">
                    <a:solidFill>
                      <a:srgbClr val="7030A0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accuracy enhancement techniques</a:t>
                </a:r>
                <a:endParaRPr lang="en-US" dirty="0">
                  <a:solidFill>
                    <a:srgbClr val="7030A0"/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926244CC-D493-408F-DDDC-2C83A093D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98" y="2798446"/>
                <a:ext cx="8819202" cy="1764152"/>
              </a:xfrm>
              <a:prstGeom prst="roundRect">
                <a:avLst>
                  <a:gd name="adj" fmla="val 8525"/>
                </a:avLst>
              </a:prstGeom>
              <a:blipFill>
                <a:blip r:embed="rId3"/>
                <a:stretch>
                  <a:fillRect t="-2041" b="-5442"/>
                </a:stretch>
              </a:blipFill>
              <a:ln w="317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858D5DA8-10CC-5F6E-43FC-9F006368166E}"/>
              </a:ext>
            </a:extLst>
          </p:cNvPr>
          <p:cNvSpPr/>
          <p:nvPr/>
        </p:nvSpPr>
        <p:spPr>
          <a:xfrm>
            <a:off x="172398" y="923292"/>
            <a:ext cx="8819202" cy="1764152"/>
          </a:xfrm>
          <a:prstGeom prst="roundRect">
            <a:avLst>
              <a:gd name="adj" fmla="val 6307"/>
            </a:avLst>
          </a:prstGeom>
          <a:solidFill>
            <a:srgbClr val="E2F0DA"/>
          </a:solidFill>
          <a:ln w="31750">
            <a:solidFill>
              <a:srgbClr val="2A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20" lvl="0">
              <a:defRPr/>
            </a:pP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Key Contribution: Swordfish;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first framework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for memristor-based CIM that uses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characterized memories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accurate models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endParaRPr lang="en-US" b="1" dirty="0">
              <a:solidFill>
                <a:srgbClr val="10813D"/>
              </a:solidFill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320" lvl="0">
              <a:defRPr/>
            </a:pP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1) accurately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realistically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evaluate the effects of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non-idealities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on basecalling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  <a:endParaRPr lang="en-US" b="1" i="1" dirty="0">
              <a:solidFill>
                <a:srgbClr val="10813D"/>
              </a:solidFill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320" lvl="0">
              <a:defRPr/>
            </a:pP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comprehensively investigate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the impact of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enhancement techniques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on basecalling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accuracy </a:t>
            </a:r>
            <a:r>
              <a:rPr lang="en-US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b="1" dirty="0">
                <a:solidFill>
                  <a:srgbClr val="10813D"/>
                </a:solidFill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  <a:endParaRPr lang="en-US" dirty="0">
              <a:solidFill>
                <a:srgbClr val="10813D"/>
              </a:solidFill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0"/>
            <a:ext cx="9144000" cy="3268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 defTabSz="914367">
              <a:defRPr sz="4000" b="1">
                <a:solidFill>
                  <a:schemeClr val="tx2"/>
                </a:solidFill>
                <a:latin typeface="Corbel" panose="020B0503020204020204" pitchFamily="34" charset="0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r>
              <a:rPr lang="en-US" sz="8000" spc="-38" dirty="0">
                <a:ln w="3175">
                  <a:noFill/>
                </a:ln>
                <a:solidFill>
                  <a:schemeClr val="accent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Swordfish:</a:t>
            </a:r>
            <a:r>
              <a:rPr lang="en-US" sz="5400" spc="-38" dirty="0">
                <a:ln w="3175">
                  <a:noFill/>
                </a:ln>
                <a:solidFill>
                  <a:schemeClr val="accent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en-US" dirty="0"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A Framework for Evaluating </a:t>
            </a:r>
          </a:p>
          <a:p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Deep Neural Network-based Basecalling </a:t>
            </a:r>
          </a:p>
          <a:p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using Computation-in-Memory </a:t>
            </a:r>
          </a:p>
          <a:p>
            <a:r>
              <a:rPr lang="en-US" sz="2800" dirty="0">
                <a:solidFill>
                  <a:schemeClr val="tx1"/>
                </a:solidFill>
                <a:latin typeface="Avenir Next"/>
                <a:ea typeface="Lato" panose="020F0502020204030203" pitchFamily="34" charset="0"/>
                <a:cs typeface="Lato" panose="020F0502020204030203" pitchFamily="34" charset="0"/>
              </a:rPr>
              <a:t>with Non-Ideal Memristors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0" y="3268981"/>
            <a:ext cx="9143999" cy="172393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spcBef>
                <a:spcPts val="281"/>
              </a:spcBef>
              <a:tabLst>
                <a:tab pos="0" algn="l"/>
              </a:tabLst>
            </a:pPr>
            <a:r>
              <a:rPr lang="en-GB" sz="9600" b="1" spc="-1" dirty="0">
                <a:solidFill>
                  <a:schemeClr val="accent6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Questions? </a:t>
            </a:r>
            <a:endParaRPr lang="en-GB" sz="9600" spc="-1" dirty="0">
              <a:solidFill>
                <a:schemeClr val="accent6"/>
              </a:solidFill>
              <a:latin typeface="Avenir Next" panose="020B0503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A8D1A6-21D4-40C4-B445-5292385D7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364" y="-305833"/>
            <a:ext cx="2341319" cy="23413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FC0C0D0-2FCC-83C7-B47F-66975DD5C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0957" y="-1"/>
            <a:ext cx="1773042" cy="177304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43A9C6-96AB-A0F1-0630-585E3F3F5958}"/>
              </a:ext>
            </a:extLst>
          </p:cNvPr>
          <p:cNvGrpSpPr/>
          <p:nvPr/>
        </p:nvGrpSpPr>
        <p:grpSpPr>
          <a:xfrm>
            <a:off x="2094812" y="5115700"/>
            <a:ext cx="4954374" cy="936446"/>
            <a:chOff x="1680920" y="4873696"/>
            <a:chExt cx="4954374" cy="936446"/>
          </a:xfrm>
        </p:grpSpPr>
        <p:pic>
          <p:nvPicPr>
            <p:cNvPr id="10" name="Google Shape;86;p1" descr="Icon&#10;&#10;Description automatically generated">
              <a:extLst>
                <a:ext uri="{FF2B5EF4-FFF2-40B4-BE49-F238E27FC236}">
                  <a16:creationId xmlns:a16="http://schemas.microsoft.com/office/drawing/2014/main" id="{A1ABEFB2-D1C1-FF26-D71C-646D5DA39A32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1680920" y="4873696"/>
              <a:ext cx="1676513" cy="6737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79361A-25AE-16DC-F327-4969A6D93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9535" y="4873696"/>
              <a:ext cx="2365759" cy="93644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2024F23-664E-E252-2389-A688C764E67B}"/>
              </a:ext>
            </a:extLst>
          </p:cNvPr>
          <p:cNvGrpSpPr/>
          <p:nvPr/>
        </p:nvGrpSpPr>
        <p:grpSpPr>
          <a:xfrm>
            <a:off x="736538" y="5830867"/>
            <a:ext cx="7670923" cy="788683"/>
            <a:chOff x="736538" y="5830867"/>
            <a:chExt cx="7670923" cy="788683"/>
          </a:xfrm>
        </p:grpSpPr>
        <p:pic>
          <p:nvPicPr>
            <p:cNvPr id="3" name="Google Shape;87;p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BB7B381-A637-CCEE-C3F0-10FC002A258F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736538" y="5830867"/>
              <a:ext cx="1387462" cy="7886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51EC5D-13B8-7969-8361-786443F80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553" t="31836" r="15247" b="32270"/>
            <a:stretch/>
          </p:blipFill>
          <p:spPr>
            <a:xfrm>
              <a:off x="5685998" y="6024615"/>
              <a:ext cx="2721463" cy="516082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F783236-183E-F650-D215-22FFBDDB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2612" y="6024615"/>
              <a:ext cx="2164773" cy="516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25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venir Next" panose="020B0503020202020204"/>
              </a:rPr>
              <a:t>Nanopore Genome Sequencing and Analysis Pipeline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8645FE-E741-4D5C-E795-7B4C0645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44549"/>
            <a:ext cx="8894602" cy="2155487"/>
          </a:xfrm>
        </p:spPr>
        <p:txBody>
          <a:bodyPr>
            <a:noAutofit/>
          </a:bodyPr>
          <a:lstStyle/>
          <a:p>
            <a:pPr marL="81000" indent="0">
              <a:buNone/>
            </a:pPr>
            <a:r>
              <a:rPr lang="en-US" sz="2200" b="1" dirty="0">
                <a:solidFill>
                  <a:schemeClr val="accent1"/>
                </a:solidFill>
                <a:cs typeface="Lato" panose="020F0502020204030203" pitchFamily="34" charset="0"/>
              </a:rPr>
              <a:t>Genome Sequencing: </a:t>
            </a:r>
            <a:r>
              <a:rPr lang="en-US" sz="2200" dirty="0">
                <a:cs typeface="Lato" panose="020F0502020204030203" pitchFamily="34" charset="0"/>
              </a:rPr>
              <a:t>Determining DNA sequence order for </a:t>
            </a:r>
          </a:p>
          <a:p>
            <a:pPr marL="728550" lvl="1" indent="-457200">
              <a:buSzPct val="100000"/>
              <a:buFont typeface="+mj-lt"/>
              <a:buAutoNum type="arabicPeriod"/>
            </a:pPr>
            <a:r>
              <a:rPr lang="en-US" sz="1800" dirty="0">
                <a:cs typeface="Lato" panose="020F0502020204030203" pitchFamily="34" charset="0"/>
              </a:rPr>
              <a:t>Personalized medicine,</a:t>
            </a:r>
          </a:p>
          <a:p>
            <a:pPr marL="728550" lvl="1" indent="-457200">
              <a:buSzPct val="100000"/>
              <a:buFont typeface="+mj-lt"/>
              <a:buAutoNum type="arabicPeriod"/>
            </a:pPr>
            <a:r>
              <a:rPr lang="en-US" sz="1800" dirty="0">
                <a:cs typeface="Lato" panose="020F0502020204030203" pitchFamily="34" charset="0"/>
              </a:rPr>
              <a:t>Outbreak tracing,</a:t>
            </a:r>
          </a:p>
          <a:p>
            <a:pPr marL="728550" lvl="1" indent="-457200">
              <a:buSzPct val="100000"/>
              <a:buFont typeface="+mj-lt"/>
              <a:buAutoNum type="arabicPeriod"/>
            </a:pPr>
            <a:r>
              <a:rPr lang="en-US" sz="1800" dirty="0">
                <a:cs typeface="Lato" panose="020F0502020204030203" pitchFamily="34" charset="0"/>
              </a:rPr>
              <a:t>Understanding evolution</a:t>
            </a:r>
          </a:p>
          <a:p>
            <a:pPr marL="81000" indent="0">
              <a:buNone/>
            </a:pPr>
            <a:r>
              <a:rPr lang="en-US" sz="2200" b="1" dirty="0">
                <a:solidFill>
                  <a:schemeClr val="accent1"/>
                </a:solidFill>
                <a:cs typeface="Lato" panose="020F0502020204030203" pitchFamily="34" charset="0"/>
              </a:rPr>
              <a:t>Nanopore Sequencing: </a:t>
            </a:r>
            <a:r>
              <a:rPr lang="en-US" sz="2200" dirty="0">
                <a:cs typeface="Lato" panose="020F0502020204030203" pitchFamily="34" charset="0"/>
              </a:rPr>
              <a:t>A widely used sequencing technology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F101CE-7AE0-FC25-306B-ABEEE773029E}"/>
              </a:ext>
            </a:extLst>
          </p:cNvPr>
          <p:cNvGrpSpPr/>
          <p:nvPr/>
        </p:nvGrpSpPr>
        <p:grpSpPr>
          <a:xfrm>
            <a:off x="3859252" y="3443916"/>
            <a:ext cx="1253172" cy="1432495"/>
            <a:chOff x="3720784" y="1256447"/>
            <a:chExt cx="1865335" cy="22045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A9922C-9EC6-703A-854A-BC7AE872867C}"/>
                </a:ext>
              </a:extLst>
            </p:cNvPr>
            <p:cNvGrpSpPr/>
            <p:nvPr/>
          </p:nvGrpSpPr>
          <p:grpSpPr>
            <a:xfrm>
              <a:off x="3780315" y="1721738"/>
              <a:ext cx="1739285" cy="1739285"/>
              <a:chOff x="4952816" y="3595606"/>
              <a:chExt cx="1739285" cy="173928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282A83E-6FF5-C846-5F14-E869395F5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2816" y="3595606"/>
                <a:ext cx="1739285" cy="173928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E1CDB25-407D-F0CF-646D-BFDE2B829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7210" y="4041888"/>
                <a:ext cx="675617" cy="675617"/>
              </a:xfrm>
              <a:prstGeom prst="rect">
                <a:avLst/>
              </a:prstGeom>
            </p:spPr>
          </p:pic>
        </p:grpSp>
        <p:sp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190D0B89-EC81-7B9F-DD29-B93D25911C14}"/>
                </a:ext>
              </a:extLst>
            </p:cNvPr>
            <p:cNvSpPr/>
            <p:nvPr/>
          </p:nvSpPr>
          <p:spPr>
            <a:xfrm>
              <a:off x="3724662" y="1777426"/>
              <a:ext cx="1861457" cy="1683597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venir Next" panose="020B0503020202020204"/>
              </a:endParaRPr>
            </a:p>
          </p:txBody>
        </p:sp>
        <p:sp>
          <p:nvSpPr>
            <p:cNvPr id="31" name="Rounded Rectangle 29">
              <a:extLst>
                <a:ext uri="{FF2B5EF4-FFF2-40B4-BE49-F238E27FC236}">
                  <a16:creationId xmlns:a16="http://schemas.microsoft.com/office/drawing/2014/main" id="{6D1F6E9B-F962-A69B-1EE7-59F7A3B5E7C3}"/>
                </a:ext>
              </a:extLst>
            </p:cNvPr>
            <p:cNvSpPr/>
            <p:nvPr/>
          </p:nvSpPr>
          <p:spPr>
            <a:xfrm>
              <a:off x="3720784" y="1256447"/>
              <a:ext cx="1861457" cy="52098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venir Next" panose="020B0503020202020204"/>
                </a:rPr>
                <a:t>Basecalling </a:t>
              </a:r>
            </a:p>
            <a:p>
              <a:pPr algn="ctr"/>
              <a:r>
                <a:rPr lang="en-US" sz="1350" b="1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in GPU</a:t>
              </a:r>
              <a:endParaRPr lang="en-US" sz="1350" b="1" dirty="0">
                <a:latin typeface="Avenir Next" panose="020B050302020202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F5B54B-E5C7-EF38-8795-799E30DD9BF8}"/>
              </a:ext>
            </a:extLst>
          </p:cNvPr>
          <p:cNvGrpSpPr/>
          <p:nvPr/>
        </p:nvGrpSpPr>
        <p:grpSpPr>
          <a:xfrm>
            <a:off x="4795462" y="4182199"/>
            <a:ext cx="675615" cy="162000"/>
            <a:chOff x="4671959" y="5101307"/>
            <a:chExt cx="900820" cy="216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88DCFAC-0CB5-DDFB-29B3-9C481781E0EB}"/>
                </a:ext>
              </a:extLst>
            </p:cNvPr>
            <p:cNvGrpSpPr/>
            <p:nvPr/>
          </p:nvGrpSpPr>
          <p:grpSpPr>
            <a:xfrm>
              <a:off x="4671959" y="5101307"/>
              <a:ext cx="441488" cy="216000"/>
              <a:chOff x="6492340" y="3397489"/>
              <a:chExt cx="441488" cy="216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D847FB-9368-C8AC-BA61-FB8188E3FF4E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b="1" dirty="0">
                    <a:latin typeface="Avenir Next" panose="020B0503020202020204"/>
                  </a:rPr>
                  <a:t>A</a:t>
                </a:r>
                <a:endParaRPr lang="en-US" sz="1350" b="1" dirty="0">
                  <a:latin typeface="Avenir Next" panose="020B050302020202020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E3C34F-95C4-AC82-6047-F03896626A81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b="1" dirty="0">
                    <a:latin typeface="Avenir Next" panose="020B0503020202020204"/>
                  </a:rPr>
                  <a:t>T</a:t>
                </a:r>
                <a:endParaRPr lang="en-US" sz="1350" b="1" dirty="0">
                  <a:latin typeface="Avenir Next" panose="020B0503020202020204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BBB430-7F1F-C760-5385-D573AA434FB0}"/>
                </a:ext>
              </a:extLst>
            </p:cNvPr>
            <p:cNvSpPr/>
            <p:nvPr/>
          </p:nvSpPr>
          <p:spPr>
            <a:xfrm>
              <a:off x="5131291" y="5101307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b="1" dirty="0">
                  <a:latin typeface="Avenir Next" panose="020B0503020202020204"/>
                </a:rPr>
                <a:t>G</a:t>
              </a:r>
              <a:endParaRPr lang="en-US" sz="1350" b="1" dirty="0">
                <a:latin typeface="Avenir Next" panose="020B050302020202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3F3163-6389-C1C2-D13E-D549B1925A30}"/>
                </a:ext>
              </a:extLst>
            </p:cNvPr>
            <p:cNvSpPr/>
            <p:nvPr/>
          </p:nvSpPr>
          <p:spPr>
            <a:xfrm>
              <a:off x="5356779" y="5101307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b="1" dirty="0">
                  <a:latin typeface="Avenir Next" panose="020B0503020202020204"/>
                </a:rPr>
                <a:t>C</a:t>
              </a:r>
              <a:endParaRPr lang="en-US" sz="1350" b="1" dirty="0">
                <a:latin typeface="Avenir Next" panose="020B050302020202020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9AF9D2-A712-F49A-617B-316C176B7E94}"/>
              </a:ext>
            </a:extLst>
          </p:cNvPr>
          <p:cNvGrpSpPr/>
          <p:nvPr/>
        </p:nvGrpSpPr>
        <p:grpSpPr>
          <a:xfrm>
            <a:off x="6606574" y="3443916"/>
            <a:ext cx="1261919" cy="1842658"/>
            <a:chOff x="5661694" y="3019546"/>
            <a:chExt cx="1261919" cy="18426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E1A0F23-C4F4-0CAD-5437-6FA90DE629AC}"/>
                </a:ext>
              </a:extLst>
            </p:cNvPr>
            <p:cNvGrpSpPr/>
            <p:nvPr/>
          </p:nvGrpSpPr>
          <p:grpSpPr>
            <a:xfrm>
              <a:off x="5670441" y="3019546"/>
              <a:ext cx="1253172" cy="1432495"/>
              <a:chOff x="1044969" y="3582538"/>
              <a:chExt cx="3931449" cy="2128659"/>
            </a:xfrm>
          </p:grpSpPr>
          <p:sp>
            <p:nvSpPr>
              <p:cNvPr id="62" name="Rounded Rectangle 57">
                <a:extLst>
                  <a:ext uri="{FF2B5EF4-FFF2-40B4-BE49-F238E27FC236}">
                    <a16:creationId xmlns:a16="http://schemas.microsoft.com/office/drawing/2014/main" id="{DB2D3200-F222-0AEF-7363-89C25CF48AB3}"/>
                  </a:ext>
                </a:extLst>
              </p:cNvPr>
              <p:cNvSpPr/>
              <p:nvPr/>
            </p:nvSpPr>
            <p:spPr>
              <a:xfrm>
                <a:off x="1046908" y="4110726"/>
                <a:ext cx="3927572" cy="1600471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Avenir Next" panose="020B0503020202020204"/>
                </a:endParaRPr>
              </a:p>
            </p:txBody>
          </p:sp>
          <p:sp>
            <p:nvSpPr>
              <p:cNvPr id="63" name="Rounded Rectangle 58">
                <a:extLst>
                  <a:ext uri="{FF2B5EF4-FFF2-40B4-BE49-F238E27FC236}">
                    <a16:creationId xmlns:a16="http://schemas.microsoft.com/office/drawing/2014/main" id="{FE169BA1-25E8-B4A8-2979-58513F28E7E5}"/>
                  </a:ext>
                </a:extLst>
              </p:cNvPr>
              <p:cNvSpPr/>
              <p:nvPr/>
            </p:nvSpPr>
            <p:spPr>
              <a:xfrm>
                <a:off x="1044969" y="3582538"/>
                <a:ext cx="3931449" cy="5281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b="1" dirty="0">
                    <a:latin typeface="Avenir Next" panose="020B0503020202020204"/>
                  </a:rPr>
                  <a:t>Downstream Analysis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BCAF8B-8251-6FE6-7F47-4A4FF509FFB4}"/>
                </a:ext>
              </a:extLst>
            </p:cNvPr>
            <p:cNvSpPr txBox="1"/>
            <p:nvPr/>
          </p:nvSpPr>
          <p:spPr>
            <a:xfrm>
              <a:off x="5661694" y="3429709"/>
              <a:ext cx="1253172" cy="1432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Examples: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Read Mapping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Variant Calling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…</a:t>
              </a: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954648E8-434B-BCD2-7230-B494915EB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6" t="28470" r="10347" b="53721"/>
          <a:stretch/>
        </p:blipFill>
        <p:spPr>
          <a:xfrm>
            <a:off x="2814001" y="3967118"/>
            <a:ext cx="674274" cy="344029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A1C3E730-B8D7-00DC-4BB1-C9708A4A14F1}"/>
              </a:ext>
            </a:extLst>
          </p:cNvPr>
          <p:cNvGrpSpPr/>
          <p:nvPr/>
        </p:nvGrpSpPr>
        <p:grpSpPr>
          <a:xfrm>
            <a:off x="1111931" y="3443916"/>
            <a:ext cx="1253172" cy="1432495"/>
            <a:chOff x="862880" y="4340225"/>
            <a:chExt cx="1253172" cy="143249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0A711D5-C6B8-1CF8-B1FD-3542EEC8F179}"/>
                </a:ext>
              </a:extLst>
            </p:cNvPr>
            <p:cNvGrpSpPr/>
            <p:nvPr/>
          </p:nvGrpSpPr>
          <p:grpSpPr>
            <a:xfrm>
              <a:off x="862880" y="4340225"/>
              <a:ext cx="1253172" cy="1432495"/>
              <a:chOff x="448776" y="2245430"/>
              <a:chExt cx="2253468" cy="209994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BDA1E51-4101-8805-0BC8-A29161C20ED9}"/>
                  </a:ext>
                </a:extLst>
              </p:cNvPr>
              <p:cNvGrpSpPr/>
              <p:nvPr/>
            </p:nvGrpSpPr>
            <p:grpSpPr>
              <a:xfrm>
                <a:off x="448776" y="2245430"/>
                <a:ext cx="2253468" cy="2099940"/>
                <a:chOff x="448776" y="2245430"/>
                <a:chExt cx="2253468" cy="2099940"/>
              </a:xfrm>
            </p:grpSpPr>
            <p:sp>
              <p:nvSpPr>
                <p:cNvPr id="78" name="Rounded Rectangle 55">
                  <a:extLst>
                    <a:ext uri="{FF2B5EF4-FFF2-40B4-BE49-F238E27FC236}">
                      <a16:creationId xmlns:a16="http://schemas.microsoft.com/office/drawing/2014/main" id="{1CB2B6F0-A016-7DB2-4448-F51E6FA25C6C}"/>
                    </a:ext>
                  </a:extLst>
                </p:cNvPr>
                <p:cNvSpPr/>
                <p:nvPr/>
              </p:nvSpPr>
              <p:spPr>
                <a:xfrm>
                  <a:off x="454264" y="2804800"/>
                  <a:ext cx="2247980" cy="1540570"/>
                </a:xfrm>
                <a:prstGeom prst="roundRect">
                  <a:avLst>
                    <a:gd name="adj" fmla="val 9865"/>
                  </a:avLst>
                </a:pr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 Next" panose="020B0503020202020204"/>
                  </a:endParaRPr>
                </a:p>
              </p:txBody>
            </p:sp>
            <p:sp>
              <p:nvSpPr>
                <p:cNvPr id="79" name="Rounded Rectangle 56">
                  <a:extLst>
                    <a:ext uri="{FF2B5EF4-FFF2-40B4-BE49-F238E27FC236}">
                      <a16:creationId xmlns:a16="http://schemas.microsoft.com/office/drawing/2014/main" id="{BB3F36BD-E8B9-3046-FBA6-3C1D06DCC66A}"/>
                    </a:ext>
                  </a:extLst>
                </p:cNvPr>
                <p:cNvSpPr/>
                <p:nvPr/>
              </p:nvSpPr>
              <p:spPr>
                <a:xfrm>
                  <a:off x="448776" y="2245430"/>
                  <a:ext cx="2247980" cy="51232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bg1"/>
                      </a:solidFill>
                      <a:latin typeface="Avenir Next" panose="020B0503020202020204"/>
                      <a:ea typeface="Tahoma" panose="020B0604030504040204" pitchFamily="34" charset="0"/>
                      <a:cs typeface="Tahoma" panose="020B0604030504040204" pitchFamily="34" charset="0"/>
                    </a:rPr>
                    <a:t>Nanopore Sequencing</a:t>
                  </a:r>
                  <a:endParaRPr lang="en-US" sz="1200" b="1" dirty="0">
                    <a:solidFill>
                      <a:schemeClr val="bg1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3E12E78-0442-848A-467E-8D7A1EC85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86" t="8752" r="38801" b="5499"/>
              <a:stretch/>
            </p:blipFill>
            <p:spPr>
              <a:xfrm>
                <a:off x="721068" y="2859628"/>
                <a:ext cx="1627746" cy="1372778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DDA1C43-4921-FF77-E4E9-8ECF8E94159D}"/>
                </a:ext>
              </a:extLst>
            </p:cNvPr>
            <p:cNvGrpSpPr/>
            <p:nvPr/>
          </p:nvGrpSpPr>
          <p:grpSpPr>
            <a:xfrm>
              <a:off x="873640" y="5035441"/>
              <a:ext cx="276387" cy="681450"/>
              <a:chOff x="663843" y="2465124"/>
              <a:chExt cx="276387" cy="681450"/>
            </a:xfrm>
          </p:grpSpPr>
          <p:sp>
            <p:nvSpPr>
              <p:cNvPr id="86" name="Right Arrow 2">
                <a:extLst>
                  <a:ext uri="{FF2B5EF4-FFF2-40B4-BE49-F238E27FC236}">
                    <a16:creationId xmlns:a16="http://schemas.microsoft.com/office/drawing/2014/main" id="{57138B93-DC40-A684-D030-89485EB7095E}"/>
                  </a:ext>
                </a:extLst>
              </p:cNvPr>
              <p:cNvSpPr/>
              <p:nvPr/>
            </p:nvSpPr>
            <p:spPr>
              <a:xfrm rot="5400000">
                <a:off x="490780" y="2697123"/>
                <a:ext cx="622514" cy="27638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>
                  <a:latin typeface="Avenir Next" panose="020B0503020202020204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D85C576-F639-AA64-4782-63B9F67DE0F7}"/>
                  </a:ext>
                </a:extLst>
              </p:cNvPr>
              <p:cNvSpPr txBox="1"/>
              <p:nvPr/>
            </p:nvSpPr>
            <p:spPr>
              <a:xfrm rot="16200000">
                <a:off x="485280" y="2646264"/>
                <a:ext cx="6238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050" dirty="0">
                    <a:solidFill>
                      <a:schemeClr val="bg1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Current</a:t>
                </a:r>
              </a:p>
            </p:txBody>
          </p:sp>
        </p:grpSp>
        <p:pic>
          <p:nvPicPr>
            <p:cNvPr id="88" name="Graphic 87" descr="Badge Follow with solid fill">
              <a:extLst>
                <a:ext uri="{FF2B5EF4-FFF2-40B4-BE49-F238E27FC236}">
                  <a16:creationId xmlns:a16="http://schemas.microsoft.com/office/drawing/2014/main" id="{33F1821F-0E44-B024-73AA-B53F2921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64210" y="5561160"/>
              <a:ext cx="198000" cy="198000"/>
            </a:xfrm>
            <a:prstGeom prst="rect">
              <a:avLst/>
            </a:prstGeom>
          </p:spPr>
        </p:pic>
        <p:pic>
          <p:nvPicPr>
            <p:cNvPr id="89" name="Graphic 88" descr="Badge Unfollow with solid fill">
              <a:extLst>
                <a:ext uri="{FF2B5EF4-FFF2-40B4-BE49-F238E27FC236}">
                  <a16:creationId xmlns:a16="http://schemas.microsoft.com/office/drawing/2014/main" id="{CA087BA9-005C-55AA-EA02-3864D6AC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65186" y="5089558"/>
              <a:ext cx="198000" cy="198000"/>
            </a:xfrm>
            <a:prstGeom prst="rect">
              <a:avLst/>
            </a:prstGeom>
          </p:spPr>
        </p:pic>
      </p:grpSp>
      <p:sp>
        <p:nvSpPr>
          <p:cNvPr id="90" name="Striped Right Arrow 47">
            <a:extLst>
              <a:ext uri="{FF2B5EF4-FFF2-40B4-BE49-F238E27FC236}">
                <a16:creationId xmlns:a16="http://schemas.microsoft.com/office/drawing/2014/main" id="{E07A7329-3F30-BF3D-03F1-35DCA60B8985}"/>
              </a:ext>
            </a:extLst>
          </p:cNvPr>
          <p:cNvSpPr/>
          <p:nvPr/>
        </p:nvSpPr>
        <p:spPr>
          <a:xfrm>
            <a:off x="2389597" y="4444149"/>
            <a:ext cx="1471642" cy="318873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accent1"/>
              </a:solidFill>
              <a:latin typeface="Avenir Next" panose="020B0503020202020204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92B9E23-4BD1-A1FB-77E4-8F7B3C8C7C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6" t="28470" r="10347" b="53721"/>
          <a:stretch/>
        </p:blipFill>
        <p:spPr>
          <a:xfrm>
            <a:off x="2809243" y="3967117"/>
            <a:ext cx="674274" cy="344029"/>
          </a:xfrm>
          <a:prstGeom prst="rect">
            <a:avLst/>
          </a:prstGeom>
        </p:spPr>
      </p:pic>
      <p:sp>
        <p:nvSpPr>
          <p:cNvPr id="95" name="Striped Right Arrow 47">
            <a:extLst>
              <a:ext uri="{FF2B5EF4-FFF2-40B4-BE49-F238E27FC236}">
                <a16:creationId xmlns:a16="http://schemas.microsoft.com/office/drawing/2014/main" id="{4554FE5D-3DE4-F654-C198-DE72CDFD3B1C}"/>
              </a:ext>
            </a:extLst>
          </p:cNvPr>
          <p:cNvSpPr/>
          <p:nvPr/>
        </p:nvSpPr>
        <p:spPr>
          <a:xfrm>
            <a:off x="5116960" y="4451077"/>
            <a:ext cx="1471642" cy="119225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Avenir Next" panose="020B0503020202020204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A87C45-F876-0E3C-E1C6-09E5C3B23BC3}"/>
              </a:ext>
            </a:extLst>
          </p:cNvPr>
          <p:cNvGrpSpPr/>
          <p:nvPr/>
        </p:nvGrpSpPr>
        <p:grpSpPr>
          <a:xfrm>
            <a:off x="2545080" y="2951462"/>
            <a:ext cx="5473653" cy="2037080"/>
            <a:chOff x="2545080" y="1961616"/>
            <a:chExt cx="5473653" cy="2037080"/>
          </a:xfrm>
        </p:grpSpPr>
        <p:sp>
          <p:nvSpPr>
            <p:cNvPr id="96" name="Rounded Rectangle 5">
              <a:extLst>
                <a:ext uri="{FF2B5EF4-FFF2-40B4-BE49-F238E27FC236}">
                  <a16:creationId xmlns:a16="http://schemas.microsoft.com/office/drawing/2014/main" id="{BA9B834C-E8E8-7074-3AB6-79340BBDC1DC}"/>
                </a:ext>
              </a:extLst>
            </p:cNvPr>
            <p:cNvSpPr/>
            <p:nvPr/>
          </p:nvSpPr>
          <p:spPr>
            <a:xfrm>
              <a:off x="2545080" y="1961616"/>
              <a:ext cx="5473653" cy="2037080"/>
            </a:xfrm>
            <a:prstGeom prst="roundRect">
              <a:avLst>
                <a:gd name="adj" fmla="val 7633"/>
              </a:avLst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ounded Rectangle 29">
              <a:extLst>
                <a:ext uri="{FF2B5EF4-FFF2-40B4-BE49-F238E27FC236}">
                  <a16:creationId xmlns:a16="http://schemas.microsoft.com/office/drawing/2014/main" id="{0450D1ED-20FA-1954-2A6C-942F674D8BBA}"/>
                </a:ext>
              </a:extLst>
            </p:cNvPr>
            <p:cNvSpPr/>
            <p:nvPr/>
          </p:nvSpPr>
          <p:spPr>
            <a:xfrm>
              <a:off x="3518682" y="1961616"/>
              <a:ext cx="3526447" cy="3264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Nanopore Genome Analysis Pipeline</a:t>
              </a:r>
            </a:p>
          </p:txBody>
        </p:sp>
      </p:grpSp>
      <p:sp>
        <p:nvSpPr>
          <p:cNvPr id="100" name="Rounded Rectangle 7">
            <a:extLst>
              <a:ext uri="{FF2B5EF4-FFF2-40B4-BE49-F238E27FC236}">
                <a16:creationId xmlns:a16="http://schemas.microsoft.com/office/drawing/2014/main" id="{163207D4-EC9A-35F6-1744-5AF1197863F4}"/>
              </a:ext>
            </a:extLst>
          </p:cNvPr>
          <p:cNvSpPr/>
          <p:nvPr/>
        </p:nvSpPr>
        <p:spPr>
          <a:xfrm>
            <a:off x="122076" y="5407047"/>
            <a:ext cx="8889356" cy="955380"/>
          </a:xfrm>
          <a:prstGeom prst="roundRect">
            <a:avLst>
              <a:gd name="adj" fmla="val 13951"/>
            </a:avLst>
          </a:prstGeom>
          <a:solidFill>
            <a:srgbClr val="FBE5D6"/>
          </a:solidFill>
          <a:ln w="31750">
            <a:solidFill>
              <a:srgbClr val="C00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Basecalling consumes </a:t>
            </a:r>
            <a:r>
              <a:rPr lang="en-US" sz="24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up to 84.2% </a:t>
            </a:r>
            <a:r>
              <a:rPr lang="en-US" sz="2400" dirty="0">
                <a:solidFill>
                  <a:prstClr val="black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of the execution time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[Bowden+ 2019]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E4860690-1E1F-CA21-50EE-8EFAB37ABD5A}"/>
              </a:ext>
            </a:extLst>
          </p:cNvPr>
          <p:cNvSpPr/>
          <p:nvPr/>
        </p:nvSpPr>
        <p:spPr>
          <a:xfrm>
            <a:off x="1039578" y="2951462"/>
            <a:ext cx="1415478" cy="2037080"/>
          </a:xfrm>
          <a:prstGeom prst="roundRect">
            <a:avLst>
              <a:gd name="adj" fmla="val 7633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F995F33-D9B2-AC26-2B44-884A3065A4F2}"/>
              </a:ext>
            </a:extLst>
          </p:cNvPr>
          <p:cNvSpPr/>
          <p:nvPr/>
        </p:nvSpPr>
        <p:spPr>
          <a:xfrm>
            <a:off x="5708650" y="3357814"/>
            <a:ext cx="2240996" cy="1543998"/>
          </a:xfrm>
          <a:prstGeom prst="roundRect">
            <a:avLst>
              <a:gd name="adj" fmla="val 7633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venir Next" panose="020B0503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116 L 2.77778E-6 0.00162 C 0.00295 -0.00069 0.00052 0.00023 0.00642 -0.00069 C 0.00798 -0.00069 0.00937 -0.00116 0.01093 -0.00116 C 0.01805 -0.00116 0.02517 -0.00116 0.03212 -0.00069 C 0.0335 -0.00069 0.03472 -0.00023 0.03593 -0.00023 C 0.03732 0.00023 0.03871 0.00116 0.04028 0.00116 C 0.04357 0.00255 0.04687 0.00371 0.05034 0.00463 C 0.05451 0.00602 0.05434 0.00602 0.0585 0.00741 C 0.06041 0.00857 0.06423 0.00996 0.06649 0.01042 C 0.06944 0.01134 0.06962 0.01088 0.07205 0.01134 C 0.07864 0.01227 0.07031 0.01134 0.0776 0.01227 C 0.0783 0.01227 0.07882 0.01297 0.07951 0.01297 C 0.08177 0.01297 0.08403 0.01297 0.08663 0.01297 L 0.08628 0.01227 " pathEditMode="relative" rAng="0" ptsTypes="AAAAAAAAAAAAAAA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4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4914 -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8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5" grpId="0" animBg="1"/>
      <p:bldP spid="100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venir Next" panose="020B0503020202020204"/>
              </a:rPr>
              <a:t>Nanopore Genome Sequencing and Analysis Pipeline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8645FE-E741-4D5C-E795-7B4C0645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44549"/>
            <a:ext cx="8894602" cy="2155487"/>
          </a:xfrm>
        </p:spPr>
        <p:txBody>
          <a:bodyPr>
            <a:noAutofit/>
          </a:bodyPr>
          <a:lstStyle/>
          <a:p>
            <a:pPr marL="81000" indent="0">
              <a:buNone/>
            </a:pPr>
            <a:r>
              <a:rPr lang="en-US" sz="2200" b="1" dirty="0">
                <a:solidFill>
                  <a:schemeClr val="accent1"/>
                </a:solidFill>
                <a:cs typeface="Lato" panose="020F0502020204030203" pitchFamily="34" charset="0"/>
              </a:rPr>
              <a:t>Genome Sequencing: </a:t>
            </a:r>
            <a:r>
              <a:rPr lang="en-US" sz="2200" dirty="0">
                <a:cs typeface="Lato" panose="020F0502020204030203" pitchFamily="34" charset="0"/>
              </a:rPr>
              <a:t>Determining DNA sequence order for </a:t>
            </a:r>
          </a:p>
          <a:p>
            <a:pPr marL="728550" lvl="1" indent="-457200">
              <a:buSzPct val="100000"/>
              <a:buFont typeface="+mj-lt"/>
              <a:buAutoNum type="arabicPeriod"/>
            </a:pPr>
            <a:r>
              <a:rPr lang="en-US" sz="1800" dirty="0">
                <a:cs typeface="Lato" panose="020F0502020204030203" pitchFamily="34" charset="0"/>
              </a:rPr>
              <a:t>Personalized medicine,</a:t>
            </a:r>
          </a:p>
          <a:p>
            <a:pPr marL="728550" lvl="1" indent="-457200">
              <a:buSzPct val="100000"/>
              <a:buFont typeface="+mj-lt"/>
              <a:buAutoNum type="arabicPeriod"/>
            </a:pPr>
            <a:r>
              <a:rPr lang="en-US" sz="1800" dirty="0">
                <a:cs typeface="Lato" panose="020F0502020204030203" pitchFamily="34" charset="0"/>
              </a:rPr>
              <a:t>Outbreak tracing,</a:t>
            </a:r>
          </a:p>
          <a:p>
            <a:pPr marL="728550" lvl="1" indent="-457200">
              <a:buSzPct val="100000"/>
              <a:buFont typeface="+mj-lt"/>
              <a:buAutoNum type="arabicPeriod"/>
            </a:pPr>
            <a:r>
              <a:rPr lang="en-US" sz="1800" dirty="0">
                <a:cs typeface="Lato" panose="020F0502020204030203" pitchFamily="34" charset="0"/>
              </a:rPr>
              <a:t>Understanding evolution</a:t>
            </a:r>
          </a:p>
          <a:p>
            <a:pPr marL="81000" indent="0">
              <a:buNone/>
            </a:pPr>
            <a:r>
              <a:rPr lang="en-US" sz="2200" b="1" dirty="0">
                <a:solidFill>
                  <a:schemeClr val="accent1"/>
                </a:solidFill>
                <a:cs typeface="Lato" panose="020F0502020204030203" pitchFamily="34" charset="0"/>
              </a:rPr>
              <a:t>Nanopore Sequencing: </a:t>
            </a:r>
            <a:r>
              <a:rPr lang="en-US" sz="2200" dirty="0">
                <a:cs typeface="Lato" panose="020F0502020204030203" pitchFamily="34" charset="0"/>
              </a:rPr>
              <a:t>A widely used sequencing technology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F101CE-7AE0-FC25-306B-ABEEE773029E}"/>
              </a:ext>
            </a:extLst>
          </p:cNvPr>
          <p:cNvGrpSpPr/>
          <p:nvPr/>
        </p:nvGrpSpPr>
        <p:grpSpPr>
          <a:xfrm>
            <a:off x="3859252" y="3443916"/>
            <a:ext cx="1253172" cy="1432495"/>
            <a:chOff x="3720784" y="1256447"/>
            <a:chExt cx="1865335" cy="22045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A9922C-9EC6-703A-854A-BC7AE872867C}"/>
                </a:ext>
              </a:extLst>
            </p:cNvPr>
            <p:cNvGrpSpPr/>
            <p:nvPr/>
          </p:nvGrpSpPr>
          <p:grpSpPr>
            <a:xfrm>
              <a:off x="3780315" y="1721738"/>
              <a:ext cx="1739285" cy="1739285"/>
              <a:chOff x="4952816" y="3595606"/>
              <a:chExt cx="1739285" cy="1739285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282A83E-6FF5-C846-5F14-E869395F5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2816" y="3595606"/>
                <a:ext cx="1739285" cy="173928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E1CDB25-407D-F0CF-646D-BFDE2B829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7210" y="4041888"/>
                <a:ext cx="675617" cy="675617"/>
              </a:xfrm>
              <a:prstGeom prst="rect">
                <a:avLst/>
              </a:prstGeom>
            </p:spPr>
          </p:pic>
        </p:grpSp>
        <p:sp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190D0B89-EC81-7B9F-DD29-B93D25911C14}"/>
                </a:ext>
              </a:extLst>
            </p:cNvPr>
            <p:cNvSpPr/>
            <p:nvPr/>
          </p:nvSpPr>
          <p:spPr>
            <a:xfrm>
              <a:off x="3724662" y="1777426"/>
              <a:ext cx="1861457" cy="1683597"/>
            </a:xfrm>
            <a:prstGeom prst="roundRect">
              <a:avLst>
                <a:gd name="adj" fmla="val 9865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venir Next" panose="020B0503020202020204"/>
              </a:endParaRPr>
            </a:p>
          </p:txBody>
        </p:sp>
        <p:sp>
          <p:nvSpPr>
            <p:cNvPr id="31" name="Rounded Rectangle 29">
              <a:extLst>
                <a:ext uri="{FF2B5EF4-FFF2-40B4-BE49-F238E27FC236}">
                  <a16:creationId xmlns:a16="http://schemas.microsoft.com/office/drawing/2014/main" id="{6D1F6E9B-F962-A69B-1EE7-59F7A3B5E7C3}"/>
                </a:ext>
              </a:extLst>
            </p:cNvPr>
            <p:cNvSpPr/>
            <p:nvPr/>
          </p:nvSpPr>
          <p:spPr>
            <a:xfrm>
              <a:off x="3720784" y="1256447"/>
              <a:ext cx="1861457" cy="52098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Avenir Next" panose="020B0503020202020204"/>
                </a:rPr>
                <a:t>Basecalling </a:t>
              </a:r>
            </a:p>
            <a:p>
              <a:pPr algn="ctr"/>
              <a:r>
                <a:rPr lang="en-US" sz="1350" b="1" dirty="0">
                  <a:latin typeface="Avenir Next" panose="020B0503020202020204"/>
                  <a:ea typeface="Lato" panose="020F0502020204030203" pitchFamily="34" charset="0"/>
                  <a:cs typeface="Lato" panose="020F0502020204030203" pitchFamily="34" charset="0"/>
                </a:rPr>
                <a:t>in GPU</a:t>
              </a:r>
              <a:endParaRPr lang="en-US" sz="1350" b="1" dirty="0">
                <a:latin typeface="Avenir Next" panose="020B050302020202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9F5B54B-E5C7-EF38-8795-799E30DD9BF8}"/>
              </a:ext>
            </a:extLst>
          </p:cNvPr>
          <p:cNvGrpSpPr/>
          <p:nvPr/>
        </p:nvGrpSpPr>
        <p:grpSpPr>
          <a:xfrm>
            <a:off x="4795462" y="4182199"/>
            <a:ext cx="675615" cy="162000"/>
            <a:chOff x="4671959" y="5101307"/>
            <a:chExt cx="900820" cy="216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88DCFAC-0CB5-DDFB-29B3-9C481781E0EB}"/>
                </a:ext>
              </a:extLst>
            </p:cNvPr>
            <p:cNvGrpSpPr/>
            <p:nvPr/>
          </p:nvGrpSpPr>
          <p:grpSpPr>
            <a:xfrm>
              <a:off x="4671959" y="5101307"/>
              <a:ext cx="441488" cy="216000"/>
              <a:chOff x="6492340" y="3397489"/>
              <a:chExt cx="441488" cy="216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D847FB-9368-C8AC-BA61-FB8188E3FF4E}"/>
                  </a:ext>
                </a:extLst>
              </p:cNvPr>
              <p:cNvSpPr/>
              <p:nvPr/>
            </p:nvSpPr>
            <p:spPr>
              <a:xfrm>
                <a:off x="6492340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b="1" dirty="0">
                    <a:latin typeface="Avenir Next" panose="020B0503020202020204"/>
                  </a:rPr>
                  <a:t>A</a:t>
                </a:r>
                <a:endParaRPr lang="en-US" sz="1350" b="1" dirty="0">
                  <a:latin typeface="Avenir Next" panose="020B0503020202020204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DE3C34F-95C4-AC82-6047-F03896626A81}"/>
                  </a:ext>
                </a:extLst>
              </p:cNvPr>
              <p:cNvSpPr/>
              <p:nvPr/>
            </p:nvSpPr>
            <p:spPr>
              <a:xfrm>
                <a:off x="6717828" y="3397489"/>
                <a:ext cx="216000" cy="216000"/>
              </a:xfrm>
              <a:prstGeom prst="rect">
                <a:avLst/>
              </a:prstGeom>
              <a:solidFill>
                <a:srgbClr val="2F8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b="1" dirty="0">
                    <a:latin typeface="Avenir Next" panose="020B0503020202020204"/>
                  </a:rPr>
                  <a:t>T</a:t>
                </a:r>
                <a:endParaRPr lang="en-US" sz="1350" b="1" dirty="0">
                  <a:latin typeface="Avenir Next" panose="020B0503020202020204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BBB430-7F1F-C760-5385-D573AA434FB0}"/>
                </a:ext>
              </a:extLst>
            </p:cNvPr>
            <p:cNvSpPr/>
            <p:nvPr/>
          </p:nvSpPr>
          <p:spPr>
            <a:xfrm>
              <a:off x="5131291" y="5101307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b="1" dirty="0">
                  <a:latin typeface="Avenir Next" panose="020B0503020202020204"/>
                </a:rPr>
                <a:t>G</a:t>
              </a:r>
              <a:endParaRPr lang="en-US" sz="1350" b="1" dirty="0">
                <a:latin typeface="Avenir Next" panose="020B050302020202020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3F3163-6389-C1C2-D13E-D549B1925A30}"/>
                </a:ext>
              </a:extLst>
            </p:cNvPr>
            <p:cNvSpPr/>
            <p:nvPr/>
          </p:nvSpPr>
          <p:spPr>
            <a:xfrm>
              <a:off x="5356779" y="5101307"/>
              <a:ext cx="216000" cy="216000"/>
            </a:xfrm>
            <a:prstGeom prst="rect">
              <a:avLst/>
            </a:prstGeom>
            <a:solidFill>
              <a:srgbClr val="2F8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b="1" dirty="0">
                  <a:latin typeface="Avenir Next" panose="020B0503020202020204"/>
                </a:rPr>
                <a:t>C</a:t>
              </a:r>
              <a:endParaRPr lang="en-US" sz="1350" b="1" dirty="0">
                <a:latin typeface="Avenir Next" panose="020B050302020202020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19AF9D2-A712-F49A-617B-316C176B7E94}"/>
              </a:ext>
            </a:extLst>
          </p:cNvPr>
          <p:cNvGrpSpPr/>
          <p:nvPr/>
        </p:nvGrpSpPr>
        <p:grpSpPr>
          <a:xfrm>
            <a:off x="6606574" y="3443916"/>
            <a:ext cx="1261919" cy="1842658"/>
            <a:chOff x="5661694" y="3019546"/>
            <a:chExt cx="1261919" cy="18426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E1A0F23-C4F4-0CAD-5437-6FA90DE629AC}"/>
                </a:ext>
              </a:extLst>
            </p:cNvPr>
            <p:cNvGrpSpPr/>
            <p:nvPr/>
          </p:nvGrpSpPr>
          <p:grpSpPr>
            <a:xfrm>
              <a:off x="5670441" y="3019546"/>
              <a:ext cx="1253172" cy="1432495"/>
              <a:chOff x="1044969" y="3582538"/>
              <a:chExt cx="3931449" cy="2128659"/>
            </a:xfrm>
          </p:grpSpPr>
          <p:sp>
            <p:nvSpPr>
              <p:cNvPr id="62" name="Rounded Rectangle 57">
                <a:extLst>
                  <a:ext uri="{FF2B5EF4-FFF2-40B4-BE49-F238E27FC236}">
                    <a16:creationId xmlns:a16="http://schemas.microsoft.com/office/drawing/2014/main" id="{DB2D3200-F222-0AEF-7363-89C25CF48AB3}"/>
                  </a:ext>
                </a:extLst>
              </p:cNvPr>
              <p:cNvSpPr/>
              <p:nvPr/>
            </p:nvSpPr>
            <p:spPr>
              <a:xfrm>
                <a:off x="1046908" y="4110726"/>
                <a:ext cx="3927572" cy="1600471"/>
              </a:xfrm>
              <a:prstGeom prst="roundRect">
                <a:avLst>
                  <a:gd name="adj" fmla="val 9865"/>
                </a:avLst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Avenir Next" panose="020B0503020202020204"/>
                </a:endParaRPr>
              </a:p>
            </p:txBody>
          </p:sp>
          <p:sp>
            <p:nvSpPr>
              <p:cNvPr id="63" name="Rounded Rectangle 58">
                <a:extLst>
                  <a:ext uri="{FF2B5EF4-FFF2-40B4-BE49-F238E27FC236}">
                    <a16:creationId xmlns:a16="http://schemas.microsoft.com/office/drawing/2014/main" id="{FE169BA1-25E8-B4A8-2979-58513F28E7E5}"/>
                  </a:ext>
                </a:extLst>
              </p:cNvPr>
              <p:cNvSpPr/>
              <p:nvPr/>
            </p:nvSpPr>
            <p:spPr>
              <a:xfrm>
                <a:off x="1044969" y="3582538"/>
                <a:ext cx="3931449" cy="528188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b="1" dirty="0">
                    <a:latin typeface="Avenir Next" panose="020B0503020202020204"/>
                  </a:rPr>
                  <a:t>Downstream Analysis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BCAF8B-8251-6FE6-7F47-4A4FF509FFB4}"/>
                </a:ext>
              </a:extLst>
            </p:cNvPr>
            <p:cNvSpPr txBox="1"/>
            <p:nvPr/>
          </p:nvSpPr>
          <p:spPr>
            <a:xfrm>
              <a:off x="5661694" y="3429709"/>
              <a:ext cx="1253172" cy="1432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Examples: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Read Mapping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Variant Calling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Next" panose="020B0503020202020204"/>
                </a:rPr>
                <a:t>…</a:t>
              </a: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954648E8-434B-BCD2-7230-B494915EB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6" t="28470" r="10347" b="53721"/>
          <a:stretch/>
        </p:blipFill>
        <p:spPr>
          <a:xfrm>
            <a:off x="2814001" y="3967118"/>
            <a:ext cx="674274" cy="344029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A1C3E730-B8D7-00DC-4BB1-C9708A4A14F1}"/>
              </a:ext>
            </a:extLst>
          </p:cNvPr>
          <p:cNvGrpSpPr/>
          <p:nvPr/>
        </p:nvGrpSpPr>
        <p:grpSpPr>
          <a:xfrm>
            <a:off x="1111931" y="3443916"/>
            <a:ext cx="1253172" cy="1432495"/>
            <a:chOff x="862880" y="4340225"/>
            <a:chExt cx="1253172" cy="143249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0A711D5-C6B8-1CF8-B1FD-3542EEC8F179}"/>
                </a:ext>
              </a:extLst>
            </p:cNvPr>
            <p:cNvGrpSpPr/>
            <p:nvPr/>
          </p:nvGrpSpPr>
          <p:grpSpPr>
            <a:xfrm>
              <a:off x="862880" y="4340225"/>
              <a:ext cx="1253172" cy="1432495"/>
              <a:chOff x="448776" y="2245430"/>
              <a:chExt cx="2253468" cy="209994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BDA1E51-4101-8805-0BC8-A29161C20ED9}"/>
                  </a:ext>
                </a:extLst>
              </p:cNvPr>
              <p:cNvGrpSpPr/>
              <p:nvPr/>
            </p:nvGrpSpPr>
            <p:grpSpPr>
              <a:xfrm>
                <a:off x="448776" y="2245430"/>
                <a:ext cx="2253468" cy="2099940"/>
                <a:chOff x="448776" y="2245430"/>
                <a:chExt cx="2253468" cy="2099940"/>
              </a:xfrm>
            </p:grpSpPr>
            <p:sp>
              <p:nvSpPr>
                <p:cNvPr id="78" name="Rounded Rectangle 55">
                  <a:extLst>
                    <a:ext uri="{FF2B5EF4-FFF2-40B4-BE49-F238E27FC236}">
                      <a16:creationId xmlns:a16="http://schemas.microsoft.com/office/drawing/2014/main" id="{1CB2B6F0-A016-7DB2-4448-F51E6FA25C6C}"/>
                    </a:ext>
                  </a:extLst>
                </p:cNvPr>
                <p:cNvSpPr/>
                <p:nvPr/>
              </p:nvSpPr>
              <p:spPr>
                <a:xfrm>
                  <a:off x="454264" y="2804800"/>
                  <a:ext cx="2247980" cy="1540570"/>
                </a:xfrm>
                <a:prstGeom prst="roundRect">
                  <a:avLst>
                    <a:gd name="adj" fmla="val 9865"/>
                  </a:avLst>
                </a:prstGeom>
                <a:no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 Next" panose="020B0503020202020204"/>
                  </a:endParaRPr>
                </a:p>
              </p:txBody>
            </p:sp>
            <p:sp>
              <p:nvSpPr>
                <p:cNvPr id="79" name="Rounded Rectangle 56">
                  <a:extLst>
                    <a:ext uri="{FF2B5EF4-FFF2-40B4-BE49-F238E27FC236}">
                      <a16:creationId xmlns:a16="http://schemas.microsoft.com/office/drawing/2014/main" id="{BB3F36BD-E8B9-3046-FBA6-3C1D06DCC66A}"/>
                    </a:ext>
                  </a:extLst>
                </p:cNvPr>
                <p:cNvSpPr/>
                <p:nvPr/>
              </p:nvSpPr>
              <p:spPr>
                <a:xfrm>
                  <a:off x="448776" y="2245430"/>
                  <a:ext cx="2247980" cy="51232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US" altLang="zh-CN" sz="1200" b="1" dirty="0">
                      <a:solidFill>
                        <a:schemeClr val="bg1"/>
                      </a:solidFill>
                      <a:latin typeface="Avenir Next" panose="020B0503020202020204"/>
                      <a:ea typeface="Tahoma" panose="020B0604030504040204" pitchFamily="34" charset="0"/>
                      <a:cs typeface="Tahoma" panose="020B0604030504040204" pitchFamily="34" charset="0"/>
                    </a:rPr>
                    <a:t>Nanopore Sequencing</a:t>
                  </a:r>
                  <a:endParaRPr lang="en-US" sz="1200" b="1" dirty="0">
                    <a:solidFill>
                      <a:schemeClr val="bg1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E3E12E78-0442-848A-467E-8D7A1EC85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86" t="8752" r="38801" b="5499"/>
              <a:stretch/>
            </p:blipFill>
            <p:spPr>
              <a:xfrm>
                <a:off x="721068" y="2859628"/>
                <a:ext cx="1627746" cy="1372778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DDA1C43-4921-FF77-E4E9-8ECF8E94159D}"/>
                </a:ext>
              </a:extLst>
            </p:cNvPr>
            <p:cNvGrpSpPr/>
            <p:nvPr/>
          </p:nvGrpSpPr>
          <p:grpSpPr>
            <a:xfrm>
              <a:off x="873640" y="5035441"/>
              <a:ext cx="276387" cy="681450"/>
              <a:chOff x="663843" y="2465124"/>
              <a:chExt cx="276387" cy="681450"/>
            </a:xfrm>
          </p:grpSpPr>
          <p:sp>
            <p:nvSpPr>
              <p:cNvPr id="86" name="Right Arrow 2">
                <a:extLst>
                  <a:ext uri="{FF2B5EF4-FFF2-40B4-BE49-F238E27FC236}">
                    <a16:creationId xmlns:a16="http://schemas.microsoft.com/office/drawing/2014/main" id="{57138B93-DC40-A684-D030-89485EB7095E}"/>
                  </a:ext>
                </a:extLst>
              </p:cNvPr>
              <p:cNvSpPr/>
              <p:nvPr/>
            </p:nvSpPr>
            <p:spPr>
              <a:xfrm rot="5400000">
                <a:off x="490780" y="2697123"/>
                <a:ext cx="622514" cy="27638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>
                  <a:latin typeface="Avenir Next" panose="020B0503020202020204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D85C576-F639-AA64-4782-63B9F67DE0F7}"/>
                  </a:ext>
                </a:extLst>
              </p:cNvPr>
              <p:cNvSpPr txBox="1"/>
              <p:nvPr/>
            </p:nvSpPr>
            <p:spPr>
              <a:xfrm rot="16200000">
                <a:off x="485280" y="2646264"/>
                <a:ext cx="6238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1050" dirty="0">
                    <a:solidFill>
                      <a:schemeClr val="bg1"/>
                    </a:solidFill>
                    <a:latin typeface="Avenir Next" panose="020B0503020202020204"/>
                    <a:ea typeface="Tahoma" panose="020B0604030504040204" pitchFamily="34" charset="0"/>
                    <a:cs typeface="Tahoma" panose="020B0604030504040204" pitchFamily="34" charset="0"/>
                  </a:rPr>
                  <a:t>Current</a:t>
                </a:r>
              </a:p>
            </p:txBody>
          </p:sp>
        </p:grpSp>
        <p:pic>
          <p:nvPicPr>
            <p:cNvPr id="88" name="Graphic 87" descr="Badge Follow with solid fill">
              <a:extLst>
                <a:ext uri="{FF2B5EF4-FFF2-40B4-BE49-F238E27FC236}">
                  <a16:creationId xmlns:a16="http://schemas.microsoft.com/office/drawing/2014/main" id="{33F1821F-0E44-B024-73AA-B53F2921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164210" y="5561160"/>
              <a:ext cx="198000" cy="198000"/>
            </a:xfrm>
            <a:prstGeom prst="rect">
              <a:avLst/>
            </a:prstGeom>
          </p:spPr>
        </p:pic>
        <p:pic>
          <p:nvPicPr>
            <p:cNvPr id="89" name="Graphic 88" descr="Badge Unfollow with solid fill">
              <a:extLst>
                <a:ext uri="{FF2B5EF4-FFF2-40B4-BE49-F238E27FC236}">
                  <a16:creationId xmlns:a16="http://schemas.microsoft.com/office/drawing/2014/main" id="{CA087BA9-005C-55AA-EA02-3864D6AC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65186" y="5089558"/>
              <a:ext cx="198000" cy="198000"/>
            </a:xfrm>
            <a:prstGeom prst="rect">
              <a:avLst/>
            </a:prstGeom>
          </p:spPr>
        </p:pic>
      </p:grpSp>
      <p:sp>
        <p:nvSpPr>
          <p:cNvPr id="90" name="Striped Right Arrow 47">
            <a:extLst>
              <a:ext uri="{FF2B5EF4-FFF2-40B4-BE49-F238E27FC236}">
                <a16:creationId xmlns:a16="http://schemas.microsoft.com/office/drawing/2014/main" id="{E07A7329-3F30-BF3D-03F1-35DCA60B8985}"/>
              </a:ext>
            </a:extLst>
          </p:cNvPr>
          <p:cNvSpPr/>
          <p:nvPr/>
        </p:nvSpPr>
        <p:spPr>
          <a:xfrm>
            <a:off x="2389597" y="4444149"/>
            <a:ext cx="1471642" cy="318873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accent1"/>
              </a:solidFill>
              <a:latin typeface="Avenir Next" panose="020B0503020202020204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592B9E23-4BD1-A1FB-77E4-8F7B3C8C7C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6" t="28470" r="10347" b="53721"/>
          <a:stretch/>
        </p:blipFill>
        <p:spPr>
          <a:xfrm>
            <a:off x="2809243" y="3967117"/>
            <a:ext cx="674274" cy="344029"/>
          </a:xfrm>
          <a:prstGeom prst="rect">
            <a:avLst/>
          </a:prstGeom>
        </p:spPr>
      </p:pic>
      <p:sp>
        <p:nvSpPr>
          <p:cNvPr id="95" name="Striped Right Arrow 47">
            <a:extLst>
              <a:ext uri="{FF2B5EF4-FFF2-40B4-BE49-F238E27FC236}">
                <a16:creationId xmlns:a16="http://schemas.microsoft.com/office/drawing/2014/main" id="{4554FE5D-3DE4-F654-C198-DE72CDFD3B1C}"/>
              </a:ext>
            </a:extLst>
          </p:cNvPr>
          <p:cNvSpPr/>
          <p:nvPr/>
        </p:nvSpPr>
        <p:spPr>
          <a:xfrm>
            <a:off x="5116960" y="4451077"/>
            <a:ext cx="1471642" cy="119225"/>
          </a:xfrm>
          <a:prstGeom prst="stripedRightArrow">
            <a:avLst>
              <a:gd name="adj1" fmla="val 66433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latin typeface="Avenir Next" panose="020B0503020202020204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A87C45-F876-0E3C-E1C6-09E5C3B23BC3}"/>
              </a:ext>
            </a:extLst>
          </p:cNvPr>
          <p:cNvGrpSpPr/>
          <p:nvPr/>
        </p:nvGrpSpPr>
        <p:grpSpPr>
          <a:xfrm>
            <a:off x="2545080" y="2951462"/>
            <a:ext cx="5473653" cy="2037080"/>
            <a:chOff x="2545080" y="1961616"/>
            <a:chExt cx="5473653" cy="2037080"/>
          </a:xfrm>
        </p:grpSpPr>
        <p:sp>
          <p:nvSpPr>
            <p:cNvPr id="96" name="Rounded Rectangle 5">
              <a:extLst>
                <a:ext uri="{FF2B5EF4-FFF2-40B4-BE49-F238E27FC236}">
                  <a16:creationId xmlns:a16="http://schemas.microsoft.com/office/drawing/2014/main" id="{BA9B834C-E8E8-7074-3AB6-79340BBDC1DC}"/>
                </a:ext>
              </a:extLst>
            </p:cNvPr>
            <p:cNvSpPr/>
            <p:nvPr/>
          </p:nvSpPr>
          <p:spPr>
            <a:xfrm>
              <a:off x="2545080" y="1961616"/>
              <a:ext cx="5473653" cy="2037080"/>
            </a:xfrm>
            <a:prstGeom prst="roundRect">
              <a:avLst>
                <a:gd name="adj" fmla="val 7633"/>
              </a:avLst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" panose="020B050302020202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ounded Rectangle 29">
              <a:extLst>
                <a:ext uri="{FF2B5EF4-FFF2-40B4-BE49-F238E27FC236}">
                  <a16:creationId xmlns:a16="http://schemas.microsoft.com/office/drawing/2014/main" id="{0450D1ED-20FA-1954-2A6C-942F674D8BBA}"/>
                </a:ext>
              </a:extLst>
            </p:cNvPr>
            <p:cNvSpPr/>
            <p:nvPr/>
          </p:nvSpPr>
          <p:spPr>
            <a:xfrm>
              <a:off x="3518682" y="1961616"/>
              <a:ext cx="3526447" cy="3264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>
                  <a:solidFill>
                    <a:schemeClr val="accent4">
                      <a:lumMod val="50000"/>
                    </a:schemeClr>
                  </a:solidFill>
                  <a:latin typeface="Avenir Next" panose="020B0503020202020204"/>
                  <a:ea typeface="Tahoma" panose="020B0604030504040204" pitchFamily="34" charset="0"/>
                  <a:cs typeface="Tahoma" panose="020B0604030504040204" pitchFamily="34" charset="0"/>
                </a:rPr>
                <a:t>Nanopore Genome Analysis Pipeline</a:t>
              </a:r>
            </a:p>
          </p:txBody>
        </p:sp>
      </p:grpSp>
      <p:sp>
        <p:nvSpPr>
          <p:cNvPr id="100" name="Rounded Rectangle 7">
            <a:extLst>
              <a:ext uri="{FF2B5EF4-FFF2-40B4-BE49-F238E27FC236}">
                <a16:creationId xmlns:a16="http://schemas.microsoft.com/office/drawing/2014/main" id="{163207D4-EC9A-35F6-1744-5AF1197863F4}"/>
              </a:ext>
            </a:extLst>
          </p:cNvPr>
          <p:cNvSpPr/>
          <p:nvPr/>
        </p:nvSpPr>
        <p:spPr>
          <a:xfrm>
            <a:off x="122076" y="5407047"/>
            <a:ext cx="8889356" cy="955380"/>
          </a:xfrm>
          <a:prstGeom prst="roundRect">
            <a:avLst>
              <a:gd name="adj" fmla="val 13951"/>
            </a:avLst>
          </a:prstGeom>
          <a:solidFill>
            <a:srgbClr val="FBE5D6"/>
          </a:solidFill>
          <a:ln w="31750">
            <a:solidFill>
              <a:srgbClr val="C00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Basecalling consumes </a:t>
            </a:r>
            <a:r>
              <a:rPr lang="en-US" sz="2400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up to 84.2% </a:t>
            </a:r>
            <a:r>
              <a:rPr lang="en-US" sz="2400" dirty="0">
                <a:solidFill>
                  <a:prstClr val="black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of the execution time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[Bowden+ 2019]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614994-8CC8-A659-7B59-4D7886CC9587}"/>
              </a:ext>
            </a:extLst>
          </p:cNvPr>
          <p:cNvSpPr/>
          <p:nvPr/>
        </p:nvSpPr>
        <p:spPr>
          <a:xfrm>
            <a:off x="-1842" y="787400"/>
            <a:ext cx="9145841" cy="5777062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D19EE-B61B-8E57-ECD5-108D57D30054}"/>
              </a:ext>
            </a:extLst>
          </p:cNvPr>
          <p:cNvSpPr txBox="1"/>
          <p:nvPr/>
        </p:nvSpPr>
        <p:spPr>
          <a:xfrm>
            <a:off x="-1842" y="2386504"/>
            <a:ext cx="9145841" cy="2578854"/>
          </a:xfrm>
          <a:prstGeom prst="rect">
            <a:avLst/>
          </a:prstGeom>
          <a:solidFill>
            <a:srgbClr val="F0C7BF"/>
          </a:solidFill>
          <a:ln w="571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Basecalling is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b="1" dirty="0">
                <a:solidFill>
                  <a:schemeClr val="accent1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Accuracy-critical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600" b="1" dirty="0">
                <a:solidFill>
                  <a:srgbClr val="C00000"/>
                </a:solidFill>
                <a:latin typeface="Avenir Next" panose="020B0503020202020204"/>
                <a:ea typeface="Lato" panose="020F0502020204030203" pitchFamily="34" charset="0"/>
                <a:cs typeface="Lato" panose="020F0502020204030203" pitchFamily="34" charset="0"/>
              </a:rPr>
              <a:t>Performance Bottleneck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C6F9E01-169C-ACC1-617C-271193825BE4}"/>
              </a:ext>
            </a:extLst>
          </p:cNvPr>
          <p:cNvSpPr/>
          <p:nvPr/>
        </p:nvSpPr>
        <p:spPr>
          <a:xfrm>
            <a:off x="23440" y="5503844"/>
            <a:ext cx="9120560" cy="728922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57150" cap="sq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Basecallers</a:t>
            </a:r>
            <a:r>
              <a:rPr lang="en-US" sz="3600" b="1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 are just large DNNs</a:t>
            </a:r>
          </a:p>
        </p:txBody>
      </p:sp>
    </p:spTree>
    <p:extLst>
      <p:ext uri="{BB962C8B-B14F-4D97-AF65-F5344CB8AC3E}">
        <p14:creationId xmlns:p14="http://schemas.microsoft.com/office/powerpoint/2010/main" val="41263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132334"/>
            <a:ext cx="8877300" cy="606084"/>
          </a:xfrm>
        </p:spPr>
        <p:txBody>
          <a:bodyPr/>
          <a:lstStyle/>
          <a:p>
            <a:r>
              <a:rPr lang="en-GB" dirty="0">
                <a:latin typeface="Avenir Next" panose="020B0503020202020204"/>
              </a:rPr>
              <a:t>DNN Hardware Acceleration</a:t>
            </a:r>
          </a:p>
        </p:txBody>
      </p:sp>
      <p:sp>
        <p:nvSpPr>
          <p:cNvPr id="56" name="Down Arrow 7">
            <a:extLst>
              <a:ext uri="{FF2B5EF4-FFF2-40B4-BE49-F238E27FC236}">
                <a16:creationId xmlns:a16="http://schemas.microsoft.com/office/drawing/2014/main" id="{EAD28D20-E841-1DC7-258A-4F244A6E7E1C}"/>
              </a:ext>
            </a:extLst>
          </p:cNvPr>
          <p:cNvSpPr/>
          <p:nvPr/>
        </p:nvSpPr>
        <p:spPr>
          <a:xfrm>
            <a:off x="6473594" y="3610378"/>
            <a:ext cx="674915" cy="78426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enir Next" panose="020B0503020202020204"/>
            </a:endParaRPr>
          </a:p>
        </p:txBody>
      </p:sp>
      <p:sp>
        <p:nvSpPr>
          <p:cNvPr id="57" name="Down Arrow 8">
            <a:extLst>
              <a:ext uri="{FF2B5EF4-FFF2-40B4-BE49-F238E27FC236}">
                <a16:creationId xmlns:a16="http://schemas.microsoft.com/office/drawing/2014/main" id="{902E8385-AD18-E844-A77D-45411B8947F1}"/>
              </a:ext>
            </a:extLst>
          </p:cNvPr>
          <p:cNvSpPr/>
          <p:nvPr/>
        </p:nvSpPr>
        <p:spPr>
          <a:xfrm>
            <a:off x="1872130" y="3610378"/>
            <a:ext cx="674915" cy="78426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enir Next" panose="020B0503020202020204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4CE38A91-B200-67F1-0BE9-A74320340170}"/>
              </a:ext>
            </a:extLst>
          </p:cNvPr>
          <p:cNvSpPr/>
          <p:nvPr/>
        </p:nvSpPr>
        <p:spPr>
          <a:xfrm>
            <a:off x="899761" y="841441"/>
            <a:ext cx="7344478" cy="70046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DNN execution is dominated by: 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8E696020-32C1-E989-20A0-3ABFA1D8538D}"/>
              </a:ext>
            </a:extLst>
          </p:cNvPr>
          <p:cNvSpPr/>
          <p:nvPr/>
        </p:nvSpPr>
        <p:spPr>
          <a:xfrm>
            <a:off x="224545" y="4394639"/>
            <a:ext cx="3970086" cy="2009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Memristor-based crossbars support VMM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898E182-3A8D-C3D8-E5E1-CA39690B229B}"/>
              </a:ext>
            </a:extLst>
          </p:cNvPr>
          <p:cNvSpPr/>
          <p:nvPr/>
        </p:nvSpPr>
        <p:spPr>
          <a:xfrm>
            <a:off x="224545" y="1601317"/>
            <a:ext cx="3970086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457200"/>
            <a:r>
              <a:rPr lang="en-US" sz="2800">
                <a:solidFill>
                  <a:schemeClr val="tx1"/>
                </a:solidFill>
                <a:latin typeface="Avenir Next" panose="020B0503020202020204"/>
              </a:rPr>
              <a:t>Vector-Matrix Multiplication (VMM)</a:t>
            </a:r>
            <a:endParaRPr lang="en-US" sz="2800" dirty="0">
              <a:solidFill>
                <a:schemeClr val="tx1"/>
              </a:solidFill>
              <a:latin typeface="Avenir Next" panose="020B0503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28B4FF-37B8-074D-35D1-1A039BCE7F5C}"/>
              </a:ext>
            </a:extLst>
          </p:cNvPr>
          <p:cNvSpPr/>
          <p:nvPr/>
        </p:nvSpPr>
        <p:spPr>
          <a:xfrm>
            <a:off x="4826008" y="1601317"/>
            <a:ext cx="3970086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Data movement between memory and accelerator</a:t>
            </a:r>
          </a:p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(e.g., GPU or TPU)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46C047F-4A73-BDC4-E827-32296CC7F015}"/>
              </a:ext>
            </a:extLst>
          </p:cNvPr>
          <p:cNvSpPr/>
          <p:nvPr/>
        </p:nvSpPr>
        <p:spPr>
          <a:xfrm>
            <a:off x="4826008" y="4394639"/>
            <a:ext cx="3970086" cy="2009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Computation in Memory (CIM) minimizes data movement</a:t>
            </a:r>
          </a:p>
        </p:txBody>
      </p:sp>
    </p:spTree>
    <p:extLst>
      <p:ext uri="{BB962C8B-B14F-4D97-AF65-F5344CB8AC3E}">
        <p14:creationId xmlns:p14="http://schemas.microsoft.com/office/powerpoint/2010/main" val="22535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2" grpId="0" animBg="1"/>
      <p:bldP spid="6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0D2902-BD6E-56D9-87FE-AFF24A37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132334"/>
            <a:ext cx="8877300" cy="606084"/>
          </a:xfrm>
        </p:spPr>
        <p:txBody>
          <a:bodyPr/>
          <a:lstStyle/>
          <a:p>
            <a:r>
              <a:rPr lang="en-GB" dirty="0">
                <a:latin typeface="Avenir Next" panose="020B0503020202020204"/>
              </a:rPr>
              <a:t>DNN Hardware Acceleration</a:t>
            </a:r>
          </a:p>
        </p:txBody>
      </p:sp>
      <p:sp>
        <p:nvSpPr>
          <p:cNvPr id="56" name="Down Arrow 7">
            <a:extLst>
              <a:ext uri="{FF2B5EF4-FFF2-40B4-BE49-F238E27FC236}">
                <a16:creationId xmlns:a16="http://schemas.microsoft.com/office/drawing/2014/main" id="{EAD28D20-E841-1DC7-258A-4F244A6E7E1C}"/>
              </a:ext>
            </a:extLst>
          </p:cNvPr>
          <p:cNvSpPr/>
          <p:nvPr/>
        </p:nvSpPr>
        <p:spPr>
          <a:xfrm>
            <a:off x="6473594" y="3610378"/>
            <a:ext cx="674915" cy="78426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enir Next" panose="020B0503020202020204"/>
            </a:endParaRPr>
          </a:p>
        </p:txBody>
      </p:sp>
      <p:sp>
        <p:nvSpPr>
          <p:cNvPr id="57" name="Down Arrow 8">
            <a:extLst>
              <a:ext uri="{FF2B5EF4-FFF2-40B4-BE49-F238E27FC236}">
                <a16:creationId xmlns:a16="http://schemas.microsoft.com/office/drawing/2014/main" id="{902E8385-AD18-E844-A77D-45411B8947F1}"/>
              </a:ext>
            </a:extLst>
          </p:cNvPr>
          <p:cNvSpPr/>
          <p:nvPr/>
        </p:nvSpPr>
        <p:spPr>
          <a:xfrm>
            <a:off x="1872130" y="3610378"/>
            <a:ext cx="674915" cy="784261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venir Next" panose="020B0503020202020204"/>
            </a:endParaRP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4CE38A91-B200-67F1-0BE9-A74320340170}"/>
              </a:ext>
            </a:extLst>
          </p:cNvPr>
          <p:cNvSpPr/>
          <p:nvPr/>
        </p:nvSpPr>
        <p:spPr>
          <a:xfrm>
            <a:off x="899761" y="841441"/>
            <a:ext cx="7344478" cy="70046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DNN execution is dominated by: 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8E696020-32C1-E989-20A0-3ABFA1D8538D}"/>
              </a:ext>
            </a:extLst>
          </p:cNvPr>
          <p:cNvSpPr/>
          <p:nvPr/>
        </p:nvSpPr>
        <p:spPr>
          <a:xfrm>
            <a:off x="224545" y="4394639"/>
            <a:ext cx="3970086" cy="2009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Memristor-based crossbars support VMM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898E182-3A8D-C3D8-E5E1-CA39690B229B}"/>
              </a:ext>
            </a:extLst>
          </p:cNvPr>
          <p:cNvSpPr/>
          <p:nvPr/>
        </p:nvSpPr>
        <p:spPr>
          <a:xfrm>
            <a:off x="224545" y="1601317"/>
            <a:ext cx="3970086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457200"/>
            <a:r>
              <a:rPr lang="en-US" sz="2800">
                <a:solidFill>
                  <a:schemeClr val="tx1"/>
                </a:solidFill>
                <a:latin typeface="Avenir Next" panose="020B0503020202020204"/>
              </a:rPr>
              <a:t>Vector-Matrix Multiplication (VMM)</a:t>
            </a:r>
            <a:endParaRPr lang="en-US" sz="2800" dirty="0">
              <a:solidFill>
                <a:schemeClr val="tx1"/>
              </a:solidFill>
              <a:latin typeface="Avenir Next" panose="020B0503020202020204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B28B4FF-37B8-074D-35D1-1A039BCE7F5C}"/>
              </a:ext>
            </a:extLst>
          </p:cNvPr>
          <p:cNvSpPr/>
          <p:nvPr/>
        </p:nvSpPr>
        <p:spPr>
          <a:xfrm>
            <a:off x="4826008" y="1601317"/>
            <a:ext cx="3970086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Data movement between memory and accelerator</a:t>
            </a:r>
          </a:p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(e.g., GPU or TPU)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46C047F-4A73-BDC4-E827-32296CC7F015}"/>
              </a:ext>
            </a:extLst>
          </p:cNvPr>
          <p:cNvSpPr/>
          <p:nvPr/>
        </p:nvSpPr>
        <p:spPr>
          <a:xfrm>
            <a:off x="4826008" y="4394639"/>
            <a:ext cx="3970086" cy="2009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>
                <a:solidFill>
                  <a:schemeClr val="tx1"/>
                </a:solidFill>
                <a:latin typeface="Avenir Next" panose="020B0503020202020204"/>
              </a:rPr>
              <a:t>Computation in Memory (CIM) minimizes data movement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99C61-BB66-5901-26E1-BFE8C638773E}"/>
              </a:ext>
            </a:extLst>
          </p:cNvPr>
          <p:cNvSpPr/>
          <p:nvPr/>
        </p:nvSpPr>
        <p:spPr>
          <a:xfrm>
            <a:off x="-1842" y="843279"/>
            <a:ext cx="9134121" cy="57211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Quire Sans" panose="020B0502040400020003" pitchFamily="34" charset="0"/>
              <a:cs typeface="Quire Sans" panose="020B0502040400020003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5E1F939-CC2B-17F9-3A2D-42022A5FCEAB}"/>
              </a:ext>
            </a:extLst>
          </p:cNvPr>
          <p:cNvSpPr/>
          <p:nvPr/>
        </p:nvSpPr>
        <p:spPr>
          <a:xfrm>
            <a:off x="-1841" y="3003441"/>
            <a:ext cx="9120560" cy="1457844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57150" cap="sq"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venir Next" panose="020B0503020202020204"/>
                <a:cs typeface="Arial" panose="020B0604020202020204" pitchFamily="34" charset="0"/>
              </a:rPr>
              <a:t>Memristor-based CIM for DNN Acceleration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18B67-FF81-CAA0-1858-CAE8C9A1CD58}"/>
              </a:ext>
            </a:extLst>
          </p:cNvPr>
          <p:cNvSpPr txBox="1"/>
          <p:nvPr/>
        </p:nvSpPr>
        <p:spPr>
          <a:xfrm>
            <a:off x="11719" y="5930473"/>
            <a:ext cx="912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[Ankit+, ASPLOS 2019], [Chi+, ISCA 2016],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[Lou+, PACT2020], 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[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Shafiee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venir Next" panose="020B0503020202020204"/>
                <a:cs typeface="Lato" panose="020F0502020204030203" pitchFamily="34" charset="0"/>
              </a:rPr>
              <a:t>+, ISCA 2016]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Avenir Next" panose="020B0503020202020204"/>
              <a:cs typeface="Lato" panose="020F0502020204030203" pitchFamily="34" charset="0"/>
            </a:endParaRPr>
          </a:p>
          <a:p>
            <a:pPr lvl="1"/>
            <a:endParaRPr lang="en-US" b="1" dirty="0">
              <a:solidFill>
                <a:schemeClr val="bg2">
                  <a:lumMod val="50000"/>
                </a:schemeClr>
              </a:solidFill>
              <a:latin typeface="Avenir Next" panose="020B05030202020202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E723E644-B3BA-164F-B6B1-DAF09DA838AF}"/>
              </a:ext>
            </a:extLst>
          </p:cNvPr>
          <p:cNvGrpSpPr/>
          <p:nvPr/>
        </p:nvGrpSpPr>
        <p:grpSpPr>
          <a:xfrm>
            <a:off x="2099691" y="1236406"/>
            <a:ext cx="4321210" cy="4051741"/>
            <a:chOff x="3060000" y="1033443"/>
            <a:chExt cx="4321210" cy="4051741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1A3575BE-F1BA-A243-90BA-96B8A349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8378" y="1390115"/>
              <a:ext cx="699478" cy="690511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EE5CD3B8-887B-0F41-97E1-651D992C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925" y="1390115"/>
              <a:ext cx="699478" cy="690511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AA2CACC-E43E-5E4C-9DE6-2CDC97DF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4216" y="1375080"/>
              <a:ext cx="699478" cy="690511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F316022C-072B-7440-B636-B3508120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8906" y="1361443"/>
              <a:ext cx="699478" cy="690511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44145ED6-ED3B-5747-8F98-9495648C9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2583" y="2262484"/>
              <a:ext cx="699478" cy="690511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F8321BDF-C0A7-2D41-9612-672FE4A3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8130" y="2262484"/>
              <a:ext cx="699478" cy="690511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DC6B0563-40F8-EB4F-B152-ECCDFA65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8421" y="2246737"/>
              <a:ext cx="699478" cy="690511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B4928341-E3C9-944F-9575-671A80D05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6425" y="2262483"/>
              <a:ext cx="699478" cy="690511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F9E2B7E9-60AB-1040-B90A-A2A45A279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8378" y="3148861"/>
              <a:ext cx="699478" cy="690511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13A7569F-9D80-A743-BCA7-9401CBCAC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925" y="3148861"/>
              <a:ext cx="699478" cy="690511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BCF0BFCF-39F2-6942-B39A-C9A49213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4216" y="3133826"/>
              <a:ext cx="699478" cy="690511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0865702B-F556-0F48-B080-6E065E47B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8906" y="3120189"/>
              <a:ext cx="699478" cy="690511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DD67BD2A-26B5-9242-BB72-0CC1428B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8378" y="4063555"/>
              <a:ext cx="699478" cy="690511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DB8C0ACD-1256-7D43-9B11-83E83DA5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925" y="4063555"/>
              <a:ext cx="699478" cy="690511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E5E11D8B-0437-9E47-A460-7F24AC406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4216" y="4048520"/>
              <a:ext cx="699478" cy="690511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D65A83EC-DA95-4248-A493-F4359DDD1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8906" y="4034883"/>
              <a:ext cx="699478" cy="690511"/>
            </a:xfrm>
            <a:prstGeom prst="rect">
              <a:avLst/>
            </a:prstGeom>
          </p:spPr>
        </p:pic>
        <p:grpSp>
          <p:nvGrpSpPr>
            <p:cNvPr id="67" name="组 138">
              <a:extLst>
                <a:ext uri="{FF2B5EF4-FFF2-40B4-BE49-F238E27FC236}">
                  <a16:creationId xmlns:a16="http://schemas.microsoft.com/office/drawing/2014/main" id="{252AD410-06DB-764D-A2D3-41B6CB12E969}"/>
                </a:ext>
              </a:extLst>
            </p:cNvPr>
            <p:cNvGrpSpPr/>
            <p:nvPr/>
          </p:nvGrpSpPr>
          <p:grpSpPr>
            <a:xfrm>
              <a:off x="4079776" y="1033443"/>
              <a:ext cx="2902916" cy="4051741"/>
              <a:chOff x="4079776" y="1033443"/>
              <a:chExt cx="2902916" cy="4483789"/>
            </a:xfrm>
          </p:grpSpPr>
          <p:cxnSp>
            <p:nvCxnSpPr>
              <p:cNvPr id="144" name="直线箭头连接符 143">
                <a:extLst>
                  <a:ext uri="{FF2B5EF4-FFF2-40B4-BE49-F238E27FC236}">
                    <a16:creationId xmlns:a16="http://schemas.microsoft.com/office/drawing/2014/main" id="{35B81819-8120-E64B-88D7-2137A7C82280}"/>
                  </a:ext>
                </a:extLst>
              </p:cNvPr>
              <p:cNvCxnSpPr/>
              <p:nvPr/>
            </p:nvCxnSpPr>
            <p:spPr>
              <a:xfrm>
                <a:off x="4079776" y="1033443"/>
                <a:ext cx="0" cy="44837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线箭头连接符 144">
                <a:extLst>
                  <a:ext uri="{FF2B5EF4-FFF2-40B4-BE49-F238E27FC236}">
                    <a16:creationId xmlns:a16="http://schemas.microsoft.com/office/drawing/2014/main" id="{D518C9A6-9294-3B41-8626-0F986243AE4C}"/>
                  </a:ext>
                </a:extLst>
              </p:cNvPr>
              <p:cNvCxnSpPr/>
              <p:nvPr/>
            </p:nvCxnSpPr>
            <p:spPr>
              <a:xfrm>
                <a:off x="5056909" y="1033443"/>
                <a:ext cx="0" cy="44837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线箭头连接符 145">
                <a:extLst>
                  <a:ext uri="{FF2B5EF4-FFF2-40B4-BE49-F238E27FC236}">
                    <a16:creationId xmlns:a16="http://schemas.microsoft.com/office/drawing/2014/main" id="{80D0762D-554D-9D4F-B902-0AE6F5D7945B}"/>
                  </a:ext>
                </a:extLst>
              </p:cNvPr>
              <p:cNvCxnSpPr/>
              <p:nvPr/>
            </p:nvCxnSpPr>
            <p:spPr>
              <a:xfrm>
                <a:off x="6051600" y="1033443"/>
                <a:ext cx="0" cy="44837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线箭头连接符 146">
                <a:extLst>
                  <a:ext uri="{FF2B5EF4-FFF2-40B4-BE49-F238E27FC236}">
                    <a16:creationId xmlns:a16="http://schemas.microsoft.com/office/drawing/2014/main" id="{664E9E2C-2489-BC49-9304-EDC19DCA20A8}"/>
                  </a:ext>
                </a:extLst>
              </p:cNvPr>
              <p:cNvCxnSpPr/>
              <p:nvPr/>
            </p:nvCxnSpPr>
            <p:spPr>
              <a:xfrm>
                <a:off x="6982692" y="1033443"/>
                <a:ext cx="0" cy="44837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组 51">
              <a:extLst>
                <a:ext uri="{FF2B5EF4-FFF2-40B4-BE49-F238E27FC236}">
                  <a16:creationId xmlns:a16="http://schemas.microsoft.com/office/drawing/2014/main" id="{9C52D1A2-B4C3-944F-AFD6-6DB6DF076D6A}"/>
                </a:ext>
              </a:extLst>
            </p:cNvPr>
            <p:cNvGrpSpPr/>
            <p:nvPr/>
          </p:nvGrpSpPr>
          <p:grpSpPr>
            <a:xfrm>
              <a:off x="3071664" y="1268760"/>
              <a:ext cx="4309546" cy="289868"/>
              <a:chOff x="3071664" y="1268760"/>
              <a:chExt cx="4309546" cy="289868"/>
            </a:xfrm>
          </p:grpSpPr>
          <p:sp>
            <p:nvSpPr>
              <p:cNvPr id="135" name="空心弧 134">
                <a:extLst>
                  <a:ext uri="{FF2B5EF4-FFF2-40B4-BE49-F238E27FC236}">
                    <a16:creationId xmlns:a16="http://schemas.microsoft.com/office/drawing/2014/main" id="{21993291-CB70-9147-AA4A-3D829C394FA6}"/>
                  </a:ext>
                </a:extLst>
              </p:cNvPr>
              <p:cNvSpPr/>
              <p:nvPr/>
            </p:nvSpPr>
            <p:spPr>
              <a:xfrm>
                <a:off x="3990198" y="1270596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6" name="空心弧 135">
                <a:extLst>
                  <a:ext uri="{FF2B5EF4-FFF2-40B4-BE49-F238E27FC236}">
                    <a16:creationId xmlns:a16="http://schemas.microsoft.com/office/drawing/2014/main" id="{E76ECC8B-A875-734B-B3B2-2D525359F71B}"/>
                  </a:ext>
                </a:extLst>
              </p:cNvPr>
              <p:cNvSpPr/>
              <p:nvPr/>
            </p:nvSpPr>
            <p:spPr>
              <a:xfrm>
                <a:off x="4957280" y="1269678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7" name="空心弧 136">
                <a:extLst>
                  <a:ext uri="{FF2B5EF4-FFF2-40B4-BE49-F238E27FC236}">
                    <a16:creationId xmlns:a16="http://schemas.microsoft.com/office/drawing/2014/main" id="{90DA3648-8221-9044-9602-EF09BEE43B8D}"/>
                  </a:ext>
                </a:extLst>
              </p:cNvPr>
              <p:cNvSpPr/>
              <p:nvPr/>
            </p:nvSpPr>
            <p:spPr>
              <a:xfrm>
                <a:off x="5924362" y="1269678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8" name="空心弧 137">
                <a:extLst>
                  <a:ext uri="{FF2B5EF4-FFF2-40B4-BE49-F238E27FC236}">
                    <a16:creationId xmlns:a16="http://schemas.microsoft.com/office/drawing/2014/main" id="{D9999FE0-056D-914C-865A-A075D2E93A54}"/>
                  </a:ext>
                </a:extLst>
              </p:cNvPr>
              <p:cNvSpPr/>
              <p:nvPr/>
            </p:nvSpPr>
            <p:spPr>
              <a:xfrm>
                <a:off x="6883429" y="1268760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39" name="直线连接符 138">
                <a:extLst>
                  <a:ext uri="{FF2B5EF4-FFF2-40B4-BE49-F238E27FC236}">
                    <a16:creationId xmlns:a16="http://schemas.microsoft.com/office/drawing/2014/main" id="{2E0D6152-81F5-E94C-8878-152D22C96464}"/>
                  </a:ext>
                </a:extLst>
              </p:cNvPr>
              <p:cNvCxnSpPr/>
              <p:nvPr/>
            </p:nvCxnSpPr>
            <p:spPr>
              <a:xfrm>
                <a:off x="3071664" y="1412776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直线连接符 139">
                <a:extLst>
                  <a:ext uri="{FF2B5EF4-FFF2-40B4-BE49-F238E27FC236}">
                    <a16:creationId xmlns:a16="http://schemas.microsoft.com/office/drawing/2014/main" id="{FDE260E7-CF6B-484D-B05B-3403714F8F39}"/>
                  </a:ext>
                </a:extLst>
              </p:cNvPr>
              <p:cNvCxnSpPr/>
              <p:nvPr/>
            </p:nvCxnSpPr>
            <p:spPr>
              <a:xfrm>
                <a:off x="4178792" y="1407548"/>
                <a:ext cx="79375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线连接符 140">
                <a:extLst>
                  <a:ext uri="{FF2B5EF4-FFF2-40B4-BE49-F238E27FC236}">
                    <a16:creationId xmlns:a16="http://schemas.microsoft.com/office/drawing/2014/main" id="{2974385C-C8E9-6B4C-96E7-81DB930B045E}"/>
                  </a:ext>
                </a:extLst>
              </p:cNvPr>
              <p:cNvCxnSpPr/>
              <p:nvPr/>
            </p:nvCxnSpPr>
            <p:spPr>
              <a:xfrm>
                <a:off x="5166998" y="1400370"/>
                <a:ext cx="79581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线连接符 141">
                <a:extLst>
                  <a:ext uri="{FF2B5EF4-FFF2-40B4-BE49-F238E27FC236}">
                    <a16:creationId xmlns:a16="http://schemas.microsoft.com/office/drawing/2014/main" id="{EBD553E0-11D1-2043-9A1B-A037B5E5A6FF}"/>
                  </a:ext>
                </a:extLst>
              </p:cNvPr>
              <p:cNvCxnSpPr/>
              <p:nvPr/>
            </p:nvCxnSpPr>
            <p:spPr>
              <a:xfrm flipV="1">
                <a:off x="6130243" y="1393422"/>
                <a:ext cx="774872" cy="18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线连接符 142">
                <a:extLst>
                  <a:ext uri="{FF2B5EF4-FFF2-40B4-BE49-F238E27FC236}">
                    <a16:creationId xmlns:a16="http://schemas.microsoft.com/office/drawing/2014/main" id="{FF6376AF-3D67-7E4C-BD38-D88712A96865}"/>
                  </a:ext>
                </a:extLst>
              </p:cNvPr>
              <p:cNvCxnSpPr/>
              <p:nvPr/>
            </p:nvCxnSpPr>
            <p:spPr>
              <a:xfrm>
                <a:off x="7080077" y="1400370"/>
                <a:ext cx="3011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 52">
              <a:extLst>
                <a:ext uri="{FF2B5EF4-FFF2-40B4-BE49-F238E27FC236}">
                  <a16:creationId xmlns:a16="http://schemas.microsoft.com/office/drawing/2014/main" id="{A705C97D-9B37-3842-96A5-0A7AB9E442D3}"/>
                </a:ext>
              </a:extLst>
            </p:cNvPr>
            <p:cNvGrpSpPr/>
            <p:nvPr/>
          </p:nvGrpSpPr>
          <p:grpSpPr>
            <a:xfrm>
              <a:off x="3063600" y="2161688"/>
              <a:ext cx="4315016" cy="291704"/>
              <a:chOff x="3063600" y="2008133"/>
              <a:chExt cx="4315016" cy="291704"/>
            </a:xfrm>
          </p:grpSpPr>
          <p:sp>
            <p:nvSpPr>
              <p:cNvPr id="126" name="空心弧 125">
                <a:extLst>
                  <a:ext uri="{FF2B5EF4-FFF2-40B4-BE49-F238E27FC236}">
                    <a16:creationId xmlns:a16="http://schemas.microsoft.com/office/drawing/2014/main" id="{4B3DD0B8-C27F-1040-ACC8-B3B7369EC240}"/>
                  </a:ext>
                </a:extLst>
              </p:cNvPr>
              <p:cNvSpPr/>
              <p:nvPr/>
            </p:nvSpPr>
            <p:spPr>
              <a:xfrm>
                <a:off x="3981449" y="2011805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7" name="空心弧 126">
                <a:extLst>
                  <a:ext uri="{FF2B5EF4-FFF2-40B4-BE49-F238E27FC236}">
                    <a16:creationId xmlns:a16="http://schemas.microsoft.com/office/drawing/2014/main" id="{F0B046F2-E79C-AE4B-9A25-ECAE374216A9}"/>
                  </a:ext>
                </a:extLst>
              </p:cNvPr>
              <p:cNvSpPr/>
              <p:nvPr/>
            </p:nvSpPr>
            <p:spPr>
              <a:xfrm>
                <a:off x="5933111" y="2009969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8" name="空心弧 127">
                <a:extLst>
                  <a:ext uri="{FF2B5EF4-FFF2-40B4-BE49-F238E27FC236}">
                    <a16:creationId xmlns:a16="http://schemas.microsoft.com/office/drawing/2014/main" id="{8F264268-70A1-5A4C-894C-EDDDA01BE58E}"/>
                  </a:ext>
                </a:extLst>
              </p:cNvPr>
              <p:cNvSpPr/>
              <p:nvPr/>
            </p:nvSpPr>
            <p:spPr>
              <a:xfrm>
                <a:off x="4957280" y="2009969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9" name="空心弧 128">
                <a:extLst>
                  <a:ext uri="{FF2B5EF4-FFF2-40B4-BE49-F238E27FC236}">
                    <a16:creationId xmlns:a16="http://schemas.microsoft.com/office/drawing/2014/main" id="{408E1DA1-2D09-AC4C-9EA9-DD366E9EF733}"/>
                  </a:ext>
                </a:extLst>
              </p:cNvPr>
              <p:cNvSpPr/>
              <p:nvPr/>
            </p:nvSpPr>
            <p:spPr>
              <a:xfrm>
                <a:off x="6879393" y="2008133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30" name="直线连接符 129">
                <a:extLst>
                  <a:ext uri="{FF2B5EF4-FFF2-40B4-BE49-F238E27FC236}">
                    <a16:creationId xmlns:a16="http://schemas.microsoft.com/office/drawing/2014/main" id="{F9D0F678-5063-D944-8AD8-CB6F095C6506}"/>
                  </a:ext>
                </a:extLst>
              </p:cNvPr>
              <p:cNvCxnSpPr/>
              <p:nvPr/>
            </p:nvCxnSpPr>
            <p:spPr>
              <a:xfrm>
                <a:off x="3063600" y="2145600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直线连接符 130">
                <a:extLst>
                  <a:ext uri="{FF2B5EF4-FFF2-40B4-BE49-F238E27FC236}">
                    <a16:creationId xmlns:a16="http://schemas.microsoft.com/office/drawing/2014/main" id="{32213EED-71C4-F541-B6F1-0FE26E729FEE}"/>
                  </a:ext>
                </a:extLst>
              </p:cNvPr>
              <p:cNvCxnSpPr/>
              <p:nvPr/>
            </p:nvCxnSpPr>
            <p:spPr>
              <a:xfrm>
                <a:off x="4171955" y="2140372"/>
                <a:ext cx="79375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直线连接符 131">
                <a:extLst>
                  <a:ext uri="{FF2B5EF4-FFF2-40B4-BE49-F238E27FC236}">
                    <a16:creationId xmlns:a16="http://schemas.microsoft.com/office/drawing/2014/main" id="{702CAAF7-762F-9E41-8330-E5EC597FB85F}"/>
                  </a:ext>
                </a:extLst>
              </p:cNvPr>
              <p:cNvCxnSpPr/>
              <p:nvPr/>
            </p:nvCxnSpPr>
            <p:spPr>
              <a:xfrm>
                <a:off x="5160142" y="2133194"/>
                <a:ext cx="79581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直线连接符 132">
                <a:extLst>
                  <a:ext uri="{FF2B5EF4-FFF2-40B4-BE49-F238E27FC236}">
                    <a16:creationId xmlns:a16="http://schemas.microsoft.com/office/drawing/2014/main" id="{2139CDCC-5B1C-D34F-9996-096A247766AA}"/>
                  </a:ext>
                </a:extLst>
              </p:cNvPr>
              <p:cNvCxnSpPr/>
              <p:nvPr/>
            </p:nvCxnSpPr>
            <p:spPr>
              <a:xfrm>
                <a:off x="6143291" y="2145600"/>
                <a:ext cx="7553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线连接符 133">
                <a:extLst>
                  <a:ext uri="{FF2B5EF4-FFF2-40B4-BE49-F238E27FC236}">
                    <a16:creationId xmlns:a16="http://schemas.microsoft.com/office/drawing/2014/main" id="{79923A19-7BDF-4943-80E3-DC33B8D84127}"/>
                  </a:ext>
                </a:extLst>
              </p:cNvPr>
              <p:cNvCxnSpPr/>
              <p:nvPr/>
            </p:nvCxnSpPr>
            <p:spPr>
              <a:xfrm>
                <a:off x="7077483" y="2133194"/>
                <a:ext cx="3011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组 53">
              <a:extLst>
                <a:ext uri="{FF2B5EF4-FFF2-40B4-BE49-F238E27FC236}">
                  <a16:creationId xmlns:a16="http://schemas.microsoft.com/office/drawing/2014/main" id="{C8941FBA-54E0-A247-9A73-19A91AAA3F7B}"/>
                </a:ext>
              </a:extLst>
            </p:cNvPr>
            <p:cNvGrpSpPr/>
            <p:nvPr/>
          </p:nvGrpSpPr>
          <p:grpSpPr>
            <a:xfrm>
              <a:off x="3071664" y="3043241"/>
              <a:ext cx="4309546" cy="291704"/>
              <a:chOff x="3071664" y="2745670"/>
              <a:chExt cx="4309546" cy="291704"/>
            </a:xfrm>
          </p:grpSpPr>
          <p:sp>
            <p:nvSpPr>
              <p:cNvPr id="117" name="空心弧 116">
                <a:extLst>
                  <a:ext uri="{FF2B5EF4-FFF2-40B4-BE49-F238E27FC236}">
                    <a16:creationId xmlns:a16="http://schemas.microsoft.com/office/drawing/2014/main" id="{E0EAE764-92E9-AE43-8F00-43409B3DD9ED}"/>
                  </a:ext>
                </a:extLst>
              </p:cNvPr>
              <p:cNvSpPr/>
              <p:nvPr/>
            </p:nvSpPr>
            <p:spPr>
              <a:xfrm>
                <a:off x="3985273" y="2749342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8" name="空心弧 117">
                <a:extLst>
                  <a:ext uri="{FF2B5EF4-FFF2-40B4-BE49-F238E27FC236}">
                    <a16:creationId xmlns:a16="http://schemas.microsoft.com/office/drawing/2014/main" id="{87658FF0-1A10-4442-9E7D-5F6EF64E84CB}"/>
                  </a:ext>
                </a:extLst>
              </p:cNvPr>
              <p:cNvSpPr/>
              <p:nvPr/>
            </p:nvSpPr>
            <p:spPr>
              <a:xfrm>
                <a:off x="5924362" y="2745670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9" name="空心弧 118">
                <a:extLst>
                  <a:ext uri="{FF2B5EF4-FFF2-40B4-BE49-F238E27FC236}">
                    <a16:creationId xmlns:a16="http://schemas.microsoft.com/office/drawing/2014/main" id="{70B17ABE-88B8-3341-8C5E-E2589F2EE613}"/>
                  </a:ext>
                </a:extLst>
              </p:cNvPr>
              <p:cNvSpPr/>
              <p:nvPr/>
            </p:nvSpPr>
            <p:spPr>
              <a:xfrm>
                <a:off x="4961104" y="2747506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0" name="空心弧 119">
                <a:extLst>
                  <a:ext uri="{FF2B5EF4-FFF2-40B4-BE49-F238E27FC236}">
                    <a16:creationId xmlns:a16="http://schemas.microsoft.com/office/drawing/2014/main" id="{111693D9-B028-4244-BA98-30804C0BD221}"/>
                  </a:ext>
                </a:extLst>
              </p:cNvPr>
              <p:cNvSpPr/>
              <p:nvPr/>
            </p:nvSpPr>
            <p:spPr>
              <a:xfrm>
                <a:off x="6883217" y="2745670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21" name="直线连接符 120">
                <a:extLst>
                  <a:ext uri="{FF2B5EF4-FFF2-40B4-BE49-F238E27FC236}">
                    <a16:creationId xmlns:a16="http://schemas.microsoft.com/office/drawing/2014/main" id="{5A2A217B-2A0A-0640-8FC1-79BEFFEB1EBC}"/>
                  </a:ext>
                </a:extLst>
              </p:cNvPr>
              <p:cNvCxnSpPr/>
              <p:nvPr/>
            </p:nvCxnSpPr>
            <p:spPr>
              <a:xfrm>
                <a:off x="3071664" y="2880000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线连接符 121">
                <a:extLst>
                  <a:ext uri="{FF2B5EF4-FFF2-40B4-BE49-F238E27FC236}">
                    <a16:creationId xmlns:a16="http://schemas.microsoft.com/office/drawing/2014/main" id="{5BF86DBE-34BA-B542-829C-B7CC1AFE0032}"/>
                  </a:ext>
                </a:extLst>
              </p:cNvPr>
              <p:cNvCxnSpPr/>
              <p:nvPr/>
            </p:nvCxnSpPr>
            <p:spPr>
              <a:xfrm>
                <a:off x="4178792" y="2874772"/>
                <a:ext cx="79375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直线连接符 122">
                <a:extLst>
                  <a:ext uri="{FF2B5EF4-FFF2-40B4-BE49-F238E27FC236}">
                    <a16:creationId xmlns:a16="http://schemas.microsoft.com/office/drawing/2014/main" id="{C905C459-544D-514C-AE32-92E7F4A04F15}"/>
                  </a:ext>
                </a:extLst>
              </p:cNvPr>
              <p:cNvCxnSpPr/>
              <p:nvPr/>
            </p:nvCxnSpPr>
            <p:spPr>
              <a:xfrm>
                <a:off x="5166998" y="2867594"/>
                <a:ext cx="79581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线连接符 123">
                <a:extLst>
                  <a:ext uri="{FF2B5EF4-FFF2-40B4-BE49-F238E27FC236}">
                    <a16:creationId xmlns:a16="http://schemas.microsoft.com/office/drawing/2014/main" id="{52D8A9A2-9E4C-0541-BFA7-2D252E44AC6B}"/>
                  </a:ext>
                </a:extLst>
              </p:cNvPr>
              <p:cNvCxnSpPr/>
              <p:nvPr/>
            </p:nvCxnSpPr>
            <p:spPr>
              <a:xfrm>
                <a:off x="6140020" y="2865849"/>
                <a:ext cx="7553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直线连接符 124">
                <a:extLst>
                  <a:ext uri="{FF2B5EF4-FFF2-40B4-BE49-F238E27FC236}">
                    <a16:creationId xmlns:a16="http://schemas.microsoft.com/office/drawing/2014/main" id="{94E30143-3893-9049-A204-EEB857110286}"/>
                  </a:ext>
                </a:extLst>
              </p:cNvPr>
              <p:cNvCxnSpPr/>
              <p:nvPr/>
            </p:nvCxnSpPr>
            <p:spPr>
              <a:xfrm>
                <a:off x="7080077" y="2867594"/>
                <a:ext cx="3011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 54">
              <a:extLst>
                <a:ext uri="{FF2B5EF4-FFF2-40B4-BE49-F238E27FC236}">
                  <a16:creationId xmlns:a16="http://schemas.microsoft.com/office/drawing/2014/main" id="{993A115B-74CF-7C4F-AAA3-4E5B348DAF34}"/>
                </a:ext>
              </a:extLst>
            </p:cNvPr>
            <p:cNvGrpSpPr/>
            <p:nvPr/>
          </p:nvGrpSpPr>
          <p:grpSpPr>
            <a:xfrm>
              <a:off x="3060000" y="3929384"/>
              <a:ext cx="4317458" cy="291704"/>
              <a:chOff x="3060000" y="3487797"/>
              <a:chExt cx="4317458" cy="291704"/>
            </a:xfrm>
          </p:grpSpPr>
          <p:sp>
            <p:nvSpPr>
              <p:cNvPr id="108" name="空心弧 107">
                <a:extLst>
                  <a:ext uri="{FF2B5EF4-FFF2-40B4-BE49-F238E27FC236}">
                    <a16:creationId xmlns:a16="http://schemas.microsoft.com/office/drawing/2014/main" id="{68122D6B-BB3B-D747-9A75-DF79E546627F}"/>
                  </a:ext>
                </a:extLst>
              </p:cNvPr>
              <p:cNvSpPr/>
              <p:nvPr/>
            </p:nvSpPr>
            <p:spPr>
              <a:xfrm>
                <a:off x="3976891" y="3491469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9" name="空心弧 108">
                <a:extLst>
                  <a:ext uri="{FF2B5EF4-FFF2-40B4-BE49-F238E27FC236}">
                    <a16:creationId xmlns:a16="http://schemas.microsoft.com/office/drawing/2014/main" id="{6AA2E839-506F-CB4F-A8DF-C1A93AADB375}"/>
                  </a:ext>
                </a:extLst>
              </p:cNvPr>
              <p:cNvSpPr/>
              <p:nvPr/>
            </p:nvSpPr>
            <p:spPr>
              <a:xfrm>
                <a:off x="5940000" y="3487797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0" name="空心弧 109">
                <a:extLst>
                  <a:ext uri="{FF2B5EF4-FFF2-40B4-BE49-F238E27FC236}">
                    <a16:creationId xmlns:a16="http://schemas.microsoft.com/office/drawing/2014/main" id="{86F0C5DD-4661-AF44-8F49-D2ADC47CDCC9}"/>
                  </a:ext>
                </a:extLst>
              </p:cNvPr>
              <p:cNvSpPr/>
              <p:nvPr/>
            </p:nvSpPr>
            <p:spPr>
              <a:xfrm>
                <a:off x="4952722" y="3489633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1" name="空心弧 110">
                <a:extLst>
                  <a:ext uri="{FF2B5EF4-FFF2-40B4-BE49-F238E27FC236}">
                    <a16:creationId xmlns:a16="http://schemas.microsoft.com/office/drawing/2014/main" id="{C1796441-8F90-9D41-8623-9048B1CE408F}"/>
                  </a:ext>
                </a:extLst>
              </p:cNvPr>
              <p:cNvSpPr/>
              <p:nvPr/>
            </p:nvSpPr>
            <p:spPr>
              <a:xfrm>
                <a:off x="6874835" y="3487797"/>
                <a:ext cx="216024" cy="288032"/>
              </a:xfrm>
              <a:prstGeom prst="blockArc">
                <a:avLst>
                  <a:gd name="adj1" fmla="val 10800000"/>
                  <a:gd name="adj2" fmla="val 21574233"/>
                  <a:gd name="adj3" fmla="val 9389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12" name="直线连接符 111">
                <a:extLst>
                  <a:ext uri="{FF2B5EF4-FFF2-40B4-BE49-F238E27FC236}">
                    <a16:creationId xmlns:a16="http://schemas.microsoft.com/office/drawing/2014/main" id="{5A2B8497-D57D-684E-9235-ABDDB8B8C0E5}"/>
                  </a:ext>
                </a:extLst>
              </p:cNvPr>
              <p:cNvCxnSpPr/>
              <p:nvPr/>
            </p:nvCxnSpPr>
            <p:spPr>
              <a:xfrm>
                <a:off x="3060000" y="3645024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直线连接符 112">
                <a:extLst>
                  <a:ext uri="{FF2B5EF4-FFF2-40B4-BE49-F238E27FC236}">
                    <a16:creationId xmlns:a16="http://schemas.microsoft.com/office/drawing/2014/main" id="{EEDBE643-8644-8948-A0F8-DC35169E6E66}"/>
                  </a:ext>
                </a:extLst>
              </p:cNvPr>
              <p:cNvCxnSpPr/>
              <p:nvPr/>
            </p:nvCxnSpPr>
            <p:spPr>
              <a:xfrm>
                <a:off x="4168902" y="3639796"/>
                <a:ext cx="79375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直线连接符 113">
                <a:extLst>
                  <a:ext uri="{FF2B5EF4-FFF2-40B4-BE49-F238E27FC236}">
                    <a16:creationId xmlns:a16="http://schemas.microsoft.com/office/drawing/2014/main" id="{6E98A7F5-72CE-4445-A487-F6BB27126790}"/>
                  </a:ext>
                </a:extLst>
              </p:cNvPr>
              <p:cNvCxnSpPr/>
              <p:nvPr/>
            </p:nvCxnSpPr>
            <p:spPr>
              <a:xfrm>
                <a:off x="5157082" y="3632618"/>
                <a:ext cx="79581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线连接符 114">
                <a:extLst>
                  <a:ext uri="{FF2B5EF4-FFF2-40B4-BE49-F238E27FC236}">
                    <a16:creationId xmlns:a16="http://schemas.microsoft.com/office/drawing/2014/main" id="{0377AC77-1131-4948-80BA-6778A7D82357}"/>
                  </a:ext>
                </a:extLst>
              </p:cNvPr>
              <p:cNvCxnSpPr/>
              <p:nvPr/>
            </p:nvCxnSpPr>
            <p:spPr>
              <a:xfrm>
                <a:off x="6127899" y="3631813"/>
                <a:ext cx="7553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直线连接符 115">
                <a:extLst>
                  <a:ext uri="{FF2B5EF4-FFF2-40B4-BE49-F238E27FC236}">
                    <a16:creationId xmlns:a16="http://schemas.microsoft.com/office/drawing/2014/main" id="{92B6E3D1-7ECF-C64A-A627-413E76CEA1A7}"/>
                  </a:ext>
                </a:extLst>
              </p:cNvPr>
              <p:cNvCxnSpPr/>
              <p:nvPr/>
            </p:nvCxnSpPr>
            <p:spPr>
              <a:xfrm>
                <a:off x="7076325" y="3632618"/>
                <a:ext cx="3011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E1644A26-2212-5B4E-B173-1C51D5DB2A16}"/>
                </a:ext>
              </a:extLst>
            </p:cNvPr>
            <p:cNvSpPr/>
            <p:nvPr/>
          </p:nvSpPr>
          <p:spPr>
            <a:xfrm>
              <a:off x="3402855" y="1361443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D8EC0D6-C2A5-4448-A603-1BCF84221E9B}"/>
                </a:ext>
              </a:extLst>
            </p:cNvPr>
            <p:cNvSpPr/>
            <p:nvPr/>
          </p:nvSpPr>
          <p:spPr>
            <a:xfrm>
              <a:off x="4399118" y="1356686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EA4AFC19-1676-E84C-9039-349F3B648741}"/>
                </a:ext>
              </a:extLst>
            </p:cNvPr>
            <p:cNvSpPr/>
            <p:nvPr/>
          </p:nvSpPr>
          <p:spPr>
            <a:xfrm>
              <a:off x="5383871" y="1345661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C9CC8060-AAA3-6649-81FD-40A1F88F1816}"/>
                </a:ext>
              </a:extLst>
            </p:cNvPr>
            <p:cNvSpPr/>
            <p:nvPr/>
          </p:nvSpPr>
          <p:spPr>
            <a:xfrm>
              <a:off x="6335930" y="134777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3BB63048-3457-B048-8B9F-815C045FFFF5}"/>
                </a:ext>
              </a:extLst>
            </p:cNvPr>
            <p:cNvSpPr/>
            <p:nvPr/>
          </p:nvSpPr>
          <p:spPr>
            <a:xfrm>
              <a:off x="4012455" y="1971043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D756207E-93F8-F24B-A300-4A894CD0B77D}"/>
                </a:ext>
              </a:extLst>
            </p:cNvPr>
            <p:cNvSpPr/>
            <p:nvPr/>
          </p:nvSpPr>
          <p:spPr>
            <a:xfrm>
              <a:off x="4972551" y="1955483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D2DAE04F-2D76-7543-B6E1-AF88BA69A656}"/>
                </a:ext>
              </a:extLst>
            </p:cNvPr>
            <p:cNvSpPr/>
            <p:nvPr/>
          </p:nvSpPr>
          <p:spPr>
            <a:xfrm>
              <a:off x="5985857" y="1943954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18BBA33C-2432-AB4F-9134-CDE96FAA0656}"/>
                </a:ext>
              </a:extLst>
            </p:cNvPr>
            <p:cNvSpPr/>
            <p:nvPr/>
          </p:nvSpPr>
          <p:spPr>
            <a:xfrm>
              <a:off x="6906919" y="1917043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6FBE5E4-4430-0F42-AE4A-1A18F98ED31D}"/>
                </a:ext>
              </a:extLst>
            </p:cNvPr>
            <p:cNvSpPr/>
            <p:nvPr/>
          </p:nvSpPr>
          <p:spPr>
            <a:xfrm>
              <a:off x="3432184" y="2247954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DC966F4-85F2-8B43-87A8-3B97C3BC06B8}"/>
                </a:ext>
              </a:extLst>
            </p:cNvPr>
            <p:cNvSpPr/>
            <p:nvPr/>
          </p:nvSpPr>
          <p:spPr>
            <a:xfrm>
              <a:off x="4428447" y="2243197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ECA4E28A-59E4-CF40-9193-DB5C44396461}"/>
                </a:ext>
              </a:extLst>
            </p:cNvPr>
            <p:cNvSpPr/>
            <p:nvPr/>
          </p:nvSpPr>
          <p:spPr>
            <a:xfrm>
              <a:off x="5413200" y="2232172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8931CCF6-FF01-E54F-B180-C6C58DB8C50C}"/>
                </a:ext>
              </a:extLst>
            </p:cNvPr>
            <p:cNvSpPr/>
            <p:nvPr/>
          </p:nvSpPr>
          <p:spPr>
            <a:xfrm>
              <a:off x="6336133" y="226168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84" name="组 113">
              <a:extLst>
                <a:ext uri="{FF2B5EF4-FFF2-40B4-BE49-F238E27FC236}">
                  <a16:creationId xmlns:a16="http://schemas.microsoft.com/office/drawing/2014/main" id="{3AF06366-3984-F041-9B30-128630FB8233}"/>
                </a:ext>
              </a:extLst>
            </p:cNvPr>
            <p:cNvGrpSpPr/>
            <p:nvPr/>
          </p:nvGrpSpPr>
          <p:grpSpPr>
            <a:xfrm>
              <a:off x="3418321" y="3104082"/>
              <a:ext cx="3041075" cy="123782"/>
              <a:chOff x="3555255" y="1498061"/>
              <a:chExt cx="3041075" cy="123782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B28E0C20-A44A-7742-9592-D63418075B30}"/>
                  </a:ext>
                </a:extLst>
              </p:cNvPr>
              <p:cNvSpPr/>
              <p:nvPr/>
            </p:nvSpPr>
            <p:spPr>
              <a:xfrm>
                <a:off x="3555255" y="151384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92CFFD7B-22B2-4841-95C5-77ACF34B5B23}"/>
                  </a:ext>
                </a:extLst>
              </p:cNvPr>
              <p:cNvSpPr/>
              <p:nvPr/>
            </p:nvSpPr>
            <p:spPr>
              <a:xfrm>
                <a:off x="4551518" y="150908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D6AFE144-3B56-104C-A780-938339B0B859}"/>
                  </a:ext>
                </a:extLst>
              </p:cNvPr>
              <p:cNvSpPr/>
              <p:nvPr/>
            </p:nvSpPr>
            <p:spPr>
              <a:xfrm>
                <a:off x="5536271" y="1498061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3ECDF5E2-A664-7449-880C-940D4ED0DEEE}"/>
                  </a:ext>
                </a:extLst>
              </p:cNvPr>
              <p:cNvSpPr/>
              <p:nvPr/>
            </p:nvSpPr>
            <p:spPr>
              <a:xfrm>
                <a:off x="6488330" y="150017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组 118">
              <a:extLst>
                <a:ext uri="{FF2B5EF4-FFF2-40B4-BE49-F238E27FC236}">
                  <a16:creationId xmlns:a16="http://schemas.microsoft.com/office/drawing/2014/main" id="{6E99988E-F845-8F4A-B2EF-8D39B49C6154}"/>
                </a:ext>
              </a:extLst>
            </p:cNvPr>
            <p:cNvGrpSpPr/>
            <p:nvPr/>
          </p:nvGrpSpPr>
          <p:grpSpPr>
            <a:xfrm>
              <a:off x="3402855" y="4032143"/>
              <a:ext cx="3041075" cy="123782"/>
              <a:chOff x="3555255" y="1498061"/>
              <a:chExt cx="3041075" cy="123782"/>
            </a:xfrm>
          </p:grpSpPr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C66AC589-33F0-D146-A373-F12977038FE9}"/>
                  </a:ext>
                </a:extLst>
              </p:cNvPr>
              <p:cNvSpPr/>
              <p:nvPr/>
            </p:nvSpPr>
            <p:spPr>
              <a:xfrm>
                <a:off x="3555255" y="151384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35E75325-A806-1E48-8651-E3DCE2EAF7F5}"/>
                  </a:ext>
                </a:extLst>
              </p:cNvPr>
              <p:cNvSpPr/>
              <p:nvPr/>
            </p:nvSpPr>
            <p:spPr>
              <a:xfrm>
                <a:off x="4551518" y="1509086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515E315B-2BBB-E849-86EA-0764EEBCD374}"/>
                  </a:ext>
                </a:extLst>
              </p:cNvPr>
              <p:cNvSpPr/>
              <p:nvPr/>
            </p:nvSpPr>
            <p:spPr>
              <a:xfrm>
                <a:off x="5536271" y="1498061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B71EF4B3-6F10-C648-AC35-248A0AD16947}"/>
                  </a:ext>
                </a:extLst>
              </p:cNvPr>
              <p:cNvSpPr/>
              <p:nvPr/>
            </p:nvSpPr>
            <p:spPr>
              <a:xfrm>
                <a:off x="6488330" y="150017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F924357-E10E-1945-A771-3E4F8DE11E1E}"/>
                </a:ext>
              </a:extLst>
            </p:cNvPr>
            <p:cNvSpPr/>
            <p:nvPr/>
          </p:nvSpPr>
          <p:spPr>
            <a:xfrm>
              <a:off x="4025298" y="2830028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6FBB4B2F-AD35-3742-BD72-1907A323318A}"/>
                </a:ext>
              </a:extLst>
            </p:cNvPr>
            <p:cNvSpPr/>
            <p:nvPr/>
          </p:nvSpPr>
          <p:spPr>
            <a:xfrm>
              <a:off x="4985394" y="2814468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1CE467F4-6207-AF49-BF03-9335F47C3617}"/>
                </a:ext>
              </a:extLst>
            </p:cNvPr>
            <p:cNvSpPr/>
            <p:nvPr/>
          </p:nvSpPr>
          <p:spPr>
            <a:xfrm>
              <a:off x="5998700" y="2802939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4BA70C3-0C37-B146-BAF4-BD74F44871C1}"/>
                </a:ext>
              </a:extLst>
            </p:cNvPr>
            <p:cNvSpPr/>
            <p:nvPr/>
          </p:nvSpPr>
          <p:spPr>
            <a:xfrm>
              <a:off x="6919762" y="2832813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pSp>
          <p:nvGrpSpPr>
            <p:cNvPr id="90" name="组 128">
              <a:extLst>
                <a:ext uri="{FF2B5EF4-FFF2-40B4-BE49-F238E27FC236}">
                  <a16:creationId xmlns:a16="http://schemas.microsoft.com/office/drawing/2014/main" id="{E0DC4E2E-3E88-344E-9524-94C6112AFFB4}"/>
                </a:ext>
              </a:extLst>
            </p:cNvPr>
            <p:cNvGrpSpPr/>
            <p:nvPr/>
          </p:nvGrpSpPr>
          <p:grpSpPr>
            <a:xfrm>
              <a:off x="4025298" y="3688909"/>
              <a:ext cx="3002464" cy="162000"/>
              <a:chOff x="4164855" y="2069443"/>
              <a:chExt cx="3002464" cy="162000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38BD71E8-1989-DA43-8DA3-B04D55F9E87C}"/>
                  </a:ext>
                </a:extLst>
              </p:cNvPr>
              <p:cNvSpPr/>
              <p:nvPr/>
            </p:nvSpPr>
            <p:spPr>
              <a:xfrm>
                <a:off x="4164855" y="212344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CC403455-4750-0C4F-81C3-51E482673448}"/>
                  </a:ext>
                </a:extLst>
              </p:cNvPr>
              <p:cNvSpPr/>
              <p:nvPr/>
            </p:nvSpPr>
            <p:spPr>
              <a:xfrm>
                <a:off x="5124951" y="210788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61AFD73D-539C-D647-B16B-74B4280D6DCD}"/>
                  </a:ext>
                </a:extLst>
              </p:cNvPr>
              <p:cNvSpPr/>
              <p:nvPr/>
            </p:nvSpPr>
            <p:spPr>
              <a:xfrm>
                <a:off x="6138257" y="2096354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2F7C30F-384A-284A-B14A-A2ADACAFD1E6}"/>
                  </a:ext>
                </a:extLst>
              </p:cNvPr>
              <p:cNvSpPr/>
              <p:nvPr/>
            </p:nvSpPr>
            <p:spPr>
              <a:xfrm>
                <a:off x="7059319" y="206944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组 133">
              <a:extLst>
                <a:ext uri="{FF2B5EF4-FFF2-40B4-BE49-F238E27FC236}">
                  <a16:creationId xmlns:a16="http://schemas.microsoft.com/office/drawing/2014/main" id="{4BCB25FE-4319-3749-82BA-181DCE9DAEE5}"/>
                </a:ext>
              </a:extLst>
            </p:cNvPr>
            <p:cNvGrpSpPr/>
            <p:nvPr/>
          </p:nvGrpSpPr>
          <p:grpSpPr>
            <a:xfrm>
              <a:off x="4025298" y="4604440"/>
              <a:ext cx="3002464" cy="162000"/>
              <a:chOff x="4164855" y="2069443"/>
              <a:chExt cx="3002464" cy="162000"/>
            </a:xfrm>
          </p:grpSpPr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B8DE384D-0BEC-7447-BA07-69F2598B5A26}"/>
                  </a:ext>
                </a:extLst>
              </p:cNvPr>
              <p:cNvSpPr/>
              <p:nvPr/>
            </p:nvSpPr>
            <p:spPr>
              <a:xfrm>
                <a:off x="4164855" y="212344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5AB6D0CB-F866-4C49-B9A1-6A7F398AC35A}"/>
                  </a:ext>
                </a:extLst>
              </p:cNvPr>
              <p:cNvSpPr/>
              <p:nvPr/>
            </p:nvSpPr>
            <p:spPr>
              <a:xfrm>
                <a:off x="5124951" y="210788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939DF70C-BFCB-4144-99D2-5B4A59840470}"/>
                  </a:ext>
                </a:extLst>
              </p:cNvPr>
              <p:cNvSpPr/>
              <p:nvPr/>
            </p:nvSpPr>
            <p:spPr>
              <a:xfrm>
                <a:off x="6138257" y="2096354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A9914B2E-B8D2-4944-B880-AC0835CC3407}"/>
                  </a:ext>
                </a:extLst>
              </p:cNvPr>
              <p:cNvSpPr/>
              <p:nvPr/>
            </p:nvSpPr>
            <p:spPr>
              <a:xfrm>
                <a:off x="7059319" y="2069443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44C646A-C187-4344-879C-8F735B49E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1" y="1834525"/>
            <a:ext cx="939800" cy="3365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8D219E-9C53-FA47-848D-520BE4204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6" y="1303817"/>
            <a:ext cx="2374900" cy="4775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Memristor-based Crossbars</a:t>
            </a:r>
            <a:endParaRPr kumimoji="1"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66773D9-3A49-E44D-B8D3-8DC8E64BD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748" y="5300853"/>
            <a:ext cx="3657600" cy="77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3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6"/>
    </mc:Choice>
    <mc:Fallback xmlns="">
      <p:transition xmlns:p14="http://schemas.microsoft.com/office/powerpoint/2010/main" spd="slow" advTm="66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1|0.7|1.2|0.5|13.7|1|5.9|1.2|1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19933EFB5DD42BAF35ED2C4DDD8BD" ma:contentTypeVersion="12" ma:contentTypeDescription="Een nieuw document maken." ma:contentTypeScope="" ma:versionID="079eb27a185ab617e868fa4b01deba6f">
  <xsd:schema xmlns:xsd="http://www.w3.org/2001/XMLSchema" xmlns:xs="http://www.w3.org/2001/XMLSchema" xmlns:p="http://schemas.microsoft.com/office/2006/metadata/properties" xmlns:ns3="5b9c2ad8-47ae-4df0-a79e-4c3156b5b3b4" xmlns:ns4="c63d7379-ab25-48a0-9a35-c1cff8855401" targetNamespace="http://schemas.microsoft.com/office/2006/metadata/properties" ma:root="true" ma:fieldsID="ee82f86a20d31746005a0a96fa4cb847" ns3:_="" ns4:_="">
    <xsd:import namespace="5b9c2ad8-47ae-4df0-a79e-4c3156b5b3b4"/>
    <xsd:import namespace="c63d7379-ab25-48a0-9a35-c1cff88554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c2ad8-47ae-4df0-a79e-4c3156b5b3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d7379-ab25-48a0-9a35-c1cff8855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EAD07-648B-42A3-BC1B-83899C97B2A8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63d7379-ab25-48a0-9a35-c1cff8855401"/>
    <ds:schemaRef ds:uri="http://schemas.microsoft.com/office/2006/documentManagement/types"/>
    <ds:schemaRef ds:uri="http://schemas.openxmlformats.org/package/2006/metadata/core-properties"/>
    <ds:schemaRef ds:uri="5b9c2ad8-47ae-4df0-a79e-4c3156b5b3b4"/>
  </ds:schemaRefs>
</ds:datastoreItem>
</file>

<file path=customXml/itemProps2.xml><?xml version="1.0" encoding="utf-8"?>
<ds:datastoreItem xmlns:ds="http://schemas.openxmlformats.org/officeDocument/2006/customXml" ds:itemID="{4ED1B372-B9F5-49F0-A87A-F25C72E46F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3DC091-0A22-4F51-9318-474981A438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c2ad8-47ae-4df0-a79e-4c3156b5b3b4"/>
    <ds:schemaRef ds:uri="c63d7379-ab25-48a0-9a35-c1cff8855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9410</TotalTime>
  <Words>2018</Words>
  <Application>Microsoft Office PowerPoint</Application>
  <PresentationFormat>On-screen Show (4:3)</PresentationFormat>
  <Paragraphs>530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Avenir Next</vt:lpstr>
      <vt:lpstr>Calibri</vt:lpstr>
      <vt:lpstr>Cambria</vt:lpstr>
      <vt:lpstr>Cambria Math</vt:lpstr>
      <vt:lpstr>Quire Sans</vt:lpstr>
      <vt:lpstr>Symbol</vt:lpstr>
      <vt:lpstr>Tahoma</vt:lpstr>
      <vt:lpstr>Times New Roman</vt:lpstr>
      <vt:lpstr>Wingdings</vt:lpstr>
      <vt:lpstr>1_Office Theme</vt:lpstr>
      <vt:lpstr>PowerPoint Presentation</vt:lpstr>
      <vt:lpstr>Executive Summary</vt:lpstr>
      <vt:lpstr>Outline</vt:lpstr>
      <vt:lpstr>Outline</vt:lpstr>
      <vt:lpstr>Nanopore Genome Sequencing and Analysis Pipeline</vt:lpstr>
      <vt:lpstr>Nanopore Genome Sequencing and Analysis Pipeline</vt:lpstr>
      <vt:lpstr>DNN Hardware Acceleration</vt:lpstr>
      <vt:lpstr>DNN Hardware Acceleration</vt:lpstr>
      <vt:lpstr>Memristor-based Crossbars</vt:lpstr>
      <vt:lpstr>VMM in Memristor-based Crossbars</vt:lpstr>
      <vt:lpstr>VMM in Memristor-based Crossbars</vt:lpstr>
      <vt:lpstr>Non-idealities in Memristor-based Crossbars</vt:lpstr>
      <vt:lpstr>VMM in Memristor-based Crossbars</vt:lpstr>
      <vt:lpstr>VMM in Memristor-based Crossbars</vt:lpstr>
      <vt:lpstr>VMM in Memristor-based Crossbars</vt:lpstr>
      <vt:lpstr>Our Goal</vt:lpstr>
      <vt:lpstr>Key Idea</vt:lpstr>
      <vt:lpstr>Outline</vt:lpstr>
      <vt:lpstr>Swordfish vs Other Frameworks</vt:lpstr>
      <vt:lpstr>Swordfish Framework - Overview</vt:lpstr>
      <vt:lpstr>Swordfish Framework - Overview</vt:lpstr>
      <vt:lpstr>VMM Model Generator</vt:lpstr>
      <vt:lpstr>VMM Model Generator</vt:lpstr>
      <vt:lpstr>Swordfish Framework - Overview</vt:lpstr>
      <vt:lpstr>Accuracy Enhancement</vt:lpstr>
      <vt:lpstr>Example of Accuracy Enhancement</vt:lpstr>
      <vt:lpstr>Accuracy Enhancement via Random Sparse Adaptation</vt:lpstr>
      <vt:lpstr>More in the Paper</vt:lpstr>
      <vt:lpstr>Outline</vt:lpstr>
      <vt:lpstr>Evaluation Methodology: Experimental Setup </vt:lpstr>
      <vt:lpstr>Evaluated Non-idealities &amp; Enhancement techniques</vt:lpstr>
      <vt:lpstr>Accuracy: All Non-idealities without Mitigation</vt:lpstr>
      <vt:lpstr>Accuracy: Enhancement Techniques on All Non-idealities</vt:lpstr>
      <vt:lpstr>Accuracy: Enhancement Techniques on All Non-idealities</vt:lpstr>
      <vt:lpstr>Throughput Analysis</vt:lpstr>
      <vt:lpstr>Throughput Analysis</vt:lpstr>
      <vt:lpstr>Throughput Analysis</vt:lpstr>
      <vt:lpstr>Throughput Analysis</vt:lpstr>
      <vt:lpstr>Throughput Analysis</vt:lpstr>
      <vt:lpstr>More in the Paper</vt:lpstr>
      <vt:lpstr>Outline</vt:lpstr>
      <vt:lpstr>Takeaways</vt:lpstr>
      <vt:lpstr>Summary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Taha Michael Shahroodi</dc:creator>
  <dc:description/>
  <cp:lastModifiedBy>Michael Shahroodi</cp:lastModifiedBy>
  <cp:revision>1876</cp:revision>
  <cp:lastPrinted>2022-06-06T07:47:44Z</cp:lastPrinted>
  <dcterms:created xsi:type="dcterms:W3CDTF">2015-07-09T11:57:30Z</dcterms:created>
  <dcterms:modified xsi:type="dcterms:W3CDTF">2023-11-02T18:46:11Z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TU Delft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82</vt:i4>
  </property>
  <property fmtid="{D5CDD505-2E9C-101B-9397-08002B2CF9AE}" pid="13" name="ContentTypeId">
    <vt:lpwstr>0x010100B8419933EFB5DD42BAF35ED2C4DDD8BD</vt:lpwstr>
  </property>
</Properties>
</file>