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70" r:id="rId4"/>
    <p:sldId id="269" r:id="rId5"/>
    <p:sldId id="264" r:id="rId6"/>
    <p:sldId id="265" r:id="rId7"/>
    <p:sldId id="266" r:id="rId8"/>
    <p:sldId id="267" r:id="rId9"/>
    <p:sldId id="268" r:id="rId10"/>
    <p:sldId id="258" r:id="rId11"/>
    <p:sldId id="260" r:id="rId12"/>
    <p:sldId id="261" r:id="rId13"/>
    <p:sldId id="262" r:id="rId14"/>
    <p:sldId id="263" r:id="rId15"/>
    <p:sldId id="25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5DF1E0F-B226-486F-988A-05B03619FE32}" type="datetimeFigureOut">
              <a:rPr lang="en-US" smtClean="0"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A2BCEDD-0765-4B7B-9079-26B226A5EB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Treaty of Versailles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Alex Yu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Adjusted Winner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227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51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Germany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Allies</a:t>
                      </a:r>
                      <a:endParaRPr lang="en-US" dirty="0"/>
                    </a:p>
                  </a:txBody>
                  <a:tcPr marL="96819" marR="96819"/>
                </a:tc>
              </a:tr>
              <a:tr h="605115">
                <a:tc>
                  <a:txBody>
                    <a:bodyPr/>
                    <a:lstStyle/>
                    <a:p>
                      <a:r>
                        <a:rPr lang="en-US" dirty="0" smtClean="0"/>
                        <a:t>War Guilt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30*</a:t>
                      </a:r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marL="96819" marR="96819"/>
                </a:tc>
              </a:tr>
              <a:tr h="605115">
                <a:tc>
                  <a:txBody>
                    <a:bodyPr/>
                    <a:lstStyle/>
                    <a:p>
                      <a:r>
                        <a:rPr lang="en-US" dirty="0" smtClean="0"/>
                        <a:t>German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Military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25*</a:t>
                      </a:r>
                      <a:endParaRPr lang="en-US" dirty="0"/>
                    </a:p>
                  </a:txBody>
                  <a:tcPr marL="96819" marR="96819"/>
                </a:tc>
              </a:tr>
              <a:tr h="605115">
                <a:tc>
                  <a:txBody>
                    <a:bodyPr/>
                    <a:lstStyle/>
                    <a:p>
                      <a:r>
                        <a:rPr lang="en-US" dirty="0" smtClean="0"/>
                        <a:t>Territory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30*</a:t>
                      </a:r>
                      <a:endParaRPr lang="en-US" dirty="0"/>
                    </a:p>
                  </a:txBody>
                  <a:tcPr marL="96819" marR="96819"/>
                </a:tc>
              </a:tr>
              <a:tr h="605115">
                <a:tc>
                  <a:txBody>
                    <a:bodyPr/>
                    <a:lstStyle/>
                    <a:p>
                      <a:r>
                        <a:rPr lang="en-US" dirty="0" smtClean="0"/>
                        <a:t>Colonies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15*</a:t>
                      </a:r>
                      <a:endParaRPr lang="en-US" dirty="0"/>
                    </a:p>
                  </a:txBody>
                  <a:tcPr marL="96819" marR="96819"/>
                </a:tc>
              </a:tr>
              <a:tr h="596825">
                <a:tc>
                  <a:txBody>
                    <a:bodyPr/>
                    <a:lstStyle/>
                    <a:p>
                      <a:r>
                        <a:rPr lang="en-US" dirty="0" smtClean="0"/>
                        <a:t>Reparations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30*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 marL="96819" marR="96819"/>
                </a:tc>
              </a:tr>
              <a:tr h="605115">
                <a:tc>
                  <a:txBody>
                    <a:bodyPr/>
                    <a:lstStyle/>
                    <a:p>
                      <a:r>
                        <a:rPr lang="en-US" dirty="0" smtClean="0"/>
                        <a:t>Total: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marL="96819" marR="96819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 marL="96819" marR="96819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the Military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Formula:</a:t>
            </a:r>
          </a:p>
          <a:p>
            <a:pPr>
              <a:buNone/>
            </a:pPr>
            <a:r>
              <a:rPr lang="en-US" dirty="0" smtClean="0"/>
              <a:t>60+20x=70-25x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X=2/9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Germany is allowed to keep 2/9ths of it’s Army.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Actually Happened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was a treaty to end a war that Germany lost and it was very one sided.</a:t>
            </a:r>
          </a:p>
          <a:p>
            <a:endParaRPr lang="en-US" dirty="0" smtClean="0"/>
          </a:p>
          <a:p>
            <a:r>
              <a:rPr lang="en-US" dirty="0" smtClean="0"/>
              <a:t>The Germans had little power to negotiate.</a:t>
            </a:r>
          </a:p>
          <a:p>
            <a:endParaRPr lang="en-US" dirty="0" smtClean="0"/>
          </a:p>
          <a:p>
            <a:r>
              <a:rPr lang="en-US" dirty="0" smtClean="0"/>
              <a:t>War Guilt: Accidental Allies Win</a:t>
            </a:r>
          </a:p>
          <a:p>
            <a:pPr lvl="1"/>
            <a:r>
              <a:rPr lang="en-US" dirty="0" smtClean="0"/>
              <a:t>Article 231 of the treaty was translated incorrectly.</a:t>
            </a:r>
          </a:p>
          <a:p>
            <a:pPr lvl="1"/>
            <a:r>
              <a:rPr lang="en-US" dirty="0" smtClean="0"/>
              <a:t>It assigned war guilt, but the Germans couldn’t change it.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Actually Happened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 Military: Allies Win</a:t>
            </a:r>
          </a:p>
          <a:p>
            <a:pPr lvl="1"/>
            <a:r>
              <a:rPr lang="en-US" dirty="0" smtClean="0"/>
              <a:t>An army of 100,000 allowed.</a:t>
            </a:r>
          </a:p>
          <a:p>
            <a:pPr lvl="2"/>
            <a:r>
              <a:rPr lang="en-US" dirty="0" smtClean="0"/>
              <a:t>Less than 1% of WWI military</a:t>
            </a:r>
          </a:p>
          <a:p>
            <a:pPr lvl="1"/>
            <a:r>
              <a:rPr lang="en-US" dirty="0" smtClean="0"/>
              <a:t>Navy was limited.</a:t>
            </a:r>
          </a:p>
          <a:p>
            <a:pPr lvl="1"/>
            <a:r>
              <a:rPr lang="en-US" dirty="0" smtClean="0"/>
              <a:t>Submarines and air force banned.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Territory: Allies Win</a:t>
            </a:r>
          </a:p>
          <a:p>
            <a:pPr lvl="1"/>
            <a:r>
              <a:rPr lang="en-US" dirty="0" smtClean="0"/>
              <a:t>Alsace-Lorraine given to the French</a:t>
            </a:r>
          </a:p>
          <a:p>
            <a:pPr lvl="1"/>
            <a:r>
              <a:rPr lang="en-US" dirty="0" smtClean="0"/>
              <a:t>Others losses as well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Actually Happened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Colonies</a:t>
            </a:r>
            <a:r>
              <a:rPr lang="en-US" dirty="0" smtClean="0"/>
              <a:t>: Allies Win</a:t>
            </a:r>
            <a:endParaRPr lang="en-US" dirty="0" smtClean="0"/>
          </a:p>
          <a:p>
            <a:pPr lvl="1"/>
            <a:r>
              <a:rPr lang="en-US" dirty="0" smtClean="0"/>
              <a:t>German colonies confiscated by the League of Nations</a:t>
            </a:r>
          </a:p>
          <a:p>
            <a:pPr lvl="2"/>
            <a:r>
              <a:rPr lang="en-US" dirty="0" smtClean="0"/>
              <a:t>They were later given to the </a:t>
            </a:r>
            <a:r>
              <a:rPr lang="en-US" dirty="0" smtClean="0"/>
              <a:t>Allies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Reparations: Allies Win</a:t>
            </a:r>
          </a:p>
          <a:p>
            <a:pPr lvl="1"/>
            <a:r>
              <a:rPr lang="en-US" dirty="0" smtClean="0"/>
              <a:t>The Germans were required to pay $5 billion to cover damages.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dirty="0" smtClean="0"/>
              <a:t>"</a:t>
            </a:r>
            <a:r>
              <a:rPr lang="en-US" dirty="0" smtClean="0"/>
              <a:t>Aftermath of World War I."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"Article 231 of the Treaty of Versailles."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err="1" smtClean="0"/>
              <a:t>Eckhardt</a:t>
            </a:r>
            <a:r>
              <a:rPr lang="en-US" dirty="0" smtClean="0"/>
              <a:t>, C. C. </a:t>
            </a:r>
            <a:r>
              <a:rPr lang="en-US" i="1" dirty="0" smtClean="0"/>
              <a:t>The Alsace-Lorraine Question</a:t>
            </a:r>
            <a:r>
              <a:rPr lang="en-US" dirty="0" smtClean="0"/>
              <a:t>. Vol. 6. </a:t>
            </a:r>
            <a:r>
              <a:rPr lang="en-US" dirty="0" err="1" smtClean="0"/>
              <a:t>N.p</a:t>
            </a:r>
            <a:r>
              <a:rPr lang="en-US" dirty="0" smtClean="0"/>
              <a:t>.: American Association for the Advancement of Science, </a:t>
            </a:r>
            <a:r>
              <a:rPr lang="en-US" dirty="0" err="1" smtClean="0"/>
              <a:t>n.d</a:t>
            </a:r>
            <a:r>
              <a:rPr lang="en-US" dirty="0" smtClean="0"/>
              <a:t>. Print.</a:t>
            </a:r>
          </a:p>
          <a:p>
            <a:pPr lvl="0"/>
            <a:r>
              <a:rPr lang="en-US" dirty="0" smtClean="0"/>
              <a:t>"German Army (German Empire)."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"List of Former German Colonies."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"Map." </a:t>
            </a:r>
            <a:r>
              <a:rPr lang="en-US" i="1" dirty="0" smtClean="0"/>
              <a:t>United States Holocaust Memorial Museum</a:t>
            </a:r>
            <a:r>
              <a:rPr lang="en-US" dirty="0" smtClean="0"/>
              <a:t>. United States Holocaust Memorial Council,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"The Treaty of Versailles- A Grand </a:t>
            </a:r>
            <a:r>
              <a:rPr lang="en-US" dirty="0" err="1" smtClean="0"/>
              <a:t>Bazaaar</a:t>
            </a:r>
            <a:r>
              <a:rPr lang="en-US" dirty="0" smtClean="0"/>
              <a:t>." </a:t>
            </a:r>
            <a:r>
              <a:rPr lang="en-US" i="1" dirty="0" smtClean="0"/>
              <a:t>PBS</a:t>
            </a:r>
            <a:r>
              <a:rPr lang="en-US" dirty="0" smtClean="0"/>
              <a:t>. PBS,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"The Treaty of Versailles and the League of Nations." </a:t>
            </a:r>
            <a:r>
              <a:rPr lang="en-US" i="1" dirty="0" smtClean="0"/>
              <a:t>Ushistory.org</a:t>
            </a:r>
            <a:r>
              <a:rPr lang="en-US" dirty="0" smtClean="0"/>
              <a:t>. Independence Hall Association,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"Treaty of Versailles."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"World War I: Aftermath." </a:t>
            </a:r>
            <a:r>
              <a:rPr lang="en-US" i="1" dirty="0" smtClean="0"/>
              <a:t>United States Holocaust Memorial Museum</a:t>
            </a:r>
            <a:r>
              <a:rPr lang="en-US" dirty="0" smtClean="0"/>
              <a:t>. United States Holocaust Memorial Council, 20 June 2014. Web. 20 Apr. 2015.</a:t>
            </a:r>
          </a:p>
          <a:p>
            <a:pPr lvl="0"/>
            <a:r>
              <a:rPr lang="en-US" dirty="0" smtClean="0"/>
              <a:t>"World War I Reparations."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pPr lvl="0"/>
            <a:r>
              <a:rPr lang="en-US" dirty="0" smtClean="0"/>
              <a:t>"World War I: Treaties and Reparations." </a:t>
            </a:r>
            <a:r>
              <a:rPr lang="en-US" i="1" dirty="0" smtClean="0"/>
              <a:t>United States Holocaust Memorial Museum</a:t>
            </a:r>
            <a:r>
              <a:rPr lang="en-US" dirty="0" smtClean="0"/>
              <a:t>. United States Holocaust Memorial Council, 20 June 2014. Web. 20 Apr. 2015.</a:t>
            </a:r>
          </a:p>
          <a:p>
            <a:pPr lvl="0"/>
            <a:r>
              <a:rPr lang="en-US" dirty="0" smtClean="0"/>
              <a:t>"World War I." </a:t>
            </a:r>
            <a:r>
              <a:rPr lang="en-US" i="1" dirty="0" smtClean="0"/>
              <a:t>Wikipedia</a:t>
            </a:r>
            <a:r>
              <a:rPr lang="en-US" dirty="0" smtClean="0"/>
              <a:t>. Wikimedia Foundation, </a:t>
            </a:r>
            <a:r>
              <a:rPr lang="en-US" dirty="0" err="1" smtClean="0"/>
              <a:t>n.d</a:t>
            </a:r>
            <a:r>
              <a:rPr lang="en-US" dirty="0" smtClean="0"/>
              <a:t>. Web. 20 Apr. 2015.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War I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Austrian Archduke assassination by Serbian terrorist.</a:t>
            </a:r>
          </a:p>
          <a:p>
            <a:r>
              <a:rPr lang="en-US" dirty="0" smtClean="0"/>
              <a:t>Austrian-Serbian War</a:t>
            </a:r>
          </a:p>
          <a:p>
            <a:r>
              <a:rPr lang="en-US" dirty="0" smtClean="0"/>
              <a:t>Russia joins Serbia</a:t>
            </a:r>
          </a:p>
          <a:p>
            <a:r>
              <a:rPr lang="en-US" dirty="0" smtClean="0"/>
              <a:t>Germany supports Austria and attacks France and Belgium.</a:t>
            </a:r>
          </a:p>
        </p:txBody>
      </p:sp>
      <p:pic>
        <p:nvPicPr>
          <p:cNvPr id="24578" name="Picture 2" descr="http://www.bbc.co.uk/staticarchive/f888119e17218169f7e23d7d527d48c1285f47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572000"/>
            <a:ext cx="252002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War I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Britain defends Belgium.</a:t>
            </a:r>
          </a:p>
          <a:p>
            <a:r>
              <a:rPr lang="en-US" dirty="0" smtClean="0"/>
              <a:t>The United States joins the Allies </a:t>
            </a:r>
            <a:r>
              <a:rPr lang="en-US" dirty="0" smtClean="0"/>
              <a:t>later.</a:t>
            </a:r>
          </a:p>
          <a:p>
            <a:r>
              <a:rPr lang="en-US" dirty="0" smtClean="0"/>
              <a:t>Russia </a:t>
            </a:r>
            <a:r>
              <a:rPr lang="en-US" dirty="0" smtClean="0"/>
              <a:t>drops out while dealing with internal conflict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Germany could not continue fighting and signed an armistice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Treaty of Versailles and Peace Conference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Treaty of Versailles 1919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War Guilt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German Military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Territory- Alsace-Lorraine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Colonies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Reparations</a:t>
            </a:r>
            <a:endParaRPr lang="en-US" dirty="0"/>
          </a:p>
        </p:txBody>
      </p:sp>
      <p:pic>
        <p:nvPicPr>
          <p:cNvPr id="2050" name="Picture 2" descr="http://kwilhelmii.weebly.com/uploads/1/5/3/1/15311806/2420444.jpg?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133600"/>
            <a:ext cx="2381250" cy="3648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 Guilt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Germany: 30 points</a:t>
            </a:r>
          </a:p>
          <a:p>
            <a:pPr lvl="1"/>
            <a:r>
              <a:rPr lang="en-US" dirty="0" smtClean="0"/>
              <a:t>The Germans were strongly against this. They believed that their honor was on the line.</a:t>
            </a:r>
          </a:p>
          <a:p>
            <a:r>
              <a:rPr lang="en-US" dirty="0" smtClean="0"/>
              <a:t>Allies: 10 points</a:t>
            </a:r>
          </a:p>
          <a:p>
            <a:pPr lvl="1"/>
            <a:r>
              <a:rPr lang="en-US" dirty="0" smtClean="0"/>
              <a:t>The Allies did not care very much about this clause. They only needed it as justification for reparations.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Germany Military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Germany: 20 points</a:t>
            </a:r>
          </a:p>
          <a:p>
            <a:pPr lvl="1"/>
            <a:r>
              <a:rPr lang="en-US" dirty="0" smtClean="0"/>
              <a:t>Disillusioned about the brutality of war.</a:t>
            </a:r>
          </a:p>
          <a:p>
            <a:pPr lvl="1"/>
            <a:r>
              <a:rPr lang="en-US" dirty="0" smtClean="0"/>
              <a:t>Less likely to put up a strong fight against military cuts, but still cared about the issue.</a:t>
            </a:r>
          </a:p>
          <a:p>
            <a:r>
              <a:rPr lang="en-US" dirty="0" smtClean="0"/>
              <a:t>Allies: 25 points</a:t>
            </a:r>
          </a:p>
          <a:p>
            <a:pPr lvl="1"/>
            <a:r>
              <a:rPr lang="en-US" dirty="0" smtClean="0"/>
              <a:t>Allies, especially France, were still scared of revenge.</a:t>
            </a:r>
          </a:p>
          <a:p>
            <a:pPr lvl="1"/>
            <a:r>
              <a:rPr lang="en-US" dirty="0" smtClean="0"/>
              <a:t>Wanted to cripple Germany to lower the risk.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German Territory: Alsace-Lorraine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Germany</a:t>
            </a:r>
            <a:r>
              <a:rPr lang="en-US" dirty="0" smtClean="0"/>
              <a:t>: 15 points</a:t>
            </a:r>
          </a:p>
          <a:p>
            <a:pPr lvl="1"/>
            <a:r>
              <a:rPr lang="en-US" dirty="0" smtClean="0"/>
              <a:t>The land was mineral rich and held a bit of historical value to the Germans.</a:t>
            </a:r>
            <a:endParaRPr lang="en-US" dirty="0" smtClean="0"/>
          </a:p>
          <a:p>
            <a:r>
              <a:rPr lang="en-US" dirty="0" smtClean="0"/>
              <a:t>Allies</a:t>
            </a:r>
            <a:r>
              <a:rPr lang="en-US" dirty="0" smtClean="0"/>
              <a:t>: 30 points</a:t>
            </a:r>
          </a:p>
          <a:p>
            <a:pPr lvl="1"/>
            <a:r>
              <a:rPr lang="en-US" dirty="0" smtClean="0"/>
              <a:t>France lost this land to Germany in 1871 and wanted it back. </a:t>
            </a:r>
          </a:p>
          <a:p>
            <a:pPr lvl="1"/>
            <a:r>
              <a:rPr lang="en-US" dirty="0" smtClean="0"/>
              <a:t>It also strengthens their position against Germany geographically.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Germany</a:t>
            </a:r>
            <a:r>
              <a:rPr lang="en-US" dirty="0" smtClean="0"/>
              <a:t>: 5 points</a:t>
            </a:r>
          </a:p>
          <a:p>
            <a:pPr lvl="1"/>
            <a:r>
              <a:rPr lang="en-US" dirty="0" smtClean="0"/>
              <a:t>Germany did not have as many colonies compared to some of the other European nations.</a:t>
            </a:r>
            <a:endParaRPr lang="en-US" dirty="0" smtClean="0"/>
          </a:p>
          <a:p>
            <a:r>
              <a:rPr lang="en-US" dirty="0" smtClean="0"/>
              <a:t>Allies</a:t>
            </a:r>
            <a:r>
              <a:rPr lang="en-US" dirty="0" smtClean="0"/>
              <a:t>: 15 points</a:t>
            </a:r>
          </a:p>
          <a:p>
            <a:pPr lvl="1"/>
            <a:r>
              <a:rPr lang="en-US" dirty="0" smtClean="0"/>
              <a:t>France and Great Britain wanted Germany’s colonies for themselves.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 Reparations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Germany</a:t>
            </a:r>
            <a:r>
              <a:rPr lang="en-US" dirty="0" smtClean="0"/>
              <a:t>: 30 points</a:t>
            </a:r>
          </a:p>
          <a:p>
            <a:pPr lvl="1"/>
            <a:r>
              <a:rPr lang="en-US" dirty="0" smtClean="0"/>
              <a:t>The Germans saw this as an extension of war guilt. There was heavy opposition to this part of the treaty as well.</a:t>
            </a:r>
            <a:endParaRPr lang="en-US" dirty="0" smtClean="0"/>
          </a:p>
          <a:p>
            <a:r>
              <a:rPr lang="en-US" dirty="0" smtClean="0"/>
              <a:t>Allies</a:t>
            </a:r>
            <a:r>
              <a:rPr lang="en-US" dirty="0" smtClean="0"/>
              <a:t>: 20 points</a:t>
            </a:r>
          </a:p>
          <a:p>
            <a:pPr lvl="1"/>
            <a:r>
              <a:rPr lang="en-US" dirty="0" smtClean="0"/>
              <a:t>The Allies saw this as a way to repair the wounds they had been dealt and weaken Germany further.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1348</TotalTime>
  <Words>821</Words>
  <Application>Microsoft Office PowerPoint</Application>
  <PresentationFormat>On-screen Show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Treaty of Versailles</vt:lpstr>
      <vt:lpstr>World War I Timeline</vt:lpstr>
      <vt:lpstr>World War I Timeline</vt:lpstr>
      <vt:lpstr>Treaty of Versailles 1919</vt:lpstr>
      <vt:lpstr>War Guilt</vt:lpstr>
      <vt:lpstr>Germany Military</vt:lpstr>
      <vt:lpstr>German Territory: Alsace-Lorraine</vt:lpstr>
      <vt:lpstr>Colonies</vt:lpstr>
      <vt:lpstr>War Reparations</vt:lpstr>
      <vt:lpstr>Adjusted Winner Table</vt:lpstr>
      <vt:lpstr>Splitting the Military</vt:lpstr>
      <vt:lpstr>What Actually Happened</vt:lpstr>
      <vt:lpstr>What Actually Happened</vt:lpstr>
      <vt:lpstr>What Actually Happened</vt:lpstr>
      <vt:lpstr>Work Cited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Treaty of Versailles</dc:title>
  <dc:creator>Peihao Yu</dc:creator>
  <cp:lastModifiedBy>Peihao Yu</cp:lastModifiedBy>
  <cp:revision>45</cp:revision>
  <dcterms:created xsi:type="dcterms:W3CDTF">2015-04-28T04:21:15Z</dcterms:created>
  <dcterms:modified xsi:type="dcterms:W3CDTF">2015-04-29T02:49:40Z</dcterms:modified>
</cp:coreProperties>
</file>