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12" r:id="rId1"/>
  </p:sldMasterIdLst>
  <p:sldIdLst>
    <p:sldId id="256" r:id="rId2"/>
    <p:sldId id="257" r:id="rId3"/>
    <p:sldId id="258" r:id="rId4"/>
    <p:sldId id="259" r:id="rId5"/>
    <p:sldId id="275" r:id="rId6"/>
    <p:sldId id="276" r:id="rId7"/>
    <p:sldId id="277" r:id="rId8"/>
    <p:sldId id="278" r:id="rId9"/>
    <p:sldId id="279" r:id="rId10"/>
    <p:sldId id="280" r:id="rId11"/>
    <p:sldId id="261" r:id="rId12"/>
    <p:sldId id="262" r:id="rId13"/>
    <p:sldId id="263" r:id="rId14"/>
    <p:sldId id="265" r:id="rId15"/>
    <p:sldId id="266" r:id="rId16"/>
    <p:sldId id="267" r:id="rId17"/>
    <p:sldId id="269" r:id="rId18"/>
    <p:sldId id="270" r:id="rId19"/>
    <p:sldId id="271" r:id="rId20"/>
    <p:sldId id="273" r:id="rId21"/>
    <p:sldId id="274" r:id="rId22"/>
    <p:sldId id="281" r:id="rId2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77" d="100"/>
          <a:sy n="77" d="100"/>
        </p:scale>
        <p:origin x="-120" y="-84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printerSettings" Target="printerSettings/printerSettings1.bin"/><Relationship Id="rId25" Type="http://schemas.openxmlformats.org/officeDocument/2006/relationships/presProps" Target="presProps.xml"/><Relationship Id="rId26" Type="http://schemas.openxmlformats.org/officeDocument/2006/relationships/viewProps" Target="viewProps.xml"/><Relationship Id="rId27" Type="http://schemas.openxmlformats.org/officeDocument/2006/relationships/theme" Target="theme/theme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228600"/>
            <a:ext cx="7772400" cy="4571999"/>
          </a:xfrm>
        </p:spPr>
        <p:txBody>
          <a:bodyPr anchor="ctr">
            <a:noAutofit/>
          </a:bodyPr>
          <a:lstStyle>
            <a:lvl1pPr>
              <a:lnSpc>
                <a:spcPct val="100000"/>
              </a:lnSpc>
              <a:defRPr sz="8800" spc="-80" baseline="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4800600"/>
            <a:ext cx="6858000" cy="914400"/>
          </a:xfrm>
        </p:spPr>
        <p:txBody>
          <a:bodyPr/>
          <a:lstStyle>
            <a:lvl1pPr marL="0" indent="0" algn="l">
              <a:buNone/>
              <a:defRPr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1DEABC-D766-4322-8E78-B830FAE35C72}" type="datetime4">
              <a:rPr lang="en-US" smtClean="0"/>
              <a:pPr/>
              <a:t>November 20, 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F38DF745-7D3F-47F4-83A3-874385CFAA6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31F9E-604E-4343-9F29-EF72E8231CAD}" type="datetime4">
              <a:rPr lang="en-US" smtClean="0"/>
              <a:pPr/>
              <a:t>November 20, 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F745-7D3F-47F4-83A3-874385CFAA6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A8E1CE-37F8-4102-8DF9-852A0A51F293}" type="datetime4">
              <a:rPr lang="en-US" smtClean="0"/>
              <a:pPr/>
              <a:t>November 20, 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F745-7D3F-47F4-83A3-874385CFAA6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33F43-3E86-47E4-BFBB-2476D384E1C6}" type="datetime4">
              <a:rPr lang="en-US" smtClean="0"/>
              <a:pPr/>
              <a:t>November 20, 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F745-7D3F-47F4-83A3-874385CFAA6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47800"/>
            <a:ext cx="7772400" cy="4321175"/>
          </a:xfrm>
        </p:spPr>
        <p:txBody>
          <a:bodyPr anchor="ctr">
            <a:noAutofit/>
          </a:bodyPr>
          <a:lstStyle>
            <a:lvl1pPr algn="l">
              <a:lnSpc>
                <a:spcPct val="100000"/>
              </a:lnSpc>
              <a:defRPr sz="8800" b="0" cap="all" spc="-80" baseline="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28601"/>
            <a:ext cx="7772400" cy="1066800"/>
          </a:xfrm>
        </p:spPr>
        <p:txBody>
          <a:bodyPr anchor="b"/>
          <a:lstStyle>
            <a:lvl1pPr marL="0" indent="0">
              <a:buNone/>
              <a:defRPr sz="2000"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1663BA-01FC-4367-B6F3-ABB2645D55F1}" type="datetime4">
              <a:rPr lang="en-US" smtClean="0"/>
              <a:pPr/>
              <a:t>November 20, 2013</a:t>
            </a:fld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38DF745-7D3F-47F4-83A3-874385CFAA6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30680" y="1574800"/>
            <a:ext cx="32918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90160" y="1574800"/>
            <a:ext cx="32918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B19C71-EC74-44AF-B27E-FC7DC3C3A61D}" type="datetime4">
              <a:rPr lang="en-US" smtClean="0"/>
              <a:pPr/>
              <a:t>November 20, 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F745-7D3F-47F4-83A3-874385CFAA6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7632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sz="1800" b="0" cap="all" spc="10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27632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93208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lang="en-US" sz="1800" b="0" kern="1200" cap="all" spc="100" baseline="0" dirty="0" smtClean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93208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5CDA29-3CBE-48EA-92AE-A996835462BA}" type="datetime4">
              <a:rPr lang="en-US" smtClean="0"/>
              <a:pPr/>
              <a:t>November 20, 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F745-7D3F-47F4-83A3-874385CFAA6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9EC054-3869-4501-B163-1BBFDE8DCE04}" type="datetime4">
              <a:rPr lang="en-US" smtClean="0"/>
              <a:pPr/>
              <a:t>November 20, 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F745-7D3F-47F4-83A3-874385CFAA6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63D831-56C1-49CF-8EF7-8B9A98402BCD}" type="datetime4">
              <a:rPr lang="en-US" smtClean="0"/>
              <a:pPr/>
              <a:t>November 20, 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F745-7D3F-47F4-83A3-874385CFAA6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600200"/>
            <a:ext cx="5111750" cy="44805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600200"/>
            <a:ext cx="3008313" cy="4480560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AD5615-7F4F-4584-84D5-CC95918C321F}" type="datetime4">
              <a:rPr lang="en-US" smtClean="0"/>
              <a:pPr/>
              <a:t>November 20, 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F745-7D3F-47F4-83A3-874385CFAA6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-1" y="0"/>
            <a:ext cx="9000877" cy="4846320"/>
          </a:xfrm>
          <a:solidFill>
            <a:schemeClr val="bg1">
              <a:lumMod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5715000"/>
            <a:ext cx="8153400" cy="4572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EA923-9BEE-48CE-9F28-5B525F399BAD}" type="datetime4">
              <a:rPr lang="en-US" smtClean="0"/>
              <a:pPr/>
              <a:t>November 20, 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F38DF745-7D3F-47F4-83A3-874385CFAA6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457200" y="4953000"/>
            <a:ext cx="8153400" cy="762000"/>
          </a:xfrm>
        </p:spPr>
        <p:txBody>
          <a:bodyPr anchor="t">
            <a:normAutofit/>
          </a:bodyPr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5791200" cy="13716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76200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172201"/>
            <a:ext cx="3429000" cy="304800"/>
          </a:xfrm>
          <a:prstGeom prst="rect">
            <a:avLst/>
          </a:prstGeom>
        </p:spPr>
        <p:txBody>
          <a:bodyPr vert="horz" lIns="91440" tIns="45720" rIns="91440" bIns="0" rtlCol="0" anchor="b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17D0EFEE-2756-4A20-BF2A-63F0A94F99AC}" type="datetime4">
              <a:rPr lang="en-US" smtClean="0"/>
              <a:pPr/>
              <a:t>November 20, 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492875"/>
            <a:ext cx="3429000" cy="28384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400" b="1">
                <a:solidFill>
                  <a:schemeClr val="tx2"/>
                </a:solidFill>
              </a:defRPr>
            </a:lvl1pPr>
          </a:lstStyle>
          <a:p>
            <a:fld id="{F38DF745-7D3F-47F4-83A3-874385CFAA6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9001124" y="0"/>
            <a:ext cx="142876" cy="13716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9001124" y="1371600"/>
            <a:ext cx="142876" cy="54864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13" r:id="rId1"/>
    <p:sldLayoutId id="2147483914" r:id="rId2"/>
    <p:sldLayoutId id="2147483915" r:id="rId3"/>
    <p:sldLayoutId id="2147483916" r:id="rId4"/>
    <p:sldLayoutId id="2147483917" r:id="rId5"/>
    <p:sldLayoutId id="2147483918" r:id="rId6"/>
    <p:sldLayoutId id="2147483919" r:id="rId7"/>
    <p:sldLayoutId id="2147483920" r:id="rId8"/>
    <p:sldLayoutId id="2147483921" r:id="rId9"/>
    <p:sldLayoutId id="2147483922" r:id="rId10"/>
    <p:sldLayoutId id="2147483923" r:id="rId11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3600" kern="1200" cap="all" spc="-6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spcAft>
          <a:spcPts val="600"/>
        </a:spcAft>
        <a:buFont typeface="Arial" pitchFamily="34" charset="0"/>
        <a:buNone/>
        <a:defRPr sz="20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en.wikipedia.org/wiki/Treaty_of_Fontainebleau_(1814)%23cite_note-6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6000" dirty="0" smtClean="0"/>
              <a:t>Treaty of Fontainebleau</a:t>
            </a:r>
            <a:endParaRPr lang="en-US" sz="6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Jeremy Bennie &amp; Eddie </a:t>
            </a:r>
            <a:r>
              <a:rPr lang="en-US" dirty="0" err="1" smtClean="0"/>
              <a:t>Krahe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396858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Prisoners of War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Coalition – 1 points</a:t>
            </a:r>
          </a:p>
          <a:p>
            <a:pPr lvl="1"/>
            <a:r>
              <a:rPr lang="en-US" dirty="0" smtClean="0"/>
              <a:t>This was of very little importance to them.  There were very few prisoners of war, for the French had been defeated so decidedly.</a:t>
            </a:r>
            <a:endParaRPr lang="en-US" dirty="0"/>
          </a:p>
          <a:p>
            <a:endParaRPr lang="en-US" dirty="0" smtClean="0"/>
          </a:p>
          <a:p>
            <a:r>
              <a:rPr lang="en-US" dirty="0" smtClean="0"/>
              <a:t>Napoleon – 20 points</a:t>
            </a:r>
          </a:p>
          <a:p>
            <a:pPr lvl="1"/>
            <a:r>
              <a:rPr lang="en-US" dirty="0" smtClean="0"/>
              <a:t>Surprisingly important to Napoleon, who wanted to maintain his image in the eyes of the French people and not be seen as a villain.</a:t>
            </a:r>
          </a:p>
        </p:txBody>
      </p:sp>
    </p:spTree>
    <p:extLst>
      <p:ext uri="{BB962C8B-B14F-4D97-AF65-F5344CB8AC3E}">
        <p14:creationId xmlns:p14="http://schemas.microsoft.com/office/powerpoint/2010/main" val="140038517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8235270" cy="1371600"/>
          </a:xfrm>
        </p:spPr>
        <p:txBody>
          <a:bodyPr/>
          <a:lstStyle/>
          <a:p>
            <a:r>
              <a:rPr lang="en-US" dirty="0" smtClean="0"/>
              <a:t>Adjusted Winner Protocol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59903450"/>
              </p:ext>
            </p:extLst>
          </p:nvPr>
        </p:nvGraphicFramePr>
        <p:xfrm>
          <a:off x="457200" y="1752600"/>
          <a:ext cx="7839408" cy="3855866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2613136"/>
                <a:gridCol w="2613136"/>
                <a:gridCol w="2613136"/>
              </a:tblGrid>
              <a:tr h="550838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Item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Napoleon’s Valuation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Coalition’s Valuation</a:t>
                      </a:r>
                      <a:endParaRPr lang="en-US" dirty="0"/>
                    </a:p>
                  </a:txBody>
                  <a:tcPr/>
                </a:tc>
              </a:tr>
              <a:tr h="550838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New Regime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40</a:t>
                      </a:r>
                      <a:endParaRPr lang="en-US" dirty="0"/>
                    </a:p>
                  </a:txBody>
                  <a:tcPr/>
                </a:tc>
              </a:tr>
              <a:tr h="550838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Titles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9</a:t>
                      </a:r>
                      <a:endParaRPr lang="en-US" dirty="0"/>
                    </a:p>
                  </a:txBody>
                  <a:tcPr/>
                </a:tc>
              </a:tr>
              <a:tr h="550838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Exile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25</a:t>
                      </a:r>
                      <a:endParaRPr lang="en-US" dirty="0"/>
                    </a:p>
                  </a:txBody>
                  <a:tcPr/>
                </a:tc>
              </a:tr>
              <a:tr h="550838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Money &amp; Property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</a:tr>
              <a:tr h="550838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Guards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20</a:t>
                      </a:r>
                      <a:endParaRPr lang="en-US" dirty="0"/>
                    </a:p>
                  </a:txBody>
                  <a:tcPr/>
                </a:tc>
              </a:tr>
              <a:tr h="550838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Prisoners of War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3572751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8235270" cy="1371600"/>
          </a:xfrm>
        </p:spPr>
        <p:txBody>
          <a:bodyPr/>
          <a:lstStyle/>
          <a:p>
            <a:r>
              <a:rPr lang="en-US" dirty="0" smtClean="0"/>
              <a:t>Adjusted Winner Protocol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99228636"/>
              </p:ext>
            </p:extLst>
          </p:nvPr>
        </p:nvGraphicFramePr>
        <p:xfrm>
          <a:off x="457200" y="1752600"/>
          <a:ext cx="7839408" cy="4406704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2613136"/>
                <a:gridCol w="2613136"/>
                <a:gridCol w="2613136"/>
              </a:tblGrid>
              <a:tr h="550838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Item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Napoleon’s Valuation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Coalition’s Valuation</a:t>
                      </a:r>
                      <a:endParaRPr lang="en-US" dirty="0"/>
                    </a:p>
                  </a:txBody>
                  <a:tcPr/>
                </a:tc>
              </a:tr>
              <a:tr h="550838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New Regime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40</a:t>
                      </a:r>
                      <a:endParaRPr lang="en-US" dirty="0"/>
                    </a:p>
                  </a:txBody>
                  <a:tcPr/>
                </a:tc>
              </a:tr>
              <a:tr h="550838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Titles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9</a:t>
                      </a:r>
                      <a:endParaRPr lang="en-US" dirty="0"/>
                    </a:p>
                  </a:txBody>
                  <a:tcPr/>
                </a:tc>
              </a:tr>
              <a:tr h="550838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Exile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25</a:t>
                      </a:r>
                      <a:endParaRPr lang="en-US" dirty="0"/>
                    </a:p>
                  </a:txBody>
                  <a:tcPr/>
                </a:tc>
              </a:tr>
              <a:tr h="550838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Money &amp; Property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</a:tr>
              <a:tr h="550838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Guards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20</a:t>
                      </a:r>
                      <a:endParaRPr lang="en-US" dirty="0"/>
                    </a:p>
                  </a:txBody>
                  <a:tcPr/>
                </a:tc>
              </a:tr>
              <a:tr h="550838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Prisoners of War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</a:tr>
              <a:tr h="550838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TOTAL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500" b="1" dirty="0" smtClean="0"/>
                        <a:t>50</a:t>
                      </a:r>
                      <a:endParaRPr lang="en-US" sz="25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500" b="1" dirty="0" smtClean="0"/>
                        <a:t>85</a:t>
                      </a:r>
                      <a:endParaRPr lang="en-US" sz="2500" b="1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9" name="Frame 8"/>
          <p:cNvSpPr/>
          <p:nvPr/>
        </p:nvSpPr>
        <p:spPr>
          <a:xfrm>
            <a:off x="6762643" y="2309369"/>
            <a:ext cx="461839" cy="412387"/>
          </a:xfrm>
          <a:prstGeom prst="fram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0" name="Frame 9"/>
          <p:cNvSpPr/>
          <p:nvPr/>
        </p:nvSpPr>
        <p:spPr>
          <a:xfrm>
            <a:off x="4140057" y="2874156"/>
            <a:ext cx="461839" cy="412387"/>
          </a:xfrm>
          <a:prstGeom prst="fram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1" name="Frame 10"/>
          <p:cNvSpPr/>
          <p:nvPr/>
        </p:nvSpPr>
        <p:spPr>
          <a:xfrm>
            <a:off x="6762643" y="3438943"/>
            <a:ext cx="461839" cy="412387"/>
          </a:xfrm>
          <a:prstGeom prst="fram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2" name="Frame 11"/>
          <p:cNvSpPr/>
          <p:nvPr/>
        </p:nvSpPr>
        <p:spPr>
          <a:xfrm>
            <a:off x="4140057" y="3966799"/>
            <a:ext cx="461839" cy="412387"/>
          </a:xfrm>
          <a:prstGeom prst="fram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3" name="Frame 12"/>
          <p:cNvSpPr/>
          <p:nvPr/>
        </p:nvSpPr>
        <p:spPr>
          <a:xfrm>
            <a:off x="6762643" y="4511150"/>
            <a:ext cx="461839" cy="412387"/>
          </a:xfrm>
          <a:prstGeom prst="fram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4" name="Frame 13"/>
          <p:cNvSpPr/>
          <p:nvPr/>
        </p:nvSpPr>
        <p:spPr>
          <a:xfrm>
            <a:off x="4140057" y="5055501"/>
            <a:ext cx="461839" cy="412387"/>
          </a:xfrm>
          <a:prstGeom prst="fram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1975052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7620000" cy="1371600"/>
          </a:xfrm>
        </p:spPr>
        <p:txBody>
          <a:bodyPr/>
          <a:lstStyle/>
          <a:p>
            <a:r>
              <a:rPr lang="en-US" dirty="0" smtClean="0"/>
              <a:t>A quick Calculation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en-US" dirty="0" smtClean="0"/>
              <a:t>Choose Guards</a:t>
            </a:r>
          </a:p>
          <a:p>
            <a:pPr algn="ctr"/>
            <a:endParaRPr lang="en-US" dirty="0"/>
          </a:p>
          <a:p>
            <a:pPr algn="ctr"/>
            <a:r>
              <a:rPr lang="en-US" dirty="0" smtClean="0"/>
              <a:t>50 + 15x = 85 – 20x</a:t>
            </a:r>
          </a:p>
          <a:p>
            <a:pPr algn="ctr"/>
            <a:endParaRPr lang="en-US" dirty="0"/>
          </a:p>
          <a:p>
            <a:pPr algn="ctr"/>
            <a:r>
              <a:rPr lang="en-US" dirty="0" smtClean="0"/>
              <a:t>35 = 35x</a:t>
            </a:r>
          </a:p>
          <a:p>
            <a:pPr algn="ctr"/>
            <a:endParaRPr lang="en-US" dirty="0"/>
          </a:p>
          <a:p>
            <a:pPr algn="ctr"/>
            <a:r>
              <a:rPr lang="en-US" dirty="0" smtClean="0"/>
              <a:t>x = 1</a:t>
            </a:r>
          </a:p>
          <a:p>
            <a:pPr algn="ctr"/>
            <a:endParaRPr lang="en-US" dirty="0"/>
          </a:p>
          <a:p>
            <a:pPr algn="ctr"/>
            <a:r>
              <a:rPr lang="en-US" dirty="0" smtClean="0"/>
              <a:t>Napoleon gets all of Guards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443184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8235270" cy="1371600"/>
          </a:xfrm>
        </p:spPr>
        <p:txBody>
          <a:bodyPr/>
          <a:lstStyle/>
          <a:p>
            <a:r>
              <a:rPr lang="en-US" dirty="0" smtClean="0"/>
              <a:t>Adjusted Winner Protocol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40925194"/>
              </p:ext>
            </p:extLst>
          </p:nvPr>
        </p:nvGraphicFramePr>
        <p:xfrm>
          <a:off x="457200" y="1752600"/>
          <a:ext cx="7839408" cy="4406704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2613136"/>
                <a:gridCol w="2613136"/>
                <a:gridCol w="2613136"/>
              </a:tblGrid>
              <a:tr h="550838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Item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Napoleon’s Valuation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Coalition’s Valuation</a:t>
                      </a:r>
                      <a:endParaRPr lang="en-US" dirty="0"/>
                    </a:p>
                  </a:txBody>
                  <a:tcPr/>
                </a:tc>
              </a:tr>
              <a:tr h="550838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New Regime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40</a:t>
                      </a:r>
                      <a:endParaRPr lang="en-US" dirty="0"/>
                    </a:p>
                  </a:txBody>
                  <a:tcPr/>
                </a:tc>
              </a:tr>
              <a:tr h="550838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Titles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9</a:t>
                      </a:r>
                      <a:endParaRPr lang="en-US" dirty="0"/>
                    </a:p>
                  </a:txBody>
                  <a:tcPr/>
                </a:tc>
              </a:tr>
              <a:tr h="550838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Exile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25</a:t>
                      </a:r>
                      <a:endParaRPr lang="en-US" dirty="0"/>
                    </a:p>
                  </a:txBody>
                  <a:tcPr/>
                </a:tc>
              </a:tr>
              <a:tr h="550838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Money &amp; Property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</a:tr>
              <a:tr h="550838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Guards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20</a:t>
                      </a:r>
                      <a:endParaRPr lang="en-US" dirty="0"/>
                    </a:p>
                  </a:txBody>
                  <a:tcPr/>
                </a:tc>
              </a:tr>
              <a:tr h="550838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Prisoners of War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</a:tr>
              <a:tr h="550838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TOTAL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500" b="1" dirty="0" smtClean="0"/>
                        <a:t>65</a:t>
                      </a:r>
                      <a:endParaRPr lang="en-US" sz="25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500" b="1" dirty="0" smtClean="0"/>
                        <a:t>65</a:t>
                      </a:r>
                      <a:endParaRPr lang="en-US" sz="2500" b="1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9" name="Frame 8"/>
          <p:cNvSpPr/>
          <p:nvPr/>
        </p:nvSpPr>
        <p:spPr>
          <a:xfrm>
            <a:off x="6762643" y="2309369"/>
            <a:ext cx="461839" cy="412387"/>
          </a:xfrm>
          <a:prstGeom prst="fram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0" name="Frame 9"/>
          <p:cNvSpPr/>
          <p:nvPr/>
        </p:nvSpPr>
        <p:spPr>
          <a:xfrm>
            <a:off x="4140057" y="2874156"/>
            <a:ext cx="461839" cy="412387"/>
          </a:xfrm>
          <a:prstGeom prst="fram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1" name="Frame 10"/>
          <p:cNvSpPr/>
          <p:nvPr/>
        </p:nvSpPr>
        <p:spPr>
          <a:xfrm>
            <a:off x="6762643" y="3438943"/>
            <a:ext cx="461839" cy="412387"/>
          </a:xfrm>
          <a:prstGeom prst="fram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2" name="Frame 11"/>
          <p:cNvSpPr/>
          <p:nvPr/>
        </p:nvSpPr>
        <p:spPr>
          <a:xfrm>
            <a:off x="4140057" y="3966799"/>
            <a:ext cx="461839" cy="412387"/>
          </a:xfrm>
          <a:prstGeom prst="fram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3" name="Frame 12"/>
          <p:cNvSpPr/>
          <p:nvPr/>
        </p:nvSpPr>
        <p:spPr>
          <a:xfrm>
            <a:off x="6762643" y="4511150"/>
            <a:ext cx="461839" cy="412387"/>
          </a:xfrm>
          <a:prstGeom prst="fram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4" name="Frame 13"/>
          <p:cNvSpPr/>
          <p:nvPr/>
        </p:nvSpPr>
        <p:spPr>
          <a:xfrm>
            <a:off x="4140057" y="5055501"/>
            <a:ext cx="461839" cy="412387"/>
          </a:xfrm>
          <a:prstGeom prst="fram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5" name="Frame 14"/>
          <p:cNvSpPr/>
          <p:nvPr/>
        </p:nvSpPr>
        <p:spPr>
          <a:xfrm>
            <a:off x="4140057" y="4511150"/>
            <a:ext cx="461839" cy="412387"/>
          </a:xfrm>
          <a:prstGeom prst="fram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" name="Left Arrow 2"/>
          <p:cNvSpPr/>
          <p:nvPr/>
        </p:nvSpPr>
        <p:spPr>
          <a:xfrm>
            <a:off x="4783333" y="4696368"/>
            <a:ext cx="1764884" cy="161188"/>
          </a:xfrm>
          <a:prstGeom prst="lef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44540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AWP </a:t>
            </a:r>
            <a:r>
              <a:rPr lang="en-US" cap="none" dirty="0" smtClean="0"/>
              <a:t>vs.</a:t>
            </a:r>
            <a:r>
              <a:rPr lang="en-US" dirty="0" smtClean="0"/>
              <a:t> Reality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Only two items were different:</a:t>
            </a:r>
          </a:p>
          <a:p>
            <a:pPr marL="342900" indent="-342900">
              <a:buFont typeface="Arial"/>
              <a:buChar char="•"/>
            </a:pPr>
            <a:r>
              <a:rPr lang="en-US" dirty="0" smtClean="0"/>
              <a:t>Money &amp; Property</a:t>
            </a:r>
          </a:p>
          <a:p>
            <a:pPr marL="800100" lvl="1" indent="-342900">
              <a:buFont typeface="Arial"/>
              <a:buChar char="•"/>
            </a:pPr>
            <a:r>
              <a:rPr lang="en-US" dirty="0" smtClean="0"/>
              <a:t>AWP – Napoleon kept all</a:t>
            </a:r>
          </a:p>
          <a:p>
            <a:pPr marL="800100" lvl="1" indent="-342900">
              <a:buFont typeface="Arial"/>
              <a:buChar char="•"/>
            </a:pPr>
            <a:r>
              <a:rPr lang="en-US" dirty="0" smtClean="0"/>
              <a:t>Reality – Napoleon sacrificed nearly all</a:t>
            </a:r>
          </a:p>
          <a:p>
            <a:pPr marL="342900" indent="-342900">
              <a:buFont typeface="Arial"/>
              <a:buChar char="•"/>
            </a:pPr>
            <a:r>
              <a:rPr lang="en-US" dirty="0" smtClean="0"/>
              <a:t>Guards</a:t>
            </a:r>
          </a:p>
          <a:p>
            <a:pPr marL="800100" lvl="1" indent="-342900">
              <a:buFont typeface="Arial"/>
              <a:buChar char="•"/>
            </a:pPr>
            <a:r>
              <a:rPr lang="en-US" dirty="0" smtClean="0"/>
              <a:t>AWP – Napoleon kept all</a:t>
            </a:r>
          </a:p>
          <a:p>
            <a:pPr marL="800100" lvl="1" indent="-342900">
              <a:buFont typeface="Arial"/>
              <a:buChar char="•"/>
            </a:pPr>
            <a:r>
              <a:rPr lang="en-US" dirty="0" smtClean="0"/>
              <a:t>Reality – Napoleon kept very few</a:t>
            </a:r>
          </a:p>
          <a:p>
            <a:pPr marL="342900" indent="-342900">
              <a:buFont typeface="Arial"/>
              <a:buChar char="•"/>
            </a:pPr>
            <a:endParaRPr lang="en-US" dirty="0"/>
          </a:p>
          <a:p>
            <a:pPr marL="342900" indent="-342900">
              <a:buFont typeface="Arial"/>
              <a:buChar char="•"/>
            </a:pPr>
            <a:r>
              <a:rPr lang="en-US" dirty="0" smtClean="0"/>
              <a:t>MAIN POINT – Napoleon lost a lot more in reality</a:t>
            </a:r>
          </a:p>
          <a:p>
            <a:pPr marL="342900" indent="-342900">
              <a:buFont typeface="Arial"/>
              <a:buChar char="•"/>
            </a:pPr>
            <a:r>
              <a:rPr lang="en-US" dirty="0" smtClean="0"/>
              <a:t>WHY?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44422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7620000" cy="1371600"/>
          </a:xfrm>
        </p:spPr>
        <p:txBody>
          <a:bodyPr/>
          <a:lstStyle/>
          <a:p>
            <a:r>
              <a:rPr lang="en-US" dirty="0" smtClean="0"/>
              <a:t>Let’s Change the Game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Is it realistic for the Coalition and France to split 1:1?</a:t>
            </a:r>
          </a:p>
          <a:p>
            <a:endParaRPr lang="en-US" dirty="0"/>
          </a:p>
          <a:p>
            <a:r>
              <a:rPr lang="en-US" dirty="0" smtClean="0"/>
              <a:t>NO!!!</a:t>
            </a:r>
          </a:p>
          <a:p>
            <a:pPr marL="342900" indent="-342900">
              <a:buFont typeface="Arial"/>
              <a:buChar char="•"/>
            </a:pPr>
            <a:r>
              <a:rPr lang="en-US" b="0" dirty="0" smtClean="0"/>
              <a:t>France had already lost the war</a:t>
            </a:r>
          </a:p>
          <a:p>
            <a:pPr marL="342900" indent="-342900">
              <a:buFont typeface="Arial"/>
              <a:buChar char="•"/>
            </a:pPr>
            <a:r>
              <a:rPr lang="en-US" b="0" dirty="0" smtClean="0"/>
              <a:t>The Coalition had a HUGE upper hand</a:t>
            </a:r>
          </a:p>
          <a:p>
            <a:pPr marL="342900" indent="-342900">
              <a:buFont typeface="Arial"/>
              <a:buChar char="•"/>
            </a:pPr>
            <a:endParaRPr lang="en-US" b="0" dirty="0"/>
          </a:p>
          <a:p>
            <a:r>
              <a:rPr lang="en-US" dirty="0" smtClean="0"/>
              <a:t>Is 2:1 more appropriate?</a:t>
            </a:r>
          </a:p>
          <a:p>
            <a:pPr marL="342900" indent="-342900">
              <a:buFont typeface="Arial"/>
              <a:buChar char="•"/>
            </a:pPr>
            <a:r>
              <a:rPr lang="en-US" b="0" dirty="0" smtClean="0"/>
              <a:t>Let’s find out!</a:t>
            </a:r>
            <a:endParaRPr lang="en-US" b="0" dirty="0"/>
          </a:p>
        </p:txBody>
      </p:sp>
    </p:spTree>
    <p:extLst>
      <p:ext uri="{BB962C8B-B14F-4D97-AF65-F5344CB8AC3E}">
        <p14:creationId xmlns:p14="http://schemas.microsoft.com/office/powerpoint/2010/main" val="266377760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8235270" cy="1371600"/>
          </a:xfrm>
        </p:spPr>
        <p:txBody>
          <a:bodyPr/>
          <a:lstStyle/>
          <a:p>
            <a:r>
              <a:rPr lang="en-US" dirty="0" smtClean="0"/>
              <a:t>Modified</a:t>
            </a:r>
            <a:br>
              <a:rPr lang="en-US" dirty="0" smtClean="0"/>
            </a:br>
            <a:r>
              <a:rPr lang="en-US" dirty="0" smtClean="0"/>
              <a:t>Adjusted Winner Protocol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08954998"/>
              </p:ext>
            </p:extLst>
          </p:nvPr>
        </p:nvGraphicFramePr>
        <p:xfrm>
          <a:off x="457200" y="1752600"/>
          <a:ext cx="7839408" cy="3855866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2613136"/>
                <a:gridCol w="2613136"/>
                <a:gridCol w="2613136"/>
              </a:tblGrid>
              <a:tr h="550838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Item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Napoleon’s Valuation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Coalition’s Valuation</a:t>
                      </a:r>
                      <a:endParaRPr lang="en-US" dirty="0"/>
                    </a:p>
                  </a:txBody>
                  <a:tcPr/>
                </a:tc>
              </a:tr>
              <a:tr h="550838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New Regime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40</a:t>
                      </a:r>
                      <a:endParaRPr lang="en-US" dirty="0"/>
                    </a:p>
                  </a:txBody>
                  <a:tcPr/>
                </a:tc>
              </a:tr>
              <a:tr h="550838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Titles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9</a:t>
                      </a:r>
                      <a:endParaRPr lang="en-US" dirty="0"/>
                    </a:p>
                  </a:txBody>
                  <a:tcPr/>
                </a:tc>
              </a:tr>
              <a:tr h="550838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Exile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25</a:t>
                      </a:r>
                      <a:endParaRPr lang="en-US" dirty="0"/>
                    </a:p>
                  </a:txBody>
                  <a:tcPr/>
                </a:tc>
              </a:tr>
              <a:tr h="550838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Money &amp; Property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</a:tr>
              <a:tr h="550838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Guards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20</a:t>
                      </a:r>
                      <a:endParaRPr lang="en-US" dirty="0"/>
                    </a:p>
                  </a:txBody>
                  <a:tcPr/>
                </a:tc>
              </a:tr>
              <a:tr h="550838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Prisoners of War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42508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8235270" cy="1371600"/>
          </a:xfrm>
        </p:spPr>
        <p:txBody>
          <a:bodyPr/>
          <a:lstStyle/>
          <a:p>
            <a:r>
              <a:rPr lang="en-US" dirty="0" smtClean="0"/>
              <a:t>Modified</a:t>
            </a:r>
            <a:br>
              <a:rPr lang="en-US" dirty="0" smtClean="0"/>
            </a:br>
            <a:r>
              <a:rPr lang="en-US" dirty="0" smtClean="0"/>
              <a:t>Adjusted </a:t>
            </a:r>
            <a:r>
              <a:rPr lang="en-US" dirty="0" smtClean="0"/>
              <a:t>Winner Protocol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6711164"/>
              </p:ext>
            </p:extLst>
          </p:nvPr>
        </p:nvGraphicFramePr>
        <p:xfrm>
          <a:off x="457200" y="1752600"/>
          <a:ext cx="7839408" cy="4406704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2613136"/>
                <a:gridCol w="2613136"/>
                <a:gridCol w="2613136"/>
              </a:tblGrid>
              <a:tr h="550838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Item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Napoleon’s Valuation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Coalition’s Valuation</a:t>
                      </a:r>
                      <a:endParaRPr lang="en-US" dirty="0"/>
                    </a:p>
                  </a:txBody>
                  <a:tcPr/>
                </a:tc>
              </a:tr>
              <a:tr h="550838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New Regime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40</a:t>
                      </a:r>
                      <a:endParaRPr lang="en-US" dirty="0"/>
                    </a:p>
                  </a:txBody>
                  <a:tcPr/>
                </a:tc>
              </a:tr>
              <a:tr h="550838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Titles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9</a:t>
                      </a:r>
                      <a:endParaRPr lang="en-US" dirty="0"/>
                    </a:p>
                  </a:txBody>
                  <a:tcPr/>
                </a:tc>
              </a:tr>
              <a:tr h="550838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Exile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25</a:t>
                      </a:r>
                      <a:endParaRPr lang="en-US" dirty="0"/>
                    </a:p>
                  </a:txBody>
                  <a:tcPr/>
                </a:tc>
              </a:tr>
              <a:tr h="550838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Money &amp; Property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</a:tr>
              <a:tr h="550838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Guards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20</a:t>
                      </a:r>
                      <a:endParaRPr lang="en-US" dirty="0"/>
                    </a:p>
                  </a:txBody>
                  <a:tcPr/>
                </a:tc>
              </a:tr>
              <a:tr h="550838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Prisoners of War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</a:tr>
              <a:tr h="550838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TOTAL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500" b="1" dirty="0" smtClean="0"/>
                        <a:t>50</a:t>
                      </a:r>
                      <a:endParaRPr lang="en-US" sz="25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500" b="1" dirty="0" smtClean="0"/>
                        <a:t>85</a:t>
                      </a:r>
                      <a:endParaRPr lang="en-US" sz="2500" b="1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9" name="Frame 8"/>
          <p:cNvSpPr/>
          <p:nvPr/>
        </p:nvSpPr>
        <p:spPr>
          <a:xfrm>
            <a:off x="6762643" y="2309369"/>
            <a:ext cx="461839" cy="412387"/>
          </a:xfrm>
          <a:prstGeom prst="fram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0" name="Frame 9"/>
          <p:cNvSpPr/>
          <p:nvPr/>
        </p:nvSpPr>
        <p:spPr>
          <a:xfrm>
            <a:off x="4140057" y="2874156"/>
            <a:ext cx="461839" cy="412387"/>
          </a:xfrm>
          <a:prstGeom prst="fram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1" name="Frame 10"/>
          <p:cNvSpPr/>
          <p:nvPr/>
        </p:nvSpPr>
        <p:spPr>
          <a:xfrm>
            <a:off x="6762643" y="3438943"/>
            <a:ext cx="461839" cy="412387"/>
          </a:xfrm>
          <a:prstGeom prst="fram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2" name="Frame 11"/>
          <p:cNvSpPr/>
          <p:nvPr/>
        </p:nvSpPr>
        <p:spPr>
          <a:xfrm>
            <a:off x="4140057" y="3966799"/>
            <a:ext cx="461839" cy="412387"/>
          </a:xfrm>
          <a:prstGeom prst="fram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3" name="Frame 12"/>
          <p:cNvSpPr/>
          <p:nvPr/>
        </p:nvSpPr>
        <p:spPr>
          <a:xfrm>
            <a:off x="6762643" y="4511150"/>
            <a:ext cx="461839" cy="412387"/>
          </a:xfrm>
          <a:prstGeom prst="fram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4" name="Frame 13"/>
          <p:cNvSpPr/>
          <p:nvPr/>
        </p:nvSpPr>
        <p:spPr>
          <a:xfrm>
            <a:off x="4140057" y="5055501"/>
            <a:ext cx="461839" cy="412387"/>
          </a:xfrm>
          <a:prstGeom prst="fram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832118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7620000" cy="1371600"/>
          </a:xfrm>
        </p:spPr>
        <p:txBody>
          <a:bodyPr/>
          <a:lstStyle/>
          <a:p>
            <a:r>
              <a:rPr lang="en-US" dirty="0" smtClean="0"/>
              <a:t>A quick Calculation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en-US" dirty="0" smtClean="0"/>
              <a:t>Choose Money &amp; Property</a:t>
            </a:r>
          </a:p>
          <a:p>
            <a:pPr algn="ctr"/>
            <a:endParaRPr lang="en-US" dirty="0"/>
          </a:p>
          <a:p>
            <a:pPr algn="ctr"/>
            <a:r>
              <a:rPr lang="en-US" dirty="0" smtClean="0"/>
              <a:t>2 (50 – 5x) = 85 + 5x</a:t>
            </a:r>
          </a:p>
          <a:p>
            <a:pPr algn="ctr"/>
            <a:r>
              <a:rPr lang="en-US" dirty="0" smtClean="0"/>
              <a:t>100 – 10x = 85 + 5x</a:t>
            </a:r>
            <a:endParaRPr lang="en-US" dirty="0"/>
          </a:p>
          <a:p>
            <a:pPr algn="ctr"/>
            <a:r>
              <a:rPr lang="en-US" dirty="0" smtClean="0"/>
              <a:t>15 = 15x</a:t>
            </a:r>
          </a:p>
          <a:p>
            <a:pPr algn="ctr"/>
            <a:endParaRPr lang="en-US" dirty="0"/>
          </a:p>
          <a:p>
            <a:pPr algn="ctr"/>
            <a:r>
              <a:rPr lang="en-US" dirty="0"/>
              <a:t>1</a:t>
            </a:r>
            <a:r>
              <a:rPr lang="en-US" dirty="0" smtClean="0"/>
              <a:t> = x</a:t>
            </a:r>
          </a:p>
          <a:p>
            <a:pPr algn="ctr"/>
            <a:endParaRPr lang="en-US" dirty="0"/>
          </a:p>
          <a:p>
            <a:pPr algn="ctr"/>
            <a:r>
              <a:rPr lang="en-US" dirty="0" smtClean="0"/>
              <a:t>Napoleon loses all of his Money &amp; Property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5560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little History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Napoleon &amp; France</a:t>
            </a:r>
          </a:p>
          <a:p>
            <a:pPr marL="342900" indent="-342900">
              <a:buFont typeface="Arial"/>
              <a:buChar char="•"/>
            </a:pPr>
            <a:r>
              <a:rPr lang="en-US" b="0" dirty="0" smtClean="0"/>
              <a:t>Nappy had been ruling for ~10 years</a:t>
            </a:r>
            <a:endParaRPr lang="en-US" dirty="0"/>
          </a:p>
          <a:p>
            <a:pPr marL="342900" indent="-342900">
              <a:buFont typeface="Arial"/>
              <a:buChar char="•"/>
            </a:pPr>
            <a:r>
              <a:rPr lang="en-US" b="0" dirty="0" smtClean="0"/>
              <a:t>Napoleon just invaded Russia and </a:t>
            </a:r>
            <a:r>
              <a:rPr lang="en-US" b="0" dirty="0" smtClean="0"/>
              <a:t>FAILED</a:t>
            </a:r>
          </a:p>
          <a:p>
            <a:pPr marL="800100" lvl="3" indent="-342900">
              <a:spcAft>
                <a:spcPts val="600"/>
              </a:spcAft>
              <a:buClrTx/>
              <a:buFont typeface="Arial"/>
              <a:buChar char="•"/>
            </a:pPr>
            <a:r>
              <a:rPr lang="en-US" dirty="0" smtClean="0"/>
              <a:t>For many reasons, it was a HORRIBLE IDEA</a:t>
            </a:r>
            <a:endParaRPr lang="en-US" b="0" dirty="0" smtClean="0"/>
          </a:p>
          <a:p>
            <a:pPr marL="342900" indent="-342900">
              <a:buFont typeface="Arial"/>
              <a:buChar char="•"/>
            </a:pPr>
            <a:r>
              <a:rPr lang="en-US" b="0" dirty="0" smtClean="0"/>
              <a:t>European </a:t>
            </a:r>
            <a:r>
              <a:rPr lang="en-US" b="0" dirty="0" smtClean="0"/>
              <a:t>powers grouped together to attack and dethrone a weakened </a:t>
            </a:r>
            <a:r>
              <a:rPr lang="en-US" b="0" dirty="0" smtClean="0"/>
              <a:t>Napoleon</a:t>
            </a:r>
          </a:p>
          <a:p>
            <a:pPr marL="800100" lvl="4" indent="-342900">
              <a:spcAft>
                <a:spcPts val="600"/>
              </a:spcAft>
              <a:buClrTx/>
              <a:buFont typeface="Arial"/>
              <a:buChar char="•"/>
            </a:pPr>
            <a:r>
              <a:rPr lang="en-US" dirty="0"/>
              <a:t>Coalition of powers – Austria, Prussia, Great Britain, Russia, Sweden, German </a:t>
            </a:r>
            <a:r>
              <a:rPr lang="en-US" dirty="0" smtClean="0"/>
              <a:t>states</a:t>
            </a:r>
            <a:endParaRPr lang="en-US" b="0" dirty="0" smtClean="0"/>
          </a:p>
          <a:p>
            <a:pPr marL="342900" indent="-342900">
              <a:buFont typeface="Arial"/>
              <a:buChar char="•"/>
            </a:pPr>
            <a:r>
              <a:rPr lang="en-US" b="0" dirty="0" smtClean="0"/>
              <a:t>Following </a:t>
            </a:r>
            <a:r>
              <a:rPr lang="en-US" b="0" dirty="0" smtClean="0"/>
              <a:t>conflict called War of the Sixth Coalition</a:t>
            </a:r>
          </a:p>
        </p:txBody>
      </p:sp>
    </p:spTree>
    <p:extLst>
      <p:ext uri="{BB962C8B-B14F-4D97-AF65-F5344CB8AC3E}">
        <p14:creationId xmlns:p14="http://schemas.microsoft.com/office/powerpoint/2010/main" val="137312210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8235270" cy="1371600"/>
          </a:xfrm>
        </p:spPr>
        <p:txBody>
          <a:bodyPr/>
          <a:lstStyle/>
          <a:p>
            <a:r>
              <a:rPr lang="en-US" dirty="0" smtClean="0"/>
              <a:t>Modified</a:t>
            </a:r>
            <a:br>
              <a:rPr lang="en-US" dirty="0" smtClean="0"/>
            </a:br>
            <a:r>
              <a:rPr lang="en-US" dirty="0" smtClean="0"/>
              <a:t>Adjusted </a:t>
            </a:r>
            <a:r>
              <a:rPr lang="en-US" dirty="0" smtClean="0"/>
              <a:t>Winner Protocol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77903368"/>
              </p:ext>
            </p:extLst>
          </p:nvPr>
        </p:nvGraphicFramePr>
        <p:xfrm>
          <a:off x="457200" y="1752600"/>
          <a:ext cx="7839408" cy="4406704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2613136"/>
                <a:gridCol w="2613136"/>
                <a:gridCol w="2613136"/>
              </a:tblGrid>
              <a:tr h="550838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Item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Napoleon’s Valuation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Coalition’s Valuation</a:t>
                      </a:r>
                      <a:endParaRPr lang="en-US" dirty="0"/>
                    </a:p>
                  </a:txBody>
                  <a:tcPr/>
                </a:tc>
              </a:tr>
              <a:tr h="550838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New Regime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40</a:t>
                      </a:r>
                      <a:endParaRPr lang="en-US" dirty="0"/>
                    </a:p>
                  </a:txBody>
                  <a:tcPr/>
                </a:tc>
              </a:tr>
              <a:tr h="550838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Titles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9</a:t>
                      </a:r>
                      <a:endParaRPr lang="en-US" dirty="0"/>
                    </a:p>
                  </a:txBody>
                  <a:tcPr/>
                </a:tc>
              </a:tr>
              <a:tr h="550838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Exile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25</a:t>
                      </a:r>
                      <a:endParaRPr lang="en-US" dirty="0"/>
                    </a:p>
                  </a:txBody>
                  <a:tcPr/>
                </a:tc>
              </a:tr>
              <a:tr h="550838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Money &amp; Property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</a:tr>
              <a:tr h="550838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Guards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20</a:t>
                      </a:r>
                      <a:endParaRPr lang="en-US" dirty="0"/>
                    </a:p>
                  </a:txBody>
                  <a:tcPr/>
                </a:tc>
              </a:tr>
              <a:tr h="550838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Prisoners of War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</a:tr>
              <a:tr h="550838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TOTAL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500" b="1" dirty="0" smtClean="0"/>
                        <a:t>45</a:t>
                      </a:r>
                      <a:endParaRPr lang="en-US" sz="25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500" b="1" dirty="0" smtClean="0"/>
                        <a:t>90</a:t>
                      </a:r>
                      <a:endParaRPr lang="en-US" sz="2500" b="1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9" name="Frame 8"/>
          <p:cNvSpPr/>
          <p:nvPr/>
        </p:nvSpPr>
        <p:spPr>
          <a:xfrm>
            <a:off x="6762643" y="2309369"/>
            <a:ext cx="461839" cy="412387"/>
          </a:xfrm>
          <a:prstGeom prst="fram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0" name="Frame 9"/>
          <p:cNvSpPr/>
          <p:nvPr/>
        </p:nvSpPr>
        <p:spPr>
          <a:xfrm>
            <a:off x="4140057" y="2874156"/>
            <a:ext cx="461839" cy="412387"/>
          </a:xfrm>
          <a:prstGeom prst="fram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1" name="Frame 10"/>
          <p:cNvSpPr/>
          <p:nvPr/>
        </p:nvSpPr>
        <p:spPr>
          <a:xfrm>
            <a:off x="6762643" y="3438943"/>
            <a:ext cx="461839" cy="412387"/>
          </a:xfrm>
          <a:prstGeom prst="fram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2" name="Frame 11"/>
          <p:cNvSpPr/>
          <p:nvPr/>
        </p:nvSpPr>
        <p:spPr>
          <a:xfrm>
            <a:off x="4140057" y="3966799"/>
            <a:ext cx="461839" cy="412387"/>
          </a:xfrm>
          <a:prstGeom prst="fram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3" name="Frame 12"/>
          <p:cNvSpPr/>
          <p:nvPr/>
        </p:nvSpPr>
        <p:spPr>
          <a:xfrm>
            <a:off x="6762643" y="3966799"/>
            <a:ext cx="461839" cy="412387"/>
          </a:xfrm>
          <a:prstGeom prst="fram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4" name="Frame 13"/>
          <p:cNvSpPr/>
          <p:nvPr/>
        </p:nvSpPr>
        <p:spPr>
          <a:xfrm>
            <a:off x="4140057" y="5055501"/>
            <a:ext cx="461839" cy="412387"/>
          </a:xfrm>
          <a:prstGeom prst="fram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5" name="Frame 14"/>
          <p:cNvSpPr/>
          <p:nvPr/>
        </p:nvSpPr>
        <p:spPr>
          <a:xfrm>
            <a:off x="6762643" y="4511150"/>
            <a:ext cx="461839" cy="412387"/>
          </a:xfrm>
          <a:prstGeom prst="fram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" name="Left Arrow 2"/>
          <p:cNvSpPr/>
          <p:nvPr/>
        </p:nvSpPr>
        <p:spPr>
          <a:xfrm rot="10800000">
            <a:off x="4783332" y="4121259"/>
            <a:ext cx="1764884" cy="161188"/>
          </a:xfrm>
          <a:prstGeom prst="lef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11995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Modified </a:t>
            </a:r>
            <a:br>
              <a:rPr lang="en-US" dirty="0" smtClean="0"/>
            </a:br>
            <a:r>
              <a:rPr lang="en-US" dirty="0" smtClean="0"/>
              <a:t>AWP </a:t>
            </a:r>
            <a:r>
              <a:rPr lang="en-US" cap="none" dirty="0" smtClean="0"/>
              <a:t>vs.</a:t>
            </a:r>
            <a:r>
              <a:rPr lang="en-US" dirty="0" smtClean="0"/>
              <a:t> Reality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Only two items were different:</a:t>
            </a:r>
          </a:p>
          <a:p>
            <a:pPr marL="342900" indent="-342900">
              <a:buFont typeface="Arial"/>
              <a:buChar char="•"/>
            </a:pPr>
            <a:r>
              <a:rPr lang="en-US" dirty="0" smtClean="0"/>
              <a:t>Money &amp; Property</a:t>
            </a:r>
          </a:p>
          <a:p>
            <a:pPr marL="800100" lvl="1" indent="-342900">
              <a:buFont typeface="Arial"/>
              <a:buChar char="•"/>
            </a:pPr>
            <a:r>
              <a:rPr lang="en-US" dirty="0" smtClean="0"/>
              <a:t>Modified AWP – Napoleon lost all</a:t>
            </a:r>
          </a:p>
          <a:p>
            <a:pPr marL="800100" lvl="1" indent="-342900">
              <a:buFont typeface="Arial"/>
              <a:buChar char="•"/>
            </a:pPr>
            <a:r>
              <a:rPr lang="en-US" dirty="0" smtClean="0"/>
              <a:t>Reality – Napoleon lost nearly all</a:t>
            </a:r>
          </a:p>
          <a:p>
            <a:pPr marL="342900" indent="-342900">
              <a:buFont typeface="Arial"/>
              <a:buChar char="•"/>
            </a:pPr>
            <a:r>
              <a:rPr lang="en-US" dirty="0" smtClean="0"/>
              <a:t>Guards</a:t>
            </a:r>
          </a:p>
          <a:p>
            <a:pPr marL="800100" lvl="1" indent="-342900">
              <a:buFont typeface="Arial"/>
              <a:buChar char="•"/>
            </a:pPr>
            <a:r>
              <a:rPr lang="en-US" dirty="0" smtClean="0"/>
              <a:t>Modified AWP – Napoleon lost all</a:t>
            </a:r>
          </a:p>
          <a:p>
            <a:pPr marL="800100" lvl="1" indent="-342900">
              <a:buFont typeface="Arial"/>
              <a:buChar char="•"/>
            </a:pPr>
            <a:r>
              <a:rPr lang="en-US" dirty="0" smtClean="0"/>
              <a:t>Reality – Napoleon lost nearly all</a:t>
            </a:r>
          </a:p>
          <a:p>
            <a:pPr marL="342900" indent="-342900">
              <a:buFont typeface="Arial"/>
              <a:buChar char="•"/>
            </a:pPr>
            <a:endParaRPr lang="en-US" dirty="0"/>
          </a:p>
          <a:p>
            <a:pPr marL="342900" indent="-342900">
              <a:buFont typeface="Arial"/>
              <a:buChar char="•"/>
            </a:pPr>
            <a:r>
              <a:rPr lang="en-US" dirty="0" smtClean="0"/>
              <a:t>MAIN POINT – Much closer using modified AWP</a:t>
            </a:r>
          </a:p>
          <a:p>
            <a:pPr marL="800100" lvl="1" indent="-342900">
              <a:buFont typeface="Arial"/>
              <a:buChar char="•"/>
            </a:pPr>
            <a:r>
              <a:rPr lang="en-US" dirty="0" smtClean="0"/>
              <a:t>Coalition </a:t>
            </a:r>
            <a:r>
              <a:rPr lang="en-US" smtClean="0"/>
              <a:t>was at </a:t>
            </a:r>
            <a:r>
              <a:rPr lang="en-US" dirty="0" smtClean="0"/>
              <a:t>an advantage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229254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Works Cited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367224" cy="4373563"/>
          </a:xfrm>
        </p:spPr>
        <p:txBody>
          <a:bodyPr>
            <a:normAutofit/>
          </a:bodyPr>
          <a:lstStyle/>
          <a:p>
            <a:pPr marL="342900" indent="-342900">
              <a:buFont typeface="Arial"/>
              <a:buChar char="•"/>
            </a:pPr>
            <a:r>
              <a:rPr lang="en-US" sz="1600" dirty="0" err="1"/>
              <a:t>Agathon</a:t>
            </a:r>
            <a:r>
              <a:rPr lang="en-US" sz="1600" dirty="0"/>
              <a:t>-Jean-François baron Fain. </a:t>
            </a:r>
            <a:r>
              <a:rPr lang="en-US" sz="1600" i="1" dirty="0"/>
              <a:t>The Manuscript of 1814: A History of Events which Led to the Abdication of Napoleon</a:t>
            </a:r>
            <a:r>
              <a:rPr lang="en-US" sz="1600" dirty="0"/>
              <a:t>.</a:t>
            </a:r>
            <a:r>
              <a:rPr lang="en-US" sz="1600" dirty="0"/>
              <a:t> </a:t>
            </a:r>
            <a:endParaRPr lang="en-US" sz="1600" dirty="0" smtClean="0"/>
          </a:p>
          <a:p>
            <a:pPr marL="342900" indent="-342900">
              <a:buFont typeface="Arial"/>
              <a:buChar char="•"/>
            </a:pPr>
            <a:r>
              <a:rPr lang="en-US" sz="1600" dirty="0"/>
              <a:t>Alison, Sir Archibald.  </a:t>
            </a:r>
            <a:r>
              <a:rPr lang="en-US" sz="1600" i="1" dirty="0"/>
              <a:t>History of Europe from the Commencement of the French Revolution to the Restoration of the Bourbons in 1815</a:t>
            </a:r>
            <a:r>
              <a:rPr lang="en-US" sz="1600" dirty="0"/>
              <a:t>.</a:t>
            </a:r>
            <a:r>
              <a:rPr lang="en-US" sz="1600" dirty="0"/>
              <a:t> </a:t>
            </a:r>
            <a:endParaRPr lang="en-US" sz="1600" dirty="0" smtClean="0"/>
          </a:p>
          <a:p>
            <a:pPr marL="342900" indent="-342900">
              <a:buFont typeface="Arial"/>
              <a:buChar char="•"/>
            </a:pPr>
            <a:r>
              <a:rPr lang="en-US" sz="1600" dirty="0"/>
              <a:t>Fontainebleau, Treaty of.  In </a:t>
            </a:r>
            <a:r>
              <a:rPr lang="en-US" sz="1600" i="1" dirty="0"/>
              <a:t>The Companion to British History, </a:t>
            </a:r>
            <a:r>
              <a:rPr lang="en-US" sz="1600" i="1" dirty="0" err="1"/>
              <a:t>Routledge</a:t>
            </a:r>
            <a:r>
              <a:rPr lang="en-US" sz="1600" dirty="0"/>
              <a:t>.</a:t>
            </a:r>
            <a:r>
              <a:rPr lang="en-US" sz="1600" dirty="0"/>
              <a:t> </a:t>
            </a:r>
            <a:endParaRPr lang="en-US" sz="1600" dirty="0" smtClean="0"/>
          </a:p>
          <a:p>
            <a:pPr marL="342900" indent="-342900">
              <a:buFont typeface="Arial"/>
              <a:buChar char="•"/>
            </a:pPr>
            <a:r>
              <a:rPr lang="en-US" sz="1600" dirty="0"/>
              <a:t>Johnston, R. M.  </a:t>
            </a:r>
            <a:r>
              <a:rPr lang="en-US" sz="1600" i="1" dirty="0"/>
              <a:t>The Corsican: A Diary of Napoleon's Life in His Own Words</a:t>
            </a:r>
            <a:r>
              <a:rPr lang="en-US" sz="1600" dirty="0"/>
              <a:t>.</a:t>
            </a:r>
            <a:r>
              <a:rPr lang="en-US" sz="1600" dirty="0"/>
              <a:t> </a:t>
            </a:r>
            <a:endParaRPr lang="en-US" sz="1600" dirty="0" smtClean="0"/>
          </a:p>
          <a:p>
            <a:pPr marL="342900" indent="-342900">
              <a:buFont typeface="Arial"/>
              <a:buChar char="•"/>
            </a:pPr>
            <a:r>
              <a:rPr lang="en-US" sz="1600" dirty="0"/>
              <a:t>Lamartine, Alphonse de.  </a:t>
            </a:r>
            <a:r>
              <a:rPr lang="en-US" sz="1600" i="1" dirty="0"/>
              <a:t>The History of the Restoration of Monarchy in France</a:t>
            </a:r>
            <a:r>
              <a:rPr lang="en-US" sz="1600" dirty="0"/>
              <a:t>.</a:t>
            </a:r>
            <a:r>
              <a:rPr lang="en-US" sz="1600" dirty="0"/>
              <a:t> </a:t>
            </a:r>
            <a:endParaRPr lang="en-US" sz="1600" dirty="0" smtClean="0"/>
          </a:p>
          <a:p>
            <a:pPr marL="342900" indent="-342900">
              <a:buFont typeface="Arial"/>
              <a:buChar char="•"/>
            </a:pPr>
            <a:r>
              <a:rPr lang="en-US" sz="1600" dirty="0" smtClean="0"/>
              <a:t>“</a:t>
            </a:r>
            <a:r>
              <a:rPr lang="en-US" sz="1600" dirty="0"/>
              <a:t>Treaty of </a:t>
            </a:r>
            <a:r>
              <a:rPr lang="en-US" sz="1600" dirty="0" err="1"/>
              <a:t>Fountainebleau</a:t>
            </a:r>
            <a:r>
              <a:rPr lang="en-US" sz="1600" dirty="0"/>
              <a:t>.” </a:t>
            </a:r>
            <a:r>
              <a:rPr lang="en-US" sz="1600" dirty="0" smtClean="0">
                <a:hlinkClick r:id="rId2"/>
              </a:rPr>
              <a:t>en.wikipedia.org</a:t>
            </a:r>
            <a:r>
              <a:rPr lang="en-US" sz="1600" dirty="0">
                <a:hlinkClick r:id="rId2"/>
              </a:rPr>
              <a:t>/Treaty_of_Fountainebleau_(1814)</a:t>
            </a:r>
            <a:r>
              <a:rPr lang="en-US" sz="1600" dirty="0" smtClean="0"/>
              <a:t>.</a:t>
            </a:r>
          </a:p>
          <a:p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27336651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Little History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Attack</a:t>
            </a:r>
            <a:endParaRPr lang="en-US" b="0" dirty="0" smtClean="0"/>
          </a:p>
          <a:p>
            <a:pPr marL="342900" indent="-342900">
              <a:buFont typeface="Arial"/>
              <a:buChar char="•"/>
            </a:pPr>
            <a:r>
              <a:rPr lang="en-US" b="0" dirty="0" smtClean="0"/>
              <a:t>…didn’t take long.</a:t>
            </a:r>
          </a:p>
          <a:p>
            <a:pPr marL="342900" indent="-342900">
              <a:buFont typeface="Arial"/>
              <a:buChar char="•"/>
            </a:pPr>
            <a:r>
              <a:rPr lang="en-US" b="0" dirty="0" smtClean="0"/>
              <a:t>France quickly overwhelmed.</a:t>
            </a:r>
          </a:p>
          <a:p>
            <a:pPr marL="342900" indent="-342900">
              <a:buFont typeface="Arial"/>
              <a:buChar char="•"/>
            </a:pPr>
            <a:r>
              <a:rPr lang="en-US" b="0" dirty="0" smtClean="0"/>
              <a:t>Coalition won in the Battle of Paris</a:t>
            </a:r>
          </a:p>
          <a:p>
            <a:pPr marL="342900" indent="-342900">
              <a:buFont typeface="Arial"/>
              <a:buChar char="•"/>
            </a:pPr>
            <a:r>
              <a:rPr lang="en-US" b="0" dirty="0" smtClean="0"/>
              <a:t>Coalition, led by Emperor Alexander, proposed a treaty… this became the Treaty of Fontainebleau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7342805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Treaty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4705500" cy="4373563"/>
          </a:xfrm>
        </p:spPr>
        <p:txBody>
          <a:bodyPr/>
          <a:lstStyle/>
          <a:p>
            <a:r>
              <a:rPr lang="en-US" dirty="0" smtClean="0"/>
              <a:t>Items:</a:t>
            </a:r>
          </a:p>
          <a:p>
            <a:pPr marL="342900" indent="-342900">
              <a:buFont typeface="Arial"/>
              <a:buChar char="•"/>
            </a:pPr>
            <a:r>
              <a:rPr lang="en-US" b="0" dirty="0" smtClean="0"/>
              <a:t>The New Regime of France</a:t>
            </a:r>
          </a:p>
          <a:p>
            <a:pPr marL="342900" indent="-342900">
              <a:buFont typeface="Arial"/>
              <a:buChar char="•"/>
            </a:pPr>
            <a:r>
              <a:rPr lang="en-US" b="0" dirty="0" smtClean="0"/>
              <a:t>Napoleon’s Title</a:t>
            </a:r>
          </a:p>
          <a:p>
            <a:pPr marL="342900" indent="-342900">
              <a:buFont typeface="Arial"/>
              <a:buChar char="•"/>
            </a:pPr>
            <a:r>
              <a:rPr lang="en-US" b="0" dirty="0" smtClean="0"/>
              <a:t>Napoleon’s Exile</a:t>
            </a:r>
          </a:p>
          <a:p>
            <a:pPr marL="342900" indent="-342900">
              <a:buFont typeface="Arial"/>
              <a:buChar char="•"/>
            </a:pPr>
            <a:r>
              <a:rPr lang="en-US" b="0" dirty="0" smtClean="0"/>
              <a:t>Napoleon’s Money &amp; Property</a:t>
            </a:r>
          </a:p>
          <a:p>
            <a:pPr marL="342900" indent="-342900">
              <a:buFont typeface="Arial"/>
              <a:buChar char="•"/>
            </a:pPr>
            <a:r>
              <a:rPr lang="en-US" b="0" dirty="0" smtClean="0"/>
              <a:t>Napoleon’s Guards</a:t>
            </a:r>
          </a:p>
          <a:p>
            <a:pPr marL="342900" indent="-342900">
              <a:buFont typeface="Arial"/>
              <a:buChar char="•"/>
            </a:pPr>
            <a:r>
              <a:rPr lang="en-US" b="0" dirty="0" smtClean="0"/>
              <a:t>Prisoners of War</a:t>
            </a:r>
            <a:endParaRPr lang="en-US" b="0" dirty="0"/>
          </a:p>
        </p:txBody>
      </p:sp>
    </p:spTree>
    <p:extLst>
      <p:ext uri="{BB962C8B-B14F-4D97-AF65-F5344CB8AC3E}">
        <p14:creationId xmlns:p14="http://schemas.microsoft.com/office/powerpoint/2010/main" val="12225387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7620000" cy="1371600"/>
          </a:xfrm>
        </p:spPr>
        <p:txBody>
          <a:bodyPr/>
          <a:lstStyle/>
          <a:p>
            <a:r>
              <a:rPr lang="en-US" dirty="0" smtClean="0"/>
              <a:t>New Regime of France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Coalition – 40 points</a:t>
            </a:r>
          </a:p>
          <a:p>
            <a:pPr lvl="1"/>
            <a:r>
              <a:rPr lang="en-US" dirty="0" smtClean="0"/>
              <a:t>Alexander said this is the main goal of the Coalition.  They weren’t about to let Napoleon stay in power.</a:t>
            </a:r>
          </a:p>
          <a:p>
            <a:pPr marL="274320" lvl="1" indent="0">
              <a:buNone/>
            </a:pPr>
            <a:endParaRPr lang="en-US" dirty="0"/>
          </a:p>
          <a:p>
            <a:r>
              <a:rPr lang="en-US" dirty="0" smtClean="0"/>
              <a:t>Napoleon – 30 points</a:t>
            </a:r>
          </a:p>
          <a:p>
            <a:pPr lvl="1"/>
            <a:r>
              <a:rPr lang="en-US" dirty="0" smtClean="0"/>
              <a:t>Really wanted to keep his power, but his was willing to make some sacrifices for the French people.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72032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Napoleon’s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Coalition – 9 points</a:t>
            </a:r>
          </a:p>
          <a:p>
            <a:pPr lvl="1"/>
            <a:r>
              <a:rPr lang="en-US" dirty="0" smtClean="0"/>
              <a:t>While they didn’t </a:t>
            </a:r>
            <a:r>
              <a:rPr lang="en-US" i="1" dirty="0" smtClean="0"/>
              <a:t>really</a:t>
            </a:r>
            <a:r>
              <a:rPr lang="en-US" dirty="0" smtClean="0"/>
              <a:t> care about Napoleon’s title as Emperor, it would be kind of insulting for him to keep this.</a:t>
            </a:r>
          </a:p>
          <a:p>
            <a:pPr lvl="1"/>
            <a:r>
              <a:rPr lang="en-US" dirty="0" smtClean="0"/>
              <a:t>Also, keeping the title of emperor gives him some de facto power.</a:t>
            </a:r>
            <a:endParaRPr lang="en-US" dirty="0"/>
          </a:p>
          <a:p>
            <a:r>
              <a:rPr lang="en-US" dirty="0" smtClean="0"/>
              <a:t>Napoleon – 25 points</a:t>
            </a:r>
          </a:p>
          <a:p>
            <a:pPr lvl="1"/>
            <a:r>
              <a:rPr lang="en-US" dirty="0" smtClean="0"/>
              <a:t>“Power is my mistress,” says Napoleon.  He is somewhat obsessed with his power and really wants to keep his title—it’s important to him.</a:t>
            </a:r>
          </a:p>
        </p:txBody>
      </p:sp>
    </p:spTree>
    <p:extLst>
      <p:ext uri="{BB962C8B-B14F-4D97-AF65-F5344CB8AC3E}">
        <p14:creationId xmlns:p14="http://schemas.microsoft.com/office/powerpoint/2010/main" val="881022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Napoleon’s Exile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Coalition – 25 points</a:t>
            </a:r>
          </a:p>
          <a:p>
            <a:pPr lvl="1"/>
            <a:r>
              <a:rPr lang="en-US" dirty="0" smtClean="0"/>
              <a:t>Another major condition for the Coalition.</a:t>
            </a:r>
          </a:p>
          <a:p>
            <a:pPr lvl="1"/>
            <a:r>
              <a:rPr lang="en-US" dirty="0" smtClean="0"/>
              <a:t>If Napoleon stays in France, they believe there is NO DOUBT he will try to seize power again (and succeed in doing so)</a:t>
            </a:r>
          </a:p>
          <a:p>
            <a:endParaRPr lang="en-US" dirty="0"/>
          </a:p>
          <a:p>
            <a:r>
              <a:rPr lang="en-US" dirty="0" smtClean="0"/>
              <a:t>Napoleon – 5 points</a:t>
            </a:r>
          </a:p>
          <a:p>
            <a:pPr lvl="1"/>
            <a:r>
              <a:rPr lang="en-US" dirty="0" smtClean="0"/>
              <a:t>Exile is a step up from what has happened to France’s previous dethroned rulers </a:t>
            </a:r>
            <a:r>
              <a:rPr lang="en-US" dirty="0" smtClean="0">
                <a:sym typeface="Wingdings"/>
              </a:rPr>
              <a:t> GUILLOTINE.</a:t>
            </a:r>
          </a:p>
          <a:p>
            <a:pPr lvl="1"/>
            <a:r>
              <a:rPr lang="en-US" dirty="0" smtClean="0">
                <a:sym typeface="Wingdings"/>
              </a:rPr>
              <a:t>He can settle for </a:t>
            </a:r>
            <a:r>
              <a:rPr lang="en-US" dirty="0" err="1" smtClean="0">
                <a:sym typeface="Wingdings"/>
              </a:rPr>
              <a:t>exil</a:t>
            </a:r>
            <a:r>
              <a:rPr lang="en-US" dirty="0" smtClean="0">
                <a:sym typeface="Wingdings"/>
              </a:rPr>
              <a:t> (besides he can get back… and DOES!)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0843470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7620000" cy="1371600"/>
          </a:xfrm>
        </p:spPr>
        <p:txBody>
          <a:bodyPr/>
          <a:lstStyle/>
          <a:p>
            <a:r>
              <a:rPr lang="en-US" dirty="0" smtClean="0"/>
              <a:t>Napoleon’s </a:t>
            </a:r>
            <a:br>
              <a:rPr lang="en-US" dirty="0" smtClean="0"/>
            </a:br>
            <a:r>
              <a:rPr lang="en-US" dirty="0" smtClean="0"/>
              <a:t>Money &amp; Property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Coalition – 5 points</a:t>
            </a:r>
          </a:p>
          <a:p>
            <a:pPr lvl="1"/>
            <a:r>
              <a:rPr lang="en-US" dirty="0" smtClean="0"/>
              <a:t>Wants to keep Napoleon from having the resources to return to power, but cares more about other items.</a:t>
            </a:r>
          </a:p>
          <a:p>
            <a:endParaRPr lang="en-US" dirty="0"/>
          </a:p>
          <a:p>
            <a:r>
              <a:rPr lang="en-US" dirty="0" smtClean="0"/>
              <a:t>Napoleon – 5 points</a:t>
            </a:r>
          </a:p>
          <a:p>
            <a:pPr lvl="1"/>
            <a:r>
              <a:rPr lang="en-US" dirty="0" smtClean="0"/>
              <a:t>Wants to keep resources for the support of his family but also values other items more and is willing to sacrifice for France.</a:t>
            </a:r>
            <a:endParaRPr lang="en-US" b="0" dirty="0"/>
          </a:p>
        </p:txBody>
      </p:sp>
    </p:spTree>
    <p:extLst>
      <p:ext uri="{BB962C8B-B14F-4D97-AF65-F5344CB8AC3E}">
        <p14:creationId xmlns:p14="http://schemas.microsoft.com/office/powerpoint/2010/main" val="115879057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Napoleon’s Guards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Coalition – 20 points</a:t>
            </a:r>
          </a:p>
          <a:p>
            <a:pPr lvl="1"/>
            <a:r>
              <a:rPr lang="en-US" dirty="0" smtClean="0"/>
              <a:t>Very afraid of Napoleon returning to power.  Guards, combined with Jacobin support in Italy, could help Napoleon make a comeback.</a:t>
            </a:r>
          </a:p>
          <a:p>
            <a:endParaRPr lang="en-US" dirty="0"/>
          </a:p>
          <a:p>
            <a:r>
              <a:rPr lang="en-US" dirty="0" smtClean="0"/>
              <a:t>Napoleon – 15 points</a:t>
            </a:r>
          </a:p>
          <a:p>
            <a:pPr lvl="1"/>
            <a:r>
              <a:rPr lang="en-US" dirty="0" smtClean="0"/>
              <a:t>Wants troops to protect himself and his family.  Feared that people would be after him (and they were—attempts were made on his life en route to Elba).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635416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ssential">
  <a:themeElements>
    <a:clrScheme name="Essential">
      <a:dk1>
        <a:srgbClr val="000000"/>
      </a:dk1>
      <a:lt1>
        <a:srgbClr val="FFFFFF"/>
      </a:lt1>
      <a:dk2>
        <a:srgbClr val="D1282E"/>
      </a:dk2>
      <a:lt2>
        <a:srgbClr val="C8C8B1"/>
      </a:lt2>
      <a:accent1>
        <a:srgbClr val="7A7A7A"/>
      </a:accent1>
      <a:accent2>
        <a:srgbClr val="F5C201"/>
      </a:accent2>
      <a:accent3>
        <a:srgbClr val="526DB0"/>
      </a:accent3>
      <a:accent4>
        <a:srgbClr val="989AAC"/>
      </a:accent4>
      <a:accent5>
        <a:srgbClr val="DC5924"/>
      </a:accent5>
      <a:accent6>
        <a:srgbClr val="B4B392"/>
      </a:accent6>
      <a:hlink>
        <a:srgbClr val="CC9900"/>
      </a:hlink>
      <a:folHlink>
        <a:srgbClr val="969696"/>
      </a:folHlink>
    </a:clrScheme>
    <a:fontScheme name="Essential">
      <a:majorFont>
        <a:latin typeface="Arial Black"/>
        <a:ea typeface=""/>
        <a:cs typeface=""/>
        <a:font script="Jpan" typeface="ＭＳ Ｐゴシック"/>
        <a:font script="Hang" typeface="HY견고딕"/>
        <a:font script="Hans" typeface="微软雅黑"/>
        <a:font script="Hant" typeface="微軟正黑體"/>
        <a:font script="Arab" typeface="Tahoma"/>
        <a:font script="Hebr" typeface="Ta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sential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250000"/>
              </a:schemeClr>
            </a:gs>
            <a:gs pos="35000">
              <a:schemeClr val="phClr">
                <a:tint val="47000"/>
                <a:satMod val="275000"/>
              </a:schemeClr>
            </a:gs>
            <a:gs pos="100000">
              <a:schemeClr val="phClr">
                <a:tint val="25000"/>
                <a:satMod val="300000"/>
              </a:schemeClr>
            </a:gs>
          </a:gsLst>
          <a:lin ang="16200000" scaled="1"/>
        </a:gradFill>
        <a:solidFill>
          <a:schemeClr val="phClr">
            <a:satMod val="110000"/>
          </a:schemeClr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4127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9999" dist="23000" algn="bl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19050" algn="bl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l"/>
          </a:scene3d>
          <a:sp3d prstMaterial="plastic">
            <a:bevelT w="38100" h="31750"/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6000"/>
              </a:schemeClr>
              <a:schemeClr val="phClr">
                <a:shade val="94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84000"/>
                <a:satMod val="110000"/>
              </a:schemeClr>
            </a:gs>
            <a:gs pos="44000">
              <a:schemeClr val="phClr">
                <a:tint val="93000"/>
                <a:satMod val="115000"/>
              </a:schemeClr>
            </a:gs>
            <a:gs pos="100000">
              <a:schemeClr val="phClr">
                <a:tint val="100000"/>
                <a:shade val="59000"/>
                <a:satMod val="120000"/>
              </a:schemeClr>
            </a:gs>
          </a:gsLst>
          <a:path path="circle">
            <a:fillToRect l="40000" t="60000" r="60000" b="4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Essential.thmx</Template>
  <TotalTime>175</TotalTime>
  <Words>1029</Words>
  <Application>Microsoft Macintosh PowerPoint</Application>
  <PresentationFormat>On-screen Show (4:3)</PresentationFormat>
  <Paragraphs>264</Paragraphs>
  <Slides>22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3" baseType="lpstr">
      <vt:lpstr>Essential</vt:lpstr>
      <vt:lpstr>Treaty of Fontainebleau</vt:lpstr>
      <vt:lpstr>A little History</vt:lpstr>
      <vt:lpstr>A Little History</vt:lpstr>
      <vt:lpstr>The Treaty</vt:lpstr>
      <vt:lpstr>New Regime of France</vt:lpstr>
      <vt:lpstr>Napoleon’s Title</vt:lpstr>
      <vt:lpstr>Napoleon’s Exile</vt:lpstr>
      <vt:lpstr>Napoleon’s  Money &amp; Property</vt:lpstr>
      <vt:lpstr>Napoleon’s Guards</vt:lpstr>
      <vt:lpstr>Prisoners of War</vt:lpstr>
      <vt:lpstr>Adjusted Winner Protocol</vt:lpstr>
      <vt:lpstr>Adjusted Winner Protocol</vt:lpstr>
      <vt:lpstr>A quick Calculation</vt:lpstr>
      <vt:lpstr>Adjusted Winner Protocol</vt:lpstr>
      <vt:lpstr>AWP vs. Reality</vt:lpstr>
      <vt:lpstr>Let’s Change the Game</vt:lpstr>
      <vt:lpstr>Modified Adjusted Winner Protocol</vt:lpstr>
      <vt:lpstr>Modified Adjusted Winner Protocol</vt:lpstr>
      <vt:lpstr>A quick Calculation</vt:lpstr>
      <vt:lpstr>Modified Adjusted Winner Protocol</vt:lpstr>
      <vt:lpstr>Modified  AWP vs. Reality</vt:lpstr>
      <vt:lpstr>Works Cited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Treaty of Fontainebleau</dc:title>
  <dc:creator>Jeremy Bennie</dc:creator>
  <cp:lastModifiedBy>Jeremy Bennie</cp:lastModifiedBy>
  <cp:revision>10</cp:revision>
  <dcterms:created xsi:type="dcterms:W3CDTF">2013-11-20T19:02:20Z</dcterms:created>
  <dcterms:modified xsi:type="dcterms:W3CDTF">2013-11-21T02:14:48Z</dcterms:modified>
</cp:coreProperties>
</file>