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Default ContentType="image/gif" Extension="gif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8.xml"/>
  <Override ContentType="application/vnd.openxmlformats-officedocument.presentationml.slide+xml" PartName="/ppt/slides/slide10.xml"/>
  <Override ContentType="application/vnd.openxmlformats-officedocument.presentationml.slide+xml" PartName="/ppt/slides/slide4.xml"/>
  <Override ContentType="application/vnd.openxmlformats-officedocument.presentationml.slide+xml" PartName="/ppt/slides/slide14.xml"/>
  <Override ContentType="application/vnd.openxmlformats-officedocument.presentationml.slide+xml" PartName="/ppt/slides/slide11.xml"/>
  <Override ContentType="application/vnd.openxmlformats-officedocument.presentationml.slide+xml" PartName="/ppt/slides/slide2.xml"/>
  <Override ContentType="application/vnd.openxmlformats-officedocument.presentationml.slide+xml" PartName="/ppt/slides/slide9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12192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07D8A36B-8DB1-490C-9728-5CF0DC734A69}">
  <a:tblStyle styleId="{07D8A36B-8DB1-490C-9728-5CF0DC734A69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DF5E9"/>
          </a:solidFill>
        </a:fill>
      </a:tcStyle>
    </a:wholeTbl>
    <a:band1H>
      <a:tcStyle>
        <a:fill>
          <a:solidFill>
            <a:srgbClr val="FBE9CF"/>
          </a:solidFill>
        </a:fill>
      </a:tcStyle>
    </a:band1H>
    <a:band1V>
      <a:tcStyle>
        <a:fill>
          <a:solidFill>
            <a:srgbClr val="FBE9CF"/>
          </a:solidFill>
        </a:fill>
      </a:tcStyle>
    </a:band1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  <a:tblStyle styleId="{BC350A9B-DB29-422D-AC08-404CBCD4B2A3}" styleName="Table_1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DF5E9"/>
          </a:solidFill>
        </a:fill>
      </a:tcStyle>
    </a:wholeTbl>
    <a:band1H>
      <a:tcStyle>
        <a:fill>
          <a:solidFill>
            <a:srgbClr val="FBE9CF"/>
          </a:solidFill>
        </a:fill>
      </a:tcStyle>
    </a:band1H>
    <a:band1V>
      <a:tcStyle>
        <a:fill>
          <a:solidFill>
            <a:srgbClr val="FBE9CF"/>
          </a:solidFill>
        </a:fill>
      </a:tcStyle>
    </a:band1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  <a:tblStyle styleId="{5A38B033-7A37-425F-8A69-A709647F925F}" styleName="Table_2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DF5E9"/>
          </a:solidFill>
        </a:fill>
      </a:tcStyle>
    </a:wholeTbl>
    <a:band1H>
      <a:tcStyle>
        <a:fill>
          <a:solidFill>
            <a:srgbClr val="FBE9CF"/>
          </a:solidFill>
        </a:fill>
      </a:tcStyle>
    </a:band1H>
    <a:band1V>
      <a:tcStyle>
        <a:fill>
          <a:solidFill>
            <a:srgbClr val="FBE9CF"/>
          </a:solidFill>
        </a:fill>
      </a:tcStyle>
    </a:band1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  <a:tblStyle styleId="{030E8704-1BA7-47B6-ABAE-7FB74C41C3E9}" styleName="Table_3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DF5E9"/>
          </a:solidFill>
        </a:fill>
      </a:tcStyle>
    </a:wholeTbl>
    <a:band1H>
      <a:tcStyle>
        <a:fill>
          <a:solidFill>
            <a:srgbClr val="FBE9CF"/>
          </a:solidFill>
        </a:fill>
      </a:tcStyle>
    </a:band1H>
    <a:band1V>
      <a:tcStyle>
        <a:fill>
          <a:solidFill>
            <a:srgbClr val="FBE9CF"/>
          </a:solidFill>
        </a:fill>
      </a:tcStyle>
    </a:band1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  <a:tblStyle styleId="{B0E3014C-396B-4EE4-A610-C3BA32D0E033}" styleName="Table_4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DF5E9"/>
          </a:solidFill>
        </a:fill>
      </a:tcStyle>
    </a:wholeTbl>
    <a:band1H>
      <a:tcStyle>
        <a:fill>
          <a:solidFill>
            <a:srgbClr val="FBE9CF"/>
          </a:solidFill>
        </a:fill>
      </a:tcStyle>
    </a:band1H>
    <a:band1V>
      <a:tcStyle>
        <a:fill>
          <a:solidFill>
            <a:srgbClr val="FBE9CF"/>
          </a:solidFill>
        </a:fill>
      </a:tcStyle>
    </a:band1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  <a:tblStyle styleId="{52B1C79B-A192-4BAC-8F15-6C686A666BE3}" styleName="Table_5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DF5E9"/>
          </a:solidFill>
        </a:fill>
      </a:tcStyle>
    </a:wholeTbl>
    <a:band1H>
      <a:tcStyle>
        <a:fill>
          <a:solidFill>
            <a:srgbClr val="FBE9CF"/>
          </a:solidFill>
        </a:fill>
      </a:tcStyle>
    </a:band1H>
    <a:band1V>
      <a:tcStyle>
        <a:fill>
          <a:solidFill>
            <a:srgbClr val="FBE9CF"/>
          </a:solidFill>
        </a:fill>
      </a:tcStyle>
    </a:band1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  <a:tblStyle styleId="{7C93B05A-66E1-4CC6-98E0-BE070698AC45}" styleName="Table_6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DF5E9"/>
          </a:solidFill>
        </a:fill>
      </a:tcStyle>
    </a:wholeTbl>
    <a:band1H>
      <a:tcStyle>
        <a:fill>
          <a:solidFill>
            <a:srgbClr val="FBE9CF"/>
          </a:solidFill>
        </a:fill>
      </a:tcStyle>
    </a:band1H>
    <a:band1V>
      <a:tcStyle>
        <a:fill>
          <a:solidFill>
            <a:srgbClr val="FBE9CF"/>
          </a:solidFill>
        </a:fill>
      </a:tcStyle>
    </a:band1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  <a:tblStyle styleId="{A6FD0653-9886-4761-8C58-5CF07407B86C}" styleName="Table_7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DF5E9"/>
          </a:solidFill>
        </a:fill>
      </a:tcStyle>
    </a:wholeTbl>
    <a:band1H>
      <a:tcStyle>
        <a:fill>
          <a:solidFill>
            <a:srgbClr val="FBE9CF"/>
          </a:solidFill>
        </a:fill>
      </a:tcStyle>
    </a:band1H>
    <a:band1V>
      <a:tcStyle>
        <a:fill>
          <a:solidFill>
            <a:srgbClr val="FBE9CF"/>
          </a:solidFill>
        </a:fill>
      </a:tcStyle>
    </a:band1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2" Type="http://schemas.openxmlformats.org/officeDocument/2006/relationships/slide" Target="slides/slide7.xml"/><Relationship Id="rId2" Type="http://schemas.openxmlformats.org/officeDocument/2006/relationships/presProps" Target="presProps.xml"/><Relationship Id="rId13" Type="http://schemas.openxmlformats.org/officeDocument/2006/relationships/slide" Target="slides/slide8.xml"/><Relationship Id="rId1" Type="http://schemas.openxmlformats.org/officeDocument/2006/relationships/theme" Target="theme/theme3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3" Type="http://schemas.openxmlformats.org/officeDocument/2006/relationships/tableStyles" Target="tableStyles.xml"/><Relationship Id="rId20" Type="http://schemas.openxmlformats.org/officeDocument/2006/relationships/slide" Target="slides/slide15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2" Type="http://schemas.openxmlformats.org/officeDocument/2006/relationships/hyperlink" Target="http://www.history.com/topics/american-revolution/treaty-of-paris" TargetMode="External"/><Relationship Id="rId1" Type="http://schemas.openxmlformats.org/officeDocument/2006/relationships/notesMaster" Target="../notesMasters/notesMaster1.xml"/><Relationship Id="rId3" Type="http://schemas.openxmlformats.org/officeDocument/2006/relationships/hyperlink" Target="http://en.wikipedia.org/wiki/Treaty_of_Paris_%281783%29" TargetMode="Externa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8" name="Shape 26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5" name="Shape 275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1" name="Shape 281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87" name="Shape 2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93" name="Shape 2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76200" lvl="0" marL="228600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http://www.history.com/topics/american-revolution/treaty-of-paris</a:t>
            </a:r>
          </a:p>
          <a:p>
            <a:pPr indent="-76200" lvl="0" marL="228600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http://en.wikipedia.org/wiki/Treaty_of_Paris_%281783%29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/>
          <p:nvPr>
            <p:ph idx="2" type="sldImg"/>
          </p:nvPr>
        </p:nvSpPr>
        <p:spPr>
          <a:xfrm>
            <a:off x="1143225" y="685800"/>
            <a:ext cx="45722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99" name="Shape 2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8" name="Shape 20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4" name="Shape 21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1" name="Shape 22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9" name="Shape 22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7" name="Shape 23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6" name="Shape 24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2" name="Shape 26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10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11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12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13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14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15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16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3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4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5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6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7.xml.rels><?xml version="1.0" encoding="UTF-8" standalone="yes"?><Relationships xmlns="http://schemas.openxmlformats.org/package/2006/relationships"><Relationship Id="rId2" Type="http://schemas.openxmlformats.org/officeDocument/2006/relationships/image" Target="../media/image0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_rels/slideLayout9.xml.rels><?xml version="1.0" encoding="UTF-8" standalone="yes"?><Relationships xmlns="http://schemas.openxmlformats.org/package/2006/relationships"><Relationship Id="rId2" Type="http://schemas.openxmlformats.org/officeDocument/2006/relationships/image" Target="../media/image02.png"/><Relationship Id="rId1" Type="http://schemas.openxmlformats.org/officeDocument/2006/relationships/slideMaster" Target="../slideMasters/slideMaster1.xml"/><Relationship Id="rId3" Type="http://schemas.openxmlformats.org/officeDocument/2006/relationships/image" Target="../media/image0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Shape 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4242851"/>
            <a:ext cx="8968083" cy="2759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Shape 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1715" y="4243844"/>
            <a:ext cx="3077108" cy="27694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0" y="2590077"/>
            <a:ext cx="8968085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" name="Shape 15"/>
          <p:cNvSpPr/>
          <p:nvPr/>
        </p:nvSpPr>
        <p:spPr>
          <a:xfrm>
            <a:off x="9111714" y="2590077"/>
            <a:ext cx="3077108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" name="Shape 16"/>
          <p:cNvSpPr txBox="1"/>
          <p:nvPr>
            <p:ph type="ctrTitle"/>
          </p:nvPr>
        </p:nvSpPr>
        <p:spPr>
          <a:xfrm>
            <a:off x="680322" y="2733708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680322" y="4394039"/>
            <a:ext cx="8144134" cy="11176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None/>
              <a:defRPr/>
            </a:lvl1pPr>
            <a:lvl2pPr indent="0" marL="4572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/>
            </a:lvl2pPr>
            <a:lvl3pPr indent="0" marL="9144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/>
            </a:lvl3pPr>
            <a:lvl4pPr indent="0" marL="13716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/>
            </a:lvl4pPr>
            <a:lvl5pPr indent="0" marL="18288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/>
            </a:lvl5pPr>
            <a:lvl6pPr indent="0" marL="22860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/>
            </a:lvl6pPr>
            <a:lvl7pPr indent="0" marL="27432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/>
            </a:lvl7pPr>
            <a:lvl8pPr indent="0" marL="32004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/>
            </a:lvl8pPr>
            <a:lvl9pPr indent="0" marL="3657600" marR="0" rtl="0" algn="ctr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9255346" y="2750336"/>
            <a:ext cx="1171887" cy="1356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Panoramic Picture with Caption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Shape 10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28628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Shape 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5929621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/>
          <p:cNvSpPr/>
          <p:nvPr/>
        </p:nvSpPr>
        <p:spPr>
          <a:xfrm>
            <a:off x="0" y="4567987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/>
        </p:nvSpPr>
        <p:spPr>
          <a:xfrm>
            <a:off x="10585827" y="456798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 txBox="1"/>
          <p:nvPr>
            <p:ph type="title"/>
          </p:nvPr>
        </p:nvSpPr>
        <p:spPr>
          <a:xfrm>
            <a:off x="680322" y="4711616"/>
            <a:ext cx="9613858" cy="453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8" name="Shape 108"/>
          <p:cNvSpPr/>
          <p:nvPr>
            <p:ph idx="2" type="pic"/>
          </p:nvPr>
        </p:nvSpPr>
        <p:spPr>
          <a:xfrm>
            <a:off x="680322" y="609597"/>
            <a:ext cx="9613858" cy="3589574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0318" y="5169582"/>
            <a:ext cx="9613861" cy="62297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1" name="Shape 111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2" name="Shape 112"/>
          <p:cNvSpPr txBox="1"/>
          <p:nvPr>
            <p:ph idx="12" type="sldNum"/>
          </p:nvPr>
        </p:nvSpPr>
        <p:spPr>
          <a:xfrm>
            <a:off x="10729454" y="4711308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aption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Shape 1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28628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5929621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/>
          <p:nvPr/>
        </p:nvSpPr>
        <p:spPr>
          <a:xfrm>
            <a:off x="0" y="4567987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/>
          <p:nvPr/>
        </p:nvSpPr>
        <p:spPr>
          <a:xfrm>
            <a:off x="10585827" y="456798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8" name="Shape 118"/>
          <p:cNvSpPr txBox="1"/>
          <p:nvPr>
            <p:ph type="title"/>
          </p:nvPr>
        </p:nvSpPr>
        <p:spPr>
          <a:xfrm>
            <a:off x="680322" y="609597"/>
            <a:ext cx="9613858" cy="35927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680322" y="4711614"/>
            <a:ext cx="9613858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20" name="Shape 120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x="10729454" y="4711614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Quote with Caption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Shape 1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28628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Shape 1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5929621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Shape 126"/>
          <p:cNvSpPr/>
          <p:nvPr/>
        </p:nvSpPr>
        <p:spPr>
          <a:xfrm>
            <a:off x="0" y="4567987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7" name="Shape 127"/>
          <p:cNvSpPr/>
          <p:nvPr/>
        </p:nvSpPr>
        <p:spPr>
          <a:xfrm>
            <a:off x="10585827" y="456798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 txBox="1"/>
          <p:nvPr>
            <p:ph type="title"/>
          </p:nvPr>
        </p:nvSpPr>
        <p:spPr>
          <a:xfrm>
            <a:off x="1127855" y="609597"/>
            <a:ext cx="8718877" cy="3036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1402287" y="3653378"/>
            <a:ext cx="8156579" cy="5489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30" name="Shape 130"/>
          <p:cNvSpPr txBox="1"/>
          <p:nvPr>
            <p:ph idx="2" type="body"/>
          </p:nvPr>
        </p:nvSpPr>
        <p:spPr>
          <a:xfrm>
            <a:off x="680322" y="4711614"/>
            <a:ext cx="9613858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31" name="Shape 131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2" name="Shape 132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3" name="Shape 133"/>
          <p:cNvSpPr txBox="1"/>
          <p:nvPr>
            <p:ph idx="12" type="sldNum"/>
          </p:nvPr>
        </p:nvSpPr>
        <p:spPr>
          <a:xfrm>
            <a:off x="10729454" y="4709925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  <p:sp>
        <p:nvSpPr>
          <p:cNvPr id="134" name="Shape 134"/>
          <p:cNvSpPr txBox="1"/>
          <p:nvPr/>
        </p:nvSpPr>
        <p:spPr>
          <a:xfrm>
            <a:off x="583572" y="748116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7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9662809" y="3033524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72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Name Card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Shape 1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28628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Shape 1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5929621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Shape 139"/>
          <p:cNvSpPr/>
          <p:nvPr/>
        </p:nvSpPr>
        <p:spPr>
          <a:xfrm>
            <a:off x="0" y="4567987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/>
          <p:nvPr/>
        </p:nvSpPr>
        <p:spPr>
          <a:xfrm>
            <a:off x="10585827" y="456798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 txBox="1"/>
          <p:nvPr>
            <p:ph type="title"/>
          </p:nvPr>
        </p:nvSpPr>
        <p:spPr>
          <a:xfrm>
            <a:off x="680318" y="4711614"/>
            <a:ext cx="9613861" cy="58853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0320" y="5300148"/>
            <a:ext cx="9613861" cy="50225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43" name="Shape 143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4" name="Shape 144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5" name="Shape 145"/>
          <p:cNvSpPr txBox="1"/>
          <p:nvPr>
            <p:ph idx="12" type="sldNum"/>
          </p:nvPr>
        </p:nvSpPr>
        <p:spPr>
          <a:xfrm>
            <a:off x="10729454" y="4709925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 Column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Shape 14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Shape 1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Shape 14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1" name="Shape 151"/>
          <p:cNvSpPr txBox="1"/>
          <p:nvPr>
            <p:ph type="title"/>
          </p:nvPr>
        </p:nvSpPr>
        <p:spPr>
          <a:xfrm>
            <a:off x="669222" y="753227"/>
            <a:ext cx="9624959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660945" y="2336873"/>
            <a:ext cx="307003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53" name="Shape 153"/>
          <p:cNvSpPr txBox="1"/>
          <p:nvPr>
            <p:ph idx="2" type="body"/>
          </p:nvPr>
        </p:nvSpPr>
        <p:spPr>
          <a:xfrm>
            <a:off x="680322" y="3022673"/>
            <a:ext cx="3049702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54" name="Shape 154"/>
          <p:cNvSpPr txBox="1"/>
          <p:nvPr>
            <p:ph idx="3" type="body"/>
          </p:nvPr>
        </p:nvSpPr>
        <p:spPr>
          <a:xfrm>
            <a:off x="3956025" y="233687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55" name="Shape 155"/>
          <p:cNvSpPr txBox="1"/>
          <p:nvPr>
            <p:ph idx="4" type="body"/>
          </p:nvPr>
        </p:nvSpPr>
        <p:spPr>
          <a:xfrm>
            <a:off x="3945469" y="3022673"/>
            <a:ext cx="306324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56" name="Shape 156"/>
          <p:cNvSpPr txBox="1"/>
          <p:nvPr>
            <p:ph idx="5" type="body"/>
          </p:nvPr>
        </p:nvSpPr>
        <p:spPr>
          <a:xfrm>
            <a:off x="7224156" y="2336873"/>
            <a:ext cx="3070024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57" name="Shape 157"/>
          <p:cNvSpPr txBox="1"/>
          <p:nvPr>
            <p:ph idx="6" type="body"/>
          </p:nvPr>
        </p:nvSpPr>
        <p:spPr>
          <a:xfrm>
            <a:off x="7224156" y="3022673"/>
            <a:ext cx="3070024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58" name="Shape 158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9" name="Shape 159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60" name="Shape 160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 Picture Column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Shape 16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Shape 1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Shape 16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 txBox="1"/>
          <p:nvPr>
            <p:ph type="title"/>
          </p:nvPr>
        </p:nvSpPr>
        <p:spPr>
          <a:xfrm>
            <a:off x="680322" y="753227"/>
            <a:ext cx="9613859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680318" y="4297503"/>
            <a:ext cx="3049704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68" name="Shape 168"/>
          <p:cNvSpPr/>
          <p:nvPr>
            <p:ph idx="2" type="pic"/>
          </p:nvPr>
        </p:nvSpPr>
        <p:spPr>
          <a:xfrm>
            <a:off x="680318" y="2336873"/>
            <a:ext cx="3049704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2pPr>
            <a:lvl3pPr indent="0" marL="914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3pPr>
            <a:lvl4pPr indent="0" marL="1371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4pPr>
            <a:lvl5pPr indent="0" marL="18288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5pPr>
            <a:lvl6pPr indent="0" marL="22860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6pPr>
            <a:lvl7pPr indent="0" marL="2743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7pPr>
            <a:lvl8pPr indent="0" marL="3200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8pPr>
            <a:lvl9pPr indent="0" marL="3657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9pPr>
          </a:lstStyle>
          <a:p/>
        </p:txBody>
      </p:sp>
      <p:sp>
        <p:nvSpPr>
          <p:cNvPr id="169" name="Shape 169"/>
          <p:cNvSpPr txBox="1"/>
          <p:nvPr>
            <p:ph idx="3" type="body"/>
          </p:nvPr>
        </p:nvSpPr>
        <p:spPr>
          <a:xfrm>
            <a:off x="680318" y="4873764"/>
            <a:ext cx="3049704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70" name="Shape 170"/>
          <p:cNvSpPr txBox="1"/>
          <p:nvPr>
            <p:ph idx="4" type="body"/>
          </p:nvPr>
        </p:nvSpPr>
        <p:spPr>
          <a:xfrm>
            <a:off x="3945471" y="429750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71" name="Shape 171"/>
          <p:cNvSpPr/>
          <p:nvPr>
            <p:ph idx="5" type="pic"/>
          </p:nvPr>
        </p:nvSpPr>
        <p:spPr>
          <a:xfrm>
            <a:off x="3945469" y="2336873"/>
            <a:ext cx="3063240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2pPr>
            <a:lvl3pPr indent="0" marL="914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3pPr>
            <a:lvl4pPr indent="0" marL="1371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4pPr>
            <a:lvl5pPr indent="0" marL="18288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5pPr>
            <a:lvl6pPr indent="0" marL="22860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6pPr>
            <a:lvl7pPr indent="0" marL="2743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7pPr>
            <a:lvl8pPr indent="0" marL="3200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8pPr>
            <a:lvl9pPr indent="0" marL="3657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9pPr>
          </a:lstStyle>
          <a:p/>
        </p:txBody>
      </p:sp>
      <p:sp>
        <p:nvSpPr>
          <p:cNvPr id="172" name="Shape 172"/>
          <p:cNvSpPr txBox="1"/>
          <p:nvPr>
            <p:ph idx="6" type="body"/>
          </p:nvPr>
        </p:nvSpPr>
        <p:spPr>
          <a:xfrm>
            <a:off x="3944117" y="4873764"/>
            <a:ext cx="3067296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73" name="Shape 173"/>
          <p:cNvSpPr txBox="1"/>
          <p:nvPr>
            <p:ph idx="7" type="body"/>
          </p:nvPr>
        </p:nvSpPr>
        <p:spPr>
          <a:xfrm>
            <a:off x="7230678" y="4297503"/>
            <a:ext cx="306350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74" name="Shape 174"/>
          <p:cNvSpPr/>
          <p:nvPr>
            <p:ph idx="8" type="pic"/>
          </p:nvPr>
        </p:nvSpPr>
        <p:spPr>
          <a:xfrm>
            <a:off x="7230677" y="2336873"/>
            <a:ext cx="3063505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2pPr>
            <a:lvl3pPr indent="0" marL="914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3pPr>
            <a:lvl4pPr indent="0" marL="1371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4pPr>
            <a:lvl5pPr indent="0" marL="18288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5pPr>
            <a:lvl6pPr indent="0" marL="22860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6pPr>
            <a:lvl7pPr indent="0" marL="27432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7pPr>
            <a:lvl8pPr indent="0" marL="32004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8pPr>
            <a:lvl9pPr indent="0" marL="365760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9pPr>
          </a:lstStyle>
          <a:p/>
        </p:txBody>
      </p:sp>
      <p:sp>
        <p:nvSpPr>
          <p:cNvPr id="175" name="Shape 175"/>
          <p:cNvSpPr txBox="1"/>
          <p:nvPr>
            <p:ph idx="9" type="body"/>
          </p:nvPr>
        </p:nvSpPr>
        <p:spPr>
          <a:xfrm>
            <a:off x="7230553" y="4873762"/>
            <a:ext cx="3067563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176" name="Shape 176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7" name="Shape 177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78" name="Shape 178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Shape 18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3" name="Shape 183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r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5" name="Shape 185"/>
          <p:cNvSpPr txBox="1"/>
          <p:nvPr>
            <p:ph idx="1" type="body"/>
          </p:nvPr>
        </p:nvSpPr>
        <p:spPr>
          <a:xfrm rot="5400000">
            <a:off x="3687593" y="-670399"/>
            <a:ext cx="3599316" cy="9613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1600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2pPr>
            <a:lvl3pPr indent="-114300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27000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4pPr>
            <a:lvl5pPr indent="-127000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5pPr>
            <a:lvl6pPr indent="-139700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39700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39700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39700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186" name="Shape 186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7" name="Shape 187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88" name="Shape 188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/>
        </p:nvSpPr>
        <p:spPr>
          <a:xfrm rot="5400000">
            <a:off x="8116207" y="1869394"/>
            <a:ext cx="5106987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1" name="Shape 191"/>
          <p:cNvSpPr/>
          <p:nvPr/>
        </p:nvSpPr>
        <p:spPr>
          <a:xfrm rot="5400000">
            <a:off x="9868201" y="5372402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2" name="Shape 192"/>
          <p:cNvSpPr txBox="1"/>
          <p:nvPr>
            <p:ph type="title"/>
          </p:nvPr>
        </p:nvSpPr>
        <p:spPr>
          <a:xfrm rot="5400000">
            <a:off x="8489251" y="2249575"/>
            <a:ext cx="4353759" cy="1073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 rot="5400000">
            <a:off x="2452029" y="-1162110"/>
            <a:ext cx="5326588" cy="88700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1600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2pPr>
            <a:lvl3pPr indent="-114300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27000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4pPr>
            <a:lvl5pPr indent="-127000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5pPr>
            <a:lvl6pPr indent="-139700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39700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39700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39700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194" name="Shape 194"/>
          <p:cNvSpPr txBox="1"/>
          <p:nvPr>
            <p:ph idx="10" type="dt"/>
          </p:nvPr>
        </p:nvSpPr>
        <p:spPr>
          <a:xfrm>
            <a:off x="6807125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5" name="Shape 195"/>
          <p:cNvSpPr txBox="1"/>
          <p:nvPr>
            <p:ph idx="11" type="ftr"/>
          </p:nvPr>
        </p:nvSpPr>
        <p:spPr>
          <a:xfrm>
            <a:off x="680320" y="5936187"/>
            <a:ext cx="612680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6" name="Shape 196"/>
          <p:cNvSpPr txBox="1"/>
          <p:nvPr>
            <p:ph idx="12" type="sldNum"/>
          </p:nvPr>
        </p:nvSpPr>
        <p:spPr>
          <a:xfrm>
            <a:off x="10097550" y="5398632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>
            <a:lvl1pPr indent="0" marL="0" marR="0" rtl="0" algn="ctr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Shape 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Shape 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Shape 2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680320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1600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2pPr>
            <a:lvl3pPr indent="-114300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27000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4pPr>
            <a:lvl5pPr indent="-127000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5pPr>
            <a:lvl6pPr indent="-139700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39700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39700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39700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Shape 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4086907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Shape 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4" y="4087901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Shape 34"/>
          <p:cNvSpPr/>
          <p:nvPr/>
        </p:nvSpPr>
        <p:spPr>
          <a:xfrm>
            <a:off x="-1" y="2726266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10585825" y="2726266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 txBox="1"/>
          <p:nvPr>
            <p:ph type="title"/>
          </p:nvPr>
        </p:nvSpPr>
        <p:spPr>
          <a:xfrm>
            <a:off x="680322" y="2869894"/>
            <a:ext cx="9613859" cy="10907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r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680322" y="4232171"/>
            <a:ext cx="9613859" cy="17040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 algn="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10729454" y="2869894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Shape 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Shape 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Shape 4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" name="Shape 46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680320" y="2336873"/>
            <a:ext cx="4698357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1600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2pPr>
            <a:lvl3pPr indent="-114300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27000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4pPr>
            <a:lvl5pPr indent="-127000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5pPr>
            <a:lvl6pPr indent="-139700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39700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39700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39700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2" type="body"/>
          </p:nvPr>
        </p:nvSpPr>
        <p:spPr>
          <a:xfrm>
            <a:off x="5594123" y="2336873"/>
            <a:ext cx="4700058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1600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2pPr>
            <a:lvl3pPr indent="-114300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27000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4pPr>
            <a:lvl5pPr indent="-127000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5pPr>
            <a:lvl6pPr indent="-139700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39700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39700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39700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Shape 5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Shape 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7" name="Shape 57"/>
          <p:cNvSpPr txBox="1"/>
          <p:nvPr>
            <p:ph type="title"/>
          </p:nvPr>
        </p:nvSpPr>
        <p:spPr>
          <a:xfrm>
            <a:off x="680318" y="753229"/>
            <a:ext cx="9613863" cy="1080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906350" y="2336873"/>
            <a:ext cx="4472327" cy="69313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2" type="body"/>
          </p:nvPr>
        </p:nvSpPr>
        <p:spPr>
          <a:xfrm>
            <a:off x="680322" y="3030008"/>
            <a:ext cx="4698355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1600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2pPr>
            <a:lvl3pPr indent="-114300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27000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4pPr>
            <a:lvl5pPr indent="-127000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5pPr>
            <a:lvl6pPr indent="-139700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39700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39700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39700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3" type="body"/>
          </p:nvPr>
        </p:nvSpPr>
        <p:spPr>
          <a:xfrm>
            <a:off x="5820153" y="2336873"/>
            <a:ext cx="4474027" cy="6920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61" name="Shape 61"/>
          <p:cNvSpPr txBox="1"/>
          <p:nvPr>
            <p:ph idx="4" type="body"/>
          </p:nvPr>
        </p:nvSpPr>
        <p:spPr>
          <a:xfrm>
            <a:off x="5594123" y="3030008"/>
            <a:ext cx="4700059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1600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2pPr>
            <a:lvl3pPr indent="-114300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27000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4pPr>
            <a:lvl5pPr indent="-127000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5pPr>
            <a:lvl6pPr indent="-139700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39700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39700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39700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Shape 6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Shape 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Shape 6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" name="Shape 6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" name="Shape 70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Shape 7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Shape 7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Shape 8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Shape 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Shape 83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 txBox="1"/>
          <p:nvPr>
            <p:ph type="title"/>
          </p:nvPr>
        </p:nvSpPr>
        <p:spPr>
          <a:xfrm>
            <a:off x="680320" y="753227"/>
            <a:ext cx="9613858" cy="10809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4685846" y="2336873"/>
            <a:ext cx="5608335" cy="35993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marL="22860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1600" marL="685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2pPr>
            <a:lvl3pPr indent="-114300" marL="1143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27000" marL="1600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4pPr>
            <a:lvl5pPr indent="-127000" marL="20574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5pPr>
            <a:lvl6pPr indent="-139700" marL="25146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39700" marL="29718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39700" marL="34290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39700" marL="388620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87" name="Shape 87"/>
          <p:cNvSpPr txBox="1"/>
          <p:nvPr>
            <p:ph idx="2" type="body"/>
          </p:nvPr>
        </p:nvSpPr>
        <p:spPr>
          <a:xfrm>
            <a:off x="680322" y="2336872"/>
            <a:ext cx="3790077" cy="359931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Shape 9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970240"/>
            <a:ext cx="10437812" cy="321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Shape 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5" y="1971233"/>
            <a:ext cx="1602997" cy="144269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5" name="Shape 9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 txBox="1"/>
          <p:nvPr>
            <p:ph type="title"/>
          </p:nvPr>
        </p:nvSpPr>
        <p:spPr>
          <a:xfrm>
            <a:off x="680322" y="753227"/>
            <a:ext cx="9613856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/>
          <p:nvPr>
            <p:ph idx="2" type="pic"/>
          </p:nvPr>
        </p:nvSpPr>
        <p:spPr>
          <a:xfrm>
            <a:off x="4868332" y="2336874"/>
            <a:ext cx="5425848" cy="3599312"/>
          </a:xfrm>
          <a:prstGeom prst="rect">
            <a:avLst/>
          </a:prstGeom>
          <a:noFill/>
          <a:ln>
            <a:noFill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0322" y="2336873"/>
            <a:ext cx="3876255" cy="359931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rtl="0">
              <a:spcBef>
                <a:spcPts val="0"/>
              </a:spcBef>
              <a:buFont typeface="Trebuchet MS"/>
              <a:buNone/>
              <a:defRPr/>
            </a:lvl1pPr>
            <a:lvl2pPr indent="0" marL="457200" rtl="0">
              <a:spcBef>
                <a:spcPts val="0"/>
              </a:spcBef>
              <a:buFont typeface="Trebuchet MS"/>
              <a:buNone/>
              <a:defRPr/>
            </a:lvl2pPr>
            <a:lvl3pPr indent="0" marL="914400" rtl="0">
              <a:spcBef>
                <a:spcPts val="0"/>
              </a:spcBef>
              <a:buFont typeface="Trebuchet MS"/>
              <a:buNone/>
              <a:defRPr/>
            </a:lvl3pPr>
            <a:lvl4pPr indent="0" marL="1371600" rtl="0">
              <a:spcBef>
                <a:spcPts val="0"/>
              </a:spcBef>
              <a:buFont typeface="Trebuchet MS"/>
              <a:buNone/>
              <a:defRPr/>
            </a:lvl4pPr>
            <a:lvl5pPr indent="0" marL="1828800" rtl="0">
              <a:spcBef>
                <a:spcPts val="0"/>
              </a:spcBef>
              <a:buFont typeface="Trebuchet MS"/>
              <a:buNone/>
              <a:defRPr/>
            </a:lvl5pPr>
            <a:lvl6pPr indent="0" marL="2286000" rtl="0">
              <a:spcBef>
                <a:spcPts val="0"/>
              </a:spcBef>
              <a:buFont typeface="Trebuchet MS"/>
              <a:buNone/>
              <a:defRPr/>
            </a:lvl6pPr>
            <a:lvl7pPr indent="0" marL="2743200" rtl="0">
              <a:spcBef>
                <a:spcPts val="0"/>
              </a:spcBef>
              <a:buFont typeface="Trebuchet MS"/>
              <a:buNone/>
              <a:defRPr/>
            </a:lvl7pPr>
            <a:lvl8pPr indent="0" marL="3200400" rtl="0">
              <a:spcBef>
                <a:spcPts val="0"/>
              </a:spcBef>
              <a:buFont typeface="Trebuchet MS"/>
              <a:buNone/>
              <a:defRPr/>
            </a:lvl8pPr>
            <a:lvl9pPr indent="0" marL="3657600" rtl="0">
              <a:spcBef>
                <a:spcPts val="0"/>
              </a:spcBef>
              <a:buFont typeface="Trebuchet MS"/>
              <a:buNone/>
              <a:defRPr/>
            </a:lvl9pPr>
          </a:lstStyle>
          <a:p/>
        </p:txBody>
      </p:sp>
      <p:sp>
        <p:nvSpPr>
          <p:cNvPr id="99" name="Shape 99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9" Type="http://schemas.openxmlformats.org/officeDocument/2006/relationships/theme" Target="../theme/theme2.xml"/><Relationship Id="rId18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" Type="http://schemas.openxmlformats.org/officeDocument/2006/relationships/image" Target="../media/image00.png"/><Relationship Id="rId4" Type="http://schemas.openxmlformats.org/officeDocument/2006/relationships/slideLayout" Target="../slideLayouts/slideLayout3.xml"/><Relationship Id="rId10" Type="http://schemas.openxmlformats.org/officeDocument/2006/relationships/slideLayout" Target="../slideLayouts/slideLayout9.xml"/><Relationship Id="rId3" Type="http://schemas.openxmlformats.org/officeDocument/2006/relationships/slideLayout" Target="../slideLayouts/slideLayout2.xml"/><Relationship Id="rId11" Type="http://schemas.openxmlformats.org/officeDocument/2006/relationships/slideLayout" Target="../slideLayouts/slideLayout10.xml"/><Relationship Id="rId9" Type="http://schemas.openxmlformats.org/officeDocument/2006/relationships/slideLayout" Target="../slideLayouts/slideLayout8.xml"/><Relationship Id="rId6" Type="http://schemas.openxmlformats.org/officeDocument/2006/relationships/slideLayout" Target="../slideLayouts/slideLayout5.xml"/><Relationship Id="rId5" Type="http://schemas.openxmlformats.org/officeDocument/2006/relationships/slideLayout" Target="../slideLayouts/slideLayout4.xml"/><Relationship Id="rId8" Type="http://schemas.openxmlformats.org/officeDocument/2006/relationships/slideLayout" Target="../slideLayouts/slideLayout7.xml"/><Relationship Id="rId7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rgbClr val="F6CA45"/>
            </a:gs>
            <a:gs pos="50000">
              <a:srgbClr val="D64106"/>
            </a:gs>
            <a:gs pos="100000">
              <a:srgbClr val="680C00"/>
            </a:gs>
          </a:gsLst>
          <a:lin ang="2520000" scaled="0"/>
        </a:gra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hape 5"/>
          <p:cNvPicPr preferRelativeResize="0"/>
          <p:nvPr/>
        </p:nvPicPr>
        <p:blipFill rotWithShape="1">
          <a:blip r:embed="rId1">
            <a:alphaModFix amt="10000"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6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Trebuchet MS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680320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76200" marL="228600" marR="0" rtl="0" algn="l">
              <a:lnSpc>
                <a:spcPct val="90000"/>
              </a:lnSpc>
              <a:spcBef>
                <a:spcPts val="1000"/>
              </a:spcBef>
              <a:buClr>
                <a:schemeClr val="lt1"/>
              </a:buClr>
              <a:buFont typeface="Arial"/>
              <a:buChar char="•"/>
              <a:defRPr/>
            </a:lvl1pPr>
            <a:lvl2pPr indent="-101600" marL="6858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2pPr>
            <a:lvl3pPr indent="-114300" marL="11430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3pPr>
            <a:lvl4pPr indent="-127000" marL="16002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4pPr>
            <a:lvl5pPr indent="-127000" marL="20574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5pPr>
            <a:lvl6pPr indent="-139700" marL="25146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6pPr>
            <a:lvl7pPr indent="-139700" marL="29718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7pPr>
            <a:lvl8pPr indent="-139700" marL="34290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8pPr>
            <a:lvl9pPr indent="-139700" marL="3886200" marR="0" rtl="0" algn="l">
              <a:lnSpc>
                <a:spcPct val="90000"/>
              </a:lnSpc>
              <a:spcBef>
                <a:spcPts val="500"/>
              </a:spcBef>
              <a:buClr>
                <a:schemeClr val="lt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7550981" y="5936187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1" type="ftr"/>
          </p:nvPr>
        </p:nvSpPr>
        <p:spPr>
          <a:xfrm>
            <a:off x="680320" y="5936187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10729454" y="753227"/>
            <a:ext cx="115415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>
            <a:lvl1pPr indent="0" marL="0" marR="0" rtl="0" algn="l">
              <a:spcBef>
                <a:spcPts val="0"/>
              </a:spcBef>
              <a:buNone/>
              <a:defRPr b="0" baseline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indent="0" lvl="0" mar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8.jpg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6.png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03.gif"/><Relationship Id="rId3" Type="http://schemas.openxmlformats.org/officeDocument/2006/relationships/image" Target="../media/image07.gif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4.jpg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3" Type="http://schemas.openxmlformats.org/officeDocument/2006/relationships/image" Target="../media/image0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type="ctrTitle"/>
          </p:nvPr>
        </p:nvSpPr>
        <p:spPr>
          <a:xfrm>
            <a:off x="680322" y="2733708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5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The Treaty of Paris (1783)</a:t>
            </a:r>
          </a:p>
        </p:txBody>
      </p:sp>
      <p:sp>
        <p:nvSpPr>
          <p:cNvPr id="199" name="Shape 199"/>
          <p:cNvSpPr txBox="1"/>
          <p:nvPr>
            <p:ph idx="1" type="subTitle"/>
          </p:nvPr>
        </p:nvSpPr>
        <p:spPr>
          <a:xfrm>
            <a:off x="680322" y="4394039"/>
            <a:ext cx="8144134" cy="11176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-US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Nicole Wilson and Tori Valcarcel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Adjusted Winner Protocol</a:t>
            </a:r>
          </a:p>
        </p:txBody>
      </p:sp>
      <p:graphicFrame>
        <p:nvGraphicFramePr>
          <p:cNvPr id="265" name="Shape 265"/>
          <p:cNvGraphicFramePr/>
          <p:nvPr/>
        </p:nvGraphicFramePr>
        <p:xfrm>
          <a:off x="681037" y="2336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{7C93B05A-66E1-4CC6-98E0-BE070698AC45}</a:tableStyleId>
              </a:tblPr>
              <a:tblGrid>
                <a:gridCol w="3204625"/>
                <a:gridCol w="3204625"/>
                <a:gridCol w="320462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baseline="0"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Great Britain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Colonies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Mississippi River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25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20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Land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15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30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Self Governance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15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30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Fishing Rights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5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Prisoners of War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10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Money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10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baseline="0" lang="en-US" sz="1800" u="none" cap="none" strike="noStrike"/>
                        <a:t>Total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baseline="0" lang="en-US" sz="1800" u="none" cap="none" strike="noStrike"/>
                        <a:t>100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baseline="0" lang="en-US" sz="1800" u="none" cap="none" strike="noStrike"/>
                        <a:t>100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lang="en-US"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Adjusted Winner Protocol</a:t>
            </a:r>
          </a:p>
        </p:txBody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x="680325" y="2336875"/>
            <a:ext cx="9779999" cy="42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As of now: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BC: 25+10+30=65  Colonies: 30+30=60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*Fishing Rights is a tie, keep aside for now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Give all of the Fishing Rights to the Colonies: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65-0(x)=60+5(x)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x=1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65-0(1)=60+5(1)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      65=65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Final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GB:</a:t>
            </a: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Mississippi River, POW’s, Money</a:t>
            </a: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400">
                <a:latin typeface="Trebuchet MS"/>
                <a:ea typeface="Trebuchet MS"/>
                <a:cs typeface="Trebuchet MS"/>
                <a:sym typeface="Trebuchet MS"/>
              </a:rPr>
              <a:t>Colonies:</a:t>
            </a: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Land, Self Governance, Fishing Rights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3279450" y="1256900"/>
            <a:ext cx="4894800" cy="5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Adjusted Winner Protocol</a:t>
            </a:r>
          </a:p>
        </p:txBody>
      </p:sp>
      <p:graphicFrame>
        <p:nvGraphicFramePr>
          <p:cNvPr id="278" name="Shape 278"/>
          <p:cNvGraphicFramePr/>
          <p:nvPr/>
        </p:nvGraphicFramePr>
        <p:xfrm>
          <a:off x="681037" y="2336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{A6FD0653-9886-4761-8C58-5CF07407B86C}</a:tableStyleId>
              </a:tblPr>
              <a:tblGrid>
                <a:gridCol w="3204625"/>
                <a:gridCol w="3204625"/>
                <a:gridCol w="320462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baseline="0"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Great Britain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Colonies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Mississippi River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>
                          <a:solidFill>
                            <a:srgbClr val="FF0000"/>
                          </a:solidFill>
                        </a:rPr>
                        <a:t>25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20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Land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15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>
                          <a:solidFill>
                            <a:srgbClr val="FF0000"/>
                          </a:solidFill>
                        </a:rPr>
                        <a:t>30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Self Governance 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15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>
                          <a:solidFill>
                            <a:srgbClr val="FF0000"/>
                          </a:solidFill>
                        </a:rPr>
                        <a:t>30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Fishing Rights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Prisoners of War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Money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>
                          <a:solidFill>
                            <a:srgbClr val="FF0000"/>
                          </a:solidFill>
                        </a:rPr>
                        <a:t>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10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baseline="0" lang="en-US" sz="1800" u="none" cap="none" strike="noStrike"/>
                        <a:t>Total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 sz="1800"/>
                        <a:t>65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lang="en-US" sz="1800"/>
                        <a:t>65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What actually happened</a:t>
            </a:r>
          </a:p>
        </p:txBody>
      </p:sp>
      <p:sp>
        <p:nvSpPr>
          <p:cNvPr id="284" name="Shape 284"/>
          <p:cNvSpPr txBox="1"/>
          <p:nvPr>
            <p:ph idx="1" type="body"/>
          </p:nvPr>
        </p:nvSpPr>
        <p:spPr>
          <a:xfrm>
            <a:off x="680320" y="2336873"/>
            <a:ext cx="9613800" cy="3599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b="1"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Britain recognized the colonies as an independent nation</a:t>
            </a:r>
          </a:p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b="1"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Britain removed all troops</a:t>
            </a:r>
          </a:p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b="1"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Set borders for the United States:</a:t>
            </a:r>
          </a:p>
          <a:p>
            <a:pPr indent="-381000" lvl="1" marL="9144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○"/>
            </a:pPr>
            <a:r>
              <a:rPr b="1"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From the eastern coast to the Mississippi River</a:t>
            </a:r>
          </a:p>
          <a:p>
            <a:pPr indent="-381000" lvl="1" marL="9144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○"/>
            </a:pPr>
            <a:r>
              <a:rPr b="1"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Most of Maine all the way to and including Georgia </a:t>
            </a:r>
          </a:p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b="1"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United States agreed to pay all existing debts and allow troops to leave</a:t>
            </a:r>
          </a:p>
          <a:p>
            <a:pPr indent="-381000" lvl="0" marL="457200" rtl="0">
              <a:spcBef>
                <a:spcPts val="0"/>
              </a:spcBef>
              <a:buClr>
                <a:srgbClr val="F3F3F3"/>
              </a:buClr>
              <a:buSzPct val="100000"/>
              <a:buFont typeface="Trebuchet MS"/>
              <a:buChar char="●"/>
            </a:pPr>
            <a:r>
              <a:rPr b="1" lang="en-US" sz="2400">
                <a:solidFill>
                  <a:srgbClr val="F3F3F3"/>
                </a:solidFill>
                <a:latin typeface="Trebuchet MS"/>
                <a:ea typeface="Trebuchet MS"/>
                <a:cs typeface="Trebuchet MS"/>
                <a:sym typeface="Trebuchet MS"/>
              </a:rPr>
              <a:t>(Britain was overly generous to the US in terms of enlarged boundaries)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6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References</a:t>
            </a:r>
          </a:p>
        </p:txBody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x="680320" y="2336873"/>
            <a:ext cx="9613800" cy="3599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i="1"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Treaty of Paris </a:t>
            </a:r>
            <a:r>
              <a:rPr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. History.com, 2009. Web. 6 Apr. 2015.</a:t>
            </a:r>
          </a:p>
          <a:p>
            <a:pPr rtl="0">
              <a:spcBef>
                <a:spcPts val="0"/>
              </a:spcBef>
              <a:buNone/>
            </a:pPr>
            <a:r>
              <a:rPr i="1"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Treaty of Paris 1783</a:t>
            </a:r>
            <a:r>
              <a:rPr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. Social Studies For Kids, n.d. Web. 6 Apr. 2015.</a:t>
            </a:r>
          </a:p>
          <a:p>
            <a:pPr rtl="0">
              <a:spcBef>
                <a:spcPts val="0"/>
              </a:spcBef>
              <a:buNone/>
            </a:pPr>
            <a:r>
              <a:rPr i="1"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Treaty of Paris (1783)</a:t>
            </a:r>
            <a:r>
              <a:rPr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. Wikipedia, n.d. Web. 6 Apr. 2015.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>
            <p:ph type="title"/>
          </p:nvPr>
        </p:nvSpPr>
        <p:spPr>
          <a:xfrm>
            <a:off x="680320" y="753227"/>
            <a:ext cx="9613800" cy="10809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6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Thank you! :)</a:t>
            </a:r>
          </a:p>
        </p:txBody>
      </p:sp>
      <p:pic>
        <p:nvPicPr>
          <p:cNvPr id="296" name="Shape 29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09924" y="2050625"/>
            <a:ext cx="4739049" cy="4420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History</a:t>
            </a: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815095" y="2297223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191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Ended the American Revolutionary War</a:t>
            </a:r>
          </a:p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Beginning of the war: April 19, 1775</a:t>
            </a:r>
          </a:p>
          <a:p>
            <a:pPr indent="-419100" lvl="0" marL="4572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Treaty signed September 3rd 1783</a:t>
            </a:r>
          </a:p>
          <a:p>
            <a:pPr indent="-4191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Representatives </a:t>
            </a:r>
          </a:p>
          <a:p>
            <a:pPr indent="0" marL="457200" marR="0" rtl="0" algn="l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US: Benjamin Franklin, John Adams, John Jay, Henry Laurens </a:t>
            </a:r>
          </a:p>
          <a:p>
            <a:pPr indent="0" marL="457200" marR="0" rtl="0" algn="l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GB:Richard Oswald and David Hartley 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None/>
            </a:pPr>
            <a:r>
              <a:t/>
            </a:r>
            <a:endParaRPr sz="30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The Treaty</a:t>
            </a:r>
          </a:p>
        </p:txBody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x="680320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Items</a:t>
            </a:r>
          </a:p>
          <a:p>
            <a:pPr lvl="1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Access to the Mississippi River</a:t>
            </a:r>
          </a:p>
          <a:p>
            <a:pPr lvl="1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Land-British Columbia/North America border</a:t>
            </a:r>
          </a:p>
          <a:p>
            <a:pPr lvl="1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Control of North America</a:t>
            </a:r>
          </a:p>
          <a:p>
            <a:pPr lvl="1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Fishing Rights in Newfoundland</a:t>
            </a:r>
          </a:p>
          <a:p>
            <a:pPr lvl="1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Prisoners of War</a:t>
            </a:r>
          </a:p>
          <a:p>
            <a:pPr lvl="1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3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Money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Access to the Mississippi River</a:t>
            </a:r>
          </a:p>
        </p:txBody>
      </p:sp>
      <p:graphicFrame>
        <p:nvGraphicFramePr>
          <p:cNvPr id="217" name="Shape 217"/>
          <p:cNvGraphicFramePr/>
          <p:nvPr/>
        </p:nvGraphicFramePr>
        <p:xfrm>
          <a:off x="680295" y="590272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{07D8A36B-8DB1-490C-9728-5CF0DC734A69}</a:tableStyleId>
              </a:tblPr>
              <a:tblGrid>
                <a:gridCol w="4806950"/>
                <a:gridCol w="48069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British Columbia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Colonies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25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20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18" name="Shape 218"/>
          <p:cNvSpPr txBox="1"/>
          <p:nvPr/>
        </p:nvSpPr>
        <p:spPr>
          <a:xfrm>
            <a:off x="680300" y="2126650"/>
            <a:ext cx="9533999" cy="348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Britain:</a:t>
            </a:r>
          </a:p>
          <a:p>
            <a:pPr indent="-381000" lvl="1" marL="9144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○"/>
            </a:pPr>
            <a:r>
              <a:rPr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Used the river primarily for trade</a:t>
            </a:r>
          </a:p>
          <a:p>
            <a:pPr indent="-381000" lvl="0" marL="4572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Colonies:</a:t>
            </a:r>
          </a:p>
          <a:p>
            <a:pPr indent="-381000" lvl="1" marL="914400" rtl="0">
              <a:spcBef>
                <a:spcPts val="0"/>
              </a:spcBef>
              <a:buClr>
                <a:srgbClr val="FFFFFF"/>
              </a:buClr>
              <a:buSzPct val="100000"/>
              <a:buFont typeface="Trebuchet MS"/>
              <a:buChar char="○"/>
            </a:pPr>
            <a:r>
              <a:rPr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Realized this was a valuable resource if they were going to become independent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Land</a:t>
            </a:r>
          </a:p>
        </p:txBody>
      </p:sp>
      <p:graphicFrame>
        <p:nvGraphicFramePr>
          <p:cNvPr id="224" name="Shape 224"/>
          <p:cNvGraphicFramePr/>
          <p:nvPr/>
        </p:nvGraphicFramePr>
        <p:xfrm>
          <a:off x="680320" y="593618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{BC350A9B-DB29-422D-AC08-404CBCD4B2A3}</a:tableStyleId>
              </a:tblPr>
              <a:tblGrid>
                <a:gridCol w="4806950"/>
                <a:gridCol w="4806950"/>
              </a:tblGrid>
              <a:tr h="2622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British Columbia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Colonies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15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30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25" name="Shape 225"/>
          <p:cNvSpPr txBox="1"/>
          <p:nvPr/>
        </p:nvSpPr>
        <p:spPr>
          <a:xfrm>
            <a:off x="3106400" y="800825"/>
            <a:ext cx="9613800" cy="10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“The English buy peace rather than make it.”</a:t>
            </a:r>
          </a:p>
          <a:p>
            <a:pPr lvl="0" rtl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-US" sz="24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			Charles Gravier, French Prime Minister 	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26" name="Shape 226"/>
          <p:cNvSpPr txBox="1"/>
          <p:nvPr>
            <p:ph idx="1" type="body"/>
          </p:nvPr>
        </p:nvSpPr>
        <p:spPr>
          <a:xfrm>
            <a:off x="632770" y="2336798"/>
            <a:ext cx="9613800" cy="359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810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Britain:</a:t>
            </a:r>
          </a:p>
          <a:p>
            <a:pPr indent="-381000" lvl="1" marL="9144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○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Acknowledged that signing the treaty was unavoidable, and decided to take advantage of the fact that the colonies could quickly become lucrative business partners.  </a:t>
            </a:r>
          </a:p>
          <a:p>
            <a:pPr indent="-3810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Colonies:</a:t>
            </a:r>
          </a:p>
          <a:p>
            <a:pPr indent="-381000" lvl="1" marL="9144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○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Wanted to expand their land holdings to increase power and access to natural resources</a:t>
            </a:r>
          </a:p>
          <a:p>
            <a:pPr indent="0" marL="457200" marR="0" rtl="0" algn="l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                           Land=Money=Power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lang="en-US" sz="4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Governance</a:t>
            </a:r>
          </a:p>
        </p:txBody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x="680325" y="2336876"/>
            <a:ext cx="9613800" cy="26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810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British:</a:t>
            </a:r>
          </a:p>
          <a:p>
            <a:pPr indent="-381000" lvl="1" marL="9144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○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Great Britain was an imperialistic power; they gained most of their power and money through their colonial holdings. </a:t>
            </a:r>
          </a:p>
          <a:p>
            <a:pPr indent="-3810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Colonies:</a:t>
            </a:r>
          </a:p>
          <a:p>
            <a:pPr indent="-381000" lvl="1" marL="9144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○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Wanted to be free of British control, govern themselves, and no longer pay taxes without representation. </a:t>
            </a:r>
          </a:p>
        </p:txBody>
      </p:sp>
      <p:graphicFrame>
        <p:nvGraphicFramePr>
          <p:cNvPr id="233" name="Shape 233"/>
          <p:cNvGraphicFramePr/>
          <p:nvPr/>
        </p:nvGraphicFramePr>
        <p:xfrm>
          <a:off x="680281" y="516118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{5A38B033-7A37-425F-8A69-A709647F925F}</a:tableStyleId>
              </a:tblPr>
              <a:tblGrid>
                <a:gridCol w="4806950"/>
                <a:gridCol w="4806950"/>
              </a:tblGrid>
              <a:tr h="2191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British Columbia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Colonies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15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30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id="234" name="Shape 2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59400" y="810037"/>
            <a:ext cx="1532599" cy="1024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Fishing Rights</a:t>
            </a:r>
          </a:p>
        </p:txBody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5474800" y="2336875"/>
            <a:ext cx="4742999" cy="33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810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British: Source of income</a:t>
            </a:r>
          </a:p>
          <a:p>
            <a:pPr indent="-3810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Colonies: Any way they can obtain a resource and potentially sell it is good for them</a:t>
            </a:r>
          </a:p>
          <a:p>
            <a:pPr indent="0" lvl="0" marL="457200" marR="0" rtl="0" algn="l">
              <a:lnSpc>
                <a:spcPct val="90000"/>
              </a:lnSpc>
              <a:spcBef>
                <a:spcPts val="0"/>
              </a:spcBef>
              <a:buNone/>
            </a:pPr>
            <a:r>
              <a:t/>
            </a:r>
            <a:endParaRPr sz="24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76200" lvl="0" marL="2286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Font typeface="Arial"/>
              <a:buNone/>
            </a:pPr>
            <a:r>
              <a:t/>
            </a:r>
            <a:endParaRPr sz="24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aphicFrame>
        <p:nvGraphicFramePr>
          <p:cNvPr id="241" name="Shape 241"/>
          <p:cNvGraphicFramePr/>
          <p:nvPr/>
        </p:nvGraphicFramePr>
        <p:xfrm>
          <a:off x="680320" y="593618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{030E8704-1BA7-47B6-ABAE-7FB74C41C3E9}</a:tableStyleId>
              </a:tblPr>
              <a:tblGrid>
                <a:gridCol w="4806950"/>
                <a:gridCol w="4806950"/>
              </a:tblGrid>
              <a:tr h="3398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British Columbia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Colonies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5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5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id="242" name="Shape 2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1500" y="2211175"/>
            <a:ext cx="3599399" cy="3599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Shape 24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81475" y="5351724"/>
            <a:ext cx="649424" cy="584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Prisoners of War</a:t>
            </a:r>
          </a:p>
        </p:txBody>
      </p:sp>
      <p:sp>
        <p:nvSpPr>
          <p:cNvPr id="249" name="Shape 249"/>
          <p:cNvSpPr txBox="1"/>
          <p:nvPr>
            <p:ph idx="1" type="body"/>
          </p:nvPr>
        </p:nvSpPr>
        <p:spPr>
          <a:xfrm>
            <a:off x="680325" y="2336875"/>
            <a:ext cx="4765500" cy="3254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810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•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Great Britain and the Colonies both had war prisoners they wanted back.</a:t>
            </a:r>
          </a:p>
        </p:txBody>
      </p:sp>
      <p:graphicFrame>
        <p:nvGraphicFramePr>
          <p:cNvPr id="250" name="Shape 250"/>
          <p:cNvGraphicFramePr/>
          <p:nvPr/>
        </p:nvGraphicFramePr>
        <p:xfrm>
          <a:off x="719920" y="584496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{B0E3014C-396B-4EE4-A610-C3BA32D0E033}</a:tableStyleId>
              </a:tblPr>
              <a:tblGrid>
                <a:gridCol w="4806950"/>
                <a:gridCol w="4806950"/>
              </a:tblGrid>
              <a:tr h="1000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British Columbia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Colonies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10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5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id="251" name="Shape 2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78225" y="2372573"/>
            <a:ext cx="4217195" cy="3182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/>
          <p:nvPr>
            <p:ph type="title"/>
          </p:nvPr>
        </p:nvSpPr>
        <p:spPr>
          <a:xfrm>
            <a:off x="680320" y="753227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Money</a:t>
            </a:r>
          </a:p>
        </p:txBody>
      </p:sp>
      <p:sp>
        <p:nvSpPr>
          <p:cNvPr id="257" name="Shape 257"/>
          <p:cNvSpPr txBox="1"/>
          <p:nvPr>
            <p:ph idx="1" type="body"/>
          </p:nvPr>
        </p:nvSpPr>
        <p:spPr>
          <a:xfrm>
            <a:off x="680325" y="2336875"/>
            <a:ext cx="9613800" cy="3481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810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Britain:</a:t>
            </a:r>
          </a:p>
          <a:p>
            <a:pPr indent="-381000" lvl="1" marL="9144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○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Using the colonies to pay off debts from the French-Indian War.</a:t>
            </a:r>
          </a:p>
          <a:p>
            <a:pPr indent="-381000" lvl="0" marL="4572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Colonies:</a:t>
            </a:r>
          </a:p>
          <a:p>
            <a:pPr indent="-381000" lvl="1" marL="914400" marR="0" rtl="0" algn="l">
              <a:lnSpc>
                <a:spcPct val="9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○"/>
            </a:pPr>
            <a:r>
              <a:rPr lang="en-US" sz="24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Who doesn’t want money? The Colonies wanted to be able to establish themselves as a governmental power.</a:t>
            </a:r>
          </a:p>
        </p:txBody>
      </p:sp>
      <p:graphicFrame>
        <p:nvGraphicFramePr>
          <p:cNvPr id="258" name="Shape 258"/>
          <p:cNvGraphicFramePr/>
          <p:nvPr/>
        </p:nvGraphicFramePr>
        <p:xfrm>
          <a:off x="680281" y="593618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{52B1C79B-A192-4BAC-8F15-6C686A666BE3}</a:tableStyleId>
              </a:tblPr>
              <a:tblGrid>
                <a:gridCol w="4806950"/>
                <a:gridCol w="48069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British Columbia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Colonies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30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10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id="259" name="Shape 2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5898" y="4737723"/>
            <a:ext cx="2502712" cy="1080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rlin">
  <a:themeElements>
    <a:clrScheme name="Berlin">
      <a:dk1>
        <a:srgbClr val="000000"/>
      </a:dk1>
      <a:lt1>
        <a:srgbClr val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