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94" r:id="rId27"/>
    <p:sldId id="297" r:id="rId28"/>
    <p:sldId id="296" r:id="rId29"/>
    <p:sldId id="295" r:id="rId30"/>
    <p:sldId id="289" r:id="rId31"/>
    <p:sldId id="310" r:id="rId32"/>
    <p:sldId id="311" r:id="rId33"/>
    <p:sldId id="312" r:id="rId34"/>
    <p:sldId id="309" r:id="rId35"/>
    <p:sldId id="290" r:id="rId36"/>
    <p:sldId id="292" r:id="rId37"/>
    <p:sldId id="299" r:id="rId38"/>
    <p:sldId id="298" r:id="rId39"/>
    <p:sldId id="300" r:id="rId40"/>
    <p:sldId id="301" r:id="rId41"/>
    <p:sldId id="263" r:id="rId42"/>
    <p:sldId id="302" r:id="rId43"/>
    <p:sldId id="293" r:id="rId44"/>
    <p:sldId id="304" r:id="rId45"/>
    <p:sldId id="305" r:id="rId46"/>
    <p:sldId id="306" r:id="rId47"/>
    <p:sldId id="308" r:id="rId48"/>
    <p:sldId id="307" r:id="rId49"/>
    <p:sldId id="28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2" autoAdjust="0"/>
    <p:restoredTop sz="93985" autoAdjust="0"/>
  </p:normalViewPr>
  <p:slideViewPr>
    <p:cSldViewPr>
      <p:cViewPr varScale="1">
        <p:scale>
          <a:sx n="94" d="100"/>
          <a:sy n="94" d="100"/>
        </p:scale>
        <p:origin x="120" y="27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52C4-A192-480C-BC3C-DB552284663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BABD-C9A7-4C91-808F-C34C1DD53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BABD-C9A7-4C91-808F-C34C1DD531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1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7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2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6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8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5D98-45EC-4015-9085-91CFDF116D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A625-31DA-4F95-B3ED-4B7423B02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9812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Secret Lives of Mathematicians</a:t>
            </a:r>
            <a:endParaRPr lang="en-US" sz="6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What We Really Do…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Manages research on developing capabilities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“Really Big” Problems</a:t>
            </a:r>
          </a:p>
          <a:p>
            <a:pPr lvl="1"/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Capabilities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Develops and provides solutions</a:t>
            </a:r>
          </a:p>
          <a:p>
            <a:pPr lvl="1"/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Executes all operations, analysis, and information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Signals Analysis, Information Assurance, and Cyber Defense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Why Do We Need Mathematicians??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The Role of Mathematicians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Use: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…Number Theory, Group Theory, Graph Theory, Linear Algebra, Math Modeling, Probability and Statistics,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Combinatorics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Combination With: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computer science, data processing techniques, advanced technology…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To: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…search for weaknesses in adversaries’ systems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build and strengthen national systems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research, discover, and develop new security techniques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What are the </a:t>
            </a:r>
          </a:p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Mathematicians Doing?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 Work in:</a:t>
            </a:r>
          </a:p>
          <a:p>
            <a:pPr marL="0" indent="0">
              <a:buNone/>
            </a:pPr>
            <a:endParaRPr lang="en-US" sz="13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Computer and Network Security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Signals Analysis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Mining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 Retrieval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 Processing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Speech Processing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of Computer Networks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Compression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 Computing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Biometrics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much, much more!</a:t>
            </a:r>
          </a:p>
        </p:txBody>
      </p:sp>
    </p:spTree>
    <p:extLst>
      <p:ext uri="{BB962C8B-B14F-4D97-AF65-F5344CB8AC3E}">
        <p14:creationId xmlns:p14="http://schemas.microsoft.com/office/powerpoint/2010/main" val="8925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How Do You Fit In??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How Do You Fit In?</a:t>
            </a: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srgbClr val="4F81BD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Workforce Support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  <a:endParaRPr lang="en-US" sz="2800" dirty="0">
              <a:solidFill>
                <a:srgbClr val="4F81BD">
                  <a:lumMod val="50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2" y="4648200"/>
            <a:ext cx="1853671" cy="1827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64" y="4871538"/>
            <a:ext cx="1617760" cy="1615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08" y="2209800"/>
            <a:ext cx="1882316" cy="1005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77" y="74377"/>
            <a:ext cx="1382647" cy="1297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2" y="67413"/>
            <a:ext cx="1383057" cy="1304188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Career Development Programs</a:t>
            </a:r>
            <a:endParaRPr lang="en-US" sz="13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CMP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CADP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C2DP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SADP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More!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Year Training Programs with: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4-6 Rotational Tours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One-the-job Classes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Senior Leadership and Mentoring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tabLst>
                <a:tab pos="1774825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Permanent Placement Upon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tabLst>
                <a:tab pos="1774825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Completion</a:t>
            </a:r>
          </a:p>
        </p:txBody>
      </p:sp>
    </p:spTree>
    <p:extLst>
      <p:ext uri="{BB962C8B-B14F-4D97-AF65-F5344CB8AC3E}">
        <p14:creationId xmlns:p14="http://schemas.microsoft.com/office/powerpoint/2010/main" val="38550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Summer Opportunities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85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 Week Paid Internships!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Deadlines typically in mid-October</a:t>
            </a:r>
          </a:p>
          <a:p>
            <a:pPr marL="0" indent="0" algn="ctr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389"/>
            <a:ext cx="9144000" cy="4499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"/>
            <a:ext cx="1524000" cy="15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Top 10 Reasons to Work at NSA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Top 10 Reasons to Work at NSA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 startAt="10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Large Expert Community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(collaboration and mentoring are highly encouraged)</a:t>
            </a:r>
          </a:p>
          <a:p>
            <a:pPr marL="514350" indent="-5143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 startAt="9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Casual Dress Code</a:t>
            </a:r>
          </a:p>
          <a:p>
            <a:pPr marL="514350" indent="-5143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 startAt="8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Excellent Benefits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(Health, Retirement, Vacation/Sick)</a:t>
            </a:r>
          </a:p>
          <a:p>
            <a:pPr marL="514350" indent="-5143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 startAt="7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Flexible Schedule</a:t>
            </a:r>
          </a:p>
          <a:p>
            <a:pPr marL="514350" indent="-5143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 startAt="6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NSA Supports Furthering Education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Top 10 Reasons to Work at NSA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spcAft>
                <a:spcPts val="24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 startAt="5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Opportunities to Trave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spcBef>
                <a:spcPts val="1800"/>
              </a:spcBef>
              <a:spcAft>
                <a:spcPts val="24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 startAt="4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Diversity of Work</a:t>
            </a:r>
          </a:p>
          <a:p>
            <a:pPr marL="514350" indent="-514350">
              <a:spcBef>
                <a:spcPts val="1800"/>
              </a:spcBef>
              <a:spcAft>
                <a:spcPts val="24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 startAt="3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spcBef>
                <a:spcPts val="1800"/>
              </a:spcBef>
              <a:spcAft>
                <a:spcPts val="24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 startAt="2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Challenging and Fun</a:t>
            </a:r>
          </a:p>
          <a:p>
            <a:pPr marL="0" indent="511175">
              <a:spcBef>
                <a:spcPts val="1800"/>
              </a:spcBef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And…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Program Files (x86)\Microsoft Office\MEDIA\CAGCAT10\j02977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1851660" cy="17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3048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Where in the World?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7188994" cy="5498451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5334000" y="3429000"/>
            <a:ext cx="457200" cy="4299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3858986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NSA HQ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5987142"/>
            <a:ext cx="1981200" cy="794657"/>
            <a:chOff x="0" y="5987142"/>
            <a:chExt cx="1981200" cy="794657"/>
          </a:xfrm>
        </p:grpSpPr>
        <p:sp>
          <p:nvSpPr>
            <p:cNvPr id="8" name="Right Arrow 7"/>
            <p:cNvSpPr/>
            <p:nvPr/>
          </p:nvSpPr>
          <p:spPr>
            <a:xfrm>
              <a:off x="0" y="5987142"/>
              <a:ext cx="1981200" cy="79465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172200"/>
              <a:ext cx="198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Washington DC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15200" y="1077686"/>
            <a:ext cx="2057400" cy="794657"/>
            <a:chOff x="0" y="5987142"/>
            <a:chExt cx="2325756" cy="794657"/>
          </a:xfrm>
        </p:grpSpPr>
        <p:sp>
          <p:nvSpPr>
            <p:cNvPr id="13" name="Right Arrow 12"/>
            <p:cNvSpPr/>
            <p:nvPr/>
          </p:nvSpPr>
          <p:spPr>
            <a:xfrm rot="10800000">
              <a:off x="0" y="5987142"/>
              <a:ext cx="1981200" cy="79465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556" y="6172200"/>
              <a:ext cx="198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Baltimore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8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Top 10 Reasons to Work at NSA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286000"/>
            <a:ext cx="4953001" cy="25146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spcAft>
                <a:spcPts val="24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… You’ll never turn a Happy Hour into a Sad Hour by talking about work!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01905"/>
            <a:ext cx="3200400" cy="41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Application Requirements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Application Requirements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must: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a US Citizen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able to obtain a TS Security Clearance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(includes background investigation, polygraph, and psychological evaluation)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Allow 6 to 18 months for application processing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14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6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is Cryptanalysis?</a:t>
            </a:r>
            <a:endParaRPr lang="en-US" sz="6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Definitions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2057400" indent="-20574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Plaintext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 or file which will be encoded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Cipher Text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Encoded plaintext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0" indent="-11430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Code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Replaces elements of a plaintext by other letters, numbers, words, or symbols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indent="-13716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Cipher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Transposes or substitutes elements of plaintext according to a key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Definitions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2405063" indent="-2405063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Cryptanalysis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decryption of messages into plaintext without having initial knowledge of the key used to encrypt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111375" indent="-2111375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Cryptography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science and art of making codes and ciphers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111375" indent="-2111375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Cryptology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science and art of making AND breaking codes and ciphers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Definitions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2405063" indent="-2405063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a character?</a:t>
            </a:r>
          </a:p>
          <a:p>
            <a:pPr marL="2111375" indent="-2111375"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Binary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 2: (uses 2 distinct symbols) 0 and 1</a:t>
            </a:r>
          </a:p>
          <a:p>
            <a:pPr marL="1143000" indent="-11430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Each symbol represents 1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bit</a:t>
            </a:r>
          </a:p>
          <a:p>
            <a:pPr marL="1143000" indent="-11430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is the “language” a computer uses to talk</a:t>
            </a:r>
          </a:p>
          <a:p>
            <a:pPr marL="1143000" indent="-11430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914400"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 16 (uses 16 distinct symbols): a-f and 0-9</a:t>
            </a:r>
          </a:p>
          <a:p>
            <a:pPr marL="739775" indent="-739775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symbol represents 4 bits</a:t>
            </a:r>
          </a:p>
          <a:p>
            <a:pPr marL="739775" indent="-739775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33463" indent="-1033463">
              <a:buClr>
                <a:schemeClr val="accent6">
                  <a:lumMod val="75000"/>
                </a:schemeClr>
              </a:buClr>
              <a:buNone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ASCII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printable characters (all the letters, numbers, and symbols on these slides)</a:t>
            </a:r>
          </a:p>
          <a:p>
            <a:pPr marL="1033463" indent="-1033463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  <a:tabLst>
                <a:tab pos="1317625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each symbol represents 8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bits or 1 byte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Definitions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67000"/>
          </a:xfrm>
        </p:spPr>
        <p:txBody>
          <a:bodyPr>
            <a:normAutofit fontScale="70000" lnSpcReduction="20000"/>
          </a:bodyPr>
          <a:lstStyle/>
          <a:p>
            <a:pPr marL="2405063" indent="-2405063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a character?</a:t>
            </a: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01000011011100100111100101110000011101000110000101101110011000010110110001111001011100110110100101110011</a:t>
            </a: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Definitions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>
            <a:normAutofit fontScale="70000" lnSpcReduction="20000"/>
          </a:bodyPr>
          <a:lstStyle/>
          <a:p>
            <a:pPr marL="2405063" indent="-2405063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a character?</a:t>
            </a: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01000011011100100111100101110000011101000110000101101110011000010110110001111001011100110110100101110011</a:t>
            </a: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0x4372797074616e616c79736973</a:t>
            </a:r>
            <a:endParaRPr lang="en-US" sz="4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Definitions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2405063" indent="-2405063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a character?</a:t>
            </a: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01000011011100100111100101110000011101000110000101101110011000010110110001111001011100110110100101110011</a:t>
            </a: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0x4372797074616e616c79736973</a:t>
            </a:r>
            <a:endParaRPr lang="en-US" sz="4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4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Cryptanalysis</a:t>
            </a:r>
          </a:p>
          <a:p>
            <a:pPr marL="0" indent="0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Aft>
                <a:spcPts val="24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4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History of </a:t>
            </a:r>
            <a:r>
              <a:rPr lang="en-US" sz="5400" b="1" dirty="0" smtClean="0">
                <a:solidFill>
                  <a:srgbClr val="FF0000"/>
                </a:solidFill>
              </a:rPr>
              <a:t>N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en-US" sz="5400" b="1" dirty="0" smtClean="0">
                <a:solidFill>
                  <a:srgbClr val="FF0000"/>
                </a:solidFill>
              </a:rPr>
              <a:t>S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uch </a:t>
            </a:r>
            <a:r>
              <a:rPr lang="en-US" sz="5400" b="1" dirty="0" smtClean="0">
                <a:solidFill>
                  <a:srgbClr val="FF0000"/>
                </a:solidFill>
              </a:rPr>
              <a:t>A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gency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Before the NSA: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Codes were handles by Armed Forces Units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WWI and WWII brought a higher need for cryptologic concentration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Establishment: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Created November 1952 by President Truman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Centralized and joined military and civilian Cryptologic Activity into one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80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Symmetric Key Cryptography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Symmetric Key Cryptography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2057400" indent="-20574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General Idea: </a:t>
            </a:r>
          </a:p>
          <a:p>
            <a:pPr marL="914400" indent="-4572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Alice sends Bob a message encrypted with key, k</a:t>
            </a:r>
          </a:p>
          <a:p>
            <a:pPr marL="914400" indent="-4572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Bob decrypts the message with key, 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Kerckhoff’s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Principle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</a:rPr>
              <a:t>Kerckhoff’s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 Principle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cryptosystem should be secure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 if everything about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system, except the key, is public knowledge.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Public Key Cryptography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Public Key Cryptography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2057400" indent="-20574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General Idea: </a:t>
            </a:r>
          </a:p>
          <a:p>
            <a:pPr marL="914400" indent="-4572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Alice and Bob agree on a key system to use</a:t>
            </a:r>
          </a:p>
          <a:p>
            <a:pPr marL="914400" indent="-4572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Alice and Bob assume Eve could intercept their communication</a:t>
            </a:r>
          </a:p>
          <a:p>
            <a:pPr marL="914400" indent="-4572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goal is to get a shared value only they know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</a:rPr>
              <a:t>Diffie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-Hellman Key Exchange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2057400" indent="-205740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“The Silent Exchange”</a:t>
            </a:r>
          </a:p>
          <a:p>
            <a:pPr marL="457200" indent="0" algn="ctr">
              <a:spcAft>
                <a:spcPts val="18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of the earliest forms of Key Exchange</a:t>
            </a:r>
          </a:p>
          <a:p>
            <a:pPr marL="457200" indent="0" algn="ctr">
              <a:buClr>
                <a:schemeClr val="accent6">
                  <a:lumMod val="75000"/>
                </a:schemeClr>
              </a:buClr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Originally designed by Ellis, Cocks, and Williamson at GCHQ</a:t>
            </a:r>
          </a:p>
          <a:p>
            <a:pPr marL="457200" indent="0" algn="ctr">
              <a:buClr>
                <a:schemeClr val="accent6">
                  <a:lumMod val="75000"/>
                </a:schemeClr>
              </a:buClr>
              <a:buNone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Discovered by Diffie and Hellman in 1976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</a:rPr>
              <a:t>Diffie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-Hellman Key Exchange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2057400" indent="-205740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Secret Values will be in red</a:t>
            </a:r>
          </a:p>
          <a:p>
            <a:pPr marL="2057400" indent="-205740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2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 values (non-secret) will be in purple</a:t>
            </a:r>
          </a:p>
          <a:p>
            <a:pPr marL="2057400" indent="-205740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sz="28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057400" indent="-205740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2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a large prime</a:t>
            </a:r>
          </a:p>
          <a:p>
            <a:pPr marL="2057400" indent="-205740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2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a generator of a group or order </a:t>
            </a:r>
            <a:r>
              <a:rPr lang="en-US" sz="2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en-US" sz="2800" i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</a:rPr>
              <a:t>Diffie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-Hellman Key Exchange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Alice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209801"/>
                <a:ext cx="4040188" cy="3916362"/>
              </a:xfrm>
            </p:spPr>
            <p:txBody>
              <a:bodyPr>
                <a:normAutofit/>
              </a:bodyPr>
              <a:lstStyle/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Alice’s value</a:t>
                </a: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𝑎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209801"/>
                <a:ext cx="4040188" cy="3916362"/>
              </a:xfrm>
              <a:blipFill rotWithShape="1">
                <a:blip r:embed="rId3"/>
                <a:stretch>
                  <a:fillRect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Bob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>
              <a:xfrm>
                <a:off x="4660674" y="2209800"/>
                <a:ext cx="4040188" cy="3875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Bob’s value</a:t>
                </a: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𝑏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𝑚𝑜𝑑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74" y="2209800"/>
                <a:ext cx="4040188" cy="3875088"/>
              </a:xfrm>
              <a:prstGeom prst="rect">
                <a:avLst/>
              </a:prstGeom>
              <a:blipFill rotWithShape="1">
                <a:blip r:embed="rId4"/>
                <a:stretch>
                  <a:fillRect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</a:rPr>
              <a:t>Diffie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-Hellman Key Exchange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Alice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209801"/>
                <a:ext cx="4040188" cy="3657599"/>
              </a:xfrm>
            </p:spPr>
            <p:txBody>
              <a:bodyPr>
                <a:normAutofit/>
              </a:bodyPr>
              <a:lstStyle/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Alice’s value</a:t>
                </a: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𝑎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i="1" dirty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𝑎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𝑏𝑎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)=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𝐾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209801"/>
                <a:ext cx="4040188" cy="3657599"/>
              </a:xfrm>
              <a:blipFill rotWithShape="1">
                <a:blip r:embed="rId3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Bob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>
              <a:xfrm>
                <a:off x="4660674" y="2209800"/>
                <a:ext cx="4040188" cy="3875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Bob’s value</a:t>
                </a: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𝑏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𝑚𝑜𝑑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i="1" dirty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𝑏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𝑏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)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74" y="2209800"/>
                <a:ext cx="4040188" cy="3875088"/>
              </a:xfrm>
              <a:prstGeom prst="rect">
                <a:avLst/>
              </a:prstGeom>
              <a:blipFill rotWithShape="1">
                <a:blip r:embed="rId4"/>
                <a:stretch>
                  <a:fillRect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ent-Up Arrow 14"/>
          <p:cNvSpPr/>
          <p:nvPr/>
        </p:nvSpPr>
        <p:spPr>
          <a:xfrm rot="5400000">
            <a:off x="3467100" y="723900"/>
            <a:ext cx="533400" cy="5334000"/>
          </a:xfrm>
          <a:prstGeom prst="bentUpArrow">
            <a:avLst>
              <a:gd name="adj1" fmla="val 20918"/>
              <a:gd name="adj2" fmla="val 20918"/>
              <a:gd name="adj3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5400000" flipV="1">
            <a:off x="3200400" y="1904999"/>
            <a:ext cx="914400" cy="3505200"/>
          </a:xfrm>
          <a:prstGeom prst="bentUpArrow">
            <a:avLst>
              <a:gd name="adj1" fmla="val 12584"/>
              <a:gd name="adj2" fmla="val 16156"/>
              <a:gd name="adj3" fmla="val 190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You May Have Heard…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</a:rPr>
              <a:t>Diffie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-Hellman Example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817687"/>
            <a:ext cx="4040188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Alice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427288"/>
                <a:ext cx="4040188" cy="3916362"/>
              </a:xfrm>
            </p:spPr>
            <p:txBody>
              <a:bodyPr>
                <a:normAutofit/>
              </a:bodyPr>
              <a:lstStyle/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= 6</a:t>
                </a: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 23)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r>
                  <a:rPr lang="en-US" sz="2800" i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en-US" sz="2800" i="1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8</a:t>
                </a: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i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i="1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𝐾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19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6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𝑚𝑜𝑑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 23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=2</m:t>
                      </m:r>
                    </m:oMath>
                  </m:oMathPara>
                </a14:m>
                <a:endParaRPr lang="en-US" sz="2800" i="1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427288"/>
                <a:ext cx="4040188" cy="3916362"/>
              </a:xfrm>
              <a:blipFill rotWithShape="1">
                <a:blip r:embed="rId3"/>
                <a:stretch>
                  <a:fillRect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Bob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>
              <a:xfrm>
                <a:off x="4660674" y="2427287"/>
                <a:ext cx="4040188" cy="3875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15</a:t>
                </a: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15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𝑚𝑜𝑑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 23)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r>
                  <a:rPr lang="en-US" sz="2800" i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= 19</a:t>
                </a: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𝐾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15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𝑚𝑜𝑑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 23</m:t>
                          </m:r>
                        </m:e>
                      </m:d>
                    </m:oMath>
                  </m:oMathPara>
                </a14:m>
                <a:endParaRPr lang="en-US" sz="2800" i="1" dirty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Verdana" pitchFamily="34" charset="0"/>
                          <a:cs typeface="Verdana" pitchFamily="34" charset="0"/>
                        </a:rPr>
                        <m:t>=2</m:t>
                      </m:r>
                    </m:oMath>
                  </m:oMathPara>
                </a14:m>
                <a:endParaRPr lang="en-US" sz="2800" i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74" y="2427287"/>
                <a:ext cx="4040188" cy="3875088"/>
              </a:xfrm>
              <a:prstGeom prst="rect">
                <a:avLst/>
              </a:prstGeom>
              <a:blipFill rotWithShape="1">
                <a:blip r:embed="rId4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476500" y="1229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23		 </a:t>
            </a:r>
            <a:r>
              <a:rPr lang="en-US" sz="2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5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Bent-Up Arrow 10"/>
          <p:cNvSpPr/>
          <p:nvPr/>
        </p:nvSpPr>
        <p:spPr>
          <a:xfrm rot="5400000">
            <a:off x="3499757" y="1485901"/>
            <a:ext cx="533400" cy="5334000"/>
          </a:xfrm>
          <a:prstGeom prst="bentUpArrow">
            <a:avLst>
              <a:gd name="adj1" fmla="val 20918"/>
              <a:gd name="adj2" fmla="val 20918"/>
              <a:gd name="adj3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3233057" y="2667000"/>
            <a:ext cx="914400" cy="3505200"/>
          </a:xfrm>
          <a:prstGeom prst="bentUpArrow">
            <a:avLst>
              <a:gd name="adj1" fmla="val 12584"/>
              <a:gd name="adj2" fmla="val 16156"/>
              <a:gd name="adj3" fmla="val 190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How is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Diffie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-Hellman Secure?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How is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</a:rPr>
              <a:t>Diffie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-Hellman Secure?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95400"/>
                <a:ext cx="7315200" cy="5181600"/>
              </a:xfrm>
            </p:spPr>
            <p:txBody>
              <a:bodyPr>
                <a:normAutofit/>
              </a:bodyPr>
              <a:lstStyle/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When </a:t>
                </a:r>
                <a:r>
                  <a:rPr lang="en-US" sz="2800" i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is large, recovering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is difficult</a:t>
                </a: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(This is also known as the Discrete Logarithm Problem)</a:t>
                </a: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457200" indent="0" algn="ctr">
                  <a:buClr>
                    <a:schemeClr val="accent6">
                      <a:lumMod val="75000"/>
                    </a:schemeClr>
                  </a:buClr>
                  <a:buNone/>
                </a:pP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This is why choosing </a:t>
                </a:r>
                <a:r>
                  <a:rPr lang="en-US" sz="2800" i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</a:t>
                </a:r>
                <a:r>
                  <a:rPr lang="en-US" sz="2800" i="1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to be a generator of a group order </a:t>
                </a:r>
                <a:r>
                  <a:rPr lang="en-US" sz="2800" i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is a wise idea.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95400"/>
                <a:ext cx="7315200" cy="5181600"/>
              </a:xfrm>
              <a:blipFill rotWithShape="1">
                <a:blip r:embed="rId3"/>
                <a:stretch>
                  <a:fillRect t="-1176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Other Types of Commercial Encryption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AES: Advanced Encryption Standard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Rijndael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cipher)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DES: Data Encryption Standard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ECC: Elliptic Curve Cryptography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PGP: Pretty Good Privacy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RSA: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Rivest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Shamir, and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Adleman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more!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4765864"/>
            <a:ext cx="18957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/>
              </a:rPr>
              <a:t></a:t>
            </a:r>
            <a:endParaRPr lang="en-US" sz="1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Types of Cipher Systems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Stream Cipher: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Uses a stream of “random” key called the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keystream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plaintext character is combined with a corresponding character of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keystream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become cipher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character is normally a bit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Encryption/decryption happens “on the fly”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Operation to combine bits normally is an XOR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Types of Cipher Systems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Block Cipher: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paired algorithms (one for encryption and its inverse for decryption)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Algorithm uses a fixed-length group of characters called a block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Input is a block size and key size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Encrypts/Decrypts a block at a time.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Types of Cipher Systems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Types of Cipher Systems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36638"/>
            <a:ext cx="4040188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Stream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676400"/>
            <a:ext cx="2133600" cy="1066800"/>
            <a:chOff x="990600" y="1658815"/>
            <a:chExt cx="2133600" cy="1312985"/>
          </a:xfrm>
        </p:grpSpPr>
        <p:sp>
          <p:nvSpPr>
            <p:cNvPr id="2" name="Isosceles Triangle 1"/>
            <p:cNvSpPr/>
            <p:nvPr/>
          </p:nvSpPr>
          <p:spPr>
            <a:xfrm rot="10800000">
              <a:off x="990600" y="1752600"/>
              <a:ext cx="2133600" cy="121920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165881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Keystream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Generator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2981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Plaintext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05000" y="3048000"/>
            <a:ext cx="320040" cy="320040"/>
            <a:chOff x="3733800" y="2590800"/>
            <a:chExt cx="381000" cy="381001"/>
          </a:xfrm>
        </p:grpSpPr>
        <p:sp>
          <p:nvSpPr>
            <p:cNvPr id="19" name="Oval 18"/>
            <p:cNvSpPr/>
            <p:nvPr/>
          </p:nvSpPr>
          <p:spPr>
            <a:xfrm>
              <a:off x="3733800" y="2590800"/>
              <a:ext cx="381000" cy="38100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>
              <a:off x="3733800" y="2590800"/>
              <a:ext cx="381000" cy="381001"/>
            </a:xfrm>
            <a:prstGeom prst="mathPlus">
              <a:avLst>
                <a:gd name="adj1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>
            <a:stCxn id="2" idx="0"/>
            <a:endCxn id="18" idx="3"/>
          </p:cNvCxnSpPr>
          <p:nvPr/>
        </p:nvCxnSpPr>
        <p:spPr>
          <a:xfrm>
            <a:off x="2057400" y="2743200"/>
            <a:ext cx="7620" cy="347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105400" y="1676400"/>
            <a:ext cx="2133600" cy="1066800"/>
            <a:chOff x="990600" y="1658815"/>
            <a:chExt cx="2133600" cy="1312985"/>
          </a:xfrm>
        </p:grpSpPr>
        <p:sp>
          <p:nvSpPr>
            <p:cNvPr id="27" name="Isosceles Triangle 26"/>
            <p:cNvSpPr/>
            <p:nvPr/>
          </p:nvSpPr>
          <p:spPr>
            <a:xfrm rot="10800000">
              <a:off x="990600" y="1752600"/>
              <a:ext cx="2133600" cy="121920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1600" y="165881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Keystream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Generator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29" name="Straight Arrow Connector 28"/>
          <p:cNvCxnSpPr>
            <a:stCxn id="19" idx="6"/>
            <a:endCxn id="31" idx="2"/>
          </p:cNvCxnSpPr>
          <p:nvPr/>
        </p:nvCxnSpPr>
        <p:spPr>
          <a:xfrm>
            <a:off x="2225040" y="3208020"/>
            <a:ext cx="37947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019800" y="3048000"/>
            <a:ext cx="320040" cy="320040"/>
            <a:chOff x="3733800" y="2590800"/>
            <a:chExt cx="381000" cy="381001"/>
          </a:xfrm>
        </p:grpSpPr>
        <p:sp>
          <p:nvSpPr>
            <p:cNvPr id="31" name="Oval 30"/>
            <p:cNvSpPr/>
            <p:nvPr/>
          </p:nvSpPr>
          <p:spPr>
            <a:xfrm>
              <a:off x="3733800" y="2590800"/>
              <a:ext cx="381000" cy="38100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lus 31"/>
            <p:cNvSpPr/>
            <p:nvPr/>
          </p:nvSpPr>
          <p:spPr>
            <a:xfrm>
              <a:off x="3733800" y="2590800"/>
              <a:ext cx="381000" cy="381001"/>
            </a:xfrm>
            <a:prstGeom prst="mathPlus">
              <a:avLst>
                <a:gd name="adj1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>
            <a:stCxn id="27" idx="0"/>
            <a:endCxn id="32" idx="3"/>
          </p:cNvCxnSpPr>
          <p:nvPr/>
        </p:nvCxnSpPr>
        <p:spPr>
          <a:xfrm>
            <a:off x="6172200" y="2743200"/>
            <a:ext cx="7620" cy="347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71600" y="320802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2800" y="2743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Cipher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1800" y="2981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Plaintext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8" name="Straight Arrow Connector 47"/>
          <p:cNvCxnSpPr>
            <a:stCxn id="31" idx="6"/>
          </p:cNvCxnSpPr>
          <p:nvPr/>
        </p:nvCxnSpPr>
        <p:spPr>
          <a:xfrm>
            <a:off x="6339840" y="3208020"/>
            <a:ext cx="4419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4000" y="3429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Encrypt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8800" y="3429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Decrypt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Types of Cipher Systems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36638"/>
            <a:ext cx="4040188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Stream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04800" y="3886200"/>
            <a:ext cx="4041775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Block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676400"/>
            <a:ext cx="2133600" cy="1066800"/>
            <a:chOff x="990600" y="1658815"/>
            <a:chExt cx="2133600" cy="1312985"/>
          </a:xfrm>
        </p:grpSpPr>
        <p:sp>
          <p:nvSpPr>
            <p:cNvPr id="2" name="Isosceles Triangle 1"/>
            <p:cNvSpPr/>
            <p:nvPr/>
          </p:nvSpPr>
          <p:spPr>
            <a:xfrm rot="10800000">
              <a:off x="990600" y="1752600"/>
              <a:ext cx="2133600" cy="121920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165881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Keystream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Generator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2981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Plaintext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05000" y="3048000"/>
            <a:ext cx="320040" cy="320040"/>
            <a:chOff x="3733800" y="2590800"/>
            <a:chExt cx="381000" cy="381001"/>
          </a:xfrm>
        </p:grpSpPr>
        <p:sp>
          <p:nvSpPr>
            <p:cNvPr id="19" name="Oval 18"/>
            <p:cNvSpPr/>
            <p:nvPr/>
          </p:nvSpPr>
          <p:spPr>
            <a:xfrm>
              <a:off x="3733800" y="2590800"/>
              <a:ext cx="381000" cy="38100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>
              <a:off x="3733800" y="2590800"/>
              <a:ext cx="381000" cy="381001"/>
            </a:xfrm>
            <a:prstGeom prst="mathPlus">
              <a:avLst>
                <a:gd name="adj1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>
            <a:stCxn id="2" idx="0"/>
            <a:endCxn id="18" idx="3"/>
          </p:cNvCxnSpPr>
          <p:nvPr/>
        </p:nvCxnSpPr>
        <p:spPr>
          <a:xfrm>
            <a:off x="2057400" y="2743200"/>
            <a:ext cx="7620" cy="347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105400" y="1676400"/>
            <a:ext cx="2133600" cy="1066800"/>
            <a:chOff x="990600" y="1658815"/>
            <a:chExt cx="2133600" cy="1312985"/>
          </a:xfrm>
        </p:grpSpPr>
        <p:sp>
          <p:nvSpPr>
            <p:cNvPr id="27" name="Isosceles Triangle 26"/>
            <p:cNvSpPr/>
            <p:nvPr/>
          </p:nvSpPr>
          <p:spPr>
            <a:xfrm rot="10800000">
              <a:off x="990600" y="1752600"/>
              <a:ext cx="2133600" cy="121920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1600" y="165881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Keystream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Generator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29" name="Straight Arrow Connector 28"/>
          <p:cNvCxnSpPr>
            <a:stCxn id="19" idx="6"/>
            <a:endCxn id="31" idx="2"/>
          </p:cNvCxnSpPr>
          <p:nvPr/>
        </p:nvCxnSpPr>
        <p:spPr>
          <a:xfrm>
            <a:off x="2225040" y="3208020"/>
            <a:ext cx="37947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019800" y="3048000"/>
            <a:ext cx="320040" cy="320040"/>
            <a:chOff x="3733800" y="2590800"/>
            <a:chExt cx="381000" cy="381001"/>
          </a:xfrm>
        </p:grpSpPr>
        <p:sp>
          <p:nvSpPr>
            <p:cNvPr id="31" name="Oval 30"/>
            <p:cNvSpPr/>
            <p:nvPr/>
          </p:nvSpPr>
          <p:spPr>
            <a:xfrm>
              <a:off x="3733800" y="2590800"/>
              <a:ext cx="381000" cy="38100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lus 31"/>
            <p:cNvSpPr/>
            <p:nvPr/>
          </p:nvSpPr>
          <p:spPr>
            <a:xfrm>
              <a:off x="3733800" y="2590800"/>
              <a:ext cx="381000" cy="381001"/>
            </a:xfrm>
            <a:prstGeom prst="mathPlus">
              <a:avLst>
                <a:gd name="adj1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>
            <a:stCxn id="27" idx="0"/>
            <a:endCxn id="32" idx="3"/>
          </p:cNvCxnSpPr>
          <p:nvPr/>
        </p:nvCxnSpPr>
        <p:spPr>
          <a:xfrm>
            <a:off x="6172200" y="2743200"/>
            <a:ext cx="7620" cy="347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71600" y="320802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2800" y="2743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Cipher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1800" y="2981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Plaintext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8" name="Straight Arrow Connector 47"/>
          <p:cNvCxnSpPr>
            <a:stCxn id="31" idx="6"/>
          </p:cNvCxnSpPr>
          <p:nvPr/>
        </p:nvCxnSpPr>
        <p:spPr>
          <a:xfrm>
            <a:off x="6339840" y="3208020"/>
            <a:ext cx="4419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4000" y="3429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Encrypt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8800" y="3429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Decrypt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77719"/>
              </p:ext>
            </p:extLst>
          </p:nvPr>
        </p:nvGraphicFramePr>
        <p:xfrm>
          <a:off x="1021080" y="4572000"/>
          <a:ext cx="3017520" cy="457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Pla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lai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nPl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37215"/>
              </p:ext>
            </p:extLst>
          </p:nvPr>
        </p:nvGraphicFramePr>
        <p:xfrm>
          <a:off x="1021080" y="6172200"/>
          <a:ext cx="3017520" cy="457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Cip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her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Cip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her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67156"/>
              </p:ext>
            </p:extLst>
          </p:nvPr>
        </p:nvGraphicFramePr>
        <p:xfrm>
          <a:off x="5501640" y="6248400"/>
          <a:ext cx="3017520" cy="457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Pla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lai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nPl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143000" y="5368857"/>
            <a:ext cx="381000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81400" y="5391090"/>
            <a:ext cx="381000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71800" y="5371980"/>
            <a:ext cx="381000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62200" y="5371980"/>
            <a:ext cx="381000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52600" y="5371980"/>
            <a:ext cx="381000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08191"/>
              </p:ext>
            </p:extLst>
          </p:nvPr>
        </p:nvGraphicFramePr>
        <p:xfrm>
          <a:off x="5425440" y="4572000"/>
          <a:ext cx="3017520" cy="457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Cip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her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Cip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her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486400" y="5368857"/>
                <a:ext cx="533400" cy="407099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𝐄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368857"/>
                <a:ext cx="533400" cy="407099"/>
              </a:xfrm>
              <a:prstGeom prst="rect">
                <a:avLst/>
              </a:prstGeom>
              <a:blipFill rotWithShape="1">
                <a:blip r:embed="rId3"/>
                <a:stretch>
                  <a:fillRect l="-957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705600" y="5384101"/>
                <a:ext cx="533400" cy="407099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𝐄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384101"/>
                <a:ext cx="533400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957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15200" y="5384101"/>
                <a:ext cx="533400" cy="407099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𝐄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384101"/>
                <a:ext cx="533400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957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924800" y="5384101"/>
                <a:ext cx="533400" cy="407099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𝐄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384101"/>
                <a:ext cx="533400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957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096000" y="5384101"/>
                <a:ext cx="533400" cy="407099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𝐄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384101"/>
                <a:ext cx="533400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957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>
            <a:endCxn id="58" idx="0"/>
          </p:cNvCxnSpPr>
          <p:nvPr/>
        </p:nvCxnSpPr>
        <p:spPr>
          <a:xfrm>
            <a:off x="1333500" y="5029200"/>
            <a:ext cx="0" cy="339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981200" y="5029200"/>
            <a:ext cx="0" cy="339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733800" y="5029200"/>
            <a:ext cx="0" cy="339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00400" y="5029200"/>
            <a:ext cx="0" cy="339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590800" y="5029200"/>
            <a:ext cx="0" cy="339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791200" y="5791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400800" y="5791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010400" y="5791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229600" y="5791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7620000" y="5791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69" idx="0"/>
          </p:cNvCxnSpPr>
          <p:nvPr/>
        </p:nvCxnSpPr>
        <p:spPr>
          <a:xfrm>
            <a:off x="5753100" y="5029200"/>
            <a:ext cx="0" cy="3396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153400" y="5029200"/>
            <a:ext cx="0" cy="3396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620000" y="5029200"/>
            <a:ext cx="0" cy="3396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7010400" y="5029200"/>
            <a:ext cx="0" cy="3396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400800" y="5029200"/>
            <a:ext cx="0" cy="3396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295400" y="5791200"/>
            <a:ext cx="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3810000" y="5791200"/>
            <a:ext cx="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200400" y="5791200"/>
            <a:ext cx="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2590800" y="5791200"/>
            <a:ext cx="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981200" y="5791200"/>
            <a:ext cx="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18" y="2743200"/>
            <a:ext cx="3116850" cy="307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-1371600" y="990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Want More?</a:t>
            </a:r>
          </a:p>
          <a:p>
            <a:pPr>
              <a:tabLst>
                <a:tab pos="228600" algn="l"/>
              </a:tabLst>
            </a:pPr>
            <a:r>
              <a:rPr 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www.nsa.gov</a:t>
            </a:r>
            <a:endParaRPr lang="en-US" sz="7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4196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Questions?</a:t>
            </a:r>
            <a:endParaRPr lang="en-US" sz="7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What You May Have Heard…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Books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 Fortress by Dan Brown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 Storm Rising by Tom Clancy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Movies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Enemy of the State (1998)</a:t>
            </a:r>
          </a:p>
          <a:p>
            <a:pPr lvl="1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xXx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(2002): Vin Diesel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Simpsons Movie (2007)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TV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Scandal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NCIS: Eleanor 'Ellie' Bishop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 of Interest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Chuck: John Casey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Who Are We Really?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Who Are We Really?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Civilians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Military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Lawyers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Engineers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Mathematicians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Language Analysts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Accountants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Computer Scientists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More!!!</a:t>
            </a:r>
          </a:p>
          <a:p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7" y="3581400"/>
            <a:ext cx="4876800" cy="30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We Really Do…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28600" algn="l"/>
              </a:tabLst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What We Really Do…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Workforce Support Activities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Business Management and Acquisition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Engagement &amp; Policy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Capabilities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708321" y="1295400"/>
            <a:ext cx="549729" cy="4572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08564" y="4114800"/>
            <a:ext cx="549729" cy="4572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743199" y="3505200"/>
            <a:ext cx="549729" cy="4572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124200" y="4724400"/>
            <a:ext cx="549729" cy="4572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On-screen Show (4:3)</PresentationFormat>
  <Paragraphs>333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Verdana</vt:lpstr>
      <vt:lpstr>Webdings</vt:lpstr>
      <vt:lpstr>Wingdings</vt:lpstr>
      <vt:lpstr>Office Theme</vt:lpstr>
      <vt:lpstr>The Secret Lives of Mathematicians</vt:lpstr>
      <vt:lpstr>Where in the World?</vt:lpstr>
      <vt:lpstr>History of No Such Agency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2018-03-26T19:46:08Z</dcterms:created>
  <dcterms:modified xsi:type="dcterms:W3CDTF">2018-03-26T19:46:14Z</dcterms:modified>
</cp:coreProperties>
</file>