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WESTER J ALDARONDO-TORR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7-28T16:01:49.959">
    <p:pos x="6000" y="0"/>
    <p:text>The AlexNet paper trains their deep convolutional network to classify the high-resolution images in the Image Net contest. Our implementation trains the convolutional network to classify the lower-res MNIST images.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8-04T01:40:53.597">
    <p:pos x="6000" y="0"/>
    <p:text>Usually Neural Networks implement the idea of fully connected layers. Here you take an input image, stretch it into a column vector, and then multiply it by a weight matrix to obtain the activations or predictions. So, let's say for example that you have an RGB image with a 128 by 128 resolution. This means we would have a tensor of shape 3x128x128. So, what happens when we stretch this into a column vector? You obtain a column vector with more than 3 million elements. This is not viable, blah blah blah..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07-29T13:44:36.057">
    <p:pos x="6000" y="0"/>
    <p:text>For example, AlexNet uses the same architecture, but scaled up to create a larger and deeper network which takes advantage of more information in the training data. {Explain architecture}
Segway into how our implementation was based on the AlexNet architecture.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1-07-28T17:36:40.862">
    <p:pos x="3436" y="618"/>
    <p:text>The reason we used adam optimizer is because adam is much more locally stable than sgd. Additionally, sgd depends heavily on hyper-parameter initialization while adam doesn't.</p:text>
  </p:cm>
  <p:cm authorId="0" idx="5" dt="2021-07-28T17:26:34.433">
    <p:pos x="3436" y="718"/>
    <p:text>MNIST images are very low-res (28x28) so smaller filter sizes account for that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about:blank" TargetMode="External"/></Relationships>
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about:blank" TargetMode="External"/></Relationships>
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audience, humor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minutes </a:t>
            </a:r>
            <a:r>
              <a:rPr lang="en"/>
              <a:t>typically 10-15 slides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slides more fun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accessible, clear (input, output), add neural networks (1 sentence summary)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mentor’s name on this slide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66db0f11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66db0f11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more layers?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74e97ec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74e97ec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66db0f11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66db0f11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one class creates convolutional block, then the module calls Block class to create and append layers into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images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why pytorch is cool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all the code?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759dc42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6759dc42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CIFAR 10? Expand our knowledge base, the paper had a baseline result so we had something to refer to, MNIST doesn’t need a deep network -&gt; CIFAR lent itself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didn’t we get 93? What explains the difference? Chance, other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with our accuracy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is epoch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73abb8a7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73abb8a7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Timeline, high level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this every time &amp; highlight the one we’re 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74e97ec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74e97ec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Faces</a:t>
            </a:r>
            <a:r>
              <a:rPr lang="en">
                <a:solidFill>
                  <a:schemeClr val="dk1"/>
                </a:solidFill>
              </a:rPr>
              <a:t> from </a:t>
            </a:r>
            <a:r>
              <a:rPr lang="en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https://www.analyticsvidhya.com/blog/2019/04/top-5-interesting-applications-gans-deep-learning/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67c976225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67c976225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6db0f11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66db0f1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 from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https://developers.google.com/machine-learning/gan/generator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Move this earlier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 sure about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67c976225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67c976225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Timeline, high level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this every time &amp; highlight the one we’re 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6759dc42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6759dc42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Sophya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this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 is the opposite from the generator: downscaling the image into a prediction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as the cnn classifier for the mnist dataset - connections,modified to classify if it’s real or not/instead of what type of object is in the image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95f45fe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95f45fe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Starts gray and then turns to blue when we finish that part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66db0f11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66db0f11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Sophya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details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Upscaling into an image from a noise vector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6682c1bf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6682c1bf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Sophya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6682c1bf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6682c1bf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Sophya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between the classes of the dataset (object type) and the realness of the image (real/fake)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66db0f11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66db0f11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on an informative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Sophya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2 things were practice, image of model that connects all the topics together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6682c1b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6682c1b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Starts gray and then turns to blue when we finish that part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6759dc42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6759dc4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mean by classify? Define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 which image means what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6759dc42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6759dc42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depth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66db0f11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66db0f11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Jumped too quickly here (iamge is too big -&gt; use convolution to shrink &amp; keep the image we need) (too many bits, shrink it somehow)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about fft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Explain weight, size, depth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Make this clearer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this or drop it?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6759dc42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6759dc42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6759dc42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6759dc42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Pytorch package in python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Reorganize this slide w./ prev. slide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3abb8a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73abb8a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Timeline, high level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this every time &amp; highlight the one we’re 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3.png"/><Relationship Id="rId6" Type="http://schemas.openxmlformats.org/officeDocument/2006/relationships/hyperlink" Target="about:blank" TargetMode="External"/></Relationships>
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18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1.png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hyperlink" Target="about:blank" TargetMode="External"/></Relationships>
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625" y="134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rgbClr val="0000FF"/>
                </a:solidFill>
              </a:rPr>
              <a:t>Foundations o</a:t>
            </a:r>
            <a:r>
              <a:rPr lang="en" sz="3000">
                <a:solidFill>
                  <a:srgbClr val="0000FF"/>
                </a:solidFill>
              </a:rPr>
              <a:t>f </a:t>
            </a:r>
            <a:r>
              <a:rPr lang="en" sz="3000">
                <a:solidFill>
                  <a:srgbClr val="0000FF"/>
                </a:solidFill>
              </a:rPr>
              <a:t>Generative Adversarial Networks</a:t>
            </a:r>
            <a:r>
              <a:rPr lang="en" sz="3000">
                <a:solidFill>
                  <a:srgbClr val="0000FF"/>
                </a:solidFill>
              </a:rPr>
              <a:t>:</a:t>
            </a:r>
            <a:endParaRPr sz="3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rgbClr val="0000FF"/>
                </a:solidFill>
              </a:rPr>
              <a:t>An Eight-Week Implementation Journey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625" y="2652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25">
                <a:solidFill>
                  <a:srgbClr val="000000"/>
                </a:solidFill>
              </a:rPr>
              <a:t>Students: Jasmine Lei, Sam Liang, Sophya Wu, and Wester J Aldarondo Torres</a:t>
            </a:r>
            <a:endParaRPr sz="162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2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25">
                <a:solidFill>
                  <a:srgbClr val="000000"/>
                </a:solidFill>
              </a:rPr>
              <a:t>Mentors: Priyatham Kattakinda and Professor Soheil Feizi</a:t>
            </a:r>
            <a:endParaRPr sz="162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25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i="1" lang="en" sz="1625">
                <a:solidFill>
                  <a:srgbClr val="000000"/>
                </a:solidFill>
              </a:rPr>
              <a:t>REU CAAR 2021</a:t>
            </a:r>
            <a:endParaRPr i="1" sz="1625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19475" y="2086288"/>
            <a:ext cx="770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</a:rPr>
              <a:t>Building up to an realistic image generator through the implementation of image classifiers</a:t>
            </a:r>
            <a:endParaRPr sz="1300">
              <a:solidFill>
                <a:srgbClr val="666666"/>
              </a:solidFill>
            </a:endParaRPr>
          </a:p>
        </p:txBody>
      </p:sp>
      <p:pic>
        <p:nvPicPr>
          <p:cNvPr descr="UMD Department of Computer Science |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27700"/>
            <a:ext cx="4042126" cy="7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Residual Network (</a:t>
            </a:r>
            <a:r>
              <a:rPr lang="en">
                <a:solidFill>
                  <a:srgbClr val="0000FF"/>
                </a:solidFill>
              </a:rPr>
              <a:t>He et al., 2015)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41150" y="1102900"/>
            <a:ext cx="83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75" y="1142563"/>
            <a:ext cx="35718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675" y="132962"/>
            <a:ext cx="789298" cy="48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441150" y="3481200"/>
            <a:ext cx="728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Addresses problem of vanishing gradients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Solves problem of accuracy decreasing when adding layers up to a certain point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Allows creation of very deep networks (more accuracy)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Explicitly defines a residual mapping for a set of layers using shortcut connections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Goal of Our Residual Network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0" y="1017725"/>
            <a:ext cx="494234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5560050" y="4438500"/>
            <a:ext cx="339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https://www.cs.toronto.edu/~kriz/cifar.html</a:t>
            </a:r>
            <a:endParaRPr sz="1300"/>
          </a:p>
        </p:txBody>
      </p:sp>
      <p:sp>
        <p:nvSpPr>
          <p:cNvPr id="172" name="Google Shape;172;p23"/>
          <p:cNvSpPr txBox="1"/>
          <p:nvPr/>
        </p:nvSpPr>
        <p:spPr>
          <a:xfrm>
            <a:off x="5560050" y="1017725"/>
            <a:ext cx="3149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Image classification by label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Accuracy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CIFAR-10 dataset: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10 categories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60,000 images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32x32 color images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More complex images so a more complex model makes more significant gains in accuracy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ResNet-56 PyTorc</a:t>
            </a:r>
            <a:r>
              <a:rPr lang="en">
                <a:solidFill>
                  <a:srgbClr val="0000FF"/>
                </a:solidFill>
              </a:rPr>
              <a:t>h </a:t>
            </a:r>
            <a:r>
              <a:rPr lang="en">
                <a:solidFill>
                  <a:srgbClr val="0000FF"/>
                </a:solidFill>
              </a:rPr>
              <a:t>Implementation on CIFAR-10 Dataset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8913"/>
            <a:ext cx="4268877" cy="28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27" y="1453525"/>
            <a:ext cx="4258621" cy="263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1375736" y="4371200"/>
            <a:ext cx="214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Residual Block Class</a:t>
            </a:r>
            <a:endParaRPr sz="1600"/>
          </a:p>
        </p:txBody>
      </p:sp>
      <p:sp>
        <p:nvSpPr>
          <p:cNvPr id="181" name="Google Shape;181;p24"/>
          <p:cNvSpPr txBox="1"/>
          <p:nvPr/>
        </p:nvSpPr>
        <p:spPr>
          <a:xfrm>
            <a:off x="5840350" y="4371200"/>
            <a:ext cx="241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Residual Network </a:t>
            </a:r>
            <a:r>
              <a:rPr lang="en" sz="1600"/>
              <a:t>Class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Direct </a:t>
            </a:r>
            <a:r>
              <a:rPr lang="en">
                <a:solidFill>
                  <a:srgbClr val="0000FF"/>
                </a:solidFill>
              </a:rPr>
              <a:t>Implementation Results &amp; Bugs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940000" y="1030025"/>
            <a:ext cx="3941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we build the model matters: must append together layers before calling forward()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Original paper had accuracy of about 93% for CIFAR10 -- did we reach the same result?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augmentation issues, too high learning rate causes NaN error</a:t>
            </a:r>
            <a:endParaRPr sz="1600"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-3649" l="0" r="0" t="3649"/>
          <a:stretch/>
        </p:blipFill>
        <p:spPr>
          <a:xfrm>
            <a:off x="768900" y="1030025"/>
            <a:ext cx="3701211" cy="38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551" y="3061925"/>
            <a:ext cx="2588300" cy="18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Talk Outline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253063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2420863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4588650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6756438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285625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 (CNNs)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2453425" y="345612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Neural Networks </a:t>
            </a:r>
            <a:r>
              <a:rPr lang="en">
                <a:solidFill>
                  <a:schemeClr val="dk1"/>
                </a:solidFill>
              </a:rPr>
              <a:t>(ResNets)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4621200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 (GANs)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6789000" y="3456125"/>
            <a:ext cx="206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Networks (DCGANs)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 rot="5400000">
            <a:off x="1079225" y="3369575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4900279" y="3347849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 flipH="1" rot="10800000">
            <a:off x="7258950" y="1567350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311700" y="44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Goal of </a:t>
            </a:r>
            <a:r>
              <a:rPr lang="en">
                <a:solidFill>
                  <a:srgbClr val="0000FF"/>
                </a:solidFill>
              </a:rPr>
              <a:t>Generative Adversarial Networks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11" y="1867999"/>
            <a:ext cx="1812812" cy="305809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366130" y="1512350"/>
            <a:ext cx="18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Generated Samples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829" y="1868009"/>
            <a:ext cx="1812810" cy="30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2394878" y="1512350"/>
            <a:ext cx="20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</a:t>
            </a: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311700" y="1017500"/>
            <a:ext cx="864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Goal of GANs is to generate new samples that people will treat as if it were real data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400" y="2215400"/>
            <a:ext cx="4138824" cy="186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5451114" y="4084975"/>
            <a:ext cx="25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Faces generated by a GAN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5371050" y="4802925"/>
            <a:ext cx="371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Faces from </a:t>
            </a:r>
            <a:r>
              <a:rPr lang="en" sz="6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https://www.analyticsvidhya.com/blog/2019/04/top-5-interesting-applications-gans-deep-learning/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Generative Adversarial Networks (GANs)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311700" y="761800"/>
            <a:ext cx="8520600" cy="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GAN: Framework for training a generative model or generator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generator produces samples from the data distribution of the training input (the real data)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 b="35696" l="14416" r="71152" t="13147"/>
          <a:stretch/>
        </p:blipFill>
        <p:spPr>
          <a:xfrm>
            <a:off x="6257870" y="2444808"/>
            <a:ext cx="1011276" cy="14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1804056" y="1607393"/>
            <a:ext cx="18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Generator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6064822" y="1607412"/>
            <a:ext cx="15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Discriminator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8" name="Google Shape;228;p28"/>
          <p:cNvGrpSpPr/>
          <p:nvPr/>
        </p:nvGrpSpPr>
        <p:grpSpPr>
          <a:xfrm>
            <a:off x="1276670" y="2156787"/>
            <a:ext cx="1605106" cy="1935148"/>
            <a:chOff x="407300" y="1907775"/>
            <a:chExt cx="2034097" cy="2753874"/>
          </a:xfrm>
        </p:grpSpPr>
        <p:pic>
          <p:nvPicPr>
            <p:cNvPr id="229" name="Google Shape;229;p28"/>
            <p:cNvPicPr preferRelativeResize="0"/>
            <p:nvPr/>
          </p:nvPicPr>
          <p:blipFill rotWithShape="1">
            <a:blip r:embed="rId4">
              <a:alphaModFix/>
            </a:blip>
            <a:srcRect b="19747" l="5520" r="77791" t="13061"/>
            <a:stretch/>
          </p:blipFill>
          <p:spPr>
            <a:xfrm>
              <a:off x="407300" y="1907775"/>
              <a:ext cx="1527450" cy="2753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8"/>
            <p:cNvPicPr preferRelativeResize="0"/>
            <p:nvPr/>
          </p:nvPicPr>
          <p:blipFill rotWithShape="1">
            <a:blip r:embed="rId5">
              <a:alphaModFix/>
            </a:blip>
            <a:srcRect b="43980" l="20057" r="28815" t="38341"/>
            <a:stretch/>
          </p:blipFill>
          <p:spPr>
            <a:xfrm>
              <a:off x="1573250" y="3009202"/>
              <a:ext cx="868147" cy="40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1922" y="2156588"/>
            <a:ext cx="1205400" cy="150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5371675" y="2689847"/>
            <a:ext cx="64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✅</a:t>
            </a:r>
            <a:endParaRPr sz="3400"/>
          </a:p>
        </p:txBody>
      </p:sp>
      <p:grpSp>
        <p:nvGrpSpPr>
          <p:cNvPr id="233" name="Google Shape;233;p28"/>
          <p:cNvGrpSpPr/>
          <p:nvPr/>
        </p:nvGrpSpPr>
        <p:grpSpPr>
          <a:xfrm>
            <a:off x="6304831" y="2125964"/>
            <a:ext cx="1278296" cy="1700752"/>
            <a:chOff x="6337612" y="1481750"/>
            <a:chExt cx="1860964" cy="2663250"/>
          </a:xfrm>
        </p:grpSpPr>
        <p:pic>
          <p:nvPicPr>
            <p:cNvPr id="234" name="Google Shape;234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37612" y="1861787"/>
              <a:ext cx="1087626" cy="108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8"/>
            <p:cNvPicPr preferRelativeResize="0"/>
            <p:nvPr/>
          </p:nvPicPr>
          <p:blipFill rotWithShape="1">
            <a:blip r:embed="rId8">
              <a:alphaModFix/>
            </a:blip>
            <a:srcRect b="0" l="0" r="0" t="22904"/>
            <a:stretch/>
          </p:blipFill>
          <p:spPr>
            <a:xfrm>
              <a:off x="6369288" y="1481750"/>
              <a:ext cx="1270175" cy="979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57450" y="3647975"/>
              <a:ext cx="1041125" cy="497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8"/>
          <p:cNvSpPr txBox="1"/>
          <p:nvPr/>
        </p:nvSpPr>
        <p:spPr>
          <a:xfrm>
            <a:off x="7513348" y="2709322"/>
            <a:ext cx="64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❌</a:t>
            </a:r>
            <a:endParaRPr sz="3400"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29151" y="4214375"/>
            <a:ext cx="689087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311700" y="4292975"/>
            <a:ext cx="211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Loss Function: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GAN Training </a:t>
            </a:r>
            <a:r>
              <a:rPr lang="en">
                <a:solidFill>
                  <a:srgbClr val="0000FF"/>
                </a:solidFill>
              </a:rPr>
              <a:t>(Goodfellow et al., 2014)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311700" y="1198500"/>
            <a:ext cx="13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GAN Training: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4952"/>
          <a:stretch/>
        </p:blipFill>
        <p:spPr>
          <a:xfrm>
            <a:off x="1600488" y="1287025"/>
            <a:ext cx="7199574" cy="31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4">
            <a:alphaModFix/>
          </a:blip>
          <a:srcRect b="0" l="22940" r="0" t="0"/>
          <a:stretch/>
        </p:blipFill>
        <p:spPr>
          <a:xfrm>
            <a:off x="1133475" y="3061925"/>
            <a:ext cx="750025" cy="7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6157525" y="4796600"/>
            <a:ext cx="256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Image from </a:t>
            </a:r>
            <a:r>
              <a:rPr lang="en" sz="600">
                <a:uFill>
                  <a:noFill/>
                </a:uFill>
                <a:hlinkClick r:id="rId5"/>
              </a:rPr>
              <a:t>https://developers.google.com/machine-learning/gan/generator</a:t>
            </a:r>
            <a:endParaRPr sz="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Talk Outline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253063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2420863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285625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 (CNNs)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2453425" y="345612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Neural Networks </a:t>
            </a:r>
            <a:r>
              <a:rPr lang="en">
                <a:solidFill>
                  <a:schemeClr val="dk1"/>
                </a:solidFill>
              </a:rPr>
              <a:t>(ResNets)</a:t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 rot="5400000">
            <a:off x="1079225" y="3369575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4900279" y="3347849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 flipH="1" rot="10800000">
            <a:off x="7258950" y="1567350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756425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6788975" y="3348275"/>
            <a:ext cx="206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Networks (DCGANs)</a:t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4588638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4621200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 (GANs)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Discriminator Network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266400" y="4445725"/>
            <a:ext cx="31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 Network Structure</a:t>
            </a:r>
            <a:endParaRPr/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50" y="1117563"/>
            <a:ext cx="6769499" cy="32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Talk Outline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53063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420863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588650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6756438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85625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 (CNNs)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453425" y="345612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Neural Networks </a:t>
            </a:r>
            <a:r>
              <a:rPr lang="en">
                <a:solidFill>
                  <a:schemeClr val="dk1"/>
                </a:solidFill>
              </a:rPr>
              <a:t>(ResNets)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621200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 (GANs)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789000" y="3456125"/>
            <a:ext cx="206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Networks (DCGANs)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 rot="5400000">
            <a:off x="1079225" y="3369575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900279" y="3347849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flipH="1" rot="10800000">
            <a:off x="7258950" y="1567350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type="title"/>
          </p:nvPr>
        </p:nvSpPr>
        <p:spPr>
          <a:xfrm>
            <a:off x="311700" y="308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Deep Convolutional Generative Adversarial Network (DCGAN) (Radford, Metz &amp; Chintala, 2016)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77" name="Google Shape;2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13" y="1326251"/>
            <a:ext cx="7415775" cy="33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 txBox="1"/>
          <p:nvPr/>
        </p:nvSpPr>
        <p:spPr>
          <a:xfrm>
            <a:off x="3392250" y="4404600"/>
            <a:ext cx="28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Generator Network Structure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8254500" y="4804800"/>
            <a:ext cx="88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CoRR, 2016</a:t>
            </a:r>
            <a:endParaRPr i="1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311700" y="35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PyTorch </a:t>
            </a:r>
            <a:r>
              <a:rPr lang="en">
                <a:solidFill>
                  <a:srgbClr val="0000FF"/>
                </a:solidFill>
              </a:rPr>
              <a:t>Implementation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311700" y="912600"/>
            <a:ext cx="39999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Generator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6" name="Google Shape;286;p33"/>
          <p:cNvSpPr txBox="1"/>
          <p:nvPr>
            <p:ph idx="2" type="body"/>
          </p:nvPr>
        </p:nvSpPr>
        <p:spPr>
          <a:xfrm>
            <a:off x="4673100" y="932100"/>
            <a:ext cx="3999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Discriminator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07125"/>
            <a:ext cx="4209002" cy="34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102" y="1407125"/>
            <a:ext cx="4318498" cy="2481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/>
        </p:nvSpPr>
        <p:spPr>
          <a:xfrm>
            <a:off x="4673100" y="3974000"/>
            <a:ext cx="431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Implementation for the discriminator uses is spatially half the model presented previously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Reason: the initial image’s spatial dimension is half that of the image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Generator </a:t>
            </a:r>
            <a:r>
              <a:rPr lang="en">
                <a:solidFill>
                  <a:srgbClr val="0000FF"/>
                </a:solidFill>
              </a:rPr>
              <a:t>Implementation Results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568700" y="1260100"/>
            <a:ext cx="42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050" y="1148727"/>
            <a:ext cx="1724925" cy="17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9050" y="3135400"/>
            <a:ext cx="1724925" cy="17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4325" y="1126286"/>
            <a:ext cx="1724927" cy="17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80834" l="0" r="87405" t="12642"/>
          <a:stretch/>
        </p:blipFill>
        <p:spPr>
          <a:xfrm>
            <a:off x="4874325" y="3135425"/>
            <a:ext cx="1724925" cy="17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 rotWithShape="1">
          <a:blip r:embed="rId6">
            <a:alphaModFix/>
          </a:blip>
          <a:srcRect b="12588" l="63441" r="25447" t="80991"/>
          <a:stretch/>
        </p:blipFill>
        <p:spPr>
          <a:xfrm>
            <a:off x="2874825" y="1126300"/>
            <a:ext cx="1769702" cy="17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 rotWithShape="1">
          <a:blip r:embed="rId6">
            <a:alphaModFix/>
          </a:blip>
          <a:srcRect b="6068" l="63441" r="25447" t="87511"/>
          <a:stretch/>
        </p:blipFill>
        <p:spPr>
          <a:xfrm>
            <a:off x="2874825" y="3135425"/>
            <a:ext cx="1769700" cy="17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 rotWithShape="1">
          <a:blip r:embed="rId7">
            <a:alphaModFix/>
          </a:blip>
          <a:srcRect b="0" l="22940" r="0" t="0"/>
          <a:stretch/>
        </p:blipFill>
        <p:spPr>
          <a:xfrm>
            <a:off x="311700" y="2103195"/>
            <a:ext cx="1769701" cy="172316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/>
          <p:nvPr/>
        </p:nvSpPr>
        <p:spPr>
          <a:xfrm>
            <a:off x="604050" y="3847975"/>
            <a:ext cx="118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Random Noise</a:t>
            </a:r>
            <a:endParaRPr sz="1200"/>
          </a:p>
        </p:txBody>
      </p:sp>
      <p:sp>
        <p:nvSpPr>
          <p:cNvPr id="304" name="Google Shape;304;p34"/>
          <p:cNvSpPr/>
          <p:nvPr/>
        </p:nvSpPr>
        <p:spPr>
          <a:xfrm>
            <a:off x="2186950" y="2171550"/>
            <a:ext cx="5823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2186963" y="3358650"/>
            <a:ext cx="5823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5320375" y="4804800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Automobile</a:t>
            </a:r>
            <a:endParaRPr sz="1000"/>
          </a:p>
        </p:txBody>
      </p:sp>
      <p:sp>
        <p:nvSpPr>
          <p:cNvPr id="307" name="Google Shape;307;p34"/>
          <p:cNvSpPr txBox="1"/>
          <p:nvPr/>
        </p:nvSpPr>
        <p:spPr>
          <a:xfrm>
            <a:off x="3343275" y="2795425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Horse</a:t>
            </a:r>
            <a:endParaRPr sz="1000"/>
          </a:p>
        </p:txBody>
      </p:sp>
      <p:sp>
        <p:nvSpPr>
          <p:cNvPr id="308" name="Google Shape;308;p34"/>
          <p:cNvSpPr txBox="1"/>
          <p:nvPr/>
        </p:nvSpPr>
        <p:spPr>
          <a:xfrm>
            <a:off x="3343275" y="4804800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Automobile</a:t>
            </a:r>
            <a:endParaRPr sz="1000"/>
          </a:p>
        </p:txBody>
      </p:sp>
      <p:sp>
        <p:nvSpPr>
          <p:cNvPr id="309" name="Google Shape;309;p34"/>
          <p:cNvSpPr txBox="1"/>
          <p:nvPr/>
        </p:nvSpPr>
        <p:spPr>
          <a:xfrm>
            <a:off x="7275113" y="2795425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Truck</a:t>
            </a:r>
            <a:endParaRPr sz="1000"/>
          </a:p>
        </p:txBody>
      </p:sp>
      <p:sp>
        <p:nvSpPr>
          <p:cNvPr id="310" name="Google Shape;310;p34"/>
          <p:cNvSpPr txBox="1"/>
          <p:nvPr/>
        </p:nvSpPr>
        <p:spPr>
          <a:xfrm>
            <a:off x="7275113" y="4804800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Deer</a:t>
            </a:r>
            <a:endParaRPr sz="1000"/>
          </a:p>
        </p:txBody>
      </p:sp>
      <p:sp>
        <p:nvSpPr>
          <p:cNvPr id="311" name="Google Shape;311;p34"/>
          <p:cNvSpPr txBox="1"/>
          <p:nvPr/>
        </p:nvSpPr>
        <p:spPr>
          <a:xfrm>
            <a:off x="5320388" y="2795425"/>
            <a:ext cx="83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Ship</a:t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311700" y="402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solidFill>
                  <a:srgbClr val="0000FF"/>
                </a:solidFill>
              </a:rPr>
              <a:t>Thank you!</a:t>
            </a:r>
            <a:endParaRPr sz="2220">
              <a:solidFill>
                <a:srgbClr val="0000FF"/>
              </a:solidFill>
            </a:endParaRPr>
          </a:p>
        </p:txBody>
      </p:sp>
      <p:sp>
        <p:nvSpPr>
          <p:cNvPr id="317" name="Google Shape;317;p35"/>
          <p:cNvSpPr txBox="1"/>
          <p:nvPr>
            <p:ph type="title"/>
          </p:nvPr>
        </p:nvSpPr>
        <p:spPr>
          <a:xfrm>
            <a:off x="311700" y="39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Summary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311700" y="911025"/>
            <a:ext cx="8095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CNNs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Convolution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AlexNet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Implementation on MNIST Dataset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ResNets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ResNet-56 layer Implementation on CIFAR10 Dataset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GANs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Generator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Used in the DCGAN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Discriminator</a:t>
            </a:r>
            <a:endParaRPr sz="1600"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788" y="2571750"/>
            <a:ext cx="3374326" cy="20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2516400" y="4804800"/>
            <a:ext cx="662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Le, Truc &amp; Li, Yuyan &amp; Duan, Ye. (2019). RED-NET: A Recursive Encoder-Decoder Network for Edge Detection.</a:t>
            </a:r>
            <a:endParaRPr sz="1000"/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600" y="327926"/>
            <a:ext cx="3426700" cy="16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/>
        </p:nvSpPr>
        <p:spPr>
          <a:xfrm>
            <a:off x="5717400" y="4596350"/>
            <a:ext cx="342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https://github.com/ChengBinJin/DCGAN-TensorFlow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Talk Outline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53063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420863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588650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756438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85625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 (CNNs)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453425" y="345612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Neural Networks </a:t>
            </a:r>
            <a:r>
              <a:rPr lang="en">
                <a:solidFill>
                  <a:schemeClr val="dk1"/>
                </a:solidFill>
              </a:rPr>
              <a:t>(ResNets)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4621200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 (GANs)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6789000" y="3456125"/>
            <a:ext cx="206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Networks (DCGANs)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5400000">
            <a:off x="1079225" y="3369575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4900279" y="3347849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flipH="1" rot="10800000">
            <a:off x="7258950" y="1567350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00" y="32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Goal of Convolutional Neural Networks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11700" y="895975"/>
            <a:ext cx="852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Classifying MNIST dataset images (classify means determine what class it belongs to (i.e. a one, a nine, etc.)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/>
              <a:t>Our implementation trains the convolutional neural network to classify the lower-res handwritten digits in the </a:t>
            </a:r>
            <a:r>
              <a:rPr b="1" lang="en" sz="1600"/>
              <a:t>MNIST</a:t>
            </a:r>
            <a:r>
              <a:rPr lang="en" sz="1600"/>
              <a:t> dataset.</a:t>
            </a:r>
            <a:endParaRPr sz="16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5763" y="2026250"/>
            <a:ext cx="4472475" cy="27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4224288" y="4746175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MNIST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are (Convolutional Neural Networks) CNNs?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24000" y="2023875"/>
            <a:ext cx="2137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128x128 </a:t>
            </a:r>
            <a:r>
              <a:rPr lang="en"/>
              <a:t>Input Image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Stretched 16384 vector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30700" y="3358050"/>
            <a:ext cx="2231100" cy="690900"/>
          </a:xfrm>
          <a:prstGeom prst="cube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153150" y="1570800"/>
            <a:ext cx="28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Typical Neural Network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459663" y="4013325"/>
            <a:ext cx="159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16384 Weights 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5218300" y="3400050"/>
            <a:ext cx="952200" cy="6069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6487100" y="3269550"/>
            <a:ext cx="1838700" cy="737400"/>
          </a:xfrm>
          <a:prstGeom prst="cube">
            <a:avLst>
              <a:gd fmla="val 25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6337550" y="2779575"/>
            <a:ext cx="21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243550" y="4121025"/>
            <a:ext cx="12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16384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726700" y="2412300"/>
            <a:ext cx="239100" cy="4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112100" y="3487200"/>
            <a:ext cx="5301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3708425" y="3325650"/>
            <a:ext cx="1342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W</a:t>
            </a:r>
            <a:r>
              <a:rPr b="1" i="1" lang="en" sz="3500"/>
              <a:t>x</a:t>
            </a:r>
            <a:endParaRPr b="1" i="1" sz="3500"/>
          </a:p>
        </p:txBody>
      </p:sp>
      <p:sp>
        <p:nvSpPr>
          <p:cNvPr id="114" name="Google Shape;114;p17"/>
          <p:cNvSpPr txBox="1"/>
          <p:nvPr/>
        </p:nvSpPr>
        <p:spPr>
          <a:xfrm>
            <a:off x="7033700" y="4006950"/>
            <a:ext cx="5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96100" y="1971000"/>
            <a:ext cx="8551800" cy="281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-147975" y="3648750"/>
            <a:ext cx="12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8032825" y="3606750"/>
            <a:ext cx="12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Visual Representation of a Convolution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787" y="1117575"/>
            <a:ext cx="6444426" cy="36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404700" y="4742550"/>
            <a:ext cx="833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https://towardsdatascience.com/a-comprehensive-guide-to-convolutional-neural-networks-the-eli5-way-3bd2b1164a53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AlexNet (Krizhevsky et al., 2012)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14459" l="18393" r="11377" t="43639"/>
          <a:stretch/>
        </p:blipFill>
        <p:spPr>
          <a:xfrm>
            <a:off x="384413" y="1234700"/>
            <a:ext cx="8163730" cy="30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2837250" y="4236050"/>
            <a:ext cx="346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Illustration of AlexNet </a:t>
            </a:r>
            <a:r>
              <a:rPr lang="en" sz="1200">
                <a:solidFill>
                  <a:schemeClr val="dk1"/>
                </a:solidFill>
              </a:rPr>
              <a:t>(Krizhevsky et al., 2012)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AlexNet PyTorch Implementation on MNIST Dataset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8997" l="4571" r="49524" t="22733"/>
          <a:stretch/>
        </p:blipFill>
        <p:spPr>
          <a:xfrm>
            <a:off x="311700" y="1017725"/>
            <a:ext cx="4474901" cy="37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5454800" y="982388"/>
            <a:ext cx="3045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Same architecture as AlexNet, but with reduced filter sizes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used ADAM optimizer with a learning rate of 1e-3 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AlexNet uses SGD with </a:t>
            </a:r>
            <a:r>
              <a:rPr lang="en" sz="1500"/>
              <a:t>momentum</a:t>
            </a:r>
            <a:r>
              <a:rPr lang="en" sz="1500"/>
              <a:t> 0.9, weight decay 5e-4, and a learning rate of 1e-2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Our implementation obtained a test error rate of 2.2% on the MNIST dataset</a:t>
            </a:r>
            <a:endParaRPr sz="1500"/>
          </a:p>
        </p:txBody>
      </p:sp>
      <p:sp>
        <p:nvSpPr>
          <p:cNvPr id="139" name="Google Shape;139;p20"/>
          <p:cNvSpPr txBox="1"/>
          <p:nvPr/>
        </p:nvSpPr>
        <p:spPr>
          <a:xfrm>
            <a:off x="1061875" y="4761250"/>
            <a:ext cx="27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Snippet of AlexNet Implementation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Talk Outline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253063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2420863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588650" y="110137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6756438" y="2730725"/>
            <a:ext cx="2134500" cy="20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285625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 (CNNs)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453425" y="345612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Neural Networks (ResNets)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4621200" y="1826775"/>
            <a:ext cx="20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Networks (GANs)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6789000" y="3456125"/>
            <a:ext cx="206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Convolutional Generative Adversarial Networks (DCGANs)</a:t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 rot="5400000">
            <a:off x="1079225" y="3369575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4900279" y="3347849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 flipH="1" rot="10800000">
            <a:off x="7258950" y="1567350"/>
            <a:ext cx="989100" cy="100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